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57"/>
  </p:notesMasterIdLst>
  <p:sldIdLst>
    <p:sldId id="256" r:id="rId2"/>
    <p:sldId id="458" r:id="rId3"/>
    <p:sldId id="457" r:id="rId4"/>
    <p:sldId id="412" r:id="rId5"/>
    <p:sldId id="413" r:id="rId6"/>
    <p:sldId id="414" r:id="rId7"/>
    <p:sldId id="415" r:id="rId8"/>
    <p:sldId id="416" r:id="rId9"/>
    <p:sldId id="417" r:id="rId10"/>
    <p:sldId id="418" r:id="rId11"/>
    <p:sldId id="419" r:id="rId12"/>
    <p:sldId id="446" r:id="rId13"/>
    <p:sldId id="420" r:id="rId14"/>
    <p:sldId id="421" r:id="rId15"/>
    <p:sldId id="439" r:id="rId16"/>
    <p:sldId id="440" r:id="rId17"/>
    <p:sldId id="422" r:id="rId18"/>
    <p:sldId id="441" r:id="rId19"/>
    <p:sldId id="460" r:id="rId20"/>
    <p:sldId id="462" r:id="rId21"/>
    <p:sldId id="463" r:id="rId22"/>
    <p:sldId id="461" r:id="rId23"/>
    <p:sldId id="464" r:id="rId24"/>
    <p:sldId id="423" r:id="rId25"/>
    <p:sldId id="459" r:id="rId26"/>
    <p:sldId id="466" r:id="rId27"/>
    <p:sldId id="465" r:id="rId28"/>
    <p:sldId id="467" r:id="rId29"/>
    <p:sldId id="468" r:id="rId30"/>
    <p:sldId id="469" r:id="rId31"/>
    <p:sldId id="470" r:id="rId32"/>
    <p:sldId id="471" r:id="rId33"/>
    <p:sldId id="472" r:id="rId34"/>
    <p:sldId id="473" r:id="rId35"/>
    <p:sldId id="474" r:id="rId36"/>
    <p:sldId id="475" r:id="rId37"/>
    <p:sldId id="476" r:id="rId38"/>
    <p:sldId id="477" r:id="rId39"/>
    <p:sldId id="424" r:id="rId40"/>
    <p:sldId id="425" r:id="rId41"/>
    <p:sldId id="437" r:id="rId42"/>
    <p:sldId id="438" r:id="rId43"/>
    <p:sldId id="426" r:id="rId44"/>
    <p:sldId id="427" r:id="rId45"/>
    <p:sldId id="447" r:id="rId46"/>
    <p:sldId id="429" r:id="rId47"/>
    <p:sldId id="430" r:id="rId48"/>
    <p:sldId id="431" r:id="rId49"/>
    <p:sldId id="432" r:id="rId50"/>
    <p:sldId id="433" r:id="rId51"/>
    <p:sldId id="434" r:id="rId52"/>
    <p:sldId id="435" r:id="rId53"/>
    <p:sldId id="436" r:id="rId54"/>
    <p:sldId id="394" r:id="rId55"/>
    <p:sldId id="450" r:id="rId5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66FFFF"/>
    <a:srgbClr val="FFFF6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54" autoAdjust="0"/>
    <p:restoredTop sz="94280" autoAdjust="0"/>
  </p:normalViewPr>
  <p:slideViewPr>
    <p:cSldViewPr>
      <p:cViewPr varScale="1">
        <p:scale>
          <a:sx n="72" d="100"/>
          <a:sy n="72" d="100"/>
        </p:scale>
        <p:origin x="1692" y="66"/>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B6EC79E-F164-464A-8F74-DDB422A2A2A5}" type="datetimeFigureOut">
              <a:rPr lang="en-US"/>
              <a:pPr>
                <a:defRPr/>
              </a:pPr>
              <a:t>06-Jan-18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7C17B5C-407D-4622-A2DD-2076CDADA3C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065864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812837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891156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842042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778531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695159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2132895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5469386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8929666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7422517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897955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911749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41400245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1353681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1204890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5547041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0235854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0376367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9650482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5571184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3B684E7-E3F0-4F4E-813F-5B35267EEB8C}" type="datetime1">
              <a:rPr lang="en-US"/>
              <a:pPr>
                <a:defRPr/>
              </a:pPr>
              <a:t>06-Jan-18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C4400021-102E-40F9-8FF0-286924812B68}" type="slidenum">
              <a:rPr lang="en-US" altLang="en-US"/>
              <a:pPr/>
              <a:t>‹#›</a:t>
            </a:fld>
            <a:r>
              <a:rPr lang="en-US" altLang="en-US"/>
              <a:t>/40</a:t>
            </a:r>
          </a:p>
        </p:txBody>
      </p:sp>
    </p:spTree>
    <p:extLst>
      <p:ext uri="{BB962C8B-B14F-4D97-AF65-F5344CB8AC3E}">
        <p14:creationId xmlns:p14="http://schemas.microsoft.com/office/powerpoint/2010/main" val="3413319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CC47C23-0F3B-454B-B002-54AECED5A70E}" type="datetime1">
              <a:rPr lang="en-US"/>
              <a:pPr>
                <a:defRPr/>
              </a:pPr>
              <a:t>06-Jan-18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C80019CE-0EDA-49D0-B46C-90BC53398405}" type="slidenum">
              <a:rPr lang="en-US" altLang="en-US"/>
              <a:pPr/>
              <a:t>‹#›</a:t>
            </a:fld>
            <a:r>
              <a:rPr lang="en-US" altLang="en-US"/>
              <a:t>/40</a:t>
            </a:r>
          </a:p>
        </p:txBody>
      </p:sp>
    </p:spTree>
    <p:extLst>
      <p:ext uri="{BB962C8B-B14F-4D97-AF65-F5344CB8AC3E}">
        <p14:creationId xmlns:p14="http://schemas.microsoft.com/office/powerpoint/2010/main" val="237152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6D642C1-2D82-48C6-B4BB-87E2DFD05CFD}" type="datetime1">
              <a:rPr lang="en-US"/>
              <a:pPr>
                <a:defRPr/>
              </a:pPr>
              <a:t>06-Jan-18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CE96EA9A-38C0-476E-AD33-FEF90ABAAB2B}" type="slidenum">
              <a:rPr lang="en-US" altLang="en-US"/>
              <a:pPr/>
              <a:t>‹#›</a:t>
            </a:fld>
            <a:r>
              <a:rPr lang="en-US" altLang="en-US"/>
              <a:t>/40</a:t>
            </a:r>
          </a:p>
        </p:txBody>
      </p:sp>
    </p:spTree>
    <p:extLst>
      <p:ext uri="{BB962C8B-B14F-4D97-AF65-F5344CB8AC3E}">
        <p14:creationId xmlns:p14="http://schemas.microsoft.com/office/powerpoint/2010/main" val="3673081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fld id="{A8729DC7-9616-4332-8C67-4AC2C3368B03}" type="datetime1">
              <a:rPr lang="en-US"/>
              <a:pPr>
                <a:defRPr/>
              </a:pPr>
              <a:t>06-Jan-18</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8" name="Slide Number Placeholder 5"/>
          <p:cNvSpPr>
            <a:spLocks noGrp="1"/>
          </p:cNvSpPr>
          <p:nvPr>
            <p:ph type="sldNum" sz="quarter" idx="12"/>
          </p:nvPr>
        </p:nvSpPr>
        <p:spPr/>
        <p:txBody>
          <a:bodyPr/>
          <a:lstStyle>
            <a:lvl1pPr>
              <a:defRPr/>
            </a:lvl1pPr>
          </a:lstStyle>
          <a:p>
            <a:fld id="{F160BDD0-B5D5-4F5E-9B9F-6D4DA48164D0}" type="slidenum">
              <a:rPr lang="en-US" altLang="en-US"/>
              <a:pPr/>
              <a:t>‹#›</a:t>
            </a:fld>
            <a:r>
              <a:rPr lang="en-US" altLang="en-US"/>
              <a:t>/40</a:t>
            </a:r>
          </a:p>
        </p:txBody>
      </p:sp>
    </p:spTree>
    <p:extLst>
      <p:ext uri="{BB962C8B-B14F-4D97-AF65-F5344CB8AC3E}">
        <p14:creationId xmlns:p14="http://schemas.microsoft.com/office/powerpoint/2010/main" val="396118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6803CB2-2EA5-4E20-8639-7219C7333224}" type="datetime1">
              <a:rPr lang="en-US"/>
              <a:pPr>
                <a:defRPr/>
              </a:pPr>
              <a:t>06-Jan-18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113E9EA9-070B-499A-ADE1-1CA06B8F3F3B}" type="slidenum">
              <a:rPr lang="en-US" altLang="en-US"/>
              <a:pPr/>
              <a:t>‹#›</a:t>
            </a:fld>
            <a:r>
              <a:rPr lang="en-US" altLang="en-US"/>
              <a:t>/40</a:t>
            </a:r>
          </a:p>
        </p:txBody>
      </p:sp>
    </p:spTree>
    <p:extLst>
      <p:ext uri="{BB962C8B-B14F-4D97-AF65-F5344CB8AC3E}">
        <p14:creationId xmlns:p14="http://schemas.microsoft.com/office/powerpoint/2010/main" val="225049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AB15936-E838-42F6-831D-A9CE121912FB}" type="datetime1">
              <a:rPr lang="en-US"/>
              <a:pPr>
                <a:defRPr/>
              </a:pPr>
              <a:t>06-Jan-18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4C93A775-C6C3-42A2-A693-D0509D3631F9}" type="slidenum">
              <a:rPr lang="en-US" altLang="en-US"/>
              <a:pPr/>
              <a:t>‹#›</a:t>
            </a:fld>
            <a:r>
              <a:rPr lang="en-US" altLang="en-US"/>
              <a:t>/40</a:t>
            </a:r>
          </a:p>
        </p:txBody>
      </p:sp>
    </p:spTree>
    <p:extLst>
      <p:ext uri="{BB962C8B-B14F-4D97-AF65-F5344CB8AC3E}">
        <p14:creationId xmlns:p14="http://schemas.microsoft.com/office/powerpoint/2010/main" val="1720838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20EC8C8-6ABA-4430-BB51-5295FAF43844}" type="datetime1">
              <a:rPr lang="en-US"/>
              <a:pPr>
                <a:defRPr/>
              </a:pPr>
              <a:t>06-Jan-18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B4ED8C62-D88A-46B3-A8FA-74C0CEB7EDDB}" type="slidenum">
              <a:rPr lang="en-US" altLang="en-US"/>
              <a:pPr/>
              <a:t>‹#›</a:t>
            </a:fld>
            <a:r>
              <a:rPr lang="en-US" altLang="en-US"/>
              <a:t>/40</a:t>
            </a:r>
          </a:p>
        </p:txBody>
      </p:sp>
    </p:spTree>
    <p:extLst>
      <p:ext uri="{BB962C8B-B14F-4D97-AF65-F5344CB8AC3E}">
        <p14:creationId xmlns:p14="http://schemas.microsoft.com/office/powerpoint/2010/main" val="976829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109308C-95F6-4C1C-89AC-E034B10D1DD7}" type="datetime1">
              <a:rPr lang="en-US"/>
              <a:pPr>
                <a:defRPr/>
              </a:pPr>
              <a:t>06-Jan-18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FD7688FD-9F89-4E0A-9734-43CECC36E961}" type="slidenum">
              <a:rPr lang="en-US" altLang="en-US"/>
              <a:pPr/>
              <a:t>‹#›</a:t>
            </a:fld>
            <a:r>
              <a:rPr lang="en-US" altLang="en-US"/>
              <a:t>/40</a:t>
            </a:r>
          </a:p>
        </p:txBody>
      </p:sp>
    </p:spTree>
    <p:extLst>
      <p:ext uri="{BB962C8B-B14F-4D97-AF65-F5344CB8AC3E}">
        <p14:creationId xmlns:p14="http://schemas.microsoft.com/office/powerpoint/2010/main" val="283057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51B4C20-1C37-4DC7-9AB5-6F671E694AA7}" type="datetime1">
              <a:rPr lang="en-US"/>
              <a:pPr>
                <a:defRPr/>
              </a:pPr>
              <a:t>06-Jan-18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9" name="Slide Number Placeholder 5"/>
          <p:cNvSpPr>
            <a:spLocks noGrp="1"/>
          </p:cNvSpPr>
          <p:nvPr>
            <p:ph type="sldNum" sz="quarter" idx="12"/>
          </p:nvPr>
        </p:nvSpPr>
        <p:spPr/>
        <p:txBody>
          <a:bodyPr/>
          <a:lstStyle>
            <a:lvl1pPr>
              <a:defRPr/>
            </a:lvl1pPr>
          </a:lstStyle>
          <a:p>
            <a:fld id="{EA7AC682-873E-4935-B5DC-B4F144006748}" type="slidenum">
              <a:rPr lang="en-US" altLang="en-US"/>
              <a:pPr/>
              <a:t>‹#›</a:t>
            </a:fld>
            <a:r>
              <a:rPr lang="en-US" altLang="en-US"/>
              <a:t>/40</a:t>
            </a:r>
          </a:p>
        </p:txBody>
      </p:sp>
    </p:spTree>
    <p:extLst>
      <p:ext uri="{BB962C8B-B14F-4D97-AF65-F5344CB8AC3E}">
        <p14:creationId xmlns:p14="http://schemas.microsoft.com/office/powerpoint/2010/main" val="429383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921EDB9-B2BB-4B70-AE13-D5C6C7BA8462}" type="datetime1">
              <a:rPr lang="en-US"/>
              <a:pPr>
                <a:defRPr/>
              </a:pPr>
              <a:t>06-Jan-18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5" name="Slide Number Placeholder 5"/>
          <p:cNvSpPr>
            <a:spLocks noGrp="1"/>
          </p:cNvSpPr>
          <p:nvPr>
            <p:ph type="sldNum" sz="quarter" idx="12"/>
          </p:nvPr>
        </p:nvSpPr>
        <p:spPr/>
        <p:txBody>
          <a:bodyPr/>
          <a:lstStyle>
            <a:lvl1pPr>
              <a:defRPr/>
            </a:lvl1pPr>
          </a:lstStyle>
          <a:p>
            <a:fld id="{64B441ED-3275-4A8D-8589-F0B6C26E4FC2}" type="slidenum">
              <a:rPr lang="en-US" altLang="en-US"/>
              <a:pPr/>
              <a:t>‹#›</a:t>
            </a:fld>
            <a:r>
              <a:rPr lang="en-US" altLang="en-US"/>
              <a:t>/40</a:t>
            </a:r>
          </a:p>
        </p:txBody>
      </p:sp>
    </p:spTree>
    <p:extLst>
      <p:ext uri="{BB962C8B-B14F-4D97-AF65-F5344CB8AC3E}">
        <p14:creationId xmlns:p14="http://schemas.microsoft.com/office/powerpoint/2010/main" val="879308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1689260-8DA0-4E24-86DA-DA9B971A5C55}" type="datetime1">
              <a:rPr lang="en-US"/>
              <a:pPr>
                <a:defRPr/>
              </a:pPr>
              <a:t>06-Jan-18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4" name="Slide Number Placeholder 5"/>
          <p:cNvSpPr>
            <a:spLocks noGrp="1"/>
          </p:cNvSpPr>
          <p:nvPr>
            <p:ph type="sldNum" sz="quarter" idx="12"/>
          </p:nvPr>
        </p:nvSpPr>
        <p:spPr/>
        <p:txBody>
          <a:bodyPr/>
          <a:lstStyle>
            <a:lvl1pPr>
              <a:defRPr/>
            </a:lvl1pPr>
          </a:lstStyle>
          <a:p>
            <a:fld id="{5CFC7601-494A-4414-A07D-83C5A6ED31B9}" type="slidenum">
              <a:rPr lang="en-US" altLang="en-US"/>
              <a:pPr/>
              <a:t>‹#›</a:t>
            </a:fld>
            <a:r>
              <a:rPr lang="en-US" altLang="en-US"/>
              <a:t>/40</a:t>
            </a:r>
          </a:p>
        </p:txBody>
      </p:sp>
    </p:spTree>
    <p:extLst>
      <p:ext uri="{BB962C8B-B14F-4D97-AF65-F5344CB8AC3E}">
        <p14:creationId xmlns:p14="http://schemas.microsoft.com/office/powerpoint/2010/main" val="789531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E061599-8ED0-4117-BE59-1346A12AC64E}" type="datetime1">
              <a:rPr lang="en-US"/>
              <a:pPr>
                <a:defRPr/>
              </a:pPr>
              <a:t>06-Jan-18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FA973726-7C5B-4BA9-A0A9-3D1BB5F84075}" type="slidenum">
              <a:rPr lang="en-US" altLang="en-US"/>
              <a:pPr/>
              <a:t>‹#›</a:t>
            </a:fld>
            <a:r>
              <a:rPr lang="en-US" altLang="en-US"/>
              <a:t>/40</a:t>
            </a:r>
          </a:p>
        </p:txBody>
      </p:sp>
    </p:spTree>
    <p:extLst>
      <p:ext uri="{BB962C8B-B14F-4D97-AF65-F5344CB8AC3E}">
        <p14:creationId xmlns:p14="http://schemas.microsoft.com/office/powerpoint/2010/main" val="408821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AC14C24-5638-4047-B828-87BA2A4E267F}" type="datetime1">
              <a:rPr lang="en-US"/>
              <a:pPr>
                <a:defRPr/>
              </a:pPr>
              <a:t>06-Jan-18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82E3ABAC-83D8-4023-873C-C2CB1CA3A4F2}" type="slidenum">
              <a:rPr lang="en-US" altLang="en-US"/>
              <a:pPr/>
              <a:t>‹#›</a:t>
            </a:fld>
            <a:r>
              <a:rPr lang="en-US" altLang="en-US"/>
              <a:t>/40</a:t>
            </a:r>
          </a:p>
        </p:txBody>
      </p:sp>
    </p:spTree>
    <p:extLst>
      <p:ext uri="{BB962C8B-B14F-4D97-AF65-F5344CB8AC3E}">
        <p14:creationId xmlns:p14="http://schemas.microsoft.com/office/powerpoint/2010/main" val="855008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logoNhoFPT.jpg"/>
          <p:cNvPicPr>
            <a:picLocks noChangeAspect="1"/>
          </p:cNvPicPr>
          <p:nvPr userDrawn="1"/>
        </p:nvPicPr>
        <p:blipFill>
          <a:blip r:embed="rId15">
            <a:lum contrast="20000"/>
            <a:extLst>
              <a:ext uri="{28A0092B-C50C-407E-A947-70E740481C1C}">
                <a14:useLocalDpi xmlns:a14="http://schemas.microsoft.com/office/drawing/2010/main" val="0"/>
              </a:ext>
            </a:extLst>
          </a:blip>
          <a:srcRect/>
          <a:stretch>
            <a:fillRect/>
          </a:stretch>
        </p:blipFill>
        <p:spPr bwMode="auto">
          <a:xfrm>
            <a:off x="0" y="0"/>
            <a:ext cx="19812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7044FF97-1BD5-44F6-8ABB-C49EB659DF7B}" type="datetime1">
              <a:rPr lang="en-US"/>
              <a:pPr>
                <a:defRPr/>
              </a:pPr>
              <a:t>06-Jan-18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defRPr>
            </a:lvl1pPr>
          </a:lstStyle>
          <a:p>
            <a:pPr>
              <a:defRPr/>
            </a:pPr>
            <a:r>
              <a:rPr lang="en-US"/>
              <a:t>Module A - Introduction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72D70435-4677-4B03-8EC4-35657997E9DE}" type="slidenum">
              <a:rPr lang="en-US" altLang="en-US"/>
              <a:pPr/>
              <a:t>‹#›</a:t>
            </a:fld>
            <a:r>
              <a:rPr lang="en-US" altLang="en-US"/>
              <a:t>/40</a:t>
            </a:r>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51.xml"/><Relationship Id="rId1" Type="http://schemas.openxmlformats.org/officeDocument/2006/relationships/slideLayout" Target="../slideLayouts/slideLayout13.xml"/><Relationship Id="rId4" Type="http://schemas.openxmlformats.org/officeDocument/2006/relationships/image" Target="../media/image19.wmf"/></Relationships>
</file>

<file path=ppt/slides/_rels/slide5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1676400"/>
            <a:ext cx="9144000" cy="2438400"/>
          </a:xfrm>
        </p:spPr>
        <p:txBody>
          <a:bodyPr/>
          <a:lstStyle/>
          <a:p>
            <a:pPr eaLnBrk="1" hangingPunct="1"/>
            <a:r>
              <a:rPr lang="en-US" altLang="en-US" sz="4000">
                <a:latin typeface="Times New Roman" panose="02020603050405020304" pitchFamily="18" charset="0"/>
                <a:cs typeface="Times New Roman" panose="02020603050405020304" pitchFamily="18" charset="0"/>
              </a:rPr>
              <a:t>Processes &amp; Threads </a:t>
            </a:r>
            <a:br>
              <a:rPr lang="en-US" altLang="en-US" sz="4000">
                <a:latin typeface="Times New Roman" panose="02020603050405020304" pitchFamily="18" charset="0"/>
                <a:cs typeface="Times New Roman" panose="02020603050405020304" pitchFamily="18" charset="0"/>
              </a:rPr>
            </a:br>
            <a:br>
              <a:rPr lang="en-US" altLang="en-US" sz="4000">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InterProcess Communication (IPC)</a:t>
            </a:r>
            <a:endParaRPr lang="en-US" altLang="en-US" sz="400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1752600" y="0"/>
            <a:ext cx="73914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Disabling Interrupts</a:t>
            </a:r>
          </a:p>
        </p:txBody>
      </p:sp>
      <p:sp>
        <p:nvSpPr>
          <p:cNvPr id="11267" name="Rectangle 3"/>
          <p:cNvSpPr>
            <a:spLocks noGrp="1"/>
          </p:cNvSpPr>
          <p:nvPr>
            <p:ph type="body" sz="half" idx="1"/>
          </p:nvPr>
        </p:nvSpPr>
        <p:spPr>
          <a:xfrm>
            <a:off x="228600" y="1066800"/>
            <a:ext cx="8915400" cy="5638800"/>
          </a:xfrm>
        </p:spPr>
        <p:txBody>
          <a:bodyPr/>
          <a:lstStyle/>
          <a:p>
            <a:pPr algn="just" eaLnBrk="1" hangingPunct="1">
              <a:lnSpc>
                <a:spcPct val="90000"/>
              </a:lnSpc>
            </a:pPr>
            <a:r>
              <a:rPr lang="en-US" altLang="en-US" sz="2800" b="1">
                <a:latin typeface="Times New Roman" panose="02020603050405020304" pitchFamily="18" charset="0"/>
                <a:cs typeface="Times New Roman" panose="02020603050405020304" pitchFamily="18" charset="0"/>
              </a:rPr>
              <a:t>On a single-processor system</a:t>
            </a:r>
            <a:r>
              <a:rPr lang="en-US" altLang="en-US" sz="2800">
                <a:latin typeface="Times New Roman" panose="02020603050405020304" pitchFamily="18" charset="0"/>
                <a:cs typeface="Times New Roman" panose="02020603050405020304" pitchFamily="18" charset="0"/>
              </a:rPr>
              <a:t>, each process </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Disable</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all</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interrupts</a:t>
            </a:r>
            <a:r>
              <a:rPr lang="en-US" altLang="en-US" sz="2400">
                <a:latin typeface="Times New Roman" panose="02020603050405020304" pitchFamily="18" charset="0"/>
                <a:cs typeface="Times New Roman" panose="02020603050405020304" pitchFamily="18" charset="0"/>
              </a:rPr>
              <a:t> just </a:t>
            </a:r>
            <a:r>
              <a:rPr lang="en-US" altLang="en-US" sz="2400" b="1">
                <a:latin typeface="Times New Roman" panose="02020603050405020304" pitchFamily="18" charset="0"/>
                <a:cs typeface="Times New Roman" panose="02020603050405020304" pitchFamily="18" charset="0"/>
              </a:rPr>
              <a:t>after</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entering</a:t>
            </a:r>
            <a:r>
              <a:rPr lang="en-US" altLang="en-US" sz="2400">
                <a:latin typeface="Times New Roman" panose="02020603050405020304" pitchFamily="18" charset="0"/>
                <a:cs typeface="Times New Roman" panose="02020603050405020304" pitchFamily="18" charset="0"/>
              </a:rPr>
              <a:t> its critical region</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Re-enable</a:t>
            </a:r>
            <a:r>
              <a:rPr lang="en-US" altLang="en-US" sz="2400">
                <a:latin typeface="Times New Roman" panose="02020603050405020304" pitchFamily="18" charset="0"/>
                <a:cs typeface="Times New Roman" panose="02020603050405020304" pitchFamily="18" charset="0"/>
              </a:rPr>
              <a:t> them just </a:t>
            </a:r>
            <a:r>
              <a:rPr lang="en-US" altLang="en-US" sz="2400" b="1">
                <a:latin typeface="Times New Roman" panose="02020603050405020304" pitchFamily="18" charset="0"/>
                <a:cs typeface="Times New Roman" panose="02020603050405020304" pitchFamily="18" charset="0"/>
              </a:rPr>
              <a:t>before leaving </a:t>
            </a:r>
            <a:r>
              <a:rPr lang="en-US" altLang="en-US" sz="2400">
                <a:latin typeface="Times New Roman" panose="02020603050405020304" pitchFamily="18" charset="0"/>
                <a:cs typeface="Times New Roman" panose="02020603050405020304" pitchFamily="18" charset="0"/>
              </a:rPr>
              <a:t>it</a:t>
            </a:r>
          </a:p>
          <a:p>
            <a:pPr algn="just" eaLnBrk="1" hangingPunct="1">
              <a:lnSpc>
                <a:spcPct val="90000"/>
              </a:lnSpc>
              <a:buFont typeface="Arial" panose="020B0604020202020204" pitchFamily="34" charset="0"/>
              <a:buNone/>
            </a:pPr>
            <a:r>
              <a:rPr lang="de-DE" altLang="en-US" sz="2800">
                <a:latin typeface="Times New Roman" panose="02020603050405020304" pitchFamily="18" charset="0"/>
                <a:cs typeface="Times New Roman" panose="02020603050405020304" pitchFamily="18" charset="0"/>
                <a:sym typeface="Symbol" panose="05050102010706020507" pitchFamily="18" charset="2"/>
              </a:rPr>
              <a:t> </a:t>
            </a:r>
            <a:r>
              <a:rPr lang="de-DE" altLang="en-US" sz="2800" b="1">
                <a:latin typeface="Times New Roman" panose="02020603050405020304" pitchFamily="18" charset="0"/>
                <a:cs typeface="Times New Roman" panose="02020603050405020304" pitchFamily="18" charset="0"/>
                <a:sym typeface="Symbol" panose="05050102010706020507" pitchFamily="18" charset="2"/>
              </a:rPr>
              <a:t>A process can examine and updated shared memory without fear that any other process will intervene</a:t>
            </a:r>
          </a:p>
          <a:p>
            <a:pPr algn="just" eaLnBrk="1" hangingPunct="1">
              <a:lnSpc>
                <a:spcPct val="90000"/>
              </a:lnSpc>
            </a:pPr>
            <a:r>
              <a:rPr lang="de-DE" altLang="en-US" sz="2800" b="1">
                <a:latin typeface="Times New Roman" panose="02020603050405020304" pitchFamily="18" charset="0"/>
                <a:cs typeface="Times New Roman" panose="02020603050405020304" pitchFamily="18" charset="0"/>
              </a:rPr>
              <a:t>Disadvantages</a:t>
            </a:r>
          </a:p>
          <a:p>
            <a:pPr lvl="1" algn="just" eaLnBrk="1" hangingPunct="1">
              <a:lnSpc>
                <a:spcPct val="90000"/>
              </a:lnSpc>
            </a:pPr>
            <a:r>
              <a:rPr lang="de-DE" altLang="en-US" sz="2400">
                <a:latin typeface="Times New Roman" panose="02020603050405020304" pitchFamily="18" charset="0"/>
                <a:cs typeface="Times New Roman" panose="02020603050405020304" pitchFamily="18" charset="0"/>
              </a:rPr>
              <a:t>Give user processes the power to turn off interrupts (</a:t>
            </a:r>
            <a:r>
              <a:rPr lang="en-GB" altLang="en-US" sz="2400" i="1">
                <a:latin typeface="Times New Roman" panose="02020603050405020304" pitchFamily="18" charset="0"/>
                <a:cs typeface="Times New Roman" panose="02020603050405020304" pitchFamily="18" charset="0"/>
              </a:rPr>
              <a:t>if a process dies while it is in its critical region → the system is indefinitely blocked</a:t>
            </a:r>
            <a:r>
              <a:rPr lang="en-GB" altLang="en-US" sz="2400">
                <a:latin typeface="Times New Roman" panose="02020603050405020304" pitchFamily="18" charset="0"/>
                <a:cs typeface="Times New Roman" panose="02020603050405020304" pitchFamily="18" charset="0"/>
              </a:rPr>
              <a:t>)</a:t>
            </a:r>
            <a:endParaRPr lang="de-DE" altLang="en-US" sz="2400">
              <a:latin typeface="Times New Roman" panose="02020603050405020304" pitchFamily="18" charset="0"/>
              <a:cs typeface="Times New Roman" panose="02020603050405020304" pitchFamily="18" charset="0"/>
            </a:endParaRPr>
          </a:p>
          <a:p>
            <a:pPr lvl="1" algn="just" eaLnBrk="1" hangingPunct="1">
              <a:lnSpc>
                <a:spcPct val="90000"/>
              </a:lnSpc>
            </a:pPr>
            <a:r>
              <a:rPr lang="de-DE" altLang="en-US" sz="2400" b="1">
                <a:latin typeface="Times New Roman" panose="02020603050405020304" pitchFamily="18" charset="0"/>
                <a:cs typeface="Times New Roman" panose="02020603050405020304" pitchFamily="18" charset="0"/>
              </a:rPr>
              <a:t>On a multiprocessor</a:t>
            </a:r>
            <a:r>
              <a:rPr lang="de-DE" altLang="en-US" sz="2400">
                <a:latin typeface="Times New Roman" panose="02020603050405020304" pitchFamily="18" charset="0"/>
                <a:cs typeface="Times New Roman" panose="02020603050405020304" pitchFamily="18" charset="0"/>
              </a:rPr>
              <a:t>, the disabling interrupts affects only the CPU that executed the disable instruction while the other ones will continue running and can access the shared memory</a:t>
            </a:r>
          </a:p>
          <a:p>
            <a:pPr algn="just" eaLnBrk="1" hangingPunct="1">
              <a:lnSpc>
                <a:spcPct val="90000"/>
              </a:lnSpc>
              <a:buFont typeface="Arial" panose="020B0604020202020204" pitchFamily="34" charset="0"/>
              <a:buNone/>
            </a:pPr>
            <a:r>
              <a:rPr lang="de-DE" altLang="en-US" sz="2800">
                <a:latin typeface="Times New Roman" panose="02020603050405020304" pitchFamily="18" charset="0"/>
                <a:cs typeface="Times New Roman" panose="02020603050405020304" pitchFamily="18" charset="0"/>
                <a:sym typeface="Symbol" panose="05050102010706020507" pitchFamily="18" charset="2"/>
              </a:rPr>
              <a:t> </a:t>
            </a:r>
            <a:r>
              <a:rPr lang="de-DE" altLang="en-US" sz="2800" b="1">
                <a:latin typeface="Times New Roman" panose="02020603050405020304" pitchFamily="18" charset="0"/>
                <a:cs typeface="Times New Roman" panose="02020603050405020304" pitchFamily="18" charset="0"/>
                <a:sym typeface="Symbol" panose="05050102010706020507" pitchFamily="18" charset="2"/>
              </a:rPr>
              <a:t>Disabling interrupts is often a useful technique within the OS itself but is not appropriate for user processes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1676400" y="0"/>
            <a:ext cx="74676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Lock Variables</a:t>
            </a:r>
          </a:p>
        </p:txBody>
      </p:sp>
      <p:sp>
        <p:nvSpPr>
          <p:cNvPr id="12291" name="Rectangle 3"/>
          <p:cNvSpPr>
            <a:spLocks noGrp="1"/>
          </p:cNvSpPr>
          <p:nvPr>
            <p:ph type="body" sz="half" idx="1"/>
          </p:nvPr>
        </p:nvSpPr>
        <p:spPr>
          <a:xfrm>
            <a:off x="228600" y="914400"/>
            <a:ext cx="8915400" cy="3124200"/>
          </a:xfrm>
        </p:spPr>
        <p:txBody>
          <a:bodyPr/>
          <a:lstStyle/>
          <a:p>
            <a:pPr algn="just" eaLnBrk="1" hangingPunct="1">
              <a:buFont typeface="Arial" panose="020B0604020202020204" pitchFamily="34" charset="0"/>
              <a:buNone/>
            </a:pPr>
            <a:r>
              <a:rPr lang="de-DE" altLang="en-US" sz="2400">
                <a:latin typeface="Times New Roman" panose="02020603050405020304" pitchFamily="18" charset="0"/>
                <a:cs typeface="Times New Roman" panose="02020603050405020304" pitchFamily="18" charset="0"/>
                <a:sym typeface="Symbol" panose="05050102010706020507" pitchFamily="18" charset="2"/>
              </a:rPr>
              <a:t>while(TRUE) {</a:t>
            </a:r>
          </a:p>
          <a:p>
            <a:pPr algn="just" eaLnBrk="1" hangingPunct="1">
              <a:buFont typeface="Arial" panose="020B0604020202020204" pitchFamily="34" charset="0"/>
              <a:buNone/>
            </a:pPr>
            <a:r>
              <a:rPr lang="de-DE" altLang="en-US" sz="2400">
                <a:latin typeface="Times New Roman" panose="02020603050405020304" pitchFamily="18" charset="0"/>
                <a:cs typeface="Times New Roman" panose="02020603050405020304" pitchFamily="18" charset="0"/>
                <a:sym typeface="Symbol" panose="05050102010706020507" pitchFamily="18" charset="2"/>
              </a:rPr>
              <a:t>	while (lock == 1); //waiting until lock sets to 0</a:t>
            </a:r>
          </a:p>
          <a:p>
            <a:pPr algn="just" eaLnBrk="1" hangingPunct="1">
              <a:buFont typeface="Arial" panose="020B0604020202020204" pitchFamily="34" charset="0"/>
              <a:buNone/>
            </a:pPr>
            <a:r>
              <a:rPr lang="de-DE" altLang="en-US" sz="2400">
                <a:latin typeface="Times New Roman" panose="02020603050405020304" pitchFamily="18" charset="0"/>
                <a:cs typeface="Times New Roman" panose="02020603050405020304" pitchFamily="18" charset="0"/>
                <a:sym typeface="Symbol" panose="05050102010706020507" pitchFamily="18" charset="2"/>
              </a:rPr>
              <a:t>	lock = 1;</a:t>
            </a:r>
          </a:p>
          <a:p>
            <a:pPr algn="just" eaLnBrk="1" hangingPunct="1">
              <a:buFont typeface="Arial" panose="020B0604020202020204" pitchFamily="34" charset="0"/>
              <a:buNone/>
            </a:pPr>
            <a:r>
              <a:rPr lang="de-DE" altLang="en-US" sz="2400">
                <a:latin typeface="Times New Roman" panose="02020603050405020304" pitchFamily="18" charset="0"/>
                <a:cs typeface="Times New Roman" panose="02020603050405020304" pitchFamily="18" charset="0"/>
                <a:sym typeface="Symbol" panose="05050102010706020507" pitchFamily="18" charset="2"/>
              </a:rPr>
              <a:t>	critical_region();</a:t>
            </a:r>
          </a:p>
          <a:p>
            <a:pPr algn="just" eaLnBrk="1" hangingPunct="1">
              <a:buFont typeface="Arial" panose="020B0604020202020204" pitchFamily="34" charset="0"/>
              <a:buNone/>
            </a:pPr>
            <a:r>
              <a:rPr lang="de-DE" altLang="en-US" sz="2400">
                <a:latin typeface="Times New Roman" panose="02020603050405020304" pitchFamily="18" charset="0"/>
                <a:cs typeface="Times New Roman" panose="02020603050405020304" pitchFamily="18" charset="0"/>
                <a:sym typeface="Symbol" panose="05050102010706020507" pitchFamily="18" charset="2"/>
              </a:rPr>
              <a:t>	lock = 0;</a:t>
            </a:r>
          </a:p>
          <a:p>
            <a:pPr algn="just" eaLnBrk="1" hangingPunct="1">
              <a:buFont typeface="Arial" panose="020B0604020202020204" pitchFamily="34" charset="0"/>
              <a:buNone/>
            </a:pPr>
            <a:r>
              <a:rPr lang="de-DE" altLang="en-US" sz="2400">
                <a:latin typeface="Times New Roman" panose="02020603050405020304" pitchFamily="18" charset="0"/>
                <a:cs typeface="Times New Roman" panose="02020603050405020304" pitchFamily="18" charset="0"/>
                <a:sym typeface="Symbol" panose="05050102010706020507" pitchFamily="18" charset="2"/>
              </a:rPr>
              <a:t>	nonCritical_region(); </a:t>
            </a:r>
          </a:p>
          <a:p>
            <a:pPr algn="just" eaLnBrk="1" hangingPunct="1">
              <a:buFont typeface="Arial" panose="020B0604020202020204" pitchFamily="34" charset="0"/>
              <a:buNone/>
            </a:pPr>
            <a:r>
              <a:rPr lang="de-DE" altLang="en-US" sz="2400">
                <a:latin typeface="Times New Roman" panose="02020603050405020304" pitchFamily="18" charset="0"/>
                <a:cs typeface="Times New Roman" panose="02020603050405020304" pitchFamily="18" charset="0"/>
                <a:sym typeface="Symbol" panose="05050102010706020507" pitchFamily="18" charset="2"/>
              </a:rPr>
              <a:t>}</a:t>
            </a:r>
          </a:p>
        </p:txBody>
      </p:sp>
      <p:graphicFrame>
        <p:nvGraphicFramePr>
          <p:cNvPr id="4" name="Table 3"/>
          <p:cNvGraphicFramePr>
            <a:graphicFrameLocks noGrp="1"/>
          </p:cNvGraphicFramePr>
          <p:nvPr/>
        </p:nvGraphicFramePr>
        <p:xfrm>
          <a:off x="609600" y="3733800"/>
          <a:ext cx="8305800" cy="2621256"/>
        </p:xfrm>
        <a:graphic>
          <a:graphicData uri="http://schemas.openxmlformats.org/drawingml/2006/table">
            <a:tbl>
              <a:tblPr firstRow="1" bandRow="1">
                <a:tableStyleId>{5C22544A-7EE6-4342-B048-85BDC9FD1C3A}</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396192">
                <a:tc>
                  <a:txBody>
                    <a:bodyPr/>
                    <a:lstStyle/>
                    <a:p>
                      <a:pPr algn="ctr"/>
                      <a:r>
                        <a:rPr lang="en-US" sz="2000" dirty="0">
                          <a:latin typeface="Times New Roman" pitchFamily="18" charset="0"/>
                          <a:cs typeface="Times New Roman" pitchFamily="18" charset="0"/>
                        </a:rPr>
                        <a:t>Process 1</a:t>
                      </a:r>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itchFamily="18" charset="0"/>
                          <a:cs typeface="Times New Roman" pitchFamily="18" charset="0"/>
                        </a:rPr>
                        <a:t>Process</a:t>
                      </a:r>
                      <a:r>
                        <a:rPr lang="en-US" sz="2000" baseline="0" dirty="0">
                          <a:latin typeface="Times New Roman" pitchFamily="18" charset="0"/>
                          <a:cs typeface="Times New Roman" pitchFamily="18" charset="0"/>
                        </a:rPr>
                        <a:t> 2</a:t>
                      </a:r>
                      <a:endParaRPr lang="en-US" sz="2000" dirty="0">
                        <a:latin typeface="Times New Roman" pitchFamily="18" charset="0"/>
                        <a:cs typeface="Times New Roman" pitchFamily="18" charset="0"/>
                      </a:endParaRPr>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224771">
                <a:tc>
                  <a:txBody>
                    <a:bodyPr/>
                    <a:lstStyle/>
                    <a:p>
                      <a:pPr algn="just" eaLnBrk="1" hangingPunct="1">
                        <a:buFont typeface="Arial" charset="0"/>
                        <a:buNone/>
                      </a:pPr>
                      <a:r>
                        <a:rPr lang="de-DE" sz="2000" dirty="0">
                          <a:latin typeface="Times New Roman" pitchFamily="18" charset="0"/>
                          <a:cs typeface="Times New Roman" pitchFamily="18" charset="0"/>
                          <a:sym typeface="Symbol" pitchFamily="18" charset="2"/>
                        </a:rPr>
                        <a:t>while(TRUE) {</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while (lock == 1); </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lock = 1;</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critical_region();</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lock = 0;</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nonCritical_region(); </a:t>
                      </a:r>
                    </a:p>
                    <a:p>
                      <a:pPr algn="just" eaLnBrk="1" hangingPunct="1">
                        <a:buFont typeface="Arial" charset="0"/>
                        <a:buNone/>
                      </a:pPr>
                      <a:r>
                        <a:rPr lang="de-DE" sz="2000" dirty="0">
                          <a:latin typeface="Times New Roman" pitchFamily="18" charset="0"/>
                          <a:cs typeface="Times New Roman" pitchFamily="18" charset="0"/>
                          <a:sym typeface="Symbol" pitchFamily="18" charset="2"/>
                        </a:rPr>
                        <a:t>}</a:t>
                      </a:r>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eaLnBrk="1" hangingPunct="1">
                        <a:buFont typeface="Arial" charset="0"/>
                        <a:buNone/>
                      </a:pPr>
                      <a:r>
                        <a:rPr lang="de-DE" sz="2000" dirty="0">
                          <a:latin typeface="Times New Roman" pitchFamily="18" charset="0"/>
                          <a:cs typeface="Times New Roman" pitchFamily="18" charset="0"/>
                          <a:sym typeface="Symbol" pitchFamily="18" charset="2"/>
                        </a:rPr>
                        <a:t>while(TRUE) {</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while (lock == 1); </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lock = 1;</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critical_region();</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lock = 0;</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nonCritical_region(); </a:t>
                      </a:r>
                    </a:p>
                    <a:p>
                      <a:pPr algn="just" eaLnBrk="1" hangingPunct="1">
                        <a:buFont typeface="Arial" charset="0"/>
                        <a:buNone/>
                      </a:pPr>
                      <a:r>
                        <a:rPr lang="de-DE" sz="2000" dirty="0">
                          <a:latin typeface="Times New Roman" pitchFamily="18" charset="0"/>
                          <a:cs typeface="Times New Roman" pitchFamily="18" charset="0"/>
                          <a:sym typeface="Symbol" pitchFamily="18" charset="2"/>
                        </a:rPr>
                        <a:t>}</a:t>
                      </a:r>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6800"/>
            <a:ext cx="5410200" cy="535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2"/>
          <p:cNvSpPr>
            <a:spLocks noGrp="1"/>
          </p:cNvSpPr>
          <p:nvPr>
            <p:ph type="title" idx="4294967295"/>
          </p:nvPr>
        </p:nvSpPr>
        <p:spPr>
          <a:xfrm>
            <a:off x="1752600" y="0"/>
            <a:ext cx="73914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Lock Variables</a:t>
            </a:r>
          </a:p>
        </p:txBody>
      </p:sp>
      <p:sp>
        <p:nvSpPr>
          <p:cNvPr id="142339" name="Rectangle 3"/>
          <p:cNvSpPr>
            <a:spLocks noGrp="1"/>
          </p:cNvSpPr>
          <p:nvPr>
            <p:ph type="body" sz="half" idx="4294967295"/>
          </p:nvPr>
        </p:nvSpPr>
        <p:spPr>
          <a:xfrm>
            <a:off x="4572000" y="1066800"/>
            <a:ext cx="4572000" cy="5791200"/>
          </a:xfrm>
        </p:spPr>
        <p:txBody>
          <a:bodyPr/>
          <a:lstStyle/>
          <a:p>
            <a:pPr algn="just">
              <a:spcBef>
                <a:spcPts val="600"/>
              </a:spcBef>
            </a:pPr>
            <a:r>
              <a:rPr lang="en-GB" altLang="en-US" sz="2800">
                <a:latin typeface="Times New Roman" panose="02020603050405020304" pitchFamily="18" charset="0"/>
                <a:cs typeface="Times New Roman" panose="02020603050405020304" pitchFamily="18" charset="0"/>
              </a:rPr>
              <a:t>The solution </a:t>
            </a:r>
            <a:r>
              <a:rPr lang="en-GB" altLang="en-US" sz="2800" b="1">
                <a:latin typeface="Times New Roman" panose="02020603050405020304" pitchFamily="18" charset="0"/>
                <a:cs typeface="Times New Roman" panose="02020603050405020304" pitchFamily="18" charset="0"/>
              </a:rPr>
              <a:t>fails</a:t>
            </a:r>
            <a:r>
              <a:rPr lang="en-GB" altLang="en-US" sz="2800">
                <a:latin typeface="Times New Roman" panose="02020603050405020304" pitchFamily="18" charset="0"/>
                <a:cs typeface="Times New Roman" panose="02020603050405020304" pitchFamily="18" charset="0"/>
              </a:rPr>
              <a:t> occasionally </a:t>
            </a:r>
          </a:p>
          <a:p>
            <a:pPr lvl="1" algn="just">
              <a:spcBef>
                <a:spcPts val="500"/>
              </a:spcBef>
            </a:pPr>
            <a:r>
              <a:rPr lang="en-GB" altLang="en-US" sz="2400" b="1">
                <a:latin typeface="Times New Roman" panose="02020603050405020304" pitchFamily="18" charset="0"/>
                <a:cs typeface="Times New Roman" panose="02020603050405020304" pitchFamily="18" charset="0"/>
              </a:rPr>
              <a:t>both processes </a:t>
            </a:r>
            <a:r>
              <a:rPr lang="en-GB" altLang="en-US" sz="2400">
                <a:latin typeface="Times New Roman" panose="02020603050405020304" pitchFamily="18" charset="0"/>
                <a:cs typeface="Times New Roman" panose="02020603050405020304" pitchFamily="18" charset="0"/>
              </a:rPr>
              <a:t>can be </a:t>
            </a:r>
            <a:r>
              <a:rPr lang="en-GB" altLang="en-US" sz="2400" b="1">
                <a:latin typeface="Times New Roman" panose="02020603050405020304" pitchFamily="18" charset="0"/>
                <a:cs typeface="Times New Roman" panose="02020603050405020304" pitchFamily="18" charset="0"/>
              </a:rPr>
              <a:t>simultaneously</a:t>
            </a:r>
            <a:r>
              <a:rPr lang="en-GB" altLang="en-US" sz="2400">
                <a:latin typeface="Times New Roman" panose="02020603050405020304" pitchFamily="18" charset="0"/>
                <a:cs typeface="Times New Roman" panose="02020603050405020304" pitchFamily="18" charset="0"/>
              </a:rPr>
              <a:t> in their own critical regions</a:t>
            </a:r>
          </a:p>
          <a:p>
            <a:pPr lvl="2" algn="just">
              <a:spcBef>
                <a:spcPts val="500"/>
              </a:spcBef>
            </a:pPr>
            <a:r>
              <a:rPr lang="de-DE" altLang="en-US" sz="2000">
                <a:latin typeface="Times New Roman" panose="02020603050405020304" pitchFamily="18" charset="0"/>
                <a:cs typeface="Times New Roman" panose="02020603050405020304" pitchFamily="18" charset="0"/>
              </a:rPr>
              <a:t>Process A reads the lock and sees that it is 0</a:t>
            </a:r>
          </a:p>
          <a:p>
            <a:pPr lvl="2" algn="just">
              <a:spcBef>
                <a:spcPts val="500"/>
              </a:spcBef>
            </a:pPr>
            <a:r>
              <a:rPr lang="de-DE" altLang="en-US" sz="2000">
                <a:latin typeface="Times New Roman" panose="02020603050405020304" pitchFamily="18" charset="0"/>
                <a:cs typeface="Times New Roman" panose="02020603050405020304" pitchFamily="18" charset="0"/>
              </a:rPr>
              <a:t>Before it can set the lock to 1, Process B is scheduled, run, and set the clock to 1 (then Process A set the clock to 1)</a:t>
            </a:r>
          </a:p>
          <a:p>
            <a:pPr algn="just">
              <a:spcBef>
                <a:spcPts val="500"/>
              </a:spcBef>
            </a:pPr>
            <a:r>
              <a:rPr lang="en-GB" altLang="en-US" sz="2800">
                <a:latin typeface="Times New Roman" panose="02020603050405020304" pitchFamily="18" charset="0"/>
                <a:cs typeface="Times New Roman" panose="02020603050405020304" pitchFamily="18" charset="0"/>
              </a:rPr>
              <a:t>Testing a variable until some value appears is called </a:t>
            </a:r>
            <a:r>
              <a:rPr lang="en-GB" altLang="en-US" sz="2800" b="1">
                <a:latin typeface="Times New Roman" panose="02020603050405020304" pitchFamily="18" charset="0"/>
                <a:cs typeface="Times New Roman" panose="02020603050405020304" pitchFamily="18" charset="0"/>
              </a:rPr>
              <a:t>busy waiting</a:t>
            </a:r>
            <a:r>
              <a:rPr lang="en-GB" altLang="en-US" sz="2800">
                <a:latin typeface="Times New Roman" panose="02020603050405020304" pitchFamily="18" charset="0"/>
                <a:cs typeface="Times New Roman" panose="02020603050405020304" pitchFamily="18" charset="0"/>
              </a:rPr>
              <a:t> (wastes CPU time)</a:t>
            </a:r>
          </a:p>
          <a:p>
            <a:pPr lvl="1" algn="just">
              <a:spcBef>
                <a:spcPts val="500"/>
              </a:spcBef>
            </a:pPr>
            <a:endParaRPr lang="de-DE" altLang="en-US"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box(in)">
                                      <p:cBhvr>
                                        <p:cTn id="7" dur="500"/>
                                        <p:tgtEl>
                                          <p:spTgt spid="142339">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42339">
                                            <p:txEl>
                                              <p:pRg st="1" end="1"/>
                                            </p:txEl>
                                          </p:spTgt>
                                        </p:tgtEl>
                                        <p:attrNameLst>
                                          <p:attrName>style.visibility</p:attrName>
                                        </p:attrNameLst>
                                      </p:cBhvr>
                                      <p:to>
                                        <p:strVal val="visible"/>
                                      </p:to>
                                    </p:set>
                                    <p:animEffect transition="in" filter="box(in)">
                                      <p:cBhvr>
                                        <p:cTn id="10" dur="500"/>
                                        <p:tgtEl>
                                          <p:spTgt spid="142339">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42339">
                                            <p:txEl>
                                              <p:pRg st="2" end="2"/>
                                            </p:txEl>
                                          </p:spTgt>
                                        </p:tgtEl>
                                        <p:attrNameLst>
                                          <p:attrName>style.visibility</p:attrName>
                                        </p:attrNameLst>
                                      </p:cBhvr>
                                      <p:to>
                                        <p:strVal val="visible"/>
                                      </p:to>
                                    </p:set>
                                    <p:animEffect transition="in" filter="box(in)">
                                      <p:cBhvr>
                                        <p:cTn id="13" dur="500"/>
                                        <p:tgtEl>
                                          <p:spTgt spid="142339">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42339">
                                            <p:txEl>
                                              <p:pRg st="3" end="3"/>
                                            </p:txEl>
                                          </p:spTgt>
                                        </p:tgtEl>
                                        <p:attrNameLst>
                                          <p:attrName>style.visibility</p:attrName>
                                        </p:attrNameLst>
                                      </p:cBhvr>
                                      <p:to>
                                        <p:strVal val="visible"/>
                                      </p:to>
                                    </p:set>
                                    <p:animEffect transition="in" filter="box(in)">
                                      <p:cBhvr>
                                        <p:cTn id="16" dur="500"/>
                                        <p:tgtEl>
                                          <p:spTgt spid="14233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42339">
                                            <p:txEl>
                                              <p:pRg st="4" end="4"/>
                                            </p:txEl>
                                          </p:spTgt>
                                        </p:tgtEl>
                                        <p:attrNameLst>
                                          <p:attrName>style.visibility</p:attrName>
                                        </p:attrNameLst>
                                      </p:cBhvr>
                                      <p:to>
                                        <p:strVal val="visible"/>
                                      </p:to>
                                    </p:set>
                                    <p:animEffect transition="in" filter="box(in)">
                                      <p:cBhvr>
                                        <p:cTn id="21" dur="500"/>
                                        <p:tgtEl>
                                          <p:spTgt spid="142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1676400" y="0"/>
            <a:ext cx="74676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Strict Alternation</a:t>
            </a:r>
          </a:p>
        </p:txBody>
      </p:sp>
      <p:sp>
        <p:nvSpPr>
          <p:cNvPr id="14339" name="Rectangle 3"/>
          <p:cNvSpPr>
            <a:spLocks noGrp="1"/>
          </p:cNvSpPr>
          <p:nvPr>
            <p:ph type="body" sz="half" idx="1"/>
          </p:nvPr>
        </p:nvSpPr>
        <p:spPr>
          <a:xfrm>
            <a:off x="228600" y="3276600"/>
            <a:ext cx="8915400" cy="3581400"/>
          </a:xfrm>
        </p:spPr>
        <p:txBody>
          <a:bodyPr/>
          <a:lstStyle/>
          <a:p>
            <a:pPr algn="just">
              <a:lnSpc>
                <a:spcPct val="90000"/>
              </a:lnSpc>
              <a:spcBef>
                <a:spcPts val="600"/>
              </a:spcBef>
            </a:pPr>
            <a:r>
              <a:rPr lang="de-DE" altLang="en-US" sz="2800">
                <a:latin typeface="Times New Roman" panose="02020603050405020304" pitchFamily="18" charset="0"/>
                <a:cs typeface="Times New Roman" panose="02020603050405020304" pitchFamily="18" charset="0"/>
              </a:rPr>
              <a:t>The two processes strictly alternate in entering their critical regions</a:t>
            </a:r>
            <a:r>
              <a:rPr lang="en-GB" altLang="en-US" sz="2800">
                <a:latin typeface="Times New Roman" panose="02020603050405020304" pitchFamily="18" charset="0"/>
                <a:cs typeface="Times New Roman" panose="02020603050405020304" pitchFamily="18" charset="0"/>
              </a:rPr>
              <a:t> </a:t>
            </a:r>
          </a:p>
          <a:p>
            <a:pPr algn="just">
              <a:lnSpc>
                <a:spcPct val="90000"/>
              </a:lnSpc>
              <a:spcBef>
                <a:spcPts val="600"/>
              </a:spcBef>
            </a:pPr>
            <a:r>
              <a:rPr lang="en-GB" altLang="en-US" sz="2800" b="1">
                <a:latin typeface="Times New Roman" panose="02020603050405020304" pitchFamily="18" charset="0"/>
                <a:cs typeface="Times New Roman" panose="02020603050405020304" pitchFamily="18" charset="0"/>
              </a:rPr>
              <a:t>Problems</a:t>
            </a:r>
          </a:p>
          <a:p>
            <a:pPr lvl="1" algn="just">
              <a:lnSpc>
                <a:spcPct val="90000"/>
              </a:lnSpc>
              <a:spcBef>
                <a:spcPts val="600"/>
              </a:spcBef>
            </a:pPr>
            <a:r>
              <a:rPr lang="en-GB" altLang="en-US" sz="2400">
                <a:latin typeface="Times New Roman" panose="02020603050405020304" pitchFamily="18" charset="0"/>
                <a:cs typeface="Times New Roman" panose="02020603050405020304" pitchFamily="18" charset="0"/>
              </a:rPr>
              <a:t>Testing a variable until some value appears is called </a:t>
            </a:r>
            <a:r>
              <a:rPr lang="en-GB" altLang="en-US" sz="2400" b="1">
                <a:latin typeface="Times New Roman" panose="02020603050405020304" pitchFamily="18" charset="0"/>
                <a:cs typeface="Times New Roman" panose="02020603050405020304" pitchFamily="18" charset="0"/>
              </a:rPr>
              <a:t>busy waiting </a:t>
            </a:r>
            <a:r>
              <a:rPr lang="en-GB" altLang="en-US" sz="2400">
                <a:latin typeface="Times New Roman" panose="02020603050405020304" pitchFamily="18" charset="0"/>
                <a:cs typeface="Times New Roman" panose="02020603050405020304" pitchFamily="18" charset="0"/>
              </a:rPr>
              <a:t>(wastes CPU time)</a:t>
            </a:r>
          </a:p>
          <a:p>
            <a:pPr lvl="1" algn="just">
              <a:lnSpc>
                <a:spcPct val="90000"/>
              </a:lnSpc>
              <a:spcBef>
                <a:spcPts val="600"/>
              </a:spcBef>
            </a:pPr>
            <a:r>
              <a:rPr lang="en-GB" altLang="en-US" sz="2400">
                <a:latin typeface="Times New Roman" panose="02020603050405020304" pitchFamily="18" charset="0"/>
                <a:cs typeface="Times New Roman" panose="02020603050405020304" pitchFamily="18" charset="0"/>
              </a:rPr>
              <a:t>A process is being blocked by another process not in its critical region </a:t>
            </a:r>
          </a:p>
          <a:p>
            <a:pPr lvl="2" algn="just">
              <a:lnSpc>
                <a:spcPct val="90000"/>
              </a:lnSpc>
              <a:spcBef>
                <a:spcPts val="600"/>
              </a:spcBef>
            </a:pPr>
            <a:r>
              <a:rPr lang="en-GB" altLang="en-US" sz="2000" i="1">
                <a:latin typeface="Times New Roman" panose="02020603050405020304" pitchFamily="18" charset="0"/>
                <a:cs typeface="Times New Roman" panose="02020603050405020304" pitchFamily="18" charset="0"/>
              </a:rPr>
              <a:t>One of processes is much slower than the other</a:t>
            </a:r>
          </a:p>
          <a:p>
            <a:pPr lvl="2" algn="just">
              <a:lnSpc>
                <a:spcPct val="90000"/>
              </a:lnSpc>
              <a:spcBef>
                <a:spcPts val="600"/>
              </a:spcBef>
            </a:pPr>
            <a:r>
              <a:rPr lang="en-GB" altLang="en-US" sz="2000" i="1">
                <a:latin typeface="Times New Roman" panose="02020603050405020304" pitchFamily="18" charset="0"/>
                <a:cs typeface="Times New Roman" panose="02020603050405020304" pitchFamily="18" charset="0"/>
              </a:rPr>
              <a:t>When one process dies, the other ones are blocked forever</a:t>
            </a:r>
          </a:p>
        </p:txBody>
      </p:sp>
      <p:pic>
        <p:nvPicPr>
          <p:cNvPr id="14340" name="Picture 4" descr="02-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066800"/>
            <a:ext cx="8534400"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25" name="Text Box 4"/>
          <p:cNvSpPr txBox="1">
            <a:spLocks noChangeArrowheads="1"/>
          </p:cNvSpPr>
          <p:nvPr/>
        </p:nvSpPr>
        <p:spPr bwMode="auto">
          <a:xfrm>
            <a:off x="3352800" y="28194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2-23.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35525"/>
                                        </p:tgtEl>
                                        <p:attrNameLst>
                                          <p:attrName>style.visibility</p:attrName>
                                        </p:attrNameLst>
                                      </p:cBhvr>
                                      <p:to>
                                        <p:strVal val="visible"/>
                                      </p:to>
                                    </p:set>
                                    <p:animEffect transition="in" filter="box(in)">
                                      <p:cBhvr>
                                        <p:cTn id="7" dur="500"/>
                                        <p:tgtEl>
                                          <p:spTgt spid="235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1752600" y="0"/>
            <a:ext cx="73914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Peterson’s Solution</a:t>
            </a:r>
          </a:p>
        </p:txBody>
      </p:sp>
      <p:sp>
        <p:nvSpPr>
          <p:cNvPr id="15363" name="Rectangle 3"/>
          <p:cNvSpPr>
            <a:spLocks noGrp="1"/>
          </p:cNvSpPr>
          <p:nvPr>
            <p:ph type="body" sz="half" idx="1"/>
          </p:nvPr>
        </p:nvSpPr>
        <p:spPr>
          <a:xfrm>
            <a:off x="0" y="5181600"/>
            <a:ext cx="9144000" cy="1676400"/>
          </a:xfrm>
        </p:spPr>
        <p:txBody>
          <a:bodyPr/>
          <a:lstStyle/>
          <a:p>
            <a:pPr algn="just">
              <a:spcBef>
                <a:spcPts val="600"/>
              </a:spcBef>
            </a:pPr>
            <a:r>
              <a:rPr lang="en-GB" altLang="en-US" sz="2800" b="1">
                <a:latin typeface="Times New Roman" panose="02020603050405020304" pitchFamily="18" charset="0"/>
                <a:cs typeface="Times New Roman" panose="02020603050405020304" pitchFamily="18" charset="0"/>
              </a:rPr>
              <a:t>Combines</a:t>
            </a:r>
            <a:r>
              <a:rPr lang="en-GB" altLang="en-US" sz="2800">
                <a:latin typeface="Times New Roman" panose="02020603050405020304" pitchFamily="18" charset="0"/>
                <a:cs typeface="Times New Roman" panose="02020603050405020304" pitchFamily="18" charset="0"/>
              </a:rPr>
              <a:t> the </a:t>
            </a:r>
            <a:r>
              <a:rPr lang="en-GB" altLang="en-US" sz="2800" b="1">
                <a:latin typeface="Times New Roman" panose="02020603050405020304" pitchFamily="18" charset="0"/>
                <a:cs typeface="Times New Roman" panose="02020603050405020304" pitchFamily="18" charset="0"/>
              </a:rPr>
              <a:t>idea</a:t>
            </a:r>
            <a:r>
              <a:rPr lang="en-GB" altLang="en-US" sz="2800">
                <a:latin typeface="Times New Roman" panose="02020603050405020304" pitchFamily="18" charset="0"/>
                <a:cs typeface="Times New Roman" panose="02020603050405020304" pitchFamily="18" charset="0"/>
              </a:rPr>
              <a:t> of taking </a:t>
            </a:r>
            <a:r>
              <a:rPr lang="en-GB" altLang="en-US" sz="2800" b="1">
                <a:latin typeface="Times New Roman" panose="02020603050405020304" pitchFamily="18" charset="0"/>
                <a:cs typeface="Times New Roman" panose="02020603050405020304" pitchFamily="18" charset="0"/>
              </a:rPr>
              <a:t>turns</a:t>
            </a:r>
            <a:r>
              <a:rPr lang="en-GB" altLang="en-US" sz="2800">
                <a:latin typeface="Times New Roman" panose="02020603050405020304" pitchFamily="18" charset="0"/>
                <a:cs typeface="Times New Roman" panose="02020603050405020304" pitchFamily="18" charset="0"/>
              </a:rPr>
              <a:t> </a:t>
            </a:r>
            <a:r>
              <a:rPr lang="en-GB" altLang="en-US" sz="2800" b="1">
                <a:latin typeface="Times New Roman" panose="02020603050405020304" pitchFamily="18" charset="0"/>
                <a:cs typeface="Times New Roman" panose="02020603050405020304" pitchFamily="18" charset="0"/>
              </a:rPr>
              <a:t>with</a:t>
            </a:r>
            <a:r>
              <a:rPr lang="en-GB" altLang="en-US" sz="2800">
                <a:latin typeface="Times New Roman" panose="02020603050405020304" pitchFamily="18" charset="0"/>
                <a:cs typeface="Times New Roman" panose="02020603050405020304" pitchFamily="18" charset="0"/>
              </a:rPr>
              <a:t> the </a:t>
            </a:r>
            <a:r>
              <a:rPr lang="en-GB" altLang="en-US" sz="2800" b="1">
                <a:latin typeface="Times New Roman" panose="02020603050405020304" pitchFamily="18" charset="0"/>
                <a:cs typeface="Times New Roman" panose="02020603050405020304" pitchFamily="18" charset="0"/>
              </a:rPr>
              <a:t>idea</a:t>
            </a:r>
            <a:r>
              <a:rPr lang="en-GB" altLang="en-US" sz="2800">
                <a:latin typeface="Times New Roman" panose="02020603050405020304" pitchFamily="18" charset="0"/>
                <a:cs typeface="Times New Roman" panose="02020603050405020304" pitchFamily="18" charset="0"/>
              </a:rPr>
              <a:t> of </a:t>
            </a:r>
            <a:r>
              <a:rPr lang="en-GB" altLang="en-US" sz="2800" b="1">
                <a:latin typeface="Times New Roman" panose="02020603050405020304" pitchFamily="18" charset="0"/>
                <a:cs typeface="Times New Roman" panose="02020603050405020304" pitchFamily="18" charset="0"/>
              </a:rPr>
              <a:t>lock</a:t>
            </a:r>
            <a:r>
              <a:rPr lang="en-GB" altLang="en-US" sz="2800">
                <a:latin typeface="Times New Roman" panose="02020603050405020304" pitchFamily="18" charset="0"/>
                <a:cs typeface="Times New Roman" panose="02020603050405020304" pitchFamily="18" charset="0"/>
              </a:rPr>
              <a:t> variables and strict alternation</a:t>
            </a:r>
            <a:endParaRPr lang="de-DE" altLang="en-US" sz="2800">
              <a:latin typeface="Times New Roman" panose="02020603050405020304" pitchFamily="18" charset="0"/>
              <a:cs typeface="Times New Roman" panose="02020603050405020304" pitchFamily="18" charset="0"/>
            </a:endParaRPr>
          </a:p>
        </p:txBody>
      </p:sp>
      <p:sp>
        <p:nvSpPr>
          <p:cNvPr id="238597" name="Text Box 4"/>
          <p:cNvSpPr txBox="1">
            <a:spLocks noChangeArrowheads="1"/>
          </p:cNvSpPr>
          <p:nvPr/>
        </p:nvSpPr>
        <p:spPr bwMode="auto">
          <a:xfrm>
            <a:off x="7086600" y="22098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2-24.</a:t>
            </a:r>
          </a:p>
        </p:txBody>
      </p:sp>
      <p:pic>
        <p:nvPicPr>
          <p:cNvPr id="15365" name="Picture 6" descr="02-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066800"/>
            <a:ext cx="6172200" cy="413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38597"/>
                                        </p:tgtEl>
                                        <p:attrNameLst>
                                          <p:attrName>style.visibility</p:attrName>
                                        </p:attrNameLst>
                                      </p:cBhvr>
                                      <p:to>
                                        <p:strVal val="visible"/>
                                      </p:to>
                                    </p:set>
                                    <p:animEffect transition="in" filter="box(in)">
                                      <p:cBhvr>
                                        <p:cTn id="7" dur="500"/>
                                        <p:tgtEl>
                                          <p:spTgt spid="238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Peterson’s Solution</a:t>
            </a:r>
          </a:p>
        </p:txBody>
      </p:sp>
      <p:sp>
        <p:nvSpPr>
          <p:cNvPr id="16387" name="Rectangle 3"/>
          <p:cNvSpPr>
            <a:spLocks noGrp="1"/>
          </p:cNvSpPr>
          <p:nvPr>
            <p:ph type="body" sz="half" idx="1"/>
          </p:nvPr>
        </p:nvSpPr>
        <p:spPr>
          <a:xfrm>
            <a:off x="0" y="1066800"/>
            <a:ext cx="9144000" cy="5791200"/>
          </a:xfrm>
        </p:spPr>
        <p:txBody>
          <a:bodyPr/>
          <a:lstStyle/>
          <a:p>
            <a:pPr algn="just"/>
            <a:r>
              <a:rPr lang="en-US" altLang="en-US" sz="2400">
                <a:latin typeface="Times New Roman" panose="02020603050405020304" pitchFamily="18" charset="0"/>
                <a:cs typeface="Times New Roman" panose="02020603050405020304" pitchFamily="18" charset="0"/>
              </a:rPr>
              <a:t>Solution for process Pi</a:t>
            </a:r>
          </a:p>
          <a:p>
            <a:pPr lvl="1" algn="just">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do {</a:t>
            </a:r>
          </a:p>
          <a:p>
            <a:pPr lvl="1" algn="just">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	enter_region(i);</a:t>
            </a:r>
          </a:p>
          <a:p>
            <a:pPr lvl="1" algn="just">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	</a:t>
            </a:r>
            <a:r>
              <a:rPr lang="de-DE" altLang="en-US" sz="2000">
                <a:latin typeface="Times New Roman" panose="02020603050405020304" pitchFamily="18" charset="0"/>
                <a:cs typeface="Times New Roman" panose="02020603050405020304" pitchFamily="18" charset="0"/>
                <a:sym typeface="Symbol" panose="05050102010706020507" pitchFamily="18" charset="2"/>
              </a:rPr>
              <a:t>critical_region();</a:t>
            </a:r>
          </a:p>
          <a:p>
            <a:pPr lvl="1" algn="just">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	leave_region(i);</a:t>
            </a:r>
          </a:p>
          <a:p>
            <a:pPr lvl="1" algn="just">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	 </a:t>
            </a:r>
            <a:r>
              <a:rPr lang="de-DE" altLang="en-US" sz="2000">
                <a:latin typeface="Times New Roman" panose="02020603050405020304" pitchFamily="18" charset="0"/>
                <a:cs typeface="Times New Roman" panose="02020603050405020304" pitchFamily="18" charset="0"/>
                <a:sym typeface="Symbol" panose="05050102010706020507" pitchFamily="18" charset="2"/>
              </a:rPr>
              <a:t>nonCritical_region();</a:t>
            </a:r>
            <a:endParaRPr lang="en-US" altLang="en-US" sz="2000">
              <a:latin typeface="Times New Roman" panose="02020603050405020304" pitchFamily="18" charset="0"/>
              <a:cs typeface="Times New Roman" panose="02020603050405020304" pitchFamily="18" charset="0"/>
            </a:endParaRPr>
          </a:p>
          <a:p>
            <a:pPr lvl="1" algn="just">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 while (TRUE);</a:t>
            </a:r>
          </a:p>
          <a:p>
            <a:pPr algn="just"/>
            <a:r>
              <a:rPr lang="en-US" altLang="en-US" sz="2400">
                <a:latin typeface="Times New Roman" panose="02020603050405020304" pitchFamily="18" charset="0"/>
                <a:cs typeface="Times New Roman" panose="02020603050405020304" pitchFamily="18" charset="0"/>
              </a:rPr>
              <a:t>Mutual exclusion is preserved (</a:t>
            </a:r>
            <a:r>
              <a:rPr lang="en-US" altLang="en-US" sz="2400" b="1">
                <a:latin typeface="Times New Roman" panose="02020603050405020304" pitchFamily="18" charset="0"/>
                <a:cs typeface="Times New Roman" panose="02020603050405020304" pitchFamily="18" charset="0"/>
              </a:rPr>
              <a:t>1</a:t>
            </a:r>
            <a:r>
              <a:rPr lang="en-US" altLang="en-US" sz="2400" b="1" baseline="30000">
                <a:latin typeface="Times New Roman" panose="02020603050405020304" pitchFamily="18" charset="0"/>
                <a:cs typeface="Times New Roman" panose="02020603050405020304" pitchFamily="18" charset="0"/>
              </a:rPr>
              <a:t>st</a:t>
            </a:r>
            <a:r>
              <a:rPr lang="en-US" altLang="en-US" sz="2400" b="1">
                <a:latin typeface="Times New Roman" panose="02020603050405020304" pitchFamily="18" charset="0"/>
                <a:cs typeface="Times New Roman" panose="02020603050405020304" pitchFamily="18" charset="0"/>
              </a:rPr>
              <a:t> rule</a:t>
            </a:r>
            <a:r>
              <a:rPr lang="en-US" altLang="en-US" sz="2400">
                <a:latin typeface="Times New Roman" panose="02020603050405020304" pitchFamily="18" charset="0"/>
                <a:cs typeface="Times New Roman" panose="02020603050405020304" pitchFamily="18" charset="0"/>
              </a:rPr>
              <a:t>)</a:t>
            </a:r>
          </a:p>
          <a:p>
            <a:pPr lvl="1" algn="just"/>
            <a:r>
              <a:rPr lang="en-US" altLang="en-US" sz="2000">
                <a:latin typeface="Times New Roman" panose="02020603050405020304" pitchFamily="18" charset="0"/>
                <a:cs typeface="Times New Roman" panose="02020603050405020304" pitchFamily="18" charset="0"/>
              </a:rPr>
              <a:t>Pi enters its critical section only if either interested [j]=false or turn=j.</a:t>
            </a:r>
          </a:p>
          <a:p>
            <a:pPr lvl="1" algn="just"/>
            <a:r>
              <a:rPr lang="en-US" altLang="en-US" sz="2000">
                <a:latin typeface="Times New Roman" panose="02020603050405020304" pitchFamily="18" charset="0"/>
                <a:cs typeface="Times New Roman" panose="02020603050405020304" pitchFamily="18" charset="0"/>
              </a:rPr>
              <a:t>If both processes want to enter their critical sections at the same time, then interested [i] = interested [j] = true.</a:t>
            </a:r>
          </a:p>
          <a:p>
            <a:pPr lvl="1" algn="just"/>
            <a:r>
              <a:rPr lang="en-US" altLang="en-US" sz="2000">
                <a:latin typeface="Times New Roman" panose="02020603050405020304" pitchFamily="18" charset="0"/>
                <a:cs typeface="Times New Roman" panose="02020603050405020304" pitchFamily="18" charset="0"/>
              </a:rPr>
              <a:t>However, the value of turn can be either 0 or 1 but cannot be both. Hence, one of the processes must have successfully executed the while statement (to enter its critical section), and the other process has to wait, till the process leaves its critical section → mutual exclusion is preserved.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1752600" y="0"/>
            <a:ext cx="73914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Peterson’s Solution</a:t>
            </a:r>
          </a:p>
        </p:txBody>
      </p:sp>
      <p:sp>
        <p:nvSpPr>
          <p:cNvPr id="16387" name="Rectangle 3"/>
          <p:cNvSpPr>
            <a:spLocks noGrp="1"/>
          </p:cNvSpPr>
          <p:nvPr>
            <p:ph type="body" sz="half" idx="1"/>
          </p:nvPr>
        </p:nvSpPr>
        <p:spPr>
          <a:xfrm>
            <a:off x="0" y="1066800"/>
            <a:ext cx="9144000" cy="5791200"/>
          </a:xfrm>
        </p:spPr>
        <p:txBody>
          <a:bodyPr/>
          <a:lstStyle/>
          <a:p>
            <a:pPr algn="just"/>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3</a:t>
            </a:r>
            <a:r>
              <a:rPr lang="en-US" altLang="en-US" sz="2400" b="1" baseline="30000">
                <a:latin typeface="Times New Roman" panose="02020603050405020304" pitchFamily="18" charset="0"/>
                <a:cs typeface="Times New Roman" panose="02020603050405020304" pitchFamily="18" charset="0"/>
              </a:rPr>
              <a:t>rd</a:t>
            </a:r>
            <a:r>
              <a:rPr lang="en-US" altLang="en-US" sz="2400" b="1">
                <a:latin typeface="Times New Roman" panose="02020603050405020304" pitchFamily="18" charset="0"/>
                <a:cs typeface="Times New Roman" panose="02020603050405020304" pitchFamily="18" charset="0"/>
              </a:rPr>
              <a:t> rule </a:t>
            </a:r>
            <a:r>
              <a:rPr lang="en-US" altLang="en-US" sz="2400">
                <a:latin typeface="Times New Roman" panose="02020603050405020304" pitchFamily="18" charset="0"/>
                <a:cs typeface="Times New Roman" panose="02020603050405020304" pitchFamily="18" charset="0"/>
              </a:rPr>
              <a:t>is satisfied.</a:t>
            </a:r>
          </a:p>
          <a:p>
            <a:pPr lvl="1" algn="just"/>
            <a:r>
              <a:rPr lang="en-US" altLang="en-US" sz="2000">
                <a:latin typeface="Times New Roman" panose="02020603050405020304" pitchFamily="18" charset="0"/>
                <a:cs typeface="Times New Roman" panose="02020603050405020304" pitchFamily="18" charset="0"/>
              </a:rPr>
              <a:t>Case 1:</a:t>
            </a:r>
          </a:p>
          <a:p>
            <a:pPr lvl="2" algn="just"/>
            <a:r>
              <a:rPr lang="en-US" altLang="en-US" sz="1800">
                <a:latin typeface="Times New Roman" panose="02020603050405020304" pitchFamily="18" charset="0"/>
                <a:cs typeface="Times New Roman" panose="02020603050405020304" pitchFamily="18" charset="0"/>
              </a:rPr>
              <a:t>Pi is ready to enter its critical section.</a:t>
            </a:r>
          </a:p>
          <a:p>
            <a:pPr lvl="2" algn="just"/>
            <a:r>
              <a:rPr lang="en-US" altLang="en-US" sz="1800">
                <a:latin typeface="Times New Roman" panose="02020603050405020304" pitchFamily="18" charset="0"/>
                <a:cs typeface="Times New Roman" panose="02020603050405020304" pitchFamily="18" charset="0"/>
              </a:rPr>
              <a:t>If Pj is not ready to enter the critical section (it is in the remainder section). </a:t>
            </a:r>
          </a:p>
          <a:p>
            <a:pPr lvl="2" algn="just"/>
            <a:r>
              <a:rPr lang="en-US" altLang="en-US" sz="1800">
                <a:latin typeface="Times New Roman" panose="02020603050405020304" pitchFamily="18" charset="0"/>
                <a:cs typeface="Times New Roman" panose="02020603050405020304" pitchFamily="18" charset="0"/>
              </a:rPr>
              <a:t>Then interested[j] = false, and Pi can enter its critical section.</a:t>
            </a:r>
          </a:p>
          <a:p>
            <a:pPr lvl="1" algn="just"/>
            <a:r>
              <a:rPr lang="en-US" altLang="en-US" sz="2000">
                <a:latin typeface="Times New Roman" panose="02020603050405020304" pitchFamily="18" charset="0"/>
                <a:cs typeface="Times New Roman" panose="02020603050405020304" pitchFamily="18" charset="0"/>
              </a:rPr>
              <a:t>Case 2:</a:t>
            </a:r>
          </a:p>
          <a:p>
            <a:pPr lvl="2" algn="just"/>
            <a:r>
              <a:rPr lang="en-US" altLang="en-US" sz="1800">
                <a:latin typeface="Times New Roman" panose="02020603050405020304" pitchFamily="18" charset="0"/>
                <a:cs typeface="Times New Roman" panose="02020603050405020304" pitchFamily="18" charset="0"/>
              </a:rPr>
              <a:t>Pi and Pj are both ready to enter its critical section.</a:t>
            </a:r>
          </a:p>
          <a:p>
            <a:pPr lvl="2" algn="just"/>
            <a:r>
              <a:rPr lang="en-US" altLang="en-US" sz="1800">
                <a:latin typeface="Times New Roman" panose="02020603050405020304" pitchFamily="18" charset="0"/>
                <a:cs typeface="Times New Roman" panose="02020603050405020304" pitchFamily="18" charset="0"/>
              </a:rPr>
              <a:t>interested[i] = interested [j] = true. And Either turn = i or turn = j.</a:t>
            </a:r>
          </a:p>
          <a:p>
            <a:pPr lvl="2" algn="just"/>
            <a:r>
              <a:rPr lang="en-US" altLang="en-US" sz="1800">
                <a:latin typeface="Times New Roman" panose="02020603050405020304" pitchFamily="18" charset="0"/>
                <a:cs typeface="Times New Roman" panose="02020603050405020304" pitchFamily="18" charset="0"/>
              </a:rPr>
              <a:t>If turn = i, then Pj will enter the critical section.</a:t>
            </a:r>
          </a:p>
          <a:p>
            <a:pPr lvl="2" algn="just"/>
            <a:r>
              <a:rPr lang="en-US" altLang="en-US" sz="1800">
                <a:latin typeface="Times New Roman" panose="02020603050405020304" pitchFamily="18" charset="0"/>
                <a:cs typeface="Times New Roman" panose="02020603050405020304" pitchFamily="18" charset="0"/>
              </a:rPr>
              <a:t>If turn = j, then Pi will enter the critical section</a:t>
            </a:r>
            <a:endParaRPr lang="de-DE" altLang="en-US" sz="1800">
              <a:latin typeface="Times New Roman" panose="02020603050405020304" pitchFamily="18" charset="0"/>
              <a:cs typeface="Times New Roman" panose="02020603050405020304" pitchFamily="18" charset="0"/>
            </a:endParaRPr>
          </a:p>
          <a:p>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4</a:t>
            </a:r>
            <a:r>
              <a:rPr lang="en-US" altLang="en-US" sz="2400" b="1" baseline="30000">
                <a:latin typeface="Times New Roman" panose="02020603050405020304" pitchFamily="18" charset="0"/>
                <a:cs typeface="Times New Roman" panose="02020603050405020304" pitchFamily="18" charset="0"/>
              </a:rPr>
              <a:t>th</a:t>
            </a:r>
            <a:r>
              <a:rPr lang="en-US" altLang="en-US" sz="2400" b="1">
                <a:latin typeface="Times New Roman" panose="02020603050405020304" pitchFamily="18" charset="0"/>
                <a:cs typeface="Times New Roman" panose="02020603050405020304" pitchFamily="18" charset="0"/>
              </a:rPr>
              <a:t>  rule </a:t>
            </a:r>
            <a:r>
              <a:rPr lang="en-US" altLang="en-US" sz="2400">
                <a:latin typeface="Times New Roman" panose="02020603050405020304" pitchFamily="18" charset="0"/>
                <a:cs typeface="Times New Roman" panose="02020603050405020304" pitchFamily="18" charset="0"/>
              </a:rPr>
              <a:t>is met</a:t>
            </a:r>
          </a:p>
          <a:p>
            <a:pPr lvl="1"/>
            <a:r>
              <a:rPr lang="en-US" altLang="en-US" sz="2000">
                <a:latin typeface="Times New Roman" panose="02020603050405020304" pitchFamily="18" charset="0"/>
                <a:cs typeface="Times New Roman" panose="02020603050405020304" pitchFamily="18" charset="0"/>
              </a:rPr>
              <a:t>Once Pj exits its critical section, it will reset interested [j] to false, allowing Pi to enter its critical section.</a:t>
            </a:r>
          </a:p>
          <a:p>
            <a:pPr lvl="1"/>
            <a:r>
              <a:rPr lang="en-US" altLang="en-US" sz="2000">
                <a:latin typeface="Times New Roman" panose="02020603050405020304" pitchFamily="18" charset="0"/>
                <a:cs typeface="Times New Roman" panose="02020603050405020304" pitchFamily="18" charset="0"/>
              </a:rPr>
              <a:t>Even if Pj immediately resets interested [j] to true, it must also set turn to i.</a:t>
            </a:r>
          </a:p>
          <a:p>
            <a:pPr lvl="1"/>
            <a:r>
              <a:rPr lang="en-US" altLang="en-US" sz="2000">
                <a:latin typeface="Times New Roman" panose="02020603050405020304" pitchFamily="18" charset="0"/>
                <a:cs typeface="Times New Roman" panose="02020603050405020304" pitchFamily="18" charset="0"/>
              </a:rPr>
              <a:t>Then, Pi will enter the critical section after at most one entry by Pj.</a:t>
            </a:r>
            <a:endParaRPr lang="de-DE" altLang="en-US"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387">
                                            <p:txEl>
                                              <p:pRg st="10" end="10"/>
                                            </p:txEl>
                                          </p:spTgt>
                                        </p:tgtEl>
                                        <p:attrNameLst>
                                          <p:attrName>style.visibility</p:attrName>
                                        </p:attrNameLst>
                                      </p:cBhvr>
                                      <p:to>
                                        <p:strVal val="visible"/>
                                      </p:to>
                                    </p:set>
                                    <p:animEffect transition="in" filter="box(in)">
                                      <p:cBhvr>
                                        <p:cTn id="7" dur="500"/>
                                        <p:tgtEl>
                                          <p:spTgt spid="16387">
                                            <p:txEl>
                                              <p:pRg st="10" end="1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6387">
                                            <p:txEl>
                                              <p:pRg st="11" end="11"/>
                                            </p:txEl>
                                          </p:spTgt>
                                        </p:tgtEl>
                                        <p:attrNameLst>
                                          <p:attrName>style.visibility</p:attrName>
                                        </p:attrNameLst>
                                      </p:cBhvr>
                                      <p:to>
                                        <p:strVal val="visible"/>
                                      </p:to>
                                    </p:set>
                                    <p:animEffect transition="in" filter="box(in)">
                                      <p:cBhvr>
                                        <p:cTn id="10" dur="500"/>
                                        <p:tgtEl>
                                          <p:spTgt spid="16387">
                                            <p:txEl>
                                              <p:pRg st="11" end="1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6387">
                                            <p:txEl>
                                              <p:pRg st="12" end="12"/>
                                            </p:txEl>
                                          </p:spTgt>
                                        </p:tgtEl>
                                        <p:attrNameLst>
                                          <p:attrName>style.visibility</p:attrName>
                                        </p:attrNameLst>
                                      </p:cBhvr>
                                      <p:to>
                                        <p:strVal val="visible"/>
                                      </p:to>
                                    </p:set>
                                    <p:animEffect transition="in" filter="box(in)">
                                      <p:cBhvr>
                                        <p:cTn id="13" dur="500"/>
                                        <p:tgtEl>
                                          <p:spTgt spid="16387">
                                            <p:txEl>
                                              <p:pRg st="12" end="1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6387">
                                            <p:txEl>
                                              <p:pRg st="13" end="13"/>
                                            </p:txEl>
                                          </p:spTgt>
                                        </p:tgtEl>
                                        <p:attrNameLst>
                                          <p:attrName>style.visibility</p:attrName>
                                        </p:attrNameLst>
                                      </p:cBhvr>
                                      <p:to>
                                        <p:strVal val="visible"/>
                                      </p:to>
                                    </p:set>
                                    <p:animEffect transition="in" filter="box(in)">
                                      <p:cBhvr>
                                        <p:cTn id="16" dur="500"/>
                                        <p:tgtEl>
                                          <p:spTgt spid="1638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1752600" y="0"/>
            <a:ext cx="73914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The TSL (Test and Set Lock) Instruction</a:t>
            </a:r>
          </a:p>
        </p:txBody>
      </p:sp>
      <p:sp>
        <p:nvSpPr>
          <p:cNvPr id="18435" name="Rectangle 3"/>
          <p:cNvSpPr>
            <a:spLocks noGrp="1"/>
          </p:cNvSpPr>
          <p:nvPr>
            <p:ph type="body" sz="half" idx="1"/>
          </p:nvPr>
        </p:nvSpPr>
        <p:spPr>
          <a:xfrm>
            <a:off x="228600" y="1066800"/>
            <a:ext cx="8915400" cy="5791200"/>
          </a:xfrm>
        </p:spPr>
        <p:txBody>
          <a:bodyPr/>
          <a:lstStyle/>
          <a:p>
            <a:pPr algn="just">
              <a:lnSpc>
                <a:spcPct val="90000"/>
              </a:lnSpc>
              <a:spcBef>
                <a:spcPts val="600"/>
              </a:spcBef>
            </a:pPr>
            <a:r>
              <a:rPr lang="en-GB" altLang="en-US" sz="2000">
                <a:latin typeface="Times New Roman" panose="02020603050405020304" pitchFamily="18" charset="0"/>
                <a:cs typeface="Times New Roman" panose="02020603050405020304" pitchFamily="18" charset="0"/>
              </a:rPr>
              <a:t>Instruction form: TSL RX, LOCK</a:t>
            </a:r>
          </a:p>
          <a:p>
            <a:pPr lvl="1" algn="just">
              <a:lnSpc>
                <a:spcPct val="90000"/>
              </a:lnSpc>
              <a:spcBef>
                <a:spcPts val="600"/>
              </a:spcBef>
            </a:pPr>
            <a:r>
              <a:rPr lang="en-GB" altLang="en-US" sz="1800">
                <a:latin typeface="Times New Roman" panose="02020603050405020304" pitchFamily="18" charset="0"/>
                <a:cs typeface="Times New Roman" panose="02020603050405020304" pitchFamily="18" charset="0"/>
              </a:rPr>
              <a:t>Reads the content of the memory word lock into register RX</a:t>
            </a:r>
          </a:p>
          <a:p>
            <a:pPr lvl="1" algn="just">
              <a:lnSpc>
                <a:spcPct val="90000"/>
              </a:lnSpc>
              <a:spcBef>
                <a:spcPts val="600"/>
              </a:spcBef>
            </a:pPr>
            <a:r>
              <a:rPr lang="en-GB" altLang="en-US" sz="1800">
                <a:latin typeface="Times New Roman" panose="02020603050405020304" pitchFamily="18" charset="0"/>
                <a:cs typeface="Times New Roman" panose="02020603050405020304" pitchFamily="18" charset="0"/>
              </a:rPr>
              <a:t>Stores a nonzero value at the memory address lock (sets to 1)</a:t>
            </a:r>
          </a:p>
          <a:p>
            <a:pPr lvl="1" algn="just">
              <a:lnSpc>
                <a:spcPct val="90000"/>
              </a:lnSpc>
              <a:spcBef>
                <a:spcPts val="600"/>
              </a:spcBef>
            </a:pPr>
            <a:r>
              <a:rPr lang="en-GB" altLang="en-US" sz="1800" b="1">
                <a:latin typeface="Times New Roman" panose="02020603050405020304" pitchFamily="18" charset="0"/>
                <a:cs typeface="Times New Roman" panose="02020603050405020304" pitchFamily="18" charset="0"/>
              </a:rPr>
              <a:t>Both 2 above steps are made atomically (indivisible – </a:t>
            </a:r>
            <a:r>
              <a:rPr lang="en-GB" altLang="en-US" sz="1800">
                <a:latin typeface="Times New Roman" panose="02020603050405020304" pitchFamily="18" charset="0"/>
                <a:cs typeface="Times New Roman" panose="02020603050405020304" pitchFamily="18" charset="0"/>
              </a:rPr>
              <a:t>no processor can access memory word until the instruction is finished</a:t>
            </a:r>
            <a:r>
              <a:rPr lang="en-GB" altLang="en-US" sz="1800" b="1">
                <a:latin typeface="Times New Roman" panose="02020603050405020304" pitchFamily="18" charset="0"/>
                <a:cs typeface="Times New Roman" panose="02020603050405020304" pitchFamily="18" charset="0"/>
              </a:rPr>
              <a:t>)</a:t>
            </a:r>
            <a:r>
              <a:rPr lang="ar-SA" altLang="en-US" sz="1800" b="1">
                <a:latin typeface="Times New Roman" panose="02020603050405020304" pitchFamily="18" charset="0"/>
                <a:cs typeface="Times New Roman" panose="02020603050405020304" pitchFamily="18" charset="0"/>
              </a:rPr>
              <a:t>‏</a:t>
            </a:r>
            <a:endParaRPr lang="en-US" altLang="en-US" sz="1800" b="1">
              <a:latin typeface="Times New Roman" panose="02020603050405020304" pitchFamily="18" charset="0"/>
              <a:cs typeface="Times New Roman" panose="02020603050405020304" pitchFamily="18" charset="0"/>
            </a:endParaRPr>
          </a:p>
          <a:p>
            <a:pPr algn="just">
              <a:lnSpc>
                <a:spcPct val="90000"/>
              </a:lnSpc>
              <a:spcBef>
                <a:spcPts val="600"/>
              </a:spcBef>
            </a:pPr>
            <a:r>
              <a:rPr lang="en-GB" altLang="en-US" sz="2000" b="1">
                <a:latin typeface="Times New Roman" panose="02020603050405020304" pitchFamily="18" charset="0"/>
                <a:cs typeface="Times New Roman" panose="02020603050405020304" pitchFamily="18" charset="0"/>
              </a:rPr>
              <a:t>Different</a:t>
            </a:r>
            <a:r>
              <a:rPr lang="en-GB" altLang="en-US" sz="2000">
                <a:latin typeface="Times New Roman" panose="02020603050405020304" pitchFamily="18" charset="0"/>
                <a:cs typeface="Times New Roman" panose="02020603050405020304" pitchFamily="18" charset="0"/>
              </a:rPr>
              <a:t> from </a:t>
            </a:r>
            <a:r>
              <a:rPr lang="en-GB" altLang="en-US" sz="2000" b="1">
                <a:latin typeface="Times New Roman" panose="02020603050405020304" pitchFamily="18" charset="0"/>
                <a:cs typeface="Times New Roman" panose="02020603050405020304" pitchFamily="18" charset="0"/>
              </a:rPr>
              <a:t>Disabling</a:t>
            </a:r>
            <a:r>
              <a:rPr lang="en-GB" altLang="en-US" sz="2000">
                <a:latin typeface="Times New Roman" panose="02020603050405020304" pitchFamily="18" charset="0"/>
                <a:cs typeface="Times New Roman" panose="02020603050405020304" pitchFamily="18" charset="0"/>
              </a:rPr>
              <a:t> interrupts: disabling interrupts then performing a read on a memory word followed by a write does not prevent a second processor on the bus from accessing the word between the read and the write</a:t>
            </a:r>
          </a:p>
          <a:p>
            <a:pPr algn="just">
              <a:lnSpc>
                <a:spcPct val="90000"/>
              </a:lnSpc>
              <a:spcBef>
                <a:spcPts val="600"/>
              </a:spcBef>
            </a:pPr>
            <a:r>
              <a:rPr lang="en-GB" altLang="en-US" sz="2000" b="1">
                <a:latin typeface="Times New Roman" panose="02020603050405020304" pitchFamily="18" charset="0"/>
                <a:cs typeface="Times New Roman" panose="02020603050405020304" pitchFamily="18" charset="0"/>
              </a:rPr>
              <a:t>Solution</a:t>
            </a:r>
            <a:r>
              <a:rPr lang="en-GB" altLang="en-US" sz="2000">
                <a:latin typeface="Times New Roman" panose="02020603050405020304" pitchFamily="18" charset="0"/>
                <a:cs typeface="Times New Roman" panose="02020603050405020304" pitchFamily="18" charset="0"/>
              </a:rPr>
              <a:t>: Each process calls</a:t>
            </a:r>
          </a:p>
          <a:p>
            <a:pPr lvl="1" algn="just">
              <a:lnSpc>
                <a:spcPct val="90000"/>
              </a:lnSpc>
              <a:spcBef>
                <a:spcPts val="450"/>
              </a:spcBef>
            </a:pPr>
            <a:r>
              <a:rPr lang="en-GB" altLang="en-US" sz="1800" i="1">
                <a:latin typeface="Times New Roman" panose="02020603050405020304" pitchFamily="18" charset="0"/>
                <a:cs typeface="Times New Roman" panose="02020603050405020304" pitchFamily="18" charset="0"/>
              </a:rPr>
              <a:t>enter_region </a:t>
            </a:r>
            <a:r>
              <a:rPr lang="en-GB" altLang="en-US" sz="1800">
                <a:latin typeface="Times New Roman" panose="02020603050405020304" pitchFamily="18" charset="0"/>
                <a:cs typeface="Times New Roman" panose="02020603050405020304" pitchFamily="18" charset="0"/>
              </a:rPr>
              <a:t>before entering its critical region</a:t>
            </a:r>
          </a:p>
          <a:p>
            <a:pPr lvl="1" algn="just">
              <a:lnSpc>
                <a:spcPct val="90000"/>
              </a:lnSpc>
              <a:spcBef>
                <a:spcPts val="450"/>
              </a:spcBef>
            </a:pPr>
            <a:r>
              <a:rPr lang="en-GB" altLang="en-US" sz="1800" i="1">
                <a:latin typeface="Times New Roman" panose="02020603050405020304" pitchFamily="18" charset="0"/>
                <a:cs typeface="Times New Roman" panose="02020603050405020304" pitchFamily="18" charset="0"/>
              </a:rPr>
              <a:t>leave_region</a:t>
            </a:r>
            <a:r>
              <a:rPr lang="en-GB" altLang="en-US" sz="1800">
                <a:latin typeface="Times New Roman" panose="02020603050405020304" pitchFamily="18" charset="0"/>
                <a:cs typeface="Times New Roman" panose="02020603050405020304" pitchFamily="18" charset="0"/>
              </a:rPr>
              <a:t> after leaving its critical region</a:t>
            </a:r>
          </a:p>
          <a:p>
            <a:pPr algn="just">
              <a:lnSpc>
                <a:spcPct val="90000"/>
              </a:lnSpc>
              <a:spcBef>
                <a:spcPts val="450"/>
              </a:spcBef>
            </a:pPr>
            <a:endParaRPr lang="en-GB" altLang="en-US" sz="2000">
              <a:latin typeface="Times New Roman" panose="02020603050405020304" pitchFamily="18" charset="0"/>
              <a:cs typeface="Times New Roman" panose="02020603050405020304" pitchFamily="18" charset="0"/>
            </a:endParaRPr>
          </a:p>
          <a:p>
            <a:pPr algn="just">
              <a:lnSpc>
                <a:spcPct val="90000"/>
              </a:lnSpc>
              <a:spcBef>
                <a:spcPts val="450"/>
              </a:spcBef>
            </a:pPr>
            <a:endParaRPr lang="en-GB" altLang="en-US" sz="2000">
              <a:latin typeface="Times New Roman" panose="02020603050405020304" pitchFamily="18" charset="0"/>
              <a:cs typeface="Times New Roman" panose="02020603050405020304" pitchFamily="18" charset="0"/>
            </a:endParaRPr>
          </a:p>
          <a:p>
            <a:pPr algn="just">
              <a:lnSpc>
                <a:spcPct val="90000"/>
              </a:lnSpc>
              <a:spcBef>
                <a:spcPts val="450"/>
              </a:spcBef>
            </a:pPr>
            <a:endParaRPr lang="en-GB" altLang="en-US" sz="2000">
              <a:latin typeface="Times New Roman" panose="02020603050405020304" pitchFamily="18" charset="0"/>
              <a:cs typeface="Times New Roman" panose="02020603050405020304" pitchFamily="18" charset="0"/>
            </a:endParaRPr>
          </a:p>
          <a:p>
            <a:pPr algn="just">
              <a:lnSpc>
                <a:spcPct val="90000"/>
              </a:lnSpc>
              <a:spcBef>
                <a:spcPts val="450"/>
              </a:spcBef>
            </a:pPr>
            <a:endParaRPr lang="en-GB" altLang="en-US" sz="2000">
              <a:latin typeface="Times New Roman" panose="02020603050405020304" pitchFamily="18" charset="0"/>
              <a:cs typeface="Times New Roman" panose="02020603050405020304" pitchFamily="18" charset="0"/>
            </a:endParaRPr>
          </a:p>
          <a:p>
            <a:pPr algn="just">
              <a:lnSpc>
                <a:spcPct val="90000"/>
              </a:lnSpc>
              <a:spcBef>
                <a:spcPts val="450"/>
              </a:spcBef>
            </a:pPr>
            <a:endParaRPr lang="en-GB" altLang="en-US" sz="2000">
              <a:latin typeface="Times New Roman" panose="02020603050405020304" pitchFamily="18" charset="0"/>
              <a:cs typeface="Times New Roman" panose="02020603050405020304" pitchFamily="18" charset="0"/>
            </a:endParaRPr>
          </a:p>
          <a:p>
            <a:pPr eaLnBrk="1" hangingPunct="1">
              <a:lnSpc>
                <a:spcPct val="90000"/>
              </a:lnSpc>
              <a:spcBef>
                <a:spcPts val="600"/>
              </a:spcBef>
              <a:buClr>
                <a:srgbClr val="000000"/>
              </a:buClr>
              <a:buFont typeface="Times New Roman" panose="02020603050405020304" pitchFamily="18" charset="0"/>
              <a:buChar char="•"/>
            </a:pPr>
            <a:r>
              <a:rPr lang="en-GB" altLang="en-US" sz="2000">
                <a:latin typeface="Times New Roman" panose="02020603050405020304" pitchFamily="18" charset="0"/>
                <a:cs typeface="Times New Roman" panose="02020603050405020304" pitchFamily="18" charset="0"/>
              </a:rPr>
              <a:t>TSL solution uses a lock variable. When lock is 0, a process using TSL to set lock to 1 and access the critical region. When it finishes, it set lock to 0</a:t>
            </a:r>
          </a:p>
        </p:txBody>
      </p:sp>
      <p:sp>
        <p:nvSpPr>
          <p:cNvPr id="240644" name="Text Box 4"/>
          <p:cNvSpPr txBox="1">
            <a:spLocks noChangeArrowheads="1"/>
          </p:cNvSpPr>
          <p:nvPr/>
        </p:nvSpPr>
        <p:spPr bwMode="auto">
          <a:xfrm>
            <a:off x="6629400" y="52578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2-25.</a:t>
            </a:r>
          </a:p>
        </p:txBody>
      </p:sp>
      <p:grpSp>
        <p:nvGrpSpPr>
          <p:cNvPr id="18437" name="Group 6"/>
          <p:cNvGrpSpPr>
            <a:grpSpLocks/>
          </p:cNvGrpSpPr>
          <p:nvPr/>
        </p:nvGrpSpPr>
        <p:grpSpPr bwMode="auto">
          <a:xfrm>
            <a:off x="685800" y="4572000"/>
            <a:ext cx="5789613" cy="1508125"/>
            <a:chOff x="1152" y="2469"/>
            <a:chExt cx="3647" cy="950"/>
          </a:xfrm>
        </p:grpSpPr>
        <p:sp>
          <p:nvSpPr>
            <p:cNvPr id="18438" name="Rectangle 7"/>
            <p:cNvSpPr>
              <a:spLocks noChangeArrowheads="1"/>
            </p:cNvSpPr>
            <p:nvPr/>
          </p:nvSpPr>
          <p:spPr bwMode="auto">
            <a:xfrm>
              <a:off x="2976" y="2469"/>
              <a:ext cx="1824" cy="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spcBef>
                  <a:spcPts val="400"/>
                </a:spcBef>
                <a:buClr>
                  <a:srgbClr val="000000"/>
                </a:buClr>
                <a:buSzPct val="100000"/>
                <a:buFont typeface="Arial Narrow" panose="020B0606020202030204" pitchFamily="34" charset="0"/>
                <a:buNone/>
              </a:pPr>
              <a:r>
                <a:rPr lang="en-GB" altLang="en-US" sz="1600">
                  <a:solidFill>
                    <a:srgbClr val="000000"/>
                  </a:solidFill>
                  <a:latin typeface="Times New Roman" panose="02020603050405020304" pitchFamily="18" charset="0"/>
                  <a:cs typeface="Times New Roman" panose="02020603050405020304" pitchFamily="18" charset="0"/>
                </a:rPr>
                <a:t>leave_region:</a:t>
              </a:r>
            </a:p>
            <a:p>
              <a:pPr eaLnBrk="1" hangingPunct="1">
                <a:spcBef>
                  <a:spcPts val="400"/>
                </a:spcBef>
                <a:buClr>
                  <a:srgbClr val="000000"/>
                </a:buClr>
                <a:buSzPct val="100000"/>
                <a:buFont typeface="Arial Narrow" panose="020B0606020202030204" pitchFamily="34" charset="0"/>
                <a:buNone/>
              </a:pPr>
              <a:r>
                <a:rPr lang="en-GB" altLang="en-US" sz="1600">
                  <a:solidFill>
                    <a:srgbClr val="000000"/>
                  </a:solidFill>
                  <a:latin typeface="Times New Roman" panose="02020603050405020304" pitchFamily="18" charset="0"/>
                  <a:cs typeface="Times New Roman" panose="02020603050405020304" pitchFamily="18" charset="0"/>
                </a:rPr>
                <a:t>      MOVE LOCK, #0</a:t>
              </a:r>
            </a:p>
            <a:p>
              <a:pPr eaLnBrk="1" hangingPunct="1">
                <a:spcBef>
                  <a:spcPts val="400"/>
                </a:spcBef>
                <a:buClr>
                  <a:srgbClr val="000000"/>
                </a:buClr>
                <a:buSzPct val="100000"/>
                <a:buFont typeface="Arial Narrow" panose="020B0606020202030204" pitchFamily="34" charset="0"/>
                <a:buNone/>
              </a:pPr>
              <a:r>
                <a:rPr lang="en-GB" altLang="en-US" sz="1600">
                  <a:solidFill>
                    <a:srgbClr val="000000"/>
                  </a:solidFill>
                  <a:latin typeface="Times New Roman" panose="02020603050405020304" pitchFamily="18" charset="0"/>
                  <a:cs typeface="Times New Roman" panose="02020603050405020304" pitchFamily="18" charset="0"/>
                </a:rPr>
                <a:t>      RET</a:t>
              </a:r>
            </a:p>
          </p:txBody>
        </p:sp>
        <p:sp>
          <p:nvSpPr>
            <p:cNvPr id="18439" name="Rectangle 8"/>
            <p:cNvSpPr>
              <a:spLocks noChangeArrowheads="1"/>
            </p:cNvSpPr>
            <p:nvPr/>
          </p:nvSpPr>
          <p:spPr bwMode="auto">
            <a:xfrm>
              <a:off x="1152" y="2469"/>
              <a:ext cx="1824" cy="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spcBef>
                  <a:spcPts val="400"/>
                </a:spcBef>
                <a:buClr>
                  <a:srgbClr val="000000"/>
                </a:buClr>
                <a:buSzPct val="100000"/>
                <a:buFont typeface="Arial Narrow" panose="020B0606020202030204" pitchFamily="34" charset="0"/>
                <a:buNone/>
              </a:pPr>
              <a:r>
                <a:rPr lang="en-GB" altLang="en-US" sz="1600">
                  <a:solidFill>
                    <a:srgbClr val="000000"/>
                  </a:solidFill>
                  <a:latin typeface="Times New Roman" panose="02020603050405020304" pitchFamily="18" charset="0"/>
                  <a:cs typeface="Times New Roman" panose="02020603050405020304" pitchFamily="18" charset="0"/>
                </a:rPr>
                <a:t>enter_region:</a:t>
              </a:r>
            </a:p>
            <a:p>
              <a:pPr eaLnBrk="1" hangingPunct="1">
                <a:spcBef>
                  <a:spcPts val="400"/>
                </a:spcBef>
                <a:buClr>
                  <a:srgbClr val="000000"/>
                </a:buClr>
                <a:buSzPct val="100000"/>
                <a:buFont typeface="Arial Narrow" panose="020B0606020202030204" pitchFamily="34" charset="0"/>
                <a:buNone/>
              </a:pPr>
              <a:r>
                <a:rPr lang="en-GB" altLang="en-US" sz="1600">
                  <a:solidFill>
                    <a:srgbClr val="000000"/>
                  </a:solidFill>
                  <a:latin typeface="Times New Roman" panose="02020603050405020304" pitchFamily="18" charset="0"/>
                  <a:cs typeface="Times New Roman" panose="02020603050405020304" pitchFamily="18" charset="0"/>
                </a:rPr>
                <a:t>     TSL   REG, LOCK</a:t>
              </a:r>
            </a:p>
            <a:p>
              <a:pPr eaLnBrk="1" hangingPunct="1">
                <a:spcBef>
                  <a:spcPts val="400"/>
                </a:spcBef>
                <a:buClr>
                  <a:srgbClr val="000000"/>
                </a:buClr>
                <a:buSzPct val="100000"/>
                <a:buFont typeface="Arial Narrow" panose="020B0606020202030204" pitchFamily="34" charset="0"/>
                <a:buNone/>
              </a:pPr>
              <a:r>
                <a:rPr lang="en-GB" altLang="en-US" sz="1600">
                  <a:solidFill>
                    <a:srgbClr val="000000"/>
                  </a:solidFill>
                  <a:latin typeface="Times New Roman" panose="02020603050405020304" pitchFamily="18" charset="0"/>
                  <a:cs typeface="Times New Roman" panose="02020603050405020304" pitchFamily="18" charset="0"/>
                </a:rPr>
                <a:t>     CMP REG, #0</a:t>
              </a:r>
            </a:p>
            <a:p>
              <a:pPr eaLnBrk="1" hangingPunct="1">
                <a:spcBef>
                  <a:spcPts val="400"/>
                </a:spcBef>
                <a:buClr>
                  <a:srgbClr val="000000"/>
                </a:buClr>
                <a:buSzPct val="100000"/>
                <a:buFont typeface="Arial Narrow" panose="020B0606020202030204" pitchFamily="34" charset="0"/>
                <a:buNone/>
              </a:pPr>
              <a:r>
                <a:rPr lang="en-GB" altLang="en-US" sz="1600">
                  <a:solidFill>
                    <a:srgbClr val="000000"/>
                  </a:solidFill>
                  <a:latin typeface="Times New Roman" panose="02020603050405020304" pitchFamily="18" charset="0"/>
                  <a:cs typeface="Times New Roman" panose="02020603050405020304" pitchFamily="18" charset="0"/>
                </a:rPr>
                <a:t>     JNE enter_region</a:t>
              </a:r>
            </a:p>
            <a:p>
              <a:pPr eaLnBrk="1" hangingPunct="1">
                <a:spcBef>
                  <a:spcPts val="400"/>
                </a:spcBef>
                <a:buClr>
                  <a:srgbClr val="000000"/>
                </a:buClr>
                <a:buSzPct val="100000"/>
                <a:buFont typeface="Arial Narrow" panose="020B0606020202030204" pitchFamily="34" charset="0"/>
                <a:buNone/>
              </a:pPr>
              <a:r>
                <a:rPr lang="en-GB" altLang="en-US" sz="1600">
                  <a:solidFill>
                    <a:srgbClr val="000000"/>
                  </a:solidFill>
                  <a:latin typeface="Times New Roman" panose="02020603050405020304" pitchFamily="18" charset="0"/>
                  <a:cs typeface="Times New Roman" panose="02020603050405020304" pitchFamily="18" charset="0"/>
                </a:rPr>
                <a:t>     RET</a:t>
              </a:r>
            </a:p>
          </p:txBody>
        </p:sp>
        <p:sp>
          <p:nvSpPr>
            <p:cNvPr id="18440" name="Line 9"/>
            <p:cNvSpPr>
              <a:spLocks noChangeShapeType="1"/>
            </p:cNvSpPr>
            <p:nvPr/>
          </p:nvSpPr>
          <p:spPr bwMode="auto">
            <a:xfrm>
              <a:off x="1152" y="2469"/>
              <a:ext cx="3648"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441" name="Line 10"/>
            <p:cNvSpPr>
              <a:spLocks noChangeShapeType="1"/>
            </p:cNvSpPr>
            <p:nvPr/>
          </p:nvSpPr>
          <p:spPr bwMode="auto">
            <a:xfrm>
              <a:off x="1152" y="3420"/>
              <a:ext cx="3648"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442" name="Line 11"/>
            <p:cNvSpPr>
              <a:spLocks noChangeShapeType="1"/>
            </p:cNvSpPr>
            <p:nvPr/>
          </p:nvSpPr>
          <p:spPr bwMode="auto">
            <a:xfrm>
              <a:off x="1152" y="2469"/>
              <a:ext cx="1" cy="95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443" name="Line 12"/>
            <p:cNvSpPr>
              <a:spLocks noChangeShapeType="1"/>
            </p:cNvSpPr>
            <p:nvPr/>
          </p:nvSpPr>
          <p:spPr bwMode="auto">
            <a:xfrm>
              <a:off x="2976" y="2469"/>
              <a:ext cx="1" cy="95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444" name="Line 13"/>
            <p:cNvSpPr>
              <a:spLocks noChangeShapeType="1"/>
            </p:cNvSpPr>
            <p:nvPr/>
          </p:nvSpPr>
          <p:spPr bwMode="auto">
            <a:xfrm>
              <a:off x="4800" y="2469"/>
              <a:ext cx="1" cy="95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40644"/>
                                        </p:tgtEl>
                                        <p:attrNameLst>
                                          <p:attrName>style.visibility</p:attrName>
                                        </p:attrNameLst>
                                      </p:cBhvr>
                                      <p:to>
                                        <p:strVal val="visible"/>
                                      </p:to>
                                    </p:set>
                                    <p:animEffect transition="in" filter="box(in)">
                                      <p:cBhvr>
                                        <p:cTn id="7" dur="500"/>
                                        <p:tgtEl>
                                          <p:spTgt spid="240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752600" y="0"/>
            <a:ext cx="73914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The TSL (Test and Set Lock) Instruction</a:t>
            </a:r>
          </a:p>
        </p:txBody>
      </p:sp>
      <p:sp>
        <p:nvSpPr>
          <p:cNvPr id="19459" name="Rectangle 3"/>
          <p:cNvSpPr>
            <a:spLocks noGrp="1"/>
          </p:cNvSpPr>
          <p:nvPr>
            <p:ph type="body" sz="half" idx="1"/>
          </p:nvPr>
        </p:nvSpPr>
        <p:spPr>
          <a:xfrm>
            <a:off x="228600" y="1066800"/>
            <a:ext cx="8915400" cy="5791200"/>
          </a:xfrm>
        </p:spPr>
        <p:txBody>
          <a:bodyPr/>
          <a:lstStyle/>
          <a:p>
            <a:r>
              <a:rPr lang="en-US" altLang="en-US" sz="2800">
                <a:latin typeface="Times New Roman" panose="02020603050405020304" pitchFamily="18" charset="0"/>
                <a:cs typeface="Times New Roman" panose="02020603050405020304" pitchFamily="18" charset="0"/>
              </a:rPr>
              <a:t>Mutual exclusion is preserved (</a:t>
            </a:r>
            <a:r>
              <a:rPr lang="en-US" altLang="en-US" sz="2800" b="1">
                <a:latin typeface="Times New Roman" panose="02020603050405020304" pitchFamily="18" charset="0"/>
                <a:cs typeface="Times New Roman" panose="02020603050405020304" pitchFamily="18" charset="0"/>
              </a:rPr>
              <a:t>1</a:t>
            </a:r>
            <a:r>
              <a:rPr lang="en-US" altLang="en-US" sz="2800" b="1" baseline="30000">
                <a:latin typeface="Times New Roman" panose="02020603050405020304" pitchFamily="18" charset="0"/>
                <a:cs typeface="Times New Roman" panose="02020603050405020304" pitchFamily="18" charset="0"/>
              </a:rPr>
              <a:t>st</a:t>
            </a:r>
            <a:r>
              <a:rPr lang="en-US" altLang="en-US" sz="2800" b="1">
                <a:latin typeface="Times New Roman" panose="02020603050405020304" pitchFamily="18" charset="0"/>
                <a:cs typeface="Times New Roman" panose="02020603050405020304" pitchFamily="18" charset="0"/>
              </a:rPr>
              <a:t> rule</a:t>
            </a:r>
            <a:r>
              <a:rPr lang="en-US" altLang="en-US" sz="2800">
                <a:latin typeface="Times New Roman" panose="02020603050405020304" pitchFamily="18" charset="0"/>
                <a:cs typeface="Times New Roman" panose="02020603050405020304" pitchFamily="18" charset="0"/>
              </a:rPr>
              <a:t>)</a:t>
            </a:r>
          </a:p>
          <a:p>
            <a:pPr lvl="1"/>
            <a:r>
              <a:rPr lang="en-US" altLang="en-US" sz="2400">
                <a:latin typeface="Times New Roman" panose="02020603050405020304" pitchFamily="18" charset="0"/>
                <a:cs typeface="Times New Roman" panose="02020603050405020304" pitchFamily="18" charset="0"/>
              </a:rPr>
              <a:t>When a process leaves its critical section, lock is set to 0</a:t>
            </a:r>
          </a:p>
          <a:p>
            <a:pPr algn="just"/>
            <a:r>
              <a:rPr lang="en-US" altLang="en-US" sz="2800">
                <a:latin typeface="Times New Roman" panose="02020603050405020304" pitchFamily="18" charset="0"/>
                <a:cs typeface="Times New Roman" panose="02020603050405020304" pitchFamily="18" charset="0"/>
              </a:rPr>
              <a:t>The </a:t>
            </a:r>
            <a:r>
              <a:rPr lang="en-US" altLang="en-US" sz="2800" b="1">
                <a:latin typeface="Times New Roman" panose="02020603050405020304" pitchFamily="18" charset="0"/>
                <a:cs typeface="Times New Roman" panose="02020603050405020304" pitchFamily="18" charset="0"/>
              </a:rPr>
              <a:t>3</a:t>
            </a:r>
            <a:r>
              <a:rPr lang="en-US" altLang="en-US" sz="2800" b="1" baseline="30000">
                <a:latin typeface="Times New Roman" panose="02020603050405020304" pitchFamily="18" charset="0"/>
                <a:cs typeface="Times New Roman" panose="02020603050405020304" pitchFamily="18" charset="0"/>
              </a:rPr>
              <a:t>rd</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rule </a:t>
            </a:r>
            <a:r>
              <a:rPr lang="en-US" altLang="en-US" sz="2800">
                <a:latin typeface="Times New Roman" panose="02020603050405020304" pitchFamily="18" charset="0"/>
                <a:cs typeface="Times New Roman" panose="02020603050405020304" pitchFamily="18" charset="0"/>
              </a:rPr>
              <a:t>is satisfied.</a:t>
            </a:r>
          </a:p>
          <a:p>
            <a:pPr lvl="1"/>
            <a:r>
              <a:rPr lang="en-US" altLang="en-US" sz="2400">
                <a:latin typeface="Times New Roman" panose="02020603050405020304" pitchFamily="18" charset="0"/>
                <a:cs typeface="Times New Roman" panose="02020603050405020304" pitchFamily="18" charset="0"/>
              </a:rPr>
              <a:t>A process exiting the critical section either sets lock to 1</a:t>
            </a:r>
          </a:p>
          <a:p>
            <a:pPr lvl="1"/>
            <a:r>
              <a:rPr lang="en-US" altLang="en-US" sz="2400">
                <a:latin typeface="Times New Roman" panose="02020603050405020304" pitchFamily="18" charset="0"/>
                <a:cs typeface="Times New Roman" panose="02020603050405020304" pitchFamily="18" charset="0"/>
              </a:rPr>
              <a:t>Both allow a process that is waiting to enter its critical section to proceed</a:t>
            </a:r>
            <a:endParaRPr lang="de-DE" altLang="en-US" sz="2400">
              <a:latin typeface="Times New Roman" panose="02020603050405020304" pitchFamily="18" charset="0"/>
              <a:cs typeface="Times New Roman" panose="02020603050405020304" pitchFamily="18" charset="0"/>
            </a:endParaRPr>
          </a:p>
          <a:p>
            <a:r>
              <a:rPr lang="en-US" altLang="en-US" sz="2800">
                <a:latin typeface="Times New Roman" panose="02020603050405020304" pitchFamily="18" charset="0"/>
                <a:cs typeface="Times New Roman" panose="02020603050405020304" pitchFamily="18" charset="0"/>
              </a:rPr>
              <a:t>The </a:t>
            </a:r>
            <a:r>
              <a:rPr lang="en-US" altLang="en-US" sz="2800" b="1">
                <a:latin typeface="Times New Roman" panose="02020603050405020304" pitchFamily="18" charset="0"/>
                <a:cs typeface="Times New Roman" panose="02020603050405020304" pitchFamily="18" charset="0"/>
              </a:rPr>
              <a:t>4</a:t>
            </a:r>
            <a:r>
              <a:rPr lang="en-US" altLang="en-US" sz="2800" b="1" baseline="30000">
                <a:latin typeface="Times New Roman" panose="02020603050405020304" pitchFamily="18" charset="0"/>
                <a:cs typeface="Times New Roman" panose="02020603050405020304" pitchFamily="18" charset="0"/>
              </a:rPr>
              <a:t>th</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rule </a:t>
            </a:r>
            <a:r>
              <a:rPr lang="en-US" altLang="en-US" sz="2800">
                <a:latin typeface="Times New Roman" panose="02020603050405020304" pitchFamily="18" charset="0"/>
                <a:cs typeface="Times New Roman" panose="02020603050405020304" pitchFamily="18" charset="0"/>
              </a:rPr>
              <a:t>is met</a:t>
            </a:r>
          </a:p>
          <a:p>
            <a:pPr lvl="1"/>
            <a:r>
              <a:rPr lang="en-US" altLang="en-US" sz="2400">
                <a:latin typeface="Times New Roman" panose="02020603050405020304" pitchFamily="18" charset="0"/>
                <a:cs typeface="Times New Roman" panose="02020603050405020304" pitchFamily="18" charset="0"/>
              </a:rPr>
              <a:t>The implementation of process same as Peterson (using array to mark)</a:t>
            </a:r>
          </a:p>
          <a:p>
            <a:pPr algn="just"/>
            <a:r>
              <a:rPr lang="en-US" altLang="en-US" sz="2800">
                <a:latin typeface="Times New Roman" panose="02020603050405020304" pitchFamily="18" charset="0"/>
                <a:cs typeface="Times New Roman" panose="02020603050405020304" pitchFamily="18" charset="0"/>
              </a:rPr>
              <a:t>The TSL can be </a:t>
            </a:r>
            <a:r>
              <a:rPr lang="en-US" altLang="en-US" sz="2800" b="1">
                <a:latin typeface="Times New Roman" panose="02020603050405020304" pitchFamily="18" charset="0"/>
                <a:cs typeface="Times New Roman" panose="02020603050405020304" pitchFamily="18" charset="0"/>
              </a:rPr>
              <a:t>alternated same with XCHG </a:t>
            </a:r>
            <a:r>
              <a:rPr lang="en-US" altLang="en-US" sz="2800">
                <a:latin typeface="Times New Roman" panose="02020603050405020304" pitchFamily="18" charset="0"/>
                <a:cs typeface="Times New Roman" panose="02020603050405020304" pitchFamily="18" charset="0"/>
              </a:rPr>
              <a:t>instruction on Intel x86 CPU</a:t>
            </a:r>
          </a:p>
          <a:p>
            <a:pPr lvl="1"/>
            <a:r>
              <a:rPr lang="en-US" altLang="en-US" sz="2400">
                <a:latin typeface="Times New Roman" panose="02020603050405020304" pitchFamily="18" charset="0"/>
                <a:cs typeface="Times New Roman" panose="02020603050405020304" pitchFamily="18" charset="0"/>
              </a:rPr>
              <a:t>The XCHG exchange the content locations atomically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Sleep and Wakeup</a:t>
            </a:r>
          </a:p>
        </p:txBody>
      </p:sp>
      <p:sp>
        <p:nvSpPr>
          <p:cNvPr id="53251" name="Rectangle 3"/>
          <p:cNvSpPr>
            <a:spLocks noGrp="1"/>
          </p:cNvSpPr>
          <p:nvPr>
            <p:ph type="body" sz="half" idx="1"/>
          </p:nvPr>
        </p:nvSpPr>
        <p:spPr>
          <a:xfrm>
            <a:off x="228600" y="1066800"/>
            <a:ext cx="8915400" cy="5638800"/>
          </a:xfrm>
        </p:spPr>
        <p:txBody>
          <a:bodyPr/>
          <a:lstStyle/>
          <a:p>
            <a:pPr algn="just" eaLnBrk="1" hangingPunct="1"/>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Both Peterson and TSL have defect of requiring “busy waiting“</a:t>
            </a:r>
          </a:p>
          <a:p>
            <a:pPr lvl="1" algn="just" eaLnBrk="1" hangingPunct="1"/>
            <a:r>
              <a:rPr lang="en-GB" altLang="en-US" sz="2000" b="1" dirty="0">
                <a:latin typeface="Times New Roman" panose="02020603050405020304" pitchFamily="18" charset="0"/>
                <a:cs typeface="Times New Roman" panose="02020603050405020304" pitchFamily="18" charset="0"/>
              </a:rPr>
              <a:t>Waste</a:t>
            </a:r>
            <a:r>
              <a:rPr lang="en-GB" altLang="en-US" sz="2000" dirty="0">
                <a:latin typeface="Times New Roman" panose="02020603050405020304" pitchFamily="18" charset="0"/>
                <a:cs typeface="Times New Roman" panose="02020603050405020304" pitchFamily="18" charset="0"/>
              </a:rPr>
              <a:t> CPU </a:t>
            </a:r>
            <a:r>
              <a:rPr lang="en-GB" altLang="en-US" sz="2000" b="1" dirty="0">
                <a:latin typeface="Times New Roman" panose="02020603050405020304" pitchFamily="18" charset="0"/>
                <a:cs typeface="Times New Roman" panose="02020603050405020304" pitchFamily="18" charset="0"/>
              </a:rPr>
              <a:t>time</a:t>
            </a:r>
          </a:p>
          <a:p>
            <a:pPr lvl="1" algn="just" eaLnBrk="1" hangingPunct="1"/>
            <a:r>
              <a:rPr lang="en-GB" altLang="en-US" sz="2000" b="1" dirty="0">
                <a:latin typeface="Times New Roman" panose="02020603050405020304" pitchFamily="18" charset="0"/>
                <a:cs typeface="Times New Roman" panose="02020603050405020304" pitchFamily="18" charset="0"/>
              </a:rPr>
              <a:t>Priority</a:t>
            </a:r>
            <a:r>
              <a:rPr lang="en-GB" altLang="en-US" sz="2000" dirty="0">
                <a:latin typeface="Times New Roman" panose="02020603050405020304" pitchFamily="18" charset="0"/>
                <a:cs typeface="Times New Roman" panose="02020603050405020304" pitchFamily="18" charset="0"/>
              </a:rPr>
              <a:t> </a:t>
            </a:r>
            <a:r>
              <a:rPr lang="en-GB" altLang="en-US" sz="2000" b="1" dirty="0">
                <a:latin typeface="Times New Roman" panose="02020603050405020304" pitchFamily="18" charset="0"/>
                <a:cs typeface="Times New Roman" panose="02020603050405020304" pitchFamily="18" charset="0"/>
              </a:rPr>
              <a:t>inversion</a:t>
            </a:r>
            <a:r>
              <a:rPr lang="en-GB" alt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37702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609600"/>
            <a:ext cx="9144000" cy="6172200"/>
          </a:xfrm>
        </p:spPr>
        <p:txBody>
          <a:bodyPr/>
          <a:lstStyle/>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Process Model</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Pseudo-parallelism (</a:t>
            </a:r>
            <a:r>
              <a:rPr lang="en-US" altLang="en-US" sz="2400" b="1" i="1" dirty="0">
                <a:latin typeface="Times New Roman" panose="02020603050405020304" pitchFamily="18" charset="0"/>
                <a:cs typeface="Times New Roman" panose="02020603050405020304" pitchFamily="18" charset="0"/>
              </a:rPr>
              <a:t>Multi-programming, quantum or time slice</a:t>
            </a:r>
            <a:r>
              <a:rPr lang="en-US" altLang="en-US" sz="2400" dirty="0">
                <a:latin typeface="Times New Roman" panose="02020603050405020304" pitchFamily="18" charset="0"/>
                <a:cs typeface="Times New Roman" panose="02020603050405020304" pitchFamily="18" charset="0"/>
              </a:rPr>
              <a:t>)</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Context Switch (</a:t>
            </a:r>
            <a:r>
              <a:rPr lang="en-US" altLang="en-US" sz="2400" b="1" i="1" dirty="0">
                <a:latin typeface="Times New Roman" panose="02020603050405020304" pitchFamily="18" charset="0"/>
                <a:cs typeface="Times New Roman" panose="02020603050405020304" pitchFamily="18" charset="0"/>
              </a:rPr>
              <a:t>user mode </a:t>
            </a:r>
            <a:r>
              <a:rPr lang="en-US" altLang="en-US" sz="2400" b="1" i="1" dirty="0">
                <a:latin typeface="Times New Roman" panose="02020603050405020304" pitchFamily="18" charset="0"/>
                <a:cs typeface="Times New Roman" panose="02020603050405020304" pitchFamily="18" charset="0"/>
                <a:sym typeface="Symbol" panose="05050102010706020507" pitchFamily="18" charset="2"/>
              </a:rPr>
              <a:t> kernel mode, switch CPU to other process – load/store PCB</a:t>
            </a:r>
            <a:r>
              <a:rPr lang="en-US" altLang="en-US" sz="2400" dirty="0">
                <a:latin typeface="Times New Roman" panose="02020603050405020304" pitchFamily="18" charset="0"/>
                <a:cs typeface="Times New Roman" panose="02020603050405020304" pitchFamily="18" charset="0"/>
              </a:rPr>
              <a:t>)</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Scheduling algorithm</a:t>
            </a:r>
          </a:p>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PCB</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Id, registers, scheduling information, memory management information, accounting information, I/O status information, …</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State (</a:t>
            </a:r>
            <a:r>
              <a:rPr lang="en-US" altLang="en-US" sz="2400" b="1" i="1" dirty="0">
                <a:latin typeface="Times New Roman" panose="02020603050405020304" pitchFamily="18" charset="0"/>
                <a:cs typeface="Times New Roman" panose="02020603050405020304" pitchFamily="18" charset="0"/>
              </a:rPr>
              <a:t>New, Running, Ready, Blocked, Terminal</a:t>
            </a:r>
            <a:r>
              <a:rPr lang="en-US" altLang="en-US" sz="2400" dirty="0">
                <a:latin typeface="Times New Roman" panose="02020603050405020304" pitchFamily="18" charset="0"/>
                <a:cs typeface="Times New Roman" panose="02020603050405020304" pitchFamily="18" charset="0"/>
              </a:rPr>
              <a:t>)</a:t>
            </a:r>
          </a:p>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CPU Utilization</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Shows the </a:t>
            </a:r>
            <a:r>
              <a:rPr lang="en-US" altLang="en-US" sz="2400" b="1" dirty="0">
                <a:latin typeface="Times New Roman" panose="02020603050405020304" pitchFamily="18" charset="0"/>
                <a:cs typeface="Times New Roman" panose="02020603050405020304" pitchFamily="18" charset="0"/>
              </a:rPr>
              <a:t>CPU utilization</a:t>
            </a:r>
            <a:endParaRPr lang="en-US" altLang="en-US" sz="2400" dirty="0">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1 – </a:t>
            </a:r>
            <a:r>
              <a:rPr lang="en-US" altLang="en-US" sz="2400" dirty="0" err="1">
                <a:latin typeface="Times New Roman" panose="02020603050405020304" pitchFamily="18" charset="0"/>
                <a:cs typeface="Times New Roman" panose="02020603050405020304" pitchFamily="18" charset="0"/>
              </a:rPr>
              <a:t>p</a:t>
            </a:r>
            <a:r>
              <a:rPr lang="en-US" altLang="en-US" sz="2400" baseline="30000" dirty="0" err="1">
                <a:latin typeface="Times New Roman" panose="02020603050405020304" pitchFamily="18" charset="0"/>
                <a:cs typeface="Times New Roman" panose="02020603050405020304" pitchFamily="18" charset="0"/>
              </a:rPr>
              <a:t>n</a:t>
            </a:r>
            <a:endParaRPr lang="en-US" altLang="en-US" sz="2400" baseline="30000" dirty="0">
              <a:latin typeface="Times New Roman" panose="02020603050405020304" pitchFamily="18" charset="0"/>
              <a:cs typeface="Times New Roman" panose="02020603050405020304" pitchFamily="18" charset="0"/>
            </a:endParaRPr>
          </a:p>
          <a:p>
            <a:pPr lvl="1" algn="just" eaLnBrk="1" hangingPunct="1">
              <a:lnSpc>
                <a:spcPct val="90000"/>
              </a:lnSpc>
              <a:buFont typeface="Arial" panose="020B0604020202020204" pitchFamily="34" charset="0"/>
              <a:buNone/>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8938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1" dur="500"/>
                                        <p:tgtEl>
                                          <p:spTgt spid="140291">
                                            <p:txEl>
                                              <p:pRg st="1" end="1"/>
                                            </p:txEl>
                                          </p:spTgt>
                                        </p:tgtEl>
                                      </p:cBhvr>
                                    </p:animEffect>
                                  </p:child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5" dur="500"/>
                                        <p:tgtEl>
                                          <p:spTgt spid="140291">
                                            <p:txEl>
                                              <p:pRg st="2" end="2"/>
                                            </p:txEl>
                                          </p:spTgt>
                                        </p:tgtEl>
                                      </p:cBhvr>
                                    </p:animEffect>
                                  </p:childTnLst>
                                </p:cTn>
                              </p:par>
                            </p:childTnLst>
                          </p:cTn>
                        </p:par>
                        <p:par>
                          <p:cTn id="16" fill="hold" nodeType="afterGroup">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9" dur="500"/>
                                        <p:tgtEl>
                                          <p:spTgt spid="140291">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4" dur="500"/>
                                        <p:tgtEl>
                                          <p:spTgt spid="140291">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29" dur="500"/>
                                        <p:tgtEl>
                                          <p:spTgt spid="140291">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4" dur="500"/>
                                        <p:tgtEl>
                                          <p:spTgt spid="140291">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39" dur="500"/>
                                        <p:tgtEl>
                                          <p:spTgt spid="140291">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44" dur="500"/>
                                        <p:tgtEl>
                                          <p:spTgt spid="140291">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49" dur="500"/>
                                        <p:tgtEl>
                                          <p:spTgt spid="140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Sleep and Wakeup</a:t>
            </a:r>
          </a:p>
        </p:txBody>
      </p:sp>
      <p:sp>
        <p:nvSpPr>
          <p:cNvPr id="53251" name="Rectangle 3"/>
          <p:cNvSpPr>
            <a:spLocks noGrp="1"/>
          </p:cNvSpPr>
          <p:nvPr>
            <p:ph type="body" sz="half" idx="1"/>
          </p:nvPr>
        </p:nvSpPr>
        <p:spPr>
          <a:xfrm>
            <a:off x="228600" y="1066800"/>
            <a:ext cx="8915400" cy="5638800"/>
          </a:xfrm>
        </p:spPr>
        <p:txBody>
          <a:bodyPr/>
          <a:lstStyle/>
          <a:p>
            <a:pPr algn="just" eaLnBrk="1" hangingPunct="1"/>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Both Peterson and TSL have defect of requiring “busy waiting“</a:t>
            </a:r>
          </a:p>
          <a:p>
            <a:pPr lvl="1" algn="just" eaLnBrk="1" hangingPunct="1"/>
            <a:r>
              <a:rPr lang="en-GB" altLang="en-US" sz="2000" b="1" dirty="0">
                <a:latin typeface="Times New Roman" panose="02020603050405020304" pitchFamily="18" charset="0"/>
                <a:cs typeface="Times New Roman" panose="02020603050405020304" pitchFamily="18" charset="0"/>
              </a:rPr>
              <a:t>Waste</a:t>
            </a:r>
            <a:r>
              <a:rPr lang="en-GB" altLang="en-US" sz="2000" dirty="0">
                <a:latin typeface="Times New Roman" panose="02020603050405020304" pitchFamily="18" charset="0"/>
                <a:cs typeface="Times New Roman" panose="02020603050405020304" pitchFamily="18" charset="0"/>
              </a:rPr>
              <a:t> CPU </a:t>
            </a:r>
            <a:r>
              <a:rPr lang="en-GB" altLang="en-US" sz="2000" b="1" dirty="0">
                <a:latin typeface="Times New Roman" panose="02020603050405020304" pitchFamily="18" charset="0"/>
                <a:cs typeface="Times New Roman" panose="02020603050405020304" pitchFamily="18" charset="0"/>
              </a:rPr>
              <a:t>time</a:t>
            </a:r>
          </a:p>
          <a:p>
            <a:pPr lvl="1" algn="just" eaLnBrk="1" hangingPunct="1"/>
            <a:r>
              <a:rPr lang="en-GB" altLang="en-US" sz="2000" b="1" dirty="0">
                <a:latin typeface="Times New Roman" panose="02020603050405020304" pitchFamily="18" charset="0"/>
                <a:cs typeface="Times New Roman" panose="02020603050405020304" pitchFamily="18" charset="0"/>
              </a:rPr>
              <a:t>Priority</a:t>
            </a:r>
            <a:r>
              <a:rPr lang="en-GB" altLang="en-US" sz="2000" dirty="0">
                <a:latin typeface="Times New Roman" panose="02020603050405020304" pitchFamily="18" charset="0"/>
                <a:cs typeface="Times New Roman" panose="02020603050405020304" pitchFamily="18" charset="0"/>
              </a:rPr>
              <a:t> </a:t>
            </a:r>
            <a:r>
              <a:rPr lang="en-GB" altLang="en-US" sz="2000" b="1" dirty="0">
                <a:latin typeface="Times New Roman" panose="02020603050405020304" pitchFamily="18" charset="0"/>
                <a:cs typeface="Times New Roman" panose="02020603050405020304" pitchFamily="18" charset="0"/>
              </a:rPr>
              <a:t>inversion</a:t>
            </a:r>
            <a:r>
              <a:rPr lang="en-GB" altLang="en-US" sz="2000" dirty="0">
                <a:latin typeface="Times New Roman" panose="02020603050405020304" pitchFamily="18" charset="0"/>
                <a:cs typeface="Times New Roman" panose="02020603050405020304" pitchFamily="18" charset="0"/>
              </a:rPr>
              <a:t> </a:t>
            </a:r>
          </a:p>
        </p:txBody>
      </p:sp>
      <p:sp>
        <p:nvSpPr>
          <p:cNvPr id="4" name="Rectangle 3"/>
          <p:cNvSpPr/>
          <p:nvPr/>
        </p:nvSpPr>
        <p:spPr>
          <a:xfrm>
            <a:off x="5486400" y="1828800"/>
            <a:ext cx="22098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Critical Regions</a:t>
            </a: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p:txBody>
      </p:sp>
      <p:sp>
        <p:nvSpPr>
          <p:cNvPr id="5" name="Oval 4"/>
          <p:cNvSpPr/>
          <p:nvPr/>
        </p:nvSpPr>
        <p:spPr>
          <a:xfrm>
            <a:off x="60960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B</a:t>
            </a:r>
          </a:p>
        </p:txBody>
      </p:sp>
      <p:cxnSp>
        <p:nvCxnSpPr>
          <p:cNvPr id="7" name="Straight Arrow Connector 6"/>
          <p:cNvCxnSpPr>
            <a:endCxn id="5" idx="6"/>
          </p:cNvCxnSpPr>
          <p:nvPr/>
        </p:nvCxnSpPr>
        <p:spPr>
          <a:xfrm rot="10800000" flipV="1">
            <a:off x="6934200" y="2133600"/>
            <a:ext cx="990600" cy="571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a:spLocks noChangeArrowheads="1"/>
          </p:cNvSpPr>
          <p:nvPr/>
        </p:nvSpPr>
        <p:spPr bwMode="auto">
          <a:xfrm>
            <a:off x="7696200" y="1828800"/>
            <a:ext cx="129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Priority: 5</a:t>
            </a:r>
          </a:p>
        </p:txBody>
      </p:sp>
      <p:sp>
        <p:nvSpPr>
          <p:cNvPr id="11" name="TextBox 10"/>
          <p:cNvSpPr txBox="1">
            <a:spLocks noChangeArrowheads="1"/>
          </p:cNvSpPr>
          <p:nvPr/>
        </p:nvSpPr>
        <p:spPr bwMode="auto">
          <a:xfrm>
            <a:off x="3886200" y="17526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cxnSp>
        <p:nvCxnSpPr>
          <p:cNvPr id="13" name="Straight Arrow Connector 12"/>
          <p:cNvCxnSpPr>
            <a:stCxn id="11" idx="3"/>
            <a:endCxn id="5" idx="2"/>
          </p:cNvCxnSpPr>
          <p:nvPr/>
        </p:nvCxnSpPr>
        <p:spPr>
          <a:xfrm>
            <a:off x="4572000" y="1922463"/>
            <a:ext cx="1524000" cy="78263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42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Sleep and Wakeup</a:t>
            </a:r>
          </a:p>
        </p:txBody>
      </p:sp>
      <p:sp>
        <p:nvSpPr>
          <p:cNvPr id="53251" name="Rectangle 3"/>
          <p:cNvSpPr>
            <a:spLocks noGrp="1"/>
          </p:cNvSpPr>
          <p:nvPr>
            <p:ph type="body" sz="half" idx="1"/>
          </p:nvPr>
        </p:nvSpPr>
        <p:spPr>
          <a:xfrm>
            <a:off x="228600" y="1066800"/>
            <a:ext cx="8915400" cy="5638800"/>
          </a:xfrm>
        </p:spPr>
        <p:txBody>
          <a:bodyPr/>
          <a:lstStyle/>
          <a:p>
            <a:pPr algn="just" eaLnBrk="1" hangingPunct="1"/>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Both Peterson and TSL have defect of requiring “busy waiting“</a:t>
            </a:r>
          </a:p>
          <a:p>
            <a:pPr lvl="1" algn="just" eaLnBrk="1" hangingPunct="1"/>
            <a:r>
              <a:rPr lang="en-GB" altLang="en-US" sz="2000" b="1" dirty="0">
                <a:latin typeface="Times New Roman" panose="02020603050405020304" pitchFamily="18" charset="0"/>
                <a:cs typeface="Times New Roman" panose="02020603050405020304" pitchFamily="18" charset="0"/>
              </a:rPr>
              <a:t>Waste</a:t>
            </a:r>
            <a:r>
              <a:rPr lang="en-GB" altLang="en-US" sz="2000" dirty="0">
                <a:latin typeface="Times New Roman" panose="02020603050405020304" pitchFamily="18" charset="0"/>
                <a:cs typeface="Times New Roman" panose="02020603050405020304" pitchFamily="18" charset="0"/>
              </a:rPr>
              <a:t> CPU </a:t>
            </a:r>
            <a:r>
              <a:rPr lang="en-GB" altLang="en-US" sz="2000" b="1" dirty="0">
                <a:latin typeface="Times New Roman" panose="02020603050405020304" pitchFamily="18" charset="0"/>
                <a:cs typeface="Times New Roman" panose="02020603050405020304" pitchFamily="18" charset="0"/>
              </a:rPr>
              <a:t>time</a:t>
            </a:r>
          </a:p>
          <a:p>
            <a:pPr lvl="1" algn="just" eaLnBrk="1" hangingPunct="1"/>
            <a:r>
              <a:rPr lang="en-GB" altLang="en-US" sz="2000" b="1" dirty="0">
                <a:latin typeface="Times New Roman" panose="02020603050405020304" pitchFamily="18" charset="0"/>
                <a:cs typeface="Times New Roman" panose="02020603050405020304" pitchFamily="18" charset="0"/>
              </a:rPr>
              <a:t>Priority</a:t>
            </a:r>
            <a:r>
              <a:rPr lang="en-GB" altLang="en-US" sz="2000" dirty="0">
                <a:latin typeface="Times New Roman" panose="02020603050405020304" pitchFamily="18" charset="0"/>
                <a:cs typeface="Times New Roman" panose="02020603050405020304" pitchFamily="18" charset="0"/>
              </a:rPr>
              <a:t> </a:t>
            </a:r>
            <a:r>
              <a:rPr lang="en-GB" altLang="en-US" sz="2000" b="1" dirty="0">
                <a:latin typeface="Times New Roman" panose="02020603050405020304" pitchFamily="18" charset="0"/>
                <a:cs typeface="Times New Roman" panose="02020603050405020304" pitchFamily="18" charset="0"/>
              </a:rPr>
              <a:t>inversion</a:t>
            </a:r>
            <a:r>
              <a:rPr lang="en-GB" altLang="en-US" sz="2000" dirty="0">
                <a:latin typeface="Times New Roman" panose="02020603050405020304" pitchFamily="18" charset="0"/>
                <a:cs typeface="Times New Roman" panose="02020603050405020304" pitchFamily="18" charset="0"/>
              </a:rPr>
              <a:t> </a:t>
            </a:r>
          </a:p>
        </p:txBody>
      </p:sp>
      <p:sp>
        <p:nvSpPr>
          <p:cNvPr id="4" name="Rectangle 3"/>
          <p:cNvSpPr/>
          <p:nvPr/>
        </p:nvSpPr>
        <p:spPr>
          <a:xfrm>
            <a:off x="5486400" y="1828800"/>
            <a:ext cx="22098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Critical Regions</a:t>
            </a: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p:txBody>
      </p:sp>
      <p:sp>
        <p:nvSpPr>
          <p:cNvPr id="5" name="Oval 4"/>
          <p:cNvSpPr/>
          <p:nvPr/>
        </p:nvSpPr>
        <p:spPr>
          <a:xfrm>
            <a:off x="60960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B</a:t>
            </a:r>
          </a:p>
        </p:txBody>
      </p:sp>
      <p:cxnSp>
        <p:nvCxnSpPr>
          <p:cNvPr id="7" name="Straight Arrow Connector 6"/>
          <p:cNvCxnSpPr>
            <a:endCxn id="5" idx="6"/>
          </p:cNvCxnSpPr>
          <p:nvPr/>
        </p:nvCxnSpPr>
        <p:spPr>
          <a:xfrm rot="10800000" flipV="1">
            <a:off x="6934200" y="2133600"/>
            <a:ext cx="990600" cy="571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a:spLocks noChangeArrowheads="1"/>
          </p:cNvSpPr>
          <p:nvPr/>
        </p:nvSpPr>
        <p:spPr bwMode="auto">
          <a:xfrm>
            <a:off x="7696200" y="1828800"/>
            <a:ext cx="129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Priority: 5</a:t>
            </a:r>
          </a:p>
        </p:txBody>
      </p:sp>
      <p:sp>
        <p:nvSpPr>
          <p:cNvPr id="9" name="Oval 8"/>
          <p:cNvSpPr/>
          <p:nvPr/>
        </p:nvSpPr>
        <p:spPr>
          <a:xfrm>
            <a:off x="25908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A</a:t>
            </a:r>
          </a:p>
        </p:txBody>
      </p:sp>
      <p:sp>
        <p:nvSpPr>
          <p:cNvPr id="10" name="TextBox 9"/>
          <p:cNvSpPr txBox="1">
            <a:spLocks noChangeArrowheads="1"/>
          </p:cNvSpPr>
          <p:nvPr/>
        </p:nvSpPr>
        <p:spPr bwMode="auto">
          <a:xfrm>
            <a:off x="1676400" y="3200400"/>
            <a:ext cx="2590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New </a:t>
            </a:r>
            <a:r>
              <a:rPr lang="en-US" altLang="en-US" sz="1600" b="1">
                <a:latin typeface="Times New Roman" panose="02020603050405020304" pitchFamily="18" charset="0"/>
                <a:cs typeface="Times New Roman" panose="02020603050405020304" pitchFamily="18" charset="0"/>
                <a:sym typeface="Symbol" panose="05050102010706020507" pitchFamily="18" charset="2"/>
              </a:rPr>
              <a:t> Ready, Priority: 2</a:t>
            </a:r>
            <a:endParaRPr lang="en-US" altLang="en-US" sz="1600" b="1">
              <a:latin typeface="Times New Roman" panose="02020603050405020304" pitchFamily="18" charset="0"/>
              <a:cs typeface="Times New Roman" panose="02020603050405020304" pitchFamily="18" charset="0"/>
            </a:endParaRPr>
          </a:p>
        </p:txBody>
      </p:sp>
      <p:sp>
        <p:nvSpPr>
          <p:cNvPr id="11" name="TextBox 10"/>
          <p:cNvSpPr txBox="1">
            <a:spLocks noChangeArrowheads="1"/>
          </p:cNvSpPr>
          <p:nvPr/>
        </p:nvSpPr>
        <p:spPr bwMode="auto">
          <a:xfrm>
            <a:off x="3886200" y="17526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cxnSp>
        <p:nvCxnSpPr>
          <p:cNvPr id="13" name="Straight Arrow Connector 12"/>
          <p:cNvCxnSpPr>
            <a:stCxn id="11" idx="3"/>
            <a:endCxn id="5" idx="2"/>
          </p:cNvCxnSpPr>
          <p:nvPr/>
        </p:nvCxnSpPr>
        <p:spPr>
          <a:xfrm>
            <a:off x="4572000" y="1922463"/>
            <a:ext cx="1524000" cy="78263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038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Sleep and Wakeup</a:t>
            </a:r>
          </a:p>
        </p:txBody>
      </p:sp>
      <p:sp>
        <p:nvSpPr>
          <p:cNvPr id="53251" name="Rectangle 3"/>
          <p:cNvSpPr>
            <a:spLocks noGrp="1"/>
          </p:cNvSpPr>
          <p:nvPr>
            <p:ph type="body" sz="half" idx="1"/>
          </p:nvPr>
        </p:nvSpPr>
        <p:spPr>
          <a:xfrm>
            <a:off x="228600" y="1066800"/>
            <a:ext cx="8915400" cy="5638800"/>
          </a:xfrm>
        </p:spPr>
        <p:txBody>
          <a:bodyPr/>
          <a:lstStyle/>
          <a:p>
            <a:pPr algn="just" eaLnBrk="1" hangingPunct="1"/>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Both Peterson and TSL have defect of requiring “busy waiting“</a:t>
            </a:r>
          </a:p>
          <a:p>
            <a:pPr lvl="1" algn="just" eaLnBrk="1" hangingPunct="1"/>
            <a:r>
              <a:rPr lang="en-GB" altLang="en-US" sz="2000" b="1" dirty="0">
                <a:latin typeface="Times New Roman" panose="02020603050405020304" pitchFamily="18" charset="0"/>
                <a:cs typeface="Times New Roman" panose="02020603050405020304" pitchFamily="18" charset="0"/>
              </a:rPr>
              <a:t>Waste</a:t>
            </a:r>
            <a:r>
              <a:rPr lang="en-GB" altLang="en-US" sz="2000" dirty="0">
                <a:latin typeface="Times New Roman" panose="02020603050405020304" pitchFamily="18" charset="0"/>
                <a:cs typeface="Times New Roman" panose="02020603050405020304" pitchFamily="18" charset="0"/>
              </a:rPr>
              <a:t> CPU </a:t>
            </a:r>
            <a:r>
              <a:rPr lang="en-GB" altLang="en-US" sz="2000" b="1" dirty="0">
                <a:latin typeface="Times New Roman" panose="02020603050405020304" pitchFamily="18" charset="0"/>
                <a:cs typeface="Times New Roman" panose="02020603050405020304" pitchFamily="18" charset="0"/>
              </a:rPr>
              <a:t>time</a:t>
            </a:r>
          </a:p>
          <a:p>
            <a:pPr lvl="1" algn="just" eaLnBrk="1" hangingPunct="1"/>
            <a:r>
              <a:rPr lang="en-GB" altLang="en-US" sz="2000" b="1" dirty="0">
                <a:latin typeface="Times New Roman" panose="02020603050405020304" pitchFamily="18" charset="0"/>
                <a:cs typeface="Times New Roman" panose="02020603050405020304" pitchFamily="18" charset="0"/>
              </a:rPr>
              <a:t>Priority</a:t>
            </a:r>
            <a:r>
              <a:rPr lang="en-GB" altLang="en-US" sz="2000" dirty="0">
                <a:latin typeface="Times New Roman" panose="02020603050405020304" pitchFamily="18" charset="0"/>
                <a:cs typeface="Times New Roman" panose="02020603050405020304" pitchFamily="18" charset="0"/>
              </a:rPr>
              <a:t> </a:t>
            </a:r>
            <a:r>
              <a:rPr lang="en-GB" altLang="en-US" sz="2000" b="1" dirty="0">
                <a:latin typeface="Times New Roman" panose="02020603050405020304" pitchFamily="18" charset="0"/>
                <a:cs typeface="Times New Roman" panose="02020603050405020304" pitchFamily="18" charset="0"/>
              </a:rPr>
              <a:t>inversion</a:t>
            </a:r>
            <a:r>
              <a:rPr lang="en-GB" altLang="en-US" sz="2000" dirty="0">
                <a:latin typeface="Times New Roman" panose="02020603050405020304" pitchFamily="18" charset="0"/>
                <a:cs typeface="Times New Roman" panose="02020603050405020304" pitchFamily="18" charset="0"/>
              </a:rPr>
              <a:t> </a:t>
            </a:r>
          </a:p>
        </p:txBody>
      </p:sp>
      <p:sp>
        <p:nvSpPr>
          <p:cNvPr id="4" name="Rectangle 3"/>
          <p:cNvSpPr/>
          <p:nvPr/>
        </p:nvSpPr>
        <p:spPr>
          <a:xfrm>
            <a:off x="5486400" y="1828800"/>
            <a:ext cx="22098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Critical Regions</a:t>
            </a: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p:txBody>
      </p:sp>
      <p:sp>
        <p:nvSpPr>
          <p:cNvPr id="5" name="Oval 4"/>
          <p:cNvSpPr/>
          <p:nvPr/>
        </p:nvSpPr>
        <p:spPr>
          <a:xfrm>
            <a:off x="60960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B</a:t>
            </a:r>
          </a:p>
        </p:txBody>
      </p:sp>
      <p:cxnSp>
        <p:nvCxnSpPr>
          <p:cNvPr id="7" name="Straight Arrow Connector 6"/>
          <p:cNvCxnSpPr>
            <a:endCxn id="5" idx="6"/>
          </p:cNvCxnSpPr>
          <p:nvPr/>
        </p:nvCxnSpPr>
        <p:spPr>
          <a:xfrm rot="10800000" flipV="1">
            <a:off x="6934200" y="2133600"/>
            <a:ext cx="990600" cy="571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a:spLocks noChangeArrowheads="1"/>
          </p:cNvSpPr>
          <p:nvPr/>
        </p:nvSpPr>
        <p:spPr bwMode="auto">
          <a:xfrm>
            <a:off x="7696200" y="1828800"/>
            <a:ext cx="129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Priority: 5</a:t>
            </a:r>
          </a:p>
        </p:txBody>
      </p:sp>
      <p:sp>
        <p:nvSpPr>
          <p:cNvPr id="9" name="Oval 8"/>
          <p:cNvSpPr/>
          <p:nvPr/>
        </p:nvSpPr>
        <p:spPr>
          <a:xfrm>
            <a:off x="25908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A</a:t>
            </a:r>
          </a:p>
        </p:txBody>
      </p:sp>
      <p:sp>
        <p:nvSpPr>
          <p:cNvPr id="10" name="TextBox 9"/>
          <p:cNvSpPr txBox="1">
            <a:spLocks noChangeArrowheads="1"/>
          </p:cNvSpPr>
          <p:nvPr/>
        </p:nvSpPr>
        <p:spPr bwMode="auto">
          <a:xfrm>
            <a:off x="1676400" y="3200400"/>
            <a:ext cx="2590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New </a:t>
            </a:r>
            <a:r>
              <a:rPr lang="en-US" altLang="en-US" sz="1600" b="1">
                <a:latin typeface="Times New Roman" panose="02020603050405020304" pitchFamily="18" charset="0"/>
                <a:cs typeface="Times New Roman" panose="02020603050405020304" pitchFamily="18" charset="0"/>
                <a:sym typeface="Symbol" panose="05050102010706020507" pitchFamily="18" charset="2"/>
              </a:rPr>
              <a:t> Ready, Priority: 2</a:t>
            </a:r>
            <a:endParaRPr lang="en-US" altLang="en-US" sz="1600" b="1">
              <a:latin typeface="Times New Roman" panose="02020603050405020304" pitchFamily="18" charset="0"/>
              <a:cs typeface="Times New Roman" panose="02020603050405020304" pitchFamily="18" charset="0"/>
            </a:endParaRPr>
          </a:p>
        </p:txBody>
      </p:sp>
      <p:sp>
        <p:nvSpPr>
          <p:cNvPr id="11" name="TextBox 10"/>
          <p:cNvSpPr txBox="1">
            <a:spLocks noChangeArrowheads="1"/>
          </p:cNvSpPr>
          <p:nvPr/>
        </p:nvSpPr>
        <p:spPr bwMode="auto">
          <a:xfrm>
            <a:off x="3886200" y="17526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cxnSp>
        <p:nvCxnSpPr>
          <p:cNvPr id="13" name="Straight Arrow Connector 12"/>
          <p:cNvCxnSpPr>
            <a:stCxn id="11" idx="3"/>
            <a:endCxn id="5" idx="2"/>
          </p:cNvCxnSpPr>
          <p:nvPr/>
        </p:nvCxnSpPr>
        <p:spPr>
          <a:xfrm>
            <a:off x="4572000" y="1922463"/>
            <a:ext cx="1524000" cy="78263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a:spLocks noChangeArrowheads="1"/>
          </p:cNvSpPr>
          <p:nvPr/>
        </p:nvSpPr>
        <p:spPr bwMode="auto">
          <a:xfrm>
            <a:off x="3581400" y="2133600"/>
            <a:ext cx="129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b="1">
                <a:solidFill>
                  <a:srgbClr val="7030A0"/>
                </a:solidFill>
                <a:latin typeface="Times New Roman" panose="02020603050405020304" pitchFamily="18" charset="0"/>
                <a:cs typeface="Times New Roman" panose="02020603050405020304" pitchFamily="18" charset="0"/>
              </a:rPr>
              <a:t>Time-out</a:t>
            </a:r>
          </a:p>
        </p:txBody>
      </p:sp>
    </p:spTree>
    <p:extLst>
      <p:ext uri="{BB962C8B-B14F-4D97-AF65-F5344CB8AC3E}">
        <p14:creationId xmlns:p14="http://schemas.microsoft.com/office/powerpoint/2010/main" val="2528505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Sleep and Wakeup</a:t>
            </a:r>
          </a:p>
        </p:txBody>
      </p:sp>
      <p:sp>
        <p:nvSpPr>
          <p:cNvPr id="53251" name="Rectangle 3"/>
          <p:cNvSpPr>
            <a:spLocks noGrp="1"/>
          </p:cNvSpPr>
          <p:nvPr>
            <p:ph type="body" sz="half" idx="1"/>
          </p:nvPr>
        </p:nvSpPr>
        <p:spPr>
          <a:xfrm>
            <a:off x="228600" y="1066800"/>
            <a:ext cx="8915400" cy="5638800"/>
          </a:xfrm>
        </p:spPr>
        <p:txBody>
          <a:bodyPr/>
          <a:lstStyle/>
          <a:p>
            <a:pPr algn="just" eaLnBrk="1" hangingPunct="1"/>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Both Peterson and TSL have defect of requiring “busy waiting“</a:t>
            </a:r>
          </a:p>
          <a:p>
            <a:pPr lvl="1" algn="just" eaLnBrk="1" hangingPunct="1"/>
            <a:r>
              <a:rPr lang="en-GB" altLang="en-US" sz="2000" b="1" dirty="0">
                <a:latin typeface="Times New Roman" panose="02020603050405020304" pitchFamily="18" charset="0"/>
                <a:cs typeface="Times New Roman" panose="02020603050405020304" pitchFamily="18" charset="0"/>
              </a:rPr>
              <a:t>Waste</a:t>
            </a:r>
            <a:r>
              <a:rPr lang="en-GB" altLang="en-US" sz="2000" dirty="0">
                <a:latin typeface="Times New Roman" panose="02020603050405020304" pitchFamily="18" charset="0"/>
                <a:cs typeface="Times New Roman" panose="02020603050405020304" pitchFamily="18" charset="0"/>
              </a:rPr>
              <a:t> CPU </a:t>
            </a:r>
            <a:r>
              <a:rPr lang="en-GB" altLang="en-US" sz="2000" b="1" dirty="0">
                <a:latin typeface="Times New Roman" panose="02020603050405020304" pitchFamily="18" charset="0"/>
                <a:cs typeface="Times New Roman" panose="02020603050405020304" pitchFamily="18" charset="0"/>
              </a:rPr>
              <a:t>time</a:t>
            </a:r>
          </a:p>
          <a:p>
            <a:pPr lvl="1" algn="just" eaLnBrk="1" hangingPunct="1"/>
            <a:r>
              <a:rPr lang="en-GB" altLang="en-US" sz="2000" b="1" dirty="0">
                <a:latin typeface="Times New Roman" panose="02020603050405020304" pitchFamily="18" charset="0"/>
                <a:cs typeface="Times New Roman" panose="02020603050405020304" pitchFamily="18" charset="0"/>
              </a:rPr>
              <a:t>Priority</a:t>
            </a:r>
            <a:r>
              <a:rPr lang="en-GB" altLang="en-US" sz="2000" dirty="0">
                <a:latin typeface="Times New Roman" panose="02020603050405020304" pitchFamily="18" charset="0"/>
                <a:cs typeface="Times New Roman" panose="02020603050405020304" pitchFamily="18" charset="0"/>
              </a:rPr>
              <a:t> </a:t>
            </a:r>
            <a:r>
              <a:rPr lang="en-GB" altLang="en-US" sz="2000" b="1" dirty="0">
                <a:latin typeface="Times New Roman" panose="02020603050405020304" pitchFamily="18" charset="0"/>
                <a:cs typeface="Times New Roman" panose="02020603050405020304" pitchFamily="18" charset="0"/>
              </a:rPr>
              <a:t>inversion</a:t>
            </a:r>
            <a:r>
              <a:rPr lang="en-GB" altLang="en-US" sz="2000" dirty="0">
                <a:latin typeface="Times New Roman" panose="02020603050405020304" pitchFamily="18" charset="0"/>
                <a:cs typeface="Times New Roman" panose="02020603050405020304" pitchFamily="18" charset="0"/>
              </a:rPr>
              <a:t> </a:t>
            </a:r>
          </a:p>
        </p:txBody>
      </p:sp>
      <p:sp>
        <p:nvSpPr>
          <p:cNvPr id="4" name="Rectangle 3"/>
          <p:cNvSpPr/>
          <p:nvPr/>
        </p:nvSpPr>
        <p:spPr>
          <a:xfrm>
            <a:off x="5486400" y="1828800"/>
            <a:ext cx="22098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Critical Regions</a:t>
            </a: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p:txBody>
      </p:sp>
      <p:sp>
        <p:nvSpPr>
          <p:cNvPr id="5" name="Oval 4"/>
          <p:cNvSpPr/>
          <p:nvPr/>
        </p:nvSpPr>
        <p:spPr>
          <a:xfrm>
            <a:off x="60960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B</a:t>
            </a:r>
          </a:p>
        </p:txBody>
      </p:sp>
      <p:cxnSp>
        <p:nvCxnSpPr>
          <p:cNvPr id="7" name="Straight Arrow Connector 6"/>
          <p:cNvCxnSpPr>
            <a:endCxn id="5" idx="6"/>
          </p:cNvCxnSpPr>
          <p:nvPr/>
        </p:nvCxnSpPr>
        <p:spPr>
          <a:xfrm rot="10800000" flipV="1">
            <a:off x="6934200" y="2133600"/>
            <a:ext cx="990600" cy="571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a:spLocks noChangeArrowheads="1"/>
          </p:cNvSpPr>
          <p:nvPr/>
        </p:nvSpPr>
        <p:spPr bwMode="auto">
          <a:xfrm>
            <a:off x="7696200" y="1828800"/>
            <a:ext cx="129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Priority: 5</a:t>
            </a:r>
          </a:p>
        </p:txBody>
      </p:sp>
      <p:sp>
        <p:nvSpPr>
          <p:cNvPr id="9" name="Oval 8"/>
          <p:cNvSpPr/>
          <p:nvPr/>
        </p:nvSpPr>
        <p:spPr>
          <a:xfrm>
            <a:off x="25908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A</a:t>
            </a:r>
          </a:p>
        </p:txBody>
      </p:sp>
      <p:sp>
        <p:nvSpPr>
          <p:cNvPr id="10" name="TextBox 9"/>
          <p:cNvSpPr txBox="1">
            <a:spLocks noChangeArrowheads="1"/>
          </p:cNvSpPr>
          <p:nvPr/>
        </p:nvSpPr>
        <p:spPr bwMode="auto">
          <a:xfrm>
            <a:off x="1676400" y="3200400"/>
            <a:ext cx="2590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New </a:t>
            </a:r>
            <a:r>
              <a:rPr lang="en-US" altLang="en-US" sz="1600" b="1">
                <a:latin typeface="Times New Roman" panose="02020603050405020304" pitchFamily="18" charset="0"/>
                <a:cs typeface="Times New Roman" panose="02020603050405020304" pitchFamily="18" charset="0"/>
                <a:sym typeface="Symbol" panose="05050102010706020507" pitchFamily="18" charset="2"/>
              </a:rPr>
              <a:t> Ready, Priority: 2</a:t>
            </a:r>
            <a:endParaRPr lang="en-US" altLang="en-US" sz="1600" b="1">
              <a:latin typeface="Times New Roman" panose="02020603050405020304" pitchFamily="18" charset="0"/>
              <a:cs typeface="Times New Roman" panose="02020603050405020304" pitchFamily="18" charset="0"/>
            </a:endParaRPr>
          </a:p>
        </p:txBody>
      </p:sp>
      <p:sp>
        <p:nvSpPr>
          <p:cNvPr id="11" name="TextBox 10"/>
          <p:cNvSpPr txBox="1">
            <a:spLocks noChangeArrowheads="1"/>
          </p:cNvSpPr>
          <p:nvPr/>
        </p:nvSpPr>
        <p:spPr bwMode="auto">
          <a:xfrm>
            <a:off x="3886200" y="17526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cxnSp>
        <p:nvCxnSpPr>
          <p:cNvPr id="16" name="Straight Arrow Connector 15"/>
          <p:cNvCxnSpPr>
            <a:stCxn id="11" idx="1"/>
            <a:endCxn id="9" idx="7"/>
          </p:cNvCxnSpPr>
          <p:nvPr/>
        </p:nvCxnSpPr>
        <p:spPr>
          <a:xfrm rot="10800000" flipV="1">
            <a:off x="3306763" y="1922463"/>
            <a:ext cx="579437" cy="4857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874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Sleep and Wakeup</a:t>
            </a:r>
          </a:p>
        </p:txBody>
      </p:sp>
      <p:sp>
        <p:nvSpPr>
          <p:cNvPr id="53251" name="Rectangle 3"/>
          <p:cNvSpPr>
            <a:spLocks noGrp="1"/>
          </p:cNvSpPr>
          <p:nvPr>
            <p:ph type="body" sz="half" idx="1"/>
          </p:nvPr>
        </p:nvSpPr>
        <p:spPr>
          <a:xfrm>
            <a:off x="228600" y="1066800"/>
            <a:ext cx="8915400" cy="5638800"/>
          </a:xfrm>
        </p:spPr>
        <p:txBody>
          <a:bodyPr/>
          <a:lstStyle/>
          <a:p>
            <a:pPr algn="just" eaLnBrk="1" hangingPunct="1"/>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Both Peterson and TSL have defect of requiring “busy waiting“</a:t>
            </a:r>
          </a:p>
          <a:p>
            <a:pPr lvl="1" algn="just" eaLnBrk="1" hangingPunct="1"/>
            <a:r>
              <a:rPr lang="en-GB" altLang="en-US" sz="2000" b="1" dirty="0">
                <a:latin typeface="Times New Roman" panose="02020603050405020304" pitchFamily="18" charset="0"/>
                <a:cs typeface="Times New Roman" panose="02020603050405020304" pitchFamily="18" charset="0"/>
              </a:rPr>
              <a:t>Waste</a:t>
            </a:r>
            <a:r>
              <a:rPr lang="en-GB" altLang="en-US" sz="2000" dirty="0">
                <a:latin typeface="Times New Roman" panose="02020603050405020304" pitchFamily="18" charset="0"/>
                <a:cs typeface="Times New Roman" panose="02020603050405020304" pitchFamily="18" charset="0"/>
              </a:rPr>
              <a:t> CPU </a:t>
            </a:r>
            <a:r>
              <a:rPr lang="en-GB" altLang="en-US" sz="2000" b="1" dirty="0">
                <a:latin typeface="Times New Roman" panose="02020603050405020304" pitchFamily="18" charset="0"/>
                <a:cs typeface="Times New Roman" panose="02020603050405020304" pitchFamily="18" charset="0"/>
              </a:rPr>
              <a:t>time</a:t>
            </a:r>
          </a:p>
          <a:p>
            <a:pPr lvl="1" algn="just" eaLnBrk="1" hangingPunct="1"/>
            <a:r>
              <a:rPr lang="en-GB" altLang="en-US" sz="2000" b="1" dirty="0">
                <a:latin typeface="Times New Roman" panose="02020603050405020304" pitchFamily="18" charset="0"/>
                <a:cs typeface="Times New Roman" panose="02020603050405020304" pitchFamily="18" charset="0"/>
              </a:rPr>
              <a:t>Priority</a:t>
            </a:r>
            <a:r>
              <a:rPr lang="en-GB" altLang="en-US" sz="2000" dirty="0">
                <a:latin typeface="Times New Roman" panose="02020603050405020304" pitchFamily="18" charset="0"/>
                <a:cs typeface="Times New Roman" panose="02020603050405020304" pitchFamily="18" charset="0"/>
              </a:rPr>
              <a:t> </a:t>
            </a:r>
            <a:r>
              <a:rPr lang="en-GB" altLang="en-US" sz="2000" b="1" dirty="0">
                <a:latin typeface="Times New Roman" panose="02020603050405020304" pitchFamily="18" charset="0"/>
                <a:cs typeface="Times New Roman" panose="02020603050405020304" pitchFamily="18" charset="0"/>
              </a:rPr>
              <a:t>inversion</a:t>
            </a:r>
            <a:r>
              <a:rPr lang="en-GB" altLang="en-US" sz="2000" dirty="0">
                <a:latin typeface="Times New Roman" panose="02020603050405020304" pitchFamily="18" charset="0"/>
                <a:cs typeface="Times New Roman" panose="02020603050405020304" pitchFamily="18" charset="0"/>
              </a:rPr>
              <a:t> </a:t>
            </a:r>
          </a:p>
          <a:p>
            <a:pPr lvl="2" algn="just" eaLnBrk="1" hangingPunct="1"/>
            <a:r>
              <a:rPr lang="en-GB" altLang="en-US" sz="1600" dirty="0">
                <a:latin typeface="Times New Roman" panose="02020603050405020304" pitchFamily="18" charset="0"/>
                <a:cs typeface="Times New Roman" panose="02020603050405020304" pitchFamily="18" charset="0"/>
              </a:rPr>
              <a:t>Violate 4</a:t>
            </a:r>
            <a:r>
              <a:rPr lang="en-GB" altLang="en-US" sz="1600" baseline="30000" dirty="0">
                <a:latin typeface="Times New Roman" panose="02020603050405020304" pitchFamily="18" charset="0"/>
                <a:cs typeface="Times New Roman" panose="02020603050405020304" pitchFamily="18" charset="0"/>
              </a:rPr>
              <a:t>th</a:t>
            </a:r>
            <a:r>
              <a:rPr lang="en-GB" altLang="en-US" sz="1600" dirty="0">
                <a:latin typeface="Times New Roman" panose="02020603050405020304" pitchFamily="18" charset="0"/>
                <a:cs typeface="Times New Roman" panose="02020603050405020304" pitchFamily="18" charset="0"/>
              </a:rPr>
              <a:t>  rule</a:t>
            </a:r>
          </a:p>
          <a:p>
            <a:pPr lvl="1" algn="just" eaLnBrk="1" hangingPunct="1"/>
            <a:endParaRPr lang="en-GB" altLang="en-US" sz="2000" dirty="0">
              <a:latin typeface="Times New Roman" panose="02020603050405020304" pitchFamily="18" charset="0"/>
              <a:cs typeface="Times New Roman" panose="02020603050405020304" pitchFamily="18" charset="0"/>
            </a:endParaRPr>
          </a:p>
          <a:p>
            <a:pPr lvl="1" algn="just" eaLnBrk="1" hangingPunct="1"/>
            <a:endParaRPr lang="en-GB" altLang="en-US" sz="2000" dirty="0">
              <a:latin typeface="Times New Roman" panose="02020603050405020304" pitchFamily="18" charset="0"/>
              <a:cs typeface="Times New Roman" panose="02020603050405020304" pitchFamily="18" charset="0"/>
            </a:endParaRPr>
          </a:p>
          <a:p>
            <a:pPr lvl="1" algn="just" eaLnBrk="1" hangingPunct="1"/>
            <a:endParaRPr lang="en-GB" alt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5486400" y="1828800"/>
            <a:ext cx="22098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Critical Regions</a:t>
            </a: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p:txBody>
      </p:sp>
      <p:sp>
        <p:nvSpPr>
          <p:cNvPr id="5" name="Oval 4"/>
          <p:cNvSpPr/>
          <p:nvPr/>
        </p:nvSpPr>
        <p:spPr>
          <a:xfrm>
            <a:off x="60960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B</a:t>
            </a:r>
          </a:p>
        </p:txBody>
      </p:sp>
      <p:cxnSp>
        <p:nvCxnSpPr>
          <p:cNvPr id="7" name="Straight Arrow Connector 6"/>
          <p:cNvCxnSpPr>
            <a:endCxn id="5" idx="6"/>
          </p:cNvCxnSpPr>
          <p:nvPr/>
        </p:nvCxnSpPr>
        <p:spPr>
          <a:xfrm rot="10800000" flipV="1">
            <a:off x="6934200" y="2133600"/>
            <a:ext cx="990600" cy="571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a:spLocks noChangeArrowheads="1"/>
          </p:cNvSpPr>
          <p:nvPr/>
        </p:nvSpPr>
        <p:spPr bwMode="auto">
          <a:xfrm>
            <a:off x="7696200" y="1828800"/>
            <a:ext cx="129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Priority: 5</a:t>
            </a:r>
          </a:p>
        </p:txBody>
      </p:sp>
      <p:sp>
        <p:nvSpPr>
          <p:cNvPr id="9" name="Oval 8"/>
          <p:cNvSpPr/>
          <p:nvPr/>
        </p:nvSpPr>
        <p:spPr>
          <a:xfrm>
            <a:off x="25908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A</a:t>
            </a:r>
          </a:p>
        </p:txBody>
      </p:sp>
      <p:sp>
        <p:nvSpPr>
          <p:cNvPr id="10" name="TextBox 9"/>
          <p:cNvSpPr txBox="1">
            <a:spLocks noChangeArrowheads="1"/>
          </p:cNvSpPr>
          <p:nvPr/>
        </p:nvSpPr>
        <p:spPr bwMode="auto">
          <a:xfrm>
            <a:off x="1676400" y="3200400"/>
            <a:ext cx="2590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New </a:t>
            </a:r>
            <a:r>
              <a:rPr lang="en-US" altLang="en-US" sz="1600" b="1">
                <a:latin typeface="Times New Roman" panose="02020603050405020304" pitchFamily="18" charset="0"/>
                <a:cs typeface="Times New Roman" panose="02020603050405020304" pitchFamily="18" charset="0"/>
                <a:sym typeface="Symbol" panose="05050102010706020507" pitchFamily="18" charset="2"/>
              </a:rPr>
              <a:t> Ready, Priority: 2</a:t>
            </a:r>
            <a:endParaRPr lang="en-US" altLang="en-US" sz="1600" b="1">
              <a:latin typeface="Times New Roman" panose="02020603050405020304" pitchFamily="18" charset="0"/>
              <a:cs typeface="Times New Roman" panose="02020603050405020304" pitchFamily="18" charset="0"/>
            </a:endParaRPr>
          </a:p>
        </p:txBody>
      </p:sp>
      <p:sp>
        <p:nvSpPr>
          <p:cNvPr id="11" name="TextBox 10"/>
          <p:cNvSpPr txBox="1">
            <a:spLocks noChangeArrowheads="1"/>
          </p:cNvSpPr>
          <p:nvPr/>
        </p:nvSpPr>
        <p:spPr bwMode="auto">
          <a:xfrm>
            <a:off x="3886200" y="17526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sp>
        <p:nvSpPr>
          <p:cNvPr id="14" name="TextBox 13"/>
          <p:cNvSpPr txBox="1">
            <a:spLocks noChangeArrowheads="1"/>
          </p:cNvSpPr>
          <p:nvPr/>
        </p:nvSpPr>
        <p:spPr bwMode="auto">
          <a:xfrm>
            <a:off x="3581400" y="2133600"/>
            <a:ext cx="129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b="1" dirty="0">
                <a:solidFill>
                  <a:srgbClr val="7030A0"/>
                </a:solidFill>
                <a:latin typeface="Times New Roman" panose="02020603050405020304" pitchFamily="18" charset="0"/>
                <a:cs typeface="Times New Roman" panose="02020603050405020304" pitchFamily="18" charset="0"/>
              </a:rPr>
              <a:t>Time-out</a:t>
            </a:r>
          </a:p>
        </p:txBody>
      </p:sp>
      <p:cxnSp>
        <p:nvCxnSpPr>
          <p:cNvPr id="16" name="Straight Arrow Connector 15"/>
          <p:cNvCxnSpPr>
            <a:stCxn id="11" idx="1"/>
            <a:endCxn id="9" idx="7"/>
          </p:cNvCxnSpPr>
          <p:nvPr/>
        </p:nvCxnSpPr>
        <p:spPr>
          <a:xfrm rot="10800000" flipV="1">
            <a:off x="3306763" y="1922463"/>
            <a:ext cx="579437" cy="4857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checkerboard(across)">
                                      <p:cBhvr>
                                        <p:cTn id="13" dur="500"/>
                                        <p:tgtEl>
                                          <p:spTgt spid="14"/>
                                        </p:tgtEl>
                                      </p:cBhvr>
                                    </p:animEffect>
                                  </p:childTnLst>
                                  <p:subTnLst>
                                    <p:set>
                                      <p:cBhvr override="childStyle">
                                        <p:cTn dur="1" fill="hold" display="0" masterRel="sameClick" afterEffect="1">
                                          <p:stCondLst>
                                            <p:cond evt="end" delay="0">
                                              <p:tn val="11"/>
                                            </p:cond>
                                          </p:stCondLst>
                                        </p:cTn>
                                        <p:tgtEl>
                                          <p:spTgt spid="14"/>
                                        </p:tgtEl>
                                        <p:attrNameLst>
                                          <p:attrName>style.visibility</p:attrName>
                                        </p:attrNameLst>
                                      </p:cBhvr>
                                      <p:to>
                                        <p:strVal val="hidden"/>
                                      </p:to>
                                    </p:set>
                                  </p:subTnLst>
                                </p:cTn>
                              </p:par>
                            </p:childTnLst>
                          </p:cTn>
                        </p:par>
                        <p:par>
                          <p:cTn id="14" fill="hold" nodeType="afterGroup">
                            <p:stCondLst>
                              <p:cond delay="500"/>
                            </p:stCondLst>
                            <p:childTnLst>
                              <p:par>
                                <p:cTn id="15" presetID="18" presetClass="exit" presetSubtype="12" fill="hold" nodeType="afterEffect">
                                  <p:stCondLst>
                                    <p:cond delay="0"/>
                                  </p:stCondLst>
                                  <p:childTnLst>
                                    <p:animEffect transition="out" filter="strips(downLeft)">
                                      <p:cBhvr>
                                        <p:cTn id="16" dur="500"/>
                                        <p:tgtEl>
                                          <p:spTgt spid="16"/>
                                        </p:tgtEl>
                                      </p:cBhvr>
                                    </p:animEffect>
                                    <p:set>
                                      <p:cBhvr>
                                        <p:cTn id="17" dur="1" fill="hold">
                                          <p:stCondLst>
                                            <p:cond delay="499"/>
                                          </p:stCondLst>
                                        </p:cTn>
                                        <p:tgtEl>
                                          <p:spTgt spid="16"/>
                                        </p:tgtEl>
                                        <p:attrNameLst>
                                          <p:attrName>style.visibility</p:attrName>
                                        </p:attrNameLst>
                                      </p:cBhvr>
                                      <p:to>
                                        <p:strVal val="hidden"/>
                                      </p:to>
                                    </p:set>
                                  </p:childTnLst>
                                </p:cTn>
                              </p:par>
                            </p:childTnLst>
                          </p:cTn>
                        </p:par>
                        <p:par>
                          <p:cTn id="18" fill="hold" nodeType="afterGroup">
                            <p:stCondLst>
                              <p:cond delay="1000"/>
                            </p:stCondLst>
                            <p:childTnLst>
                              <p:par>
                                <p:cTn id="19" presetID="18" presetClass="entr" presetSubtype="12"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strips(downLeft)">
                                      <p:cBhvr>
                                        <p:cTn id="21" dur="500"/>
                                        <p:tgtEl>
                                          <p:spTgt spid="16"/>
                                        </p:tgtEl>
                                      </p:cBhvr>
                                    </p:animEffect>
                                  </p:childTnLst>
                                </p:cTn>
                              </p:par>
                            </p:childTnLst>
                          </p:cTn>
                        </p:par>
                      </p:childTnLst>
                    </p:cTn>
                  </p:par>
                </p:childTnLst>
              </p:cTn>
              <p:nextCondLst>
                <p:cond evt="onClick" delay="0">
                  <p:tgtEl>
                    <p:spTgt spid="9"/>
                  </p:tgtEl>
                </p:cond>
              </p:nextCondLst>
            </p:seq>
          </p:childTnLst>
        </p:cTn>
      </p:par>
    </p:tnLst>
    <p:bldLst>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Sleep and Wakeup</a:t>
            </a:r>
          </a:p>
        </p:txBody>
      </p:sp>
      <p:sp>
        <p:nvSpPr>
          <p:cNvPr id="53251" name="Rectangle 3"/>
          <p:cNvSpPr>
            <a:spLocks noGrp="1"/>
          </p:cNvSpPr>
          <p:nvPr>
            <p:ph type="body" sz="half" idx="1"/>
          </p:nvPr>
        </p:nvSpPr>
        <p:spPr>
          <a:xfrm>
            <a:off x="228600" y="1066800"/>
            <a:ext cx="8915400" cy="5638800"/>
          </a:xfrm>
        </p:spPr>
        <p:txBody>
          <a:bodyPr/>
          <a:lstStyle/>
          <a:p>
            <a:pPr algn="just" eaLnBrk="1" hangingPunct="1"/>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Both Peterson and TSL have defect of requiring “busy waiting“</a:t>
            </a:r>
          </a:p>
          <a:p>
            <a:pPr lvl="1" algn="just" eaLnBrk="1" hangingPunct="1"/>
            <a:r>
              <a:rPr lang="en-GB" altLang="en-US" sz="2000" b="1" dirty="0">
                <a:latin typeface="Times New Roman" panose="02020603050405020304" pitchFamily="18" charset="0"/>
                <a:cs typeface="Times New Roman" panose="02020603050405020304" pitchFamily="18" charset="0"/>
              </a:rPr>
              <a:t>Waste</a:t>
            </a:r>
            <a:r>
              <a:rPr lang="en-GB" altLang="en-US" sz="2000" dirty="0">
                <a:latin typeface="Times New Roman" panose="02020603050405020304" pitchFamily="18" charset="0"/>
                <a:cs typeface="Times New Roman" panose="02020603050405020304" pitchFamily="18" charset="0"/>
              </a:rPr>
              <a:t> CPU </a:t>
            </a:r>
            <a:r>
              <a:rPr lang="en-GB" altLang="en-US" sz="2000" b="1" dirty="0">
                <a:latin typeface="Times New Roman" panose="02020603050405020304" pitchFamily="18" charset="0"/>
                <a:cs typeface="Times New Roman" panose="02020603050405020304" pitchFamily="18" charset="0"/>
              </a:rPr>
              <a:t>time</a:t>
            </a:r>
          </a:p>
          <a:p>
            <a:pPr lvl="1" algn="just" eaLnBrk="1" hangingPunct="1"/>
            <a:r>
              <a:rPr lang="en-GB" altLang="en-US" sz="2000" b="1" dirty="0">
                <a:latin typeface="Times New Roman" panose="02020603050405020304" pitchFamily="18" charset="0"/>
                <a:cs typeface="Times New Roman" panose="02020603050405020304" pitchFamily="18" charset="0"/>
              </a:rPr>
              <a:t>Priority</a:t>
            </a:r>
            <a:r>
              <a:rPr lang="en-GB" altLang="en-US" sz="2000" dirty="0">
                <a:latin typeface="Times New Roman" panose="02020603050405020304" pitchFamily="18" charset="0"/>
                <a:cs typeface="Times New Roman" panose="02020603050405020304" pitchFamily="18" charset="0"/>
              </a:rPr>
              <a:t> </a:t>
            </a:r>
            <a:r>
              <a:rPr lang="en-GB" altLang="en-US" sz="2000" b="1" dirty="0">
                <a:latin typeface="Times New Roman" panose="02020603050405020304" pitchFamily="18" charset="0"/>
                <a:cs typeface="Times New Roman" panose="02020603050405020304" pitchFamily="18" charset="0"/>
              </a:rPr>
              <a:t>inversion</a:t>
            </a:r>
            <a:r>
              <a:rPr lang="en-GB" altLang="en-US" sz="2000" dirty="0">
                <a:latin typeface="Times New Roman" panose="02020603050405020304" pitchFamily="18" charset="0"/>
                <a:cs typeface="Times New Roman" panose="02020603050405020304" pitchFamily="18" charset="0"/>
              </a:rPr>
              <a:t> </a:t>
            </a:r>
          </a:p>
          <a:p>
            <a:pPr lvl="2" algn="just" eaLnBrk="1" hangingPunct="1"/>
            <a:r>
              <a:rPr lang="en-GB" altLang="en-US" sz="1600" dirty="0">
                <a:latin typeface="Times New Roman" panose="02020603050405020304" pitchFamily="18" charset="0"/>
                <a:cs typeface="Times New Roman" panose="02020603050405020304" pitchFamily="18" charset="0"/>
              </a:rPr>
              <a:t>Violate 4</a:t>
            </a:r>
            <a:r>
              <a:rPr lang="en-GB" altLang="en-US" sz="1600" baseline="30000" dirty="0">
                <a:latin typeface="Times New Roman" panose="02020603050405020304" pitchFamily="18" charset="0"/>
                <a:cs typeface="Times New Roman" panose="02020603050405020304" pitchFamily="18" charset="0"/>
              </a:rPr>
              <a:t>th</a:t>
            </a:r>
            <a:r>
              <a:rPr lang="en-GB" altLang="en-US" sz="1600" dirty="0">
                <a:latin typeface="Times New Roman" panose="02020603050405020304" pitchFamily="18" charset="0"/>
                <a:cs typeface="Times New Roman" panose="02020603050405020304" pitchFamily="18" charset="0"/>
              </a:rPr>
              <a:t>  rule</a:t>
            </a:r>
          </a:p>
          <a:p>
            <a:pPr lvl="1" algn="just" eaLnBrk="1" hangingPunct="1"/>
            <a:endParaRPr lang="en-GB" altLang="en-US" sz="2000" dirty="0">
              <a:latin typeface="Times New Roman" panose="02020603050405020304" pitchFamily="18" charset="0"/>
              <a:cs typeface="Times New Roman" panose="02020603050405020304" pitchFamily="18" charset="0"/>
            </a:endParaRPr>
          </a:p>
          <a:p>
            <a:pPr lvl="1" algn="just" eaLnBrk="1" hangingPunct="1"/>
            <a:endParaRPr lang="en-GB" altLang="en-US" sz="2000" dirty="0">
              <a:latin typeface="Times New Roman" panose="02020603050405020304" pitchFamily="18" charset="0"/>
              <a:cs typeface="Times New Roman" panose="02020603050405020304" pitchFamily="18" charset="0"/>
            </a:endParaRPr>
          </a:p>
          <a:p>
            <a:pPr lvl="1" algn="just" eaLnBrk="1" hangingPunct="1"/>
            <a:endParaRPr lang="en-GB" altLang="en-US" sz="2000" dirty="0">
              <a:latin typeface="Times New Roman" panose="02020603050405020304" pitchFamily="18" charset="0"/>
              <a:cs typeface="Times New Roman" panose="02020603050405020304" pitchFamily="18" charset="0"/>
            </a:endParaRPr>
          </a:p>
          <a:p>
            <a:pPr algn="just" eaLnBrk="1" hangingPunct="1"/>
            <a:r>
              <a:rPr lang="de-DE" altLang="en-US" sz="2400" b="1" dirty="0">
                <a:latin typeface="Times New Roman" panose="02020603050405020304" pitchFamily="18" charset="0"/>
                <a:cs typeface="Times New Roman" panose="02020603050405020304" pitchFamily="18" charset="0"/>
              </a:rPr>
              <a:t>Solution</a:t>
            </a:r>
            <a:r>
              <a:rPr lang="de-DE" altLang="en-US" sz="2400" dirty="0">
                <a:latin typeface="Times New Roman" panose="02020603050405020304" pitchFamily="18" charset="0"/>
                <a:cs typeface="Times New Roman" panose="02020603050405020304" pitchFamily="18" charset="0"/>
              </a:rPr>
              <a:t>: the pair </a:t>
            </a:r>
            <a:r>
              <a:rPr lang="de-DE" altLang="en-US" sz="2400" b="1" dirty="0">
                <a:latin typeface="Times New Roman" panose="02020603050405020304" pitchFamily="18" charset="0"/>
                <a:cs typeface="Times New Roman" panose="02020603050405020304" pitchFamily="18" charset="0"/>
              </a:rPr>
              <a:t>sleep and wakeup</a:t>
            </a:r>
            <a:r>
              <a:rPr lang="de-DE" altLang="en-US" sz="2400" dirty="0">
                <a:latin typeface="Times New Roman" panose="02020603050405020304" pitchFamily="18" charset="0"/>
                <a:cs typeface="Times New Roman" panose="02020603050405020304" pitchFamily="18" charset="0"/>
              </a:rPr>
              <a:t> is used to direct blocking instead of wasting CPU time when the processes are not allowed to enter their critical regions</a:t>
            </a:r>
          </a:p>
          <a:p>
            <a:pPr lvl="1" algn="just" eaLnBrk="1" hangingPunct="1"/>
            <a:r>
              <a:rPr lang="de-DE" altLang="en-US" sz="2000" b="1" dirty="0">
                <a:latin typeface="Times New Roman" panose="02020603050405020304" pitchFamily="18" charset="0"/>
                <a:cs typeface="Times New Roman" panose="02020603050405020304" pitchFamily="18" charset="0"/>
              </a:rPr>
              <a:t>Sleep</a:t>
            </a:r>
            <a:r>
              <a:rPr lang="de-DE" altLang="en-US" sz="2000" dirty="0">
                <a:latin typeface="Times New Roman" panose="02020603050405020304" pitchFamily="18" charset="0"/>
                <a:cs typeface="Times New Roman" panose="02020603050405020304" pitchFamily="18" charset="0"/>
              </a:rPr>
              <a:t> is a system call that causes the caller to block, that is, be suspended until the another process wakes it up</a:t>
            </a:r>
          </a:p>
          <a:p>
            <a:pPr lvl="1" algn="just" eaLnBrk="1" hangingPunct="1"/>
            <a:r>
              <a:rPr lang="de-DE" altLang="en-US" sz="2000" b="1" dirty="0">
                <a:latin typeface="Times New Roman" panose="02020603050405020304" pitchFamily="18" charset="0"/>
                <a:cs typeface="Times New Roman" panose="02020603050405020304" pitchFamily="18" charset="0"/>
              </a:rPr>
              <a:t>Wakeup</a:t>
            </a:r>
            <a:r>
              <a:rPr lang="de-DE" altLang="en-US" sz="2000" dirty="0">
                <a:latin typeface="Times New Roman" panose="02020603050405020304" pitchFamily="18" charset="0"/>
                <a:cs typeface="Times New Roman" panose="02020603050405020304" pitchFamily="18" charset="0"/>
              </a:rPr>
              <a:t> call has one parameter, the process to be awakened (ready)</a:t>
            </a:r>
          </a:p>
          <a:p>
            <a:pPr lvl="1" algn="just" eaLnBrk="1" hangingPunct="1"/>
            <a:r>
              <a:rPr lang="de-DE" altLang="en-US" sz="2000" dirty="0">
                <a:latin typeface="Times New Roman" panose="02020603050405020304" pitchFamily="18" charset="0"/>
                <a:cs typeface="Times New Roman" panose="02020603050405020304" pitchFamily="18" charset="0"/>
              </a:rPr>
              <a:t>Alternatively, both sleep and wakeup each have one parameter, a memory address used to match up sleeps and wakeups</a:t>
            </a:r>
          </a:p>
        </p:txBody>
      </p:sp>
      <p:sp>
        <p:nvSpPr>
          <p:cNvPr id="4" name="Rectangle 3"/>
          <p:cNvSpPr/>
          <p:nvPr/>
        </p:nvSpPr>
        <p:spPr>
          <a:xfrm>
            <a:off x="5486400" y="1828800"/>
            <a:ext cx="22098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Critical Regions</a:t>
            </a: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p:txBody>
      </p:sp>
      <p:sp>
        <p:nvSpPr>
          <p:cNvPr id="5" name="Oval 4"/>
          <p:cNvSpPr/>
          <p:nvPr/>
        </p:nvSpPr>
        <p:spPr>
          <a:xfrm>
            <a:off x="60960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B</a:t>
            </a:r>
          </a:p>
        </p:txBody>
      </p:sp>
      <p:cxnSp>
        <p:nvCxnSpPr>
          <p:cNvPr id="7" name="Straight Arrow Connector 6"/>
          <p:cNvCxnSpPr>
            <a:endCxn id="5" idx="6"/>
          </p:cNvCxnSpPr>
          <p:nvPr/>
        </p:nvCxnSpPr>
        <p:spPr>
          <a:xfrm rot="10800000" flipV="1">
            <a:off x="6934200" y="2133600"/>
            <a:ext cx="990600" cy="571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a:spLocks noChangeArrowheads="1"/>
          </p:cNvSpPr>
          <p:nvPr/>
        </p:nvSpPr>
        <p:spPr bwMode="auto">
          <a:xfrm>
            <a:off x="7696200" y="1828800"/>
            <a:ext cx="129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Priority: 5</a:t>
            </a:r>
          </a:p>
        </p:txBody>
      </p:sp>
      <p:sp>
        <p:nvSpPr>
          <p:cNvPr id="9" name="Oval 8"/>
          <p:cNvSpPr/>
          <p:nvPr/>
        </p:nvSpPr>
        <p:spPr>
          <a:xfrm>
            <a:off x="25908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A</a:t>
            </a:r>
          </a:p>
        </p:txBody>
      </p:sp>
      <p:sp>
        <p:nvSpPr>
          <p:cNvPr id="10" name="TextBox 9"/>
          <p:cNvSpPr txBox="1">
            <a:spLocks noChangeArrowheads="1"/>
          </p:cNvSpPr>
          <p:nvPr/>
        </p:nvSpPr>
        <p:spPr bwMode="auto">
          <a:xfrm>
            <a:off x="1676400" y="3200400"/>
            <a:ext cx="2590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New </a:t>
            </a:r>
            <a:r>
              <a:rPr lang="en-US" altLang="en-US" sz="1600" b="1">
                <a:latin typeface="Times New Roman" panose="02020603050405020304" pitchFamily="18" charset="0"/>
                <a:cs typeface="Times New Roman" panose="02020603050405020304" pitchFamily="18" charset="0"/>
                <a:sym typeface="Symbol" panose="05050102010706020507" pitchFamily="18" charset="2"/>
              </a:rPr>
              <a:t> Ready, Priority: 2</a:t>
            </a:r>
            <a:endParaRPr lang="en-US" altLang="en-US" sz="1600" b="1">
              <a:latin typeface="Times New Roman" panose="02020603050405020304" pitchFamily="18" charset="0"/>
              <a:cs typeface="Times New Roman" panose="02020603050405020304" pitchFamily="18" charset="0"/>
            </a:endParaRPr>
          </a:p>
        </p:txBody>
      </p:sp>
      <p:sp>
        <p:nvSpPr>
          <p:cNvPr id="11" name="TextBox 10"/>
          <p:cNvSpPr txBox="1">
            <a:spLocks noChangeArrowheads="1"/>
          </p:cNvSpPr>
          <p:nvPr/>
        </p:nvSpPr>
        <p:spPr bwMode="auto">
          <a:xfrm>
            <a:off x="3886200" y="17526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sp>
        <p:nvSpPr>
          <p:cNvPr id="14" name="TextBox 13"/>
          <p:cNvSpPr txBox="1">
            <a:spLocks noChangeArrowheads="1"/>
          </p:cNvSpPr>
          <p:nvPr/>
        </p:nvSpPr>
        <p:spPr bwMode="auto">
          <a:xfrm>
            <a:off x="3581400" y="2133600"/>
            <a:ext cx="129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b="1">
                <a:solidFill>
                  <a:srgbClr val="7030A0"/>
                </a:solidFill>
                <a:latin typeface="Times New Roman" panose="02020603050405020304" pitchFamily="18" charset="0"/>
                <a:cs typeface="Times New Roman" panose="02020603050405020304" pitchFamily="18" charset="0"/>
              </a:rPr>
              <a:t>Time-out</a:t>
            </a:r>
          </a:p>
        </p:txBody>
      </p:sp>
      <p:cxnSp>
        <p:nvCxnSpPr>
          <p:cNvPr id="16" name="Straight Arrow Connector 15"/>
          <p:cNvCxnSpPr>
            <a:stCxn id="11" idx="1"/>
            <a:endCxn id="9" idx="7"/>
          </p:cNvCxnSpPr>
          <p:nvPr/>
        </p:nvCxnSpPr>
        <p:spPr>
          <a:xfrm rot="10800000" flipV="1">
            <a:off x="3306763" y="1922463"/>
            <a:ext cx="579437" cy="4857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500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Tree>
    <p:extLst>
      <p:ext uri="{BB962C8B-B14F-4D97-AF65-F5344CB8AC3E}">
        <p14:creationId xmlns:p14="http://schemas.microsoft.com/office/powerpoint/2010/main" val="3580024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
        <p:nvSpPr>
          <p:cNvPr id="43" name="Oval 42"/>
          <p:cNvSpPr/>
          <p:nvPr/>
        </p:nvSpPr>
        <p:spPr>
          <a:xfrm>
            <a:off x="1828800" y="1555750"/>
            <a:ext cx="244475"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1" name="Shape 16"/>
          <p:cNvCxnSpPr/>
          <p:nvPr/>
        </p:nvCxnSpPr>
        <p:spPr>
          <a:xfrm>
            <a:off x="1524000" y="1181100"/>
            <a:ext cx="419100" cy="342900"/>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Curved Connector 52"/>
          <p:cNvCxnSpPr/>
          <p:nvPr/>
        </p:nvCxnSpPr>
        <p:spPr>
          <a:xfrm rot="16200000" flipH="1">
            <a:off x="3962400" y="-1828800"/>
            <a:ext cx="1219200" cy="7620000"/>
          </a:xfrm>
          <a:prstGeom prst="curvedConnector3">
            <a:avLst>
              <a:gd name="adj1" fmla="val 118750"/>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a:spLocks noChangeArrowheads="1"/>
          </p:cNvSpPr>
          <p:nvPr/>
        </p:nvSpPr>
        <p:spPr bwMode="auto">
          <a:xfrm>
            <a:off x="228600" y="2133600"/>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solidFill>
                  <a:srgbClr val="FF0000"/>
                </a:solidFill>
                <a:latin typeface="Times New Roman" panose="02020603050405020304" pitchFamily="18" charset="0"/>
                <a:cs typeface="Times New Roman" panose="02020603050405020304" pitchFamily="18" charset="0"/>
              </a:rPr>
              <a:t>Wakeup</a:t>
            </a:r>
          </a:p>
        </p:txBody>
      </p:sp>
    </p:spTree>
    <p:extLst>
      <p:ext uri="{BB962C8B-B14F-4D97-AF65-F5344CB8AC3E}">
        <p14:creationId xmlns:p14="http://schemas.microsoft.com/office/powerpoint/2010/main" val="390254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strips(downRight)">
                                      <p:cBhvr>
                                        <p:cTn id="7" dur="500"/>
                                        <p:tgtEl>
                                          <p:spTgt spid="52"/>
                                        </p:tgtEl>
                                      </p:cBhvr>
                                    </p:animEffect>
                                  </p:childTnLst>
                                </p:cTn>
                              </p:par>
                              <p:par>
                                <p:cTn id="8" presetID="18" presetClass="entr" presetSubtype="6"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strips(downRight)">
                                      <p:cBhvr>
                                        <p:cTn id="1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
        <p:nvSpPr>
          <p:cNvPr id="43" name="Oval 42"/>
          <p:cNvSpPr/>
          <p:nvPr/>
        </p:nvSpPr>
        <p:spPr>
          <a:xfrm>
            <a:off x="1828800" y="1555750"/>
            <a:ext cx="244475"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1" name="Shape 16"/>
          <p:cNvCxnSpPr>
            <a:cxnSpLocks/>
            <a:endCxn id="5" idx="0"/>
          </p:cNvCxnSpPr>
          <p:nvPr/>
        </p:nvCxnSpPr>
        <p:spPr>
          <a:xfrm>
            <a:off x="1524000" y="1181100"/>
            <a:ext cx="1104900" cy="342900"/>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498725" y="152400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603970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
        <p:nvSpPr>
          <p:cNvPr id="43" name="Oval 42"/>
          <p:cNvSpPr/>
          <p:nvPr/>
        </p:nvSpPr>
        <p:spPr>
          <a:xfrm>
            <a:off x="1828800" y="1555750"/>
            <a:ext cx="244475"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1" name="Shape 16"/>
          <p:cNvCxnSpPr>
            <a:cxnSpLocks/>
            <a:endCxn id="18" idx="0"/>
          </p:cNvCxnSpPr>
          <p:nvPr/>
        </p:nvCxnSpPr>
        <p:spPr>
          <a:xfrm>
            <a:off x="1524000" y="1181100"/>
            <a:ext cx="1821473" cy="359410"/>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498725" y="152400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3223235"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23187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838200"/>
            <a:ext cx="9144000" cy="5943600"/>
          </a:xfrm>
        </p:spPr>
        <p:txBody>
          <a:bodyPr/>
          <a:lstStyle/>
          <a:p>
            <a:pPr algn="just" eaLnBrk="1" hangingPunct="1">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Threads</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Share</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same address space </a:t>
            </a:r>
            <a:r>
              <a:rPr lang="en-US" altLang="en-US" sz="2400">
                <a:latin typeface="Times New Roman" panose="02020603050405020304" pitchFamily="18" charset="0"/>
                <a:cs typeface="Times New Roman" panose="02020603050405020304" pitchFamily="18" charset="0"/>
              </a:rPr>
              <a:t>and </a:t>
            </a:r>
            <a:r>
              <a:rPr lang="en-US" altLang="en-US" sz="2400" b="1">
                <a:latin typeface="Times New Roman" panose="02020603050405020304" pitchFamily="18" charset="0"/>
                <a:cs typeface="Times New Roman" panose="02020603050405020304" pitchFamily="18" charset="0"/>
              </a:rPr>
              <a:t>resources</a:t>
            </a:r>
            <a:r>
              <a:rPr lang="en-US" altLang="en-US" sz="2400">
                <a:latin typeface="Times New Roman" panose="02020603050405020304" pitchFamily="18" charset="0"/>
                <a:cs typeface="Times New Roman" panose="02020603050405020304" pitchFamily="18" charset="0"/>
              </a:rPr>
              <a:t> of the process</a:t>
            </a: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Each thread has </a:t>
            </a:r>
            <a:r>
              <a:rPr lang="en-US" altLang="en-US" sz="2400" b="1">
                <a:latin typeface="Times New Roman" panose="02020603050405020304" pitchFamily="18" charset="0"/>
                <a:cs typeface="Times New Roman" panose="02020603050405020304" pitchFamily="18" charset="0"/>
              </a:rPr>
              <a:t>its own PC</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registers</a:t>
            </a:r>
            <a:r>
              <a:rPr lang="en-US" altLang="en-US" sz="2400">
                <a:latin typeface="Times New Roman" panose="02020603050405020304" pitchFamily="18" charset="0"/>
                <a:cs typeface="Times New Roman" panose="02020603050405020304" pitchFamily="18" charset="0"/>
              </a:rPr>
              <a:t> and </a:t>
            </a:r>
            <a:r>
              <a:rPr lang="en-US" altLang="en-US" sz="2400" b="1">
                <a:latin typeface="Times New Roman" panose="02020603050405020304" pitchFamily="18" charset="0"/>
                <a:cs typeface="Times New Roman" panose="02020603050405020304" pitchFamily="18" charset="0"/>
              </a:rPr>
              <a:t>stack of execution</a:t>
            </a:r>
            <a:endParaRPr lang="en-US" altLang="en-US" sz="2400">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There is </a:t>
            </a:r>
            <a:r>
              <a:rPr lang="en-US" altLang="en-US" sz="2400" b="1">
                <a:latin typeface="Times New Roman" panose="02020603050405020304" pitchFamily="18" charset="0"/>
                <a:cs typeface="Times New Roman" panose="02020603050405020304" pitchFamily="18" charset="0"/>
              </a:rPr>
              <a:t>no protection </a:t>
            </a:r>
            <a:r>
              <a:rPr lang="en-US" altLang="en-US" sz="2400">
                <a:latin typeface="Times New Roman" panose="02020603050405020304" pitchFamily="18" charset="0"/>
                <a:cs typeface="Times New Roman" panose="02020603050405020304" pitchFamily="18" charset="0"/>
              </a:rPr>
              <a:t>between threads in one process</a:t>
            </a:r>
          </a:p>
          <a:p>
            <a:pPr lvl="1" algn="just" eaLnBrk="1" hangingPunct="1">
              <a:lnSpc>
                <a:spcPct val="90000"/>
              </a:lnSpc>
            </a:pPr>
            <a:r>
              <a:rPr lang="de-DE" altLang="en-US" sz="2400">
                <a:latin typeface="Times New Roman" panose="02020603050405020304" pitchFamily="18" charset="0"/>
                <a:cs typeface="Times New Roman" panose="02020603050405020304" pitchFamily="18" charset="0"/>
              </a:rPr>
              <a:t>Have </a:t>
            </a:r>
            <a:r>
              <a:rPr lang="de-DE" altLang="en-US" sz="2400" b="1">
                <a:latin typeface="Times New Roman" panose="02020603050405020304" pitchFamily="18" charset="0"/>
                <a:cs typeface="Times New Roman" panose="02020603050405020304" pitchFamily="18" charset="0"/>
              </a:rPr>
              <a:t>its own stack</a:t>
            </a:r>
          </a:p>
          <a:p>
            <a:pPr lvl="1" algn="just" eaLnBrk="1" hangingPunct="1">
              <a:lnSpc>
                <a:spcPct val="90000"/>
              </a:lnSpc>
              <a:buFont typeface="Symbol" panose="05050102010706020507" pitchFamily="18" charset="2"/>
              <a:buChar char="®"/>
            </a:pPr>
            <a:r>
              <a:rPr lang="de-DE" altLang="en-US" sz="2400" b="1">
                <a:latin typeface="Times New Roman" panose="02020603050405020304" pitchFamily="18" charset="0"/>
                <a:cs typeface="Times New Roman" panose="02020603050405020304" pitchFamily="18" charset="0"/>
                <a:sym typeface="Symbol" panose="05050102010706020507" pitchFamily="18" charset="2"/>
              </a:rPr>
              <a:t>Improve context switch among processes, optimize quantum</a:t>
            </a:r>
          </a:p>
          <a:p>
            <a:pPr lvl="1" algn="just" eaLnBrk="1" hangingPunct="1">
              <a:lnSpc>
                <a:spcPct val="90000"/>
              </a:lnSpc>
            </a:pPr>
            <a:r>
              <a:rPr lang="de-DE" altLang="en-US" sz="2400">
                <a:latin typeface="Times New Roman" panose="02020603050405020304" pitchFamily="18" charset="0"/>
                <a:cs typeface="Times New Roman" panose="02020603050405020304" pitchFamily="18" charset="0"/>
              </a:rPr>
              <a:t>Are implemented in </a:t>
            </a:r>
            <a:r>
              <a:rPr lang="de-DE" altLang="en-US" sz="2400" b="1">
                <a:latin typeface="Times New Roman" panose="02020603050405020304" pitchFamily="18" charset="0"/>
                <a:cs typeface="Times New Roman" panose="02020603050405020304" pitchFamily="18" charset="0"/>
              </a:rPr>
              <a:t>3 modes: user, kernel, hybrid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1" dur="500"/>
                                        <p:tgtEl>
                                          <p:spTgt spid="140291">
                                            <p:txEl>
                                              <p:pRg st="1" end="1"/>
                                            </p:txEl>
                                          </p:spTgt>
                                        </p:tgtEl>
                                      </p:cBhvr>
                                    </p:animEffect>
                                  </p:child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5" dur="500"/>
                                        <p:tgtEl>
                                          <p:spTgt spid="140291">
                                            <p:txEl>
                                              <p:pRg st="2" end="2"/>
                                            </p:txEl>
                                          </p:spTgt>
                                        </p:tgtEl>
                                      </p:cBhvr>
                                    </p:animEffect>
                                  </p:childTnLst>
                                </p:cTn>
                              </p:par>
                            </p:childTnLst>
                          </p:cTn>
                        </p:par>
                        <p:par>
                          <p:cTn id="16" fill="hold" nodeType="afterGroup">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9" dur="500"/>
                                        <p:tgtEl>
                                          <p:spTgt spid="140291">
                                            <p:txEl>
                                              <p:pRg st="3" end="3"/>
                                            </p:txEl>
                                          </p:spTgt>
                                        </p:tgtEl>
                                      </p:cBhvr>
                                    </p:animEffect>
                                  </p:childTnLst>
                                </p:cTn>
                              </p:par>
                            </p:childTnLst>
                          </p:cTn>
                        </p:par>
                        <p:par>
                          <p:cTn id="20" fill="hold" nodeType="afterGroup">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3" dur="500"/>
                                        <p:tgtEl>
                                          <p:spTgt spid="140291">
                                            <p:txEl>
                                              <p:pRg st="4" end="4"/>
                                            </p:txEl>
                                          </p:spTgt>
                                        </p:tgtEl>
                                      </p:cBhvr>
                                    </p:animEffect>
                                  </p:childTnLst>
                                </p:cTn>
                              </p:par>
                            </p:childTnLst>
                          </p:cTn>
                        </p:par>
                        <p:par>
                          <p:cTn id="24" fill="hold" nodeType="afterGroup">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27" dur="500"/>
                                        <p:tgtEl>
                                          <p:spTgt spid="140291">
                                            <p:txEl>
                                              <p:pRg st="5" end="5"/>
                                            </p:txEl>
                                          </p:spTgt>
                                        </p:tgtEl>
                                      </p:cBhvr>
                                    </p:animEffect>
                                  </p:childTnLst>
                                </p:cTn>
                              </p:par>
                            </p:childTnLst>
                          </p:cTn>
                        </p:par>
                        <p:par>
                          <p:cTn id="28" fill="hold" nodeType="afterGroup">
                            <p:stCondLst>
                              <p:cond delay="3000"/>
                            </p:stCondLst>
                            <p:childTnLst>
                              <p:par>
                                <p:cTn id="29" presetID="5" presetClass="entr" presetSubtype="10" fill="hold" grpId="0" nodeType="afterEffect">
                                  <p:stCondLst>
                                    <p:cond delay="0"/>
                                  </p:stCondLst>
                                  <p:childTnLst>
                                    <p:set>
                                      <p:cBhvr>
                                        <p:cTn id="30"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1" dur="500"/>
                                        <p:tgtEl>
                                          <p:spTgt spid="140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
        <p:nvSpPr>
          <p:cNvPr id="43" name="Oval 42"/>
          <p:cNvSpPr/>
          <p:nvPr/>
        </p:nvSpPr>
        <p:spPr>
          <a:xfrm>
            <a:off x="1828800" y="1555750"/>
            <a:ext cx="244475"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1" name="Shape 16"/>
          <p:cNvCxnSpPr>
            <a:cxnSpLocks/>
            <a:endCxn id="7" idx="0"/>
          </p:cNvCxnSpPr>
          <p:nvPr/>
        </p:nvCxnSpPr>
        <p:spPr>
          <a:xfrm>
            <a:off x="1524000" y="1181100"/>
            <a:ext cx="2476500" cy="342900"/>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498725" y="152400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3223235"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3901281"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6989847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
        <p:nvSpPr>
          <p:cNvPr id="43" name="Oval 42"/>
          <p:cNvSpPr/>
          <p:nvPr/>
        </p:nvSpPr>
        <p:spPr>
          <a:xfrm>
            <a:off x="1828800" y="1555750"/>
            <a:ext cx="244475"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1" name="Shape 16"/>
          <p:cNvCxnSpPr>
            <a:cxnSpLocks/>
            <a:endCxn id="8" idx="0"/>
          </p:cNvCxnSpPr>
          <p:nvPr/>
        </p:nvCxnSpPr>
        <p:spPr>
          <a:xfrm>
            <a:off x="1524000" y="1181100"/>
            <a:ext cx="3162300" cy="342900"/>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498725" y="152400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3223235"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3901281"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4564062"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4003985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
        <p:nvSpPr>
          <p:cNvPr id="43" name="Oval 42"/>
          <p:cNvSpPr/>
          <p:nvPr/>
        </p:nvSpPr>
        <p:spPr>
          <a:xfrm>
            <a:off x="1828800" y="1555750"/>
            <a:ext cx="244475"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1" name="Shape 16"/>
          <p:cNvCxnSpPr>
            <a:cxnSpLocks/>
          </p:cNvCxnSpPr>
          <p:nvPr/>
        </p:nvCxnSpPr>
        <p:spPr>
          <a:xfrm>
            <a:off x="1524000" y="1181100"/>
            <a:ext cx="3825082" cy="342900"/>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498725" y="152400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3223235"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3901281"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4564062"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5226844" y="152400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449808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
        <p:nvSpPr>
          <p:cNvPr id="43" name="Oval 42"/>
          <p:cNvSpPr/>
          <p:nvPr/>
        </p:nvSpPr>
        <p:spPr>
          <a:xfrm>
            <a:off x="1828800" y="1555750"/>
            <a:ext cx="244475"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1" name="Shape 16"/>
          <p:cNvCxnSpPr>
            <a:cxnSpLocks/>
            <a:endCxn id="10" idx="0"/>
          </p:cNvCxnSpPr>
          <p:nvPr/>
        </p:nvCxnSpPr>
        <p:spPr>
          <a:xfrm>
            <a:off x="1524000" y="1181100"/>
            <a:ext cx="4533900" cy="342900"/>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498725" y="152400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3223235"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3901281"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4564062"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5218479"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5967046" y="156972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506893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
        <p:nvSpPr>
          <p:cNvPr id="43" name="Oval 42"/>
          <p:cNvSpPr/>
          <p:nvPr/>
        </p:nvSpPr>
        <p:spPr>
          <a:xfrm>
            <a:off x="1828800" y="1555750"/>
            <a:ext cx="244475"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1" name="Shape 16"/>
          <p:cNvCxnSpPr>
            <a:cxnSpLocks/>
            <a:endCxn id="23" idx="0"/>
          </p:cNvCxnSpPr>
          <p:nvPr/>
        </p:nvCxnSpPr>
        <p:spPr>
          <a:xfrm>
            <a:off x="1524000" y="1181100"/>
            <a:ext cx="5233927" cy="342900"/>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498725" y="152400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3223235"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3901281"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4564062"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5226844" y="155575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5949889" y="152400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6635689" y="152400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042187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
        <p:nvSpPr>
          <p:cNvPr id="43" name="Oval 42"/>
          <p:cNvSpPr/>
          <p:nvPr/>
        </p:nvSpPr>
        <p:spPr>
          <a:xfrm>
            <a:off x="1828800" y="1555750"/>
            <a:ext cx="244475"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1" name="Shape 16"/>
          <p:cNvCxnSpPr>
            <a:cxnSpLocks/>
            <a:endCxn id="24" idx="0"/>
          </p:cNvCxnSpPr>
          <p:nvPr/>
        </p:nvCxnSpPr>
        <p:spPr>
          <a:xfrm>
            <a:off x="1524000" y="1181100"/>
            <a:ext cx="5905500" cy="359410"/>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498725" y="152400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3223235"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3901281"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4564062"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5270806"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5941096"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6659991"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7307262"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TextBox 25"/>
          <p:cNvSpPr txBox="1">
            <a:spLocks noChangeArrowheads="1"/>
          </p:cNvSpPr>
          <p:nvPr/>
        </p:nvSpPr>
        <p:spPr bwMode="auto">
          <a:xfrm>
            <a:off x="0" y="1447800"/>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solidFill>
                  <a:srgbClr val="FF0000"/>
                </a:solidFill>
                <a:latin typeface="Times New Roman" panose="02020603050405020304" pitchFamily="18" charset="0"/>
                <a:cs typeface="Times New Roman" panose="02020603050405020304" pitchFamily="18" charset="0"/>
              </a:rPr>
              <a:t>Sleep</a:t>
            </a:r>
          </a:p>
        </p:txBody>
      </p:sp>
    </p:spTree>
    <p:extLst>
      <p:ext uri="{BB962C8B-B14F-4D97-AF65-F5344CB8AC3E}">
        <p14:creationId xmlns:p14="http://schemas.microsoft.com/office/powerpoint/2010/main" val="1966356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
        <p:nvSpPr>
          <p:cNvPr id="43" name="Oval 42"/>
          <p:cNvSpPr/>
          <p:nvPr/>
        </p:nvSpPr>
        <p:spPr>
          <a:xfrm>
            <a:off x="1828800" y="1555750"/>
            <a:ext cx="244475"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601561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1.94444E-6 -4.07407E-6 C 0.01111 0.00301 0.00312 0.01088 0.04028 0.04792 C 0.07743 0.08519 0.12864 0.19584 0.22222 0.22269 C 0.31562 0.24931 0.60139 0.18542 0.60139 0.20857 C 0.60139 0.22616 0.69583 0.0875 0.69583 0.1051 " pathEditMode="relative" rAng="0" ptsTypes="AAAAA">
                                      <p:cBhvr>
                                        <p:cTn id="6" dur="2000" fill="hold"/>
                                        <p:tgtEl>
                                          <p:spTgt spid="43"/>
                                        </p:tgtEl>
                                        <p:attrNameLst>
                                          <p:attrName>ppt_x</p:attrName>
                                          <p:attrName>ppt_y</p:attrName>
                                        </p:attrNameLst>
                                      </p:cBhvr>
                                      <p:rCtr x="34792" y="114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
        <p:nvSpPr>
          <p:cNvPr id="43" name="Oval 42"/>
          <p:cNvSpPr/>
          <p:nvPr/>
        </p:nvSpPr>
        <p:spPr>
          <a:xfrm>
            <a:off x="8259762" y="2286000"/>
            <a:ext cx="244475"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6" name="Curved Connector 60"/>
          <p:cNvCxnSpPr/>
          <p:nvPr/>
        </p:nvCxnSpPr>
        <p:spPr>
          <a:xfrm rot="16200000" flipV="1">
            <a:off x="3962400" y="-2209800"/>
            <a:ext cx="1219200" cy="7620000"/>
          </a:xfrm>
          <a:prstGeom prst="curvedConnector3">
            <a:avLst>
              <a:gd name="adj1" fmla="val 118750"/>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a:spLocks noChangeArrowheads="1"/>
          </p:cNvSpPr>
          <p:nvPr/>
        </p:nvSpPr>
        <p:spPr bwMode="auto">
          <a:xfrm>
            <a:off x="8001000" y="1447800"/>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solidFill>
                  <a:srgbClr val="FF0000"/>
                </a:solidFill>
                <a:latin typeface="Times New Roman" panose="02020603050405020304" pitchFamily="18" charset="0"/>
                <a:cs typeface="Times New Roman" panose="02020603050405020304" pitchFamily="18" charset="0"/>
              </a:rPr>
              <a:t>Wakeup</a:t>
            </a:r>
          </a:p>
        </p:txBody>
      </p:sp>
    </p:spTree>
    <p:extLst>
      <p:ext uri="{BB962C8B-B14F-4D97-AF65-F5344CB8AC3E}">
        <p14:creationId xmlns:p14="http://schemas.microsoft.com/office/powerpoint/2010/main" val="322487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Left)">
                                      <p:cBhvr>
                                        <p:cTn id="7" dur="500"/>
                                        <p:tgtEl>
                                          <p:spTgt spid="16"/>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strips(downRight)">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
        <p:nvSpPr>
          <p:cNvPr id="43" name="Oval 42"/>
          <p:cNvSpPr/>
          <p:nvPr/>
        </p:nvSpPr>
        <p:spPr>
          <a:xfrm>
            <a:off x="8259762" y="2286000"/>
            <a:ext cx="244475"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TextBox 17"/>
          <p:cNvSpPr txBox="1">
            <a:spLocks noChangeArrowheads="1"/>
          </p:cNvSpPr>
          <p:nvPr/>
        </p:nvSpPr>
        <p:spPr bwMode="auto">
          <a:xfrm>
            <a:off x="8001000" y="2743200"/>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solidFill>
                  <a:srgbClr val="FF0000"/>
                </a:solidFill>
                <a:latin typeface="Times New Roman" panose="02020603050405020304" pitchFamily="18" charset="0"/>
                <a:cs typeface="Times New Roman" panose="02020603050405020304" pitchFamily="18" charset="0"/>
              </a:rPr>
              <a:t>Sleep</a:t>
            </a:r>
          </a:p>
        </p:txBody>
      </p:sp>
    </p:spTree>
    <p:extLst>
      <p:ext uri="{BB962C8B-B14F-4D97-AF65-F5344CB8AC3E}">
        <p14:creationId xmlns:p14="http://schemas.microsoft.com/office/powerpoint/2010/main" val="133608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downRigh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sp>
        <p:nvSpPr>
          <p:cNvPr id="54275" name="Rectangle 3"/>
          <p:cNvSpPr>
            <a:spLocks noGrp="1"/>
          </p:cNvSpPr>
          <p:nvPr>
            <p:ph type="body" sz="half" idx="1"/>
          </p:nvPr>
        </p:nvSpPr>
        <p:spPr>
          <a:xfrm>
            <a:off x="228600" y="2895600"/>
            <a:ext cx="8915400" cy="3962400"/>
          </a:xfrm>
        </p:spPr>
        <p:txBody>
          <a:bodyPr/>
          <a:lstStyle/>
          <a:p>
            <a:pPr algn="just" eaLnBrk="1" hangingPunct="1"/>
            <a:r>
              <a:rPr lang="de-DE" altLang="en-US" sz="2400">
                <a:latin typeface="Times New Roman" panose="02020603050405020304" pitchFamily="18" charset="0"/>
                <a:cs typeface="Times New Roman" panose="02020603050405020304" pitchFamily="18" charset="0"/>
                <a:sym typeface="Symbol" panose="05050102010706020507" pitchFamily="18" charset="2"/>
              </a:rPr>
              <a:t>Is known as the bounded-buffer problem</a:t>
            </a:r>
          </a:p>
          <a:p>
            <a:pPr lvl="1" algn="just" eaLnBrk="1" hangingPunct="1"/>
            <a:r>
              <a:rPr lang="de-DE" altLang="en-US" sz="2000">
                <a:latin typeface="Times New Roman" panose="02020603050405020304" pitchFamily="18" charset="0"/>
                <a:cs typeface="Times New Roman" panose="02020603050405020304" pitchFamily="18" charset="0"/>
                <a:sym typeface="Symbol" panose="05050102010706020507" pitchFamily="18" charset="2"/>
              </a:rPr>
              <a:t>Two processes share comment, fixed-size buffer</a:t>
            </a:r>
          </a:p>
          <a:p>
            <a:pPr lvl="1" algn="just" eaLnBrk="1" hangingPunct="1"/>
            <a:r>
              <a:rPr lang="de-DE" altLang="en-US" sz="2000">
                <a:latin typeface="Times New Roman" panose="02020603050405020304" pitchFamily="18" charset="0"/>
                <a:cs typeface="Times New Roman" panose="02020603050405020304" pitchFamily="18" charset="0"/>
                <a:sym typeface="Symbol" panose="05050102010706020507" pitchFamily="18" charset="2"/>
              </a:rPr>
              <a:t>The producer puts information into the buffer</a:t>
            </a:r>
          </a:p>
          <a:p>
            <a:pPr lvl="1" algn="just" eaLnBrk="1" hangingPunct="1"/>
            <a:r>
              <a:rPr lang="de-DE" altLang="en-US" sz="2000">
                <a:latin typeface="Times New Roman" panose="02020603050405020304" pitchFamily="18" charset="0"/>
                <a:cs typeface="Times New Roman" panose="02020603050405020304" pitchFamily="18" charset="0"/>
                <a:sym typeface="Symbol" panose="05050102010706020507" pitchFamily="18" charset="2"/>
              </a:rPr>
              <a:t>The consumer takes it out</a:t>
            </a:r>
          </a:p>
          <a:p>
            <a:pPr algn="just" eaLnBrk="1" hangingPunct="1"/>
            <a:r>
              <a:rPr lang="de-DE" altLang="en-US" sz="2400" b="1">
                <a:latin typeface="Times New Roman" panose="02020603050405020304" pitchFamily="18" charset="0"/>
                <a:cs typeface="Times New Roman" panose="02020603050405020304" pitchFamily="18" charset="0"/>
                <a:sym typeface="Symbol" panose="05050102010706020507" pitchFamily="18" charset="2"/>
              </a:rPr>
              <a:t>Sleeping</a:t>
            </a:r>
            <a:r>
              <a:rPr lang="de-DE" altLang="en-US" sz="2400">
                <a:latin typeface="Times New Roman" panose="02020603050405020304" pitchFamily="18" charset="0"/>
                <a:cs typeface="Times New Roman" panose="02020603050405020304" pitchFamily="18" charset="0"/>
                <a:sym typeface="Symbol" panose="05050102010706020507" pitchFamily="18" charset="2"/>
              </a:rPr>
              <a:t> conditions</a:t>
            </a:r>
          </a:p>
          <a:p>
            <a:pPr lvl="1" algn="just" eaLnBrk="1" hangingPunct="1"/>
            <a:r>
              <a:rPr lang="de-DE" altLang="en-US" sz="2000">
                <a:latin typeface="Times New Roman" panose="02020603050405020304" pitchFamily="18" charset="0"/>
                <a:cs typeface="Times New Roman" panose="02020603050405020304" pitchFamily="18" charset="0"/>
                <a:sym typeface="Symbol" panose="05050102010706020507" pitchFamily="18" charset="2"/>
              </a:rPr>
              <a:t>For </a:t>
            </a:r>
            <a:r>
              <a:rPr lang="de-DE" altLang="en-US" sz="2000" b="1">
                <a:latin typeface="Times New Roman" panose="02020603050405020304" pitchFamily="18" charset="0"/>
                <a:cs typeface="Times New Roman" panose="02020603050405020304" pitchFamily="18" charset="0"/>
                <a:sym typeface="Symbol" panose="05050102010706020507" pitchFamily="18" charset="2"/>
              </a:rPr>
              <a:t>producer</a:t>
            </a:r>
            <a:r>
              <a:rPr lang="de-DE" altLang="en-US" sz="2000">
                <a:latin typeface="Times New Roman" panose="02020603050405020304" pitchFamily="18" charset="0"/>
                <a:cs typeface="Times New Roman" panose="02020603050405020304" pitchFamily="18" charset="0"/>
                <a:sym typeface="Symbol" panose="05050102010706020507" pitchFamily="18" charset="2"/>
              </a:rPr>
              <a:t>, buffer </a:t>
            </a:r>
            <a:r>
              <a:rPr lang="de-DE" altLang="en-US" sz="2000" b="1">
                <a:latin typeface="Times New Roman" panose="02020603050405020304" pitchFamily="18" charset="0"/>
                <a:cs typeface="Times New Roman" panose="02020603050405020304" pitchFamily="18" charset="0"/>
                <a:sym typeface="Symbol" panose="05050102010706020507" pitchFamily="18" charset="2"/>
              </a:rPr>
              <a:t>full</a:t>
            </a:r>
          </a:p>
          <a:p>
            <a:pPr lvl="1" algn="just" eaLnBrk="1" hangingPunct="1"/>
            <a:r>
              <a:rPr lang="de-DE" altLang="en-US" sz="2000">
                <a:latin typeface="Times New Roman" panose="02020603050405020304" pitchFamily="18" charset="0"/>
                <a:cs typeface="Times New Roman" panose="02020603050405020304" pitchFamily="18" charset="0"/>
                <a:sym typeface="Symbol" panose="05050102010706020507" pitchFamily="18" charset="2"/>
              </a:rPr>
              <a:t>For </a:t>
            </a:r>
            <a:r>
              <a:rPr lang="de-DE" altLang="en-US" sz="2000" b="1">
                <a:latin typeface="Times New Roman" panose="02020603050405020304" pitchFamily="18" charset="0"/>
                <a:cs typeface="Times New Roman" panose="02020603050405020304" pitchFamily="18" charset="0"/>
                <a:sym typeface="Symbol" panose="05050102010706020507" pitchFamily="18" charset="2"/>
              </a:rPr>
              <a:t>consumer</a:t>
            </a:r>
            <a:r>
              <a:rPr lang="de-DE" altLang="en-US" sz="2000">
                <a:latin typeface="Times New Roman" panose="02020603050405020304" pitchFamily="18" charset="0"/>
                <a:cs typeface="Times New Roman" panose="02020603050405020304" pitchFamily="18" charset="0"/>
                <a:sym typeface="Symbol" panose="05050102010706020507" pitchFamily="18" charset="2"/>
              </a:rPr>
              <a:t>, buffer </a:t>
            </a:r>
            <a:r>
              <a:rPr lang="de-DE" altLang="en-US" sz="2000" b="1">
                <a:latin typeface="Times New Roman" panose="02020603050405020304" pitchFamily="18" charset="0"/>
                <a:cs typeface="Times New Roman" panose="02020603050405020304" pitchFamily="18" charset="0"/>
                <a:sym typeface="Symbol" panose="05050102010706020507" pitchFamily="18" charset="2"/>
              </a:rPr>
              <a:t>empty</a:t>
            </a:r>
          </a:p>
          <a:p>
            <a:pPr algn="just" eaLnBrk="1" hangingPunct="1"/>
            <a:r>
              <a:rPr lang="de-DE" altLang="en-US" sz="2400" b="1">
                <a:latin typeface="Times New Roman" panose="02020603050405020304" pitchFamily="18" charset="0"/>
                <a:cs typeface="Times New Roman" panose="02020603050405020304" pitchFamily="18" charset="0"/>
              </a:rPr>
              <a:t>Wakeup</a:t>
            </a:r>
            <a:r>
              <a:rPr lang="de-DE" altLang="en-US" sz="2400">
                <a:latin typeface="Times New Roman" panose="02020603050405020304" pitchFamily="18" charset="0"/>
                <a:cs typeface="Times New Roman" panose="02020603050405020304" pitchFamily="18" charset="0"/>
              </a:rPr>
              <a:t> conditions</a:t>
            </a:r>
          </a:p>
          <a:p>
            <a:pPr lvl="1" algn="just" eaLnBrk="1" hangingPunct="1"/>
            <a:r>
              <a:rPr lang="en-GB" altLang="en-US" sz="2000">
                <a:latin typeface="Times New Roman" panose="02020603050405020304" pitchFamily="18" charset="0"/>
                <a:cs typeface="Times New Roman" panose="02020603050405020304" pitchFamily="18" charset="0"/>
                <a:sym typeface="Symbol" panose="05050102010706020507" pitchFamily="18" charset="2"/>
              </a:rPr>
              <a:t>For </a:t>
            </a:r>
            <a:r>
              <a:rPr lang="en-GB" altLang="en-US" sz="2000" b="1">
                <a:latin typeface="Times New Roman" panose="02020603050405020304" pitchFamily="18" charset="0"/>
                <a:cs typeface="Times New Roman" panose="02020603050405020304" pitchFamily="18" charset="0"/>
                <a:sym typeface="Symbol" panose="05050102010706020507" pitchFamily="18" charset="2"/>
              </a:rPr>
              <a:t>producer</a:t>
            </a:r>
            <a:r>
              <a:rPr lang="en-GB" altLang="en-US" sz="2000">
                <a:latin typeface="Times New Roman" panose="02020603050405020304" pitchFamily="18" charset="0"/>
                <a:cs typeface="Times New Roman" panose="02020603050405020304" pitchFamily="18" charset="0"/>
                <a:sym typeface="Symbol" panose="05050102010706020507" pitchFamily="18" charset="2"/>
              </a:rPr>
              <a:t>, there is </a:t>
            </a:r>
            <a:r>
              <a:rPr lang="en-GB" altLang="en-US" sz="2000" b="1">
                <a:latin typeface="Times New Roman" panose="02020603050405020304" pitchFamily="18" charset="0"/>
                <a:cs typeface="Times New Roman" panose="02020603050405020304" pitchFamily="18" charset="0"/>
                <a:sym typeface="Symbol" panose="05050102010706020507" pitchFamily="18" charset="2"/>
              </a:rPr>
              <a:t>space</a:t>
            </a:r>
            <a:r>
              <a:rPr lang="en-GB" altLang="en-US" sz="2000">
                <a:latin typeface="Times New Roman" panose="02020603050405020304" pitchFamily="18" charset="0"/>
                <a:cs typeface="Times New Roman" panose="02020603050405020304" pitchFamily="18" charset="0"/>
                <a:sym typeface="Symbol" panose="05050102010706020507" pitchFamily="18" charset="2"/>
              </a:rPr>
              <a:t> in buffer</a:t>
            </a:r>
          </a:p>
          <a:p>
            <a:pPr lvl="1" algn="just" eaLnBrk="1" hangingPunct="1"/>
            <a:r>
              <a:rPr lang="en-GB" altLang="en-US" sz="2000">
                <a:latin typeface="Times New Roman" panose="02020603050405020304" pitchFamily="18" charset="0"/>
                <a:cs typeface="Times New Roman" panose="02020603050405020304" pitchFamily="18" charset="0"/>
                <a:sym typeface="Symbol" panose="05050102010706020507" pitchFamily="18" charset="2"/>
              </a:rPr>
              <a:t>For </a:t>
            </a:r>
            <a:r>
              <a:rPr lang="en-GB" altLang="en-US" sz="2000" b="1">
                <a:latin typeface="Times New Roman" panose="02020603050405020304" pitchFamily="18" charset="0"/>
                <a:cs typeface="Times New Roman" panose="02020603050405020304" pitchFamily="18" charset="0"/>
                <a:sym typeface="Symbol" panose="05050102010706020507" pitchFamily="18" charset="2"/>
              </a:rPr>
              <a:t>consumer</a:t>
            </a:r>
            <a:r>
              <a:rPr lang="en-GB" altLang="en-US" sz="2000">
                <a:latin typeface="Times New Roman" panose="02020603050405020304" pitchFamily="18" charset="0"/>
                <a:cs typeface="Times New Roman" panose="02020603050405020304" pitchFamily="18" charset="0"/>
                <a:sym typeface="Symbol" panose="05050102010706020507" pitchFamily="18" charset="2"/>
              </a:rPr>
              <a:t>, there are </a:t>
            </a:r>
            <a:r>
              <a:rPr lang="en-GB" altLang="en-US" sz="2000" b="1">
                <a:latin typeface="Times New Roman" panose="02020603050405020304" pitchFamily="18" charset="0"/>
                <a:cs typeface="Times New Roman" panose="02020603050405020304" pitchFamily="18" charset="0"/>
                <a:sym typeface="Symbol" panose="05050102010706020507" pitchFamily="18" charset="2"/>
              </a:rPr>
              <a:t>messages</a:t>
            </a:r>
            <a:r>
              <a:rPr lang="en-GB" altLang="en-US" sz="2000">
                <a:latin typeface="Times New Roman" panose="02020603050405020304" pitchFamily="18" charset="0"/>
                <a:cs typeface="Times New Roman" panose="02020603050405020304" pitchFamily="18" charset="0"/>
                <a:sym typeface="Symbol" panose="05050102010706020507" pitchFamily="18" charset="2"/>
              </a:rPr>
              <a:t> in buffer</a:t>
            </a:r>
            <a:endParaRPr lang="de-DE" altLang="en-US" sz="2000">
              <a:latin typeface="Times New Roman" panose="02020603050405020304" pitchFamily="18" charset="0"/>
              <a:cs typeface="Times New Roman" panose="02020603050405020304" pitchFamily="18" charset="0"/>
              <a:sym typeface="Symbol" panose="05050102010706020507" pitchFamily="18" charset="2"/>
            </a:endParaRPr>
          </a:p>
        </p:txBody>
      </p:sp>
      <p:grpSp>
        <p:nvGrpSpPr>
          <p:cNvPr id="41" name="Group 13"/>
          <p:cNvGrpSpPr>
            <a:grpSpLocks/>
          </p:cNvGrpSpPr>
          <p:nvPr/>
        </p:nvGrpSpPr>
        <p:grpSpPr bwMode="auto">
          <a:xfrm>
            <a:off x="1600200" y="1524000"/>
            <a:ext cx="6172200" cy="381000"/>
            <a:chOff x="1600200" y="1524000"/>
            <a:chExt cx="6172200" cy="381000"/>
          </a:xfrm>
        </p:grpSpPr>
        <p:sp>
          <p:nvSpPr>
            <p:cNvPr id="42" name="Rectangle 41"/>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 name="Rectangle 51"/>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 name="Rectangle 5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 name="Rectangle 5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 name="Rectangle 5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 name="Rectangle 5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 name="Rectangle 5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 name="Rectangle 63"/>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 name="Rectangle 64"/>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6" name="Rectangle 65"/>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67" name="Rectangle 66"/>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533400" y="0"/>
            <a:ext cx="8229600" cy="685800"/>
          </a:xfrm>
        </p:spPr>
        <p:txBody>
          <a:bodyPr/>
          <a:lstStyle/>
          <a:p>
            <a:r>
              <a:rPr lang="en-US" altLang="en-US" sz="4000">
                <a:latin typeface="Times New Roman" panose="02020603050405020304" pitchFamily="18" charset="0"/>
                <a:cs typeface="Times New Roman" panose="02020603050405020304" pitchFamily="18" charset="0"/>
              </a:rPr>
              <a:t>Objectives…</a:t>
            </a:r>
          </a:p>
        </p:txBody>
      </p:sp>
      <p:sp>
        <p:nvSpPr>
          <p:cNvPr id="5123" name="Rectangle 3"/>
          <p:cNvSpPr>
            <a:spLocks noGrp="1"/>
          </p:cNvSpPr>
          <p:nvPr>
            <p:ph type="body" idx="1"/>
          </p:nvPr>
        </p:nvSpPr>
        <p:spPr>
          <a:xfrm>
            <a:off x="457200" y="609600"/>
            <a:ext cx="8229600" cy="6248400"/>
          </a:xfrm>
        </p:spPr>
        <p:txBody>
          <a:bodyPr/>
          <a:lstStyle/>
          <a:p>
            <a:pPr>
              <a:lnSpc>
                <a:spcPct val="8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Interprocess communication</a:t>
            </a:r>
          </a:p>
          <a:p>
            <a:pPr lvl="1">
              <a:lnSpc>
                <a:spcPct val="80000"/>
              </a:lnSpc>
            </a:pPr>
            <a:r>
              <a:rPr lang="en-US" altLang="en-US" sz="2400">
                <a:latin typeface="Times New Roman" panose="02020603050405020304" pitchFamily="18" charset="0"/>
                <a:cs typeface="Times New Roman" panose="02020603050405020304" pitchFamily="18" charset="0"/>
              </a:rPr>
              <a:t>Overview</a:t>
            </a:r>
          </a:p>
          <a:p>
            <a:pPr lvl="1">
              <a:lnSpc>
                <a:spcPct val="80000"/>
              </a:lnSpc>
            </a:pPr>
            <a:r>
              <a:rPr lang="en-US" altLang="en-US" sz="2400">
                <a:latin typeface="Times New Roman" panose="02020603050405020304" pitchFamily="18" charset="0"/>
                <a:cs typeface="Times New Roman" panose="02020603050405020304" pitchFamily="18" charset="0"/>
              </a:rPr>
              <a:t>Race Conditions</a:t>
            </a:r>
          </a:p>
          <a:p>
            <a:pPr lvl="1">
              <a:lnSpc>
                <a:spcPct val="80000"/>
              </a:lnSpc>
            </a:pPr>
            <a:r>
              <a:rPr lang="en-US" altLang="en-US" sz="2400">
                <a:latin typeface="Times New Roman" panose="02020603050405020304" pitchFamily="18" charset="0"/>
                <a:cs typeface="Times New Roman" panose="02020603050405020304" pitchFamily="18" charset="0"/>
              </a:rPr>
              <a:t>Critical Regions</a:t>
            </a:r>
          </a:p>
          <a:p>
            <a:pPr lvl="1">
              <a:lnSpc>
                <a:spcPct val="80000"/>
              </a:lnSpc>
            </a:pPr>
            <a:r>
              <a:rPr lang="en-US" altLang="en-US" sz="2400">
                <a:latin typeface="Times New Roman" panose="02020603050405020304" pitchFamily="18" charset="0"/>
                <a:cs typeface="Times New Roman" panose="02020603050405020304" pitchFamily="18" charset="0"/>
              </a:rPr>
              <a:t>Mutual Exclusion with Busy Waiting</a:t>
            </a:r>
          </a:p>
          <a:p>
            <a:pPr lvl="1">
              <a:lnSpc>
                <a:spcPct val="80000"/>
              </a:lnSpc>
            </a:pPr>
            <a:r>
              <a:rPr lang="en-US" altLang="en-US" sz="2400">
                <a:latin typeface="Times New Roman" panose="02020603050405020304" pitchFamily="18" charset="0"/>
                <a:cs typeface="Times New Roman" panose="02020603050405020304" pitchFamily="18" charset="0"/>
              </a:rPr>
              <a:t>Disable Interrupts</a:t>
            </a:r>
          </a:p>
          <a:p>
            <a:pPr lvl="1">
              <a:lnSpc>
                <a:spcPct val="80000"/>
              </a:lnSpc>
            </a:pPr>
            <a:r>
              <a:rPr lang="en-US" altLang="en-US" sz="2400">
                <a:latin typeface="Times New Roman" panose="02020603050405020304" pitchFamily="18" charset="0"/>
                <a:cs typeface="Times New Roman" panose="02020603050405020304" pitchFamily="18" charset="0"/>
              </a:rPr>
              <a:t>Lock Variables</a:t>
            </a:r>
          </a:p>
          <a:p>
            <a:pPr lvl="1">
              <a:lnSpc>
                <a:spcPct val="80000"/>
              </a:lnSpc>
            </a:pPr>
            <a:r>
              <a:rPr lang="en-US" altLang="en-US" sz="2400">
                <a:latin typeface="Times New Roman" panose="02020603050405020304" pitchFamily="18" charset="0"/>
                <a:cs typeface="Times New Roman" panose="02020603050405020304" pitchFamily="18" charset="0"/>
              </a:rPr>
              <a:t>Strict Alternative</a:t>
            </a:r>
          </a:p>
          <a:p>
            <a:pPr lvl="1">
              <a:lnSpc>
                <a:spcPct val="80000"/>
              </a:lnSpc>
            </a:pPr>
            <a:r>
              <a:rPr lang="en-US" altLang="en-US" sz="2400">
                <a:latin typeface="Times New Roman" panose="02020603050405020304" pitchFamily="18" charset="0"/>
                <a:cs typeface="Times New Roman" panose="02020603050405020304" pitchFamily="18" charset="0"/>
              </a:rPr>
              <a:t>Peterson’s solution</a:t>
            </a:r>
          </a:p>
          <a:p>
            <a:pPr lvl="1">
              <a:lnSpc>
                <a:spcPct val="80000"/>
              </a:lnSpc>
            </a:pPr>
            <a:r>
              <a:rPr lang="en-US" altLang="en-US" sz="2400">
                <a:latin typeface="Times New Roman" panose="02020603050405020304" pitchFamily="18" charset="0"/>
                <a:cs typeface="Times New Roman" panose="02020603050405020304" pitchFamily="18" charset="0"/>
              </a:rPr>
              <a:t>TSL instructions</a:t>
            </a:r>
          </a:p>
          <a:p>
            <a:pPr lvl="1">
              <a:lnSpc>
                <a:spcPct val="80000"/>
              </a:lnSpc>
            </a:pPr>
            <a:r>
              <a:rPr lang="en-US" altLang="en-US" sz="2400">
                <a:latin typeface="Times New Roman" panose="02020603050405020304" pitchFamily="18" charset="0"/>
                <a:cs typeface="Times New Roman" panose="02020603050405020304" pitchFamily="18" charset="0"/>
              </a:rPr>
              <a:t>Sleep and wakeup</a:t>
            </a:r>
          </a:p>
          <a:p>
            <a:pPr lvl="1">
              <a:lnSpc>
                <a:spcPct val="80000"/>
              </a:lnSpc>
            </a:pPr>
            <a:r>
              <a:rPr lang="en-US" altLang="en-US" sz="2400">
                <a:latin typeface="Times New Roman" panose="02020603050405020304" pitchFamily="18" charset="0"/>
                <a:cs typeface="Times New Roman" panose="02020603050405020304" pitchFamily="18" charset="0"/>
              </a:rPr>
              <a:t>Semaphores</a:t>
            </a:r>
          </a:p>
          <a:p>
            <a:pPr lvl="1">
              <a:lnSpc>
                <a:spcPct val="80000"/>
              </a:lnSpc>
            </a:pPr>
            <a:r>
              <a:rPr lang="en-US" altLang="en-US" sz="2400">
                <a:latin typeface="Times New Roman" panose="02020603050405020304" pitchFamily="18" charset="0"/>
                <a:cs typeface="Times New Roman" panose="02020603050405020304" pitchFamily="18" charset="0"/>
              </a:rPr>
              <a:t>Mutexes</a:t>
            </a:r>
          </a:p>
          <a:p>
            <a:pPr lvl="1">
              <a:lnSpc>
                <a:spcPct val="80000"/>
              </a:lnSpc>
            </a:pPr>
            <a:r>
              <a:rPr lang="en-US" altLang="en-US" sz="2400">
                <a:latin typeface="Times New Roman" panose="02020603050405020304" pitchFamily="18" charset="0"/>
                <a:cs typeface="Times New Roman" panose="02020603050405020304" pitchFamily="18" charset="0"/>
              </a:rPr>
              <a:t>Monitors</a:t>
            </a:r>
          </a:p>
          <a:p>
            <a:pPr lvl="1">
              <a:lnSpc>
                <a:spcPct val="80000"/>
              </a:lnSpc>
            </a:pPr>
            <a:r>
              <a:rPr lang="en-US" altLang="en-US" sz="2400">
                <a:latin typeface="Times New Roman" panose="02020603050405020304" pitchFamily="18" charset="0"/>
                <a:cs typeface="Times New Roman" panose="02020603050405020304" pitchFamily="18" charset="0"/>
              </a:rPr>
              <a:t>Message Passing</a:t>
            </a:r>
          </a:p>
          <a:p>
            <a:pPr lvl="1">
              <a:lnSpc>
                <a:spcPct val="80000"/>
              </a:lnSpc>
            </a:pPr>
            <a:r>
              <a:rPr lang="en-US" altLang="en-US" sz="2400">
                <a:latin typeface="Times New Roman" panose="02020603050405020304" pitchFamily="18" charset="0"/>
                <a:cs typeface="Times New Roman" panose="02020603050405020304" pitchFamily="18" charset="0"/>
              </a:rPr>
              <a:t>Barries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 (cont)</a:t>
            </a:r>
          </a:p>
        </p:txBody>
      </p:sp>
      <p:sp>
        <p:nvSpPr>
          <p:cNvPr id="246787" name="Rectangle 3"/>
          <p:cNvSpPr>
            <a:spLocks noGrp="1"/>
          </p:cNvSpPr>
          <p:nvPr>
            <p:ph type="body" sz="half" idx="1"/>
          </p:nvPr>
        </p:nvSpPr>
        <p:spPr>
          <a:xfrm>
            <a:off x="6400800" y="1143000"/>
            <a:ext cx="2743200" cy="5715000"/>
          </a:xfrm>
        </p:spPr>
        <p:txBody>
          <a:bodyPr/>
          <a:lstStyle/>
          <a:p>
            <a:r>
              <a:rPr lang="en-GB" altLang="en-US" sz="2800" b="1">
                <a:solidFill>
                  <a:srgbClr val="000000"/>
                </a:solidFill>
                <a:latin typeface="Times New Roman" panose="02020603050405020304" pitchFamily="18" charset="0"/>
                <a:cs typeface="Times New Roman" panose="02020603050405020304" pitchFamily="18" charset="0"/>
              </a:rPr>
              <a:t>There are two problems:</a:t>
            </a:r>
          </a:p>
          <a:p>
            <a:pPr lvl="1"/>
            <a:r>
              <a:rPr lang="en-GB" altLang="en-US" sz="2400" b="1">
                <a:solidFill>
                  <a:srgbClr val="000000"/>
                </a:solidFill>
                <a:latin typeface="Times New Roman" panose="02020603050405020304" pitchFamily="18" charset="0"/>
                <a:cs typeface="Times New Roman" panose="02020603050405020304" pitchFamily="18" charset="0"/>
              </a:rPr>
              <a:t>Uncontrolled</a:t>
            </a:r>
            <a:r>
              <a:rPr lang="en-GB" altLang="en-US" sz="2400">
                <a:solidFill>
                  <a:srgbClr val="000000"/>
                </a:solidFill>
                <a:latin typeface="Times New Roman" panose="02020603050405020304" pitchFamily="18" charset="0"/>
                <a:cs typeface="Times New Roman" panose="02020603050405020304" pitchFamily="18" charset="0"/>
              </a:rPr>
              <a:t> concurrent access to variable </a:t>
            </a:r>
            <a:r>
              <a:rPr lang="en-GB" altLang="en-US" sz="2400" b="1" i="1">
                <a:solidFill>
                  <a:srgbClr val="000000"/>
                </a:solidFill>
                <a:latin typeface="Times New Roman" panose="02020603050405020304" pitchFamily="18" charset="0"/>
                <a:cs typeface="Times New Roman" panose="02020603050405020304" pitchFamily="18" charset="0"/>
              </a:rPr>
              <a:t>count</a:t>
            </a:r>
          </a:p>
          <a:p>
            <a:pPr lvl="1"/>
            <a:r>
              <a:rPr lang="en-GB" altLang="en-US" sz="2400" b="1">
                <a:solidFill>
                  <a:srgbClr val="000000"/>
                </a:solidFill>
                <a:latin typeface="Times New Roman" panose="02020603050405020304" pitchFamily="18" charset="0"/>
                <a:cs typeface="Times New Roman" panose="02020603050405020304" pitchFamily="18" charset="0"/>
              </a:rPr>
              <a:t>Wakeup</a:t>
            </a:r>
            <a:r>
              <a:rPr lang="en-GB" altLang="en-US" sz="2400">
                <a:solidFill>
                  <a:srgbClr val="000000"/>
                </a:solidFill>
                <a:latin typeface="Times New Roman" panose="02020603050405020304" pitchFamily="18" charset="0"/>
                <a:cs typeface="Times New Roman" panose="02020603050405020304" pitchFamily="18" charset="0"/>
              </a:rPr>
              <a:t> signalization can be </a:t>
            </a:r>
            <a:r>
              <a:rPr lang="en-GB" altLang="en-US" sz="2400" b="1">
                <a:solidFill>
                  <a:srgbClr val="000000"/>
                </a:solidFill>
                <a:latin typeface="Times New Roman" panose="02020603050405020304" pitchFamily="18" charset="0"/>
                <a:cs typeface="Times New Roman" panose="02020603050405020304" pitchFamily="18" charset="0"/>
              </a:rPr>
              <a:t>lost</a:t>
            </a:r>
            <a:r>
              <a:rPr lang="en-GB" altLang="en-US" sz="2400">
                <a:solidFill>
                  <a:srgbClr val="000000"/>
                </a:solidFill>
                <a:latin typeface="Times New Roman" panose="02020603050405020304" pitchFamily="18" charset="0"/>
                <a:cs typeface="Times New Roman" panose="02020603050405020304" pitchFamily="18" charset="0"/>
              </a:rPr>
              <a:t> </a:t>
            </a:r>
          </a:p>
          <a:p>
            <a:pPr eaLnBrk="1" hangingPunct="1">
              <a:lnSpc>
                <a:spcPct val="90000"/>
              </a:lnSpc>
              <a:spcBef>
                <a:spcPts val="450"/>
              </a:spcBef>
              <a:buClr>
                <a:srgbClr val="000000"/>
              </a:buClr>
              <a:buFont typeface="Times New Roman" panose="02020603050405020304" pitchFamily="18" charset="0"/>
              <a:buChar char="•"/>
            </a:pPr>
            <a:endParaRPr lang="de-DE" altLang="en-US" sz="2800">
              <a:latin typeface="Times New Roman" panose="02020603050405020304" pitchFamily="18" charset="0"/>
              <a:cs typeface="Times New Roman" panose="02020603050405020304" pitchFamily="18" charset="0"/>
              <a:sym typeface="Symbol" panose="05050102010706020507" pitchFamily="18" charset="2"/>
            </a:endParaRPr>
          </a:p>
        </p:txBody>
      </p:sp>
      <p:pic>
        <p:nvPicPr>
          <p:cNvPr id="22532" name="Picture 4" descr="02-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6800"/>
            <a:ext cx="6400800" cy="534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789" name="Text Box 4"/>
          <p:cNvSpPr txBox="1">
            <a:spLocks noChangeArrowheads="1"/>
          </p:cNvSpPr>
          <p:nvPr/>
        </p:nvSpPr>
        <p:spPr bwMode="auto">
          <a:xfrm>
            <a:off x="1524000" y="63246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2-27.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46789"/>
                                        </p:tgtEl>
                                        <p:attrNameLst>
                                          <p:attrName>style.visibility</p:attrName>
                                        </p:attrNameLst>
                                      </p:cBhvr>
                                      <p:to>
                                        <p:strVal val="visible"/>
                                      </p:to>
                                    </p:set>
                                    <p:animEffect transition="in" filter="box(in)">
                                      <p:cBhvr>
                                        <p:cTn id="7" dur="500"/>
                                        <p:tgtEl>
                                          <p:spTgt spid="2467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6787">
                                            <p:txEl>
                                              <p:pRg st="0" end="0"/>
                                            </p:txEl>
                                          </p:spTgt>
                                        </p:tgtEl>
                                        <p:attrNameLst>
                                          <p:attrName>style.visibility</p:attrName>
                                        </p:attrNameLst>
                                      </p:cBhvr>
                                      <p:to>
                                        <p:strVal val="visible"/>
                                      </p:to>
                                    </p:set>
                                    <p:animEffect transition="in" filter="box(in)">
                                      <p:cBhvr>
                                        <p:cTn id="12" dur="500"/>
                                        <p:tgtEl>
                                          <p:spTgt spid="246787">
                                            <p:txEl>
                                              <p:pRg st="0" end="0"/>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46787">
                                            <p:txEl>
                                              <p:pRg st="1" end="1"/>
                                            </p:txEl>
                                          </p:spTgt>
                                        </p:tgtEl>
                                        <p:attrNameLst>
                                          <p:attrName>style.visibility</p:attrName>
                                        </p:attrNameLst>
                                      </p:cBhvr>
                                      <p:to>
                                        <p:strVal val="visible"/>
                                      </p:to>
                                    </p:set>
                                    <p:animEffect transition="in" filter="box(in)">
                                      <p:cBhvr>
                                        <p:cTn id="15" dur="500"/>
                                        <p:tgtEl>
                                          <p:spTgt spid="246787">
                                            <p:txEl>
                                              <p:pRg st="1" end="1"/>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46787">
                                            <p:txEl>
                                              <p:pRg st="2" end="2"/>
                                            </p:txEl>
                                          </p:spTgt>
                                        </p:tgtEl>
                                        <p:attrNameLst>
                                          <p:attrName>style.visibility</p:attrName>
                                        </p:attrNameLst>
                                      </p:cBhvr>
                                      <p:to>
                                        <p:strVal val="visible"/>
                                      </p:to>
                                    </p:set>
                                    <p:animEffect transition="in" filter="box(in)">
                                      <p:cBhvr>
                                        <p:cTn id="18" dur="500"/>
                                        <p:tgtEl>
                                          <p:spTgt spid="2467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P spid="24678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 (cont)</a:t>
            </a:r>
          </a:p>
        </p:txBody>
      </p:sp>
      <p:sp>
        <p:nvSpPr>
          <p:cNvPr id="271363" name="Rectangle 3"/>
          <p:cNvSpPr>
            <a:spLocks noGrp="1"/>
          </p:cNvSpPr>
          <p:nvPr>
            <p:ph type="body" sz="half" idx="1"/>
          </p:nvPr>
        </p:nvSpPr>
        <p:spPr>
          <a:xfrm>
            <a:off x="0" y="1143000"/>
            <a:ext cx="9144000" cy="5715000"/>
          </a:xfrm>
        </p:spPr>
        <p:txBody>
          <a:bodyPr/>
          <a:lstStyle/>
          <a:p>
            <a:r>
              <a:rPr lang="en-GB" altLang="en-US" sz="2800">
                <a:solidFill>
                  <a:srgbClr val="000000"/>
                </a:solidFill>
                <a:latin typeface="Times New Roman" panose="02020603050405020304" pitchFamily="18" charset="0"/>
                <a:cs typeface="Times New Roman" panose="02020603050405020304" pitchFamily="18" charset="0"/>
              </a:rPr>
              <a:t>Above functions are executed incorrectly at the statements “count = count + 1” of producer and “count = count – 1” of consumer if the functions run concurrently</a:t>
            </a:r>
          </a:p>
          <a:p>
            <a:pPr lvl="1"/>
            <a:r>
              <a:rPr lang="en-US" altLang="en-US" sz="2400">
                <a:solidFill>
                  <a:srgbClr val="000000"/>
                </a:solidFill>
                <a:latin typeface="Times New Roman" panose="02020603050405020304" pitchFamily="18" charset="0"/>
                <a:cs typeface="Times New Roman" panose="02020603050405020304" pitchFamily="18" charset="0"/>
              </a:rPr>
              <a:t>Suppose that the value of the variable counter is 5.</a:t>
            </a:r>
          </a:p>
          <a:p>
            <a:pPr lvl="1"/>
            <a:r>
              <a:rPr lang="en-US" altLang="en-US" sz="2400">
                <a:solidFill>
                  <a:srgbClr val="000000"/>
                </a:solidFill>
                <a:latin typeface="Times New Roman" panose="02020603050405020304" pitchFamily="18" charset="0"/>
                <a:cs typeface="Times New Roman" panose="02020603050405020304" pitchFamily="18" charset="0"/>
              </a:rPr>
              <a:t>Then the value of the variable of counter may be 4, 5, or 6!!</a:t>
            </a:r>
          </a:p>
          <a:p>
            <a:r>
              <a:rPr lang="en-GB" altLang="en-US" sz="2800">
                <a:solidFill>
                  <a:srgbClr val="000000"/>
                </a:solidFill>
                <a:latin typeface="Times New Roman" panose="02020603050405020304" pitchFamily="18" charset="0"/>
                <a:cs typeface="Times New Roman" panose="02020603050405020304" pitchFamily="18" charset="0"/>
              </a:rPr>
              <a:t>Two statements may be implemented in a machine language as</a:t>
            </a:r>
          </a:p>
        </p:txBody>
      </p:sp>
      <p:pic>
        <p:nvPicPr>
          <p:cNvPr id="2713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962400"/>
            <a:ext cx="38100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136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3992563"/>
            <a:ext cx="342900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Effect transition="in" filter="box(in)">
                                      <p:cBhvr>
                                        <p:cTn id="7" dur="500"/>
                                        <p:tgtEl>
                                          <p:spTgt spid="271363">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71363">
                                            <p:txEl>
                                              <p:pRg st="1" end="1"/>
                                            </p:txEl>
                                          </p:spTgt>
                                        </p:tgtEl>
                                        <p:attrNameLst>
                                          <p:attrName>style.visibility</p:attrName>
                                        </p:attrNameLst>
                                      </p:cBhvr>
                                      <p:to>
                                        <p:strVal val="visible"/>
                                      </p:to>
                                    </p:set>
                                    <p:animEffect transition="in" filter="box(in)">
                                      <p:cBhvr>
                                        <p:cTn id="10" dur="500"/>
                                        <p:tgtEl>
                                          <p:spTgt spid="271363">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71363">
                                            <p:txEl>
                                              <p:pRg st="2" end="2"/>
                                            </p:txEl>
                                          </p:spTgt>
                                        </p:tgtEl>
                                        <p:attrNameLst>
                                          <p:attrName>style.visibility</p:attrName>
                                        </p:attrNameLst>
                                      </p:cBhvr>
                                      <p:to>
                                        <p:strVal val="visible"/>
                                      </p:to>
                                    </p:set>
                                    <p:animEffect transition="in" filter="box(in)">
                                      <p:cBhvr>
                                        <p:cTn id="13" dur="500"/>
                                        <p:tgtEl>
                                          <p:spTgt spid="27136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71363">
                                            <p:txEl>
                                              <p:pRg st="3" end="3"/>
                                            </p:txEl>
                                          </p:spTgt>
                                        </p:tgtEl>
                                        <p:attrNameLst>
                                          <p:attrName>style.visibility</p:attrName>
                                        </p:attrNameLst>
                                      </p:cBhvr>
                                      <p:to>
                                        <p:strVal val="visible"/>
                                      </p:to>
                                    </p:set>
                                    <p:animEffect transition="in" filter="box(in)">
                                      <p:cBhvr>
                                        <p:cTn id="18" dur="500"/>
                                        <p:tgtEl>
                                          <p:spTgt spid="27136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271366"/>
                                        </p:tgtEl>
                                        <p:attrNameLst>
                                          <p:attrName>style.visibility</p:attrName>
                                        </p:attrNameLst>
                                      </p:cBhvr>
                                      <p:to>
                                        <p:strVal val="visible"/>
                                      </p:to>
                                    </p:set>
                                    <p:animEffect transition="in" filter="box(in)">
                                      <p:cBhvr>
                                        <p:cTn id="23" dur="500"/>
                                        <p:tgtEl>
                                          <p:spTgt spid="271366"/>
                                        </p:tgtEl>
                                      </p:cBhvr>
                                    </p:animEffect>
                                  </p:childTnLst>
                                </p:cTn>
                              </p:par>
                              <p:par>
                                <p:cTn id="24" presetID="4" presetClass="entr" presetSubtype="16" fill="hold" nodeType="withEffect">
                                  <p:stCondLst>
                                    <p:cond delay="0"/>
                                  </p:stCondLst>
                                  <p:childTnLst>
                                    <p:set>
                                      <p:cBhvr>
                                        <p:cTn id="25" dur="1" fill="hold">
                                          <p:stCondLst>
                                            <p:cond delay="0"/>
                                          </p:stCondLst>
                                        </p:cTn>
                                        <p:tgtEl>
                                          <p:spTgt spid="271367"/>
                                        </p:tgtEl>
                                        <p:attrNameLst>
                                          <p:attrName>style.visibility</p:attrName>
                                        </p:attrNameLst>
                                      </p:cBhvr>
                                      <p:to>
                                        <p:strVal val="visible"/>
                                      </p:to>
                                    </p:set>
                                    <p:animEffect transition="in" filter="box(in)">
                                      <p:cBhvr>
                                        <p:cTn id="26" dur="500"/>
                                        <p:tgtEl>
                                          <p:spTgt spid="271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Producer-Consumer Problem (cont)</a:t>
            </a:r>
          </a:p>
        </p:txBody>
      </p:sp>
      <p:sp>
        <p:nvSpPr>
          <p:cNvPr id="273411" name="Rectangle 3"/>
          <p:cNvSpPr>
            <a:spLocks noGrp="1"/>
          </p:cNvSpPr>
          <p:nvPr>
            <p:ph type="body" sz="half" idx="1"/>
          </p:nvPr>
        </p:nvSpPr>
        <p:spPr>
          <a:xfrm>
            <a:off x="0" y="1143000"/>
            <a:ext cx="9144000" cy="5715000"/>
          </a:xfrm>
        </p:spPr>
        <p:txBody>
          <a:bodyPr/>
          <a:lstStyle/>
          <a:p>
            <a:endParaRPr lang="en-GB" altLang="en-US" sz="2400" b="1">
              <a:solidFill>
                <a:srgbClr val="000000"/>
              </a:solidFill>
              <a:latin typeface="Times New Roman" panose="02020603050405020304" pitchFamily="18" charset="0"/>
              <a:cs typeface="Times New Roman" panose="02020603050405020304" pitchFamily="18" charset="0"/>
            </a:endParaRPr>
          </a:p>
          <a:p>
            <a:endParaRPr lang="en-GB" altLang="en-US" sz="2400" b="1">
              <a:solidFill>
                <a:srgbClr val="000000"/>
              </a:solidFill>
              <a:latin typeface="Times New Roman" panose="02020603050405020304" pitchFamily="18" charset="0"/>
              <a:cs typeface="Times New Roman" panose="02020603050405020304" pitchFamily="18" charset="0"/>
            </a:endParaRPr>
          </a:p>
          <a:p>
            <a:endParaRPr lang="en-GB" altLang="en-US" sz="2400" b="1">
              <a:solidFill>
                <a:srgbClr val="000000"/>
              </a:solidFill>
              <a:latin typeface="Times New Roman" panose="02020603050405020304" pitchFamily="18" charset="0"/>
              <a:cs typeface="Times New Roman" panose="02020603050405020304" pitchFamily="18" charset="0"/>
            </a:endParaRPr>
          </a:p>
          <a:p>
            <a:endParaRPr lang="en-GB" altLang="en-US" sz="2400" b="1">
              <a:solidFill>
                <a:srgbClr val="000000"/>
              </a:solidFill>
              <a:latin typeface="Times New Roman" panose="02020603050405020304" pitchFamily="18" charset="0"/>
              <a:cs typeface="Times New Roman" panose="02020603050405020304" pitchFamily="18" charset="0"/>
            </a:endParaRPr>
          </a:p>
          <a:p>
            <a:endParaRPr lang="en-GB" altLang="en-US" sz="2400" b="1">
              <a:solidFill>
                <a:srgbClr val="000000"/>
              </a:solidFill>
              <a:latin typeface="Times New Roman" panose="02020603050405020304" pitchFamily="18" charset="0"/>
              <a:cs typeface="Times New Roman" panose="02020603050405020304" pitchFamily="18" charset="0"/>
            </a:endParaRPr>
          </a:p>
          <a:p>
            <a:r>
              <a:rPr lang="en-GB" altLang="en-US" sz="2400" b="1">
                <a:solidFill>
                  <a:srgbClr val="000000"/>
                </a:solidFill>
                <a:latin typeface="Times New Roman" panose="02020603050405020304" pitchFamily="18" charset="0"/>
                <a:cs typeface="Times New Roman" panose="02020603050405020304" pitchFamily="18" charset="0"/>
              </a:rPr>
              <a:t>The first problem:</a:t>
            </a:r>
          </a:p>
          <a:p>
            <a:pPr lvl="1"/>
            <a:r>
              <a:rPr lang="en-GB" altLang="en-US" sz="2000">
                <a:solidFill>
                  <a:srgbClr val="000000"/>
                </a:solidFill>
                <a:latin typeface="Times New Roman" panose="02020603050405020304" pitchFamily="18" charset="0"/>
                <a:cs typeface="Times New Roman" panose="02020603050405020304" pitchFamily="18" charset="0"/>
              </a:rPr>
              <a:t>Uncontrolled concurrent access to variable </a:t>
            </a:r>
            <a:r>
              <a:rPr lang="en-GB" altLang="en-US" sz="2000" i="1">
                <a:solidFill>
                  <a:srgbClr val="000000"/>
                </a:solidFill>
                <a:latin typeface="Times New Roman" panose="02020603050405020304" pitchFamily="18" charset="0"/>
                <a:cs typeface="Times New Roman" panose="02020603050405020304" pitchFamily="18" charset="0"/>
              </a:rPr>
              <a:t>count</a:t>
            </a:r>
          </a:p>
          <a:p>
            <a:r>
              <a:rPr lang="en-GB" altLang="en-US" sz="2400" b="1">
                <a:solidFill>
                  <a:srgbClr val="000000"/>
                </a:solidFill>
                <a:latin typeface="Times New Roman" panose="02020603050405020304" pitchFamily="18" charset="0"/>
                <a:cs typeface="Times New Roman" panose="02020603050405020304" pitchFamily="18" charset="0"/>
              </a:rPr>
              <a:t>The second problem</a:t>
            </a:r>
          </a:p>
          <a:p>
            <a:pPr lvl="1"/>
            <a:r>
              <a:rPr lang="en-GB" altLang="en-US" sz="2000">
                <a:solidFill>
                  <a:srgbClr val="000000"/>
                </a:solidFill>
                <a:latin typeface="Times New Roman" panose="02020603050405020304" pitchFamily="18" charset="0"/>
                <a:cs typeface="Times New Roman" panose="02020603050405020304" pitchFamily="18" charset="0"/>
              </a:rPr>
              <a:t>Wakeup signalization can be lost </a:t>
            </a:r>
          </a:p>
          <a:p>
            <a:pPr lvl="1"/>
            <a:r>
              <a:rPr lang="en-GB" altLang="en-US" sz="2000">
                <a:solidFill>
                  <a:srgbClr val="000000"/>
                </a:solidFill>
                <a:latin typeface="Times New Roman" panose="02020603050405020304" pitchFamily="18" charset="0"/>
                <a:cs typeface="Times New Roman" panose="02020603050405020304" pitchFamily="18" charset="0"/>
              </a:rPr>
              <a:t>Problems</a:t>
            </a:r>
          </a:p>
          <a:p>
            <a:pPr lvl="2"/>
            <a:r>
              <a:rPr lang="en-US" altLang="en-US" sz="1800">
                <a:latin typeface="Times New Roman" panose="02020603050405020304" pitchFamily="18" charset="0"/>
                <a:cs typeface="Times New Roman" panose="02020603050405020304" pitchFamily="18" charset="0"/>
              </a:rPr>
              <a:t>The buffer is empty and the consumer has just read count = 0 </a:t>
            </a:r>
            <a:r>
              <a:rPr lang="en-US" altLang="en-US" sz="1800">
                <a:latin typeface="Times New Roman" panose="02020603050405020304" pitchFamily="18" charset="0"/>
                <a:cs typeface="Times New Roman" panose="02020603050405020304" pitchFamily="18" charset="0"/>
                <a:sym typeface="Symbol" panose="05050102010706020507" pitchFamily="18" charset="2"/>
              </a:rPr>
              <a:t></a:t>
            </a:r>
            <a:r>
              <a:rPr lang="en-US" altLang="en-US" sz="1800">
                <a:latin typeface="Times New Roman" panose="02020603050405020304" pitchFamily="18" charset="0"/>
                <a:cs typeface="Times New Roman" panose="02020603050405020304" pitchFamily="18" charset="0"/>
              </a:rPr>
              <a:t> consumer sleep, producer wakeup and insert data</a:t>
            </a:r>
          </a:p>
          <a:p>
            <a:pPr lvl="3"/>
            <a:r>
              <a:rPr lang="en-US" altLang="en-US" sz="1600">
                <a:latin typeface="Times New Roman" panose="02020603050405020304" pitchFamily="18" charset="0"/>
                <a:cs typeface="Times New Roman" panose="02020603050405020304" pitchFamily="18" charset="0"/>
              </a:rPr>
              <a:t>Count =1, consumer is sleeping, thus the producer calls wakeup consumer</a:t>
            </a:r>
          </a:p>
          <a:p>
            <a:pPr lvl="3"/>
            <a:r>
              <a:rPr lang="en-US" altLang="en-US" sz="1600">
                <a:latin typeface="Times New Roman" panose="02020603050405020304" pitchFamily="18" charset="0"/>
                <a:cs typeface="Times New Roman" panose="02020603050405020304" pitchFamily="18" charset="0"/>
              </a:rPr>
              <a:t>Consumer is not yet logically asleep, so the wakeup signal is lost</a:t>
            </a:r>
            <a:endParaRPr lang="de-DE" altLang="en-US" sz="1600">
              <a:latin typeface="Times New Roman" panose="02020603050405020304" pitchFamily="18" charset="0"/>
              <a:cs typeface="Times New Roman" panose="02020603050405020304" pitchFamily="18" charset="0"/>
            </a:endParaRPr>
          </a:p>
        </p:txBody>
      </p:sp>
      <p:pic>
        <p:nvPicPr>
          <p:cNvPr id="245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19200"/>
            <a:ext cx="830580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3411">
                                            <p:txEl>
                                              <p:pRg st="5" end="5"/>
                                            </p:txEl>
                                          </p:spTgt>
                                        </p:tgtEl>
                                        <p:attrNameLst>
                                          <p:attrName>style.visibility</p:attrName>
                                        </p:attrNameLst>
                                      </p:cBhvr>
                                      <p:to>
                                        <p:strVal val="visible"/>
                                      </p:to>
                                    </p:set>
                                    <p:animEffect transition="in" filter="box(in)">
                                      <p:cBhvr>
                                        <p:cTn id="7" dur="500"/>
                                        <p:tgtEl>
                                          <p:spTgt spid="273411">
                                            <p:txEl>
                                              <p:pRg st="5" end="5"/>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73411">
                                            <p:txEl>
                                              <p:pRg st="6" end="6"/>
                                            </p:txEl>
                                          </p:spTgt>
                                        </p:tgtEl>
                                        <p:attrNameLst>
                                          <p:attrName>style.visibility</p:attrName>
                                        </p:attrNameLst>
                                      </p:cBhvr>
                                      <p:to>
                                        <p:strVal val="visible"/>
                                      </p:to>
                                    </p:set>
                                    <p:animEffect transition="in" filter="box(in)">
                                      <p:cBhvr>
                                        <p:cTn id="10" dur="500"/>
                                        <p:tgtEl>
                                          <p:spTgt spid="273411">
                                            <p:txEl>
                                              <p:pRg st="6" end="6"/>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73411">
                                            <p:txEl>
                                              <p:pRg st="7" end="7"/>
                                            </p:txEl>
                                          </p:spTgt>
                                        </p:tgtEl>
                                        <p:attrNameLst>
                                          <p:attrName>style.visibility</p:attrName>
                                        </p:attrNameLst>
                                      </p:cBhvr>
                                      <p:to>
                                        <p:strVal val="visible"/>
                                      </p:to>
                                    </p:set>
                                    <p:animEffect transition="in" filter="box(in)">
                                      <p:cBhvr>
                                        <p:cTn id="15" dur="500"/>
                                        <p:tgtEl>
                                          <p:spTgt spid="273411">
                                            <p:txEl>
                                              <p:pRg st="7" end="7"/>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73411">
                                            <p:txEl>
                                              <p:pRg st="8" end="8"/>
                                            </p:txEl>
                                          </p:spTgt>
                                        </p:tgtEl>
                                        <p:attrNameLst>
                                          <p:attrName>style.visibility</p:attrName>
                                        </p:attrNameLst>
                                      </p:cBhvr>
                                      <p:to>
                                        <p:strVal val="visible"/>
                                      </p:to>
                                    </p:set>
                                    <p:animEffect transition="in" filter="box(in)">
                                      <p:cBhvr>
                                        <p:cTn id="18" dur="500"/>
                                        <p:tgtEl>
                                          <p:spTgt spid="273411">
                                            <p:txEl>
                                              <p:pRg st="8" end="8"/>
                                            </p:txEl>
                                          </p:spTgt>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273411">
                                            <p:txEl>
                                              <p:pRg st="9" end="9"/>
                                            </p:txEl>
                                          </p:spTgt>
                                        </p:tgtEl>
                                        <p:attrNameLst>
                                          <p:attrName>style.visibility</p:attrName>
                                        </p:attrNameLst>
                                      </p:cBhvr>
                                      <p:to>
                                        <p:strVal val="visible"/>
                                      </p:to>
                                    </p:set>
                                    <p:animEffect transition="in" filter="box(in)">
                                      <p:cBhvr>
                                        <p:cTn id="21" dur="500"/>
                                        <p:tgtEl>
                                          <p:spTgt spid="273411">
                                            <p:txEl>
                                              <p:pRg st="9" end="9"/>
                                            </p:txEl>
                                          </p:spTgt>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273411">
                                            <p:txEl>
                                              <p:pRg st="10" end="10"/>
                                            </p:txEl>
                                          </p:spTgt>
                                        </p:tgtEl>
                                        <p:attrNameLst>
                                          <p:attrName>style.visibility</p:attrName>
                                        </p:attrNameLst>
                                      </p:cBhvr>
                                      <p:to>
                                        <p:strVal val="visible"/>
                                      </p:to>
                                    </p:set>
                                    <p:animEffect transition="in" filter="box(in)">
                                      <p:cBhvr>
                                        <p:cTn id="24" dur="500"/>
                                        <p:tgtEl>
                                          <p:spTgt spid="273411">
                                            <p:txEl>
                                              <p:pRg st="10" end="10"/>
                                            </p:txEl>
                                          </p:spTgt>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273411">
                                            <p:txEl>
                                              <p:pRg st="11" end="11"/>
                                            </p:txEl>
                                          </p:spTgt>
                                        </p:tgtEl>
                                        <p:attrNameLst>
                                          <p:attrName>style.visibility</p:attrName>
                                        </p:attrNameLst>
                                      </p:cBhvr>
                                      <p:to>
                                        <p:strVal val="visible"/>
                                      </p:to>
                                    </p:set>
                                    <p:animEffect transition="in" filter="box(in)">
                                      <p:cBhvr>
                                        <p:cTn id="27" dur="500"/>
                                        <p:tgtEl>
                                          <p:spTgt spid="273411">
                                            <p:txEl>
                                              <p:pRg st="11" end="11"/>
                                            </p:txEl>
                                          </p:spTgt>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273411">
                                            <p:txEl>
                                              <p:pRg st="12" end="12"/>
                                            </p:txEl>
                                          </p:spTgt>
                                        </p:tgtEl>
                                        <p:attrNameLst>
                                          <p:attrName>style.visibility</p:attrName>
                                        </p:attrNameLst>
                                      </p:cBhvr>
                                      <p:to>
                                        <p:strVal val="visible"/>
                                      </p:to>
                                    </p:set>
                                    <p:animEffect transition="in" filter="box(in)">
                                      <p:cBhvr>
                                        <p:cTn id="30" dur="500"/>
                                        <p:tgtEl>
                                          <p:spTgt spid="2734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Semaphores</a:t>
            </a:r>
          </a:p>
        </p:txBody>
      </p:sp>
      <p:sp>
        <p:nvSpPr>
          <p:cNvPr id="25603" name="Rectangle 3"/>
          <p:cNvSpPr>
            <a:spLocks noGrp="1"/>
          </p:cNvSpPr>
          <p:nvPr>
            <p:ph type="body" sz="half" idx="1"/>
          </p:nvPr>
        </p:nvSpPr>
        <p:spPr>
          <a:xfrm>
            <a:off x="0" y="990600"/>
            <a:ext cx="9144000" cy="5867400"/>
          </a:xfrm>
        </p:spPr>
        <p:txBody>
          <a:bodyPr/>
          <a:lstStyle/>
          <a:p>
            <a:pPr algn="just" eaLnBrk="1" hangingPunct="1">
              <a:lnSpc>
                <a:spcPct val="90000"/>
              </a:lnSpc>
            </a:pPr>
            <a:r>
              <a:rPr lang="de-DE" altLang="en-US" sz="2800">
                <a:latin typeface="Times New Roman" panose="02020603050405020304" pitchFamily="18" charset="0"/>
                <a:cs typeface="Times New Roman" panose="02020603050405020304" pitchFamily="18" charset="0"/>
                <a:sym typeface="Symbol" panose="05050102010706020507" pitchFamily="18" charset="2"/>
              </a:rPr>
              <a:t>(E.W.Dijkstra, 1965): </a:t>
            </a:r>
          </a:p>
          <a:p>
            <a:pPr lvl="1" algn="just" eaLnBrk="1" hangingPunct="1">
              <a:lnSpc>
                <a:spcPct val="90000"/>
              </a:lnSpc>
            </a:pPr>
            <a:r>
              <a:rPr lang="de-DE" altLang="en-US" sz="2400">
                <a:latin typeface="Times New Roman" panose="02020603050405020304" pitchFamily="18" charset="0"/>
                <a:cs typeface="Times New Roman" panose="02020603050405020304" pitchFamily="18" charset="0"/>
                <a:sym typeface="Symbol" panose="05050102010706020507" pitchFamily="18" charset="2"/>
              </a:rPr>
              <a:t>A new variable type (semaphore) could have</a:t>
            </a:r>
          </a:p>
          <a:p>
            <a:pPr lvl="2" algn="just" eaLnBrk="1" hangingPunct="1">
              <a:lnSpc>
                <a:spcPct val="90000"/>
              </a:lnSpc>
            </a:pPr>
            <a:r>
              <a:rPr lang="de-DE" altLang="en-US" sz="2000">
                <a:latin typeface="Times New Roman" panose="02020603050405020304" pitchFamily="18" charset="0"/>
                <a:cs typeface="Times New Roman" panose="02020603050405020304" pitchFamily="18" charset="0"/>
              </a:rPr>
              <a:t>The value 0: no wakeups were saved</a:t>
            </a:r>
          </a:p>
          <a:p>
            <a:pPr lvl="2" algn="just" eaLnBrk="1" hangingPunct="1">
              <a:lnSpc>
                <a:spcPct val="90000"/>
              </a:lnSpc>
            </a:pPr>
            <a:r>
              <a:rPr lang="de-DE" altLang="en-US" sz="2000">
                <a:latin typeface="Times New Roman" panose="02020603050405020304" pitchFamily="18" charset="0"/>
                <a:cs typeface="Times New Roman" panose="02020603050405020304" pitchFamily="18" charset="0"/>
              </a:rPr>
              <a:t>The positive value: one or more wakeups were pending</a:t>
            </a:r>
          </a:p>
          <a:p>
            <a:pPr lvl="1" algn="just" eaLnBrk="1" hangingPunct="1">
              <a:lnSpc>
                <a:spcPct val="90000"/>
              </a:lnSpc>
            </a:pPr>
            <a:r>
              <a:rPr lang="de-DE" altLang="en-US" sz="2400">
                <a:latin typeface="Times New Roman" panose="02020603050405020304" pitchFamily="18" charset="0"/>
                <a:cs typeface="Times New Roman" panose="02020603050405020304" pitchFamily="18" charset="0"/>
              </a:rPr>
              <a:t>Two operations </a:t>
            </a:r>
          </a:p>
          <a:p>
            <a:pPr lvl="2" algn="just" eaLnBrk="1" hangingPunct="1">
              <a:lnSpc>
                <a:spcPct val="90000"/>
              </a:lnSpc>
            </a:pPr>
            <a:r>
              <a:rPr lang="de-DE" altLang="en-US" sz="2000" b="1">
                <a:latin typeface="Times New Roman" panose="02020603050405020304" pitchFamily="18" charset="0"/>
                <a:cs typeface="Times New Roman" panose="02020603050405020304" pitchFamily="18" charset="0"/>
              </a:rPr>
              <a:t>down</a:t>
            </a:r>
            <a:r>
              <a:rPr lang="de-DE" altLang="en-US" sz="2000">
                <a:latin typeface="Times New Roman" panose="02020603050405020304" pitchFamily="18" charset="0"/>
                <a:cs typeface="Times New Roman" panose="02020603050405020304" pitchFamily="18" charset="0"/>
              </a:rPr>
              <a:t> (sleep)</a:t>
            </a:r>
          </a:p>
          <a:p>
            <a:pPr lvl="3" algn="just" eaLnBrk="1" hangingPunct="1">
              <a:lnSpc>
                <a:spcPct val="90000"/>
              </a:lnSpc>
            </a:pPr>
            <a:r>
              <a:rPr lang="en-GB" altLang="en-US" sz="1800">
                <a:latin typeface="Times New Roman" panose="02020603050405020304" pitchFamily="18" charset="0"/>
                <a:cs typeface="Times New Roman" panose="02020603050405020304" pitchFamily="18" charset="0"/>
              </a:rPr>
              <a:t>Checking the semaphore value is greater than 0</a:t>
            </a:r>
          </a:p>
          <a:p>
            <a:pPr lvl="3" algn="just" eaLnBrk="1" hangingPunct="1">
              <a:lnSpc>
                <a:spcPct val="90000"/>
              </a:lnSpc>
            </a:pPr>
            <a:r>
              <a:rPr lang="en-GB" altLang="en-US" sz="1800">
                <a:latin typeface="Times New Roman" panose="02020603050405020304" pitchFamily="18" charset="0"/>
                <a:cs typeface="Times New Roman" panose="02020603050405020304" pitchFamily="18" charset="0"/>
              </a:rPr>
              <a:t>If so, it decrements its value &amp; continues, otherwise blocks the current process</a:t>
            </a:r>
            <a:endParaRPr lang="de-DE" altLang="en-US" sz="1800">
              <a:latin typeface="Times New Roman" panose="02020603050405020304" pitchFamily="18" charset="0"/>
              <a:cs typeface="Times New Roman" panose="02020603050405020304" pitchFamily="18" charset="0"/>
            </a:endParaRPr>
          </a:p>
          <a:p>
            <a:pPr lvl="3" algn="just" eaLnBrk="1" hangingPunct="1">
              <a:lnSpc>
                <a:spcPct val="90000"/>
              </a:lnSpc>
            </a:pPr>
            <a:r>
              <a:rPr lang="de-DE" altLang="en-US" sz="1800">
                <a:latin typeface="Times New Roman" panose="02020603050405020304" pitchFamily="18" charset="0"/>
                <a:cs typeface="Times New Roman" panose="02020603050405020304" pitchFamily="18" charset="0"/>
              </a:rPr>
              <a:t>checking the value, change it, and possibly going to sleep, are </a:t>
            </a:r>
            <a:r>
              <a:rPr lang="de-DE" altLang="en-US" sz="1800" b="1">
                <a:latin typeface="Times New Roman" panose="02020603050405020304" pitchFamily="18" charset="0"/>
                <a:cs typeface="Times New Roman" panose="02020603050405020304" pitchFamily="18" charset="0"/>
              </a:rPr>
              <a:t>all done as single, indivisible atomic action</a:t>
            </a:r>
          </a:p>
          <a:p>
            <a:pPr lvl="3" algn="just" eaLnBrk="1" hangingPunct="1">
              <a:lnSpc>
                <a:spcPct val="90000"/>
              </a:lnSpc>
            </a:pPr>
            <a:r>
              <a:rPr lang="de-DE" altLang="en-US" sz="1800">
                <a:latin typeface="Times New Roman" panose="02020603050405020304" pitchFamily="18" charset="0"/>
                <a:cs typeface="Times New Roman" panose="02020603050405020304" pitchFamily="18" charset="0"/>
              </a:rPr>
              <a:t>Once a semaphore operation has started, </a:t>
            </a:r>
            <a:r>
              <a:rPr lang="de-DE" altLang="en-US" sz="1800" b="1">
                <a:latin typeface="Times New Roman" panose="02020603050405020304" pitchFamily="18" charset="0"/>
                <a:cs typeface="Times New Roman" panose="02020603050405020304" pitchFamily="18" charset="0"/>
              </a:rPr>
              <a:t>no other process </a:t>
            </a:r>
            <a:r>
              <a:rPr lang="de-DE" altLang="en-US" sz="1800">
                <a:latin typeface="Times New Roman" panose="02020603050405020304" pitchFamily="18" charset="0"/>
                <a:cs typeface="Times New Roman" panose="02020603050405020304" pitchFamily="18" charset="0"/>
              </a:rPr>
              <a:t>can access the semaphore until the operation </a:t>
            </a:r>
            <a:r>
              <a:rPr lang="de-DE" altLang="en-US" sz="1800" b="1">
                <a:latin typeface="Times New Roman" panose="02020603050405020304" pitchFamily="18" charset="0"/>
                <a:cs typeface="Times New Roman" panose="02020603050405020304" pitchFamily="18" charset="0"/>
              </a:rPr>
              <a:t>has completed or blocked</a:t>
            </a:r>
          </a:p>
          <a:p>
            <a:pPr lvl="2" algn="just" eaLnBrk="1" hangingPunct="1">
              <a:lnSpc>
                <a:spcPct val="90000"/>
              </a:lnSpc>
            </a:pPr>
            <a:r>
              <a:rPr lang="en-GB" altLang="en-US" sz="2000" b="1">
                <a:latin typeface="Times New Roman" panose="02020603050405020304" pitchFamily="18" charset="0"/>
                <a:cs typeface="Times New Roman" panose="02020603050405020304" pitchFamily="18" charset="0"/>
              </a:rPr>
              <a:t>up</a:t>
            </a:r>
            <a:r>
              <a:rPr lang="en-GB" altLang="en-US" sz="2000">
                <a:latin typeface="Times New Roman" panose="02020603050405020304" pitchFamily="18" charset="0"/>
                <a:cs typeface="Times New Roman" panose="02020603050405020304" pitchFamily="18" charset="0"/>
              </a:rPr>
              <a:t> (wakeup)</a:t>
            </a:r>
          </a:p>
          <a:p>
            <a:pPr lvl="3" algn="just" eaLnBrk="1" hangingPunct="1">
              <a:lnSpc>
                <a:spcPct val="90000"/>
              </a:lnSpc>
            </a:pPr>
            <a:r>
              <a:rPr lang="en-GB" altLang="en-US" sz="1800">
                <a:latin typeface="Times New Roman" panose="02020603050405020304" pitchFamily="18" charset="0"/>
                <a:cs typeface="Times New Roman" panose="02020603050405020304" pitchFamily="18" charset="0"/>
              </a:rPr>
              <a:t>increments the semaphore’s value and wakes up a sleeping process (indivisible)</a:t>
            </a:r>
          </a:p>
          <a:p>
            <a:pPr lvl="3" algn="just" eaLnBrk="1" hangingPunct="1">
              <a:lnSpc>
                <a:spcPct val="90000"/>
              </a:lnSpc>
            </a:pPr>
            <a:r>
              <a:rPr lang="de-DE" altLang="en-US" sz="1800">
                <a:latin typeface="Times New Roman" panose="02020603050405020304" pitchFamily="18" charset="0"/>
                <a:cs typeface="Times New Roman" panose="02020603050405020304" pitchFamily="18" charset="0"/>
              </a:rPr>
              <a:t>no process ever blocks doing an up, just as no process ever blocks doing a wakeup in the earlier model</a:t>
            </a:r>
          </a:p>
          <a:p>
            <a:pPr algn="just" eaLnBrk="1" hangingPunct="1">
              <a:lnSpc>
                <a:spcPct val="90000"/>
              </a:lnSpc>
            </a:pPr>
            <a:r>
              <a:rPr lang="de-DE" altLang="en-US" sz="2800">
                <a:latin typeface="Times New Roman" panose="02020603050405020304" pitchFamily="18" charset="0"/>
                <a:cs typeface="Times New Roman" panose="02020603050405020304" pitchFamily="18" charset="0"/>
                <a:sym typeface="Symbol" panose="05050102010706020507" pitchFamily="18" charset="2"/>
              </a:rPr>
              <a:t>Semaphores solve the lost-wakeup problem</a:t>
            </a:r>
            <a:endParaRPr lang="en-GB" altLang="en-US" sz="2800">
              <a:latin typeface="Times New Roman" panose="02020603050405020304" pitchFamily="18" charset="0"/>
              <a:cs typeface="Times New Roman" panose="02020603050405020304" pitchFamily="18" charset="0"/>
              <a:sym typeface="Symbol" panose="05050102010706020507" pitchFamily="18" charset="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Solving</a:t>
            </a:r>
            <a:r>
              <a:rPr lang="en-US" altLang="en-US" sz="32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Producer-Consumer Problem</a:t>
            </a:r>
          </a:p>
        </p:txBody>
      </p:sp>
      <p:sp>
        <p:nvSpPr>
          <p:cNvPr id="26627" name="Rectangle 3"/>
          <p:cNvSpPr>
            <a:spLocks noGrp="1"/>
          </p:cNvSpPr>
          <p:nvPr>
            <p:ph type="body" sz="half" idx="1"/>
          </p:nvPr>
        </p:nvSpPr>
        <p:spPr>
          <a:xfrm>
            <a:off x="5715000" y="1066800"/>
            <a:ext cx="3429000" cy="5791200"/>
          </a:xfrm>
        </p:spPr>
        <p:txBody>
          <a:bodyPr/>
          <a:lstStyle/>
          <a:p>
            <a:pPr algn="just"/>
            <a:r>
              <a:rPr lang="en-GB" altLang="en-US" sz="2800" b="1">
                <a:solidFill>
                  <a:srgbClr val="000000"/>
                </a:solidFill>
                <a:latin typeface="Times New Roman" panose="02020603050405020304" pitchFamily="18" charset="0"/>
                <a:cs typeface="Times New Roman" panose="02020603050405020304" pitchFamily="18" charset="0"/>
              </a:rPr>
              <a:t>Uses 3 semaphores</a:t>
            </a:r>
          </a:p>
          <a:p>
            <a:pPr lvl="1" algn="just"/>
            <a:r>
              <a:rPr lang="de-DE" altLang="en-US" sz="2400" b="1">
                <a:solidFill>
                  <a:srgbClr val="000000"/>
                </a:solidFill>
                <a:latin typeface="Times New Roman" panose="02020603050405020304" pitchFamily="18" charset="0"/>
                <a:cs typeface="Times New Roman" panose="02020603050405020304" pitchFamily="18" charset="0"/>
              </a:rPr>
              <a:t>full</a:t>
            </a:r>
            <a:r>
              <a:rPr lang="de-DE" altLang="en-US" sz="2400">
                <a:solidFill>
                  <a:srgbClr val="000000"/>
                </a:solidFill>
                <a:latin typeface="Times New Roman" panose="02020603050405020304" pitchFamily="18" charset="0"/>
                <a:cs typeface="Times New Roman" panose="02020603050405020304" pitchFamily="18" charset="0"/>
              </a:rPr>
              <a:t>: counting the full slots (0)</a:t>
            </a:r>
          </a:p>
          <a:p>
            <a:pPr lvl="1" algn="just"/>
            <a:r>
              <a:rPr lang="de-DE" altLang="en-US" sz="2400" b="1">
                <a:solidFill>
                  <a:srgbClr val="000000"/>
                </a:solidFill>
                <a:latin typeface="Times New Roman" panose="02020603050405020304" pitchFamily="18" charset="0"/>
                <a:cs typeface="Times New Roman" panose="02020603050405020304" pitchFamily="18" charset="0"/>
              </a:rPr>
              <a:t>empty</a:t>
            </a:r>
            <a:r>
              <a:rPr lang="de-DE" altLang="en-US" sz="2400">
                <a:solidFill>
                  <a:srgbClr val="000000"/>
                </a:solidFill>
                <a:latin typeface="Times New Roman" panose="02020603050405020304" pitchFamily="18" charset="0"/>
                <a:cs typeface="Times New Roman" panose="02020603050405020304" pitchFamily="18" charset="0"/>
              </a:rPr>
              <a:t>: counting the empty slots (n slots)</a:t>
            </a:r>
          </a:p>
          <a:p>
            <a:pPr lvl="1" algn="just"/>
            <a:r>
              <a:rPr lang="de-DE" altLang="en-US" sz="2400" b="1">
                <a:solidFill>
                  <a:srgbClr val="000000"/>
                </a:solidFill>
                <a:latin typeface="Times New Roman" panose="02020603050405020304" pitchFamily="18" charset="0"/>
                <a:cs typeface="Times New Roman" panose="02020603050405020304" pitchFamily="18" charset="0"/>
              </a:rPr>
              <a:t>mutex</a:t>
            </a:r>
            <a:r>
              <a:rPr lang="de-DE" altLang="en-US" sz="2400">
                <a:solidFill>
                  <a:srgbClr val="000000"/>
                </a:solidFill>
                <a:latin typeface="Times New Roman" panose="02020603050405020304" pitchFamily="18" charset="0"/>
                <a:cs typeface="Times New Roman" panose="02020603050405020304" pitchFamily="18" charset="0"/>
              </a:rPr>
              <a:t>: make sure the producer and consumer do not access the buffer (1)</a:t>
            </a:r>
          </a:p>
        </p:txBody>
      </p:sp>
      <p:pic>
        <p:nvPicPr>
          <p:cNvPr id="26628" name="Picture 4" descr="02-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6800"/>
            <a:ext cx="5791200" cy="577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3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313" y="3505200"/>
            <a:ext cx="2579687"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2"/>
          <p:cNvSpPr>
            <a:spLocks noGrp="1"/>
          </p:cNvSpPr>
          <p:nvPr>
            <p:ph type="title" idx="4294967295"/>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Solving</a:t>
            </a:r>
            <a:r>
              <a:rPr lang="en-US" altLang="en-US" sz="32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Producer-Consumer Problem</a:t>
            </a:r>
          </a:p>
        </p:txBody>
      </p:sp>
      <p:sp>
        <p:nvSpPr>
          <p:cNvPr id="144387" name="Rectangle 3"/>
          <p:cNvSpPr>
            <a:spLocks noGrp="1"/>
          </p:cNvSpPr>
          <p:nvPr>
            <p:ph type="body" sz="half" idx="4294967295"/>
          </p:nvPr>
        </p:nvSpPr>
        <p:spPr>
          <a:xfrm>
            <a:off x="0" y="1066800"/>
            <a:ext cx="6629400" cy="5791200"/>
          </a:xfrm>
        </p:spPr>
        <p:txBody>
          <a:bodyPr/>
          <a:lstStyle/>
          <a:p>
            <a:pPr algn="just">
              <a:lnSpc>
                <a:spcPct val="90000"/>
              </a:lnSpc>
            </a:pPr>
            <a:r>
              <a:rPr lang="en-GB" altLang="en-US" sz="2400" b="1">
                <a:solidFill>
                  <a:srgbClr val="000000"/>
                </a:solidFill>
                <a:latin typeface="Times New Roman" panose="02020603050405020304" pitchFamily="18" charset="0"/>
                <a:cs typeface="Times New Roman" panose="02020603050405020304" pitchFamily="18" charset="0"/>
              </a:rPr>
              <a:t>There are two ways of using semaphores:</a:t>
            </a:r>
          </a:p>
          <a:p>
            <a:pPr lvl="1" algn="just">
              <a:lnSpc>
                <a:spcPct val="90000"/>
              </a:lnSpc>
            </a:pPr>
            <a:r>
              <a:rPr lang="en-GB" altLang="en-US" sz="2000">
                <a:solidFill>
                  <a:srgbClr val="000000"/>
                </a:solidFill>
                <a:latin typeface="Times New Roman" panose="02020603050405020304" pitchFamily="18" charset="0"/>
                <a:cs typeface="Times New Roman" panose="02020603050405020304" pitchFamily="18" charset="0"/>
              </a:rPr>
              <a:t>Mutual exclusion–</a:t>
            </a:r>
            <a:r>
              <a:rPr lang="en-GB" altLang="en-US" sz="2000" b="1">
                <a:solidFill>
                  <a:srgbClr val="000000"/>
                </a:solidFill>
                <a:latin typeface="Times New Roman" panose="02020603050405020304" pitchFamily="18" charset="0"/>
                <a:cs typeface="Times New Roman" panose="02020603050405020304" pitchFamily="18" charset="0"/>
              </a:rPr>
              <a:t>binary semaphores(on 2 processes) </a:t>
            </a:r>
          </a:p>
          <a:p>
            <a:pPr lvl="2" algn="just">
              <a:lnSpc>
                <a:spcPct val="90000"/>
              </a:lnSpc>
            </a:pPr>
            <a:r>
              <a:rPr lang="en-GB" altLang="en-US" sz="1800">
                <a:solidFill>
                  <a:srgbClr val="000000"/>
                </a:solidFill>
                <a:latin typeface="Times New Roman" panose="02020603050405020304" pitchFamily="18" charset="0"/>
                <a:cs typeface="Times New Roman" panose="02020603050405020304" pitchFamily="18" charset="0"/>
              </a:rPr>
              <a:t>Only one process can enters its critical region (reading or writing the buffer) at the same time</a:t>
            </a:r>
          </a:p>
          <a:p>
            <a:pPr lvl="1" algn="just">
              <a:lnSpc>
                <a:spcPct val="90000"/>
              </a:lnSpc>
            </a:pPr>
            <a:r>
              <a:rPr lang="en-GB" altLang="en-US" sz="2000" b="1">
                <a:solidFill>
                  <a:srgbClr val="000000"/>
                </a:solidFill>
                <a:latin typeface="Times New Roman" panose="02020603050405020304" pitchFamily="18" charset="0"/>
                <a:cs typeface="Times New Roman" panose="02020603050405020304" pitchFamily="18" charset="0"/>
              </a:rPr>
              <a:t>Synchronization</a:t>
            </a:r>
            <a:r>
              <a:rPr lang="en-GB" altLang="en-US" sz="2000">
                <a:solidFill>
                  <a:srgbClr val="000000"/>
                </a:solidFill>
                <a:latin typeface="Times New Roman" panose="02020603050405020304" pitchFamily="18" charset="0"/>
                <a:cs typeface="Times New Roman" panose="02020603050405020304" pitchFamily="18" charset="0"/>
              </a:rPr>
              <a:t> – Condition checking</a:t>
            </a:r>
          </a:p>
          <a:p>
            <a:pPr lvl="2" algn="just">
              <a:lnSpc>
                <a:spcPct val="90000"/>
              </a:lnSpc>
            </a:pPr>
            <a:r>
              <a:rPr lang="en-GB" altLang="en-US" sz="1800">
                <a:solidFill>
                  <a:srgbClr val="000000"/>
                </a:solidFill>
                <a:latin typeface="Times New Roman" panose="02020603050405020304" pitchFamily="18" charset="0"/>
                <a:cs typeface="Times New Roman" panose="02020603050405020304" pitchFamily="18" charset="0"/>
              </a:rPr>
              <a:t>Ensure the producer stops running when the buffer full and the consumer stops running when it is empty</a:t>
            </a:r>
          </a:p>
          <a:p>
            <a:pPr algn="just">
              <a:lnSpc>
                <a:spcPct val="90000"/>
              </a:lnSpc>
            </a:pPr>
            <a:r>
              <a:rPr lang="en-GB" altLang="en-US" sz="2400" b="1">
                <a:solidFill>
                  <a:srgbClr val="000000"/>
                </a:solidFill>
                <a:latin typeface="Times New Roman" panose="02020603050405020304" pitchFamily="18" charset="0"/>
                <a:cs typeface="Times New Roman" panose="02020603050405020304" pitchFamily="18" charset="0"/>
              </a:rPr>
              <a:t>That leads to complicated and tricky solutions that can generate deadlocks</a:t>
            </a:r>
          </a:p>
          <a:p>
            <a:pPr lvl="1" algn="just">
              <a:lnSpc>
                <a:spcPct val="90000"/>
              </a:lnSpc>
            </a:pPr>
            <a:r>
              <a:rPr lang="de-DE" altLang="en-US" sz="2000">
                <a:solidFill>
                  <a:srgbClr val="000000"/>
                </a:solidFill>
                <a:latin typeface="Times New Roman" panose="02020603050405020304" pitchFamily="18" charset="0"/>
                <a:cs typeface="Times New Roman" panose="02020603050405020304" pitchFamily="18" charset="0"/>
              </a:rPr>
              <a:t>Two downs were reversed in order in the producer</a:t>
            </a:r>
          </a:p>
          <a:p>
            <a:pPr lvl="1" algn="just">
              <a:lnSpc>
                <a:spcPct val="90000"/>
              </a:lnSpc>
            </a:pPr>
            <a:r>
              <a:rPr lang="de-DE" altLang="en-US" sz="2000">
                <a:solidFill>
                  <a:srgbClr val="000000"/>
                </a:solidFill>
                <a:latin typeface="Times New Roman" panose="02020603050405020304" pitchFamily="18" charset="0"/>
                <a:cs typeface="Times New Roman" panose="02020603050405020304" pitchFamily="18" charset="0"/>
              </a:rPr>
              <a:t>So, mutex was decremented before empty</a:t>
            </a:r>
          </a:p>
          <a:p>
            <a:pPr lvl="1" algn="just">
              <a:lnSpc>
                <a:spcPct val="90000"/>
              </a:lnSpc>
            </a:pPr>
            <a:r>
              <a:rPr lang="de-DE" altLang="en-US" sz="2000">
                <a:solidFill>
                  <a:srgbClr val="000000"/>
                </a:solidFill>
                <a:latin typeface="Times New Roman" panose="02020603050405020304" pitchFamily="18" charset="0"/>
                <a:cs typeface="Times New Roman" panose="02020603050405020304" pitchFamily="18" charset="0"/>
              </a:rPr>
              <a:t>If buffer is full, mutex equals 0 before empty decrease → producer is blocked</a:t>
            </a:r>
          </a:p>
          <a:p>
            <a:pPr lvl="1" algn="just">
              <a:lnSpc>
                <a:spcPct val="90000"/>
              </a:lnSpc>
            </a:pPr>
            <a:r>
              <a:rPr lang="de-DE" altLang="en-US" sz="2000">
                <a:solidFill>
                  <a:srgbClr val="000000"/>
                </a:solidFill>
                <a:latin typeface="Times New Roman" panose="02020603050405020304" pitchFamily="18" charset="0"/>
                <a:cs typeface="Times New Roman" panose="02020603050405020304" pitchFamily="18" charset="0"/>
              </a:rPr>
              <a:t>In next time, the consumer tried to access the buffer, it would do down on mutex to 0 → consumer is also blocked, too</a:t>
            </a:r>
          </a:p>
          <a:p>
            <a:pPr lvl="1" algn="just">
              <a:lnSpc>
                <a:spcPct val="90000"/>
              </a:lnSpc>
              <a:buFont typeface="Arial" panose="020B0604020202020204" pitchFamily="34" charset="0"/>
              <a:buNone/>
            </a:pPr>
            <a:r>
              <a:rPr lang="de-DE" altLang="en-US" sz="2000">
                <a:solidFill>
                  <a:srgbClr val="000000"/>
                </a:solidFill>
                <a:latin typeface="Times New Roman" panose="02020603050405020304" pitchFamily="18" charset="0"/>
                <a:cs typeface="Times New Roman" panose="02020603050405020304" pitchFamily="18" charset="0"/>
              </a:rPr>
              <a:t>→ both producer and consumer are blocked forever</a:t>
            </a:r>
          </a:p>
          <a:p>
            <a:pPr lvl="1" algn="just">
              <a:lnSpc>
                <a:spcPct val="90000"/>
              </a:lnSpc>
              <a:buFont typeface="Arial" panose="020B0604020202020204" pitchFamily="34" charset="0"/>
              <a:buNone/>
            </a:pPr>
            <a:r>
              <a:rPr lang="de-DE" altLang="en-US" sz="2000">
                <a:solidFill>
                  <a:srgbClr val="000000"/>
                </a:solidFill>
                <a:latin typeface="Times New Roman" panose="02020603050405020304" pitchFamily="18" charset="0"/>
                <a:cs typeface="Times New Roman" panose="02020603050405020304" pitchFamily="18" charset="0"/>
              </a:rPr>
              <a:t>→ be careful to use semaphores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4389"/>
                                        </p:tgtEl>
                                        <p:attrNameLst>
                                          <p:attrName>style.visibility</p:attrName>
                                        </p:attrNameLst>
                                      </p:cBhvr>
                                      <p:to>
                                        <p:strVal val="visible"/>
                                      </p:to>
                                    </p:set>
                                    <p:animEffect transition="in" filter="box(in)">
                                      <p:cBhvr>
                                        <p:cTn id="7" dur="500"/>
                                        <p:tgtEl>
                                          <p:spTgt spid="1443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44387">
                                            <p:txEl>
                                              <p:pRg st="8" end="8"/>
                                            </p:txEl>
                                          </p:spTgt>
                                        </p:tgtEl>
                                        <p:attrNameLst>
                                          <p:attrName>style.visibility</p:attrName>
                                        </p:attrNameLst>
                                      </p:cBhvr>
                                      <p:to>
                                        <p:strVal val="visible"/>
                                      </p:to>
                                    </p:set>
                                    <p:animEffect transition="in" filter="checkerboard(across)">
                                      <p:cBhvr>
                                        <p:cTn id="12" dur="500"/>
                                        <p:tgtEl>
                                          <p:spTgt spid="144387">
                                            <p:txEl>
                                              <p:pRg st="8" end="8"/>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144387">
                                            <p:txEl>
                                              <p:pRg st="9" end="9"/>
                                            </p:txEl>
                                          </p:spTgt>
                                        </p:tgtEl>
                                        <p:attrNameLst>
                                          <p:attrName>style.visibility</p:attrName>
                                        </p:attrNameLst>
                                      </p:cBhvr>
                                      <p:to>
                                        <p:strVal val="visible"/>
                                      </p:to>
                                    </p:set>
                                    <p:animEffect transition="in" filter="checkerboard(across)">
                                      <p:cBhvr>
                                        <p:cTn id="15" dur="500"/>
                                        <p:tgtEl>
                                          <p:spTgt spid="144387">
                                            <p:txEl>
                                              <p:pRg st="9" end="9"/>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144387">
                                            <p:txEl>
                                              <p:pRg st="10" end="10"/>
                                            </p:txEl>
                                          </p:spTgt>
                                        </p:tgtEl>
                                        <p:attrNameLst>
                                          <p:attrName>style.visibility</p:attrName>
                                        </p:attrNameLst>
                                      </p:cBhvr>
                                      <p:to>
                                        <p:strVal val="visible"/>
                                      </p:to>
                                    </p:set>
                                    <p:animEffect transition="in" filter="checkerboard(across)">
                                      <p:cBhvr>
                                        <p:cTn id="18" dur="500"/>
                                        <p:tgtEl>
                                          <p:spTgt spid="144387">
                                            <p:txEl>
                                              <p:pRg st="10" end="10"/>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144387">
                                            <p:txEl>
                                              <p:pRg st="11" end="11"/>
                                            </p:txEl>
                                          </p:spTgt>
                                        </p:tgtEl>
                                        <p:attrNameLst>
                                          <p:attrName>style.visibility</p:attrName>
                                        </p:attrNameLst>
                                      </p:cBhvr>
                                      <p:to>
                                        <p:strVal val="visible"/>
                                      </p:to>
                                    </p:set>
                                    <p:animEffect transition="in" filter="checkerboard(across)">
                                      <p:cBhvr>
                                        <p:cTn id="21" dur="500"/>
                                        <p:tgtEl>
                                          <p:spTgt spid="14438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1676400" y="0"/>
            <a:ext cx="74676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Mutexes</a:t>
            </a:r>
          </a:p>
        </p:txBody>
      </p:sp>
      <p:sp>
        <p:nvSpPr>
          <p:cNvPr id="28675" name="Rectangle 3"/>
          <p:cNvSpPr>
            <a:spLocks noGrp="1"/>
          </p:cNvSpPr>
          <p:nvPr>
            <p:ph type="body" sz="half" idx="1"/>
          </p:nvPr>
        </p:nvSpPr>
        <p:spPr>
          <a:xfrm>
            <a:off x="228600" y="1219200"/>
            <a:ext cx="8915400" cy="3429000"/>
          </a:xfrm>
        </p:spPr>
        <p:txBody>
          <a:bodyPr/>
          <a:lstStyle/>
          <a:p>
            <a:pPr algn="just" eaLnBrk="1" hangingPunct="1">
              <a:lnSpc>
                <a:spcPct val="80000"/>
              </a:lnSpc>
            </a:pPr>
            <a:r>
              <a:rPr lang="de-DE" altLang="en-US" sz="2400">
                <a:latin typeface="Times New Roman" panose="02020603050405020304" pitchFamily="18" charset="0"/>
                <a:cs typeface="Times New Roman" panose="02020603050405020304" pitchFamily="18" charset="0"/>
                <a:sym typeface="Symbol" panose="05050102010706020507" pitchFamily="18" charset="2"/>
              </a:rPr>
              <a:t>Good for managing mutual exclusion to some shared resource or piece of code (</a:t>
            </a:r>
            <a:r>
              <a:rPr lang="de-DE" altLang="en-US" sz="2400" i="1">
                <a:latin typeface="Times New Roman" panose="02020603050405020304" pitchFamily="18" charset="0"/>
                <a:cs typeface="Times New Roman" panose="02020603050405020304" pitchFamily="18" charset="0"/>
                <a:sym typeface="Symbol" panose="05050102010706020507" pitchFamily="18" charset="2"/>
              </a:rPr>
              <a:t>it is easy and efficient to implement using thread in user mode</a:t>
            </a:r>
            <a:r>
              <a:rPr lang="de-DE" altLang="en-US" sz="2400">
                <a:latin typeface="Times New Roman" panose="02020603050405020304" pitchFamily="18" charset="0"/>
                <a:cs typeface="Times New Roman" panose="02020603050405020304" pitchFamily="18" charset="0"/>
                <a:sym typeface="Symbol" panose="05050102010706020507" pitchFamily="18" charset="2"/>
              </a:rPr>
              <a:t>)</a:t>
            </a:r>
          </a:p>
          <a:p>
            <a:pPr algn="just" eaLnBrk="1" hangingPunct="1">
              <a:lnSpc>
                <a:spcPct val="80000"/>
              </a:lnSpc>
            </a:pPr>
            <a:r>
              <a:rPr lang="de-DE" altLang="en-US" sz="2400">
                <a:latin typeface="Times New Roman" panose="02020603050405020304" pitchFamily="18" charset="0"/>
                <a:cs typeface="Times New Roman" panose="02020603050405020304" pitchFamily="18" charset="0"/>
                <a:sym typeface="Symbol" panose="05050102010706020507" pitchFamily="18" charset="2"/>
              </a:rPr>
              <a:t>A mutex is a variable that can be in one of two states</a:t>
            </a:r>
          </a:p>
          <a:p>
            <a:pPr lvl="1" algn="just" eaLnBrk="1" hangingPunct="1">
              <a:lnSpc>
                <a:spcPct val="80000"/>
              </a:lnSpc>
            </a:pPr>
            <a:r>
              <a:rPr lang="de-DE" altLang="en-US" sz="2000">
                <a:latin typeface="Times New Roman" panose="02020603050405020304" pitchFamily="18" charset="0"/>
                <a:cs typeface="Times New Roman" panose="02020603050405020304" pitchFamily="18" charset="0"/>
              </a:rPr>
              <a:t>unlocked (0): the calling threads is </a:t>
            </a:r>
            <a:r>
              <a:rPr lang="de-DE" altLang="en-US" sz="2000" b="1">
                <a:latin typeface="Times New Roman" panose="02020603050405020304" pitchFamily="18" charset="0"/>
                <a:cs typeface="Times New Roman" panose="02020603050405020304" pitchFamily="18" charset="0"/>
              </a:rPr>
              <a:t>free</a:t>
            </a:r>
            <a:r>
              <a:rPr lang="de-DE" altLang="en-US" sz="2000">
                <a:latin typeface="Times New Roman" panose="02020603050405020304" pitchFamily="18" charset="0"/>
                <a:cs typeface="Times New Roman" panose="02020603050405020304" pitchFamily="18" charset="0"/>
              </a:rPr>
              <a:t> to enter the critical region</a:t>
            </a:r>
          </a:p>
          <a:p>
            <a:pPr lvl="1" algn="just" eaLnBrk="1" hangingPunct="1">
              <a:lnSpc>
                <a:spcPct val="80000"/>
              </a:lnSpc>
            </a:pPr>
            <a:r>
              <a:rPr lang="de-DE" altLang="en-US" sz="2000">
                <a:latin typeface="Times New Roman" panose="02020603050405020304" pitchFamily="18" charset="0"/>
                <a:cs typeface="Times New Roman" panose="02020603050405020304" pitchFamily="18" charset="0"/>
              </a:rPr>
              <a:t>locked (1): the calling thread is blocked until the thread in the critical region is finished (</a:t>
            </a:r>
            <a:r>
              <a:rPr lang="de-DE" altLang="en-US" sz="2000" b="1">
                <a:latin typeface="Times New Roman" panose="02020603050405020304" pitchFamily="18" charset="0"/>
                <a:cs typeface="Times New Roman" panose="02020603050405020304" pitchFamily="18" charset="0"/>
              </a:rPr>
              <a:t>busy</a:t>
            </a:r>
            <a:r>
              <a:rPr lang="de-DE" altLang="en-US" sz="2000">
                <a:latin typeface="Times New Roman" panose="02020603050405020304" pitchFamily="18" charset="0"/>
                <a:cs typeface="Times New Roman" panose="02020603050405020304" pitchFamily="18" charset="0"/>
              </a:rPr>
              <a:t>)</a:t>
            </a:r>
          </a:p>
          <a:p>
            <a:pPr algn="just" eaLnBrk="1" hangingPunct="1">
              <a:lnSpc>
                <a:spcPct val="80000"/>
              </a:lnSpc>
            </a:pPr>
            <a:r>
              <a:rPr lang="de-DE" altLang="en-US" sz="2400">
                <a:latin typeface="Times New Roman" panose="02020603050405020304" pitchFamily="18" charset="0"/>
                <a:cs typeface="Times New Roman" panose="02020603050405020304" pitchFamily="18" charset="0"/>
              </a:rPr>
              <a:t>Two procedures are used</a:t>
            </a:r>
          </a:p>
          <a:p>
            <a:pPr lvl="1" algn="just" eaLnBrk="1" hangingPunct="1">
              <a:lnSpc>
                <a:spcPct val="80000"/>
              </a:lnSpc>
            </a:pPr>
            <a:r>
              <a:rPr lang="de-DE" altLang="en-US" sz="2000" b="1">
                <a:latin typeface="Times New Roman" panose="02020603050405020304" pitchFamily="18" charset="0"/>
                <a:cs typeface="Times New Roman" panose="02020603050405020304" pitchFamily="18" charset="0"/>
              </a:rPr>
              <a:t>mutex_lock</a:t>
            </a:r>
            <a:r>
              <a:rPr lang="de-DE" altLang="en-US" sz="2000">
                <a:latin typeface="Times New Roman" panose="02020603050405020304" pitchFamily="18" charset="0"/>
                <a:cs typeface="Times New Roman" panose="02020603050405020304" pitchFamily="18" charset="0"/>
              </a:rPr>
              <a:t>: is called when a thread needs access to a critical region</a:t>
            </a:r>
          </a:p>
          <a:p>
            <a:pPr lvl="1" algn="just" eaLnBrk="1" hangingPunct="1">
              <a:lnSpc>
                <a:spcPct val="80000"/>
              </a:lnSpc>
            </a:pPr>
            <a:r>
              <a:rPr lang="de-DE" altLang="en-US" sz="2000" b="1">
                <a:latin typeface="Times New Roman" panose="02020603050405020304" pitchFamily="18" charset="0"/>
                <a:cs typeface="Times New Roman" panose="02020603050405020304" pitchFamily="18" charset="0"/>
              </a:rPr>
              <a:t>mutex_unlock</a:t>
            </a:r>
            <a:r>
              <a:rPr lang="de-DE" altLang="en-US" sz="2000">
                <a:latin typeface="Times New Roman" panose="02020603050405020304" pitchFamily="18" charset="0"/>
                <a:cs typeface="Times New Roman" panose="02020603050405020304" pitchFamily="18" charset="0"/>
              </a:rPr>
              <a:t>: is called when a thread in the critical region is finished</a:t>
            </a:r>
          </a:p>
        </p:txBody>
      </p:sp>
      <p:pic>
        <p:nvPicPr>
          <p:cNvPr id="254980" name="Picture 4" descr="02-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370388"/>
            <a:ext cx="6629400" cy="248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81" name="Text Box 4"/>
          <p:cNvSpPr txBox="1">
            <a:spLocks noChangeArrowheads="1"/>
          </p:cNvSpPr>
          <p:nvPr/>
        </p:nvSpPr>
        <p:spPr bwMode="auto">
          <a:xfrm>
            <a:off x="3733800" y="60198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2-29.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54980"/>
                                        </p:tgtEl>
                                        <p:attrNameLst>
                                          <p:attrName>style.visibility</p:attrName>
                                        </p:attrNameLst>
                                      </p:cBhvr>
                                      <p:to>
                                        <p:strVal val="visible"/>
                                      </p:to>
                                    </p:set>
                                    <p:animEffect transition="in" filter="box(in)">
                                      <p:cBhvr>
                                        <p:cTn id="7" dur="500"/>
                                        <p:tgtEl>
                                          <p:spTgt spid="25498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54981"/>
                                        </p:tgtEl>
                                        <p:attrNameLst>
                                          <p:attrName>style.visibility</p:attrName>
                                        </p:attrNameLst>
                                      </p:cBhvr>
                                      <p:to>
                                        <p:strVal val="visible"/>
                                      </p:to>
                                    </p:set>
                                    <p:animEffect transition="in" filter="box(in)">
                                      <p:cBhvr>
                                        <p:cTn id="10" dur="500"/>
                                        <p:tgtEl>
                                          <p:spTgt spid="254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Monitors</a:t>
            </a:r>
          </a:p>
        </p:txBody>
      </p:sp>
      <p:sp>
        <p:nvSpPr>
          <p:cNvPr id="29699" name="Rectangle 3"/>
          <p:cNvSpPr>
            <a:spLocks noGrp="1"/>
          </p:cNvSpPr>
          <p:nvPr>
            <p:ph type="body" sz="half" idx="1"/>
          </p:nvPr>
        </p:nvSpPr>
        <p:spPr>
          <a:xfrm>
            <a:off x="228600" y="1219200"/>
            <a:ext cx="8915400" cy="5638800"/>
          </a:xfrm>
        </p:spPr>
        <p:txBody>
          <a:bodyPr/>
          <a:lstStyle/>
          <a:p>
            <a:pPr algn="just" eaLnBrk="1" hangingPunct="1">
              <a:lnSpc>
                <a:spcPct val="80000"/>
              </a:lnSpc>
            </a:pPr>
            <a:r>
              <a:rPr lang="de-DE" altLang="en-US" sz="2400">
                <a:latin typeface="Times New Roman" panose="02020603050405020304" pitchFamily="18" charset="0"/>
                <a:cs typeface="Times New Roman" panose="02020603050405020304" pitchFamily="18" charset="0"/>
                <a:sym typeface="Symbol" panose="05050102010706020507" pitchFamily="18" charset="2"/>
              </a:rPr>
              <a:t>Is a proposal of Brinch Hansen (1973) and Hoare (1974)</a:t>
            </a:r>
          </a:p>
          <a:p>
            <a:pPr algn="just" eaLnBrk="1" hangingPunct="1">
              <a:lnSpc>
                <a:spcPct val="80000"/>
              </a:lnSpc>
            </a:pPr>
            <a:r>
              <a:rPr lang="de-DE" altLang="en-US" sz="2400">
                <a:latin typeface="Times New Roman" panose="02020603050405020304" pitchFamily="18" charset="0"/>
                <a:cs typeface="Times New Roman" panose="02020603050405020304" pitchFamily="18" charset="0"/>
                <a:sym typeface="Symbol" panose="05050102010706020507" pitchFamily="18" charset="2"/>
              </a:rPr>
              <a:t>Is a collection of procedures, variables, and data structures that are all grouped together in a special kind of module or package</a:t>
            </a:r>
          </a:p>
          <a:p>
            <a:pPr algn="just" eaLnBrk="1" hangingPunct="1">
              <a:lnSpc>
                <a:spcPct val="80000"/>
              </a:lnSpc>
            </a:pPr>
            <a:r>
              <a:rPr lang="de-DE" altLang="en-US" sz="2400">
                <a:latin typeface="Times New Roman" panose="02020603050405020304" pitchFamily="18" charset="0"/>
                <a:cs typeface="Times New Roman" panose="02020603050405020304" pitchFamily="18" charset="0"/>
                <a:sym typeface="Symbol" panose="05050102010706020507" pitchFamily="18" charset="2"/>
              </a:rPr>
              <a:t>Processes may call the procedures in a monitor whenever they want to, but they cannot directly access monitor‘s internal data structures from procedures declared outside the monitor (</a:t>
            </a:r>
            <a:r>
              <a:rPr lang="de-DE" altLang="en-US" sz="2400" b="1">
                <a:latin typeface="Times New Roman" panose="02020603050405020304" pitchFamily="18" charset="0"/>
                <a:cs typeface="Times New Roman" panose="02020603050405020304" pitchFamily="18" charset="0"/>
                <a:sym typeface="Symbol" panose="05050102010706020507" pitchFamily="18" charset="2"/>
              </a:rPr>
              <a:t>encapsulation</a:t>
            </a:r>
            <a:r>
              <a:rPr lang="de-DE" altLang="en-US" sz="2400">
                <a:latin typeface="Times New Roman" panose="02020603050405020304" pitchFamily="18" charset="0"/>
                <a:cs typeface="Times New Roman" panose="02020603050405020304" pitchFamily="18" charset="0"/>
                <a:sym typeface="Symbol" panose="05050102010706020507" pitchFamily="18" charset="2"/>
              </a:rPr>
              <a:t>)</a:t>
            </a:r>
          </a:p>
          <a:p>
            <a:pPr algn="just">
              <a:lnSpc>
                <a:spcPct val="80000"/>
              </a:lnSpc>
              <a:spcBef>
                <a:spcPts val="700"/>
              </a:spcBef>
            </a:pPr>
            <a:r>
              <a:rPr lang="en-GB" altLang="en-US" sz="2400">
                <a:latin typeface="Times New Roman" panose="02020603050405020304" pitchFamily="18" charset="0"/>
                <a:cs typeface="Times New Roman" panose="02020603050405020304" pitchFamily="18" charset="0"/>
              </a:rPr>
              <a:t>Only one process can be active in a monitor at any moment (</a:t>
            </a:r>
            <a:r>
              <a:rPr lang="en-GB" altLang="en-US" sz="2400" b="1">
                <a:latin typeface="Times New Roman" panose="02020603050405020304" pitchFamily="18" charset="0"/>
                <a:cs typeface="Times New Roman" panose="02020603050405020304" pitchFamily="18" charset="0"/>
              </a:rPr>
              <a:t>mutual exclusion</a:t>
            </a:r>
            <a:r>
              <a:rPr lang="en-GB" altLang="en-US" sz="2400">
                <a:latin typeface="Times New Roman" panose="02020603050405020304" pitchFamily="18" charset="0"/>
                <a:cs typeface="Times New Roman" panose="02020603050405020304" pitchFamily="18" charset="0"/>
              </a:rPr>
              <a:t>)</a:t>
            </a:r>
          </a:p>
          <a:p>
            <a:pPr algn="just">
              <a:lnSpc>
                <a:spcPct val="80000"/>
              </a:lnSpc>
              <a:spcBef>
                <a:spcPts val="700"/>
              </a:spcBef>
            </a:pPr>
            <a:r>
              <a:rPr lang="en-GB" altLang="en-US" sz="2400">
                <a:latin typeface="Times New Roman" panose="02020603050405020304" pitchFamily="18" charset="0"/>
                <a:cs typeface="Times New Roman" panose="02020603050405020304" pitchFamily="18" charset="0"/>
              </a:rPr>
              <a:t>Monitor are programming language constructs</a:t>
            </a:r>
          </a:p>
          <a:p>
            <a:pPr algn="just">
              <a:lnSpc>
                <a:spcPct val="80000"/>
              </a:lnSpc>
              <a:spcBef>
                <a:spcPts val="700"/>
              </a:spcBef>
            </a:pPr>
            <a:r>
              <a:rPr lang="en-GB" altLang="en-US" sz="2400">
                <a:latin typeface="Times New Roman" panose="02020603050405020304" pitchFamily="18" charset="0"/>
                <a:cs typeface="Times New Roman" panose="02020603050405020304" pitchFamily="18" charset="0"/>
              </a:rPr>
              <a:t>When a process calls a monitor procedure, it must check to see if any other procedure in currently active within monitor</a:t>
            </a:r>
          </a:p>
          <a:p>
            <a:pPr lvl="1" algn="just">
              <a:lnSpc>
                <a:spcPct val="80000"/>
              </a:lnSpc>
              <a:spcBef>
                <a:spcPts val="700"/>
              </a:spcBef>
            </a:pPr>
            <a:r>
              <a:rPr lang="en-GB" altLang="en-US" sz="2000">
                <a:latin typeface="Times New Roman" panose="02020603050405020304" pitchFamily="18" charset="0"/>
                <a:cs typeface="Times New Roman" panose="02020603050405020304" pitchFamily="18" charset="0"/>
              </a:rPr>
              <a:t>If so, the calling process is suspended until the other leaves. </a:t>
            </a:r>
          </a:p>
          <a:p>
            <a:pPr lvl="1" algn="just">
              <a:lnSpc>
                <a:spcPct val="80000"/>
              </a:lnSpc>
              <a:spcBef>
                <a:spcPts val="700"/>
              </a:spcBef>
            </a:pPr>
            <a:r>
              <a:rPr lang="en-GB" altLang="en-US" sz="2000">
                <a:latin typeface="Times New Roman" panose="02020603050405020304" pitchFamily="18" charset="0"/>
                <a:cs typeface="Times New Roman" panose="02020603050405020304" pitchFamily="18" charset="0"/>
              </a:rPr>
              <a:t>Otherwise, it enters the monitor</a:t>
            </a:r>
          </a:p>
          <a:p>
            <a:pPr>
              <a:lnSpc>
                <a:spcPct val="80000"/>
              </a:lnSpc>
              <a:spcBef>
                <a:spcPts val="700"/>
              </a:spcBef>
            </a:pPr>
            <a:r>
              <a:rPr lang="en-GB" altLang="en-US" sz="2400">
                <a:latin typeface="Times New Roman" panose="02020603050405020304" pitchFamily="18" charset="0"/>
                <a:cs typeface="Times New Roman" panose="02020603050405020304" pitchFamily="18" charset="0"/>
              </a:rPr>
              <a:t>Monitor are implemented using</a:t>
            </a:r>
          </a:p>
          <a:p>
            <a:pPr lvl="1" algn="just">
              <a:lnSpc>
                <a:spcPct val="80000"/>
              </a:lnSpc>
              <a:spcBef>
                <a:spcPts val="700"/>
              </a:spcBef>
            </a:pPr>
            <a:r>
              <a:rPr lang="en-GB" altLang="en-US" sz="2000">
                <a:latin typeface="Times New Roman" panose="02020603050405020304" pitchFamily="18" charset="0"/>
                <a:cs typeface="Times New Roman" panose="02020603050405020304" pitchFamily="18" charset="0"/>
              </a:rPr>
              <a:t>Mutual exclusion in monitor is ensured by the compiler</a:t>
            </a:r>
          </a:p>
          <a:p>
            <a:pPr lvl="1" algn="just">
              <a:lnSpc>
                <a:spcPct val="80000"/>
              </a:lnSpc>
              <a:spcBef>
                <a:spcPts val="700"/>
              </a:spcBef>
            </a:pPr>
            <a:r>
              <a:rPr lang="en-GB" altLang="en-US" sz="2000">
                <a:latin typeface="Times New Roman" panose="02020603050405020304" pitchFamily="18" charset="0"/>
                <a:cs typeface="Times New Roman" panose="02020603050405020304" pitchFamily="18" charset="0"/>
              </a:rPr>
              <a:t>Condition variables: provide the possibility of waiting</a:t>
            </a:r>
            <a:endParaRPr lang="de-DE"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Condition Variables</a:t>
            </a:r>
          </a:p>
        </p:txBody>
      </p:sp>
      <p:sp>
        <p:nvSpPr>
          <p:cNvPr id="30723" name="Rectangle 3"/>
          <p:cNvSpPr>
            <a:spLocks noGrp="1"/>
          </p:cNvSpPr>
          <p:nvPr>
            <p:ph type="body" sz="half" idx="1"/>
          </p:nvPr>
        </p:nvSpPr>
        <p:spPr>
          <a:xfrm>
            <a:off x="228600" y="1219200"/>
            <a:ext cx="8915400" cy="5638800"/>
          </a:xfrm>
        </p:spPr>
        <p:txBody>
          <a:bodyPr/>
          <a:lstStyle/>
          <a:p>
            <a:pPr algn="just"/>
            <a:r>
              <a:rPr lang="en-GB" altLang="en-US" sz="2800">
                <a:latin typeface="Times New Roman" panose="02020603050405020304" pitchFamily="18" charset="0"/>
                <a:cs typeface="Times New Roman" panose="02020603050405020304" pitchFamily="18" charset="0"/>
              </a:rPr>
              <a:t>Used to wait for a specific condition to be fulfilled </a:t>
            </a:r>
          </a:p>
          <a:p>
            <a:pPr algn="just"/>
            <a:r>
              <a:rPr lang="en-GB" altLang="en-US" sz="2800">
                <a:latin typeface="Times New Roman" panose="02020603050405020304" pitchFamily="18" charset="0"/>
                <a:cs typeface="Times New Roman" panose="02020603050405020304" pitchFamily="18" charset="0"/>
              </a:rPr>
              <a:t>Two operations</a:t>
            </a:r>
          </a:p>
          <a:p>
            <a:pPr lvl="1" algn="just"/>
            <a:r>
              <a:rPr lang="en-GB" altLang="en-US" sz="2400" b="1">
                <a:latin typeface="Times New Roman" panose="02020603050405020304" pitchFamily="18" charset="0"/>
                <a:cs typeface="Times New Roman" panose="02020603050405020304" pitchFamily="18" charset="0"/>
              </a:rPr>
              <a:t>wait</a:t>
            </a:r>
            <a:r>
              <a:rPr lang="en-GB" altLang="en-US" sz="2400">
                <a:latin typeface="Times New Roman" panose="02020603050405020304" pitchFamily="18" charset="0"/>
                <a:cs typeface="Times New Roman" panose="02020603050405020304" pitchFamily="18" charset="0"/>
              </a:rPr>
              <a:t>(): current process sleep, waiting (block state)</a:t>
            </a:r>
          </a:p>
          <a:p>
            <a:pPr lvl="1" algn="just"/>
            <a:r>
              <a:rPr lang="en-GB" altLang="en-US" sz="2400" b="1">
                <a:latin typeface="Times New Roman" panose="02020603050405020304" pitchFamily="18" charset="0"/>
                <a:cs typeface="Times New Roman" panose="02020603050405020304" pitchFamily="18" charset="0"/>
              </a:rPr>
              <a:t>signal</a:t>
            </a:r>
            <a:r>
              <a:rPr lang="en-GB" altLang="en-US" sz="2400">
                <a:latin typeface="Times New Roman" panose="02020603050405020304" pitchFamily="18" charset="0"/>
                <a:cs typeface="Times New Roman" panose="02020603050405020304" pitchFamily="18" charset="0"/>
              </a:rPr>
              <a:t>(): a sleeping process is awaked</a:t>
            </a:r>
          </a:p>
          <a:p>
            <a:pPr algn="just"/>
            <a:r>
              <a:rPr lang="en-GB" altLang="en-US" sz="2800">
                <a:latin typeface="Times New Roman" panose="02020603050405020304" pitchFamily="18" charset="0"/>
                <a:cs typeface="Times New Roman" panose="02020603050405020304" pitchFamily="18" charset="0"/>
              </a:rPr>
              <a:t>When a process call wait, the other processes get access into the monitor</a:t>
            </a:r>
          </a:p>
          <a:p>
            <a:pPr algn="just"/>
            <a:r>
              <a:rPr lang="en-GB" altLang="en-US" sz="2800">
                <a:latin typeface="Times New Roman" panose="02020603050405020304" pitchFamily="18" charset="0"/>
                <a:cs typeface="Times New Roman" panose="02020603050405020304" pitchFamily="18" charset="0"/>
              </a:rPr>
              <a:t>The wait must come before the signal and keep track the state of each process with variables to ensure the signal losing</a:t>
            </a:r>
            <a:endParaRPr lang="de-DE"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Monitor functions</a:t>
            </a:r>
          </a:p>
        </p:txBody>
      </p:sp>
      <p:pic>
        <p:nvPicPr>
          <p:cNvPr id="3174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43000"/>
            <a:ext cx="7467600" cy="542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1524000" y="0"/>
            <a:ext cx="7620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Overview</a:t>
            </a:r>
          </a:p>
        </p:txBody>
      </p:sp>
      <p:sp>
        <p:nvSpPr>
          <p:cNvPr id="6147" name="Rectangle 3"/>
          <p:cNvSpPr>
            <a:spLocks noGrp="1"/>
          </p:cNvSpPr>
          <p:nvPr>
            <p:ph type="body" sz="half" idx="1"/>
          </p:nvPr>
        </p:nvSpPr>
        <p:spPr>
          <a:xfrm>
            <a:off x="228600" y="1219200"/>
            <a:ext cx="8915400" cy="5638800"/>
          </a:xfrm>
        </p:spPr>
        <p:txBody>
          <a:bodyPr/>
          <a:lstStyle/>
          <a:p>
            <a:pPr algn="just" eaLnBrk="1" hangingPunct="1"/>
            <a:r>
              <a:rPr lang="en-US" altLang="en-US" sz="2800" b="1" dirty="0">
                <a:latin typeface="Times New Roman" panose="02020603050405020304" pitchFamily="18" charset="0"/>
                <a:cs typeface="Times New Roman" panose="02020603050405020304" pitchFamily="18" charset="0"/>
              </a:rPr>
              <a:t>How</a:t>
            </a:r>
            <a:r>
              <a:rPr lang="en-US" altLang="en-US" sz="2800" dirty="0">
                <a:latin typeface="Times New Roman" panose="02020603050405020304" pitchFamily="18" charset="0"/>
                <a:cs typeface="Times New Roman" panose="02020603050405020304" pitchFamily="18" charset="0"/>
              </a:rPr>
              <a:t> one process can </a:t>
            </a:r>
            <a:r>
              <a:rPr lang="en-US" altLang="en-US" sz="2800" b="1" dirty="0">
                <a:latin typeface="Times New Roman" panose="02020603050405020304" pitchFamily="18" charset="0"/>
                <a:cs typeface="Times New Roman" panose="02020603050405020304" pitchFamily="18" charset="0"/>
              </a:rPr>
              <a:t>pass information to another</a:t>
            </a:r>
            <a:r>
              <a:rPr lang="en-US" altLang="en-US" sz="2800" dirty="0">
                <a:latin typeface="Times New Roman" panose="02020603050405020304" pitchFamily="18" charset="0"/>
                <a:cs typeface="Times New Roman" panose="02020603050405020304" pitchFamily="18" charset="0"/>
              </a:rPr>
              <a:t>?</a:t>
            </a:r>
          </a:p>
          <a:p>
            <a:pPr algn="just" eaLnBrk="1" hangingPunct="1"/>
            <a:r>
              <a:rPr lang="en-US" altLang="en-US" sz="2800" b="1" dirty="0">
                <a:latin typeface="Times New Roman" panose="02020603050405020304" pitchFamily="18" charset="0"/>
                <a:cs typeface="Times New Roman" panose="02020603050405020304" pitchFamily="18" charset="0"/>
              </a:rPr>
              <a:t>Make sure two or more </a:t>
            </a:r>
            <a:r>
              <a:rPr lang="en-US" altLang="en-US" sz="2800" dirty="0">
                <a:latin typeface="Times New Roman" panose="02020603050405020304" pitchFamily="18" charset="0"/>
                <a:cs typeface="Times New Roman" panose="02020603050405020304" pitchFamily="18" charset="0"/>
              </a:rPr>
              <a:t>processes </a:t>
            </a:r>
            <a:r>
              <a:rPr lang="en-US" altLang="en-US" sz="2800" b="1" dirty="0">
                <a:latin typeface="Times New Roman" panose="02020603050405020304" pitchFamily="18" charset="0"/>
                <a:cs typeface="Times New Roman" panose="02020603050405020304" pitchFamily="18" charset="0"/>
              </a:rPr>
              <a:t>do not get </a:t>
            </a:r>
            <a:r>
              <a:rPr lang="en-US" altLang="en-US" sz="2800" dirty="0">
                <a:latin typeface="Times New Roman" panose="02020603050405020304" pitchFamily="18" charset="0"/>
                <a:cs typeface="Times New Roman" panose="02020603050405020304" pitchFamily="18" charset="0"/>
              </a:rPr>
              <a:t>in </a:t>
            </a:r>
            <a:r>
              <a:rPr lang="en-US" altLang="en-US" sz="2800" b="1" dirty="0">
                <a:latin typeface="Times New Roman" panose="02020603050405020304" pitchFamily="18" charset="0"/>
                <a:cs typeface="Times New Roman" panose="02020603050405020304" pitchFamily="18" charset="0"/>
              </a:rPr>
              <a:t>each other’s way</a:t>
            </a:r>
          </a:p>
          <a:p>
            <a:pPr algn="just" eaLnBrk="1" hangingPunct="1"/>
            <a:r>
              <a:rPr lang="en-US" altLang="en-US" sz="2800" b="1" dirty="0">
                <a:latin typeface="Times New Roman" panose="02020603050405020304" pitchFamily="18" charset="0"/>
                <a:cs typeface="Times New Roman" panose="02020603050405020304" pitchFamily="18" charset="0"/>
              </a:rPr>
              <a:t>Proper sequencing when</a:t>
            </a: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dependencies</a:t>
            </a:r>
            <a:r>
              <a:rPr lang="en-US" altLang="en-US" sz="2800" dirty="0">
                <a:latin typeface="Times New Roman" panose="02020603050405020304" pitchFamily="18" charset="0"/>
                <a:cs typeface="Times New Roman" panose="02020603050405020304" pitchFamily="18" charset="0"/>
              </a:rPr>
              <a:t> are present: if process A produces data and process B prints them, B has to wait until A has produced some data before starting to print</a:t>
            </a:r>
          </a:p>
          <a:p>
            <a:pPr algn="just" eaLnBrk="1" hangingPunct="1"/>
            <a:r>
              <a:rPr lang="en-US" altLang="en-US" sz="2800" b="1" dirty="0">
                <a:latin typeface="Times New Roman" panose="02020603050405020304" pitchFamily="18" charset="0"/>
                <a:cs typeface="Times New Roman" panose="02020603050405020304" pitchFamily="18" charset="0"/>
              </a:rPr>
              <a:t>Context</a:t>
            </a:r>
          </a:p>
          <a:p>
            <a:pPr lvl="1" algn="just" eaLnBrk="1" hangingPunct="1"/>
            <a:r>
              <a:rPr lang="de-DE" altLang="en-US" sz="2400" dirty="0">
                <a:latin typeface="Times New Roman" panose="02020603050405020304" pitchFamily="18" charset="0"/>
                <a:cs typeface="Times New Roman" panose="02020603050405020304" pitchFamily="18" charset="0"/>
              </a:rPr>
              <a:t>Why does the C/ C++ compiler </a:t>
            </a:r>
            <a:r>
              <a:rPr lang="de-DE" altLang="en-US" sz="2400" b="1" dirty="0">
                <a:latin typeface="Times New Roman" panose="02020603050405020304" pitchFamily="18" charset="0"/>
                <a:cs typeface="Times New Roman" panose="02020603050405020304" pitchFamily="18" charset="0"/>
              </a:rPr>
              <a:t>resist the back door pointer</a:t>
            </a:r>
            <a:r>
              <a:rPr lang="de-DE" altLang="en-US" sz="2400" dirty="0">
                <a:latin typeface="Times New Roman" panose="02020603050405020304" pitchFamily="18" charset="0"/>
                <a:cs typeface="Times New Roman" panose="02020603050405020304" pitchFamily="18" charset="0"/>
              </a:rPr>
              <a:t>?</a:t>
            </a:r>
          </a:p>
          <a:p>
            <a:pPr lvl="1" algn="just" eaLnBrk="1" hangingPunct="1"/>
            <a:r>
              <a:rPr lang="de-DE" altLang="en-US" sz="2400" dirty="0">
                <a:latin typeface="Times New Roman" panose="02020603050405020304" pitchFamily="18" charset="0"/>
                <a:cs typeface="Times New Roman" panose="02020603050405020304" pitchFamily="18" charset="0"/>
              </a:rPr>
              <a:t>Why do the object </a:t>
            </a:r>
            <a:r>
              <a:rPr lang="de-DE" altLang="en-US" sz="2400" b="1" dirty="0">
                <a:latin typeface="Times New Roman" panose="02020603050405020304" pitchFamily="18" charset="0"/>
                <a:cs typeface="Times New Roman" panose="02020603050405020304" pitchFamily="18" charset="0"/>
              </a:rPr>
              <a:t>give the shallow (</a:t>
            </a:r>
            <a:r>
              <a:rPr lang="de-DE" altLang="en-US" sz="2400" b="1" i="1" dirty="0">
                <a:latin typeface="Times New Roman" panose="02020603050405020304" pitchFamily="18" charset="0"/>
                <a:cs typeface="Times New Roman" panose="02020603050405020304" pitchFamily="18" charset="0"/>
              </a:rPr>
              <a:t>pass/return by reference</a:t>
            </a:r>
            <a:r>
              <a:rPr lang="de-DE" altLang="en-US" sz="2400" b="1" dirty="0">
                <a:latin typeface="Times New Roman" panose="02020603050405020304" pitchFamily="18" charset="0"/>
                <a:cs typeface="Times New Roman" panose="02020603050405020304" pitchFamily="18" charset="0"/>
              </a:rPr>
              <a:t>) or deep copy (</a:t>
            </a:r>
            <a:r>
              <a:rPr lang="de-DE" altLang="en-US" sz="2400" b="1" i="1" dirty="0">
                <a:latin typeface="Times New Roman" panose="02020603050405020304" pitchFamily="18" charset="0"/>
                <a:cs typeface="Times New Roman" panose="02020603050405020304" pitchFamily="18" charset="0"/>
              </a:rPr>
              <a:t>pass/return by value</a:t>
            </a:r>
            <a:r>
              <a:rPr lang="de-DE" altLang="en-US" sz="2400" b="1" dirty="0">
                <a:latin typeface="Times New Roman" panose="02020603050405020304" pitchFamily="18" charset="0"/>
                <a:cs typeface="Times New Roman" panose="02020603050405020304" pitchFamily="18" charset="0"/>
              </a:rPr>
              <a:t>) way </a:t>
            </a:r>
            <a:r>
              <a:rPr lang="de-DE" altLang="en-US" sz="2400" dirty="0">
                <a:latin typeface="Times New Roman" panose="02020603050405020304" pitchFamily="18" charset="0"/>
                <a:cs typeface="Times New Roman" panose="02020603050405020304" pitchFamily="18" charset="0"/>
              </a:rPr>
              <a:t>to implement it?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Solving</a:t>
            </a:r>
            <a:r>
              <a:rPr lang="en-US" altLang="en-US" sz="32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Producer-Consumer Problem</a:t>
            </a:r>
          </a:p>
        </p:txBody>
      </p:sp>
      <p:pic>
        <p:nvPicPr>
          <p:cNvPr id="32771"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6800"/>
            <a:ext cx="4518025"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044575"/>
            <a:ext cx="4800600"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3175" name="Text Box 4"/>
          <p:cNvSpPr txBox="1">
            <a:spLocks noChangeArrowheads="1"/>
          </p:cNvSpPr>
          <p:nvPr/>
        </p:nvSpPr>
        <p:spPr bwMode="auto">
          <a:xfrm>
            <a:off x="5791200" y="60198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2-34.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63175"/>
                                        </p:tgtEl>
                                        <p:attrNameLst>
                                          <p:attrName>style.visibility</p:attrName>
                                        </p:attrNameLst>
                                      </p:cBhvr>
                                      <p:to>
                                        <p:strVal val="visible"/>
                                      </p:to>
                                    </p:set>
                                    <p:animEffect transition="in" filter="box(in)">
                                      <p:cBhvr>
                                        <p:cTn id="7" dur="500"/>
                                        <p:tgtEl>
                                          <p:spTgt spid="263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Message Passing</a:t>
            </a:r>
          </a:p>
        </p:txBody>
      </p:sp>
      <p:sp>
        <p:nvSpPr>
          <p:cNvPr id="33795" name="Rectangle 3"/>
          <p:cNvSpPr>
            <a:spLocks noGrp="1"/>
          </p:cNvSpPr>
          <p:nvPr>
            <p:ph type="body" sz="half" idx="1"/>
          </p:nvPr>
        </p:nvSpPr>
        <p:spPr>
          <a:xfrm>
            <a:off x="0" y="1219200"/>
            <a:ext cx="5867400" cy="5638800"/>
          </a:xfrm>
        </p:spPr>
        <p:txBody>
          <a:bodyPr/>
          <a:lstStyle/>
          <a:p>
            <a:pPr algn="just" eaLnBrk="1" hangingPunct="1"/>
            <a:r>
              <a:rPr lang="de-DE" altLang="en-US" sz="2400">
                <a:latin typeface="Times New Roman" panose="02020603050405020304" pitchFamily="18" charset="0"/>
                <a:cs typeface="Times New Roman" panose="02020603050405020304" pitchFamily="18" charset="0"/>
                <a:sym typeface="Symbol" panose="05050102010706020507" pitchFamily="18" charset="2"/>
              </a:rPr>
              <a:t>Using system calls (like semaphore) with 2 primitives</a:t>
            </a:r>
          </a:p>
          <a:p>
            <a:pPr lvl="1" algn="just" eaLnBrk="1" hangingPunct="1"/>
            <a:r>
              <a:rPr lang="de-DE" altLang="en-US" sz="2000" b="1">
                <a:latin typeface="Times New Roman" panose="02020603050405020304" pitchFamily="18" charset="0"/>
                <a:cs typeface="Times New Roman" panose="02020603050405020304" pitchFamily="18" charset="0"/>
              </a:rPr>
              <a:t>send</a:t>
            </a:r>
            <a:r>
              <a:rPr lang="de-DE" altLang="en-US" sz="2000">
                <a:latin typeface="Times New Roman" panose="02020603050405020304" pitchFamily="18" charset="0"/>
                <a:cs typeface="Times New Roman" panose="02020603050405020304" pitchFamily="18" charset="0"/>
              </a:rPr>
              <a:t> (destination, &amp;message): sends a message to given destination</a:t>
            </a:r>
          </a:p>
          <a:p>
            <a:pPr lvl="1" algn="just" eaLnBrk="1" hangingPunct="1"/>
            <a:r>
              <a:rPr lang="de-DE" altLang="en-US" sz="2000" b="1">
                <a:latin typeface="Times New Roman" panose="02020603050405020304" pitchFamily="18" charset="0"/>
                <a:cs typeface="Times New Roman" panose="02020603050405020304" pitchFamily="18" charset="0"/>
              </a:rPr>
              <a:t>receive</a:t>
            </a:r>
            <a:r>
              <a:rPr lang="de-DE" altLang="en-US" sz="2000">
                <a:latin typeface="Times New Roman" panose="02020603050405020304" pitchFamily="18" charset="0"/>
                <a:cs typeface="Times New Roman" panose="02020603050405020304" pitchFamily="18" charset="0"/>
              </a:rPr>
              <a:t> (source, &amp;message): receives a message from a given resource. If no message is available, the receiver can block until one arrives</a:t>
            </a:r>
          </a:p>
          <a:p>
            <a:pPr algn="just" eaLnBrk="1" hangingPunct="1"/>
            <a:r>
              <a:rPr lang="de-DE" altLang="en-US" sz="2400">
                <a:latin typeface="Times New Roman" panose="02020603050405020304" pitchFamily="18" charset="0"/>
                <a:cs typeface="Times New Roman" panose="02020603050405020304" pitchFamily="18" charset="0"/>
              </a:rPr>
              <a:t>Message-Passing System is used for the communicating processes are on different machines connected by a network</a:t>
            </a:r>
          </a:p>
          <a:p>
            <a:pPr lvl="1" algn="just" eaLnBrk="1" hangingPunct="1"/>
            <a:r>
              <a:rPr lang="de-DE" altLang="en-US" sz="2000">
                <a:latin typeface="Times New Roman" panose="02020603050405020304" pitchFamily="18" charset="0"/>
                <a:cs typeface="Times New Roman" panose="02020603050405020304" pitchFamily="18" charset="0"/>
              </a:rPr>
              <a:t>To guard against lost messages, sender and receiver can agree that as soon as a message has been received, the receiver will send back a special </a:t>
            </a:r>
            <a:r>
              <a:rPr lang="de-DE" altLang="en-US" sz="2000" b="1">
                <a:latin typeface="Times New Roman" panose="02020603050405020304" pitchFamily="18" charset="0"/>
                <a:cs typeface="Times New Roman" panose="02020603050405020304" pitchFamily="18" charset="0"/>
              </a:rPr>
              <a:t>acknowledgement</a:t>
            </a:r>
            <a:r>
              <a:rPr lang="de-DE" altLang="en-US" sz="2000">
                <a:latin typeface="Times New Roman" panose="02020603050405020304" pitchFamily="18" charset="0"/>
                <a:cs typeface="Times New Roman" panose="02020603050405020304" pitchFamily="18" charset="0"/>
              </a:rPr>
              <a:t> message (</a:t>
            </a:r>
            <a:r>
              <a:rPr lang="de-DE" altLang="en-US" sz="2000" i="1">
                <a:latin typeface="Times New Roman" panose="02020603050405020304" pitchFamily="18" charset="0"/>
                <a:cs typeface="Times New Roman" panose="02020603050405020304" pitchFamily="18" charset="0"/>
              </a:rPr>
              <a:t>ensuring both process are blocked forever</a:t>
            </a:r>
            <a:r>
              <a:rPr lang="de-DE" altLang="en-US" sz="2000">
                <a:latin typeface="Times New Roman" panose="02020603050405020304" pitchFamily="18" charset="0"/>
                <a:cs typeface="Times New Roman" panose="02020603050405020304" pitchFamily="18" charset="0"/>
              </a:rPr>
              <a:t>)</a:t>
            </a:r>
          </a:p>
        </p:txBody>
      </p:sp>
      <p:pic>
        <p:nvPicPr>
          <p:cNvPr id="3379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3913" y="2057400"/>
            <a:ext cx="3240087" cy="400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Solving</a:t>
            </a:r>
            <a:r>
              <a:rPr lang="en-US" altLang="en-US" sz="32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Producer-Consumer Problem</a:t>
            </a:r>
          </a:p>
        </p:txBody>
      </p:sp>
      <p:pic>
        <p:nvPicPr>
          <p:cNvPr id="34819"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143000"/>
            <a:ext cx="7086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Picture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733800"/>
            <a:ext cx="6858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7271" name="Text Box 4"/>
          <p:cNvSpPr txBox="1">
            <a:spLocks noChangeArrowheads="1"/>
          </p:cNvSpPr>
          <p:nvPr/>
        </p:nvSpPr>
        <p:spPr bwMode="auto">
          <a:xfrm>
            <a:off x="3733800" y="61722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2-36.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67271"/>
                                        </p:tgtEl>
                                        <p:attrNameLst>
                                          <p:attrName>style.visibility</p:attrName>
                                        </p:attrNameLst>
                                      </p:cBhvr>
                                      <p:to>
                                        <p:strVal val="visible"/>
                                      </p:to>
                                    </p:set>
                                    <p:animEffect transition="in" filter="box(in)">
                                      <p:cBhvr>
                                        <p:cTn id="7" dur="500"/>
                                        <p:tgtEl>
                                          <p:spTgt spid="267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7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Barriers</a:t>
            </a:r>
          </a:p>
        </p:txBody>
      </p:sp>
      <p:sp>
        <p:nvSpPr>
          <p:cNvPr id="35843" name="Rectangle 3"/>
          <p:cNvSpPr>
            <a:spLocks noGrp="1"/>
          </p:cNvSpPr>
          <p:nvPr>
            <p:ph type="body" sz="half" idx="1"/>
          </p:nvPr>
        </p:nvSpPr>
        <p:spPr>
          <a:xfrm>
            <a:off x="228600" y="1219200"/>
            <a:ext cx="8915400" cy="2743200"/>
          </a:xfrm>
        </p:spPr>
        <p:txBody>
          <a:bodyPr/>
          <a:lstStyle/>
          <a:p>
            <a:pPr algn="just" eaLnBrk="1" hangingPunct="1">
              <a:lnSpc>
                <a:spcPct val="80000"/>
              </a:lnSpc>
            </a:pPr>
            <a:r>
              <a:rPr lang="de-DE" altLang="en-US" sz="2400">
                <a:latin typeface="Times New Roman" panose="02020603050405020304" pitchFamily="18" charset="0"/>
                <a:cs typeface="Times New Roman" panose="02020603050405020304" pitchFamily="18" charset="0"/>
                <a:sym typeface="Symbol" panose="05050102010706020507" pitchFamily="18" charset="2"/>
              </a:rPr>
              <a:t>Is intended for </a:t>
            </a:r>
            <a:r>
              <a:rPr lang="de-DE" altLang="en-US" sz="2400" b="1">
                <a:latin typeface="Times New Roman" panose="02020603050405020304" pitchFamily="18" charset="0"/>
                <a:cs typeface="Times New Roman" panose="02020603050405020304" pitchFamily="18" charset="0"/>
                <a:sym typeface="Symbol" panose="05050102010706020507" pitchFamily="18" charset="2"/>
              </a:rPr>
              <a:t>groups of processes </a:t>
            </a:r>
            <a:r>
              <a:rPr lang="de-DE" altLang="en-US" sz="2400">
                <a:latin typeface="Times New Roman" panose="02020603050405020304" pitchFamily="18" charset="0"/>
                <a:cs typeface="Times New Roman" panose="02020603050405020304" pitchFamily="18" charset="0"/>
                <a:sym typeface="Symbol" panose="05050102010706020507" pitchFamily="18" charset="2"/>
              </a:rPr>
              <a:t>rather than two process producer-consumer type situations</a:t>
            </a:r>
          </a:p>
          <a:p>
            <a:pPr algn="just" eaLnBrk="1" hangingPunct="1">
              <a:lnSpc>
                <a:spcPct val="80000"/>
              </a:lnSpc>
            </a:pPr>
            <a:r>
              <a:rPr lang="de-DE" altLang="en-US" sz="2400">
                <a:latin typeface="Times New Roman" panose="02020603050405020304" pitchFamily="18" charset="0"/>
                <a:cs typeface="Times New Roman" panose="02020603050405020304" pitchFamily="18" charset="0"/>
                <a:sym typeface="Symbol" panose="05050102010706020507" pitchFamily="18" charset="2"/>
              </a:rPr>
              <a:t>The applications are </a:t>
            </a:r>
            <a:r>
              <a:rPr lang="de-DE" altLang="en-US" sz="2400" b="1">
                <a:latin typeface="Times New Roman" panose="02020603050405020304" pitchFamily="18" charset="0"/>
                <a:cs typeface="Times New Roman" panose="02020603050405020304" pitchFamily="18" charset="0"/>
                <a:sym typeface="Symbol" panose="05050102010706020507" pitchFamily="18" charset="2"/>
              </a:rPr>
              <a:t>divided into phases </a:t>
            </a:r>
            <a:r>
              <a:rPr lang="de-DE" altLang="en-US" sz="2400">
                <a:latin typeface="Times New Roman" panose="02020603050405020304" pitchFamily="18" charset="0"/>
                <a:cs typeface="Times New Roman" panose="02020603050405020304" pitchFamily="18" charset="0"/>
                <a:sym typeface="Symbol" panose="05050102010706020507" pitchFamily="18" charset="2"/>
              </a:rPr>
              <a:t>and have the rule that no process may proceed into the next phase </a:t>
            </a:r>
            <a:r>
              <a:rPr lang="de-DE" altLang="en-US" sz="2400" b="1">
                <a:latin typeface="Times New Roman" panose="02020603050405020304" pitchFamily="18" charset="0"/>
                <a:cs typeface="Times New Roman" panose="02020603050405020304" pitchFamily="18" charset="0"/>
                <a:sym typeface="Symbol" panose="05050102010706020507" pitchFamily="18" charset="2"/>
              </a:rPr>
              <a:t>until all processes are ready to proceed to the next phase. </a:t>
            </a:r>
          </a:p>
          <a:p>
            <a:pPr algn="just" eaLnBrk="1" hangingPunct="1">
              <a:lnSpc>
                <a:spcPct val="80000"/>
              </a:lnSpc>
            </a:pPr>
            <a:r>
              <a:rPr lang="de-DE" altLang="en-US" sz="2400">
                <a:latin typeface="Times New Roman" panose="02020603050405020304" pitchFamily="18" charset="0"/>
                <a:cs typeface="Times New Roman" panose="02020603050405020304" pitchFamily="18" charset="0"/>
                <a:sym typeface="Symbol" panose="05050102010706020507" pitchFamily="18" charset="2"/>
              </a:rPr>
              <a:t>This behavior may be archived by placing a </a:t>
            </a:r>
            <a:r>
              <a:rPr lang="de-DE" altLang="en-US" sz="2400" b="1">
                <a:latin typeface="Times New Roman" panose="02020603050405020304" pitchFamily="18" charset="0"/>
                <a:cs typeface="Times New Roman" panose="02020603050405020304" pitchFamily="18" charset="0"/>
                <a:sym typeface="Symbol" panose="05050102010706020507" pitchFamily="18" charset="2"/>
              </a:rPr>
              <a:t>barrier</a:t>
            </a:r>
            <a:r>
              <a:rPr lang="de-DE" altLang="en-US" sz="2400">
                <a:latin typeface="Times New Roman" panose="02020603050405020304" pitchFamily="18" charset="0"/>
                <a:cs typeface="Times New Roman" panose="02020603050405020304" pitchFamily="18" charset="0"/>
                <a:sym typeface="Symbol" panose="05050102010706020507" pitchFamily="18" charset="2"/>
              </a:rPr>
              <a:t> </a:t>
            </a:r>
            <a:r>
              <a:rPr lang="de-DE" altLang="en-US" sz="2400" b="1">
                <a:latin typeface="Times New Roman" panose="02020603050405020304" pitchFamily="18" charset="0"/>
                <a:cs typeface="Times New Roman" panose="02020603050405020304" pitchFamily="18" charset="0"/>
                <a:sym typeface="Symbol" panose="05050102010706020507" pitchFamily="18" charset="2"/>
              </a:rPr>
              <a:t>at</a:t>
            </a:r>
            <a:r>
              <a:rPr lang="de-DE" altLang="en-US" sz="2400">
                <a:latin typeface="Times New Roman" panose="02020603050405020304" pitchFamily="18" charset="0"/>
                <a:cs typeface="Times New Roman" panose="02020603050405020304" pitchFamily="18" charset="0"/>
                <a:sym typeface="Symbol" panose="05050102010706020507" pitchFamily="18" charset="2"/>
              </a:rPr>
              <a:t> the </a:t>
            </a:r>
            <a:r>
              <a:rPr lang="de-DE" altLang="en-US" sz="2400" b="1">
                <a:latin typeface="Times New Roman" panose="02020603050405020304" pitchFamily="18" charset="0"/>
                <a:cs typeface="Times New Roman" panose="02020603050405020304" pitchFamily="18" charset="0"/>
                <a:sym typeface="Symbol" panose="05050102010706020507" pitchFamily="18" charset="2"/>
              </a:rPr>
              <a:t>end of each phase</a:t>
            </a:r>
            <a:r>
              <a:rPr lang="de-DE" altLang="en-US" sz="2400">
                <a:latin typeface="Times New Roman" panose="02020603050405020304" pitchFamily="18" charset="0"/>
                <a:cs typeface="Times New Roman" panose="02020603050405020304" pitchFamily="18" charset="0"/>
                <a:sym typeface="Symbol" panose="05050102010706020507" pitchFamily="18" charset="2"/>
              </a:rPr>
              <a:t>. When a process </a:t>
            </a:r>
            <a:r>
              <a:rPr lang="de-DE" altLang="en-US" sz="2400" b="1">
                <a:latin typeface="Times New Roman" panose="02020603050405020304" pitchFamily="18" charset="0"/>
                <a:cs typeface="Times New Roman" panose="02020603050405020304" pitchFamily="18" charset="0"/>
                <a:sym typeface="Symbol" panose="05050102010706020507" pitchFamily="18" charset="2"/>
              </a:rPr>
              <a:t>reaches the barrier</a:t>
            </a:r>
            <a:r>
              <a:rPr lang="de-DE" altLang="en-US" sz="2400">
                <a:latin typeface="Times New Roman" panose="02020603050405020304" pitchFamily="18" charset="0"/>
                <a:cs typeface="Times New Roman" panose="02020603050405020304" pitchFamily="18" charset="0"/>
                <a:sym typeface="Symbol" panose="05050102010706020507" pitchFamily="18" charset="2"/>
              </a:rPr>
              <a:t>, it is </a:t>
            </a:r>
            <a:r>
              <a:rPr lang="de-DE" altLang="en-US" sz="2400" b="1">
                <a:latin typeface="Times New Roman" panose="02020603050405020304" pitchFamily="18" charset="0"/>
                <a:cs typeface="Times New Roman" panose="02020603050405020304" pitchFamily="18" charset="0"/>
                <a:sym typeface="Symbol" panose="05050102010706020507" pitchFamily="18" charset="2"/>
              </a:rPr>
              <a:t>blocked</a:t>
            </a:r>
            <a:r>
              <a:rPr lang="de-DE" altLang="en-US" sz="2400">
                <a:latin typeface="Times New Roman" panose="02020603050405020304" pitchFamily="18" charset="0"/>
                <a:cs typeface="Times New Roman" panose="02020603050405020304" pitchFamily="18" charset="0"/>
                <a:sym typeface="Symbol" panose="05050102010706020507" pitchFamily="18" charset="2"/>
              </a:rPr>
              <a:t> </a:t>
            </a:r>
            <a:r>
              <a:rPr lang="de-DE" altLang="en-US" sz="2400" b="1">
                <a:latin typeface="Times New Roman" panose="02020603050405020304" pitchFamily="18" charset="0"/>
                <a:cs typeface="Times New Roman" panose="02020603050405020304" pitchFamily="18" charset="0"/>
                <a:sym typeface="Symbol" panose="05050102010706020507" pitchFamily="18" charset="2"/>
              </a:rPr>
              <a:t>until all processes have reached the barrier.</a:t>
            </a:r>
          </a:p>
          <a:p>
            <a:pPr algn="just" eaLnBrk="1" hangingPunct="1">
              <a:lnSpc>
                <a:spcPct val="80000"/>
              </a:lnSpc>
            </a:pPr>
            <a:endParaRPr lang="de-DE" altLang="en-US" sz="2400">
              <a:latin typeface="Times New Roman" panose="02020603050405020304" pitchFamily="18" charset="0"/>
              <a:cs typeface="Times New Roman" panose="02020603050405020304" pitchFamily="18" charset="0"/>
            </a:endParaRPr>
          </a:p>
        </p:txBody>
      </p:sp>
      <p:pic>
        <p:nvPicPr>
          <p:cNvPr id="35844" name="Picture 4" descr="02-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810000"/>
            <a:ext cx="6324600" cy="255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9317" name="Text Box 4"/>
          <p:cNvSpPr txBox="1">
            <a:spLocks noChangeArrowheads="1"/>
          </p:cNvSpPr>
          <p:nvPr/>
        </p:nvSpPr>
        <p:spPr bwMode="auto">
          <a:xfrm>
            <a:off x="4038600" y="6477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2-37.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69317"/>
                                        </p:tgtEl>
                                        <p:attrNameLst>
                                          <p:attrName>style.visibility</p:attrName>
                                        </p:attrNameLst>
                                      </p:cBhvr>
                                      <p:to>
                                        <p:strVal val="visible"/>
                                      </p:to>
                                    </p:set>
                                    <p:animEffect transition="in" filter="box(in)">
                                      <p:cBhvr>
                                        <p:cTn id="7" dur="500"/>
                                        <p:tgtEl>
                                          <p:spTgt spid="269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Summary</a:t>
            </a:r>
          </a:p>
        </p:txBody>
      </p:sp>
      <p:sp>
        <p:nvSpPr>
          <p:cNvPr id="36867" name="Rectangle 3"/>
          <p:cNvSpPr>
            <a:spLocks noGrp="1"/>
          </p:cNvSpPr>
          <p:nvPr>
            <p:ph type="body" idx="1"/>
          </p:nvPr>
        </p:nvSpPr>
        <p:spPr>
          <a:xfrm>
            <a:off x="457200" y="1600200"/>
            <a:ext cx="8229600" cy="25146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InterProcess Communication</a:t>
            </a:r>
            <a:endParaRPr lang="en-US" altLang="en-US">
              <a:latin typeface="Times New Roman" panose="02020603050405020304" pitchFamily="18" charset="0"/>
              <a:cs typeface="Times New Roman" panose="02020603050405020304" pitchFamily="18" charset="0"/>
            </a:endParaRPr>
          </a:p>
          <a:p>
            <a:pPr>
              <a:buClrTx/>
              <a:buSzTx/>
              <a:buFont typeface="Arial" panose="020B0604020202020204" pitchFamily="34" charset="0"/>
              <a:buChar char="•"/>
            </a:pPr>
            <a:endParaRPr lang="en-US" altLang="en-US">
              <a:latin typeface="Times New Roman" panose="02020603050405020304" pitchFamily="18" charset="0"/>
              <a:cs typeface="Times New Roman" panose="02020603050405020304" pitchFamily="18" charset="0"/>
            </a:endParaRPr>
          </a:p>
        </p:txBody>
      </p:sp>
      <p:sp>
        <p:nvSpPr>
          <p:cNvPr id="36868" name="Text Box 4"/>
          <p:cNvSpPr txBox="1">
            <a:spLocks noChangeArrowheads="1"/>
          </p:cNvSpPr>
          <p:nvPr/>
        </p:nvSpPr>
        <p:spPr bwMode="auto">
          <a:xfrm>
            <a:off x="1295400" y="4800600"/>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4000">
                <a:latin typeface="Times New Roman" panose="02020603050405020304" pitchFamily="18" charset="0"/>
                <a:cs typeface="Times New Roman" panose="02020603050405020304" pitchFamily="18" charset="0"/>
              </a:rPr>
              <a:t>Q&amp;A</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Next Lecture</a:t>
            </a:r>
          </a:p>
        </p:txBody>
      </p:sp>
      <p:sp>
        <p:nvSpPr>
          <p:cNvPr id="37891" name="Rectangle 3"/>
          <p:cNvSpPr>
            <a:spLocks noGrp="1"/>
          </p:cNvSpPr>
          <p:nvPr>
            <p:ph type="body" idx="1"/>
          </p:nvPr>
        </p:nvSpPr>
        <p:spPr>
          <a:xfrm>
            <a:off x="457200" y="1600200"/>
            <a:ext cx="8686800" cy="25146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Scheduling</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Scheduling Criteria/ Properties</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Scheduling decisions are applied to determine which processes are executed (algorithms or mechanism)</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Scheduling on Processes and Threads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1524000" y="0"/>
            <a:ext cx="7620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Race Conditions</a:t>
            </a:r>
          </a:p>
        </p:txBody>
      </p:sp>
      <p:sp>
        <p:nvSpPr>
          <p:cNvPr id="224259" name="Rectangle 3"/>
          <p:cNvSpPr>
            <a:spLocks noGrp="1"/>
          </p:cNvSpPr>
          <p:nvPr>
            <p:ph type="body" sz="half" idx="1"/>
          </p:nvPr>
        </p:nvSpPr>
        <p:spPr>
          <a:xfrm>
            <a:off x="228600" y="990600"/>
            <a:ext cx="8915400" cy="5791200"/>
          </a:xfrm>
        </p:spPr>
        <p:txBody>
          <a:bodyPr/>
          <a:lstStyle/>
          <a:p>
            <a:pPr algn="just">
              <a:lnSpc>
                <a:spcPct val="80000"/>
              </a:lnSpc>
            </a:pPr>
            <a:r>
              <a:rPr lang="en-US" altLang="en-US" sz="2000">
                <a:latin typeface="Times New Roman" panose="02020603050405020304" pitchFamily="18" charset="0"/>
                <a:cs typeface="Times New Roman" panose="02020603050405020304" pitchFamily="18" charset="0"/>
              </a:rPr>
              <a:t>A situation where </a:t>
            </a:r>
            <a:r>
              <a:rPr lang="en-US" altLang="en-US" sz="2000" b="1">
                <a:latin typeface="Times New Roman" panose="02020603050405020304" pitchFamily="18" charset="0"/>
                <a:cs typeface="Times New Roman" panose="02020603050405020304" pitchFamily="18" charset="0"/>
              </a:rPr>
              <a:t>several threads </a:t>
            </a:r>
            <a:r>
              <a:rPr lang="en-US" altLang="en-US" sz="2000">
                <a:latin typeface="Times New Roman" panose="02020603050405020304" pitchFamily="18" charset="0"/>
                <a:cs typeface="Times New Roman" panose="02020603050405020304" pitchFamily="18" charset="0"/>
              </a:rPr>
              <a:t>(or processes) </a:t>
            </a:r>
            <a:r>
              <a:rPr lang="en-US" altLang="en-US" sz="2000" b="1">
                <a:latin typeface="Times New Roman" panose="02020603050405020304" pitchFamily="18" charset="0"/>
                <a:cs typeface="Times New Roman" panose="02020603050405020304" pitchFamily="18" charset="0"/>
              </a:rPr>
              <a:t>manipulate</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same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shared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data concurrently and</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outcome</a:t>
            </a:r>
            <a:r>
              <a:rPr lang="en-US" altLang="en-US" sz="2000">
                <a:latin typeface="Times New Roman" panose="02020603050405020304" pitchFamily="18" charset="0"/>
                <a:cs typeface="Times New Roman" panose="02020603050405020304" pitchFamily="18" charset="0"/>
              </a:rPr>
              <a:t> of the execution </a:t>
            </a:r>
            <a:r>
              <a:rPr lang="en-US" altLang="en-US" sz="2000" b="1">
                <a:latin typeface="Times New Roman" panose="02020603050405020304" pitchFamily="18" charset="0"/>
                <a:cs typeface="Times New Roman" panose="02020603050405020304" pitchFamily="18" charset="0"/>
              </a:rPr>
              <a:t>depends</a:t>
            </a:r>
            <a:r>
              <a:rPr lang="en-US" altLang="en-US" sz="2000">
                <a:latin typeface="Times New Roman" panose="02020603050405020304" pitchFamily="18" charset="0"/>
                <a:cs typeface="Times New Roman" panose="02020603050405020304" pitchFamily="18" charset="0"/>
              </a:rPr>
              <a:t> on the </a:t>
            </a:r>
            <a:r>
              <a:rPr lang="en-US" altLang="en-US" sz="2000" b="1">
                <a:latin typeface="Times New Roman" panose="02020603050405020304" pitchFamily="18" charset="0"/>
                <a:cs typeface="Times New Roman" panose="02020603050405020304" pitchFamily="18" charset="0"/>
              </a:rPr>
              <a:t>precise order of what is happening </a:t>
            </a:r>
            <a:r>
              <a:rPr lang="en-US" altLang="en-US" sz="2000">
                <a:latin typeface="Times New Roman" panose="02020603050405020304" pitchFamily="18" charset="0"/>
                <a:cs typeface="Times New Roman" panose="02020603050405020304" pitchFamily="18" charset="0"/>
              </a:rPr>
              <a:t>when, is called a </a:t>
            </a:r>
            <a:r>
              <a:rPr lang="en-US" altLang="en-US" sz="2000" b="1">
                <a:latin typeface="Times New Roman" panose="02020603050405020304" pitchFamily="18" charset="0"/>
                <a:cs typeface="Times New Roman" panose="02020603050405020304" pitchFamily="18" charset="0"/>
              </a:rPr>
              <a:t>race condition</a:t>
            </a:r>
          </a:p>
          <a:p>
            <a:pPr algn="just">
              <a:lnSpc>
                <a:spcPct val="80000"/>
              </a:lnSpc>
            </a:pPr>
            <a:r>
              <a:rPr lang="en-US" altLang="en-US" sz="2000" b="1">
                <a:latin typeface="Times New Roman" panose="02020603050405020304" pitchFamily="18" charset="0"/>
                <a:cs typeface="Times New Roman" panose="02020603050405020304" pitchFamily="18" charset="0"/>
              </a:rPr>
              <a:t>Ex</a:t>
            </a:r>
          </a:p>
          <a:p>
            <a:pPr algn="just">
              <a:lnSpc>
                <a:spcPct val="80000"/>
              </a:lnSpc>
            </a:pPr>
            <a:endParaRPr lang="en-US" altLang="en-US" sz="2000">
              <a:latin typeface="Times New Roman" panose="02020603050405020304" pitchFamily="18" charset="0"/>
              <a:cs typeface="Times New Roman" panose="02020603050405020304" pitchFamily="18" charset="0"/>
            </a:endParaRPr>
          </a:p>
          <a:p>
            <a:pPr algn="just">
              <a:lnSpc>
                <a:spcPct val="80000"/>
              </a:lnSpc>
            </a:pPr>
            <a:endParaRPr lang="en-US" altLang="en-US" sz="2000">
              <a:latin typeface="Times New Roman" panose="02020603050405020304" pitchFamily="18" charset="0"/>
              <a:cs typeface="Times New Roman" panose="02020603050405020304" pitchFamily="18" charset="0"/>
            </a:endParaRPr>
          </a:p>
          <a:p>
            <a:pPr algn="just">
              <a:lnSpc>
                <a:spcPct val="80000"/>
              </a:lnSpc>
            </a:pPr>
            <a:endParaRPr lang="en-US" altLang="en-US" sz="2000">
              <a:latin typeface="Times New Roman" panose="02020603050405020304" pitchFamily="18" charset="0"/>
              <a:cs typeface="Times New Roman" panose="02020603050405020304" pitchFamily="18" charset="0"/>
            </a:endParaRPr>
          </a:p>
          <a:p>
            <a:pPr algn="just">
              <a:lnSpc>
                <a:spcPct val="80000"/>
              </a:lnSpc>
            </a:pPr>
            <a:endParaRPr lang="en-US" altLang="en-US" sz="2000">
              <a:latin typeface="Times New Roman" panose="02020603050405020304" pitchFamily="18" charset="0"/>
              <a:cs typeface="Times New Roman" panose="02020603050405020304" pitchFamily="18" charset="0"/>
            </a:endParaRPr>
          </a:p>
          <a:p>
            <a:pPr algn="just">
              <a:lnSpc>
                <a:spcPct val="80000"/>
              </a:lnSpc>
            </a:pPr>
            <a:endParaRPr lang="en-US" altLang="en-US" sz="2000">
              <a:latin typeface="Times New Roman" panose="02020603050405020304" pitchFamily="18" charset="0"/>
              <a:cs typeface="Times New Roman" panose="02020603050405020304" pitchFamily="18" charset="0"/>
            </a:endParaRPr>
          </a:p>
          <a:p>
            <a:pPr algn="just">
              <a:lnSpc>
                <a:spcPct val="80000"/>
              </a:lnSpc>
            </a:pPr>
            <a:endParaRPr lang="en-US" altLang="en-US" sz="2000">
              <a:latin typeface="Times New Roman" panose="02020603050405020304" pitchFamily="18" charset="0"/>
              <a:cs typeface="Times New Roman" panose="02020603050405020304" pitchFamily="18" charset="0"/>
            </a:endParaRPr>
          </a:p>
          <a:p>
            <a:pPr algn="just">
              <a:lnSpc>
                <a:spcPct val="80000"/>
              </a:lnSpc>
            </a:pPr>
            <a:r>
              <a:rPr lang="en-GB" altLang="en-US" sz="2000" b="1">
                <a:latin typeface="Times New Roman" panose="02020603050405020304" pitchFamily="18" charset="0"/>
                <a:cs typeface="Times New Roman" panose="02020603050405020304" pitchFamily="18" charset="0"/>
              </a:rPr>
              <a:t>Other example </a:t>
            </a:r>
            <a:r>
              <a:rPr lang="en-GB" altLang="en-US" sz="2000">
                <a:latin typeface="Times New Roman" panose="02020603050405020304" pitchFamily="18" charset="0"/>
                <a:cs typeface="Times New Roman" panose="02020603050405020304" pitchFamily="18" charset="0"/>
              </a:rPr>
              <a:t>in </a:t>
            </a:r>
            <a:r>
              <a:rPr lang="en-GB" altLang="en-US" sz="2000" b="1">
                <a:latin typeface="Times New Roman" panose="02020603050405020304" pitchFamily="18" charset="0"/>
                <a:cs typeface="Times New Roman" panose="02020603050405020304" pitchFamily="18" charset="0"/>
              </a:rPr>
              <a:t>practically</a:t>
            </a:r>
          </a:p>
          <a:p>
            <a:pPr lvl="1" algn="just">
              <a:lnSpc>
                <a:spcPct val="80000"/>
              </a:lnSpc>
            </a:pPr>
            <a:r>
              <a:rPr lang="en-GB" altLang="en-US" sz="1800">
                <a:latin typeface="Times New Roman" panose="02020603050405020304" pitchFamily="18" charset="0"/>
                <a:cs typeface="Times New Roman" panose="02020603050405020304" pitchFamily="18" charset="0"/>
              </a:rPr>
              <a:t>The bank account has the balance as 800, and can withdraw with 2 ATM cards at different 2 locations at a time</a:t>
            </a:r>
          </a:p>
          <a:p>
            <a:pPr lvl="1" algn="just">
              <a:lnSpc>
                <a:spcPct val="80000"/>
              </a:lnSpc>
            </a:pPr>
            <a:r>
              <a:rPr lang="en-GB" altLang="en-US" sz="1800">
                <a:latin typeface="Times New Roman" panose="02020603050405020304" pitchFamily="18" charset="0"/>
                <a:cs typeface="Times New Roman" panose="02020603050405020304" pitchFamily="18" charset="0"/>
              </a:rPr>
              <a:t>First, the user1 pushes card to ATM machine and checking account’s balance. The process P1 is created simultaneously in server. Then the checking result is 800. The user choose withdrawing 400</a:t>
            </a:r>
          </a:p>
          <a:p>
            <a:pPr lvl="1" algn="just">
              <a:lnSpc>
                <a:spcPct val="80000"/>
              </a:lnSpc>
            </a:pPr>
            <a:r>
              <a:rPr lang="en-GB" altLang="en-US" sz="1800">
                <a:latin typeface="Times New Roman" panose="02020603050405020304" pitchFamily="18" charset="0"/>
                <a:cs typeface="Times New Roman" panose="02020603050405020304" pitchFamily="18" charset="0"/>
              </a:rPr>
              <a:t>Second, in the other location, the user2 also do same things as user1 and process P2 is created. The user choose withdrawing 500</a:t>
            </a:r>
          </a:p>
          <a:p>
            <a:pPr lvl="1" algn="just">
              <a:lnSpc>
                <a:spcPct val="80000"/>
              </a:lnSpc>
            </a:pPr>
            <a:r>
              <a:rPr lang="en-GB" altLang="en-US" sz="1800">
                <a:latin typeface="Times New Roman" panose="02020603050405020304" pitchFamily="18" charset="0"/>
                <a:cs typeface="Times New Roman" panose="02020603050405020304" pitchFamily="18" charset="0"/>
              </a:rPr>
              <a:t>In the case, if the P1 is out of time slice, the P2 is served first then user 2 gets 500. Later, does the user1 get 400 or get the error message?</a:t>
            </a:r>
          </a:p>
          <a:p>
            <a:pPr algn="just">
              <a:lnSpc>
                <a:spcPct val="80000"/>
              </a:lnSpc>
            </a:pPr>
            <a:r>
              <a:rPr lang="en-GB" altLang="en-US" sz="2000">
                <a:latin typeface="Times New Roman" panose="02020603050405020304" pitchFamily="18" charset="0"/>
                <a:cs typeface="Times New Roman" panose="02020603050405020304" pitchFamily="18" charset="0"/>
              </a:rPr>
              <a:t>The </a:t>
            </a:r>
            <a:r>
              <a:rPr lang="en-GB" altLang="en-US" sz="2000" b="1">
                <a:latin typeface="Times New Roman" panose="02020603050405020304" pitchFamily="18" charset="0"/>
                <a:cs typeface="Times New Roman" panose="02020603050405020304" pitchFamily="18" charset="0"/>
              </a:rPr>
              <a:t>final state </a:t>
            </a:r>
            <a:r>
              <a:rPr lang="en-GB" altLang="en-US" sz="2000">
                <a:latin typeface="Times New Roman" panose="02020603050405020304" pitchFamily="18" charset="0"/>
                <a:cs typeface="Times New Roman" panose="02020603050405020304" pitchFamily="18" charset="0"/>
              </a:rPr>
              <a:t>of a resource is </a:t>
            </a:r>
            <a:r>
              <a:rPr lang="en-GB" altLang="en-US" sz="2000" b="1">
                <a:latin typeface="Times New Roman" panose="02020603050405020304" pitchFamily="18" charset="0"/>
                <a:cs typeface="Times New Roman" panose="02020603050405020304" pitchFamily="18" charset="0"/>
              </a:rPr>
              <a:t>unpredictable</a:t>
            </a:r>
            <a:r>
              <a:rPr lang="en-GB" altLang="en-US" sz="2000">
                <a:latin typeface="Times New Roman" panose="02020603050405020304" pitchFamily="18" charset="0"/>
                <a:cs typeface="Times New Roman" panose="02020603050405020304" pitchFamily="18" charset="0"/>
              </a:rPr>
              <a:t> </a:t>
            </a:r>
            <a:r>
              <a:rPr lang="en-GB" altLang="en-US" sz="2000" b="1">
                <a:latin typeface="Times New Roman" panose="02020603050405020304" pitchFamily="18" charset="0"/>
                <a:cs typeface="Times New Roman" panose="02020603050405020304" pitchFamily="18" charset="0"/>
              </a:rPr>
              <a:t>and</a:t>
            </a:r>
            <a:r>
              <a:rPr lang="en-GB" altLang="en-US" sz="2000">
                <a:latin typeface="Times New Roman" panose="02020603050405020304" pitchFamily="18" charset="0"/>
                <a:cs typeface="Times New Roman" panose="02020603050405020304" pitchFamily="18" charset="0"/>
              </a:rPr>
              <a:t> </a:t>
            </a:r>
            <a:r>
              <a:rPr lang="en-GB" altLang="en-US" sz="2000" b="1">
                <a:latin typeface="Times New Roman" panose="02020603050405020304" pitchFamily="18" charset="0"/>
                <a:cs typeface="Times New Roman" panose="02020603050405020304" pitchFamily="18" charset="0"/>
              </a:rPr>
              <a:t>could be inconsistent</a:t>
            </a:r>
            <a:endParaRPr lang="de-DE" altLang="en-US" sz="2000" b="1">
              <a:latin typeface="Times New Roman" panose="02020603050405020304" pitchFamily="18" charset="0"/>
              <a:cs typeface="Times New Roman" panose="02020603050405020304" pitchFamily="18" charset="0"/>
            </a:endParaRPr>
          </a:p>
        </p:txBody>
      </p:sp>
      <p:pic>
        <p:nvPicPr>
          <p:cNvPr id="7172" name="Picture 4" descr="02-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905000"/>
            <a:ext cx="3048000" cy="223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4261" name="Text Box 4"/>
          <p:cNvSpPr txBox="1">
            <a:spLocks noChangeArrowheads="1"/>
          </p:cNvSpPr>
          <p:nvPr/>
        </p:nvSpPr>
        <p:spPr bwMode="auto">
          <a:xfrm>
            <a:off x="1752600" y="3048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2-21.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24261"/>
                                        </p:tgtEl>
                                        <p:attrNameLst>
                                          <p:attrName>style.visibility</p:attrName>
                                        </p:attrNameLst>
                                      </p:cBhvr>
                                      <p:to>
                                        <p:strVal val="visible"/>
                                      </p:to>
                                    </p:set>
                                    <p:animEffect transition="in" filter="box(in)">
                                      <p:cBhvr>
                                        <p:cTn id="7" dur="500"/>
                                        <p:tgtEl>
                                          <p:spTgt spid="2242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4259">
                                            <p:txEl>
                                              <p:pRg st="8" end="8"/>
                                            </p:txEl>
                                          </p:spTgt>
                                        </p:tgtEl>
                                        <p:attrNameLst>
                                          <p:attrName>style.visibility</p:attrName>
                                        </p:attrNameLst>
                                      </p:cBhvr>
                                      <p:to>
                                        <p:strVal val="visible"/>
                                      </p:to>
                                    </p:set>
                                    <p:animEffect transition="in" filter="box(in)">
                                      <p:cBhvr>
                                        <p:cTn id="12" dur="500"/>
                                        <p:tgtEl>
                                          <p:spTgt spid="224259">
                                            <p:txEl>
                                              <p:pRg st="8" end="8"/>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224259">
                                            <p:txEl>
                                              <p:pRg st="9" end="9"/>
                                            </p:txEl>
                                          </p:spTgt>
                                        </p:tgtEl>
                                        <p:attrNameLst>
                                          <p:attrName>style.visibility</p:attrName>
                                        </p:attrNameLst>
                                      </p:cBhvr>
                                      <p:to>
                                        <p:strVal val="visible"/>
                                      </p:to>
                                    </p:set>
                                    <p:animEffect transition="in" filter="box(in)">
                                      <p:cBhvr>
                                        <p:cTn id="15" dur="500"/>
                                        <p:tgtEl>
                                          <p:spTgt spid="224259">
                                            <p:txEl>
                                              <p:pRg st="9" end="9"/>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224259">
                                            <p:txEl>
                                              <p:pRg st="10" end="10"/>
                                            </p:txEl>
                                          </p:spTgt>
                                        </p:tgtEl>
                                        <p:attrNameLst>
                                          <p:attrName>style.visibility</p:attrName>
                                        </p:attrNameLst>
                                      </p:cBhvr>
                                      <p:to>
                                        <p:strVal val="visible"/>
                                      </p:to>
                                    </p:set>
                                    <p:animEffect transition="in" filter="box(in)">
                                      <p:cBhvr>
                                        <p:cTn id="18" dur="500"/>
                                        <p:tgtEl>
                                          <p:spTgt spid="224259">
                                            <p:txEl>
                                              <p:pRg st="10" end="10"/>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224259">
                                            <p:txEl>
                                              <p:pRg st="11" end="11"/>
                                            </p:txEl>
                                          </p:spTgt>
                                        </p:tgtEl>
                                        <p:attrNameLst>
                                          <p:attrName>style.visibility</p:attrName>
                                        </p:attrNameLst>
                                      </p:cBhvr>
                                      <p:to>
                                        <p:strVal val="visible"/>
                                      </p:to>
                                    </p:set>
                                    <p:animEffect transition="in" filter="box(in)">
                                      <p:cBhvr>
                                        <p:cTn id="21" dur="500"/>
                                        <p:tgtEl>
                                          <p:spTgt spid="224259">
                                            <p:txEl>
                                              <p:pRg st="11" end="11"/>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224259">
                                            <p:txEl>
                                              <p:pRg st="12" end="12"/>
                                            </p:txEl>
                                          </p:spTgt>
                                        </p:tgtEl>
                                        <p:attrNameLst>
                                          <p:attrName>style.visibility</p:attrName>
                                        </p:attrNameLst>
                                      </p:cBhvr>
                                      <p:to>
                                        <p:strVal val="visible"/>
                                      </p:to>
                                    </p:set>
                                    <p:animEffect transition="in" filter="box(in)">
                                      <p:cBhvr>
                                        <p:cTn id="24" dur="500"/>
                                        <p:tgtEl>
                                          <p:spTgt spid="224259">
                                            <p:txEl>
                                              <p:pRg st="12" end="1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nodeType="clickEffect">
                                  <p:stCondLst>
                                    <p:cond delay="0"/>
                                  </p:stCondLst>
                                  <p:childTnLst>
                                    <p:set>
                                      <p:cBhvr>
                                        <p:cTn id="28" dur="1" fill="hold">
                                          <p:stCondLst>
                                            <p:cond delay="0"/>
                                          </p:stCondLst>
                                        </p:cTn>
                                        <p:tgtEl>
                                          <p:spTgt spid="224259">
                                            <p:txEl>
                                              <p:pRg st="13" end="13"/>
                                            </p:txEl>
                                          </p:spTgt>
                                        </p:tgtEl>
                                        <p:attrNameLst>
                                          <p:attrName>style.visibility</p:attrName>
                                        </p:attrNameLst>
                                      </p:cBhvr>
                                      <p:to>
                                        <p:strVal val="visible"/>
                                      </p:to>
                                    </p:set>
                                    <p:animEffect transition="in" filter="checkerboard(across)">
                                      <p:cBhvr>
                                        <p:cTn id="29" dur="500"/>
                                        <p:tgtEl>
                                          <p:spTgt spid="22425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1676400" y="0"/>
            <a:ext cx="7467600" cy="9906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Critical Regions</a:t>
            </a:r>
          </a:p>
        </p:txBody>
      </p:sp>
      <p:sp>
        <p:nvSpPr>
          <p:cNvPr id="8195" name="Rectangle 3"/>
          <p:cNvSpPr>
            <a:spLocks noGrp="1"/>
          </p:cNvSpPr>
          <p:nvPr>
            <p:ph type="body" sz="half" idx="1"/>
          </p:nvPr>
        </p:nvSpPr>
        <p:spPr>
          <a:xfrm>
            <a:off x="228600" y="914400"/>
            <a:ext cx="8915400" cy="3733800"/>
          </a:xfrm>
        </p:spPr>
        <p:txBody>
          <a:bodyPr/>
          <a:lstStyle/>
          <a:p>
            <a:pPr algn="just" eaLnBrk="1" hangingPunct="1">
              <a:lnSpc>
                <a:spcPct val="80000"/>
              </a:lnSpc>
            </a:pPr>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part</a:t>
            </a:r>
            <a:r>
              <a:rPr lang="en-US" altLang="en-US" sz="2400">
                <a:latin typeface="Times New Roman" panose="02020603050405020304" pitchFamily="18" charset="0"/>
                <a:cs typeface="Times New Roman" panose="02020603050405020304" pitchFamily="18" charset="0"/>
              </a:rPr>
              <a:t> of </a:t>
            </a:r>
            <a:r>
              <a:rPr lang="en-US" altLang="en-US" sz="2400" b="1">
                <a:latin typeface="Times New Roman" panose="02020603050405020304" pitchFamily="18" charset="0"/>
                <a:cs typeface="Times New Roman" panose="02020603050405020304" pitchFamily="18" charset="0"/>
              </a:rPr>
              <a:t>program</a:t>
            </a:r>
            <a:r>
              <a:rPr lang="en-US" altLang="en-US" sz="2400">
                <a:latin typeface="Times New Roman" panose="02020603050405020304" pitchFamily="18" charset="0"/>
                <a:cs typeface="Times New Roman" panose="02020603050405020304" pitchFamily="18" charset="0"/>
              </a:rPr>
              <a:t> where the </a:t>
            </a:r>
            <a:r>
              <a:rPr lang="en-US" altLang="en-US" sz="2400" b="1">
                <a:latin typeface="Times New Roman" panose="02020603050405020304" pitchFamily="18" charset="0"/>
                <a:cs typeface="Times New Roman" panose="02020603050405020304" pitchFamily="18" charset="0"/>
              </a:rPr>
              <a:t>shared memory is accessed </a:t>
            </a:r>
            <a:r>
              <a:rPr lang="en-US" altLang="en-US" sz="2400">
                <a:latin typeface="Times New Roman" panose="02020603050405020304" pitchFamily="18" charset="0"/>
                <a:cs typeface="Times New Roman" panose="02020603050405020304" pitchFamily="18" charset="0"/>
              </a:rPr>
              <a:t>(</a:t>
            </a:r>
            <a:r>
              <a:rPr lang="en-GB" altLang="en-US" sz="2400" i="1">
                <a:latin typeface="Times New Roman" panose="02020603050405020304" pitchFamily="18" charset="0"/>
                <a:cs typeface="Times New Roman" panose="02020603050405020304" pitchFamily="18" charset="0"/>
              </a:rPr>
              <a:t>The code regions where race conditions appear</a:t>
            </a:r>
            <a:r>
              <a:rPr lang="en-GB" altLang="en-US" sz="2400">
                <a:latin typeface="Times New Roman" panose="02020603050405020304" pitchFamily="18" charset="0"/>
                <a:cs typeface="Times New Roman" panose="02020603050405020304" pitchFamily="18" charset="0"/>
              </a:rPr>
              <a:t>)</a:t>
            </a:r>
          </a:p>
          <a:p>
            <a:pPr algn="just" eaLnBrk="1" hangingPunct="1">
              <a:lnSpc>
                <a:spcPct val="80000"/>
              </a:lnSpc>
            </a:pPr>
            <a:r>
              <a:rPr lang="en-US" altLang="en-US" sz="2400">
                <a:latin typeface="Times New Roman" panose="02020603050405020304" pitchFamily="18" charset="0"/>
                <a:cs typeface="Times New Roman" panose="02020603050405020304" pitchFamily="18" charset="0"/>
              </a:rPr>
              <a:t>Are the areas of code whose </a:t>
            </a:r>
            <a:r>
              <a:rPr lang="en-US" altLang="en-US" sz="2400" b="1">
                <a:latin typeface="Times New Roman" panose="02020603050405020304" pitchFamily="18" charset="0"/>
                <a:cs typeface="Times New Roman" panose="02020603050405020304" pitchFamily="18" charset="0"/>
              </a:rPr>
              <a:t>execution</a:t>
            </a:r>
            <a:r>
              <a:rPr lang="en-US" altLang="en-US" sz="2400">
                <a:latin typeface="Times New Roman" panose="02020603050405020304" pitchFamily="18" charset="0"/>
                <a:cs typeface="Times New Roman" panose="02020603050405020304" pitchFamily="18" charset="0"/>
              </a:rPr>
              <a:t> must be </a:t>
            </a:r>
            <a:r>
              <a:rPr lang="en-US" altLang="en-US" sz="2400" b="1">
                <a:latin typeface="Times New Roman" panose="02020603050405020304" pitchFamily="18" charset="0"/>
                <a:cs typeface="Times New Roman" panose="02020603050405020304" pitchFamily="18" charset="0"/>
              </a:rPr>
              <a:t>regulated</a:t>
            </a:r>
            <a:r>
              <a:rPr lang="en-US" altLang="en-US" sz="2400">
                <a:latin typeface="Times New Roman" panose="02020603050405020304" pitchFamily="18" charset="0"/>
                <a:cs typeface="Times New Roman" panose="02020603050405020304" pitchFamily="18" charset="0"/>
              </a:rPr>
              <a:t> to </a:t>
            </a:r>
            <a:r>
              <a:rPr lang="en-US" altLang="en-US" sz="2400" b="1">
                <a:latin typeface="Times New Roman" panose="02020603050405020304" pitchFamily="18" charset="0"/>
                <a:cs typeface="Times New Roman" panose="02020603050405020304" pitchFamily="18" charset="0"/>
              </a:rPr>
              <a:t>guarantee predictable results</a:t>
            </a:r>
            <a:endParaRPr lang="de-DE" altLang="en-US" sz="2400" b="1">
              <a:latin typeface="Times New Roman" panose="02020603050405020304" pitchFamily="18" charset="0"/>
              <a:cs typeface="Times New Roman" panose="02020603050405020304" pitchFamily="18" charset="0"/>
            </a:endParaRPr>
          </a:p>
          <a:p>
            <a:pPr algn="just" eaLnBrk="1" hangingPunct="1">
              <a:lnSpc>
                <a:spcPct val="80000"/>
              </a:lnSpc>
            </a:pPr>
            <a:r>
              <a:rPr lang="en-US" altLang="en-US" sz="2400">
                <a:latin typeface="Times New Roman" panose="02020603050405020304" pitchFamily="18" charset="0"/>
                <a:cs typeface="Times New Roman" panose="02020603050405020304" pitchFamily="18" charset="0"/>
              </a:rPr>
              <a:t>To </a:t>
            </a:r>
            <a:r>
              <a:rPr lang="en-US" altLang="en-US" sz="2400" b="1">
                <a:latin typeface="Times New Roman" panose="02020603050405020304" pitchFamily="18" charset="0"/>
                <a:cs typeface="Times New Roman" panose="02020603050405020304" pitchFamily="18" charset="0"/>
              </a:rPr>
              <a:t>avoid races</a:t>
            </a:r>
            <a:r>
              <a:rPr lang="en-US" altLang="en-US" sz="2400">
                <a:latin typeface="Times New Roman" panose="02020603050405020304" pitchFamily="18" charset="0"/>
                <a:cs typeface="Times New Roman" panose="02020603050405020304" pitchFamily="18" charset="0"/>
              </a:rPr>
              <a:t>, we could arrange matters such that no two processes were ever in their critical regions</a:t>
            </a:r>
          </a:p>
          <a:p>
            <a:pPr algn="just">
              <a:lnSpc>
                <a:spcPct val="80000"/>
              </a:lnSpc>
            </a:pPr>
            <a:r>
              <a:rPr lang="en-US" altLang="en-US" sz="2400">
                <a:latin typeface="Times New Roman" panose="02020603050405020304" pitchFamily="18" charset="0"/>
                <a:cs typeface="Times New Roman" panose="02020603050405020304" pitchFamily="18" charset="0"/>
              </a:rPr>
              <a:t>Conditions required to </a:t>
            </a:r>
            <a:r>
              <a:rPr lang="en-US" altLang="en-US" sz="2400" b="1">
                <a:latin typeface="Times New Roman" panose="02020603050405020304" pitchFamily="18" charset="0"/>
                <a:cs typeface="Times New Roman" panose="02020603050405020304" pitchFamily="18" charset="0"/>
              </a:rPr>
              <a:t>avoid race condition</a:t>
            </a:r>
            <a:r>
              <a:rPr lang="en-US" altLang="en-US" sz="2400">
                <a:latin typeface="Times New Roman" panose="02020603050405020304" pitchFamily="18" charset="0"/>
                <a:cs typeface="Times New Roman" panose="02020603050405020304" pitchFamily="18" charset="0"/>
              </a:rPr>
              <a:t>:</a:t>
            </a:r>
          </a:p>
          <a:p>
            <a:pPr lvl="1" algn="just">
              <a:lnSpc>
                <a:spcPct val="80000"/>
              </a:lnSpc>
            </a:pPr>
            <a:r>
              <a:rPr lang="en-US" altLang="en-US" sz="2000" b="1">
                <a:latin typeface="Times New Roman" panose="02020603050405020304" pitchFamily="18" charset="0"/>
                <a:cs typeface="Times New Roman" panose="02020603050405020304" pitchFamily="18" charset="0"/>
              </a:rPr>
              <a:t>No</a:t>
            </a:r>
            <a:r>
              <a:rPr lang="en-US" altLang="en-US" sz="2000">
                <a:latin typeface="Times New Roman" panose="02020603050405020304" pitchFamily="18" charset="0"/>
                <a:cs typeface="Times New Roman" panose="02020603050405020304" pitchFamily="18" charset="0"/>
              </a:rPr>
              <a:t> two processes may be </a:t>
            </a:r>
            <a:r>
              <a:rPr lang="en-US" altLang="en-US" sz="2000" b="1">
                <a:latin typeface="Times New Roman" panose="02020603050405020304" pitchFamily="18" charset="0"/>
                <a:cs typeface="Times New Roman" panose="02020603050405020304" pitchFamily="18" charset="0"/>
              </a:rPr>
              <a:t>simultaneously</a:t>
            </a:r>
            <a:r>
              <a:rPr lang="en-US" altLang="en-US" sz="2000">
                <a:latin typeface="Times New Roman" panose="02020603050405020304" pitchFamily="18" charset="0"/>
                <a:cs typeface="Times New Roman" panose="02020603050405020304" pitchFamily="18" charset="0"/>
              </a:rPr>
              <a:t> inside their critical regions.</a:t>
            </a:r>
          </a:p>
          <a:p>
            <a:pPr lvl="1" algn="just">
              <a:lnSpc>
                <a:spcPct val="80000"/>
              </a:lnSpc>
            </a:pPr>
            <a:r>
              <a:rPr lang="en-US" altLang="en-US" sz="2000" b="1">
                <a:latin typeface="Times New Roman" panose="02020603050405020304" pitchFamily="18" charset="0"/>
                <a:cs typeface="Times New Roman" panose="02020603050405020304" pitchFamily="18" charset="0"/>
              </a:rPr>
              <a:t>No assumptions </a:t>
            </a:r>
            <a:r>
              <a:rPr lang="en-US" altLang="en-US" sz="2000">
                <a:latin typeface="Times New Roman" panose="02020603050405020304" pitchFamily="18" charset="0"/>
                <a:cs typeface="Times New Roman" panose="02020603050405020304" pitchFamily="18" charset="0"/>
              </a:rPr>
              <a:t>may be made about speeds or the number of CPUs.</a:t>
            </a:r>
          </a:p>
          <a:p>
            <a:pPr lvl="1" algn="just">
              <a:lnSpc>
                <a:spcPct val="80000"/>
              </a:lnSpc>
            </a:pPr>
            <a:r>
              <a:rPr lang="en-US" altLang="en-US" sz="2000" b="1">
                <a:latin typeface="Times New Roman" panose="02020603050405020304" pitchFamily="18" charset="0"/>
                <a:cs typeface="Times New Roman" panose="02020603050405020304" pitchFamily="18" charset="0"/>
              </a:rPr>
              <a:t>No</a:t>
            </a:r>
            <a:r>
              <a:rPr lang="en-US" altLang="en-US" sz="2000">
                <a:latin typeface="Times New Roman" panose="02020603050405020304" pitchFamily="18" charset="0"/>
                <a:cs typeface="Times New Roman" panose="02020603050405020304" pitchFamily="18" charset="0"/>
              </a:rPr>
              <a:t> process </a:t>
            </a:r>
            <a:r>
              <a:rPr lang="en-US" altLang="en-US" sz="2000" b="1">
                <a:latin typeface="Times New Roman" panose="02020603050405020304" pitchFamily="18" charset="0"/>
                <a:cs typeface="Times New Roman" panose="02020603050405020304" pitchFamily="18" charset="0"/>
              </a:rPr>
              <a:t>running outside </a:t>
            </a:r>
            <a:r>
              <a:rPr lang="en-US" altLang="en-US" sz="2000">
                <a:latin typeface="Times New Roman" panose="02020603050405020304" pitchFamily="18" charset="0"/>
                <a:cs typeface="Times New Roman" panose="02020603050405020304" pitchFamily="18" charset="0"/>
              </a:rPr>
              <a:t>its critical region may </a:t>
            </a:r>
            <a:r>
              <a:rPr lang="en-US" altLang="en-US" sz="2000" b="1">
                <a:latin typeface="Times New Roman" panose="02020603050405020304" pitchFamily="18" charset="0"/>
                <a:cs typeface="Times New Roman" panose="02020603050405020304" pitchFamily="18" charset="0"/>
              </a:rPr>
              <a:t>block other processes</a:t>
            </a:r>
            <a:r>
              <a:rPr lang="en-US" altLang="en-US" sz="2000">
                <a:latin typeface="Times New Roman" panose="02020603050405020304" pitchFamily="18" charset="0"/>
                <a:cs typeface="Times New Roman" panose="02020603050405020304" pitchFamily="18" charset="0"/>
              </a:rPr>
              <a:t>.</a:t>
            </a:r>
          </a:p>
          <a:p>
            <a:pPr lvl="1" algn="just">
              <a:lnSpc>
                <a:spcPct val="80000"/>
              </a:lnSpc>
            </a:pPr>
            <a:r>
              <a:rPr lang="en-US" altLang="en-US" sz="2000" b="1">
                <a:latin typeface="Times New Roman" panose="02020603050405020304" pitchFamily="18" charset="0"/>
                <a:cs typeface="Times New Roman" panose="02020603050405020304" pitchFamily="18" charset="0"/>
              </a:rPr>
              <a:t>No</a:t>
            </a:r>
            <a:r>
              <a:rPr lang="en-US" altLang="en-US" sz="2000">
                <a:latin typeface="Times New Roman" panose="02020603050405020304" pitchFamily="18" charset="0"/>
                <a:cs typeface="Times New Roman" panose="02020603050405020304" pitchFamily="18" charset="0"/>
              </a:rPr>
              <a:t> process should have to </a:t>
            </a:r>
            <a:r>
              <a:rPr lang="en-US" altLang="en-US" sz="2000" b="1">
                <a:latin typeface="Times New Roman" panose="02020603050405020304" pitchFamily="18" charset="0"/>
                <a:cs typeface="Times New Roman" panose="02020603050405020304" pitchFamily="18" charset="0"/>
              </a:rPr>
              <a:t>wait forever </a:t>
            </a:r>
            <a:r>
              <a:rPr lang="en-US" altLang="en-US" sz="2000">
                <a:latin typeface="Times New Roman" panose="02020603050405020304" pitchFamily="18" charset="0"/>
                <a:cs typeface="Times New Roman" panose="02020603050405020304" pitchFamily="18" charset="0"/>
              </a:rPr>
              <a:t>to enter its critical region.</a:t>
            </a:r>
          </a:p>
          <a:p>
            <a:pPr algn="just" eaLnBrk="1" hangingPunct="1">
              <a:lnSpc>
                <a:spcPct val="80000"/>
              </a:lnSpc>
            </a:pPr>
            <a:endParaRPr lang="de-DE" altLang="en-US" sz="2400">
              <a:latin typeface="Times New Roman" panose="02020603050405020304" pitchFamily="18" charset="0"/>
              <a:cs typeface="Times New Roman" panose="02020603050405020304" pitchFamily="18" charset="0"/>
            </a:endParaRPr>
          </a:p>
        </p:txBody>
      </p:sp>
      <p:pic>
        <p:nvPicPr>
          <p:cNvPr id="8196" name="Picture 6" descr="02-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449763"/>
            <a:ext cx="4953000" cy="240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287" name="Text Box 4"/>
          <p:cNvSpPr txBox="1">
            <a:spLocks noChangeArrowheads="1"/>
          </p:cNvSpPr>
          <p:nvPr/>
        </p:nvSpPr>
        <p:spPr bwMode="auto">
          <a:xfrm>
            <a:off x="6477000" y="5334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2-22.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25287"/>
                                        </p:tgtEl>
                                        <p:attrNameLst>
                                          <p:attrName>style.visibility</p:attrName>
                                        </p:attrNameLst>
                                      </p:cBhvr>
                                      <p:to>
                                        <p:strVal val="visible"/>
                                      </p:to>
                                    </p:set>
                                    <p:animEffect transition="in" filter="box(in)">
                                      <p:cBhvr>
                                        <p:cTn id="7" dur="500"/>
                                        <p:tgtEl>
                                          <p:spTgt spid="225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1600200" y="0"/>
            <a:ext cx="75438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Mutual Exclusion with Busy Waiting</a:t>
            </a:r>
          </a:p>
        </p:txBody>
      </p:sp>
      <p:sp>
        <p:nvSpPr>
          <p:cNvPr id="9219" name="Rectangle 3"/>
          <p:cNvSpPr>
            <a:spLocks noGrp="1"/>
          </p:cNvSpPr>
          <p:nvPr>
            <p:ph type="body" sz="half" idx="1"/>
          </p:nvPr>
        </p:nvSpPr>
        <p:spPr>
          <a:xfrm>
            <a:off x="228600" y="990600"/>
            <a:ext cx="8915400" cy="5638800"/>
          </a:xfrm>
        </p:spPr>
        <p:txBody>
          <a:bodyPr/>
          <a:lstStyle/>
          <a:p>
            <a:pPr algn="just" eaLnBrk="1" hangingPunct="1"/>
            <a:r>
              <a:rPr lang="en-US" altLang="en-US" sz="2800" b="1">
                <a:latin typeface="Times New Roman" panose="02020603050405020304" pitchFamily="18" charset="0"/>
                <a:cs typeface="Times New Roman" panose="02020603050405020304" pitchFamily="18" charset="0"/>
              </a:rPr>
              <a:t>Mutual</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Exclusion</a:t>
            </a:r>
          </a:p>
          <a:p>
            <a:pPr lvl="1" algn="just" eaLnBrk="1" hangingPunct="1"/>
            <a:r>
              <a:rPr lang="en-US" altLang="en-US" sz="2400">
                <a:latin typeface="Times New Roman" panose="02020603050405020304" pitchFamily="18" charset="0"/>
                <a:cs typeface="Times New Roman" panose="02020603050405020304" pitchFamily="18" charset="0"/>
              </a:rPr>
              <a:t>If </a:t>
            </a:r>
            <a:r>
              <a:rPr lang="en-US" altLang="en-US" sz="2400" b="1">
                <a:latin typeface="Times New Roman" panose="02020603050405020304" pitchFamily="18" charset="0"/>
                <a:cs typeface="Times New Roman" panose="02020603050405020304" pitchFamily="18" charset="0"/>
              </a:rPr>
              <a:t>one</a:t>
            </a:r>
            <a:r>
              <a:rPr lang="en-US" altLang="en-US" sz="2400">
                <a:latin typeface="Times New Roman" panose="02020603050405020304" pitchFamily="18" charset="0"/>
                <a:cs typeface="Times New Roman" panose="02020603050405020304" pitchFamily="18" charset="0"/>
              </a:rPr>
              <a:t> thread is </a:t>
            </a:r>
            <a:r>
              <a:rPr lang="en-US" altLang="en-US" sz="2400" b="1">
                <a:latin typeface="Times New Roman" panose="02020603050405020304" pitchFamily="18" charset="0"/>
                <a:cs typeface="Times New Roman" panose="02020603050405020304" pitchFamily="18" charset="0"/>
              </a:rPr>
              <a:t>executing</a:t>
            </a:r>
            <a:r>
              <a:rPr lang="en-US" altLang="en-US" sz="2400">
                <a:latin typeface="Times New Roman" panose="02020603050405020304" pitchFamily="18" charset="0"/>
                <a:cs typeface="Times New Roman" panose="02020603050405020304" pitchFamily="18" charset="0"/>
              </a:rPr>
              <a:t> in its </a:t>
            </a:r>
            <a:r>
              <a:rPr lang="en-US" altLang="en-US" sz="2400" b="1">
                <a:latin typeface="Times New Roman" panose="02020603050405020304" pitchFamily="18" charset="0"/>
                <a:cs typeface="Times New Roman" panose="02020603050405020304" pitchFamily="18" charset="0"/>
              </a:rPr>
              <a:t>critical section</a:t>
            </a:r>
            <a:r>
              <a:rPr lang="en-US" altLang="en-US" sz="2400">
                <a:latin typeface="Times New Roman" panose="02020603050405020304" pitchFamily="18" charset="0"/>
                <a:cs typeface="Times New Roman" panose="02020603050405020304" pitchFamily="18" charset="0"/>
              </a:rPr>
              <a:t>, no other threads can be executing in their critical sections (</a:t>
            </a:r>
            <a:r>
              <a:rPr lang="en-GB" altLang="en-US" sz="2400" i="1">
                <a:latin typeface="Times New Roman" panose="02020603050405020304" pitchFamily="18" charset="0"/>
                <a:cs typeface="Times New Roman" panose="02020603050405020304" pitchFamily="18" charset="0"/>
              </a:rPr>
              <a:t>Only one process can use a shared resource at one moment</a:t>
            </a:r>
            <a:r>
              <a:rPr lang="en-GB" altLang="en-US" sz="2400">
                <a:latin typeface="Times New Roman" panose="02020603050405020304" pitchFamily="18" charset="0"/>
                <a:cs typeface="Times New Roman" panose="02020603050405020304" pitchFamily="18" charset="0"/>
              </a:rPr>
              <a:t>)</a:t>
            </a:r>
            <a:endParaRPr lang="en-US" altLang="en-US" sz="2400">
              <a:latin typeface="Times New Roman" panose="02020603050405020304" pitchFamily="18" charset="0"/>
              <a:cs typeface="Times New Roman" panose="02020603050405020304" pitchFamily="18" charset="0"/>
            </a:endParaRPr>
          </a:p>
          <a:p>
            <a:pPr algn="just" eaLnBrk="1" hangingPunct="1"/>
            <a:r>
              <a:rPr lang="en-US" altLang="en-US" sz="2800" b="1">
                <a:latin typeface="Times New Roman" panose="02020603050405020304" pitchFamily="18" charset="0"/>
                <a:cs typeface="Times New Roman" panose="02020603050405020304" pitchFamily="18" charset="0"/>
              </a:rPr>
              <a:t>Proposals</a:t>
            </a:r>
            <a:r>
              <a:rPr lang="en-US" altLang="en-US" sz="2800">
                <a:latin typeface="Times New Roman" panose="02020603050405020304" pitchFamily="18" charset="0"/>
                <a:cs typeface="Times New Roman" panose="02020603050405020304" pitchFamily="18" charset="0"/>
              </a:rPr>
              <a:t> for achieving mutual exclusion:</a:t>
            </a:r>
          </a:p>
          <a:p>
            <a:pPr lvl="1" algn="just" eaLnBrk="1" hangingPunct="1"/>
            <a:r>
              <a:rPr lang="en-US" altLang="en-US" sz="2200">
                <a:latin typeface="Times New Roman" panose="02020603050405020304" pitchFamily="18" charset="0"/>
                <a:cs typeface="Times New Roman" panose="02020603050405020304" pitchFamily="18" charset="0"/>
              </a:rPr>
              <a:t>Disabling interrupts</a:t>
            </a:r>
          </a:p>
          <a:p>
            <a:pPr lvl="1" algn="just" eaLnBrk="1" hangingPunct="1"/>
            <a:r>
              <a:rPr lang="en-US" altLang="en-US" sz="2200">
                <a:latin typeface="Times New Roman" panose="02020603050405020304" pitchFamily="18" charset="0"/>
                <a:cs typeface="Times New Roman" panose="02020603050405020304" pitchFamily="18" charset="0"/>
              </a:rPr>
              <a:t>Lock variables</a:t>
            </a:r>
          </a:p>
          <a:p>
            <a:pPr lvl="1" algn="just" eaLnBrk="1" hangingPunct="1"/>
            <a:r>
              <a:rPr lang="en-US" altLang="en-US" sz="2200">
                <a:latin typeface="Times New Roman" panose="02020603050405020304" pitchFamily="18" charset="0"/>
                <a:cs typeface="Times New Roman" panose="02020603050405020304" pitchFamily="18" charset="0"/>
              </a:rPr>
              <a:t>Strict alternation</a:t>
            </a:r>
          </a:p>
          <a:p>
            <a:pPr lvl="1" algn="just" eaLnBrk="1" hangingPunct="1"/>
            <a:r>
              <a:rPr lang="en-US" altLang="en-US" sz="2200">
                <a:latin typeface="Times New Roman" panose="02020603050405020304" pitchFamily="18" charset="0"/>
                <a:cs typeface="Times New Roman" panose="02020603050405020304" pitchFamily="18" charset="0"/>
              </a:rPr>
              <a:t>Peterson's solution</a:t>
            </a:r>
          </a:p>
          <a:p>
            <a:pPr lvl="1" algn="just" eaLnBrk="1" hangingPunct="1"/>
            <a:r>
              <a:rPr lang="en-US" altLang="en-US" sz="2200">
                <a:latin typeface="Times New Roman" panose="02020603050405020304" pitchFamily="18" charset="0"/>
                <a:cs typeface="Times New Roman" panose="02020603050405020304" pitchFamily="18" charset="0"/>
              </a:rPr>
              <a:t>The TSL instruction</a:t>
            </a:r>
          </a:p>
          <a:p>
            <a:pPr lvl="1" algn="just" eaLnBrk="1" hangingPunct="1"/>
            <a:r>
              <a:rPr lang="en-US" altLang="en-US" sz="2200">
                <a:latin typeface="Times New Roman" panose="02020603050405020304" pitchFamily="18" charset="0"/>
                <a:cs typeface="Times New Roman" panose="02020603050405020304" pitchFamily="18" charset="0"/>
              </a:rPr>
              <a:t>Sleep and Wakeup</a:t>
            </a:r>
          </a:p>
          <a:p>
            <a:pPr lvl="1" algn="just" eaLnBrk="1" hangingPunct="1"/>
            <a:r>
              <a:rPr lang="en-US" altLang="en-US" sz="2200">
                <a:latin typeface="Times New Roman" panose="02020603050405020304" pitchFamily="18" charset="0"/>
                <a:cs typeface="Times New Roman" panose="02020603050405020304" pitchFamily="18" charset="0"/>
              </a:rPr>
              <a:t>Producer &amp; Consumer</a:t>
            </a:r>
          </a:p>
          <a:p>
            <a:pPr lvl="1" algn="just" eaLnBrk="1" hangingPunct="1"/>
            <a:r>
              <a:rPr lang="en-US" altLang="en-US" sz="2200">
                <a:latin typeface="Times New Roman" panose="02020603050405020304" pitchFamily="18" charset="0"/>
                <a:cs typeface="Times New Roman" panose="02020603050405020304" pitchFamily="18" charset="0"/>
              </a:rPr>
              <a:t>Semaphore</a:t>
            </a:r>
            <a:r>
              <a:rPr lang="de-DE" altLang="en-US" sz="2200">
                <a:latin typeface="Times New Roman" panose="02020603050405020304" pitchFamily="18" charset="0"/>
                <a:cs typeface="Times New Roman" panose="02020603050405020304" pitchFamily="18" charset="0"/>
              </a:rPr>
              <a:t>, Mutex, Monitor</a:t>
            </a:r>
          </a:p>
          <a:p>
            <a:pPr lvl="1" algn="just" eaLnBrk="1" hangingPunct="1"/>
            <a:r>
              <a:rPr lang="de-DE" altLang="en-US" sz="2200">
                <a:latin typeface="Times New Roman" panose="02020603050405020304" pitchFamily="18" charset="0"/>
                <a:cs typeface="Times New Roman" panose="02020603050405020304" pitchFamily="18" charset="0"/>
              </a:rPr>
              <a:t>Barrier</a:t>
            </a:r>
            <a:endParaRPr lang="en-US" altLang="en-US"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1676400" y="0"/>
            <a:ext cx="74676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A study problem</a:t>
            </a:r>
          </a:p>
        </p:txBody>
      </p:sp>
      <p:sp>
        <p:nvSpPr>
          <p:cNvPr id="10243" name="Rectangle 3"/>
          <p:cNvSpPr>
            <a:spLocks noGrp="1"/>
          </p:cNvSpPr>
          <p:nvPr>
            <p:ph type="body" sz="half" idx="1"/>
          </p:nvPr>
        </p:nvSpPr>
        <p:spPr>
          <a:xfrm>
            <a:off x="228600" y="4191000"/>
            <a:ext cx="8915400" cy="2667000"/>
          </a:xfrm>
        </p:spPr>
        <p:txBody>
          <a:bodyPr/>
          <a:lstStyle/>
          <a:p>
            <a:pPr>
              <a:spcBef>
                <a:spcPts val="600"/>
              </a:spcBef>
            </a:pPr>
            <a:r>
              <a:rPr lang="en-GB" altLang="en-US" sz="2400">
                <a:latin typeface="Times New Roman" panose="02020603050405020304" pitchFamily="18" charset="0"/>
                <a:cs typeface="Times New Roman" panose="02020603050405020304" pitchFamily="18" charset="0"/>
              </a:rPr>
              <a:t>Correctness requirements</a:t>
            </a:r>
          </a:p>
          <a:p>
            <a:pPr lvl="1">
              <a:spcBef>
                <a:spcPts val="500"/>
              </a:spcBef>
            </a:pPr>
            <a:r>
              <a:rPr lang="en-GB" altLang="en-US" sz="2400">
                <a:latin typeface="Times New Roman" panose="02020603050405020304" pitchFamily="18" charset="0"/>
                <a:cs typeface="Times New Roman" panose="02020603050405020304" pitchFamily="18" charset="0"/>
              </a:rPr>
              <a:t>Never more than one person buys milk  (</a:t>
            </a:r>
            <a:r>
              <a:rPr lang="en-GB" altLang="en-US" sz="2400" b="1">
                <a:solidFill>
                  <a:srgbClr val="FF0000"/>
                </a:solidFill>
                <a:latin typeface="Times New Roman" panose="02020603050405020304" pitchFamily="18" charset="0"/>
                <a:cs typeface="Times New Roman" panose="02020603050405020304" pitchFamily="18" charset="0"/>
              </a:rPr>
              <a:t>First Rule</a:t>
            </a:r>
            <a:r>
              <a:rPr lang="en-GB" altLang="en-US" sz="2400">
                <a:latin typeface="Times New Roman" panose="02020603050405020304" pitchFamily="18" charset="0"/>
                <a:cs typeface="Times New Roman" panose="02020603050405020304" pitchFamily="18" charset="0"/>
              </a:rPr>
              <a:t>)</a:t>
            </a:r>
          </a:p>
          <a:p>
            <a:pPr lvl="1">
              <a:spcBef>
                <a:spcPts val="500"/>
              </a:spcBef>
            </a:pPr>
            <a:r>
              <a:rPr lang="en-GB" altLang="en-US" sz="2400">
                <a:latin typeface="Times New Roman" panose="02020603050405020304" pitchFamily="18" charset="0"/>
                <a:cs typeface="Times New Roman" panose="02020603050405020304" pitchFamily="18" charset="0"/>
              </a:rPr>
              <a:t>Someone buys if needed (</a:t>
            </a:r>
            <a:r>
              <a:rPr lang="en-GB" altLang="en-US" sz="2400" b="1">
                <a:solidFill>
                  <a:srgbClr val="FF0000"/>
                </a:solidFill>
                <a:latin typeface="Times New Roman" panose="02020603050405020304" pitchFamily="18" charset="0"/>
                <a:cs typeface="Times New Roman" panose="02020603050405020304" pitchFamily="18" charset="0"/>
              </a:rPr>
              <a:t>Fourth Rule</a:t>
            </a:r>
            <a:r>
              <a:rPr lang="en-GB" altLang="en-US" sz="2400">
                <a:latin typeface="Times New Roman" panose="02020603050405020304" pitchFamily="18" charset="0"/>
                <a:cs typeface="Times New Roman" panose="02020603050405020304" pitchFamily="18" charset="0"/>
              </a:rPr>
              <a:t>)</a:t>
            </a:r>
          </a:p>
          <a:p>
            <a:pPr algn="just">
              <a:spcBef>
                <a:spcPts val="600"/>
              </a:spcBef>
            </a:pPr>
            <a:r>
              <a:rPr lang="en-GB" altLang="en-US" sz="2400">
                <a:latin typeface="Times New Roman" panose="02020603050405020304" pitchFamily="18" charset="0"/>
                <a:cs typeface="Times New Roman" panose="02020603050405020304" pitchFamily="18" charset="0"/>
              </a:rPr>
              <a:t>This solution of this case (</a:t>
            </a:r>
            <a:r>
              <a:rPr lang="en-GB" altLang="en-US" sz="2400" b="1">
                <a:latin typeface="Times New Roman" panose="02020603050405020304" pitchFamily="18" charset="0"/>
                <a:cs typeface="Times New Roman" panose="02020603050405020304" pitchFamily="18" charset="0"/>
              </a:rPr>
              <a:t>mutual exclusion</a:t>
            </a:r>
            <a:r>
              <a:rPr lang="en-GB" altLang="en-US" sz="2400">
                <a:latin typeface="Times New Roman" panose="02020603050405020304" pitchFamily="18" charset="0"/>
                <a:cs typeface="Times New Roman" panose="02020603050405020304" pitchFamily="18" charset="0"/>
              </a:rPr>
              <a:t>) is </a:t>
            </a:r>
            <a:r>
              <a:rPr lang="en-GB" altLang="en-US" sz="2400" b="1">
                <a:latin typeface="Times New Roman" panose="02020603050405020304" pitchFamily="18" charset="0"/>
                <a:cs typeface="Times New Roman" panose="02020603050405020304" pitchFamily="18" charset="0"/>
              </a:rPr>
              <a:t>called an </a:t>
            </a:r>
            <a:r>
              <a:rPr lang="en-US" altLang="en-US" sz="2400" b="1">
                <a:latin typeface="Times New Roman" panose="02020603050405020304" pitchFamily="18" charset="0"/>
                <a:cs typeface="Times New Roman" panose="02020603050405020304" pitchFamily="18" charset="0"/>
              </a:rPr>
              <a:t>synchronization</a:t>
            </a:r>
          </a:p>
        </p:txBody>
      </p:sp>
      <p:grpSp>
        <p:nvGrpSpPr>
          <p:cNvPr id="10244" name="Group 4"/>
          <p:cNvGrpSpPr>
            <a:grpSpLocks/>
          </p:cNvGrpSpPr>
          <p:nvPr/>
        </p:nvGrpSpPr>
        <p:grpSpPr bwMode="auto">
          <a:xfrm>
            <a:off x="990600" y="1219200"/>
            <a:ext cx="7143750" cy="2819400"/>
            <a:chOff x="828" y="1152"/>
            <a:chExt cx="4500" cy="1776"/>
          </a:xfrm>
        </p:grpSpPr>
        <p:sp>
          <p:nvSpPr>
            <p:cNvPr id="10245" name="Rectangle 5"/>
            <p:cNvSpPr>
              <a:spLocks noChangeArrowheads="1"/>
            </p:cNvSpPr>
            <p:nvPr/>
          </p:nvSpPr>
          <p:spPr bwMode="auto">
            <a:xfrm>
              <a:off x="3282" y="2533"/>
              <a:ext cx="204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Arrive home, put milk away.</a:t>
              </a:r>
            </a:p>
          </p:txBody>
        </p:sp>
        <p:sp>
          <p:nvSpPr>
            <p:cNvPr id="10246" name="Rectangle 6"/>
            <p:cNvSpPr>
              <a:spLocks noChangeArrowheads="1"/>
            </p:cNvSpPr>
            <p:nvPr/>
          </p:nvSpPr>
          <p:spPr bwMode="auto">
            <a:xfrm>
              <a:off x="1274" y="2533"/>
              <a:ext cx="200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47" name="Rectangle 7"/>
            <p:cNvSpPr>
              <a:spLocks noChangeArrowheads="1"/>
            </p:cNvSpPr>
            <p:nvPr/>
          </p:nvSpPr>
          <p:spPr bwMode="auto">
            <a:xfrm>
              <a:off x="828" y="2533"/>
              <a:ext cx="446"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3:30</a:t>
              </a:r>
            </a:p>
          </p:txBody>
        </p:sp>
        <p:sp>
          <p:nvSpPr>
            <p:cNvPr id="10248" name="Rectangle 8"/>
            <p:cNvSpPr>
              <a:spLocks noChangeArrowheads="1"/>
            </p:cNvSpPr>
            <p:nvPr/>
          </p:nvSpPr>
          <p:spPr bwMode="auto">
            <a:xfrm>
              <a:off x="828" y="2731"/>
              <a:ext cx="4501" cy="198"/>
            </a:xfrm>
            <a:prstGeom prst="rect">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000000"/>
                </a:buClr>
                <a:buSzPct val="100000"/>
                <a:buFont typeface="Times New Roman" panose="02020603050405020304" pitchFamily="18" charset="0"/>
                <a:buNone/>
              </a:pPr>
              <a:r>
                <a:rPr lang="en-GB" altLang="en-US" b="1">
                  <a:solidFill>
                    <a:srgbClr val="000000"/>
                  </a:solidFill>
                  <a:latin typeface="Times New Roman" panose="02020603050405020304" pitchFamily="18" charset="0"/>
                  <a:cs typeface="Times New Roman" panose="02020603050405020304" pitchFamily="18" charset="0"/>
                </a:rPr>
                <a:t>Not a good cooperation =&gt; Too much milk.</a:t>
              </a:r>
            </a:p>
          </p:txBody>
        </p:sp>
        <p:sp>
          <p:nvSpPr>
            <p:cNvPr id="10249" name="Rectangle 9"/>
            <p:cNvSpPr>
              <a:spLocks noChangeArrowheads="1"/>
            </p:cNvSpPr>
            <p:nvPr/>
          </p:nvSpPr>
          <p:spPr bwMode="auto">
            <a:xfrm>
              <a:off x="3282" y="1152"/>
              <a:ext cx="2047" cy="198"/>
            </a:xfrm>
            <a:prstGeom prst="rect">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000000"/>
                </a:buClr>
                <a:buSzPct val="100000"/>
                <a:buFont typeface="Times New Roman" panose="02020603050405020304" pitchFamily="18" charset="0"/>
                <a:buNone/>
              </a:pPr>
              <a:r>
                <a:rPr lang="en-GB" altLang="en-US" b="1">
                  <a:solidFill>
                    <a:srgbClr val="000000"/>
                  </a:solidFill>
                  <a:latin typeface="Times New Roman" panose="02020603050405020304" pitchFamily="18" charset="0"/>
                </a:rPr>
                <a:t>Person B</a:t>
              </a:r>
            </a:p>
          </p:txBody>
        </p:sp>
        <p:sp>
          <p:nvSpPr>
            <p:cNvPr id="10250" name="Rectangle 10"/>
            <p:cNvSpPr>
              <a:spLocks noChangeArrowheads="1"/>
            </p:cNvSpPr>
            <p:nvPr/>
          </p:nvSpPr>
          <p:spPr bwMode="auto">
            <a:xfrm>
              <a:off x="1274" y="1152"/>
              <a:ext cx="2008" cy="198"/>
            </a:xfrm>
            <a:prstGeom prst="rect">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000000"/>
                </a:buClr>
                <a:buSzPct val="100000"/>
                <a:buFont typeface="Times New Roman" panose="02020603050405020304" pitchFamily="18" charset="0"/>
                <a:buNone/>
              </a:pPr>
              <a:r>
                <a:rPr lang="en-GB" altLang="en-US" b="1">
                  <a:solidFill>
                    <a:srgbClr val="000000"/>
                  </a:solidFill>
                  <a:latin typeface="Times New Roman" panose="02020603050405020304" pitchFamily="18" charset="0"/>
                  <a:cs typeface="Times New Roman" panose="02020603050405020304" pitchFamily="18" charset="0"/>
                </a:rPr>
                <a:t>Person A</a:t>
              </a:r>
            </a:p>
          </p:txBody>
        </p:sp>
        <p:sp>
          <p:nvSpPr>
            <p:cNvPr id="10251" name="Rectangle 11"/>
            <p:cNvSpPr>
              <a:spLocks noChangeArrowheads="1"/>
            </p:cNvSpPr>
            <p:nvPr/>
          </p:nvSpPr>
          <p:spPr bwMode="auto">
            <a:xfrm>
              <a:off x="828" y="1152"/>
              <a:ext cx="446" cy="198"/>
            </a:xfrm>
            <a:prstGeom prst="rect">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b="1">
                  <a:solidFill>
                    <a:srgbClr val="000000"/>
                  </a:solidFill>
                  <a:latin typeface="Times New Roman" panose="02020603050405020304" pitchFamily="18" charset="0"/>
                  <a:cs typeface="Times New Roman" panose="02020603050405020304" pitchFamily="18" charset="0"/>
                </a:rPr>
                <a:t>Time</a:t>
              </a:r>
            </a:p>
          </p:txBody>
        </p:sp>
        <p:sp>
          <p:nvSpPr>
            <p:cNvPr id="10252" name="Rectangle 12"/>
            <p:cNvSpPr>
              <a:spLocks noChangeArrowheads="1"/>
            </p:cNvSpPr>
            <p:nvPr/>
          </p:nvSpPr>
          <p:spPr bwMode="auto">
            <a:xfrm>
              <a:off x="1274" y="2336"/>
              <a:ext cx="200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53" name="Rectangle 13"/>
            <p:cNvSpPr>
              <a:spLocks noChangeArrowheads="1"/>
            </p:cNvSpPr>
            <p:nvPr/>
          </p:nvSpPr>
          <p:spPr bwMode="auto">
            <a:xfrm>
              <a:off x="1274" y="2139"/>
              <a:ext cx="200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Arrive home, put milk away. </a:t>
              </a:r>
            </a:p>
          </p:txBody>
        </p:sp>
        <p:sp>
          <p:nvSpPr>
            <p:cNvPr id="10254" name="Rectangle 14"/>
            <p:cNvSpPr>
              <a:spLocks noChangeArrowheads="1"/>
            </p:cNvSpPr>
            <p:nvPr/>
          </p:nvSpPr>
          <p:spPr bwMode="auto">
            <a:xfrm>
              <a:off x="1274" y="1942"/>
              <a:ext cx="200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Buy milk.</a:t>
              </a:r>
            </a:p>
          </p:txBody>
        </p:sp>
        <p:sp>
          <p:nvSpPr>
            <p:cNvPr id="10255" name="Rectangle 15"/>
            <p:cNvSpPr>
              <a:spLocks noChangeArrowheads="1"/>
            </p:cNvSpPr>
            <p:nvPr/>
          </p:nvSpPr>
          <p:spPr bwMode="auto">
            <a:xfrm>
              <a:off x="1274" y="1745"/>
              <a:ext cx="200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Arrive at store. </a:t>
              </a:r>
            </a:p>
          </p:txBody>
        </p:sp>
        <p:sp>
          <p:nvSpPr>
            <p:cNvPr id="10256" name="Rectangle 16"/>
            <p:cNvSpPr>
              <a:spLocks noChangeArrowheads="1"/>
            </p:cNvSpPr>
            <p:nvPr/>
          </p:nvSpPr>
          <p:spPr bwMode="auto">
            <a:xfrm>
              <a:off x="1274" y="1548"/>
              <a:ext cx="200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Go to the store.</a:t>
              </a:r>
            </a:p>
          </p:txBody>
        </p:sp>
        <p:sp>
          <p:nvSpPr>
            <p:cNvPr id="10257" name="Rectangle 17"/>
            <p:cNvSpPr>
              <a:spLocks noChangeArrowheads="1"/>
            </p:cNvSpPr>
            <p:nvPr/>
          </p:nvSpPr>
          <p:spPr bwMode="auto">
            <a:xfrm>
              <a:off x="1274" y="1350"/>
              <a:ext cx="200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Look in fridge. Run out of milk. </a:t>
              </a:r>
            </a:p>
          </p:txBody>
        </p:sp>
        <p:sp>
          <p:nvSpPr>
            <p:cNvPr id="10258" name="Rectangle 18"/>
            <p:cNvSpPr>
              <a:spLocks noChangeArrowheads="1"/>
            </p:cNvSpPr>
            <p:nvPr/>
          </p:nvSpPr>
          <p:spPr bwMode="auto">
            <a:xfrm>
              <a:off x="3282" y="2336"/>
              <a:ext cx="204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Buy milk.</a:t>
              </a:r>
            </a:p>
          </p:txBody>
        </p:sp>
        <p:sp>
          <p:nvSpPr>
            <p:cNvPr id="10259" name="Rectangle 19"/>
            <p:cNvSpPr>
              <a:spLocks noChangeArrowheads="1"/>
            </p:cNvSpPr>
            <p:nvPr/>
          </p:nvSpPr>
          <p:spPr bwMode="auto">
            <a:xfrm>
              <a:off x="828" y="2336"/>
              <a:ext cx="44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3:25</a:t>
              </a:r>
            </a:p>
          </p:txBody>
        </p:sp>
        <p:sp>
          <p:nvSpPr>
            <p:cNvPr id="10260" name="Rectangle 20"/>
            <p:cNvSpPr>
              <a:spLocks noChangeArrowheads="1"/>
            </p:cNvSpPr>
            <p:nvPr/>
          </p:nvSpPr>
          <p:spPr bwMode="auto">
            <a:xfrm>
              <a:off x="3282" y="2139"/>
              <a:ext cx="204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Arrive at store.</a:t>
              </a:r>
            </a:p>
          </p:txBody>
        </p:sp>
        <p:sp>
          <p:nvSpPr>
            <p:cNvPr id="10261" name="Rectangle 21"/>
            <p:cNvSpPr>
              <a:spLocks noChangeArrowheads="1"/>
            </p:cNvSpPr>
            <p:nvPr/>
          </p:nvSpPr>
          <p:spPr bwMode="auto">
            <a:xfrm>
              <a:off x="828" y="2139"/>
              <a:ext cx="44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3:20</a:t>
              </a:r>
            </a:p>
          </p:txBody>
        </p:sp>
        <p:sp>
          <p:nvSpPr>
            <p:cNvPr id="10262" name="Rectangle 22"/>
            <p:cNvSpPr>
              <a:spLocks noChangeArrowheads="1"/>
            </p:cNvSpPr>
            <p:nvPr/>
          </p:nvSpPr>
          <p:spPr bwMode="auto">
            <a:xfrm>
              <a:off x="3282" y="1942"/>
              <a:ext cx="204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Go to the store.</a:t>
              </a:r>
            </a:p>
          </p:txBody>
        </p:sp>
        <p:sp>
          <p:nvSpPr>
            <p:cNvPr id="10263" name="Rectangle 23"/>
            <p:cNvSpPr>
              <a:spLocks noChangeArrowheads="1"/>
            </p:cNvSpPr>
            <p:nvPr/>
          </p:nvSpPr>
          <p:spPr bwMode="auto">
            <a:xfrm>
              <a:off x="828" y="1942"/>
              <a:ext cx="44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3:15</a:t>
              </a:r>
            </a:p>
          </p:txBody>
        </p:sp>
        <p:sp>
          <p:nvSpPr>
            <p:cNvPr id="10264" name="Rectangle 24"/>
            <p:cNvSpPr>
              <a:spLocks noChangeArrowheads="1"/>
            </p:cNvSpPr>
            <p:nvPr/>
          </p:nvSpPr>
          <p:spPr bwMode="auto">
            <a:xfrm>
              <a:off x="3282" y="1745"/>
              <a:ext cx="204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Look in fridge. Run out of milk.</a:t>
              </a:r>
            </a:p>
          </p:txBody>
        </p:sp>
        <p:sp>
          <p:nvSpPr>
            <p:cNvPr id="10265" name="Rectangle 25"/>
            <p:cNvSpPr>
              <a:spLocks noChangeArrowheads="1"/>
            </p:cNvSpPr>
            <p:nvPr/>
          </p:nvSpPr>
          <p:spPr bwMode="auto">
            <a:xfrm>
              <a:off x="828" y="1745"/>
              <a:ext cx="44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3:10</a:t>
              </a:r>
            </a:p>
          </p:txBody>
        </p:sp>
        <p:sp>
          <p:nvSpPr>
            <p:cNvPr id="10266" name="Rectangle 26"/>
            <p:cNvSpPr>
              <a:spLocks noChangeArrowheads="1"/>
            </p:cNvSpPr>
            <p:nvPr/>
          </p:nvSpPr>
          <p:spPr bwMode="auto">
            <a:xfrm>
              <a:off x="3282" y="1548"/>
              <a:ext cx="204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67" name="Rectangle 27"/>
            <p:cNvSpPr>
              <a:spLocks noChangeArrowheads="1"/>
            </p:cNvSpPr>
            <p:nvPr/>
          </p:nvSpPr>
          <p:spPr bwMode="auto">
            <a:xfrm>
              <a:off x="828" y="1548"/>
              <a:ext cx="44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3:05 </a:t>
              </a:r>
            </a:p>
          </p:txBody>
        </p:sp>
        <p:sp>
          <p:nvSpPr>
            <p:cNvPr id="10268" name="Rectangle 28"/>
            <p:cNvSpPr>
              <a:spLocks noChangeArrowheads="1"/>
            </p:cNvSpPr>
            <p:nvPr/>
          </p:nvSpPr>
          <p:spPr bwMode="auto">
            <a:xfrm>
              <a:off x="3282" y="1350"/>
              <a:ext cx="204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69" name="Rectangle 29"/>
            <p:cNvSpPr>
              <a:spLocks noChangeArrowheads="1"/>
            </p:cNvSpPr>
            <p:nvPr/>
          </p:nvSpPr>
          <p:spPr bwMode="auto">
            <a:xfrm>
              <a:off x="828" y="1350"/>
              <a:ext cx="446"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3:00</a:t>
              </a:r>
            </a:p>
          </p:txBody>
        </p:sp>
        <p:sp>
          <p:nvSpPr>
            <p:cNvPr id="10270" name="Line 30"/>
            <p:cNvSpPr>
              <a:spLocks noChangeShapeType="1"/>
            </p:cNvSpPr>
            <p:nvPr/>
          </p:nvSpPr>
          <p:spPr bwMode="auto">
            <a:xfrm>
              <a:off x="828" y="1152"/>
              <a:ext cx="4501"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1" name="Line 31"/>
            <p:cNvSpPr>
              <a:spLocks noChangeShapeType="1"/>
            </p:cNvSpPr>
            <p:nvPr/>
          </p:nvSpPr>
          <p:spPr bwMode="auto">
            <a:xfrm>
              <a:off x="828" y="1548"/>
              <a:ext cx="4501" cy="1"/>
            </a:xfrm>
            <a:prstGeom prst="line">
              <a:avLst/>
            </a:prstGeom>
            <a:noFill/>
            <a:ln w="12600">
              <a:solidFill>
                <a:srgbClr val="000000"/>
              </a:solidFill>
              <a:prstDash val="sysDot"/>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2" name="Line 32"/>
            <p:cNvSpPr>
              <a:spLocks noChangeShapeType="1"/>
            </p:cNvSpPr>
            <p:nvPr/>
          </p:nvSpPr>
          <p:spPr bwMode="auto">
            <a:xfrm>
              <a:off x="828" y="1745"/>
              <a:ext cx="4501" cy="1"/>
            </a:xfrm>
            <a:prstGeom prst="line">
              <a:avLst/>
            </a:prstGeom>
            <a:noFill/>
            <a:ln w="12600">
              <a:solidFill>
                <a:srgbClr val="000000"/>
              </a:solidFill>
              <a:prstDash val="sysDot"/>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3" name="Line 33"/>
            <p:cNvSpPr>
              <a:spLocks noChangeShapeType="1"/>
            </p:cNvSpPr>
            <p:nvPr/>
          </p:nvSpPr>
          <p:spPr bwMode="auto">
            <a:xfrm>
              <a:off x="828" y="1942"/>
              <a:ext cx="4501" cy="1"/>
            </a:xfrm>
            <a:prstGeom prst="line">
              <a:avLst/>
            </a:prstGeom>
            <a:noFill/>
            <a:ln w="12600">
              <a:solidFill>
                <a:srgbClr val="000000"/>
              </a:solidFill>
              <a:prstDash val="sysDot"/>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4" name="Line 34"/>
            <p:cNvSpPr>
              <a:spLocks noChangeShapeType="1"/>
            </p:cNvSpPr>
            <p:nvPr/>
          </p:nvSpPr>
          <p:spPr bwMode="auto">
            <a:xfrm>
              <a:off x="828" y="2139"/>
              <a:ext cx="4501" cy="1"/>
            </a:xfrm>
            <a:prstGeom prst="line">
              <a:avLst/>
            </a:prstGeom>
            <a:noFill/>
            <a:ln w="12600">
              <a:solidFill>
                <a:srgbClr val="000000"/>
              </a:solidFill>
              <a:prstDash val="sysDot"/>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5" name="Line 35"/>
            <p:cNvSpPr>
              <a:spLocks noChangeShapeType="1"/>
            </p:cNvSpPr>
            <p:nvPr/>
          </p:nvSpPr>
          <p:spPr bwMode="auto">
            <a:xfrm>
              <a:off x="828" y="2336"/>
              <a:ext cx="4501" cy="1"/>
            </a:xfrm>
            <a:prstGeom prst="line">
              <a:avLst/>
            </a:prstGeom>
            <a:noFill/>
            <a:ln w="12600">
              <a:solidFill>
                <a:srgbClr val="000000"/>
              </a:solidFill>
              <a:prstDash val="sysDot"/>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6" name="Line 36"/>
            <p:cNvSpPr>
              <a:spLocks noChangeShapeType="1"/>
            </p:cNvSpPr>
            <p:nvPr/>
          </p:nvSpPr>
          <p:spPr bwMode="auto">
            <a:xfrm>
              <a:off x="828" y="2533"/>
              <a:ext cx="4501" cy="1"/>
            </a:xfrm>
            <a:prstGeom prst="line">
              <a:avLst/>
            </a:prstGeom>
            <a:noFill/>
            <a:ln w="12600">
              <a:solidFill>
                <a:srgbClr val="000000"/>
              </a:solidFill>
              <a:prstDash val="sysDot"/>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7" name="Line 37"/>
            <p:cNvSpPr>
              <a:spLocks noChangeShapeType="1"/>
            </p:cNvSpPr>
            <p:nvPr/>
          </p:nvSpPr>
          <p:spPr bwMode="auto">
            <a:xfrm>
              <a:off x="828" y="2929"/>
              <a:ext cx="4501"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8" name="Line 38"/>
            <p:cNvSpPr>
              <a:spLocks noChangeShapeType="1"/>
            </p:cNvSpPr>
            <p:nvPr/>
          </p:nvSpPr>
          <p:spPr bwMode="auto">
            <a:xfrm>
              <a:off x="828" y="1152"/>
              <a:ext cx="1" cy="1777"/>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9" name="Line 39"/>
            <p:cNvSpPr>
              <a:spLocks noChangeShapeType="1"/>
            </p:cNvSpPr>
            <p:nvPr/>
          </p:nvSpPr>
          <p:spPr bwMode="auto">
            <a:xfrm>
              <a:off x="3282" y="1152"/>
              <a:ext cx="1" cy="157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80" name="Line 40"/>
            <p:cNvSpPr>
              <a:spLocks noChangeShapeType="1"/>
            </p:cNvSpPr>
            <p:nvPr/>
          </p:nvSpPr>
          <p:spPr bwMode="auto">
            <a:xfrm>
              <a:off x="5329" y="1152"/>
              <a:ext cx="1" cy="1777"/>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81" name="Line 41"/>
            <p:cNvSpPr>
              <a:spLocks noChangeShapeType="1"/>
            </p:cNvSpPr>
            <p:nvPr/>
          </p:nvSpPr>
          <p:spPr bwMode="auto">
            <a:xfrm>
              <a:off x="1274" y="1152"/>
              <a:ext cx="1" cy="157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82" name="Line 42"/>
            <p:cNvSpPr>
              <a:spLocks noChangeShapeType="1"/>
            </p:cNvSpPr>
            <p:nvPr/>
          </p:nvSpPr>
          <p:spPr bwMode="auto">
            <a:xfrm>
              <a:off x="828" y="1350"/>
              <a:ext cx="4501" cy="1"/>
            </a:xfrm>
            <a:prstGeom prst="line">
              <a:avLst/>
            </a:prstGeom>
            <a:noFill/>
            <a:ln w="12600">
              <a:solidFill>
                <a:srgbClr val="000000"/>
              </a:solidFill>
              <a:prstDash val="sysDot"/>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83" name="Line 43"/>
            <p:cNvSpPr>
              <a:spLocks noChangeShapeType="1"/>
            </p:cNvSpPr>
            <p:nvPr/>
          </p:nvSpPr>
          <p:spPr bwMode="auto">
            <a:xfrm>
              <a:off x="828" y="2731"/>
              <a:ext cx="4501" cy="1"/>
            </a:xfrm>
            <a:prstGeom prst="line">
              <a:avLst/>
            </a:prstGeom>
            <a:noFill/>
            <a:ln w="12600">
              <a:solidFill>
                <a:srgbClr val="000000"/>
              </a:solidFill>
              <a:prstDash val="sysDot"/>
              <a:miter lim="800000"/>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5707</TotalTime>
  <Words>3189</Words>
  <Application>Microsoft Office PowerPoint</Application>
  <PresentationFormat>On-screen Show (4:3)</PresentationFormat>
  <Paragraphs>478</Paragraphs>
  <Slides>55</Slides>
  <Notes>52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Arial Narrow</vt:lpstr>
      <vt:lpstr>Calibri</vt:lpstr>
      <vt:lpstr>Symbol</vt:lpstr>
      <vt:lpstr>Times New Roman</vt:lpstr>
      <vt:lpstr>Wingdings</vt:lpstr>
      <vt:lpstr>Office Theme</vt:lpstr>
      <vt:lpstr>Processes &amp; Threads   InterProcess Communication (IPC)</vt:lpstr>
      <vt:lpstr>Review</vt:lpstr>
      <vt:lpstr>Review</vt:lpstr>
      <vt:lpstr>Objectives…</vt:lpstr>
      <vt:lpstr>InterProcess Communication (IPC) Overview</vt:lpstr>
      <vt:lpstr>InterProcess Communication (IPC) Race Conditions</vt:lpstr>
      <vt:lpstr>InterProcess Communication (IPC) Critical Regions</vt:lpstr>
      <vt:lpstr>InterProcess Communication (IPC) Mutual Exclusion with Busy Waiting</vt:lpstr>
      <vt:lpstr>InterProcess Communication (IPC) A study problem</vt:lpstr>
      <vt:lpstr>InterProcess Communication (IPC) Disabling Interrupts</vt:lpstr>
      <vt:lpstr>InterProcess Communication (IPC) Lock Variables</vt:lpstr>
      <vt:lpstr>InterProcess Communication (IPC) Lock Variables</vt:lpstr>
      <vt:lpstr>InterProcess Communication (IPC) Strict Alternation</vt:lpstr>
      <vt:lpstr>InterProcess Communication (IPC) Peterson’s Solution</vt:lpstr>
      <vt:lpstr>InterProcess Communication (IPC) Peterson’s Solution</vt:lpstr>
      <vt:lpstr>InterProcess Communication (IPC) Peterson’s Solution</vt:lpstr>
      <vt:lpstr>InterProcess Communication (IPC) The TSL (Test and Set Lock) Instruction</vt:lpstr>
      <vt:lpstr>InterProcess Communication (IPC) The TSL (Test and Set Lock) Instruction</vt:lpstr>
      <vt:lpstr>InterProcess Communication (IPC) Sleep and Wakeup</vt:lpstr>
      <vt:lpstr>InterProcess Communication (IPC) Sleep and Wakeup</vt:lpstr>
      <vt:lpstr>InterProcess Communication (IPC) Sleep and Wakeup</vt:lpstr>
      <vt:lpstr>InterProcess Communication (IPC) Sleep and Wakeup</vt:lpstr>
      <vt:lpstr>InterProcess Communication (IPC) Sleep and Wakeup</vt:lpstr>
      <vt:lpstr>InterProcess Communication (IPC) Sleep and Wakeup</vt:lpstr>
      <vt:lpstr>InterProcess Communication (IPC) Sleep and Wakeup</vt:lpstr>
      <vt:lpstr>InterProcess Communication (IPC) Producer-Consumer Problem</vt:lpstr>
      <vt:lpstr>InterProcess Communication (IPC) Producer-Consumer Problem</vt:lpstr>
      <vt:lpstr>InterProcess Communication (IPC) Producer-Consumer Problem</vt:lpstr>
      <vt:lpstr>InterProcess Communication (IPC) Producer-Consumer Problem</vt:lpstr>
      <vt:lpstr>InterProcess Communication (IPC) Producer-Consumer Problem</vt:lpstr>
      <vt:lpstr>InterProcess Communication (IPC) Producer-Consumer Problem</vt:lpstr>
      <vt:lpstr>InterProcess Communication (IPC) Producer-Consumer Problem</vt:lpstr>
      <vt:lpstr>InterProcess Communication (IPC) Producer-Consumer Problem</vt:lpstr>
      <vt:lpstr>InterProcess Communication (IPC) Producer-Consumer Problem</vt:lpstr>
      <vt:lpstr>InterProcess Communication (IPC) Producer-Consumer Problem</vt:lpstr>
      <vt:lpstr>InterProcess Communication (IPC) Producer-Consumer Problem</vt:lpstr>
      <vt:lpstr>InterProcess Communication (IPC) Producer-Consumer Problem</vt:lpstr>
      <vt:lpstr>InterProcess Communication (IPC) Producer-Consumer Problem</vt:lpstr>
      <vt:lpstr>InterProcess Communication (IPC) Producer-Consumer Problem</vt:lpstr>
      <vt:lpstr>InterProcess Communication (IPC) Producer-Consumer Problem (cont)</vt:lpstr>
      <vt:lpstr>InterProcess Communication (IPC) Producer-Consumer Problem (cont)</vt:lpstr>
      <vt:lpstr>InterProcess Communication (IPC) Producer-Consumer Problem (cont)</vt:lpstr>
      <vt:lpstr>InterProcess Communication (IPC) Semaphores</vt:lpstr>
      <vt:lpstr>InterProcess Communication (IPC) Solving Producer-Consumer Problem</vt:lpstr>
      <vt:lpstr>InterProcess Communication (IPC) Solving Producer-Consumer Problem</vt:lpstr>
      <vt:lpstr>InterProcess Communication (IPC) Mutexes</vt:lpstr>
      <vt:lpstr>InterProcess Communication (IPC) Monitors</vt:lpstr>
      <vt:lpstr>InterProcess Communication (IPC) Condition Variables</vt:lpstr>
      <vt:lpstr>InterProcess Communication (IPC) Monitor functions</vt:lpstr>
      <vt:lpstr>InterProcess Communication (IPC)  Solving Producer-Consumer Problem</vt:lpstr>
      <vt:lpstr>InterProcess Communication (IPC) Message Passing</vt:lpstr>
      <vt:lpstr>InterProcess Communication (IPC)  Solving Producer-Consumer Problem</vt:lpstr>
      <vt:lpstr>InterProcess Communication (IPC) Barriers</vt:lpstr>
      <vt:lpstr>Summary</vt:lpstr>
      <vt:lpstr>Next Lecture</vt:lpstr>
    </vt:vector>
  </TitlesOfParts>
  <Company>FPT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PFC: Module A - Introduction</dc:title>
  <dc:creator>Phan Truong Lam</dc:creator>
  <cp:lastModifiedBy>Kieu Trong Khanh</cp:lastModifiedBy>
  <cp:revision>1922</cp:revision>
  <dcterms:created xsi:type="dcterms:W3CDTF">2007-08-21T04:43:22Z</dcterms:created>
  <dcterms:modified xsi:type="dcterms:W3CDTF">2018-01-05T22:33:31Z</dcterms:modified>
</cp:coreProperties>
</file>