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35"/>
  </p:notesMasterIdLst>
  <p:sldIdLst>
    <p:sldId id="256" r:id="rId2"/>
    <p:sldId id="443" r:id="rId3"/>
    <p:sldId id="444" r:id="rId4"/>
    <p:sldId id="439" r:id="rId5"/>
    <p:sldId id="359" r:id="rId6"/>
    <p:sldId id="363" r:id="rId7"/>
    <p:sldId id="365" r:id="rId8"/>
    <p:sldId id="428" r:id="rId9"/>
    <p:sldId id="368" r:id="rId10"/>
    <p:sldId id="408" r:id="rId11"/>
    <p:sldId id="427" r:id="rId12"/>
    <p:sldId id="369" r:id="rId13"/>
    <p:sldId id="409" r:id="rId14"/>
    <p:sldId id="430" r:id="rId15"/>
    <p:sldId id="410" r:id="rId16"/>
    <p:sldId id="370" r:id="rId17"/>
    <p:sldId id="371" r:id="rId18"/>
    <p:sldId id="445" r:id="rId19"/>
    <p:sldId id="446" r:id="rId20"/>
    <p:sldId id="447" r:id="rId21"/>
    <p:sldId id="448" r:id="rId22"/>
    <p:sldId id="449" r:id="rId23"/>
    <p:sldId id="450" r:id="rId24"/>
    <p:sldId id="437" r:id="rId25"/>
    <p:sldId id="422" r:id="rId26"/>
    <p:sldId id="372" r:id="rId27"/>
    <p:sldId id="442" r:id="rId28"/>
    <p:sldId id="374" r:id="rId29"/>
    <p:sldId id="423" r:id="rId30"/>
    <p:sldId id="375" r:id="rId31"/>
    <p:sldId id="424" r:id="rId32"/>
    <p:sldId id="394" r:id="rId33"/>
    <p:sldId id="436"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66FFFF"/>
    <a:srgbClr val="FFFF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54" autoAdjust="0"/>
    <p:restoredTop sz="94280" autoAdjust="0"/>
  </p:normalViewPr>
  <p:slideViewPr>
    <p:cSldViewPr>
      <p:cViewPr varScale="1">
        <p:scale>
          <a:sx n="68" d="100"/>
          <a:sy n="68" d="100"/>
        </p:scale>
        <p:origin x="1812" y="60"/>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A708F024-F77C-41E2-A2B8-427C9CDE2E74}" type="datetimeFigureOut">
              <a:rPr lang="en-US"/>
              <a:pPr>
                <a:defRPr/>
              </a:pPr>
              <a:t>06-Jan-18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D5B2940-82DF-464A-B4BB-D1CE4CE39E4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extLst>
      <p:ext uri="{BB962C8B-B14F-4D97-AF65-F5344CB8AC3E}">
        <p14:creationId xmlns:p14="http://schemas.microsoft.com/office/powerpoint/2010/main" val="390578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extLst>
      <p:ext uri="{BB962C8B-B14F-4D97-AF65-F5344CB8AC3E}">
        <p14:creationId xmlns:p14="http://schemas.microsoft.com/office/powerpoint/2010/main" val="3939977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extLst>
      <p:ext uri="{BB962C8B-B14F-4D97-AF65-F5344CB8AC3E}">
        <p14:creationId xmlns:p14="http://schemas.microsoft.com/office/powerpoint/2010/main" val="664978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961825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extLst>
      <p:ext uri="{BB962C8B-B14F-4D97-AF65-F5344CB8AC3E}">
        <p14:creationId xmlns:p14="http://schemas.microsoft.com/office/powerpoint/2010/main" val="448640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extLst>
      <p:ext uri="{BB962C8B-B14F-4D97-AF65-F5344CB8AC3E}">
        <p14:creationId xmlns:p14="http://schemas.microsoft.com/office/powerpoint/2010/main" val="2788453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extLst>
      <p:ext uri="{BB962C8B-B14F-4D97-AF65-F5344CB8AC3E}">
        <p14:creationId xmlns:p14="http://schemas.microsoft.com/office/powerpoint/2010/main" val="599327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BC3DBAF-618D-47E7-ADF8-0CE40918AAF3}" type="slidenum">
              <a:rPr lang="en-US" altLang="en-US"/>
              <a:pPr eaLnBrk="1" hangingPunct="1"/>
              <a:t>25</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C95744C-5406-4392-B06D-287BE2A432FA}" type="slidenum">
              <a:rPr lang="en-US" altLang="en-US"/>
              <a:pPr eaLnBrk="1" hangingPunct="1"/>
              <a:t>26</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C95744C-5406-4392-B06D-287BE2A432FA}" type="slidenum">
              <a:rPr lang="en-US" altLang="en-US"/>
              <a:pPr eaLnBrk="1" hangingPunct="1"/>
              <a:t>27</a:t>
            </a:fld>
            <a:endParaRPr lang="en-US" altLang="en-US"/>
          </a:p>
        </p:txBody>
      </p:sp>
    </p:spTree>
    <p:extLst>
      <p:ext uri="{BB962C8B-B14F-4D97-AF65-F5344CB8AC3E}">
        <p14:creationId xmlns:p14="http://schemas.microsoft.com/office/powerpoint/2010/main" val="39672026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1567731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567D9928-73A9-492A-9680-73DC39097A87}" type="datetime1">
              <a:rPr lang="en-US"/>
              <a:pPr>
                <a:defRPr/>
              </a:pPr>
              <a:t>06-Jan-18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DAFD7191-7894-4B9C-BEF3-9D79C24033C0}" type="slidenum">
              <a:rPr lang="en-US" altLang="en-US"/>
              <a:pPr/>
              <a:t>‹#›</a:t>
            </a:fld>
            <a:r>
              <a:rPr lang="en-US" altLang="en-US"/>
              <a:t>/40</a:t>
            </a:r>
          </a:p>
        </p:txBody>
      </p:sp>
    </p:spTree>
    <p:extLst>
      <p:ext uri="{BB962C8B-B14F-4D97-AF65-F5344CB8AC3E}">
        <p14:creationId xmlns:p14="http://schemas.microsoft.com/office/powerpoint/2010/main" val="271448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F894E06-462D-4023-ACB5-C63400AC5494}" type="datetime1">
              <a:rPr lang="en-US"/>
              <a:pPr>
                <a:defRPr/>
              </a:pPr>
              <a:t>06-Jan-18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4763B947-B4E7-434A-9C55-E4E1D06D08F0}" type="slidenum">
              <a:rPr lang="en-US" altLang="en-US"/>
              <a:pPr/>
              <a:t>‹#›</a:t>
            </a:fld>
            <a:r>
              <a:rPr lang="en-US" altLang="en-US"/>
              <a:t>/40</a:t>
            </a:r>
          </a:p>
        </p:txBody>
      </p:sp>
    </p:spTree>
    <p:extLst>
      <p:ext uri="{BB962C8B-B14F-4D97-AF65-F5344CB8AC3E}">
        <p14:creationId xmlns:p14="http://schemas.microsoft.com/office/powerpoint/2010/main" val="573994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F6BB346-BE7E-4743-8B4C-6AD71B939D7F}" type="datetime1">
              <a:rPr lang="en-US"/>
              <a:pPr>
                <a:defRPr/>
              </a:pPr>
              <a:t>06-Jan-18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E659500F-48DF-4F20-942F-3E56900A804D}" type="slidenum">
              <a:rPr lang="en-US" altLang="en-US"/>
              <a:pPr/>
              <a:t>‹#›</a:t>
            </a:fld>
            <a:r>
              <a:rPr lang="en-US" altLang="en-US"/>
              <a:t>/40</a:t>
            </a:r>
          </a:p>
        </p:txBody>
      </p:sp>
    </p:spTree>
    <p:extLst>
      <p:ext uri="{BB962C8B-B14F-4D97-AF65-F5344CB8AC3E}">
        <p14:creationId xmlns:p14="http://schemas.microsoft.com/office/powerpoint/2010/main" val="733007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49522310-F11F-486D-8762-36BA277EC1EF}" type="datetime1">
              <a:rPr lang="en-US"/>
              <a:pPr>
                <a:defRPr/>
              </a:pPr>
              <a:t>06-Jan-18</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8" name="Slide Number Placeholder 5"/>
          <p:cNvSpPr>
            <a:spLocks noGrp="1"/>
          </p:cNvSpPr>
          <p:nvPr>
            <p:ph type="sldNum" sz="quarter" idx="12"/>
          </p:nvPr>
        </p:nvSpPr>
        <p:spPr/>
        <p:txBody>
          <a:bodyPr/>
          <a:lstStyle>
            <a:lvl1pPr>
              <a:defRPr/>
            </a:lvl1pPr>
          </a:lstStyle>
          <a:p>
            <a:fld id="{F9DAED7D-0AF7-4AC8-804B-4B66B49C8D03}" type="slidenum">
              <a:rPr lang="en-US" altLang="en-US"/>
              <a:pPr/>
              <a:t>‹#›</a:t>
            </a:fld>
            <a:r>
              <a:rPr lang="en-US" altLang="en-US"/>
              <a:t>/40</a:t>
            </a:r>
          </a:p>
        </p:txBody>
      </p:sp>
    </p:spTree>
    <p:extLst>
      <p:ext uri="{BB962C8B-B14F-4D97-AF65-F5344CB8AC3E}">
        <p14:creationId xmlns:p14="http://schemas.microsoft.com/office/powerpoint/2010/main" val="2057604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0FA6E2C-EABD-4CF1-A1CC-4E7DAB3BFFA2}" type="datetime1">
              <a:rPr lang="en-US"/>
              <a:pPr>
                <a:defRPr/>
              </a:pPr>
              <a:t>06-Jan-18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0502A164-5B97-4EDC-9570-7542DE8BF54F}" type="slidenum">
              <a:rPr lang="en-US" altLang="en-US"/>
              <a:pPr/>
              <a:t>‹#›</a:t>
            </a:fld>
            <a:r>
              <a:rPr lang="en-US" altLang="en-US"/>
              <a:t>/40</a:t>
            </a:r>
          </a:p>
        </p:txBody>
      </p:sp>
    </p:spTree>
    <p:extLst>
      <p:ext uri="{BB962C8B-B14F-4D97-AF65-F5344CB8AC3E}">
        <p14:creationId xmlns:p14="http://schemas.microsoft.com/office/powerpoint/2010/main" val="187318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6D33C1D-B0E1-4A1D-927D-E8526FF6CBCB}" type="datetime1">
              <a:rPr lang="en-US"/>
              <a:pPr>
                <a:defRPr/>
              </a:pPr>
              <a:t>06-Jan-18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CD82C037-71A8-46A0-8606-C90F8E1D8962}" type="slidenum">
              <a:rPr lang="en-US" altLang="en-US"/>
              <a:pPr/>
              <a:t>‹#›</a:t>
            </a:fld>
            <a:r>
              <a:rPr lang="en-US" altLang="en-US"/>
              <a:t>/40</a:t>
            </a:r>
          </a:p>
        </p:txBody>
      </p:sp>
    </p:spTree>
    <p:extLst>
      <p:ext uri="{BB962C8B-B14F-4D97-AF65-F5344CB8AC3E}">
        <p14:creationId xmlns:p14="http://schemas.microsoft.com/office/powerpoint/2010/main" val="316629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5E8EB00-68FD-460C-8411-39D33B0C5C7F}" type="datetime1">
              <a:rPr lang="en-US"/>
              <a:pPr>
                <a:defRPr/>
              </a:pPr>
              <a:t>06-Jan-18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18E28795-F7AF-4545-B8D8-6CB1774ED73D}" type="slidenum">
              <a:rPr lang="en-US" altLang="en-US"/>
              <a:pPr/>
              <a:t>‹#›</a:t>
            </a:fld>
            <a:r>
              <a:rPr lang="en-US" altLang="en-US"/>
              <a:t>/40</a:t>
            </a:r>
          </a:p>
        </p:txBody>
      </p:sp>
    </p:spTree>
    <p:extLst>
      <p:ext uri="{BB962C8B-B14F-4D97-AF65-F5344CB8AC3E}">
        <p14:creationId xmlns:p14="http://schemas.microsoft.com/office/powerpoint/2010/main" val="442896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EFBCEC5-79BB-4271-9876-EE2C7DEB2169}" type="datetime1">
              <a:rPr lang="en-US"/>
              <a:pPr>
                <a:defRPr/>
              </a:pPr>
              <a:t>06-Jan-18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0CD08EE9-C6FB-4563-AD83-2F1DDFE5B924}" type="slidenum">
              <a:rPr lang="en-US" altLang="en-US"/>
              <a:pPr/>
              <a:t>‹#›</a:t>
            </a:fld>
            <a:r>
              <a:rPr lang="en-US" altLang="en-US"/>
              <a:t>/40</a:t>
            </a:r>
          </a:p>
        </p:txBody>
      </p:sp>
    </p:spTree>
    <p:extLst>
      <p:ext uri="{BB962C8B-B14F-4D97-AF65-F5344CB8AC3E}">
        <p14:creationId xmlns:p14="http://schemas.microsoft.com/office/powerpoint/2010/main" val="3760483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B5984DB-C1BE-4028-AB1E-FB426ABB62AE}" type="datetime1">
              <a:rPr lang="en-US"/>
              <a:pPr>
                <a:defRPr/>
              </a:pPr>
              <a:t>06-Jan-18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9" name="Slide Number Placeholder 5"/>
          <p:cNvSpPr>
            <a:spLocks noGrp="1"/>
          </p:cNvSpPr>
          <p:nvPr>
            <p:ph type="sldNum" sz="quarter" idx="12"/>
          </p:nvPr>
        </p:nvSpPr>
        <p:spPr/>
        <p:txBody>
          <a:bodyPr/>
          <a:lstStyle>
            <a:lvl1pPr>
              <a:defRPr/>
            </a:lvl1pPr>
          </a:lstStyle>
          <a:p>
            <a:fld id="{F29DFF2B-8E53-4FFC-B921-68EE7E5CAE8C}" type="slidenum">
              <a:rPr lang="en-US" altLang="en-US"/>
              <a:pPr/>
              <a:t>‹#›</a:t>
            </a:fld>
            <a:r>
              <a:rPr lang="en-US" altLang="en-US"/>
              <a:t>/40</a:t>
            </a:r>
          </a:p>
        </p:txBody>
      </p:sp>
    </p:spTree>
    <p:extLst>
      <p:ext uri="{BB962C8B-B14F-4D97-AF65-F5344CB8AC3E}">
        <p14:creationId xmlns:p14="http://schemas.microsoft.com/office/powerpoint/2010/main" val="3154866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C90DFEE-708E-452B-98EA-56FCAA47464D}" type="datetime1">
              <a:rPr lang="en-US"/>
              <a:pPr>
                <a:defRPr/>
              </a:pPr>
              <a:t>06-Jan-18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5" name="Slide Number Placeholder 5"/>
          <p:cNvSpPr>
            <a:spLocks noGrp="1"/>
          </p:cNvSpPr>
          <p:nvPr>
            <p:ph type="sldNum" sz="quarter" idx="12"/>
          </p:nvPr>
        </p:nvSpPr>
        <p:spPr/>
        <p:txBody>
          <a:bodyPr/>
          <a:lstStyle>
            <a:lvl1pPr>
              <a:defRPr/>
            </a:lvl1pPr>
          </a:lstStyle>
          <a:p>
            <a:fld id="{E12263F1-B897-42F2-95F4-CA6177CF3381}" type="slidenum">
              <a:rPr lang="en-US" altLang="en-US"/>
              <a:pPr/>
              <a:t>‹#›</a:t>
            </a:fld>
            <a:r>
              <a:rPr lang="en-US" altLang="en-US"/>
              <a:t>/40</a:t>
            </a:r>
          </a:p>
        </p:txBody>
      </p:sp>
    </p:spTree>
    <p:extLst>
      <p:ext uri="{BB962C8B-B14F-4D97-AF65-F5344CB8AC3E}">
        <p14:creationId xmlns:p14="http://schemas.microsoft.com/office/powerpoint/2010/main" val="3241944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BE1F4B1-4262-40C4-A9FA-7607755B8508}" type="datetime1">
              <a:rPr lang="en-US"/>
              <a:pPr>
                <a:defRPr/>
              </a:pPr>
              <a:t>06-Jan-18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4" name="Slide Number Placeholder 5"/>
          <p:cNvSpPr>
            <a:spLocks noGrp="1"/>
          </p:cNvSpPr>
          <p:nvPr>
            <p:ph type="sldNum" sz="quarter" idx="12"/>
          </p:nvPr>
        </p:nvSpPr>
        <p:spPr/>
        <p:txBody>
          <a:bodyPr/>
          <a:lstStyle>
            <a:lvl1pPr>
              <a:defRPr/>
            </a:lvl1pPr>
          </a:lstStyle>
          <a:p>
            <a:fld id="{B9239E4D-227F-4345-8F5A-4031905FB911}" type="slidenum">
              <a:rPr lang="en-US" altLang="en-US"/>
              <a:pPr/>
              <a:t>‹#›</a:t>
            </a:fld>
            <a:r>
              <a:rPr lang="en-US" altLang="en-US"/>
              <a:t>/40</a:t>
            </a:r>
          </a:p>
        </p:txBody>
      </p:sp>
    </p:spTree>
    <p:extLst>
      <p:ext uri="{BB962C8B-B14F-4D97-AF65-F5344CB8AC3E}">
        <p14:creationId xmlns:p14="http://schemas.microsoft.com/office/powerpoint/2010/main" val="1126815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4CAABCB-F2D2-4751-9D90-2E3F55600DBA}" type="datetime1">
              <a:rPr lang="en-US"/>
              <a:pPr>
                <a:defRPr/>
              </a:pPr>
              <a:t>06-Jan-18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E8CBBBD0-BDCF-44AE-8671-506B483E5AAF}" type="slidenum">
              <a:rPr lang="en-US" altLang="en-US"/>
              <a:pPr/>
              <a:t>‹#›</a:t>
            </a:fld>
            <a:r>
              <a:rPr lang="en-US" altLang="en-US"/>
              <a:t>/40</a:t>
            </a:r>
          </a:p>
        </p:txBody>
      </p:sp>
    </p:spTree>
    <p:extLst>
      <p:ext uri="{BB962C8B-B14F-4D97-AF65-F5344CB8AC3E}">
        <p14:creationId xmlns:p14="http://schemas.microsoft.com/office/powerpoint/2010/main" val="1994001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E704021-95C2-4D4A-B45A-9AD002D6DAD5}" type="datetime1">
              <a:rPr lang="en-US"/>
              <a:pPr>
                <a:defRPr/>
              </a:pPr>
              <a:t>06-Jan-18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54C0B419-0ED1-4046-8F4F-3B225E0942C9}" type="slidenum">
              <a:rPr lang="en-US" altLang="en-US"/>
              <a:pPr/>
              <a:t>‹#›</a:t>
            </a:fld>
            <a:r>
              <a:rPr lang="en-US" altLang="en-US"/>
              <a:t>/40</a:t>
            </a:r>
          </a:p>
        </p:txBody>
      </p:sp>
    </p:spTree>
    <p:extLst>
      <p:ext uri="{BB962C8B-B14F-4D97-AF65-F5344CB8AC3E}">
        <p14:creationId xmlns:p14="http://schemas.microsoft.com/office/powerpoint/2010/main" val="1815530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logoNhoFPT.jpg"/>
          <p:cNvPicPr>
            <a:picLocks noChangeAspect="1"/>
          </p:cNvPicPr>
          <p:nvPr userDrawn="1"/>
        </p:nvPicPr>
        <p:blipFill>
          <a:blip r:embed="rId15">
            <a:lum contrast="20000"/>
            <a:extLst>
              <a:ext uri="{28A0092B-C50C-407E-A947-70E740481C1C}">
                <a14:useLocalDpi xmlns:a14="http://schemas.microsoft.com/office/drawing/2010/main" val="0"/>
              </a:ext>
            </a:extLst>
          </a:blip>
          <a:srcRect/>
          <a:stretch>
            <a:fillRect/>
          </a:stretch>
        </p:blipFill>
        <p:spPr bwMode="auto">
          <a:xfrm>
            <a:off x="0" y="0"/>
            <a:ext cx="1981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03E2E791-B604-43DA-AB0F-4B9228048826}" type="datetime1">
              <a:rPr lang="en-US"/>
              <a:pPr>
                <a:defRPr/>
              </a:pPr>
              <a:t>06-Jan-18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a:t>Module A -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52DE6148-EA07-462E-81B8-28A00BC21EC4}" type="slidenum">
              <a:rPr lang="en-US" altLang="en-US"/>
              <a:pPr/>
              <a:t>‹#›</a:t>
            </a:fld>
            <a:r>
              <a:rPr lang="en-US" altLang="en-US"/>
              <a:t>/40</a:t>
            </a: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16764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Processes &amp; Threads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a:latin typeface="Times New Roman" panose="02020603050405020304" pitchFamily="18" charset="0"/>
                <a:cs typeface="Times New Roman" panose="02020603050405020304" pitchFamily="18" charset="0"/>
              </a:rPr>
              <a:t> </a:t>
            </a:r>
            <a:r>
              <a:rPr lang="en-US" altLang="en-US" sz="4000" b="1">
                <a:solidFill>
                  <a:srgbClr val="FF3300"/>
                </a:solidFill>
                <a:latin typeface="Times New Roman" panose="02020603050405020304" pitchFamily="18" charset="0"/>
                <a:cs typeface="Times New Roman" panose="02020603050405020304" pitchFamily="18" charset="0"/>
              </a:rPr>
              <a:t>Scheduling</a:t>
            </a:r>
            <a:r>
              <a:rPr lang="en-US" altLang="en-US" sz="4000">
                <a:latin typeface="Times New Roman" panose="02020603050405020304" pitchFamily="18" charset="0"/>
                <a:cs typeface="Times New Roman" panose="02020603050405020304" pitchFamily="18" charset="0"/>
              </a:rPr>
              <a:t> </a:t>
            </a:r>
            <a:endParaRPr lang="en-US" altLang="en-US" sz="4000" b="1">
              <a:solidFill>
                <a:srgbClr val="FF33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685800" y="0"/>
            <a:ext cx="8229600" cy="9144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When to schedule</a:t>
            </a:r>
          </a:p>
        </p:txBody>
      </p:sp>
      <p:sp>
        <p:nvSpPr>
          <p:cNvPr id="11267" name="Rectangle 3"/>
          <p:cNvSpPr>
            <a:spLocks noGrp="1"/>
          </p:cNvSpPr>
          <p:nvPr>
            <p:ph type="body" idx="1"/>
          </p:nvPr>
        </p:nvSpPr>
        <p:spPr>
          <a:xfrm>
            <a:off x="0" y="990600"/>
            <a:ext cx="9144000" cy="5867400"/>
          </a:xfrm>
          <a:noFill/>
        </p:spPr>
        <p:txBody>
          <a:bodyPr/>
          <a:lstStyle/>
          <a:p>
            <a:pPr algn="just" eaLnBrk="1" hangingPunct="1">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Interrupt</a:t>
            </a:r>
            <a:r>
              <a:rPr lang="en-US" altLang="en-US" sz="2800">
                <a:latin typeface="Times New Roman" panose="02020603050405020304" pitchFamily="18" charset="0"/>
                <a:cs typeface="Times New Roman" panose="02020603050405020304" pitchFamily="18" charset="0"/>
              </a:rPr>
              <a:t> occurrence </a:t>
            </a:r>
          </a:p>
          <a:p>
            <a:pPr lvl="1" algn="just" eaLnBrk="1" hangingPunct="1">
              <a:lnSpc>
                <a:spcPct val="80000"/>
              </a:lnSpc>
            </a:pPr>
            <a:r>
              <a:rPr lang="en-US" altLang="en-US" sz="2400">
                <a:latin typeface="Times New Roman" panose="02020603050405020304" pitchFamily="18" charset="0"/>
                <a:cs typeface="Times New Roman" panose="02020603050405020304" pitchFamily="18" charset="0"/>
              </a:rPr>
              <a:t>If the interrupt </a:t>
            </a:r>
            <a:r>
              <a:rPr lang="en-US" altLang="en-US" sz="2400" b="1">
                <a:latin typeface="Times New Roman" panose="02020603050405020304" pitchFamily="18" charset="0"/>
                <a:cs typeface="Times New Roman" panose="02020603050405020304" pitchFamily="18" charset="0"/>
              </a:rPr>
              <a:t>came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from</a:t>
            </a:r>
            <a:r>
              <a:rPr lang="en-US" altLang="en-US" sz="2400">
                <a:latin typeface="Times New Roman" panose="02020603050405020304" pitchFamily="18" charset="0"/>
                <a:cs typeface="Times New Roman" panose="02020603050405020304" pitchFamily="18" charset="0"/>
              </a:rPr>
              <a:t> an </a:t>
            </a:r>
            <a:r>
              <a:rPr lang="en-US" altLang="en-US" sz="2400" b="1">
                <a:latin typeface="Times New Roman" panose="02020603050405020304" pitchFamily="18" charset="0"/>
                <a:cs typeface="Times New Roman" panose="02020603050405020304" pitchFamily="18" charset="0"/>
              </a:rPr>
              <a:t>I/O device </a:t>
            </a:r>
            <a:r>
              <a:rPr lang="en-US" altLang="en-US" sz="2400">
                <a:latin typeface="Times New Roman" panose="02020603050405020304" pitchFamily="18" charset="0"/>
                <a:cs typeface="Times New Roman" panose="02020603050405020304" pitchFamily="18" charset="0"/>
              </a:rPr>
              <a:t>that has now completed its work, some </a:t>
            </a:r>
            <a:r>
              <a:rPr lang="en-US" altLang="en-US" sz="2400" b="1">
                <a:latin typeface="Times New Roman" panose="02020603050405020304" pitchFamily="18" charset="0"/>
                <a:cs typeface="Times New Roman" panose="02020603050405020304" pitchFamily="18" charset="0"/>
              </a:rPr>
              <a:t>process</a:t>
            </a:r>
            <a:r>
              <a:rPr lang="en-US" altLang="en-US" sz="2400">
                <a:latin typeface="Times New Roman" panose="02020603050405020304" pitchFamily="18" charset="0"/>
                <a:cs typeface="Times New Roman" panose="02020603050405020304" pitchFamily="18" charset="0"/>
              </a:rPr>
              <a:t> that was </a:t>
            </a:r>
            <a:r>
              <a:rPr lang="en-US" altLang="en-US" sz="2400" b="1">
                <a:latin typeface="Times New Roman" panose="02020603050405020304" pitchFamily="18" charset="0"/>
                <a:cs typeface="Times New Roman" panose="02020603050405020304" pitchFamily="18" charset="0"/>
              </a:rPr>
              <a:t>blocked waiting for the I/O </a:t>
            </a:r>
            <a:r>
              <a:rPr lang="en-US" altLang="en-US" sz="2400">
                <a:latin typeface="Times New Roman" panose="02020603050405020304" pitchFamily="18" charset="0"/>
                <a:cs typeface="Times New Roman" panose="02020603050405020304" pitchFamily="18" charset="0"/>
              </a:rPr>
              <a:t>may now be </a:t>
            </a:r>
            <a:r>
              <a:rPr lang="en-US" altLang="en-US" sz="2400" b="1">
                <a:latin typeface="Times New Roman" panose="02020603050405020304" pitchFamily="18" charset="0"/>
                <a:cs typeface="Times New Roman" panose="02020603050405020304" pitchFamily="18" charset="0"/>
              </a:rPr>
              <a:t>ready to run</a:t>
            </a:r>
          </a:p>
          <a:p>
            <a:pPr algn="just" eaLnBrk="1" hangingPunct="1">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Clock</a:t>
            </a:r>
            <a:r>
              <a:rPr lang="en-US" altLang="en-US" sz="2800">
                <a:latin typeface="Times New Roman" panose="02020603050405020304" pitchFamily="18" charset="0"/>
                <a:cs typeface="Times New Roman" panose="02020603050405020304" pitchFamily="18" charset="0"/>
              </a:rPr>
              <a:t> interrupt occurrence</a:t>
            </a:r>
          </a:p>
          <a:p>
            <a:pPr lvl="1" algn="just" eaLnBrk="1" hangingPunct="1">
              <a:lnSpc>
                <a:spcPct val="80000"/>
              </a:lnSpc>
            </a:pPr>
            <a:r>
              <a:rPr lang="en-US" altLang="en-US" sz="2400">
                <a:latin typeface="Times New Roman" panose="02020603050405020304" pitchFamily="18" charset="0"/>
                <a:cs typeface="Times New Roman" panose="02020603050405020304" pitchFamily="18" charset="0"/>
              </a:rPr>
              <a:t>non-preemptive scheduling algorithms</a:t>
            </a:r>
          </a:p>
          <a:p>
            <a:pPr lvl="1" algn="just" eaLnBrk="1" hangingPunct="1">
              <a:lnSpc>
                <a:spcPct val="80000"/>
              </a:lnSpc>
            </a:pPr>
            <a:r>
              <a:rPr lang="en-US" altLang="en-US" sz="2400">
                <a:latin typeface="Times New Roman" panose="02020603050405020304" pitchFamily="18" charset="0"/>
                <a:cs typeface="Times New Roman" panose="02020603050405020304" pitchFamily="18" charset="0"/>
              </a:rPr>
              <a:t>preemptive scheduling algorithms</a:t>
            </a:r>
          </a:p>
          <a:p>
            <a:pPr algn="just" eaLnBrk="1" hangingPunct="1">
              <a:lnSpc>
                <a:spcPct val="80000"/>
              </a:lnSpc>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CPU scheduling </a:t>
            </a:r>
            <a:r>
              <a:rPr lang="en-US" altLang="en-US" sz="2800" b="1">
                <a:latin typeface="Times New Roman" panose="02020603050405020304" pitchFamily="18" charset="0"/>
                <a:cs typeface="Times New Roman" panose="02020603050405020304" pitchFamily="18" charset="0"/>
              </a:rPr>
              <a:t>decisions</a:t>
            </a:r>
            <a:r>
              <a:rPr lang="en-US" altLang="en-US" sz="2800">
                <a:latin typeface="Times New Roman" panose="02020603050405020304" pitchFamily="18" charset="0"/>
                <a:cs typeface="Times New Roman" panose="02020603050405020304" pitchFamily="18" charset="0"/>
              </a:rPr>
              <a:t> may take place </a:t>
            </a:r>
            <a:r>
              <a:rPr lang="en-US" altLang="en-US" sz="2800" b="1">
                <a:latin typeface="Times New Roman" panose="02020603050405020304" pitchFamily="18" charset="0"/>
                <a:cs typeface="Times New Roman" panose="02020603050405020304" pitchFamily="18" charset="0"/>
              </a:rPr>
              <a:t>when</a:t>
            </a:r>
            <a:r>
              <a:rPr lang="en-US" altLang="en-US" sz="2800">
                <a:latin typeface="Times New Roman" panose="02020603050405020304" pitchFamily="18" charset="0"/>
                <a:cs typeface="Times New Roman" panose="02020603050405020304" pitchFamily="18" charset="0"/>
              </a:rPr>
              <a:t> a </a:t>
            </a:r>
            <a:r>
              <a:rPr lang="en-US" altLang="en-US" sz="2800" b="1">
                <a:latin typeface="Times New Roman" panose="02020603050405020304" pitchFamily="18" charset="0"/>
                <a:cs typeface="Times New Roman" panose="02020603050405020304" pitchFamily="18" charset="0"/>
              </a:rPr>
              <a:t>process</a:t>
            </a:r>
            <a:r>
              <a:rPr lang="en-US" altLang="en-US" sz="2800">
                <a:latin typeface="Times New Roman" panose="02020603050405020304" pitchFamily="18" charset="0"/>
                <a:cs typeface="Times New Roman" panose="02020603050405020304" pitchFamily="18" charset="0"/>
              </a:rPr>
              <a:t>:</a:t>
            </a:r>
          </a:p>
          <a:p>
            <a:pPr lvl="1" algn="just" eaLnBrk="1" hangingPunct="1">
              <a:lnSpc>
                <a:spcPct val="80000"/>
              </a:lnSpc>
            </a:pPr>
            <a:r>
              <a:rPr lang="en-US" altLang="en-US" sz="2400" b="1">
                <a:latin typeface="Times New Roman" panose="02020603050405020304" pitchFamily="18" charset="0"/>
                <a:cs typeface="Times New Roman" panose="02020603050405020304" pitchFamily="18" charset="0"/>
              </a:rPr>
              <a:t>Switches</a:t>
            </a:r>
            <a:r>
              <a:rPr lang="en-US" altLang="en-US" sz="2400">
                <a:latin typeface="Times New Roman" panose="02020603050405020304" pitchFamily="18" charset="0"/>
                <a:cs typeface="Times New Roman" panose="02020603050405020304" pitchFamily="18" charset="0"/>
              </a:rPr>
              <a:t> from </a:t>
            </a:r>
            <a:r>
              <a:rPr lang="en-US" altLang="en-US" sz="2400" b="1">
                <a:latin typeface="Times New Roman" panose="02020603050405020304" pitchFamily="18" charset="0"/>
                <a:cs typeface="Times New Roman" panose="02020603050405020304" pitchFamily="18" charset="0"/>
              </a:rPr>
              <a:t>running</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to</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blocked</a:t>
            </a:r>
            <a:r>
              <a:rPr lang="en-US" altLang="en-US" sz="2400">
                <a:latin typeface="Times New Roman" panose="02020603050405020304" pitchFamily="18" charset="0"/>
                <a:cs typeface="Times New Roman" panose="02020603050405020304" pitchFamily="18" charset="0"/>
              </a:rPr>
              <a:t> state (I/O or wait for child processes).</a:t>
            </a:r>
          </a:p>
          <a:p>
            <a:pPr lvl="1" algn="just" eaLnBrk="1" hangingPunct="1">
              <a:lnSpc>
                <a:spcPct val="80000"/>
              </a:lnSpc>
            </a:pPr>
            <a:r>
              <a:rPr lang="en-US" altLang="en-US" sz="2400" b="1">
                <a:latin typeface="Times New Roman" panose="02020603050405020304" pitchFamily="18" charset="0"/>
                <a:cs typeface="Times New Roman" panose="02020603050405020304" pitchFamily="18" charset="0"/>
              </a:rPr>
              <a:t>Switches</a:t>
            </a:r>
            <a:r>
              <a:rPr lang="en-US" altLang="en-US" sz="2400">
                <a:latin typeface="Times New Roman" panose="02020603050405020304" pitchFamily="18" charset="0"/>
                <a:cs typeface="Times New Roman" panose="02020603050405020304" pitchFamily="18" charset="0"/>
              </a:rPr>
              <a:t> from </a:t>
            </a:r>
            <a:r>
              <a:rPr lang="en-US" altLang="en-US" sz="2400" b="1">
                <a:latin typeface="Times New Roman" panose="02020603050405020304" pitchFamily="18" charset="0"/>
                <a:cs typeface="Times New Roman" panose="02020603050405020304" pitchFamily="18" charset="0"/>
              </a:rPr>
              <a:t>running to ready </a:t>
            </a:r>
            <a:r>
              <a:rPr lang="en-US" altLang="en-US" sz="2400">
                <a:latin typeface="Times New Roman" panose="02020603050405020304" pitchFamily="18" charset="0"/>
                <a:cs typeface="Times New Roman" panose="02020603050405020304" pitchFamily="18" charset="0"/>
              </a:rPr>
              <a:t>state (interrupted).</a:t>
            </a:r>
          </a:p>
          <a:p>
            <a:pPr lvl="1" algn="just" eaLnBrk="1" hangingPunct="1">
              <a:lnSpc>
                <a:spcPct val="80000"/>
              </a:lnSpc>
            </a:pPr>
            <a:r>
              <a:rPr lang="en-US" altLang="en-US" sz="2400" b="1">
                <a:latin typeface="Times New Roman" panose="02020603050405020304" pitchFamily="18" charset="0"/>
                <a:cs typeface="Times New Roman" panose="02020603050405020304" pitchFamily="18" charset="0"/>
              </a:rPr>
              <a:t>Switches</a:t>
            </a:r>
            <a:r>
              <a:rPr lang="en-US" altLang="en-US" sz="2400">
                <a:latin typeface="Times New Roman" panose="02020603050405020304" pitchFamily="18" charset="0"/>
                <a:cs typeface="Times New Roman" panose="02020603050405020304" pitchFamily="18" charset="0"/>
              </a:rPr>
              <a:t> from </a:t>
            </a:r>
            <a:r>
              <a:rPr lang="en-US" altLang="en-US" sz="2400" b="1">
                <a:latin typeface="Times New Roman" panose="02020603050405020304" pitchFamily="18" charset="0"/>
                <a:cs typeface="Times New Roman" panose="02020603050405020304" pitchFamily="18" charset="0"/>
              </a:rPr>
              <a:t>blocked to ready </a:t>
            </a:r>
            <a:r>
              <a:rPr lang="en-US" altLang="en-US" sz="2400">
                <a:latin typeface="Times New Roman" panose="02020603050405020304" pitchFamily="18" charset="0"/>
                <a:cs typeface="Times New Roman" panose="02020603050405020304" pitchFamily="18" charset="0"/>
              </a:rPr>
              <a:t>(completion of I/O). </a:t>
            </a:r>
          </a:p>
          <a:p>
            <a:pPr lvl="1" algn="just" eaLnBrk="1" hangingPunct="1">
              <a:lnSpc>
                <a:spcPct val="80000"/>
              </a:lnSpc>
            </a:pPr>
            <a:r>
              <a:rPr lang="en-US" altLang="en-US" sz="2400" b="1">
                <a:latin typeface="Times New Roman" panose="02020603050405020304" pitchFamily="18" charset="0"/>
                <a:cs typeface="Times New Roman" panose="02020603050405020304" pitchFamily="18" charset="0"/>
              </a:rPr>
              <a:t>Terminates</a:t>
            </a:r>
            <a:r>
              <a:rPr lang="en-US" altLang="en-US" sz="2400">
                <a:latin typeface="Times New Roman" panose="02020603050405020304" pitchFamily="18" charset="0"/>
                <a:cs typeface="Times New Roman" panose="02020603050405020304" pitchFamily="18" charset="0"/>
              </a:rPr>
              <a:t>.</a:t>
            </a:r>
          </a:p>
          <a:p>
            <a:pPr lvl="1" algn="just" eaLnBrk="1" hangingPunct="1">
              <a:lnSpc>
                <a:spcPct val="80000"/>
              </a:lnSpc>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 The process executes following above steps in order, we can say it is scheduled in </a:t>
            </a:r>
            <a:r>
              <a:rPr lang="en-US" altLang="en-US" sz="2400" b="1">
                <a:latin typeface="Times New Roman" panose="02020603050405020304" pitchFamily="18" charset="0"/>
                <a:cs typeface="Times New Roman" panose="02020603050405020304" pitchFamily="18" charset="0"/>
              </a:rPr>
              <a:t>non-preemptive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Otherwise</a:t>
            </a:r>
            <a:r>
              <a:rPr lang="en-US" altLang="en-US" sz="2400">
                <a:latin typeface="Times New Roman" panose="02020603050405020304" pitchFamily="18" charset="0"/>
                <a:cs typeface="Times New Roman" panose="02020603050405020304" pitchFamily="18" charset="0"/>
              </a:rPr>
              <a:t>, it is scheduled in </a:t>
            </a:r>
            <a:r>
              <a:rPr lang="en-US" altLang="en-US" sz="2400" b="1">
                <a:latin typeface="Times New Roman" panose="02020603050405020304" pitchFamily="18" charset="0"/>
                <a:cs typeface="Times New Roman" panose="02020603050405020304" pitchFamily="18" charset="0"/>
              </a:rPr>
              <a:t>preemptive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685800" y="0"/>
            <a:ext cx="8229600" cy="9144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When to schedule</a:t>
            </a:r>
          </a:p>
        </p:txBody>
      </p:sp>
      <p:sp>
        <p:nvSpPr>
          <p:cNvPr id="12291" name="Rectangle 3"/>
          <p:cNvSpPr>
            <a:spLocks noGrp="1"/>
          </p:cNvSpPr>
          <p:nvPr>
            <p:ph type="body" idx="1"/>
          </p:nvPr>
        </p:nvSpPr>
        <p:spPr>
          <a:xfrm>
            <a:off x="0" y="990600"/>
            <a:ext cx="9144000" cy="5867400"/>
          </a:xfrm>
          <a:noFill/>
        </p:spPr>
        <p:txBody>
          <a:bodyPr/>
          <a:lstStyle/>
          <a:p>
            <a:pPr algn="just" eaLnBrk="1" hangingPunct="1">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non-preemptive </a:t>
            </a:r>
            <a:r>
              <a:rPr lang="en-US" altLang="en-US" sz="2800">
                <a:latin typeface="Times New Roman" panose="02020603050405020304" pitchFamily="18" charset="0"/>
                <a:cs typeface="Times New Roman" panose="02020603050405020304" pitchFamily="18" charset="0"/>
              </a:rPr>
              <a:t>scheduling algorithms</a:t>
            </a:r>
          </a:p>
          <a:p>
            <a:pPr lvl="1" algn="just" eaLnBrk="1" hangingPunct="1">
              <a:lnSpc>
                <a:spcPct val="80000"/>
              </a:lnSpc>
            </a:pPr>
            <a:r>
              <a:rPr lang="en-US" altLang="en-US" sz="2400">
                <a:latin typeface="Times New Roman" panose="02020603050405020304" pitchFamily="18" charset="0"/>
                <a:cs typeface="Times New Roman" panose="02020603050405020304" pitchFamily="18" charset="0"/>
              </a:rPr>
              <a:t>Picks a process to run and then just lets it r</a:t>
            </a:r>
            <a:r>
              <a:rPr lang="en-US" altLang="en-US" sz="2400" b="1">
                <a:latin typeface="Times New Roman" panose="02020603050405020304" pitchFamily="18" charset="0"/>
                <a:cs typeface="Times New Roman" panose="02020603050405020304" pitchFamily="18" charset="0"/>
              </a:rPr>
              <a:t>un until it blocks or until it voluntarily releases</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CPU</a:t>
            </a:r>
            <a:r>
              <a:rPr lang="en-US" altLang="en-US" sz="2400">
                <a:latin typeface="Times New Roman" panose="02020603050405020304" pitchFamily="18" charset="0"/>
                <a:cs typeface="Times New Roman" panose="02020603050405020304" pitchFamily="18" charset="0"/>
              </a:rPr>
              <a:t> (will not be forceably suspended, no scheduling decisions)</a:t>
            </a:r>
          </a:p>
          <a:p>
            <a:pPr lvl="1" algn="just" eaLnBrk="1" hangingPunct="1">
              <a:lnSpc>
                <a:spcPct val="80000"/>
              </a:lnSpc>
            </a:pPr>
            <a:r>
              <a:rPr lang="en-US" altLang="en-US" sz="2400">
                <a:latin typeface="Times New Roman" panose="02020603050405020304" pitchFamily="18" charset="0"/>
                <a:cs typeface="Times New Roman" panose="02020603050405020304" pitchFamily="18" charset="0"/>
              </a:rPr>
              <a:t>Once a process is in the running state, it will </a:t>
            </a:r>
            <a:r>
              <a:rPr lang="en-US" altLang="en-US" sz="2400" b="1">
                <a:latin typeface="Times New Roman" panose="02020603050405020304" pitchFamily="18" charset="0"/>
                <a:cs typeface="Times New Roman" panose="02020603050405020304" pitchFamily="18" charset="0"/>
              </a:rPr>
              <a:t>continue until it terminates or blocks itself for I/O</a:t>
            </a:r>
          </a:p>
          <a:p>
            <a:pPr lvl="1" algn="just" eaLnBrk="1" hangingPunct="1">
              <a:lnSpc>
                <a:spcPct val="80000"/>
              </a:lnSpc>
            </a:pPr>
            <a:r>
              <a:rPr lang="en-US" altLang="en-US" sz="2400" b="1">
                <a:latin typeface="Times New Roman" panose="02020603050405020304" pitchFamily="18" charset="0"/>
                <a:cs typeface="Times New Roman" panose="02020603050405020304" pitchFamily="18" charset="0"/>
              </a:rPr>
              <a:t>Applying</a:t>
            </a:r>
            <a:r>
              <a:rPr lang="en-US" altLang="en-US" sz="2400">
                <a:latin typeface="Times New Roman" panose="02020603050405020304" pitchFamily="18" charset="0"/>
                <a:cs typeface="Times New Roman" panose="02020603050405020304" pitchFamily="18" charset="0"/>
              </a:rPr>
              <a:t> to the </a:t>
            </a:r>
            <a:r>
              <a:rPr lang="en-US" altLang="en-US" sz="2400" b="1">
                <a:latin typeface="Times New Roman" panose="02020603050405020304" pitchFamily="18" charset="0"/>
                <a:cs typeface="Times New Roman" panose="02020603050405020304" pitchFamily="18" charset="0"/>
              </a:rPr>
              <a:t>batch</a:t>
            </a:r>
            <a:r>
              <a:rPr lang="en-US" altLang="en-US" sz="2400">
                <a:latin typeface="Times New Roman" panose="02020603050405020304" pitchFamily="18" charset="0"/>
                <a:cs typeface="Times New Roman" panose="02020603050405020304" pitchFamily="18" charset="0"/>
              </a:rPr>
              <a:t> system</a:t>
            </a:r>
            <a:endParaRPr lang="de-DE" altLang="en-US" sz="2400">
              <a:latin typeface="Times New Roman" panose="02020603050405020304" pitchFamily="18" charset="0"/>
              <a:cs typeface="Times New Roman" panose="02020603050405020304" pitchFamily="18" charset="0"/>
            </a:endParaRPr>
          </a:p>
          <a:p>
            <a:pPr algn="just" eaLnBrk="1" hangingPunct="1">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preemptive</a:t>
            </a:r>
            <a:r>
              <a:rPr lang="en-US" altLang="en-US" sz="2800">
                <a:latin typeface="Times New Roman" panose="02020603050405020304" pitchFamily="18" charset="0"/>
                <a:cs typeface="Times New Roman" panose="02020603050405020304" pitchFamily="18" charset="0"/>
              </a:rPr>
              <a:t> scheduling algorithms</a:t>
            </a:r>
          </a:p>
          <a:p>
            <a:pPr lvl="1" algn="just" eaLnBrk="1" hangingPunct="1">
              <a:lnSpc>
                <a:spcPct val="80000"/>
              </a:lnSpc>
            </a:pPr>
            <a:r>
              <a:rPr lang="en-US" altLang="en-US" sz="2400">
                <a:latin typeface="Times New Roman" panose="02020603050405020304" pitchFamily="18" charset="0"/>
                <a:cs typeface="Times New Roman" panose="02020603050405020304" pitchFamily="18" charset="0"/>
              </a:rPr>
              <a:t>The process can </a:t>
            </a:r>
            <a:r>
              <a:rPr lang="en-US" altLang="en-US" sz="2400" b="1">
                <a:latin typeface="Times New Roman" panose="02020603050405020304" pitchFamily="18" charset="0"/>
                <a:cs typeface="Times New Roman" panose="02020603050405020304" pitchFamily="18" charset="0"/>
              </a:rPr>
              <a:t>run</a:t>
            </a:r>
            <a:r>
              <a:rPr lang="en-US" altLang="en-US" sz="2400">
                <a:latin typeface="Times New Roman" panose="02020603050405020304" pitchFamily="18" charset="0"/>
                <a:cs typeface="Times New Roman" panose="02020603050405020304" pitchFamily="18" charset="0"/>
              </a:rPr>
              <a:t> (continuously) for a </a:t>
            </a:r>
            <a:r>
              <a:rPr lang="en-US" altLang="en-US" sz="2400" b="1">
                <a:latin typeface="Times New Roman" panose="02020603050405020304" pitchFamily="18" charset="0"/>
                <a:cs typeface="Times New Roman" panose="02020603050405020304" pitchFamily="18" charset="0"/>
              </a:rPr>
              <a:t>maximum</a:t>
            </a:r>
            <a:r>
              <a:rPr lang="en-US" altLang="en-US" sz="2400">
                <a:latin typeface="Times New Roman" panose="02020603050405020304" pitchFamily="18" charset="0"/>
                <a:cs typeface="Times New Roman" panose="02020603050405020304" pitchFamily="18" charset="0"/>
              </a:rPr>
              <a:t> of some</a:t>
            </a:r>
            <a:r>
              <a:rPr lang="en-US" altLang="en-US" sz="2400" b="1">
                <a:latin typeface="Times New Roman" panose="02020603050405020304" pitchFamily="18" charset="0"/>
                <a:cs typeface="Times New Roman" panose="02020603050405020304" pitchFamily="18" charset="0"/>
              </a:rPr>
              <a:t> fixed time</a:t>
            </a:r>
            <a:r>
              <a:rPr lang="en-US" altLang="en-US" sz="2400">
                <a:latin typeface="Times New Roman" panose="02020603050405020304" pitchFamily="18" charset="0"/>
                <a:cs typeface="Times New Roman" panose="02020603050405020304" pitchFamily="18" charset="0"/>
              </a:rPr>
              <a:t>. If it is still running at the end of this time, it is </a:t>
            </a:r>
            <a:r>
              <a:rPr lang="en-US" altLang="en-US" sz="2400" b="1">
                <a:latin typeface="Times New Roman" panose="02020603050405020304" pitchFamily="18" charset="0"/>
                <a:cs typeface="Times New Roman" panose="02020603050405020304" pitchFamily="18" charset="0"/>
              </a:rPr>
              <a:t>suspended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and</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scheduler</a:t>
            </a:r>
            <a:r>
              <a:rPr lang="en-US" altLang="en-US" sz="2400">
                <a:latin typeface="Times New Roman" panose="02020603050405020304" pitchFamily="18" charset="0"/>
                <a:cs typeface="Times New Roman" panose="02020603050405020304" pitchFamily="18" charset="0"/>
              </a:rPr>
              <a:t> will </a:t>
            </a:r>
            <a:r>
              <a:rPr lang="en-US" altLang="en-US" sz="2400" b="1">
                <a:latin typeface="Times New Roman" panose="02020603050405020304" pitchFamily="18" charset="0"/>
                <a:cs typeface="Times New Roman" panose="02020603050405020304" pitchFamily="18" charset="0"/>
              </a:rPr>
              <a:t>pick</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another </a:t>
            </a:r>
            <a:r>
              <a:rPr lang="en-US" altLang="en-US" sz="2400">
                <a:latin typeface="Times New Roman" panose="02020603050405020304" pitchFamily="18" charset="0"/>
                <a:cs typeface="Times New Roman" panose="02020603050405020304" pitchFamily="18" charset="0"/>
              </a:rPr>
              <a:t>process</a:t>
            </a:r>
            <a:r>
              <a:rPr lang="en-US" altLang="en-US" sz="2400" b="1">
                <a:latin typeface="Times New Roman" panose="02020603050405020304" pitchFamily="18" charset="0"/>
                <a:cs typeface="Times New Roman" panose="02020603050405020304" pitchFamily="18" charset="0"/>
              </a:rPr>
              <a:t> to</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run</a:t>
            </a:r>
            <a:r>
              <a:rPr lang="en-US" altLang="en-US" sz="2400">
                <a:latin typeface="Times New Roman" panose="02020603050405020304" pitchFamily="18" charset="0"/>
                <a:cs typeface="Times New Roman" panose="02020603050405020304" pitchFamily="18" charset="0"/>
              </a:rPr>
              <a:t> (needs timer)</a:t>
            </a:r>
          </a:p>
          <a:p>
            <a:pPr lvl="1" algn="just">
              <a:lnSpc>
                <a:spcPct val="80000"/>
              </a:lnSpc>
            </a:pPr>
            <a:r>
              <a:rPr lang="en-US" altLang="en-US" sz="2400">
                <a:latin typeface="Times New Roman" panose="02020603050405020304" pitchFamily="18" charset="0"/>
                <a:cs typeface="Times New Roman" panose="02020603050405020304" pitchFamily="18" charset="0"/>
              </a:rPr>
              <a:t>Currently running process may be </a:t>
            </a:r>
            <a:r>
              <a:rPr lang="en-US" altLang="en-US" sz="2400" b="1">
                <a:latin typeface="Times New Roman" panose="02020603050405020304" pitchFamily="18" charset="0"/>
                <a:cs typeface="Times New Roman" panose="02020603050405020304" pitchFamily="18" charset="0"/>
              </a:rPr>
              <a:t>interrupted</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moved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to</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Ready state </a:t>
            </a:r>
            <a:r>
              <a:rPr lang="en-US" altLang="en-US" sz="2400">
                <a:latin typeface="Times New Roman" panose="02020603050405020304" pitchFamily="18" charset="0"/>
                <a:cs typeface="Times New Roman" panose="02020603050405020304" pitchFamily="18" charset="0"/>
              </a:rPr>
              <a:t>by the operating system</a:t>
            </a:r>
          </a:p>
          <a:p>
            <a:pPr lvl="1" algn="just">
              <a:lnSpc>
                <a:spcPct val="80000"/>
              </a:lnSpc>
            </a:pPr>
            <a:r>
              <a:rPr lang="en-US" altLang="en-US" sz="2400">
                <a:latin typeface="Times New Roman" panose="02020603050405020304" pitchFamily="18" charset="0"/>
                <a:cs typeface="Times New Roman" panose="02020603050405020304" pitchFamily="18" charset="0"/>
              </a:rPr>
              <a:t>Allows for better service since any one process </a:t>
            </a:r>
            <a:r>
              <a:rPr lang="en-US" altLang="en-US" sz="2400" b="1">
                <a:latin typeface="Times New Roman" panose="02020603050405020304" pitchFamily="18" charset="0"/>
                <a:cs typeface="Times New Roman" panose="02020603050405020304" pitchFamily="18" charset="0"/>
              </a:rPr>
              <a:t>cannot monopolize the processor for very long</a:t>
            </a:r>
          </a:p>
          <a:p>
            <a:pPr lvl="1" algn="just">
              <a:lnSpc>
                <a:spcPct val="80000"/>
              </a:lnSpc>
            </a:pPr>
            <a:r>
              <a:rPr lang="en-US" altLang="en-US" sz="2400" b="1">
                <a:latin typeface="Times New Roman" panose="02020603050405020304" pitchFamily="18" charset="0"/>
                <a:cs typeface="Times New Roman" panose="02020603050405020304" pitchFamily="18" charset="0"/>
              </a:rPr>
              <a:t>Applying</a:t>
            </a:r>
            <a:r>
              <a:rPr lang="en-US" altLang="en-US" sz="2400">
                <a:latin typeface="Times New Roman" panose="02020603050405020304" pitchFamily="18" charset="0"/>
                <a:cs typeface="Times New Roman" panose="02020603050405020304" pitchFamily="18" charset="0"/>
              </a:rPr>
              <a:t> to the </a:t>
            </a:r>
            <a:r>
              <a:rPr lang="en-US" altLang="en-US" sz="2400" b="1">
                <a:latin typeface="Times New Roman" panose="02020603050405020304" pitchFamily="18" charset="0"/>
                <a:cs typeface="Times New Roman" panose="02020603050405020304" pitchFamily="18" charset="0"/>
              </a:rPr>
              <a:t>time-sharing or real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609600" y="0"/>
            <a:ext cx="8229600" cy="9906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Categories of Scheduling Algorithms</a:t>
            </a:r>
          </a:p>
        </p:txBody>
      </p:sp>
      <p:sp>
        <p:nvSpPr>
          <p:cNvPr id="13315" name="Rectangle 3"/>
          <p:cNvSpPr>
            <a:spLocks noGrp="1"/>
          </p:cNvSpPr>
          <p:nvPr>
            <p:ph type="body" idx="1"/>
          </p:nvPr>
        </p:nvSpPr>
        <p:spPr>
          <a:xfrm>
            <a:off x="0" y="914400"/>
            <a:ext cx="9144000" cy="5943600"/>
          </a:xfrm>
        </p:spPr>
        <p:txBody>
          <a:bodyPr/>
          <a:lstStyle/>
          <a:p>
            <a:pPr algn="just" eaLnBrk="1" hangingPunct="1">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Batch</a:t>
            </a:r>
          </a:p>
          <a:p>
            <a:pPr lvl="1" algn="just" eaLnBrk="1" hangingPunct="1"/>
            <a:r>
              <a:rPr lang="en-US" altLang="en-US" sz="2400" b="1">
                <a:latin typeface="Times New Roman" panose="02020603050405020304" pitchFamily="18" charset="0"/>
                <a:cs typeface="Times New Roman" panose="02020603050405020304" pitchFamily="18" charset="0"/>
              </a:rPr>
              <a:t>Non-preemptive</a:t>
            </a:r>
            <a:r>
              <a:rPr lang="en-US" altLang="en-US" sz="2400">
                <a:latin typeface="Times New Roman" panose="02020603050405020304" pitchFamily="18" charset="0"/>
                <a:cs typeface="Times New Roman" panose="02020603050405020304" pitchFamily="18" charset="0"/>
              </a:rPr>
              <a:t> algorithms</a:t>
            </a:r>
          </a:p>
          <a:p>
            <a:pPr lvl="1" algn="just" eaLnBrk="1" hangingPunct="1"/>
            <a:r>
              <a:rPr lang="en-US" altLang="en-US" sz="2400" b="1">
                <a:latin typeface="Times New Roman" panose="02020603050405020304" pitchFamily="18" charset="0"/>
                <a:cs typeface="Times New Roman" panose="02020603050405020304" pitchFamily="18" charset="0"/>
              </a:rPr>
              <a:t>Preemptive</a:t>
            </a:r>
            <a:r>
              <a:rPr lang="en-US" altLang="en-US" sz="2400">
                <a:latin typeface="Times New Roman" panose="02020603050405020304" pitchFamily="18" charset="0"/>
                <a:cs typeface="Times New Roman" panose="02020603050405020304" pitchFamily="18" charset="0"/>
              </a:rPr>
              <a:t> algorithms </a:t>
            </a:r>
            <a:r>
              <a:rPr lang="en-US" altLang="en-US" sz="2400" b="1">
                <a:latin typeface="Times New Roman" panose="02020603050405020304" pitchFamily="18" charset="0"/>
                <a:cs typeface="Times New Roman" panose="02020603050405020304" pitchFamily="18" charset="0"/>
              </a:rPr>
              <a:t>with</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long time periods </a:t>
            </a:r>
            <a:r>
              <a:rPr lang="en-US" altLang="en-US" sz="2400">
                <a:latin typeface="Times New Roman" panose="02020603050405020304" pitchFamily="18" charset="0"/>
                <a:cs typeface="Times New Roman" panose="02020603050405020304" pitchFamily="18" charset="0"/>
              </a:rPr>
              <a:t>for each process</a:t>
            </a:r>
          </a:p>
          <a:p>
            <a:pPr lvl="1" algn="just" eaLnBrk="1" hangingPunct="1"/>
            <a:r>
              <a:rPr lang="en-US" altLang="en-US" sz="2400" b="1">
                <a:latin typeface="Times New Roman" panose="02020603050405020304" pitchFamily="18" charset="0"/>
                <a:cs typeface="Times New Roman" panose="02020603050405020304" pitchFamily="18" charset="0"/>
              </a:rPr>
              <a:t>Reduces</a:t>
            </a:r>
            <a:r>
              <a:rPr lang="en-US" altLang="en-US" sz="2400">
                <a:latin typeface="Times New Roman" panose="02020603050405020304" pitchFamily="18" charset="0"/>
                <a:cs typeface="Times New Roman" panose="02020603050405020304" pitchFamily="18" charset="0"/>
              </a:rPr>
              <a:t> processes </a:t>
            </a:r>
            <a:r>
              <a:rPr lang="en-US" altLang="en-US" sz="2400" b="1">
                <a:latin typeface="Times New Roman" panose="02020603050405020304" pitchFamily="18" charset="0"/>
                <a:cs typeface="Times New Roman" panose="02020603050405020304" pitchFamily="18" charset="0"/>
              </a:rPr>
              <a:t>switches</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increase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performance</a:t>
            </a:r>
          </a:p>
          <a:p>
            <a:pPr algn="just" eaLnBrk="1" hangingPunct="1">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Interactive</a:t>
            </a:r>
          </a:p>
          <a:p>
            <a:pPr lvl="1" algn="just" eaLnBrk="1" hangingPunct="1"/>
            <a:r>
              <a:rPr lang="en-US" altLang="en-US" sz="2400" b="1">
                <a:latin typeface="Times New Roman" panose="02020603050405020304" pitchFamily="18" charset="0"/>
                <a:cs typeface="Times New Roman" panose="02020603050405020304" pitchFamily="18" charset="0"/>
              </a:rPr>
              <a:t>Preemptive</a:t>
            </a:r>
            <a:r>
              <a:rPr lang="en-US" altLang="en-US" sz="2400">
                <a:latin typeface="Times New Roman" panose="02020603050405020304" pitchFamily="18" charset="0"/>
                <a:cs typeface="Times New Roman" panose="02020603050405020304" pitchFamily="18" charset="0"/>
              </a:rPr>
              <a:t> algorithms are needed to </a:t>
            </a:r>
            <a:r>
              <a:rPr lang="en-US" altLang="en-US" sz="2400" b="1">
                <a:latin typeface="Times New Roman" panose="02020603050405020304" pitchFamily="18" charset="0"/>
                <a:cs typeface="Times New Roman" panose="02020603050405020304" pitchFamily="18" charset="0"/>
              </a:rPr>
              <a:t>prevent</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situation</a:t>
            </a:r>
            <a:r>
              <a:rPr lang="en-US" altLang="en-US" sz="2400">
                <a:latin typeface="Times New Roman" panose="02020603050405020304" pitchFamily="18" charset="0"/>
                <a:cs typeface="Times New Roman" panose="02020603050405020304" pitchFamily="18" charset="0"/>
              </a:rPr>
              <a:t> that the </a:t>
            </a:r>
            <a:r>
              <a:rPr lang="en-US" altLang="en-US" sz="2400" b="1">
                <a:latin typeface="Times New Roman" panose="02020603050405020304" pitchFamily="18" charset="0"/>
                <a:cs typeface="Times New Roman" panose="02020603050405020304" pitchFamily="18" charset="0"/>
              </a:rPr>
              <a:t>preemptive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keeps</a:t>
            </a:r>
            <a:r>
              <a:rPr lang="en-US" altLang="en-US" sz="2400">
                <a:latin typeface="Times New Roman" panose="02020603050405020304" pitchFamily="18" charset="0"/>
                <a:cs typeface="Times New Roman" panose="02020603050405020304" pitchFamily="18" charset="0"/>
              </a:rPr>
              <a:t> one </a:t>
            </a:r>
            <a:r>
              <a:rPr lang="en-US" altLang="en-US" sz="2400" b="1">
                <a:latin typeface="Times New Roman" panose="02020603050405020304" pitchFamily="18" charset="0"/>
                <a:cs typeface="Times New Roman" panose="02020603050405020304" pitchFamily="18" charset="0"/>
              </a:rPr>
              <a:t>process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from hogging </a:t>
            </a: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CPU</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denying service </a:t>
            </a:r>
            <a:r>
              <a:rPr lang="en-US" altLang="en-US" sz="2400">
                <a:latin typeface="Times New Roman" panose="02020603050405020304" pitchFamily="18" charset="0"/>
                <a:cs typeface="Times New Roman" panose="02020603050405020304" pitchFamily="18" charset="0"/>
              </a:rPr>
              <a:t>to the </a:t>
            </a:r>
            <a:r>
              <a:rPr lang="en-US" altLang="en-US" sz="2400" b="1">
                <a:latin typeface="Times New Roman" panose="02020603050405020304" pitchFamily="18" charset="0"/>
                <a:cs typeface="Times New Roman" panose="02020603050405020304" pitchFamily="18" charset="0"/>
              </a:rPr>
              <a:t>others</a:t>
            </a:r>
            <a:r>
              <a:rPr lang="en-US" altLang="en-US" sz="2400">
                <a:latin typeface="Times New Roman" panose="02020603050405020304" pitchFamily="18" charset="0"/>
                <a:cs typeface="Times New Roman" panose="02020603050405020304" pitchFamily="18" charset="0"/>
              </a:rPr>
              <a:t>. Even if no process intentionally ran forever, one process might shut out all the others indefinitely due to a program bug</a:t>
            </a:r>
          </a:p>
          <a:p>
            <a:pPr algn="just" eaLnBrk="1" hangingPunct="1">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Real-Time</a:t>
            </a:r>
          </a:p>
          <a:p>
            <a:pPr lvl="1" algn="just" eaLnBrk="1" hangingPunct="1"/>
            <a:r>
              <a:rPr lang="en-US" altLang="en-US" sz="2400" b="1">
                <a:latin typeface="Times New Roman" panose="02020603050405020304" pitchFamily="18" charset="0"/>
                <a:cs typeface="Times New Roman" panose="02020603050405020304" pitchFamily="18" charset="0"/>
              </a:rPr>
              <a:t>Preemption</a:t>
            </a:r>
            <a:r>
              <a:rPr lang="en-US" altLang="en-US" sz="2400">
                <a:latin typeface="Times New Roman" panose="02020603050405020304" pitchFamily="18" charset="0"/>
                <a:cs typeface="Times New Roman" panose="02020603050405020304" pitchFamily="18" charset="0"/>
              </a:rPr>
              <a:t> normally used, but sometimes not needed because the processes know that they may not run for long periods of time and usually do their work and block quickly</a:t>
            </a:r>
            <a:endParaRPr lang="de-DE"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533400" y="0"/>
            <a:ext cx="8229600" cy="10668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Criteria/ Properties Term</a:t>
            </a:r>
          </a:p>
        </p:txBody>
      </p:sp>
      <p:sp>
        <p:nvSpPr>
          <p:cNvPr id="14339" name="Rectangle 3"/>
          <p:cNvSpPr>
            <a:spLocks noGrp="1"/>
          </p:cNvSpPr>
          <p:nvPr>
            <p:ph type="body" idx="1"/>
          </p:nvPr>
        </p:nvSpPr>
        <p:spPr>
          <a:xfrm>
            <a:off x="0" y="1143000"/>
            <a:ext cx="9144000" cy="5715000"/>
          </a:xfrm>
        </p:spPr>
        <p:txBody>
          <a:bodyPr/>
          <a:lstStyle/>
          <a:p>
            <a:pPr algn="just" eaLnBrk="1" hangingPunct="1">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Fairness</a:t>
            </a:r>
            <a:r>
              <a:rPr lang="en-US" altLang="en-US" sz="2800">
                <a:latin typeface="Times New Roman" panose="02020603050405020304" pitchFamily="18" charset="0"/>
                <a:cs typeface="Times New Roman" panose="02020603050405020304" pitchFamily="18" charset="0"/>
              </a:rPr>
              <a:t> – equivalent processes get </a:t>
            </a:r>
            <a:r>
              <a:rPr lang="en-US" altLang="en-US" sz="2800" b="1">
                <a:latin typeface="Times New Roman" panose="02020603050405020304" pitchFamily="18" charset="0"/>
                <a:cs typeface="Times New Roman" panose="02020603050405020304" pitchFamily="18" charset="0"/>
              </a:rPr>
              <a:t>equivalent CPU times</a:t>
            </a:r>
          </a:p>
          <a:p>
            <a:pPr algn="just" eaLnBrk="1" hangingPunct="1">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Policy enforcement</a:t>
            </a:r>
            <a:r>
              <a:rPr lang="en-US" altLang="en-US" sz="2800">
                <a:latin typeface="Times New Roman" panose="02020603050405020304" pitchFamily="18" charset="0"/>
                <a:cs typeface="Times New Roman" panose="02020603050405020304" pitchFamily="18" charset="0"/>
              </a:rPr>
              <a:t> – if the local policy is that safety control processes get to run whenever they want to, even if it means the payroll is 30 sec late, the scheduler has to make sure this policy enforced</a:t>
            </a:r>
          </a:p>
          <a:p>
            <a:pPr algn="just">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Policy vs. Mechanism</a:t>
            </a:r>
          </a:p>
          <a:p>
            <a:pPr lvl="1" algn="just"/>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policies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what is to be done</a:t>
            </a:r>
          </a:p>
          <a:p>
            <a:pPr lvl="1" algn="just"/>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mechanism</a:t>
            </a:r>
            <a:r>
              <a:rPr lang="en-US" altLang="en-US" sz="2400">
                <a:latin typeface="Times New Roman" panose="02020603050405020304" pitchFamily="18" charset="0"/>
                <a:cs typeface="Times New Roman" panose="02020603050405020304" pitchFamily="18" charset="0"/>
              </a:rPr>
              <a:t> specifies </a:t>
            </a:r>
            <a:r>
              <a:rPr lang="en-US" altLang="en-US" sz="2400" b="1">
                <a:latin typeface="Times New Roman" panose="02020603050405020304" pitchFamily="18" charset="0"/>
                <a:cs typeface="Times New Roman" panose="02020603050405020304" pitchFamily="18" charset="0"/>
              </a:rPr>
              <a:t>how it is to be done</a:t>
            </a:r>
          </a:p>
          <a:p>
            <a:pPr lvl="1" algn="just"/>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mechanism</a:t>
            </a:r>
            <a:r>
              <a:rPr lang="en-US" altLang="en-US" sz="2400">
                <a:latin typeface="Times New Roman" panose="02020603050405020304" pitchFamily="18" charset="0"/>
                <a:cs typeface="Times New Roman" panose="02020603050405020304" pitchFamily="18" charset="0"/>
              </a:rPr>
              <a:t> is a thing that </a:t>
            </a:r>
            <a:r>
              <a:rPr lang="en-US" altLang="en-US" sz="2400" b="1">
                <a:latin typeface="Times New Roman" panose="02020603050405020304" pitchFamily="18" charset="0"/>
                <a:cs typeface="Times New Roman" panose="02020603050405020304" pitchFamily="18" charset="0"/>
              </a:rPr>
              <a:t>implements</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policy</a:t>
            </a:r>
          </a:p>
          <a:p>
            <a:pPr lvl="1" algn="just"/>
            <a:r>
              <a:rPr lang="en-US" altLang="en-US" sz="2400" b="1">
                <a:latin typeface="Times New Roman" panose="02020603050405020304" pitchFamily="18" charset="0"/>
                <a:cs typeface="Times New Roman" panose="02020603050405020304" pitchFamily="18" charset="0"/>
              </a:rPr>
              <a:t>Ex</a:t>
            </a:r>
            <a:r>
              <a:rPr lang="en-US" altLang="en-US" sz="2400">
                <a:latin typeface="Times New Roman" panose="02020603050405020304" pitchFamily="18" charset="0"/>
                <a:cs typeface="Times New Roman" panose="02020603050405020304" pitchFamily="18" charset="0"/>
              </a:rPr>
              <a:t>:</a:t>
            </a:r>
          </a:p>
          <a:p>
            <a:pPr lvl="2" algn="just"/>
            <a:r>
              <a:rPr lang="en-US" altLang="en-US" sz="2000">
                <a:latin typeface="Times New Roman" panose="02020603050405020304" pitchFamily="18" charset="0"/>
                <a:cs typeface="Times New Roman" panose="02020603050405020304" pitchFamily="18" charset="0"/>
              </a:rPr>
              <a:t>The timer construct for ensuring CPU protection (mechanism)</a:t>
            </a:r>
          </a:p>
          <a:p>
            <a:pPr lvl="2" algn="just"/>
            <a:r>
              <a:rPr lang="en-US" altLang="en-US" sz="2000">
                <a:latin typeface="Times New Roman" panose="02020603050405020304" pitchFamily="18" charset="0"/>
                <a:cs typeface="Times New Roman" panose="02020603050405020304" pitchFamily="18" charset="0"/>
              </a:rPr>
              <a:t>The decision of how long the timer is set for a particular user (policy)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533400" y="0"/>
            <a:ext cx="8229600" cy="10668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Criteria/ Properties Term</a:t>
            </a:r>
          </a:p>
        </p:txBody>
      </p:sp>
      <p:sp>
        <p:nvSpPr>
          <p:cNvPr id="15363" name="Rectangle 3"/>
          <p:cNvSpPr>
            <a:spLocks noGrp="1"/>
          </p:cNvSpPr>
          <p:nvPr>
            <p:ph type="body" idx="4294967295"/>
          </p:nvPr>
        </p:nvSpPr>
        <p:spPr>
          <a:xfrm>
            <a:off x="304800" y="1143000"/>
            <a:ext cx="8839200" cy="5715000"/>
          </a:xfrm>
        </p:spPr>
        <p:txBody>
          <a:bodyPr/>
          <a:lstStyle/>
          <a:p>
            <a:pPr algn="just">
              <a:lnSpc>
                <a:spcPct val="90000"/>
              </a:lnSpc>
            </a:pPr>
            <a:r>
              <a:rPr lang="en-US" altLang="en-US" b="1">
                <a:latin typeface="Times New Roman" panose="02020603050405020304" pitchFamily="18" charset="0"/>
                <a:cs typeface="Times New Roman" panose="02020603050405020304" pitchFamily="18" charset="0"/>
              </a:rPr>
              <a:t>Throughput</a:t>
            </a:r>
            <a:r>
              <a:rPr lang="en-US" altLang="en-US">
                <a:latin typeface="Times New Roman" panose="02020603050405020304" pitchFamily="18" charset="0"/>
                <a:cs typeface="Times New Roman" panose="02020603050405020304" pitchFamily="18" charset="0"/>
              </a:rPr>
              <a:t> </a:t>
            </a:r>
          </a:p>
          <a:p>
            <a:pPr lvl="1" algn="just">
              <a:lnSpc>
                <a:spcPct val="90000"/>
              </a:lnSpc>
            </a:pPr>
            <a:r>
              <a:rPr lang="en-US" altLang="en-US">
                <a:latin typeface="Times New Roman" panose="02020603050405020304" pitchFamily="18" charset="0"/>
                <a:cs typeface="Times New Roman" panose="02020603050405020304" pitchFamily="18" charset="0"/>
              </a:rPr>
              <a:t>The </a:t>
            </a:r>
            <a:r>
              <a:rPr lang="en-US" altLang="en-US" b="1">
                <a:latin typeface="Times New Roman" panose="02020603050405020304" pitchFamily="18" charset="0"/>
                <a:cs typeface="Times New Roman" panose="02020603050405020304" pitchFamily="18" charset="0"/>
              </a:rPr>
              <a:t>number of processes </a:t>
            </a:r>
            <a:r>
              <a:rPr lang="en-US" altLang="en-US">
                <a:latin typeface="Times New Roman" panose="02020603050405020304" pitchFamily="18" charset="0"/>
                <a:cs typeface="Times New Roman" panose="02020603050405020304" pitchFamily="18" charset="0"/>
              </a:rPr>
              <a:t>that </a:t>
            </a:r>
            <a:r>
              <a:rPr lang="en-US" altLang="en-US" b="1">
                <a:latin typeface="Times New Roman" panose="02020603050405020304" pitchFamily="18" charset="0"/>
                <a:cs typeface="Times New Roman" panose="02020603050405020304" pitchFamily="18" charset="0"/>
              </a:rPr>
              <a:t>complete</a:t>
            </a:r>
            <a:r>
              <a:rPr lang="en-US" altLang="en-US">
                <a:latin typeface="Times New Roman" panose="02020603050405020304" pitchFamily="18" charset="0"/>
                <a:cs typeface="Times New Roman" panose="02020603050405020304" pitchFamily="18" charset="0"/>
              </a:rPr>
              <a:t> their </a:t>
            </a:r>
            <a:r>
              <a:rPr lang="en-US" altLang="en-US" b="1">
                <a:latin typeface="Times New Roman" panose="02020603050405020304" pitchFamily="18" charset="0"/>
                <a:cs typeface="Times New Roman" panose="02020603050405020304" pitchFamily="18" charset="0"/>
              </a:rPr>
              <a:t>execution</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per time unit</a:t>
            </a:r>
            <a:r>
              <a:rPr lang="en-US" altLang="en-US">
                <a:latin typeface="Times New Roman" panose="02020603050405020304" pitchFamily="18" charset="0"/>
                <a:cs typeface="Times New Roman" panose="02020603050405020304" pitchFamily="18" charset="0"/>
              </a:rPr>
              <a:t>.</a:t>
            </a:r>
          </a:p>
          <a:p>
            <a:pPr lvl="1" algn="just">
              <a:lnSpc>
                <a:spcPct val="90000"/>
              </a:lnSpc>
            </a:pPr>
            <a:r>
              <a:rPr lang="en-US" altLang="en-US" b="1">
                <a:latin typeface="Times New Roman" panose="02020603050405020304" pitchFamily="18" charset="0"/>
                <a:cs typeface="Times New Roman" panose="02020603050405020304" pitchFamily="18" charset="0"/>
              </a:rPr>
              <a:t>Ex</a:t>
            </a:r>
            <a:r>
              <a:rPr lang="en-US" altLang="en-US">
                <a:latin typeface="Times New Roman" panose="02020603050405020304" pitchFamily="18" charset="0"/>
                <a:cs typeface="Times New Roman" panose="02020603050405020304" pitchFamily="18" charset="0"/>
              </a:rPr>
              <a:t>: In long processes, the rate may be one process per hour. For short processes, it may be 10 processes per second.</a:t>
            </a:r>
          </a:p>
          <a:p>
            <a:pPr algn="just">
              <a:lnSpc>
                <a:spcPct val="90000"/>
              </a:lnSpc>
            </a:pPr>
            <a:r>
              <a:rPr lang="en-US" altLang="en-US" b="1">
                <a:latin typeface="Times New Roman" panose="02020603050405020304" pitchFamily="18" charset="0"/>
                <a:cs typeface="Times New Roman" panose="02020603050405020304" pitchFamily="18" charset="0"/>
              </a:rPr>
              <a:t>Turnaround time</a:t>
            </a:r>
          </a:p>
          <a:p>
            <a:pPr lvl="1" algn="just">
              <a:lnSpc>
                <a:spcPct val="90000"/>
              </a:lnSpc>
            </a:pPr>
            <a:r>
              <a:rPr lang="en-US" altLang="en-US" b="1">
                <a:latin typeface="Times New Roman" panose="02020603050405020304" pitchFamily="18" charset="0"/>
                <a:cs typeface="Times New Roman" panose="02020603050405020304" pitchFamily="18" charset="0"/>
              </a:rPr>
              <a:t>Amount of time </a:t>
            </a:r>
            <a:r>
              <a:rPr lang="en-US" altLang="en-US">
                <a:latin typeface="Times New Roman" panose="02020603050405020304" pitchFamily="18" charset="0"/>
                <a:cs typeface="Times New Roman" panose="02020603050405020304" pitchFamily="18" charset="0"/>
              </a:rPr>
              <a:t>to </a:t>
            </a:r>
            <a:r>
              <a:rPr lang="en-US" altLang="en-US" b="1">
                <a:latin typeface="Times New Roman" panose="02020603050405020304" pitchFamily="18" charset="0"/>
                <a:cs typeface="Times New Roman" panose="02020603050405020304" pitchFamily="18" charset="0"/>
              </a:rPr>
              <a:t>execute</a:t>
            </a:r>
            <a:r>
              <a:rPr lang="en-US" altLang="en-US">
                <a:latin typeface="Times New Roman" panose="02020603050405020304" pitchFamily="18" charset="0"/>
                <a:cs typeface="Times New Roman" panose="02020603050405020304" pitchFamily="18" charset="0"/>
              </a:rPr>
              <a:t> a particular process.</a:t>
            </a:r>
          </a:p>
          <a:p>
            <a:pPr lvl="1" algn="just">
              <a:lnSpc>
                <a:spcPct val="90000"/>
              </a:lnSpc>
            </a:pPr>
            <a:r>
              <a:rPr lang="en-US" altLang="en-US">
                <a:latin typeface="Times New Roman" panose="02020603050405020304" pitchFamily="18" charset="0"/>
                <a:cs typeface="Times New Roman" panose="02020603050405020304" pitchFamily="18" charset="0"/>
              </a:rPr>
              <a:t>Is the </a:t>
            </a:r>
            <a:r>
              <a:rPr lang="en-US" altLang="en-US" b="1">
                <a:latin typeface="Times New Roman" panose="02020603050405020304" pitchFamily="18" charset="0"/>
                <a:cs typeface="Times New Roman" panose="02020603050405020304" pitchFamily="18" charset="0"/>
              </a:rPr>
              <a:t>sum of the periods spent</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waiting</a:t>
            </a:r>
            <a:r>
              <a:rPr lang="en-US" altLang="en-US">
                <a:latin typeface="Times New Roman" panose="02020603050405020304" pitchFamily="18" charset="0"/>
                <a:cs typeface="Times New Roman" panose="02020603050405020304" pitchFamily="18" charset="0"/>
              </a:rPr>
              <a:t> in the ready queue, </a:t>
            </a:r>
            <a:r>
              <a:rPr lang="en-US" altLang="en-US" b="1">
                <a:latin typeface="Times New Roman" panose="02020603050405020304" pitchFamily="18" charset="0"/>
                <a:cs typeface="Times New Roman" panose="02020603050405020304" pitchFamily="18" charset="0"/>
              </a:rPr>
              <a:t>executing</a:t>
            </a:r>
            <a:r>
              <a:rPr lang="en-US" altLang="en-US">
                <a:latin typeface="Times New Roman" panose="02020603050405020304" pitchFamily="18" charset="0"/>
                <a:cs typeface="Times New Roman" panose="02020603050405020304" pitchFamily="18" charset="0"/>
              </a:rPr>
              <a:t> on the CPU, </a:t>
            </a:r>
            <a:r>
              <a:rPr lang="en-US" altLang="en-US" b="1">
                <a:latin typeface="Times New Roman" panose="02020603050405020304" pitchFamily="18" charset="0"/>
                <a:cs typeface="Times New Roman" panose="02020603050405020304" pitchFamily="18" charset="0"/>
              </a:rPr>
              <a:t>doing</a:t>
            </a:r>
            <a:r>
              <a:rPr lang="en-US" altLang="en-US">
                <a:latin typeface="Times New Roman" panose="02020603050405020304" pitchFamily="18" charset="0"/>
                <a:cs typeface="Times New Roman" panose="02020603050405020304" pitchFamily="18" charset="0"/>
              </a:rPr>
              <a:t> I/O, etc…</a:t>
            </a:r>
          </a:p>
          <a:p>
            <a:pPr lvl="1" algn="just">
              <a:lnSpc>
                <a:spcPct val="90000"/>
              </a:lnSpc>
            </a:pPr>
            <a:r>
              <a:rPr lang="en-US" altLang="en-US">
                <a:latin typeface="Times New Roman" panose="02020603050405020304" pitchFamily="18" charset="0"/>
                <a:cs typeface="Times New Roman" panose="02020603050405020304" pitchFamily="18" charset="0"/>
              </a:rPr>
              <a:t>Is the </a:t>
            </a:r>
            <a:r>
              <a:rPr lang="en-US" altLang="en-US" b="1">
                <a:latin typeface="Times New Roman" panose="02020603050405020304" pitchFamily="18" charset="0"/>
                <a:cs typeface="Times New Roman" panose="02020603050405020304" pitchFamily="18" charset="0"/>
              </a:rPr>
              <a:t>time</a:t>
            </a:r>
            <a:r>
              <a:rPr lang="en-US" altLang="en-US">
                <a:latin typeface="Times New Roman" panose="02020603050405020304" pitchFamily="18" charset="0"/>
                <a:cs typeface="Times New Roman" panose="02020603050405020304" pitchFamily="18" charset="0"/>
              </a:rPr>
              <a:t> from the process is </a:t>
            </a:r>
            <a:r>
              <a:rPr lang="en-US" altLang="en-US" b="1">
                <a:latin typeface="Times New Roman" panose="02020603050405020304" pitchFamily="18" charset="0"/>
                <a:cs typeface="Times New Roman" panose="02020603050405020304" pitchFamily="18" charset="0"/>
              </a:rPr>
              <a:t>submitted</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until</a:t>
            </a:r>
            <a:r>
              <a:rPr lang="en-US" altLang="en-US">
                <a:latin typeface="Times New Roman" panose="02020603050405020304" pitchFamily="18" charset="0"/>
                <a:cs typeface="Times New Roman" panose="02020603050405020304" pitchFamily="18" charset="0"/>
              </a:rPr>
              <a:t> it is </a:t>
            </a:r>
            <a:r>
              <a:rPr lang="en-US" altLang="en-US" b="1">
                <a:latin typeface="Times New Roman" panose="02020603050405020304" pitchFamily="18" charset="0"/>
                <a:cs typeface="Times New Roman" panose="02020603050405020304" pitchFamily="18" charset="0"/>
              </a:rPr>
              <a:t>completed</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time of complete – arrival time</a:t>
            </a:r>
            <a:r>
              <a:rPr lang="en-US" altLang="en-US">
                <a:latin typeface="Times New Roman" panose="02020603050405020304" pitchFamily="18" charset="0"/>
                <a:cs typeface="Times New Roman" panose="02020603050405020304" pitchFamily="18"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533400" y="0"/>
            <a:ext cx="8229600" cy="10668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Criteria/ Properties Term</a:t>
            </a:r>
          </a:p>
        </p:txBody>
      </p:sp>
      <p:sp>
        <p:nvSpPr>
          <p:cNvPr id="16387" name="Rectangle 3"/>
          <p:cNvSpPr>
            <a:spLocks noGrp="1"/>
          </p:cNvSpPr>
          <p:nvPr>
            <p:ph type="body" idx="1"/>
          </p:nvPr>
        </p:nvSpPr>
        <p:spPr>
          <a:xfrm>
            <a:off x="304800" y="1143000"/>
            <a:ext cx="8839200" cy="5715000"/>
          </a:xfrm>
        </p:spPr>
        <p:txBody>
          <a:bodyPr/>
          <a:lstStyle/>
          <a:p>
            <a:pPr algn="just">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CPU utilization</a:t>
            </a:r>
            <a:r>
              <a:rPr lang="en-US" altLang="en-US" sz="2800">
                <a:latin typeface="Times New Roman" panose="02020603050405020304" pitchFamily="18" charset="0"/>
                <a:cs typeface="Times New Roman" panose="02020603050405020304" pitchFamily="18" charset="0"/>
              </a:rPr>
              <a:t> </a:t>
            </a:r>
          </a:p>
          <a:p>
            <a:pPr lvl="1" algn="just">
              <a:lnSpc>
                <a:spcPct val="80000"/>
              </a:lnSpc>
            </a:pP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utilization</a:t>
            </a:r>
            <a:r>
              <a:rPr lang="en-US" altLang="en-US" sz="2400">
                <a:latin typeface="Times New Roman" panose="02020603050405020304" pitchFamily="18" charset="0"/>
                <a:cs typeface="Times New Roman" panose="02020603050405020304" pitchFamily="18" charset="0"/>
              </a:rPr>
              <a:t> of </a:t>
            </a:r>
            <a:r>
              <a:rPr lang="en-US" altLang="en-US" sz="2400" b="1">
                <a:latin typeface="Times New Roman" panose="02020603050405020304" pitchFamily="18" charset="0"/>
                <a:cs typeface="Times New Roman" panose="02020603050405020304" pitchFamily="18" charset="0"/>
              </a:rPr>
              <a:t>CPU</a:t>
            </a:r>
            <a:r>
              <a:rPr lang="en-US" altLang="en-US" sz="2400">
                <a:latin typeface="Times New Roman" panose="02020603050405020304" pitchFamily="18" charset="0"/>
                <a:cs typeface="Times New Roman" panose="02020603050405020304" pitchFamily="18" charset="0"/>
              </a:rPr>
              <a:t>. </a:t>
            </a:r>
          </a:p>
          <a:p>
            <a:pPr lvl="1" algn="just">
              <a:lnSpc>
                <a:spcPct val="80000"/>
              </a:lnSpc>
            </a:pPr>
            <a:r>
              <a:rPr lang="en-US" altLang="en-US" sz="2400">
                <a:latin typeface="Times New Roman" panose="02020603050405020304" pitchFamily="18" charset="0"/>
                <a:cs typeface="Times New Roman" panose="02020603050405020304" pitchFamily="18" charset="0"/>
              </a:rPr>
              <a:t>Can range from 0 to 100 percent.</a:t>
            </a:r>
          </a:p>
          <a:p>
            <a:pPr lvl="1" algn="just">
              <a:lnSpc>
                <a:spcPct val="80000"/>
              </a:lnSpc>
            </a:pPr>
            <a:r>
              <a:rPr lang="en-US" altLang="en-US" sz="2400">
                <a:latin typeface="Times New Roman" panose="02020603050405020304" pitchFamily="18" charset="0"/>
                <a:cs typeface="Times New Roman" panose="02020603050405020304" pitchFamily="18" charset="0"/>
              </a:rPr>
              <a:t>It </a:t>
            </a:r>
            <a:r>
              <a:rPr lang="en-US" altLang="en-US" sz="2400" b="1">
                <a:latin typeface="Times New Roman" panose="02020603050405020304" pitchFamily="18" charset="0"/>
                <a:cs typeface="Times New Roman" panose="02020603050405020304" pitchFamily="18" charset="0"/>
              </a:rPr>
              <a:t>should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range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from 40 percent </a:t>
            </a:r>
            <a:r>
              <a:rPr lang="en-US" altLang="en-US" sz="2400">
                <a:latin typeface="Times New Roman" panose="02020603050405020304" pitchFamily="18" charset="0"/>
                <a:cs typeface="Times New Roman" panose="02020603050405020304" pitchFamily="18" charset="0"/>
              </a:rPr>
              <a:t>(lightly loaded system) </a:t>
            </a:r>
            <a:r>
              <a:rPr lang="en-US" altLang="en-US" sz="2400" b="1">
                <a:latin typeface="Times New Roman" panose="02020603050405020304" pitchFamily="18" charset="0"/>
                <a:cs typeface="Times New Roman" panose="02020603050405020304" pitchFamily="18" charset="0"/>
              </a:rPr>
              <a:t>to 90 percent</a:t>
            </a:r>
            <a:r>
              <a:rPr lang="en-US" altLang="en-US" sz="2400">
                <a:latin typeface="Times New Roman" panose="02020603050405020304" pitchFamily="18" charset="0"/>
                <a:cs typeface="Times New Roman" panose="02020603050405020304" pitchFamily="18" charset="0"/>
              </a:rPr>
              <a:t> (heavily used system).</a:t>
            </a:r>
          </a:p>
          <a:p>
            <a:pPr algn="just">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Response time</a:t>
            </a:r>
          </a:p>
          <a:p>
            <a:pPr lvl="1" algn="just">
              <a:lnSpc>
                <a:spcPct val="80000"/>
              </a:lnSpc>
            </a:pPr>
            <a:r>
              <a:rPr lang="en-US" altLang="en-US" sz="2400">
                <a:latin typeface="Times New Roman" panose="02020603050405020304" pitchFamily="18" charset="0"/>
                <a:cs typeface="Times New Roman" panose="02020603050405020304" pitchFamily="18" charset="0"/>
              </a:rPr>
              <a:t>In an interactive system, turnaround time may not be the best criterion.</a:t>
            </a:r>
          </a:p>
          <a:p>
            <a:pPr lvl="1" algn="just">
              <a:lnSpc>
                <a:spcPct val="80000"/>
              </a:lnSpc>
            </a:pPr>
            <a:r>
              <a:rPr lang="en-US" altLang="en-US" sz="2400">
                <a:latin typeface="Times New Roman" panose="02020603050405020304" pitchFamily="18" charset="0"/>
                <a:cs typeface="Times New Roman" panose="02020603050405020304" pitchFamily="18" charset="0"/>
              </a:rPr>
              <a:t>Often, a process can produce some output fairly early and can continue computing new results.</a:t>
            </a:r>
          </a:p>
          <a:p>
            <a:pPr lvl="1" algn="just">
              <a:lnSpc>
                <a:spcPct val="80000"/>
              </a:lnSpc>
            </a:pPr>
            <a:r>
              <a:rPr lang="en-US" altLang="en-US" sz="2400">
                <a:latin typeface="Times New Roman" panose="02020603050405020304" pitchFamily="18" charset="0"/>
                <a:cs typeface="Times New Roman" panose="02020603050405020304" pitchFamily="18" charset="0"/>
              </a:rPr>
              <a:t>This measure is the </a:t>
            </a:r>
            <a:r>
              <a:rPr lang="en-US" altLang="en-US" sz="2400" b="1">
                <a:latin typeface="Times New Roman" panose="02020603050405020304" pitchFamily="18" charset="0"/>
                <a:cs typeface="Times New Roman" panose="02020603050405020304" pitchFamily="18" charset="0"/>
              </a:rPr>
              <a:t>amount of time </a:t>
            </a:r>
            <a:r>
              <a:rPr lang="en-US" altLang="en-US" sz="2400">
                <a:latin typeface="Times New Roman" panose="02020603050405020304" pitchFamily="18" charset="0"/>
                <a:cs typeface="Times New Roman" panose="02020603050405020304" pitchFamily="18" charset="0"/>
              </a:rPr>
              <a:t>it </a:t>
            </a:r>
            <a:r>
              <a:rPr lang="en-US" altLang="en-US" sz="2400" b="1">
                <a:latin typeface="Times New Roman" panose="02020603050405020304" pitchFamily="18" charset="0"/>
                <a:cs typeface="Times New Roman" panose="02020603050405020304" pitchFamily="18" charset="0"/>
              </a:rPr>
              <a:t>takes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from</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when</a:t>
            </a:r>
            <a:r>
              <a:rPr lang="en-US" altLang="en-US" sz="2400">
                <a:latin typeface="Times New Roman" panose="02020603050405020304" pitchFamily="18" charset="0"/>
                <a:cs typeface="Times New Roman" panose="02020603050405020304" pitchFamily="18" charset="0"/>
              </a:rPr>
              <a:t> a </a:t>
            </a:r>
            <a:r>
              <a:rPr lang="en-US" altLang="en-US" sz="2400" b="1">
                <a:latin typeface="Times New Roman" panose="02020603050405020304" pitchFamily="18" charset="0"/>
                <a:cs typeface="Times New Roman" panose="02020603050405020304" pitchFamily="18" charset="0"/>
              </a:rPr>
              <a:t>request</a:t>
            </a:r>
            <a:r>
              <a:rPr lang="en-US" altLang="en-US" sz="2400">
                <a:latin typeface="Times New Roman" panose="02020603050405020304" pitchFamily="18" charset="0"/>
                <a:cs typeface="Times New Roman" panose="02020603050405020304" pitchFamily="18" charset="0"/>
              </a:rPr>
              <a:t> was </a:t>
            </a:r>
            <a:r>
              <a:rPr lang="en-US" altLang="en-US" sz="2400" b="1">
                <a:latin typeface="Times New Roman" panose="02020603050405020304" pitchFamily="18" charset="0"/>
                <a:cs typeface="Times New Roman" panose="02020603050405020304" pitchFamily="18" charset="0"/>
              </a:rPr>
              <a:t>submitted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until</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first response </a:t>
            </a:r>
            <a:r>
              <a:rPr lang="en-US" altLang="en-US" sz="2400">
                <a:latin typeface="Times New Roman" panose="02020603050405020304" pitchFamily="18" charset="0"/>
                <a:cs typeface="Times New Roman" panose="02020603050405020304" pitchFamily="18" charset="0"/>
              </a:rPr>
              <a:t>is </a:t>
            </a:r>
            <a:r>
              <a:rPr lang="en-US" altLang="en-US" sz="2400" b="1">
                <a:latin typeface="Times New Roman" panose="02020603050405020304" pitchFamily="18" charset="0"/>
                <a:cs typeface="Times New Roman" panose="02020603050405020304" pitchFamily="18" charset="0"/>
              </a:rPr>
              <a:t>produced</a:t>
            </a:r>
            <a:r>
              <a:rPr lang="en-US" altLang="en-US" sz="2400">
                <a:latin typeface="Times New Roman" panose="02020603050405020304" pitchFamily="18" charset="0"/>
                <a:cs typeface="Times New Roman" panose="02020603050405020304" pitchFamily="18" charset="0"/>
              </a:rPr>
              <a:t>.</a:t>
            </a:r>
          </a:p>
          <a:p>
            <a:pPr algn="just">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Proportionality</a:t>
            </a:r>
          </a:p>
          <a:p>
            <a:pPr lvl="1" algn="just">
              <a:lnSpc>
                <a:spcPct val="80000"/>
              </a:lnSpc>
            </a:pPr>
            <a:r>
              <a:rPr lang="en-US" altLang="en-US" sz="2400">
                <a:latin typeface="Times New Roman" panose="02020603050405020304" pitchFamily="18" charset="0"/>
                <a:cs typeface="Times New Roman" panose="02020603050405020304" pitchFamily="18" charset="0"/>
              </a:rPr>
              <a:t>When a </a:t>
            </a:r>
            <a:r>
              <a:rPr lang="en-US" altLang="en-US" sz="2400" b="1">
                <a:latin typeface="Times New Roman" panose="02020603050405020304" pitchFamily="18" charset="0"/>
                <a:cs typeface="Times New Roman" panose="02020603050405020304" pitchFamily="18" charset="0"/>
              </a:rPr>
              <a:t>request</a:t>
            </a:r>
            <a:r>
              <a:rPr lang="en-US" altLang="en-US" sz="2400">
                <a:latin typeface="Times New Roman" panose="02020603050405020304" pitchFamily="18" charset="0"/>
                <a:cs typeface="Times New Roman" panose="02020603050405020304" pitchFamily="18" charset="0"/>
              </a:rPr>
              <a:t> that is perceived as </a:t>
            </a:r>
            <a:r>
              <a:rPr lang="en-US" altLang="en-US" sz="2400" b="1">
                <a:latin typeface="Times New Roman" panose="02020603050405020304" pitchFamily="18" charset="0"/>
                <a:cs typeface="Times New Roman" panose="02020603050405020304" pitchFamily="18" charset="0"/>
              </a:rPr>
              <a:t>complex</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takes a long time, </a:t>
            </a:r>
            <a:r>
              <a:rPr lang="en-US" altLang="en-US" sz="2400">
                <a:latin typeface="Times New Roman" panose="02020603050405020304" pitchFamily="18" charset="0"/>
                <a:cs typeface="Times New Roman" panose="02020603050405020304" pitchFamily="18" charset="0"/>
              </a:rPr>
              <a:t>users accept that, but when a request that is perceived as simple takes a long time, users get irritated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533400" y="0"/>
            <a:ext cx="8229600" cy="10668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Categories of Scheduling Algorithms</a:t>
            </a:r>
          </a:p>
        </p:txBody>
      </p:sp>
      <p:sp>
        <p:nvSpPr>
          <p:cNvPr id="17411" name="Rectangle 3"/>
          <p:cNvSpPr>
            <a:spLocks noGrp="1"/>
          </p:cNvSpPr>
          <p:nvPr>
            <p:ph type="body" idx="1"/>
          </p:nvPr>
        </p:nvSpPr>
        <p:spPr>
          <a:xfrm>
            <a:off x="304800" y="990600"/>
            <a:ext cx="8839200" cy="5867400"/>
          </a:xfrm>
        </p:spPr>
        <p:txBody>
          <a:bodyPr/>
          <a:lstStyle/>
          <a:p>
            <a:pPr algn="just" eaLnBrk="1" hangingPunct="1">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All</a:t>
            </a:r>
            <a:r>
              <a:rPr lang="en-US" altLang="en-US" sz="2800">
                <a:latin typeface="Times New Roman" panose="02020603050405020304" pitchFamily="18" charset="0"/>
                <a:cs typeface="Times New Roman" panose="02020603050405020304" pitchFamily="18" charset="0"/>
              </a:rPr>
              <a:t> systems</a:t>
            </a:r>
          </a:p>
          <a:p>
            <a:pPr lvl="1" algn="just" eaLnBrk="1" hangingPunct="1">
              <a:lnSpc>
                <a:spcPct val="80000"/>
              </a:lnSpc>
            </a:pPr>
            <a:r>
              <a:rPr lang="en-US" altLang="en-US" sz="2400" i="1">
                <a:latin typeface="Times New Roman" panose="02020603050405020304" pitchFamily="18" charset="0"/>
                <a:cs typeface="Times New Roman" panose="02020603050405020304" pitchFamily="18" charset="0"/>
              </a:rPr>
              <a:t>Fairness</a:t>
            </a:r>
            <a:r>
              <a:rPr lang="en-US" altLang="en-US" sz="2400">
                <a:latin typeface="Times New Roman" panose="02020603050405020304" pitchFamily="18" charset="0"/>
                <a:cs typeface="Times New Roman" panose="02020603050405020304" pitchFamily="18" charset="0"/>
              </a:rPr>
              <a:t> – giving each process a fair share of CPU</a:t>
            </a:r>
          </a:p>
          <a:p>
            <a:pPr lvl="1" algn="just" eaLnBrk="1" hangingPunct="1">
              <a:lnSpc>
                <a:spcPct val="80000"/>
              </a:lnSpc>
            </a:pPr>
            <a:r>
              <a:rPr lang="en-US" altLang="en-US" sz="2400" i="1">
                <a:latin typeface="Times New Roman" panose="02020603050405020304" pitchFamily="18" charset="0"/>
                <a:cs typeface="Times New Roman" panose="02020603050405020304" pitchFamily="18" charset="0"/>
              </a:rPr>
              <a:t>Policy enforcement – </a:t>
            </a:r>
            <a:r>
              <a:rPr lang="en-US" altLang="en-US" sz="2400">
                <a:latin typeface="Times New Roman" panose="02020603050405020304" pitchFamily="18" charset="0"/>
                <a:cs typeface="Times New Roman" panose="02020603050405020304" pitchFamily="18" charset="0"/>
              </a:rPr>
              <a:t>seeing that stated policy is carried out</a:t>
            </a:r>
            <a:endParaRPr lang="en-US" altLang="en-US" sz="2400" i="1">
              <a:latin typeface="Times New Roman" panose="02020603050405020304" pitchFamily="18" charset="0"/>
              <a:cs typeface="Times New Roman" panose="02020603050405020304" pitchFamily="18" charset="0"/>
            </a:endParaRPr>
          </a:p>
          <a:p>
            <a:pPr lvl="1" algn="just" eaLnBrk="1" hangingPunct="1">
              <a:lnSpc>
                <a:spcPct val="80000"/>
              </a:lnSpc>
            </a:pPr>
            <a:r>
              <a:rPr lang="en-US" altLang="en-US" sz="2400" i="1">
                <a:latin typeface="Times New Roman" panose="02020603050405020304" pitchFamily="18" charset="0"/>
                <a:cs typeface="Times New Roman" panose="02020603050405020304" pitchFamily="18" charset="0"/>
              </a:rPr>
              <a:t>Balance</a:t>
            </a:r>
            <a:r>
              <a:rPr lang="en-US" altLang="en-US" sz="2400">
                <a:latin typeface="Times New Roman" panose="02020603050405020304" pitchFamily="18" charset="0"/>
                <a:cs typeface="Times New Roman" panose="02020603050405020304" pitchFamily="18" charset="0"/>
              </a:rPr>
              <a:t> – keeping all parts of the system busy</a:t>
            </a:r>
          </a:p>
          <a:p>
            <a:pPr algn="just" eaLnBrk="1" hangingPunct="1">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Batch</a:t>
            </a:r>
            <a:r>
              <a:rPr lang="en-US" altLang="en-US" sz="2800">
                <a:latin typeface="Times New Roman" panose="02020603050405020304" pitchFamily="18" charset="0"/>
                <a:cs typeface="Times New Roman" panose="02020603050405020304" pitchFamily="18" charset="0"/>
              </a:rPr>
              <a:t> systems</a:t>
            </a:r>
          </a:p>
          <a:p>
            <a:pPr lvl="1" algn="just" eaLnBrk="1" hangingPunct="1">
              <a:lnSpc>
                <a:spcPct val="80000"/>
              </a:lnSpc>
            </a:pPr>
            <a:r>
              <a:rPr lang="en-US" altLang="en-US" sz="2400" i="1">
                <a:latin typeface="Times New Roman" panose="02020603050405020304" pitchFamily="18" charset="0"/>
                <a:cs typeface="Times New Roman" panose="02020603050405020304" pitchFamily="18" charset="0"/>
              </a:rPr>
              <a:t>Throughput</a:t>
            </a:r>
            <a:r>
              <a:rPr lang="en-US" altLang="en-US" sz="2400">
                <a:latin typeface="Times New Roman" panose="02020603050405020304" pitchFamily="18" charset="0"/>
                <a:cs typeface="Times New Roman" panose="02020603050405020304" pitchFamily="18" charset="0"/>
              </a:rPr>
              <a:t> – maximize jobs per hour</a:t>
            </a:r>
          </a:p>
          <a:p>
            <a:pPr lvl="1" algn="just" eaLnBrk="1" hangingPunct="1">
              <a:lnSpc>
                <a:spcPct val="80000"/>
              </a:lnSpc>
            </a:pPr>
            <a:r>
              <a:rPr lang="en-US" altLang="en-US" sz="2400" i="1">
                <a:latin typeface="Times New Roman" panose="02020603050405020304" pitchFamily="18" charset="0"/>
                <a:cs typeface="Times New Roman" panose="02020603050405020304" pitchFamily="18" charset="0"/>
              </a:rPr>
              <a:t>Turnaround time </a:t>
            </a:r>
            <a:r>
              <a:rPr lang="en-US" altLang="en-US" sz="2400">
                <a:latin typeface="Times New Roman" panose="02020603050405020304" pitchFamily="18" charset="0"/>
                <a:cs typeface="Times New Roman" panose="02020603050405020304" pitchFamily="18" charset="0"/>
              </a:rPr>
              <a:t>– minimize time between submission and termination</a:t>
            </a:r>
          </a:p>
          <a:p>
            <a:pPr lvl="1" algn="just" eaLnBrk="1" hangingPunct="1">
              <a:lnSpc>
                <a:spcPct val="80000"/>
              </a:lnSpc>
            </a:pPr>
            <a:r>
              <a:rPr lang="en-US" altLang="en-US" sz="2400" i="1">
                <a:latin typeface="Times New Roman" panose="02020603050405020304" pitchFamily="18" charset="0"/>
                <a:cs typeface="Times New Roman" panose="02020603050405020304" pitchFamily="18" charset="0"/>
              </a:rPr>
              <a:t>CPU utilization</a:t>
            </a:r>
            <a:r>
              <a:rPr lang="en-US" altLang="en-US" sz="2400">
                <a:latin typeface="Times New Roman" panose="02020603050405020304" pitchFamily="18" charset="0"/>
                <a:cs typeface="Times New Roman" panose="02020603050405020304" pitchFamily="18" charset="0"/>
              </a:rPr>
              <a:t> – keep the CPU busy all the time</a:t>
            </a:r>
          </a:p>
          <a:p>
            <a:pPr algn="just" eaLnBrk="1" hangingPunct="1">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Interactive</a:t>
            </a:r>
            <a:r>
              <a:rPr lang="en-US" altLang="en-US" sz="2800">
                <a:latin typeface="Times New Roman" panose="02020603050405020304" pitchFamily="18" charset="0"/>
                <a:cs typeface="Times New Roman" panose="02020603050405020304" pitchFamily="18" charset="0"/>
              </a:rPr>
              <a:t> systems</a:t>
            </a:r>
          </a:p>
          <a:p>
            <a:pPr lvl="1" algn="just" eaLnBrk="1" hangingPunct="1">
              <a:lnSpc>
                <a:spcPct val="80000"/>
              </a:lnSpc>
            </a:pPr>
            <a:r>
              <a:rPr lang="en-US" altLang="en-US" sz="2400" i="1">
                <a:latin typeface="Times New Roman" panose="02020603050405020304" pitchFamily="18" charset="0"/>
                <a:cs typeface="Times New Roman" panose="02020603050405020304" pitchFamily="18" charset="0"/>
              </a:rPr>
              <a:t>Response time</a:t>
            </a:r>
            <a:r>
              <a:rPr lang="en-US" altLang="en-US" sz="2400">
                <a:latin typeface="Times New Roman" panose="02020603050405020304" pitchFamily="18" charset="0"/>
                <a:cs typeface="Times New Roman" panose="02020603050405020304" pitchFamily="18" charset="0"/>
              </a:rPr>
              <a:t> – respond (react) to request quickly</a:t>
            </a:r>
          </a:p>
          <a:p>
            <a:pPr lvl="1" algn="just" eaLnBrk="1" hangingPunct="1">
              <a:lnSpc>
                <a:spcPct val="80000"/>
              </a:lnSpc>
            </a:pPr>
            <a:r>
              <a:rPr lang="en-US" altLang="en-US" sz="2400" i="1">
                <a:latin typeface="Times New Roman" panose="02020603050405020304" pitchFamily="18" charset="0"/>
                <a:cs typeface="Times New Roman" panose="02020603050405020304" pitchFamily="18" charset="0"/>
              </a:rPr>
              <a:t>Proportionality</a:t>
            </a:r>
            <a:r>
              <a:rPr lang="en-US" altLang="en-US" sz="2400">
                <a:latin typeface="Times New Roman" panose="02020603050405020304" pitchFamily="18" charset="0"/>
                <a:cs typeface="Times New Roman" panose="02020603050405020304" pitchFamily="18" charset="0"/>
              </a:rPr>
              <a:t> – meet, if possible, user’s expectations</a:t>
            </a:r>
          </a:p>
          <a:p>
            <a:pPr algn="just" eaLnBrk="1" hangingPunct="1">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Real-time</a:t>
            </a:r>
            <a:r>
              <a:rPr lang="en-US" altLang="en-US" sz="2800">
                <a:latin typeface="Times New Roman" panose="02020603050405020304" pitchFamily="18" charset="0"/>
                <a:cs typeface="Times New Roman" panose="02020603050405020304" pitchFamily="18" charset="0"/>
              </a:rPr>
              <a:t> systems</a:t>
            </a:r>
          </a:p>
          <a:p>
            <a:pPr lvl="1" algn="just" eaLnBrk="1" hangingPunct="1">
              <a:lnSpc>
                <a:spcPct val="80000"/>
              </a:lnSpc>
            </a:pPr>
            <a:r>
              <a:rPr lang="en-US" altLang="en-US" sz="2400" i="1">
                <a:latin typeface="Times New Roman" panose="02020603050405020304" pitchFamily="18" charset="0"/>
                <a:cs typeface="Times New Roman" panose="02020603050405020304" pitchFamily="18" charset="0"/>
              </a:rPr>
              <a:t>Meeting deadlines</a:t>
            </a:r>
            <a:r>
              <a:rPr lang="en-US" altLang="en-US" sz="2400">
                <a:latin typeface="Times New Roman" panose="02020603050405020304" pitchFamily="18" charset="0"/>
                <a:cs typeface="Times New Roman" panose="02020603050405020304" pitchFamily="18" charset="0"/>
              </a:rPr>
              <a:t> – avoid losing data</a:t>
            </a:r>
          </a:p>
          <a:p>
            <a:pPr lvl="1" algn="just" eaLnBrk="1" hangingPunct="1">
              <a:lnSpc>
                <a:spcPct val="80000"/>
              </a:lnSpc>
            </a:pPr>
            <a:r>
              <a:rPr lang="en-US" altLang="en-US" sz="2400" i="1">
                <a:latin typeface="Times New Roman" panose="02020603050405020304" pitchFamily="18" charset="0"/>
                <a:cs typeface="Times New Roman" panose="02020603050405020304" pitchFamily="18" charset="0"/>
              </a:rPr>
              <a:t>Predictability</a:t>
            </a:r>
            <a:r>
              <a:rPr lang="en-US" altLang="en-US" sz="2400">
                <a:latin typeface="Times New Roman" panose="02020603050405020304" pitchFamily="18" charset="0"/>
                <a:cs typeface="Times New Roman" panose="02020603050405020304" pitchFamily="18" charset="0"/>
              </a:rPr>
              <a:t> – avoid quality degradation in multimedia systems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1295400" y="152400"/>
            <a:ext cx="7467600" cy="914400"/>
          </a:xfrm>
        </p:spPr>
        <p:txBody>
          <a:bodyPr/>
          <a:lstStyle/>
          <a:p>
            <a:r>
              <a:rPr lang="en-US" altLang="en-US" sz="4000" b="1">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sp>
        <p:nvSpPr>
          <p:cNvPr id="18435" name="Rectangle 3"/>
          <p:cNvSpPr>
            <a:spLocks noGrp="1"/>
          </p:cNvSpPr>
          <p:nvPr>
            <p:ph type="body" idx="1"/>
          </p:nvPr>
        </p:nvSpPr>
        <p:spPr>
          <a:xfrm>
            <a:off x="304800" y="1524000"/>
            <a:ext cx="8839200" cy="4267200"/>
          </a:xfrm>
        </p:spPr>
        <p:txBody>
          <a:bodyPr/>
          <a:lstStyle/>
          <a:p>
            <a:pPr algn="just">
              <a:lnSpc>
                <a:spcPct val="90000"/>
              </a:lnSpc>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The simplest CPU scheduling algorithm!</a:t>
            </a:r>
          </a:p>
          <a:p>
            <a:pPr algn="just" eaLnBrk="1" hangingPunct="1">
              <a:lnSpc>
                <a:spcPct val="90000"/>
              </a:lnSpc>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Is </a:t>
            </a:r>
            <a:r>
              <a:rPr lang="en-US" altLang="en-US" sz="2800" b="1">
                <a:latin typeface="Times New Roman" panose="02020603050405020304" pitchFamily="18" charset="0"/>
                <a:cs typeface="Times New Roman" panose="02020603050405020304" pitchFamily="18" charset="0"/>
              </a:rPr>
              <a:t>non-preemptive</a:t>
            </a:r>
          </a:p>
          <a:p>
            <a:pPr algn="just">
              <a:lnSpc>
                <a:spcPct val="90000"/>
              </a:lnSpc>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The process that </a:t>
            </a:r>
            <a:r>
              <a:rPr lang="en-US" altLang="en-US" sz="2800" b="1">
                <a:latin typeface="Times New Roman" panose="02020603050405020304" pitchFamily="18" charset="0"/>
                <a:cs typeface="Times New Roman" panose="02020603050405020304" pitchFamily="18" charset="0"/>
              </a:rPr>
              <a:t>entered</a:t>
            </a:r>
            <a:r>
              <a:rPr lang="en-US" altLang="en-US" sz="2800">
                <a:latin typeface="Times New Roman" panose="02020603050405020304" pitchFamily="18" charset="0"/>
                <a:cs typeface="Times New Roman" panose="02020603050405020304" pitchFamily="18" charset="0"/>
              </a:rPr>
              <a:t> the </a:t>
            </a:r>
            <a:r>
              <a:rPr lang="en-US" altLang="en-US" sz="2800" b="1">
                <a:latin typeface="Times New Roman" panose="02020603050405020304" pitchFamily="18" charset="0"/>
                <a:cs typeface="Times New Roman" panose="02020603050405020304" pitchFamily="18" charset="0"/>
              </a:rPr>
              <a:t>ready state first</a:t>
            </a:r>
            <a:r>
              <a:rPr lang="en-US" altLang="en-US" sz="2800">
                <a:latin typeface="Times New Roman" panose="02020603050405020304" pitchFamily="18" charset="0"/>
                <a:cs typeface="Times New Roman" panose="02020603050405020304" pitchFamily="18" charset="0"/>
              </a:rPr>
              <a:t>, will </a:t>
            </a:r>
            <a:r>
              <a:rPr lang="en-US" altLang="en-US" sz="2800" b="1">
                <a:latin typeface="Times New Roman" panose="02020603050405020304" pitchFamily="18" charset="0"/>
                <a:cs typeface="Times New Roman" panose="02020603050405020304" pitchFamily="18" charset="0"/>
              </a:rPr>
              <a:t>get</a:t>
            </a:r>
            <a:r>
              <a:rPr lang="en-US" altLang="en-US" sz="2800">
                <a:latin typeface="Times New Roman" panose="02020603050405020304" pitchFamily="18" charset="0"/>
                <a:cs typeface="Times New Roman" panose="02020603050405020304" pitchFamily="18" charset="0"/>
              </a:rPr>
              <a:t> the </a:t>
            </a:r>
            <a:r>
              <a:rPr lang="en-US" altLang="en-US" sz="2800" b="1">
                <a:latin typeface="Times New Roman" panose="02020603050405020304" pitchFamily="18" charset="0"/>
                <a:cs typeface="Times New Roman" panose="02020603050405020304" pitchFamily="18" charset="0"/>
              </a:rPr>
              <a:t>CPU first </a:t>
            </a:r>
            <a:r>
              <a:rPr lang="en-US" altLang="en-US" sz="2800">
                <a:latin typeface="Times New Roman" panose="02020603050405020304" pitchFamily="18" charset="0"/>
                <a:cs typeface="Times New Roman" panose="02020603050405020304" pitchFamily="18" charset="0"/>
              </a:rPr>
              <a:t>and will </a:t>
            </a:r>
            <a:r>
              <a:rPr lang="en-US" altLang="en-US" sz="2800" b="1">
                <a:latin typeface="Times New Roman" panose="02020603050405020304" pitchFamily="18" charset="0"/>
                <a:cs typeface="Times New Roman" panose="02020603050405020304" pitchFamily="18" charset="0"/>
              </a:rPr>
              <a:t>hold</a:t>
            </a:r>
            <a:r>
              <a:rPr lang="en-US" altLang="en-US" sz="2800">
                <a:latin typeface="Times New Roman" panose="02020603050405020304" pitchFamily="18" charset="0"/>
                <a:cs typeface="Times New Roman" panose="02020603050405020304" pitchFamily="18" charset="0"/>
              </a:rPr>
              <a:t> it </a:t>
            </a:r>
            <a:r>
              <a:rPr lang="en-US" altLang="en-US" sz="2800" b="1">
                <a:latin typeface="Times New Roman" panose="02020603050405020304" pitchFamily="18" charset="0"/>
                <a:cs typeface="Times New Roman" panose="02020603050405020304" pitchFamily="18" charset="0"/>
              </a:rPr>
              <a:t>until</a:t>
            </a:r>
            <a:r>
              <a:rPr lang="en-US" altLang="en-US" sz="2800">
                <a:latin typeface="Times New Roman" panose="02020603050405020304" pitchFamily="18" charset="0"/>
                <a:cs typeface="Times New Roman" panose="02020603050405020304" pitchFamily="18" charset="0"/>
              </a:rPr>
              <a:t> it is </a:t>
            </a:r>
            <a:r>
              <a:rPr lang="en-US" altLang="en-US" sz="2800" b="1">
                <a:latin typeface="Times New Roman" panose="02020603050405020304" pitchFamily="18" charset="0"/>
                <a:cs typeface="Times New Roman" panose="02020603050405020304" pitchFamily="18" charset="0"/>
              </a:rPr>
              <a:t>blocked</a:t>
            </a:r>
            <a:r>
              <a:rPr lang="en-US" altLang="en-US" sz="2800">
                <a:latin typeface="Times New Roman" panose="02020603050405020304" pitchFamily="18" charset="0"/>
                <a:cs typeface="Times New Roman" panose="02020603050405020304" pitchFamily="18" charset="0"/>
              </a:rPr>
              <a:t> (or </a:t>
            </a:r>
            <a:r>
              <a:rPr lang="en-US" altLang="en-US" sz="2800" b="1">
                <a:latin typeface="Times New Roman" panose="02020603050405020304" pitchFamily="18" charset="0"/>
                <a:cs typeface="Times New Roman" panose="02020603050405020304" pitchFamily="18" charset="0"/>
              </a:rPr>
              <a:t>finished</a:t>
            </a:r>
            <a:r>
              <a:rPr lang="en-US" altLang="en-US" sz="2800">
                <a:latin typeface="Times New Roman" panose="02020603050405020304" pitchFamily="18" charset="0"/>
                <a:cs typeface="Times New Roman" panose="02020603050405020304" pitchFamily="18" charset="0"/>
              </a:rPr>
              <a:t>)</a:t>
            </a:r>
          </a:p>
          <a:p>
            <a:pPr algn="just">
              <a:lnSpc>
                <a:spcPct val="90000"/>
              </a:lnSpc>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Simple to understand and implement</a:t>
            </a:r>
          </a:p>
          <a:p>
            <a:pPr algn="just">
              <a:lnSpc>
                <a:spcPct val="90000"/>
              </a:lnSpc>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It requires a </a:t>
            </a:r>
            <a:r>
              <a:rPr lang="en-US" altLang="en-US" sz="2800" b="1">
                <a:latin typeface="Times New Roman" panose="02020603050405020304" pitchFamily="18" charset="0"/>
                <a:cs typeface="Times New Roman" panose="02020603050405020304" pitchFamily="18" charset="0"/>
              </a:rPr>
              <a:t>single queue </a:t>
            </a:r>
            <a:r>
              <a:rPr lang="en-US" altLang="en-US" sz="2800">
                <a:latin typeface="Times New Roman" panose="02020603050405020304" pitchFamily="18" charset="0"/>
                <a:cs typeface="Times New Roman" panose="02020603050405020304" pitchFamily="18" charset="0"/>
              </a:rPr>
              <a:t>of ready processes: </a:t>
            </a:r>
          </a:p>
          <a:p>
            <a:pPr lvl="1" algn="just">
              <a:lnSpc>
                <a:spcPct val="90000"/>
              </a:lnSpc>
            </a:pPr>
            <a:r>
              <a:rPr lang="en-US" altLang="en-US" sz="2400">
                <a:latin typeface="Times New Roman" panose="02020603050405020304" pitchFamily="18" charset="0"/>
                <a:cs typeface="Times New Roman" panose="02020603050405020304" pitchFamily="18" charset="0"/>
              </a:rPr>
              <a:t>If a process </a:t>
            </a:r>
            <a:r>
              <a:rPr lang="en-US" altLang="en-US" sz="2400" b="1">
                <a:latin typeface="Times New Roman" panose="02020603050405020304" pitchFamily="18" charset="0"/>
                <a:cs typeface="Times New Roman" panose="02020603050405020304" pitchFamily="18" charset="0"/>
              </a:rPr>
              <a:t>enters</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ready state</a:t>
            </a:r>
            <a:r>
              <a:rPr lang="en-US" altLang="en-US" sz="2400">
                <a:latin typeface="Times New Roman" panose="02020603050405020304" pitchFamily="18" charset="0"/>
                <a:cs typeface="Times New Roman" panose="02020603050405020304" pitchFamily="18" charset="0"/>
              </a:rPr>
              <a:t>, it is </a:t>
            </a:r>
            <a:r>
              <a:rPr lang="en-US" altLang="en-US" sz="2400" b="1">
                <a:latin typeface="Times New Roman" panose="02020603050405020304" pitchFamily="18" charset="0"/>
                <a:cs typeface="Times New Roman" panose="02020603050405020304" pitchFamily="18" charset="0"/>
              </a:rPr>
              <a:t>linked</a:t>
            </a:r>
            <a:r>
              <a:rPr lang="en-US" altLang="en-US" sz="2400">
                <a:latin typeface="Times New Roman" panose="02020603050405020304" pitchFamily="18" charset="0"/>
                <a:cs typeface="Times New Roman" panose="02020603050405020304" pitchFamily="18" charset="0"/>
              </a:rPr>
              <a:t> onto the </a:t>
            </a:r>
            <a:r>
              <a:rPr lang="en-US" altLang="en-US" sz="2400" b="1">
                <a:latin typeface="Times New Roman" panose="02020603050405020304" pitchFamily="18" charset="0"/>
                <a:cs typeface="Times New Roman" panose="02020603050405020304" pitchFamily="18" charset="0"/>
              </a:rPr>
              <a:t>tail of the ready queue.</a:t>
            </a:r>
          </a:p>
          <a:p>
            <a:pPr lvl="1" algn="just">
              <a:lnSpc>
                <a:spcPct val="90000"/>
              </a:lnSpc>
            </a:pPr>
            <a:r>
              <a:rPr lang="en-US" altLang="en-US" sz="2400">
                <a:latin typeface="Times New Roman" panose="02020603050405020304" pitchFamily="18" charset="0"/>
                <a:cs typeface="Times New Roman" panose="02020603050405020304" pitchFamily="18" charset="0"/>
              </a:rPr>
              <a:t>If the </a:t>
            </a:r>
            <a:r>
              <a:rPr lang="en-US" altLang="en-US" sz="2400" b="1">
                <a:latin typeface="Times New Roman" panose="02020603050405020304" pitchFamily="18" charset="0"/>
                <a:cs typeface="Times New Roman" panose="02020603050405020304" pitchFamily="18" charset="0"/>
              </a:rPr>
              <a:t>CPU</a:t>
            </a:r>
            <a:r>
              <a:rPr lang="en-US" altLang="en-US" sz="2400">
                <a:latin typeface="Times New Roman" panose="02020603050405020304" pitchFamily="18" charset="0"/>
                <a:cs typeface="Times New Roman" panose="02020603050405020304" pitchFamily="18" charset="0"/>
              </a:rPr>
              <a:t> is </a:t>
            </a:r>
            <a:r>
              <a:rPr lang="en-US" altLang="en-US" sz="2400" b="1">
                <a:latin typeface="Times New Roman" panose="02020603050405020304" pitchFamily="18" charset="0"/>
                <a:cs typeface="Times New Roman" panose="02020603050405020304" pitchFamily="18" charset="0"/>
              </a:rPr>
              <a:t>free</a:t>
            </a:r>
            <a:r>
              <a:rPr lang="en-US" altLang="en-US" sz="2400">
                <a:latin typeface="Times New Roman" panose="02020603050405020304" pitchFamily="18" charset="0"/>
                <a:cs typeface="Times New Roman" panose="02020603050405020304" pitchFamily="18" charset="0"/>
              </a:rPr>
              <a:t>, it </a:t>
            </a:r>
            <a:r>
              <a:rPr lang="en-US" altLang="en-US" sz="2400" b="1">
                <a:latin typeface="Times New Roman" panose="02020603050405020304" pitchFamily="18" charset="0"/>
                <a:cs typeface="Times New Roman" panose="02020603050405020304" pitchFamily="18" charset="0"/>
              </a:rPr>
              <a:t>takes</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process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at the head</a:t>
            </a:r>
            <a:r>
              <a:rPr lang="en-US" altLang="en-US" sz="2400">
                <a:latin typeface="Times New Roman" panose="02020603050405020304" pitchFamily="18" charset="0"/>
                <a:cs typeface="Times New Roman" panose="02020603050405020304" pitchFamily="18"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Tree>
    <p:extLst>
      <p:ext uri="{BB962C8B-B14F-4D97-AF65-F5344CB8AC3E}">
        <p14:creationId xmlns:p14="http://schemas.microsoft.com/office/powerpoint/2010/main" val="1857163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6" name="Oval 15"/>
          <p:cNvSpPr/>
          <p:nvPr/>
        </p:nvSpPr>
        <p:spPr>
          <a:xfrm>
            <a:off x="609600" y="14478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a:t>
            </a:r>
          </a:p>
        </p:txBody>
      </p:sp>
      <p:sp>
        <p:nvSpPr>
          <p:cNvPr id="17" name="TextBox 16"/>
          <p:cNvSpPr txBox="1">
            <a:spLocks noChangeArrowheads="1"/>
          </p:cNvSpPr>
          <p:nvPr/>
        </p:nvSpPr>
        <p:spPr bwMode="auto">
          <a:xfrm>
            <a:off x="685800" y="2438400"/>
            <a:ext cx="609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New</a:t>
            </a:r>
          </a:p>
        </p:txBody>
      </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Tree>
    <p:extLst>
      <p:ext uri="{BB962C8B-B14F-4D97-AF65-F5344CB8AC3E}">
        <p14:creationId xmlns:p14="http://schemas.microsoft.com/office/powerpoint/2010/main" val="3956541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09600"/>
            <a:ext cx="9144000" cy="6172200"/>
          </a:xfrm>
        </p:spPr>
        <p:txBody>
          <a:bodyPr/>
          <a:lstStyle/>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Process Model</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Pseudo-parallelism (</a:t>
            </a:r>
            <a:r>
              <a:rPr lang="en-US" altLang="en-US" sz="2400" b="1" i="1" dirty="0">
                <a:latin typeface="Times New Roman" panose="02020603050405020304" pitchFamily="18" charset="0"/>
                <a:cs typeface="Times New Roman" panose="02020603050405020304" pitchFamily="18" charset="0"/>
              </a:rPr>
              <a:t>Multi-programming, quantum or time slice</a:t>
            </a:r>
            <a:r>
              <a:rPr lang="en-US" altLang="en-US" sz="2400" dirty="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Context Switch (</a:t>
            </a:r>
            <a:r>
              <a:rPr lang="en-US" altLang="en-US" sz="2400" b="1" i="1" dirty="0">
                <a:latin typeface="Times New Roman" panose="02020603050405020304" pitchFamily="18" charset="0"/>
                <a:cs typeface="Times New Roman" panose="02020603050405020304" pitchFamily="18" charset="0"/>
              </a:rPr>
              <a:t>user mode </a:t>
            </a:r>
            <a:r>
              <a:rPr lang="en-US" altLang="en-US" sz="2400" b="1" i="1" dirty="0">
                <a:latin typeface="Times New Roman" panose="02020603050405020304" pitchFamily="18" charset="0"/>
                <a:cs typeface="Times New Roman" panose="02020603050405020304" pitchFamily="18" charset="0"/>
                <a:sym typeface="Symbol" panose="05050102010706020507" pitchFamily="18" charset="2"/>
              </a:rPr>
              <a:t> kernel mode, switch CPU to other process – load/store PCB</a:t>
            </a:r>
            <a:r>
              <a:rPr lang="en-US" altLang="en-US" sz="2400" dirty="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Scheduling algorithm</a:t>
            </a:r>
          </a:p>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PCB</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Id, registers, scheduling information, memory management information, accounting information, I/O status information, …</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State (</a:t>
            </a:r>
            <a:r>
              <a:rPr lang="en-US" altLang="en-US" sz="2400" b="1" i="1" dirty="0">
                <a:latin typeface="Times New Roman" panose="02020603050405020304" pitchFamily="18" charset="0"/>
                <a:cs typeface="Times New Roman" panose="02020603050405020304" pitchFamily="18" charset="0"/>
              </a:rPr>
              <a:t>New, Running, Ready, Blocked, Terminal</a:t>
            </a:r>
            <a:r>
              <a:rPr lang="en-US" altLang="en-US" sz="2400" dirty="0">
                <a:latin typeface="Times New Roman" panose="02020603050405020304" pitchFamily="18" charset="0"/>
                <a:cs typeface="Times New Roman" panose="02020603050405020304" pitchFamily="18" charset="0"/>
              </a:rPr>
              <a:t>)</a:t>
            </a:r>
          </a:p>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CPU Utilization</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Shows the </a:t>
            </a:r>
            <a:r>
              <a:rPr lang="en-US" altLang="en-US" sz="2400" b="1" dirty="0">
                <a:latin typeface="Times New Roman" panose="02020603050405020304" pitchFamily="18" charset="0"/>
                <a:cs typeface="Times New Roman" panose="02020603050405020304" pitchFamily="18" charset="0"/>
              </a:rPr>
              <a:t>CPU utilization</a:t>
            </a:r>
            <a:endParaRPr lang="en-US" altLang="en-US" sz="2400" dirty="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1 – </a:t>
            </a:r>
            <a:r>
              <a:rPr lang="en-US" altLang="en-US" sz="2400" dirty="0" err="1">
                <a:latin typeface="Times New Roman" panose="02020603050405020304" pitchFamily="18" charset="0"/>
                <a:cs typeface="Times New Roman" panose="02020603050405020304" pitchFamily="18" charset="0"/>
              </a:rPr>
              <a:t>p</a:t>
            </a:r>
            <a:r>
              <a:rPr lang="en-US" altLang="en-US" sz="2400" baseline="30000" dirty="0" err="1">
                <a:latin typeface="Times New Roman" panose="02020603050405020304" pitchFamily="18" charset="0"/>
                <a:cs typeface="Times New Roman" panose="02020603050405020304" pitchFamily="18" charset="0"/>
              </a:rPr>
              <a:t>n</a:t>
            </a:r>
            <a:endParaRPr lang="en-US" altLang="en-US" sz="2400" baseline="30000" dirty="0">
              <a:latin typeface="Times New Roman" panose="02020603050405020304" pitchFamily="18" charset="0"/>
              <a:cs typeface="Times New Roman" panose="02020603050405020304" pitchFamily="18" charset="0"/>
            </a:endParaRPr>
          </a:p>
          <a:p>
            <a:pPr lvl="1" algn="just" eaLnBrk="1" hangingPunct="1">
              <a:lnSpc>
                <a:spcPct val="90000"/>
              </a:lnSpc>
              <a:buFont typeface="Arial" panose="020B0604020202020204" pitchFamily="34" charset="0"/>
              <a:buNone/>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938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1" dur="500"/>
                                        <p:tgtEl>
                                          <p:spTgt spid="140291">
                                            <p:txEl>
                                              <p:pRg st="1" end="1"/>
                                            </p:txEl>
                                          </p:spTgt>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5" dur="500"/>
                                        <p:tgtEl>
                                          <p:spTgt spid="140291">
                                            <p:txEl>
                                              <p:pRg st="2" end="2"/>
                                            </p:txEl>
                                          </p:spTgt>
                                        </p:tgtEl>
                                      </p:cBhvr>
                                    </p:animEffect>
                                  </p:child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9" dur="500"/>
                                        <p:tgtEl>
                                          <p:spTgt spid="140291">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4" dur="500"/>
                                        <p:tgtEl>
                                          <p:spTgt spid="140291">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9" dur="500"/>
                                        <p:tgtEl>
                                          <p:spTgt spid="140291">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4" dur="500"/>
                                        <p:tgtEl>
                                          <p:spTgt spid="140291">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9" dur="500"/>
                                        <p:tgtEl>
                                          <p:spTgt spid="140291">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4" dur="500"/>
                                        <p:tgtEl>
                                          <p:spTgt spid="140291">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9" dur="500"/>
                                        <p:tgtEl>
                                          <p:spTgt spid="140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0" name="Oval 19"/>
          <p:cNvSpPr/>
          <p:nvPr/>
        </p:nvSpPr>
        <p:spPr>
          <a:xfrm>
            <a:off x="5654675"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Tree>
    <p:extLst>
      <p:ext uri="{BB962C8B-B14F-4D97-AF65-F5344CB8AC3E}">
        <p14:creationId xmlns:p14="http://schemas.microsoft.com/office/powerpoint/2010/main" val="353463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6" name="Oval 15"/>
          <p:cNvSpPr/>
          <p:nvPr/>
        </p:nvSpPr>
        <p:spPr>
          <a:xfrm>
            <a:off x="609600" y="14478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a:t>
            </a:r>
          </a:p>
        </p:txBody>
      </p:sp>
      <p:sp>
        <p:nvSpPr>
          <p:cNvPr id="17" name="TextBox 16"/>
          <p:cNvSpPr txBox="1">
            <a:spLocks noChangeArrowheads="1"/>
          </p:cNvSpPr>
          <p:nvPr/>
        </p:nvSpPr>
        <p:spPr bwMode="auto">
          <a:xfrm>
            <a:off x="685800" y="2438400"/>
            <a:ext cx="609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New</a:t>
            </a:r>
          </a:p>
        </p:txBody>
      </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
        <p:nvSpPr>
          <p:cNvPr id="15" name="Oval 14"/>
          <p:cNvSpPr/>
          <p:nvPr/>
        </p:nvSpPr>
        <p:spPr>
          <a:xfrm>
            <a:off x="5654675"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848204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
        <p:nvSpPr>
          <p:cNvPr id="15" name="Oval 14"/>
          <p:cNvSpPr/>
          <p:nvPr/>
        </p:nvSpPr>
        <p:spPr>
          <a:xfrm>
            <a:off x="5654675"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945856"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748122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cxnSp>
        <p:nvCxnSpPr>
          <p:cNvPr id="24" name="Straight Arrow Connector 23"/>
          <p:cNvCxnSpPr>
            <a:stCxn id="22" idx="2"/>
          </p:cNvCxnSpPr>
          <p:nvPr/>
        </p:nvCxnSpPr>
        <p:spPr>
          <a:xfrm rot="5400000">
            <a:off x="7693819" y="1788319"/>
            <a:ext cx="804862" cy="381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654675"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7955756" y="2243138"/>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678139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sp>
        <p:nvSpPr>
          <p:cNvPr id="16387" name="Rectangle 3"/>
          <p:cNvSpPr>
            <a:spLocks noGrp="1"/>
          </p:cNvSpPr>
          <p:nvPr>
            <p:ph type="body" idx="1"/>
          </p:nvPr>
        </p:nvSpPr>
        <p:spPr>
          <a:xfrm>
            <a:off x="304800" y="3352800"/>
            <a:ext cx="8839200" cy="2438400"/>
          </a:xfrm>
        </p:spPr>
        <p:txBody>
          <a:bodyPr/>
          <a:lstStyle/>
          <a:p>
            <a:pPr algn="just">
              <a:lnSpc>
                <a:spcPct val="90000"/>
              </a:lnSpc>
              <a:buClrTx/>
              <a:buSzTx/>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Waiting time of each process: </a:t>
            </a:r>
            <a:r>
              <a:rPr lang="en-US" altLang="en-US" sz="2400" b="1" dirty="0">
                <a:latin typeface="Times New Roman" panose="02020603050405020304" pitchFamily="18" charset="0"/>
                <a:cs typeface="Times New Roman" panose="02020603050405020304" pitchFamily="18" charset="0"/>
              </a:rPr>
              <a:t>started process time – arrival time</a:t>
            </a:r>
            <a:r>
              <a:rPr lang="en-US" altLang="en-US" sz="2400" dirty="0">
                <a:latin typeface="Times New Roman" panose="02020603050405020304" pitchFamily="18" charset="0"/>
                <a:cs typeface="Times New Roman" panose="02020603050405020304" pitchFamily="18" charset="0"/>
              </a:rPr>
              <a:t> </a:t>
            </a:r>
          </a:p>
          <a:p>
            <a:pPr algn="just">
              <a:lnSpc>
                <a:spcPct val="90000"/>
              </a:lnSpc>
              <a:buClrTx/>
              <a:buSzTx/>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Ex</a:t>
            </a:r>
            <a:r>
              <a:rPr lang="en-US" altLang="en-US" sz="2400" dirty="0">
                <a:latin typeface="Times New Roman" panose="02020603050405020304" pitchFamily="18" charset="0"/>
                <a:cs typeface="Times New Roman" panose="02020603050405020304" pitchFamily="18" charset="0"/>
              </a:rPr>
              <a:t>: </a:t>
            </a:r>
          </a:p>
          <a:p>
            <a:pPr lvl="1" algn="just">
              <a:lnSpc>
                <a:spcPct val="90000"/>
              </a:lnSpc>
            </a:pP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Process:BurstTime</a:t>
            </a:r>
            <a:r>
              <a:rPr lang="en-US" altLang="en-US" sz="2000" dirty="0">
                <a:latin typeface="Times New Roman" panose="02020603050405020304" pitchFamily="18" charset="0"/>
                <a:cs typeface="Times New Roman" panose="02020603050405020304" pitchFamily="18" charset="0"/>
              </a:rPr>
              <a:t>) in order (P1:24), (P2:3), (P3:3)</a:t>
            </a:r>
          </a:p>
          <a:p>
            <a:pPr lvl="1" algn="just">
              <a:lnSpc>
                <a:spcPct val="90000"/>
              </a:lnSpc>
            </a:pPr>
            <a:r>
              <a:rPr lang="en-US" altLang="en-US" sz="2000" dirty="0">
                <a:latin typeface="Times New Roman" panose="02020603050405020304" pitchFamily="18" charset="0"/>
                <a:cs typeface="Times New Roman" panose="02020603050405020304" pitchFamily="18" charset="0"/>
              </a:rPr>
              <a:t>Waiting time for P1 = 0; P2 = 24; P3 = 27</a:t>
            </a:r>
          </a:p>
          <a:p>
            <a:pPr lvl="1" algn="just">
              <a:lnSpc>
                <a:spcPct val="90000"/>
              </a:lnSpc>
            </a:pPr>
            <a:r>
              <a:rPr lang="en-US" altLang="en-US" sz="2000" dirty="0">
                <a:latin typeface="Times New Roman" panose="02020603050405020304" pitchFamily="18" charset="0"/>
                <a:cs typeface="Times New Roman" panose="02020603050405020304" pitchFamily="18" charset="0"/>
              </a:rPr>
              <a:t>Average waiting time:  (0 + 24 + 27)/3 = 17</a:t>
            </a:r>
          </a:p>
          <a:p>
            <a:pPr lvl="1" algn="just">
              <a:lnSpc>
                <a:spcPct val="90000"/>
              </a:lnSpc>
            </a:pPr>
            <a:r>
              <a:rPr lang="en-US" altLang="en-US" sz="2000" dirty="0">
                <a:latin typeface="Times New Roman" panose="02020603050405020304" pitchFamily="18" charset="0"/>
                <a:cs typeface="Times New Roman" panose="02020603050405020304" pitchFamily="18" charset="0"/>
              </a:rPr>
              <a:t>Average Turnaround time: (24 + 27 + 30)/3 = 27</a:t>
            </a:r>
          </a:p>
        </p:txBody>
      </p:sp>
      <p:pic>
        <p:nvPicPr>
          <p:cNvPr id="1638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100" y="5467350"/>
            <a:ext cx="52578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0" name="Oval 19"/>
          <p:cNvSpPr/>
          <p:nvPr/>
        </p:nvSpPr>
        <p:spPr>
          <a:xfrm>
            <a:off x="5654675"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cxnSp>
        <p:nvCxnSpPr>
          <p:cNvPr id="24" name="Straight Arrow Connector 23"/>
          <p:cNvCxnSpPr>
            <a:cxnSpLocks/>
            <a:stCxn id="22" idx="2"/>
          </p:cNvCxnSpPr>
          <p:nvPr/>
        </p:nvCxnSpPr>
        <p:spPr>
          <a:xfrm rot="5400000">
            <a:off x="7693819" y="1788319"/>
            <a:ext cx="804862" cy="381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638800"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7974806" y="2209800"/>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circle(in)">
                                      <p:cBhvr>
                                        <p:cTn id="7" dur="2000"/>
                                        <p:tgtEl>
                                          <p:spTgt spid="1638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6387">
                                            <p:txEl>
                                              <p:pRg st="3" end="3"/>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6387">
                                            <p:txEl>
                                              <p:pRg st="4" end="4"/>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914400" y="0"/>
            <a:ext cx="8229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Example</a:t>
            </a:r>
          </a:p>
        </p:txBody>
      </p:sp>
      <p:pic>
        <p:nvPicPr>
          <p:cNvPr id="1843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18" y="976460"/>
            <a:ext cx="58102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484" name="Group 7"/>
          <p:cNvGrpSpPr>
            <a:grpSpLocks/>
          </p:cNvGrpSpPr>
          <p:nvPr/>
        </p:nvGrpSpPr>
        <p:grpSpPr bwMode="auto">
          <a:xfrm>
            <a:off x="1524000" y="3857625"/>
            <a:ext cx="6403975" cy="692150"/>
            <a:chOff x="903" y="960"/>
            <a:chExt cx="4034" cy="436"/>
          </a:xfrm>
        </p:grpSpPr>
        <p:sp>
          <p:nvSpPr>
            <p:cNvPr id="20516" name="Line 8"/>
            <p:cNvSpPr>
              <a:spLocks noChangeShapeType="1"/>
            </p:cNvSpPr>
            <p:nvPr/>
          </p:nvSpPr>
          <p:spPr bwMode="auto">
            <a:xfrm>
              <a:off x="1013" y="1392"/>
              <a:ext cx="383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7" name="Line 9"/>
            <p:cNvSpPr>
              <a:spLocks noChangeShapeType="1"/>
            </p:cNvSpPr>
            <p:nvPr/>
          </p:nvSpPr>
          <p:spPr bwMode="auto">
            <a:xfrm flipV="1">
              <a:off x="100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8" name="Line 10"/>
            <p:cNvSpPr>
              <a:spLocks noChangeShapeType="1"/>
            </p:cNvSpPr>
            <p:nvPr/>
          </p:nvSpPr>
          <p:spPr bwMode="auto">
            <a:xfrm flipV="1">
              <a:off x="120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9" name="Line 11"/>
            <p:cNvSpPr>
              <a:spLocks noChangeShapeType="1"/>
            </p:cNvSpPr>
            <p:nvPr/>
          </p:nvSpPr>
          <p:spPr bwMode="auto">
            <a:xfrm flipV="1">
              <a:off x="139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0" name="Line 12"/>
            <p:cNvSpPr>
              <a:spLocks noChangeShapeType="1"/>
            </p:cNvSpPr>
            <p:nvPr/>
          </p:nvSpPr>
          <p:spPr bwMode="auto">
            <a:xfrm flipV="1">
              <a:off x="158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1" name="Line 13"/>
            <p:cNvSpPr>
              <a:spLocks noChangeShapeType="1"/>
            </p:cNvSpPr>
            <p:nvPr/>
          </p:nvSpPr>
          <p:spPr bwMode="auto">
            <a:xfrm flipV="1">
              <a:off x="177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2" name="Line 14"/>
            <p:cNvSpPr>
              <a:spLocks noChangeShapeType="1"/>
            </p:cNvSpPr>
            <p:nvPr/>
          </p:nvSpPr>
          <p:spPr bwMode="auto">
            <a:xfrm flipV="1">
              <a:off x="196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3" name="Line 15"/>
            <p:cNvSpPr>
              <a:spLocks noChangeShapeType="1"/>
            </p:cNvSpPr>
            <p:nvPr/>
          </p:nvSpPr>
          <p:spPr bwMode="auto">
            <a:xfrm flipV="1">
              <a:off x="216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4" name="Line 16"/>
            <p:cNvSpPr>
              <a:spLocks noChangeShapeType="1"/>
            </p:cNvSpPr>
            <p:nvPr/>
          </p:nvSpPr>
          <p:spPr bwMode="auto">
            <a:xfrm flipV="1">
              <a:off x="235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5" name="Line 17"/>
            <p:cNvSpPr>
              <a:spLocks noChangeShapeType="1"/>
            </p:cNvSpPr>
            <p:nvPr/>
          </p:nvSpPr>
          <p:spPr bwMode="auto">
            <a:xfrm flipV="1">
              <a:off x="254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6" name="Line 18"/>
            <p:cNvSpPr>
              <a:spLocks noChangeShapeType="1"/>
            </p:cNvSpPr>
            <p:nvPr/>
          </p:nvSpPr>
          <p:spPr bwMode="auto">
            <a:xfrm flipV="1">
              <a:off x="273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7" name="Line 19"/>
            <p:cNvSpPr>
              <a:spLocks noChangeShapeType="1"/>
            </p:cNvSpPr>
            <p:nvPr/>
          </p:nvSpPr>
          <p:spPr bwMode="auto">
            <a:xfrm flipV="1">
              <a:off x="292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8" name="Line 20"/>
            <p:cNvSpPr>
              <a:spLocks noChangeShapeType="1"/>
            </p:cNvSpPr>
            <p:nvPr/>
          </p:nvSpPr>
          <p:spPr bwMode="auto">
            <a:xfrm flipV="1">
              <a:off x="312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9" name="Line 21"/>
            <p:cNvSpPr>
              <a:spLocks noChangeShapeType="1"/>
            </p:cNvSpPr>
            <p:nvPr/>
          </p:nvSpPr>
          <p:spPr bwMode="auto">
            <a:xfrm flipV="1">
              <a:off x="331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0" name="Line 22"/>
            <p:cNvSpPr>
              <a:spLocks noChangeShapeType="1"/>
            </p:cNvSpPr>
            <p:nvPr/>
          </p:nvSpPr>
          <p:spPr bwMode="auto">
            <a:xfrm flipV="1">
              <a:off x="350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1" name="Line 23"/>
            <p:cNvSpPr>
              <a:spLocks noChangeShapeType="1"/>
            </p:cNvSpPr>
            <p:nvPr/>
          </p:nvSpPr>
          <p:spPr bwMode="auto">
            <a:xfrm flipV="1">
              <a:off x="369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2" name="Line 24"/>
            <p:cNvSpPr>
              <a:spLocks noChangeShapeType="1"/>
            </p:cNvSpPr>
            <p:nvPr/>
          </p:nvSpPr>
          <p:spPr bwMode="auto">
            <a:xfrm flipV="1">
              <a:off x="388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3" name="Line 25"/>
            <p:cNvSpPr>
              <a:spLocks noChangeShapeType="1"/>
            </p:cNvSpPr>
            <p:nvPr/>
          </p:nvSpPr>
          <p:spPr bwMode="auto">
            <a:xfrm flipV="1">
              <a:off x="408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4" name="Line 26"/>
            <p:cNvSpPr>
              <a:spLocks noChangeShapeType="1"/>
            </p:cNvSpPr>
            <p:nvPr/>
          </p:nvSpPr>
          <p:spPr bwMode="auto">
            <a:xfrm flipV="1">
              <a:off x="427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5" name="Line 27"/>
            <p:cNvSpPr>
              <a:spLocks noChangeShapeType="1"/>
            </p:cNvSpPr>
            <p:nvPr/>
          </p:nvSpPr>
          <p:spPr bwMode="auto">
            <a:xfrm flipV="1">
              <a:off x="446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6" name="Line 28"/>
            <p:cNvSpPr>
              <a:spLocks noChangeShapeType="1"/>
            </p:cNvSpPr>
            <p:nvPr/>
          </p:nvSpPr>
          <p:spPr bwMode="auto">
            <a:xfrm flipV="1">
              <a:off x="465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7" name="Line 29"/>
            <p:cNvSpPr>
              <a:spLocks noChangeShapeType="1"/>
            </p:cNvSpPr>
            <p:nvPr/>
          </p:nvSpPr>
          <p:spPr bwMode="auto">
            <a:xfrm flipV="1">
              <a:off x="484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8" name="Rectangle 30"/>
            <p:cNvSpPr>
              <a:spLocks noChangeArrowheads="1"/>
            </p:cNvSpPr>
            <p:nvPr/>
          </p:nvSpPr>
          <p:spPr bwMode="auto">
            <a:xfrm>
              <a:off x="903" y="1008"/>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0</a:t>
              </a:r>
            </a:p>
          </p:txBody>
        </p:sp>
        <p:sp>
          <p:nvSpPr>
            <p:cNvPr id="20539" name="Rectangle 31"/>
            <p:cNvSpPr>
              <a:spLocks noChangeArrowheads="1"/>
            </p:cNvSpPr>
            <p:nvPr/>
          </p:nvSpPr>
          <p:spPr bwMode="auto">
            <a:xfrm>
              <a:off x="1863" y="960"/>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a:t>
              </a:r>
            </a:p>
          </p:txBody>
        </p:sp>
        <p:sp>
          <p:nvSpPr>
            <p:cNvPr id="20540" name="Rectangle 32"/>
            <p:cNvSpPr>
              <a:spLocks noChangeArrowheads="1"/>
            </p:cNvSpPr>
            <p:nvPr/>
          </p:nvSpPr>
          <p:spPr bwMode="auto">
            <a:xfrm>
              <a:off x="2823"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10</a:t>
              </a:r>
            </a:p>
          </p:txBody>
        </p:sp>
        <p:sp>
          <p:nvSpPr>
            <p:cNvPr id="20541" name="Rectangle 33"/>
            <p:cNvSpPr>
              <a:spLocks noChangeArrowheads="1"/>
            </p:cNvSpPr>
            <p:nvPr/>
          </p:nvSpPr>
          <p:spPr bwMode="auto">
            <a:xfrm>
              <a:off x="373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15</a:t>
              </a:r>
            </a:p>
          </p:txBody>
        </p:sp>
        <p:sp>
          <p:nvSpPr>
            <p:cNvPr id="20542" name="Rectangle 34"/>
            <p:cNvSpPr>
              <a:spLocks noChangeArrowheads="1"/>
            </p:cNvSpPr>
            <p:nvPr/>
          </p:nvSpPr>
          <p:spPr bwMode="auto">
            <a:xfrm>
              <a:off x="469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20</a:t>
              </a:r>
            </a:p>
          </p:txBody>
        </p:sp>
      </p:grpSp>
      <p:grpSp>
        <p:nvGrpSpPr>
          <p:cNvPr id="3" name="Group 60"/>
          <p:cNvGrpSpPr>
            <a:grpSpLocks/>
          </p:cNvGrpSpPr>
          <p:nvPr/>
        </p:nvGrpSpPr>
        <p:grpSpPr bwMode="auto">
          <a:xfrm>
            <a:off x="1690688" y="4772025"/>
            <a:ext cx="914400" cy="304800"/>
            <a:chOff x="1065" y="3006"/>
            <a:chExt cx="576" cy="192"/>
          </a:xfrm>
        </p:grpSpPr>
        <p:sp>
          <p:nvSpPr>
            <p:cNvPr id="20512" name="Line 35"/>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3" name="Line 36"/>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4" name="Line 45"/>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5" name="Line 46"/>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61"/>
          <p:cNvGrpSpPr>
            <a:grpSpLocks/>
          </p:cNvGrpSpPr>
          <p:nvPr/>
        </p:nvGrpSpPr>
        <p:grpSpPr bwMode="auto">
          <a:xfrm>
            <a:off x="2605088" y="5076825"/>
            <a:ext cx="1828800" cy="304800"/>
            <a:chOff x="1641" y="3198"/>
            <a:chExt cx="1152" cy="192"/>
          </a:xfrm>
        </p:grpSpPr>
        <p:sp>
          <p:nvSpPr>
            <p:cNvPr id="20508" name="Line 37"/>
            <p:cNvSpPr>
              <a:spLocks noChangeShapeType="1"/>
            </p:cNvSpPr>
            <p:nvPr/>
          </p:nvSpPr>
          <p:spPr bwMode="auto">
            <a:xfrm>
              <a:off x="1641" y="3203"/>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9" name="Line 38"/>
            <p:cNvSpPr>
              <a:spLocks noChangeShapeType="1"/>
            </p:cNvSpPr>
            <p:nvPr/>
          </p:nvSpPr>
          <p:spPr bwMode="auto">
            <a:xfrm>
              <a:off x="2793" y="3203"/>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0" name="Line 47"/>
            <p:cNvSpPr>
              <a:spLocks noChangeShapeType="1"/>
            </p:cNvSpPr>
            <p:nvPr/>
          </p:nvSpPr>
          <p:spPr bwMode="auto">
            <a:xfrm>
              <a:off x="1646" y="3198"/>
              <a:ext cx="114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1" name="Line 48"/>
            <p:cNvSpPr>
              <a:spLocks noChangeShapeType="1"/>
            </p:cNvSpPr>
            <p:nvPr/>
          </p:nvSpPr>
          <p:spPr bwMode="auto">
            <a:xfrm>
              <a:off x="1646" y="3390"/>
              <a:ext cx="114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62"/>
          <p:cNvGrpSpPr>
            <a:grpSpLocks/>
          </p:cNvGrpSpPr>
          <p:nvPr/>
        </p:nvGrpSpPr>
        <p:grpSpPr bwMode="auto">
          <a:xfrm>
            <a:off x="4433888" y="5381625"/>
            <a:ext cx="1295400" cy="304800"/>
            <a:chOff x="2793" y="3390"/>
            <a:chExt cx="816" cy="192"/>
          </a:xfrm>
        </p:grpSpPr>
        <p:sp>
          <p:nvSpPr>
            <p:cNvPr id="20504" name="Line 39"/>
            <p:cNvSpPr>
              <a:spLocks noChangeShapeType="1"/>
            </p:cNvSpPr>
            <p:nvPr/>
          </p:nvSpPr>
          <p:spPr bwMode="auto">
            <a:xfrm>
              <a:off x="2793" y="3395"/>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5" name="Line 40"/>
            <p:cNvSpPr>
              <a:spLocks noChangeShapeType="1"/>
            </p:cNvSpPr>
            <p:nvPr/>
          </p:nvSpPr>
          <p:spPr bwMode="auto">
            <a:xfrm>
              <a:off x="3609" y="3391"/>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6" name="Line 49"/>
            <p:cNvSpPr>
              <a:spLocks noChangeShapeType="1"/>
            </p:cNvSpPr>
            <p:nvPr/>
          </p:nvSpPr>
          <p:spPr bwMode="auto">
            <a:xfrm>
              <a:off x="2798" y="3390"/>
              <a:ext cx="80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7" name="Line 50"/>
            <p:cNvSpPr>
              <a:spLocks noChangeShapeType="1"/>
            </p:cNvSpPr>
            <p:nvPr/>
          </p:nvSpPr>
          <p:spPr bwMode="auto">
            <a:xfrm>
              <a:off x="2798" y="3582"/>
              <a:ext cx="80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63"/>
          <p:cNvGrpSpPr>
            <a:grpSpLocks/>
          </p:cNvGrpSpPr>
          <p:nvPr/>
        </p:nvGrpSpPr>
        <p:grpSpPr bwMode="auto">
          <a:xfrm>
            <a:off x="5729288" y="5686425"/>
            <a:ext cx="1447800" cy="304800"/>
            <a:chOff x="3609" y="3582"/>
            <a:chExt cx="912" cy="192"/>
          </a:xfrm>
        </p:grpSpPr>
        <p:sp>
          <p:nvSpPr>
            <p:cNvPr id="20500" name="Line 41"/>
            <p:cNvSpPr>
              <a:spLocks noChangeShapeType="1"/>
            </p:cNvSpPr>
            <p:nvPr/>
          </p:nvSpPr>
          <p:spPr bwMode="auto">
            <a:xfrm>
              <a:off x="3609" y="3587"/>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1" name="Line 42"/>
            <p:cNvSpPr>
              <a:spLocks noChangeShapeType="1"/>
            </p:cNvSpPr>
            <p:nvPr/>
          </p:nvSpPr>
          <p:spPr bwMode="auto">
            <a:xfrm>
              <a:off x="4521" y="3583"/>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2" name="Line 51"/>
            <p:cNvSpPr>
              <a:spLocks noChangeShapeType="1"/>
            </p:cNvSpPr>
            <p:nvPr/>
          </p:nvSpPr>
          <p:spPr bwMode="auto">
            <a:xfrm>
              <a:off x="3614" y="3582"/>
              <a:ext cx="90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3" name="Line 52"/>
            <p:cNvSpPr>
              <a:spLocks noChangeShapeType="1"/>
            </p:cNvSpPr>
            <p:nvPr/>
          </p:nvSpPr>
          <p:spPr bwMode="auto">
            <a:xfrm>
              <a:off x="3614" y="3774"/>
              <a:ext cx="90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64"/>
          <p:cNvGrpSpPr>
            <a:grpSpLocks/>
          </p:cNvGrpSpPr>
          <p:nvPr/>
        </p:nvGrpSpPr>
        <p:grpSpPr bwMode="auto">
          <a:xfrm>
            <a:off x="7177088" y="5991225"/>
            <a:ext cx="609600" cy="304800"/>
            <a:chOff x="4521" y="3774"/>
            <a:chExt cx="384" cy="192"/>
          </a:xfrm>
        </p:grpSpPr>
        <p:sp>
          <p:nvSpPr>
            <p:cNvPr id="20496" name="Line 43"/>
            <p:cNvSpPr>
              <a:spLocks noChangeShapeType="1"/>
            </p:cNvSpPr>
            <p:nvPr/>
          </p:nvSpPr>
          <p:spPr bwMode="auto">
            <a:xfrm>
              <a:off x="4521"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7" name="Line 44"/>
            <p:cNvSpPr>
              <a:spLocks noChangeShapeType="1"/>
            </p:cNvSpPr>
            <p:nvPr/>
          </p:nvSpPr>
          <p:spPr bwMode="auto">
            <a:xfrm>
              <a:off x="4905"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8" name="Line 53"/>
            <p:cNvSpPr>
              <a:spLocks noChangeShapeType="1"/>
            </p:cNvSpPr>
            <p:nvPr/>
          </p:nvSpPr>
          <p:spPr bwMode="auto">
            <a:xfrm>
              <a:off x="4526" y="3774"/>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9" name="Line 54"/>
            <p:cNvSpPr>
              <a:spLocks noChangeShapeType="1"/>
            </p:cNvSpPr>
            <p:nvPr/>
          </p:nvSpPr>
          <p:spPr bwMode="auto">
            <a:xfrm>
              <a:off x="4526" y="3966"/>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4791" name="Rectangle 55"/>
          <p:cNvSpPr>
            <a:spLocks noChangeArrowheads="1"/>
          </p:cNvSpPr>
          <p:nvPr/>
        </p:nvSpPr>
        <p:spPr bwMode="auto">
          <a:xfrm>
            <a:off x="1219200" y="4772025"/>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A</a:t>
            </a:r>
          </a:p>
        </p:txBody>
      </p:sp>
      <p:sp>
        <p:nvSpPr>
          <p:cNvPr id="244792" name="Rectangle 56"/>
          <p:cNvSpPr>
            <a:spLocks noChangeArrowheads="1"/>
          </p:cNvSpPr>
          <p:nvPr/>
        </p:nvSpPr>
        <p:spPr bwMode="auto">
          <a:xfrm>
            <a:off x="1219200" y="5153025"/>
            <a:ext cx="3159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B</a:t>
            </a:r>
          </a:p>
        </p:txBody>
      </p:sp>
      <p:sp>
        <p:nvSpPr>
          <p:cNvPr id="244793" name="Rectangle 57"/>
          <p:cNvSpPr>
            <a:spLocks noChangeArrowheads="1"/>
          </p:cNvSpPr>
          <p:nvPr/>
        </p:nvSpPr>
        <p:spPr bwMode="auto">
          <a:xfrm>
            <a:off x="1219200" y="5457825"/>
            <a:ext cx="3159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C</a:t>
            </a:r>
          </a:p>
        </p:txBody>
      </p:sp>
      <p:sp>
        <p:nvSpPr>
          <p:cNvPr id="244794" name="Rectangle 58"/>
          <p:cNvSpPr>
            <a:spLocks noChangeArrowheads="1"/>
          </p:cNvSpPr>
          <p:nvPr/>
        </p:nvSpPr>
        <p:spPr bwMode="auto">
          <a:xfrm>
            <a:off x="1219200" y="5762625"/>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D</a:t>
            </a:r>
          </a:p>
        </p:txBody>
      </p:sp>
      <p:sp>
        <p:nvSpPr>
          <p:cNvPr id="244795" name="Rectangle 59"/>
          <p:cNvSpPr>
            <a:spLocks noChangeArrowheads="1"/>
          </p:cNvSpPr>
          <p:nvPr/>
        </p:nvSpPr>
        <p:spPr bwMode="auto">
          <a:xfrm>
            <a:off x="1219200" y="6067425"/>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E</a:t>
            </a:r>
          </a:p>
        </p:txBody>
      </p:sp>
      <p:sp>
        <p:nvSpPr>
          <p:cNvPr id="18497" name="Text Box 65"/>
          <p:cNvSpPr txBox="1">
            <a:spLocks noChangeArrowheads="1"/>
          </p:cNvSpPr>
          <p:nvPr/>
        </p:nvSpPr>
        <p:spPr bwMode="auto">
          <a:xfrm>
            <a:off x="5943600" y="2057400"/>
            <a:ext cx="29718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Avg waiting time = 4.6</a:t>
            </a:r>
          </a:p>
          <a:p>
            <a:pPr eaLnBrk="1" hangingPunct="1">
              <a:spcBef>
                <a:spcPct val="50000"/>
              </a:spcBef>
            </a:pPr>
            <a:r>
              <a:rPr lang="en-US" altLang="en-US" sz="2000">
                <a:latin typeface="Times New Roman" panose="02020603050405020304" pitchFamily="18" charset="0"/>
                <a:cs typeface="Times New Roman" panose="02020603050405020304" pitchFamily="18" charset="0"/>
              </a:rPr>
              <a:t>Avg turnaround time = 8.6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4791"/>
                                        </p:tgtEl>
                                        <p:attrNameLst>
                                          <p:attrName>style.visibility</p:attrName>
                                        </p:attrNameLst>
                                      </p:cBhvr>
                                      <p:to>
                                        <p:strVal val="visible"/>
                                      </p:to>
                                    </p:set>
                                    <p:animEffect transition="in" filter="box(in)">
                                      <p:cBhvr>
                                        <p:cTn id="7" dur="500"/>
                                        <p:tgtEl>
                                          <p:spTgt spid="244791"/>
                                        </p:tgtEl>
                                      </p:cBhvr>
                                    </p:animEffect>
                                  </p:childTnLst>
                                </p:cTn>
                              </p:par>
                              <p:par>
                                <p:cTn id="8" presetID="4"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in)">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44792"/>
                                        </p:tgtEl>
                                        <p:attrNameLst>
                                          <p:attrName>style.visibility</p:attrName>
                                        </p:attrNameLst>
                                      </p:cBhvr>
                                      <p:to>
                                        <p:strVal val="visible"/>
                                      </p:to>
                                    </p:set>
                                    <p:animEffect transition="in" filter="box(in)">
                                      <p:cBhvr>
                                        <p:cTn id="15" dur="500"/>
                                        <p:tgtEl>
                                          <p:spTgt spid="244792"/>
                                        </p:tgtEl>
                                      </p:cBhvr>
                                    </p:animEffect>
                                  </p:childTnLst>
                                </p:cTn>
                              </p:par>
                              <p:par>
                                <p:cTn id="16" presetID="4" presetClass="entr" presetSubtype="16"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ox(in)">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ox(in)">
                                      <p:cBhvr>
                                        <p:cTn id="23" dur="500"/>
                                        <p:tgtEl>
                                          <p:spTgt spid="5"/>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44793"/>
                                        </p:tgtEl>
                                        <p:attrNameLst>
                                          <p:attrName>style.visibility</p:attrName>
                                        </p:attrNameLst>
                                      </p:cBhvr>
                                      <p:to>
                                        <p:strVal val="visible"/>
                                      </p:to>
                                    </p:set>
                                    <p:animEffect transition="in" filter="box(in)">
                                      <p:cBhvr>
                                        <p:cTn id="26" dur="500"/>
                                        <p:tgtEl>
                                          <p:spTgt spid="24479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44794"/>
                                        </p:tgtEl>
                                        <p:attrNameLst>
                                          <p:attrName>style.visibility</p:attrName>
                                        </p:attrNameLst>
                                      </p:cBhvr>
                                      <p:to>
                                        <p:strVal val="visible"/>
                                      </p:to>
                                    </p:set>
                                    <p:animEffect transition="in" filter="blinds(horizontal)">
                                      <p:cBhvr>
                                        <p:cTn id="34" dur="500"/>
                                        <p:tgtEl>
                                          <p:spTgt spid="24479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checkerboard(across)">
                                      <p:cBhvr>
                                        <p:cTn id="39" dur="500"/>
                                        <p:tgtEl>
                                          <p:spTgt spid="7"/>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244795"/>
                                        </p:tgtEl>
                                        <p:attrNameLst>
                                          <p:attrName>style.visibility</p:attrName>
                                        </p:attrNameLst>
                                      </p:cBhvr>
                                      <p:to>
                                        <p:strVal val="visible"/>
                                      </p:to>
                                    </p:set>
                                    <p:animEffect transition="in" filter="checkerboard(across)">
                                      <p:cBhvr>
                                        <p:cTn id="42" dur="500"/>
                                        <p:tgtEl>
                                          <p:spTgt spid="244795"/>
                                        </p:tgtEl>
                                      </p:cBhvr>
                                    </p:animEffect>
                                  </p:childTnLst>
                                </p:cTn>
                              </p:par>
                            </p:childTnLst>
                          </p:cTn>
                        </p:par>
                        <p:par>
                          <p:cTn id="43" fill="hold" nodeType="afterGroup">
                            <p:stCondLst>
                              <p:cond delay="500"/>
                            </p:stCondLst>
                            <p:childTnLst>
                              <p:par>
                                <p:cTn id="44" presetID="4" presetClass="entr" presetSubtype="16" fill="hold" grpId="0" nodeType="afterEffect">
                                  <p:stCondLst>
                                    <p:cond delay="0"/>
                                  </p:stCondLst>
                                  <p:childTnLst>
                                    <p:set>
                                      <p:cBhvr>
                                        <p:cTn id="45" dur="1" fill="hold">
                                          <p:stCondLst>
                                            <p:cond delay="0"/>
                                          </p:stCondLst>
                                        </p:cTn>
                                        <p:tgtEl>
                                          <p:spTgt spid="18497"/>
                                        </p:tgtEl>
                                        <p:attrNameLst>
                                          <p:attrName>style.visibility</p:attrName>
                                        </p:attrNameLst>
                                      </p:cBhvr>
                                      <p:to>
                                        <p:strVal val="visible"/>
                                      </p:to>
                                    </p:set>
                                    <p:animEffect transition="in" filter="box(in)">
                                      <p:cBhvr>
                                        <p:cTn id="46" dur="500"/>
                                        <p:tgtEl>
                                          <p:spTgt spid="18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91" grpId="0"/>
      <p:bldP spid="244792" grpId="0"/>
      <p:bldP spid="244793" grpId="0"/>
      <p:bldP spid="244794" grpId="0"/>
      <p:bldP spid="244795" grpId="0"/>
      <p:bldP spid="1849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914400" y="0"/>
            <a:ext cx="8229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sp>
        <p:nvSpPr>
          <p:cNvPr id="17411" name="Rectangle 3"/>
          <p:cNvSpPr>
            <a:spLocks noGrp="1"/>
          </p:cNvSpPr>
          <p:nvPr>
            <p:ph type="body" idx="1"/>
          </p:nvPr>
        </p:nvSpPr>
        <p:spPr>
          <a:xfrm>
            <a:off x="228600" y="914400"/>
            <a:ext cx="8915400" cy="5334000"/>
          </a:xfrm>
        </p:spPr>
        <p:txBody>
          <a:bodyPr/>
          <a:lstStyle/>
          <a:p>
            <a:pPr algn="just">
              <a:lnSpc>
                <a:spcPct val="80000"/>
              </a:lnSpc>
              <a:buClrTx/>
              <a:buSzTx/>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Consider FCFS scheduling in a dynamic situation where we have one CPU-bound process and many I/O-bound process.</a:t>
            </a:r>
          </a:p>
          <a:p>
            <a:pPr lvl="1" algn="just">
              <a:lnSpc>
                <a:spcPct val="80000"/>
              </a:lnSpc>
            </a:pPr>
            <a:r>
              <a:rPr lang="en-US" altLang="en-US" sz="2000" dirty="0">
                <a:latin typeface="Times New Roman" panose="02020603050405020304" pitchFamily="18" charset="0"/>
                <a:cs typeface="Times New Roman" panose="02020603050405020304" pitchFamily="18" charset="0"/>
              </a:rPr>
              <a:t>The CPU-bound </a:t>
            </a:r>
            <a:r>
              <a:rPr lang="en-US" altLang="en-US" sz="2000" b="1" dirty="0">
                <a:latin typeface="Times New Roman" panose="02020603050405020304" pitchFamily="18" charset="0"/>
                <a:cs typeface="Times New Roman" panose="02020603050405020304" pitchFamily="18" charset="0"/>
              </a:rPr>
              <a:t>process</a:t>
            </a:r>
            <a:r>
              <a:rPr lang="en-US" altLang="en-US" sz="2000" dirty="0">
                <a:latin typeface="Times New Roman" panose="02020603050405020304" pitchFamily="18" charset="0"/>
                <a:cs typeface="Times New Roman" panose="02020603050405020304" pitchFamily="18" charset="0"/>
              </a:rPr>
              <a:t> will </a:t>
            </a:r>
            <a:r>
              <a:rPr lang="en-US" altLang="en-US" sz="2000" b="1" dirty="0">
                <a:latin typeface="Times New Roman" panose="02020603050405020304" pitchFamily="18" charset="0"/>
                <a:cs typeface="Times New Roman" panose="02020603050405020304" pitchFamily="18" charset="0"/>
              </a:rPr>
              <a:t>get</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hold</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CPU</a:t>
            </a:r>
            <a:r>
              <a:rPr lang="en-US" altLang="en-US" sz="2000" dirty="0">
                <a:latin typeface="Times New Roman" panose="02020603050405020304" pitchFamily="18" charset="0"/>
                <a:cs typeface="Times New Roman" panose="02020603050405020304" pitchFamily="18" charset="0"/>
              </a:rPr>
              <a:t>.</a:t>
            </a:r>
          </a:p>
          <a:p>
            <a:pPr lvl="1" algn="just">
              <a:lnSpc>
                <a:spcPct val="80000"/>
              </a:lnSpc>
            </a:pPr>
            <a:r>
              <a:rPr lang="en-US" altLang="en-US" sz="2000" dirty="0">
                <a:latin typeface="Times New Roman" panose="02020603050405020304" pitchFamily="18" charset="0"/>
                <a:cs typeface="Times New Roman" panose="02020603050405020304" pitchFamily="18" charset="0"/>
              </a:rPr>
              <a:t>All the </a:t>
            </a:r>
            <a:r>
              <a:rPr lang="en-US" altLang="en-US" sz="2000" b="1" dirty="0">
                <a:latin typeface="Times New Roman" panose="02020603050405020304" pitchFamily="18" charset="0"/>
                <a:cs typeface="Times New Roman" panose="02020603050405020304" pitchFamily="18" charset="0"/>
              </a:rPr>
              <a:t>other</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processes</a:t>
            </a:r>
            <a:r>
              <a:rPr lang="en-US" altLang="en-US" sz="2000" dirty="0">
                <a:latin typeface="Times New Roman" panose="02020603050405020304" pitchFamily="18" charset="0"/>
                <a:cs typeface="Times New Roman" panose="02020603050405020304" pitchFamily="18" charset="0"/>
              </a:rPr>
              <a:t> will </a:t>
            </a:r>
            <a:r>
              <a:rPr lang="en-US" altLang="en-US" sz="2000" b="1" dirty="0">
                <a:latin typeface="Times New Roman" panose="02020603050405020304" pitchFamily="18" charset="0"/>
                <a:cs typeface="Times New Roman" panose="02020603050405020304" pitchFamily="18" charset="0"/>
              </a:rPr>
              <a:t>finish</a:t>
            </a:r>
            <a:r>
              <a:rPr lang="en-US" altLang="en-US" sz="2000" dirty="0">
                <a:latin typeface="Times New Roman" panose="02020603050405020304" pitchFamily="18" charset="0"/>
                <a:cs typeface="Times New Roman" panose="02020603050405020304" pitchFamily="18" charset="0"/>
              </a:rPr>
              <a:t> their </a:t>
            </a:r>
            <a:r>
              <a:rPr lang="en-US" altLang="en-US" sz="2000" b="1" dirty="0">
                <a:latin typeface="Times New Roman" panose="02020603050405020304" pitchFamily="18" charset="0"/>
                <a:cs typeface="Times New Roman" panose="02020603050405020304" pitchFamily="18" charset="0"/>
              </a:rPr>
              <a:t>I/O</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will</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move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into</a:t>
            </a:r>
            <a:r>
              <a:rPr lang="en-US" altLang="en-US" sz="2000" dirty="0">
                <a:latin typeface="Times New Roman" panose="02020603050405020304" pitchFamily="18" charset="0"/>
                <a:cs typeface="Times New Roman" panose="02020603050405020304" pitchFamily="18" charset="0"/>
              </a:rPr>
              <a:t> the ready </a:t>
            </a:r>
            <a:r>
              <a:rPr lang="en-US" altLang="en-US" sz="2000" b="1" dirty="0">
                <a:latin typeface="Times New Roman" panose="02020603050405020304" pitchFamily="18" charset="0"/>
                <a:cs typeface="Times New Roman" panose="02020603050405020304" pitchFamily="18" charset="0"/>
              </a:rPr>
              <a:t>queue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waiting</a:t>
            </a:r>
            <a:r>
              <a:rPr lang="en-US" altLang="en-US" sz="2000" dirty="0">
                <a:latin typeface="Times New Roman" panose="02020603050405020304" pitchFamily="18" charset="0"/>
                <a:cs typeface="Times New Roman" panose="02020603050405020304" pitchFamily="18" charset="0"/>
              </a:rPr>
              <a:t> for the CPU.</a:t>
            </a:r>
          </a:p>
          <a:p>
            <a:pPr lvl="1" algn="just">
              <a:lnSpc>
                <a:spcPct val="80000"/>
              </a:lnSpc>
            </a:pPr>
            <a:r>
              <a:rPr lang="en-US" altLang="en-US" sz="2000" dirty="0">
                <a:latin typeface="Times New Roman" panose="02020603050405020304" pitchFamily="18" charset="0"/>
                <a:cs typeface="Times New Roman" panose="02020603050405020304" pitchFamily="18" charset="0"/>
              </a:rPr>
              <a:t>Eventually, the CPU bound process moves to an I/O devices.</a:t>
            </a:r>
          </a:p>
          <a:p>
            <a:pPr lvl="1" algn="just">
              <a:lnSpc>
                <a:spcPct val="80000"/>
              </a:lnSpc>
            </a:pPr>
            <a:r>
              <a:rPr lang="en-US" altLang="en-US" sz="2000" dirty="0">
                <a:latin typeface="Times New Roman" panose="02020603050405020304" pitchFamily="18" charset="0"/>
                <a:cs typeface="Times New Roman" panose="02020603050405020304" pitchFamily="18" charset="0"/>
              </a:rPr>
              <a:t>All the I/O-bound </a:t>
            </a:r>
            <a:r>
              <a:rPr lang="en-US" altLang="en-US" sz="2000" b="1" dirty="0">
                <a:latin typeface="Times New Roman" panose="02020603050405020304" pitchFamily="18" charset="0"/>
                <a:cs typeface="Times New Roman" panose="02020603050405020304" pitchFamily="18" charset="0"/>
              </a:rPr>
              <a:t>process</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execute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quickly</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move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back</a:t>
            </a:r>
            <a:r>
              <a:rPr lang="en-US" altLang="en-US" sz="2000" dirty="0">
                <a:latin typeface="Times New Roman" panose="02020603050405020304" pitchFamily="18" charset="0"/>
                <a:cs typeface="Times New Roman" panose="02020603050405020304" pitchFamily="18" charset="0"/>
              </a:rPr>
              <a:t> to the I/O queues.</a:t>
            </a:r>
          </a:p>
          <a:p>
            <a:pPr lvl="1" algn="just">
              <a:lnSpc>
                <a:spcPct val="80000"/>
              </a:lnSpc>
            </a:pPr>
            <a:r>
              <a:rPr lang="en-US" altLang="en-US" sz="2000" dirty="0">
                <a:latin typeface="Times New Roman" panose="02020603050405020304" pitchFamily="18" charset="0"/>
                <a:cs typeface="Times New Roman" panose="02020603050405020304" pitchFamily="18" charset="0"/>
              </a:rPr>
              <a:t>Again, the CPU-bound process will then </a:t>
            </a:r>
            <a:r>
              <a:rPr lang="en-US" altLang="en-US" sz="2000" b="1" dirty="0">
                <a:latin typeface="Times New Roman" panose="02020603050405020304" pitchFamily="18" charset="0"/>
                <a:cs typeface="Times New Roman" panose="02020603050405020304" pitchFamily="18" charset="0"/>
              </a:rPr>
              <a:t>move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back</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hold</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CPU</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all</a:t>
            </a:r>
            <a:r>
              <a:rPr lang="en-US" altLang="en-US" sz="2000" dirty="0">
                <a:latin typeface="Times New Roman" panose="02020603050405020304" pitchFamily="18" charset="0"/>
                <a:cs typeface="Times New Roman" panose="02020603050405020304" pitchFamily="18" charset="0"/>
              </a:rPr>
              <a:t> the I/O processes have to </a:t>
            </a:r>
            <a:r>
              <a:rPr lang="en-US" altLang="en-US" sz="2000" b="1" dirty="0">
                <a:latin typeface="Times New Roman" panose="02020603050405020304" pitchFamily="18" charset="0"/>
                <a:cs typeface="Times New Roman" panose="02020603050405020304" pitchFamily="18" charset="0"/>
              </a:rPr>
              <a:t>wait</a:t>
            </a:r>
            <a:r>
              <a:rPr lang="en-US" altLang="en-US" sz="2000" dirty="0">
                <a:latin typeface="Times New Roman" panose="02020603050405020304" pitchFamily="18" charset="0"/>
                <a:cs typeface="Times New Roman" panose="02020603050405020304" pitchFamily="18" charset="0"/>
              </a:rPr>
              <a:t> in the </a:t>
            </a:r>
            <a:r>
              <a:rPr lang="en-US" altLang="en-US" sz="2000" b="1" dirty="0">
                <a:latin typeface="Times New Roman" panose="02020603050405020304" pitchFamily="18" charset="0"/>
                <a:cs typeface="Times New Roman" panose="02020603050405020304" pitchFamily="18" charset="0"/>
              </a:rPr>
              <a:t>ready</a:t>
            </a:r>
            <a:r>
              <a:rPr lang="en-US" altLang="en-US" sz="2000" dirty="0">
                <a:latin typeface="Times New Roman" panose="02020603050405020304" pitchFamily="18" charset="0"/>
                <a:cs typeface="Times New Roman" panose="02020603050405020304" pitchFamily="18" charset="0"/>
              </a:rPr>
              <a:t> queue.</a:t>
            </a:r>
          </a:p>
          <a:p>
            <a:pPr algn="just">
              <a:lnSpc>
                <a:spcPct val="80000"/>
              </a:lnSpc>
              <a:buClrTx/>
              <a:buSzTx/>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 above situation is called a </a:t>
            </a:r>
            <a:r>
              <a:rPr lang="en-US" altLang="en-US" sz="2400" b="1" dirty="0">
                <a:latin typeface="Times New Roman" panose="02020603050405020304" pitchFamily="18" charset="0"/>
                <a:cs typeface="Times New Roman" panose="02020603050405020304" pitchFamily="18" charset="0"/>
              </a:rPr>
              <a:t>convoy effect.</a:t>
            </a:r>
          </a:p>
          <a:p>
            <a:pPr lvl="1" algn="just">
              <a:lnSpc>
                <a:spcPct val="80000"/>
              </a:lnSpc>
            </a:pPr>
            <a:r>
              <a:rPr lang="en-US" altLang="en-US" sz="2000" dirty="0">
                <a:latin typeface="Times New Roman" panose="02020603050405020304" pitchFamily="18" charset="0"/>
                <a:cs typeface="Times New Roman" panose="02020603050405020304" pitchFamily="18" charset="0"/>
              </a:rPr>
              <a:t>All the other </a:t>
            </a:r>
            <a:r>
              <a:rPr lang="en-US" altLang="en-US" sz="2000" b="1" dirty="0">
                <a:latin typeface="Times New Roman" panose="02020603050405020304" pitchFamily="18" charset="0"/>
                <a:cs typeface="Times New Roman" panose="02020603050405020304" pitchFamily="18" charset="0"/>
              </a:rPr>
              <a:t>processes</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wait</a:t>
            </a:r>
            <a:r>
              <a:rPr lang="en-US" altLang="en-US" sz="2000" dirty="0">
                <a:latin typeface="Times New Roman" panose="02020603050405020304" pitchFamily="18" charset="0"/>
                <a:cs typeface="Times New Roman" panose="02020603050405020304" pitchFamily="18" charset="0"/>
              </a:rPr>
              <a:t> for the one </a:t>
            </a:r>
            <a:r>
              <a:rPr lang="en-US" altLang="en-US" sz="2000" b="1" dirty="0">
                <a:latin typeface="Times New Roman" panose="02020603050405020304" pitchFamily="18" charset="0"/>
                <a:cs typeface="Times New Roman" panose="02020603050405020304" pitchFamily="18" charset="0"/>
              </a:rPr>
              <a:t>big</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process</a:t>
            </a:r>
            <a:r>
              <a:rPr lang="en-US" altLang="en-US" sz="2000" dirty="0">
                <a:latin typeface="Times New Roman" panose="02020603050405020304" pitchFamily="18" charset="0"/>
                <a:cs typeface="Times New Roman" panose="02020603050405020304" pitchFamily="18" charset="0"/>
              </a:rPr>
              <a:t> to </a:t>
            </a:r>
            <a:r>
              <a:rPr lang="en-US" altLang="en-US" sz="2000" b="1" dirty="0">
                <a:latin typeface="Times New Roman" panose="02020603050405020304" pitchFamily="18" charset="0"/>
                <a:cs typeface="Times New Roman" panose="02020603050405020304" pitchFamily="18" charset="0"/>
              </a:rPr>
              <a:t>get</a:t>
            </a:r>
            <a:r>
              <a:rPr lang="en-US" altLang="en-US" sz="2000" dirty="0">
                <a:latin typeface="Times New Roman" panose="02020603050405020304" pitchFamily="18" charset="0"/>
                <a:cs typeface="Times New Roman" panose="02020603050405020304" pitchFamily="18" charset="0"/>
              </a:rPr>
              <a:t> of the </a:t>
            </a:r>
            <a:r>
              <a:rPr lang="en-US" altLang="en-US" sz="2000" b="1" dirty="0">
                <a:latin typeface="Times New Roman" panose="02020603050405020304" pitchFamily="18" charset="0"/>
                <a:cs typeface="Times New Roman" panose="02020603050405020304" pitchFamily="18" charset="0"/>
              </a:rPr>
              <a:t>CPU</a:t>
            </a:r>
            <a:r>
              <a:rPr lang="en-US" altLang="en-US" sz="2000" dirty="0">
                <a:latin typeface="Times New Roman" panose="02020603050405020304" pitchFamily="18" charset="0"/>
                <a:cs typeface="Times New Roman" panose="02020603050405020304" pitchFamily="18" charset="0"/>
              </a:rPr>
              <a:t>.</a:t>
            </a:r>
          </a:p>
          <a:p>
            <a:pPr lvl="1" algn="just">
              <a:lnSpc>
                <a:spcPct val="80000"/>
              </a:lnSpc>
            </a:pPr>
            <a:r>
              <a:rPr lang="en-US" altLang="en-US" sz="2000" dirty="0">
                <a:latin typeface="Times New Roman" panose="02020603050405020304" pitchFamily="18" charset="0"/>
                <a:cs typeface="Times New Roman" panose="02020603050405020304" pitchFamily="18" charset="0"/>
              </a:rPr>
              <a:t>Result in </a:t>
            </a:r>
            <a:r>
              <a:rPr lang="en-US" altLang="en-US" sz="2000" b="1" dirty="0">
                <a:latin typeface="Times New Roman" panose="02020603050405020304" pitchFamily="18" charset="0"/>
                <a:cs typeface="Times New Roman" panose="02020603050405020304" pitchFamily="18" charset="0"/>
              </a:rPr>
              <a:t>lower CPU and device utilization</a:t>
            </a:r>
            <a:r>
              <a:rPr lang="en-US" altLang="en-US" sz="2000" dirty="0">
                <a:latin typeface="Times New Roman" panose="02020603050405020304" pitchFamily="18" charset="0"/>
                <a:cs typeface="Times New Roman" panose="02020603050405020304" pitchFamily="18" charset="0"/>
              </a:rPr>
              <a:t>.</a:t>
            </a:r>
          </a:p>
          <a:p>
            <a:pPr algn="just">
              <a:lnSpc>
                <a:spcPct val="80000"/>
              </a:lnSpc>
              <a:buClrTx/>
              <a:buSzTx/>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Ex</a:t>
            </a:r>
            <a:r>
              <a:rPr lang="en-US" altLang="en-US" sz="2400" dirty="0">
                <a:latin typeface="Times New Roman" panose="02020603050405020304" pitchFamily="18" charset="0"/>
                <a:cs typeface="Times New Roman" panose="02020603050405020304" pitchFamily="18" charset="0"/>
              </a:rPr>
              <a:t>: </a:t>
            </a:r>
          </a:p>
          <a:p>
            <a:pPr lvl="1" algn="just">
              <a:lnSpc>
                <a:spcPct val="80000"/>
              </a:lnSpc>
            </a:pP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Process:BurstTime</a:t>
            </a:r>
            <a:r>
              <a:rPr lang="en-US" altLang="en-US" sz="2000" dirty="0">
                <a:latin typeface="Times New Roman" panose="02020603050405020304" pitchFamily="18" charset="0"/>
                <a:cs typeface="Times New Roman" panose="02020603050405020304" pitchFamily="18" charset="0"/>
              </a:rPr>
              <a:t>) in order (P2:3), (P3:3), (P1:24)</a:t>
            </a:r>
          </a:p>
          <a:p>
            <a:pPr lvl="1" algn="just">
              <a:lnSpc>
                <a:spcPct val="80000"/>
              </a:lnSpc>
            </a:pPr>
            <a:r>
              <a:rPr lang="en-US" altLang="en-US" sz="2000" dirty="0">
                <a:latin typeface="Times New Roman" panose="02020603050405020304" pitchFamily="18" charset="0"/>
                <a:cs typeface="Times New Roman" panose="02020603050405020304" pitchFamily="18" charset="0"/>
              </a:rPr>
              <a:t>Waiting time for P1 = 6; P2 = 0; P3 = 3</a:t>
            </a:r>
          </a:p>
          <a:p>
            <a:pPr lvl="1" algn="just">
              <a:lnSpc>
                <a:spcPct val="80000"/>
              </a:lnSpc>
            </a:pPr>
            <a:r>
              <a:rPr lang="en-US" altLang="en-US" sz="2000" dirty="0">
                <a:latin typeface="Times New Roman" panose="02020603050405020304" pitchFamily="18" charset="0"/>
                <a:cs typeface="Times New Roman" panose="02020603050405020304" pitchFamily="18" charset="0"/>
              </a:rPr>
              <a:t>Average waiting time:  (6 + 0 + 3)/3 = 3</a:t>
            </a:r>
          </a:p>
          <a:p>
            <a:pPr lvl="1" algn="just">
              <a:lnSpc>
                <a:spcPct val="80000"/>
              </a:lnSpc>
            </a:pPr>
            <a:r>
              <a:rPr lang="en-US" altLang="en-US" sz="2000" dirty="0">
                <a:latin typeface="Times New Roman" panose="02020603050405020304" pitchFamily="18" charset="0"/>
                <a:cs typeface="Times New Roman" panose="02020603050405020304" pitchFamily="18" charset="0"/>
              </a:rPr>
              <a:t>Average turnaround time: (6 + 3 + 30)/3 = 13</a:t>
            </a:r>
          </a:p>
          <a:p>
            <a:pPr algn="just">
              <a:lnSpc>
                <a:spcPct val="80000"/>
              </a:lnSpc>
              <a:buClrTx/>
              <a:buSzTx/>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p:txBody>
      </p:sp>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6081712"/>
            <a:ext cx="381000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411">
                                            <p:txEl>
                                              <p:pRg st="6" end="6"/>
                                            </p:txEl>
                                          </p:spTgt>
                                        </p:tgtEl>
                                        <p:attrNameLst>
                                          <p:attrName>style.visibility</p:attrName>
                                        </p:attrNameLst>
                                      </p:cBhvr>
                                      <p:to>
                                        <p:strVal val="visible"/>
                                      </p:to>
                                    </p:set>
                                    <p:animEffect transition="in" filter="box(in)">
                                      <p:cBhvr>
                                        <p:cTn id="7" dur="500"/>
                                        <p:tgtEl>
                                          <p:spTgt spid="17411">
                                            <p:txEl>
                                              <p:pRg st="6" end="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7411">
                                            <p:txEl>
                                              <p:pRg st="7" end="7"/>
                                            </p:txEl>
                                          </p:spTgt>
                                        </p:tgtEl>
                                        <p:attrNameLst>
                                          <p:attrName>style.visibility</p:attrName>
                                        </p:attrNameLst>
                                      </p:cBhvr>
                                      <p:to>
                                        <p:strVal val="visible"/>
                                      </p:to>
                                    </p:set>
                                    <p:animEffect transition="in" filter="box(in)">
                                      <p:cBhvr>
                                        <p:cTn id="10" dur="500"/>
                                        <p:tgtEl>
                                          <p:spTgt spid="17411">
                                            <p:txEl>
                                              <p:pRg st="7" end="7"/>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7411">
                                            <p:txEl>
                                              <p:pRg st="8" end="8"/>
                                            </p:txEl>
                                          </p:spTgt>
                                        </p:tgtEl>
                                        <p:attrNameLst>
                                          <p:attrName>style.visibility</p:attrName>
                                        </p:attrNameLst>
                                      </p:cBhvr>
                                      <p:to>
                                        <p:strVal val="visible"/>
                                      </p:to>
                                    </p:set>
                                    <p:animEffect transition="in" filter="box(in)">
                                      <p:cBhvr>
                                        <p:cTn id="13" dur="500"/>
                                        <p:tgtEl>
                                          <p:spTgt spid="17411">
                                            <p:txEl>
                                              <p:pRg st="8" end="8"/>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17411">
                                            <p:txEl>
                                              <p:pRg st="9" end="9"/>
                                            </p:txEl>
                                          </p:spTgt>
                                        </p:tgtEl>
                                        <p:attrNameLst>
                                          <p:attrName>style.visibility</p:attrName>
                                        </p:attrNameLst>
                                      </p:cBhvr>
                                      <p:to>
                                        <p:strVal val="visible"/>
                                      </p:to>
                                    </p:set>
                                    <p:animEffect transition="in" filter="box(in)">
                                      <p:cBhvr>
                                        <p:cTn id="18" dur="500"/>
                                        <p:tgtEl>
                                          <p:spTgt spid="17411">
                                            <p:txEl>
                                              <p:pRg st="9" end="9"/>
                                            </p:txEl>
                                          </p:spTgt>
                                        </p:tgtEl>
                                      </p:cBhvr>
                                    </p:animEffect>
                                  </p:childTnLst>
                                </p:cTn>
                              </p:par>
                            </p:childTnLst>
                          </p:cTn>
                        </p:par>
                        <p:par>
                          <p:cTn id="19" fill="hold" nodeType="afterGroup">
                            <p:stCondLst>
                              <p:cond delay="500"/>
                            </p:stCondLst>
                            <p:childTnLst>
                              <p:par>
                                <p:cTn id="20" presetID="5" presetClass="entr" presetSubtype="10" fill="hold" nodeType="afterEffect">
                                  <p:stCondLst>
                                    <p:cond delay="0"/>
                                  </p:stCondLst>
                                  <p:childTnLst>
                                    <p:set>
                                      <p:cBhvr>
                                        <p:cTn id="21" dur="1" fill="hold">
                                          <p:stCondLst>
                                            <p:cond delay="0"/>
                                          </p:stCondLst>
                                        </p:cTn>
                                        <p:tgtEl>
                                          <p:spTgt spid="17411">
                                            <p:txEl>
                                              <p:pRg st="10" end="10"/>
                                            </p:txEl>
                                          </p:spTgt>
                                        </p:tgtEl>
                                        <p:attrNameLst>
                                          <p:attrName>style.visibility</p:attrName>
                                        </p:attrNameLst>
                                      </p:cBhvr>
                                      <p:to>
                                        <p:strVal val="visible"/>
                                      </p:to>
                                    </p:set>
                                    <p:animEffect transition="in" filter="checkerboard(across)">
                                      <p:cBhvr>
                                        <p:cTn id="22" dur="500"/>
                                        <p:tgtEl>
                                          <p:spTgt spid="17411">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412"/>
                                        </p:tgtEl>
                                        <p:attrNameLst>
                                          <p:attrName>style.visibility</p:attrName>
                                        </p:attrNameLst>
                                      </p:cBhvr>
                                      <p:to>
                                        <p:strVal val="visible"/>
                                      </p:to>
                                    </p:set>
                                    <p:animEffect transition="in" filter="box(in)">
                                      <p:cBhvr>
                                        <p:cTn id="27" dur="500"/>
                                        <p:tgtEl>
                                          <p:spTgt spid="17412"/>
                                        </p:tgtEl>
                                      </p:cBhvr>
                                    </p:animEffect>
                                  </p:childTnLst>
                                </p:cTn>
                              </p:par>
                            </p:childTnLst>
                          </p:cTn>
                        </p:par>
                        <p:par>
                          <p:cTn id="28" fill="hold" nodeType="afterGroup">
                            <p:stCondLst>
                              <p:cond delay="500"/>
                            </p:stCondLst>
                            <p:childTnLst>
                              <p:par>
                                <p:cTn id="29" presetID="5" presetClass="entr" presetSubtype="10" fill="hold" nodeType="afterEffect">
                                  <p:stCondLst>
                                    <p:cond delay="0"/>
                                  </p:stCondLst>
                                  <p:childTnLst>
                                    <p:set>
                                      <p:cBhvr>
                                        <p:cTn id="30" dur="1" fill="hold">
                                          <p:stCondLst>
                                            <p:cond delay="0"/>
                                          </p:stCondLst>
                                        </p:cTn>
                                        <p:tgtEl>
                                          <p:spTgt spid="17411">
                                            <p:txEl>
                                              <p:pRg st="11" end="11"/>
                                            </p:txEl>
                                          </p:spTgt>
                                        </p:tgtEl>
                                        <p:attrNameLst>
                                          <p:attrName>style.visibility</p:attrName>
                                        </p:attrNameLst>
                                      </p:cBhvr>
                                      <p:to>
                                        <p:strVal val="visible"/>
                                      </p:to>
                                    </p:set>
                                    <p:animEffect transition="in" filter="checkerboard(across)">
                                      <p:cBhvr>
                                        <p:cTn id="31" dur="500"/>
                                        <p:tgtEl>
                                          <p:spTgt spid="17411">
                                            <p:txEl>
                                              <p:pRg st="11" end="11"/>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17411">
                                            <p:txEl>
                                              <p:pRg st="12" end="12"/>
                                            </p:txEl>
                                          </p:spTgt>
                                        </p:tgtEl>
                                        <p:attrNameLst>
                                          <p:attrName>style.visibility</p:attrName>
                                        </p:attrNameLst>
                                      </p:cBhvr>
                                      <p:to>
                                        <p:strVal val="visible"/>
                                      </p:to>
                                    </p:set>
                                    <p:animEffect transition="in" filter="checkerboard(across)">
                                      <p:cBhvr>
                                        <p:cTn id="34" dur="500"/>
                                        <p:tgtEl>
                                          <p:spTgt spid="17411">
                                            <p:txEl>
                                              <p:pRg st="12" end="12"/>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17411">
                                            <p:txEl>
                                              <p:pRg st="13" end="13"/>
                                            </p:txEl>
                                          </p:spTgt>
                                        </p:tgtEl>
                                        <p:attrNameLst>
                                          <p:attrName>style.visibility</p:attrName>
                                        </p:attrNameLst>
                                      </p:cBhvr>
                                      <p:to>
                                        <p:strVal val="visible"/>
                                      </p:to>
                                    </p:set>
                                    <p:animEffect transition="in" filter="checkerboard(across)">
                                      <p:cBhvr>
                                        <p:cTn id="37" dur="500"/>
                                        <p:tgtEl>
                                          <p:spTgt spid="1741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914400" y="0"/>
            <a:ext cx="8229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579843610"/>
              </p:ext>
            </p:extLst>
          </p:nvPr>
        </p:nvGraphicFramePr>
        <p:xfrm>
          <a:off x="1752600" y="2057400"/>
          <a:ext cx="5562599" cy="2103120"/>
        </p:xfrm>
        <a:graphic>
          <a:graphicData uri="http://schemas.openxmlformats.org/drawingml/2006/table">
            <a:tbl>
              <a:tblPr firstRow="1" bandRow="1">
                <a:tableStyleId>{5940675A-B579-460E-94D1-54222C63F5DA}</a:tableStyleId>
              </a:tblPr>
              <a:tblGrid>
                <a:gridCol w="3200400">
                  <a:extLst>
                    <a:ext uri="{9D8B030D-6E8A-4147-A177-3AD203B41FA5}">
                      <a16:colId xmlns:a16="http://schemas.microsoft.com/office/drawing/2014/main" val="3919500640"/>
                    </a:ext>
                  </a:extLst>
                </a:gridCol>
                <a:gridCol w="1219199">
                  <a:extLst>
                    <a:ext uri="{9D8B030D-6E8A-4147-A177-3AD203B41FA5}">
                      <a16:colId xmlns:a16="http://schemas.microsoft.com/office/drawing/2014/main" val="1768713683"/>
                    </a:ext>
                  </a:extLst>
                </a:gridCol>
                <a:gridCol w="1143000">
                  <a:extLst>
                    <a:ext uri="{9D8B030D-6E8A-4147-A177-3AD203B41FA5}">
                      <a16:colId xmlns:a16="http://schemas.microsoft.com/office/drawing/2014/main" val="2041865678"/>
                    </a:ext>
                  </a:extLst>
                </a:gridCol>
              </a:tblGrid>
              <a:tr h="370840">
                <a:tc>
                  <a:txBody>
                    <a:bodyPr/>
                    <a:lstStyle/>
                    <a:p>
                      <a:endParaRPr lang="en-US" sz="2400" dirty="0">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2400" dirty="0">
                          <a:latin typeface="Times New Roman" panose="02020603050405020304" pitchFamily="18" charset="0"/>
                          <a:cs typeface="Times New Roman" panose="02020603050405020304" pitchFamily="18" charset="0"/>
                        </a:rPr>
                        <a:t>(P1:24), (P2:3), (P3:3)</a:t>
                      </a:r>
                    </a:p>
                  </a:txBody>
                  <a:tcPr>
                    <a:solidFill>
                      <a:schemeClr val="accent1">
                        <a:lumMod val="20000"/>
                        <a:lumOff val="80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2400" dirty="0">
                          <a:latin typeface="Times New Roman" panose="02020603050405020304" pitchFamily="18" charset="0"/>
                          <a:cs typeface="Times New Roman" panose="02020603050405020304" pitchFamily="18" charset="0"/>
                        </a:rPr>
                        <a:t>(P2:3), (P3:3), (P1:24)</a:t>
                      </a:r>
                    </a:p>
                  </a:txBody>
                  <a:tcPr>
                    <a:solidFill>
                      <a:schemeClr val="accent1">
                        <a:lumMod val="20000"/>
                        <a:lumOff val="80000"/>
                      </a:schemeClr>
                    </a:solidFill>
                  </a:tcPr>
                </a:tc>
                <a:extLst>
                  <a:ext uri="{0D108BD9-81ED-4DB2-BD59-A6C34878D82A}">
                    <a16:rowId xmlns:a16="http://schemas.microsoft.com/office/drawing/2014/main" val="3433028440"/>
                  </a:ext>
                </a:extLst>
              </a:tr>
              <a:tr h="370840">
                <a:tc>
                  <a:txBody>
                    <a:bodyPr/>
                    <a:lstStyle/>
                    <a:p>
                      <a:r>
                        <a:rPr lang="en-US" sz="2400" b="1" dirty="0" err="1">
                          <a:latin typeface="Times New Roman" panose="02020603050405020304" pitchFamily="18" charset="0"/>
                          <a:cs typeface="Times New Roman" panose="02020603050405020304" pitchFamily="18" charset="0"/>
                        </a:rPr>
                        <a:t>Avg</a:t>
                      </a:r>
                      <a:r>
                        <a:rPr lang="en-US" sz="2400" b="1" dirty="0">
                          <a:latin typeface="Times New Roman" panose="02020603050405020304" pitchFamily="18" charset="0"/>
                          <a:cs typeface="Times New Roman" panose="02020603050405020304" pitchFamily="18" charset="0"/>
                        </a:rPr>
                        <a:t> Waiting Time</a:t>
                      </a:r>
                    </a:p>
                  </a:txBody>
                  <a:tcPr/>
                </a:tc>
                <a:tc>
                  <a:txBody>
                    <a:bodyPr/>
                    <a:lstStyle/>
                    <a:p>
                      <a:r>
                        <a:rPr lang="en-US" sz="2400" dirty="0">
                          <a:latin typeface="Times New Roman" panose="02020603050405020304" pitchFamily="18" charset="0"/>
                          <a:cs typeface="Times New Roman" panose="02020603050405020304" pitchFamily="18" charset="0"/>
                        </a:rPr>
                        <a:t>17</a:t>
                      </a:r>
                    </a:p>
                  </a:txBody>
                  <a:tcPr/>
                </a:tc>
                <a:tc>
                  <a:txBody>
                    <a:bodyPr/>
                    <a:lstStyle/>
                    <a:p>
                      <a:r>
                        <a:rPr lang="en-US" sz="240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1875666727"/>
                  </a:ext>
                </a:extLst>
              </a:tr>
              <a:tr h="370840">
                <a:tc>
                  <a:txBody>
                    <a:bodyPr/>
                    <a:lstStyle/>
                    <a:p>
                      <a:r>
                        <a:rPr lang="en-US" sz="2400" b="1" dirty="0" err="1">
                          <a:latin typeface="Times New Roman" panose="02020603050405020304" pitchFamily="18" charset="0"/>
                          <a:cs typeface="Times New Roman" panose="02020603050405020304" pitchFamily="18" charset="0"/>
                        </a:rPr>
                        <a:t>Avg</a:t>
                      </a:r>
                      <a:r>
                        <a:rPr lang="en-US" sz="2400" b="1" baseline="0" dirty="0">
                          <a:latin typeface="Times New Roman" panose="02020603050405020304" pitchFamily="18" charset="0"/>
                          <a:cs typeface="Times New Roman" panose="02020603050405020304" pitchFamily="18" charset="0"/>
                        </a:rPr>
                        <a:t> Turnaround Time</a:t>
                      </a:r>
                      <a:endParaRPr lang="en-US" sz="2400" b="1"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27</a:t>
                      </a:r>
                    </a:p>
                  </a:txBody>
                  <a:tcPr/>
                </a:tc>
                <a:tc>
                  <a:txBody>
                    <a:bodyPr/>
                    <a:lstStyle/>
                    <a:p>
                      <a:r>
                        <a:rPr lang="en-US" sz="2400" dirty="0">
                          <a:latin typeface="Times New Roman" panose="02020603050405020304" pitchFamily="18" charset="0"/>
                          <a:cs typeface="Times New Roman" panose="02020603050405020304" pitchFamily="18" charset="0"/>
                        </a:rPr>
                        <a:t>13</a:t>
                      </a:r>
                    </a:p>
                  </a:txBody>
                  <a:tcPr/>
                </a:tc>
                <a:extLst>
                  <a:ext uri="{0D108BD9-81ED-4DB2-BD59-A6C34878D82A}">
                    <a16:rowId xmlns:a16="http://schemas.microsoft.com/office/drawing/2014/main" val="1233548972"/>
                  </a:ext>
                </a:extLst>
              </a:tr>
            </a:tbl>
          </a:graphicData>
        </a:graphic>
      </p:graphicFrame>
    </p:spTree>
    <p:extLst>
      <p:ext uri="{BB962C8B-B14F-4D97-AF65-F5344CB8AC3E}">
        <p14:creationId xmlns:p14="http://schemas.microsoft.com/office/powerpoint/2010/main" val="4137132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914400" y="0"/>
            <a:ext cx="8229600" cy="12192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Shortest Job First (SJF)</a:t>
            </a:r>
          </a:p>
        </p:txBody>
      </p:sp>
      <p:sp>
        <p:nvSpPr>
          <p:cNvPr id="19459" name="Rectangle 3"/>
          <p:cNvSpPr>
            <a:spLocks noGrp="1"/>
          </p:cNvSpPr>
          <p:nvPr>
            <p:ph type="body" idx="1"/>
          </p:nvPr>
        </p:nvSpPr>
        <p:spPr>
          <a:xfrm>
            <a:off x="0" y="1143000"/>
            <a:ext cx="9144000" cy="4267200"/>
          </a:xfrm>
        </p:spPr>
        <p:txBody>
          <a:bodyPr/>
          <a:lstStyle/>
          <a:p>
            <a:pPr algn="just" eaLnBrk="1" hangingPunct="1">
              <a:lnSpc>
                <a:spcPct val="80000"/>
              </a:lnSpc>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Runtime is known in advance (</a:t>
            </a:r>
            <a:r>
              <a:rPr lang="en-US" altLang="en-US" sz="2400" b="1">
                <a:latin typeface="Times New Roman" panose="02020603050405020304" pitchFamily="18" charset="0"/>
                <a:cs typeface="Times New Roman" panose="02020603050405020304" pitchFamily="18" charset="0"/>
              </a:rPr>
              <a:t>nonpreemptive</a:t>
            </a:r>
            <a:r>
              <a:rPr lang="en-US" altLang="en-US" sz="2400">
                <a:latin typeface="Times New Roman" panose="02020603050405020304" pitchFamily="18" charset="0"/>
                <a:cs typeface="Times New Roman" panose="02020603050405020304" pitchFamily="18" charset="0"/>
              </a:rPr>
              <a:t>)</a:t>
            </a:r>
          </a:p>
          <a:p>
            <a:pPr algn="just" eaLnBrk="1" hangingPunct="1">
              <a:lnSpc>
                <a:spcPct val="80000"/>
              </a:lnSpc>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When several </a:t>
            </a:r>
            <a:r>
              <a:rPr lang="en-US" altLang="en-US" sz="2400" b="1">
                <a:latin typeface="Times New Roman" panose="02020603050405020304" pitchFamily="18" charset="0"/>
                <a:cs typeface="Times New Roman" panose="02020603050405020304" pitchFamily="18" charset="0"/>
              </a:rPr>
              <a:t>equally important jobs </a:t>
            </a:r>
            <a:r>
              <a:rPr lang="en-US" altLang="en-US" sz="2400">
                <a:latin typeface="Times New Roman" panose="02020603050405020304" pitchFamily="18" charset="0"/>
                <a:cs typeface="Times New Roman" panose="02020603050405020304" pitchFamily="18" charset="0"/>
              </a:rPr>
              <a:t>are </a:t>
            </a:r>
            <a:r>
              <a:rPr lang="en-US" altLang="en-US" sz="2400" b="1">
                <a:latin typeface="Times New Roman" panose="02020603050405020304" pitchFamily="18" charset="0"/>
                <a:cs typeface="Times New Roman" panose="02020603050405020304" pitchFamily="18" charset="0"/>
              </a:rPr>
              <a:t>sitting</a:t>
            </a:r>
            <a:r>
              <a:rPr lang="en-US" altLang="en-US" sz="2400">
                <a:latin typeface="Times New Roman" panose="02020603050405020304" pitchFamily="18" charset="0"/>
                <a:cs typeface="Times New Roman" panose="02020603050405020304" pitchFamily="18" charset="0"/>
              </a:rPr>
              <a:t> in the input </a:t>
            </a:r>
            <a:r>
              <a:rPr lang="en-US" altLang="en-US" sz="2400" b="1">
                <a:latin typeface="Times New Roman" panose="02020603050405020304" pitchFamily="18" charset="0"/>
                <a:cs typeface="Times New Roman" panose="02020603050405020304" pitchFamily="18" charset="0"/>
              </a:rPr>
              <a:t>queue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waiting</a:t>
            </a:r>
            <a:r>
              <a:rPr lang="en-US" altLang="en-US" sz="2400">
                <a:latin typeface="Times New Roman" panose="02020603050405020304" pitchFamily="18" charset="0"/>
                <a:cs typeface="Times New Roman" panose="02020603050405020304" pitchFamily="18" charset="0"/>
              </a:rPr>
              <a:t> to be started, the </a:t>
            </a:r>
            <a:r>
              <a:rPr lang="en-US" altLang="en-US" sz="2400" b="1">
                <a:latin typeface="Times New Roman" panose="02020603050405020304" pitchFamily="18" charset="0"/>
                <a:cs typeface="Times New Roman" panose="02020603050405020304" pitchFamily="18" charset="0"/>
              </a:rPr>
              <a:t>scheduler</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picks</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shorted job first</a:t>
            </a:r>
          </a:p>
          <a:p>
            <a:pPr lvl="1" algn="just">
              <a:lnSpc>
                <a:spcPct val="80000"/>
              </a:lnSpc>
            </a:pPr>
            <a:r>
              <a:rPr lang="en-US" altLang="en-US" sz="2000">
                <a:latin typeface="Times New Roman" panose="02020603050405020304" pitchFamily="18" charset="0"/>
                <a:cs typeface="Times New Roman" panose="02020603050405020304" pitchFamily="18" charset="0"/>
              </a:rPr>
              <a:t>Another more appropriate term – </a:t>
            </a:r>
            <a:r>
              <a:rPr lang="en-US" altLang="en-US" sz="2000" b="1">
                <a:latin typeface="Times New Roman" panose="02020603050405020304" pitchFamily="18" charset="0"/>
                <a:cs typeface="Times New Roman" panose="02020603050405020304" pitchFamily="18" charset="0"/>
              </a:rPr>
              <a:t>shortest-next-CPU-burst</a:t>
            </a:r>
            <a:r>
              <a:rPr lang="en-US" altLang="en-US" sz="2000">
                <a:latin typeface="Times New Roman" panose="02020603050405020304" pitchFamily="18" charset="0"/>
                <a:cs typeface="Times New Roman" panose="02020603050405020304" pitchFamily="18" charset="0"/>
              </a:rPr>
              <a:t> scheduling algorithm </a:t>
            </a:r>
          </a:p>
          <a:p>
            <a:pPr lvl="1" algn="just">
              <a:lnSpc>
                <a:spcPct val="80000"/>
              </a:lnSpc>
            </a:pPr>
            <a:r>
              <a:rPr lang="en-US" altLang="en-US" sz="2000">
                <a:latin typeface="Times New Roman" panose="02020603050405020304" pitchFamily="18" charset="0"/>
                <a:cs typeface="Times New Roman" panose="02020603050405020304" pitchFamily="18" charset="0"/>
              </a:rPr>
              <a:t>When the </a:t>
            </a:r>
            <a:r>
              <a:rPr lang="en-US" altLang="en-US" sz="2000" b="1">
                <a:latin typeface="Times New Roman" panose="02020603050405020304" pitchFamily="18" charset="0"/>
                <a:cs typeface="Times New Roman" panose="02020603050405020304" pitchFamily="18" charset="0"/>
              </a:rPr>
              <a:t>CPU is available</a:t>
            </a:r>
            <a:r>
              <a:rPr lang="en-US" altLang="en-US" sz="2000">
                <a:latin typeface="Times New Roman" panose="02020603050405020304" pitchFamily="18" charset="0"/>
                <a:cs typeface="Times New Roman" panose="02020603050405020304" pitchFamily="18" charset="0"/>
              </a:rPr>
              <a:t>, it is </a:t>
            </a:r>
            <a:r>
              <a:rPr lang="en-US" altLang="en-US" sz="2000" b="1">
                <a:latin typeface="Times New Roman" panose="02020603050405020304" pitchFamily="18" charset="0"/>
                <a:cs typeface="Times New Roman" panose="02020603050405020304" pitchFamily="18" charset="0"/>
              </a:rPr>
              <a:t>assigned</a:t>
            </a:r>
            <a:r>
              <a:rPr lang="en-US" altLang="en-US" sz="2000">
                <a:latin typeface="Times New Roman" panose="02020603050405020304" pitchFamily="18" charset="0"/>
                <a:cs typeface="Times New Roman" panose="02020603050405020304" pitchFamily="18" charset="0"/>
              </a:rPr>
              <a:t> to the </a:t>
            </a:r>
            <a:r>
              <a:rPr lang="en-US" altLang="en-US" sz="2000" b="1">
                <a:latin typeface="Times New Roman" panose="02020603050405020304" pitchFamily="18" charset="0"/>
                <a:cs typeface="Times New Roman" panose="02020603050405020304" pitchFamily="18" charset="0"/>
              </a:rPr>
              <a:t>process</a:t>
            </a:r>
            <a:r>
              <a:rPr lang="en-US" altLang="en-US" sz="2000">
                <a:latin typeface="Times New Roman" panose="02020603050405020304" pitchFamily="18" charset="0"/>
                <a:cs typeface="Times New Roman" panose="02020603050405020304" pitchFamily="18" charset="0"/>
              </a:rPr>
              <a:t> that </a:t>
            </a:r>
            <a:r>
              <a:rPr lang="en-US" altLang="en-US" sz="2000" b="1">
                <a:latin typeface="Times New Roman" panose="02020603050405020304" pitchFamily="18" charset="0"/>
                <a:cs typeface="Times New Roman" panose="02020603050405020304" pitchFamily="18" charset="0"/>
              </a:rPr>
              <a:t>has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smallest next CPU burst</a:t>
            </a:r>
          </a:p>
          <a:p>
            <a:pPr algn="just" eaLnBrk="1" hangingPunct="1">
              <a:lnSpc>
                <a:spcPct val="80000"/>
              </a:lnSpc>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Is the </a:t>
            </a:r>
            <a:r>
              <a:rPr lang="en-US" altLang="en-US" sz="2400" b="1">
                <a:latin typeface="Times New Roman" panose="02020603050405020304" pitchFamily="18" charset="0"/>
                <a:cs typeface="Times New Roman" panose="02020603050405020304" pitchFamily="18" charset="0"/>
              </a:rPr>
              <a:t>optimal algorithm (only</a:t>
            </a:r>
            <a:r>
              <a:rPr lang="en-US" altLang="en-US" sz="2400">
                <a:latin typeface="Times New Roman" panose="02020603050405020304" pitchFamily="18" charset="0"/>
                <a:cs typeface="Times New Roman" panose="02020603050405020304" pitchFamily="18" charset="0"/>
              </a:rPr>
              <a:t>) when all the jobs are available simultaneously</a:t>
            </a:r>
          </a:p>
          <a:p>
            <a:pPr algn="just" eaLnBrk="1" hangingPunct="1">
              <a:lnSpc>
                <a:spcPct val="80000"/>
              </a:lnSpc>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Ex</a:t>
            </a:r>
            <a:r>
              <a:rPr lang="en-US" altLang="en-US" sz="2400">
                <a:latin typeface="Times New Roman" panose="02020603050405020304" pitchFamily="18" charset="0"/>
                <a:cs typeface="Times New Roman" panose="02020603050405020304" pitchFamily="18" charset="0"/>
              </a:rPr>
              <a:t>:</a:t>
            </a:r>
          </a:p>
          <a:p>
            <a:pPr lvl="1" algn="just">
              <a:lnSpc>
                <a:spcPct val="80000"/>
              </a:lnSpc>
            </a:pPr>
            <a:r>
              <a:rPr lang="en-US" altLang="en-US" sz="2000">
                <a:latin typeface="Times New Roman" panose="02020603050405020304" pitchFamily="18" charset="0"/>
                <a:cs typeface="Times New Roman" panose="02020603050405020304" pitchFamily="18" charset="0"/>
              </a:rPr>
              <a:t>(Process:BurstTime) (P1:6), (P2:8), (P3:7), (P4: 3)</a:t>
            </a:r>
          </a:p>
          <a:p>
            <a:pPr lvl="1" algn="just">
              <a:lnSpc>
                <a:spcPct val="80000"/>
              </a:lnSpc>
            </a:pPr>
            <a:r>
              <a:rPr lang="en-US" altLang="en-US" sz="2000">
                <a:latin typeface="Times New Roman" panose="02020603050405020304" pitchFamily="18" charset="0"/>
                <a:cs typeface="Times New Roman" panose="02020603050405020304" pitchFamily="18" charset="0"/>
              </a:rPr>
              <a:t>Average waiting time:  (3+ 16 + 9 + 0)/4 = 7</a:t>
            </a:r>
          </a:p>
          <a:p>
            <a:pPr lvl="1" algn="just">
              <a:lnSpc>
                <a:spcPct val="80000"/>
              </a:lnSpc>
            </a:pPr>
            <a:r>
              <a:rPr lang="en-US" altLang="en-US" sz="2000">
                <a:latin typeface="Times New Roman" panose="02020603050405020304" pitchFamily="18" charset="0"/>
                <a:cs typeface="Times New Roman" panose="02020603050405020304" pitchFamily="18" charset="0"/>
              </a:rPr>
              <a:t>Average turnaround time: (3 + 9 + 16 + 24)/4 = 13</a:t>
            </a:r>
          </a:p>
        </p:txBody>
      </p:sp>
      <p:pic>
        <p:nvPicPr>
          <p:cNvPr id="1946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5257800"/>
            <a:ext cx="6019800"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box(in)">
                                      <p:cBhvr>
                                        <p:cTn id="7" dur="500"/>
                                        <p:tgtEl>
                                          <p:spTgt spid="19460"/>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19459">
                                            <p:txEl>
                                              <p:pRg st="7" end="7"/>
                                            </p:txEl>
                                          </p:spTgt>
                                        </p:tgtEl>
                                        <p:attrNameLst>
                                          <p:attrName>style.visibility</p:attrName>
                                        </p:attrNameLst>
                                      </p:cBhvr>
                                      <p:to>
                                        <p:strVal val="visible"/>
                                      </p:to>
                                    </p:set>
                                    <p:animEffect transition="in" filter="box(in)">
                                      <p:cBhvr>
                                        <p:cTn id="11" dur="500"/>
                                        <p:tgtEl>
                                          <p:spTgt spid="19459">
                                            <p:txEl>
                                              <p:pRg st="7" end="7"/>
                                            </p:txEl>
                                          </p:spTgt>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19459">
                                            <p:txEl>
                                              <p:pRg st="8" end="8"/>
                                            </p:txEl>
                                          </p:spTgt>
                                        </p:tgtEl>
                                        <p:attrNameLst>
                                          <p:attrName>style.visibility</p:attrName>
                                        </p:attrNameLst>
                                      </p:cBhvr>
                                      <p:to>
                                        <p:strVal val="visible"/>
                                      </p:to>
                                    </p:set>
                                    <p:animEffect transition="in" filter="box(in)">
                                      <p:cBhvr>
                                        <p:cTn id="15" dur="500"/>
                                        <p:tgtEl>
                                          <p:spTgt spid="194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914400" y="76200"/>
            <a:ext cx="8229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Example</a:t>
            </a:r>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8" y="1066678"/>
            <a:ext cx="58102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6" name="Group 4"/>
          <p:cNvGrpSpPr>
            <a:grpSpLocks/>
          </p:cNvGrpSpPr>
          <p:nvPr/>
        </p:nvGrpSpPr>
        <p:grpSpPr bwMode="auto">
          <a:xfrm>
            <a:off x="1524000" y="3857625"/>
            <a:ext cx="6403975" cy="692150"/>
            <a:chOff x="903" y="960"/>
            <a:chExt cx="4034" cy="436"/>
          </a:xfrm>
        </p:grpSpPr>
        <p:sp>
          <p:nvSpPr>
            <p:cNvPr id="23588" name="Line 5"/>
            <p:cNvSpPr>
              <a:spLocks noChangeShapeType="1"/>
            </p:cNvSpPr>
            <p:nvPr/>
          </p:nvSpPr>
          <p:spPr bwMode="auto">
            <a:xfrm>
              <a:off x="1013" y="1392"/>
              <a:ext cx="383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9" name="Line 6"/>
            <p:cNvSpPr>
              <a:spLocks noChangeShapeType="1"/>
            </p:cNvSpPr>
            <p:nvPr/>
          </p:nvSpPr>
          <p:spPr bwMode="auto">
            <a:xfrm flipV="1">
              <a:off x="100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0" name="Line 7"/>
            <p:cNvSpPr>
              <a:spLocks noChangeShapeType="1"/>
            </p:cNvSpPr>
            <p:nvPr/>
          </p:nvSpPr>
          <p:spPr bwMode="auto">
            <a:xfrm flipV="1">
              <a:off x="120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1" name="Line 8"/>
            <p:cNvSpPr>
              <a:spLocks noChangeShapeType="1"/>
            </p:cNvSpPr>
            <p:nvPr/>
          </p:nvSpPr>
          <p:spPr bwMode="auto">
            <a:xfrm flipV="1">
              <a:off x="139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2" name="Line 9"/>
            <p:cNvSpPr>
              <a:spLocks noChangeShapeType="1"/>
            </p:cNvSpPr>
            <p:nvPr/>
          </p:nvSpPr>
          <p:spPr bwMode="auto">
            <a:xfrm flipV="1">
              <a:off x="158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3" name="Line 10"/>
            <p:cNvSpPr>
              <a:spLocks noChangeShapeType="1"/>
            </p:cNvSpPr>
            <p:nvPr/>
          </p:nvSpPr>
          <p:spPr bwMode="auto">
            <a:xfrm flipV="1">
              <a:off x="177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4" name="Line 11"/>
            <p:cNvSpPr>
              <a:spLocks noChangeShapeType="1"/>
            </p:cNvSpPr>
            <p:nvPr/>
          </p:nvSpPr>
          <p:spPr bwMode="auto">
            <a:xfrm flipV="1">
              <a:off x="196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5" name="Line 12"/>
            <p:cNvSpPr>
              <a:spLocks noChangeShapeType="1"/>
            </p:cNvSpPr>
            <p:nvPr/>
          </p:nvSpPr>
          <p:spPr bwMode="auto">
            <a:xfrm flipV="1">
              <a:off x="216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6" name="Line 13"/>
            <p:cNvSpPr>
              <a:spLocks noChangeShapeType="1"/>
            </p:cNvSpPr>
            <p:nvPr/>
          </p:nvSpPr>
          <p:spPr bwMode="auto">
            <a:xfrm flipV="1">
              <a:off x="235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7" name="Line 14"/>
            <p:cNvSpPr>
              <a:spLocks noChangeShapeType="1"/>
            </p:cNvSpPr>
            <p:nvPr/>
          </p:nvSpPr>
          <p:spPr bwMode="auto">
            <a:xfrm flipV="1">
              <a:off x="254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8" name="Line 15"/>
            <p:cNvSpPr>
              <a:spLocks noChangeShapeType="1"/>
            </p:cNvSpPr>
            <p:nvPr/>
          </p:nvSpPr>
          <p:spPr bwMode="auto">
            <a:xfrm flipV="1">
              <a:off x="273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9" name="Line 16"/>
            <p:cNvSpPr>
              <a:spLocks noChangeShapeType="1"/>
            </p:cNvSpPr>
            <p:nvPr/>
          </p:nvSpPr>
          <p:spPr bwMode="auto">
            <a:xfrm flipV="1">
              <a:off x="292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0" name="Line 17"/>
            <p:cNvSpPr>
              <a:spLocks noChangeShapeType="1"/>
            </p:cNvSpPr>
            <p:nvPr/>
          </p:nvSpPr>
          <p:spPr bwMode="auto">
            <a:xfrm flipV="1">
              <a:off x="312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1" name="Line 18"/>
            <p:cNvSpPr>
              <a:spLocks noChangeShapeType="1"/>
            </p:cNvSpPr>
            <p:nvPr/>
          </p:nvSpPr>
          <p:spPr bwMode="auto">
            <a:xfrm flipV="1">
              <a:off x="331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2" name="Line 19"/>
            <p:cNvSpPr>
              <a:spLocks noChangeShapeType="1"/>
            </p:cNvSpPr>
            <p:nvPr/>
          </p:nvSpPr>
          <p:spPr bwMode="auto">
            <a:xfrm flipV="1">
              <a:off x="350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3" name="Line 20"/>
            <p:cNvSpPr>
              <a:spLocks noChangeShapeType="1"/>
            </p:cNvSpPr>
            <p:nvPr/>
          </p:nvSpPr>
          <p:spPr bwMode="auto">
            <a:xfrm flipV="1">
              <a:off x="369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4" name="Line 21"/>
            <p:cNvSpPr>
              <a:spLocks noChangeShapeType="1"/>
            </p:cNvSpPr>
            <p:nvPr/>
          </p:nvSpPr>
          <p:spPr bwMode="auto">
            <a:xfrm flipV="1">
              <a:off x="388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5" name="Line 22"/>
            <p:cNvSpPr>
              <a:spLocks noChangeShapeType="1"/>
            </p:cNvSpPr>
            <p:nvPr/>
          </p:nvSpPr>
          <p:spPr bwMode="auto">
            <a:xfrm flipV="1">
              <a:off x="408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6" name="Line 23"/>
            <p:cNvSpPr>
              <a:spLocks noChangeShapeType="1"/>
            </p:cNvSpPr>
            <p:nvPr/>
          </p:nvSpPr>
          <p:spPr bwMode="auto">
            <a:xfrm flipV="1">
              <a:off x="427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7" name="Line 24"/>
            <p:cNvSpPr>
              <a:spLocks noChangeShapeType="1"/>
            </p:cNvSpPr>
            <p:nvPr/>
          </p:nvSpPr>
          <p:spPr bwMode="auto">
            <a:xfrm flipV="1">
              <a:off x="446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8" name="Line 25"/>
            <p:cNvSpPr>
              <a:spLocks noChangeShapeType="1"/>
            </p:cNvSpPr>
            <p:nvPr/>
          </p:nvSpPr>
          <p:spPr bwMode="auto">
            <a:xfrm flipV="1">
              <a:off x="465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9" name="Line 26"/>
            <p:cNvSpPr>
              <a:spLocks noChangeShapeType="1"/>
            </p:cNvSpPr>
            <p:nvPr/>
          </p:nvSpPr>
          <p:spPr bwMode="auto">
            <a:xfrm flipV="1">
              <a:off x="484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10" name="Rectangle 27"/>
            <p:cNvSpPr>
              <a:spLocks noChangeArrowheads="1"/>
            </p:cNvSpPr>
            <p:nvPr/>
          </p:nvSpPr>
          <p:spPr bwMode="auto">
            <a:xfrm>
              <a:off x="903" y="1008"/>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0</a:t>
              </a:r>
            </a:p>
          </p:txBody>
        </p:sp>
        <p:sp>
          <p:nvSpPr>
            <p:cNvPr id="23611" name="Rectangle 28"/>
            <p:cNvSpPr>
              <a:spLocks noChangeArrowheads="1"/>
            </p:cNvSpPr>
            <p:nvPr/>
          </p:nvSpPr>
          <p:spPr bwMode="auto">
            <a:xfrm>
              <a:off x="1863" y="960"/>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a:t>
              </a:r>
            </a:p>
          </p:txBody>
        </p:sp>
        <p:sp>
          <p:nvSpPr>
            <p:cNvPr id="23612" name="Rectangle 29"/>
            <p:cNvSpPr>
              <a:spLocks noChangeArrowheads="1"/>
            </p:cNvSpPr>
            <p:nvPr/>
          </p:nvSpPr>
          <p:spPr bwMode="auto">
            <a:xfrm>
              <a:off x="2823"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10</a:t>
              </a:r>
            </a:p>
          </p:txBody>
        </p:sp>
        <p:sp>
          <p:nvSpPr>
            <p:cNvPr id="23613" name="Rectangle 30"/>
            <p:cNvSpPr>
              <a:spLocks noChangeArrowheads="1"/>
            </p:cNvSpPr>
            <p:nvPr/>
          </p:nvSpPr>
          <p:spPr bwMode="auto">
            <a:xfrm>
              <a:off x="373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15</a:t>
              </a:r>
            </a:p>
          </p:txBody>
        </p:sp>
        <p:sp>
          <p:nvSpPr>
            <p:cNvPr id="23614" name="Rectangle 31"/>
            <p:cNvSpPr>
              <a:spLocks noChangeArrowheads="1"/>
            </p:cNvSpPr>
            <p:nvPr/>
          </p:nvSpPr>
          <p:spPr bwMode="auto">
            <a:xfrm>
              <a:off x="469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20</a:t>
              </a:r>
            </a:p>
          </p:txBody>
        </p:sp>
      </p:grpSp>
      <p:grpSp>
        <p:nvGrpSpPr>
          <p:cNvPr id="3" name="Group 32"/>
          <p:cNvGrpSpPr>
            <a:grpSpLocks/>
          </p:cNvGrpSpPr>
          <p:nvPr/>
        </p:nvGrpSpPr>
        <p:grpSpPr bwMode="auto">
          <a:xfrm>
            <a:off x="1676400" y="4648200"/>
            <a:ext cx="914400" cy="304800"/>
            <a:chOff x="1065" y="3006"/>
            <a:chExt cx="576" cy="192"/>
          </a:xfrm>
        </p:grpSpPr>
        <p:sp>
          <p:nvSpPr>
            <p:cNvPr id="23584" name="Line 33"/>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5" name="Line 34"/>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6" name="Line 35"/>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7" name="Line 36"/>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37"/>
          <p:cNvGrpSpPr>
            <a:grpSpLocks/>
          </p:cNvGrpSpPr>
          <p:nvPr/>
        </p:nvGrpSpPr>
        <p:grpSpPr bwMode="auto">
          <a:xfrm>
            <a:off x="2590800" y="4953000"/>
            <a:ext cx="1828800" cy="304800"/>
            <a:chOff x="1641" y="3198"/>
            <a:chExt cx="1152" cy="192"/>
          </a:xfrm>
        </p:grpSpPr>
        <p:sp>
          <p:nvSpPr>
            <p:cNvPr id="23580" name="Line 38"/>
            <p:cNvSpPr>
              <a:spLocks noChangeShapeType="1"/>
            </p:cNvSpPr>
            <p:nvPr/>
          </p:nvSpPr>
          <p:spPr bwMode="auto">
            <a:xfrm>
              <a:off x="1641" y="3203"/>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1" name="Line 39"/>
            <p:cNvSpPr>
              <a:spLocks noChangeShapeType="1"/>
            </p:cNvSpPr>
            <p:nvPr/>
          </p:nvSpPr>
          <p:spPr bwMode="auto">
            <a:xfrm>
              <a:off x="2793" y="3203"/>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2" name="Line 40"/>
            <p:cNvSpPr>
              <a:spLocks noChangeShapeType="1"/>
            </p:cNvSpPr>
            <p:nvPr/>
          </p:nvSpPr>
          <p:spPr bwMode="auto">
            <a:xfrm>
              <a:off x="1646" y="3198"/>
              <a:ext cx="114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3" name="Line 41"/>
            <p:cNvSpPr>
              <a:spLocks noChangeShapeType="1"/>
            </p:cNvSpPr>
            <p:nvPr/>
          </p:nvSpPr>
          <p:spPr bwMode="auto">
            <a:xfrm>
              <a:off x="1646" y="3390"/>
              <a:ext cx="114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42"/>
          <p:cNvGrpSpPr>
            <a:grpSpLocks/>
          </p:cNvGrpSpPr>
          <p:nvPr/>
        </p:nvGrpSpPr>
        <p:grpSpPr bwMode="auto">
          <a:xfrm>
            <a:off x="5029200" y="5257800"/>
            <a:ext cx="1295400" cy="304800"/>
            <a:chOff x="2793" y="3390"/>
            <a:chExt cx="816" cy="192"/>
          </a:xfrm>
        </p:grpSpPr>
        <p:sp>
          <p:nvSpPr>
            <p:cNvPr id="23576" name="Line 43"/>
            <p:cNvSpPr>
              <a:spLocks noChangeShapeType="1"/>
            </p:cNvSpPr>
            <p:nvPr/>
          </p:nvSpPr>
          <p:spPr bwMode="auto">
            <a:xfrm>
              <a:off x="2793" y="3395"/>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7" name="Line 44"/>
            <p:cNvSpPr>
              <a:spLocks noChangeShapeType="1"/>
            </p:cNvSpPr>
            <p:nvPr/>
          </p:nvSpPr>
          <p:spPr bwMode="auto">
            <a:xfrm>
              <a:off x="3609" y="3391"/>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8" name="Line 45"/>
            <p:cNvSpPr>
              <a:spLocks noChangeShapeType="1"/>
            </p:cNvSpPr>
            <p:nvPr/>
          </p:nvSpPr>
          <p:spPr bwMode="auto">
            <a:xfrm>
              <a:off x="2798" y="3390"/>
              <a:ext cx="80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9" name="Line 46"/>
            <p:cNvSpPr>
              <a:spLocks noChangeShapeType="1"/>
            </p:cNvSpPr>
            <p:nvPr/>
          </p:nvSpPr>
          <p:spPr bwMode="auto">
            <a:xfrm>
              <a:off x="2798" y="3582"/>
              <a:ext cx="80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47"/>
          <p:cNvGrpSpPr>
            <a:grpSpLocks/>
          </p:cNvGrpSpPr>
          <p:nvPr/>
        </p:nvGrpSpPr>
        <p:grpSpPr bwMode="auto">
          <a:xfrm>
            <a:off x="6324600" y="5562600"/>
            <a:ext cx="1447800" cy="304800"/>
            <a:chOff x="3609" y="3582"/>
            <a:chExt cx="912" cy="192"/>
          </a:xfrm>
        </p:grpSpPr>
        <p:sp>
          <p:nvSpPr>
            <p:cNvPr id="23572" name="Line 48"/>
            <p:cNvSpPr>
              <a:spLocks noChangeShapeType="1"/>
            </p:cNvSpPr>
            <p:nvPr/>
          </p:nvSpPr>
          <p:spPr bwMode="auto">
            <a:xfrm>
              <a:off x="3609" y="3587"/>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3" name="Line 49"/>
            <p:cNvSpPr>
              <a:spLocks noChangeShapeType="1"/>
            </p:cNvSpPr>
            <p:nvPr/>
          </p:nvSpPr>
          <p:spPr bwMode="auto">
            <a:xfrm>
              <a:off x="4521" y="3583"/>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4" name="Line 50"/>
            <p:cNvSpPr>
              <a:spLocks noChangeShapeType="1"/>
            </p:cNvSpPr>
            <p:nvPr/>
          </p:nvSpPr>
          <p:spPr bwMode="auto">
            <a:xfrm>
              <a:off x="3614" y="3582"/>
              <a:ext cx="90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5" name="Line 51"/>
            <p:cNvSpPr>
              <a:spLocks noChangeShapeType="1"/>
            </p:cNvSpPr>
            <p:nvPr/>
          </p:nvSpPr>
          <p:spPr bwMode="auto">
            <a:xfrm>
              <a:off x="3614" y="3774"/>
              <a:ext cx="90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52"/>
          <p:cNvGrpSpPr>
            <a:grpSpLocks/>
          </p:cNvGrpSpPr>
          <p:nvPr/>
        </p:nvGrpSpPr>
        <p:grpSpPr bwMode="auto">
          <a:xfrm>
            <a:off x="4419600" y="5943600"/>
            <a:ext cx="609600" cy="304800"/>
            <a:chOff x="4521" y="3774"/>
            <a:chExt cx="384" cy="192"/>
          </a:xfrm>
        </p:grpSpPr>
        <p:sp>
          <p:nvSpPr>
            <p:cNvPr id="23568" name="Line 53"/>
            <p:cNvSpPr>
              <a:spLocks noChangeShapeType="1"/>
            </p:cNvSpPr>
            <p:nvPr/>
          </p:nvSpPr>
          <p:spPr bwMode="auto">
            <a:xfrm>
              <a:off x="4521"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69" name="Line 54"/>
            <p:cNvSpPr>
              <a:spLocks noChangeShapeType="1"/>
            </p:cNvSpPr>
            <p:nvPr/>
          </p:nvSpPr>
          <p:spPr bwMode="auto">
            <a:xfrm>
              <a:off x="4905"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0" name="Line 55"/>
            <p:cNvSpPr>
              <a:spLocks noChangeShapeType="1"/>
            </p:cNvSpPr>
            <p:nvPr/>
          </p:nvSpPr>
          <p:spPr bwMode="auto">
            <a:xfrm>
              <a:off x="4526" y="3774"/>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1" name="Line 56"/>
            <p:cNvSpPr>
              <a:spLocks noChangeShapeType="1"/>
            </p:cNvSpPr>
            <p:nvPr/>
          </p:nvSpPr>
          <p:spPr bwMode="auto">
            <a:xfrm>
              <a:off x="4526" y="3966"/>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5817" name="Rectangle 57"/>
          <p:cNvSpPr>
            <a:spLocks noChangeArrowheads="1"/>
          </p:cNvSpPr>
          <p:nvPr/>
        </p:nvSpPr>
        <p:spPr bwMode="auto">
          <a:xfrm>
            <a:off x="1295400" y="4724400"/>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A</a:t>
            </a:r>
          </a:p>
        </p:txBody>
      </p:sp>
      <p:sp>
        <p:nvSpPr>
          <p:cNvPr id="245818" name="Rectangle 58"/>
          <p:cNvSpPr>
            <a:spLocks noChangeArrowheads="1"/>
          </p:cNvSpPr>
          <p:nvPr/>
        </p:nvSpPr>
        <p:spPr bwMode="auto">
          <a:xfrm>
            <a:off x="1295400" y="5029200"/>
            <a:ext cx="3159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B</a:t>
            </a:r>
          </a:p>
        </p:txBody>
      </p:sp>
      <p:sp>
        <p:nvSpPr>
          <p:cNvPr id="245819" name="Rectangle 59"/>
          <p:cNvSpPr>
            <a:spLocks noChangeArrowheads="1"/>
          </p:cNvSpPr>
          <p:nvPr/>
        </p:nvSpPr>
        <p:spPr bwMode="auto">
          <a:xfrm>
            <a:off x="1284288" y="5381625"/>
            <a:ext cx="3159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C</a:t>
            </a:r>
          </a:p>
        </p:txBody>
      </p:sp>
      <p:sp>
        <p:nvSpPr>
          <p:cNvPr id="245820" name="Rectangle 60"/>
          <p:cNvSpPr>
            <a:spLocks noChangeArrowheads="1"/>
          </p:cNvSpPr>
          <p:nvPr/>
        </p:nvSpPr>
        <p:spPr bwMode="auto">
          <a:xfrm>
            <a:off x="1295400" y="5686425"/>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D</a:t>
            </a:r>
          </a:p>
        </p:txBody>
      </p:sp>
      <p:sp>
        <p:nvSpPr>
          <p:cNvPr id="245821" name="Rectangle 61"/>
          <p:cNvSpPr>
            <a:spLocks noChangeArrowheads="1"/>
          </p:cNvSpPr>
          <p:nvPr/>
        </p:nvSpPr>
        <p:spPr bwMode="auto">
          <a:xfrm>
            <a:off x="1295400" y="6019800"/>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E</a:t>
            </a:r>
          </a:p>
        </p:txBody>
      </p:sp>
      <p:sp>
        <p:nvSpPr>
          <p:cNvPr id="20546" name="Text Box 66"/>
          <p:cNvSpPr txBox="1">
            <a:spLocks noChangeArrowheads="1"/>
          </p:cNvSpPr>
          <p:nvPr/>
        </p:nvSpPr>
        <p:spPr bwMode="auto">
          <a:xfrm>
            <a:off x="5943600" y="2057400"/>
            <a:ext cx="29718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Avg waiting time = 3.6</a:t>
            </a:r>
          </a:p>
          <a:p>
            <a:pPr eaLnBrk="1" hangingPunct="1">
              <a:spcBef>
                <a:spcPct val="50000"/>
              </a:spcBef>
            </a:pPr>
            <a:r>
              <a:rPr lang="en-US" altLang="en-US" sz="2000">
                <a:latin typeface="Times New Roman" panose="02020603050405020304" pitchFamily="18" charset="0"/>
                <a:cs typeface="Times New Roman" panose="02020603050405020304" pitchFamily="18" charset="0"/>
              </a:rPr>
              <a:t>Avg turnaround time = 7.6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5817"/>
                                        </p:tgtEl>
                                        <p:attrNameLst>
                                          <p:attrName>style.visibility</p:attrName>
                                        </p:attrNameLst>
                                      </p:cBhvr>
                                      <p:to>
                                        <p:strVal val="visible"/>
                                      </p:to>
                                    </p:set>
                                    <p:animEffect transition="in" filter="blinds(horizontal)">
                                      <p:cBhvr>
                                        <p:cTn id="10" dur="500"/>
                                        <p:tgtEl>
                                          <p:spTgt spid="24581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ox(in)">
                                      <p:cBhvr>
                                        <p:cTn id="15" dur="500"/>
                                        <p:tgtEl>
                                          <p:spTgt spid="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45818"/>
                                        </p:tgtEl>
                                        <p:attrNameLst>
                                          <p:attrName>style.visibility</p:attrName>
                                        </p:attrNameLst>
                                      </p:cBhvr>
                                      <p:to>
                                        <p:strVal val="visible"/>
                                      </p:to>
                                    </p:set>
                                    <p:animEffect transition="in" filter="box(in)">
                                      <p:cBhvr>
                                        <p:cTn id="18" dur="500"/>
                                        <p:tgtEl>
                                          <p:spTgt spid="2458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245821"/>
                                        </p:tgtEl>
                                        <p:attrNameLst>
                                          <p:attrName>style.visibility</p:attrName>
                                        </p:attrNameLst>
                                      </p:cBhvr>
                                      <p:to>
                                        <p:strVal val="visible"/>
                                      </p:to>
                                    </p:set>
                                    <p:animEffect transition="in" filter="diamond(in)">
                                      <p:cBhvr>
                                        <p:cTn id="23" dur="2000"/>
                                        <p:tgtEl>
                                          <p:spTgt spid="245821"/>
                                        </p:tgtEl>
                                      </p:cBhvr>
                                    </p:animEffect>
                                  </p:childTnLst>
                                </p:cTn>
                              </p:par>
                              <p:par>
                                <p:cTn id="24" presetID="8" presetClass="entr" presetSubtype="16"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amond(in)">
                                      <p:cBhvr>
                                        <p:cTn id="26" dur="2000"/>
                                        <p:tgtEl>
                                          <p:spTgt spid="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6" presetClass="entr" presetSubtype="16"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ircle(in)">
                                      <p:cBhvr>
                                        <p:cTn id="31" dur="2000"/>
                                        <p:tgtEl>
                                          <p:spTgt spid="5"/>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245819"/>
                                        </p:tgtEl>
                                        <p:attrNameLst>
                                          <p:attrName>style.visibility</p:attrName>
                                        </p:attrNameLst>
                                      </p:cBhvr>
                                      <p:to>
                                        <p:strVal val="visible"/>
                                      </p:to>
                                    </p:set>
                                    <p:animEffect transition="in" filter="circle(in)">
                                      <p:cBhvr>
                                        <p:cTn id="34" dur="2000"/>
                                        <p:tgtEl>
                                          <p:spTgt spid="24581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45820"/>
                                        </p:tgtEl>
                                        <p:attrNameLst>
                                          <p:attrName>style.visibility</p:attrName>
                                        </p:attrNameLst>
                                      </p:cBhvr>
                                      <p:to>
                                        <p:strVal val="visible"/>
                                      </p:to>
                                    </p:set>
                                    <p:animEffect transition="in" filter="blinds(horizontal)">
                                      <p:cBhvr>
                                        <p:cTn id="42" dur="500"/>
                                        <p:tgtEl>
                                          <p:spTgt spid="245820"/>
                                        </p:tgtEl>
                                      </p:cBhvr>
                                    </p:animEffect>
                                  </p:childTnLst>
                                </p:cTn>
                              </p:par>
                            </p:childTnLst>
                          </p:cTn>
                        </p:par>
                        <p:par>
                          <p:cTn id="43" fill="hold" nodeType="afterGroup">
                            <p:stCondLst>
                              <p:cond delay="500"/>
                            </p:stCondLst>
                            <p:childTnLst>
                              <p:par>
                                <p:cTn id="44" presetID="4" presetClass="entr" presetSubtype="16" fill="hold" grpId="0" nodeType="afterEffect">
                                  <p:stCondLst>
                                    <p:cond delay="0"/>
                                  </p:stCondLst>
                                  <p:childTnLst>
                                    <p:set>
                                      <p:cBhvr>
                                        <p:cTn id="45" dur="1" fill="hold">
                                          <p:stCondLst>
                                            <p:cond delay="0"/>
                                          </p:stCondLst>
                                        </p:cTn>
                                        <p:tgtEl>
                                          <p:spTgt spid="20546"/>
                                        </p:tgtEl>
                                        <p:attrNameLst>
                                          <p:attrName>style.visibility</p:attrName>
                                        </p:attrNameLst>
                                      </p:cBhvr>
                                      <p:to>
                                        <p:strVal val="visible"/>
                                      </p:to>
                                    </p:set>
                                    <p:animEffect transition="in" filter="box(in)">
                                      <p:cBhvr>
                                        <p:cTn id="46" dur="500"/>
                                        <p:tgtEl>
                                          <p:spTgt spid="20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7" grpId="0"/>
      <p:bldP spid="245818" grpId="0"/>
      <p:bldP spid="245819" grpId="0"/>
      <p:bldP spid="245820" grpId="0"/>
      <p:bldP spid="245821" grpId="0"/>
      <p:bldP spid="205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838200"/>
            <a:ext cx="9144000" cy="59436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Threads</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Share</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same address space </a:t>
            </a:r>
            <a:r>
              <a:rPr lang="en-US" altLang="en-US" sz="2400">
                <a:latin typeface="Times New Roman" panose="02020603050405020304" pitchFamily="18" charset="0"/>
                <a:cs typeface="Times New Roman" panose="02020603050405020304" pitchFamily="18" charset="0"/>
              </a:rPr>
              <a:t>and </a:t>
            </a:r>
            <a:r>
              <a:rPr lang="en-US" altLang="en-US" sz="2400" b="1">
                <a:latin typeface="Times New Roman" panose="02020603050405020304" pitchFamily="18" charset="0"/>
                <a:cs typeface="Times New Roman" panose="02020603050405020304" pitchFamily="18" charset="0"/>
              </a:rPr>
              <a:t>resources</a:t>
            </a:r>
            <a:r>
              <a:rPr lang="en-US" altLang="en-US" sz="2400">
                <a:latin typeface="Times New Roman" panose="02020603050405020304" pitchFamily="18" charset="0"/>
                <a:cs typeface="Times New Roman" panose="02020603050405020304" pitchFamily="18" charset="0"/>
              </a:rPr>
              <a:t> of the process</a:t>
            </a: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Each thread has </a:t>
            </a:r>
            <a:r>
              <a:rPr lang="en-US" altLang="en-US" sz="2400" b="1">
                <a:latin typeface="Times New Roman" panose="02020603050405020304" pitchFamily="18" charset="0"/>
                <a:cs typeface="Times New Roman" panose="02020603050405020304" pitchFamily="18" charset="0"/>
              </a:rPr>
              <a:t>its own PC</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registers</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stack of execution</a:t>
            </a:r>
            <a:endParaRPr lang="en-US" altLang="en-US" sz="240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There is </a:t>
            </a:r>
            <a:r>
              <a:rPr lang="en-US" altLang="en-US" sz="2400" b="1">
                <a:latin typeface="Times New Roman" panose="02020603050405020304" pitchFamily="18" charset="0"/>
                <a:cs typeface="Times New Roman" panose="02020603050405020304" pitchFamily="18" charset="0"/>
              </a:rPr>
              <a:t>no protection </a:t>
            </a:r>
            <a:r>
              <a:rPr lang="en-US" altLang="en-US" sz="2400">
                <a:latin typeface="Times New Roman" panose="02020603050405020304" pitchFamily="18" charset="0"/>
                <a:cs typeface="Times New Roman" panose="02020603050405020304" pitchFamily="18" charset="0"/>
              </a:rPr>
              <a:t>between threads in one process</a:t>
            </a: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Have </a:t>
            </a:r>
            <a:r>
              <a:rPr lang="de-DE" altLang="en-US" sz="2400" b="1">
                <a:latin typeface="Times New Roman" panose="02020603050405020304" pitchFamily="18" charset="0"/>
                <a:cs typeface="Times New Roman" panose="02020603050405020304" pitchFamily="18" charset="0"/>
              </a:rPr>
              <a:t>its own stack</a:t>
            </a:r>
          </a:p>
          <a:p>
            <a:pPr lvl="1" algn="just" eaLnBrk="1" hangingPunct="1">
              <a:lnSpc>
                <a:spcPct val="90000"/>
              </a:lnSpc>
              <a:buFont typeface="Symbol" panose="05050102010706020507" pitchFamily="18" charset="2"/>
              <a:buChar char="®"/>
            </a:pPr>
            <a:r>
              <a:rPr lang="de-DE" altLang="en-US" sz="2400" b="1">
                <a:latin typeface="Times New Roman" panose="02020603050405020304" pitchFamily="18" charset="0"/>
                <a:cs typeface="Times New Roman" panose="02020603050405020304" pitchFamily="18" charset="0"/>
                <a:sym typeface="Symbol" panose="05050102010706020507" pitchFamily="18" charset="2"/>
              </a:rPr>
              <a:t>Improve context switch among processes, optimize quantum</a:t>
            </a: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Are implemented in </a:t>
            </a:r>
            <a:r>
              <a:rPr lang="de-DE" altLang="en-US" sz="2400" b="1">
                <a:latin typeface="Times New Roman" panose="02020603050405020304" pitchFamily="18" charset="0"/>
                <a:cs typeface="Times New Roman" panose="02020603050405020304" pitchFamily="18" charset="0"/>
              </a:rPr>
              <a:t>3 modes: user, kernel, hybrid</a:t>
            </a:r>
          </a:p>
        </p:txBody>
      </p:sp>
    </p:spTree>
    <p:extLst>
      <p:ext uri="{BB962C8B-B14F-4D97-AF65-F5344CB8AC3E}">
        <p14:creationId xmlns:p14="http://schemas.microsoft.com/office/powerpoint/2010/main" val="3292757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1" dur="500"/>
                                        <p:tgtEl>
                                          <p:spTgt spid="140291">
                                            <p:txEl>
                                              <p:pRg st="1" end="1"/>
                                            </p:txEl>
                                          </p:spTgt>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5" dur="500"/>
                                        <p:tgtEl>
                                          <p:spTgt spid="140291">
                                            <p:txEl>
                                              <p:pRg st="2" end="2"/>
                                            </p:txEl>
                                          </p:spTgt>
                                        </p:tgtEl>
                                      </p:cBhvr>
                                    </p:animEffect>
                                  </p:child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9" dur="500"/>
                                        <p:tgtEl>
                                          <p:spTgt spid="140291">
                                            <p:txEl>
                                              <p:pRg st="3" end="3"/>
                                            </p:txEl>
                                          </p:spTgt>
                                        </p:tgtEl>
                                      </p:cBhvr>
                                    </p:animEffect>
                                  </p:childTnLst>
                                </p:cTn>
                              </p:par>
                            </p:childTnLst>
                          </p:cTn>
                        </p:par>
                        <p:par>
                          <p:cTn id="20" fill="hold" nodeType="afterGroup">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3" dur="500"/>
                                        <p:tgtEl>
                                          <p:spTgt spid="140291">
                                            <p:txEl>
                                              <p:pRg st="4" end="4"/>
                                            </p:txEl>
                                          </p:spTgt>
                                        </p:tgtEl>
                                      </p:cBhvr>
                                    </p:animEffect>
                                  </p:childTnLst>
                                </p:cTn>
                              </p:par>
                            </p:childTnLst>
                          </p:cTn>
                        </p:par>
                        <p:par>
                          <p:cTn id="24" fill="hold" nodeType="afterGroup">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7" dur="500"/>
                                        <p:tgtEl>
                                          <p:spTgt spid="140291">
                                            <p:txEl>
                                              <p:pRg st="5" end="5"/>
                                            </p:txEl>
                                          </p:spTgt>
                                        </p:tgtEl>
                                      </p:cBhvr>
                                    </p:animEffect>
                                  </p:childTnLst>
                                </p:cTn>
                              </p:par>
                            </p:childTnLst>
                          </p:cTn>
                        </p:par>
                        <p:par>
                          <p:cTn id="28" fill="hold" nodeType="afterGroup">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1" dur="500"/>
                                        <p:tgtEl>
                                          <p:spTgt spid="140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914400" y="0"/>
            <a:ext cx="8229600" cy="1295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Shortest Remaining Time Next (SRT)</a:t>
            </a:r>
          </a:p>
        </p:txBody>
      </p:sp>
      <p:sp>
        <p:nvSpPr>
          <p:cNvPr id="21507" name="Rectangle 3"/>
          <p:cNvSpPr>
            <a:spLocks noGrp="1"/>
          </p:cNvSpPr>
          <p:nvPr>
            <p:ph type="body" sz="half" idx="1"/>
          </p:nvPr>
        </p:nvSpPr>
        <p:spPr>
          <a:xfrm>
            <a:off x="304800" y="1143000"/>
            <a:ext cx="8839200" cy="4648200"/>
          </a:xfrm>
        </p:spPr>
        <p:txBody>
          <a:bodyPr/>
          <a:lstStyle/>
          <a:p>
            <a:pPr algn="just">
              <a:lnSpc>
                <a:spcPct val="80000"/>
              </a:lnSpc>
            </a:pPr>
            <a:r>
              <a:rPr lang="en-US" altLang="en-US" sz="2400">
                <a:latin typeface="Times New Roman" panose="02020603050405020304" pitchFamily="18" charset="0"/>
                <a:cs typeface="Times New Roman" panose="02020603050405020304" pitchFamily="18" charset="0"/>
              </a:rPr>
              <a:t>Is a </a:t>
            </a:r>
            <a:r>
              <a:rPr lang="en-US" altLang="en-US" sz="2400" b="1">
                <a:latin typeface="Times New Roman" panose="02020603050405020304" pitchFamily="18" charset="0"/>
                <a:cs typeface="Times New Roman" panose="02020603050405020304" pitchFamily="18" charset="0"/>
              </a:rPr>
              <a:t>preemptive version </a:t>
            </a:r>
            <a:r>
              <a:rPr lang="en-US" altLang="en-US" sz="2400">
                <a:latin typeface="Times New Roman" panose="02020603050405020304" pitchFamily="18" charset="0"/>
                <a:cs typeface="Times New Roman" panose="02020603050405020304" pitchFamily="18" charset="0"/>
              </a:rPr>
              <a:t>of shortest job first</a:t>
            </a:r>
          </a:p>
          <a:p>
            <a:pPr algn="just">
              <a:lnSpc>
                <a:spcPct val="80000"/>
              </a:lnSpc>
            </a:pP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scheduler</a:t>
            </a:r>
            <a:r>
              <a:rPr lang="en-US" altLang="en-US" sz="2400">
                <a:latin typeface="Times New Roman" panose="02020603050405020304" pitchFamily="18" charset="0"/>
                <a:cs typeface="Times New Roman" panose="02020603050405020304" pitchFamily="18" charset="0"/>
              </a:rPr>
              <a:t> always </a:t>
            </a:r>
            <a:r>
              <a:rPr lang="en-US" altLang="en-US" sz="2400" b="1">
                <a:latin typeface="Times New Roman" panose="02020603050405020304" pitchFamily="18" charset="0"/>
                <a:cs typeface="Times New Roman" panose="02020603050405020304" pitchFamily="18" charset="0"/>
              </a:rPr>
              <a:t>chooses</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process</a:t>
            </a:r>
            <a:r>
              <a:rPr lang="en-US" altLang="en-US" sz="2400">
                <a:latin typeface="Times New Roman" panose="02020603050405020304" pitchFamily="18" charset="0"/>
                <a:cs typeface="Times New Roman" panose="02020603050405020304" pitchFamily="18" charset="0"/>
              </a:rPr>
              <a:t> whose </a:t>
            </a:r>
            <a:r>
              <a:rPr lang="en-US" altLang="en-US" sz="2400" b="1">
                <a:latin typeface="Times New Roman" panose="02020603050405020304" pitchFamily="18" charset="0"/>
                <a:cs typeface="Times New Roman" panose="02020603050405020304" pitchFamily="18" charset="0"/>
              </a:rPr>
              <a:t>remaining runtime is the shortest</a:t>
            </a:r>
          </a:p>
          <a:p>
            <a:pPr algn="just">
              <a:lnSpc>
                <a:spcPct val="80000"/>
              </a:lnSpc>
            </a:pPr>
            <a:r>
              <a:rPr lang="en-US" altLang="en-US" sz="2400" b="1">
                <a:latin typeface="Times New Roman" panose="02020603050405020304" pitchFamily="18" charset="0"/>
                <a:cs typeface="Times New Roman" panose="02020603050405020304" pitchFamily="18" charset="0"/>
              </a:rPr>
              <a:t>Preempt</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currently executing process</a:t>
            </a:r>
            <a:r>
              <a:rPr lang="en-US" altLang="en-US" sz="2400">
                <a:latin typeface="Times New Roman" panose="02020603050405020304" pitchFamily="18" charset="0"/>
                <a:cs typeface="Times New Roman" panose="02020603050405020304" pitchFamily="18" charset="0"/>
              </a:rPr>
              <a:t>, if the </a:t>
            </a:r>
            <a:r>
              <a:rPr lang="en-US" altLang="en-US" sz="2400" b="1">
                <a:latin typeface="Times New Roman" panose="02020603050405020304" pitchFamily="18" charset="0"/>
                <a:cs typeface="Times New Roman" panose="02020603050405020304" pitchFamily="18" charset="0"/>
              </a:rPr>
              <a:t>next CPU burst </a:t>
            </a:r>
            <a:r>
              <a:rPr lang="en-US" altLang="en-US" sz="2400">
                <a:latin typeface="Times New Roman" panose="02020603050405020304" pitchFamily="18" charset="0"/>
                <a:cs typeface="Times New Roman" panose="02020603050405020304" pitchFamily="18" charset="0"/>
              </a:rPr>
              <a:t>of the </a:t>
            </a:r>
            <a:r>
              <a:rPr lang="en-US" altLang="en-US" sz="2400" b="1">
                <a:latin typeface="Times New Roman" panose="02020603050405020304" pitchFamily="18" charset="0"/>
                <a:cs typeface="Times New Roman" panose="02020603050405020304" pitchFamily="18" charset="0"/>
              </a:rPr>
              <a:t>newly arrived process </a:t>
            </a:r>
            <a:r>
              <a:rPr lang="en-US" altLang="en-US" sz="2400">
                <a:latin typeface="Times New Roman" panose="02020603050405020304" pitchFamily="18" charset="0"/>
                <a:cs typeface="Times New Roman" panose="02020603050405020304" pitchFamily="18" charset="0"/>
              </a:rPr>
              <a:t>is </a:t>
            </a:r>
            <a:r>
              <a:rPr lang="en-US" altLang="en-US" sz="2400" b="1">
                <a:latin typeface="Times New Roman" panose="02020603050405020304" pitchFamily="18" charset="0"/>
                <a:cs typeface="Times New Roman" panose="02020603050405020304" pitchFamily="18" charset="0"/>
              </a:rPr>
              <a:t>shorter</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than</a:t>
            </a:r>
            <a:r>
              <a:rPr lang="en-US" altLang="en-US" sz="2400">
                <a:latin typeface="Times New Roman" panose="02020603050405020304" pitchFamily="18" charset="0"/>
                <a:cs typeface="Times New Roman" panose="02020603050405020304" pitchFamily="18" charset="0"/>
              </a:rPr>
              <a:t> “what is left” of the currently executing process</a:t>
            </a:r>
          </a:p>
          <a:p>
            <a:pPr algn="just">
              <a:lnSpc>
                <a:spcPct val="80000"/>
              </a:lnSpc>
            </a:pPr>
            <a:r>
              <a:rPr lang="en-US" altLang="en-US" sz="2400">
                <a:latin typeface="Times New Roman" panose="02020603050405020304" pitchFamily="18" charset="0"/>
                <a:cs typeface="Times New Roman" panose="02020603050405020304" pitchFamily="18" charset="0"/>
              </a:rPr>
              <a:t>When a </a:t>
            </a:r>
            <a:r>
              <a:rPr lang="en-US" altLang="en-US" sz="2400" b="1">
                <a:latin typeface="Times New Roman" panose="02020603050405020304" pitchFamily="18" charset="0"/>
                <a:cs typeface="Times New Roman" panose="02020603050405020304" pitchFamily="18" charset="0"/>
              </a:rPr>
              <a:t>new job arrives</a:t>
            </a:r>
            <a:r>
              <a:rPr lang="en-US" altLang="en-US" sz="2400">
                <a:latin typeface="Times New Roman" panose="02020603050405020304" pitchFamily="18" charset="0"/>
                <a:cs typeface="Times New Roman" panose="02020603050405020304" pitchFamily="18" charset="0"/>
              </a:rPr>
              <a:t>, its </a:t>
            </a:r>
            <a:r>
              <a:rPr lang="en-US" altLang="en-US" sz="2400" b="1">
                <a:latin typeface="Times New Roman" panose="02020603050405020304" pitchFamily="18" charset="0"/>
                <a:cs typeface="Times New Roman" panose="02020603050405020304" pitchFamily="18" charset="0"/>
              </a:rPr>
              <a:t>total</a:t>
            </a:r>
            <a:r>
              <a:rPr lang="en-US" altLang="en-US" sz="2400">
                <a:latin typeface="Times New Roman" panose="02020603050405020304" pitchFamily="18" charset="0"/>
                <a:cs typeface="Times New Roman" panose="02020603050405020304" pitchFamily="18" charset="0"/>
              </a:rPr>
              <a:t> is </a:t>
            </a:r>
            <a:r>
              <a:rPr lang="en-US" altLang="en-US" sz="2400" b="1">
                <a:latin typeface="Times New Roman" panose="02020603050405020304" pitchFamily="18" charset="0"/>
                <a:cs typeface="Times New Roman" panose="02020603050405020304" pitchFamily="18" charset="0"/>
              </a:rPr>
              <a:t>compared</a:t>
            </a:r>
            <a:r>
              <a:rPr lang="en-US" altLang="en-US" sz="2400">
                <a:latin typeface="Times New Roman" panose="02020603050405020304" pitchFamily="18" charset="0"/>
                <a:cs typeface="Times New Roman" panose="02020603050405020304" pitchFamily="18" charset="0"/>
              </a:rPr>
              <a:t> to the </a:t>
            </a:r>
            <a:r>
              <a:rPr lang="en-US" altLang="en-US" sz="2400" b="1">
                <a:latin typeface="Times New Roman" panose="02020603050405020304" pitchFamily="18" charset="0"/>
                <a:cs typeface="Times New Roman" panose="02020603050405020304" pitchFamily="18" charset="0"/>
              </a:rPr>
              <a:t>current process’s remaining time.</a:t>
            </a:r>
          </a:p>
          <a:p>
            <a:pPr algn="just">
              <a:lnSpc>
                <a:spcPct val="80000"/>
              </a:lnSpc>
            </a:pPr>
            <a:r>
              <a:rPr lang="en-US" altLang="en-US" sz="2400" b="1">
                <a:latin typeface="Times New Roman" panose="02020603050405020304" pitchFamily="18" charset="0"/>
                <a:cs typeface="Times New Roman" panose="02020603050405020304" pitchFamily="18" charset="0"/>
              </a:rPr>
              <a:t>If</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new</a:t>
            </a:r>
            <a:r>
              <a:rPr lang="en-US" altLang="en-US" sz="2400">
                <a:latin typeface="Times New Roman" panose="02020603050405020304" pitchFamily="18" charset="0"/>
                <a:cs typeface="Times New Roman" panose="02020603050405020304" pitchFamily="18" charset="0"/>
              </a:rPr>
              <a:t> job needs </a:t>
            </a:r>
            <a:r>
              <a:rPr lang="en-US" altLang="en-US" sz="2400" b="1">
                <a:latin typeface="Times New Roman" panose="02020603050405020304" pitchFamily="18" charset="0"/>
                <a:cs typeface="Times New Roman" panose="02020603050405020304" pitchFamily="18" charset="0"/>
              </a:rPr>
              <a:t>less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time</a:t>
            </a:r>
            <a:r>
              <a:rPr lang="en-US" altLang="en-US" sz="2400">
                <a:latin typeface="Times New Roman" panose="02020603050405020304" pitchFamily="18" charset="0"/>
                <a:cs typeface="Times New Roman" panose="02020603050405020304" pitchFamily="18" charset="0"/>
              </a:rPr>
              <a:t> to finish </a:t>
            </a:r>
            <a:r>
              <a:rPr lang="en-US" altLang="en-US" sz="2400" b="1">
                <a:latin typeface="Times New Roman" panose="02020603050405020304" pitchFamily="18" charset="0"/>
                <a:cs typeface="Times New Roman" panose="02020603050405020304" pitchFamily="18" charset="0"/>
              </a:rPr>
              <a:t>than</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current</a:t>
            </a:r>
            <a:r>
              <a:rPr lang="en-US" altLang="en-US" sz="2400">
                <a:latin typeface="Times New Roman" panose="02020603050405020304" pitchFamily="18" charset="0"/>
                <a:cs typeface="Times New Roman" panose="02020603050405020304" pitchFamily="18" charset="0"/>
              </a:rPr>
              <a:t> process, the </a:t>
            </a:r>
            <a:r>
              <a:rPr lang="en-US" altLang="en-US" sz="2400" b="1">
                <a:latin typeface="Times New Roman" panose="02020603050405020304" pitchFamily="18" charset="0"/>
                <a:cs typeface="Times New Roman" panose="02020603050405020304" pitchFamily="18" charset="0"/>
              </a:rPr>
              <a:t>current</a:t>
            </a:r>
            <a:r>
              <a:rPr lang="en-US" altLang="en-US" sz="2400">
                <a:latin typeface="Times New Roman" panose="02020603050405020304" pitchFamily="18" charset="0"/>
                <a:cs typeface="Times New Roman" panose="02020603050405020304" pitchFamily="18" charset="0"/>
              </a:rPr>
              <a:t> process is </a:t>
            </a:r>
            <a:r>
              <a:rPr lang="en-US" altLang="en-US" sz="2400" b="1">
                <a:latin typeface="Times New Roman" panose="02020603050405020304" pitchFamily="18" charset="0"/>
                <a:cs typeface="Times New Roman" panose="02020603050405020304" pitchFamily="18" charset="0"/>
              </a:rPr>
              <a:t>suspended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and</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new</a:t>
            </a:r>
            <a:r>
              <a:rPr lang="en-US" altLang="en-US" sz="2400">
                <a:latin typeface="Times New Roman" panose="02020603050405020304" pitchFamily="18" charset="0"/>
                <a:cs typeface="Times New Roman" panose="02020603050405020304" pitchFamily="18" charset="0"/>
              </a:rPr>
              <a:t> job </a:t>
            </a:r>
            <a:r>
              <a:rPr lang="en-US" altLang="en-US" sz="2400" b="1">
                <a:latin typeface="Times New Roman" panose="02020603050405020304" pitchFamily="18" charset="0"/>
                <a:cs typeface="Times New Roman" panose="02020603050405020304" pitchFamily="18" charset="0"/>
              </a:rPr>
              <a:t>started</a:t>
            </a:r>
          </a:p>
          <a:p>
            <a:pPr algn="just" eaLnBrk="1" hangingPunct="1">
              <a:lnSpc>
                <a:spcPct val="80000"/>
              </a:lnSpc>
            </a:pPr>
            <a:r>
              <a:rPr lang="en-US" altLang="en-US" sz="2400" b="1">
                <a:latin typeface="Times New Roman" panose="02020603050405020304" pitchFamily="18" charset="0"/>
                <a:cs typeface="Times New Roman" panose="02020603050405020304" pitchFamily="18" charset="0"/>
              </a:rPr>
              <a:t>Ex</a:t>
            </a:r>
            <a:r>
              <a:rPr lang="en-US" altLang="en-US" sz="2400">
                <a:latin typeface="Times New Roman" panose="02020603050405020304" pitchFamily="18" charset="0"/>
                <a:cs typeface="Times New Roman" panose="02020603050405020304" pitchFamily="18" charset="0"/>
              </a:rPr>
              <a:t>:</a:t>
            </a:r>
          </a:p>
          <a:p>
            <a:pPr lvl="1" algn="just">
              <a:lnSpc>
                <a:spcPct val="80000"/>
              </a:lnSpc>
            </a:pPr>
            <a:r>
              <a:rPr lang="en-US" altLang="en-US" sz="2000">
                <a:latin typeface="Times New Roman" panose="02020603050405020304" pitchFamily="18" charset="0"/>
                <a:cs typeface="Times New Roman" panose="02020603050405020304" pitchFamily="18" charset="0"/>
              </a:rPr>
              <a:t>(Process:ArrivalTime:BurstTime) (P1:0:9), (P2:2:4), (P3:4:1), (P4:5:4)</a:t>
            </a:r>
          </a:p>
          <a:p>
            <a:pPr lvl="1" algn="just">
              <a:lnSpc>
                <a:spcPct val="80000"/>
              </a:lnSpc>
            </a:pPr>
            <a:r>
              <a:rPr lang="en-US" altLang="en-US" sz="2000">
                <a:latin typeface="Times New Roman" panose="02020603050405020304" pitchFamily="18" charset="0"/>
                <a:cs typeface="Times New Roman" panose="02020603050405020304" pitchFamily="18" charset="0"/>
              </a:rPr>
              <a:t>Average waiting time:  (9+ 1+ 0 + 2)/4 = 3</a:t>
            </a:r>
          </a:p>
          <a:p>
            <a:pPr lvl="1" algn="just">
              <a:lnSpc>
                <a:spcPct val="80000"/>
              </a:lnSpc>
            </a:pPr>
            <a:r>
              <a:rPr lang="en-US" altLang="en-US" sz="2000">
                <a:latin typeface="Times New Roman" panose="02020603050405020304" pitchFamily="18" charset="0"/>
                <a:cs typeface="Times New Roman" panose="02020603050405020304" pitchFamily="18" charset="0"/>
              </a:rPr>
              <a:t>Average turnaround time: (18 + 5 + 1 + 6)/4 = 7.5</a:t>
            </a:r>
          </a:p>
        </p:txBody>
      </p:sp>
      <p:pic>
        <p:nvPicPr>
          <p:cNvPr id="2150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650400"/>
            <a:ext cx="551497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checkerboard(across)">
                                      <p:cBhvr>
                                        <p:cTn id="7" dur="500"/>
                                        <p:tgtEl>
                                          <p:spTgt spid="21508"/>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21507">
                                            <p:txEl>
                                              <p:pRg st="7" end="7"/>
                                            </p:txEl>
                                          </p:spTgt>
                                        </p:tgtEl>
                                        <p:attrNameLst>
                                          <p:attrName>style.visibility</p:attrName>
                                        </p:attrNameLst>
                                      </p:cBhvr>
                                      <p:to>
                                        <p:strVal val="visible"/>
                                      </p:to>
                                    </p:set>
                                    <p:animEffect transition="in" filter="box(in)">
                                      <p:cBhvr>
                                        <p:cTn id="11" dur="500"/>
                                        <p:tgtEl>
                                          <p:spTgt spid="21507">
                                            <p:txEl>
                                              <p:pRg st="7" end="7"/>
                                            </p:txEl>
                                          </p:spTgt>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21507">
                                            <p:txEl>
                                              <p:pRg st="8" end="8"/>
                                            </p:txEl>
                                          </p:spTgt>
                                        </p:tgtEl>
                                        <p:attrNameLst>
                                          <p:attrName>style.visibility</p:attrName>
                                        </p:attrNameLst>
                                      </p:cBhvr>
                                      <p:to>
                                        <p:strVal val="visible"/>
                                      </p:to>
                                    </p:set>
                                    <p:animEffect transition="in" filter="box(in)">
                                      <p:cBhvr>
                                        <p:cTn id="15" dur="500"/>
                                        <p:tgtEl>
                                          <p:spTgt spid="215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762000" y="76200"/>
            <a:ext cx="8229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Example</a:t>
            </a:r>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93" y="1054833"/>
            <a:ext cx="58102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04" name="Group 4"/>
          <p:cNvGrpSpPr>
            <a:grpSpLocks/>
          </p:cNvGrpSpPr>
          <p:nvPr/>
        </p:nvGrpSpPr>
        <p:grpSpPr bwMode="auto">
          <a:xfrm>
            <a:off x="1524000" y="3857625"/>
            <a:ext cx="6403975" cy="692150"/>
            <a:chOff x="903" y="960"/>
            <a:chExt cx="4034" cy="436"/>
          </a:xfrm>
        </p:grpSpPr>
        <p:sp>
          <p:nvSpPr>
            <p:cNvPr id="25656" name="Line 5"/>
            <p:cNvSpPr>
              <a:spLocks noChangeShapeType="1"/>
            </p:cNvSpPr>
            <p:nvPr/>
          </p:nvSpPr>
          <p:spPr bwMode="auto">
            <a:xfrm>
              <a:off x="1013" y="1392"/>
              <a:ext cx="383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7" name="Line 6"/>
            <p:cNvSpPr>
              <a:spLocks noChangeShapeType="1"/>
            </p:cNvSpPr>
            <p:nvPr/>
          </p:nvSpPr>
          <p:spPr bwMode="auto">
            <a:xfrm flipV="1">
              <a:off x="100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8" name="Line 7"/>
            <p:cNvSpPr>
              <a:spLocks noChangeShapeType="1"/>
            </p:cNvSpPr>
            <p:nvPr/>
          </p:nvSpPr>
          <p:spPr bwMode="auto">
            <a:xfrm flipV="1">
              <a:off x="120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9" name="Line 8"/>
            <p:cNvSpPr>
              <a:spLocks noChangeShapeType="1"/>
            </p:cNvSpPr>
            <p:nvPr/>
          </p:nvSpPr>
          <p:spPr bwMode="auto">
            <a:xfrm flipV="1">
              <a:off x="139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0" name="Line 9"/>
            <p:cNvSpPr>
              <a:spLocks noChangeShapeType="1"/>
            </p:cNvSpPr>
            <p:nvPr/>
          </p:nvSpPr>
          <p:spPr bwMode="auto">
            <a:xfrm flipV="1">
              <a:off x="158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1" name="Line 10"/>
            <p:cNvSpPr>
              <a:spLocks noChangeShapeType="1"/>
            </p:cNvSpPr>
            <p:nvPr/>
          </p:nvSpPr>
          <p:spPr bwMode="auto">
            <a:xfrm flipV="1">
              <a:off x="177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2" name="Line 11"/>
            <p:cNvSpPr>
              <a:spLocks noChangeShapeType="1"/>
            </p:cNvSpPr>
            <p:nvPr/>
          </p:nvSpPr>
          <p:spPr bwMode="auto">
            <a:xfrm flipV="1">
              <a:off x="196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3" name="Line 12"/>
            <p:cNvSpPr>
              <a:spLocks noChangeShapeType="1"/>
            </p:cNvSpPr>
            <p:nvPr/>
          </p:nvSpPr>
          <p:spPr bwMode="auto">
            <a:xfrm flipV="1">
              <a:off x="216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4" name="Line 13"/>
            <p:cNvSpPr>
              <a:spLocks noChangeShapeType="1"/>
            </p:cNvSpPr>
            <p:nvPr/>
          </p:nvSpPr>
          <p:spPr bwMode="auto">
            <a:xfrm flipV="1">
              <a:off x="235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5" name="Line 14"/>
            <p:cNvSpPr>
              <a:spLocks noChangeShapeType="1"/>
            </p:cNvSpPr>
            <p:nvPr/>
          </p:nvSpPr>
          <p:spPr bwMode="auto">
            <a:xfrm flipV="1">
              <a:off x="254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6" name="Line 15"/>
            <p:cNvSpPr>
              <a:spLocks noChangeShapeType="1"/>
            </p:cNvSpPr>
            <p:nvPr/>
          </p:nvSpPr>
          <p:spPr bwMode="auto">
            <a:xfrm flipV="1">
              <a:off x="273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7" name="Line 16"/>
            <p:cNvSpPr>
              <a:spLocks noChangeShapeType="1"/>
            </p:cNvSpPr>
            <p:nvPr/>
          </p:nvSpPr>
          <p:spPr bwMode="auto">
            <a:xfrm flipV="1">
              <a:off x="292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8" name="Line 17"/>
            <p:cNvSpPr>
              <a:spLocks noChangeShapeType="1"/>
            </p:cNvSpPr>
            <p:nvPr/>
          </p:nvSpPr>
          <p:spPr bwMode="auto">
            <a:xfrm flipV="1">
              <a:off x="312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9" name="Line 18"/>
            <p:cNvSpPr>
              <a:spLocks noChangeShapeType="1"/>
            </p:cNvSpPr>
            <p:nvPr/>
          </p:nvSpPr>
          <p:spPr bwMode="auto">
            <a:xfrm flipV="1">
              <a:off x="331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0" name="Line 19"/>
            <p:cNvSpPr>
              <a:spLocks noChangeShapeType="1"/>
            </p:cNvSpPr>
            <p:nvPr/>
          </p:nvSpPr>
          <p:spPr bwMode="auto">
            <a:xfrm flipV="1">
              <a:off x="350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1" name="Line 20"/>
            <p:cNvSpPr>
              <a:spLocks noChangeShapeType="1"/>
            </p:cNvSpPr>
            <p:nvPr/>
          </p:nvSpPr>
          <p:spPr bwMode="auto">
            <a:xfrm flipV="1">
              <a:off x="369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2" name="Line 21"/>
            <p:cNvSpPr>
              <a:spLocks noChangeShapeType="1"/>
            </p:cNvSpPr>
            <p:nvPr/>
          </p:nvSpPr>
          <p:spPr bwMode="auto">
            <a:xfrm flipV="1">
              <a:off x="388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3" name="Line 22"/>
            <p:cNvSpPr>
              <a:spLocks noChangeShapeType="1"/>
            </p:cNvSpPr>
            <p:nvPr/>
          </p:nvSpPr>
          <p:spPr bwMode="auto">
            <a:xfrm flipV="1">
              <a:off x="408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4" name="Line 23"/>
            <p:cNvSpPr>
              <a:spLocks noChangeShapeType="1"/>
            </p:cNvSpPr>
            <p:nvPr/>
          </p:nvSpPr>
          <p:spPr bwMode="auto">
            <a:xfrm flipV="1">
              <a:off x="427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5" name="Line 24"/>
            <p:cNvSpPr>
              <a:spLocks noChangeShapeType="1"/>
            </p:cNvSpPr>
            <p:nvPr/>
          </p:nvSpPr>
          <p:spPr bwMode="auto">
            <a:xfrm flipV="1">
              <a:off x="446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6" name="Line 25"/>
            <p:cNvSpPr>
              <a:spLocks noChangeShapeType="1"/>
            </p:cNvSpPr>
            <p:nvPr/>
          </p:nvSpPr>
          <p:spPr bwMode="auto">
            <a:xfrm flipV="1">
              <a:off x="465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7" name="Line 26"/>
            <p:cNvSpPr>
              <a:spLocks noChangeShapeType="1"/>
            </p:cNvSpPr>
            <p:nvPr/>
          </p:nvSpPr>
          <p:spPr bwMode="auto">
            <a:xfrm flipV="1">
              <a:off x="484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8" name="Rectangle 27"/>
            <p:cNvSpPr>
              <a:spLocks noChangeArrowheads="1"/>
            </p:cNvSpPr>
            <p:nvPr/>
          </p:nvSpPr>
          <p:spPr bwMode="auto">
            <a:xfrm>
              <a:off x="903" y="1008"/>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0</a:t>
              </a:r>
            </a:p>
          </p:txBody>
        </p:sp>
        <p:sp>
          <p:nvSpPr>
            <p:cNvPr id="25679" name="Rectangle 28"/>
            <p:cNvSpPr>
              <a:spLocks noChangeArrowheads="1"/>
            </p:cNvSpPr>
            <p:nvPr/>
          </p:nvSpPr>
          <p:spPr bwMode="auto">
            <a:xfrm>
              <a:off x="1863" y="960"/>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a:t>
              </a:r>
            </a:p>
          </p:txBody>
        </p:sp>
        <p:sp>
          <p:nvSpPr>
            <p:cNvPr id="25680" name="Rectangle 29"/>
            <p:cNvSpPr>
              <a:spLocks noChangeArrowheads="1"/>
            </p:cNvSpPr>
            <p:nvPr/>
          </p:nvSpPr>
          <p:spPr bwMode="auto">
            <a:xfrm>
              <a:off x="2823"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10</a:t>
              </a:r>
            </a:p>
          </p:txBody>
        </p:sp>
        <p:sp>
          <p:nvSpPr>
            <p:cNvPr id="25681" name="Rectangle 30"/>
            <p:cNvSpPr>
              <a:spLocks noChangeArrowheads="1"/>
            </p:cNvSpPr>
            <p:nvPr/>
          </p:nvSpPr>
          <p:spPr bwMode="auto">
            <a:xfrm>
              <a:off x="373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15</a:t>
              </a:r>
            </a:p>
          </p:txBody>
        </p:sp>
        <p:sp>
          <p:nvSpPr>
            <p:cNvPr id="25682" name="Rectangle 31"/>
            <p:cNvSpPr>
              <a:spLocks noChangeArrowheads="1"/>
            </p:cNvSpPr>
            <p:nvPr/>
          </p:nvSpPr>
          <p:spPr bwMode="auto">
            <a:xfrm>
              <a:off x="469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20</a:t>
              </a:r>
            </a:p>
          </p:txBody>
        </p:sp>
      </p:grpSp>
      <p:grpSp>
        <p:nvGrpSpPr>
          <p:cNvPr id="3" name="Group 32"/>
          <p:cNvGrpSpPr>
            <a:grpSpLocks/>
          </p:cNvGrpSpPr>
          <p:nvPr/>
        </p:nvGrpSpPr>
        <p:grpSpPr bwMode="auto">
          <a:xfrm>
            <a:off x="2895600" y="5334000"/>
            <a:ext cx="609600" cy="304800"/>
            <a:chOff x="1065" y="3006"/>
            <a:chExt cx="576" cy="192"/>
          </a:xfrm>
        </p:grpSpPr>
        <p:sp>
          <p:nvSpPr>
            <p:cNvPr id="25652" name="Line 33"/>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3" name="Line 34"/>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4" name="Line 35"/>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5" name="Line 36"/>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52"/>
          <p:cNvGrpSpPr>
            <a:grpSpLocks/>
          </p:cNvGrpSpPr>
          <p:nvPr/>
        </p:nvGrpSpPr>
        <p:grpSpPr bwMode="auto">
          <a:xfrm>
            <a:off x="1676400" y="4724400"/>
            <a:ext cx="609600" cy="304800"/>
            <a:chOff x="4521" y="3774"/>
            <a:chExt cx="384" cy="192"/>
          </a:xfrm>
        </p:grpSpPr>
        <p:sp>
          <p:nvSpPr>
            <p:cNvPr id="25648" name="Line 53"/>
            <p:cNvSpPr>
              <a:spLocks noChangeShapeType="1"/>
            </p:cNvSpPr>
            <p:nvPr/>
          </p:nvSpPr>
          <p:spPr bwMode="auto">
            <a:xfrm>
              <a:off x="4521"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9" name="Line 54"/>
            <p:cNvSpPr>
              <a:spLocks noChangeShapeType="1"/>
            </p:cNvSpPr>
            <p:nvPr/>
          </p:nvSpPr>
          <p:spPr bwMode="auto">
            <a:xfrm>
              <a:off x="4905"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0" name="Line 55"/>
            <p:cNvSpPr>
              <a:spLocks noChangeShapeType="1"/>
            </p:cNvSpPr>
            <p:nvPr/>
          </p:nvSpPr>
          <p:spPr bwMode="auto">
            <a:xfrm>
              <a:off x="4526" y="3774"/>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1" name="Line 56"/>
            <p:cNvSpPr>
              <a:spLocks noChangeShapeType="1"/>
            </p:cNvSpPr>
            <p:nvPr/>
          </p:nvSpPr>
          <p:spPr bwMode="auto">
            <a:xfrm>
              <a:off x="4526" y="3966"/>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6841" name="Rectangle 57"/>
          <p:cNvSpPr>
            <a:spLocks noChangeArrowheads="1"/>
          </p:cNvSpPr>
          <p:nvPr/>
        </p:nvSpPr>
        <p:spPr bwMode="auto">
          <a:xfrm>
            <a:off x="1044575" y="6019800"/>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D</a:t>
            </a:r>
          </a:p>
        </p:txBody>
      </p:sp>
      <p:sp>
        <p:nvSpPr>
          <p:cNvPr id="246842" name="Rectangle 58"/>
          <p:cNvSpPr>
            <a:spLocks noChangeArrowheads="1"/>
          </p:cNvSpPr>
          <p:nvPr/>
        </p:nvSpPr>
        <p:spPr bwMode="auto">
          <a:xfrm>
            <a:off x="1055688" y="5029200"/>
            <a:ext cx="3159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B</a:t>
            </a:r>
          </a:p>
        </p:txBody>
      </p:sp>
      <p:sp>
        <p:nvSpPr>
          <p:cNvPr id="246843" name="Rectangle 59"/>
          <p:cNvSpPr>
            <a:spLocks noChangeArrowheads="1"/>
          </p:cNvSpPr>
          <p:nvPr/>
        </p:nvSpPr>
        <p:spPr bwMode="auto">
          <a:xfrm>
            <a:off x="1055688" y="5381625"/>
            <a:ext cx="3159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C</a:t>
            </a:r>
          </a:p>
        </p:txBody>
      </p:sp>
      <p:sp>
        <p:nvSpPr>
          <p:cNvPr id="246844" name="Rectangle 60"/>
          <p:cNvSpPr>
            <a:spLocks noChangeArrowheads="1"/>
          </p:cNvSpPr>
          <p:nvPr/>
        </p:nvSpPr>
        <p:spPr bwMode="auto">
          <a:xfrm>
            <a:off x="1044575" y="5686425"/>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E</a:t>
            </a:r>
          </a:p>
        </p:txBody>
      </p:sp>
      <p:sp>
        <p:nvSpPr>
          <p:cNvPr id="246845" name="Rectangle 61"/>
          <p:cNvSpPr>
            <a:spLocks noChangeArrowheads="1"/>
          </p:cNvSpPr>
          <p:nvPr/>
        </p:nvSpPr>
        <p:spPr bwMode="auto">
          <a:xfrm>
            <a:off x="1066800" y="4724400"/>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A</a:t>
            </a:r>
          </a:p>
        </p:txBody>
      </p:sp>
      <p:grpSp>
        <p:nvGrpSpPr>
          <p:cNvPr id="5" name="Group 62"/>
          <p:cNvGrpSpPr>
            <a:grpSpLocks/>
          </p:cNvGrpSpPr>
          <p:nvPr/>
        </p:nvGrpSpPr>
        <p:grpSpPr bwMode="auto">
          <a:xfrm>
            <a:off x="2286000" y="4724400"/>
            <a:ext cx="304800" cy="304800"/>
            <a:chOff x="4521" y="3774"/>
            <a:chExt cx="384" cy="192"/>
          </a:xfrm>
        </p:grpSpPr>
        <p:sp>
          <p:nvSpPr>
            <p:cNvPr id="25644" name="Line 63"/>
            <p:cNvSpPr>
              <a:spLocks noChangeShapeType="1"/>
            </p:cNvSpPr>
            <p:nvPr/>
          </p:nvSpPr>
          <p:spPr bwMode="auto">
            <a:xfrm>
              <a:off x="4521"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5" name="Line 64"/>
            <p:cNvSpPr>
              <a:spLocks noChangeShapeType="1"/>
            </p:cNvSpPr>
            <p:nvPr/>
          </p:nvSpPr>
          <p:spPr bwMode="auto">
            <a:xfrm>
              <a:off x="4905"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6" name="Line 65"/>
            <p:cNvSpPr>
              <a:spLocks noChangeShapeType="1"/>
            </p:cNvSpPr>
            <p:nvPr/>
          </p:nvSpPr>
          <p:spPr bwMode="auto">
            <a:xfrm>
              <a:off x="4526" y="3774"/>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7" name="Line 66"/>
            <p:cNvSpPr>
              <a:spLocks noChangeShapeType="1"/>
            </p:cNvSpPr>
            <p:nvPr/>
          </p:nvSpPr>
          <p:spPr bwMode="auto">
            <a:xfrm>
              <a:off x="4526" y="3966"/>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6851" name="Text Box 67"/>
          <p:cNvSpPr txBox="1">
            <a:spLocks noChangeArrowheads="1"/>
          </p:cNvSpPr>
          <p:nvPr/>
        </p:nvSpPr>
        <p:spPr bwMode="auto">
          <a:xfrm>
            <a:off x="1600200" y="50292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a:latin typeface="Times New Roman" panose="02020603050405020304" pitchFamily="18" charset="0"/>
                <a:cs typeface="Times New Roman" panose="02020603050405020304" pitchFamily="18" charset="0"/>
              </a:rPr>
              <a:t>min(1, 6)</a:t>
            </a:r>
          </a:p>
        </p:txBody>
      </p:sp>
      <p:sp>
        <p:nvSpPr>
          <p:cNvPr id="246852" name="Text Box 68"/>
          <p:cNvSpPr txBox="1">
            <a:spLocks noChangeArrowheads="1"/>
          </p:cNvSpPr>
          <p:nvPr/>
        </p:nvSpPr>
        <p:spPr bwMode="auto">
          <a:xfrm>
            <a:off x="2971800" y="50292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a:latin typeface="Times New Roman" panose="02020603050405020304" pitchFamily="18" charset="0"/>
                <a:cs typeface="Times New Roman" panose="02020603050405020304" pitchFamily="18" charset="0"/>
              </a:rPr>
              <a:t>Min(5, 4)</a:t>
            </a:r>
          </a:p>
        </p:txBody>
      </p:sp>
      <p:grpSp>
        <p:nvGrpSpPr>
          <p:cNvPr id="6" name="Group 69"/>
          <p:cNvGrpSpPr>
            <a:grpSpLocks/>
          </p:cNvGrpSpPr>
          <p:nvPr/>
        </p:nvGrpSpPr>
        <p:grpSpPr bwMode="auto">
          <a:xfrm>
            <a:off x="2590800" y="5029200"/>
            <a:ext cx="304800" cy="304800"/>
            <a:chOff x="4521" y="3774"/>
            <a:chExt cx="384" cy="192"/>
          </a:xfrm>
        </p:grpSpPr>
        <p:sp>
          <p:nvSpPr>
            <p:cNvPr id="25640" name="Line 70"/>
            <p:cNvSpPr>
              <a:spLocks noChangeShapeType="1"/>
            </p:cNvSpPr>
            <p:nvPr/>
          </p:nvSpPr>
          <p:spPr bwMode="auto">
            <a:xfrm>
              <a:off x="4521"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1" name="Line 71"/>
            <p:cNvSpPr>
              <a:spLocks noChangeShapeType="1"/>
            </p:cNvSpPr>
            <p:nvPr/>
          </p:nvSpPr>
          <p:spPr bwMode="auto">
            <a:xfrm>
              <a:off x="4905"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2" name="Line 72"/>
            <p:cNvSpPr>
              <a:spLocks noChangeShapeType="1"/>
            </p:cNvSpPr>
            <p:nvPr/>
          </p:nvSpPr>
          <p:spPr bwMode="auto">
            <a:xfrm>
              <a:off x="4526" y="3774"/>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3" name="Line 73"/>
            <p:cNvSpPr>
              <a:spLocks noChangeShapeType="1"/>
            </p:cNvSpPr>
            <p:nvPr/>
          </p:nvSpPr>
          <p:spPr bwMode="auto">
            <a:xfrm>
              <a:off x="4526" y="3966"/>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6858" name="Text Box 74"/>
          <p:cNvSpPr txBox="1">
            <a:spLocks noChangeArrowheads="1"/>
          </p:cNvSpPr>
          <p:nvPr/>
        </p:nvSpPr>
        <p:spPr bwMode="auto">
          <a:xfrm>
            <a:off x="2514600" y="56388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a:latin typeface="Times New Roman" panose="02020603050405020304" pitchFamily="18" charset="0"/>
                <a:cs typeface="Times New Roman" panose="02020603050405020304" pitchFamily="18" charset="0"/>
              </a:rPr>
              <a:t>Min(5, 2, 5)</a:t>
            </a:r>
          </a:p>
        </p:txBody>
      </p:sp>
      <p:grpSp>
        <p:nvGrpSpPr>
          <p:cNvPr id="7" name="Group 75"/>
          <p:cNvGrpSpPr>
            <a:grpSpLocks/>
          </p:cNvGrpSpPr>
          <p:nvPr/>
        </p:nvGrpSpPr>
        <p:grpSpPr bwMode="auto">
          <a:xfrm>
            <a:off x="3505200" y="5334000"/>
            <a:ext cx="609600" cy="304800"/>
            <a:chOff x="1065" y="3006"/>
            <a:chExt cx="576" cy="192"/>
          </a:xfrm>
        </p:grpSpPr>
        <p:sp>
          <p:nvSpPr>
            <p:cNvPr id="25636" name="Line 76"/>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7" name="Line 77"/>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8" name="Line 78"/>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9" name="Line 79"/>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6864" name="Text Box 80"/>
          <p:cNvSpPr txBox="1">
            <a:spLocks noChangeArrowheads="1"/>
          </p:cNvSpPr>
          <p:nvPr/>
        </p:nvSpPr>
        <p:spPr bwMode="auto">
          <a:xfrm>
            <a:off x="4191000" y="53340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a:latin typeface="Times New Roman" panose="02020603050405020304" pitchFamily="18" charset="0"/>
                <a:cs typeface="Times New Roman" panose="02020603050405020304" pitchFamily="18" charset="0"/>
              </a:rPr>
              <a:t>Min(5, 5, 2)</a:t>
            </a:r>
          </a:p>
        </p:txBody>
      </p:sp>
      <p:grpSp>
        <p:nvGrpSpPr>
          <p:cNvPr id="8" name="Group 81"/>
          <p:cNvGrpSpPr>
            <a:grpSpLocks/>
          </p:cNvGrpSpPr>
          <p:nvPr/>
        </p:nvGrpSpPr>
        <p:grpSpPr bwMode="auto">
          <a:xfrm>
            <a:off x="4114800" y="5638800"/>
            <a:ext cx="609600" cy="304800"/>
            <a:chOff x="1065" y="3006"/>
            <a:chExt cx="576" cy="192"/>
          </a:xfrm>
        </p:grpSpPr>
        <p:sp>
          <p:nvSpPr>
            <p:cNvPr id="25632" name="Line 82"/>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3" name="Line 83"/>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4" name="Line 84"/>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5" name="Line 85"/>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6870" name="Text Box 86"/>
          <p:cNvSpPr txBox="1">
            <a:spLocks noChangeArrowheads="1"/>
          </p:cNvSpPr>
          <p:nvPr/>
        </p:nvSpPr>
        <p:spPr bwMode="auto">
          <a:xfrm>
            <a:off x="3962400" y="59436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a:latin typeface="Times New Roman" panose="02020603050405020304" pitchFamily="18" charset="0"/>
                <a:cs typeface="Times New Roman" panose="02020603050405020304" pitchFamily="18" charset="0"/>
              </a:rPr>
              <a:t>Min(5, 5)</a:t>
            </a:r>
          </a:p>
        </p:txBody>
      </p:sp>
      <p:grpSp>
        <p:nvGrpSpPr>
          <p:cNvPr id="9" name="Group 87"/>
          <p:cNvGrpSpPr>
            <a:grpSpLocks/>
          </p:cNvGrpSpPr>
          <p:nvPr/>
        </p:nvGrpSpPr>
        <p:grpSpPr bwMode="auto">
          <a:xfrm>
            <a:off x="4724400" y="4953000"/>
            <a:ext cx="1524000" cy="304800"/>
            <a:chOff x="1065" y="3006"/>
            <a:chExt cx="576" cy="192"/>
          </a:xfrm>
        </p:grpSpPr>
        <p:sp>
          <p:nvSpPr>
            <p:cNvPr id="25628" name="Line 88"/>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9" name="Line 89"/>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0" name="Line 90"/>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1" name="Line 91"/>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 name="Group 92"/>
          <p:cNvGrpSpPr>
            <a:grpSpLocks/>
          </p:cNvGrpSpPr>
          <p:nvPr/>
        </p:nvGrpSpPr>
        <p:grpSpPr bwMode="auto">
          <a:xfrm>
            <a:off x="6248400" y="5943600"/>
            <a:ext cx="1524000" cy="304800"/>
            <a:chOff x="1065" y="3006"/>
            <a:chExt cx="576" cy="192"/>
          </a:xfrm>
        </p:grpSpPr>
        <p:sp>
          <p:nvSpPr>
            <p:cNvPr id="25624" name="Line 93"/>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5" name="Line 94"/>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6" name="Line 95"/>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7" name="Line 96"/>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2613" name="Text Box 85"/>
          <p:cNvSpPr txBox="1">
            <a:spLocks noChangeArrowheads="1"/>
          </p:cNvSpPr>
          <p:nvPr/>
        </p:nvSpPr>
        <p:spPr bwMode="auto">
          <a:xfrm>
            <a:off x="5943600" y="2057400"/>
            <a:ext cx="29718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Avg waiting time = 3.2</a:t>
            </a:r>
          </a:p>
          <a:p>
            <a:pPr eaLnBrk="1" hangingPunct="1">
              <a:spcBef>
                <a:spcPct val="50000"/>
              </a:spcBef>
            </a:pPr>
            <a:r>
              <a:rPr lang="en-US" altLang="en-US" sz="2000">
                <a:latin typeface="Times New Roman" panose="02020603050405020304" pitchFamily="18" charset="0"/>
                <a:cs typeface="Times New Roman" panose="02020603050405020304" pitchFamily="18" charset="0"/>
              </a:rPr>
              <a:t>Avg turnaround time = 7.2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46845"/>
                                        </p:tgtEl>
                                        <p:attrNameLst>
                                          <p:attrName>style.visibility</p:attrName>
                                        </p:attrNameLst>
                                      </p:cBhvr>
                                      <p:to>
                                        <p:strVal val="visible"/>
                                      </p:to>
                                    </p:set>
                                    <p:animEffect transition="in" filter="checkerboard(across)">
                                      <p:cBhvr>
                                        <p:cTn id="10" dur="500"/>
                                        <p:tgtEl>
                                          <p:spTgt spid="24684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46851"/>
                                        </p:tgtEl>
                                        <p:attrNameLst>
                                          <p:attrName>style.visibility</p:attrName>
                                        </p:attrNameLst>
                                      </p:cBhvr>
                                      <p:to>
                                        <p:strVal val="visible"/>
                                      </p:to>
                                    </p:set>
                                    <p:animEffect transition="in" filter="box(in)">
                                      <p:cBhvr>
                                        <p:cTn id="15" dur="500"/>
                                        <p:tgtEl>
                                          <p:spTgt spid="246851"/>
                                        </p:tgtEl>
                                      </p:cBhvr>
                                    </p:animEffect>
                                  </p:childTnLst>
                                </p:cTn>
                              </p:par>
                            </p:childTnLst>
                          </p:cTn>
                        </p:par>
                        <p:par>
                          <p:cTn id="16" fill="hold" nodeType="afterGroup">
                            <p:stCondLst>
                              <p:cond delay="500"/>
                            </p:stCondLst>
                            <p:childTnLst>
                              <p:par>
                                <p:cTn id="17" presetID="5" presetClass="entr" presetSubtype="1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heckerboard(across)">
                                      <p:cBhvr>
                                        <p:cTn id="19" dur="5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46842"/>
                                        </p:tgtEl>
                                        <p:attrNameLst>
                                          <p:attrName>style.visibility</p:attrName>
                                        </p:attrNameLst>
                                      </p:cBhvr>
                                      <p:to>
                                        <p:strVal val="visible"/>
                                      </p:to>
                                    </p:set>
                                    <p:animEffect transition="in" filter="box(in)">
                                      <p:cBhvr>
                                        <p:cTn id="24" dur="500"/>
                                        <p:tgtEl>
                                          <p:spTgt spid="246842"/>
                                        </p:tgtEl>
                                      </p:cBhvr>
                                    </p:animEffect>
                                  </p:childTnLst>
                                </p:cTn>
                              </p:par>
                              <p:par>
                                <p:cTn id="25" presetID="3" presetClass="exit" presetSubtype="10" fill="hold" grpId="1" nodeType="withEffect">
                                  <p:stCondLst>
                                    <p:cond delay="0"/>
                                  </p:stCondLst>
                                  <p:childTnLst>
                                    <p:animEffect transition="out" filter="blinds(horizontal)">
                                      <p:cBhvr>
                                        <p:cTn id="26" dur="500"/>
                                        <p:tgtEl>
                                          <p:spTgt spid="246851"/>
                                        </p:tgtEl>
                                      </p:cBhvr>
                                    </p:animEffect>
                                    <p:set>
                                      <p:cBhvr>
                                        <p:cTn id="27" dur="1" fill="hold">
                                          <p:stCondLst>
                                            <p:cond delay="499"/>
                                          </p:stCondLst>
                                        </p:cTn>
                                        <p:tgtEl>
                                          <p:spTgt spid="246851"/>
                                        </p:tgtEl>
                                        <p:attrNameLst>
                                          <p:attrName>style.visibility</p:attrName>
                                        </p:attrNameLst>
                                      </p:cBhvr>
                                      <p:to>
                                        <p:strVal val="hidden"/>
                                      </p:to>
                                    </p:set>
                                  </p:childTnLst>
                                </p:cTn>
                              </p:par>
                            </p:childTnLst>
                          </p:cTn>
                        </p:par>
                        <p:par>
                          <p:cTn id="28" fill="hold" nodeType="afterGroup">
                            <p:stCondLst>
                              <p:cond delay="500"/>
                            </p:stCondLst>
                            <p:childTnLst>
                              <p:par>
                                <p:cTn id="29" presetID="5" presetClass="entr" presetSubtype="1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500"/>
                                        <p:tgtEl>
                                          <p:spTgt spid="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46852"/>
                                        </p:tgtEl>
                                        <p:attrNameLst>
                                          <p:attrName>style.visibility</p:attrName>
                                        </p:attrNameLst>
                                      </p:cBhvr>
                                      <p:to>
                                        <p:strVal val="visible"/>
                                      </p:to>
                                    </p:set>
                                    <p:animEffect transition="in" filter="box(in)">
                                      <p:cBhvr>
                                        <p:cTn id="36" dur="500"/>
                                        <p:tgtEl>
                                          <p:spTgt spid="246852"/>
                                        </p:tgtEl>
                                      </p:cBhvr>
                                    </p:animEffect>
                                  </p:childTnLst>
                                  <p:subTnLst>
                                    <p:set>
                                      <p:cBhvr override="childStyle">
                                        <p:cTn dur="1" fill="hold" display="0" masterRel="nextClick" afterEffect="1"/>
                                        <p:tgtEl>
                                          <p:spTgt spid="246852"/>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246843"/>
                                        </p:tgtEl>
                                        <p:attrNameLst>
                                          <p:attrName>style.visibility</p:attrName>
                                        </p:attrNameLst>
                                      </p:cBhvr>
                                      <p:to>
                                        <p:strVal val="visible"/>
                                      </p:to>
                                    </p:set>
                                    <p:animEffect transition="in" filter="box(in)">
                                      <p:cBhvr>
                                        <p:cTn id="41" dur="500"/>
                                        <p:tgtEl>
                                          <p:spTgt spid="246843"/>
                                        </p:tgtEl>
                                      </p:cBhvr>
                                    </p:animEffect>
                                  </p:childTnLst>
                                </p:cTn>
                              </p:par>
                              <p:par>
                                <p:cTn id="42" presetID="3" presetClass="exit" presetSubtype="10" fill="hold" grpId="1" nodeType="withEffect">
                                  <p:stCondLst>
                                    <p:cond delay="0"/>
                                  </p:stCondLst>
                                  <p:childTnLst>
                                    <p:animEffect transition="out" filter="blinds(horizontal)">
                                      <p:cBhvr>
                                        <p:cTn id="43" dur="500"/>
                                        <p:tgtEl>
                                          <p:spTgt spid="246852"/>
                                        </p:tgtEl>
                                      </p:cBhvr>
                                    </p:animEffect>
                                    <p:set>
                                      <p:cBhvr>
                                        <p:cTn id="44" dur="1" fill="hold">
                                          <p:stCondLst>
                                            <p:cond delay="499"/>
                                          </p:stCondLst>
                                        </p:cTn>
                                        <p:tgtEl>
                                          <p:spTgt spid="246852"/>
                                        </p:tgtEl>
                                        <p:attrNameLst>
                                          <p:attrName>style.visibility</p:attrName>
                                        </p:attrNameLst>
                                      </p:cBhvr>
                                      <p:to>
                                        <p:strVal val="hidden"/>
                                      </p:to>
                                    </p:set>
                                  </p:childTnLst>
                                </p:cTn>
                              </p:par>
                              <p:par>
                                <p:cTn id="45" presetID="4" presetClass="entr" presetSubtype="16" fill="hold" nodeType="with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ox(in)">
                                      <p:cBhvr>
                                        <p:cTn id="47" dur="500"/>
                                        <p:tgtEl>
                                          <p:spTgt spid="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46858"/>
                                        </p:tgtEl>
                                        <p:attrNameLst>
                                          <p:attrName>style.visibility</p:attrName>
                                        </p:attrNameLst>
                                      </p:cBhvr>
                                      <p:to>
                                        <p:strVal val="visible"/>
                                      </p:to>
                                    </p:set>
                                    <p:animEffect transition="in" filter="box(in)">
                                      <p:cBhvr>
                                        <p:cTn id="52" dur="500"/>
                                        <p:tgtEl>
                                          <p:spTgt spid="246858"/>
                                        </p:tgtEl>
                                      </p:cBhvr>
                                    </p:animEffect>
                                  </p:childTnLst>
                                  <p:subTnLst>
                                    <p:set>
                                      <p:cBhvr override="childStyle">
                                        <p:cTn dur="1" fill="hold" display="0" masterRel="nextClick" afterEffect="1"/>
                                        <p:tgtEl>
                                          <p:spTgt spid="246858"/>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box(in)">
                                      <p:cBhvr>
                                        <p:cTn id="57" dur="500"/>
                                        <p:tgtEl>
                                          <p:spTgt spid="7"/>
                                        </p:tgtEl>
                                      </p:cBhvr>
                                    </p:animEffect>
                                  </p:childTnLst>
                                </p:cTn>
                              </p:par>
                              <p:par>
                                <p:cTn id="58" presetID="3" presetClass="exit" presetSubtype="10" fill="hold" grpId="1" nodeType="withEffect">
                                  <p:stCondLst>
                                    <p:cond delay="0"/>
                                  </p:stCondLst>
                                  <p:childTnLst>
                                    <p:animEffect transition="out" filter="blinds(horizontal)">
                                      <p:cBhvr>
                                        <p:cTn id="59" dur="500"/>
                                        <p:tgtEl>
                                          <p:spTgt spid="246858"/>
                                        </p:tgtEl>
                                      </p:cBhvr>
                                    </p:animEffect>
                                    <p:set>
                                      <p:cBhvr>
                                        <p:cTn id="60" dur="1" fill="hold">
                                          <p:stCondLst>
                                            <p:cond delay="499"/>
                                          </p:stCondLst>
                                        </p:cTn>
                                        <p:tgtEl>
                                          <p:spTgt spid="246858"/>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246864"/>
                                        </p:tgtEl>
                                        <p:attrNameLst>
                                          <p:attrName>style.visibility</p:attrName>
                                        </p:attrNameLst>
                                      </p:cBhvr>
                                      <p:to>
                                        <p:strVal val="visible"/>
                                      </p:to>
                                    </p:set>
                                    <p:animEffect transition="in" filter="box(in)">
                                      <p:cBhvr>
                                        <p:cTn id="65" dur="500"/>
                                        <p:tgtEl>
                                          <p:spTgt spid="246864"/>
                                        </p:tgtEl>
                                      </p:cBhvr>
                                    </p:animEffect>
                                  </p:childTnLst>
                                  <p:subTnLst>
                                    <p:set>
                                      <p:cBhvr override="childStyle">
                                        <p:cTn dur="1" fill="hold" display="0" masterRel="nextClick" afterEffect="1"/>
                                        <p:tgtEl>
                                          <p:spTgt spid="246864"/>
                                        </p:tgtEl>
                                        <p:attrNameLst>
                                          <p:attrName>style.visibility</p:attrName>
                                        </p:attrNameLst>
                                      </p:cBhvr>
                                      <p:to>
                                        <p:strVal val="hidden"/>
                                      </p:to>
                                    </p:set>
                                  </p:sub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16" fill="hold"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box(in)">
                                      <p:cBhvr>
                                        <p:cTn id="70" dur="500"/>
                                        <p:tgtEl>
                                          <p:spTgt spid="8"/>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46844"/>
                                        </p:tgtEl>
                                        <p:attrNameLst>
                                          <p:attrName>style.visibility</p:attrName>
                                        </p:attrNameLst>
                                      </p:cBhvr>
                                      <p:to>
                                        <p:strVal val="visible"/>
                                      </p:to>
                                    </p:set>
                                    <p:animEffect transition="in" filter="blinds(horizontal)">
                                      <p:cBhvr>
                                        <p:cTn id="73" dur="500"/>
                                        <p:tgtEl>
                                          <p:spTgt spid="246844"/>
                                        </p:tgtEl>
                                      </p:cBhvr>
                                    </p:animEffect>
                                  </p:childTnLst>
                                </p:cTn>
                              </p:par>
                              <p:par>
                                <p:cTn id="74" presetID="3" presetClass="exit" presetSubtype="10" fill="hold" grpId="1" nodeType="withEffect">
                                  <p:stCondLst>
                                    <p:cond delay="0"/>
                                  </p:stCondLst>
                                  <p:childTnLst>
                                    <p:animEffect transition="out" filter="blinds(horizontal)">
                                      <p:cBhvr>
                                        <p:cTn id="75" dur="500"/>
                                        <p:tgtEl>
                                          <p:spTgt spid="246864"/>
                                        </p:tgtEl>
                                      </p:cBhvr>
                                    </p:animEffect>
                                    <p:set>
                                      <p:cBhvr>
                                        <p:cTn id="76" dur="1" fill="hold">
                                          <p:stCondLst>
                                            <p:cond delay="499"/>
                                          </p:stCondLst>
                                        </p:cTn>
                                        <p:tgtEl>
                                          <p:spTgt spid="246864"/>
                                        </p:tgtEl>
                                        <p:attrNameLst>
                                          <p:attrName>style.visibility</p:attrName>
                                        </p:attrNameLst>
                                      </p:cBhvr>
                                      <p:to>
                                        <p:strVal val="hidden"/>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16" fill="hold" grpId="0" nodeType="clickEffect">
                                  <p:stCondLst>
                                    <p:cond delay="0"/>
                                  </p:stCondLst>
                                  <p:childTnLst>
                                    <p:set>
                                      <p:cBhvr>
                                        <p:cTn id="80" dur="1" fill="hold">
                                          <p:stCondLst>
                                            <p:cond delay="0"/>
                                          </p:stCondLst>
                                        </p:cTn>
                                        <p:tgtEl>
                                          <p:spTgt spid="246870"/>
                                        </p:tgtEl>
                                        <p:attrNameLst>
                                          <p:attrName>style.visibility</p:attrName>
                                        </p:attrNameLst>
                                      </p:cBhvr>
                                      <p:to>
                                        <p:strVal val="visible"/>
                                      </p:to>
                                    </p:set>
                                    <p:animEffect transition="in" filter="box(in)">
                                      <p:cBhvr>
                                        <p:cTn id="81" dur="500"/>
                                        <p:tgtEl>
                                          <p:spTgt spid="246870"/>
                                        </p:tgtEl>
                                      </p:cBhvr>
                                    </p:animEffect>
                                  </p:childTnLst>
                                  <p:subTnLst>
                                    <p:set>
                                      <p:cBhvr override="childStyle">
                                        <p:cTn dur="1" fill="hold" display="0" masterRel="nextClick" afterEffect="1"/>
                                        <p:tgtEl>
                                          <p:spTgt spid="246870"/>
                                        </p:tgtEl>
                                        <p:attrNameLst>
                                          <p:attrName>style.visibility</p:attrName>
                                        </p:attrNameLst>
                                      </p:cBhvr>
                                      <p:to>
                                        <p:strVal val="hidden"/>
                                      </p:to>
                                    </p:set>
                                  </p:subTnLst>
                                </p:cTn>
                              </p:par>
                            </p:childTnLst>
                          </p:cTn>
                        </p:par>
                      </p:childTnLst>
                    </p:cTn>
                  </p:par>
                  <p:par>
                    <p:cTn id="82" fill="hold" nodeType="clickPar">
                      <p:stCondLst>
                        <p:cond delay="indefinite"/>
                      </p:stCondLst>
                      <p:childTnLst>
                        <p:par>
                          <p:cTn id="83" fill="hold" nodeType="withGroup">
                            <p:stCondLst>
                              <p:cond delay="0"/>
                            </p:stCondLst>
                            <p:childTnLst>
                              <p:par>
                                <p:cTn id="84" presetID="4" presetClass="entr" presetSubtype="16" fill="hold"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box(in)">
                                      <p:cBhvr>
                                        <p:cTn id="86" dur="500"/>
                                        <p:tgtEl>
                                          <p:spTgt spid="9"/>
                                        </p:tgtEl>
                                      </p:cBhvr>
                                    </p:animEffect>
                                  </p:childTnLst>
                                </p:cTn>
                              </p:par>
                              <p:par>
                                <p:cTn id="87" presetID="3" presetClass="exit" presetSubtype="10" fill="hold" grpId="1" nodeType="withEffect">
                                  <p:stCondLst>
                                    <p:cond delay="0"/>
                                  </p:stCondLst>
                                  <p:childTnLst>
                                    <p:animEffect transition="out" filter="blinds(horizontal)">
                                      <p:cBhvr>
                                        <p:cTn id="88" dur="500"/>
                                        <p:tgtEl>
                                          <p:spTgt spid="246870"/>
                                        </p:tgtEl>
                                      </p:cBhvr>
                                    </p:animEffect>
                                    <p:set>
                                      <p:cBhvr>
                                        <p:cTn id="89" dur="1" fill="hold">
                                          <p:stCondLst>
                                            <p:cond delay="499"/>
                                          </p:stCondLst>
                                        </p:cTn>
                                        <p:tgtEl>
                                          <p:spTgt spid="246870"/>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4" presetClass="entr" presetSubtype="16" fill="hold" grpId="0" nodeType="clickEffect">
                                  <p:stCondLst>
                                    <p:cond delay="0"/>
                                  </p:stCondLst>
                                  <p:childTnLst>
                                    <p:set>
                                      <p:cBhvr>
                                        <p:cTn id="93" dur="1" fill="hold">
                                          <p:stCondLst>
                                            <p:cond delay="0"/>
                                          </p:stCondLst>
                                        </p:cTn>
                                        <p:tgtEl>
                                          <p:spTgt spid="246841"/>
                                        </p:tgtEl>
                                        <p:attrNameLst>
                                          <p:attrName>style.visibility</p:attrName>
                                        </p:attrNameLst>
                                      </p:cBhvr>
                                      <p:to>
                                        <p:strVal val="visible"/>
                                      </p:to>
                                    </p:set>
                                    <p:animEffect transition="in" filter="box(in)">
                                      <p:cBhvr>
                                        <p:cTn id="94" dur="500"/>
                                        <p:tgtEl>
                                          <p:spTgt spid="246841"/>
                                        </p:tgtEl>
                                      </p:cBhvr>
                                    </p:animEffect>
                                  </p:childTnLst>
                                </p:cTn>
                              </p:par>
                              <p:par>
                                <p:cTn id="95" presetID="4" presetClass="entr" presetSubtype="16" fill="hold" nodeType="withEffect">
                                  <p:stCondLst>
                                    <p:cond delay="0"/>
                                  </p:stCondLst>
                                  <p:childTnLst>
                                    <p:set>
                                      <p:cBhvr>
                                        <p:cTn id="96" dur="1" fill="hold">
                                          <p:stCondLst>
                                            <p:cond delay="0"/>
                                          </p:stCondLst>
                                        </p:cTn>
                                        <p:tgtEl>
                                          <p:spTgt spid="10"/>
                                        </p:tgtEl>
                                        <p:attrNameLst>
                                          <p:attrName>style.visibility</p:attrName>
                                        </p:attrNameLst>
                                      </p:cBhvr>
                                      <p:to>
                                        <p:strVal val="visible"/>
                                      </p:to>
                                    </p:set>
                                    <p:animEffect transition="in" filter="box(in)">
                                      <p:cBhvr>
                                        <p:cTn id="97" dur="500"/>
                                        <p:tgtEl>
                                          <p:spTgt spid="10"/>
                                        </p:tgtEl>
                                      </p:cBhvr>
                                    </p:animEffect>
                                  </p:childTnLst>
                                </p:cTn>
                              </p:par>
                            </p:childTnLst>
                          </p:cTn>
                        </p:par>
                        <p:par>
                          <p:cTn id="98" fill="hold" nodeType="afterGroup">
                            <p:stCondLst>
                              <p:cond delay="500"/>
                            </p:stCondLst>
                            <p:childTnLst>
                              <p:par>
                                <p:cTn id="99" presetID="4" presetClass="entr" presetSubtype="16" fill="hold" grpId="0" nodeType="afterEffect">
                                  <p:stCondLst>
                                    <p:cond delay="0"/>
                                  </p:stCondLst>
                                  <p:childTnLst>
                                    <p:set>
                                      <p:cBhvr>
                                        <p:cTn id="100" dur="1" fill="hold">
                                          <p:stCondLst>
                                            <p:cond delay="0"/>
                                          </p:stCondLst>
                                        </p:cTn>
                                        <p:tgtEl>
                                          <p:spTgt spid="22613"/>
                                        </p:tgtEl>
                                        <p:attrNameLst>
                                          <p:attrName>style.visibility</p:attrName>
                                        </p:attrNameLst>
                                      </p:cBhvr>
                                      <p:to>
                                        <p:strVal val="visible"/>
                                      </p:to>
                                    </p:set>
                                    <p:animEffect transition="in" filter="box(in)">
                                      <p:cBhvr>
                                        <p:cTn id="101" dur="500"/>
                                        <p:tgtEl>
                                          <p:spTgt spid="22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41" grpId="0"/>
      <p:bldP spid="246842" grpId="0"/>
      <p:bldP spid="246843" grpId="0"/>
      <p:bldP spid="246844" grpId="0"/>
      <p:bldP spid="246845" grpId="0"/>
      <p:bldP spid="246851" grpId="0"/>
      <p:bldP spid="246851" grpId="1"/>
      <p:bldP spid="246852" grpId="0"/>
      <p:bldP spid="246852" grpId="1"/>
      <p:bldP spid="246858" grpId="0"/>
      <p:bldP spid="246858" grpId="1"/>
      <p:bldP spid="246864" grpId="0"/>
      <p:bldP spid="246864" grpId="1"/>
      <p:bldP spid="246870" grpId="0"/>
      <p:bldP spid="246870" grpId="1"/>
      <p:bldP spid="226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Summary</a:t>
            </a:r>
          </a:p>
        </p:txBody>
      </p:sp>
      <p:sp>
        <p:nvSpPr>
          <p:cNvPr id="26627" name="Rectangle 3"/>
          <p:cNvSpPr>
            <a:spLocks noGrp="1"/>
          </p:cNvSpPr>
          <p:nvPr>
            <p:ph type="body" idx="1"/>
          </p:nvPr>
        </p:nvSpPr>
        <p:spPr>
          <a:xfrm>
            <a:off x="457200" y="1600200"/>
            <a:ext cx="8229600" cy="2514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Scheduling</a:t>
            </a:r>
          </a:p>
        </p:txBody>
      </p:sp>
      <p:sp>
        <p:nvSpPr>
          <p:cNvPr id="26628" name="Text Box 4"/>
          <p:cNvSpPr txBox="1">
            <a:spLocks noChangeArrowheads="1"/>
          </p:cNvSpPr>
          <p:nvPr/>
        </p:nvSpPr>
        <p:spPr bwMode="auto">
          <a:xfrm>
            <a:off x="1295400" y="4800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533400" y="0"/>
            <a:ext cx="8229600" cy="1143000"/>
          </a:xfrm>
        </p:spPr>
        <p:txBody>
          <a:bodyPr/>
          <a:lstStyle/>
          <a:p>
            <a:r>
              <a:rPr lang="en-US" altLang="en-US">
                <a:latin typeface="Times New Roman" panose="02020603050405020304" pitchFamily="18" charset="0"/>
                <a:cs typeface="Times New Roman" panose="02020603050405020304" pitchFamily="18" charset="0"/>
              </a:rPr>
              <a:t>Next Lecture</a:t>
            </a:r>
          </a:p>
        </p:txBody>
      </p:sp>
      <p:sp>
        <p:nvSpPr>
          <p:cNvPr id="27651" name="Rectangle 3"/>
          <p:cNvSpPr>
            <a:spLocks noGrp="1"/>
          </p:cNvSpPr>
          <p:nvPr>
            <p:ph type="body" idx="1"/>
          </p:nvPr>
        </p:nvSpPr>
        <p:spPr>
          <a:xfrm>
            <a:off x="457200" y="1066800"/>
            <a:ext cx="8229600" cy="2514600"/>
          </a:xfrm>
        </p:spPr>
        <p:txBody>
          <a:bodyPr/>
          <a:lstStyle/>
          <a:p>
            <a:pPr algn="just">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Scheduling (cont)</a:t>
            </a:r>
          </a:p>
          <a:p>
            <a:pPr algn="just">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Classic IPC Problems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85800"/>
            <a:ext cx="9144000" cy="60960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IPC</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Resolving</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Race condition (Critical Region)</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Busy waiting (Priority Inversion)</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Good solution </a:t>
            </a:r>
            <a:r>
              <a:rPr lang="en-US" altLang="en-US" sz="2400">
                <a:latin typeface="Times New Roman" panose="02020603050405020304" pitchFamily="18" charset="0"/>
                <a:cs typeface="Times New Roman" panose="02020603050405020304" pitchFamily="18" charset="0"/>
              </a:rPr>
              <a:t>for race condition</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Software</a:t>
            </a:r>
            <a:r>
              <a:rPr lang="en-US" altLang="en-US" sz="2000">
                <a:latin typeface="Times New Roman" panose="02020603050405020304" pitchFamily="18" charset="0"/>
                <a:cs typeface="Times New Roman" panose="02020603050405020304" pitchFamily="18" charset="0"/>
              </a:rPr>
              <a:t>: Peterson solution (2 control variables)</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Hardware</a:t>
            </a:r>
            <a:r>
              <a:rPr lang="en-US" altLang="en-US" sz="2000">
                <a:latin typeface="Times New Roman" panose="02020603050405020304" pitchFamily="18" charset="0"/>
                <a:cs typeface="Times New Roman" panose="02020603050405020304" pitchFamily="18" charset="0"/>
              </a:rPr>
              <a:t>: TSL (atomically, individual)</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Good solution </a:t>
            </a:r>
            <a:r>
              <a:rPr lang="en-US" altLang="en-US" sz="2400">
                <a:latin typeface="Times New Roman" panose="02020603050405020304" pitchFamily="18" charset="0"/>
                <a:cs typeface="Times New Roman" panose="02020603050405020304" pitchFamily="18" charset="0"/>
              </a:rPr>
              <a:t>for </a:t>
            </a:r>
            <a:r>
              <a:rPr lang="en-US" altLang="en-US" sz="2400" b="1">
                <a:latin typeface="Times New Roman" panose="02020603050405020304" pitchFamily="18" charset="0"/>
                <a:cs typeface="Times New Roman" panose="02020603050405020304" pitchFamily="18" charset="0"/>
              </a:rPr>
              <a:t>race condition and busy waiting</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Software</a:t>
            </a:r>
            <a:r>
              <a:rPr lang="en-US" altLang="en-US" sz="2000">
                <a:latin typeface="Times New Roman" panose="02020603050405020304" pitchFamily="18" charset="0"/>
                <a:cs typeface="Times New Roman" panose="02020603050405020304" pitchFamily="18" charset="0"/>
              </a:rPr>
              <a:t>: binary semaphore (</a:t>
            </a:r>
            <a:r>
              <a:rPr lang="en-US" altLang="en-US" sz="2000" b="1">
                <a:latin typeface="Times New Roman" panose="02020603050405020304" pitchFamily="18" charset="0"/>
                <a:cs typeface="Times New Roman" panose="02020603050405020304" pitchFamily="18" charset="0"/>
              </a:rPr>
              <a:t>recommending about order in using</a:t>
            </a:r>
            <a:r>
              <a:rPr lang="en-US" altLang="en-US" sz="2000">
                <a:latin typeface="Times New Roman" panose="02020603050405020304" pitchFamily="18" charset="0"/>
                <a:cs typeface="Times New Roman" panose="02020603050405020304" pitchFamily="18" charset="0"/>
              </a:rPr>
              <a:t>), monitors</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Hardware</a:t>
            </a:r>
            <a:r>
              <a:rPr lang="en-US" altLang="en-US" sz="2000">
                <a:latin typeface="Times New Roman" panose="02020603050405020304" pitchFamily="18" charset="0"/>
                <a:cs typeface="Times New Roman" panose="02020603050405020304" pitchFamily="18" charset="0"/>
              </a:rPr>
              <a:t>: mutexes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5" dur="500"/>
                                        <p:tgtEl>
                                          <p:spTgt spid="140291">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8" dur="500"/>
                                        <p:tgtEl>
                                          <p:spTgt spid="14029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3" dur="500"/>
                                        <p:tgtEl>
                                          <p:spTgt spid="140291">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6" dur="500"/>
                                        <p:tgtEl>
                                          <p:spTgt spid="140291">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29" dur="500"/>
                                        <p:tgtEl>
                                          <p:spTgt spid="140291">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4" dur="500"/>
                                        <p:tgtEl>
                                          <p:spTgt spid="140291">
                                            <p:txEl>
                                              <p:pRg st="7" end="7"/>
                                            </p:txEl>
                                          </p:spTgt>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37" dur="500"/>
                                        <p:tgtEl>
                                          <p:spTgt spid="140291">
                                            <p:txEl>
                                              <p:pRg st="8" end="8"/>
                                            </p:txEl>
                                          </p:spTgt>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0" dur="500"/>
                                        <p:tgtEl>
                                          <p:spTgt spid="140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457200" y="0"/>
            <a:ext cx="8229600" cy="685800"/>
          </a:xfrm>
        </p:spPr>
        <p:txBody>
          <a:bodyPr/>
          <a:lstStyle/>
          <a:p>
            <a:r>
              <a:rPr lang="en-US" altLang="en-US" sz="4000">
                <a:latin typeface="Times New Roman" panose="02020603050405020304" pitchFamily="18" charset="0"/>
                <a:cs typeface="Times New Roman" panose="02020603050405020304" pitchFamily="18" charset="0"/>
              </a:rPr>
              <a:t>Objectives</a:t>
            </a:r>
          </a:p>
        </p:txBody>
      </p:sp>
      <p:sp>
        <p:nvSpPr>
          <p:cNvPr id="6147" name="Rectangle 3"/>
          <p:cNvSpPr>
            <a:spLocks noGrp="1"/>
          </p:cNvSpPr>
          <p:nvPr>
            <p:ph type="body" idx="1"/>
          </p:nvPr>
        </p:nvSpPr>
        <p:spPr>
          <a:xfrm>
            <a:off x="457200" y="685800"/>
            <a:ext cx="8229600" cy="6172200"/>
          </a:xfrm>
        </p:spPr>
        <p:txBody>
          <a:bodyPr/>
          <a:lstStyle/>
          <a:p>
            <a:pPr>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Scheduling</a:t>
            </a:r>
          </a:p>
          <a:p>
            <a:pPr lvl="1"/>
            <a:r>
              <a:rPr lang="en-US" altLang="en-US" sz="2400">
                <a:latin typeface="Times New Roman" panose="02020603050405020304" pitchFamily="18" charset="0"/>
                <a:cs typeface="Times New Roman" panose="02020603050405020304" pitchFamily="18" charset="0"/>
              </a:rPr>
              <a:t>Introduction</a:t>
            </a:r>
          </a:p>
          <a:p>
            <a:pPr lvl="1"/>
            <a:r>
              <a:rPr lang="en-US" altLang="en-US" sz="2400">
                <a:latin typeface="Times New Roman" panose="02020603050405020304" pitchFamily="18" charset="0"/>
                <a:cs typeface="Times New Roman" panose="02020603050405020304" pitchFamily="18" charset="0"/>
              </a:rPr>
              <a:t>Process Behavior</a:t>
            </a:r>
          </a:p>
          <a:p>
            <a:pPr lvl="1"/>
            <a:r>
              <a:rPr lang="en-US" altLang="en-US" sz="2400">
                <a:latin typeface="Times New Roman" panose="02020603050405020304" pitchFamily="18" charset="0"/>
                <a:cs typeface="Times New Roman" panose="02020603050405020304" pitchFamily="18" charset="0"/>
              </a:rPr>
              <a:t>When to schedule</a:t>
            </a:r>
          </a:p>
          <a:p>
            <a:pPr lvl="1"/>
            <a:r>
              <a:rPr lang="en-US" altLang="en-US" sz="2400">
                <a:latin typeface="Times New Roman" panose="02020603050405020304" pitchFamily="18" charset="0"/>
                <a:cs typeface="Times New Roman" panose="02020603050405020304" pitchFamily="18" charset="0"/>
              </a:rPr>
              <a:t>Categories of Scheduling algorithms</a:t>
            </a:r>
          </a:p>
          <a:p>
            <a:pPr lvl="1"/>
            <a:r>
              <a:rPr lang="en-US" altLang="en-US" sz="2400">
                <a:latin typeface="Times New Roman" panose="02020603050405020304" pitchFamily="18" charset="0"/>
                <a:cs typeface="Times New Roman" panose="02020603050405020304" pitchFamily="18" charset="0"/>
              </a:rPr>
              <a:t>Criteria/ Properties Term</a:t>
            </a:r>
          </a:p>
          <a:p>
            <a:pPr lvl="1"/>
            <a:r>
              <a:rPr lang="en-US" altLang="en-US" sz="2400">
                <a:latin typeface="Times New Roman" panose="02020603050405020304" pitchFamily="18" charset="0"/>
                <a:cs typeface="Times New Roman" panose="02020603050405020304" pitchFamily="18" charset="0"/>
              </a:rPr>
              <a:t>Scheduling in Batch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914400" y="0"/>
            <a:ext cx="8229600" cy="10668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Introduction</a:t>
            </a:r>
          </a:p>
        </p:txBody>
      </p:sp>
      <p:sp>
        <p:nvSpPr>
          <p:cNvPr id="140291" name="Rectangle 3"/>
          <p:cNvSpPr>
            <a:spLocks noGrp="1"/>
          </p:cNvSpPr>
          <p:nvPr>
            <p:ph type="body" idx="1"/>
          </p:nvPr>
        </p:nvSpPr>
        <p:spPr>
          <a:xfrm>
            <a:off x="0" y="1066800"/>
            <a:ext cx="9144000" cy="57912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Scheduler</a:t>
            </a: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OS </a:t>
            </a:r>
            <a:r>
              <a:rPr lang="en-US" altLang="en-US" sz="2400" b="1">
                <a:latin typeface="Times New Roman" panose="02020603050405020304" pitchFamily="18" charset="0"/>
                <a:cs typeface="Times New Roman" panose="02020603050405020304" pitchFamily="18" charset="0"/>
              </a:rPr>
              <a:t>component</a:t>
            </a:r>
            <a:r>
              <a:rPr lang="en-US" altLang="en-US" sz="2400">
                <a:latin typeface="Times New Roman" panose="02020603050405020304" pitchFamily="18" charset="0"/>
                <a:cs typeface="Times New Roman" panose="02020603050405020304" pitchFamily="18" charset="0"/>
              </a:rPr>
              <a:t> that </a:t>
            </a:r>
            <a:r>
              <a:rPr lang="en-US" altLang="en-US" sz="2400" b="1">
                <a:latin typeface="Times New Roman" panose="02020603050405020304" pitchFamily="18" charset="0"/>
                <a:cs typeface="Times New Roman" panose="02020603050405020304" pitchFamily="18" charset="0"/>
              </a:rPr>
              <a:t>decides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what process </a:t>
            </a:r>
            <a:r>
              <a:rPr lang="en-US" altLang="en-US" sz="2400">
                <a:latin typeface="Times New Roman" panose="02020603050405020304" pitchFamily="18" charset="0"/>
                <a:cs typeface="Times New Roman" panose="02020603050405020304" pitchFamily="18" charset="0"/>
              </a:rPr>
              <a:t>will be </a:t>
            </a:r>
            <a:r>
              <a:rPr lang="en-US" altLang="en-US" sz="2400" b="1">
                <a:latin typeface="Times New Roman" panose="02020603050405020304" pitchFamily="18" charset="0"/>
                <a:cs typeface="Times New Roman" panose="02020603050405020304" pitchFamily="18" charset="0"/>
              </a:rPr>
              <a:t>run</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for how long</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Uses</a:t>
            </a:r>
            <a:r>
              <a:rPr lang="en-US" altLang="en-US" sz="2400">
                <a:latin typeface="Times New Roman" panose="02020603050405020304" pitchFamily="18" charset="0"/>
                <a:cs typeface="Times New Roman" panose="02020603050405020304" pitchFamily="18" charset="0"/>
              </a:rPr>
              <a:t> a </a:t>
            </a:r>
            <a:r>
              <a:rPr lang="en-US" altLang="en-US" sz="2400" b="1">
                <a:latin typeface="Times New Roman" panose="02020603050405020304" pitchFamily="18" charset="0"/>
                <a:cs typeface="Times New Roman" panose="02020603050405020304" pitchFamily="18" charset="0"/>
              </a:rPr>
              <a:t>scheduling algorithm</a:t>
            </a:r>
          </a:p>
          <a:p>
            <a:pPr algn="just" eaLnBrk="1" hangingPunct="1">
              <a:lnSpc>
                <a:spcPct val="90000"/>
              </a:lnSpc>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On OSs that support kernel-level threads, it is threads that are being scheduled</a:t>
            </a:r>
          </a:p>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History</a:t>
            </a: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In the </a:t>
            </a:r>
            <a:r>
              <a:rPr lang="en-US" altLang="en-US" sz="2400" b="1">
                <a:latin typeface="Times New Roman" panose="02020603050405020304" pitchFamily="18" charset="0"/>
                <a:cs typeface="Times New Roman" panose="02020603050405020304" pitchFamily="18" charset="0"/>
              </a:rPr>
              <a:t>old days </a:t>
            </a:r>
            <a:r>
              <a:rPr lang="en-US" altLang="en-US" sz="2400">
                <a:latin typeface="Times New Roman" panose="02020603050405020304" pitchFamily="18" charset="0"/>
                <a:cs typeface="Times New Roman" panose="02020603050405020304" pitchFamily="18" charset="0"/>
              </a:rPr>
              <a:t>of batch system with input the form of card images on a </a:t>
            </a:r>
            <a:r>
              <a:rPr lang="en-US" altLang="en-US" sz="2400" b="1">
                <a:latin typeface="Times New Roman" panose="02020603050405020304" pitchFamily="18" charset="0"/>
                <a:cs typeface="Times New Roman" panose="02020603050405020304" pitchFamily="18" charset="0"/>
              </a:rPr>
              <a:t>magnetic tape</a:t>
            </a:r>
            <a:r>
              <a:rPr lang="en-US" altLang="en-US" sz="2400">
                <a:latin typeface="Times New Roman" panose="02020603050405020304" pitchFamily="18" charset="0"/>
                <a:cs typeface="Times New Roman" panose="02020603050405020304" pitchFamily="18" charset="0"/>
              </a:rPr>
              <a:t>: just run the next job on the tape</a:t>
            </a: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In </a:t>
            </a:r>
            <a:r>
              <a:rPr lang="en-US" altLang="en-US" sz="2400" b="1">
                <a:latin typeface="Times New Roman" panose="02020603050405020304" pitchFamily="18" charset="0"/>
                <a:cs typeface="Times New Roman" panose="02020603050405020304" pitchFamily="18" charset="0"/>
              </a:rPr>
              <a:t>early computers</a:t>
            </a:r>
            <a:r>
              <a:rPr lang="en-US" altLang="en-US" sz="2400">
                <a:latin typeface="Times New Roman" panose="02020603050405020304" pitchFamily="18" charset="0"/>
                <a:cs typeface="Times New Roman" panose="02020603050405020304" pitchFamily="18" charset="0"/>
              </a:rPr>
              <a:t>, CPU time was a </a:t>
            </a:r>
            <a:r>
              <a:rPr lang="en-US" altLang="en-US" sz="2400" b="1">
                <a:latin typeface="Times New Roman" panose="02020603050405020304" pitchFamily="18" charset="0"/>
                <a:cs typeface="Times New Roman" panose="02020603050405020304" pitchFamily="18" charset="0"/>
              </a:rPr>
              <a:t>scarce resource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good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scheduling</a:t>
            </a:r>
            <a:r>
              <a:rPr lang="en-US" altLang="en-US" sz="2400">
                <a:latin typeface="Times New Roman" panose="02020603050405020304" pitchFamily="18" charset="0"/>
                <a:cs typeface="Times New Roman" panose="02020603050405020304" pitchFamily="18" charset="0"/>
              </a:rPr>
              <a:t> was of paramount importance!</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Nowadays</a:t>
            </a:r>
            <a:r>
              <a:rPr lang="en-US" altLang="en-US" sz="2400">
                <a:latin typeface="Times New Roman" panose="02020603050405020304" pitchFamily="18" charset="0"/>
                <a:cs typeface="Times New Roman" panose="02020603050405020304" pitchFamily="18" charset="0"/>
              </a:rPr>
              <a:t>, the CPU is </a:t>
            </a:r>
            <a:r>
              <a:rPr lang="en-US" altLang="en-US" sz="2400" b="1">
                <a:latin typeface="Times New Roman" panose="02020603050405020304" pitchFamily="18" charset="0"/>
                <a:cs typeface="Times New Roman" panose="02020603050405020304" pitchFamily="18" charset="0"/>
              </a:rPr>
              <a:t>not a scarce resource </a:t>
            </a:r>
            <a:r>
              <a:rPr lang="en-US" altLang="en-US" sz="2400">
                <a:latin typeface="Times New Roman" panose="02020603050405020304" pitchFamily="18" charset="0"/>
                <a:cs typeface="Times New Roman" panose="02020603050405020304" pitchFamily="18" charset="0"/>
              </a:rPr>
              <a:t>any more! Furthermore, in PCs there aren’t many users competing… </a:t>
            </a:r>
            <a:r>
              <a:rPr lang="en-US" altLang="en-US" sz="2400" b="1">
                <a:latin typeface="Times New Roman" panose="02020603050405020304" pitchFamily="18" charset="0"/>
                <a:cs typeface="Times New Roman" panose="02020603050405020304" pitchFamily="18" charset="0"/>
              </a:rPr>
              <a:t>However</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scheduling algorithms </a:t>
            </a:r>
            <a:r>
              <a:rPr lang="en-US" altLang="en-US" sz="2400">
                <a:latin typeface="Times New Roman" panose="02020603050405020304" pitchFamily="18" charset="0"/>
                <a:cs typeface="Times New Roman" panose="02020603050405020304" pitchFamily="18" charset="0"/>
              </a:rPr>
              <a:t>have </a:t>
            </a:r>
            <a:r>
              <a:rPr lang="en-US" altLang="en-US" sz="2400" b="1">
                <a:latin typeface="Times New Roman" panose="02020603050405020304" pitchFamily="18" charset="0"/>
                <a:cs typeface="Times New Roman" panose="02020603050405020304" pitchFamily="18" charset="0"/>
              </a:rPr>
              <a:t>become</a:t>
            </a:r>
            <a:r>
              <a:rPr lang="en-US" altLang="en-US" sz="2400">
                <a:latin typeface="Times New Roman" panose="02020603050405020304" pitchFamily="18" charset="0"/>
                <a:cs typeface="Times New Roman" panose="02020603050405020304" pitchFamily="18" charset="0"/>
              </a:rPr>
              <a:t> more </a:t>
            </a:r>
            <a:r>
              <a:rPr lang="en-US" altLang="en-US" sz="2400" b="1">
                <a:latin typeface="Times New Roman" panose="02020603050405020304" pitchFamily="18" charset="0"/>
                <a:cs typeface="Times New Roman" panose="02020603050405020304" pitchFamily="18" charset="0"/>
              </a:rPr>
              <a:t>sophisticated</a:t>
            </a:r>
            <a:r>
              <a:rPr lang="en-US" altLang="en-US" sz="240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2" dur="500"/>
                                        <p:tgtEl>
                                          <p:spTgt spid="140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7" dur="500"/>
                                        <p:tgtEl>
                                          <p:spTgt spid="1402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32" dur="500"/>
                                        <p:tgtEl>
                                          <p:spTgt spid="1402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7" dur="500"/>
                                        <p:tgtEl>
                                          <p:spTgt spid="1402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42" dur="500"/>
                                        <p:tgtEl>
                                          <p:spTgt spid="1402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533400" y="152400"/>
            <a:ext cx="8229600" cy="8382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Process Behavior</a:t>
            </a:r>
          </a:p>
        </p:txBody>
      </p:sp>
      <p:sp>
        <p:nvSpPr>
          <p:cNvPr id="142339" name="Rectangle 3"/>
          <p:cNvSpPr>
            <a:spLocks noGrp="1"/>
          </p:cNvSpPr>
          <p:nvPr>
            <p:ph type="body" idx="1"/>
          </p:nvPr>
        </p:nvSpPr>
        <p:spPr>
          <a:xfrm>
            <a:off x="457200" y="1143000"/>
            <a:ext cx="8686800" cy="5638800"/>
          </a:xfrm>
        </p:spPr>
        <p:txBody>
          <a:bodyPr/>
          <a:lstStyle/>
          <a:p>
            <a:pPr algn="just" eaLnBrk="1" hangingPunct="1">
              <a:lnSpc>
                <a:spcPct val="80000"/>
              </a:lnSpc>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All process execution </a:t>
            </a:r>
            <a:r>
              <a:rPr lang="en-US" altLang="en-US" sz="2800" b="1">
                <a:latin typeface="Times New Roman" panose="02020603050405020304" pitchFamily="18" charset="0"/>
                <a:cs typeface="Times New Roman" panose="02020603050405020304" pitchFamily="18" charset="0"/>
              </a:rPr>
              <a:t>consists</a:t>
            </a:r>
            <a:r>
              <a:rPr lang="en-US" altLang="en-US" sz="2800">
                <a:latin typeface="Times New Roman" panose="02020603050405020304" pitchFamily="18" charset="0"/>
                <a:cs typeface="Times New Roman" panose="02020603050405020304" pitchFamily="18" charset="0"/>
              </a:rPr>
              <a:t> of a c</a:t>
            </a:r>
            <a:r>
              <a:rPr lang="en-US" altLang="en-US" sz="2800" b="1">
                <a:latin typeface="Times New Roman" panose="02020603050405020304" pitchFamily="18" charset="0"/>
                <a:cs typeface="Times New Roman" panose="02020603050405020304" pitchFamily="18" charset="0"/>
              </a:rPr>
              <a:t>ycle of bursts of computing </a:t>
            </a:r>
            <a:r>
              <a:rPr lang="en-US" altLang="en-US" sz="2800">
                <a:latin typeface="Times New Roman" panose="02020603050405020304" pitchFamily="18" charset="0"/>
                <a:cs typeface="Times New Roman" panose="02020603050405020304" pitchFamily="18" charset="0"/>
              </a:rPr>
              <a:t>(CPU execution) and </a:t>
            </a:r>
            <a:r>
              <a:rPr lang="en-US" altLang="en-US" sz="2800" b="1">
                <a:latin typeface="Times New Roman" panose="02020603050405020304" pitchFamily="18" charset="0"/>
                <a:cs typeface="Times New Roman" panose="02020603050405020304" pitchFamily="18" charset="0"/>
              </a:rPr>
              <a:t>I/O request </a:t>
            </a:r>
            <a:r>
              <a:rPr lang="en-US" altLang="en-US" sz="2800">
                <a:latin typeface="Times New Roman" panose="02020603050405020304" pitchFamily="18" charset="0"/>
                <a:cs typeface="Times New Roman" panose="02020603050405020304" pitchFamily="18" charset="0"/>
              </a:rPr>
              <a:t>(I/O wait)</a:t>
            </a:r>
          </a:p>
          <a:p>
            <a:pPr algn="just" eaLnBrk="1" hangingPunct="1">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Compute-bound processes</a:t>
            </a:r>
          </a:p>
          <a:p>
            <a:pPr lvl="1" algn="just" eaLnBrk="1" hangingPunct="1">
              <a:lnSpc>
                <a:spcPct val="80000"/>
              </a:lnSpc>
            </a:pPr>
            <a:r>
              <a:rPr lang="en-US" altLang="en-US" sz="2400" b="1">
                <a:latin typeface="Times New Roman" panose="02020603050405020304" pitchFamily="18" charset="0"/>
                <a:cs typeface="Times New Roman" panose="02020603050405020304" pitchFamily="18" charset="0"/>
              </a:rPr>
              <a:t>Spend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most</a:t>
            </a:r>
            <a:r>
              <a:rPr lang="en-US" altLang="en-US" sz="2400">
                <a:latin typeface="Times New Roman" panose="02020603050405020304" pitchFamily="18" charset="0"/>
                <a:cs typeface="Times New Roman" panose="02020603050405020304" pitchFamily="18" charset="0"/>
              </a:rPr>
              <a:t> of their </a:t>
            </a:r>
            <a:r>
              <a:rPr lang="en-US" altLang="en-US" sz="2400" b="1">
                <a:latin typeface="Times New Roman" panose="02020603050405020304" pitchFamily="18" charset="0"/>
                <a:cs typeface="Times New Roman" panose="02020603050405020304" pitchFamily="18" charset="0"/>
              </a:rPr>
              <a:t>time computing</a:t>
            </a:r>
          </a:p>
          <a:p>
            <a:pPr lvl="1" algn="just" eaLnBrk="1" hangingPunct="1">
              <a:lnSpc>
                <a:spcPct val="80000"/>
              </a:lnSpc>
            </a:pPr>
            <a:r>
              <a:rPr lang="en-US" altLang="en-US" sz="2400">
                <a:latin typeface="Times New Roman" panose="02020603050405020304" pitchFamily="18" charset="0"/>
                <a:cs typeface="Times New Roman" panose="02020603050405020304" pitchFamily="18" charset="0"/>
              </a:rPr>
              <a:t>Have </a:t>
            </a:r>
            <a:r>
              <a:rPr lang="en-US" altLang="en-US" sz="2400" b="1">
                <a:latin typeface="Times New Roman" panose="02020603050405020304" pitchFamily="18" charset="0"/>
                <a:cs typeface="Times New Roman" panose="02020603050405020304" pitchFamily="18" charset="0"/>
              </a:rPr>
              <a:t>long CPU bursts </a:t>
            </a:r>
            <a:r>
              <a:rPr lang="en-US" altLang="en-US" sz="2400">
                <a:latin typeface="Times New Roman" panose="02020603050405020304" pitchFamily="18" charset="0"/>
                <a:cs typeface="Times New Roman" panose="02020603050405020304" pitchFamily="18" charset="0"/>
              </a:rPr>
              <a:t>and thus infrequent I/O waits</a:t>
            </a:r>
          </a:p>
          <a:p>
            <a:pPr algn="just" eaLnBrk="1" hangingPunct="1">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I/O-bound processes</a:t>
            </a:r>
          </a:p>
          <a:p>
            <a:pPr lvl="1" algn="just" eaLnBrk="1" hangingPunct="1">
              <a:lnSpc>
                <a:spcPct val="80000"/>
              </a:lnSpc>
            </a:pPr>
            <a:r>
              <a:rPr lang="en-US" altLang="en-US" sz="2400" b="1">
                <a:latin typeface="Times New Roman" panose="02020603050405020304" pitchFamily="18" charset="0"/>
                <a:cs typeface="Times New Roman" panose="02020603050405020304" pitchFamily="18" charset="0"/>
              </a:rPr>
              <a:t>Spend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most</a:t>
            </a:r>
            <a:r>
              <a:rPr lang="en-US" altLang="en-US" sz="2400">
                <a:latin typeface="Times New Roman" panose="02020603050405020304" pitchFamily="18" charset="0"/>
                <a:cs typeface="Times New Roman" panose="02020603050405020304" pitchFamily="18" charset="0"/>
              </a:rPr>
              <a:t> of their </a:t>
            </a:r>
            <a:r>
              <a:rPr lang="en-US" altLang="en-US" sz="2400" b="1">
                <a:latin typeface="Times New Roman" panose="02020603050405020304" pitchFamily="18" charset="0"/>
                <a:cs typeface="Times New Roman" panose="02020603050405020304" pitchFamily="18" charset="0"/>
              </a:rPr>
              <a:t>time waiting for I/O</a:t>
            </a:r>
          </a:p>
          <a:p>
            <a:pPr lvl="1" algn="just" eaLnBrk="1" hangingPunct="1">
              <a:lnSpc>
                <a:spcPct val="80000"/>
              </a:lnSpc>
            </a:pPr>
            <a:r>
              <a:rPr lang="en-US" altLang="en-US" sz="2400">
                <a:latin typeface="Times New Roman" panose="02020603050405020304" pitchFamily="18" charset="0"/>
                <a:cs typeface="Times New Roman" panose="02020603050405020304" pitchFamily="18" charset="0"/>
              </a:rPr>
              <a:t>Have  </a:t>
            </a:r>
            <a:r>
              <a:rPr lang="en-US" altLang="en-US" sz="2400" b="1">
                <a:latin typeface="Times New Roman" panose="02020603050405020304" pitchFamily="18" charset="0"/>
                <a:cs typeface="Times New Roman" panose="02020603050405020304" pitchFamily="18" charset="0"/>
              </a:rPr>
              <a:t>short CPU bursts </a:t>
            </a:r>
            <a:r>
              <a:rPr lang="en-US" altLang="en-US" sz="2400">
                <a:latin typeface="Times New Roman" panose="02020603050405020304" pitchFamily="18" charset="0"/>
                <a:cs typeface="Times New Roman" panose="02020603050405020304" pitchFamily="18" charset="0"/>
              </a:rPr>
              <a:t>and thus frequent I/O waits</a:t>
            </a:r>
          </a:p>
        </p:txBody>
      </p:sp>
      <p:pic>
        <p:nvPicPr>
          <p:cNvPr id="142342" name="Picture 6" descr="02-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267200"/>
            <a:ext cx="53340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3" name="Text Box 4"/>
          <p:cNvSpPr txBox="1">
            <a:spLocks noChangeArrowheads="1"/>
          </p:cNvSpPr>
          <p:nvPr/>
        </p:nvSpPr>
        <p:spPr bwMode="auto">
          <a:xfrm>
            <a:off x="3657600" y="6553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2-38.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box(in)">
                                      <p:cBhvr>
                                        <p:cTn id="7" dur="500"/>
                                        <p:tgtEl>
                                          <p:spTgt spid="142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box(in)">
                                      <p:cBhvr>
                                        <p:cTn id="12" dur="500"/>
                                        <p:tgtEl>
                                          <p:spTgt spid="142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box(in)">
                                      <p:cBhvr>
                                        <p:cTn id="17" dur="500"/>
                                        <p:tgtEl>
                                          <p:spTgt spid="1423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42339">
                                            <p:txEl>
                                              <p:pRg st="3" end="3"/>
                                            </p:txEl>
                                          </p:spTgt>
                                        </p:tgtEl>
                                        <p:attrNameLst>
                                          <p:attrName>style.visibility</p:attrName>
                                        </p:attrNameLst>
                                      </p:cBhvr>
                                      <p:to>
                                        <p:strVal val="visible"/>
                                      </p:to>
                                    </p:set>
                                    <p:animEffect transition="in" filter="box(in)">
                                      <p:cBhvr>
                                        <p:cTn id="22" dur="500"/>
                                        <p:tgtEl>
                                          <p:spTgt spid="1423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42339">
                                            <p:txEl>
                                              <p:pRg st="4" end="4"/>
                                            </p:txEl>
                                          </p:spTgt>
                                        </p:tgtEl>
                                        <p:attrNameLst>
                                          <p:attrName>style.visibility</p:attrName>
                                        </p:attrNameLst>
                                      </p:cBhvr>
                                      <p:to>
                                        <p:strVal val="visible"/>
                                      </p:to>
                                    </p:set>
                                    <p:animEffect transition="in" filter="box(in)">
                                      <p:cBhvr>
                                        <p:cTn id="27" dur="500"/>
                                        <p:tgtEl>
                                          <p:spTgt spid="1423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42339">
                                            <p:txEl>
                                              <p:pRg st="5" end="5"/>
                                            </p:txEl>
                                          </p:spTgt>
                                        </p:tgtEl>
                                        <p:attrNameLst>
                                          <p:attrName>style.visibility</p:attrName>
                                        </p:attrNameLst>
                                      </p:cBhvr>
                                      <p:to>
                                        <p:strVal val="visible"/>
                                      </p:to>
                                    </p:set>
                                    <p:animEffect transition="in" filter="box(in)">
                                      <p:cBhvr>
                                        <p:cTn id="32" dur="500"/>
                                        <p:tgtEl>
                                          <p:spTgt spid="1423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42339">
                                            <p:txEl>
                                              <p:pRg st="6" end="6"/>
                                            </p:txEl>
                                          </p:spTgt>
                                        </p:tgtEl>
                                        <p:attrNameLst>
                                          <p:attrName>style.visibility</p:attrName>
                                        </p:attrNameLst>
                                      </p:cBhvr>
                                      <p:to>
                                        <p:strVal val="visible"/>
                                      </p:to>
                                    </p:set>
                                    <p:animEffect transition="in" filter="box(in)">
                                      <p:cBhvr>
                                        <p:cTn id="37" dur="500"/>
                                        <p:tgtEl>
                                          <p:spTgt spid="142339">
                                            <p:txEl>
                                              <p:pRg st="6" end="6"/>
                                            </p:txEl>
                                          </p:spTgt>
                                        </p:tgtEl>
                                      </p:cBhvr>
                                    </p:animEffect>
                                  </p:childTnLst>
                                </p:cTn>
                              </p:par>
                            </p:childTnLst>
                          </p:cTn>
                        </p:par>
                        <p:par>
                          <p:cTn id="38" fill="hold" nodeType="afterGroup">
                            <p:stCondLst>
                              <p:cond delay="500"/>
                            </p:stCondLst>
                            <p:childTnLst>
                              <p:par>
                                <p:cTn id="39" presetID="4" presetClass="entr" presetSubtype="16" fill="hold" nodeType="afterEffect">
                                  <p:stCondLst>
                                    <p:cond delay="0"/>
                                  </p:stCondLst>
                                  <p:childTnLst>
                                    <p:set>
                                      <p:cBhvr>
                                        <p:cTn id="40" dur="1" fill="hold">
                                          <p:stCondLst>
                                            <p:cond delay="0"/>
                                          </p:stCondLst>
                                        </p:cTn>
                                        <p:tgtEl>
                                          <p:spTgt spid="142342"/>
                                        </p:tgtEl>
                                        <p:attrNameLst>
                                          <p:attrName>style.visibility</p:attrName>
                                        </p:attrNameLst>
                                      </p:cBhvr>
                                      <p:to>
                                        <p:strVal val="visible"/>
                                      </p:to>
                                    </p:set>
                                    <p:animEffect transition="in" filter="box(in)">
                                      <p:cBhvr>
                                        <p:cTn id="41" dur="500"/>
                                        <p:tgtEl>
                                          <p:spTgt spid="14234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142343"/>
                                        </p:tgtEl>
                                        <p:attrNameLst>
                                          <p:attrName>style.visibility</p:attrName>
                                        </p:attrNameLst>
                                      </p:cBhvr>
                                      <p:to>
                                        <p:strVal val="visible"/>
                                      </p:to>
                                    </p:set>
                                    <p:animEffect transition="in" filter="box(in)">
                                      <p:cBhvr>
                                        <p:cTn id="44" dur="500"/>
                                        <p:tgtEl>
                                          <p:spTgt spid="142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a:xfrm>
            <a:off x="533400" y="152400"/>
            <a:ext cx="8229600" cy="8382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Process Behavior</a:t>
            </a:r>
          </a:p>
        </p:txBody>
      </p:sp>
      <p:sp>
        <p:nvSpPr>
          <p:cNvPr id="9219" name="Rectangle 3"/>
          <p:cNvSpPr>
            <a:spLocks noGrp="1"/>
          </p:cNvSpPr>
          <p:nvPr>
            <p:ph type="body" idx="4294967295"/>
          </p:nvPr>
        </p:nvSpPr>
        <p:spPr>
          <a:xfrm>
            <a:off x="457200" y="1143000"/>
            <a:ext cx="8686800" cy="5638800"/>
          </a:xfrm>
        </p:spPr>
        <p:txBody>
          <a:bodyPr/>
          <a:lstStyle/>
          <a:p>
            <a:pPr algn="just" eaLnBrk="1" hangingPunct="1">
              <a:lnSpc>
                <a:spcPct val="80000"/>
              </a:lnSpc>
            </a:pPr>
            <a:r>
              <a:rPr lang="en-US" altLang="en-US" sz="2800" b="1">
                <a:latin typeface="Times New Roman" panose="02020603050405020304" pitchFamily="18" charset="0"/>
                <a:cs typeface="Times New Roman" panose="02020603050405020304" pitchFamily="18" charset="0"/>
              </a:rPr>
              <a:t>Example</a:t>
            </a:r>
          </a:p>
        </p:txBody>
      </p:sp>
      <p:grpSp>
        <p:nvGrpSpPr>
          <p:cNvPr id="9220" name="Group 26"/>
          <p:cNvGrpSpPr>
            <a:grpSpLocks/>
          </p:cNvGrpSpPr>
          <p:nvPr/>
        </p:nvGrpSpPr>
        <p:grpSpPr bwMode="auto">
          <a:xfrm>
            <a:off x="1143000" y="1600200"/>
            <a:ext cx="5029200" cy="4648200"/>
            <a:chOff x="1488" y="816"/>
            <a:chExt cx="3168" cy="2928"/>
          </a:xfrm>
        </p:grpSpPr>
        <p:sp>
          <p:nvSpPr>
            <p:cNvPr id="9222" name="Oval 8"/>
            <p:cNvSpPr>
              <a:spLocks noChangeArrowheads="1"/>
            </p:cNvSpPr>
            <p:nvPr/>
          </p:nvSpPr>
          <p:spPr bwMode="auto">
            <a:xfrm>
              <a:off x="2064" y="81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3" name="Oval 9"/>
            <p:cNvSpPr>
              <a:spLocks noChangeArrowheads="1"/>
            </p:cNvSpPr>
            <p:nvPr/>
          </p:nvSpPr>
          <p:spPr bwMode="auto">
            <a:xfrm>
              <a:off x="2064" y="96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4" name="Oval 10"/>
            <p:cNvSpPr>
              <a:spLocks noChangeArrowheads="1"/>
            </p:cNvSpPr>
            <p:nvPr/>
          </p:nvSpPr>
          <p:spPr bwMode="auto">
            <a:xfrm>
              <a:off x="2064" y="1104"/>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5" name="Text Box 11"/>
            <p:cNvSpPr txBox="1">
              <a:spLocks noChangeArrowheads="1"/>
            </p:cNvSpPr>
            <p:nvPr/>
          </p:nvSpPr>
          <p:spPr bwMode="auto">
            <a:xfrm>
              <a:off x="1536" y="1248"/>
              <a:ext cx="158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Times New Roman" panose="02020603050405020304" pitchFamily="18" charset="0"/>
                  <a:cs typeface="Times New Roman" panose="02020603050405020304" pitchFamily="18" charset="0"/>
                </a:rPr>
                <a:t>load store</a:t>
              </a:r>
            </a:p>
            <a:p>
              <a:pPr eaLnBrk="1" hangingPunct="1"/>
              <a:r>
                <a:rPr lang="en-US" altLang="en-US" sz="2000">
                  <a:latin typeface="Times New Roman" panose="02020603050405020304" pitchFamily="18" charset="0"/>
                  <a:cs typeface="Times New Roman" panose="02020603050405020304" pitchFamily="18" charset="0"/>
                </a:rPr>
                <a:t>add store</a:t>
              </a:r>
            </a:p>
            <a:p>
              <a:pPr eaLnBrk="1" hangingPunct="1"/>
              <a:r>
                <a:rPr lang="en-US" altLang="en-US" sz="2000">
                  <a:latin typeface="Times New Roman" panose="02020603050405020304" pitchFamily="18" charset="0"/>
                  <a:cs typeface="Times New Roman" panose="02020603050405020304" pitchFamily="18" charset="0"/>
                </a:rPr>
                <a:t>read from file</a:t>
              </a:r>
            </a:p>
          </p:txBody>
        </p:sp>
        <p:sp>
          <p:nvSpPr>
            <p:cNvPr id="9226" name="Text Box 12"/>
            <p:cNvSpPr txBox="1">
              <a:spLocks noChangeArrowheads="1"/>
            </p:cNvSpPr>
            <p:nvPr/>
          </p:nvSpPr>
          <p:spPr bwMode="auto">
            <a:xfrm>
              <a:off x="1536" y="2016"/>
              <a:ext cx="96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wait for I/O</a:t>
              </a:r>
            </a:p>
          </p:txBody>
        </p:sp>
        <p:sp>
          <p:nvSpPr>
            <p:cNvPr id="9227" name="Text Box 13"/>
            <p:cNvSpPr txBox="1">
              <a:spLocks noChangeArrowheads="1"/>
            </p:cNvSpPr>
            <p:nvPr/>
          </p:nvSpPr>
          <p:spPr bwMode="auto">
            <a:xfrm>
              <a:off x="1488" y="2352"/>
              <a:ext cx="158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Times New Roman" panose="02020603050405020304" pitchFamily="18" charset="0"/>
                  <a:cs typeface="Times New Roman" panose="02020603050405020304" pitchFamily="18" charset="0"/>
                </a:rPr>
                <a:t>store increment index</a:t>
              </a:r>
            </a:p>
            <a:p>
              <a:pPr eaLnBrk="1" hangingPunct="1"/>
              <a:r>
                <a:rPr lang="en-US" altLang="en-US" sz="2000">
                  <a:latin typeface="Times New Roman" panose="02020603050405020304" pitchFamily="18" charset="0"/>
                  <a:cs typeface="Times New Roman" panose="02020603050405020304" pitchFamily="18" charset="0"/>
                </a:rPr>
                <a:t>write to file</a:t>
              </a:r>
            </a:p>
          </p:txBody>
        </p:sp>
        <p:sp>
          <p:nvSpPr>
            <p:cNvPr id="9228" name="Text Box 14"/>
            <p:cNvSpPr txBox="1">
              <a:spLocks noChangeArrowheads="1"/>
            </p:cNvSpPr>
            <p:nvPr/>
          </p:nvSpPr>
          <p:spPr bwMode="auto">
            <a:xfrm>
              <a:off x="1536" y="2976"/>
              <a:ext cx="96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wait for I/O</a:t>
              </a:r>
            </a:p>
          </p:txBody>
        </p:sp>
        <p:sp>
          <p:nvSpPr>
            <p:cNvPr id="9229" name="Oval 15"/>
            <p:cNvSpPr>
              <a:spLocks noChangeArrowheads="1"/>
            </p:cNvSpPr>
            <p:nvPr/>
          </p:nvSpPr>
          <p:spPr bwMode="auto">
            <a:xfrm>
              <a:off x="2112" y="336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0" name="Oval 16"/>
            <p:cNvSpPr>
              <a:spLocks noChangeArrowheads="1"/>
            </p:cNvSpPr>
            <p:nvPr/>
          </p:nvSpPr>
          <p:spPr bwMode="auto">
            <a:xfrm>
              <a:off x="2112" y="3504"/>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1" name="Oval 17"/>
            <p:cNvSpPr>
              <a:spLocks noChangeArrowheads="1"/>
            </p:cNvSpPr>
            <p:nvPr/>
          </p:nvSpPr>
          <p:spPr bwMode="auto">
            <a:xfrm>
              <a:off x="2112" y="364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2" name="AutoShape 18"/>
            <p:cNvSpPr>
              <a:spLocks/>
            </p:cNvSpPr>
            <p:nvPr/>
          </p:nvSpPr>
          <p:spPr bwMode="auto">
            <a:xfrm>
              <a:off x="3264" y="1296"/>
              <a:ext cx="144" cy="624"/>
            </a:xfrm>
            <a:prstGeom prst="rightBrace">
              <a:avLst>
                <a:gd name="adj1" fmla="val 36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3" name="Text Box 19"/>
            <p:cNvSpPr txBox="1">
              <a:spLocks noChangeArrowheads="1"/>
            </p:cNvSpPr>
            <p:nvPr/>
          </p:nvSpPr>
          <p:spPr bwMode="auto">
            <a:xfrm>
              <a:off x="3456" y="1392"/>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CPU burst</a:t>
              </a:r>
            </a:p>
          </p:txBody>
        </p:sp>
        <p:sp>
          <p:nvSpPr>
            <p:cNvPr id="9234" name="AutoShape 20"/>
            <p:cNvSpPr>
              <a:spLocks/>
            </p:cNvSpPr>
            <p:nvPr/>
          </p:nvSpPr>
          <p:spPr bwMode="auto">
            <a:xfrm>
              <a:off x="3264" y="1920"/>
              <a:ext cx="144" cy="480"/>
            </a:xfrm>
            <a:prstGeom prst="rightBrace">
              <a:avLst>
                <a:gd name="adj1" fmla="val 277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5" name="Text Box 21"/>
            <p:cNvSpPr txBox="1">
              <a:spLocks noChangeArrowheads="1"/>
            </p:cNvSpPr>
            <p:nvPr/>
          </p:nvSpPr>
          <p:spPr bwMode="auto">
            <a:xfrm>
              <a:off x="3456" y="2016"/>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I/O burst</a:t>
              </a:r>
            </a:p>
          </p:txBody>
        </p:sp>
        <p:sp>
          <p:nvSpPr>
            <p:cNvPr id="9236" name="AutoShape 22"/>
            <p:cNvSpPr>
              <a:spLocks/>
            </p:cNvSpPr>
            <p:nvPr/>
          </p:nvSpPr>
          <p:spPr bwMode="auto">
            <a:xfrm>
              <a:off x="3264" y="2400"/>
              <a:ext cx="144" cy="480"/>
            </a:xfrm>
            <a:prstGeom prst="rightBrace">
              <a:avLst>
                <a:gd name="adj1" fmla="val 277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7" name="Text Box 23"/>
            <p:cNvSpPr txBox="1">
              <a:spLocks noChangeArrowheads="1"/>
            </p:cNvSpPr>
            <p:nvPr/>
          </p:nvSpPr>
          <p:spPr bwMode="auto">
            <a:xfrm>
              <a:off x="3456" y="2496"/>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CPU burst</a:t>
              </a:r>
            </a:p>
          </p:txBody>
        </p:sp>
        <p:sp>
          <p:nvSpPr>
            <p:cNvPr id="9238" name="AutoShape 24"/>
            <p:cNvSpPr>
              <a:spLocks/>
            </p:cNvSpPr>
            <p:nvPr/>
          </p:nvSpPr>
          <p:spPr bwMode="auto">
            <a:xfrm>
              <a:off x="3264" y="2880"/>
              <a:ext cx="144" cy="480"/>
            </a:xfrm>
            <a:prstGeom prst="rightBrace">
              <a:avLst>
                <a:gd name="adj1" fmla="val 277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9" name="Text Box 25"/>
            <p:cNvSpPr txBox="1">
              <a:spLocks noChangeArrowheads="1"/>
            </p:cNvSpPr>
            <p:nvPr/>
          </p:nvSpPr>
          <p:spPr bwMode="auto">
            <a:xfrm>
              <a:off x="3456" y="2976"/>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I/O burst</a:t>
              </a:r>
            </a:p>
          </p:txBody>
        </p:sp>
      </p:grpSp>
      <p:sp>
        <p:nvSpPr>
          <p:cNvPr id="93211" name="Text Box 27"/>
          <p:cNvSpPr txBox="1">
            <a:spLocks noChangeArrowheads="1"/>
          </p:cNvSpPr>
          <p:nvPr/>
        </p:nvSpPr>
        <p:spPr bwMode="auto">
          <a:xfrm>
            <a:off x="5715000" y="2438400"/>
            <a:ext cx="27432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altLang="en-US" sz="2400">
                <a:latin typeface="Times New Roman" panose="02020603050405020304" pitchFamily="18" charset="0"/>
                <a:cs typeface="Times New Roman" panose="02020603050405020304" pitchFamily="18" charset="0"/>
              </a:rPr>
              <a:t>Process execution </a:t>
            </a:r>
            <a:r>
              <a:rPr lang="en-US" altLang="en-US" sz="2400" b="1">
                <a:latin typeface="Times New Roman" panose="02020603050405020304" pitchFamily="18" charset="0"/>
                <a:cs typeface="Times New Roman" panose="02020603050405020304" pitchFamily="18" charset="0"/>
              </a:rPr>
              <a:t>begin</a:t>
            </a:r>
            <a:r>
              <a:rPr lang="en-US" altLang="en-US" sz="2400">
                <a:latin typeface="Times New Roman" panose="02020603050405020304" pitchFamily="18" charset="0"/>
                <a:cs typeface="Times New Roman" panose="02020603050405020304" pitchFamily="18" charset="0"/>
              </a:rPr>
              <a:t> with </a:t>
            </a:r>
            <a:r>
              <a:rPr lang="en-US" altLang="en-US" sz="2400" b="1">
                <a:latin typeface="Times New Roman" panose="02020603050405020304" pitchFamily="18" charset="0"/>
                <a:cs typeface="Times New Roman" panose="02020603050405020304" pitchFamily="18" charset="0"/>
              </a:rPr>
              <a:t>CPU</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burst</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then</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I/O burst</a:t>
            </a:r>
            <a:r>
              <a:rPr lang="en-US" altLang="en-US" sz="2400">
                <a:latin typeface="Times New Roman" panose="02020603050405020304" pitchFamily="18" charset="0"/>
                <a:cs typeface="Times New Roman" panose="02020603050405020304" pitchFamily="18" charset="0"/>
              </a:rPr>
              <a:t> … the </a:t>
            </a:r>
            <a:r>
              <a:rPr lang="en-US" altLang="en-US" sz="2400" b="1">
                <a:latin typeface="Times New Roman" panose="02020603050405020304" pitchFamily="18" charset="0"/>
                <a:cs typeface="Times New Roman" panose="02020603050405020304" pitchFamily="18" charset="0"/>
              </a:rPr>
              <a:t>last</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CPU burst </a:t>
            </a:r>
            <a:r>
              <a:rPr lang="en-US" altLang="en-US" sz="2400">
                <a:latin typeface="Times New Roman" panose="02020603050405020304" pitchFamily="18" charset="0"/>
                <a:cs typeface="Times New Roman" panose="02020603050405020304" pitchFamily="18" charset="0"/>
              </a:rPr>
              <a:t>will </a:t>
            </a:r>
            <a:r>
              <a:rPr lang="en-US" altLang="en-US" sz="2400" b="1">
                <a:latin typeface="Times New Roman" panose="02020603050405020304" pitchFamily="18" charset="0"/>
                <a:cs typeface="Times New Roman" panose="02020603050405020304" pitchFamily="18" charset="0"/>
              </a:rPr>
              <a:t>end</a:t>
            </a:r>
            <a:r>
              <a:rPr lang="en-US" altLang="en-US" sz="2400">
                <a:latin typeface="Times New Roman" panose="02020603050405020304" pitchFamily="18" charset="0"/>
                <a:cs typeface="Times New Roman" panose="02020603050405020304" pitchFamily="18" charset="0"/>
              </a:rPr>
              <a:t> with a system request </a:t>
            </a:r>
            <a:r>
              <a:rPr lang="en-US" altLang="en-US" sz="2400" b="1">
                <a:latin typeface="Times New Roman" panose="02020603050405020304" pitchFamily="18" charset="0"/>
                <a:cs typeface="Times New Roman" panose="02020603050405020304" pitchFamily="18" charset="0"/>
              </a:rPr>
              <a:t>to terminal execution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3211"/>
                                        </p:tgtEl>
                                        <p:attrNameLst>
                                          <p:attrName>style.visibility</p:attrName>
                                        </p:attrNameLst>
                                      </p:cBhvr>
                                      <p:to>
                                        <p:strVal val="visible"/>
                                      </p:to>
                                    </p:set>
                                    <p:animEffect transition="in" filter="box(in)">
                                      <p:cBhvr>
                                        <p:cTn id="7" dur="500"/>
                                        <p:tgtEl>
                                          <p:spTgt spid="93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685800" y="0"/>
            <a:ext cx="8229600" cy="11430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When to schedule</a:t>
            </a:r>
          </a:p>
        </p:txBody>
      </p:sp>
      <p:sp>
        <p:nvSpPr>
          <p:cNvPr id="10243" name="Rectangle 6"/>
          <p:cNvSpPr>
            <a:spLocks noGrp="1"/>
          </p:cNvSpPr>
          <p:nvPr>
            <p:ph type="body" idx="1"/>
          </p:nvPr>
        </p:nvSpPr>
        <p:spPr>
          <a:xfrm>
            <a:off x="0" y="1066800"/>
            <a:ext cx="9144000" cy="5791200"/>
          </a:xfrm>
          <a:noFill/>
        </p:spPr>
        <p:txBody>
          <a:bodyPr/>
          <a:lstStyle/>
          <a:p>
            <a:pPr algn="just" eaLnBrk="1" hangingPunct="1">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A key issued related to scheduling is when to make </a:t>
            </a:r>
            <a:r>
              <a:rPr lang="en-US" altLang="en-US" sz="2800" b="1">
                <a:latin typeface="Times New Roman" panose="02020603050405020304" pitchFamily="18" charset="0"/>
                <a:cs typeface="Times New Roman" panose="02020603050405020304" pitchFamily="18" charset="0"/>
              </a:rPr>
              <a:t>scheduling decisions</a:t>
            </a:r>
          </a:p>
          <a:p>
            <a:pPr algn="just" eaLnBrk="1" hangingPunct="1">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Process </a:t>
            </a:r>
            <a:r>
              <a:rPr lang="en-US" altLang="en-US" sz="2800" b="1">
                <a:latin typeface="Times New Roman" panose="02020603050405020304" pitchFamily="18" charset="0"/>
                <a:cs typeface="Times New Roman" panose="02020603050405020304" pitchFamily="18" charset="0"/>
              </a:rPr>
              <a:t>creation</a:t>
            </a:r>
          </a:p>
          <a:p>
            <a:pPr lvl="1" algn="just" eaLnBrk="1" hangingPunct="1"/>
            <a:r>
              <a:rPr lang="en-US" altLang="en-US" sz="2400">
                <a:latin typeface="Times New Roman" panose="02020603050405020304" pitchFamily="18" charset="0"/>
                <a:cs typeface="Times New Roman" panose="02020603050405020304" pitchFamily="18" charset="0"/>
              </a:rPr>
              <a:t>A </a:t>
            </a:r>
            <a:r>
              <a:rPr lang="en-US" altLang="en-US" sz="2400" b="1">
                <a:latin typeface="Times New Roman" panose="02020603050405020304" pitchFamily="18" charset="0"/>
                <a:cs typeface="Times New Roman" panose="02020603050405020304" pitchFamily="18" charset="0"/>
              </a:rPr>
              <a:t>decision</a:t>
            </a:r>
            <a:r>
              <a:rPr lang="en-US" altLang="en-US" sz="2400">
                <a:latin typeface="Times New Roman" panose="02020603050405020304" pitchFamily="18" charset="0"/>
                <a:cs typeface="Times New Roman" panose="02020603050405020304" pitchFamily="18" charset="0"/>
              </a:rPr>
              <a:t> needs to be made </a:t>
            </a:r>
            <a:r>
              <a:rPr lang="en-US" altLang="en-US" sz="2400" b="1">
                <a:latin typeface="Times New Roman" panose="02020603050405020304" pitchFamily="18" charset="0"/>
                <a:cs typeface="Times New Roman" panose="02020603050405020304" pitchFamily="18" charset="0"/>
              </a:rPr>
              <a:t>whether</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run</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parent or child process</a:t>
            </a:r>
          </a:p>
          <a:p>
            <a:pPr algn="just" eaLnBrk="1" hangingPunct="1">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Process </a:t>
            </a:r>
            <a:r>
              <a:rPr lang="en-US" altLang="en-US" sz="2800" b="1">
                <a:latin typeface="Times New Roman" panose="02020603050405020304" pitchFamily="18" charset="0"/>
                <a:cs typeface="Times New Roman" panose="02020603050405020304" pitchFamily="18" charset="0"/>
              </a:rPr>
              <a:t>termination</a:t>
            </a:r>
          </a:p>
          <a:p>
            <a:pPr lvl="1" algn="just" eaLnBrk="1" hangingPunct="1"/>
            <a:r>
              <a:rPr lang="en-US" altLang="en-US" sz="2400">
                <a:latin typeface="Times New Roman" panose="02020603050405020304" pitchFamily="18" charset="0"/>
                <a:cs typeface="Times New Roman" panose="02020603050405020304" pitchFamily="18" charset="0"/>
              </a:rPr>
              <a:t>A </a:t>
            </a:r>
            <a:r>
              <a:rPr lang="en-US" altLang="en-US" sz="2400" b="1">
                <a:latin typeface="Times New Roman" panose="02020603050405020304" pitchFamily="18" charset="0"/>
                <a:cs typeface="Times New Roman" panose="02020603050405020304" pitchFamily="18" charset="0"/>
              </a:rPr>
              <a:t>decision</a:t>
            </a:r>
            <a:r>
              <a:rPr lang="en-US" altLang="en-US" sz="2400">
                <a:latin typeface="Times New Roman" panose="02020603050405020304" pitchFamily="18" charset="0"/>
                <a:cs typeface="Times New Roman" panose="02020603050405020304" pitchFamily="18" charset="0"/>
              </a:rPr>
              <a:t> must be made </a:t>
            </a:r>
            <a:r>
              <a:rPr lang="en-US" altLang="en-US" sz="2400" b="1">
                <a:latin typeface="Times New Roman" panose="02020603050405020304" pitchFamily="18" charset="0"/>
                <a:cs typeface="Times New Roman" panose="02020603050405020304" pitchFamily="18" charset="0"/>
              </a:rPr>
              <a:t>when a process exits</a:t>
            </a:r>
            <a:r>
              <a:rPr lang="en-US" altLang="en-US" sz="2400">
                <a:latin typeface="Times New Roman" panose="02020603050405020304" pitchFamily="18" charset="0"/>
                <a:cs typeface="Times New Roman" panose="02020603050405020304" pitchFamily="18" charset="0"/>
              </a:rPr>
              <a:t>. That process can no longer run, so some other process </a:t>
            </a:r>
            <a:r>
              <a:rPr lang="en-US" altLang="en-US" sz="2400" b="1">
                <a:latin typeface="Times New Roman" panose="02020603050405020304" pitchFamily="18" charset="0"/>
                <a:cs typeface="Times New Roman" panose="02020603050405020304" pitchFamily="18" charset="0"/>
              </a:rPr>
              <a:t>must be chosen from the set of ready processes</a:t>
            </a:r>
            <a:r>
              <a:rPr lang="en-US" altLang="en-US" sz="2400">
                <a:latin typeface="Times New Roman" panose="02020603050405020304" pitchFamily="18" charset="0"/>
                <a:cs typeface="Times New Roman" panose="02020603050405020304" pitchFamily="18" charset="0"/>
              </a:rPr>
              <a:t>. If no process is ready, a system-supplied idle process is normally run</a:t>
            </a:r>
          </a:p>
          <a:p>
            <a:pPr algn="just" eaLnBrk="1" hangingPunct="1">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Process </a:t>
            </a:r>
            <a:r>
              <a:rPr lang="en-US" altLang="en-US" sz="2800" b="1">
                <a:latin typeface="Times New Roman" panose="02020603050405020304" pitchFamily="18" charset="0"/>
                <a:cs typeface="Times New Roman" panose="02020603050405020304" pitchFamily="18" charset="0"/>
              </a:rPr>
              <a:t>blocking</a:t>
            </a:r>
          </a:p>
          <a:p>
            <a:pPr lvl="1" algn="just" eaLnBrk="1" hangingPunct="1"/>
            <a:r>
              <a:rPr lang="en-US" altLang="en-US" sz="2400">
                <a:latin typeface="Times New Roman" panose="02020603050405020304" pitchFamily="18" charset="0"/>
                <a:cs typeface="Times New Roman" panose="02020603050405020304" pitchFamily="18" charset="0"/>
              </a:rPr>
              <a:t>When a process blocks, </a:t>
            </a:r>
            <a:r>
              <a:rPr lang="en-US" altLang="en-US" sz="2400" b="1">
                <a:latin typeface="Times New Roman" panose="02020603050405020304" pitchFamily="18" charset="0"/>
                <a:cs typeface="Times New Roman" panose="02020603050405020304" pitchFamily="18" charset="0"/>
              </a:rPr>
              <a:t>another process</a:t>
            </a:r>
            <a:r>
              <a:rPr lang="en-US" altLang="en-US" sz="2400">
                <a:latin typeface="Times New Roman" panose="02020603050405020304" pitchFamily="18" charset="0"/>
                <a:cs typeface="Times New Roman" panose="02020603050405020304" pitchFamily="18" charset="0"/>
              </a:rPr>
              <a:t> has to be </a:t>
            </a:r>
            <a:r>
              <a:rPr lang="en-US" altLang="en-US" sz="2400" b="1">
                <a:latin typeface="Times New Roman" panose="02020603050405020304" pitchFamily="18" charset="0"/>
                <a:cs typeface="Times New Roman" panose="02020603050405020304" pitchFamily="18" charset="0"/>
              </a:rPr>
              <a:t>selected to run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4337</TotalTime>
  <Words>2204</Words>
  <Application>Microsoft Office PowerPoint</Application>
  <PresentationFormat>On-screen Show (4:3)</PresentationFormat>
  <Paragraphs>304</Paragraphs>
  <Slides>33</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Symbol</vt:lpstr>
      <vt:lpstr>Times New Roman</vt:lpstr>
      <vt:lpstr>Wingdings</vt:lpstr>
      <vt:lpstr>Office Theme</vt:lpstr>
      <vt:lpstr>Processes &amp; Threads    Scheduling </vt:lpstr>
      <vt:lpstr>Review</vt:lpstr>
      <vt:lpstr>Review</vt:lpstr>
      <vt:lpstr>Review</vt:lpstr>
      <vt:lpstr>Objectives</vt:lpstr>
      <vt:lpstr>Scheduling Introduction</vt:lpstr>
      <vt:lpstr>Scheduling Process Behavior</vt:lpstr>
      <vt:lpstr>Scheduling Process Behavior</vt:lpstr>
      <vt:lpstr>Scheduling When to schedule</vt:lpstr>
      <vt:lpstr>Scheduling When to schedule</vt:lpstr>
      <vt:lpstr>Scheduling When to schedule</vt:lpstr>
      <vt:lpstr>Scheduling Categories of Scheduling Algorithms</vt:lpstr>
      <vt:lpstr>Scheduling Criteria/ Properties Term</vt:lpstr>
      <vt:lpstr>Scheduling Criteria/ Properties Term</vt:lpstr>
      <vt:lpstr>Scheduling Criteria/ Properties Term</vt:lpstr>
      <vt:lpstr>Scheduling Categories of Scheduling Algorithms</vt:lpstr>
      <vt:lpstr>Scheduling in Batch System First-Come First Served (FCFS)</vt:lpstr>
      <vt:lpstr>Scheduling in Batch System First-Come First Served (FCFS)</vt:lpstr>
      <vt:lpstr>Scheduling in Batch System First-Come First Served (FCFS)</vt:lpstr>
      <vt:lpstr>Scheduling in Batch System First-Come First Served (FCFS)</vt:lpstr>
      <vt:lpstr>Scheduling in Batch System First-Come First Served (FCFS)</vt:lpstr>
      <vt:lpstr>Scheduling in Batch System First-Come First Served (FCFS)</vt:lpstr>
      <vt:lpstr>Scheduling in Batch System First-Come First Served (FCFS)</vt:lpstr>
      <vt:lpstr>Scheduling in Batch System First-Come First Served (FCFS)</vt:lpstr>
      <vt:lpstr>Scheduling in Batch System Example</vt:lpstr>
      <vt:lpstr>Scheduling in Batch System First-Come First Served (FCFS)</vt:lpstr>
      <vt:lpstr>Scheduling in Batch System First-Come First Served (FCFS)</vt:lpstr>
      <vt:lpstr>Scheduling in Batch System Shortest Job First (SJF)</vt:lpstr>
      <vt:lpstr>Scheduling in Batch System Example</vt:lpstr>
      <vt:lpstr>Scheduling in Batch System Shortest Remaining Time Next (SRT)</vt:lpstr>
      <vt:lpstr>Scheduling in Batch System Example</vt:lpstr>
      <vt:lpstr>Summary</vt:lpstr>
      <vt:lpstr>Next Lecture</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PFC: Module A - Introduction</dc:title>
  <dc:creator>Phan Truong Lam</dc:creator>
  <cp:lastModifiedBy>Kieu Trong Khanh</cp:lastModifiedBy>
  <cp:revision>1658</cp:revision>
  <dcterms:created xsi:type="dcterms:W3CDTF">2007-08-21T04:43:22Z</dcterms:created>
  <dcterms:modified xsi:type="dcterms:W3CDTF">2018-01-05T22:33:52Z</dcterms:modified>
</cp:coreProperties>
</file>