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5"/>
  </p:notesMasterIdLst>
  <p:sldIdLst>
    <p:sldId id="256" r:id="rId2"/>
    <p:sldId id="480" r:id="rId3"/>
    <p:sldId id="359" r:id="rId4"/>
    <p:sldId id="406" r:id="rId5"/>
    <p:sldId id="456" r:id="rId6"/>
    <p:sldId id="409" r:id="rId7"/>
    <p:sldId id="408" r:id="rId8"/>
    <p:sldId id="410" r:id="rId9"/>
    <p:sldId id="411" r:id="rId10"/>
    <p:sldId id="412" r:id="rId11"/>
    <p:sldId id="413" r:id="rId12"/>
    <p:sldId id="374" r:id="rId13"/>
    <p:sldId id="375" r:id="rId14"/>
    <p:sldId id="376" r:id="rId15"/>
    <p:sldId id="415" r:id="rId16"/>
    <p:sldId id="416" r:id="rId17"/>
    <p:sldId id="425" r:id="rId18"/>
    <p:sldId id="417" r:id="rId19"/>
    <p:sldId id="481" r:id="rId20"/>
    <p:sldId id="482" r:id="rId21"/>
    <p:sldId id="483" r:id="rId22"/>
    <p:sldId id="394" r:id="rId23"/>
    <p:sldId id="473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4" autoAdjust="0"/>
    <p:restoredTop sz="93134" autoAdjust="0"/>
  </p:normalViewPr>
  <p:slideViewPr>
    <p:cSldViewPr>
      <p:cViewPr varScale="1">
        <p:scale>
          <a:sx n="67" d="100"/>
          <a:sy n="67" d="100"/>
        </p:scale>
        <p:origin x="184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B3012C-CECD-4AB3-9687-4556D60F656F}" type="datetimeFigureOut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4194D28-231A-468E-A855-8B651BC603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2E5C8-BCB0-4D52-A7AD-6A77F42B2E00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BDA379-F729-463D-8828-203F1BF1813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68509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8C03F-4172-44F2-843D-506D2F96625B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2587B4-B611-48E2-AA2E-9101DC1216C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79189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AFF7F-02DB-42EC-ACE6-FA6316C8F021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39CD7D-020C-477C-8C06-08C2C6E7143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248127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E4D27-8771-4756-9429-E9EE92AFED30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7F273-02F4-415B-8488-602A951020B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824967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3C0A8-BFA1-4D36-9A04-13E06A5CDA95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D319D1-8C62-4B7B-BDF9-9514155A66C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11649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AF37C-3117-42C5-B966-90E79A721CB3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86B7F8-7070-4AF3-A3F0-11FCD74BF7A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89912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D4461-D7D6-438F-9833-487B8FC1F4C6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E947F7-71C9-44C3-8596-60B1313AB6B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42168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41066-A583-4161-A9EC-21ECED4F7800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8DEC6-CCD8-40D0-B221-F6AB3FF40F5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08780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07511-3F35-4559-AC28-AC135C101B47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CFCA68-47A8-4C05-B98B-2DDD40A3375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76853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54BA-F0E2-479A-9B17-7CD18D823279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4E49B1-4873-4CF9-82BF-A2B4996F033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05470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A38AC-1F54-4D30-B4C8-0D6CCA022B2A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74221-328F-4B8D-9F7F-E8EE5E73C81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14043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ED836-5870-4588-98AB-AFFAFD2606F1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7080F-0724-4C3C-BEA2-A4136E5CDA7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78686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84B7A-4A82-4241-AAE2-EE4A7114ADFD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FEE0F0-28CD-4D12-873C-D791F33A0A4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11053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E2B154A-AFDC-4457-8777-A2C1BEC2E4FA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5F154BB-AD87-4B5E-A5B5-AD3A356A03E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Abstraction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</a:p>
        </p:txBody>
      </p:sp>
      <p:sp>
        <p:nvSpPr>
          <p:cNvPr id="221187" name="Rectangle 3"/>
          <p:cNvSpPr>
            <a:spLocks noGrp="1"/>
          </p:cNvSpPr>
          <p:nvPr>
            <p:ph type="body" idx="1"/>
          </p:nvPr>
        </p:nvSpPr>
        <p:spPr>
          <a:xfrm>
            <a:off x="228600" y="1447800"/>
            <a:ext cx="89154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compaction technique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external defragment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/ compaction)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swapping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creates multiple holes in memory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it is possible to combine all into one big one by moving all the processes downward as far as possible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slow and complexity (the addresses are changed and updated)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processes are created with fixed size that never changes, the OS allocates exactly what is needed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the processes’ data segments can grow →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the process is adjacent to another process, the growing process will either have to be moved to a hole on memory large enough for it, or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or more processes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will have to 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swapped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large enough hole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a process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can not grow in memory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swap area on the disk is full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have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suspended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until some space is freed up (or it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can be killed)</a:t>
            </a: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7620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Swapping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</a:p>
        </p:txBody>
      </p:sp>
      <p:sp>
        <p:nvSpPr>
          <p:cNvPr id="223235" name="Rectangle 3"/>
          <p:cNvSpPr>
            <a:spLocks noGrp="1"/>
          </p:cNvSpPr>
          <p:nvPr>
            <p:ph type="body" idx="1"/>
          </p:nvPr>
        </p:nvSpPr>
        <p:spPr>
          <a:xfrm>
            <a:off x="228600" y="1371600"/>
            <a:ext cx="8915400" cy="54864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  <a:p>
            <a:pPr lvl="1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Allocate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 little extra memory (!?)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whenever a process is swapped in or moved</a:t>
            </a:r>
          </a:p>
          <a:p>
            <a:pPr lvl="1" algn="just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</a:p>
          <a:p>
            <a:pPr lvl="2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has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stack of top of its allocated memory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is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growing downward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and</a:t>
            </a:r>
          </a:p>
          <a:p>
            <a:pPr lvl="2" algn="just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 data segment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just beyond the program text that is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growing upward</a:t>
            </a:r>
          </a:p>
          <a:p>
            <a:pPr lvl="2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memory between them can be used for either segment.</a:t>
            </a:r>
          </a:p>
          <a:p>
            <a:pPr lvl="2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it runs out, the process will either have to be moved to a hole with sufficient space swapped out of memory until a large enough hole can be created, or killed</a:t>
            </a:r>
          </a:p>
        </p:txBody>
      </p:sp>
      <p:sp>
        <p:nvSpPr>
          <p:cNvPr id="12292" name="Rectangle 4"/>
          <p:cNvSpPr>
            <a:spLocks/>
          </p:cNvSpPr>
          <p:nvPr/>
        </p:nvSpPr>
        <p:spPr bwMode="auto">
          <a:xfrm>
            <a:off x="7620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Swapping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4176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Swapping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3581400" y="62484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3-5.</a:t>
            </a:r>
          </a:p>
        </p:txBody>
      </p:sp>
      <p:pic>
        <p:nvPicPr>
          <p:cNvPr id="13316" name="Picture 8" descr="0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71600"/>
            <a:ext cx="6705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Bitmaps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sz="half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divided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up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same size </a:t>
            </a: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bit corresponding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bit in the bitmap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the unit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free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the unit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occupied</a:t>
            </a:r>
          </a:p>
          <a:p>
            <a:pPr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size of the allocation unit is an important design issue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smaller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size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greater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bitmap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greater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size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smaller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bitmap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but results in waste of memory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internal fragmentation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Bitmap provides a simple way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keep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track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memory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words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fixed amount of memory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because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size of the bitmap depends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only on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size of memory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and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allocation units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Bitmaps</a:t>
            </a:r>
          </a:p>
        </p:txBody>
      </p:sp>
      <p:pic>
        <p:nvPicPr>
          <p:cNvPr id="1536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2964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4038600" y="38100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3-6.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0" y="5486400"/>
            <a:ext cx="9144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Problem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when it has been decided 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bring a k unit process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into memory,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memory manager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must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search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bitmap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to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find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a run of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 consecutive 0 bits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 the map 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14800"/>
            <a:ext cx="5791200" cy="196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Linked Lists</a:t>
            </a:r>
          </a:p>
        </p:txBody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allocated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memory segments, where a segment either contains a process or is an empty hole between two processes, to keep track of memory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Each entry in the list specifies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hole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at which its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</a:p>
          <a:p>
            <a:pPr lvl="1" algn="just">
              <a:lnSpc>
                <a:spcPct val="80000"/>
              </a:lnSpc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List sorted by the memory address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updating the list is simple and fast </a:t>
            </a:r>
          </a:p>
        </p:txBody>
      </p:sp>
      <p:pic>
        <p:nvPicPr>
          <p:cNvPr id="16389" name="Picture 6" descr="03-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321300"/>
            <a:ext cx="373380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553200" y="49530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3-7.</a:t>
            </a:r>
          </a:p>
        </p:txBody>
      </p:sp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6553200" y="43434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  <p:bldP spid="15360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Linked Lists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Allocation of memory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fit – fast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memory manager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scans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along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of segments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finds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hole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that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big enough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then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broken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pieces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one for the process and one for the unused memory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fit – slightly worse performance than first fit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Works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that it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keep tracks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it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whenever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finds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suitable hole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next time it is called to find a hole, it starts searching the list from the place where it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left off last time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instead of always at the beginning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fit – slower; tends to fill up memory with tiny, useless holes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entire list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from beginning to end, and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smallest hole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that is adequate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Rather than breaking up a big hole that might be needed later, best fit tries to find a hole that is close to the actual size needed, to best match the request and the available holes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Worst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fit – is not a very good idea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Take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largest available hole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so that the new hole will be big enough to be useful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Linked Lists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3657600" y="1447800"/>
            <a:ext cx="533400" cy="2286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3657600" y="1828800"/>
            <a:ext cx="533400" cy="152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3657600" y="2362200"/>
            <a:ext cx="533400" cy="2286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3657600" y="2895600"/>
            <a:ext cx="5334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9" name="Line 8"/>
          <p:cNvSpPr>
            <a:spLocks noChangeShapeType="1"/>
          </p:cNvSpPr>
          <p:nvPr/>
        </p:nvSpPr>
        <p:spPr bwMode="auto">
          <a:xfrm>
            <a:off x="3659188" y="3124200"/>
            <a:ext cx="531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Rectangle 9"/>
          <p:cNvSpPr>
            <a:spLocks noChangeArrowheads="1"/>
          </p:cNvSpPr>
          <p:nvPr/>
        </p:nvSpPr>
        <p:spPr bwMode="auto">
          <a:xfrm>
            <a:off x="3657600" y="3505200"/>
            <a:ext cx="533400" cy="152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1" name="Rectangle 10"/>
          <p:cNvSpPr>
            <a:spLocks noChangeArrowheads="1"/>
          </p:cNvSpPr>
          <p:nvPr/>
        </p:nvSpPr>
        <p:spPr bwMode="auto">
          <a:xfrm>
            <a:off x="3657600" y="3733800"/>
            <a:ext cx="533400" cy="6858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2" name="Rectangle 11"/>
          <p:cNvSpPr>
            <a:spLocks noChangeArrowheads="1"/>
          </p:cNvSpPr>
          <p:nvPr/>
        </p:nvSpPr>
        <p:spPr bwMode="auto">
          <a:xfrm>
            <a:off x="3657600" y="4648200"/>
            <a:ext cx="533400" cy="3048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3" name="Line 12"/>
          <p:cNvSpPr>
            <a:spLocks noChangeShapeType="1"/>
          </p:cNvSpPr>
          <p:nvPr/>
        </p:nvSpPr>
        <p:spPr bwMode="auto">
          <a:xfrm flipV="1">
            <a:off x="3657600" y="12969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Line 13"/>
          <p:cNvSpPr>
            <a:spLocks noChangeShapeType="1"/>
          </p:cNvSpPr>
          <p:nvPr/>
        </p:nvSpPr>
        <p:spPr bwMode="auto">
          <a:xfrm>
            <a:off x="3659188" y="1295400"/>
            <a:ext cx="531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Line 14"/>
          <p:cNvSpPr>
            <a:spLocks noChangeShapeType="1"/>
          </p:cNvSpPr>
          <p:nvPr/>
        </p:nvSpPr>
        <p:spPr bwMode="auto">
          <a:xfrm>
            <a:off x="4191000" y="12969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15"/>
          <p:cNvSpPr>
            <a:spLocks noChangeShapeType="1"/>
          </p:cNvSpPr>
          <p:nvPr/>
        </p:nvSpPr>
        <p:spPr bwMode="auto">
          <a:xfrm>
            <a:off x="3657600" y="16779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Line 16"/>
          <p:cNvSpPr>
            <a:spLocks noChangeShapeType="1"/>
          </p:cNvSpPr>
          <p:nvPr/>
        </p:nvSpPr>
        <p:spPr bwMode="auto">
          <a:xfrm>
            <a:off x="4191000" y="16779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Line 17"/>
          <p:cNvSpPr>
            <a:spLocks noChangeShapeType="1"/>
          </p:cNvSpPr>
          <p:nvPr/>
        </p:nvSpPr>
        <p:spPr bwMode="auto">
          <a:xfrm>
            <a:off x="3657600" y="1982788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Line 18"/>
          <p:cNvSpPr>
            <a:spLocks noChangeShapeType="1"/>
          </p:cNvSpPr>
          <p:nvPr/>
        </p:nvSpPr>
        <p:spPr bwMode="auto">
          <a:xfrm>
            <a:off x="4191000" y="1982788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Line 19"/>
          <p:cNvSpPr>
            <a:spLocks noChangeShapeType="1"/>
          </p:cNvSpPr>
          <p:nvPr/>
        </p:nvSpPr>
        <p:spPr bwMode="auto">
          <a:xfrm>
            <a:off x="3657600" y="2592388"/>
            <a:ext cx="0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Line 20"/>
          <p:cNvSpPr>
            <a:spLocks noChangeShapeType="1"/>
          </p:cNvSpPr>
          <p:nvPr/>
        </p:nvSpPr>
        <p:spPr bwMode="auto">
          <a:xfrm>
            <a:off x="4191000" y="2592388"/>
            <a:ext cx="0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Line 21"/>
          <p:cNvSpPr>
            <a:spLocks noChangeShapeType="1"/>
          </p:cNvSpPr>
          <p:nvPr/>
        </p:nvSpPr>
        <p:spPr bwMode="auto">
          <a:xfrm>
            <a:off x="3657600" y="33543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Line 22"/>
          <p:cNvSpPr>
            <a:spLocks noChangeShapeType="1"/>
          </p:cNvSpPr>
          <p:nvPr/>
        </p:nvSpPr>
        <p:spPr bwMode="auto">
          <a:xfrm>
            <a:off x="4191000" y="33543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Line 23"/>
          <p:cNvSpPr>
            <a:spLocks noChangeShapeType="1"/>
          </p:cNvSpPr>
          <p:nvPr/>
        </p:nvSpPr>
        <p:spPr bwMode="auto">
          <a:xfrm>
            <a:off x="3657600" y="3659188"/>
            <a:ext cx="0" cy="74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Line 24"/>
          <p:cNvSpPr>
            <a:spLocks noChangeShapeType="1"/>
          </p:cNvSpPr>
          <p:nvPr/>
        </p:nvSpPr>
        <p:spPr bwMode="auto">
          <a:xfrm>
            <a:off x="4191000" y="3659188"/>
            <a:ext cx="0" cy="74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5"/>
          <p:cNvSpPr>
            <a:spLocks noChangeShapeType="1"/>
          </p:cNvSpPr>
          <p:nvPr/>
        </p:nvSpPr>
        <p:spPr bwMode="auto">
          <a:xfrm>
            <a:off x="3657600" y="4421188"/>
            <a:ext cx="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26"/>
          <p:cNvSpPr>
            <a:spLocks noChangeShapeType="1"/>
          </p:cNvSpPr>
          <p:nvPr/>
        </p:nvSpPr>
        <p:spPr bwMode="auto">
          <a:xfrm>
            <a:off x="4191000" y="4421188"/>
            <a:ext cx="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Line 27"/>
          <p:cNvSpPr>
            <a:spLocks noChangeShapeType="1"/>
          </p:cNvSpPr>
          <p:nvPr/>
        </p:nvSpPr>
        <p:spPr bwMode="auto">
          <a:xfrm>
            <a:off x="3657600" y="4954588"/>
            <a:ext cx="0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Line 28"/>
          <p:cNvSpPr>
            <a:spLocks noChangeShapeType="1"/>
          </p:cNvSpPr>
          <p:nvPr/>
        </p:nvSpPr>
        <p:spPr bwMode="auto">
          <a:xfrm>
            <a:off x="3659188" y="5562600"/>
            <a:ext cx="531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Line 29"/>
          <p:cNvSpPr>
            <a:spLocks noChangeShapeType="1"/>
          </p:cNvSpPr>
          <p:nvPr/>
        </p:nvSpPr>
        <p:spPr bwMode="auto">
          <a:xfrm flipV="1">
            <a:off x="4191000" y="4954588"/>
            <a:ext cx="0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Line 30"/>
          <p:cNvSpPr>
            <a:spLocks noChangeShapeType="1"/>
          </p:cNvSpPr>
          <p:nvPr/>
        </p:nvSpPr>
        <p:spPr bwMode="auto">
          <a:xfrm>
            <a:off x="2895600" y="3049588"/>
            <a:ext cx="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Line 31"/>
          <p:cNvSpPr>
            <a:spLocks noChangeShapeType="1"/>
          </p:cNvSpPr>
          <p:nvPr/>
        </p:nvSpPr>
        <p:spPr bwMode="auto">
          <a:xfrm>
            <a:off x="2897188" y="3276600"/>
            <a:ext cx="760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3" name="Rectangle 32"/>
          <p:cNvSpPr>
            <a:spLocks noChangeArrowheads="1"/>
          </p:cNvSpPr>
          <p:nvPr/>
        </p:nvSpPr>
        <p:spPr bwMode="auto">
          <a:xfrm>
            <a:off x="1828800" y="3886200"/>
            <a:ext cx="152400" cy="152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4" name="Rectangle 33"/>
          <p:cNvSpPr>
            <a:spLocks noChangeArrowheads="1"/>
          </p:cNvSpPr>
          <p:nvPr/>
        </p:nvSpPr>
        <p:spPr bwMode="auto">
          <a:xfrm>
            <a:off x="6096000" y="1447800"/>
            <a:ext cx="533400" cy="2286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5" name="Rectangle 34"/>
          <p:cNvSpPr>
            <a:spLocks noChangeArrowheads="1"/>
          </p:cNvSpPr>
          <p:nvPr/>
        </p:nvSpPr>
        <p:spPr bwMode="auto">
          <a:xfrm>
            <a:off x="6096000" y="1828800"/>
            <a:ext cx="533400" cy="152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6" name="Rectangle 35"/>
          <p:cNvSpPr>
            <a:spLocks noChangeArrowheads="1"/>
          </p:cNvSpPr>
          <p:nvPr/>
        </p:nvSpPr>
        <p:spPr bwMode="auto">
          <a:xfrm>
            <a:off x="6096000" y="2362200"/>
            <a:ext cx="533400" cy="2286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7" name="Rectangle 36"/>
          <p:cNvSpPr>
            <a:spLocks noChangeArrowheads="1"/>
          </p:cNvSpPr>
          <p:nvPr/>
        </p:nvSpPr>
        <p:spPr bwMode="auto">
          <a:xfrm>
            <a:off x="6096000" y="2819400"/>
            <a:ext cx="533400" cy="533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8" name="Rectangle 37"/>
          <p:cNvSpPr>
            <a:spLocks noChangeArrowheads="1"/>
          </p:cNvSpPr>
          <p:nvPr/>
        </p:nvSpPr>
        <p:spPr bwMode="auto">
          <a:xfrm>
            <a:off x="6096000" y="3505200"/>
            <a:ext cx="533400" cy="152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9" name="Rectangle 38"/>
          <p:cNvSpPr>
            <a:spLocks noChangeArrowheads="1"/>
          </p:cNvSpPr>
          <p:nvPr/>
        </p:nvSpPr>
        <p:spPr bwMode="auto">
          <a:xfrm>
            <a:off x="6096000" y="3733800"/>
            <a:ext cx="533400" cy="6858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90" name="Rectangle 39"/>
          <p:cNvSpPr>
            <a:spLocks noChangeArrowheads="1"/>
          </p:cNvSpPr>
          <p:nvPr/>
        </p:nvSpPr>
        <p:spPr bwMode="auto">
          <a:xfrm>
            <a:off x="6096000" y="4648200"/>
            <a:ext cx="533400" cy="3048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91" name="Rectangle 40"/>
          <p:cNvSpPr>
            <a:spLocks noChangeArrowheads="1"/>
          </p:cNvSpPr>
          <p:nvPr/>
        </p:nvSpPr>
        <p:spPr bwMode="auto">
          <a:xfrm>
            <a:off x="6096000" y="1981200"/>
            <a:ext cx="533400" cy="304800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92" name="Rectangle 41"/>
          <p:cNvSpPr>
            <a:spLocks noChangeArrowheads="1"/>
          </p:cNvSpPr>
          <p:nvPr/>
        </p:nvSpPr>
        <p:spPr bwMode="auto">
          <a:xfrm>
            <a:off x="6096000" y="2590800"/>
            <a:ext cx="533400" cy="228600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93" name="Rectangle 42"/>
          <p:cNvSpPr>
            <a:spLocks noChangeArrowheads="1"/>
          </p:cNvSpPr>
          <p:nvPr/>
        </p:nvSpPr>
        <p:spPr bwMode="auto">
          <a:xfrm>
            <a:off x="6096000" y="4953000"/>
            <a:ext cx="533400" cy="304800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94" name="Line 43"/>
          <p:cNvSpPr>
            <a:spLocks noChangeShapeType="1"/>
          </p:cNvSpPr>
          <p:nvPr/>
        </p:nvSpPr>
        <p:spPr bwMode="auto">
          <a:xfrm flipV="1">
            <a:off x="6096000" y="12969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Line 44"/>
          <p:cNvSpPr>
            <a:spLocks noChangeShapeType="1"/>
          </p:cNvSpPr>
          <p:nvPr/>
        </p:nvSpPr>
        <p:spPr bwMode="auto">
          <a:xfrm>
            <a:off x="6097588" y="1295400"/>
            <a:ext cx="531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Line 45"/>
          <p:cNvSpPr>
            <a:spLocks noChangeShapeType="1"/>
          </p:cNvSpPr>
          <p:nvPr/>
        </p:nvSpPr>
        <p:spPr bwMode="auto">
          <a:xfrm flipV="1">
            <a:off x="6629400" y="12969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Line 46"/>
          <p:cNvSpPr>
            <a:spLocks noChangeShapeType="1"/>
          </p:cNvSpPr>
          <p:nvPr/>
        </p:nvSpPr>
        <p:spPr bwMode="auto">
          <a:xfrm>
            <a:off x="6096000" y="16779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Line 47"/>
          <p:cNvSpPr>
            <a:spLocks noChangeShapeType="1"/>
          </p:cNvSpPr>
          <p:nvPr/>
        </p:nvSpPr>
        <p:spPr bwMode="auto">
          <a:xfrm>
            <a:off x="6629400" y="16779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9" name="Line 48"/>
          <p:cNvSpPr>
            <a:spLocks noChangeShapeType="1"/>
          </p:cNvSpPr>
          <p:nvPr/>
        </p:nvSpPr>
        <p:spPr bwMode="auto">
          <a:xfrm>
            <a:off x="6096000" y="2287588"/>
            <a:ext cx="0" cy="74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0" name="Line 49"/>
          <p:cNvSpPr>
            <a:spLocks noChangeShapeType="1"/>
          </p:cNvSpPr>
          <p:nvPr/>
        </p:nvSpPr>
        <p:spPr bwMode="auto">
          <a:xfrm>
            <a:off x="6629400" y="2287588"/>
            <a:ext cx="0" cy="74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1" name="Line 50"/>
          <p:cNvSpPr>
            <a:spLocks noChangeShapeType="1"/>
          </p:cNvSpPr>
          <p:nvPr/>
        </p:nvSpPr>
        <p:spPr bwMode="auto">
          <a:xfrm>
            <a:off x="6096000" y="33543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2" name="Line 51"/>
          <p:cNvSpPr>
            <a:spLocks noChangeShapeType="1"/>
          </p:cNvSpPr>
          <p:nvPr/>
        </p:nvSpPr>
        <p:spPr bwMode="auto">
          <a:xfrm>
            <a:off x="6629400" y="33543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3" name="Line 52"/>
          <p:cNvSpPr>
            <a:spLocks noChangeShapeType="1"/>
          </p:cNvSpPr>
          <p:nvPr/>
        </p:nvSpPr>
        <p:spPr bwMode="auto">
          <a:xfrm>
            <a:off x="6096000" y="3659188"/>
            <a:ext cx="0" cy="74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4" name="Line 53"/>
          <p:cNvSpPr>
            <a:spLocks noChangeShapeType="1"/>
          </p:cNvSpPr>
          <p:nvPr/>
        </p:nvSpPr>
        <p:spPr bwMode="auto">
          <a:xfrm>
            <a:off x="6629400" y="3659188"/>
            <a:ext cx="0" cy="74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5" name="Line 54"/>
          <p:cNvSpPr>
            <a:spLocks noChangeShapeType="1"/>
          </p:cNvSpPr>
          <p:nvPr/>
        </p:nvSpPr>
        <p:spPr bwMode="auto">
          <a:xfrm>
            <a:off x="6096000" y="4421188"/>
            <a:ext cx="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6" name="Line 55"/>
          <p:cNvSpPr>
            <a:spLocks noChangeShapeType="1"/>
          </p:cNvSpPr>
          <p:nvPr/>
        </p:nvSpPr>
        <p:spPr bwMode="auto">
          <a:xfrm>
            <a:off x="6629400" y="4421188"/>
            <a:ext cx="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7" name="Line 56"/>
          <p:cNvSpPr>
            <a:spLocks noChangeShapeType="1"/>
          </p:cNvSpPr>
          <p:nvPr/>
        </p:nvSpPr>
        <p:spPr bwMode="auto">
          <a:xfrm>
            <a:off x="6096000" y="5259388"/>
            <a:ext cx="0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8" name="Line 57"/>
          <p:cNvSpPr>
            <a:spLocks noChangeShapeType="1"/>
          </p:cNvSpPr>
          <p:nvPr/>
        </p:nvSpPr>
        <p:spPr bwMode="auto">
          <a:xfrm>
            <a:off x="6629400" y="5259388"/>
            <a:ext cx="0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9" name="Line 58"/>
          <p:cNvSpPr>
            <a:spLocks noChangeShapeType="1"/>
          </p:cNvSpPr>
          <p:nvPr/>
        </p:nvSpPr>
        <p:spPr bwMode="auto">
          <a:xfrm>
            <a:off x="6097588" y="5562600"/>
            <a:ext cx="531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0" name="Line 59"/>
          <p:cNvSpPr>
            <a:spLocks noChangeShapeType="1"/>
          </p:cNvSpPr>
          <p:nvPr/>
        </p:nvSpPr>
        <p:spPr bwMode="auto">
          <a:xfrm>
            <a:off x="5257800" y="49545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1" name="Line 60"/>
          <p:cNvSpPr>
            <a:spLocks noChangeShapeType="1"/>
          </p:cNvSpPr>
          <p:nvPr/>
        </p:nvSpPr>
        <p:spPr bwMode="auto">
          <a:xfrm>
            <a:off x="5259388" y="5105400"/>
            <a:ext cx="760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2" name="Line 61"/>
          <p:cNvSpPr>
            <a:spLocks noChangeShapeType="1"/>
          </p:cNvSpPr>
          <p:nvPr/>
        </p:nvSpPr>
        <p:spPr bwMode="auto">
          <a:xfrm>
            <a:off x="5257800" y="2516188"/>
            <a:ext cx="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3" name="Line 62"/>
          <p:cNvSpPr>
            <a:spLocks noChangeShapeType="1"/>
          </p:cNvSpPr>
          <p:nvPr/>
        </p:nvSpPr>
        <p:spPr bwMode="auto">
          <a:xfrm>
            <a:off x="5259388" y="2743200"/>
            <a:ext cx="760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4" name="Line 63"/>
          <p:cNvSpPr>
            <a:spLocks noChangeShapeType="1"/>
          </p:cNvSpPr>
          <p:nvPr/>
        </p:nvSpPr>
        <p:spPr bwMode="auto">
          <a:xfrm>
            <a:off x="5257800" y="1906588"/>
            <a:ext cx="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5" name="Line 64"/>
          <p:cNvSpPr>
            <a:spLocks noChangeShapeType="1"/>
          </p:cNvSpPr>
          <p:nvPr/>
        </p:nvSpPr>
        <p:spPr bwMode="auto">
          <a:xfrm>
            <a:off x="5259388" y="2133600"/>
            <a:ext cx="760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6" name="Rectangle 65"/>
          <p:cNvSpPr>
            <a:spLocks noChangeArrowheads="1"/>
          </p:cNvSpPr>
          <p:nvPr/>
        </p:nvSpPr>
        <p:spPr bwMode="auto">
          <a:xfrm>
            <a:off x="2362200" y="2362200"/>
            <a:ext cx="95091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latin typeface="Times New Roman" panose="02020603050405020304" pitchFamily="18" charset="0"/>
              </a:rPr>
              <a:t>Last</a:t>
            </a:r>
          </a:p>
          <a:p>
            <a:r>
              <a:rPr lang="en-US" altLang="en-US" sz="1200" b="1">
                <a:latin typeface="Times New Roman" panose="02020603050405020304" pitchFamily="18" charset="0"/>
              </a:rPr>
              <a:t>allocated</a:t>
            </a:r>
          </a:p>
          <a:p>
            <a:r>
              <a:rPr lang="en-US" altLang="en-US" sz="1200" b="1">
                <a:latin typeface="Times New Roman" panose="02020603050405020304" pitchFamily="18" charset="0"/>
              </a:rPr>
              <a:t>block (14K)</a:t>
            </a:r>
          </a:p>
        </p:txBody>
      </p:sp>
      <p:sp>
        <p:nvSpPr>
          <p:cNvPr id="18497" name="Rectangle 66"/>
          <p:cNvSpPr>
            <a:spLocks noChangeArrowheads="1"/>
          </p:cNvSpPr>
          <p:nvPr/>
        </p:nvSpPr>
        <p:spPr bwMode="auto">
          <a:xfrm>
            <a:off x="3657600" y="5562600"/>
            <a:ext cx="6175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Before</a:t>
            </a:r>
          </a:p>
        </p:txBody>
      </p:sp>
      <p:sp>
        <p:nvSpPr>
          <p:cNvPr id="23618" name="Rectangle 67"/>
          <p:cNvSpPr>
            <a:spLocks noChangeArrowheads="1"/>
          </p:cNvSpPr>
          <p:nvPr/>
        </p:nvSpPr>
        <p:spPr bwMode="auto">
          <a:xfrm>
            <a:off x="6096000" y="5638800"/>
            <a:ext cx="531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After</a:t>
            </a:r>
          </a:p>
        </p:txBody>
      </p:sp>
      <p:sp>
        <p:nvSpPr>
          <p:cNvPr id="18499" name="Rectangle 68"/>
          <p:cNvSpPr>
            <a:spLocks noChangeArrowheads="1"/>
          </p:cNvSpPr>
          <p:nvPr/>
        </p:nvSpPr>
        <p:spPr bwMode="auto">
          <a:xfrm>
            <a:off x="1828800" y="4191000"/>
            <a:ext cx="152400" cy="15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500" name="Rectangle 69"/>
          <p:cNvSpPr>
            <a:spLocks noChangeArrowheads="1"/>
          </p:cNvSpPr>
          <p:nvPr/>
        </p:nvSpPr>
        <p:spPr bwMode="auto">
          <a:xfrm>
            <a:off x="3354388" y="1219200"/>
            <a:ext cx="3794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8K</a:t>
            </a:r>
          </a:p>
        </p:txBody>
      </p:sp>
      <p:sp>
        <p:nvSpPr>
          <p:cNvPr id="23621" name="Rectangle 70"/>
          <p:cNvSpPr>
            <a:spLocks noChangeArrowheads="1"/>
          </p:cNvSpPr>
          <p:nvPr/>
        </p:nvSpPr>
        <p:spPr bwMode="auto">
          <a:xfrm>
            <a:off x="5791200" y="1219200"/>
            <a:ext cx="3794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8K</a:t>
            </a:r>
          </a:p>
        </p:txBody>
      </p:sp>
      <p:sp>
        <p:nvSpPr>
          <p:cNvPr id="18502" name="Rectangle 71"/>
          <p:cNvSpPr>
            <a:spLocks noChangeArrowheads="1"/>
          </p:cNvSpPr>
          <p:nvPr/>
        </p:nvSpPr>
        <p:spPr bwMode="auto">
          <a:xfrm>
            <a:off x="3278188" y="1630363"/>
            <a:ext cx="4556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12K</a:t>
            </a:r>
          </a:p>
        </p:txBody>
      </p:sp>
      <p:sp>
        <p:nvSpPr>
          <p:cNvPr id="23623" name="Rectangle 72"/>
          <p:cNvSpPr>
            <a:spLocks noChangeArrowheads="1"/>
          </p:cNvSpPr>
          <p:nvPr/>
        </p:nvSpPr>
        <p:spPr bwMode="auto">
          <a:xfrm>
            <a:off x="5716588" y="1630363"/>
            <a:ext cx="4556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12K</a:t>
            </a:r>
          </a:p>
        </p:txBody>
      </p:sp>
      <p:sp>
        <p:nvSpPr>
          <p:cNvPr id="18504" name="Rectangle 73"/>
          <p:cNvSpPr>
            <a:spLocks noChangeArrowheads="1"/>
          </p:cNvSpPr>
          <p:nvPr/>
        </p:nvSpPr>
        <p:spPr bwMode="auto">
          <a:xfrm>
            <a:off x="3278188" y="2011363"/>
            <a:ext cx="4556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22K</a:t>
            </a:r>
          </a:p>
        </p:txBody>
      </p:sp>
      <p:sp>
        <p:nvSpPr>
          <p:cNvPr id="18505" name="Rectangle 74"/>
          <p:cNvSpPr>
            <a:spLocks noChangeArrowheads="1"/>
          </p:cNvSpPr>
          <p:nvPr/>
        </p:nvSpPr>
        <p:spPr bwMode="auto">
          <a:xfrm>
            <a:off x="3278188" y="2590800"/>
            <a:ext cx="4556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18K</a:t>
            </a:r>
          </a:p>
        </p:txBody>
      </p:sp>
      <p:sp>
        <p:nvSpPr>
          <p:cNvPr id="18506" name="Rectangle 75"/>
          <p:cNvSpPr>
            <a:spLocks noChangeArrowheads="1"/>
          </p:cNvSpPr>
          <p:nvPr/>
        </p:nvSpPr>
        <p:spPr bwMode="auto">
          <a:xfrm>
            <a:off x="3387725" y="3581400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000" b="1">
                <a:latin typeface="Times New Roman" panose="02020603050405020304" pitchFamily="18" charset="0"/>
              </a:rPr>
              <a:t>6K</a:t>
            </a:r>
          </a:p>
        </p:txBody>
      </p:sp>
      <p:sp>
        <p:nvSpPr>
          <p:cNvPr id="23627" name="Rectangle 76"/>
          <p:cNvSpPr>
            <a:spLocks noChangeArrowheads="1"/>
          </p:cNvSpPr>
          <p:nvPr/>
        </p:nvSpPr>
        <p:spPr bwMode="auto">
          <a:xfrm>
            <a:off x="5749925" y="3581400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000" b="1">
                <a:latin typeface="Times New Roman" panose="02020603050405020304" pitchFamily="18" charset="0"/>
              </a:rPr>
              <a:t>6K</a:t>
            </a:r>
          </a:p>
        </p:txBody>
      </p:sp>
      <p:sp>
        <p:nvSpPr>
          <p:cNvPr id="18508" name="Rectangle 77"/>
          <p:cNvSpPr>
            <a:spLocks noChangeArrowheads="1"/>
          </p:cNvSpPr>
          <p:nvPr/>
        </p:nvSpPr>
        <p:spPr bwMode="auto">
          <a:xfrm>
            <a:off x="3352800" y="3306763"/>
            <a:ext cx="379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8K</a:t>
            </a:r>
          </a:p>
        </p:txBody>
      </p:sp>
      <p:sp>
        <p:nvSpPr>
          <p:cNvPr id="23629" name="Rectangle 78"/>
          <p:cNvSpPr>
            <a:spLocks noChangeArrowheads="1"/>
          </p:cNvSpPr>
          <p:nvPr/>
        </p:nvSpPr>
        <p:spPr bwMode="auto">
          <a:xfrm>
            <a:off x="5791200" y="3276600"/>
            <a:ext cx="3794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8K</a:t>
            </a:r>
          </a:p>
        </p:txBody>
      </p:sp>
      <p:sp>
        <p:nvSpPr>
          <p:cNvPr id="18510" name="Rectangle 79"/>
          <p:cNvSpPr>
            <a:spLocks noChangeArrowheads="1"/>
          </p:cNvSpPr>
          <p:nvPr/>
        </p:nvSpPr>
        <p:spPr bwMode="auto">
          <a:xfrm>
            <a:off x="3278188" y="4373563"/>
            <a:ext cx="4556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14K</a:t>
            </a:r>
          </a:p>
        </p:txBody>
      </p:sp>
      <p:sp>
        <p:nvSpPr>
          <p:cNvPr id="23631" name="Rectangle 80"/>
          <p:cNvSpPr>
            <a:spLocks noChangeArrowheads="1"/>
          </p:cNvSpPr>
          <p:nvPr/>
        </p:nvSpPr>
        <p:spPr bwMode="auto">
          <a:xfrm>
            <a:off x="5638800" y="4373563"/>
            <a:ext cx="455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14K</a:t>
            </a:r>
          </a:p>
        </p:txBody>
      </p:sp>
      <p:sp>
        <p:nvSpPr>
          <p:cNvPr id="23632" name="Rectangle 81"/>
          <p:cNvSpPr>
            <a:spLocks noChangeArrowheads="1"/>
          </p:cNvSpPr>
          <p:nvPr/>
        </p:nvSpPr>
        <p:spPr bwMode="auto">
          <a:xfrm>
            <a:off x="5749925" y="2209800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000" b="1">
                <a:latin typeface="Times New Roman" panose="02020603050405020304" pitchFamily="18" charset="0"/>
              </a:rPr>
              <a:t>6K</a:t>
            </a:r>
          </a:p>
        </p:txBody>
      </p:sp>
      <p:sp>
        <p:nvSpPr>
          <p:cNvPr id="23633" name="Rectangle 82"/>
          <p:cNvSpPr>
            <a:spLocks noChangeArrowheads="1"/>
          </p:cNvSpPr>
          <p:nvPr/>
        </p:nvSpPr>
        <p:spPr bwMode="auto">
          <a:xfrm>
            <a:off x="5791200" y="2743200"/>
            <a:ext cx="3794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2K</a:t>
            </a:r>
          </a:p>
        </p:txBody>
      </p:sp>
      <p:sp>
        <p:nvSpPr>
          <p:cNvPr id="18514" name="Rectangle 83"/>
          <p:cNvSpPr>
            <a:spLocks noChangeArrowheads="1"/>
          </p:cNvSpPr>
          <p:nvPr/>
        </p:nvSpPr>
        <p:spPr bwMode="auto">
          <a:xfrm>
            <a:off x="3278188" y="5135563"/>
            <a:ext cx="4556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36K</a:t>
            </a:r>
          </a:p>
        </p:txBody>
      </p:sp>
      <p:sp>
        <p:nvSpPr>
          <p:cNvPr id="23635" name="Rectangle 84"/>
          <p:cNvSpPr>
            <a:spLocks noChangeArrowheads="1"/>
          </p:cNvSpPr>
          <p:nvPr/>
        </p:nvSpPr>
        <p:spPr bwMode="auto">
          <a:xfrm>
            <a:off x="5640388" y="5257800"/>
            <a:ext cx="4556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20K</a:t>
            </a:r>
          </a:p>
        </p:txBody>
      </p:sp>
      <p:sp>
        <p:nvSpPr>
          <p:cNvPr id="23636" name="Rectangle 85"/>
          <p:cNvSpPr>
            <a:spLocks noChangeArrowheads="1"/>
          </p:cNvSpPr>
          <p:nvPr/>
        </p:nvSpPr>
        <p:spPr bwMode="auto">
          <a:xfrm>
            <a:off x="4876800" y="4678363"/>
            <a:ext cx="714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latin typeface="Times New Roman" panose="02020603050405020304" pitchFamily="18" charset="0"/>
              </a:rPr>
              <a:t>Next Fit</a:t>
            </a:r>
          </a:p>
        </p:txBody>
      </p:sp>
      <p:sp>
        <p:nvSpPr>
          <p:cNvPr id="18517" name="Rectangle 86"/>
          <p:cNvSpPr>
            <a:spLocks noChangeArrowheads="1"/>
          </p:cNvSpPr>
          <p:nvPr/>
        </p:nvSpPr>
        <p:spPr bwMode="auto">
          <a:xfrm>
            <a:off x="1925638" y="4114800"/>
            <a:ext cx="876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latin typeface="Times New Roman" panose="02020603050405020304" pitchFamily="18" charset="0"/>
              </a:rPr>
              <a:t>Free block</a:t>
            </a:r>
          </a:p>
        </p:txBody>
      </p:sp>
      <p:sp>
        <p:nvSpPr>
          <p:cNvPr id="18518" name="Rectangle 87"/>
          <p:cNvSpPr>
            <a:spLocks noChangeArrowheads="1"/>
          </p:cNvSpPr>
          <p:nvPr/>
        </p:nvSpPr>
        <p:spPr bwMode="auto">
          <a:xfrm>
            <a:off x="1905000" y="3810000"/>
            <a:ext cx="11969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latin typeface="Times New Roman" panose="02020603050405020304" pitchFamily="18" charset="0"/>
              </a:rPr>
              <a:t>Allocated block</a:t>
            </a:r>
          </a:p>
        </p:txBody>
      </p:sp>
      <p:sp>
        <p:nvSpPr>
          <p:cNvPr id="23639" name="Rectangle 88"/>
          <p:cNvSpPr>
            <a:spLocks noChangeArrowheads="1"/>
          </p:cNvSpPr>
          <p:nvPr/>
        </p:nvSpPr>
        <p:spPr bwMode="auto">
          <a:xfrm>
            <a:off x="4953000" y="2286000"/>
            <a:ext cx="6889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Best Fit</a:t>
            </a:r>
          </a:p>
        </p:txBody>
      </p:sp>
      <p:sp>
        <p:nvSpPr>
          <p:cNvPr id="23640" name="Rectangle 89"/>
          <p:cNvSpPr>
            <a:spLocks noChangeArrowheads="1"/>
          </p:cNvSpPr>
          <p:nvPr/>
        </p:nvSpPr>
        <p:spPr bwMode="auto">
          <a:xfrm>
            <a:off x="4953000" y="1676400"/>
            <a:ext cx="723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First Fit</a:t>
            </a:r>
          </a:p>
        </p:txBody>
      </p:sp>
      <p:sp>
        <p:nvSpPr>
          <p:cNvPr id="18521" name="Text Box 90"/>
          <p:cNvSpPr txBox="1">
            <a:spLocks noChangeArrowheads="1"/>
          </p:cNvSpPr>
          <p:nvPr/>
        </p:nvSpPr>
        <p:spPr bwMode="auto">
          <a:xfrm>
            <a:off x="1371600" y="6096000"/>
            <a:ext cx="640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Allocate to block (16K) using First Fit, Best Fit, or Next Fit </a:t>
            </a:r>
          </a:p>
        </p:txBody>
      </p:sp>
      <p:sp>
        <p:nvSpPr>
          <p:cNvPr id="18522" name="Line 92"/>
          <p:cNvSpPr>
            <a:spLocks noChangeShapeType="1"/>
          </p:cNvSpPr>
          <p:nvPr/>
        </p:nvSpPr>
        <p:spPr bwMode="auto">
          <a:xfrm>
            <a:off x="4800600" y="12954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23" name="Text Box 93"/>
          <p:cNvSpPr txBox="1">
            <a:spLocks noChangeArrowheads="1"/>
          </p:cNvSpPr>
          <p:nvPr/>
        </p:nvSpPr>
        <p:spPr bwMode="auto">
          <a:xfrm rot="-5400000">
            <a:off x="3002757" y="3169443"/>
            <a:ext cx="304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Memory direct 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2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2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2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2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2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2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2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2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2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2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2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2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23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2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23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2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2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2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2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2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4" grpId="0" animBg="1"/>
      <p:bldP spid="23585" grpId="0" animBg="1"/>
      <p:bldP spid="23586" grpId="0" animBg="1"/>
      <p:bldP spid="23587" grpId="0" animBg="1"/>
      <p:bldP spid="23588" grpId="0" animBg="1"/>
      <p:bldP spid="23589" grpId="0" animBg="1"/>
      <p:bldP spid="23590" grpId="0" animBg="1"/>
      <p:bldP spid="23591" grpId="0" animBg="1"/>
      <p:bldP spid="23592" grpId="0" animBg="1"/>
      <p:bldP spid="23593" grpId="0" animBg="1"/>
      <p:bldP spid="23618" grpId="0"/>
      <p:bldP spid="23621" grpId="0"/>
      <p:bldP spid="23623" grpId="0"/>
      <p:bldP spid="23627" grpId="0"/>
      <p:bldP spid="23629" grpId="0"/>
      <p:bldP spid="23631" grpId="0"/>
      <p:bldP spid="23632" grpId="0"/>
      <p:bldP spid="23633" grpId="0"/>
      <p:bldP spid="23635" grpId="0"/>
      <p:bldP spid="23636" grpId="0"/>
      <p:bldP spid="23639" grpId="0"/>
      <p:bldP spid="236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Linked Lists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839200" cy="56388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for processes and holes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Speed up searching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a hole at allocation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Complicates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releasing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(additional complexity and slowdown because a freed segment has to be removed from the process list and inserted into the hole list)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Holes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list can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sorted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(to make best fit faster same as first fit)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small optimization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possible. Instead of having a separate set of data structures maintaining the hole list, the information can be stored in the holes (the first word hold hole size, the second word a pointer to the following entry)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Quick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fit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Finding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hole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the required size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extremely fast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it has the same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as all schemes that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sort by hole size, namely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when process terminates or is swapped out, finding its neighbors to see if a merge is possible expensive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If merging is not done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quickly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into a large number of small holes into which no processes fits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8839200" cy="58674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bloat ware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sizes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rapidly,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sizes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much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run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large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there is certainly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have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multiple programs 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Swapping is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an attractive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(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SATA disk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of instructions and data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part of program, not entire program) that are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any given time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instructions are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space occupied previously by instructions that are no longer needed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overlays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proposed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the different types of memory are used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track memory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areas of main memory to processes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swapping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main memory and disk 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program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OS, only one process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register is used to protection between OS and process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slow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program: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 into fixed size block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fragmentations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programs both reference absolute physical memory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static relocation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Overlays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4294967295"/>
          </p:nvPr>
        </p:nvSpPr>
        <p:spPr>
          <a:xfrm>
            <a:off x="304800" y="990600"/>
            <a:ext cx="8839200" cy="58674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must manually split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programs into little pieces</a:t>
            </a:r>
          </a:p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overlays were kept on the disk and swapped in and out of memory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by overlay manager </a:t>
            </a:r>
          </a:p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When a program started,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overlay manager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overlay 0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into the memory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overlay 0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informed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little pieces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overlay 1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into memory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either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overlay 0 in memory (if there was space for it)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overlay 0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there was no space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overlay 1 finished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overlay 0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informed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overlay 2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into memory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either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overlay 1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memory (if there was space for it)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 top overlay 0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(if there was no space), and so on</a:t>
            </a:r>
          </a:p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all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overlays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kept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 disk as absolute memory images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and are read by the overlay0 as needed. Special relocation and linking algorithms are needed to construct the overlays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Do not require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any special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developers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must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burden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program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its code,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size of pieces (overlays) that are split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Overlays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is partition such as assembler into pass 1 code (70KB), pass 2 code (80KB), and the symbol table (20KB) and common routines (30KB) used by both pass 1 and pass 2.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memory has only 150 KB. The overlay0 has its size as 10KB</a:t>
            </a: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It is impossible to load everything of program into memory because the required program size is 200KB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 overlays is applied to overlay1 with 120KB (pass 1, symbol table, and common routines) and the overlay2 with 130KB (pass 2, symbol table, and common routines)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First, the overlay0 is loaded into memory. Then, overlay1 is also loaded above the overlay 0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When the overlay1 has finished, the control return the overlay0 that reads overlay2 into memory, overwriting overlay1, and transfer control to overlay2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Problems overview of Virtual Memory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Base and Limit Registers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Swapping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Bitmaps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Linked Lists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</a:p>
        </p:txBody>
      </p:sp>
      <p:sp>
        <p:nvSpPr>
          <p:cNvPr id="208899" name="Rectangle 3"/>
          <p:cNvSpPr>
            <a:spLocks noGrp="1"/>
          </p:cNvSpPr>
          <p:nvPr>
            <p:ph type="body" idx="1"/>
          </p:nvPr>
        </p:nvSpPr>
        <p:spPr>
          <a:xfrm>
            <a:off x="228600" y="1524000"/>
            <a:ext cx="8915400" cy="2743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of addresses a process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the set of addresses that a process can use to address memory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decoupled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physical memory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(larger or smaller)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very general concept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occurs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many contexts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Do not have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(ex: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.com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Internet domain)</a:t>
            </a:r>
          </a:p>
        </p:txBody>
      </p:sp>
      <p:sp>
        <p:nvSpPr>
          <p:cNvPr id="5124" name="Rectangle 4"/>
          <p:cNvSpPr>
            <a:spLocks/>
          </p:cNvSpPr>
          <p:nvPr/>
        </p:nvSpPr>
        <p:spPr bwMode="auto">
          <a:xfrm>
            <a:off x="7620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</a:p>
        </p:txBody>
      </p:sp>
      <p:sp>
        <p:nvSpPr>
          <p:cNvPr id="212995" name="Rectangle 3"/>
          <p:cNvSpPr>
            <a:spLocks noGrp="1"/>
          </p:cNvSpPr>
          <p:nvPr>
            <p:ph type="body" idx="4294967295"/>
          </p:nvPr>
        </p:nvSpPr>
        <p:spPr>
          <a:xfrm>
            <a:off x="0" y="914400"/>
            <a:ext cx="9144000" cy="58674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programs (processes)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correct operation in order to protect the operating system from access by user processes and to protect user processes from one another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has a range of legal addresses.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can access only these legal addresses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relocation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a two supplementary registers into the hardware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register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the program begins in memory.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register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program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is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is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process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address of process is relative (that is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compiled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time,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adds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register’s value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generated by the process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Simultaneously, it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offered is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register, in which case a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aborted</a:t>
            </a:r>
          </a:p>
        </p:txBody>
      </p:sp>
      <p:sp>
        <p:nvSpPr>
          <p:cNvPr id="6148" name="Rectangle 4"/>
          <p:cNvSpPr>
            <a:spLocks/>
          </p:cNvSpPr>
          <p:nvPr/>
        </p:nvSpPr>
        <p:spPr bwMode="auto">
          <a:xfrm>
            <a:off x="7620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Base and Limit Registers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12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212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212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2129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2129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2129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129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</a:p>
        </p:txBody>
      </p:sp>
      <p:sp>
        <p:nvSpPr>
          <p:cNvPr id="7171" name="Rectangle 4"/>
          <p:cNvSpPr>
            <a:spLocks/>
          </p:cNvSpPr>
          <p:nvPr/>
        </p:nvSpPr>
        <p:spPr bwMode="auto">
          <a:xfrm>
            <a:off x="7620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Base and Limit Registers</a:t>
            </a:r>
          </a:p>
        </p:txBody>
      </p:sp>
      <p:pic>
        <p:nvPicPr>
          <p:cNvPr id="7172" name="Picture 7" descr="03-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3627438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0" y="51054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3-3.</a:t>
            </a:r>
          </a:p>
        </p:txBody>
      </p:sp>
      <p:grpSp>
        <p:nvGrpSpPr>
          <p:cNvPr id="7174" name="Group 22"/>
          <p:cNvGrpSpPr>
            <a:grpSpLocks/>
          </p:cNvGrpSpPr>
          <p:nvPr/>
        </p:nvGrpSpPr>
        <p:grpSpPr bwMode="auto">
          <a:xfrm>
            <a:off x="3657600" y="2133600"/>
            <a:ext cx="5410200" cy="3617913"/>
            <a:chOff x="3657600" y="2133600"/>
            <a:chExt cx="5410200" cy="3617913"/>
          </a:xfrm>
        </p:grpSpPr>
        <p:pic>
          <p:nvPicPr>
            <p:cNvPr id="7175" name="Picture 3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4343400"/>
              <a:ext cx="3016250" cy="140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6" name="Line 8"/>
            <p:cNvSpPr>
              <a:spLocks noChangeShapeType="1"/>
            </p:cNvSpPr>
            <p:nvPr/>
          </p:nvSpPr>
          <p:spPr bwMode="auto">
            <a:xfrm>
              <a:off x="3733800" y="3886200"/>
              <a:ext cx="1219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7" name="Text Box 9"/>
            <p:cNvSpPr txBox="1">
              <a:spLocks noChangeArrowheads="1"/>
            </p:cNvSpPr>
            <p:nvPr/>
          </p:nvSpPr>
          <p:spPr bwMode="auto">
            <a:xfrm>
              <a:off x="3657600" y="3505200"/>
              <a:ext cx="10668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Relative address</a:t>
              </a:r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7315200" y="2133600"/>
              <a:ext cx="17526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Base Register</a:t>
              </a:r>
            </a:p>
          </p:txBody>
        </p:sp>
        <p:sp>
          <p:nvSpPr>
            <p:cNvPr id="7179" name="Oval 11"/>
            <p:cNvSpPr>
              <a:spLocks noChangeArrowheads="1"/>
            </p:cNvSpPr>
            <p:nvPr/>
          </p:nvSpPr>
          <p:spPr bwMode="auto">
            <a:xfrm>
              <a:off x="7924800" y="36576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180" name="Text Box 13"/>
            <p:cNvSpPr txBox="1">
              <a:spLocks noChangeArrowheads="1"/>
            </p:cNvSpPr>
            <p:nvPr/>
          </p:nvSpPr>
          <p:spPr bwMode="auto">
            <a:xfrm rot="5400000">
              <a:off x="4579937" y="4335463"/>
              <a:ext cx="838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</a:p>
          </p:txBody>
        </p:sp>
        <p:cxnSp>
          <p:nvCxnSpPr>
            <p:cNvPr id="7181" name="AutoShape 22"/>
            <p:cNvCxnSpPr>
              <a:cxnSpLocks noChangeShapeType="1"/>
              <a:stCxn id="7178" idx="2"/>
              <a:endCxn id="7179" idx="0"/>
            </p:cNvCxnSpPr>
            <p:nvPr/>
          </p:nvCxnSpPr>
          <p:spPr bwMode="auto">
            <a:xfrm>
              <a:off x="8191500" y="2514600"/>
              <a:ext cx="0" cy="114300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2" name="Line 23"/>
            <p:cNvSpPr>
              <a:spLocks noChangeShapeType="1"/>
            </p:cNvSpPr>
            <p:nvPr/>
          </p:nvSpPr>
          <p:spPr bwMode="auto">
            <a:xfrm>
              <a:off x="5562600" y="3886200"/>
              <a:ext cx="2362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3" name="AutoShape 24"/>
            <p:cNvSpPr>
              <a:spLocks noChangeArrowheads="1"/>
            </p:cNvSpPr>
            <p:nvPr/>
          </p:nvSpPr>
          <p:spPr bwMode="auto">
            <a:xfrm>
              <a:off x="4953000" y="3505200"/>
              <a:ext cx="609600" cy="762000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</a:p>
          </p:txBody>
        </p:sp>
        <p:sp>
          <p:nvSpPr>
            <p:cNvPr id="7184" name="Rectangle 25"/>
            <p:cNvSpPr>
              <a:spLocks noChangeArrowheads="1"/>
            </p:cNvSpPr>
            <p:nvPr/>
          </p:nvSpPr>
          <p:spPr bwMode="auto">
            <a:xfrm>
              <a:off x="4495800" y="2133600"/>
              <a:ext cx="1524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Limit Register</a:t>
              </a:r>
            </a:p>
          </p:txBody>
        </p:sp>
        <p:cxnSp>
          <p:nvCxnSpPr>
            <p:cNvPr id="7185" name="AutoShape 27"/>
            <p:cNvCxnSpPr>
              <a:cxnSpLocks noChangeShapeType="1"/>
              <a:endCxn id="7183" idx="0"/>
            </p:cNvCxnSpPr>
            <p:nvPr/>
          </p:nvCxnSpPr>
          <p:spPr bwMode="auto">
            <a:xfrm>
              <a:off x="5257800" y="2514600"/>
              <a:ext cx="0" cy="99060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6" name="Line 28"/>
            <p:cNvSpPr>
              <a:spLocks noChangeShapeType="1"/>
            </p:cNvSpPr>
            <p:nvPr/>
          </p:nvSpPr>
          <p:spPr bwMode="auto">
            <a:xfrm>
              <a:off x="5257800" y="4267200"/>
              <a:ext cx="0" cy="762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 rot="5400000">
              <a:off x="7650162" y="4602163"/>
              <a:ext cx="10668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 address</a:t>
              </a:r>
            </a:p>
          </p:txBody>
        </p:sp>
        <p:sp>
          <p:nvSpPr>
            <p:cNvPr id="7188" name="Text Box 30"/>
            <p:cNvSpPr txBox="1">
              <a:spLocks noChangeArrowheads="1"/>
            </p:cNvSpPr>
            <p:nvPr/>
          </p:nvSpPr>
          <p:spPr bwMode="auto">
            <a:xfrm>
              <a:off x="3657600" y="4953000"/>
              <a:ext cx="17526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 error; trap/ interrupt</a:t>
              </a:r>
            </a:p>
          </p:txBody>
        </p:sp>
        <p:cxnSp>
          <p:nvCxnSpPr>
            <p:cNvPr id="7189" name="AutoShape 31"/>
            <p:cNvCxnSpPr>
              <a:cxnSpLocks noChangeShapeType="1"/>
            </p:cNvCxnSpPr>
            <p:nvPr/>
          </p:nvCxnSpPr>
          <p:spPr bwMode="auto">
            <a:xfrm>
              <a:off x="8153400" y="4191000"/>
              <a:ext cx="0" cy="152400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0" name="Text Box 32"/>
            <p:cNvSpPr txBox="1">
              <a:spLocks noChangeArrowheads="1"/>
            </p:cNvSpPr>
            <p:nvPr/>
          </p:nvSpPr>
          <p:spPr bwMode="auto">
            <a:xfrm>
              <a:off x="5638800" y="3352800"/>
              <a:ext cx="838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</a:p>
        </p:txBody>
      </p:sp>
      <p:sp>
        <p:nvSpPr>
          <p:cNvPr id="212995" name="Rectangle 3"/>
          <p:cNvSpPr>
            <a:spLocks noGrp="1"/>
          </p:cNvSpPr>
          <p:nvPr>
            <p:ph type="body" idx="1"/>
          </p:nvPr>
        </p:nvSpPr>
        <p:spPr>
          <a:xfrm>
            <a:off x="0" y="1219200"/>
            <a:ext cx="6172200" cy="58674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This solution is an easy way to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own private address space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new location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the memory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at runtime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When it moves,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base register’s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value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reloaded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every memory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(update the registers’ value when the location of memory changes)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Fragmentation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compacting</a:t>
            </a:r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762000" y="5334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Base and Limit Registers</a:t>
            </a:r>
          </a:p>
        </p:txBody>
      </p:sp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733800"/>
            <a:ext cx="29718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</a:p>
        </p:txBody>
      </p:sp>
      <p:sp>
        <p:nvSpPr>
          <p:cNvPr id="217091" name="Rectangle 3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915400" cy="54102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reason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more space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memory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all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Keeping all processes in memory all the time requires a huge amount of memory and cannot be done if there is insufficient memory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strategy 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swapping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Bringing in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in its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entirely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it for a while,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putting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  <a:p>
            <a:pPr lvl="2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swap out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(memory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HDD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swap in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(memory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HDD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At one moment,  a process is entirely in the memory to be run or entirely on the HDD</a:t>
            </a:r>
          </a:p>
        </p:txBody>
      </p:sp>
      <p:sp>
        <p:nvSpPr>
          <p:cNvPr id="9220" name="Rectangle 4"/>
          <p:cNvSpPr>
            <a:spLocks/>
          </p:cNvSpPr>
          <p:nvPr/>
        </p:nvSpPr>
        <p:spPr bwMode="auto">
          <a:xfrm>
            <a:off x="762000" y="6096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Swapping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</a:p>
        </p:txBody>
      </p:sp>
      <p:sp>
        <p:nvSpPr>
          <p:cNvPr id="10243" name="Rectangle 4"/>
          <p:cNvSpPr>
            <a:spLocks/>
          </p:cNvSpPr>
          <p:nvPr/>
        </p:nvSpPr>
        <p:spPr bwMode="auto">
          <a:xfrm>
            <a:off x="7620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Swapping</a:t>
            </a:r>
          </a:p>
        </p:txBody>
      </p:sp>
      <p:pic>
        <p:nvPicPr>
          <p:cNvPr id="10244" name="Picture 7" descr="03-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9154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4267200" y="58674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3-4.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5956</TotalTime>
  <Words>2024</Words>
  <Application>Microsoft Office PowerPoint</Application>
  <PresentationFormat>On-screen Show (4:3)</PresentationFormat>
  <Paragraphs>220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Symbol</vt:lpstr>
      <vt:lpstr>Times New Roman</vt:lpstr>
      <vt:lpstr>Wingdings</vt:lpstr>
      <vt:lpstr>Office Theme</vt:lpstr>
      <vt:lpstr>Memory Management   Memory Abstraction Address Space</vt:lpstr>
      <vt:lpstr>Review</vt:lpstr>
      <vt:lpstr>Objectives</vt:lpstr>
      <vt:lpstr>A Memory Abstraction</vt:lpstr>
      <vt:lpstr>A Memory Abstraction</vt:lpstr>
      <vt:lpstr>A Memory Abstraction</vt:lpstr>
      <vt:lpstr>A Memory Abstraction</vt:lpstr>
      <vt:lpstr>A Memory Abstraction</vt:lpstr>
      <vt:lpstr>A Memory Abstraction</vt:lpstr>
      <vt:lpstr>A Memory Abstraction</vt:lpstr>
      <vt:lpstr>A Memory Abstraction</vt:lpstr>
      <vt:lpstr>A Memory Abstraction  Swapping </vt:lpstr>
      <vt:lpstr>A Memory Abstraction  Memory Management with Bitmaps</vt:lpstr>
      <vt:lpstr>A Memory Abstraction   Memory Management with Bitmaps</vt:lpstr>
      <vt:lpstr>A Memory Abstraction  Memory Management with Linked Lists</vt:lpstr>
      <vt:lpstr>A Memory Abstraction  Memory Management with Linked Lists</vt:lpstr>
      <vt:lpstr>A Memory Abstraction  Memory Management with Linked Lists</vt:lpstr>
      <vt:lpstr>A Memory Abstraction  Memory Management with Linked Lists</vt:lpstr>
      <vt:lpstr>Virtual Memory Problems</vt:lpstr>
      <vt:lpstr>Virtual Memory Overlays</vt:lpstr>
      <vt:lpstr>Virtual Memory Overlays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Kieu Trong Khanh</cp:lastModifiedBy>
  <cp:revision>2069</cp:revision>
  <dcterms:created xsi:type="dcterms:W3CDTF">2007-08-21T04:43:22Z</dcterms:created>
  <dcterms:modified xsi:type="dcterms:W3CDTF">2018-01-05T22:35:31Z</dcterms:modified>
</cp:coreProperties>
</file>