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sldIdLst>
    <p:sldId id="256" r:id="rId2"/>
    <p:sldId id="482" r:id="rId3"/>
    <p:sldId id="483" r:id="rId4"/>
    <p:sldId id="484" r:id="rId5"/>
    <p:sldId id="481" r:id="rId6"/>
    <p:sldId id="436" r:id="rId7"/>
    <p:sldId id="437" r:id="rId8"/>
    <p:sldId id="438" r:id="rId9"/>
    <p:sldId id="439" r:id="rId10"/>
    <p:sldId id="475" r:id="rId11"/>
    <p:sldId id="440" r:id="rId12"/>
    <p:sldId id="441" r:id="rId13"/>
    <p:sldId id="476" r:id="rId14"/>
    <p:sldId id="442" r:id="rId15"/>
    <p:sldId id="443" r:id="rId16"/>
    <p:sldId id="444" r:id="rId17"/>
    <p:sldId id="445" r:id="rId18"/>
    <p:sldId id="477" r:id="rId19"/>
    <p:sldId id="446" r:id="rId20"/>
    <p:sldId id="447" r:id="rId21"/>
    <p:sldId id="448" r:id="rId22"/>
    <p:sldId id="459" r:id="rId23"/>
    <p:sldId id="460" r:id="rId24"/>
    <p:sldId id="461" r:id="rId25"/>
    <p:sldId id="462" r:id="rId26"/>
    <p:sldId id="463" r:id="rId27"/>
    <p:sldId id="451" r:id="rId28"/>
    <p:sldId id="452" r:id="rId29"/>
    <p:sldId id="453" r:id="rId30"/>
    <p:sldId id="394" r:id="rId31"/>
    <p:sldId id="47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7852" autoAdjust="0"/>
  </p:normalViewPr>
  <p:slideViewPr>
    <p:cSldViewPr>
      <p:cViewPr varScale="1">
        <p:scale>
          <a:sx n="63" d="100"/>
          <a:sy n="63" d="100"/>
        </p:scale>
        <p:origin x="19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DC158C-293D-4C00-8B72-8DBFC5DE5DDD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8CEC1-75B2-47DF-AA44-3146355604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940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15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3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F30C6-302E-4D52-B808-09B7C9AF3A5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A554F-00E4-4833-8B30-F3EFB08312B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9753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C555-CB39-4F8F-9E71-7F9782EA7C1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8479-22AE-4393-A1CB-8E2C9249FF9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8567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124AB-9DD1-4FA0-BCD2-942E802579C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F97A6-F8BB-4056-BC79-7DDA676F59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2810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CEBB6-8AC9-4E9C-B79F-8F0E11F4AA7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DC91D-547B-4A33-8F02-525FFF199E1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3951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57F5A-23D7-44C3-B3C8-302A2BFE976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79B7C-0E9E-4EA5-83E0-92D2643CA3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798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3616-85D8-4CA2-A5BC-3B8B0F63C0D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B052F-832B-4582-B81A-B8172363BF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4601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24311-2368-4C40-B054-1F82462063A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36D8F-8E2B-414E-B249-F601FBE8F0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0487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B8B43-BB1F-4F75-9A35-DDBC2C6CA02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BFCE7-9BDC-46E8-9B68-4726B1158D7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616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18012-162B-494E-A86A-9DEA12D2F96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69D46-7981-4B19-9DEF-29C65AE7AB2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559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DF882-8308-4401-A0EA-7037B8F9E05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33C4D-0EC6-4F44-847E-9B15FA7F9BD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741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91299-CF95-40EA-B890-0A3CC458203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A317-E48C-49C8-AAC6-4748E689130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3704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B9DCD-8BA7-4294-B0A1-D543675A579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BDFCA-CDB4-4B7F-8BA6-09DD611ACA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9169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7C4E1-8C1E-463A-A6A0-A628A6BEA1A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35073-72BB-4CA3-9016-585C0910DDB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3585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B6AB498C-3F83-4DC8-846C-12EE72248B5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EB7E61B-137F-4805-A80A-0CD69C3F64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Not Recently Used (NRU) – Example 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371600"/>
            <a:ext cx="89154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four page frames. The time of loading, time of last access, and the R and M bits for each page are as shown below (the times are in clock ticks). Which page will be replaced?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page 0 is replaced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14600"/>
          <a:ext cx="7543800" cy="26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7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Page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Loaded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 Reference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First-In, First-Out (FIFO)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OS maintains a list of all pages currently in memory, with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recent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recent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h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ead</a:t>
            </a:r>
          </a:p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 page at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the list</a:t>
            </a:r>
          </a:p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It’s rarely used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memory with free three frames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7    0   1   2   0   3    0   4    2   3   0    3   2   1   2   0 1 0   7   0    1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80010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Second-Chance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throwing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out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page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 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of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oldest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page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replaced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 page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but used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bit = 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the page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queue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as a new arrived page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 for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 that has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been not referenced 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clock interval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the pages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FIFO</a:t>
            </a:r>
          </a:p>
        </p:txBody>
      </p:sp>
      <p:pic>
        <p:nvPicPr>
          <p:cNvPr id="13316" name="Picture 5" descr="03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6248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781800" y="5410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Second-Chance – Example 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371600"/>
            <a:ext cx="89154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four page frames. The time of loading, time of last access, and the R and M bits for each page are as shown below (the times are in clock ticks). Which page will be replaced?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page 1 is replaced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14600"/>
          <a:ext cx="7543800" cy="26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7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Page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Loaded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 Reference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chance algorithms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unnecessarily inefficiency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moving pages around on its list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frames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a circular list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the form of a clock</a:t>
            </a:r>
          </a:p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hand points to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oldest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page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work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fault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occurs,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being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by the hand is inspected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bit is 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evicted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 page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inserted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and the hand is advanced one position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is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cleared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advanced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pic>
        <p:nvPicPr>
          <p:cNvPr id="16387" name="Picture 4" descr="03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20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4102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Least Recently Used (LRU)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observation that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pages that have been heavily used in the last few instructions will probably be heavily used again in the next few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out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has been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the longest time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page fault occurs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keeps a linked list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 page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of the list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list is replaced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costly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LRU with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counter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a 64-bit counter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each instruction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entry has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field large enough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 the counter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page table entry for the page just referenced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with the lowest value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its counter field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is replaced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LRU with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bits matrix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 x N bits matrix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virtual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referenced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bits of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bits of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column k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page with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lowest value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Least Recently Used (LRU)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memory with free three frames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7    0    1    2   0    3    0    4   2    3   0    3    2   1    2    0  1 0  7  0 1</a:t>
            </a:r>
          </a:p>
          <a:p>
            <a:pPr lvl="1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memory with four page frames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0 1 2 3 2 1 0 3 2 3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6962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03-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49530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990600" y="5410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Least Recently Used (LRU) – Example 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371600"/>
            <a:ext cx="89154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four page frames. The time of loading, time of last access, and the R and M bits for each page are as shown below (the times are in clock ticks). Which page will be replaced?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page 1 is replaced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14600"/>
          <a:ext cx="7543800" cy="26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7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Page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Loaded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 Reference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Not Frequently Used (NFU)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LRU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counter associated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(initially 0)</a:t>
            </a:r>
          </a:p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clock tick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bit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all the pages in memory;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R bits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 to 0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counter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 occurs</a:t>
            </a:r>
          </a:p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pages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evicted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reference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known the order of reference</a:t>
            </a:r>
          </a:p>
          <a:p>
            <a:pPr algn="just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LRU</a:t>
            </a:r>
          </a:p>
          <a:p>
            <a:pPr algn="just" eaLnBrk="1" hangingPunct="1">
              <a:buFontTx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NFU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Shift right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position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leftmost bit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page whose counter is the l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owest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occurs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LRU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know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which was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 first between two ticks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for example pages 3 and 5 at step (e)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finite number of bits of counters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does not differentiate between 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the value 0 of their counter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Aging</a:t>
            </a:r>
          </a:p>
        </p:txBody>
      </p:sp>
      <p:pic>
        <p:nvPicPr>
          <p:cNvPr id="22531" name="Picture 4" descr="03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01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6576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Thrashing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causing page faults every few instructions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allocated enough page frames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its requirements 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Many processes are located in memory, thus, each process is allocated at least page frames 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page replacement takes more time (than execution)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CPU utilization is decreased and some new process is loaded in the memory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thrashing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system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hanged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not continually progress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enough page frame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(!?)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process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page frame in progress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Locality of Reference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only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fraction of its pages in execution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small fraction is a set of pages that a process is currently using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moves from small fractions (that is needed in execution in time) to others</a:t>
            </a:r>
          </a:p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involves many small fractions that can intersected</a:t>
            </a:r>
          </a:p>
          <a:p>
            <a:pPr algn="just" eaLnBrk="1" hangingPunct="1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Demand paging vs. Prepaging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Demand paging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Pages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loaded only on demand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started up with none of their pages in memory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CPU tries to fetch the first instruction → page fault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Prepaging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pages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 letting processes run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pages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 resuming the process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pages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a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 currently using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working set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the process will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 causing many faults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until it moves into another execution phase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changes over time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available memory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too small to hold the entire working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set, the process will cause many page faults and run slowly 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thrashing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will just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cause page faults until its working set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been loaded 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waste considerable CPU time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process’s working set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letting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prepaging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rate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 thrashing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which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working set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occurs,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this page is located in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 bit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examined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’s value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virtual time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of last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field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R’s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may be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removal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virtual time – its Time of last 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l-GR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(span multiple clock ticks).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age &gt; </a:t>
            </a:r>
            <a:r>
              <a:rPr lang="el-GR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longer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set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replaces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page is still in the working set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entire table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 finding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evict and one or more pages with R = 0 is founds, the one with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greatest age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evicted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chosen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 (R = 1)</a:t>
            </a:r>
            <a:endParaRPr lang="el-G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WSClock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algorithm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cumbersome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since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page table has to be scanned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page fault until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suitable candidate is located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WSClock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WS algorithm is based on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algorithm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of implementation and good performance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list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frames is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(initially)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a ring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of last use field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 bit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As with the clock program,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page fault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by hand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examined first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page has been used during the current tick,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 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advanced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page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 equals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l-GR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it is not in working set and a valid copy exists on disk.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 is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claimed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dirty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it cannot claim immediately (clean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define base on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disk scheduled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WSClock</a:t>
            </a:r>
          </a:p>
        </p:txBody>
      </p:sp>
      <p:pic>
        <p:nvPicPr>
          <p:cNvPr id="29699" name="Picture 4" descr="03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515461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477000" y="3429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30723" name="Picture 4" descr="03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6868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352800" y="5715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  <p:extLst>
      <p:ext uri="{BB962C8B-B14F-4D97-AF65-F5344CB8AC3E}">
        <p14:creationId xmlns:p14="http://schemas.microsoft.com/office/powerpoint/2010/main" val="11501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the Paging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 (large size)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  <p:extLst>
      <p:ext uri="{BB962C8B-B14F-4D97-AF65-F5344CB8AC3E}">
        <p14:creationId xmlns:p14="http://schemas.microsoft.com/office/powerpoint/2010/main" val="204300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de-DE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up into pages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up into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 vs. Physical address, manage address space with bit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transfers Virtual address 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p, d; then it looks up page table following the index to get the page frame;  the page frame combines with d to determine the physical address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collection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load to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large page table: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page, inverted page table, inverted page table with hash or 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Caching disabled, Referenced, Modified, Protection, Present/absent, page frame number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has 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virtual page has 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evicted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memory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evicted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reduce the number of page faults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virtual page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overwrite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virtual page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page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instructions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will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reference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be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between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actually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Very simple and efficient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be implemented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practice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know when each page will be referenced next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simulated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about pages references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first run (but with the same input)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practically used, algorithms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with free three frames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7    0    1    2   0    3    0    4     2  3    0     3    2  1   2   0  1  0  7 0 1</a:t>
            </a:r>
          </a:p>
          <a:p>
            <a:pPr lvl="1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9 times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hits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12 times</a:t>
            </a:r>
          </a:p>
          <a:p>
            <a:pPr marL="0" indent="0" algn="just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of page fault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at least size of page frame that is allocated to process</a:t>
            </a:r>
          </a:p>
          <a:p>
            <a:pPr marL="0" indent="0" algn="just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and more page frame is allocated, less and less page fault occurs</a:t>
            </a: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8486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Not Recently Used (NRU)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page has two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status bits associated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Referenced bit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Modified bit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bits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 until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by OS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be also simulated in software when the mechanism is not supported by hardware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bits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to 0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(on each clock interrupt)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 bit is cleared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page replacement, pages are classified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 0: not referenced, not modified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 1: not referenced, modified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 2: referenced, not modified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 3: referenced, modified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removes a page at random from the lowest numbered nonempty class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understand, moderately efficient to implement, and gives an adequate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5970</TotalTime>
  <Words>2550</Words>
  <Application>Microsoft Office PowerPoint</Application>
  <PresentationFormat>On-screen Show (4:3)</PresentationFormat>
  <Paragraphs>371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Office Theme</vt:lpstr>
      <vt:lpstr>Memory Management   Page Replacement Algorithms</vt:lpstr>
      <vt:lpstr>Review</vt:lpstr>
      <vt:lpstr>Review</vt:lpstr>
      <vt:lpstr>Review</vt:lpstr>
      <vt:lpstr>Review</vt:lpstr>
      <vt:lpstr>Page replacement algorithms Problems</vt:lpstr>
      <vt:lpstr>Page replacement algorithms Optimal</vt:lpstr>
      <vt:lpstr>Page replacement algorithms Optimal</vt:lpstr>
      <vt:lpstr>Page replacement algorithms Not Recently Used (NRU)</vt:lpstr>
      <vt:lpstr>Page replacement algorithms Not Recently Used (NRU) – Example </vt:lpstr>
      <vt:lpstr>Page replacement algorithms First-In, First-Out (FIFO)</vt:lpstr>
      <vt:lpstr>Page replacement algorithms Second-Chance</vt:lpstr>
      <vt:lpstr>Page replacement algorithms Second-Chance – Example </vt:lpstr>
      <vt:lpstr>Page replacement algorithms Clock</vt:lpstr>
      <vt:lpstr>Page replacement algorithms Clock</vt:lpstr>
      <vt:lpstr>Page replacement algorithms Least Recently Used (LRU)</vt:lpstr>
      <vt:lpstr>Page replacement algorithms Least Recently Used (LRU)</vt:lpstr>
      <vt:lpstr>Page replacement algorithms  Least Recently Used (LRU) – Example </vt:lpstr>
      <vt:lpstr>Page replacement algorithms Not Frequently Used (NFU)</vt:lpstr>
      <vt:lpstr>Page replacement algorithms Aging</vt:lpstr>
      <vt:lpstr>Page replacement algorithms Aging</vt:lpstr>
      <vt:lpstr>Page replacement algorithms Thrashing</vt:lpstr>
      <vt:lpstr>Page replacement algorithms Locality of Reference</vt:lpstr>
      <vt:lpstr>Page replacement algorithms Demand paging vs. Prepaging</vt:lpstr>
      <vt:lpstr>Page replacement algorithms Working Set</vt:lpstr>
      <vt:lpstr>Page replacement algorithms Working Set Model</vt:lpstr>
      <vt:lpstr>Page replacement algorithms WSClock</vt:lpstr>
      <vt:lpstr>Page replacement algorithms WSClock</vt:lpstr>
      <vt:lpstr>Page replacement algorithms Summary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2077</cp:revision>
  <dcterms:created xsi:type="dcterms:W3CDTF">2007-08-21T04:43:22Z</dcterms:created>
  <dcterms:modified xsi:type="dcterms:W3CDTF">2018-01-05T22:36:43Z</dcterms:modified>
</cp:coreProperties>
</file>