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2"/>
  </p:notesMasterIdLst>
  <p:sldIdLst>
    <p:sldId id="256" r:id="rId2"/>
    <p:sldId id="466" r:id="rId3"/>
    <p:sldId id="470" r:id="rId4"/>
    <p:sldId id="468" r:id="rId5"/>
    <p:sldId id="469" r:id="rId6"/>
    <p:sldId id="465" r:id="rId7"/>
    <p:sldId id="359" r:id="rId8"/>
    <p:sldId id="361" r:id="rId9"/>
    <p:sldId id="400" r:id="rId10"/>
    <p:sldId id="362" r:id="rId11"/>
    <p:sldId id="462" r:id="rId12"/>
    <p:sldId id="406" r:id="rId13"/>
    <p:sldId id="407" r:id="rId14"/>
    <p:sldId id="463" r:id="rId15"/>
    <p:sldId id="408" r:id="rId16"/>
    <p:sldId id="409" r:id="rId17"/>
    <p:sldId id="410" r:id="rId18"/>
    <p:sldId id="411" r:id="rId19"/>
    <p:sldId id="444" r:id="rId20"/>
    <p:sldId id="412" r:id="rId21"/>
    <p:sldId id="445" r:id="rId22"/>
    <p:sldId id="401" r:id="rId23"/>
    <p:sldId id="413" r:id="rId24"/>
    <p:sldId id="446" r:id="rId25"/>
    <p:sldId id="374" r:id="rId26"/>
    <p:sldId id="375" r:id="rId27"/>
    <p:sldId id="447" r:id="rId28"/>
    <p:sldId id="460" r:id="rId29"/>
    <p:sldId id="394" r:id="rId30"/>
    <p:sldId id="46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4" autoAdjust="0"/>
    <p:restoredTop sz="94280" autoAdjust="0"/>
  </p:normalViewPr>
  <p:slideViewPr>
    <p:cSldViewPr>
      <p:cViewPr varScale="1">
        <p:scale>
          <a:sx n="72" d="100"/>
          <a:sy n="72" d="100"/>
        </p:scale>
        <p:origin x="16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F251BE3-00FE-4890-AEC7-F0DB3E2C8887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1C2112-1062-476C-A2F3-2B332DD75E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04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5C1DD-C128-4ED8-ADC4-C0885555E11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90C6F-BC01-4413-973A-292C9CA7063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49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EEA14-77A8-40AA-BFA3-0BFEDDB97E0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2D9C3-437D-44C0-AD03-74868B21057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34539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D950F-7CCE-477B-99EF-BF1CB20F3BB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6E02B-3C32-4608-BC41-6D106E41D1F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6413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2DDBF-27B9-4592-A20B-A7148EC0276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439C47-FAF9-48BE-ACD9-AF6CA9EF9BA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0838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1F8EA-2D86-4F40-8448-9326B762E28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2F417-5156-4938-9D37-EEBF76BD9CB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1802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90C6B-F8A5-450B-A0FC-41CDD8F71A6A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1212C-4765-48C0-B0F0-39F65DA502D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5711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7CDC-D311-448F-95A4-90582C0CE2E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C6BAA-EC15-4F96-BBF9-5ABB1FB5E9CA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5967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8660C-5BF5-4849-BB23-AEC0B8EE0A0B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6FAD5-6465-4453-B445-58F4FCEE795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580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6D2CA-DE6E-4604-8033-0F36EEF5B413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47F2E6-8569-4345-A673-C752A3A5AC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1712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DFCB3-1527-40F8-8B11-9BBE7122F6A8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27F01-FDE7-4053-BB05-EFD3E9F7D91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4549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5471-2069-4DA3-AC04-AD574FEE4D0C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53159-88AC-4867-B277-E503DC4D83A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558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10C61-D091-4577-A366-38DF826D17F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88533-9159-4B78-871D-D076B67BF22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6970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B7F3-0F73-49F4-8BB2-DB42A00279C4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B2ED0-6428-4C11-96E4-44455EED422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540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796B458B-D127-44B5-9C26-12C144ABECB3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8F7C2FD-EAFF-4219-9650-21D2729BFDC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295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 the lifetime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a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thrashing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can occurs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other processes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 which pages are chosen to replace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can not control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page fault rate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set size is smaller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waste of memory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Strategies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for 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 system must continually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many page frames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assign to each process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Monitor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working set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of all processes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aging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pages (does not necessarily prevent thrashing)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 frames allocation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algorithm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periodically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determine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number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running processes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proportionally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each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process size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Give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each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process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minimum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number 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frames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updated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dynamically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PFF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(Page Fault Frequency) algorithm (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Count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page number of faults per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second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Some page replacement algorithms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 work with both policies (FIFO, LRU)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Can work only with the local policy (WSCLock)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1295400" y="609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Local vs. Global Allocation Policies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39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39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1295400" y="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process A-D make up the set of runnable processes on memory as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B1 B2 B3 A1 A2 A5 A7 D3 D4 D6 C1 C6 C5.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D gets a page fault.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Which page is replaced using the local policy? Assume that the replaced page is always a last page.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D6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Which page is replaced using the global policy? Assume that the replaced page is always applied to process taking most pages.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A7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90600" y="6096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Local vs. Global Allocation Policies – Example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thrashes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even if the best page replacement algorithm and optimal global allocation of page frames is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combined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 sets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all processes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capacity of memory →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thrashing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PFF algorithm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some processes need more memory but no process need less memory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way to give more memory to those processes needing it without hurting some other processes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good 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ay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number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competing for memory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some processes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 up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are holding to divide those pages up to thrashing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page-fault rate acceptable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some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ones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swapped out)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account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degree of multiprogramming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only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when deciding which process to swap out,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 also its characteristics (CPU or I/O bound) </a:t>
            </a:r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9144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Load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10947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often a parameter that can be chosen by the OS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best page size requires balancing several competing factors (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overall optimum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Argue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size</a:t>
            </a:r>
            <a:endParaRPr lang="en-US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 (n = segments in memory, p = bytes of a page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internal fragment is np/2 bytes)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Need many pages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 the page table is large and transferring takes more time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Argue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size 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Cause more unused program to be in memory than a small size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takes less time than small size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Analyzed mathematically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 = average process size in bytes, p = page size in bytes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s/p = approximate number of pages needed per process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 = number of bytes per page table entry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overhead of memory for a process = se/p + p/2, due to page table size and internal fragmentation</a:t>
            </a:r>
          </a:p>
          <a:p>
            <a:pPr lvl="3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optimum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found equating the first derivative to 0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-se/p</a:t>
            </a:r>
            <a:r>
              <a:rPr lang="en-US" altLang="en-US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+ ½ = 0 </a:t>
            </a:r>
          </a:p>
        </p:txBody>
      </p:sp>
      <p:sp>
        <p:nvSpPr>
          <p:cNvPr id="1029" name="Rectangle 4"/>
          <p:cNvSpPr>
            <a:spLocks/>
          </p:cNvSpPr>
          <p:nvPr/>
        </p:nvSpPr>
        <p:spPr bwMode="auto">
          <a:xfrm>
            <a:off x="914400" y="609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Size</a:t>
            </a:r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7772400" y="6324600"/>
          <a:ext cx="8382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622080" imgH="241200" progId="Equation.3">
                  <p:embed/>
                </p:oleObj>
              </mc:Choice>
              <mc:Fallback>
                <p:oleObj name="Equation" r:id="rId4" imgW="6220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324600"/>
                        <a:ext cx="838200" cy="325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10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10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10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09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914400" y="609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Page Size</a:t>
            </a:r>
          </a:p>
        </p:txBody>
      </p:sp>
      <p:grpSp>
        <p:nvGrpSpPr>
          <p:cNvPr id="15364" name="Group 22"/>
          <p:cNvGrpSpPr>
            <a:grpSpLocks/>
          </p:cNvGrpSpPr>
          <p:nvPr/>
        </p:nvGrpSpPr>
        <p:grpSpPr bwMode="auto">
          <a:xfrm>
            <a:off x="1828800" y="1371600"/>
            <a:ext cx="2514600" cy="4572000"/>
            <a:chOff x="762000" y="1524000"/>
            <a:chExt cx="2514600" cy="4572000"/>
          </a:xfrm>
        </p:grpSpPr>
        <p:sp>
          <p:nvSpPr>
            <p:cNvPr id="12" name="Rectangle 11"/>
            <p:cNvSpPr/>
            <p:nvPr/>
          </p:nvSpPr>
          <p:spPr>
            <a:xfrm>
              <a:off x="762000" y="1524000"/>
              <a:ext cx="2514600" cy="2500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Memory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386" name="Group 14"/>
            <p:cNvGrpSpPr>
              <a:grpSpLocks/>
            </p:cNvGrpSpPr>
            <p:nvPr/>
          </p:nvGrpSpPr>
          <p:grpSpPr bwMode="auto">
            <a:xfrm>
              <a:off x="762000" y="5410200"/>
              <a:ext cx="2514600" cy="685800"/>
              <a:chOff x="3962400" y="4343400"/>
              <a:chExt cx="2514600" cy="685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62400" y="4343400"/>
                <a:ext cx="251460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2400" y="4343400"/>
                <a:ext cx="2514600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5387" name="Group 15"/>
            <p:cNvGrpSpPr>
              <a:grpSpLocks/>
            </p:cNvGrpSpPr>
            <p:nvPr/>
          </p:nvGrpSpPr>
          <p:grpSpPr bwMode="auto">
            <a:xfrm>
              <a:off x="762000" y="4724400"/>
              <a:ext cx="2514600" cy="685800"/>
              <a:chOff x="3962400" y="4343400"/>
              <a:chExt cx="2514600" cy="6858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962400" y="4343400"/>
                <a:ext cx="251460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62400" y="4343400"/>
                <a:ext cx="2514600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5388" name="Group 18"/>
            <p:cNvGrpSpPr>
              <a:grpSpLocks/>
            </p:cNvGrpSpPr>
            <p:nvPr/>
          </p:nvGrpSpPr>
          <p:grpSpPr bwMode="auto">
            <a:xfrm>
              <a:off x="762000" y="4038600"/>
              <a:ext cx="2514600" cy="685800"/>
              <a:chOff x="3962400" y="4343400"/>
              <a:chExt cx="2514600" cy="6858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962400" y="4343400"/>
                <a:ext cx="251460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962400" y="4343400"/>
                <a:ext cx="2514600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286000" y="1981200"/>
          <a:ext cx="14605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Page table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….</a:t>
                      </a:r>
                    </a:p>
                  </a:txBody>
                  <a:tcPr marL="91480" marR="91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Curved Connector 24"/>
          <p:cNvCxnSpPr>
            <a:endCxn id="14" idx="3"/>
          </p:cNvCxnSpPr>
          <p:nvPr/>
        </p:nvCxnSpPr>
        <p:spPr>
          <a:xfrm rot="16200000" flipH="1">
            <a:off x="2628900" y="3695700"/>
            <a:ext cx="2819400" cy="609600"/>
          </a:xfrm>
          <a:prstGeom prst="curvedConnector4">
            <a:avLst>
              <a:gd name="adj1" fmla="val -11082"/>
              <a:gd name="adj2" fmla="val 64288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endCxn id="18" idx="3"/>
          </p:cNvCxnSpPr>
          <p:nvPr/>
        </p:nvCxnSpPr>
        <p:spPr>
          <a:xfrm rot="16200000" flipH="1">
            <a:off x="3200400" y="3581400"/>
            <a:ext cx="1676400" cy="609600"/>
          </a:xfrm>
          <a:prstGeom prst="curvedConnector4">
            <a:avLst>
              <a:gd name="adj1" fmla="val -27552"/>
              <a:gd name="adj2" fmla="val 559808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endCxn id="21" idx="3"/>
          </p:cNvCxnSpPr>
          <p:nvPr/>
        </p:nvCxnSpPr>
        <p:spPr>
          <a:xfrm>
            <a:off x="3733800" y="3505200"/>
            <a:ext cx="609600" cy="533400"/>
          </a:xfrm>
          <a:prstGeom prst="curvedConnector3">
            <a:avLst>
              <a:gd name="adj1" fmla="val 42827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57800" y="1447800"/>
            <a:ext cx="12192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computers have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address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both programs and data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that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forcing programmer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 on their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everything into the address space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spaces for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D-space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address space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from 0 to maximum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spaces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being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paged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its own page table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(mapping virtual pages to physical page frames)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Practically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available address space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609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Separate Instruction and Data 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7724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7411" name="Rectangle 4"/>
          <p:cNvSpPr>
            <a:spLocks/>
          </p:cNvSpPr>
          <p:nvPr/>
        </p:nvSpPr>
        <p:spPr bwMode="auto">
          <a:xfrm>
            <a:off x="10668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Separate Instruction and Data Spaces</a:t>
            </a:r>
          </a:p>
        </p:txBody>
      </p:sp>
      <p:pic>
        <p:nvPicPr>
          <p:cNvPr id="17412" name="Picture 7" descr="03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4582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429000" y="5029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large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system, it is common for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users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same program at the same time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copies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 page in memory at the same time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only pages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be shared but data cannot)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separate spaces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two or more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I-Space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D-Space.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tables are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two pointers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I-space and one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D-space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&amp; B processes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editor &amp; sharing pages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scheduler decides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memory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evicting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its pages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empty page frames 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other program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 generate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large number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Similar,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 terminates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discover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removed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→ implement the data structure to keep track of shared pages to reduce the searching (since searching is expensive)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7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76200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9459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Pages</a:t>
            </a:r>
          </a:p>
        </p:txBody>
      </p:sp>
      <p:pic>
        <p:nvPicPr>
          <p:cNvPr id="19460" name="Picture 7" descr="03-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5867400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934200" y="4495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6200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 data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(modifiable pages)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initially share the same pages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concurrently by many processes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child process attempt to modified a page containing portion of stack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OS recognizes that the page may be shared and can be modified (by both processes), the OS will create a copy of this page and map it to the address space of the child process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will modify its copied page and not the page belonging to the parent process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→Above example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copy-on-write strategy solution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either process writes to a shared page (that can be modified),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 of shared page is created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either process are copied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 all non-modified pages may be shared by the parent and the child processes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is applied to the OS using the duplicating process strategies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Windows 2000, Linux, Solaris 2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many processes locate in memory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400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modern system, there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libraries used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many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these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 executable program on the disk would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them even more bloated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libraries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DLL – Dynamic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Link Libraries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libraries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function called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stub routine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binds to the called function at the run time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them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time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libraries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read into 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paged 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 by page, as needed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functions that are not called will not be brought into RAM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file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space in memory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function in a shared library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 bug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necessary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recompile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call it. The old binaries continue to work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4400" y="609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0"/>
            <a:ext cx="75438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21187" name="Rectangle 3"/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9144000" cy="6096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processes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each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process and shared library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located at the different addresses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gone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absolute addresses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shared library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 address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be moved in exactly because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the fly will not work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using the shared libraries</a:t>
            </a:r>
          </a:p>
          <a:p>
            <a:pPr lvl="1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absolute address cannot be applied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using shared libraries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 Approach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copy-on-write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will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new pages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relocate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on the fly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correctly for each process in creating progress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This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the shared solution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because this solution copies the non-modified pages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Approach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using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position-independent-code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instruction in code should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only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 offsets then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absolute addresses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 correctly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with the shared libraries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placing anywhere in virtual address space</a:t>
            </a:r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914400" y="609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1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600200" y="76200"/>
            <a:ext cx="7772400" cy="1066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</a:t>
            </a:r>
          </a:p>
        </p:txBody>
      </p:sp>
      <p:pic>
        <p:nvPicPr>
          <p:cNvPr id="23555" name="Picture 8" descr="03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15340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5814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3-27.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676400" y="0"/>
            <a:ext cx="7620000" cy="457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1722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 disk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invoked the system call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open(), read() and write()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must access the disk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File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file I/O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 routine memory access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Allowing a part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space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be logically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disk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(s) in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file on disk 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backing store</a:t>
            </a: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faster and simplifier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does it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when the file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occurs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loaded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file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Subsequent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file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handled 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routine memory accesses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immediate writes file to disk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memory is modified.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file on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if any if the memory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been modified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exits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(e.g. file is closed),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 pages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back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file</a:t>
            </a:r>
          </a:p>
        </p:txBody>
      </p:sp>
      <p:sp>
        <p:nvSpPr>
          <p:cNvPr id="24580" name="Rectangle 4"/>
          <p:cNvSpPr>
            <a:spLocks/>
          </p:cNvSpPr>
          <p:nvPr/>
        </p:nvSpPr>
        <p:spPr bwMode="auto">
          <a:xfrm>
            <a:off x="10668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3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23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23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76200"/>
            <a:ext cx="7620000" cy="457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>
          <a:xfrm>
            <a:off x="0" y="838200"/>
            <a:ext cx="9144000" cy="6172200"/>
          </a:xfrm>
        </p:spPr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OS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this solution only through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specific system call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(ex: mmap() in Solaris 2) an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 treat all other file I/O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the standard system calls</a:t>
            </a:r>
          </a:p>
          <a:p>
            <a:pPr lvl="1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two processes map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onto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same file at the same time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they 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communicated over shared memory</a:t>
            </a:r>
          </a:p>
          <a:p>
            <a:pPr lvl="2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share memory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immediately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sharing data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support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copy-on-write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→ Provide high bandwidth channel between process</a:t>
            </a:r>
          </a:p>
          <a:p>
            <a:pPr lvl="2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this mechanism, 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file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available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10668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Files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524000" y="152400"/>
            <a:ext cx="79248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Cleaning Policy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daemon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 process sleeps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most of time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awakened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inspect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 of memory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plentiful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 page frame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paging works best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too few page frames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daemon begins selecting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evict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(if it is modified)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contents of page are remembered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the free frames are clean, so the written to disk in a big hurry does not occur	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Cleaning policy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two-handed clock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 hand is controlled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paging daemon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When it points to a dirty page, that page is written back to disk and the front hand is advanced. Otherwise, it is just advanced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 hand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 algorithm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in the standard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1676400" y="76200"/>
            <a:ext cx="7620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Interface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sz="half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large virtual address space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smaller physical memory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over their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map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processes to share memory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 memory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 memory regions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processes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The shared memory region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 to write by one process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another process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(pipe mechanism, IPC)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high bandwidth, enhance the program’s progress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620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Interface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and waste time</a:t>
            </a:r>
          </a:p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 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names instead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unmaps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pages containing the message when the message are passed </a:t>
            </a:r>
          </a:p>
          <a:p>
            <a:pPr lvl="2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Then,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unmapped pages in (only page names have to be copied)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application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2" algn="just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mapped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in,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</a:p>
          <a:p>
            <a:pPr lvl="2" algn="just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 fault handler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it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it to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unmap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page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 the network</a:t>
            </a:r>
          </a:p>
          <a:p>
            <a:pPr lvl="2" algn="just"/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arrives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restarted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 Allow multiple process over a network to share a set of pages (high performance)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208588"/>
            <a:ext cx="44196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76200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Interface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0"/>
            <a:ext cx="54102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600"/>
            <a:ext cx="4953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(both primary and secondary)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locate in memory and protection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process in memory,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process, the process owns private address space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 (Defragment)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processes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processes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in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passive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locate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HDD – swap file area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out/ in operator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not grow in memory and the swap area on the disk is 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data segment upward, stack  segment downward</a:t>
            </a:r>
          </a:p>
        </p:txBody>
      </p:sp>
    </p:spTree>
    <p:extLst>
      <p:ext uri="{BB962C8B-B14F-4D97-AF65-F5344CB8AC3E}">
        <p14:creationId xmlns:p14="http://schemas.microsoft.com/office/powerpoint/2010/main" val="11501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the Paging Systems Issues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paging with managing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Intel and MUTICS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memory divides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units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same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 (0: free, 1: occupied)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Disadvantages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Slow when searching the bitmap to find a run of k consecutive 0 bits in the map (small)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External fragment (large size)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(P)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memory (H)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algorithms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First, Next, Best, Worst, Quick Fit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Software/ Process sizes larger than memory</a:t>
            </a:r>
            <a:endParaRPr lang="de-DE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Developer splits program to many overlays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developer‘s knowledge is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0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lang="de-DE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is broken up into pages 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is divided up into page frames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 vs. Physical address, manage address space with bit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MMU transfers Virtual address 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p, d; then it looks up page table following the index to get the page frame;  the page frame combines with d to determine the physical address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Page fault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part of its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not in physical memory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Page table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collection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load to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r>
              <a:rPr lang="de-DE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using </a:t>
            </a:r>
            <a:r>
              <a:rPr lang="de-DE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Excessive large page table: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multilevel page, inverted page table, inverted page table with hash or TLB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Caching disabled, Referenced, Modified, Protection, Present/absent, page frame number</a:t>
            </a:r>
            <a:endParaRPr lang="de-D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3810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de-DE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 algorithms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Optimal:  the page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NRU: the page has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class 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R and M bit</a:t>
            </a: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at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de-DE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Chance: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page has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been not referenced 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clock interval (R = 0).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page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 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of the queue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(circular queue)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being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pointed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by the hand is inspected. If R = 0, page is evicted. Otherwise, R is reset to 0, the pointer points next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the list is replaced,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reference 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NFU, Aging (using bit):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counter 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model, working set clock (circular queue): </a:t>
            </a: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Chance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Second Chance using age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l-G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bit R</a:t>
            </a:r>
            <a:endParaRPr lang="de-DE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</a:pPr>
            <a:r>
              <a:rPr lang="de-DE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r>
              <a:rPr lang="de-DE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Thrashing, Locality of Reference, Demand paging, prepaging, working set, page fault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Local vs. Global Allocation Policies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Load Control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Page Size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Shared Pages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Shared Libraries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Mapped Files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Cleaning Policy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143000" y="533400"/>
            <a:ext cx="8229600" cy="762000"/>
          </a:xfrm>
        </p:spPr>
        <p:txBody>
          <a:bodyPr/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Local vs. Global Allocation Policies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fault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replacement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should the page replacement algorithms try to find LRU page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the page currently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to particular process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it consider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pages in 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pages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pages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competing runnable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has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fraction of 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page frames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runnable processes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algorithms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set grows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thrashing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working set shrinks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waste of memory</a:t>
            </a:r>
            <a:endParaRPr lang="en-GB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1752600" y="0"/>
            <a:ext cx="7391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  <a:endParaRPr lang="en-US" altLang="en-US" sz="2800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600200" y="0"/>
            <a:ext cx="77724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Issues for Paging System</a:t>
            </a:r>
          </a:p>
        </p:txBody>
      </p:sp>
      <p:sp>
        <p:nvSpPr>
          <p:cNvPr id="11267" name="Rectangle 4"/>
          <p:cNvSpPr>
            <a:spLocks/>
          </p:cNvSpPr>
          <p:nvPr/>
        </p:nvSpPr>
        <p:spPr bwMode="auto">
          <a:xfrm>
            <a:off x="11430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Local vs. Global Allocation Policies</a:t>
            </a:r>
          </a:p>
        </p:txBody>
      </p:sp>
      <p:pic>
        <p:nvPicPr>
          <p:cNvPr id="11268" name="Picture 7" descr="03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7724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6576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3-23.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A6 causes the page fault</a:t>
            </a:r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4038600" y="10668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</a:p>
        </p:txBody>
      </p:sp>
      <p:sp>
        <p:nvSpPr>
          <p:cNvPr id="11272" name="TextBox 7"/>
          <p:cNvSpPr txBox="1">
            <a:spLocks noChangeArrowheads="1"/>
          </p:cNvSpPr>
          <p:nvPr/>
        </p:nvSpPr>
        <p:spPr bwMode="auto">
          <a:xfrm>
            <a:off x="7239000" y="10668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1524000"/>
            <a:ext cx="1447800" cy="167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62800" y="1447800"/>
            <a:ext cx="1447800" cy="441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11271" grpId="0"/>
      <p:bldP spid="11272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</TotalTime>
  <Words>2991</Words>
  <Application>Microsoft Office PowerPoint</Application>
  <PresentationFormat>On-screen Show (4:3)</PresentationFormat>
  <Paragraphs>320</Paragraphs>
  <Slides>30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Memory Management   Design Issues for Paging Systems</vt:lpstr>
      <vt:lpstr>Review</vt:lpstr>
      <vt:lpstr>Review</vt:lpstr>
      <vt:lpstr>Review</vt:lpstr>
      <vt:lpstr>Review</vt:lpstr>
      <vt:lpstr>Review</vt:lpstr>
      <vt:lpstr>Objectives</vt:lpstr>
      <vt:lpstr>Local vs. Global Allocation Policies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</vt:lpstr>
      <vt:lpstr>Design Issues for Paging System   Shared Libraries</vt:lpstr>
      <vt:lpstr>Design Issues for Paging System</vt:lpstr>
      <vt:lpstr>Design Issues for Paging System</vt:lpstr>
      <vt:lpstr>Design Issues for Paging System   Cleaning Policy</vt:lpstr>
      <vt:lpstr>Design Issues for Paging System   Virtual Memory Interface</vt:lpstr>
      <vt:lpstr>Design Issues for Paging System   Virtual Memory Interface</vt:lpstr>
      <vt:lpstr>Design Issues for Paging System   Virtual Memory Interface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1921</cp:revision>
  <dcterms:created xsi:type="dcterms:W3CDTF">2007-08-21T04:43:22Z</dcterms:created>
  <dcterms:modified xsi:type="dcterms:W3CDTF">2018-01-05T22:37:03Z</dcterms:modified>
</cp:coreProperties>
</file>