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26"/>
  </p:notesMasterIdLst>
  <p:sldIdLst>
    <p:sldId id="256" r:id="rId2"/>
    <p:sldId id="465" r:id="rId3"/>
    <p:sldId id="471" r:id="rId4"/>
    <p:sldId id="472" r:id="rId5"/>
    <p:sldId id="468" r:id="rId6"/>
    <p:sldId id="469" r:id="rId7"/>
    <p:sldId id="470" r:id="rId8"/>
    <p:sldId id="359" r:id="rId9"/>
    <p:sldId id="418" r:id="rId10"/>
    <p:sldId id="419" r:id="rId11"/>
    <p:sldId id="377" r:id="rId12"/>
    <p:sldId id="461" r:id="rId13"/>
    <p:sldId id="379" r:id="rId14"/>
    <p:sldId id="382" r:id="rId15"/>
    <p:sldId id="402" r:id="rId16"/>
    <p:sldId id="403" r:id="rId17"/>
    <p:sldId id="420" r:id="rId18"/>
    <p:sldId id="405" r:id="rId19"/>
    <p:sldId id="428" r:id="rId20"/>
    <p:sldId id="429" r:id="rId21"/>
    <p:sldId id="432" r:id="rId22"/>
    <p:sldId id="433" r:id="rId23"/>
    <p:sldId id="394" r:id="rId24"/>
    <p:sldId id="464" r:id="rId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66FFFF"/>
    <a:srgbClr val="FFFF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57" autoAdjust="0"/>
    <p:restoredTop sz="94280" autoAdjust="0"/>
  </p:normalViewPr>
  <p:slideViewPr>
    <p:cSldViewPr>
      <p:cViewPr varScale="1">
        <p:scale>
          <a:sx n="68" d="100"/>
          <a:sy n="68" d="100"/>
        </p:scale>
        <p:origin x="1776" y="60"/>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73B69536-CB04-4E09-B784-D62EA8C4C658}" type="datetimeFigureOut">
              <a:rPr lang="en-US"/>
              <a:pPr>
                <a:defRPr/>
              </a:pPr>
              <a:t>06-Jan-18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577D9C4-200F-4E72-8279-72CC54A2106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extLst>
      <p:ext uri="{BB962C8B-B14F-4D97-AF65-F5344CB8AC3E}">
        <p14:creationId xmlns:p14="http://schemas.microsoft.com/office/powerpoint/2010/main" val="2107822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extLst>
      <p:ext uri="{BB962C8B-B14F-4D97-AF65-F5344CB8AC3E}">
        <p14:creationId xmlns:p14="http://schemas.microsoft.com/office/powerpoint/2010/main" val="1034157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9033093-74FC-4FF3-BC72-4498BBFB907B}"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91FEC672-8C89-4BA3-96DA-B015D5C5FAF6}" type="slidenum">
              <a:rPr lang="en-US" altLang="en-US"/>
              <a:pPr/>
              <a:t>‹#›</a:t>
            </a:fld>
            <a:r>
              <a:rPr lang="en-US" altLang="en-US"/>
              <a:t>/40</a:t>
            </a:r>
          </a:p>
        </p:txBody>
      </p:sp>
    </p:spTree>
    <p:extLst>
      <p:ext uri="{BB962C8B-B14F-4D97-AF65-F5344CB8AC3E}">
        <p14:creationId xmlns:p14="http://schemas.microsoft.com/office/powerpoint/2010/main" val="288594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187D51F-6630-497D-A441-9936143DBB52}"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AA05B175-C56C-4E49-A7B0-7646347C462F}" type="slidenum">
              <a:rPr lang="en-US" altLang="en-US"/>
              <a:pPr/>
              <a:t>‹#›</a:t>
            </a:fld>
            <a:r>
              <a:rPr lang="en-US" altLang="en-US"/>
              <a:t>/40</a:t>
            </a:r>
          </a:p>
        </p:txBody>
      </p:sp>
    </p:spTree>
    <p:extLst>
      <p:ext uri="{BB962C8B-B14F-4D97-AF65-F5344CB8AC3E}">
        <p14:creationId xmlns:p14="http://schemas.microsoft.com/office/powerpoint/2010/main" val="425195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D70783C-47D9-4C3F-A8F2-26EE64E37FE4}"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DB364647-56AE-45FA-88D1-93DCC5FC2AE9}" type="slidenum">
              <a:rPr lang="en-US" altLang="en-US"/>
              <a:pPr/>
              <a:t>‹#›</a:t>
            </a:fld>
            <a:r>
              <a:rPr lang="en-US" altLang="en-US"/>
              <a:t>/40</a:t>
            </a:r>
          </a:p>
        </p:txBody>
      </p:sp>
    </p:spTree>
    <p:extLst>
      <p:ext uri="{BB962C8B-B14F-4D97-AF65-F5344CB8AC3E}">
        <p14:creationId xmlns:p14="http://schemas.microsoft.com/office/powerpoint/2010/main" val="1309743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4E4F2FDF-FD31-48DD-8A72-F7CB3FBB0036}" type="datetime1">
              <a:rPr lang="en-US"/>
              <a:pPr>
                <a:defRPr/>
              </a:pPr>
              <a:t>06-Jan-18</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8" name="Slide Number Placeholder 5"/>
          <p:cNvSpPr>
            <a:spLocks noGrp="1"/>
          </p:cNvSpPr>
          <p:nvPr>
            <p:ph type="sldNum" sz="quarter" idx="12"/>
          </p:nvPr>
        </p:nvSpPr>
        <p:spPr/>
        <p:txBody>
          <a:bodyPr/>
          <a:lstStyle>
            <a:lvl1pPr>
              <a:defRPr/>
            </a:lvl1pPr>
          </a:lstStyle>
          <a:p>
            <a:fld id="{1F302ACA-43C9-44EF-8E8B-94D30890FC3A}" type="slidenum">
              <a:rPr lang="en-US" altLang="en-US"/>
              <a:pPr/>
              <a:t>‹#›</a:t>
            </a:fld>
            <a:r>
              <a:rPr lang="en-US" altLang="en-US"/>
              <a:t>/40</a:t>
            </a:r>
          </a:p>
        </p:txBody>
      </p:sp>
    </p:spTree>
    <p:extLst>
      <p:ext uri="{BB962C8B-B14F-4D97-AF65-F5344CB8AC3E}">
        <p14:creationId xmlns:p14="http://schemas.microsoft.com/office/powerpoint/2010/main" val="2406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9FDFECE-0F4E-441E-81BA-9F5237638B41}"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B7ACF636-FD3A-4278-955B-4D4F7A9830F0}" type="slidenum">
              <a:rPr lang="en-US" altLang="en-US"/>
              <a:pPr/>
              <a:t>‹#›</a:t>
            </a:fld>
            <a:r>
              <a:rPr lang="en-US" altLang="en-US"/>
              <a:t>/40</a:t>
            </a:r>
          </a:p>
        </p:txBody>
      </p:sp>
    </p:spTree>
    <p:extLst>
      <p:ext uri="{BB962C8B-B14F-4D97-AF65-F5344CB8AC3E}">
        <p14:creationId xmlns:p14="http://schemas.microsoft.com/office/powerpoint/2010/main" val="281148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itchFamily="2" charset="2"/>
              <a:buChar char="l"/>
              <a:defRPr>
                <a:latin typeface="Arial" pitchFamily="34" charset="0"/>
                <a:cs typeface="Arial"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2E1D07B-2A1B-4A73-BDA4-60A01066DBE1}"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8B24C5D4-EBBE-468C-A686-D8FCB6CBDCFE}" type="slidenum">
              <a:rPr lang="en-US" altLang="en-US"/>
              <a:pPr/>
              <a:t>‹#›</a:t>
            </a:fld>
            <a:r>
              <a:rPr lang="en-US" altLang="en-US"/>
              <a:t>/40</a:t>
            </a:r>
          </a:p>
        </p:txBody>
      </p:sp>
    </p:spTree>
    <p:extLst>
      <p:ext uri="{BB962C8B-B14F-4D97-AF65-F5344CB8AC3E}">
        <p14:creationId xmlns:p14="http://schemas.microsoft.com/office/powerpoint/2010/main" val="215241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E4BEB7-5F78-485B-91C6-78D97EBD9766}" type="datetime1">
              <a:rPr lang="en-US"/>
              <a:pPr>
                <a:defRPr/>
              </a:pPr>
              <a:t>06-Jan-18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6" name="Slide Number Placeholder 5"/>
          <p:cNvSpPr>
            <a:spLocks noGrp="1"/>
          </p:cNvSpPr>
          <p:nvPr>
            <p:ph type="sldNum" sz="quarter" idx="12"/>
          </p:nvPr>
        </p:nvSpPr>
        <p:spPr/>
        <p:txBody>
          <a:bodyPr/>
          <a:lstStyle>
            <a:lvl1pPr>
              <a:defRPr/>
            </a:lvl1pPr>
          </a:lstStyle>
          <a:p>
            <a:fld id="{76C92676-93E5-47E5-8FAC-5E854CA7B7B7}" type="slidenum">
              <a:rPr lang="en-US" altLang="en-US"/>
              <a:pPr/>
              <a:t>‹#›</a:t>
            </a:fld>
            <a:r>
              <a:rPr lang="en-US" altLang="en-US"/>
              <a:t>/40</a:t>
            </a:r>
          </a:p>
        </p:txBody>
      </p:sp>
    </p:spTree>
    <p:extLst>
      <p:ext uri="{BB962C8B-B14F-4D97-AF65-F5344CB8AC3E}">
        <p14:creationId xmlns:p14="http://schemas.microsoft.com/office/powerpoint/2010/main" val="218761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F23F953-4698-4932-88DB-8E2BA7F468DF}"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9B60D428-DE51-45A0-A935-1C90DEB3E34F}" type="slidenum">
              <a:rPr lang="en-US" altLang="en-US"/>
              <a:pPr/>
              <a:t>‹#›</a:t>
            </a:fld>
            <a:r>
              <a:rPr lang="en-US" altLang="en-US"/>
              <a:t>/40</a:t>
            </a:r>
          </a:p>
        </p:txBody>
      </p:sp>
    </p:spTree>
    <p:extLst>
      <p:ext uri="{BB962C8B-B14F-4D97-AF65-F5344CB8AC3E}">
        <p14:creationId xmlns:p14="http://schemas.microsoft.com/office/powerpoint/2010/main" val="247986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0847B10-3EB9-4D9A-9711-799BB543C2F2}" type="datetime1">
              <a:rPr lang="en-US"/>
              <a:pPr>
                <a:defRPr/>
              </a:pPr>
              <a:t>06-Jan-18</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9" name="Slide Number Placeholder 5"/>
          <p:cNvSpPr>
            <a:spLocks noGrp="1"/>
          </p:cNvSpPr>
          <p:nvPr>
            <p:ph type="sldNum" sz="quarter" idx="12"/>
          </p:nvPr>
        </p:nvSpPr>
        <p:spPr/>
        <p:txBody>
          <a:bodyPr/>
          <a:lstStyle>
            <a:lvl1pPr>
              <a:defRPr/>
            </a:lvl1pPr>
          </a:lstStyle>
          <a:p>
            <a:fld id="{77B7A36D-6EB5-4083-BA9B-0BDADBE12E96}" type="slidenum">
              <a:rPr lang="en-US" altLang="en-US"/>
              <a:pPr/>
              <a:t>‹#›</a:t>
            </a:fld>
            <a:r>
              <a:rPr lang="en-US" altLang="en-US"/>
              <a:t>/40</a:t>
            </a:r>
          </a:p>
        </p:txBody>
      </p:sp>
    </p:spTree>
    <p:extLst>
      <p:ext uri="{BB962C8B-B14F-4D97-AF65-F5344CB8AC3E}">
        <p14:creationId xmlns:p14="http://schemas.microsoft.com/office/powerpoint/2010/main" val="418504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679F4DF-0B6F-48B2-A0CD-5120C46EFAB8}" type="datetime1">
              <a:rPr lang="en-US"/>
              <a:pPr>
                <a:defRPr/>
              </a:pPr>
              <a:t>06-Jan-18</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5" name="Slide Number Placeholder 5"/>
          <p:cNvSpPr>
            <a:spLocks noGrp="1"/>
          </p:cNvSpPr>
          <p:nvPr>
            <p:ph type="sldNum" sz="quarter" idx="12"/>
          </p:nvPr>
        </p:nvSpPr>
        <p:spPr/>
        <p:txBody>
          <a:bodyPr/>
          <a:lstStyle>
            <a:lvl1pPr>
              <a:defRPr/>
            </a:lvl1pPr>
          </a:lstStyle>
          <a:p>
            <a:fld id="{57EB864B-286F-47A0-A776-8A7DB2FE5E17}" type="slidenum">
              <a:rPr lang="en-US" altLang="en-US"/>
              <a:pPr/>
              <a:t>‹#›</a:t>
            </a:fld>
            <a:r>
              <a:rPr lang="en-US" altLang="en-US"/>
              <a:t>/40</a:t>
            </a:r>
          </a:p>
        </p:txBody>
      </p:sp>
    </p:spTree>
    <p:extLst>
      <p:ext uri="{BB962C8B-B14F-4D97-AF65-F5344CB8AC3E}">
        <p14:creationId xmlns:p14="http://schemas.microsoft.com/office/powerpoint/2010/main" val="135103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40957C-3678-456D-9902-5F9C1ABE73AE}" type="datetime1">
              <a:rPr lang="en-US"/>
              <a:pPr>
                <a:defRPr/>
              </a:pPr>
              <a:t>06-Jan-18</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4" name="Slide Number Placeholder 5"/>
          <p:cNvSpPr>
            <a:spLocks noGrp="1"/>
          </p:cNvSpPr>
          <p:nvPr>
            <p:ph type="sldNum" sz="quarter" idx="12"/>
          </p:nvPr>
        </p:nvSpPr>
        <p:spPr/>
        <p:txBody>
          <a:bodyPr/>
          <a:lstStyle>
            <a:lvl1pPr>
              <a:defRPr/>
            </a:lvl1pPr>
          </a:lstStyle>
          <a:p>
            <a:fld id="{F2625552-81C2-4714-B340-E3A9D842CB5E}" type="slidenum">
              <a:rPr lang="en-US" altLang="en-US"/>
              <a:pPr/>
              <a:t>‹#›</a:t>
            </a:fld>
            <a:r>
              <a:rPr lang="en-US" altLang="en-US"/>
              <a:t>/40</a:t>
            </a:r>
          </a:p>
        </p:txBody>
      </p:sp>
    </p:spTree>
    <p:extLst>
      <p:ext uri="{BB962C8B-B14F-4D97-AF65-F5344CB8AC3E}">
        <p14:creationId xmlns:p14="http://schemas.microsoft.com/office/powerpoint/2010/main" val="363924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9775E11-3A69-4508-87AE-00D243AE34DB}"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4A94DE6B-2707-4FEF-A2ED-4D1DED454AD5}" type="slidenum">
              <a:rPr lang="en-US" altLang="en-US"/>
              <a:pPr/>
              <a:t>‹#›</a:t>
            </a:fld>
            <a:r>
              <a:rPr lang="en-US" altLang="en-US"/>
              <a:t>/40</a:t>
            </a:r>
          </a:p>
        </p:txBody>
      </p:sp>
    </p:spTree>
    <p:extLst>
      <p:ext uri="{BB962C8B-B14F-4D97-AF65-F5344CB8AC3E}">
        <p14:creationId xmlns:p14="http://schemas.microsoft.com/office/powerpoint/2010/main" val="348483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CF18F9A-038A-4188-BD46-5B5F5B89B401}" type="datetime1">
              <a:rPr lang="en-US"/>
              <a:pPr>
                <a:defRPr/>
              </a:pPr>
              <a:t>06-Jan-18</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Module A - Introduction</a:t>
            </a:r>
          </a:p>
        </p:txBody>
      </p:sp>
      <p:sp>
        <p:nvSpPr>
          <p:cNvPr id="7" name="Slide Number Placeholder 5"/>
          <p:cNvSpPr>
            <a:spLocks noGrp="1"/>
          </p:cNvSpPr>
          <p:nvPr>
            <p:ph type="sldNum" sz="quarter" idx="12"/>
          </p:nvPr>
        </p:nvSpPr>
        <p:spPr/>
        <p:txBody>
          <a:bodyPr/>
          <a:lstStyle>
            <a:lvl1pPr>
              <a:defRPr/>
            </a:lvl1pPr>
          </a:lstStyle>
          <a:p>
            <a:fld id="{7B1CA0B6-CA72-43B5-98A5-050BF13E8465}" type="slidenum">
              <a:rPr lang="en-US" altLang="en-US"/>
              <a:pPr/>
              <a:t>‹#›</a:t>
            </a:fld>
            <a:r>
              <a:rPr lang="en-US" altLang="en-US"/>
              <a:t>/40</a:t>
            </a:r>
          </a:p>
        </p:txBody>
      </p:sp>
    </p:spTree>
    <p:extLst>
      <p:ext uri="{BB962C8B-B14F-4D97-AF65-F5344CB8AC3E}">
        <p14:creationId xmlns:p14="http://schemas.microsoft.com/office/powerpoint/2010/main" val="254542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logoNhoFPT.jpg"/>
          <p:cNvPicPr>
            <a:picLocks noChangeAspect="1"/>
          </p:cNvPicPr>
          <p:nvPr userDrawn="1"/>
        </p:nvPicPr>
        <p:blipFill>
          <a:blip r:embed="rId15">
            <a:lum contrast="20000"/>
            <a:extLst>
              <a:ext uri="{28A0092B-C50C-407E-A947-70E740481C1C}">
                <a14:useLocalDpi xmlns:a14="http://schemas.microsoft.com/office/drawing/2010/main" val="0"/>
              </a:ext>
            </a:extLst>
          </a:blip>
          <a:srcRect/>
          <a:stretch>
            <a:fillRect/>
          </a:stretch>
        </p:blipFill>
        <p:spPr bwMode="auto">
          <a:xfrm>
            <a:off x="0" y="0"/>
            <a:ext cx="19812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charset="0"/>
              </a:defRPr>
            </a:lvl1pPr>
          </a:lstStyle>
          <a:p>
            <a:pPr>
              <a:defRPr/>
            </a:pPr>
            <a:fld id="{26B90FF4-9687-4991-8E78-8161F057E3A5}" type="datetime1">
              <a:rPr lang="en-US"/>
              <a:pPr>
                <a:defRPr/>
              </a:pPr>
              <a:t>06-Jan-18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charset="0"/>
              </a:defRPr>
            </a:lvl1pPr>
          </a:lstStyle>
          <a:p>
            <a:pPr>
              <a:defRPr/>
            </a:pPr>
            <a:r>
              <a:rPr lang="en-US"/>
              <a:t>Module A - Introduction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511832C9-DE99-4E45-B395-581DE1755211}" type="slidenum">
              <a:rPr lang="en-US" altLang="en-US"/>
              <a:pPr/>
              <a:t>‹#›</a:t>
            </a:fld>
            <a:r>
              <a:rPr lang="en-US" altLang="en-US"/>
              <a:t>/40</a:t>
            </a: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 id="2147483843" r:id="rId12"/>
    <p:sldLayoutId id="2147483844"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2209800"/>
            <a:ext cx="9144000" cy="2438400"/>
          </a:xfrm>
        </p:spPr>
        <p:txBody>
          <a:bodyPr/>
          <a:lstStyle/>
          <a:p>
            <a:pPr eaLnBrk="1" hangingPunct="1"/>
            <a:r>
              <a:rPr lang="en-US" altLang="en-US" sz="4000">
                <a:latin typeface="Times New Roman" panose="02020603050405020304" pitchFamily="18" charset="0"/>
                <a:cs typeface="Times New Roman" panose="02020603050405020304" pitchFamily="18" charset="0"/>
              </a:rPr>
              <a:t>I/O </a:t>
            </a:r>
            <a:br>
              <a:rPr lang="en-US" altLang="en-US" sz="4000">
                <a:latin typeface="Times New Roman" panose="02020603050405020304" pitchFamily="18" charset="0"/>
                <a:cs typeface="Times New Roman" panose="02020603050405020304" pitchFamily="18" charset="0"/>
              </a:rPr>
            </a:br>
            <a:br>
              <a:rPr lang="en-US" altLang="en-US" sz="4000">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Thin Clients</a:t>
            </a:r>
            <a:br>
              <a:rPr lang="en-US" altLang="en-US" sz="4000" b="1">
                <a:solidFill>
                  <a:srgbClr val="FF3300"/>
                </a:solidFill>
                <a:latin typeface="Times New Roman" panose="02020603050405020304" pitchFamily="18" charset="0"/>
                <a:cs typeface="Times New Roman" panose="02020603050405020304" pitchFamily="18" charset="0"/>
              </a:rPr>
            </a:br>
            <a:r>
              <a:rPr lang="en-US" altLang="en-US" sz="4000" b="1">
                <a:solidFill>
                  <a:srgbClr val="FF3300"/>
                </a:solidFill>
                <a:latin typeface="Times New Roman" panose="02020603050405020304" pitchFamily="18" charset="0"/>
                <a:cs typeface="Times New Roman" panose="02020603050405020304" pitchFamily="18" charset="0"/>
              </a:rPr>
              <a:t>Power Management</a:t>
            </a:r>
            <a:r>
              <a:rPr lang="en-US" altLang="en-US" sz="40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Overview</a:t>
            </a:r>
          </a:p>
        </p:txBody>
      </p:sp>
      <p:sp>
        <p:nvSpPr>
          <p:cNvPr id="11267" name="Rectangle 3"/>
          <p:cNvSpPr>
            <a:spLocks noGrp="1"/>
          </p:cNvSpPr>
          <p:nvPr>
            <p:ph type="body" idx="1"/>
          </p:nvPr>
        </p:nvSpPr>
        <p:spPr>
          <a:xfrm>
            <a:off x="304800" y="1219200"/>
            <a:ext cx="8839200" cy="5638800"/>
          </a:xfrm>
        </p:spPr>
        <p:txBody>
          <a:bodyPr/>
          <a:lstStyle/>
          <a:p>
            <a:pPr algn="just">
              <a:buClrTx/>
              <a:buSzTx/>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There are </a:t>
            </a:r>
            <a:r>
              <a:rPr lang="en-US" altLang="en-US" b="1">
                <a:latin typeface="Times New Roman" panose="02020603050405020304" pitchFamily="18" charset="0"/>
                <a:cs typeface="Times New Roman" panose="02020603050405020304" pitchFamily="18" charset="0"/>
              </a:rPr>
              <a:t>2 general approaches </a:t>
            </a:r>
            <a:r>
              <a:rPr lang="en-US" altLang="en-US">
                <a:latin typeface="Times New Roman" panose="02020603050405020304" pitchFamily="18" charset="0"/>
                <a:cs typeface="Times New Roman" panose="02020603050405020304" pitchFamily="18" charset="0"/>
              </a:rPr>
              <a:t>to </a:t>
            </a:r>
            <a:r>
              <a:rPr lang="en-US" altLang="en-US" b="1">
                <a:latin typeface="Times New Roman" panose="02020603050405020304" pitchFamily="18" charset="0"/>
                <a:cs typeface="Times New Roman" panose="02020603050405020304" pitchFamily="18" charset="0"/>
              </a:rPr>
              <a:t>reducing energy consumption</a:t>
            </a:r>
          </a:p>
          <a:p>
            <a:pPr lvl="1" algn="just"/>
            <a:r>
              <a:rPr lang="en-US" altLang="en-US">
                <a:latin typeface="Times New Roman" panose="02020603050405020304" pitchFamily="18" charset="0"/>
                <a:cs typeface="Times New Roman" panose="02020603050405020304" pitchFamily="18" charset="0"/>
              </a:rPr>
              <a:t>The OS </a:t>
            </a:r>
            <a:r>
              <a:rPr lang="en-US" altLang="en-US" b="1">
                <a:latin typeface="Times New Roman" panose="02020603050405020304" pitchFamily="18" charset="0"/>
                <a:cs typeface="Times New Roman" panose="02020603050405020304" pitchFamily="18" charset="0"/>
              </a:rPr>
              <a:t>turn off </a:t>
            </a:r>
            <a:r>
              <a:rPr lang="en-US" altLang="en-US">
                <a:latin typeface="Times New Roman" panose="02020603050405020304" pitchFamily="18" charset="0"/>
                <a:cs typeface="Times New Roman" panose="02020603050405020304" pitchFamily="18" charset="0"/>
              </a:rPr>
              <a:t>parts of the computer when they are </a:t>
            </a:r>
            <a:r>
              <a:rPr lang="en-US" altLang="en-US" b="1">
                <a:latin typeface="Times New Roman" panose="02020603050405020304" pitchFamily="18" charset="0"/>
                <a:cs typeface="Times New Roman" panose="02020603050405020304" pitchFamily="18" charset="0"/>
              </a:rPr>
              <a:t>not in use </a:t>
            </a:r>
            <a:r>
              <a:rPr lang="en-US" altLang="en-US">
                <a:latin typeface="Times New Roman" panose="02020603050405020304" pitchFamily="18" charset="0"/>
                <a:cs typeface="Times New Roman" panose="02020603050405020304" pitchFamily="18" charset="0"/>
              </a:rPr>
              <a:t>because a device that is off uses little or no energy</a:t>
            </a:r>
          </a:p>
          <a:p>
            <a:pPr lvl="1" algn="just"/>
            <a:r>
              <a:rPr lang="en-US" altLang="en-US">
                <a:latin typeface="Times New Roman" panose="02020603050405020304" pitchFamily="18" charset="0"/>
                <a:cs typeface="Times New Roman" panose="02020603050405020304" pitchFamily="18" charset="0"/>
              </a:rPr>
              <a:t>The application program to </a:t>
            </a:r>
            <a:r>
              <a:rPr lang="en-US" altLang="en-US" b="1">
                <a:latin typeface="Times New Roman" panose="02020603050405020304" pitchFamily="18" charset="0"/>
                <a:cs typeface="Times New Roman" panose="02020603050405020304" pitchFamily="18" charset="0"/>
              </a:rPr>
              <a:t>use less energy</a:t>
            </a:r>
            <a:r>
              <a:rPr lang="en-US" altLang="en-US">
                <a:latin typeface="Times New Roman" panose="02020603050405020304" pitchFamily="18" charset="0"/>
                <a:cs typeface="Times New Roman" panose="02020603050405020304" pitchFamily="18" charset="0"/>
              </a:rPr>
              <a:t>, possibly </a:t>
            </a:r>
            <a:r>
              <a:rPr lang="en-US" altLang="en-US" b="1">
                <a:latin typeface="Times New Roman" panose="02020603050405020304" pitchFamily="18" charset="0"/>
                <a:cs typeface="Times New Roman" panose="02020603050405020304" pitchFamily="18" charset="0"/>
              </a:rPr>
              <a:t>degrading the quality of the user experience</a:t>
            </a:r>
            <a:r>
              <a:rPr lang="en-US" altLang="en-US">
                <a:latin typeface="Times New Roman" panose="02020603050405020304" pitchFamily="18" charset="0"/>
                <a:cs typeface="Times New Roman" panose="02020603050405020304" pitchFamily="18" charset="0"/>
              </a:rPr>
              <a:t>, in order to </a:t>
            </a:r>
            <a:r>
              <a:rPr lang="en-US" altLang="en-US" b="1">
                <a:latin typeface="Times New Roman" panose="02020603050405020304" pitchFamily="18" charset="0"/>
                <a:cs typeface="Times New Roman" panose="02020603050405020304" pitchFamily="18" charset="0"/>
              </a:rPr>
              <a:t>stretch out battery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Hardware Issues</a:t>
            </a:r>
          </a:p>
        </p:txBody>
      </p:sp>
      <p:sp>
        <p:nvSpPr>
          <p:cNvPr id="12291" name="Rectangle 3"/>
          <p:cNvSpPr>
            <a:spLocks noGrp="1"/>
          </p:cNvSpPr>
          <p:nvPr>
            <p:ph type="body" idx="1"/>
          </p:nvPr>
        </p:nvSpPr>
        <p:spPr>
          <a:xfrm>
            <a:off x="0" y="914400"/>
            <a:ext cx="9144000" cy="5943600"/>
          </a:xfrm>
        </p:spPr>
        <p:txBody>
          <a:bodyPr/>
          <a:lstStyle/>
          <a:p>
            <a:pPr algn="just">
              <a:lnSpc>
                <a:spcPct val="80000"/>
              </a:lnSpc>
              <a:buClrTx/>
              <a:buSzTx/>
              <a:buFont typeface="Arial" panose="020B0604020202020204" pitchFamily="34" charset="0"/>
              <a:buChar char="•"/>
            </a:pPr>
            <a:r>
              <a:rPr lang="en-US" altLang="en-US" sz="2000" b="1">
                <a:latin typeface="Times New Roman" panose="02020603050405020304" pitchFamily="18" charset="0"/>
                <a:cs typeface="Times New Roman" panose="02020603050405020304" pitchFamily="18" charset="0"/>
              </a:rPr>
              <a:t>Batteries</a:t>
            </a:r>
            <a:r>
              <a:rPr lang="en-US" altLang="en-US" sz="2000">
                <a:latin typeface="Times New Roman" panose="02020603050405020304" pitchFamily="18" charset="0"/>
                <a:cs typeface="Times New Roman" panose="02020603050405020304" pitchFamily="18" charset="0"/>
              </a:rPr>
              <a:t> come in two general types</a:t>
            </a:r>
          </a:p>
          <a:p>
            <a:pPr lvl="1" algn="just">
              <a:lnSpc>
                <a:spcPct val="80000"/>
              </a:lnSpc>
            </a:pPr>
            <a:r>
              <a:rPr lang="en-US" altLang="en-US" sz="1800" b="1">
                <a:latin typeface="Times New Roman" panose="02020603050405020304" pitchFamily="18" charset="0"/>
                <a:cs typeface="Times New Roman" panose="02020603050405020304" pitchFamily="18" charset="0"/>
              </a:rPr>
              <a:t>Disposable</a:t>
            </a:r>
            <a:r>
              <a:rPr lang="en-US" altLang="en-US" sz="1800">
                <a:latin typeface="Times New Roman" panose="02020603050405020304" pitchFamily="18" charset="0"/>
                <a:cs typeface="Times New Roman" panose="02020603050405020304" pitchFamily="18" charset="0"/>
              </a:rPr>
              <a:t>: like AAA, D cells, can be used to run handheld, but do not have enough energy to power notebook computers with large bright screens</a:t>
            </a:r>
          </a:p>
          <a:p>
            <a:pPr lvl="1" algn="just">
              <a:lnSpc>
                <a:spcPct val="80000"/>
              </a:lnSpc>
            </a:pPr>
            <a:r>
              <a:rPr lang="en-US" altLang="en-US" sz="1800" b="1">
                <a:latin typeface="Times New Roman" panose="02020603050405020304" pitchFamily="18" charset="0"/>
                <a:cs typeface="Times New Roman" panose="02020603050405020304" pitchFamily="18" charset="0"/>
              </a:rPr>
              <a:t>Rechargeable</a:t>
            </a:r>
          </a:p>
          <a:p>
            <a:pPr lvl="2" algn="just">
              <a:lnSpc>
                <a:spcPct val="80000"/>
              </a:lnSpc>
            </a:pPr>
            <a:r>
              <a:rPr lang="en-US" altLang="en-US" sz="1600">
                <a:latin typeface="Times New Roman" panose="02020603050405020304" pitchFamily="18" charset="0"/>
                <a:cs typeface="Times New Roman" panose="02020603050405020304" pitchFamily="18" charset="0"/>
              </a:rPr>
              <a:t>Can store enough energy to power notebook for a few hours</a:t>
            </a:r>
          </a:p>
          <a:p>
            <a:pPr lvl="2" algn="just">
              <a:lnSpc>
                <a:spcPct val="80000"/>
              </a:lnSpc>
            </a:pPr>
            <a:r>
              <a:rPr lang="en-US" altLang="en-US" sz="1600">
                <a:latin typeface="Times New Roman" panose="02020603050405020304" pitchFamily="18" charset="0"/>
                <a:cs typeface="Times New Roman" panose="02020603050405020304" pitchFamily="18" charset="0"/>
              </a:rPr>
              <a:t>Includes Nickel and Lithium ion</a:t>
            </a:r>
          </a:p>
          <a:p>
            <a:pPr algn="just">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The OS manages the </a:t>
            </a:r>
            <a:r>
              <a:rPr lang="en-US" altLang="en-US" sz="2000" b="1">
                <a:latin typeface="Times New Roman" panose="02020603050405020304" pitchFamily="18" charset="0"/>
                <a:cs typeface="Times New Roman" panose="02020603050405020304" pitchFamily="18" charset="0"/>
              </a:rPr>
              <a:t>state transition </a:t>
            </a:r>
            <a:r>
              <a:rPr lang="en-US" altLang="en-US" sz="2000">
                <a:latin typeface="Times New Roman" panose="02020603050405020304" pitchFamily="18" charset="0"/>
                <a:cs typeface="Times New Roman" panose="02020603050405020304" pitchFamily="18" charset="0"/>
              </a:rPr>
              <a:t>at the right moments to reduces energy consumptions</a:t>
            </a:r>
          </a:p>
          <a:p>
            <a:pPr lvl="1" algn="just">
              <a:lnSpc>
                <a:spcPct val="80000"/>
              </a:lnSpc>
            </a:pPr>
            <a:r>
              <a:rPr lang="en-US" altLang="en-US" sz="1800" b="1">
                <a:latin typeface="Times New Roman" panose="02020603050405020304" pitchFamily="18" charset="0"/>
                <a:cs typeface="Times New Roman" panose="02020603050405020304" pitchFamily="18" charset="0"/>
              </a:rPr>
              <a:t>On</a:t>
            </a:r>
            <a:r>
              <a:rPr lang="en-US" altLang="en-US" sz="1800">
                <a:latin typeface="Times New Roman" panose="02020603050405020304" pitchFamily="18" charset="0"/>
                <a:cs typeface="Times New Roman" panose="02020603050405020304" pitchFamily="18" charset="0"/>
              </a:rPr>
              <a:t>: the device can be used</a:t>
            </a:r>
          </a:p>
          <a:p>
            <a:pPr lvl="1" algn="just">
              <a:lnSpc>
                <a:spcPct val="80000"/>
              </a:lnSpc>
            </a:pPr>
            <a:r>
              <a:rPr lang="en-US" altLang="en-US" sz="1800" b="1">
                <a:latin typeface="Times New Roman" panose="02020603050405020304" pitchFamily="18" charset="0"/>
                <a:cs typeface="Times New Roman" panose="02020603050405020304" pitchFamily="18" charset="0"/>
              </a:rPr>
              <a:t>Off</a:t>
            </a:r>
            <a:r>
              <a:rPr lang="en-US" altLang="en-US" sz="1800">
                <a:latin typeface="Times New Roman" panose="02020603050405020304" pitchFamily="18" charset="0"/>
                <a:cs typeface="Times New Roman" panose="02020603050405020304" pitchFamily="18" charset="0"/>
              </a:rPr>
              <a:t>: not consumptions</a:t>
            </a:r>
          </a:p>
          <a:p>
            <a:pPr lvl="1" algn="just">
              <a:lnSpc>
                <a:spcPct val="80000"/>
              </a:lnSpc>
            </a:pPr>
            <a:r>
              <a:rPr lang="en-US" altLang="en-US" sz="1800" b="1">
                <a:latin typeface="Times New Roman" panose="02020603050405020304" pitchFamily="18" charset="0"/>
                <a:cs typeface="Times New Roman" panose="02020603050405020304" pitchFamily="18" charset="0"/>
              </a:rPr>
              <a:t>Sleeping</a:t>
            </a:r>
            <a:r>
              <a:rPr lang="en-US" altLang="en-US" sz="1800">
                <a:latin typeface="Times New Roman" panose="02020603050405020304" pitchFamily="18" charset="0"/>
                <a:cs typeface="Times New Roman" panose="02020603050405020304" pitchFamily="18" charset="0"/>
              </a:rPr>
              <a:t>: when the device will not be needed for a short time, the energy consumption is reduced</a:t>
            </a:r>
          </a:p>
          <a:p>
            <a:pPr lvl="1" algn="just">
              <a:lnSpc>
                <a:spcPct val="80000"/>
              </a:lnSpc>
            </a:pPr>
            <a:r>
              <a:rPr lang="en-US" altLang="en-US" sz="1800" b="1">
                <a:latin typeface="Times New Roman" panose="02020603050405020304" pitchFamily="18" charset="0"/>
                <a:cs typeface="Times New Roman" panose="02020603050405020304" pitchFamily="18" charset="0"/>
              </a:rPr>
              <a:t>Hibernate</a:t>
            </a:r>
            <a:r>
              <a:rPr lang="en-US" altLang="en-US" sz="1800">
                <a:latin typeface="Times New Roman" panose="02020603050405020304" pitchFamily="18" charset="0"/>
                <a:cs typeface="Times New Roman" panose="02020603050405020304" pitchFamily="18" charset="0"/>
              </a:rPr>
              <a:t>: when the device is not expected to be needed for a longer interval, the energy consumption is reduced more, but this state will takes more time and energy than getting it out of sleep state</a:t>
            </a:r>
          </a:p>
          <a:p>
            <a:pPr algn="just">
              <a:lnSpc>
                <a:spcPct val="80000"/>
              </a:lnSpc>
              <a:buClrTx/>
              <a:buSzTx/>
              <a:buFont typeface="Arial" panose="020B0604020202020204" pitchFamily="34" charset="0"/>
              <a:buChar char="•"/>
            </a:pPr>
            <a:r>
              <a:rPr lang="en-US" altLang="en-US" sz="2000">
                <a:latin typeface="Times New Roman" panose="02020603050405020304" pitchFamily="18" charset="0"/>
                <a:cs typeface="Times New Roman" panose="02020603050405020304" pitchFamily="18" charset="0"/>
              </a:rPr>
              <a:t>Power manage bring ups a number of </a:t>
            </a:r>
            <a:r>
              <a:rPr lang="en-US" altLang="en-US" sz="2000" b="1">
                <a:latin typeface="Times New Roman" panose="02020603050405020304" pitchFamily="18" charset="0"/>
                <a:cs typeface="Times New Roman" panose="02020603050405020304" pitchFamily="18" charset="0"/>
              </a:rPr>
              <a:t>questions that the OS deal with</a:t>
            </a:r>
          </a:p>
          <a:p>
            <a:pPr lvl="1" algn="just">
              <a:lnSpc>
                <a:spcPct val="80000"/>
              </a:lnSpc>
            </a:pPr>
            <a:r>
              <a:rPr lang="en-US" altLang="en-US" sz="1800">
                <a:latin typeface="Times New Roman" panose="02020603050405020304" pitchFamily="18" charset="0"/>
                <a:cs typeface="Times New Roman" panose="02020603050405020304" pitchFamily="18" charset="0"/>
              </a:rPr>
              <a:t>Which devices can be controlled?</a:t>
            </a:r>
          </a:p>
          <a:p>
            <a:pPr lvl="1" algn="just">
              <a:lnSpc>
                <a:spcPct val="80000"/>
              </a:lnSpc>
            </a:pPr>
            <a:r>
              <a:rPr lang="en-US" altLang="en-US" sz="1800">
                <a:latin typeface="Times New Roman" panose="02020603050405020304" pitchFamily="18" charset="0"/>
                <a:cs typeface="Times New Roman" panose="02020603050405020304" pitchFamily="18" charset="0"/>
              </a:rPr>
              <a:t>Are they on/off, or do they have intermediate states?</a:t>
            </a:r>
          </a:p>
          <a:p>
            <a:pPr lvl="1" algn="just">
              <a:lnSpc>
                <a:spcPct val="80000"/>
              </a:lnSpc>
            </a:pPr>
            <a:r>
              <a:rPr lang="en-US" altLang="en-US" sz="1800">
                <a:latin typeface="Times New Roman" panose="02020603050405020304" pitchFamily="18" charset="0"/>
                <a:cs typeface="Times New Roman" panose="02020603050405020304" pitchFamily="18" charset="0"/>
              </a:rPr>
              <a:t>How much power is saved in the low-power states?</a:t>
            </a:r>
          </a:p>
          <a:p>
            <a:pPr lvl="1" algn="just">
              <a:lnSpc>
                <a:spcPct val="80000"/>
              </a:lnSpc>
            </a:pPr>
            <a:r>
              <a:rPr lang="en-US" altLang="en-US" sz="1800">
                <a:latin typeface="Times New Roman" panose="02020603050405020304" pitchFamily="18" charset="0"/>
                <a:cs typeface="Times New Roman" panose="02020603050405020304" pitchFamily="18" charset="0"/>
              </a:rPr>
              <a:t>Is energy expended to restart the device?</a:t>
            </a:r>
          </a:p>
          <a:p>
            <a:pPr lvl="1" algn="just">
              <a:lnSpc>
                <a:spcPct val="80000"/>
              </a:lnSpc>
            </a:pPr>
            <a:r>
              <a:rPr lang="en-US" altLang="en-US" sz="1800">
                <a:latin typeface="Times New Roman" panose="02020603050405020304" pitchFamily="18" charset="0"/>
                <a:cs typeface="Times New Roman" panose="02020603050405020304" pitchFamily="18" charset="0"/>
              </a:rPr>
              <a:t>Must some content be saved when going to a low-power state?</a:t>
            </a:r>
          </a:p>
          <a:p>
            <a:pPr lvl="1" algn="just">
              <a:lnSpc>
                <a:spcPct val="80000"/>
              </a:lnSpc>
            </a:pPr>
            <a:r>
              <a:rPr lang="en-US" altLang="en-US" sz="1800">
                <a:latin typeface="Times New Roman" panose="02020603050405020304" pitchFamily="18" charset="0"/>
                <a:cs typeface="Times New Roman" panose="02020603050405020304" pitchFamily="18" charset="0"/>
              </a:rPr>
              <a:t>How long does it take to go back to full power?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xfrm>
            <a:off x="914400" y="0"/>
            <a:ext cx="8229600" cy="9144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OS Issues</a:t>
            </a:r>
          </a:p>
        </p:txBody>
      </p:sp>
      <p:sp>
        <p:nvSpPr>
          <p:cNvPr id="13315" name="Rectangle 3"/>
          <p:cNvSpPr>
            <a:spLocks noGrp="1"/>
          </p:cNvSpPr>
          <p:nvPr>
            <p:ph type="body" idx="4294967295"/>
          </p:nvPr>
        </p:nvSpPr>
        <p:spPr>
          <a:xfrm>
            <a:off x="0" y="914400"/>
            <a:ext cx="9144000" cy="5943600"/>
          </a:xfrm>
        </p:spPr>
        <p:txBody>
          <a:bodyPr/>
          <a:lstStyle/>
          <a:p>
            <a:pPr algn="just"/>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OS</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controls</a:t>
            </a:r>
            <a:r>
              <a:rPr lang="en-US" altLang="en-US">
                <a:latin typeface="Times New Roman" panose="02020603050405020304" pitchFamily="18" charset="0"/>
                <a:cs typeface="Times New Roman" panose="02020603050405020304" pitchFamily="18" charset="0"/>
              </a:rPr>
              <a:t> all devices </a:t>
            </a:r>
            <a:r>
              <a:rPr lang="en-US" altLang="en-US" b="1">
                <a:latin typeface="Times New Roman" panose="02020603050405020304" pitchFamily="18" charset="0"/>
                <a:cs typeface="Times New Roman" panose="02020603050405020304" pitchFamily="18" charset="0"/>
              </a:rPr>
              <a:t>and</a:t>
            </a:r>
            <a:r>
              <a:rPr lang="en-US" altLang="en-US">
                <a:latin typeface="Times New Roman" panose="02020603050405020304" pitchFamily="18" charset="0"/>
                <a:cs typeface="Times New Roman" panose="02020603050405020304" pitchFamily="18" charset="0"/>
              </a:rPr>
              <a:t> must </a:t>
            </a:r>
            <a:r>
              <a:rPr lang="en-US" altLang="en-US" b="1">
                <a:latin typeface="Times New Roman" panose="02020603050405020304" pitchFamily="18" charset="0"/>
                <a:cs typeface="Times New Roman" panose="02020603050405020304" pitchFamily="18" charset="0"/>
              </a:rPr>
              <a:t>decide</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what</a:t>
            </a:r>
            <a:r>
              <a:rPr lang="en-US" altLang="en-US">
                <a:latin typeface="Times New Roman" panose="02020603050405020304" pitchFamily="18" charset="0"/>
                <a:cs typeface="Times New Roman" panose="02020603050405020304" pitchFamily="18" charset="0"/>
              </a:rPr>
              <a:t> to </a:t>
            </a:r>
            <a:r>
              <a:rPr lang="en-US" altLang="en-US" b="1">
                <a:latin typeface="Times New Roman" panose="02020603050405020304" pitchFamily="18" charset="0"/>
                <a:cs typeface="Times New Roman" panose="02020603050405020304" pitchFamily="18" charset="0"/>
              </a:rPr>
              <a:t>shut down and</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when</a:t>
            </a:r>
            <a:r>
              <a:rPr lang="en-US" altLang="en-US">
                <a:latin typeface="Times New Roman" panose="02020603050405020304" pitchFamily="18" charset="0"/>
                <a:cs typeface="Times New Roman" panose="02020603050405020304" pitchFamily="18" charset="0"/>
              </a:rPr>
              <a:t> to shut down</a:t>
            </a:r>
          </a:p>
          <a:p>
            <a:pPr lvl="1" algn="just"/>
            <a:r>
              <a:rPr lang="en-US" altLang="en-US" b="1">
                <a:latin typeface="Times New Roman" panose="02020603050405020304" pitchFamily="18" charset="0"/>
                <a:cs typeface="Times New Roman" panose="02020603050405020304" pitchFamily="18" charset="0"/>
              </a:rPr>
              <a:t>If</a:t>
            </a:r>
            <a:r>
              <a:rPr lang="en-US" altLang="en-US">
                <a:latin typeface="Times New Roman" panose="02020603050405020304" pitchFamily="18" charset="0"/>
                <a:cs typeface="Times New Roman" panose="02020603050405020304" pitchFamily="18" charset="0"/>
              </a:rPr>
              <a:t> it </a:t>
            </a:r>
            <a:r>
              <a:rPr lang="en-US" altLang="en-US" b="1">
                <a:latin typeface="Times New Roman" panose="02020603050405020304" pitchFamily="18" charset="0"/>
                <a:cs typeface="Times New Roman" panose="02020603050405020304" pitchFamily="18" charset="0"/>
              </a:rPr>
              <a:t>shuts down </a:t>
            </a:r>
            <a:r>
              <a:rPr lang="en-US" altLang="en-US">
                <a:latin typeface="Times New Roman" panose="02020603050405020304" pitchFamily="18" charset="0"/>
                <a:cs typeface="Times New Roman" panose="02020603050405020304" pitchFamily="18" charset="0"/>
              </a:rPr>
              <a:t>a device </a:t>
            </a:r>
            <a:r>
              <a:rPr lang="en-US" altLang="en-US" b="1">
                <a:latin typeface="Times New Roman" panose="02020603050405020304" pitchFamily="18" charset="0"/>
                <a:cs typeface="Times New Roman" panose="02020603050405020304" pitchFamily="18" charset="0"/>
              </a:rPr>
              <a:t>and</a:t>
            </a:r>
            <a:r>
              <a:rPr lang="en-US" altLang="en-US">
                <a:latin typeface="Times New Roman" panose="02020603050405020304" pitchFamily="18" charset="0"/>
                <a:cs typeface="Times New Roman" panose="02020603050405020304" pitchFamily="18" charset="0"/>
              </a:rPr>
              <a:t> that device is </a:t>
            </a:r>
            <a:r>
              <a:rPr lang="en-US" altLang="en-US" b="1">
                <a:latin typeface="Times New Roman" panose="02020603050405020304" pitchFamily="18" charset="0"/>
                <a:cs typeface="Times New Roman" panose="02020603050405020304" pitchFamily="18" charset="0"/>
              </a:rPr>
              <a:t>needed</a:t>
            </a:r>
            <a:r>
              <a:rPr lang="en-US" altLang="en-US">
                <a:latin typeface="Times New Roman" panose="02020603050405020304" pitchFamily="18" charset="0"/>
                <a:cs typeface="Times New Roman" panose="02020603050405020304" pitchFamily="18" charset="0"/>
              </a:rPr>
              <a:t> again </a:t>
            </a:r>
            <a:r>
              <a:rPr lang="en-US" altLang="en-US" b="1">
                <a:latin typeface="Times New Roman" panose="02020603050405020304" pitchFamily="18" charset="0"/>
                <a:cs typeface="Times New Roman" panose="02020603050405020304" pitchFamily="18" charset="0"/>
              </a:rPr>
              <a:t>quickly</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there may be </a:t>
            </a:r>
            <a:r>
              <a:rPr lang="en-US" altLang="en-US">
                <a:latin typeface="Times New Roman" panose="02020603050405020304" pitchFamily="18" charset="0"/>
                <a:cs typeface="Times New Roman" panose="02020603050405020304" pitchFamily="18" charset="0"/>
              </a:rPr>
              <a:t>an </a:t>
            </a:r>
            <a:r>
              <a:rPr lang="en-US" altLang="en-US" b="1">
                <a:latin typeface="Times New Roman" panose="02020603050405020304" pitchFamily="18" charset="0"/>
                <a:cs typeface="Times New Roman" panose="02020603050405020304" pitchFamily="18" charset="0"/>
              </a:rPr>
              <a:t>annoying delay while</a:t>
            </a:r>
            <a:r>
              <a:rPr lang="en-US" altLang="en-US">
                <a:latin typeface="Times New Roman" panose="02020603050405020304" pitchFamily="18" charset="0"/>
                <a:cs typeface="Times New Roman" panose="02020603050405020304" pitchFamily="18" charset="0"/>
              </a:rPr>
              <a:t> it is </a:t>
            </a:r>
            <a:r>
              <a:rPr lang="en-US" altLang="en-US" b="1">
                <a:latin typeface="Times New Roman" panose="02020603050405020304" pitchFamily="18" charset="0"/>
                <a:cs typeface="Times New Roman" panose="02020603050405020304" pitchFamily="18" charset="0"/>
              </a:rPr>
              <a:t>restarted</a:t>
            </a:r>
          </a:p>
          <a:p>
            <a:pPr lvl="1" algn="just"/>
            <a:r>
              <a:rPr lang="en-US" altLang="en-US" b="1">
                <a:latin typeface="Times New Roman" panose="02020603050405020304" pitchFamily="18" charset="0"/>
                <a:cs typeface="Times New Roman" panose="02020603050405020304" pitchFamily="18" charset="0"/>
              </a:rPr>
              <a:t>If</a:t>
            </a:r>
            <a:r>
              <a:rPr lang="en-US" altLang="en-US">
                <a:latin typeface="Times New Roman" panose="02020603050405020304" pitchFamily="18" charset="0"/>
                <a:cs typeface="Times New Roman" panose="02020603050405020304" pitchFamily="18" charset="0"/>
              </a:rPr>
              <a:t> it </a:t>
            </a:r>
            <a:r>
              <a:rPr lang="en-US" altLang="en-US" b="1">
                <a:latin typeface="Times New Roman" panose="02020603050405020304" pitchFamily="18" charset="0"/>
                <a:cs typeface="Times New Roman" panose="02020603050405020304" pitchFamily="18" charset="0"/>
              </a:rPr>
              <a:t>waits too long to</a:t>
            </a:r>
            <a:r>
              <a:rPr lang="en-US" altLang="en-US">
                <a:latin typeface="Times New Roman" panose="02020603050405020304" pitchFamily="18" charset="0"/>
                <a:cs typeface="Times New Roman" panose="02020603050405020304" pitchFamily="18" charset="0"/>
              </a:rPr>
              <a:t> </a:t>
            </a:r>
            <a:r>
              <a:rPr lang="en-US" altLang="en-US" b="1">
                <a:latin typeface="Times New Roman" panose="02020603050405020304" pitchFamily="18" charset="0"/>
                <a:cs typeface="Times New Roman" panose="02020603050405020304" pitchFamily="18" charset="0"/>
              </a:rPr>
              <a:t>shut down </a:t>
            </a:r>
            <a:r>
              <a:rPr lang="en-US" altLang="en-US">
                <a:latin typeface="Times New Roman" panose="02020603050405020304" pitchFamily="18" charset="0"/>
                <a:cs typeface="Times New Roman" panose="02020603050405020304" pitchFamily="18" charset="0"/>
              </a:rPr>
              <a:t>a device, </a:t>
            </a:r>
            <a:r>
              <a:rPr lang="en-US" altLang="en-US" b="1">
                <a:latin typeface="Times New Roman" panose="02020603050405020304" pitchFamily="18" charset="0"/>
                <a:cs typeface="Times New Roman" panose="02020603050405020304" pitchFamily="18" charset="0"/>
              </a:rPr>
              <a:t>energy</a:t>
            </a:r>
            <a:r>
              <a:rPr lang="en-US" altLang="en-US">
                <a:latin typeface="Times New Roman" panose="02020603050405020304" pitchFamily="18" charset="0"/>
                <a:cs typeface="Times New Roman" panose="02020603050405020304" pitchFamily="18" charset="0"/>
              </a:rPr>
              <a:t> is </a:t>
            </a:r>
            <a:r>
              <a:rPr lang="en-US" altLang="en-US" b="1">
                <a:latin typeface="Times New Roman" panose="02020603050405020304" pitchFamily="18" charset="0"/>
                <a:cs typeface="Times New Roman" panose="02020603050405020304" pitchFamily="18" charset="0"/>
              </a:rPr>
              <a:t>wasted</a:t>
            </a:r>
            <a:r>
              <a:rPr lang="en-US" altLang="en-US">
                <a:latin typeface="Times New Roman" panose="02020603050405020304" pitchFamily="18" charset="0"/>
                <a:cs typeface="Times New Roman" panose="02020603050405020304" pitchFamily="18" charset="0"/>
              </a:rPr>
              <a:t> for nothing</a:t>
            </a:r>
          </a:p>
          <a:p>
            <a:pPr algn="just"/>
            <a:r>
              <a:rPr lang="en-US" altLang="en-US">
                <a:latin typeface="Times New Roman" panose="02020603050405020304" pitchFamily="18" charset="0"/>
                <a:cs typeface="Times New Roman" panose="02020603050405020304" pitchFamily="18" charset="0"/>
              </a:rPr>
              <a:t>The trick is to find algorithms and heuristics that let the OS make “good” decision about what to shut down and when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Display</a:t>
            </a:r>
          </a:p>
        </p:txBody>
      </p:sp>
      <p:sp>
        <p:nvSpPr>
          <p:cNvPr id="14339" name="Rectangle 3"/>
          <p:cNvSpPr>
            <a:spLocks noGrp="1"/>
          </p:cNvSpPr>
          <p:nvPr>
            <p:ph type="body" sz="half" idx="1"/>
          </p:nvPr>
        </p:nvSpPr>
        <p:spPr>
          <a:xfrm>
            <a:off x="0" y="990600"/>
            <a:ext cx="9144000" cy="5867400"/>
          </a:xfrm>
        </p:spPr>
        <p:txBody>
          <a:bodyPr/>
          <a:lstStyle/>
          <a:p>
            <a:pPr algn="just"/>
            <a:r>
              <a:rPr lang="en-US" altLang="en-US" sz="2400">
                <a:latin typeface="Times New Roman" panose="02020603050405020304" pitchFamily="18" charset="0"/>
                <a:cs typeface="Times New Roman" panose="02020603050405020304" pitchFamily="18" charset="0"/>
              </a:rPr>
              <a:t>The biggest spenders item of the energy budget</a:t>
            </a:r>
          </a:p>
          <a:p>
            <a:pPr algn="just"/>
            <a:r>
              <a:rPr lang="en-US" altLang="en-US" sz="2400">
                <a:latin typeface="Times New Roman" panose="02020603050405020304" pitchFamily="18" charset="0"/>
                <a:cs typeface="Times New Roman" panose="02020603050405020304" pitchFamily="18" charset="0"/>
              </a:rPr>
              <a:t>Many OS attempt to save energy here by </a:t>
            </a:r>
            <a:r>
              <a:rPr lang="en-US" altLang="en-US" sz="2400" b="1">
                <a:latin typeface="Times New Roman" panose="02020603050405020304" pitchFamily="18" charset="0"/>
                <a:cs typeface="Times New Roman" panose="02020603050405020304" pitchFamily="18" charset="0"/>
              </a:rPr>
              <a:t>shutting down the display when</a:t>
            </a:r>
            <a:r>
              <a:rPr lang="en-US" altLang="en-US" sz="2400">
                <a:latin typeface="Times New Roman" panose="02020603050405020304" pitchFamily="18" charset="0"/>
                <a:cs typeface="Times New Roman" panose="02020603050405020304" pitchFamily="18" charset="0"/>
              </a:rPr>
              <a:t> there has been </a:t>
            </a:r>
            <a:r>
              <a:rPr lang="en-US" altLang="en-US" sz="2400" b="1">
                <a:latin typeface="Times New Roman" panose="02020603050405020304" pitchFamily="18" charset="0"/>
                <a:cs typeface="Times New Roman" panose="02020603050405020304" pitchFamily="18" charset="0"/>
              </a:rPr>
              <a:t>no activity </a:t>
            </a:r>
            <a:r>
              <a:rPr lang="en-US" altLang="en-US" sz="2400">
                <a:latin typeface="Times New Roman" panose="02020603050405020304" pitchFamily="18" charset="0"/>
                <a:cs typeface="Times New Roman" panose="02020603050405020304" pitchFamily="18" charset="0"/>
              </a:rPr>
              <a:t>for some number of minutes</a:t>
            </a:r>
          </a:p>
          <a:p>
            <a:pPr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user</a:t>
            </a:r>
            <a:r>
              <a:rPr lang="en-US" altLang="en-US" sz="2400">
                <a:latin typeface="Times New Roman" panose="02020603050405020304" pitchFamily="18" charset="0"/>
                <a:cs typeface="Times New Roman" panose="02020603050405020304" pitchFamily="18" charset="0"/>
              </a:rPr>
              <a:t> can often </a:t>
            </a:r>
            <a:r>
              <a:rPr lang="en-US" altLang="en-US" sz="2400" b="1">
                <a:latin typeface="Times New Roman" panose="02020603050405020304" pitchFamily="18" charset="0"/>
                <a:cs typeface="Times New Roman" panose="02020603050405020304" pitchFamily="18" charset="0"/>
              </a:rPr>
              <a:t>decide</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what</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shutdown</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interval</a:t>
            </a:r>
            <a:r>
              <a:rPr lang="en-US" altLang="en-US" sz="2400">
                <a:latin typeface="Times New Roman" panose="02020603050405020304" pitchFamily="18" charset="0"/>
                <a:cs typeface="Times New Roman" panose="02020603050405020304" pitchFamily="18" charset="0"/>
              </a:rPr>
              <a:t> is, thus pushing the trade-off between frequent blanking of the screen and using the battery up quickly back to the user</a:t>
            </a:r>
          </a:p>
          <a:p>
            <a:pPr algn="just"/>
            <a:r>
              <a:rPr lang="en-US" altLang="en-US" sz="2400" b="1">
                <a:latin typeface="Times New Roman" panose="02020603050405020304" pitchFamily="18" charset="0"/>
                <a:cs typeface="Times New Roman" panose="02020603050405020304" pitchFamily="18" charset="0"/>
              </a:rPr>
              <a:t>Turn off the display is</a:t>
            </a:r>
            <a:r>
              <a:rPr lang="en-US" altLang="en-US" sz="2400">
                <a:latin typeface="Times New Roman" panose="02020603050405020304" pitchFamily="18" charset="0"/>
                <a:cs typeface="Times New Roman" panose="02020603050405020304" pitchFamily="18" charset="0"/>
              </a:rPr>
              <a:t> a </a:t>
            </a:r>
            <a:r>
              <a:rPr lang="en-US" altLang="en-US" sz="2400" b="1">
                <a:latin typeface="Times New Roman" panose="02020603050405020304" pitchFamily="18" charset="0"/>
                <a:cs typeface="Times New Roman" panose="02020603050405020304" pitchFamily="18" charset="0"/>
              </a:rPr>
              <a:t>sleep</a:t>
            </a:r>
            <a:r>
              <a:rPr lang="en-US" altLang="en-US" sz="2400">
                <a:latin typeface="Times New Roman" panose="02020603050405020304" pitchFamily="18" charset="0"/>
                <a:cs typeface="Times New Roman" panose="02020603050405020304" pitchFamily="18" charset="0"/>
              </a:rPr>
              <a:t> state because it can be regenerated (from the video RAM) almost instantaneously </a:t>
            </a:r>
            <a:r>
              <a:rPr lang="en-US" altLang="en-US" sz="2400" b="1">
                <a:latin typeface="Times New Roman" panose="02020603050405020304" pitchFamily="18" charset="0"/>
                <a:cs typeface="Times New Roman" panose="02020603050405020304" pitchFamily="18" charset="0"/>
              </a:rPr>
              <a:t>when</a:t>
            </a:r>
            <a:r>
              <a:rPr lang="en-US" altLang="en-US" sz="2400">
                <a:latin typeface="Times New Roman" panose="02020603050405020304" pitchFamily="18" charset="0"/>
                <a:cs typeface="Times New Roman" panose="02020603050405020304" pitchFamily="18" charset="0"/>
              </a:rPr>
              <a:t> any </a:t>
            </a:r>
            <a:r>
              <a:rPr lang="en-US" altLang="en-US" sz="2400" b="1">
                <a:latin typeface="Times New Roman" panose="02020603050405020304" pitchFamily="18" charset="0"/>
                <a:cs typeface="Times New Roman" panose="02020603050405020304" pitchFamily="18" charset="0"/>
              </a:rPr>
              <a:t>key is struck or the pointing device is moved</a:t>
            </a:r>
          </a:p>
          <a:p>
            <a:pPr algn="just"/>
            <a:r>
              <a:rPr lang="en-US" altLang="en-US" sz="2400" b="1">
                <a:latin typeface="Times New Roman" panose="02020603050405020304" pitchFamily="18" charset="0"/>
                <a:cs typeface="Times New Roman" panose="02020603050405020304" pitchFamily="18" charset="0"/>
              </a:rPr>
              <a:t>Improvement</a:t>
            </a:r>
          </a:p>
          <a:p>
            <a:pPr lvl="1" algn="just"/>
            <a:r>
              <a:rPr lang="en-US" altLang="en-US" sz="2000">
                <a:latin typeface="Times New Roman" panose="02020603050405020304" pitchFamily="18" charset="0"/>
                <a:cs typeface="Times New Roman" panose="02020603050405020304" pitchFamily="18" charset="0"/>
              </a:rPr>
              <a:t>The display </a:t>
            </a:r>
            <a:r>
              <a:rPr lang="en-US" altLang="en-US" sz="2000" b="1">
                <a:latin typeface="Times New Roman" panose="02020603050405020304" pitchFamily="18" charset="0"/>
                <a:cs typeface="Times New Roman" panose="02020603050405020304" pitchFamily="18" charset="0"/>
              </a:rPr>
              <a:t>consist</a:t>
            </a:r>
            <a:r>
              <a:rPr lang="en-US" altLang="en-US" sz="2000">
                <a:latin typeface="Times New Roman" panose="02020603050405020304" pitchFamily="18" charset="0"/>
                <a:cs typeface="Times New Roman" panose="02020603050405020304" pitchFamily="18" charset="0"/>
              </a:rPr>
              <a:t> of </a:t>
            </a:r>
            <a:r>
              <a:rPr lang="en-US" altLang="en-US" sz="2000" b="1">
                <a:latin typeface="Times New Roman" panose="02020603050405020304" pitchFamily="18" charset="0"/>
                <a:cs typeface="Times New Roman" panose="02020603050405020304" pitchFamily="18" charset="0"/>
              </a:rPr>
              <a:t>some number of zones </a:t>
            </a:r>
            <a:r>
              <a:rPr lang="en-US" altLang="en-US" sz="2000">
                <a:latin typeface="Times New Roman" panose="02020603050405020304" pitchFamily="18" charset="0"/>
                <a:cs typeface="Times New Roman" panose="02020603050405020304" pitchFamily="18" charset="0"/>
              </a:rPr>
              <a:t>that can be </a:t>
            </a:r>
            <a:r>
              <a:rPr lang="en-US" altLang="en-US" sz="2000" b="1">
                <a:latin typeface="Times New Roman" panose="02020603050405020304" pitchFamily="18" charset="0"/>
                <a:cs typeface="Times New Roman" panose="02020603050405020304" pitchFamily="18" charset="0"/>
              </a:rPr>
              <a:t>independently</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powered up or down</a:t>
            </a:r>
          </a:p>
          <a:p>
            <a:pPr lvl="1" algn="just"/>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window</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manage</a:t>
            </a:r>
            <a:r>
              <a:rPr lang="en-US" altLang="en-US" sz="2000">
                <a:latin typeface="Times New Roman" panose="02020603050405020304" pitchFamily="18" charset="0"/>
                <a:cs typeface="Times New Roman" panose="02020603050405020304" pitchFamily="18" charset="0"/>
              </a:rPr>
              <a:t> has to </a:t>
            </a:r>
            <a:r>
              <a:rPr lang="en-US" altLang="en-US" sz="2000" b="1">
                <a:latin typeface="Times New Roman" panose="02020603050405020304" pitchFamily="18" charset="0"/>
                <a:cs typeface="Times New Roman" panose="02020603050405020304" pitchFamily="18" charset="0"/>
              </a:rPr>
              <a:t>understand power management or</a:t>
            </a:r>
            <a:r>
              <a:rPr lang="en-US" altLang="en-US" sz="2000">
                <a:latin typeface="Times New Roman" panose="02020603050405020304" pitchFamily="18" charset="0"/>
                <a:cs typeface="Times New Roman" panose="02020603050405020304" pitchFamily="18" charset="0"/>
              </a:rPr>
              <a:t> be </a:t>
            </a:r>
            <a:r>
              <a:rPr lang="en-US" altLang="en-US" sz="2000" b="1">
                <a:latin typeface="Times New Roman" panose="02020603050405020304" pitchFamily="18" charset="0"/>
                <a:cs typeface="Times New Roman" panose="02020603050405020304" pitchFamily="18" charset="0"/>
              </a:rPr>
              <a:t>capable of accepting instructions from some other piece of the system that does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8493125"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p:cNvSpPr>
            <a:spLocks noGrp="1"/>
          </p:cNvSpPr>
          <p:nvPr>
            <p:ph type="title"/>
          </p:nvPr>
        </p:nvSpPr>
        <p:spPr>
          <a:xfrm>
            <a:off x="914400" y="76200"/>
            <a:ext cx="8229600" cy="762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Display</a:t>
            </a:r>
          </a:p>
        </p:txBody>
      </p:sp>
      <p:sp>
        <p:nvSpPr>
          <p:cNvPr id="160370" name="Text Box 4"/>
          <p:cNvSpPr txBox="1">
            <a:spLocks noChangeArrowheads="1"/>
          </p:cNvSpPr>
          <p:nvPr/>
        </p:nvSpPr>
        <p:spPr bwMode="auto">
          <a:xfrm>
            <a:off x="3886200" y="3657600"/>
            <a:ext cx="18954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imes New Roman" panose="02020603050405020304" pitchFamily="18" charset="0"/>
              </a:rPr>
              <a:t>Tanenbaum, Fig. 5-46.</a:t>
            </a:r>
          </a:p>
        </p:txBody>
      </p:sp>
      <p:sp>
        <p:nvSpPr>
          <p:cNvPr id="15365" name="Rectangle 3"/>
          <p:cNvSpPr>
            <a:spLocks/>
          </p:cNvSpPr>
          <p:nvPr/>
        </p:nvSpPr>
        <p:spPr bwMode="auto">
          <a:xfrm>
            <a:off x="228600" y="3962400"/>
            <a:ext cx="8915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inactive zone </a:t>
            </a:r>
            <a:r>
              <a:rPr lang="en-US" altLang="en-US" sz="2400">
                <a:latin typeface="Times New Roman" panose="02020603050405020304" pitchFamily="18" charset="0"/>
                <a:cs typeface="Times New Roman" panose="02020603050405020304" pitchFamily="18" charset="0"/>
              </a:rPr>
              <a:t>(zone out of pointer) </a:t>
            </a:r>
            <a:r>
              <a:rPr lang="en-US" altLang="en-US" sz="2400" b="1">
                <a:latin typeface="Times New Roman" panose="02020603050405020304" pitchFamily="18" charset="0"/>
                <a:cs typeface="Times New Roman" panose="02020603050405020304" pitchFamily="18" charset="0"/>
              </a:rPr>
              <a:t>can be dark</a:t>
            </a:r>
          </a:p>
          <a:p>
            <a:pPr algn="just">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active zone </a:t>
            </a:r>
            <a:r>
              <a:rPr lang="en-US" altLang="en-US" sz="2400">
                <a:latin typeface="Times New Roman" panose="02020603050405020304" pitchFamily="18" charset="0"/>
                <a:cs typeface="Times New Roman" panose="02020603050405020304" pitchFamily="18" charset="0"/>
              </a:rPr>
              <a:t>must be </a:t>
            </a:r>
            <a:r>
              <a:rPr lang="en-US" altLang="en-US" sz="2400" b="1">
                <a:latin typeface="Times New Roman" panose="02020603050405020304" pitchFamily="18" charset="0"/>
                <a:cs typeface="Times New Roman" panose="02020603050405020304" pitchFamily="18" charset="0"/>
              </a:rPr>
              <a:t>fitted</a:t>
            </a:r>
            <a:r>
              <a:rPr lang="en-US" altLang="en-US" sz="2400">
                <a:latin typeface="Times New Roman" panose="02020603050405020304" pitchFamily="18" charset="0"/>
                <a:cs typeface="Times New Roman" panose="02020603050405020304" pitchFamily="18" charset="0"/>
              </a:rPr>
              <a:t> into the </a:t>
            </a:r>
            <a:r>
              <a:rPr lang="en-US" altLang="en-US" sz="2400" b="1">
                <a:latin typeface="Times New Roman" panose="02020603050405020304" pitchFamily="18" charset="0"/>
                <a:cs typeface="Times New Roman" panose="02020603050405020304" pitchFamily="18" charset="0"/>
              </a:rPr>
              <a:t>minimize zone </a:t>
            </a:r>
            <a:r>
              <a:rPr lang="en-US" altLang="en-US" sz="2400">
                <a:latin typeface="Times New Roman" panose="02020603050405020304" pitchFamily="18" charset="0"/>
                <a:cs typeface="Times New Roman" panose="02020603050405020304" pitchFamily="18" charset="0"/>
              </a:rPr>
              <a:t>by the window managers using the </a:t>
            </a:r>
            <a:r>
              <a:rPr lang="en-US" altLang="en-US" sz="2400" b="1">
                <a:latin typeface="Times New Roman" panose="02020603050405020304" pitchFamily="18" charset="0"/>
                <a:cs typeface="Times New Roman" panose="02020603050405020304" pitchFamily="18" charset="0"/>
              </a:rPr>
              <a:t>snap-to-zone</a:t>
            </a:r>
            <a:r>
              <a:rPr lang="en-US" altLang="en-US" sz="2400">
                <a:latin typeface="Times New Roman" panose="02020603050405020304" pitchFamily="18" charset="0"/>
                <a:cs typeface="Times New Roman" panose="02020603050405020304" pitchFamily="18" charset="0"/>
              </a:rPr>
              <a:t> in </a:t>
            </a:r>
            <a:r>
              <a:rPr lang="en-US" altLang="en-US" sz="2400" b="1">
                <a:latin typeface="Times New Roman" panose="02020603050405020304" pitchFamily="18" charset="0"/>
                <a:cs typeface="Times New Roman" panose="02020603050405020304" pitchFamily="18" charset="0"/>
              </a:rPr>
              <a:t>automatically</a:t>
            </a:r>
          </a:p>
          <a:p>
            <a:pPr algn="just">
              <a:spcBef>
                <a:spcPct val="20000"/>
              </a:spcBef>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reducing of power</a:t>
            </a:r>
          </a:p>
          <a:p>
            <a:pPr algn="just">
              <a:spcBef>
                <a:spcPct val="20000"/>
              </a:spcBef>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More sophisticated, the </a:t>
            </a:r>
            <a:r>
              <a:rPr lang="en-US" altLang="en-US" sz="2400" b="1">
                <a:latin typeface="Times New Roman" panose="02020603050405020304" pitchFamily="18" charset="0"/>
                <a:cs typeface="Times New Roman" panose="02020603050405020304" pitchFamily="18" charset="0"/>
              </a:rPr>
              <a:t>window manager partial illuminate </a:t>
            </a:r>
            <a:r>
              <a:rPr lang="en-US" altLang="en-US" sz="2400">
                <a:latin typeface="Times New Roman" panose="02020603050405020304" pitchFamily="18" charset="0"/>
                <a:cs typeface="Times New Roman" panose="02020603050405020304" pitchFamily="18" charset="0"/>
              </a:rPr>
              <a:t>a window that was </a:t>
            </a:r>
            <a:r>
              <a:rPr lang="en-US" altLang="en-US" sz="2400" b="1">
                <a:latin typeface="Times New Roman" panose="02020603050405020304" pitchFamily="18" charset="0"/>
                <a:cs typeface="Times New Roman" panose="02020603050405020304" pitchFamily="18" charset="0"/>
              </a:rPr>
              <a:t>not completely full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60370"/>
                                        </p:tgtEl>
                                        <p:attrNameLst>
                                          <p:attrName>style.visibility</p:attrName>
                                        </p:attrNameLst>
                                      </p:cBhvr>
                                      <p:to>
                                        <p:strVal val="visible"/>
                                      </p:to>
                                    </p:set>
                                    <p:animEffect transition="in" filter="box(in)">
                                      <p:cBhvr>
                                        <p:cTn id="7" dur="500"/>
                                        <p:tgtEl>
                                          <p:spTgt spid="160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3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Hard Disk</a:t>
            </a:r>
          </a:p>
        </p:txBody>
      </p:sp>
      <p:sp>
        <p:nvSpPr>
          <p:cNvPr id="16387" name="Rectangle 3"/>
          <p:cNvSpPr>
            <a:spLocks noGrp="1"/>
          </p:cNvSpPr>
          <p:nvPr>
            <p:ph type="body" sz="half" idx="1"/>
          </p:nvPr>
        </p:nvSpPr>
        <p:spPr>
          <a:xfrm>
            <a:off x="0" y="1066800"/>
            <a:ext cx="9144000" cy="579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Takes substantial energy to keep it spinning at high speed, even if there are no accesses</a:t>
            </a:r>
          </a:p>
          <a:p>
            <a:pPr algn="just">
              <a:lnSpc>
                <a:spcPct val="80000"/>
              </a:lnSpc>
            </a:pPr>
            <a:r>
              <a:rPr lang="en-US" altLang="en-US" sz="2400">
                <a:latin typeface="Times New Roman" panose="02020603050405020304" pitchFamily="18" charset="0"/>
                <a:cs typeface="Times New Roman" panose="02020603050405020304" pitchFamily="18" charset="0"/>
              </a:rPr>
              <a:t>Many computer </a:t>
            </a:r>
            <a:r>
              <a:rPr lang="en-US" altLang="en-US" sz="2400" b="1">
                <a:latin typeface="Times New Roman" panose="02020603050405020304" pitchFamily="18" charset="0"/>
                <a:cs typeface="Times New Roman" panose="02020603050405020304" pitchFamily="18" charset="0"/>
              </a:rPr>
              <a:t>spin</a:t>
            </a:r>
            <a:r>
              <a:rPr lang="en-US" altLang="en-US" sz="2400">
                <a:latin typeface="Times New Roman" panose="02020603050405020304" pitchFamily="18" charset="0"/>
                <a:cs typeface="Times New Roman" panose="02020603050405020304" pitchFamily="18" charset="0"/>
              </a:rPr>
              <a:t> the </a:t>
            </a:r>
            <a:r>
              <a:rPr lang="en-US" altLang="en-US" sz="2400" b="1">
                <a:latin typeface="Times New Roman" panose="02020603050405020304" pitchFamily="18" charset="0"/>
                <a:cs typeface="Times New Roman" panose="02020603050405020304" pitchFamily="18" charset="0"/>
              </a:rPr>
              <a:t>disk down </a:t>
            </a:r>
            <a:r>
              <a:rPr lang="en-US" altLang="en-US" sz="2400">
                <a:latin typeface="Times New Roman" panose="02020603050405020304" pitchFamily="18" charset="0"/>
                <a:cs typeface="Times New Roman" panose="02020603050405020304" pitchFamily="18" charset="0"/>
              </a:rPr>
              <a:t>after a certain number of seconds or minutes of inactivity. When it is next needed, it is spun up again</a:t>
            </a:r>
          </a:p>
          <a:p>
            <a:pPr algn="just">
              <a:lnSpc>
                <a:spcPct val="80000"/>
              </a:lnSpc>
            </a:pPr>
            <a:r>
              <a:rPr lang="en-US" altLang="en-US" sz="2400">
                <a:latin typeface="Times New Roman" panose="02020603050405020304" pitchFamily="18" charset="0"/>
                <a:cs typeface="Times New Roman" panose="02020603050405020304" pitchFamily="18" charset="0"/>
              </a:rPr>
              <a:t>A stop disk is hibernating because it takes quite a few seconds to spin it up again, which </a:t>
            </a:r>
            <a:r>
              <a:rPr lang="en-US" altLang="en-US" sz="2400" b="1">
                <a:latin typeface="Times New Roman" panose="02020603050405020304" pitchFamily="18" charset="0"/>
                <a:cs typeface="Times New Roman" panose="02020603050405020304" pitchFamily="18" charset="0"/>
              </a:rPr>
              <a:t>causes</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noticeable delays </a:t>
            </a:r>
            <a:r>
              <a:rPr lang="en-US" altLang="en-US" sz="2400">
                <a:latin typeface="Times New Roman" panose="02020603050405020304" pitchFamily="18" charset="0"/>
                <a:cs typeface="Times New Roman" panose="02020603050405020304" pitchFamily="18" charset="0"/>
              </a:rPr>
              <a:t>for the user</a:t>
            </a:r>
          </a:p>
          <a:p>
            <a:pPr algn="just">
              <a:lnSpc>
                <a:spcPct val="80000"/>
              </a:lnSpc>
            </a:pPr>
            <a:r>
              <a:rPr lang="en-US" altLang="en-US" sz="2400" b="1">
                <a:latin typeface="Times New Roman" panose="02020603050405020304" pitchFamily="18" charset="0"/>
                <a:cs typeface="Times New Roman" panose="02020603050405020304" pitchFamily="18" charset="0"/>
              </a:rPr>
              <a:t>Restarting</a:t>
            </a:r>
            <a:r>
              <a:rPr lang="en-US" altLang="en-US" sz="2400">
                <a:latin typeface="Times New Roman" panose="02020603050405020304" pitchFamily="18" charset="0"/>
                <a:cs typeface="Times New Roman" panose="02020603050405020304" pitchFamily="18" charset="0"/>
              </a:rPr>
              <a:t> the disk consumes </a:t>
            </a:r>
            <a:r>
              <a:rPr lang="en-US" altLang="en-US" sz="2400" b="1">
                <a:latin typeface="Times New Roman" panose="02020603050405020304" pitchFamily="18" charset="0"/>
                <a:cs typeface="Times New Roman" panose="02020603050405020304" pitchFamily="18" charset="0"/>
              </a:rPr>
              <a:t>considerable extra energy</a:t>
            </a:r>
          </a:p>
          <a:p>
            <a:pPr algn="just">
              <a:lnSpc>
                <a:spcPct val="80000"/>
              </a:lnSpc>
            </a:pPr>
            <a:r>
              <a:rPr lang="en-US" altLang="en-US" sz="2400">
                <a:latin typeface="Times New Roman" panose="02020603050405020304" pitchFamily="18" charset="0"/>
                <a:cs typeface="Times New Roman" panose="02020603050405020304" pitchFamily="18" charset="0"/>
              </a:rPr>
              <a:t>In </a:t>
            </a:r>
            <a:r>
              <a:rPr lang="en-US" altLang="en-US" sz="2400" b="1">
                <a:latin typeface="Times New Roman" panose="02020603050405020304" pitchFamily="18" charset="0"/>
                <a:cs typeface="Times New Roman" panose="02020603050405020304" pitchFamily="18" charset="0"/>
              </a:rPr>
              <a:t>practice</a:t>
            </a:r>
            <a:r>
              <a:rPr lang="en-US" altLang="en-US" sz="2400">
                <a:latin typeface="Times New Roman" panose="02020603050405020304" pitchFamily="18" charset="0"/>
                <a:cs typeface="Times New Roman" panose="02020603050405020304" pitchFamily="18" charset="0"/>
              </a:rPr>
              <a:t>, most systems are conservation and only stop the disk after a few minutes of inactivity</a:t>
            </a:r>
          </a:p>
          <a:p>
            <a:pPr algn="just">
              <a:lnSpc>
                <a:spcPct val="80000"/>
              </a:lnSpc>
            </a:pPr>
            <a:r>
              <a:rPr lang="en-US" altLang="en-US" sz="2400" b="1">
                <a:latin typeface="Times New Roman" panose="02020603050405020304" pitchFamily="18" charset="0"/>
                <a:cs typeface="Times New Roman" panose="02020603050405020304" pitchFamily="18" charset="0"/>
              </a:rPr>
              <a:t>Disk cache </a:t>
            </a:r>
            <a:r>
              <a:rPr lang="en-US" altLang="en-US" sz="2400">
                <a:latin typeface="Times New Roman" panose="02020603050405020304" pitchFamily="18" charset="0"/>
                <a:cs typeface="Times New Roman" panose="02020603050405020304" pitchFamily="18" charset="0"/>
              </a:rPr>
              <a:t>in RAM is used</a:t>
            </a:r>
          </a:p>
          <a:p>
            <a:pPr lvl="1" algn="just">
              <a:lnSpc>
                <a:spcPct val="80000"/>
              </a:lnSpc>
            </a:pPr>
            <a:r>
              <a:rPr lang="en-US" altLang="en-US" sz="2000">
                <a:latin typeface="Times New Roman" panose="02020603050405020304" pitchFamily="18" charset="0"/>
                <a:cs typeface="Times New Roman" panose="02020603050405020304" pitchFamily="18" charset="0"/>
              </a:rPr>
              <a:t>If a needed block is in the cache, an idle disk does not have to be restart to read</a:t>
            </a:r>
          </a:p>
          <a:p>
            <a:pPr lvl="1" algn="just">
              <a:lnSpc>
                <a:spcPct val="80000"/>
              </a:lnSpc>
            </a:pPr>
            <a:r>
              <a:rPr lang="en-US" altLang="en-US" sz="2000">
                <a:latin typeface="Times New Roman" panose="02020603050405020304" pitchFamily="18" charset="0"/>
                <a:cs typeface="Times New Roman" panose="02020603050405020304" pitchFamily="18" charset="0"/>
              </a:rPr>
              <a:t>If a </a:t>
            </a:r>
            <a:r>
              <a:rPr lang="en-US" altLang="en-US" sz="2000" b="1">
                <a:latin typeface="Times New Roman" panose="02020603050405020304" pitchFamily="18" charset="0"/>
                <a:cs typeface="Times New Roman" panose="02020603050405020304" pitchFamily="18" charset="0"/>
              </a:rPr>
              <a:t>write</a:t>
            </a:r>
            <a:r>
              <a:rPr lang="en-US" altLang="en-US" sz="2000">
                <a:latin typeface="Times New Roman" panose="02020603050405020304" pitchFamily="18" charset="0"/>
                <a:cs typeface="Times New Roman" panose="02020603050405020304" pitchFamily="18" charset="0"/>
              </a:rPr>
              <a:t> to 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can be </a:t>
            </a:r>
            <a:r>
              <a:rPr lang="en-US" altLang="en-US" sz="2000" b="1">
                <a:latin typeface="Times New Roman" panose="02020603050405020304" pitchFamily="18" charset="0"/>
                <a:cs typeface="Times New Roman" panose="02020603050405020304" pitchFamily="18" charset="0"/>
              </a:rPr>
              <a:t>buffered</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in</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cache</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stopped disk does not </a:t>
            </a:r>
            <a:r>
              <a:rPr lang="en-US" altLang="en-US" sz="2000">
                <a:latin typeface="Times New Roman" panose="02020603050405020304" pitchFamily="18" charset="0"/>
                <a:cs typeface="Times New Roman" panose="02020603050405020304" pitchFamily="18" charset="0"/>
              </a:rPr>
              <a:t>have to </a:t>
            </a:r>
            <a:r>
              <a:rPr lang="en-US" altLang="en-US" sz="2000" b="1">
                <a:latin typeface="Times New Roman" panose="02020603050405020304" pitchFamily="18" charset="0"/>
                <a:cs typeface="Times New Roman" panose="02020603050405020304" pitchFamily="18" charset="0"/>
              </a:rPr>
              <a:t>restarted just to handle the write</a:t>
            </a:r>
          </a:p>
          <a:p>
            <a:pPr lvl="1" algn="just">
              <a:lnSpc>
                <a:spcPct val="80000"/>
              </a:lnSpc>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disk</a:t>
            </a:r>
            <a:r>
              <a:rPr lang="en-US" altLang="en-US" sz="2000">
                <a:latin typeface="Times New Roman" panose="02020603050405020304" pitchFamily="18" charset="0"/>
                <a:cs typeface="Times New Roman" panose="02020603050405020304" pitchFamily="18" charset="0"/>
              </a:rPr>
              <a:t> can </a:t>
            </a:r>
            <a:r>
              <a:rPr lang="en-US" altLang="en-US" sz="2000" b="1">
                <a:latin typeface="Times New Roman" panose="02020603050405020304" pitchFamily="18" charset="0"/>
                <a:cs typeface="Times New Roman" panose="02020603050405020304" pitchFamily="18" charset="0"/>
              </a:rPr>
              <a:t>remain off until</a:t>
            </a:r>
            <a:r>
              <a:rPr lang="en-US" altLang="en-US" sz="2000">
                <a:latin typeface="Times New Roman" panose="02020603050405020304" pitchFamily="18" charset="0"/>
                <a:cs typeface="Times New Roman" panose="02020603050405020304" pitchFamily="18" charset="0"/>
              </a:rPr>
              <a:t> the </a:t>
            </a:r>
            <a:r>
              <a:rPr lang="en-US" altLang="en-US" sz="2000" b="1">
                <a:latin typeface="Times New Roman" panose="02020603050405020304" pitchFamily="18" charset="0"/>
                <a:cs typeface="Times New Roman" panose="02020603050405020304" pitchFamily="18" charset="0"/>
              </a:rPr>
              <a:t>cache fills up or</a:t>
            </a:r>
            <a:r>
              <a:rPr lang="en-US" altLang="en-US" sz="2000">
                <a:latin typeface="Times New Roman" panose="02020603050405020304" pitchFamily="18" charset="0"/>
                <a:cs typeface="Times New Roman" panose="02020603050405020304" pitchFamily="18" charset="0"/>
              </a:rPr>
              <a:t> a </a:t>
            </a:r>
            <a:r>
              <a:rPr lang="en-US" altLang="en-US" sz="2000" b="1">
                <a:latin typeface="Times New Roman" panose="02020603050405020304" pitchFamily="18" charset="0"/>
                <a:cs typeface="Times New Roman" panose="02020603050405020304" pitchFamily="18" charset="0"/>
              </a:rPr>
              <a:t>read miss happens</a:t>
            </a:r>
          </a:p>
          <a:p>
            <a:pPr algn="just">
              <a:lnSpc>
                <a:spcPct val="80000"/>
              </a:lnSpc>
            </a:pPr>
            <a:r>
              <a:rPr lang="en-US" altLang="en-US" sz="2400">
                <a:latin typeface="Times New Roman" panose="02020603050405020304" pitchFamily="18" charset="0"/>
                <a:cs typeface="Times New Roman" panose="02020603050405020304" pitchFamily="18" charset="0"/>
              </a:rPr>
              <a:t>OS keeps running programs informed about the disk state by sending it messages or signals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CPU</a:t>
            </a:r>
          </a:p>
        </p:txBody>
      </p:sp>
      <p:sp>
        <p:nvSpPr>
          <p:cNvPr id="17411" name="Rectangle 3"/>
          <p:cNvSpPr>
            <a:spLocks noGrp="1"/>
          </p:cNvSpPr>
          <p:nvPr>
            <p:ph type="body" sz="half" idx="1"/>
          </p:nvPr>
        </p:nvSpPr>
        <p:spPr>
          <a:xfrm>
            <a:off x="0" y="1066800"/>
            <a:ext cx="91440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A notebook CPU can be </a:t>
            </a:r>
            <a:r>
              <a:rPr lang="en-US" altLang="en-US" sz="2800" b="1">
                <a:latin typeface="Times New Roman" panose="02020603050405020304" pitchFamily="18" charset="0"/>
                <a:cs typeface="Times New Roman" panose="02020603050405020304" pitchFamily="18" charset="0"/>
              </a:rPr>
              <a:t>put to sleep software, reducing power usage to almost zero. </a:t>
            </a:r>
          </a:p>
          <a:p>
            <a:pPr lvl="1" algn="just">
              <a:lnSpc>
                <a:spcPct val="90000"/>
              </a:lnSpc>
            </a:pPr>
            <a:r>
              <a:rPr lang="en-US" altLang="en-US" sz="2400">
                <a:latin typeface="Times New Roman" panose="02020603050405020304" pitchFamily="18" charset="0"/>
                <a:cs typeface="Times New Roman" panose="02020603050405020304" pitchFamily="18" charset="0"/>
              </a:rPr>
              <a:t>The only thing it can do in this state is wake up when an interrupt occurs</a:t>
            </a:r>
          </a:p>
          <a:p>
            <a:pPr lvl="1" algn="just">
              <a:lnSpc>
                <a:spcPct val="90000"/>
              </a:lnSpc>
            </a:pPr>
            <a:r>
              <a:rPr lang="en-US" altLang="en-US" sz="2400">
                <a:latin typeface="Times New Roman" panose="02020603050405020304" pitchFamily="18" charset="0"/>
                <a:cs typeface="Times New Roman" panose="02020603050405020304" pitchFamily="18" charset="0"/>
              </a:rPr>
              <a:t>Whenever the CPU goes idle, either waiting for IO for no work to do, it goes to sleep</a:t>
            </a:r>
          </a:p>
          <a:p>
            <a:pPr algn="just">
              <a:lnSpc>
                <a:spcPct val="90000"/>
              </a:lnSpc>
            </a:pPr>
            <a:r>
              <a:rPr lang="en-US" altLang="en-US" sz="2800">
                <a:latin typeface="Times New Roman" panose="02020603050405020304" pitchFamily="18" charset="0"/>
                <a:cs typeface="Times New Roman" panose="02020603050405020304" pitchFamily="18" charset="0"/>
              </a:rPr>
              <a:t>The </a:t>
            </a:r>
            <a:r>
              <a:rPr lang="en-US" altLang="en-US" sz="2800" b="1">
                <a:latin typeface="Times New Roman" panose="02020603050405020304" pitchFamily="18" charset="0"/>
                <a:cs typeface="Times New Roman" panose="02020603050405020304" pitchFamily="18" charset="0"/>
              </a:rPr>
              <a:t>CPU voltage can often be reduced </a:t>
            </a:r>
            <a:r>
              <a:rPr lang="en-US" altLang="en-US" sz="2800">
                <a:latin typeface="Times New Roman" panose="02020603050405020304" pitchFamily="18" charset="0"/>
                <a:cs typeface="Times New Roman" panose="02020603050405020304" pitchFamily="18" charset="0"/>
              </a:rPr>
              <a:t>in software, which </a:t>
            </a:r>
            <a:r>
              <a:rPr lang="en-US" altLang="en-US" sz="2800" b="1">
                <a:latin typeface="Times New Roman" panose="02020603050405020304" pitchFamily="18" charset="0"/>
                <a:cs typeface="Times New Roman" panose="02020603050405020304" pitchFamily="18" charset="0"/>
              </a:rPr>
              <a:t>save energy but also reduces the clock cycle </a:t>
            </a:r>
            <a:r>
              <a:rPr lang="en-US" altLang="en-US" sz="2800">
                <a:latin typeface="Times New Roman" panose="02020603050405020304" pitchFamily="18" charset="0"/>
                <a:cs typeface="Times New Roman" panose="02020603050405020304" pitchFamily="18" charset="0"/>
              </a:rPr>
              <a:t>(approximately linearly). Since power consumed is proportional to the square of the voltage, </a:t>
            </a:r>
            <a:r>
              <a:rPr lang="en-US" altLang="en-US" sz="2800" b="1">
                <a:latin typeface="Times New Roman" panose="02020603050405020304" pitchFamily="18" charset="0"/>
                <a:cs typeface="Times New Roman" panose="02020603050405020304" pitchFamily="18" charset="0"/>
              </a:rPr>
              <a:t>cutting</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voltage in half makes the CPU about half as fast but at ¼ the power</a:t>
            </a:r>
          </a:p>
          <a:p>
            <a:pPr algn="just">
              <a:lnSpc>
                <a:spcPct val="90000"/>
              </a:lnSpc>
            </a:pPr>
            <a:r>
              <a:rPr lang="en-US" altLang="en-US" sz="2800">
                <a:latin typeface="Times New Roman" panose="02020603050405020304" pitchFamily="18" charset="0"/>
                <a:cs typeface="Times New Roman" panose="02020603050405020304" pitchFamily="18" charset="0"/>
              </a:rPr>
              <a:t>Running slowly is more energy efficient than running quickly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Memory</a:t>
            </a:r>
          </a:p>
        </p:txBody>
      </p:sp>
      <p:sp>
        <p:nvSpPr>
          <p:cNvPr id="18435" name="Rectangle 3"/>
          <p:cNvSpPr>
            <a:spLocks noGrp="1"/>
          </p:cNvSpPr>
          <p:nvPr>
            <p:ph type="body" sz="half" idx="1"/>
          </p:nvPr>
        </p:nvSpPr>
        <p:spPr>
          <a:xfrm>
            <a:off x="228600" y="1066800"/>
            <a:ext cx="8915400" cy="5791200"/>
          </a:xfrm>
        </p:spPr>
        <p:txBody>
          <a:bodyPr/>
          <a:lstStyle/>
          <a:p>
            <a:pPr algn="just"/>
            <a:r>
              <a:rPr lang="en-US" altLang="en-US" sz="2800">
                <a:latin typeface="Times New Roman" panose="02020603050405020304" pitchFamily="18" charset="0"/>
                <a:cs typeface="Times New Roman" panose="02020603050405020304" pitchFamily="18" charset="0"/>
              </a:rPr>
              <a:t>There are </a:t>
            </a:r>
            <a:r>
              <a:rPr lang="en-US" altLang="en-US" sz="2800" b="1">
                <a:latin typeface="Times New Roman" panose="02020603050405020304" pitchFamily="18" charset="0"/>
                <a:cs typeface="Times New Roman" panose="02020603050405020304" pitchFamily="18" charset="0"/>
              </a:rPr>
              <a:t>2 possible options</a:t>
            </a:r>
          </a:p>
          <a:p>
            <a:pPr lvl="1" algn="just"/>
            <a:r>
              <a:rPr lang="en-US" altLang="en-US" sz="2400">
                <a:latin typeface="Times New Roman" panose="02020603050405020304" pitchFamily="18" charset="0"/>
                <a:cs typeface="Times New Roman" panose="02020603050405020304" pitchFamily="18" charset="0"/>
              </a:rPr>
              <a:t>The </a:t>
            </a:r>
            <a:r>
              <a:rPr lang="en-US" altLang="en-US" sz="2400" b="1">
                <a:latin typeface="Times New Roman" panose="02020603050405020304" pitchFamily="18" charset="0"/>
                <a:cs typeface="Times New Roman" panose="02020603050405020304" pitchFamily="18" charset="0"/>
              </a:rPr>
              <a:t>cache</a:t>
            </a:r>
            <a:r>
              <a:rPr lang="en-US" altLang="en-US" sz="2400">
                <a:latin typeface="Times New Roman" panose="02020603050405020304" pitchFamily="18" charset="0"/>
                <a:cs typeface="Times New Roman" panose="02020603050405020304" pitchFamily="18" charset="0"/>
              </a:rPr>
              <a:t> can be </a:t>
            </a:r>
            <a:r>
              <a:rPr lang="en-US" altLang="en-US" sz="2400" b="1">
                <a:latin typeface="Times New Roman" panose="02020603050405020304" pitchFamily="18" charset="0"/>
                <a:cs typeface="Times New Roman" panose="02020603050405020304" pitchFamily="18" charset="0"/>
              </a:rPr>
              <a:t>flushed</a:t>
            </a:r>
            <a:r>
              <a:rPr lang="en-US" altLang="en-US" sz="2400">
                <a:latin typeface="Times New Roman" panose="02020603050405020304" pitchFamily="18" charset="0"/>
                <a:cs typeface="Times New Roman" panose="02020603050405020304" pitchFamily="18" charset="0"/>
              </a:rPr>
              <a:t> </a:t>
            </a:r>
            <a:r>
              <a:rPr lang="en-US" altLang="en-US" sz="2400" b="1">
                <a:latin typeface="Times New Roman" panose="02020603050405020304" pitchFamily="18" charset="0"/>
                <a:cs typeface="Times New Roman" panose="02020603050405020304" pitchFamily="18" charset="0"/>
              </a:rPr>
              <a:t>and</a:t>
            </a:r>
            <a:r>
              <a:rPr lang="en-US" altLang="en-US" sz="2400">
                <a:latin typeface="Times New Roman" panose="02020603050405020304" pitchFamily="18" charset="0"/>
                <a:cs typeface="Times New Roman" panose="02020603050405020304" pitchFamily="18" charset="0"/>
              </a:rPr>
              <a:t> then </a:t>
            </a:r>
            <a:r>
              <a:rPr lang="en-US" altLang="en-US" sz="2400" b="1">
                <a:latin typeface="Times New Roman" panose="02020603050405020304" pitchFamily="18" charset="0"/>
                <a:cs typeface="Times New Roman" panose="02020603050405020304" pitchFamily="18" charset="0"/>
              </a:rPr>
              <a:t>switched off</a:t>
            </a:r>
          </a:p>
          <a:p>
            <a:pPr lvl="2" algn="just"/>
            <a:r>
              <a:rPr lang="en-US" altLang="en-US" sz="2000">
                <a:latin typeface="Times New Roman" panose="02020603050405020304" pitchFamily="18" charset="0"/>
                <a:cs typeface="Times New Roman" panose="02020603050405020304" pitchFamily="18" charset="0"/>
              </a:rPr>
              <a:t>It can always be reloaded from main memory with no loss of information</a:t>
            </a:r>
          </a:p>
          <a:p>
            <a:pPr lvl="2" algn="just"/>
            <a:r>
              <a:rPr lang="en-US" altLang="en-US" sz="2000">
                <a:latin typeface="Times New Roman" panose="02020603050405020304" pitchFamily="18" charset="0"/>
                <a:cs typeface="Times New Roman" panose="02020603050405020304" pitchFamily="18" charset="0"/>
              </a:rPr>
              <a:t>The reload can be done dynamically and quickly, so turning off the cache is entering a sleep state</a:t>
            </a:r>
          </a:p>
          <a:p>
            <a:pPr lvl="1" algn="just"/>
            <a:r>
              <a:rPr lang="en-US" altLang="en-US" sz="2400" b="1">
                <a:latin typeface="Times New Roman" panose="02020603050405020304" pitchFamily="18" charset="0"/>
                <a:cs typeface="Times New Roman" panose="02020603050405020304" pitchFamily="18" charset="0"/>
              </a:rPr>
              <a:t>Write</a:t>
            </a:r>
            <a:r>
              <a:rPr lang="en-US" altLang="en-US" sz="2400">
                <a:latin typeface="Times New Roman" panose="02020603050405020304" pitchFamily="18" charset="0"/>
                <a:cs typeface="Times New Roman" panose="02020603050405020304" pitchFamily="18" charset="0"/>
              </a:rPr>
              <a:t> the contents of </a:t>
            </a:r>
            <a:r>
              <a:rPr lang="en-US" altLang="en-US" sz="2400" b="1">
                <a:latin typeface="Times New Roman" panose="02020603050405020304" pitchFamily="18" charset="0"/>
                <a:cs typeface="Times New Roman" panose="02020603050405020304" pitchFamily="18" charset="0"/>
              </a:rPr>
              <a:t>main memory to the disk</a:t>
            </a:r>
            <a:r>
              <a:rPr lang="en-US" altLang="en-US" sz="2400">
                <a:latin typeface="Times New Roman" panose="02020603050405020304" pitchFamily="18" charset="0"/>
                <a:cs typeface="Times New Roman" panose="02020603050405020304" pitchFamily="18" charset="0"/>
              </a:rPr>
              <a:t>, then </a:t>
            </a:r>
            <a:r>
              <a:rPr lang="en-US" altLang="en-US" sz="2400" b="1">
                <a:latin typeface="Times New Roman" panose="02020603050405020304" pitchFamily="18" charset="0"/>
                <a:cs typeface="Times New Roman" panose="02020603050405020304" pitchFamily="18" charset="0"/>
              </a:rPr>
              <a:t>switch off the main memory itself</a:t>
            </a:r>
          </a:p>
          <a:p>
            <a:pPr lvl="2" algn="just"/>
            <a:r>
              <a:rPr lang="en-US" altLang="en-US" sz="2000">
                <a:latin typeface="Times New Roman" panose="02020603050405020304" pitchFamily="18" charset="0"/>
                <a:cs typeface="Times New Roman" panose="02020603050405020304" pitchFamily="18" charset="0"/>
              </a:rPr>
              <a:t>It is hibernation since virtual all power can be cut to memory at the expense of a substantial reload time, especially if the disk is off too</a:t>
            </a:r>
          </a:p>
          <a:p>
            <a:pPr lvl="2" algn="just"/>
            <a:r>
              <a:rPr lang="en-US" altLang="en-US" sz="2000">
                <a:latin typeface="Times New Roman" panose="02020603050405020304" pitchFamily="18" charset="0"/>
                <a:cs typeface="Times New Roman" panose="02020603050405020304" pitchFamily="18" charset="0"/>
              </a:rPr>
              <a:t>When the memory cut off, the CPU either has to be shut off as well or has to cause it to jump to code in a ROM so the memory can be reloaded before being used</a:t>
            </a:r>
          </a:p>
          <a:p>
            <a:pPr lvl="2" algn="just"/>
            <a:r>
              <a:rPr lang="en-US" altLang="en-US" sz="2000">
                <a:latin typeface="Times New Roman" panose="02020603050405020304" pitchFamily="18" charset="0"/>
                <a:cs typeface="Times New Roman" panose="02020603050405020304" pitchFamily="18" charset="0"/>
              </a:rPr>
              <a:t>Despite all the overhead, switching off the memory for long periods of time may be worth it if restarting in a few seconds is considered much more desirable than rebooting the OS from disk, which often takes a minute or more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Wireless Communication</a:t>
            </a:r>
          </a:p>
        </p:txBody>
      </p:sp>
      <p:sp>
        <p:nvSpPr>
          <p:cNvPr id="19459" name="Rectangle 3"/>
          <p:cNvSpPr>
            <a:spLocks noGrp="1"/>
          </p:cNvSpPr>
          <p:nvPr>
            <p:ph type="body" sz="half" idx="1"/>
          </p:nvPr>
        </p:nvSpPr>
        <p:spPr>
          <a:xfrm>
            <a:off x="228600" y="1066800"/>
            <a:ext cx="8915400" cy="5791200"/>
          </a:xfrm>
        </p:spPr>
        <p:txBody>
          <a:bodyPr/>
          <a:lstStyle/>
          <a:p>
            <a:pPr algn="just">
              <a:lnSpc>
                <a:spcPct val="80000"/>
              </a:lnSpc>
            </a:pPr>
            <a:r>
              <a:rPr lang="en-US" altLang="en-US" sz="2400">
                <a:latin typeface="Times New Roman" panose="02020603050405020304" pitchFamily="18" charset="0"/>
                <a:cs typeface="Times New Roman" panose="02020603050405020304" pitchFamily="18" charset="0"/>
              </a:rPr>
              <a:t>The radio transmitter and receiver required are often first-class power hogs</a:t>
            </a:r>
          </a:p>
          <a:p>
            <a:pPr algn="just">
              <a:lnSpc>
                <a:spcPct val="80000"/>
              </a:lnSpc>
            </a:pPr>
            <a:r>
              <a:rPr lang="en-US" altLang="en-US" sz="2400" b="1">
                <a:latin typeface="Times New Roman" panose="02020603050405020304" pitchFamily="18" charset="0"/>
                <a:cs typeface="Times New Roman" panose="02020603050405020304" pitchFamily="18" charset="0"/>
              </a:rPr>
              <a:t>Solutions</a:t>
            </a:r>
          </a:p>
          <a:p>
            <a:pPr lvl="1" algn="just">
              <a:lnSpc>
                <a:spcPct val="80000"/>
              </a:lnSpc>
            </a:pPr>
            <a:r>
              <a:rPr lang="en-US" altLang="en-US" sz="2000">
                <a:latin typeface="Times New Roman" panose="02020603050405020304" pitchFamily="18" charset="0"/>
                <a:cs typeface="Times New Roman" panose="02020603050405020304" pitchFamily="18" charset="0"/>
              </a:rPr>
              <a:t>The mobile computers communicate with fixed base stations that have large memories and disks and no power constraint. </a:t>
            </a:r>
          </a:p>
          <a:p>
            <a:pPr lvl="1" algn="just">
              <a:lnSpc>
                <a:spcPct val="80000"/>
              </a:lnSpc>
            </a:pPr>
            <a:r>
              <a:rPr lang="en-US" altLang="en-US" sz="2000">
                <a:latin typeface="Times New Roman" panose="02020603050405020304" pitchFamily="18" charset="0"/>
                <a:cs typeface="Times New Roman" panose="02020603050405020304" pitchFamily="18" charset="0"/>
              </a:rPr>
              <a:t>Thus, this computer send a message to the base station when it is about to turn of the radio, then the base station buffers incoming messages on its disks</a:t>
            </a:r>
          </a:p>
          <a:p>
            <a:pPr lvl="1" algn="just">
              <a:lnSpc>
                <a:spcPct val="80000"/>
              </a:lnSpc>
            </a:pPr>
            <a:r>
              <a:rPr lang="en-US" altLang="en-US" sz="2000">
                <a:latin typeface="Times New Roman" panose="02020603050405020304" pitchFamily="18" charset="0"/>
                <a:cs typeface="Times New Roman" panose="02020603050405020304" pitchFamily="18" charset="0"/>
              </a:rPr>
              <a:t>When the mobile computer switches on the radio again, it tells the base station, then any accumulated messages can be sent to it</a:t>
            </a:r>
          </a:p>
          <a:p>
            <a:pPr lvl="1" algn="just">
              <a:lnSpc>
                <a:spcPct val="80000"/>
              </a:lnSpc>
            </a:pPr>
            <a:r>
              <a:rPr lang="en-US" altLang="en-US" sz="2000">
                <a:latin typeface="Times New Roman" panose="02020603050405020304" pitchFamily="18" charset="0"/>
                <a:cs typeface="Times New Roman" panose="02020603050405020304" pitchFamily="18" charset="0"/>
              </a:rPr>
              <a:t>Outgoing messages that are generated while the radio is off are buffered on the mobile computer. If the buffer threatens to fill up, the radio is turned on and the queue transmitted to the base station</a:t>
            </a:r>
          </a:p>
          <a:p>
            <a:pPr algn="just">
              <a:lnSpc>
                <a:spcPct val="80000"/>
              </a:lnSpc>
            </a:pPr>
            <a:r>
              <a:rPr lang="en-US" altLang="en-US" sz="2400">
                <a:latin typeface="Times New Roman" panose="02020603050405020304" pitchFamily="18" charset="0"/>
                <a:cs typeface="Times New Roman" panose="02020603050405020304" pitchFamily="18" charset="0"/>
              </a:rPr>
              <a:t>When should the radio be switched off?</a:t>
            </a:r>
          </a:p>
          <a:p>
            <a:pPr lvl="1" algn="just">
              <a:lnSpc>
                <a:spcPct val="80000"/>
              </a:lnSpc>
            </a:pPr>
            <a:r>
              <a:rPr lang="en-US" altLang="en-US" sz="2000">
                <a:latin typeface="Times New Roman" panose="02020603050405020304" pitchFamily="18" charset="0"/>
                <a:cs typeface="Times New Roman" panose="02020603050405020304" pitchFamily="18" charset="0"/>
              </a:rPr>
              <a:t>Let the user or the application program decide</a:t>
            </a:r>
          </a:p>
          <a:p>
            <a:pPr lvl="1" algn="just">
              <a:lnSpc>
                <a:spcPct val="80000"/>
              </a:lnSpc>
            </a:pPr>
            <a:r>
              <a:rPr lang="en-US" altLang="en-US" sz="2000">
                <a:latin typeface="Times New Roman" panose="02020603050405020304" pitchFamily="18" charset="0"/>
                <a:cs typeface="Times New Roman" panose="02020603050405020304" pitchFamily="18" charset="0"/>
              </a:rPr>
              <a:t>Turn it off after some number of seconds of idle time</a:t>
            </a:r>
          </a:p>
          <a:p>
            <a:pPr algn="just">
              <a:lnSpc>
                <a:spcPct val="80000"/>
              </a:lnSpc>
            </a:pPr>
            <a:r>
              <a:rPr lang="en-US" altLang="en-US" sz="2400">
                <a:latin typeface="Times New Roman" panose="02020603050405020304" pitchFamily="18" charset="0"/>
                <a:cs typeface="Times New Roman" panose="02020603050405020304" pitchFamily="18" charset="0"/>
              </a:rPr>
              <a:t>When should the radio be switched on?</a:t>
            </a:r>
          </a:p>
          <a:p>
            <a:pPr lvl="1" algn="just">
              <a:lnSpc>
                <a:spcPct val="80000"/>
              </a:lnSpc>
            </a:pPr>
            <a:r>
              <a:rPr lang="en-US" altLang="en-US" sz="2000">
                <a:latin typeface="Times New Roman" panose="02020603050405020304" pitchFamily="18" charset="0"/>
                <a:cs typeface="Times New Roman" panose="02020603050405020304" pitchFamily="18" charset="0"/>
              </a:rPr>
              <a:t>Let the user or the application program decide</a:t>
            </a:r>
          </a:p>
          <a:p>
            <a:pPr lvl="1" algn="just">
              <a:lnSpc>
                <a:spcPct val="80000"/>
              </a:lnSpc>
            </a:pPr>
            <a:r>
              <a:rPr lang="en-US" altLang="en-US" sz="2000">
                <a:latin typeface="Times New Roman" panose="02020603050405020304" pitchFamily="18" charset="0"/>
                <a:cs typeface="Times New Roman" panose="02020603050405020304" pitchFamily="18" charset="0"/>
              </a:rPr>
              <a:t>Switched on periodically to check for inbound traffic and transmit any queued message, or the output buffer is close to full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Thermal Management</a:t>
            </a:r>
          </a:p>
        </p:txBody>
      </p:sp>
      <p:sp>
        <p:nvSpPr>
          <p:cNvPr id="20483" name="Rectangle 3"/>
          <p:cNvSpPr>
            <a:spLocks noGrp="1"/>
          </p:cNvSpPr>
          <p:nvPr>
            <p:ph type="body" sz="half" idx="4294967295"/>
          </p:nvPr>
        </p:nvSpPr>
        <p:spPr>
          <a:xfrm>
            <a:off x="228600" y="1066800"/>
            <a:ext cx="8915400" cy="5791200"/>
          </a:xfrm>
        </p:spPr>
        <p:txBody>
          <a:bodyPr/>
          <a:lstStyle/>
          <a:p>
            <a:pPr algn="just"/>
            <a:r>
              <a:rPr lang="en-US" altLang="en-US" sz="2800">
                <a:latin typeface="Times New Roman" panose="02020603050405020304" pitchFamily="18" charset="0"/>
                <a:cs typeface="Times New Roman" panose="02020603050405020304" pitchFamily="18" charset="0"/>
              </a:rPr>
              <a:t>Modern CPUs get extremely hot due to their high speed</a:t>
            </a:r>
          </a:p>
          <a:p>
            <a:pPr algn="just"/>
            <a:r>
              <a:rPr lang="en-US" altLang="en-US" sz="2800">
                <a:latin typeface="Times New Roman" panose="02020603050405020304" pitchFamily="18" charset="0"/>
                <a:cs typeface="Times New Roman" panose="02020603050405020304" pitchFamily="18" charset="0"/>
              </a:rPr>
              <a:t>Desktop machines normally have an internal electric fan to blow the hot air out of chassis</a:t>
            </a:r>
          </a:p>
          <a:p>
            <a:pPr algn="just"/>
            <a:r>
              <a:rPr lang="en-US" altLang="en-US" sz="2800">
                <a:latin typeface="Times New Roman" panose="02020603050405020304" pitchFamily="18" charset="0"/>
                <a:cs typeface="Times New Roman" panose="02020603050405020304" pitchFamily="18" charset="0"/>
              </a:rPr>
              <a:t>With notebooks, the OS has to monitor the temperature continuously</a:t>
            </a:r>
          </a:p>
          <a:p>
            <a:pPr lvl="1" algn="just"/>
            <a:r>
              <a:rPr lang="en-US" altLang="en-US" sz="2400">
                <a:latin typeface="Times New Roman" panose="02020603050405020304" pitchFamily="18" charset="0"/>
                <a:cs typeface="Times New Roman" panose="02020603050405020304" pitchFamily="18" charset="0"/>
              </a:rPr>
              <a:t>When it gets close to the maximum allowable temperature, the OS has a choice</a:t>
            </a:r>
          </a:p>
          <a:p>
            <a:pPr lvl="1" algn="just"/>
            <a:r>
              <a:rPr lang="en-US" altLang="en-US" sz="2400">
                <a:latin typeface="Times New Roman" panose="02020603050405020304" pitchFamily="18" charset="0"/>
                <a:cs typeface="Times New Roman" panose="02020603050405020304" pitchFamily="18" charset="0"/>
              </a:rPr>
              <a:t>It can switch on the fan, which makes noise and consumes power</a:t>
            </a:r>
          </a:p>
          <a:p>
            <a:pPr lvl="1" algn="just"/>
            <a:r>
              <a:rPr lang="en-US" altLang="en-US" sz="2400">
                <a:latin typeface="Times New Roman" panose="02020603050405020304" pitchFamily="18" charset="0"/>
                <a:cs typeface="Times New Roman" panose="02020603050405020304" pitchFamily="18" charset="0"/>
              </a:rPr>
              <a:t>It can </a:t>
            </a:r>
            <a:r>
              <a:rPr lang="en-US" altLang="en-US" sz="2400" b="1">
                <a:latin typeface="Times New Roman" panose="02020603050405020304" pitchFamily="18" charset="0"/>
                <a:cs typeface="Times New Roman" panose="02020603050405020304" pitchFamily="18" charset="0"/>
              </a:rPr>
              <a:t>reduce power consumption be </a:t>
            </a:r>
          </a:p>
          <a:p>
            <a:pPr lvl="2" algn="just"/>
            <a:r>
              <a:rPr lang="en-US" altLang="en-US" sz="2000">
                <a:latin typeface="Times New Roman" panose="02020603050405020304" pitchFamily="18" charset="0"/>
                <a:cs typeface="Times New Roman" panose="02020603050405020304" pitchFamily="18" charset="0"/>
              </a:rPr>
              <a:t>Reducing the backlighting of the screen</a:t>
            </a:r>
          </a:p>
          <a:p>
            <a:pPr lvl="2" algn="just"/>
            <a:r>
              <a:rPr lang="en-US" altLang="en-US" sz="2000">
                <a:latin typeface="Times New Roman" panose="02020603050405020304" pitchFamily="18" charset="0"/>
                <a:cs typeface="Times New Roman" panose="02020603050405020304" pitchFamily="18" charset="0"/>
              </a:rPr>
              <a:t>Slowing down the CPU</a:t>
            </a:r>
          </a:p>
          <a:p>
            <a:pPr lvl="2" algn="just"/>
            <a:r>
              <a:rPr lang="en-US" altLang="en-US" sz="2000">
                <a:latin typeface="Times New Roman" panose="02020603050405020304" pitchFamily="18" charset="0"/>
                <a:cs typeface="Times New Roman" panose="02020603050405020304" pitchFamily="18" charset="0"/>
              </a:rPr>
              <a:t>Being more aggressive about spinning down the disk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Memory-Mapped I/O</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Map all </a:t>
            </a:r>
            <a:r>
              <a:rPr lang="en-US" altLang="en-US" sz="2000">
                <a:latin typeface="Times New Roman" panose="02020603050405020304" pitchFamily="18" charset="0"/>
                <a:cs typeface="Times New Roman" panose="02020603050405020304" pitchFamily="18" charset="0"/>
              </a:rPr>
              <a:t>the control registers into the memory space</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Each control register is assigned a particular and unique memory address</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DMA</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memory address register</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A </a:t>
            </a:r>
            <a:r>
              <a:rPr lang="en-US" altLang="en-US" sz="2000" b="1">
                <a:latin typeface="Times New Roman" panose="02020603050405020304" pitchFamily="18" charset="0"/>
                <a:cs typeface="Times New Roman" panose="02020603050405020304" pitchFamily="18" charset="0"/>
              </a:rPr>
              <a:t>byte count </a:t>
            </a:r>
            <a:r>
              <a:rPr lang="en-US" altLang="en-US" sz="2000">
                <a:latin typeface="Times New Roman" panose="02020603050405020304" pitchFamily="18" charset="0"/>
                <a:cs typeface="Times New Roman" panose="02020603050405020304" pitchFamily="18" charset="0"/>
              </a:rPr>
              <a:t>register</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One or more control</a:t>
            </a:r>
            <a:r>
              <a:rPr lang="en-US" altLang="en-US" sz="2000">
                <a:latin typeface="Times New Roman" panose="02020603050405020304" pitchFamily="18" charset="0"/>
                <a:cs typeface="Times New Roman" panose="02020603050405020304" pitchFamily="18" charset="0"/>
              </a:rPr>
              <a:t> registers</a:t>
            </a:r>
          </a:p>
          <a:p>
            <a:pPr lvl="1" algn="just" eaLnBrk="1" hangingPunct="1">
              <a:lnSpc>
                <a:spcPct val="90000"/>
              </a:lnSpc>
            </a:pPr>
            <a:r>
              <a:rPr lang="en-US" altLang="en-US" sz="2000">
                <a:latin typeface="Times New Roman" panose="02020603050405020304" pitchFamily="18" charset="0"/>
                <a:cs typeface="Times New Roman" panose="02020603050405020304" pitchFamily="18" charset="0"/>
              </a:rPr>
              <a:t>3 modes: </a:t>
            </a:r>
            <a:r>
              <a:rPr lang="en-US" altLang="en-US" sz="2000" b="1">
                <a:latin typeface="Times New Roman" panose="02020603050405020304" pitchFamily="18" charset="0"/>
                <a:cs typeface="Times New Roman" panose="02020603050405020304" pitchFamily="18" charset="0"/>
              </a:rPr>
              <a:t>Word-at-a-time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Fly-by </a:t>
            </a:r>
            <a:endParaRPr lang="en-US" altLang="en-US" sz="2000">
              <a:latin typeface="Times New Roman" panose="02020603050405020304" pitchFamily="18" charset="0"/>
              <a:cs typeface="Times New Roman" panose="02020603050405020304" pitchFamily="18" charset="0"/>
            </a:endParaRP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Precise vs. Imprecise Interrupt</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Precise</a:t>
            </a:r>
            <a:r>
              <a:rPr lang="en-US" altLang="en-US" sz="2000">
                <a:latin typeface="Times New Roman" panose="02020603050405020304" pitchFamily="18" charset="0"/>
                <a:cs typeface="Times New Roman" panose="02020603050405020304" pitchFamily="18" charset="0"/>
              </a:rPr>
              <a:t>: Leave the machine in a well-defined state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PC</a:t>
            </a:r>
            <a:r>
              <a:rPr lang="en-US" altLang="en-US" sz="1600">
                <a:latin typeface="Times New Roman" panose="02020603050405020304" pitchFamily="18" charset="0"/>
                <a:cs typeface="Times New Roman" panose="02020603050405020304" pitchFamily="18" charset="0"/>
              </a:rPr>
              <a:t> is </a:t>
            </a:r>
            <a:r>
              <a:rPr lang="en-US" altLang="en-US" sz="1600" b="1">
                <a:latin typeface="Times New Roman" panose="02020603050405020304" pitchFamily="18" charset="0"/>
                <a:cs typeface="Times New Roman" panose="02020603050405020304" pitchFamily="18" charset="0"/>
              </a:rPr>
              <a:t>saved</a:t>
            </a:r>
            <a:r>
              <a:rPr lang="en-US" altLang="en-US" sz="1600">
                <a:latin typeface="Times New Roman" panose="02020603050405020304" pitchFamily="18" charset="0"/>
                <a:cs typeface="Times New Roman" panose="02020603050405020304" pitchFamily="18" charset="0"/>
              </a:rPr>
              <a:t> </a:t>
            </a:r>
            <a:r>
              <a:rPr lang="en-US" altLang="en-US" sz="1600" b="1">
                <a:latin typeface="Times New Roman" panose="02020603050405020304" pitchFamily="18" charset="0"/>
                <a:cs typeface="Times New Roman" panose="02020603050405020304" pitchFamily="18" charset="0"/>
              </a:rPr>
              <a:t>in</a:t>
            </a:r>
            <a:r>
              <a:rPr lang="en-US" altLang="en-US" sz="1600">
                <a:latin typeface="Times New Roman" panose="02020603050405020304" pitchFamily="18" charset="0"/>
                <a:cs typeface="Times New Roman" panose="02020603050405020304" pitchFamily="18" charset="0"/>
              </a:rPr>
              <a:t> a </a:t>
            </a:r>
            <a:r>
              <a:rPr lang="en-US" altLang="en-US" sz="1600" b="1">
                <a:latin typeface="Times New Roman" panose="02020603050405020304" pitchFamily="18" charset="0"/>
                <a:cs typeface="Times New Roman" panose="02020603050405020304" pitchFamily="18" charset="0"/>
              </a:rPr>
              <a:t>known place</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All instructions before</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have fully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No instruction beyond</a:t>
            </a:r>
            <a:r>
              <a:rPr lang="en-US" altLang="en-US" sz="1600">
                <a:latin typeface="Times New Roman" panose="02020603050405020304" pitchFamily="18" charset="0"/>
                <a:cs typeface="Times New Roman" panose="02020603050405020304" pitchFamily="18" charset="0"/>
              </a:rPr>
              <a:t> the </a:t>
            </a:r>
            <a:r>
              <a:rPr lang="en-US" altLang="en-US" sz="1600" b="1">
                <a:latin typeface="Times New Roman" panose="02020603050405020304" pitchFamily="18" charset="0"/>
                <a:cs typeface="Times New Roman" panose="02020603050405020304" pitchFamily="18" charset="0"/>
              </a:rPr>
              <a:t>one pointed </a:t>
            </a:r>
            <a:r>
              <a:rPr lang="en-US" altLang="en-US" sz="1600">
                <a:latin typeface="Times New Roman" panose="02020603050405020304" pitchFamily="18" charset="0"/>
                <a:cs typeface="Times New Roman" panose="02020603050405020304" pitchFamily="18" charset="0"/>
              </a:rPr>
              <a:t>to by the PC </a:t>
            </a:r>
            <a:r>
              <a:rPr lang="en-US" altLang="en-US" sz="1600" b="1">
                <a:latin typeface="Times New Roman" panose="02020603050405020304" pitchFamily="18" charset="0"/>
                <a:cs typeface="Times New Roman" panose="02020603050405020304" pitchFamily="18" charset="0"/>
              </a:rPr>
              <a:t>has been executed</a:t>
            </a:r>
          </a:p>
          <a:p>
            <a:pPr lvl="2" algn="just" eaLnBrk="1" hangingPunct="1">
              <a:lnSpc>
                <a:spcPct val="90000"/>
              </a:lnSpc>
            </a:pPr>
            <a:r>
              <a:rPr lang="en-US" altLang="en-US" sz="1600" b="1">
                <a:latin typeface="Times New Roman" panose="02020603050405020304" pitchFamily="18" charset="0"/>
                <a:cs typeface="Times New Roman" panose="02020603050405020304" pitchFamily="18" charset="0"/>
              </a:rPr>
              <a:t>Execution state </a:t>
            </a:r>
            <a:r>
              <a:rPr lang="en-US" altLang="en-US" sz="1600">
                <a:latin typeface="Times New Roman" panose="02020603050405020304" pitchFamily="18" charset="0"/>
                <a:cs typeface="Times New Roman" panose="02020603050405020304" pitchFamily="18" charset="0"/>
              </a:rPr>
              <a:t>of the instruction </a:t>
            </a:r>
            <a:r>
              <a:rPr lang="en-US" altLang="en-US" sz="1600" b="1">
                <a:latin typeface="Times New Roman" panose="02020603050405020304" pitchFamily="18" charset="0"/>
                <a:cs typeface="Times New Roman" panose="02020603050405020304" pitchFamily="18" charset="0"/>
              </a:rPr>
              <a:t>pointed to by the PC is known</a:t>
            </a:r>
          </a:p>
          <a:p>
            <a:pPr lvl="1" algn="just" eaLnBrk="1" hangingPunct="1">
              <a:lnSpc>
                <a:spcPct val="90000"/>
              </a:lnSpc>
            </a:pPr>
            <a:r>
              <a:rPr lang="en-US" altLang="en-US" sz="2000" b="1">
                <a:latin typeface="Times New Roman" panose="02020603050405020304" pitchFamily="18" charset="0"/>
                <a:cs typeface="Times New Roman" panose="02020603050405020304" pitchFamily="18" charset="0"/>
              </a:rPr>
              <a:t>Imprecise</a:t>
            </a:r>
            <a:r>
              <a:rPr lang="en-US" altLang="en-US" sz="2000">
                <a:latin typeface="Times New Roman" panose="02020603050405020304" pitchFamily="18" charset="0"/>
                <a:cs typeface="Times New Roman" panose="02020603050405020304" pitchFamily="18" charset="0"/>
              </a:rPr>
              <a:t>: Does </a:t>
            </a:r>
            <a:r>
              <a:rPr lang="en-US" altLang="en-US" sz="2000" b="1">
                <a:latin typeface="Times New Roman" panose="02020603050405020304" pitchFamily="18" charset="0"/>
                <a:cs typeface="Times New Roman" panose="02020603050405020304" pitchFamily="18" charset="0"/>
              </a:rPr>
              <a:t>not meet all requirements </a:t>
            </a:r>
            <a:r>
              <a:rPr lang="en-US" altLang="en-US" sz="2000">
                <a:latin typeface="Times New Roman" panose="02020603050405020304" pitchFamily="18" charset="0"/>
                <a:cs typeface="Times New Roman" panose="02020603050405020304" pitchFamily="18" charset="0"/>
              </a:rPr>
              <a:t>as precise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4099">
                                            <p:txEl>
                                              <p:pRg st="1" end="1"/>
                                            </p:txEl>
                                          </p:spTgt>
                                        </p:tgtEl>
                                        <p:attrNameLst>
                                          <p:attrName>style.visibility</p:attrName>
                                        </p:attrNameLst>
                                      </p:cBhvr>
                                      <p:to>
                                        <p:strVal val="visible"/>
                                      </p:to>
                                    </p:set>
                                    <p:animEffect transition="in" filter="box(in)">
                                      <p:cBhvr>
                                        <p:cTn id="11" dur="500"/>
                                        <p:tgtEl>
                                          <p:spTgt spid="4099">
                                            <p:txEl>
                                              <p:pRg st="1" end="1"/>
                                            </p:txEl>
                                          </p:spTgt>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box(in)">
                                      <p:cBhvr>
                                        <p:cTn id="15" dur="500"/>
                                        <p:tgtEl>
                                          <p:spTgt spid="40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box(in)">
                                      <p:cBhvr>
                                        <p:cTn id="20" dur="500"/>
                                        <p:tgtEl>
                                          <p:spTgt spid="4099">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box(in)">
                                      <p:cBhvr>
                                        <p:cTn id="23" dur="500"/>
                                        <p:tgtEl>
                                          <p:spTgt spid="4099">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4099">
                                            <p:txEl>
                                              <p:pRg st="6" end="6"/>
                                            </p:txEl>
                                          </p:spTgt>
                                        </p:tgtEl>
                                        <p:attrNameLst>
                                          <p:attrName>style.visibility</p:attrName>
                                        </p:attrNameLst>
                                      </p:cBhvr>
                                      <p:to>
                                        <p:strVal val="visible"/>
                                      </p:to>
                                    </p:set>
                                    <p:animEffect transition="in" filter="box(in)">
                                      <p:cBhvr>
                                        <p:cTn id="26" dur="500"/>
                                        <p:tgtEl>
                                          <p:spTgt spid="4099">
                                            <p:txEl>
                                              <p:pRg st="6" end="6"/>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4099">
                                            <p:txEl>
                                              <p:pRg st="7" end="7"/>
                                            </p:txEl>
                                          </p:spTgt>
                                        </p:tgtEl>
                                        <p:attrNameLst>
                                          <p:attrName>style.visibility</p:attrName>
                                        </p:attrNameLst>
                                      </p:cBhvr>
                                      <p:to>
                                        <p:strVal val="visible"/>
                                      </p:to>
                                    </p:set>
                                    <p:animEffect transition="in" filter="box(in)">
                                      <p:cBhvr>
                                        <p:cTn id="29" dur="500"/>
                                        <p:tgtEl>
                                          <p:spTgt spid="4099">
                                            <p:txEl>
                                              <p:pRg st="7" end="7"/>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8" end="8"/>
                                            </p:txEl>
                                          </p:spTgt>
                                        </p:tgtEl>
                                        <p:attrNameLst>
                                          <p:attrName>style.visibility</p:attrName>
                                        </p:attrNameLst>
                                      </p:cBhvr>
                                      <p:to>
                                        <p:strVal val="visible"/>
                                      </p:to>
                                    </p:set>
                                    <p:animEffect transition="in" filter="box(in)">
                                      <p:cBhvr>
                                        <p:cTn id="37" dur="500"/>
                                        <p:tgtEl>
                                          <p:spTgt spid="4099">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9" end="9"/>
                                            </p:txEl>
                                          </p:spTgt>
                                        </p:tgtEl>
                                        <p:attrNameLst>
                                          <p:attrName>style.visibility</p:attrName>
                                        </p:attrNameLst>
                                      </p:cBhvr>
                                      <p:to>
                                        <p:strVal val="visible"/>
                                      </p:to>
                                    </p:set>
                                    <p:animEffect transition="in" filter="box(in)">
                                      <p:cBhvr>
                                        <p:cTn id="42" dur="500"/>
                                        <p:tgtEl>
                                          <p:spTgt spid="4099">
                                            <p:txEl>
                                              <p:pRg st="9" end="9"/>
                                            </p:txEl>
                                          </p:spTgt>
                                        </p:tgtEl>
                                      </p:cBhvr>
                                    </p:animEffect>
                                  </p:childTnLst>
                                </p:cTn>
                              </p:par>
                              <p:par>
                                <p:cTn id="43" presetID="4" presetClass="entr" presetSubtype="16" fill="hold" nodeType="withEffect">
                                  <p:stCondLst>
                                    <p:cond delay="0"/>
                                  </p:stCondLst>
                                  <p:childTnLst>
                                    <p:set>
                                      <p:cBhvr>
                                        <p:cTn id="44" dur="1" fill="hold">
                                          <p:stCondLst>
                                            <p:cond delay="0"/>
                                          </p:stCondLst>
                                        </p:cTn>
                                        <p:tgtEl>
                                          <p:spTgt spid="4099">
                                            <p:txEl>
                                              <p:pRg st="10" end="10"/>
                                            </p:txEl>
                                          </p:spTgt>
                                        </p:tgtEl>
                                        <p:attrNameLst>
                                          <p:attrName>style.visibility</p:attrName>
                                        </p:attrNameLst>
                                      </p:cBhvr>
                                      <p:to>
                                        <p:strVal val="visible"/>
                                      </p:to>
                                    </p:set>
                                    <p:animEffect transition="in" filter="box(in)">
                                      <p:cBhvr>
                                        <p:cTn id="45" dur="500"/>
                                        <p:tgtEl>
                                          <p:spTgt spid="4099">
                                            <p:txEl>
                                              <p:pRg st="10" end="10"/>
                                            </p:txEl>
                                          </p:spTgt>
                                        </p:tgtEl>
                                      </p:cBhvr>
                                    </p:animEffect>
                                  </p:childTnLst>
                                </p:cTn>
                              </p:par>
                              <p:par>
                                <p:cTn id="46" presetID="4" presetClass="entr" presetSubtype="16" fill="hold" nodeType="withEffect">
                                  <p:stCondLst>
                                    <p:cond delay="0"/>
                                  </p:stCondLst>
                                  <p:childTnLst>
                                    <p:set>
                                      <p:cBhvr>
                                        <p:cTn id="47" dur="1" fill="hold">
                                          <p:stCondLst>
                                            <p:cond delay="0"/>
                                          </p:stCondLst>
                                        </p:cTn>
                                        <p:tgtEl>
                                          <p:spTgt spid="4099">
                                            <p:txEl>
                                              <p:pRg st="11" end="11"/>
                                            </p:txEl>
                                          </p:spTgt>
                                        </p:tgtEl>
                                        <p:attrNameLst>
                                          <p:attrName>style.visibility</p:attrName>
                                        </p:attrNameLst>
                                      </p:cBhvr>
                                      <p:to>
                                        <p:strVal val="visible"/>
                                      </p:to>
                                    </p:set>
                                    <p:animEffect transition="in" filter="box(in)">
                                      <p:cBhvr>
                                        <p:cTn id="48" dur="500"/>
                                        <p:tgtEl>
                                          <p:spTgt spid="4099">
                                            <p:txEl>
                                              <p:pRg st="11" end="11"/>
                                            </p:txEl>
                                          </p:spTgt>
                                        </p:tgtEl>
                                      </p:cBhvr>
                                    </p:animEffect>
                                  </p:childTnLst>
                                </p:cTn>
                              </p:par>
                              <p:par>
                                <p:cTn id="49" presetID="4" presetClass="entr" presetSubtype="16" fill="hold" nodeType="withEffect">
                                  <p:stCondLst>
                                    <p:cond delay="0"/>
                                  </p:stCondLst>
                                  <p:childTnLst>
                                    <p:set>
                                      <p:cBhvr>
                                        <p:cTn id="50" dur="1" fill="hold">
                                          <p:stCondLst>
                                            <p:cond delay="0"/>
                                          </p:stCondLst>
                                        </p:cTn>
                                        <p:tgtEl>
                                          <p:spTgt spid="4099">
                                            <p:txEl>
                                              <p:pRg st="12" end="12"/>
                                            </p:txEl>
                                          </p:spTgt>
                                        </p:tgtEl>
                                        <p:attrNameLst>
                                          <p:attrName>style.visibility</p:attrName>
                                        </p:attrNameLst>
                                      </p:cBhvr>
                                      <p:to>
                                        <p:strVal val="visible"/>
                                      </p:to>
                                    </p:set>
                                    <p:animEffect transition="in" filter="box(in)">
                                      <p:cBhvr>
                                        <p:cTn id="51" dur="500"/>
                                        <p:tgtEl>
                                          <p:spTgt spid="4099">
                                            <p:txEl>
                                              <p:pRg st="12" end="12"/>
                                            </p:txEl>
                                          </p:spTgt>
                                        </p:tgtEl>
                                      </p:cBhvr>
                                    </p:animEffect>
                                  </p:childTnLst>
                                </p:cTn>
                              </p:par>
                              <p:par>
                                <p:cTn id="52" presetID="4" presetClass="entr" presetSubtype="16" fill="hold" nodeType="withEffect">
                                  <p:stCondLst>
                                    <p:cond delay="0"/>
                                  </p:stCondLst>
                                  <p:childTnLst>
                                    <p:set>
                                      <p:cBhvr>
                                        <p:cTn id="53" dur="1" fill="hold">
                                          <p:stCondLst>
                                            <p:cond delay="0"/>
                                          </p:stCondLst>
                                        </p:cTn>
                                        <p:tgtEl>
                                          <p:spTgt spid="4099">
                                            <p:txEl>
                                              <p:pRg st="13" end="13"/>
                                            </p:txEl>
                                          </p:spTgt>
                                        </p:tgtEl>
                                        <p:attrNameLst>
                                          <p:attrName>style.visibility</p:attrName>
                                        </p:attrNameLst>
                                      </p:cBhvr>
                                      <p:to>
                                        <p:strVal val="visible"/>
                                      </p:to>
                                    </p:set>
                                    <p:animEffect transition="in" filter="box(in)">
                                      <p:cBhvr>
                                        <p:cTn id="54" dur="500"/>
                                        <p:tgtEl>
                                          <p:spTgt spid="4099">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4099">
                                            <p:txEl>
                                              <p:pRg st="14" end="14"/>
                                            </p:txEl>
                                          </p:spTgt>
                                        </p:tgtEl>
                                        <p:attrNameLst>
                                          <p:attrName>style.visibility</p:attrName>
                                        </p:attrNameLst>
                                      </p:cBhvr>
                                      <p:to>
                                        <p:strVal val="visible"/>
                                      </p:to>
                                    </p:set>
                                    <p:animEffect transition="in" filter="box(in)">
                                      <p:cBhvr>
                                        <p:cTn id="59" dur="500"/>
                                        <p:tgtEl>
                                          <p:spTgt spid="4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a:t>
            </a:r>
            <a:r>
              <a:rPr lang="en-US" altLang="en-US" b="1">
                <a:latin typeface="Times New Roman" panose="02020603050405020304" pitchFamily="18" charset="0"/>
                <a:cs typeface="Times New Roman" panose="02020603050405020304" pitchFamily="18" charset="0"/>
              </a:rPr>
              <a:t> </a:t>
            </a:r>
            <a:br>
              <a:rPr lang="en-US" altLang="en-US"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Battery Management</a:t>
            </a:r>
          </a:p>
        </p:txBody>
      </p:sp>
      <p:sp>
        <p:nvSpPr>
          <p:cNvPr id="21507" name="Rectangle 3"/>
          <p:cNvSpPr>
            <a:spLocks noGrp="1"/>
          </p:cNvSpPr>
          <p:nvPr>
            <p:ph type="body" sz="half" idx="4294967295"/>
          </p:nvPr>
        </p:nvSpPr>
        <p:spPr>
          <a:xfrm>
            <a:off x="0" y="1066800"/>
            <a:ext cx="9144000" cy="5791200"/>
          </a:xfrm>
        </p:spPr>
        <p:txBody>
          <a:bodyPr/>
          <a:lstStyle/>
          <a:p>
            <a:pPr algn="just"/>
            <a:r>
              <a:rPr lang="en-US" altLang="en-US" sz="2800" b="1">
                <a:latin typeface="Times New Roman" panose="02020603050405020304" pitchFamily="18" charset="0"/>
                <a:cs typeface="Times New Roman" panose="02020603050405020304" pitchFamily="18" charset="0"/>
              </a:rPr>
              <a:t>Smart batteries </a:t>
            </a:r>
            <a:r>
              <a:rPr lang="en-US" altLang="en-US" sz="2800">
                <a:latin typeface="Times New Roman" panose="02020603050405020304" pitchFamily="18" charset="0"/>
                <a:cs typeface="Times New Roman" panose="02020603050405020304" pitchFamily="18" charset="0"/>
              </a:rPr>
              <a:t>can also be </a:t>
            </a:r>
            <a:r>
              <a:rPr lang="en-US" altLang="en-US" sz="2800" b="1">
                <a:latin typeface="Times New Roman" panose="02020603050405020304" pitchFamily="18" charset="0"/>
                <a:cs typeface="Times New Roman" panose="02020603050405020304" pitchFamily="18" charset="0"/>
              </a:rPr>
              <a:t>instructed to change various operational parameters under control of the OS</a:t>
            </a:r>
          </a:p>
          <a:p>
            <a:pPr algn="just"/>
            <a:r>
              <a:rPr lang="en-US" altLang="en-US" sz="2800">
                <a:latin typeface="Times New Roman" panose="02020603050405020304" pitchFamily="18" charset="0"/>
                <a:cs typeface="Times New Roman" panose="02020603050405020304" pitchFamily="18" charset="0"/>
              </a:rPr>
              <a:t>Some notebooks have multiple batteries</a:t>
            </a:r>
          </a:p>
          <a:p>
            <a:pPr lvl="1" algn="just"/>
            <a:r>
              <a:rPr lang="en-US" altLang="en-US" sz="2400">
                <a:latin typeface="Times New Roman" panose="02020603050405020304" pitchFamily="18" charset="0"/>
                <a:cs typeface="Times New Roman" panose="02020603050405020304" pitchFamily="18" charset="0"/>
              </a:rPr>
              <a:t>When the OS detects that one battery is about to go, it has to arrange for a graceful cutover to the next one, without causing any glitches during the transition</a:t>
            </a:r>
          </a:p>
          <a:p>
            <a:pPr lvl="1" algn="just"/>
            <a:r>
              <a:rPr lang="en-US" altLang="en-US" sz="2400">
                <a:latin typeface="Times New Roman" panose="02020603050405020304" pitchFamily="18" charset="0"/>
                <a:cs typeface="Times New Roman" panose="02020603050405020304" pitchFamily="18" charset="0"/>
              </a:rPr>
              <a:t>When the final battery is on its last legs, OS warn the user and the cause an orderly shutdown making sure that file system is not corrupted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Driver Interface</a:t>
            </a:r>
          </a:p>
        </p:txBody>
      </p:sp>
      <p:sp>
        <p:nvSpPr>
          <p:cNvPr id="22531" name="Rectangle 3"/>
          <p:cNvSpPr>
            <a:spLocks noGrp="1"/>
          </p:cNvSpPr>
          <p:nvPr>
            <p:ph type="body" sz="half" idx="4294967295"/>
          </p:nvPr>
        </p:nvSpPr>
        <p:spPr>
          <a:xfrm>
            <a:off x="228600" y="1066800"/>
            <a:ext cx="8915400" cy="5791200"/>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The Windows system has an elaborate mechanism for doing power management called </a:t>
            </a:r>
            <a:r>
              <a:rPr lang="en-US" altLang="en-US" sz="2800" b="1">
                <a:latin typeface="Times New Roman" panose="02020603050405020304" pitchFamily="18" charset="0"/>
                <a:cs typeface="Times New Roman" panose="02020603050405020304" pitchFamily="18" charset="0"/>
              </a:rPr>
              <a:t>Advanced Configuration and Power Interface – ACPI</a:t>
            </a:r>
          </a:p>
          <a:p>
            <a:pPr algn="just">
              <a:lnSpc>
                <a:spcPct val="90000"/>
              </a:lnSpc>
            </a:pPr>
            <a:r>
              <a:rPr lang="en-US" altLang="en-US" sz="2800">
                <a:latin typeface="Times New Roman" panose="02020603050405020304" pitchFamily="18" charset="0"/>
                <a:cs typeface="Times New Roman" panose="02020603050405020304" pitchFamily="18" charset="0"/>
              </a:rPr>
              <a:t>The OS can </a:t>
            </a:r>
            <a:r>
              <a:rPr lang="en-US" altLang="en-US" sz="2800" b="1">
                <a:latin typeface="Times New Roman" panose="02020603050405020304" pitchFamily="18" charset="0"/>
                <a:cs typeface="Times New Roman" panose="02020603050405020304" pitchFamily="18" charset="0"/>
              </a:rPr>
              <a:t>send</a:t>
            </a:r>
            <a:r>
              <a:rPr lang="en-US" altLang="en-US" sz="2800">
                <a:latin typeface="Times New Roman" panose="02020603050405020304" pitchFamily="18" charset="0"/>
                <a:cs typeface="Times New Roman" panose="02020603050405020304" pitchFamily="18" charset="0"/>
              </a:rPr>
              <a:t> any conformant </a:t>
            </a:r>
            <a:r>
              <a:rPr lang="en-US" altLang="en-US" sz="2800" b="1">
                <a:latin typeface="Times New Roman" panose="02020603050405020304" pitchFamily="18" charset="0"/>
                <a:cs typeface="Times New Roman" panose="02020603050405020304" pitchFamily="18" charset="0"/>
              </a:rPr>
              <a:t>driver</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commands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asking</a:t>
            </a:r>
            <a:r>
              <a:rPr lang="en-US" altLang="en-US" sz="2800">
                <a:latin typeface="Times New Roman" panose="02020603050405020304" pitchFamily="18" charset="0"/>
                <a:cs typeface="Times New Roman" panose="02020603050405020304" pitchFamily="18" charset="0"/>
              </a:rPr>
              <a:t> it </a:t>
            </a:r>
            <a:r>
              <a:rPr lang="en-US" altLang="en-US" sz="2800" b="1">
                <a:latin typeface="Times New Roman" panose="02020603050405020304" pitchFamily="18" charset="0"/>
                <a:cs typeface="Times New Roman" panose="02020603050405020304" pitchFamily="18" charset="0"/>
              </a:rPr>
              <a:t>to report </a:t>
            </a:r>
            <a:r>
              <a:rPr lang="en-US" altLang="en-US" sz="2800">
                <a:latin typeface="Times New Roman" panose="02020603050405020304" pitchFamily="18" charset="0"/>
                <a:cs typeface="Times New Roman" panose="02020603050405020304" pitchFamily="18" charset="0"/>
              </a:rPr>
              <a:t>on the capabilities of its devices and their </a:t>
            </a:r>
            <a:r>
              <a:rPr lang="en-US" altLang="en-US" sz="2800" b="1">
                <a:latin typeface="Times New Roman" panose="02020603050405020304" pitchFamily="18" charset="0"/>
                <a:cs typeface="Times New Roman" panose="02020603050405020304" pitchFamily="18" charset="0"/>
              </a:rPr>
              <a:t>current states</a:t>
            </a:r>
          </a:p>
          <a:p>
            <a:pPr algn="just">
              <a:lnSpc>
                <a:spcPct val="90000"/>
              </a:lnSpc>
            </a:pPr>
            <a:r>
              <a:rPr lang="en-US" altLang="en-US" sz="2800">
                <a:latin typeface="Times New Roman" panose="02020603050405020304" pitchFamily="18" charset="0"/>
                <a:cs typeface="Times New Roman" panose="02020603050405020304" pitchFamily="18" charset="0"/>
              </a:rPr>
              <a:t>This feature is especially important when combined with plug and play because just after it is booted, the OS does not even know what devices are present, let alone their properties with respect to energy consumption or power manageability</a:t>
            </a:r>
          </a:p>
          <a:p>
            <a:pPr algn="just">
              <a:lnSpc>
                <a:spcPct val="90000"/>
              </a:lnSpc>
            </a:pPr>
            <a:r>
              <a:rPr lang="en-US" altLang="en-US" sz="2800">
                <a:latin typeface="Times New Roman" panose="02020603050405020304" pitchFamily="18" charset="0"/>
                <a:cs typeface="Times New Roman" panose="02020603050405020304" pitchFamily="18" charset="0"/>
              </a:rPr>
              <a:t>It can also </a:t>
            </a:r>
            <a:r>
              <a:rPr lang="en-US" altLang="en-US" sz="2800" b="1">
                <a:latin typeface="Times New Roman" panose="02020603050405020304" pitchFamily="18" charset="0"/>
                <a:cs typeface="Times New Roman" panose="02020603050405020304" pitchFamily="18" charset="0"/>
              </a:rPr>
              <a:t>send commands to driver instructing</a:t>
            </a:r>
            <a:r>
              <a:rPr lang="en-US" altLang="en-US" sz="2800">
                <a:latin typeface="Times New Roman" panose="02020603050405020304" pitchFamily="18" charset="0"/>
                <a:cs typeface="Times New Roman" panose="02020603050405020304" pitchFamily="18" charset="0"/>
              </a:rPr>
              <a:t> them to </a:t>
            </a:r>
            <a:r>
              <a:rPr lang="en-US" altLang="en-US" sz="2800" b="1">
                <a:latin typeface="Times New Roman" panose="02020603050405020304" pitchFamily="18" charset="0"/>
                <a:cs typeface="Times New Roman" panose="02020603050405020304" pitchFamily="18" charset="0"/>
              </a:rPr>
              <a:t>cut their power levels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xfrm>
            <a:off x="914400" y="0"/>
            <a:ext cx="8229600" cy="1143000"/>
          </a:xfrm>
        </p:spPr>
        <p:txBody>
          <a:bodyPr/>
          <a:lstStyle/>
          <a:p>
            <a:r>
              <a:rPr lang="en-US" altLang="en-US" sz="4000" b="1">
                <a:latin typeface="Times New Roman" panose="02020603050405020304" pitchFamily="18" charset="0"/>
                <a:cs typeface="Times New Roman" panose="02020603050405020304" pitchFamily="18" charset="0"/>
              </a:rPr>
              <a:t>Power Management </a:t>
            </a:r>
            <a:br>
              <a:rPr lang="en-US" altLang="en-US" sz="4000" b="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Application Program Issues</a:t>
            </a:r>
          </a:p>
        </p:txBody>
      </p:sp>
      <p:sp>
        <p:nvSpPr>
          <p:cNvPr id="23555" name="Rectangle 3"/>
          <p:cNvSpPr>
            <a:spLocks noGrp="1"/>
          </p:cNvSpPr>
          <p:nvPr>
            <p:ph type="body" sz="half" idx="4294967295"/>
          </p:nvPr>
        </p:nvSpPr>
        <p:spPr>
          <a:xfrm>
            <a:off x="0" y="1219200"/>
            <a:ext cx="9144000" cy="5638800"/>
          </a:xfrm>
        </p:spPr>
        <p:txBody>
          <a:bodyPr/>
          <a:lstStyle/>
          <a:p>
            <a:pPr algn="just"/>
            <a:r>
              <a:rPr lang="en-US" altLang="en-US" sz="2800">
                <a:latin typeface="Times New Roman" panose="02020603050405020304" pitchFamily="18" charset="0"/>
                <a:cs typeface="Times New Roman" panose="02020603050405020304" pitchFamily="18" charset="0"/>
              </a:rPr>
              <a:t>Tell the </a:t>
            </a:r>
            <a:r>
              <a:rPr lang="en-US" altLang="en-US" sz="2800" b="1">
                <a:latin typeface="Times New Roman" panose="02020603050405020304" pitchFamily="18" charset="0"/>
                <a:cs typeface="Times New Roman" panose="02020603050405020304" pitchFamily="18" charset="0"/>
              </a:rPr>
              <a:t>programs</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to use less energy</a:t>
            </a:r>
            <a:r>
              <a:rPr lang="en-US" altLang="en-US" sz="2800">
                <a:latin typeface="Times New Roman" panose="02020603050405020304" pitchFamily="18" charset="0"/>
                <a:cs typeface="Times New Roman" panose="02020603050405020304" pitchFamily="18" charset="0"/>
              </a:rPr>
              <a:t>, even if this means </a:t>
            </a:r>
            <a:r>
              <a:rPr lang="en-US" altLang="en-US" sz="2800" b="1">
                <a:latin typeface="Times New Roman" panose="02020603050405020304" pitchFamily="18" charset="0"/>
                <a:cs typeface="Times New Roman" panose="02020603050405020304" pitchFamily="18" charset="0"/>
              </a:rPr>
              <a:t>providing</a:t>
            </a:r>
            <a:r>
              <a:rPr lang="en-US" altLang="en-US" sz="2800">
                <a:latin typeface="Times New Roman" panose="02020603050405020304" pitchFamily="18" charset="0"/>
                <a:cs typeface="Times New Roman" panose="02020603050405020304" pitchFamily="18" charset="0"/>
              </a:rPr>
              <a:t> a </a:t>
            </a:r>
            <a:r>
              <a:rPr lang="en-US" altLang="en-US" sz="2800" b="1">
                <a:latin typeface="Times New Roman" panose="02020603050405020304" pitchFamily="18" charset="0"/>
                <a:cs typeface="Times New Roman" panose="02020603050405020304" pitchFamily="18" charset="0"/>
              </a:rPr>
              <a:t>poorer user experience</a:t>
            </a:r>
          </a:p>
          <a:p>
            <a:pPr algn="just"/>
            <a:r>
              <a:rPr lang="en-US" altLang="en-US" sz="2800">
                <a:latin typeface="Times New Roman" panose="02020603050405020304" pitchFamily="18" charset="0"/>
                <a:cs typeface="Times New Roman" panose="02020603050405020304" pitchFamily="18" charset="0"/>
              </a:rPr>
              <a:t>This information is passed on when the battery charge is below some threshold. Then the </a:t>
            </a:r>
            <a:r>
              <a:rPr lang="en-US" altLang="en-US" sz="2800" b="1">
                <a:latin typeface="Times New Roman" panose="02020603050405020304" pitchFamily="18" charset="0"/>
                <a:cs typeface="Times New Roman" panose="02020603050405020304" pitchFamily="18" charset="0"/>
              </a:rPr>
              <a:t>program decide between degrading performance to lengthen batteries life or to maintain performance and risk running out of energy</a:t>
            </a:r>
          </a:p>
          <a:p>
            <a:pPr algn="just">
              <a:buFont typeface="Arial" panose="020B0604020202020204" pitchFamily="34" charset="0"/>
              <a:buNone/>
            </a:pP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Summary</a:t>
            </a:r>
          </a:p>
        </p:txBody>
      </p:sp>
      <p:sp>
        <p:nvSpPr>
          <p:cNvPr id="24579" name="Rectangle 3"/>
          <p:cNvSpPr>
            <a:spLocks noGrp="1"/>
          </p:cNvSpPr>
          <p:nvPr>
            <p:ph type="body" idx="1"/>
          </p:nvPr>
        </p:nvSpPr>
        <p:spPr>
          <a:xfrm>
            <a:off x="457200" y="1600200"/>
            <a:ext cx="8229600" cy="3200400"/>
          </a:xfrm>
        </p:spPr>
        <p:txBody>
          <a:bodyPr/>
          <a:lstStyle/>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Thin Clients</a:t>
            </a:r>
          </a:p>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Power Management</a:t>
            </a:r>
          </a:p>
        </p:txBody>
      </p:sp>
      <p:sp>
        <p:nvSpPr>
          <p:cNvPr id="24580" name="Text Box 4"/>
          <p:cNvSpPr txBox="1">
            <a:spLocks noChangeArrowheads="1"/>
          </p:cNvSpPr>
          <p:nvPr/>
        </p:nvSpPr>
        <p:spPr bwMode="auto">
          <a:xfrm>
            <a:off x="1295400" y="4800600"/>
            <a:ext cx="6629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4000">
                <a:latin typeface="Times New Roman" panose="02020603050405020304" pitchFamily="18" charset="0"/>
                <a:cs typeface="Times New Roman" panose="02020603050405020304" pitchFamily="18" charset="0"/>
              </a:rPr>
              <a:t>Q&amp;A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r>
              <a:rPr lang="en-US" altLang="en-US">
                <a:latin typeface="Times New Roman" panose="02020603050405020304" pitchFamily="18" charset="0"/>
                <a:cs typeface="Times New Roman" panose="02020603050405020304" pitchFamily="18" charset="0"/>
              </a:rPr>
              <a:t>Next Lecture</a:t>
            </a:r>
          </a:p>
        </p:txBody>
      </p:sp>
      <p:sp>
        <p:nvSpPr>
          <p:cNvPr id="25603" name="Rectangle 3"/>
          <p:cNvSpPr>
            <a:spLocks noGrp="1"/>
          </p:cNvSpPr>
          <p:nvPr>
            <p:ph type="body" idx="1"/>
          </p:nvPr>
        </p:nvSpPr>
        <p:spPr>
          <a:xfrm>
            <a:off x="457200" y="1600200"/>
            <a:ext cx="8229600" cy="3200400"/>
          </a:xfrm>
        </p:spPr>
        <p:txBody>
          <a:bodyPr/>
          <a:lstStyle/>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Deadlock</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Problems &amp; Solutions</a:t>
            </a:r>
          </a:p>
          <a:p>
            <a:pPr eaLnBrk="1" hangingPunct="1">
              <a:buClrTx/>
              <a:buSzTx/>
              <a:buFont typeface="Arial" panose="020B0604020202020204" pitchFamily="34" charset="0"/>
              <a:buChar char="•"/>
            </a:pPr>
            <a:r>
              <a:rPr lang="en-US" altLang="en-US" b="1">
                <a:latin typeface="Times New Roman" panose="02020603050405020304" pitchFamily="18" charset="0"/>
                <a:cs typeface="Times New Roman" panose="02020603050405020304" pitchFamily="18" charset="0"/>
              </a:rPr>
              <a:t>Other Issues</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Live Lock</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Two phase Locking</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Communication Lock</a:t>
            </a:r>
          </a:p>
          <a:p>
            <a:pPr lvl="1" eaLnBrk="1" hangingPunct="1">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Starvation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762000"/>
            <a:ext cx="9144000" cy="60960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I/O Software</a:t>
            </a:r>
          </a:p>
          <a:p>
            <a:pPr lvl="1" algn="just" eaLnBrk="1" hangingPunct="1"/>
            <a:r>
              <a:rPr lang="en-US" altLang="en-US" sz="2400" b="1" i="1" dirty="0">
                <a:latin typeface="Times New Roman" panose="02020603050405020304" pitchFamily="18" charset="0"/>
                <a:cs typeface="Times New Roman" panose="02020603050405020304" pitchFamily="18" charset="0"/>
              </a:rPr>
              <a:t>Goals</a:t>
            </a:r>
          </a:p>
          <a:p>
            <a:pPr lvl="2" algn="just" eaLnBrk="1" hangingPunct="1"/>
            <a:r>
              <a:rPr lang="en-US" altLang="en-US" sz="2000" dirty="0">
                <a:latin typeface="Times New Roman" panose="02020603050405020304" pitchFamily="18" charset="0"/>
                <a:cs typeface="Times New Roman" panose="02020603050405020304" pitchFamily="18" charset="0"/>
              </a:rPr>
              <a:t>Device Independent, Error handling, Synchronous vs. </a:t>
            </a:r>
            <a:r>
              <a:rPr lang="en-US" altLang="en-US" sz="2000" b="1" dirty="0">
                <a:latin typeface="Times New Roman" panose="02020603050405020304" pitchFamily="18" charset="0"/>
                <a:cs typeface="Times New Roman" panose="02020603050405020304" pitchFamily="18" charset="0"/>
              </a:rPr>
              <a:t>Asynchronous</a:t>
            </a:r>
            <a:r>
              <a:rPr lang="en-US" altLang="en-US" sz="2000" dirty="0">
                <a:latin typeface="Times New Roman" panose="02020603050405020304" pitchFamily="18" charset="0"/>
                <a:cs typeface="Times New Roman" panose="02020603050405020304" pitchFamily="18" charset="0"/>
              </a:rPr>
              <a:t>, Buffering, Dedicated device allocation</a:t>
            </a:r>
          </a:p>
          <a:p>
            <a:pPr lvl="1" algn="just" eaLnBrk="1" hangingPunct="1"/>
            <a:r>
              <a:rPr lang="en-US" altLang="en-US" sz="2400" b="1" i="1" dirty="0">
                <a:latin typeface="Times New Roman" panose="02020603050405020304" pitchFamily="18" charset="0"/>
                <a:cs typeface="Times New Roman" panose="02020603050405020304" pitchFamily="18" charset="0"/>
              </a:rPr>
              <a:t>I/O with DMA</a:t>
            </a:r>
          </a:p>
          <a:p>
            <a:pPr lvl="1" algn="just" eaLnBrk="1" hangingPunct="1"/>
            <a:r>
              <a:rPr lang="en-US" altLang="en-US" sz="2400" dirty="0">
                <a:latin typeface="Times New Roman" panose="02020603050405020304" pitchFamily="18" charset="0"/>
                <a:cs typeface="Times New Roman" panose="02020603050405020304" pitchFamily="18" charset="0"/>
              </a:rPr>
              <a:t>Layers</a:t>
            </a:r>
          </a:p>
          <a:p>
            <a:pPr lvl="2" algn="just"/>
            <a:r>
              <a:rPr lang="en-US" altLang="en-US" sz="2000" dirty="0">
                <a:latin typeface="Times New Roman" panose="02020603050405020304" pitchFamily="18" charset="0"/>
                <a:cs typeface="Times New Roman" panose="02020603050405020304" pitchFamily="18" charset="0"/>
              </a:rPr>
              <a:t>User level I/O software: </a:t>
            </a:r>
            <a:r>
              <a:rPr lang="en-US" altLang="en-US" sz="2000" b="1" dirty="0">
                <a:latin typeface="Times New Roman" panose="02020603050405020304" pitchFamily="18" charset="0"/>
                <a:cs typeface="Times New Roman" panose="02020603050405020304" pitchFamily="18" charset="0"/>
              </a:rPr>
              <a:t>pooling with daemon scheduling (Asynchronous)</a:t>
            </a:r>
          </a:p>
          <a:p>
            <a:pPr lvl="2" algn="just"/>
            <a:r>
              <a:rPr lang="en-US" altLang="en-US" sz="2000" dirty="0">
                <a:latin typeface="Times New Roman" panose="02020603050405020304" pitchFamily="18" charset="0"/>
                <a:cs typeface="Times New Roman" panose="02020603050405020304" pitchFamily="18" charset="0"/>
              </a:rPr>
              <a:t>Device independent </a:t>
            </a:r>
          </a:p>
          <a:p>
            <a:pPr lvl="3" algn="just"/>
            <a:r>
              <a:rPr lang="en-US" altLang="en-US" dirty="0">
                <a:latin typeface="Times New Roman" panose="02020603050405020304" pitchFamily="18" charset="0"/>
                <a:cs typeface="Times New Roman" panose="02020603050405020304" pitchFamily="18" charset="0"/>
              </a:rPr>
              <a:t>Uniform naming, Uniform interface, Independent block size</a:t>
            </a:r>
          </a:p>
          <a:p>
            <a:pPr lvl="3" algn="just"/>
            <a:r>
              <a:rPr lang="en-US" altLang="en-US" dirty="0">
                <a:latin typeface="Times New Roman" panose="02020603050405020304" pitchFamily="18" charset="0"/>
                <a:cs typeface="Times New Roman" panose="02020603050405020304" pitchFamily="18" charset="0"/>
              </a:rPr>
              <a:t>Buffering</a:t>
            </a:r>
          </a:p>
          <a:p>
            <a:pPr lvl="3" algn="just"/>
            <a:r>
              <a:rPr lang="en-US" altLang="en-US" dirty="0">
                <a:latin typeface="Times New Roman" panose="02020603050405020304" pitchFamily="18" charset="0"/>
                <a:cs typeface="Times New Roman" panose="02020603050405020304" pitchFamily="18" charset="0"/>
              </a:rPr>
              <a:t>Error handling, Dedicated device allocation</a:t>
            </a:r>
          </a:p>
          <a:p>
            <a:pPr lvl="2" algn="just"/>
            <a:r>
              <a:rPr lang="en-US" altLang="en-US" sz="2000" dirty="0">
                <a:latin typeface="Times New Roman" panose="02020603050405020304" pitchFamily="18" charset="0"/>
                <a:cs typeface="Times New Roman" panose="02020603050405020304" pitchFamily="18" charset="0"/>
              </a:rPr>
              <a:t>Device Drivers: </a:t>
            </a:r>
            <a:r>
              <a:rPr lang="en-US" altLang="en-US" sz="2000" b="1" dirty="0">
                <a:latin typeface="Times New Roman" panose="02020603050405020304" pitchFamily="18" charset="0"/>
                <a:cs typeface="Times New Roman" panose="02020603050405020304" pitchFamily="18" charset="0"/>
              </a:rPr>
              <a:t>help OS control specified devices depending on standard interface</a:t>
            </a:r>
          </a:p>
          <a:p>
            <a:pPr lvl="2" algn="just"/>
            <a:r>
              <a:rPr lang="en-US" altLang="en-US" sz="2000" dirty="0">
                <a:latin typeface="Times New Roman" panose="02020603050405020304" pitchFamily="18" charset="0"/>
                <a:cs typeface="Times New Roman" panose="02020603050405020304" pitchFamily="18" charset="0"/>
              </a:rPr>
              <a:t>Interrupt Handlers: </a:t>
            </a:r>
            <a:r>
              <a:rPr lang="en-US" altLang="en-US" sz="2000" b="1" dirty="0">
                <a:latin typeface="Times New Roman" panose="02020603050405020304" pitchFamily="18" charset="0"/>
                <a:cs typeface="Times New Roman" panose="02020603050405020304" pitchFamily="18" charset="0"/>
              </a:rPr>
              <a:t>handle interrupt to determine what the system should do</a:t>
            </a:r>
          </a:p>
        </p:txBody>
      </p:sp>
    </p:spTree>
    <p:extLst>
      <p:ext uri="{BB962C8B-B14F-4D97-AF65-F5344CB8AC3E}">
        <p14:creationId xmlns:p14="http://schemas.microsoft.com/office/powerpoint/2010/main" val="3124862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ox(in)">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ox(in)">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ox(in)">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ox(in)">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ox(in)">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ox(in)">
                                      <p:cBhvr>
                                        <p:cTn id="32" dur="500"/>
                                        <p:tgtEl>
                                          <p:spTgt spid="40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box(in)">
                                      <p:cBhvr>
                                        <p:cTn id="37" dur="500"/>
                                        <p:tgtEl>
                                          <p:spTgt spid="40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4099">
                                            <p:txEl>
                                              <p:pRg st="7" end="7"/>
                                            </p:txEl>
                                          </p:spTgt>
                                        </p:tgtEl>
                                        <p:attrNameLst>
                                          <p:attrName>style.visibility</p:attrName>
                                        </p:attrNameLst>
                                      </p:cBhvr>
                                      <p:to>
                                        <p:strVal val="visible"/>
                                      </p:to>
                                    </p:set>
                                    <p:animEffect transition="in" filter="box(in)">
                                      <p:cBhvr>
                                        <p:cTn id="42" dur="500"/>
                                        <p:tgtEl>
                                          <p:spTgt spid="40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099">
                                            <p:txEl>
                                              <p:pRg st="8" end="8"/>
                                            </p:txEl>
                                          </p:spTgt>
                                        </p:tgtEl>
                                        <p:attrNameLst>
                                          <p:attrName>style.visibility</p:attrName>
                                        </p:attrNameLst>
                                      </p:cBhvr>
                                      <p:to>
                                        <p:strVal val="visible"/>
                                      </p:to>
                                    </p:set>
                                    <p:animEffect transition="in" filter="box(in)">
                                      <p:cBhvr>
                                        <p:cTn id="47" dur="500"/>
                                        <p:tgtEl>
                                          <p:spTgt spid="40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4099">
                                            <p:txEl>
                                              <p:pRg st="9" end="9"/>
                                            </p:txEl>
                                          </p:spTgt>
                                        </p:tgtEl>
                                        <p:attrNameLst>
                                          <p:attrName>style.visibility</p:attrName>
                                        </p:attrNameLst>
                                      </p:cBhvr>
                                      <p:to>
                                        <p:strVal val="visible"/>
                                      </p:to>
                                    </p:set>
                                    <p:animEffect transition="in" filter="box(in)">
                                      <p:cBhvr>
                                        <p:cTn id="52" dur="500"/>
                                        <p:tgtEl>
                                          <p:spTgt spid="40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4099">
                                            <p:txEl>
                                              <p:pRg st="10" end="10"/>
                                            </p:txEl>
                                          </p:spTgt>
                                        </p:tgtEl>
                                        <p:attrNameLst>
                                          <p:attrName>style.visibility</p:attrName>
                                        </p:attrNameLst>
                                      </p:cBhvr>
                                      <p:to>
                                        <p:strVal val="visible"/>
                                      </p:to>
                                    </p:set>
                                    <p:animEffect transition="in" filter="box(in)">
                                      <p:cBhvr>
                                        <p:cTn id="57" dur="500"/>
                                        <p:tgtEl>
                                          <p:spTgt spid="40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099">
                                            <p:txEl>
                                              <p:pRg st="11" end="11"/>
                                            </p:txEl>
                                          </p:spTgt>
                                        </p:tgtEl>
                                        <p:attrNameLst>
                                          <p:attrName>style.visibility</p:attrName>
                                        </p:attrNameLst>
                                      </p:cBhvr>
                                      <p:to>
                                        <p:strVal val="visible"/>
                                      </p:to>
                                    </p:set>
                                    <p:animEffect transition="in" filter="box(in)">
                                      <p:cBhvr>
                                        <p:cTn id="62" dur="500"/>
                                        <p:tgtEl>
                                          <p:spTgt spid="4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304800"/>
            <a:ext cx="9144000" cy="6172200"/>
          </a:xfrm>
        </p:spPr>
        <p:txBody>
          <a:bodyPr/>
          <a:lstStyle/>
          <a:p>
            <a:pPr algn="just">
              <a:buClrTx/>
              <a:buSzTx/>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Disk arm scheduling</a:t>
            </a:r>
          </a:p>
          <a:p>
            <a:pPr lvl="1" algn="just" eaLnBrk="1" hangingPunct="1"/>
            <a:r>
              <a:rPr lang="en-US" altLang="en-US" sz="2400" dirty="0">
                <a:latin typeface="Times New Roman" panose="02020603050405020304" pitchFamily="18" charset="0"/>
                <a:cs typeface="Times New Roman" panose="02020603050405020304" pitchFamily="18" charset="0"/>
              </a:rPr>
              <a:t>Seek time </a:t>
            </a:r>
          </a:p>
          <a:p>
            <a:pPr lvl="2" algn="just" eaLnBrk="1" hangingPunct="1"/>
            <a:r>
              <a:rPr lang="en-US" altLang="en-US" sz="2000" dirty="0">
                <a:latin typeface="Times New Roman" panose="02020603050405020304" pitchFamily="18" charset="0"/>
                <a:cs typeface="Times New Roman" panose="02020603050405020304" pitchFamily="18" charset="0"/>
              </a:rPr>
              <a:t>FCFS: </a:t>
            </a:r>
            <a:r>
              <a:rPr lang="en-US" altLang="en-US" sz="2000" b="1" dirty="0">
                <a:latin typeface="Times New Roman" panose="02020603050405020304" pitchFamily="18" charset="0"/>
                <a:cs typeface="Times New Roman" panose="02020603050405020304" pitchFamily="18" charset="0"/>
              </a:rPr>
              <a:t>Process</a:t>
            </a:r>
            <a:r>
              <a:rPr lang="en-US" altLang="en-US" sz="2000" dirty="0">
                <a:latin typeface="Times New Roman" panose="02020603050405020304" pitchFamily="18" charset="0"/>
                <a:cs typeface="Times New Roman" panose="02020603050405020304" pitchFamily="18" charset="0"/>
              </a:rPr>
              <a:t> request </a:t>
            </a:r>
            <a:r>
              <a:rPr lang="en-US" altLang="en-US" sz="2000" b="1" dirty="0">
                <a:latin typeface="Times New Roman" panose="02020603050405020304" pitchFamily="18" charset="0"/>
                <a:cs typeface="Times New Roman" panose="02020603050405020304" pitchFamily="18" charset="0"/>
              </a:rPr>
              <a:t>sequentially</a:t>
            </a:r>
            <a:endParaRPr lang="en-US" altLang="en-US" sz="2000" dirty="0">
              <a:latin typeface="Times New Roman" panose="02020603050405020304" pitchFamily="18" charset="0"/>
              <a:cs typeface="Times New Roman" panose="02020603050405020304" pitchFamily="18" charset="0"/>
            </a:endParaRPr>
          </a:p>
          <a:p>
            <a:pPr lvl="2" algn="just" eaLnBrk="1" hangingPunct="1"/>
            <a:r>
              <a:rPr lang="en-US" altLang="en-US" sz="2000" dirty="0">
                <a:latin typeface="Times New Roman" panose="02020603050405020304" pitchFamily="18" charset="0"/>
                <a:cs typeface="Times New Roman" panose="02020603050405020304" pitchFamily="18" charset="0"/>
              </a:rPr>
              <a:t>SSF: the </a:t>
            </a:r>
            <a:r>
              <a:rPr lang="en-US" altLang="en-US" sz="2000" b="1" dirty="0">
                <a:latin typeface="Times New Roman" panose="02020603050405020304" pitchFamily="18" charset="0"/>
                <a:cs typeface="Times New Roman" panose="02020603050405020304" pitchFamily="18" charset="0"/>
              </a:rPr>
              <a:t>least movement of the disk arm from its current head position</a:t>
            </a:r>
            <a:endParaRPr lang="en-US" altLang="en-US" sz="2000" dirty="0">
              <a:latin typeface="Times New Roman" panose="02020603050405020304" pitchFamily="18" charset="0"/>
              <a:cs typeface="Times New Roman" panose="02020603050405020304" pitchFamily="18" charset="0"/>
            </a:endParaRPr>
          </a:p>
          <a:p>
            <a:pPr lvl="2" algn="just" eaLnBrk="1" hangingPunct="1"/>
            <a:r>
              <a:rPr lang="en-US" altLang="en-US" sz="2000" dirty="0">
                <a:latin typeface="Times New Roman" panose="02020603050405020304" pitchFamily="18" charset="0"/>
                <a:cs typeface="Times New Roman" panose="02020603050405020304" pitchFamily="18" charset="0"/>
              </a:rPr>
              <a:t>Elevator</a:t>
            </a:r>
          </a:p>
          <a:p>
            <a:pPr lvl="3" algn="just" eaLnBrk="1" hangingPunct="1"/>
            <a:r>
              <a:rPr lang="en-US" altLang="en-US" b="1" dirty="0">
                <a:latin typeface="Times New Roman" panose="02020603050405020304" pitchFamily="18" charset="0"/>
                <a:cs typeface="Times New Roman" panose="02020603050405020304" pitchFamily="18" charset="0"/>
              </a:rPr>
              <a:t>Approach</a:t>
            </a:r>
            <a:r>
              <a:rPr lang="en-US" altLang="en-US" dirty="0">
                <a:latin typeface="Times New Roman" panose="02020603050405020304" pitchFamily="18" charset="0"/>
                <a:cs typeface="Times New Roman" panose="02020603050405020304" pitchFamily="18" charset="0"/>
              </a:rPr>
              <a:t>: Arm </a:t>
            </a:r>
            <a:r>
              <a:rPr lang="en-US" altLang="en-US" b="1" dirty="0">
                <a:latin typeface="Times New Roman" panose="02020603050405020304" pitchFamily="18" charset="0"/>
                <a:cs typeface="Times New Roman" panose="02020603050405020304" pitchFamily="18" charset="0"/>
              </a:rPr>
              <a:t>moves</a:t>
            </a:r>
            <a:r>
              <a:rPr lang="en-US" altLang="en-US" dirty="0">
                <a:latin typeface="Times New Roman" panose="02020603050405020304" pitchFamily="18" charset="0"/>
                <a:cs typeface="Times New Roman" panose="02020603050405020304" pitchFamily="18" charset="0"/>
              </a:rPr>
              <a:t> in </a:t>
            </a:r>
            <a:r>
              <a:rPr lang="en-US" altLang="en-US" b="1" dirty="0">
                <a:latin typeface="Times New Roman" panose="02020603050405020304" pitchFamily="18" charset="0"/>
                <a:cs typeface="Times New Roman" panose="02020603050405020304" pitchFamily="18" charset="0"/>
              </a:rPr>
              <a:t>one direction only</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satisfying</a:t>
            </a:r>
            <a:r>
              <a:rPr lang="en-US" altLang="en-US" dirty="0">
                <a:latin typeface="Times New Roman" panose="02020603050405020304" pitchFamily="18" charset="0"/>
                <a:cs typeface="Times New Roman" panose="02020603050405020304" pitchFamily="18" charset="0"/>
              </a:rPr>
              <a:t> all outstanding requests </a:t>
            </a:r>
            <a:r>
              <a:rPr lang="en-US" altLang="en-US" b="1" dirty="0">
                <a:latin typeface="Times New Roman" panose="02020603050405020304" pitchFamily="18" charset="0"/>
                <a:cs typeface="Times New Roman" panose="02020603050405020304" pitchFamily="18" charset="0"/>
              </a:rPr>
              <a:t>until</a:t>
            </a:r>
            <a:r>
              <a:rPr lang="en-US" altLang="en-US" dirty="0">
                <a:latin typeface="Times New Roman" panose="02020603050405020304" pitchFamily="18" charset="0"/>
                <a:cs typeface="Times New Roman" panose="02020603050405020304" pitchFamily="18" charset="0"/>
              </a:rPr>
              <a:t> it </a:t>
            </a:r>
            <a:r>
              <a:rPr lang="en-US" altLang="en-US" b="1" dirty="0">
                <a:latin typeface="Times New Roman" panose="02020603050405020304" pitchFamily="18" charset="0"/>
                <a:cs typeface="Times New Roman" panose="02020603050405020304" pitchFamily="18" charset="0"/>
              </a:rPr>
              <a:t>reaches the last track in</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that direction</a:t>
            </a:r>
          </a:p>
          <a:p>
            <a:pPr lvl="3" algn="just" eaLnBrk="1" hangingPunct="1"/>
            <a:r>
              <a:rPr lang="en-US" altLang="en-US" b="1" dirty="0">
                <a:latin typeface="Times New Roman" panose="02020603050405020304" pitchFamily="18" charset="0"/>
                <a:cs typeface="Times New Roman" panose="02020603050405020304" pitchFamily="18" charset="0"/>
              </a:rPr>
              <a:t>Implementation: When</a:t>
            </a:r>
            <a:r>
              <a:rPr lang="en-US" altLang="en-US" dirty="0">
                <a:latin typeface="Times New Roman" panose="02020603050405020304" pitchFamily="18" charset="0"/>
                <a:cs typeface="Times New Roman" panose="02020603050405020304" pitchFamily="18" charset="0"/>
              </a:rPr>
              <a:t> the </a:t>
            </a:r>
            <a:r>
              <a:rPr lang="en-US" altLang="en-US" b="1" dirty="0">
                <a:latin typeface="Times New Roman" panose="02020603050405020304" pitchFamily="18" charset="0"/>
                <a:cs typeface="Times New Roman" panose="02020603050405020304" pitchFamily="18" charset="0"/>
              </a:rPr>
              <a:t>highest numbered cylinder </a:t>
            </a:r>
            <a:r>
              <a:rPr lang="en-US" altLang="en-US" dirty="0">
                <a:latin typeface="Times New Roman" panose="02020603050405020304" pitchFamily="18" charset="0"/>
                <a:cs typeface="Times New Roman" panose="02020603050405020304" pitchFamily="18" charset="0"/>
              </a:rPr>
              <a:t>with a </a:t>
            </a:r>
            <a:r>
              <a:rPr lang="en-US" altLang="en-US" b="1" dirty="0">
                <a:latin typeface="Times New Roman" panose="02020603050405020304" pitchFamily="18" charset="0"/>
                <a:cs typeface="Times New Roman" panose="02020603050405020304" pitchFamily="18" charset="0"/>
              </a:rPr>
              <a:t>pending request </a:t>
            </a:r>
            <a:r>
              <a:rPr lang="en-US" altLang="en-US" dirty="0">
                <a:latin typeface="Times New Roman" panose="02020603050405020304" pitchFamily="18" charset="0"/>
                <a:cs typeface="Times New Roman" panose="02020603050405020304" pitchFamily="18" charset="0"/>
              </a:rPr>
              <a:t>has been services, the </a:t>
            </a:r>
            <a:r>
              <a:rPr lang="en-US" altLang="en-US" b="1" dirty="0">
                <a:latin typeface="Times New Roman" panose="02020603050405020304" pitchFamily="18" charset="0"/>
                <a:cs typeface="Times New Roman" panose="02020603050405020304" pitchFamily="18" charset="0"/>
              </a:rPr>
              <a:t>arm goes to lowest number cylinder</a:t>
            </a:r>
            <a:r>
              <a:rPr lang="en-US" altLang="en-US" dirty="0">
                <a:latin typeface="Times New Roman" panose="02020603050405020304" pitchFamily="18" charset="0"/>
                <a:cs typeface="Times New Roman" panose="02020603050405020304" pitchFamily="18" charset="0"/>
              </a:rPr>
              <a:t> with a pending request </a:t>
            </a:r>
            <a:r>
              <a:rPr lang="en-US" altLang="en-US" b="1" dirty="0">
                <a:latin typeface="Times New Roman" panose="02020603050405020304" pitchFamily="18" charset="0"/>
                <a:cs typeface="Times New Roman" panose="02020603050405020304" pitchFamily="18" charset="0"/>
              </a:rPr>
              <a:t>and</a:t>
            </a:r>
            <a:r>
              <a:rPr lang="en-US" altLang="en-US" dirty="0">
                <a:latin typeface="Times New Roman" panose="02020603050405020304" pitchFamily="18" charset="0"/>
                <a:cs typeface="Times New Roman" panose="02020603050405020304" pitchFamily="18" charset="0"/>
              </a:rPr>
              <a:t> then continues </a:t>
            </a:r>
            <a:r>
              <a:rPr lang="en-US" altLang="en-US" b="1" dirty="0">
                <a:latin typeface="Times New Roman" panose="02020603050405020304" pitchFamily="18" charset="0"/>
                <a:cs typeface="Times New Roman" panose="02020603050405020304" pitchFamily="18" charset="0"/>
              </a:rPr>
              <a:t>moving</a:t>
            </a:r>
            <a:r>
              <a:rPr lang="en-US" altLang="en-US" dirty="0">
                <a:latin typeface="Times New Roman" panose="02020603050405020304" pitchFamily="18" charset="0"/>
                <a:cs typeface="Times New Roman" panose="02020603050405020304" pitchFamily="18" charset="0"/>
              </a:rPr>
              <a:t> in </a:t>
            </a:r>
            <a:r>
              <a:rPr lang="en-US" altLang="en-US" b="1" dirty="0">
                <a:latin typeface="Times New Roman" panose="02020603050405020304" pitchFamily="18" charset="0"/>
                <a:cs typeface="Times New Roman" panose="02020603050405020304" pitchFamily="18" charset="0"/>
              </a:rPr>
              <a:t>an upward direction</a:t>
            </a:r>
            <a:endParaRPr lang="en-US" altLang="en-US" dirty="0">
              <a:latin typeface="Times New Roman" panose="02020603050405020304" pitchFamily="18" charset="0"/>
              <a:cs typeface="Times New Roman" panose="02020603050405020304" pitchFamily="18" charset="0"/>
            </a:endParaRPr>
          </a:p>
          <a:p>
            <a:pPr lvl="1" algn="just" eaLnBrk="1" hangingPunct="1"/>
            <a:r>
              <a:rPr lang="en-US" altLang="en-US" sz="2400" dirty="0">
                <a:latin typeface="Times New Roman" panose="02020603050405020304" pitchFamily="18" charset="0"/>
                <a:cs typeface="Times New Roman" panose="02020603050405020304" pitchFamily="18" charset="0"/>
              </a:rPr>
              <a:t>Rotational delay</a:t>
            </a:r>
          </a:p>
          <a:p>
            <a:pPr lvl="2" algn="just" eaLnBrk="1" hangingPunct="1"/>
            <a:r>
              <a:rPr lang="en-US" altLang="en-US" sz="2000" dirty="0">
                <a:latin typeface="Times New Roman" panose="02020603050405020304" pitchFamily="18" charset="0"/>
                <a:cs typeface="Times New Roman" panose="02020603050405020304" pitchFamily="18" charset="0"/>
              </a:rPr>
              <a:t>If </a:t>
            </a:r>
            <a:r>
              <a:rPr lang="en-US" altLang="en-US" sz="2000" b="1" dirty="0">
                <a:latin typeface="Times New Roman" panose="02020603050405020304" pitchFamily="18" charset="0"/>
                <a:cs typeface="Times New Roman" panose="02020603050405020304" pitchFamily="18" charset="0"/>
              </a:rPr>
              <a:t>two</a:t>
            </a:r>
            <a:r>
              <a:rPr lang="en-US" altLang="en-US" sz="2000" dirty="0">
                <a:latin typeface="Times New Roman" panose="02020603050405020304" pitchFamily="18" charset="0"/>
                <a:cs typeface="Times New Roman" panose="02020603050405020304" pitchFamily="18" charset="0"/>
              </a:rPr>
              <a:t> or </a:t>
            </a:r>
            <a:r>
              <a:rPr lang="en-US" altLang="en-US" sz="2000" b="1" dirty="0">
                <a:latin typeface="Times New Roman" panose="02020603050405020304" pitchFamily="18" charset="0"/>
                <a:cs typeface="Times New Roman" panose="02020603050405020304" pitchFamily="18" charset="0"/>
              </a:rPr>
              <a:t>more</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requests</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for</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same cylinder are pending</a:t>
            </a:r>
            <a:r>
              <a:rPr lang="en-US" altLang="en-US" sz="2000" dirty="0">
                <a:latin typeface="Times New Roman" panose="02020603050405020304" pitchFamily="18" charset="0"/>
                <a:cs typeface="Times New Roman" panose="02020603050405020304" pitchFamily="18" charset="0"/>
              </a:rPr>
              <a:t>, the </a:t>
            </a:r>
            <a:r>
              <a:rPr lang="en-US" altLang="en-US" sz="2000" b="1" dirty="0">
                <a:latin typeface="Times New Roman" panose="02020603050405020304" pitchFamily="18" charset="0"/>
                <a:cs typeface="Times New Roman" panose="02020603050405020304" pitchFamily="18" charset="0"/>
              </a:rPr>
              <a:t>driver</a:t>
            </a:r>
            <a:r>
              <a:rPr lang="en-US" altLang="en-US" sz="2000" dirty="0">
                <a:latin typeface="Times New Roman" panose="02020603050405020304" pitchFamily="18" charset="0"/>
                <a:cs typeface="Times New Roman" panose="02020603050405020304" pitchFamily="18" charset="0"/>
              </a:rPr>
              <a:t>  can </a:t>
            </a:r>
            <a:r>
              <a:rPr lang="en-US" altLang="en-US" sz="2000" b="1" dirty="0">
                <a:latin typeface="Times New Roman" panose="02020603050405020304" pitchFamily="18" charset="0"/>
                <a:cs typeface="Times New Roman" panose="02020603050405020304" pitchFamily="18" charset="0"/>
              </a:rPr>
              <a:t>issue</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request for the sector </a:t>
            </a:r>
            <a:r>
              <a:rPr lang="en-US" altLang="en-US" sz="2000" dirty="0">
                <a:latin typeface="Times New Roman" panose="02020603050405020304" pitchFamily="18" charset="0"/>
                <a:cs typeface="Times New Roman" panose="02020603050405020304" pitchFamily="18" charset="0"/>
              </a:rPr>
              <a:t>that will </a:t>
            </a:r>
            <a:r>
              <a:rPr lang="en-US" altLang="en-US" sz="2000" b="1" dirty="0">
                <a:latin typeface="Times New Roman" panose="02020603050405020304" pitchFamily="18" charset="0"/>
                <a:cs typeface="Times New Roman" panose="02020603050405020304" pitchFamily="18" charset="0"/>
              </a:rPr>
              <a:t>pass under the head next</a:t>
            </a:r>
          </a:p>
          <a:p>
            <a:pPr lvl="2" algn="just" eaLnBrk="1" hangingPunct="1"/>
            <a:r>
              <a:rPr lang="en-US" altLang="en-US" sz="2000" dirty="0">
                <a:latin typeface="Times New Roman" panose="02020603050405020304" pitchFamily="18" charset="0"/>
                <a:cs typeface="Times New Roman" panose="02020603050405020304" pitchFamily="18" charset="0"/>
              </a:rPr>
              <a:t>The </a:t>
            </a:r>
            <a:r>
              <a:rPr lang="en-US" altLang="en-US" sz="2000" b="1" dirty="0">
                <a:latin typeface="Times New Roman" panose="02020603050405020304" pitchFamily="18" charset="0"/>
                <a:cs typeface="Times New Roman" panose="02020603050405020304" pitchFamily="18" charset="0"/>
              </a:rPr>
              <a:t>OS</a:t>
            </a:r>
            <a:r>
              <a:rPr lang="en-US" altLang="en-US" sz="2000" dirty="0">
                <a:latin typeface="Times New Roman" panose="02020603050405020304" pitchFamily="18" charset="0"/>
                <a:cs typeface="Times New Roman" panose="02020603050405020304" pitchFamily="18" charset="0"/>
              </a:rPr>
              <a:t> should </a:t>
            </a:r>
            <a:r>
              <a:rPr lang="en-US" altLang="en-US" sz="2000" b="1" dirty="0">
                <a:latin typeface="Times New Roman" panose="02020603050405020304" pitchFamily="18" charset="0"/>
                <a:cs typeface="Times New Roman" panose="02020603050405020304" pitchFamily="18" charset="0"/>
              </a:rPr>
              <a:t>maintain</a:t>
            </a:r>
            <a:r>
              <a:rPr lang="en-US" altLang="en-US" sz="2000" dirty="0">
                <a:latin typeface="Times New Roman" panose="02020603050405020304" pitchFamily="18" charset="0"/>
                <a:cs typeface="Times New Roman" panose="02020603050405020304" pitchFamily="18" charset="0"/>
              </a:rPr>
              <a:t> a </a:t>
            </a:r>
            <a:r>
              <a:rPr lang="en-US" altLang="en-US" sz="2000" b="1" dirty="0">
                <a:latin typeface="Times New Roman" panose="02020603050405020304" pitchFamily="18" charset="0"/>
                <a:cs typeface="Times New Roman" panose="02020603050405020304" pitchFamily="18" charset="0"/>
              </a:rPr>
              <a:t>pending request table for each drive, </a:t>
            </a:r>
            <a:r>
              <a:rPr lang="en-US" altLang="en-US" sz="2000" dirty="0">
                <a:latin typeface="Times New Roman" panose="02020603050405020304" pitchFamily="18" charset="0"/>
                <a:cs typeface="Times New Roman" panose="02020603050405020304" pitchFamily="18" charset="0"/>
              </a:rPr>
              <a:t>a </a:t>
            </a:r>
            <a:r>
              <a:rPr lang="en-US" altLang="en-US" sz="2000" b="1" dirty="0">
                <a:latin typeface="Times New Roman" panose="02020603050405020304" pitchFamily="18" charset="0"/>
                <a:cs typeface="Times New Roman" panose="02020603050405020304" pitchFamily="18" charset="0"/>
              </a:rPr>
              <a:t>seek</a:t>
            </a:r>
            <a:r>
              <a:rPr lang="en-US" altLang="en-US" sz="2000" dirty="0">
                <a:latin typeface="Times New Roman" panose="02020603050405020304" pitchFamily="18" charset="0"/>
                <a:cs typeface="Times New Roman" panose="02020603050405020304" pitchFamily="18" charset="0"/>
              </a:rPr>
              <a:t> should be </a:t>
            </a:r>
            <a:r>
              <a:rPr lang="en-US" altLang="en-US" sz="2000" b="1" dirty="0">
                <a:latin typeface="Times New Roman" panose="02020603050405020304" pitchFamily="18" charset="0"/>
                <a:cs typeface="Times New Roman" panose="02020603050405020304" pitchFamily="18" charset="0"/>
              </a:rPr>
              <a:t>issued</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to</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move</a:t>
            </a:r>
            <a:r>
              <a:rPr lang="en-US" altLang="en-US" sz="2000" dirty="0">
                <a:latin typeface="Times New Roman" panose="02020603050405020304" pitchFamily="18" charset="0"/>
                <a:cs typeface="Times New Roman" panose="02020603050405020304" pitchFamily="18" charset="0"/>
              </a:rPr>
              <a:t> its </a:t>
            </a:r>
            <a:r>
              <a:rPr lang="en-US" altLang="en-US" sz="2000" b="1" dirty="0">
                <a:latin typeface="Times New Roman" panose="02020603050405020304" pitchFamily="18" charset="0"/>
                <a:cs typeface="Times New Roman" panose="02020603050405020304" pitchFamily="18" charset="0"/>
              </a:rPr>
              <a:t>arm</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to the cylinder where</a:t>
            </a:r>
            <a:r>
              <a:rPr lang="en-US" altLang="en-US" sz="2000" dirty="0">
                <a:latin typeface="Times New Roman" panose="02020603050405020304" pitchFamily="18" charset="0"/>
                <a:cs typeface="Times New Roman" panose="02020603050405020304" pitchFamily="18" charset="0"/>
              </a:rPr>
              <a:t> it will be </a:t>
            </a:r>
            <a:r>
              <a:rPr lang="en-US" altLang="en-US" sz="2000" b="1" dirty="0">
                <a:latin typeface="Times New Roman" panose="02020603050405020304" pitchFamily="18" charset="0"/>
                <a:cs typeface="Times New Roman" panose="02020603050405020304" pitchFamily="18" charset="0"/>
              </a:rPr>
              <a:t>needed next</a:t>
            </a:r>
            <a:endParaRPr lang="en-US" altLang="en-US" sz="2000" dirty="0">
              <a:latin typeface="Times New Roman" panose="02020603050405020304" pitchFamily="18" charset="0"/>
              <a:cs typeface="Times New Roman" panose="02020603050405020304" pitchFamily="18" charset="0"/>
            </a:endParaRPr>
          </a:p>
          <a:p>
            <a:pPr lvl="1" algn="just" eaLnBrk="1" hangingPunct="1"/>
            <a:r>
              <a:rPr lang="en-US" altLang="en-US" sz="2400" dirty="0">
                <a:latin typeface="Times New Roman" panose="02020603050405020304" pitchFamily="18" charset="0"/>
                <a:cs typeface="Times New Roman" panose="02020603050405020304" pitchFamily="18" charset="0"/>
              </a:rPr>
              <a:t>Actual data transfer time (SATA)</a:t>
            </a:r>
          </a:p>
        </p:txBody>
      </p:sp>
    </p:spTree>
    <p:extLst>
      <p:ext uri="{BB962C8B-B14F-4D97-AF65-F5344CB8AC3E}">
        <p14:creationId xmlns:p14="http://schemas.microsoft.com/office/powerpoint/2010/main" val="6936033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7" dur="500"/>
                                        <p:tgtEl>
                                          <p:spTgt spid="4099">
                                            <p:txEl>
                                              <p:pRg st="4" end="4"/>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30" dur="500"/>
                                        <p:tgtEl>
                                          <p:spTgt spid="4099">
                                            <p:txEl>
                                              <p:pRg st="5" end="5"/>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33" dur="500"/>
                                        <p:tgtEl>
                                          <p:spTgt spid="4099">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nodeType="clickEffect">
                                  <p:stCondLst>
                                    <p:cond delay="0"/>
                                  </p:stCondLst>
                                  <p:childTnLst>
                                    <p:set>
                                      <p:cBhvr>
                                        <p:cTn id="37"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38" dur="500"/>
                                        <p:tgtEl>
                                          <p:spTgt spid="4099">
                                            <p:txEl>
                                              <p:pRg st="7" end="7"/>
                                            </p:txEl>
                                          </p:spTgt>
                                        </p:tgtEl>
                                      </p:cBhvr>
                                    </p:animEffect>
                                  </p:childTnLst>
                                </p:cTn>
                              </p:par>
                              <p:par>
                                <p:cTn id="39" presetID="5" presetClass="entr" presetSubtype="10" fill="hold" nodeType="withEffect">
                                  <p:stCondLst>
                                    <p:cond delay="0"/>
                                  </p:stCondLst>
                                  <p:childTnLst>
                                    <p:set>
                                      <p:cBhvr>
                                        <p:cTn id="40" dur="1" fill="hold">
                                          <p:stCondLst>
                                            <p:cond delay="0"/>
                                          </p:stCondLst>
                                        </p:cTn>
                                        <p:tgtEl>
                                          <p:spTgt spid="4099">
                                            <p:txEl>
                                              <p:pRg st="8" end="8"/>
                                            </p:txEl>
                                          </p:spTgt>
                                        </p:tgtEl>
                                        <p:attrNameLst>
                                          <p:attrName>style.visibility</p:attrName>
                                        </p:attrNameLst>
                                      </p:cBhvr>
                                      <p:to>
                                        <p:strVal val="visible"/>
                                      </p:to>
                                    </p:set>
                                    <p:animEffect transition="in" filter="checkerboard(across)">
                                      <p:cBhvr>
                                        <p:cTn id="41" dur="500"/>
                                        <p:tgtEl>
                                          <p:spTgt spid="4099">
                                            <p:txEl>
                                              <p:pRg st="8" end="8"/>
                                            </p:txEl>
                                          </p:spTgt>
                                        </p:tgtEl>
                                      </p:cBhvr>
                                    </p:animEffect>
                                  </p:childTnLst>
                                </p:cTn>
                              </p:par>
                              <p:par>
                                <p:cTn id="42" presetID="5" presetClass="entr" presetSubtype="10" fill="hold" nodeType="withEffect">
                                  <p:stCondLst>
                                    <p:cond delay="0"/>
                                  </p:stCondLst>
                                  <p:childTnLst>
                                    <p:set>
                                      <p:cBhvr>
                                        <p:cTn id="43" dur="1" fill="hold">
                                          <p:stCondLst>
                                            <p:cond delay="0"/>
                                          </p:stCondLst>
                                        </p:cTn>
                                        <p:tgtEl>
                                          <p:spTgt spid="4099">
                                            <p:txEl>
                                              <p:pRg st="9" end="9"/>
                                            </p:txEl>
                                          </p:spTgt>
                                        </p:tgtEl>
                                        <p:attrNameLst>
                                          <p:attrName>style.visibility</p:attrName>
                                        </p:attrNameLst>
                                      </p:cBhvr>
                                      <p:to>
                                        <p:strVal val="visible"/>
                                      </p:to>
                                    </p:set>
                                    <p:animEffect transition="in" filter="checkerboard(across)">
                                      <p:cBhvr>
                                        <p:cTn id="44" dur="500"/>
                                        <p:tgtEl>
                                          <p:spTgt spid="4099">
                                            <p:txEl>
                                              <p:pRg st="9" end="9"/>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nodeType="clickEffect">
                                  <p:stCondLst>
                                    <p:cond delay="0"/>
                                  </p:stCondLst>
                                  <p:childTnLst>
                                    <p:set>
                                      <p:cBhvr>
                                        <p:cTn id="48" dur="1" fill="hold">
                                          <p:stCondLst>
                                            <p:cond delay="0"/>
                                          </p:stCondLst>
                                        </p:cTn>
                                        <p:tgtEl>
                                          <p:spTgt spid="4099">
                                            <p:txEl>
                                              <p:pRg st="10" end="10"/>
                                            </p:txEl>
                                          </p:spTgt>
                                        </p:tgtEl>
                                        <p:attrNameLst>
                                          <p:attrName>style.visibility</p:attrName>
                                        </p:attrNameLst>
                                      </p:cBhvr>
                                      <p:to>
                                        <p:strVal val="visible"/>
                                      </p:to>
                                    </p:set>
                                    <p:animEffect transition="in" filter="checkerboard(across)">
                                      <p:cBhvr>
                                        <p:cTn id="49" dur="500"/>
                                        <p:tgtEl>
                                          <p:spTgt spid="409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Disk arm scheduling</a:t>
            </a:r>
          </a:p>
          <a:p>
            <a:pPr lvl="1" algn="just" eaLnBrk="1" hangingPunct="1"/>
            <a:r>
              <a:rPr lang="en-US" altLang="en-US" sz="2400">
                <a:latin typeface="Times New Roman" panose="02020603050405020304" pitchFamily="18" charset="0"/>
                <a:cs typeface="Times New Roman" panose="02020603050405020304" pitchFamily="18" charset="0"/>
              </a:rPr>
              <a:t>Error handling</a:t>
            </a:r>
          </a:p>
          <a:p>
            <a:pPr lvl="2" algn="just" eaLnBrk="1" hangingPunct="1"/>
            <a:r>
              <a:rPr lang="en-US" altLang="en-US" sz="2000">
                <a:latin typeface="Times New Roman" panose="02020603050405020304" pitchFamily="18" charset="0"/>
                <a:cs typeface="Times New Roman" panose="02020603050405020304" pitchFamily="18" charset="0"/>
              </a:rPr>
              <a:t>Bad sector</a:t>
            </a:r>
          </a:p>
          <a:p>
            <a:pPr lvl="3" algn="just" eaLnBrk="1" hangingPunct="1"/>
            <a:r>
              <a:rPr lang="en-US" altLang="en-US">
                <a:latin typeface="Times New Roman" panose="02020603050405020304" pitchFamily="18" charset="0"/>
                <a:cs typeface="Times New Roman" panose="02020603050405020304" pitchFamily="18" charset="0"/>
              </a:rPr>
              <a:t>Sectors </a:t>
            </a:r>
            <a:r>
              <a:rPr lang="en-US" altLang="en-US" b="1">
                <a:latin typeface="Times New Roman" panose="02020603050405020304" pitchFamily="18" charset="0"/>
                <a:cs typeface="Times New Roman" panose="02020603050405020304" pitchFamily="18" charset="0"/>
              </a:rPr>
              <a:t>do not correctly read back </a:t>
            </a:r>
            <a:r>
              <a:rPr lang="en-US" altLang="en-US">
                <a:latin typeface="Times New Roman" panose="02020603050405020304" pitchFamily="18" charset="0"/>
                <a:cs typeface="Times New Roman" panose="02020603050405020304" pitchFamily="18" charset="0"/>
              </a:rPr>
              <a:t>the </a:t>
            </a:r>
            <a:r>
              <a:rPr lang="en-US" altLang="en-US" b="1">
                <a:latin typeface="Times New Roman" panose="02020603050405020304" pitchFamily="18" charset="0"/>
                <a:cs typeface="Times New Roman" panose="02020603050405020304" pitchFamily="18" charset="0"/>
              </a:rPr>
              <a:t>value</a:t>
            </a:r>
            <a:r>
              <a:rPr lang="en-US" altLang="en-US">
                <a:latin typeface="Times New Roman" panose="02020603050405020304" pitchFamily="18" charset="0"/>
                <a:cs typeface="Times New Roman" panose="02020603050405020304" pitchFamily="18" charset="0"/>
              </a:rPr>
              <a:t> just </a:t>
            </a:r>
            <a:r>
              <a:rPr lang="en-US" altLang="en-US" b="1">
                <a:latin typeface="Times New Roman" panose="02020603050405020304" pitchFamily="18" charset="0"/>
                <a:cs typeface="Times New Roman" panose="02020603050405020304" pitchFamily="18" charset="0"/>
              </a:rPr>
              <a:t>written to them</a:t>
            </a:r>
          </a:p>
          <a:p>
            <a:pPr lvl="3" algn="just" eaLnBrk="1" hangingPunct="1"/>
            <a:r>
              <a:rPr lang="en-US" altLang="en-US" b="1">
                <a:latin typeface="Times New Roman" panose="02020603050405020304" pitchFamily="18" charset="0"/>
                <a:cs typeface="Times New Roman" panose="02020603050405020304" pitchFamily="18" charset="0"/>
              </a:rPr>
              <a:t>Controllers remap</a:t>
            </a:r>
            <a:r>
              <a:rPr lang="en-US" altLang="en-US">
                <a:latin typeface="Times New Roman" panose="02020603050405020304" pitchFamily="18" charset="0"/>
                <a:cs typeface="Times New Roman" panose="02020603050405020304" pitchFamily="18" charset="0"/>
              </a:rPr>
              <a:t> the bad sector </a:t>
            </a:r>
            <a:r>
              <a:rPr lang="en-US" altLang="en-US" b="1">
                <a:latin typeface="Times New Roman" panose="02020603050405020304" pitchFamily="18" charset="0"/>
                <a:cs typeface="Times New Roman" panose="02020603050405020304" pitchFamily="18" charset="0"/>
              </a:rPr>
              <a:t>to</a:t>
            </a:r>
            <a:r>
              <a:rPr lang="en-US" altLang="en-US">
                <a:latin typeface="Times New Roman" panose="02020603050405020304" pitchFamily="18" charset="0"/>
                <a:cs typeface="Times New Roman" panose="02020603050405020304" pitchFamily="18" charset="0"/>
              </a:rPr>
              <a:t> the </a:t>
            </a:r>
            <a:r>
              <a:rPr lang="en-US" altLang="en-US" b="1">
                <a:latin typeface="Times New Roman" panose="02020603050405020304" pitchFamily="18" charset="0"/>
                <a:cs typeface="Times New Roman" panose="02020603050405020304" pitchFamily="18" charset="0"/>
              </a:rPr>
              <a:t>spare and/or Shift all </a:t>
            </a:r>
            <a:r>
              <a:rPr lang="en-US" altLang="en-US">
                <a:latin typeface="Times New Roman" panose="02020603050405020304" pitchFamily="18" charset="0"/>
                <a:cs typeface="Times New Roman" panose="02020603050405020304" pitchFamily="18" charset="0"/>
              </a:rPr>
              <a:t>the sectors up one</a:t>
            </a:r>
          </a:p>
          <a:p>
            <a:pPr lvl="3" algn="just" eaLnBrk="1" hangingPunct="1"/>
            <a:r>
              <a:rPr lang="en-US" altLang="en-US">
                <a:latin typeface="Times New Roman" panose="02020603050405020304" pitchFamily="18" charset="0"/>
                <a:cs typeface="Times New Roman" panose="02020603050405020304" pitchFamily="18" charset="0"/>
              </a:rPr>
              <a:t>OS must first </a:t>
            </a:r>
            <a:r>
              <a:rPr lang="en-US" altLang="en-US" b="1">
                <a:latin typeface="Times New Roman" panose="02020603050405020304" pitchFamily="18" charset="0"/>
                <a:cs typeface="Times New Roman" panose="02020603050405020304" pitchFamily="18" charset="0"/>
              </a:rPr>
              <a:t>acquire a list of bad sectors, then it </a:t>
            </a:r>
            <a:r>
              <a:rPr lang="en-US" altLang="en-US">
                <a:latin typeface="Times New Roman" panose="02020603050405020304" pitchFamily="18" charset="0"/>
                <a:cs typeface="Times New Roman" panose="02020603050405020304" pitchFamily="18" charset="0"/>
              </a:rPr>
              <a:t>can </a:t>
            </a:r>
            <a:r>
              <a:rPr lang="en-US" altLang="en-US" b="1">
                <a:latin typeface="Times New Roman" panose="02020603050405020304" pitchFamily="18" charset="0"/>
                <a:cs typeface="Times New Roman" panose="02020603050405020304" pitchFamily="18" charset="0"/>
              </a:rPr>
              <a:t>build remapping tables</a:t>
            </a:r>
          </a:p>
          <a:p>
            <a:pPr lvl="2" algn="just" eaLnBrk="1" hangingPunct="1"/>
            <a:r>
              <a:rPr lang="en-US" altLang="en-US" sz="2000">
                <a:latin typeface="Times New Roman" panose="02020603050405020304" pitchFamily="18" charset="0"/>
                <a:cs typeface="Times New Roman" panose="02020603050405020304" pitchFamily="18" charset="0"/>
              </a:rPr>
              <a:t>Seek errors</a:t>
            </a:r>
          </a:p>
          <a:p>
            <a:pPr lvl="3" algn="just" eaLnBrk="1" hangingPunct="1"/>
            <a:r>
              <a:rPr lang="en-US" altLang="en-US" b="1">
                <a:latin typeface="Times New Roman" panose="02020603050405020304" pitchFamily="18" charset="0"/>
                <a:cs typeface="Times New Roman" panose="02020603050405020304" pitchFamily="18" charset="0"/>
              </a:rPr>
              <a:t>Move the arm as far </a:t>
            </a:r>
            <a:r>
              <a:rPr lang="en-US" altLang="en-US">
                <a:latin typeface="Times New Roman" panose="02020603050405020304" pitchFamily="18" charset="0"/>
                <a:cs typeface="Times New Roman" panose="02020603050405020304" pitchFamily="18" charset="0"/>
              </a:rPr>
              <a:t>out as it will go </a:t>
            </a:r>
            <a:r>
              <a:rPr lang="en-US" altLang="en-US" b="1">
                <a:latin typeface="Times New Roman" panose="02020603050405020304" pitchFamily="18" charset="0"/>
                <a:cs typeface="Times New Roman" panose="02020603050405020304" pitchFamily="18" charset="0"/>
              </a:rPr>
              <a:t>and reset </a:t>
            </a:r>
            <a:r>
              <a:rPr lang="en-US" altLang="en-US">
                <a:latin typeface="Times New Roman" panose="02020603050405020304" pitchFamily="18" charset="0"/>
                <a:cs typeface="Times New Roman" panose="02020603050405020304" pitchFamily="18" charset="0"/>
              </a:rPr>
              <a:t>the controller’s internal idea of the </a:t>
            </a:r>
            <a:r>
              <a:rPr lang="en-US" altLang="en-US" b="1">
                <a:latin typeface="Times New Roman" panose="02020603050405020304" pitchFamily="18" charset="0"/>
                <a:cs typeface="Times New Roman" panose="02020603050405020304" pitchFamily="18" charset="0"/>
              </a:rPr>
              <a:t>current cylinder to 0</a:t>
            </a:r>
            <a:endParaRPr lang="en-US" altLang="en-US">
              <a:latin typeface="Times New Roman" panose="02020603050405020304" pitchFamily="18" charset="0"/>
              <a:cs typeface="Times New Roman" panose="02020603050405020304" pitchFamily="18" charset="0"/>
            </a:endParaRPr>
          </a:p>
          <a:p>
            <a:pPr lvl="1" algn="just" eaLnBrk="1" hangingPunct="1"/>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0" dur="500"/>
                                        <p:tgtEl>
                                          <p:spTgt spid="4099">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3" dur="500"/>
                                        <p:tgtEl>
                                          <p:spTgt spid="4099">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26" dur="500"/>
                                        <p:tgtEl>
                                          <p:spTgt spid="40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checkerboard(across)">
                                      <p:cBhvr>
                                        <p:cTn id="31" dur="500"/>
                                        <p:tgtEl>
                                          <p:spTgt spid="4099">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4099">
                                            <p:txEl>
                                              <p:pRg st="7" end="7"/>
                                            </p:txEl>
                                          </p:spTgt>
                                        </p:tgtEl>
                                        <p:attrNameLst>
                                          <p:attrName>style.visibility</p:attrName>
                                        </p:attrNameLst>
                                      </p:cBhvr>
                                      <p:to>
                                        <p:strVal val="visible"/>
                                      </p:to>
                                    </p:set>
                                    <p:animEffect transition="in" filter="checkerboard(across)">
                                      <p:cBhvr>
                                        <p:cTn id="34"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4099" name="Rectangle 3"/>
          <p:cNvSpPr>
            <a:spLocks noGrp="1"/>
          </p:cNvSpPr>
          <p:nvPr>
            <p:ph type="body" idx="1"/>
          </p:nvPr>
        </p:nvSpPr>
        <p:spPr>
          <a:xfrm>
            <a:off x="0" y="609600"/>
            <a:ext cx="9144000" cy="6172200"/>
          </a:xfrm>
        </p:spPr>
        <p:txBody>
          <a:bodyPr/>
          <a:lstStyle/>
          <a:p>
            <a:pPr algn="just">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Disk arm scheduling</a:t>
            </a:r>
          </a:p>
          <a:p>
            <a:pPr lvl="1" algn="just" eaLnBrk="1" hangingPunct="1"/>
            <a:r>
              <a:rPr lang="en-US" altLang="en-US" sz="2400">
                <a:latin typeface="Times New Roman" panose="02020603050405020304" pitchFamily="18" charset="0"/>
                <a:cs typeface="Times New Roman" panose="02020603050405020304" pitchFamily="18" charset="0"/>
              </a:rPr>
              <a:t>Disk Consistency</a:t>
            </a:r>
          </a:p>
          <a:p>
            <a:pPr lvl="2" algn="just" eaLnBrk="1" hangingPunct="1"/>
            <a:r>
              <a:rPr lang="en-US" altLang="en-US" sz="2000" b="1">
                <a:latin typeface="Times New Roman" panose="02020603050405020304" pitchFamily="18" charset="0"/>
                <a:cs typeface="Times New Roman" panose="02020603050405020304" pitchFamily="18" charset="0"/>
              </a:rPr>
              <a:t>Stable write</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Write</a:t>
            </a:r>
            <a:r>
              <a:rPr lang="en-US" altLang="en-US" sz="2000">
                <a:latin typeface="Times New Roman" panose="02020603050405020304" pitchFamily="18" charset="0"/>
                <a:cs typeface="Times New Roman" panose="02020603050405020304" pitchFamily="18" charset="0"/>
              </a:rPr>
              <a:t> block on drive 1, </a:t>
            </a:r>
            <a:r>
              <a:rPr lang="en-US" altLang="en-US" sz="2000" b="1">
                <a:latin typeface="Times New Roman" panose="02020603050405020304" pitchFamily="18" charset="0"/>
                <a:cs typeface="Times New Roman" panose="02020603050405020304" pitchFamily="18" charset="0"/>
              </a:rPr>
              <a:t>then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reading</a:t>
            </a:r>
            <a:r>
              <a:rPr lang="en-US" altLang="en-US" sz="2000">
                <a:latin typeface="Times New Roman" panose="02020603050405020304" pitchFamily="18" charset="0"/>
                <a:cs typeface="Times New Roman" panose="02020603050405020304" pitchFamily="18" charset="0"/>
              </a:rPr>
              <a:t> it back to verify. The </a:t>
            </a:r>
            <a:r>
              <a:rPr lang="en-US" altLang="en-US" sz="2000" b="1">
                <a:latin typeface="Times New Roman" panose="02020603050405020304" pitchFamily="18" charset="0"/>
                <a:cs typeface="Times New Roman" panose="02020603050405020304" pitchFamily="18" charset="0"/>
              </a:rPr>
              <a:t>driver 2 is written and reread until it succeeds</a:t>
            </a:r>
          </a:p>
          <a:p>
            <a:pPr lvl="2" algn="just" eaLnBrk="1" hangingPunct="1"/>
            <a:r>
              <a:rPr lang="en-US" altLang="en-US" sz="2000">
                <a:latin typeface="Times New Roman" panose="02020603050405020304" pitchFamily="18" charset="0"/>
                <a:cs typeface="Times New Roman" panose="02020603050405020304" pitchFamily="18" charset="0"/>
              </a:rPr>
              <a:t>Stable read: First </a:t>
            </a:r>
            <a:r>
              <a:rPr lang="en-US" altLang="en-US" sz="2000" b="1">
                <a:latin typeface="Times New Roman" panose="02020603050405020304" pitchFamily="18" charset="0"/>
                <a:cs typeface="Times New Roman" panose="02020603050405020304" pitchFamily="18" charset="0"/>
              </a:rPr>
              <a:t>read</a:t>
            </a:r>
            <a:r>
              <a:rPr lang="en-US" altLang="en-US" sz="2000">
                <a:latin typeface="Times New Roman" panose="02020603050405020304" pitchFamily="18" charset="0"/>
                <a:cs typeface="Times New Roman" panose="02020603050405020304" pitchFamily="18" charset="0"/>
              </a:rPr>
              <a:t> block </a:t>
            </a:r>
            <a:r>
              <a:rPr lang="en-US" altLang="en-US" sz="2000" b="1">
                <a:latin typeface="Times New Roman" panose="02020603050405020304" pitchFamily="18" charset="0"/>
                <a:cs typeface="Times New Roman" panose="02020603050405020304" pitchFamily="18" charset="0"/>
              </a:rPr>
              <a:t>on drive 1 </a:t>
            </a:r>
            <a:r>
              <a:rPr lang="en-US" altLang="en-US" sz="2000">
                <a:latin typeface="Times New Roman" panose="02020603050405020304" pitchFamily="18" charset="0"/>
                <a:cs typeface="Times New Roman" panose="02020603050405020304" pitchFamily="18" charset="0"/>
              </a:rPr>
              <a:t>in </a:t>
            </a:r>
            <a:r>
              <a:rPr lang="en-US" altLang="en-US" sz="2000" b="1">
                <a:latin typeface="Times New Roman" panose="02020603050405020304" pitchFamily="18" charset="0"/>
                <a:cs typeface="Times New Roman" panose="02020603050405020304" pitchFamily="18" charset="0"/>
              </a:rPr>
              <a:t>n times. </a:t>
            </a:r>
            <a:r>
              <a:rPr lang="en-US" altLang="en-US" sz="2000">
                <a:latin typeface="Times New Roman" panose="02020603050405020304" pitchFamily="18" charset="0"/>
                <a:cs typeface="Times New Roman" panose="02020603050405020304" pitchFamily="18" charset="0"/>
              </a:rPr>
              <a:t>If all of these </a:t>
            </a:r>
            <a:r>
              <a:rPr lang="en-US" altLang="en-US" sz="2000" b="1">
                <a:latin typeface="Times New Roman" panose="02020603050405020304" pitchFamily="18" charset="0"/>
                <a:cs typeface="Times New Roman" panose="02020603050405020304" pitchFamily="18" charset="0"/>
              </a:rPr>
              <a:t>give bad ECCs</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reading on drive 2</a:t>
            </a:r>
          </a:p>
          <a:p>
            <a:pPr lvl="2" algn="just" eaLnBrk="1" hangingPunct="1"/>
            <a:r>
              <a:rPr lang="en-US" altLang="en-US" sz="2000" b="1">
                <a:latin typeface="Times New Roman" panose="02020603050405020304" pitchFamily="18" charset="0"/>
                <a:cs typeface="Times New Roman" panose="02020603050405020304" pitchFamily="18" charset="0"/>
              </a:rPr>
              <a:t>Crash recovery: scans both disks </a:t>
            </a:r>
            <a:r>
              <a:rPr lang="en-US" altLang="en-US" sz="2000">
                <a:latin typeface="Times New Roman" panose="02020603050405020304" pitchFamily="18" charset="0"/>
                <a:cs typeface="Times New Roman" panose="02020603050405020304" pitchFamily="18" charset="0"/>
              </a:rPr>
              <a:t>comparing corresponding blocks. </a:t>
            </a:r>
            <a:r>
              <a:rPr lang="en-US" altLang="en-US" sz="2000" b="1">
                <a:latin typeface="Times New Roman" panose="02020603050405020304" pitchFamily="18" charset="0"/>
                <a:cs typeface="Times New Roman" panose="02020603050405020304" pitchFamily="18" charset="0"/>
              </a:rPr>
              <a:t>Bad block </a:t>
            </a:r>
            <a:r>
              <a:rPr lang="en-US" altLang="en-US" sz="2000">
                <a:latin typeface="Times New Roman" panose="02020603050405020304" pitchFamily="18" charset="0"/>
                <a:cs typeface="Times New Roman" panose="02020603050405020304" pitchFamily="18" charset="0"/>
              </a:rPr>
              <a:t>is </a:t>
            </a:r>
            <a:r>
              <a:rPr lang="en-US" altLang="en-US" sz="2000" b="1">
                <a:latin typeface="Times New Roman" panose="02020603050405020304" pitchFamily="18" charset="0"/>
                <a:cs typeface="Times New Roman" panose="02020603050405020304" pitchFamily="18" charset="0"/>
              </a:rPr>
              <a:t>overwritten</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with the good blocks or block</a:t>
            </a:r>
            <a:r>
              <a:rPr lang="en-US" altLang="en-US" sz="2000">
                <a:latin typeface="Times New Roman" panose="02020603050405020304" pitchFamily="18" charset="0"/>
                <a:cs typeface="Times New Roman" panose="02020603050405020304" pitchFamily="18" charset="0"/>
              </a:rPr>
              <a:t> </a:t>
            </a:r>
            <a:r>
              <a:rPr lang="en-US" altLang="en-US" sz="2000" b="1">
                <a:latin typeface="Times New Roman" panose="02020603050405020304" pitchFamily="18" charset="0"/>
                <a:cs typeface="Times New Roman" panose="02020603050405020304" pitchFamily="18" charset="0"/>
              </a:rPr>
              <a:t>from driver 1 is written onto drive 2</a:t>
            </a:r>
          </a:p>
          <a:p>
            <a:pPr lvl="2" algn="just" eaLnBrk="1" hangingPunct="1"/>
            <a:r>
              <a:rPr lang="en-US" altLang="en-US" sz="2000" b="1">
                <a:latin typeface="Times New Roman" panose="02020603050405020304" pitchFamily="18" charset="0"/>
                <a:cs typeface="Times New Roman" panose="02020603050405020304" pitchFamily="18" charset="0"/>
              </a:rPr>
              <a:t>Optimizing: </a:t>
            </a:r>
            <a:r>
              <a:rPr lang="en-US" altLang="en-US" sz="2000">
                <a:latin typeface="Times New Roman" panose="02020603050405020304" pitchFamily="18" charset="0"/>
                <a:cs typeface="Times New Roman" panose="02020603050405020304" pitchFamily="18" charset="0"/>
              </a:rPr>
              <a:t>using Nonvolatile/ Volatile RAM to replace in using driver 2</a:t>
            </a:r>
          </a:p>
          <a:p>
            <a:pPr lvl="1" algn="just" eaLnBrk="1" hangingPunct="1"/>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7" dur="500"/>
                                        <p:tgtEl>
                                          <p:spTgt spid="40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checkerboard(across)">
                                      <p:cBhvr>
                                        <p:cTn id="22" dur="500"/>
                                        <p:tgtEl>
                                          <p:spTgt spid="40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checkerboard(across)">
                                      <p:cBhvr>
                                        <p:cTn id="27" dur="500"/>
                                        <p:tgtEl>
                                          <p:spTgt spid="40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checkerboard(across)">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Review</a:t>
            </a:r>
          </a:p>
        </p:txBody>
      </p:sp>
      <p:sp>
        <p:nvSpPr>
          <p:cNvPr id="7171" name="Rectangle 3"/>
          <p:cNvSpPr>
            <a:spLocks noGrp="1"/>
          </p:cNvSpPr>
          <p:nvPr>
            <p:ph type="body" idx="1"/>
          </p:nvPr>
        </p:nvSpPr>
        <p:spPr>
          <a:xfrm>
            <a:off x="0" y="533400"/>
            <a:ext cx="9144000" cy="6248400"/>
          </a:xfrm>
        </p:spPr>
        <p:txBody>
          <a:bodyPr/>
          <a:lstStyle/>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Clocks</a:t>
            </a:r>
          </a:p>
          <a:p>
            <a:pPr lvl="1" algn="just" eaLnBrk="1" hangingPunct="1"/>
            <a:r>
              <a:rPr lang="en-US" altLang="en-US" sz="2000" b="1">
                <a:latin typeface="Times New Roman" panose="02020603050405020304" pitchFamily="18" charset="0"/>
                <a:cs typeface="Times New Roman" panose="02020603050405020304" pitchFamily="18" charset="0"/>
              </a:rPr>
              <a:t>02 types</a:t>
            </a:r>
            <a:endParaRPr lang="en-US" altLang="en-US" sz="2000">
              <a:latin typeface="Times New Roman" panose="02020603050405020304" pitchFamily="18" charset="0"/>
              <a:cs typeface="Times New Roman" panose="02020603050405020304" pitchFamily="18" charset="0"/>
            </a:endParaRPr>
          </a:p>
          <a:p>
            <a:pPr lvl="2" algn="just" eaLnBrk="1" hangingPunct="1"/>
            <a:r>
              <a:rPr lang="en-US" altLang="en-US" sz="2000">
                <a:latin typeface="Times New Roman" panose="02020603050405020304" pitchFamily="18" charset="0"/>
                <a:cs typeface="Times New Roman" panose="02020603050405020304" pitchFamily="18" charset="0"/>
              </a:rPr>
              <a:t>Using volt power</a:t>
            </a:r>
          </a:p>
          <a:p>
            <a:pPr lvl="2" algn="just" eaLnBrk="1" hangingPunct="1"/>
            <a:r>
              <a:rPr lang="en-US" altLang="en-US" sz="2000">
                <a:latin typeface="Times New Roman" panose="02020603050405020304" pitchFamily="18" charset="0"/>
                <a:cs typeface="Times New Roman" panose="02020603050405020304" pitchFamily="18" charset="0"/>
              </a:rPr>
              <a:t>a crystal oscillator, a counter, and a holding register</a:t>
            </a:r>
          </a:p>
          <a:p>
            <a:pPr lvl="1" algn="just" eaLnBrk="1" hangingPunct="1"/>
            <a:r>
              <a:rPr lang="en-US" altLang="en-US" sz="2000" b="1">
                <a:latin typeface="Times New Roman" panose="02020603050405020304" pitchFamily="18" charset="0"/>
                <a:cs typeface="Times New Roman" panose="02020603050405020304" pitchFamily="18" charset="0"/>
              </a:rPr>
              <a:t>2 modes</a:t>
            </a:r>
            <a:r>
              <a:rPr lang="en-US" altLang="en-US" sz="2000">
                <a:latin typeface="Times New Roman" panose="02020603050405020304" pitchFamily="18" charset="0"/>
                <a:cs typeface="Times New Roman" panose="02020603050405020304" pitchFamily="18" charset="0"/>
              </a:rPr>
              <a:t>: one shot mode, square wave mode</a:t>
            </a:r>
          </a:p>
          <a:p>
            <a:pPr lvl="1" algn="just" eaLnBrk="1" hangingPunct="1"/>
            <a:r>
              <a:rPr lang="en-US" altLang="en-US" sz="2000" b="1">
                <a:latin typeface="Times New Roman" panose="02020603050405020304" pitchFamily="18" charset="0"/>
                <a:cs typeface="Times New Roman" panose="02020603050405020304" pitchFamily="18" charset="0"/>
              </a:rPr>
              <a:t>Functions</a:t>
            </a:r>
          </a:p>
          <a:p>
            <a:pPr lvl="2" algn="just"/>
            <a:r>
              <a:rPr lang="en-US" altLang="en-US" sz="2000">
                <a:latin typeface="Times New Roman" panose="02020603050405020304" pitchFamily="18" charset="0"/>
                <a:cs typeface="Times New Roman" panose="02020603050405020304" pitchFamily="18" charset="0"/>
              </a:rPr>
              <a:t>Maintaining the time of day (real time).</a:t>
            </a:r>
          </a:p>
          <a:p>
            <a:pPr lvl="2" algn="just"/>
            <a:r>
              <a:rPr lang="en-US" altLang="en-US" sz="2000">
                <a:latin typeface="Times New Roman" panose="02020603050405020304" pitchFamily="18" charset="0"/>
                <a:cs typeface="Times New Roman" panose="02020603050405020304" pitchFamily="18" charset="0"/>
              </a:rPr>
              <a:t>Preventing processes monopolizing CPU</a:t>
            </a:r>
          </a:p>
          <a:p>
            <a:pPr lvl="2" algn="just"/>
            <a:r>
              <a:rPr lang="en-US" altLang="en-US" sz="2000">
                <a:latin typeface="Times New Roman" panose="02020603050405020304" pitchFamily="18" charset="0"/>
                <a:cs typeface="Times New Roman" panose="02020603050405020304" pitchFamily="18" charset="0"/>
              </a:rPr>
              <a:t>Accounting for CPU usage </a:t>
            </a:r>
          </a:p>
          <a:p>
            <a:pPr lvl="2" algn="just"/>
            <a:r>
              <a:rPr lang="en-US" altLang="en-US" sz="2000">
                <a:latin typeface="Times New Roman" panose="02020603050405020304" pitchFamily="18" charset="0"/>
                <a:cs typeface="Times New Roman" panose="02020603050405020304" pitchFamily="18" charset="0"/>
              </a:rPr>
              <a:t>Handling alarm system call </a:t>
            </a:r>
          </a:p>
          <a:p>
            <a:pPr lvl="2" algn="just"/>
            <a:r>
              <a:rPr lang="en-US" altLang="en-US" sz="2000">
                <a:latin typeface="Times New Roman" panose="02020603050405020304" pitchFamily="18" charset="0"/>
                <a:cs typeface="Times New Roman" panose="02020603050405020304" pitchFamily="18" charset="0"/>
              </a:rPr>
              <a:t>Providing watchdog timers</a:t>
            </a:r>
          </a:p>
          <a:p>
            <a:pPr lvl="2" algn="just"/>
            <a:r>
              <a:rPr lang="en-US" altLang="en-US" sz="2000">
                <a:latin typeface="Times New Roman" panose="02020603050405020304" pitchFamily="18" charset="0"/>
                <a:cs typeface="Times New Roman" panose="02020603050405020304" pitchFamily="18" charset="0"/>
              </a:rPr>
              <a:t>Doing profiling, monitoring, statistics gathering</a:t>
            </a:r>
          </a:p>
          <a:p>
            <a:pPr algn="just">
              <a:buClrTx/>
              <a:buSzTx/>
              <a:buFont typeface="Arial" panose="020B0604020202020204" pitchFamily="34" charset="0"/>
              <a:buChar char="•"/>
            </a:pPr>
            <a:r>
              <a:rPr lang="en-US" altLang="en-US" sz="2400" b="1">
                <a:latin typeface="Times New Roman" panose="02020603050405020304" pitchFamily="18" charset="0"/>
                <a:cs typeface="Times New Roman" panose="02020603050405020304" pitchFamily="18" charset="0"/>
              </a:rPr>
              <a:t>User Interfaces</a:t>
            </a:r>
          </a:p>
          <a:p>
            <a:pPr lvl="1" algn="just" eaLnBrk="1" hangingPunct="1"/>
            <a:r>
              <a:rPr lang="en-US" altLang="en-US" sz="2000">
                <a:latin typeface="Times New Roman" panose="02020603050405020304" pitchFamily="18" charset="0"/>
                <a:cs typeface="Times New Roman" panose="02020603050405020304" pitchFamily="18" charset="0"/>
              </a:rPr>
              <a:t>Input software (Keyboard software: scan code, echoing, tab handling, device equivalent</a:t>
            </a:r>
          </a:p>
          <a:p>
            <a:pPr lvl="1" algn="just" eaLnBrk="1" hangingPunct="1"/>
            <a:r>
              <a:rPr lang="en-US" altLang="en-US" sz="2000">
                <a:latin typeface="Times New Roman" panose="02020603050405020304" pitchFamily="18" charset="0"/>
                <a:cs typeface="Times New Roman" panose="02020603050405020304" pitchFamily="18" charset="0"/>
              </a:rPr>
              <a:t>Output software (Text window, X Window, GUI, Bitmaps, Fonts)</a:t>
            </a:r>
          </a:p>
          <a:p>
            <a:pPr lvl="1" algn="just" eaLnBrk="1" hangingPunct="1"/>
            <a:r>
              <a:rPr lang="en-US" altLang="en-US" sz="2000">
                <a:latin typeface="Times New Roman" panose="02020603050405020304" pitchFamily="18" charset="0"/>
                <a:cs typeface="Times New Roman" panose="02020603050405020304" pitchFamily="18" charset="0"/>
              </a:rPr>
              <a:t>Mouse software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checkerboard(across)">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checkerboard(across)">
                                      <p:cBhvr>
                                        <p:cTn id="12" dur="500"/>
                                        <p:tgtEl>
                                          <p:spTgt spid="7171">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animEffect transition="in" filter="checkerboard(across)">
                                      <p:cBhvr>
                                        <p:cTn id="15" dur="500"/>
                                        <p:tgtEl>
                                          <p:spTgt spid="7171">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7171">
                                            <p:txEl>
                                              <p:pRg st="3" end="3"/>
                                            </p:txEl>
                                          </p:spTgt>
                                        </p:tgtEl>
                                        <p:attrNameLst>
                                          <p:attrName>style.visibility</p:attrName>
                                        </p:attrNameLst>
                                      </p:cBhvr>
                                      <p:to>
                                        <p:strVal val="visible"/>
                                      </p:to>
                                    </p:set>
                                    <p:animEffect transition="in" filter="checkerboard(across)">
                                      <p:cBhvr>
                                        <p:cTn id="18" dur="500"/>
                                        <p:tgtEl>
                                          <p:spTgt spid="717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animEffect transition="in" filter="checkerboard(across)">
                                      <p:cBhvr>
                                        <p:cTn id="23" dur="500"/>
                                        <p:tgtEl>
                                          <p:spTgt spid="7171">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7171">
                                            <p:txEl>
                                              <p:pRg st="5" end="5"/>
                                            </p:txEl>
                                          </p:spTgt>
                                        </p:tgtEl>
                                        <p:attrNameLst>
                                          <p:attrName>style.visibility</p:attrName>
                                        </p:attrNameLst>
                                      </p:cBhvr>
                                      <p:to>
                                        <p:strVal val="visible"/>
                                      </p:to>
                                    </p:set>
                                    <p:animEffect transition="in" filter="checkerboard(across)">
                                      <p:cBhvr>
                                        <p:cTn id="28" dur="500"/>
                                        <p:tgtEl>
                                          <p:spTgt spid="7171">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animEffect transition="in" filter="checkerboard(across)">
                                      <p:cBhvr>
                                        <p:cTn id="31" dur="500"/>
                                        <p:tgtEl>
                                          <p:spTgt spid="7171">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7171">
                                            <p:txEl>
                                              <p:pRg st="7" end="7"/>
                                            </p:txEl>
                                          </p:spTgt>
                                        </p:tgtEl>
                                        <p:attrNameLst>
                                          <p:attrName>style.visibility</p:attrName>
                                        </p:attrNameLst>
                                      </p:cBhvr>
                                      <p:to>
                                        <p:strVal val="visible"/>
                                      </p:to>
                                    </p:set>
                                    <p:animEffect transition="in" filter="checkerboard(across)">
                                      <p:cBhvr>
                                        <p:cTn id="34" dur="500"/>
                                        <p:tgtEl>
                                          <p:spTgt spid="7171">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7171">
                                            <p:txEl>
                                              <p:pRg st="8" end="8"/>
                                            </p:txEl>
                                          </p:spTgt>
                                        </p:tgtEl>
                                        <p:attrNameLst>
                                          <p:attrName>style.visibility</p:attrName>
                                        </p:attrNameLst>
                                      </p:cBhvr>
                                      <p:to>
                                        <p:strVal val="visible"/>
                                      </p:to>
                                    </p:set>
                                    <p:animEffect transition="in" filter="checkerboard(across)">
                                      <p:cBhvr>
                                        <p:cTn id="37" dur="500"/>
                                        <p:tgtEl>
                                          <p:spTgt spid="7171">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7171">
                                            <p:txEl>
                                              <p:pRg st="9" end="9"/>
                                            </p:txEl>
                                          </p:spTgt>
                                        </p:tgtEl>
                                        <p:attrNameLst>
                                          <p:attrName>style.visibility</p:attrName>
                                        </p:attrNameLst>
                                      </p:cBhvr>
                                      <p:to>
                                        <p:strVal val="visible"/>
                                      </p:to>
                                    </p:set>
                                    <p:animEffect transition="in" filter="checkerboard(across)">
                                      <p:cBhvr>
                                        <p:cTn id="40" dur="500"/>
                                        <p:tgtEl>
                                          <p:spTgt spid="7171">
                                            <p:txEl>
                                              <p:pRg st="9" end="9"/>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171">
                                            <p:txEl>
                                              <p:pRg st="10" end="10"/>
                                            </p:txEl>
                                          </p:spTgt>
                                        </p:tgtEl>
                                        <p:attrNameLst>
                                          <p:attrName>style.visibility</p:attrName>
                                        </p:attrNameLst>
                                      </p:cBhvr>
                                      <p:to>
                                        <p:strVal val="visible"/>
                                      </p:to>
                                    </p:set>
                                    <p:animEffect transition="in" filter="checkerboard(across)">
                                      <p:cBhvr>
                                        <p:cTn id="43" dur="500"/>
                                        <p:tgtEl>
                                          <p:spTgt spid="7171">
                                            <p:txEl>
                                              <p:pRg st="10" end="10"/>
                                            </p:txEl>
                                          </p:spTgt>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7171">
                                            <p:txEl>
                                              <p:pRg st="11" end="11"/>
                                            </p:txEl>
                                          </p:spTgt>
                                        </p:tgtEl>
                                        <p:attrNameLst>
                                          <p:attrName>style.visibility</p:attrName>
                                        </p:attrNameLst>
                                      </p:cBhvr>
                                      <p:to>
                                        <p:strVal val="visible"/>
                                      </p:to>
                                    </p:set>
                                    <p:animEffect transition="in" filter="checkerboard(across)">
                                      <p:cBhvr>
                                        <p:cTn id="46" dur="500"/>
                                        <p:tgtEl>
                                          <p:spTgt spid="7171">
                                            <p:txEl>
                                              <p:pRg st="11" end="1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7171">
                                            <p:txEl>
                                              <p:pRg st="12" end="12"/>
                                            </p:txEl>
                                          </p:spTgt>
                                        </p:tgtEl>
                                        <p:attrNameLst>
                                          <p:attrName>style.visibility</p:attrName>
                                        </p:attrNameLst>
                                      </p:cBhvr>
                                      <p:to>
                                        <p:strVal val="visible"/>
                                      </p:to>
                                    </p:set>
                                    <p:animEffect transition="in" filter="checkerboard(across)">
                                      <p:cBhvr>
                                        <p:cTn id="51" dur="500"/>
                                        <p:tgtEl>
                                          <p:spTgt spid="7171">
                                            <p:txEl>
                                              <p:pRg st="12" end="1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7171">
                                            <p:txEl>
                                              <p:pRg st="13" end="13"/>
                                            </p:txEl>
                                          </p:spTgt>
                                        </p:tgtEl>
                                        <p:attrNameLst>
                                          <p:attrName>style.visibility</p:attrName>
                                        </p:attrNameLst>
                                      </p:cBhvr>
                                      <p:to>
                                        <p:strVal val="visible"/>
                                      </p:to>
                                    </p:set>
                                    <p:animEffect transition="in" filter="checkerboard(across)">
                                      <p:cBhvr>
                                        <p:cTn id="56" dur="500"/>
                                        <p:tgtEl>
                                          <p:spTgt spid="7171">
                                            <p:txEl>
                                              <p:pRg st="13" end="1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grpId="0" nodeType="clickEffect">
                                  <p:stCondLst>
                                    <p:cond delay="0"/>
                                  </p:stCondLst>
                                  <p:childTnLst>
                                    <p:set>
                                      <p:cBhvr>
                                        <p:cTn id="60" dur="1" fill="hold">
                                          <p:stCondLst>
                                            <p:cond delay="0"/>
                                          </p:stCondLst>
                                        </p:cTn>
                                        <p:tgtEl>
                                          <p:spTgt spid="7171">
                                            <p:txEl>
                                              <p:pRg st="14" end="14"/>
                                            </p:txEl>
                                          </p:spTgt>
                                        </p:tgtEl>
                                        <p:attrNameLst>
                                          <p:attrName>style.visibility</p:attrName>
                                        </p:attrNameLst>
                                      </p:cBhvr>
                                      <p:to>
                                        <p:strVal val="visible"/>
                                      </p:to>
                                    </p:set>
                                    <p:animEffect transition="in" filter="checkerboard(across)">
                                      <p:cBhvr>
                                        <p:cTn id="61" dur="500"/>
                                        <p:tgtEl>
                                          <p:spTgt spid="7171">
                                            <p:txEl>
                                              <p:pRg st="14" end="14"/>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grpId="0" nodeType="clickEffect">
                                  <p:stCondLst>
                                    <p:cond delay="0"/>
                                  </p:stCondLst>
                                  <p:childTnLst>
                                    <p:set>
                                      <p:cBhvr>
                                        <p:cTn id="65" dur="1" fill="hold">
                                          <p:stCondLst>
                                            <p:cond delay="0"/>
                                          </p:stCondLst>
                                        </p:cTn>
                                        <p:tgtEl>
                                          <p:spTgt spid="7171">
                                            <p:txEl>
                                              <p:pRg st="15" end="15"/>
                                            </p:txEl>
                                          </p:spTgt>
                                        </p:tgtEl>
                                        <p:attrNameLst>
                                          <p:attrName>style.visibility</p:attrName>
                                        </p:attrNameLst>
                                      </p:cBhvr>
                                      <p:to>
                                        <p:strVal val="visible"/>
                                      </p:to>
                                    </p:set>
                                    <p:animEffect transition="in" filter="checkerboard(across)">
                                      <p:cBhvr>
                                        <p:cTn id="66" dur="500"/>
                                        <p:tgtEl>
                                          <p:spTgt spid="71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0"/>
            <a:ext cx="8229600" cy="685800"/>
          </a:xfrm>
        </p:spPr>
        <p:txBody>
          <a:bodyPr/>
          <a:lstStyle/>
          <a:p>
            <a:r>
              <a:rPr lang="en-US" altLang="en-US" sz="4000">
                <a:latin typeface="Times New Roman" panose="02020603050405020304" pitchFamily="18" charset="0"/>
                <a:cs typeface="Times New Roman" panose="02020603050405020304" pitchFamily="18" charset="0"/>
              </a:rPr>
              <a:t>Objectives</a:t>
            </a:r>
          </a:p>
        </p:txBody>
      </p:sp>
      <p:sp>
        <p:nvSpPr>
          <p:cNvPr id="9219" name="Rectangle 3"/>
          <p:cNvSpPr>
            <a:spLocks noGrp="1"/>
          </p:cNvSpPr>
          <p:nvPr>
            <p:ph type="body" idx="1"/>
          </p:nvPr>
        </p:nvSpPr>
        <p:spPr>
          <a:xfrm>
            <a:off x="457200" y="762000"/>
            <a:ext cx="8686800" cy="6096000"/>
          </a:xfrm>
        </p:spPr>
        <p:txBody>
          <a:bodyPr/>
          <a:lstStyle/>
          <a:p>
            <a:pPr>
              <a:buClrTx/>
              <a:buSzTx/>
              <a:buFont typeface="Arial" panose="020B0604020202020204" pitchFamily="34" charset="0"/>
              <a:buChar char="•"/>
            </a:pPr>
            <a:r>
              <a:rPr lang="en-US" altLang="en-US" sz="3600" b="1">
                <a:latin typeface="Times New Roman" panose="02020603050405020304" pitchFamily="18" charset="0"/>
                <a:cs typeface="Times New Roman" panose="02020603050405020304" pitchFamily="18" charset="0"/>
              </a:rPr>
              <a:t>Thin Clients</a:t>
            </a:r>
          </a:p>
          <a:p>
            <a:pPr>
              <a:buClrTx/>
              <a:buSzTx/>
              <a:buFont typeface="Arial" panose="020B0604020202020204" pitchFamily="34" charset="0"/>
              <a:buChar char="•"/>
            </a:pPr>
            <a:r>
              <a:rPr lang="en-US" altLang="en-US" sz="3600" b="1">
                <a:latin typeface="Times New Roman" panose="02020603050405020304" pitchFamily="18" charset="0"/>
                <a:cs typeface="Times New Roman" panose="02020603050405020304" pitchFamily="18" charset="0"/>
              </a:rPr>
              <a:t>Power Management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914400" y="0"/>
            <a:ext cx="8229600" cy="685800"/>
          </a:xfrm>
        </p:spPr>
        <p:txBody>
          <a:bodyPr/>
          <a:lstStyle/>
          <a:p>
            <a:r>
              <a:rPr lang="en-US" altLang="en-US" sz="4000" b="1">
                <a:latin typeface="Times New Roman" panose="02020603050405020304" pitchFamily="18" charset="0"/>
                <a:cs typeface="Times New Roman" panose="02020603050405020304" pitchFamily="18" charset="0"/>
              </a:rPr>
              <a:t>Thin Clients</a:t>
            </a:r>
            <a:endParaRPr lang="en-US" altLang="en-US" sz="3200">
              <a:latin typeface="Times New Roman" panose="02020603050405020304" pitchFamily="18" charset="0"/>
              <a:cs typeface="Times New Roman" panose="02020603050405020304" pitchFamily="18" charset="0"/>
            </a:endParaRPr>
          </a:p>
        </p:txBody>
      </p:sp>
      <p:sp>
        <p:nvSpPr>
          <p:cNvPr id="26627" name="Rectangle 3"/>
          <p:cNvSpPr>
            <a:spLocks noGrp="1"/>
          </p:cNvSpPr>
          <p:nvPr>
            <p:ph type="body" idx="1"/>
          </p:nvPr>
        </p:nvSpPr>
        <p:spPr>
          <a:xfrm>
            <a:off x="0" y="685800"/>
            <a:ext cx="9144000" cy="6172200"/>
          </a:xfrm>
        </p:spPr>
        <p:txBody>
          <a:bodyPr/>
          <a:lstStyle/>
          <a:p>
            <a:pPr algn="just">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Is called </a:t>
            </a:r>
            <a:r>
              <a:rPr lang="en-US" altLang="en-US" sz="2800" b="1">
                <a:latin typeface="Times New Roman" panose="02020603050405020304" pitchFamily="18" charset="0"/>
                <a:cs typeface="Times New Roman" panose="02020603050405020304" pitchFamily="18" charset="0"/>
              </a:rPr>
              <a:t>THINC</a:t>
            </a:r>
          </a:p>
          <a:p>
            <a:pPr algn="just">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The most users </a:t>
            </a:r>
            <a:r>
              <a:rPr lang="en-US" altLang="en-US" sz="2800" b="1">
                <a:latin typeface="Times New Roman" panose="02020603050405020304" pitchFamily="18" charset="0"/>
                <a:cs typeface="Times New Roman" panose="02020603050405020304" pitchFamily="18" charset="0"/>
              </a:rPr>
              <a:t>want</a:t>
            </a:r>
            <a:r>
              <a:rPr lang="en-US" altLang="en-US" sz="2800">
                <a:latin typeface="Times New Roman" panose="02020603050405020304" pitchFamily="18" charset="0"/>
                <a:cs typeface="Times New Roman" panose="02020603050405020304" pitchFamily="18" charset="0"/>
              </a:rPr>
              <a:t> hi</a:t>
            </a:r>
            <a:r>
              <a:rPr lang="en-US" altLang="en-US" sz="2800" b="1">
                <a:latin typeface="Times New Roman" panose="02020603050405020304" pitchFamily="18" charset="0"/>
                <a:cs typeface="Times New Roman" panose="02020603050405020304" pitchFamily="18" charset="0"/>
              </a:rPr>
              <a:t>gh performance interactive computing,</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do not </a:t>
            </a:r>
            <a:r>
              <a:rPr lang="en-US" altLang="en-US" sz="2800">
                <a:latin typeface="Times New Roman" panose="02020603050405020304" pitchFamily="18" charset="0"/>
                <a:cs typeface="Times New Roman" panose="02020603050405020304" pitchFamily="18" charset="0"/>
              </a:rPr>
              <a:t>really want to </a:t>
            </a:r>
            <a:r>
              <a:rPr lang="en-US" altLang="en-US" sz="2800" b="1">
                <a:latin typeface="Times New Roman" panose="02020603050405020304" pitchFamily="18" charset="0"/>
                <a:cs typeface="Times New Roman" panose="02020603050405020304" pitchFamily="18" charset="0"/>
              </a:rPr>
              <a:t>administer a computer</a:t>
            </a:r>
          </a:p>
          <a:p>
            <a:pPr algn="just">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The user machines </a:t>
            </a:r>
            <a:r>
              <a:rPr lang="en-US" altLang="en-US" sz="2800" b="1">
                <a:latin typeface="Times New Roman" panose="02020603050405020304" pitchFamily="18" charset="0"/>
                <a:cs typeface="Times New Roman" panose="02020603050405020304" pitchFamily="18" charset="0"/>
              </a:rPr>
              <a:t>had no software at all</a:t>
            </a:r>
          </a:p>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Strip</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client</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machine</a:t>
            </a:r>
            <a:r>
              <a:rPr lang="en-US" altLang="en-US" sz="2800">
                <a:latin typeface="Times New Roman" panose="02020603050405020304" pitchFamily="18" charset="0"/>
                <a:cs typeface="Times New Roman" panose="02020603050405020304" pitchFamily="18" charset="0"/>
              </a:rPr>
              <a:t> of all it </a:t>
            </a:r>
            <a:r>
              <a:rPr lang="en-US" altLang="en-US" sz="2800" b="1">
                <a:latin typeface="Times New Roman" panose="02020603050405020304" pitchFamily="18" charset="0"/>
                <a:cs typeface="Times New Roman" panose="02020603050405020304" pitchFamily="18" charset="0"/>
              </a:rPr>
              <a:t>smarts and software and just use it as a display,</a:t>
            </a:r>
            <a:r>
              <a:rPr lang="en-US" altLang="en-US" sz="2800">
                <a:latin typeface="Times New Roman" panose="02020603050405020304" pitchFamily="18" charset="0"/>
                <a:cs typeface="Times New Roman" panose="02020603050405020304" pitchFamily="18" charset="0"/>
              </a:rPr>
              <a:t> with all the </a:t>
            </a:r>
            <a:r>
              <a:rPr lang="en-US" altLang="en-US" sz="2800" b="1">
                <a:latin typeface="Times New Roman" panose="02020603050405020304" pitchFamily="18" charset="0"/>
                <a:cs typeface="Times New Roman" panose="02020603050405020304" pitchFamily="18" charset="0"/>
              </a:rPr>
              <a:t>computing done on the server side</a:t>
            </a:r>
          </a:p>
          <a:p>
            <a:pPr algn="just">
              <a:lnSpc>
                <a:spcPct val="90000"/>
              </a:lnSpc>
              <a:buClrTx/>
              <a:buSzTx/>
              <a:buFont typeface="Arial" panose="020B0604020202020204" pitchFamily="34" charset="0"/>
              <a:buChar char="•"/>
            </a:pPr>
            <a:r>
              <a:rPr lang="en-US" altLang="en-US" sz="2800" b="1">
                <a:latin typeface="Times New Roman" panose="02020603050405020304" pitchFamily="18" charset="0"/>
                <a:cs typeface="Times New Roman" panose="02020603050405020304" pitchFamily="18" charset="0"/>
              </a:rPr>
              <a:t>The protocol between client and the server </a:t>
            </a:r>
            <a:r>
              <a:rPr lang="en-US" altLang="en-US" sz="2800">
                <a:latin typeface="Times New Roman" panose="02020603050405020304" pitchFamily="18" charset="0"/>
                <a:cs typeface="Times New Roman" panose="02020603050405020304" pitchFamily="18" charset="0"/>
              </a:rPr>
              <a:t>just </a:t>
            </a:r>
            <a:r>
              <a:rPr lang="en-US" altLang="en-US" sz="2800" b="1">
                <a:latin typeface="Times New Roman" panose="02020603050405020304" pitchFamily="18" charset="0"/>
                <a:cs typeface="Times New Roman" panose="02020603050405020304" pitchFamily="18" charset="0"/>
              </a:rPr>
              <a:t>tells</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display</a:t>
            </a:r>
            <a:r>
              <a:rPr lang="en-US" altLang="en-US" sz="2800">
                <a:latin typeface="Times New Roman" panose="02020603050405020304" pitchFamily="18" charset="0"/>
                <a:cs typeface="Times New Roman" panose="02020603050405020304" pitchFamily="18" charset="0"/>
              </a:rPr>
              <a:t> </a:t>
            </a:r>
            <a:r>
              <a:rPr lang="en-US" altLang="en-US" sz="2800" b="1">
                <a:latin typeface="Times New Roman" panose="02020603050405020304" pitchFamily="18" charset="0"/>
                <a:cs typeface="Times New Roman" panose="02020603050405020304" pitchFamily="18" charset="0"/>
              </a:rPr>
              <a:t>how</a:t>
            </a:r>
            <a:r>
              <a:rPr lang="en-US" altLang="en-US" sz="2800">
                <a:latin typeface="Times New Roman" panose="02020603050405020304" pitchFamily="18" charset="0"/>
                <a:cs typeface="Times New Roman" panose="02020603050405020304" pitchFamily="18" charset="0"/>
              </a:rPr>
              <a:t> to </a:t>
            </a:r>
            <a:r>
              <a:rPr lang="en-US" altLang="en-US" sz="2800" b="1">
                <a:latin typeface="Times New Roman" panose="02020603050405020304" pitchFamily="18" charset="0"/>
                <a:cs typeface="Times New Roman" panose="02020603050405020304" pitchFamily="18" charset="0"/>
              </a:rPr>
              <a:t>update</a:t>
            </a:r>
            <a:r>
              <a:rPr lang="en-US" altLang="en-US" sz="2800">
                <a:latin typeface="Times New Roman" panose="02020603050405020304" pitchFamily="18" charset="0"/>
                <a:cs typeface="Times New Roman" panose="02020603050405020304" pitchFamily="18" charset="0"/>
              </a:rPr>
              <a:t> the </a:t>
            </a:r>
            <a:r>
              <a:rPr lang="en-US" altLang="en-US" sz="2800" b="1">
                <a:latin typeface="Times New Roman" panose="02020603050405020304" pitchFamily="18" charset="0"/>
                <a:cs typeface="Times New Roman" panose="02020603050405020304" pitchFamily="18" charset="0"/>
              </a:rPr>
              <a:t>video RAM</a:t>
            </a:r>
            <a:r>
              <a:rPr lang="en-US" altLang="en-US" sz="2800">
                <a:latin typeface="Times New Roman" panose="02020603050405020304" pitchFamily="18" charset="0"/>
                <a:cs typeface="Times New Roman" panose="02020603050405020304" pitchFamily="18" charset="0"/>
              </a:rPr>
              <a:t>, nothing more</a:t>
            </a:r>
          </a:p>
          <a:p>
            <a:pPr algn="just">
              <a:lnSpc>
                <a:spcPct val="90000"/>
              </a:lnSpc>
              <a:buClrTx/>
              <a:buSzTx/>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On the server side, graphical programs use high level command to paint the screen. These are intercepted by THINC software and translated into commands that can be sent to the client. The commands may be reordered to improve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ox(in)">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ox(in)">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ox(in)">
                                      <p:cBhvr>
                                        <p:cTn id="17" dur="500"/>
                                        <p:tgtEl>
                                          <p:spTgt spid="266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box(in)">
                                      <p:cBhvr>
                                        <p:cTn id="22" dur="500"/>
                                        <p:tgtEl>
                                          <p:spTgt spid="266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box(in)">
                                      <p:cBhvr>
                                        <p:cTn id="27" dur="500"/>
                                        <p:tgtEl>
                                          <p:spTgt spid="266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box(in)">
                                      <p:cBhvr>
                                        <p:cTn id="32"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5919</TotalTime>
  <Words>2303</Words>
  <Application>Microsoft Office PowerPoint</Application>
  <PresentationFormat>On-screen Show (4:3)</PresentationFormat>
  <Paragraphs>200</Paragraphs>
  <Slides>24</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Office Theme</vt:lpstr>
      <vt:lpstr>I/O   Thin Clients Power Management </vt:lpstr>
      <vt:lpstr>Review</vt:lpstr>
      <vt:lpstr>Review</vt:lpstr>
      <vt:lpstr>Review</vt:lpstr>
      <vt:lpstr>Review</vt:lpstr>
      <vt:lpstr>Review</vt:lpstr>
      <vt:lpstr>Review</vt:lpstr>
      <vt:lpstr>Objectives</vt:lpstr>
      <vt:lpstr>Thin Clients</vt:lpstr>
      <vt:lpstr>Power Management  Overview</vt:lpstr>
      <vt:lpstr>Power Management  Hardware Issues</vt:lpstr>
      <vt:lpstr>Power Management  OS Issues</vt:lpstr>
      <vt:lpstr>Power Management  Display</vt:lpstr>
      <vt:lpstr>Power Management  Display</vt:lpstr>
      <vt:lpstr>Power Management  Hard Disk</vt:lpstr>
      <vt:lpstr>Power Management  CPU</vt:lpstr>
      <vt:lpstr>Power Management  Memory</vt:lpstr>
      <vt:lpstr>Power Management  Wireless Communication</vt:lpstr>
      <vt:lpstr>Power Management  Thermal Management</vt:lpstr>
      <vt:lpstr>Power Management  Battery Management</vt:lpstr>
      <vt:lpstr>Power Management  Driver Interface</vt:lpstr>
      <vt:lpstr>Power Management  Application Program Issues</vt:lpstr>
      <vt:lpstr>Summary</vt:lpstr>
      <vt:lpstr>Next Lecture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PFC: Module A - Introduction</dc:title>
  <dc:creator>Phan Truong Lam</dc:creator>
  <cp:lastModifiedBy>Kieu Trong Khanh</cp:lastModifiedBy>
  <cp:revision>2613</cp:revision>
  <dcterms:created xsi:type="dcterms:W3CDTF">2007-08-21T04:43:22Z</dcterms:created>
  <dcterms:modified xsi:type="dcterms:W3CDTF">2018-01-05T22:41:54Z</dcterms:modified>
</cp:coreProperties>
</file>