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9"/>
  </p:notesMasterIdLst>
  <p:sldIdLst>
    <p:sldId id="256" r:id="rId2"/>
    <p:sldId id="485" r:id="rId3"/>
    <p:sldId id="491" r:id="rId4"/>
    <p:sldId id="492" r:id="rId5"/>
    <p:sldId id="488" r:id="rId6"/>
    <p:sldId id="489" r:id="rId7"/>
    <p:sldId id="490" r:id="rId8"/>
    <p:sldId id="359" r:id="rId9"/>
    <p:sldId id="362" r:id="rId10"/>
    <p:sldId id="400" r:id="rId11"/>
    <p:sldId id="406" r:id="rId12"/>
    <p:sldId id="408" r:id="rId13"/>
    <p:sldId id="409" r:id="rId14"/>
    <p:sldId id="407" r:id="rId15"/>
    <p:sldId id="412" r:id="rId16"/>
    <p:sldId id="410" r:id="rId17"/>
    <p:sldId id="411" r:id="rId18"/>
    <p:sldId id="374" r:id="rId19"/>
    <p:sldId id="426" r:id="rId20"/>
    <p:sldId id="376" r:id="rId21"/>
    <p:sldId id="375" r:id="rId22"/>
    <p:sldId id="413" r:id="rId23"/>
    <p:sldId id="415" r:id="rId24"/>
    <p:sldId id="401" r:id="rId25"/>
    <p:sldId id="421" r:id="rId26"/>
    <p:sldId id="427" r:id="rId27"/>
    <p:sldId id="417" r:id="rId28"/>
    <p:sldId id="382" r:id="rId29"/>
    <p:sldId id="418" r:id="rId30"/>
    <p:sldId id="463" r:id="rId31"/>
    <p:sldId id="464" r:id="rId32"/>
    <p:sldId id="465" r:id="rId33"/>
    <p:sldId id="419" r:id="rId34"/>
    <p:sldId id="377" r:id="rId35"/>
    <p:sldId id="461" r:id="rId36"/>
    <p:sldId id="394" r:id="rId37"/>
    <p:sldId id="48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91549" autoAdjust="0"/>
  </p:normalViewPr>
  <p:slideViewPr>
    <p:cSldViewPr>
      <p:cViewPr varScale="1">
        <p:scale>
          <a:sx n="66" d="100"/>
          <a:sy n="66" d="100"/>
        </p:scale>
        <p:origin x="18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C511D7-DD88-4135-90A9-38EF5B6DEAF0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6C30C9-9451-4120-908B-26A2BEF81F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83849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93424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4F8D-845A-49E2-A84E-8FAB8ACA295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1781D-211E-427C-92AC-332D8E3C10E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173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D59E-8143-4758-9AC1-15E028F6373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012C4-769B-4FBD-9ED4-4C2EC513B08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653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34C1-D677-4E69-B977-773045CDC0B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40B38-79BF-4C72-9D1C-9303DA2FB36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0174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D1902-843A-45A8-B699-7CF3880597D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0384F-27BB-4443-BBC6-F4A67EA3C26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0317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E5A0-56A0-4A98-A6E0-50C56762BE2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25939-EA76-4AAC-8367-C34DAA889B0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372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2D8B-6F4D-4A23-9794-5E3E6A6BF8E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364FD-0F98-44B2-A0E6-B98CE8F753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865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88CF5-D4E8-4752-87B2-EF78614A4CA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2E76D-F412-4CB8-88A0-0F5DCA62E37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0055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9AF5D-BE52-4D16-8690-1482D897A81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55940-9E8F-48F0-B750-E11D6206838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7516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E20E3-9E54-4E82-B67B-97565274BE1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0D267-FE50-4E21-9EC0-3B6C396EA5B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040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74E5-8ACC-4233-A44F-467229A8876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5902E-50FC-49D5-ACC4-2F97106073A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471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06FB-1B49-4A72-AF7F-EE990E012D2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B88E6-80A1-4210-8E4D-2684E67305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966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5D4-A809-4A52-B914-A91C91CE054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0A0D-0959-45A2-A878-B061458C39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97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A6D8-1402-4817-A09A-D12306F6894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66226-A3EC-4463-8B63-893A36DC371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2604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ACD1E9-C1F3-42E9-86F5-506884D0486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022DF86-A3ED-43FE-B8FC-CEE086EB72E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will normally have many different resources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 is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may be available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type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</a:t>
            </a:r>
          </a:p>
          <a:p>
            <a:pPr lvl="1" algn="just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resources that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taken away from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no ill effects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(either on system or others)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resources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resolved deadlocks 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reallocating resources from one process to another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with 256 MB of user memory, one printer, and two of 256 MB processes that each want to print some thing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A requests and gets the printer, then starts to compute the values to print. Before it has finished with the computation, it exceeds its time quantum and is swapped out (Process A has the printer, but it locates on disk)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B now runs and tries, unsuccessfully to acquire the printer (Process B locates on memory, but it cannot access the printer)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Process A take away the B’s memory by swapping process B out &amp; swapping process A in. After finished, process A releases both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resources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taken away 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owner 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to fail</a:t>
            </a:r>
          </a:p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175" lvl="1" indent="-365125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 has begun to burn a CD-ROM, suddenly taking the CD recorder away from it and giving it to another process will result in a garbled CD</a:t>
            </a:r>
          </a:p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Deadlocks involve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 resources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events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use resource 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resource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of way allowing user manager of resources is to associate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each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semaphores are all initialized to 1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down to acquire the resource, using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up on the resource to release resource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487488"/>
            <a:ext cx="8710612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Acquisition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3013"/>
            <a:ext cx="3500438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6-2.</a:t>
            </a:r>
          </a:p>
        </p:txBody>
      </p:sp>
      <p:pic>
        <p:nvPicPr>
          <p:cNvPr id="92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1112838"/>
            <a:ext cx="3644900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5000" y="1219200"/>
            <a:ext cx="3276600" cy="495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Deadlock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48768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processes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the set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 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can cause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processes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 any resources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awakened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All the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wait forever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thread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interrupts possible to wake up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blocked processes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22863"/>
            <a:ext cx="58674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Deadlocks</a:t>
            </a:r>
          </a:p>
          <a:p>
            <a:pPr marL="808038" lvl="1" indent="-354013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that is owned by a deadlocked process</a:t>
            </a:r>
          </a:p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must hold for there to be a deadlock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resource is either currently assigned to exactly one process or is available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condition.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currently holding at least one resource is waiting to acquire additional resources held by other processes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can be released only voluntarily by the process holding it, after that process has completed its task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 circular chain of two or more process, each of which is waiting for a resource held by the next member of chain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Conditionals for Resource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70866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(Holt – 1972)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graphs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nodes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shown 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shown 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arc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to process 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holding an instance of resource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arc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to resource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currently blocked and requests instance of resource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60960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19400"/>
            <a:ext cx="5794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38600"/>
            <a:ext cx="6143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172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 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38600" y="6172200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6-3</a:t>
            </a: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83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 all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registers into the memory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control register is assigned a particular and unique memory address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memory address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 modes: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 vs. Imprecise Interrupt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Leave the machine in a well-defined state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 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6324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6-4.</a:t>
            </a:r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762000" y="1219200"/>
            <a:ext cx="7808913" cy="5173663"/>
            <a:chOff x="480" y="768"/>
            <a:chExt cx="4919" cy="3259"/>
          </a:xfrm>
        </p:grpSpPr>
        <p:pic>
          <p:nvPicPr>
            <p:cNvPr id="2458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4919" cy="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880"/>
              <a:ext cx="3504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352800" y="6324600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6-4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676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graphs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 a tool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request/ release request sequence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leads to deadlock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to handle either single resource or multiple resource</a:t>
            </a:r>
          </a:p>
          <a:p>
            <a:pPr marL="176213" indent="-176213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facts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cycles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deadlock</a:t>
            </a:r>
          </a:p>
          <a:p>
            <a:pPr marL="530225" lvl="1" indent="-174625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cycle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only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 resource type, then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instances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 resource type, possibility of deadlock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839200" cy="5486400"/>
          </a:xfrm>
        </p:spPr>
        <p:txBody>
          <a:bodyPr/>
          <a:lstStyle/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dealing with deadlocks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marL="1638300" lvl="2" indent="-381000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Maybe if you ignore it, it will ignore you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recovery. </a:t>
            </a:r>
          </a:p>
          <a:p>
            <a:pPr marL="1638300" lvl="2" indent="-381000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Let deadlocks occur, detect them, take action.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avoidance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careful resource allocation.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by structurally negating one of the four required conditions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 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Stick your head in the sand and pretend is no problem at all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 people react in different ways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Mathematicians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Totally unacceptable and must prevent deadlocks at all costs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Would not be willing pay a large penalty in performance or convenience to eliminate deadlocks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blocks caller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requests the busy device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505200" y="5943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6-5.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473200"/>
            <a:ext cx="796607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74638" indent="-274638"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detecting deadlock: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N in the graph,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five steps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N as the starting node.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empty list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arcs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times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graph contains a cycle (listed in L), algorithm 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unmarked outgoing arcs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5;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go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6.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outgoing arc at random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 it. 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follow it to the new current node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to step 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cycles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algorithm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current node, go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matrix-based algorithm among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 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through P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 resource classes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through E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gives the total number of instance of each resource in existence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 A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giving the number of instances of resource i that are current available/ unsigned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C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allocation matrix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i-th row of C tells how many instances of each resource class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holds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instances of resource j that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R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matrix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i-th row of P tells how many instances of each resource class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wants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instances of resource j that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91440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276600" y="5181600"/>
          <a:ext cx="27432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990360" imgH="431640" progId="Equation.3">
                  <p:embed/>
                </p:oleObj>
              </mc:Choice>
              <mc:Fallback>
                <p:oleObj name="Equation" r:id="rId5" imgW="9903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0"/>
                        <a:ext cx="27432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733800" y="4800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91440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said to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for which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or equal to A.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such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is found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C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to step 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such process exists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progresses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are able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are thus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deadlocked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processes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known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 deadlocked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assumes a worst-case scenario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acquired resources until they exit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Independent, Error handling, Synchronous vs.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Buffering, Dedicated device allocation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with DMA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level I/O software: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with daemon scheduling (Asynchronous)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 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naming, Uniform interface, Independent block size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handling, Dedicated device allocation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OS control specified devices depending on standard interface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interrupt to determine what the system should do</a:t>
            </a:r>
          </a:p>
        </p:txBody>
      </p:sp>
    </p:spTree>
    <p:extLst>
      <p:ext uri="{BB962C8B-B14F-4D97-AF65-F5344CB8AC3E}">
        <p14:creationId xmlns:p14="http://schemas.microsoft.com/office/powerpoint/2010/main" val="31248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6-7.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9160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6324600" y="5334000"/>
            <a:ext cx="1676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2    1    0    1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 flipV="1">
            <a:off x="3657600" y="25908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685800" y="26670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3, 2, 1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685800" y="35052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1, 2 deadlock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3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3657600" y="3886200"/>
            <a:ext cx="2590800" cy="1447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90120" grpId="0" animBg="1"/>
      <p:bldP spid="90122" grpId="0"/>
      <p:bldP spid="901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1143000" y="1066800"/>
          <a:ext cx="69342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2234880" imgH="1371600" progId="Equation.3">
                  <p:embed/>
                </p:oleObj>
              </mc:Choice>
              <mc:Fallback>
                <p:oleObj name="Equation" r:id="rId4" imgW="2234880" imgH="137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69342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657600" y="5791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143000" y="1066800"/>
          <a:ext cx="69342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2234880" imgH="1371600" progId="Equation.3">
                  <p:embed/>
                </p:oleObj>
              </mc:Choice>
              <mc:Fallback>
                <p:oleObj name="Equation" r:id="rId4" imgW="223488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69342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124200" y="5791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2, 3, 4, 5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may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temporarily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take a resource away 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its current owner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suspends largely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which ones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easily be taken back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manual intervention may be required, especially in batch processing OS running on mainframes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frequently difficult or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524000" y="76200"/>
            <a:ext cx="77724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supported the system designers and machine operators know that deadlocks are likely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not only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image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also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state assigning currently to the process</a:t>
            </a:r>
          </a:p>
          <a:p>
            <a:pPr algn="just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→ Checkpointing a process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Process’s state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a file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restarted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effective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overwrite old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new 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so as the process execute, a whole sequence accumulates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did not have the resource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one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processes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restarted process tries to acquire the resource again, it will have to wait until resource becomes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 more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process(es)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cycle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(it’s crudest but simplest)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line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be chosen as the victim in order to release its resource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killed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carefully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process in the cycle needs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victim should be chosen only if it can be rerun from the beginning with no ill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SSF: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movement of the disk arm from its current head position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direction only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outstanding requests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the last track 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direction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When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numbered cylinder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services,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goes to lowest number cylinder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pending request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continues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upward direction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delay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are pending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the sector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under the head next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table for each drive,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cylinder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data transfer time (SATA)</a:t>
            </a:r>
          </a:p>
        </p:txBody>
      </p:sp>
    </p:spTree>
    <p:extLst>
      <p:ext uri="{BB962C8B-B14F-4D97-AF65-F5344CB8AC3E}">
        <p14:creationId xmlns:p14="http://schemas.microsoft.com/office/powerpoint/2010/main" val="69360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Bad sector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Sectors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correctly read back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just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them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remap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bad sector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spare and/or Shift all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sectors up one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 must first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list of bad sectors, then it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remapping tables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Seek errors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Move the arm as far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 as it will go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 reset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controller’s internal idea of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cylinder to 0</a:t>
            </a:r>
          </a:p>
          <a:p>
            <a:pPr lvl="1" algn="just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Consistency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on drive 1,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back to verify.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 2 is written and reread until it succeeds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Stable read: First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drive 1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 times.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all of 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 bad ECCs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 on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recovery: scans both disks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corresponding blocks.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good blocks or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driver 1 is written onto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Optimizing: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Nonvolatile/ Volatile RAM to replace in using driver 2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Thin Client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Manager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to use less energy, even if this means providing a poorer user experience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Display, HDD, CPU, Memory, Wireless, Driver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volt power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crystal oscillator, a counter, and a holding register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modes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one shot mode, square wave mode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time of day (real time).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processes monopolizing CPU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CPU usage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Handling alarm system call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watchdog timers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Doing profiling, monitoring, statistics gathering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software (Keyboard software: scan code, echoing, tab handling, device equivalent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 (Text window, X Window, GUI, Bitmaps, Fonts)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Mouse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-76200" y="762000"/>
            <a:ext cx="9372600" cy="6096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and Nonpreemptable Resources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Resource Deadlocks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Resources of Each 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 are full of resources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be used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process at a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OS have the ability to (temporarily)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a process exclusive access to certain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needs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one resource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occur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local machine 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machines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can occur in a variety of different situations such as requesting dedicated I/O devices, on hardware or software resources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</TotalTime>
  <Words>2467</Words>
  <Application>Microsoft Office PowerPoint</Application>
  <PresentationFormat>On-screen Show (4:3)</PresentationFormat>
  <Paragraphs>289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Unicode MS</vt:lpstr>
      <vt:lpstr>Calibri</vt:lpstr>
      <vt:lpstr>Times New Roman</vt:lpstr>
      <vt:lpstr>Wingdings</vt:lpstr>
      <vt:lpstr>Office Theme</vt:lpstr>
      <vt:lpstr>Equation</vt:lpstr>
      <vt:lpstr>DEADLOCKS   Resources Introduction To Deadlocks The Ostrich Algorithm Deadlock Detection &amp; Recovery</vt:lpstr>
      <vt:lpstr>Review</vt:lpstr>
      <vt:lpstr>Review</vt:lpstr>
      <vt:lpstr>Review</vt:lpstr>
      <vt:lpstr>Review</vt:lpstr>
      <vt:lpstr>Review</vt:lpstr>
      <vt:lpstr>Review</vt:lpstr>
      <vt:lpstr>Objectives</vt:lpstr>
      <vt:lpstr>Overviews</vt:lpstr>
      <vt:lpstr>Resources</vt:lpstr>
      <vt:lpstr>Resources</vt:lpstr>
      <vt:lpstr>Resources</vt:lpstr>
      <vt:lpstr>Resources</vt:lpstr>
      <vt:lpstr>Resources</vt:lpstr>
      <vt:lpstr>Resources</vt:lpstr>
      <vt:lpstr>Introduction to Deadlocks</vt:lpstr>
      <vt:lpstr>Introduction to Deadlocks</vt:lpstr>
      <vt:lpstr>Introduction to Deadlocks   Deadlock Modeling </vt:lpstr>
      <vt:lpstr>Introduction to Deadlocks</vt:lpstr>
      <vt:lpstr>Introduction to Deadlocks   Deadlock Modeling – Examples </vt:lpstr>
      <vt:lpstr>Introduction to Deadlocks   Deadlock Modeling – Examples</vt:lpstr>
      <vt:lpstr>Introduction to Deadlocks</vt:lpstr>
      <vt:lpstr>Introduction to Deadlocks   Deadlock Modeling</vt:lpstr>
      <vt:lpstr>The Ostrich Algorithms </vt:lpstr>
      <vt:lpstr>              Deadlock Detection &amp; Recovery  Deadlock Detection with One Resource of Each Type</vt:lpstr>
      <vt:lpstr>           Deadlock Detection &amp; Recovery  Deadlock Detection with One Resource of Each Type</vt:lpstr>
      <vt:lpstr>              Deadlock Detection &amp; Recovery  Deadlock Detection with Multiple Resource of Each Type</vt:lpstr>
      <vt:lpstr>            Deadlock Detection &amp; Recovery  Deadlock Detection with Multiple Resource of Each Type</vt:lpstr>
      <vt:lpstr>          Deadlock Detection &amp; Recovery  Deadlock Detection with Multiple Resource of Each Type</vt:lpstr>
      <vt:lpstr>            Deadlock Detection &amp; Recovery  Deadlock Detection with Multiple Resource of Each Type</vt:lpstr>
      <vt:lpstr>            Deadlock Detection &amp; Recovery  Deadlock Detection with Multiple Resource of Each Type</vt:lpstr>
      <vt:lpstr>            Deadlock Detection &amp; Recovery  Deadlock Detection with Multiple Resource of Each Type</vt:lpstr>
      <vt:lpstr>Deadlock Detection &amp; Recovery  Recovery from Deadlock</vt:lpstr>
      <vt:lpstr>Deadlock Detection &amp; Recovery  Recovery through Rollback</vt:lpstr>
      <vt:lpstr>Deadlock Detection &amp; Recovery  Recovery through Killing Processes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3305</cp:revision>
  <dcterms:created xsi:type="dcterms:W3CDTF">2007-08-21T04:43:22Z</dcterms:created>
  <dcterms:modified xsi:type="dcterms:W3CDTF">2018-01-05T22:42:12Z</dcterms:modified>
</cp:coreProperties>
</file>