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36"/>
  </p:notesMasterIdLst>
  <p:sldIdLst>
    <p:sldId id="256" r:id="rId2"/>
    <p:sldId id="486" r:id="rId3"/>
    <p:sldId id="487" r:id="rId4"/>
    <p:sldId id="462" r:id="rId5"/>
    <p:sldId id="379" r:id="rId6"/>
    <p:sldId id="466" r:id="rId7"/>
    <p:sldId id="402" r:id="rId8"/>
    <p:sldId id="467" r:id="rId9"/>
    <p:sldId id="468" r:id="rId10"/>
    <p:sldId id="403" r:id="rId11"/>
    <p:sldId id="420" r:id="rId12"/>
    <p:sldId id="469" r:id="rId13"/>
    <p:sldId id="405" r:id="rId14"/>
    <p:sldId id="470" r:id="rId15"/>
    <p:sldId id="471" r:id="rId16"/>
    <p:sldId id="472" r:id="rId17"/>
    <p:sldId id="482" r:id="rId18"/>
    <p:sldId id="483" r:id="rId19"/>
    <p:sldId id="485" r:id="rId20"/>
    <p:sldId id="428" r:id="rId21"/>
    <p:sldId id="429" r:id="rId22"/>
    <p:sldId id="432" r:id="rId23"/>
    <p:sldId id="433" r:id="rId24"/>
    <p:sldId id="473" r:id="rId25"/>
    <p:sldId id="474" r:id="rId26"/>
    <p:sldId id="475" r:id="rId27"/>
    <p:sldId id="476" r:id="rId28"/>
    <p:sldId id="477" r:id="rId29"/>
    <p:sldId id="481" r:id="rId30"/>
    <p:sldId id="488" r:id="rId31"/>
    <p:sldId id="478" r:id="rId32"/>
    <p:sldId id="480" r:id="rId33"/>
    <p:sldId id="394" r:id="rId34"/>
    <p:sldId id="484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66FFFF"/>
    <a:srgbClr val="FFFF6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59" autoAdjust="0"/>
    <p:restoredTop sz="91549" autoAdjust="0"/>
  </p:normalViewPr>
  <p:slideViewPr>
    <p:cSldViewPr>
      <p:cViewPr varScale="1">
        <p:scale>
          <a:sx n="66" d="100"/>
          <a:sy n="66" d="100"/>
        </p:scale>
        <p:origin x="181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3EC62C6-A231-4527-820C-CF37A9EEAE78}" type="datetimeFigureOut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1F3498-2F22-4F32-A3A1-16E16519256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-"/>
            </a:pPr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-"/>
            </a:pPr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-"/>
            </a:pPr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-"/>
            </a:pPr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-"/>
            </a:pPr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-"/>
            </a:pPr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-"/>
            </a:pPr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z="10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-"/>
            </a:pPr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-"/>
            </a:pPr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z="100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6089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-"/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39222B-03F3-4351-BDAA-63A2F48A6ECA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D32645-0BEA-4B13-AD46-808CECA3D50B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907896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53FF8E-6645-4C62-A375-1BDC90B4297E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8C0CAC-1BF3-43C1-9D6B-C22D288E4E64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669802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81665B-1A0A-4AEC-B0AE-06F066D9FC66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E1CDCB-78E9-413B-BA32-70426E6E1F79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306017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FE3B96-5DF9-4BA1-A68C-D275D9008E79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5FD3E1-CBE2-488A-8823-DEA8AA66A4F5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871727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BE3757-1D1C-4FCA-A1EB-6BF8ECDD284F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DA42BF-2BFF-482D-9ECA-914E2758E493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481017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>
                <a:latin typeface="Arial" pitchFamily="34" charset="0"/>
                <a:cs typeface="Arial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7B8CBF-C30B-474B-BB16-92DDC8EDB8B6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08FC6B-C757-46C2-A740-2554C0551046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31747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105685-333A-4728-A440-79F8DC0F5F4F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5A8E20-4C5E-4BAF-8661-28D1C44B2D01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623199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1C4B0-6782-437F-8CEE-77292DB69B7B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30A112-0728-4CCA-835D-341B2D79B83C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780711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97C9AD-585C-4660-A4A8-2BC787D5C028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301353-5759-4EE4-8756-21F9719961D0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843065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7502D0-2643-4903-BBC3-895AD72EB4DE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0955AF-1050-435E-95B8-2148D2EF7C99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919291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1F5A6-6D04-40B3-BF96-919A6B51912F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DEBFD5-DD05-406E-B3B3-DD7606FD053D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952296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48EDB9-F92A-4394-9AE9-D53EF91C61E1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C1C2B1-E1CC-483C-A7EB-EBB08542EC9D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92467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932276-5525-4E21-A396-8BFD8374706C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37E49A-E781-4B43-BAF5-A841A15E696D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450110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logoNhoFPT.jpg"/>
          <p:cNvPicPr>
            <a:picLocks noChangeAspect="1"/>
          </p:cNvPicPr>
          <p:nvPr userDrawn="1"/>
        </p:nvPicPr>
        <p:blipFill>
          <a:blip r:embed="rId15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81200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01038EE5-90D3-4DFE-8F70-EBB36D64DE7B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4F871EF4-6393-47C9-8AEF-5E92A9975E3F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0" y="2209800"/>
            <a:ext cx="9144000" cy="2438400"/>
          </a:xfrm>
        </p:spPr>
        <p:txBody>
          <a:bodyPr/>
          <a:lstStyle/>
          <a:p>
            <a:pPr eaLnBrk="1" hangingPunct="1"/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DEADLOCKS 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Deadlock Avoidance</a:t>
            </a:r>
            <a:b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Deadlock Prevention</a:t>
            </a:r>
            <a:b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Issues</a:t>
            </a: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 Avoidance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Safe and Unsafe States</a:t>
            </a:r>
          </a:p>
        </p:txBody>
      </p:sp>
      <p:sp>
        <p:nvSpPr>
          <p:cNvPr id="11267" name="Rectangle 3"/>
          <p:cNvSpPr>
            <a:spLocks noGrp="1"/>
          </p:cNvSpPr>
          <p:nvPr>
            <p:ph type="body" sz="half" idx="1"/>
          </p:nvPr>
        </p:nvSpPr>
        <p:spPr>
          <a:xfrm>
            <a:off x="228600" y="1066800"/>
            <a:ext cx="8915400" cy="5791200"/>
          </a:xfrm>
        </p:spPr>
        <p:txBody>
          <a:bodyPr/>
          <a:lstStyle/>
          <a:p>
            <a:pPr algn="just"/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Basic fact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If a system is in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safe state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 deadlocks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If a system is in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unsafe state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possibility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of deadlock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avoidance deadlocks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ensure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that 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system will never enter an unsafe state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xfrm>
            <a:off x="914400" y="76200"/>
            <a:ext cx="8229600" cy="76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 Avoidance 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Banker’s Algorithm for a Single Resource</a:t>
            </a:r>
          </a:p>
        </p:txBody>
      </p:sp>
      <p:sp>
        <p:nvSpPr>
          <p:cNvPr id="12291" name="Rectangle 3"/>
          <p:cNvSpPr>
            <a:spLocks noGrp="1"/>
          </p:cNvSpPr>
          <p:nvPr>
            <p:ph type="body" sz="half" idx="1"/>
          </p:nvPr>
        </p:nvSpPr>
        <p:spPr>
          <a:xfrm>
            <a:off x="0" y="762000"/>
            <a:ext cx="9144000" cy="62484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Is used to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avoid and detect deadlock</a:t>
            </a:r>
          </a:p>
          <a:p>
            <a:pPr algn="just">
              <a:lnSpc>
                <a:spcPct val="90000"/>
              </a:lnSpc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Ideas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small-town banker might deal with a group of customers to whom he has granted lines of credit (to making loan requests time to time)</a:t>
            </a:r>
          </a:p>
          <a:p>
            <a:pPr algn="just">
              <a:lnSpc>
                <a:spcPct val="90000"/>
              </a:lnSpc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Considers each request as it occurs, and sees if granting it leads to a safe state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If it does, the request is granted; otherwise, it is postponed until later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To see if a state is safe, the banker checks to see if he has enough resources to satisfy some customer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If so, those loans are assumed to be repaid, and customer now closest to the limit is checked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If all loans can eventually be repaid, the state is safe and the initial request can be requested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r>
              <a:rPr lang="en-US" altLang="en-US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 Avoidance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The Banker’s Algorithm for a Single Resource</a:t>
            </a:r>
          </a:p>
        </p:txBody>
      </p:sp>
      <p:sp>
        <p:nvSpPr>
          <p:cNvPr id="160370" name="Text Box 4"/>
          <p:cNvSpPr txBox="1">
            <a:spLocks noChangeArrowheads="1"/>
          </p:cNvSpPr>
          <p:nvPr/>
        </p:nvSpPr>
        <p:spPr bwMode="auto">
          <a:xfrm>
            <a:off x="3810000" y="57912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6-11.</a:t>
            </a:r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1801813"/>
            <a:ext cx="8259763" cy="297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ext Box 7"/>
          <p:cNvSpPr txBox="1">
            <a:spLocks noChangeArrowheads="1"/>
          </p:cNvSpPr>
          <p:nvPr/>
        </p:nvSpPr>
        <p:spPr bwMode="auto">
          <a:xfrm>
            <a:off x="609600" y="4800600"/>
            <a:ext cx="792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Safe			Safe			Unsafe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0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37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 Avoidance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The Banker’s Algorithm for a Multiple Resource</a:t>
            </a:r>
          </a:p>
        </p:txBody>
      </p:sp>
      <p:sp>
        <p:nvSpPr>
          <p:cNvPr id="14339" name="Rectangle 3"/>
          <p:cNvSpPr>
            <a:spLocks noGrp="1"/>
          </p:cNvSpPr>
          <p:nvPr>
            <p:ph type="body" sz="half" idx="1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 marL="274638" indent="-274638" algn="just" eaLnBrk="1" hangingPunct="1">
              <a:lnSpc>
                <a:spcPct val="80000"/>
              </a:lnSpc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checking to see if a state is safe:</a:t>
            </a:r>
          </a:p>
          <a:p>
            <a:pPr marL="925513" lvl="1" indent="-381000" algn="just" eaLnBrk="1" hangingPunct="1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Look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R, whose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unmet resource needs all </a:t>
            </a:r>
            <a:b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≤ A. 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 such row exists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will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eventually deadlock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since no process can run to completion</a:t>
            </a:r>
          </a:p>
          <a:p>
            <a:pPr marL="925513" lvl="1" indent="-381000" algn="just" eaLnBrk="1" hangingPunct="1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Assume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of row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chosen requests all resources it needs and finishes. </a:t>
            </a:r>
          </a:p>
          <a:p>
            <a:pPr marL="1447800" lvl="2" indent="-342900"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Mark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process as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terminated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all its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 vector.</a:t>
            </a:r>
          </a:p>
          <a:p>
            <a:pPr marL="925513" lvl="1" indent="-381000" algn="just" eaLnBrk="1" hangingPunct="1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Repeat steps 1 and 2 until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either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all processes marked terminated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(initial state was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safe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 process left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whose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resource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needs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can be met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(there is 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74638" indent="-274638" algn="just" eaLnBrk="1" hangingPunct="1">
              <a:lnSpc>
                <a:spcPct val="80000"/>
              </a:lnSpc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25513" lvl="1" indent="-381000" algn="just" eaLnBrk="1" hangingPunct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It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essentially useless because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 rarely know in advance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what their maximum resource needs will be</a:t>
            </a:r>
          </a:p>
          <a:p>
            <a:pPr marL="925513" lvl="1" indent="-381000" algn="just" eaLnBrk="1" hangingPunct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addition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number of processes is not fixed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but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dynamically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varying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as new users log in and out</a:t>
            </a:r>
          </a:p>
          <a:p>
            <a:pPr marL="925513" lvl="1" indent="-381000" algn="just" eaLnBrk="1" hangingPunct="1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Furthermore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that were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thought to be available can suddenly vanish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r>
              <a:rPr lang="en-US" altLang="en-US" sz="6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 Avoidance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The Banker’s Algorithm for a Multiple Resource</a:t>
            </a:r>
          </a:p>
        </p:txBody>
      </p:sp>
      <p:sp>
        <p:nvSpPr>
          <p:cNvPr id="160370" name="Text Box 4"/>
          <p:cNvSpPr txBox="1">
            <a:spLocks noChangeArrowheads="1"/>
          </p:cNvSpPr>
          <p:nvPr/>
        </p:nvSpPr>
        <p:spPr bwMode="auto">
          <a:xfrm>
            <a:off x="3657600" y="63246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6-11.</a:t>
            </a:r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8610600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743200" y="5715000"/>
            <a:ext cx="365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Progress: D, E, A, B, 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0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370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r>
              <a:rPr lang="en-US" altLang="en-US" sz="6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 Avoidance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The Banker’s Algorithm for a Multiple Resource</a:t>
            </a:r>
          </a:p>
        </p:txBody>
      </p:sp>
      <p:pic>
        <p:nvPicPr>
          <p:cNvPr id="1638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95400"/>
            <a:ext cx="1906588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263" y="1295400"/>
            <a:ext cx="1938337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505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886200"/>
            <a:ext cx="22161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506" name="Text Box 10"/>
          <p:cNvSpPr txBox="1">
            <a:spLocks noChangeArrowheads="1"/>
          </p:cNvSpPr>
          <p:nvPr/>
        </p:nvSpPr>
        <p:spPr bwMode="auto">
          <a:xfrm>
            <a:off x="5181600" y="4724400"/>
            <a:ext cx="312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Process deadlock</a:t>
            </a:r>
          </a:p>
        </p:txBody>
      </p:sp>
      <p:pic>
        <p:nvPicPr>
          <p:cNvPr id="43017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286000"/>
            <a:ext cx="2286000" cy="115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2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704975"/>
            <a:ext cx="23622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6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6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r>
              <a:rPr lang="en-US" altLang="en-US" sz="6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 Avoidance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The Banker’s Algorithm for a Multiple Resource</a:t>
            </a:r>
          </a:p>
        </p:txBody>
      </p:sp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263" y="1295400"/>
            <a:ext cx="1938337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551" name="Text Box 7"/>
          <p:cNvSpPr txBox="1">
            <a:spLocks noChangeArrowheads="1"/>
          </p:cNvSpPr>
          <p:nvPr/>
        </p:nvSpPr>
        <p:spPr bwMode="auto">
          <a:xfrm>
            <a:off x="4648200" y="4724400"/>
            <a:ext cx="419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Process are deadlocked</a:t>
            </a:r>
          </a:p>
        </p:txBody>
      </p:sp>
      <p:pic>
        <p:nvPicPr>
          <p:cNvPr id="17413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187325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558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810000"/>
            <a:ext cx="227965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1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438400"/>
            <a:ext cx="2362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825625"/>
            <a:ext cx="220980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8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8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5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r>
              <a:rPr lang="en-US" altLang="en-US" sz="6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 Avoidance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The Banker’s Algorithm for a Multiple Resource</a:t>
            </a:r>
          </a:p>
        </p:txBody>
      </p:sp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9200"/>
            <a:ext cx="2989263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838200" y="4572000"/>
            <a:ext cx="8001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smallest value of x for which this is a safe state? And which progress of processes?</a:t>
            </a:r>
          </a:p>
        </p:txBody>
      </p:sp>
      <p:pic>
        <p:nvPicPr>
          <p:cNvPr id="1843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752600"/>
            <a:ext cx="215741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505200" y="1219200"/>
          <a:ext cx="3276600" cy="3114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93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93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P1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93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P2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93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P3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93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P4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93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P5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916">
                <a:tc gridSpan="6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Maximum Resources requested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r>
              <a:rPr lang="en-US" altLang="en-US" sz="6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 Avoidance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The Banker’s Algorithm for a Multiple Resource</a:t>
            </a:r>
          </a:p>
        </p:txBody>
      </p:sp>
      <p:pic>
        <p:nvPicPr>
          <p:cNvPr id="1945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676400"/>
            <a:ext cx="215741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533400" y="5105400"/>
            <a:ext cx="80772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The smallest value of x is 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The progress is P4, P5, P1, P2, P3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0" y="1447800"/>
          <a:ext cx="32766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Resources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still needed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7467600" y="2057400"/>
            <a:ext cx="8382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657600" y="3276600"/>
            <a:ext cx="11430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124200" y="3276600"/>
            <a:ext cx="533400" cy="9144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9" grpId="0" animBg="1"/>
      <p:bldP spid="14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r>
              <a:rPr lang="en-US" altLang="en-US" sz="6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 Avoidance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The Banker’s Algorithm for a Multiple Resource</a:t>
            </a: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533400" y="5105400"/>
            <a:ext cx="80772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What do the processes progress in sequence?</a:t>
            </a:r>
            <a:endParaRPr lang="en-US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- The progress is A, D, C, E, B</a:t>
            </a:r>
          </a:p>
        </p:txBody>
      </p:sp>
      <p:sp>
        <p:nvSpPr>
          <p:cNvPr id="20484" name="Rectangle 9"/>
          <p:cNvSpPr>
            <a:spLocks noChangeArrowheads="1"/>
          </p:cNvSpPr>
          <p:nvPr/>
        </p:nvSpPr>
        <p:spPr bwMode="auto">
          <a:xfrm>
            <a:off x="304800" y="1295400"/>
            <a:ext cx="8763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system has five processes and three allocated resources. The current allocation and request needs are as follows: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81000" y="2438400"/>
          <a:ext cx="8458200" cy="23780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14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Process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Allocated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Currently Request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Available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010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000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200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202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303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001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211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022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002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</p:txBody>
      </p:sp>
      <p:sp>
        <p:nvSpPr>
          <p:cNvPr id="4099" name="Rectangle 3"/>
          <p:cNvSpPr>
            <a:spLocks noGrp="1"/>
          </p:cNvSpPr>
          <p:nvPr>
            <p:ph type="body" idx="1"/>
          </p:nvPr>
        </p:nvSpPr>
        <p:spPr>
          <a:xfrm>
            <a:off x="0" y="609600"/>
            <a:ext cx="9144000" cy="6172200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set of blocked processes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holding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resource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waiting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acquire a resource held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another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process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thus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they will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remain so forever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Resources 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Refer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as hardware devices, data records, files, etc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.. that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must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be granted, acquired, used and released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02 types: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Preemptable, Nonpreemptable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4 conditions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Mutual exclusion condition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Hold and wait condition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No preemption condition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Circular wait condition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Four conditions for resource deadlocks can be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modeled using directed graphs that help carrying out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requests and releases step by step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every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check the graph to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see if it contains any cycles to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check deadlock or not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bldLvl="3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 Prevention </a:t>
            </a:r>
            <a:b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Attacking the Mutual Exclusion Condition</a:t>
            </a:r>
          </a:p>
        </p:txBody>
      </p:sp>
      <p:sp>
        <p:nvSpPr>
          <p:cNvPr id="48131" name="Rectangle 3"/>
          <p:cNvSpPr>
            <a:spLocks noGrp="1"/>
          </p:cNvSpPr>
          <p:nvPr>
            <p:ph type="body" sz="half" idx="4294967295"/>
          </p:nvPr>
        </p:nvSpPr>
        <p:spPr>
          <a:xfrm>
            <a:off x="228600" y="1066800"/>
            <a:ext cx="8915400" cy="5791200"/>
          </a:xfrm>
        </p:spPr>
        <p:txBody>
          <a:bodyPr/>
          <a:lstStyle/>
          <a:p>
            <a:pPr algn="just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Avoiding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assigning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is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absolutely necessary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</a:t>
            </a:r>
          </a:p>
          <a:p>
            <a:pPr algn="just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 to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sure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as few processes as possible may actually claim the resource</a:t>
            </a:r>
          </a:p>
          <a:p>
            <a:pPr algn="just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spooling and daemon in printer (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software layer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 Prevention </a:t>
            </a:r>
            <a:b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Attacking the Hold and Wait Condition</a:t>
            </a:r>
          </a:p>
        </p:txBody>
      </p:sp>
      <p:sp>
        <p:nvSpPr>
          <p:cNvPr id="49155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guarantee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whenever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requests a resource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not hold any other resources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</a:t>
            </a:r>
          </a:p>
          <a:p>
            <a:pPr algn="just">
              <a:lnSpc>
                <a:spcPct val="8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process that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holds resource from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waiting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more resources</a:t>
            </a:r>
          </a:p>
          <a:p>
            <a:pPr algn="just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all process to request all their resources before starting execution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everything is available, the process will be allocated whatever it needs and can run to completion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one ore more resources are busy, nothing will be allocated and the process would just wait</a:t>
            </a:r>
          </a:p>
          <a:p>
            <a:pPr algn="just">
              <a:lnSpc>
                <a:spcPct val="8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process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 know how many resources they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need until they have started running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 will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be used optimally</a:t>
            </a:r>
          </a:p>
          <a:p>
            <a:pPr algn="just">
              <a:lnSpc>
                <a:spcPct val="8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put a burden on the programmer and waste resource</a:t>
            </a:r>
          </a:p>
          <a:p>
            <a:pPr algn="just">
              <a:lnSpc>
                <a:spcPct val="8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can be applied to batch system</a:t>
            </a:r>
          </a:p>
          <a:p>
            <a:pPr algn="just">
              <a:lnSpc>
                <a:spcPct val="8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require a process requesting a resource to f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irst temporarily release all the resource it currently holds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tries to get everything it needs all at 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 Prevention </a:t>
            </a:r>
            <a:b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Attacking the No Preemption Condition</a:t>
            </a:r>
          </a:p>
        </p:txBody>
      </p:sp>
      <p:sp>
        <p:nvSpPr>
          <p:cNvPr id="23555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1143000"/>
            <a:ext cx="9144000" cy="5715000"/>
          </a:xfrm>
        </p:spPr>
        <p:txBody>
          <a:bodyPr/>
          <a:lstStyle/>
          <a:p>
            <a:pPr algn="just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process that is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holding some resources requests another resource that cannot be immediately allocated to it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resources currently being held are released</a:t>
            </a:r>
          </a:p>
          <a:p>
            <a:pPr algn="just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Preempted resources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added to the list of resources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which the process is waiting</a:t>
            </a:r>
          </a:p>
          <a:p>
            <a:pPr algn="just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be restarted only when it can regain its old resources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 well as the new ones that it is requesting</a:t>
            </a:r>
          </a:p>
          <a:p>
            <a:pPr algn="just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recourse can be virtualized to avoid the first condition such as spooling and daemon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 Prevention </a:t>
            </a:r>
            <a:b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Attacking the Circular Wait Condition</a:t>
            </a:r>
          </a:p>
        </p:txBody>
      </p:sp>
      <p:sp>
        <p:nvSpPr>
          <p:cNvPr id="24579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1219200"/>
            <a:ext cx="9144000" cy="5638800"/>
          </a:xfrm>
        </p:spPr>
        <p:txBody>
          <a:bodyPr/>
          <a:lstStyle/>
          <a:p>
            <a:pPr algn="just"/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First approach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process is entitled only to a single resource at the moment. 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If it needs a second one, it must release the first one</a:t>
            </a:r>
          </a:p>
          <a:p>
            <a:pPr lvl="1" algn="just">
              <a:buFont typeface="Arial" panose="020B0604020202020204" pitchFamily="34" charset="0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→if a process needs to copy a huge file from a tape to a printer, this restriction is unacceptable</a:t>
            </a:r>
          </a:p>
          <a:p>
            <a:pPr algn="just"/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Second approach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Provide a global numbering of the resources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Process can request resources whenever they want to, but all requests must be made in numerical order</a:t>
            </a:r>
          </a:p>
          <a:p>
            <a:pPr lvl="1" algn="just">
              <a:buFont typeface="Arial" panose="020B0604020202020204" pitchFamily="34" charset="0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→ the resource allocation graph can never have cycles but the numerically ordering the resources may be impossible to find an ordering that satisfies every ones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r>
              <a:rPr lang="en-US" altLang="en-US" sz="6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 Prevention 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Attacking the Circular Wait Condition</a:t>
            </a:r>
          </a:p>
        </p:txBody>
      </p:sp>
      <p:pic>
        <p:nvPicPr>
          <p:cNvPr id="2560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19200"/>
            <a:ext cx="7373938" cy="278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0370" name="Text Box 4"/>
          <p:cNvSpPr txBox="1">
            <a:spLocks noChangeArrowheads="1"/>
          </p:cNvSpPr>
          <p:nvPr/>
        </p:nvSpPr>
        <p:spPr bwMode="auto">
          <a:xfrm>
            <a:off x="3886200" y="35052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6-13.</a:t>
            </a:r>
          </a:p>
        </p:txBody>
      </p:sp>
      <p:sp>
        <p:nvSpPr>
          <p:cNvPr id="25605" name="Rectangle 3"/>
          <p:cNvSpPr>
            <a:spLocks/>
          </p:cNvSpPr>
          <p:nvPr/>
        </p:nvSpPr>
        <p:spPr bwMode="auto">
          <a:xfrm>
            <a:off x="0" y="3886200"/>
            <a:ext cx="91440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Deadlock occurs only if A request j and B request i (i ≠ j)</a:t>
            </a:r>
          </a:p>
          <a:p>
            <a:pPr lvl="1" algn="just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If i&gt;j, the A is not allowed to request j because that is lower than what it already has</a:t>
            </a:r>
          </a:p>
          <a:p>
            <a:pPr lvl="1" algn="just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If i&lt;j, the B is not allowed to request i because that is lower than what is already has</a:t>
            </a:r>
          </a:p>
          <a:p>
            <a:pPr lvl="1" algn="just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→ deadlock is impossible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0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37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 Prevention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sz="48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Attacking the Circular Wait Condition</a:t>
            </a:r>
          </a:p>
        </p:txBody>
      </p:sp>
      <p:sp>
        <p:nvSpPr>
          <p:cNvPr id="26627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1219200"/>
            <a:ext cx="9144000" cy="5638800"/>
          </a:xfrm>
        </p:spPr>
        <p:txBody>
          <a:bodyPr/>
          <a:lstStyle/>
          <a:p>
            <a:pPr algn="just"/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With more than two processes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At every instant, one of the assigned resources will be highest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holding that resource will never ask for a resource already assigned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It will either finish, or at worst, request even higher numbered resources, all of which are available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Eventually, it will finish and free resources. At this point, some other process will hold the highest resource and can also finish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→all processes finish, so no deadlock occurs</a:t>
            </a:r>
          </a:p>
          <a:p>
            <a:pPr algn="just"/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 minor variation of the algorithm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Drop the requirement that resource be acquired in strictly increasing sequence and merely insist that no process request a resource lower than what it is already holding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9144000" cy="762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Deadlock Prevention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Summarized</a:t>
            </a:r>
          </a:p>
        </p:txBody>
      </p:sp>
      <p:sp>
        <p:nvSpPr>
          <p:cNvPr id="160370" name="Text Box 4"/>
          <p:cNvSpPr txBox="1">
            <a:spLocks noChangeArrowheads="1"/>
          </p:cNvSpPr>
          <p:nvPr/>
        </p:nvSpPr>
        <p:spPr bwMode="auto">
          <a:xfrm>
            <a:off x="3581400" y="55626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6-14.</a:t>
            </a:r>
          </a:p>
        </p:txBody>
      </p:sp>
      <p:pic>
        <p:nvPicPr>
          <p:cNvPr id="276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8839200" cy="320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0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37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Issues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Two-Phase Locking</a:t>
            </a:r>
          </a:p>
        </p:txBody>
      </p:sp>
      <p:sp>
        <p:nvSpPr>
          <p:cNvPr id="28675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1219200"/>
            <a:ext cx="9144000" cy="5638800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many DB systems, an operation that occurs frequently is requesting locks on several records and then updating all the locked records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multiple processes are running at the same time, there is a real danger of deadlock</a:t>
            </a:r>
          </a:p>
          <a:p>
            <a:pPr algn="just">
              <a:lnSpc>
                <a:spcPct val="8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Two-phase locking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phase, the process tries to lock all records it needs, one at a time.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it succeeds, it begins the second phase, performing its updates and releasing the locks (then starts the first phase all over)</a:t>
            </a:r>
          </a:p>
          <a:p>
            <a:pPr lvl="1" algn="just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→request all the resources needed in advance, or at least before irreversible is done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release and restart of a locked record is encountered during the first phase → deadlock can occur</a:t>
            </a:r>
          </a:p>
          <a:p>
            <a:pPr algn="just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strategy is not applicable in general for many applications (except DB systems)</a:t>
            </a:r>
          </a:p>
          <a:p>
            <a:pPr algn="just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apply, the programmer has very carefully arranged things so that the program can be stopped at any point during the first phase and restart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Issues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Deadlocks</a:t>
            </a:r>
          </a:p>
        </p:txBody>
      </p:sp>
      <p:sp>
        <p:nvSpPr>
          <p:cNvPr id="29699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1219200"/>
            <a:ext cx="9144000" cy="5638800"/>
          </a:xfrm>
        </p:spPr>
        <p:txBody>
          <a:bodyPr/>
          <a:lstStyle/>
          <a:p>
            <a:pPr algn="just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 can occur in communication system in which two or more process communicate by sending message</a:t>
            </a:r>
          </a:p>
          <a:p>
            <a:pPr algn="just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A sends a request message to process B, then blocks until B sends back reply the message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request message gets lost, both A and B are blocked</a:t>
            </a:r>
          </a:p>
          <a:p>
            <a:pPr algn="just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deadlock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set of processes is deadlock if each blocked waiting for an event only the other one can cause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 be prevented by ordering the resource (since there are none) or avoided by careful scheduling (since there are no moments when a request could be postponed)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→deadlock is prevented using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timeout (or handling alarm)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Issues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LiveLock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955" name="Rectangle 3"/>
          <p:cNvSpPr>
            <a:spLocks noGrp="1"/>
          </p:cNvSpPr>
          <p:nvPr>
            <p:ph type="body" sz="half" idx="4294967295"/>
          </p:nvPr>
        </p:nvSpPr>
        <p:spPr>
          <a:xfrm>
            <a:off x="228600" y="1143000"/>
            <a:ext cx="8915400" cy="3276600"/>
          </a:xfrm>
        </p:spPr>
        <p:txBody>
          <a:bodyPr/>
          <a:lstStyle/>
          <a:p>
            <a:pPr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</a:p>
          <a:p>
            <a:pPr lvl="1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Mutual exclusion</a:t>
            </a:r>
          </a:p>
          <a:p>
            <a:pPr lvl="1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Busy waiting</a:t>
            </a:r>
          </a:p>
          <a:p>
            <a:pPr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</a:p>
          <a:p>
            <a:pPr lvl="1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Each process acquires one resources, but it is not progressing because it uses up its CPU quantum over and over and over to checking to take/ enter the resource/ critical regions (in the other word, it is running)</a:t>
            </a:r>
          </a:p>
          <a:p>
            <a:pPr lvl="1" algn="just">
              <a:buFont typeface="Arial" panose="020B0604020202020204" pitchFamily="34" charset="0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→ Is the equivalent of deadlock but no process is blocked (and it is similar to starvations because the process must wait for a long time)</a:t>
            </a:r>
          </a:p>
          <a:p>
            <a:pPr algn="just"/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595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2386013"/>
            <a:ext cx="4124325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95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362200"/>
            <a:ext cx="390207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0370" name="Text Box 4"/>
          <p:cNvSpPr txBox="1">
            <a:spLocks noChangeArrowheads="1"/>
          </p:cNvSpPr>
          <p:nvPr/>
        </p:nvSpPr>
        <p:spPr bwMode="auto">
          <a:xfrm>
            <a:off x="3629025" y="4367213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6-16.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</p:txBody>
      </p:sp>
      <p:sp>
        <p:nvSpPr>
          <p:cNvPr id="4099" name="Rectangle 3"/>
          <p:cNvSpPr>
            <a:spLocks noGrp="1"/>
          </p:cNvSpPr>
          <p:nvPr>
            <p:ph type="body" idx="1"/>
          </p:nvPr>
        </p:nvSpPr>
        <p:spPr>
          <a:xfrm>
            <a:off x="0" y="609600"/>
            <a:ext cx="9144000" cy="6172200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Ostrich Algorithms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Just ignore the problem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device driver decide blocking or returning an error code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 Detection with One Resource of Each Type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using algorithm to traverse the directed graph using Deadlock modeling</a:t>
            </a:r>
            <a:endParaRPr lang="en-US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 Detection with Multiple Resource of Each Type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using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existing resource vector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(E),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available resource vector (A), current allocation matrix (C), request matrix (R)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Recovery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Recovery through Preemption: take a resource away from a process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have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another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process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it, and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give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it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without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 noticing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it is highly dependent on the nature of the resource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Recovery through Rollback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checkpoint is used to store the process state that is used to reset when the deadlock occurs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Recovery through Killing Processes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break the cycle with internal and external resources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5" dur="2000"/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2000"/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bldLvl="3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Issues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LiveLock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955" name="Rectangle 3"/>
          <p:cNvSpPr>
            <a:spLocks noGrp="1"/>
          </p:cNvSpPr>
          <p:nvPr>
            <p:ph type="body" sz="half" idx="4294967295"/>
          </p:nvPr>
        </p:nvSpPr>
        <p:spPr>
          <a:xfrm>
            <a:off x="228600" y="1143000"/>
            <a:ext cx="8915400" cy="3276600"/>
          </a:xfrm>
        </p:spPr>
        <p:txBody>
          <a:bodyPr/>
          <a:lstStyle/>
          <a:p>
            <a:pPr algn="just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</a:p>
          <a:p>
            <a:pPr lvl="1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Mutual exclusion</a:t>
            </a:r>
          </a:p>
          <a:p>
            <a:pPr lvl="1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Busy waiting</a:t>
            </a:r>
          </a:p>
          <a:p>
            <a:pPr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</a:p>
          <a:p>
            <a:pPr lvl="1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process acquires one resources, but it is not progressing because it uses up its CPU quantum over and over and over to checking to take/ enter the resource/ critical regions (in the other word, it is running)</a:t>
            </a:r>
          </a:p>
          <a:p>
            <a:pPr lvl="1" algn="just"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Is the equivalent of deadlock but no process is blocked (and it is similar to starvations because the process must wait for a long time)</a:t>
            </a:r>
          </a:p>
          <a:p>
            <a:pPr algn="just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595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4648654"/>
            <a:ext cx="4124325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95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4678930"/>
            <a:ext cx="390207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0370" name="Text Box 4"/>
          <p:cNvSpPr txBox="1">
            <a:spLocks noChangeArrowheads="1"/>
          </p:cNvSpPr>
          <p:nvPr/>
        </p:nvSpPr>
        <p:spPr bwMode="auto">
          <a:xfrm>
            <a:off x="3629025" y="4367213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6-16.</a:t>
            </a:r>
          </a:p>
        </p:txBody>
      </p:sp>
    </p:spTree>
    <p:extLst>
      <p:ext uri="{BB962C8B-B14F-4D97-AF65-F5344CB8AC3E}">
        <p14:creationId xmlns:p14="http://schemas.microsoft.com/office/powerpoint/2010/main" val="30672701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Other Issues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sz="48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LiveLock</a:t>
            </a:r>
          </a:p>
        </p:txBody>
      </p:sp>
      <p:sp>
        <p:nvSpPr>
          <p:cNvPr id="31747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1219200"/>
            <a:ext cx="9144000" cy="5638800"/>
          </a:xfrm>
        </p:spPr>
        <p:txBody>
          <a:bodyPr/>
          <a:lstStyle/>
          <a:p>
            <a:pPr algn="just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studies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table slots are finite resource. When the table is full, the live lock occurs due to wait a random time and try again to enter the process table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as the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-node table slots to open files are finite resource</a:t>
            </a:r>
          </a:p>
          <a:p>
            <a:pPr algn="just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Abolish all the finite resources and each items can claim 1/n of the total (fairness is not a good idea)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OS just ignore the problem on the assumption that most users would prefer an occasional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livelock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rule restricting all users to one process, one open file, and one everything</a:t>
            </a:r>
          </a:p>
          <a:p>
            <a:pPr lvl="1" algn="just">
              <a:buFont typeface="Arial" panose="020B0604020202020204" pitchFamily="34" charset="0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Face with an unpleasant trade-off between convenience and correctness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Issues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Starvation</a:t>
            </a:r>
          </a:p>
        </p:txBody>
      </p:sp>
      <p:sp>
        <p:nvSpPr>
          <p:cNvPr id="32771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1219200"/>
            <a:ext cx="9144000" cy="5638800"/>
          </a:xfrm>
        </p:spPr>
        <p:txBody>
          <a:bodyPr/>
          <a:lstStyle/>
          <a:p>
            <a:pPr algn="just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policy is needed to make a decision about who gets which resource when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may lead to some processes never getting service even though they are not deadlocks</a:t>
            </a:r>
          </a:p>
          <a:p>
            <a:pPr algn="just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dinner philosophers problems</a:t>
            </a:r>
          </a:p>
          <a:p>
            <a:pPr algn="just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avoid starvation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FCFS is used for resource allocation policy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 the process waiting the longest gets served next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33795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3200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</a:p>
          <a:p>
            <a:pPr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Deadlocks</a:t>
            </a:r>
          </a:p>
          <a:p>
            <a:pPr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Ostrich Algorithm</a:t>
            </a:r>
          </a:p>
          <a:p>
            <a:pPr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 Detection &amp; Recovery</a:t>
            </a:r>
          </a:p>
          <a:p>
            <a:pPr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 Avoidance</a:t>
            </a:r>
          </a:p>
          <a:p>
            <a:pPr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 Prevention</a:t>
            </a:r>
          </a:p>
          <a:p>
            <a:pPr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Other Issues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1295400" y="4800600"/>
            <a:ext cx="6629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Next Lecture</a:t>
            </a:r>
          </a:p>
        </p:txBody>
      </p:sp>
      <p:sp>
        <p:nvSpPr>
          <p:cNvPr id="34819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32004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N/A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buClrTx/>
              <a:buSzTx/>
              <a:buFont typeface="Wingdings" pitchFamily="2" charset="2"/>
              <a:buNone/>
            </a:pP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buClrTx/>
              <a:buSzTx/>
              <a:buFont typeface="Wingdings" pitchFamily="2" charset="2"/>
              <a:buNone/>
            </a:pP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80000"/>
              </a:lnSpc>
              <a:buClrTx/>
              <a:buSzTx/>
              <a:buFont typeface="Wingdings" pitchFamily="2" charset="2"/>
              <a:buNone/>
            </a:pPr>
            <a:r>
              <a:rPr lang="en-US" alt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luck to you </a:t>
            </a:r>
            <a:r>
              <a:rPr lang="en-US" altLang="en-US" sz="6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</a:t>
            </a:r>
            <a:endParaRPr lang="en-US" alt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…</a:t>
            </a:r>
          </a:p>
        </p:txBody>
      </p:sp>
      <p:sp>
        <p:nvSpPr>
          <p:cNvPr id="5123" name="Rectangle 3"/>
          <p:cNvSpPr>
            <a:spLocks noGrp="1"/>
          </p:cNvSpPr>
          <p:nvPr>
            <p:ph type="body" idx="4294967295"/>
          </p:nvPr>
        </p:nvSpPr>
        <p:spPr>
          <a:xfrm>
            <a:off x="0" y="609600"/>
            <a:ext cx="9144000" cy="6248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 avoidance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Resource Trajectories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Safe and Unsafe States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Banker’s Algorithms for a Single Resource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Banker’s Algorithms for a Multiple Resource</a:t>
            </a:r>
          </a:p>
          <a:p>
            <a:pPr>
              <a:lnSpc>
                <a:spcPct val="90000"/>
              </a:lnSpc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 Prevention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Attacking the Mutual Exclusion Condition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Attacking the Hole and Wait Condition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Attacking the No Preemption Condition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Attacking the Circular Wait Condition</a:t>
            </a:r>
          </a:p>
          <a:p>
            <a:pPr>
              <a:lnSpc>
                <a:spcPct val="90000"/>
              </a:lnSpc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Other Issues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Two-Phase Locking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Deadlocks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Live Lock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Starvation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 Avoidance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</a:p>
        </p:txBody>
      </p:sp>
      <p:sp>
        <p:nvSpPr>
          <p:cNvPr id="6147" name="Rectangle 3"/>
          <p:cNvSpPr>
            <a:spLocks noGrp="1"/>
          </p:cNvSpPr>
          <p:nvPr>
            <p:ph type="body" sz="half" idx="1"/>
          </p:nvPr>
        </p:nvSpPr>
        <p:spPr>
          <a:xfrm>
            <a:off x="228600" y="990600"/>
            <a:ext cx="8915400" cy="5867400"/>
          </a:xfrm>
        </p:spPr>
        <p:txBody>
          <a:bodyPr/>
          <a:lstStyle/>
          <a:p>
            <a:pPr algn="just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most system,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requested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a time (does not ask resources all at one)</a:t>
            </a:r>
          </a:p>
          <a:p>
            <a:pPr algn="just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must be able to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decide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whether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granting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is safe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not and only make the allocation when it is safe</a:t>
            </a:r>
          </a:p>
          <a:p>
            <a:pPr algn="just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there an algorithm that can always avoid deadlock by making the right choice all the time?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Yes,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 can be avoided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only if certain information is available in advance</a:t>
            </a:r>
          </a:p>
          <a:p>
            <a:pPr lvl="1" algn="just">
              <a:buFont typeface="Arial" panose="020B0604020202020204" pitchFamily="34" charset="0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carefully resource allocation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 Avoidance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Resource Trajectories</a:t>
            </a:r>
          </a:p>
        </p:txBody>
      </p:sp>
      <p:sp>
        <p:nvSpPr>
          <p:cNvPr id="160370" name="Text Box 4"/>
          <p:cNvSpPr txBox="1">
            <a:spLocks noChangeArrowheads="1"/>
          </p:cNvSpPr>
          <p:nvPr/>
        </p:nvSpPr>
        <p:spPr bwMode="auto">
          <a:xfrm>
            <a:off x="3429000" y="62484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6-8.</a:t>
            </a:r>
          </a:p>
        </p:txBody>
      </p:sp>
      <p:pic>
        <p:nvPicPr>
          <p:cNvPr id="717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43000"/>
            <a:ext cx="8610600" cy="517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0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37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 Avoidance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Safe and Unsafe States</a:t>
            </a:r>
          </a:p>
        </p:txBody>
      </p:sp>
      <p:sp>
        <p:nvSpPr>
          <p:cNvPr id="8195" name="Rectangle 3"/>
          <p:cNvSpPr>
            <a:spLocks noGrp="1"/>
          </p:cNvSpPr>
          <p:nvPr>
            <p:ph type="body" sz="half" idx="1"/>
          </p:nvPr>
        </p:nvSpPr>
        <p:spPr>
          <a:xfrm>
            <a:off x="0" y="1219200"/>
            <a:ext cx="9144000" cy="56388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 state is said to be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safe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if there is some scheduling order in which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every process can run to completion even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if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of them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suddenly request their maximum number of resources immediately</a:t>
            </a:r>
          </a:p>
          <a:p>
            <a:pPr algn="just">
              <a:lnSpc>
                <a:spcPct val="90000"/>
              </a:lnSpc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 system is in a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safe state only if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exists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 safe sequence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Let n process in order P</a:t>
            </a:r>
            <a:r>
              <a:rPr lang="en-US" altLang="en-US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… P</a:t>
            </a:r>
            <a:r>
              <a:rPr lang="en-US" altLang="en-US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 Each process is a safe sequence for current allocation state if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For each P</a:t>
            </a:r>
            <a:r>
              <a:rPr lang="en-US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the resources that P</a:t>
            </a:r>
            <a:r>
              <a:rPr lang="en-US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still request can be satisfied by the currently available resources plus the resources held by all the P</a:t>
            </a:r>
            <a:r>
              <a:rPr lang="en-US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with j&lt;i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If the resource that P</a:t>
            </a:r>
            <a:r>
              <a:rPr lang="en-US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needs are not immediately available, the P</a:t>
            </a:r>
            <a:r>
              <a:rPr lang="en-US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can wait until all P</a:t>
            </a:r>
            <a:r>
              <a:rPr lang="en-US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have finished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When P</a:t>
            </a:r>
            <a:r>
              <a:rPr lang="en-US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terminates, the P</a:t>
            </a:r>
            <a:r>
              <a:rPr lang="en-US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can obtain its needed resource</a:t>
            </a:r>
          </a:p>
          <a:p>
            <a:pPr algn="just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→ The system state is unsafe when the above condition does not exist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r>
              <a:rPr lang="en-US" altLang="en-US" sz="4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 Avoidance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Safe and Unsafe States</a:t>
            </a:r>
          </a:p>
        </p:txBody>
      </p:sp>
      <p:pic>
        <p:nvPicPr>
          <p:cNvPr id="92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64"/>
          <a:stretch>
            <a:fillRect/>
          </a:stretch>
        </p:blipFill>
        <p:spPr bwMode="auto">
          <a:xfrm>
            <a:off x="3352800" y="4067175"/>
            <a:ext cx="4495800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437"/>
          <a:stretch>
            <a:fillRect/>
          </a:stretch>
        </p:blipFill>
        <p:spPr bwMode="auto">
          <a:xfrm>
            <a:off x="1066800" y="990600"/>
            <a:ext cx="6477000" cy="277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0370" name="Text Box 4"/>
          <p:cNvSpPr txBox="1">
            <a:spLocks noChangeArrowheads="1"/>
          </p:cNvSpPr>
          <p:nvPr/>
        </p:nvSpPr>
        <p:spPr bwMode="auto">
          <a:xfrm>
            <a:off x="3505200" y="36576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6-9.</a:t>
            </a:r>
          </a:p>
        </p:txBody>
      </p: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533400" y="4724400"/>
            <a:ext cx="2138363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anose="02020603050405020304" pitchFamily="18" charset="0"/>
              </a:rPr>
              <a:t>3 processes</a:t>
            </a:r>
          </a:p>
          <a:p>
            <a:pPr eaLnBrk="1" hangingPunct="1"/>
            <a:r>
              <a:rPr lang="en-US" altLang="en-US" sz="2400">
                <a:latin typeface="Times New Roman" panose="02020603050405020304" pitchFamily="18" charset="0"/>
              </a:rPr>
              <a:t>1 resource with </a:t>
            </a:r>
          </a:p>
          <a:p>
            <a:pPr eaLnBrk="1" hangingPunct="1"/>
            <a:r>
              <a:rPr lang="en-US" altLang="en-US" sz="2400">
                <a:latin typeface="Times New Roman" panose="02020603050405020304" pitchFamily="18" charset="0"/>
              </a:rPr>
              <a:t>10 instance</a:t>
            </a:r>
          </a:p>
        </p:txBody>
      </p:sp>
      <p:sp>
        <p:nvSpPr>
          <p:cNvPr id="7" name="Rectangle 6"/>
          <p:cNvSpPr/>
          <p:nvPr/>
        </p:nvSpPr>
        <p:spPr>
          <a:xfrm>
            <a:off x="5715000" y="3657600"/>
            <a:ext cx="3276600" cy="609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Safe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0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370" grpId="0"/>
      <p:bldP spid="2" grpId="0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 idx="4294967295"/>
          </p:nvPr>
        </p:nvSpPr>
        <p:spPr>
          <a:xfrm>
            <a:off x="1447800" y="76200"/>
            <a:ext cx="7696200" cy="762000"/>
          </a:xfrm>
        </p:spPr>
        <p:txBody>
          <a:bodyPr/>
          <a:lstStyle/>
          <a:p>
            <a:r>
              <a:rPr lang="en-US" altLang="en-US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 Avoidance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Safe and Unsafe States</a:t>
            </a:r>
          </a:p>
        </p:txBody>
      </p:sp>
      <p:sp>
        <p:nvSpPr>
          <p:cNvPr id="160370" name="Text Box 4"/>
          <p:cNvSpPr txBox="1">
            <a:spLocks noChangeArrowheads="1"/>
          </p:cNvSpPr>
          <p:nvPr/>
        </p:nvSpPr>
        <p:spPr bwMode="auto">
          <a:xfrm>
            <a:off x="3810000" y="57912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6-9.</a:t>
            </a:r>
          </a:p>
        </p:txBody>
      </p: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962400" y="3962400"/>
            <a:ext cx="2138363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anose="02020603050405020304" pitchFamily="18" charset="0"/>
              </a:rPr>
              <a:t>3 processes</a:t>
            </a:r>
          </a:p>
          <a:p>
            <a:pPr eaLnBrk="1" hangingPunct="1"/>
            <a:r>
              <a:rPr lang="en-US" altLang="en-US" sz="2400">
                <a:latin typeface="Times New Roman" panose="02020603050405020304" pitchFamily="18" charset="0"/>
              </a:rPr>
              <a:t>1 resource with </a:t>
            </a:r>
          </a:p>
          <a:p>
            <a:pPr eaLnBrk="1" hangingPunct="1"/>
            <a:r>
              <a:rPr lang="en-US" altLang="en-US" sz="2400">
                <a:latin typeface="Times New Roman" panose="02020603050405020304" pitchFamily="18" charset="0"/>
              </a:rPr>
              <a:t>10 instance</a:t>
            </a:r>
          </a:p>
        </p:txBody>
      </p:sp>
      <p:pic>
        <p:nvPicPr>
          <p:cNvPr id="1024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524000"/>
            <a:ext cx="8953500" cy="208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5867400" y="3657600"/>
            <a:ext cx="3276600" cy="609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UnSafe</a:t>
            </a:r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0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370" grpId="0"/>
      <p:bldP spid="2" grpId="0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7835</TotalTime>
  <Words>2264</Words>
  <Application>Microsoft Office PowerPoint</Application>
  <PresentationFormat>On-screen Show (4:3)</PresentationFormat>
  <Paragraphs>320</Paragraphs>
  <Slides>34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Times New Roman</vt:lpstr>
      <vt:lpstr>Wingdings</vt:lpstr>
      <vt:lpstr>Office Theme</vt:lpstr>
      <vt:lpstr>DEADLOCKS   Deadlock Avoidance Deadlock Prevention Other Issues </vt:lpstr>
      <vt:lpstr>Review</vt:lpstr>
      <vt:lpstr>Review</vt:lpstr>
      <vt:lpstr>Objectives …</vt:lpstr>
      <vt:lpstr>Deadlock Avoidance  Context</vt:lpstr>
      <vt:lpstr> Deadlock Avoidance  Resource Trajectories</vt:lpstr>
      <vt:lpstr>Deadlock Avoidance  Safe and Unsafe States</vt:lpstr>
      <vt:lpstr> Deadlock Avoidance  Safe and Unsafe States</vt:lpstr>
      <vt:lpstr> Deadlock Avoidance  Safe and Unsafe States</vt:lpstr>
      <vt:lpstr>Deadlock Avoidance  Safe and Unsafe States</vt:lpstr>
      <vt:lpstr>Deadlock Avoidance  The Banker’s Algorithm for a Single Resource</vt:lpstr>
      <vt:lpstr> Deadlock Avoidance  The Banker’s Algorithm for a Single Resource</vt:lpstr>
      <vt:lpstr>Deadlock Avoidance  The Banker’s Algorithm for a Multiple Resource</vt:lpstr>
      <vt:lpstr> Deadlock Avoidance  The Banker’s Algorithm for a Multiple Resource</vt:lpstr>
      <vt:lpstr> Deadlock Avoidance  The Banker’s Algorithm for a Multiple Resource</vt:lpstr>
      <vt:lpstr> Deadlock Avoidance  The Banker’s Algorithm for a Multiple Resource</vt:lpstr>
      <vt:lpstr> Deadlock Avoidance  The Banker’s Algorithm for a Multiple Resource</vt:lpstr>
      <vt:lpstr> Deadlock Avoidance  The Banker’s Algorithm for a Multiple Resource</vt:lpstr>
      <vt:lpstr> Deadlock Avoidance  The Banker’s Algorithm for a Multiple Resource</vt:lpstr>
      <vt:lpstr>Deadlock Prevention  Attacking the Mutual Exclusion Condition</vt:lpstr>
      <vt:lpstr>Deadlock Prevention  Attacking the Hold and Wait Condition</vt:lpstr>
      <vt:lpstr>Deadlock Prevention  Attacking the No Preemption Condition</vt:lpstr>
      <vt:lpstr>Deadlock Prevention  Attacking the Circular Wait Condition</vt:lpstr>
      <vt:lpstr> Deadlock Prevention  Attacking the Circular Wait Condition</vt:lpstr>
      <vt:lpstr>Deadlock Prevention  Attacking the Circular Wait Condition</vt:lpstr>
      <vt:lpstr> Deadlock Prevention  Summarized</vt:lpstr>
      <vt:lpstr>Other Issues  Two-Phase Locking</vt:lpstr>
      <vt:lpstr>Other Issues  Communication Deadlocks</vt:lpstr>
      <vt:lpstr>Other Issues  LiveLock</vt:lpstr>
      <vt:lpstr>Other Issues  LiveLock</vt:lpstr>
      <vt:lpstr>Other Issues  LiveLock</vt:lpstr>
      <vt:lpstr>Other Issues  Starvation</vt:lpstr>
      <vt:lpstr>Summary</vt:lpstr>
      <vt:lpstr>Next Lecture</vt:lpstr>
    </vt:vector>
  </TitlesOfParts>
  <Company>FPT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PFC: Module A - Introduction</dc:title>
  <dc:creator>Phan Truong Lam</dc:creator>
  <cp:lastModifiedBy>Kieu Trong Khanh</cp:lastModifiedBy>
  <cp:revision>3320</cp:revision>
  <dcterms:created xsi:type="dcterms:W3CDTF">2007-08-21T04:43:22Z</dcterms:created>
  <dcterms:modified xsi:type="dcterms:W3CDTF">2018-01-05T22:42:32Z</dcterms:modified>
</cp:coreProperties>
</file>