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80" r:id="rId3"/>
    <p:sldId id="285" r:id="rId4"/>
    <p:sldId id="258" r:id="rId5"/>
    <p:sldId id="260" r:id="rId6"/>
    <p:sldId id="261" r:id="rId7"/>
    <p:sldId id="263" r:id="rId8"/>
    <p:sldId id="277"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6162" autoAdjust="0"/>
  </p:normalViewPr>
  <p:slideViewPr>
    <p:cSldViewPr snapToGrid="0">
      <p:cViewPr varScale="1">
        <p:scale>
          <a:sx n="62" d="100"/>
          <a:sy n="62" d="100"/>
        </p:scale>
        <p:origin x="-714" y="-90"/>
      </p:cViewPr>
      <p:guideLst>
        <p:guide orient="horz" pos="2160"/>
        <p:guide pos="3840"/>
      </p:guideLst>
    </p:cSldViewPr>
  </p:slideViewPr>
  <p:outlineViewPr>
    <p:cViewPr>
      <p:scale>
        <a:sx n="33" d="100"/>
        <a:sy n="33" d="100"/>
      </p:scale>
      <p:origin x="0" y="-152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DEFB6-3E07-40F5-BE04-6B769BDE1E78}" type="datetimeFigureOut">
              <a:rPr lang="vi-VN" smtClean="0"/>
              <a:pPr/>
              <a:t>20/04/2018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10114-7800-4D67-8878-06FD690E51D4}" type="slidenum">
              <a:rPr lang="vi-VN" smtClean="0"/>
              <a:pPr/>
              <a:t>‹#›</a:t>
            </a:fld>
            <a:endParaRPr lang="vi-VN"/>
          </a:p>
        </p:txBody>
      </p:sp>
    </p:spTree>
    <p:extLst>
      <p:ext uri="{BB962C8B-B14F-4D97-AF65-F5344CB8AC3E}">
        <p14:creationId xmlns:p14="http://schemas.microsoft.com/office/powerpoint/2010/main" xmlns="" val="91029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7planning.org/vi/10347/huong-dan-cai-dat-va-cau-hinh-database-oracle-12c" TargetMode="External"/><Relationship Id="rId2" Type="http://schemas.openxmlformats.org/officeDocument/2006/relationships/hyperlink" Target="https://docs.oracle.com/database/121/index.htm" TargetMode="External"/><Relationship Id="rId1" Type="http://schemas.openxmlformats.org/officeDocument/2006/relationships/slideLayout" Target="../slideLayouts/slideLayout2.xml"/><Relationship Id="rId5" Type="http://schemas.openxmlformats.org/officeDocument/2006/relationships/hyperlink" Target="https://o7planning.org/vi/10233/co-so-du-lieu-oracle-mau-de-hoc-sql" TargetMode="External"/><Relationship Id="rId4" Type="http://schemas.openxmlformats.org/officeDocument/2006/relationships/hyperlink" Target="https://o7planning.org/vi/11475/huong-dan-cai-dat-oracle-client-tren-wind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995" y="648619"/>
            <a:ext cx="8689976" cy="1012541"/>
          </a:xfrm>
        </p:spPr>
        <p:txBody>
          <a:bodyPr anchor="ctr">
            <a:normAutofit/>
          </a:bodyPr>
          <a:lstStyle/>
          <a:p>
            <a:pPr>
              <a:lnSpc>
                <a:spcPct val="100000"/>
              </a:lnSpc>
            </a:pPr>
            <a:r>
              <a:rPr lang="en-US" b="1" dirty="0" smtClean="0">
                <a:latin typeface="Times New Roman" pitchFamily="18" charset="0"/>
                <a:cs typeface="Times New Roman" pitchFamily="18" charset="0"/>
              </a:rPr>
              <a:t>Báo cáo đồ án cuối kì</a:t>
            </a:r>
            <a:endParaRPr lang="vi-VN" b="1" dirty="0">
              <a:latin typeface="Times New Roman" pitchFamily="18" charset="0"/>
              <a:cs typeface="Times New Roman" pitchFamily="18" charset="0"/>
            </a:endParaRPr>
          </a:p>
        </p:txBody>
      </p:sp>
      <p:sp>
        <p:nvSpPr>
          <p:cNvPr id="3" name="Subtitle 2"/>
          <p:cNvSpPr>
            <a:spLocks noGrp="1"/>
          </p:cNvSpPr>
          <p:nvPr>
            <p:ph type="subTitle" idx="1"/>
          </p:nvPr>
        </p:nvSpPr>
        <p:spPr>
          <a:xfrm rot="20983030">
            <a:off x="9941703" y="5018395"/>
            <a:ext cx="1541742" cy="564424"/>
          </a:xfrm>
        </p:spPr>
        <p:txBody>
          <a:bodyPr>
            <a:normAutofit/>
          </a:bodyPr>
          <a:lstStyle/>
          <a:p>
            <a:pPr algn="l"/>
            <a:r>
              <a:rPr lang="en-US" sz="2400" b="1" cap="none" dirty="0" smtClean="0">
                <a:solidFill>
                  <a:schemeClr val="tx1"/>
                </a:solidFill>
                <a:latin typeface="Times New Roman" pitchFamily="18" charset="0"/>
                <a:cs typeface="Times New Roman" pitchFamily="18" charset="0"/>
              </a:rPr>
              <a:t>NHÓM 9</a:t>
            </a:r>
            <a:endParaRPr lang="en-US" sz="2400" b="1" cap="none" dirty="0">
              <a:solidFill>
                <a:schemeClr val="tx1"/>
              </a:solidFill>
              <a:latin typeface="Times New Roman" pitchFamily="18" charset="0"/>
              <a:cs typeface="Times New Roman" pitchFamily="18" charset="0"/>
            </a:endParaRPr>
          </a:p>
        </p:txBody>
      </p:sp>
      <p:pic>
        <p:nvPicPr>
          <p:cNvPr id="7" name="Picture 6"/>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216322" y="1648877"/>
            <a:ext cx="5759355" cy="1487606"/>
          </a:xfrm>
          <a:prstGeom prst="rect">
            <a:avLst/>
          </a:prstGeom>
        </p:spPr>
      </p:pic>
      <p:sp>
        <p:nvSpPr>
          <p:cNvPr id="8" name="Title 1"/>
          <p:cNvSpPr txBox="1">
            <a:spLocks/>
          </p:cNvSpPr>
          <p:nvPr/>
        </p:nvSpPr>
        <p:spPr>
          <a:xfrm>
            <a:off x="1627515" y="3239419"/>
            <a:ext cx="8689976" cy="1012541"/>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b="1" cap="all" dirty="0" smtClean="0">
                <a:latin typeface="Times New Roman" pitchFamily="18" charset="0"/>
                <a:ea typeface="+mj-ea"/>
                <a:cs typeface="Times New Roman" pitchFamily="18" charset="0"/>
              </a:rPr>
              <a:t>Website bán hàng online</a:t>
            </a:r>
            <a:endParaRPr kumimoji="0" lang="vi-VN" sz="48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843910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96215"/>
          </a:xfrm>
        </p:spPr>
        <p:txBody>
          <a:bodyPr/>
          <a:lstStyle/>
          <a:p>
            <a:pPr marL="742950" indent="-742950" algn="l">
              <a:buFont typeface="+mj-lt"/>
              <a:buAutoNum type="arabicPeriod" startAt="3"/>
            </a:pPr>
            <a:r>
              <a:rPr lang="en-US" cap="none" dirty="0" smtClean="0">
                <a:latin typeface="Arial" panose="020B0604020202020204" pitchFamily="34" charset="0"/>
                <a:cs typeface="Arial" panose="020B0604020202020204" pitchFamily="34" charset="0"/>
              </a:rPr>
              <a:t>Tài liệu tham khảo</a:t>
            </a:r>
            <a:endParaRPr lang="vi-VN" cap="non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913774" y="1554481"/>
            <a:ext cx="10363826" cy="3444240"/>
          </a:xfrm>
        </p:spPr>
        <p:txBody>
          <a:bodyPr>
            <a:normAutofit/>
          </a:bodyPr>
          <a:lstStyle/>
          <a:p>
            <a:r>
              <a:rPr lang="en-US" cap="none" dirty="0" smtClean="0">
                <a:latin typeface="Times New Roman" pitchFamily="18" charset="0"/>
                <a:cs typeface="Times New Roman" pitchFamily="18" charset="0"/>
              </a:rPr>
              <a:t>-Tìm hiểu về Oracle (tiếng anh):</a:t>
            </a:r>
            <a:br>
              <a:rPr lang="en-US" cap="none" dirty="0" smtClean="0">
                <a:latin typeface="Times New Roman" pitchFamily="18" charset="0"/>
                <a:cs typeface="Times New Roman" pitchFamily="18" charset="0"/>
              </a:rPr>
            </a:br>
            <a:r>
              <a:rPr lang="en-US" u="sng" cap="none" dirty="0" smtClean="0">
                <a:latin typeface="Times New Roman" pitchFamily="18" charset="0"/>
                <a:cs typeface="Times New Roman" pitchFamily="18" charset="0"/>
                <a:hlinkClick r:id="rId2"/>
              </a:rPr>
              <a:t>https://docs.oracle.com/database/121/index.htm</a:t>
            </a:r>
            <a:endParaRPr lang="vi-VN" cap="none" dirty="0" smtClean="0">
              <a:latin typeface="Times New Roman" pitchFamily="18" charset="0"/>
              <a:cs typeface="Times New Roman" pitchFamily="18" charset="0"/>
            </a:endParaRPr>
          </a:p>
          <a:p>
            <a:r>
              <a:rPr lang="en-US" cap="none" dirty="0" smtClean="0">
                <a:latin typeface="Times New Roman" pitchFamily="18" charset="0"/>
                <a:cs typeface="Times New Roman" pitchFamily="18" charset="0"/>
              </a:rPr>
              <a:t>-Tìm hiểu về Oracle và cách cài đặt:</a:t>
            </a:r>
            <a:br>
              <a:rPr lang="en-US" cap="none" dirty="0" smtClean="0">
                <a:latin typeface="Times New Roman" pitchFamily="18" charset="0"/>
                <a:cs typeface="Times New Roman" pitchFamily="18" charset="0"/>
              </a:rPr>
            </a:br>
            <a:r>
              <a:rPr lang="en-US" u="sng" cap="none" dirty="0" smtClean="0">
                <a:latin typeface="Times New Roman" pitchFamily="18" charset="0"/>
                <a:cs typeface="Times New Roman" pitchFamily="18" charset="0"/>
                <a:hlinkClick r:id="rId3"/>
              </a:rPr>
              <a:t>https://o7planning.org/vi/10347/huong-dan-cai-dat-va-cau-hinh-database-oracle-12c</a:t>
            </a: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u="sng" cap="none" dirty="0" smtClean="0">
                <a:latin typeface="Times New Roman" pitchFamily="18" charset="0"/>
                <a:cs typeface="Times New Roman" pitchFamily="18" charset="0"/>
                <a:hlinkClick r:id="rId4"/>
              </a:rPr>
              <a:t>https://o7planning.org/vi/11475/huong-dan-cai-dat-oracle-client-tren-windows</a:t>
            </a:r>
            <a:endParaRPr lang="vi-VN" cap="none" dirty="0" smtClean="0">
              <a:latin typeface="Times New Roman" pitchFamily="18" charset="0"/>
              <a:cs typeface="Times New Roman" pitchFamily="18" charset="0"/>
            </a:endParaRPr>
          </a:p>
          <a:p>
            <a:r>
              <a:rPr lang="en-US" cap="none" dirty="0" smtClean="0">
                <a:latin typeface="Times New Roman" pitchFamily="18" charset="0"/>
                <a:cs typeface="Times New Roman" pitchFamily="18" charset="0"/>
              </a:rPr>
              <a:t>-Tìm hiểu về CSDL Oracle:</a:t>
            </a:r>
            <a:br>
              <a:rPr lang="en-US" cap="none" dirty="0" smtClean="0">
                <a:latin typeface="Times New Roman" pitchFamily="18" charset="0"/>
                <a:cs typeface="Times New Roman" pitchFamily="18" charset="0"/>
              </a:rPr>
            </a:br>
            <a:r>
              <a:rPr lang="en-US" u="sng" cap="none" dirty="0" smtClean="0">
                <a:latin typeface="Times New Roman" pitchFamily="18" charset="0"/>
                <a:cs typeface="Times New Roman" pitchFamily="18" charset="0"/>
                <a:hlinkClick r:id="rId5"/>
              </a:rPr>
              <a:t>https://o7planning.org/vi/10233/co-so-du-lieu-oracle-mau-de-hoc-sql</a:t>
            </a:r>
            <a:endParaRPr lang="vi-VN" cap="none" dirty="0" smtClean="0">
              <a:latin typeface="Times New Roman" pitchFamily="18" charset="0"/>
              <a:cs typeface="Times New Roman" pitchFamily="18" charset="0"/>
            </a:endParaRPr>
          </a:p>
          <a:p>
            <a:pPr marL="0" indent="0">
              <a:buNone/>
            </a:pP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4932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Danh sách các thành viên nhóm 9</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913774" y="2367093"/>
            <a:ext cx="10363826" cy="1717228"/>
          </a:xfrm>
        </p:spPr>
        <p:txBody>
          <a:bodyPr/>
          <a:lstStyle/>
          <a:p>
            <a:r>
              <a:rPr lang="en-US" sz="2400" b="1" cap="none" dirty="0" smtClean="0">
                <a:latin typeface="Times New Roman" pitchFamily="18" charset="0"/>
                <a:cs typeface="Times New Roman" pitchFamily="18" charset="0"/>
              </a:rPr>
              <a:t>Tạ Mẫn Gia- 41.01.104.026</a:t>
            </a:r>
          </a:p>
          <a:p>
            <a:r>
              <a:rPr lang="en-US" sz="2400" b="1" cap="none" dirty="0" smtClean="0">
                <a:latin typeface="Times New Roman" pitchFamily="18" charset="0"/>
                <a:cs typeface="Times New Roman" pitchFamily="18" charset="0"/>
              </a:rPr>
              <a:t>Dương Thùy Linh- 41.01.104.055</a:t>
            </a:r>
          </a:p>
          <a:p>
            <a:r>
              <a:rPr lang="en-US" sz="2400" b="1" cap="none" dirty="0" smtClean="0">
                <a:latin typeface="Times New Roman" pitchFamily="18" charset="0"/>
                <a:cs typeface="Times New Roman" pitchFamily="18" charset="0"/>
              </a:rPr>
              <a:t>Nguyễn Trung Nghĩa- 41.01.104.069</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775" y="664237"/>
            <a:ext cx="7331065" cy="859763"/>
          </a:xfrm>
        </p:spPr>
        <p:txBody>
          <a:bodyPr>
            <a:normAutofit/>
          </a:bodyPr>
          <a:lstStyle/>
          <a:p>
            <a:r>
              <a:rPr lang="vi-VN" sz="4000" b="1" dirty="0" smtClean="0"/>
              <a:t>NỘI DUNG</a:t>
            </a:r>
            <a:endParaRPr lang="vi-VN" sz="4000" b="1" dirty="0"/>
          </a:p>
        </p:txBody>
      </p:sp>
      <p:sp>
        <p:nvSpPr>
          <p:cNvPr id="5" name="TextBox 4"/>
          <p:cNvSpPr txBox="1"/>
          <p:nvPr/>
        </p:nvSpPr>
        <p:spPr>
          <a:xfrm>
            <a:off x="913775" y="2382072"/>
            <a:ext cx="10909257" cy="1754326"/>
          </a:xfrm>
          <a:prstGeom prst="rect">
            <a:avLst/>
          </a:prstGeom>
          <a:noFill/>
        </p:spPr>
        <p:txBody>
          <a:bodyPr wrap="square" rtlCol="0" anchor="ctr">
            <a:spAutoFit/>
          </a:bodyPr>
          <a:lstStyle/>
          <a:p>
            <a:pPr marL="800100" lvl="1" indent="-342900">
              <a:buFont typeface="+mj-lt"/>
              <a:buAutoNum type="arabicPeriod"/>
            </a:pPr>
            <a:r>
              <a:rPr lang="vi-VN" sz="3600" b="1" dirty="0" smtClean="0">
                <a:latin typeface="+mj-lt"/>
              </a:rPr>
              <a:t> Giới </a:t>
            </a:r>
            <a:r>
              <a:rPr lang="vi-VN" sz="3600" b="1" dirty="0">
                <a:latin typeface="+mj-lt"/>
              </a:rPr>
              <a:t>Thiệu </a:t>
            </a:r>
            <a:r>
              <a:rPr lang="vi-VN" sz="3600" b="1" dirty="0" smtClean="0">
                <a:latin typeface="+mj-lt"/>
              </a:rPr>
              <a:t>về Oracle</a:t>
            </a:r>
          </a:p>
          <a:p>
            <a:pPr marL="800100" lvl="1" indent="-342900">
              <a:buFont typeface="+mj-lt"/>
              <a:buAutoNum type="arabicPeriod"/>
            </a:pPr>
            <a:r>
              <a:rPr lang="vi-VN" sz="3600" b="1" dirty="0" smtClean="0">
                <a:latin typeface="+mj-lt"/>
              </a:rPr>
              <a:t> Giới thiệu về Website bán hàng Online </a:t>
            </a:r>
          </a:p>
          <a:p>
            <a:pPr marL="800100" lvl="1" indent="-342900">
              <a:buFont typeface="+mj-lt"/>
              <a:buAutoNum type="arabicPeriod"/>
            </a:pPr>
            <a:r>
              <a:rPr lang="vi-VN" sz="3600" b="1" dirty="0" smtClean="0">
                <a:latin typeface="+mj-lt"/>
              </a:rPr>
              <a:t> Tài liệu tham khảo</a:t>
            </a:r>
          </a:p>
        </p:txBody>
      </p:sp>
    </p:spTree>
    <p:extLst>
      <p:ext uri="{BB962C8B-B14F-4D97-AF65-F5344CB8AC3E}">
        <p14:creationId xmlns:p14="http://schemas.microsoft.com/office/powerpoint/2010/main" xmlns="" val="52666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5106025" cy="1196215"/>
          </a:xfrm>
        </p:spPr>
        <p:txBody>
          <a:bodyPr/>
          <a:lstStyle/>
          <a:p>
            <a:pPr marL="857250" indent="-857250" algn="l">
              <a:buFont typeface="+mj-lt"/>
              <a:buAutoNum type="arabicPeriod"/>
            </a:pPr>
            <a:r>
              <a:rPr lang="en-US" b="1" cap="none" dirty="0">
                <a:latin typeface="Times New Roman" pitchFamily="18" charset="0"/>
                <a:cs typeface="Times New Roman" pitchFamily="18" charset="0"/>
              </a:rPr>
              <a:t>Giới thiệu </a:t>
            </a:r>
            <a:r>
              <a:rPr lang="en-US" b="1" cap="none" dirty="0" smtClean="0">
                <a:latin typeface="Times New Roman" pitchFamily="18" charset="0"/>
                <a:cs typeface="Times New Roman" pitchFamily="18" charset="0"/>
              </a:rPr>
              <a:t>Oracle</a:t>
            </a:r>
            <a:endParaRPr lang="vi-VN" b="1" cap="none"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913774" y="1814733"/>
            <a:ext cx="10363826" cy="3976468"/>
          </a:xfrm>
        </p:spPr>
        <p:txBody>
          <a:bodyPr>
            <a:normAutofit/>
          </a:bodyPr>
          <a:lstStyle/>
          <a:p>
            <a:pPr marL="0" indent="0">
              <a:lnSpc>
                <a:spcPct val="100000"/>
              </a:lnSpc>
              <a:buNone/>
            </a:pPr>
            <a:r>
              <a:rPr lang="en-US" sz="2400" b="1" cap="none" dirty="0" smtClean="0">
                <a:latin typeface="Times New Roman" pitchFamily="18" charset="0"/>
                <a:cs typeface="Times New Roman" pitchFamily="18" charset="0"/>
              </a:rPr>
              <a:t>1.1 Oracle database</a:t>
            </a:r>
            <a:endParaRPr lang="vi-VN" sz="2400" b="1" cap="none" dirty="0" smtClean="0">
              <a:latin typeface="Times New Roman" pitchFamily="18" charset="0"/>
              <a:cs typeface="Times New Roman" pitchFamily="18" charset="0"/>
            </a:endParaRPr>
          </a:p>
          <a:p>
            <a:pPr marL="0" indent="0">
              <a:lnSpc>
                <a:spcPct val="100000"/>
              </a:lnSpc>
              <a:buNone/>
            </a:pPr>
            <a:r>
              <a:rPr lang="vi-VN" cap="none" dirty="0" smtClean="0">
                <a:latin typeface="Times New Roman" pitchFamily="18" charset="0"/>
                <a:cs typeface="Times New Roman" pitchFamily="18" charset="0"/>
              </a:rPr>
              <a:t>Oracle là 1 hệ quản trị cơ sở dữ liệu quan hệ. Hiện tại có tới bản version 12c, với 4 đặc tính nổi trội:</a:t>
            </a:r>
          </a:p>
          <a:p>
            <a:pPr>
              <a:lnSpc>
                <a:spcPct val="100000"/>
              </a:lnSpc>
              <a:buFont typeface="Wingdings" panose="05000000000000000000" pitchFamily="2" charset="2"/>
              <a:buChar char="Ø"/>
            </a:pPr>
            <a:r>
              <a:rPr lang="vi-VN" cap="none" dirty="0" smtClean="0">
                <a:latin typeface="Times New Roman" pitchFamily="18" charset="0"/>
                <a:cs typeface="Times New Roman" pitchFamily="18" charset="0"/>
              </a:rPr>
              <a:t>Có thể hợp nhất tới 252 cơ sở dữ liệu thành phần (đều là sản phẩm của oracle) vào trong 1 cơ sở dữ liệu “mẹ” (container database) -&gt; tối ưu hóa tài nguyên điện toán, giảm chi phí đầu tư vào hạ tầng phần cứng.</a:t>
            </a:r>
          </a:p>
          <a:p>
            <a:pPr>
              <a:lnSpc>
                <a:spcPct val="100000"/>
              </a:lnSpc>
              <a:buFont typeface="Wingdings" panose="05000000000000000000" pitchFamily="2" charset="2"/>
              <a:buChar char="Ø"/>
            </a:pPr>
            <a:r>
              <a:rPr lang="vi-VN" cap="none" dirty="0" smtClean="0">
                <a:latin typeface="Times New Roman" pitchFamily="18" charset="0"/>
                <a:cs typeface="Times New Roman" pitchFamily="18" charset="0"/>
              </a:rPr>
              <a:t>Tự động hóa cơ chế tối ưu hóa dữ liệu để quản lý hệ thống thiết bị lưu trữ.</a:t>
            </a:r>
          </a:p>
          <a:p>
            <a:pPr>
              <a:lnSpc>
                <a:spcPct val="100000"/>
              </a:lnSpc>
              <a:buFont typeface="Wingdings" panose="05000000000000000000" pitchFamily="2" charset="2"/>
              <a:buChar char="Ø"/>
            </a:pPr>
            <a:r>
              <a:rPr lang="vi-VN" cap="none" dirty="0" smtClean="0">
                <a:latin typeface="Times New Roman" pitchFamily="18" charset="0"/>
                <a:cs typeface="Times New Roman" pitchFamily="18" charset="0"/>
              </a:rPr>
              <a:t>Tính năng biên tập (redaction), có tác dụng che giấu dữ liệu nhạy cảm khi cung cấp dữ liệu cho người sử dụng cuối -&gt; bảo mật cao hơn.</a:t>
            </a:r>
          </a:p>
          <a:p>
            <a:pPr>
              <a:lnSpc>
                <a:spcPct val="100000"/>
              </a:lnSpc>
              <a:buFont typeface="Wingdings" panose="05000000000000000000" pitchFamily="2" charset="2"/>
              <a:buChar char="Ø"/>
            </a:pPr>
            <a:r>
              <a:rPr lang="vi-VN" cap="none" dirty="0" smtClean="0">
                <a:latin typeface="+mj-lt"/>
              </a:rPr>
              <a:t>Giúp doanh nghiệp tìm thêm cơ hội kinh doanh từ dữ liệu lớn (big data) gồm cả dữ liệu phi cấu trúc (chẳng hạn như từ mạng xã hội) và các dữ liệu có cấu trúc thông thường.</a:t>
            </a:r>
          </a:p>
          <a:p>
            <a:pPr>
              <a:lnSpc>
                <a:spcPct val="100000"/>
              </a:lnSpc>
              <a:buFont typeface="Wingdings" panose="05000000000000000000" pitchFamily="2" charset="2"/>
              <a:buChar char="Ø"/>
            </a:pPr>
            <a:endParaRPr lang="vi-VN" cap="none" dirty="0" smtClean="0">
              <a:latin typeface="Times New Roman" pitchFamily="18" charset="0"/>
              <a:cs typeface="Times New Roman" pitchFamily="18" charset="0"/>
            </a:endParaRPr>
          </a:p>
          <a:p>
            <a:pPr>
              <a:buFont typeface="Wingdings" panose="05000000000000000000" pitchFamily="2" charset="2"/>
              <a:buChar char="Ø"/>
            </a:pPr>
            <a:endParaRPr lang="vi-VN" cap="none" dirty="0">
              <a:latin typeface="Times New Roman" pitchFamily="18" charset="0"/>
              <a:cs typeface="Times New Roman" pitchFamily="18" charset="0"/>
            </a:endParaRPr>
          </a:p>
        </p:txBody>
      </p:sp>
      <p:pic>
        <p:nvPicPr>
          <p:cNvPr id="5" name="Picture 4"/>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548042" y="429677"/>
            <a:ext cx="5759355" cy="1487606"/>
          </a:xfrm>
          <a:prstGeom prst="rect">
            <a:avLst/>
          </a:prstGeom>
        </p:spPr>
      </p:pic>
    </p:spTree>
    <p:extLst>
      <p:ext uri="{BB962C8B-B14F-4D97-AF65-F5344CB8AC3E}">
        <p14:creationId xmlns:p14="http://schemas.microsoft.com/office/powerpoint/2010/main" xmlns="" val="2748383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22334" y="563880"/>
            <a:ext cx="10363826" cy="5882640"/>
          </a:xfrm>
        </p:spPr>
        <p:txBody>
          <a:bodyPr>
            <a:normAutofit/>
          </a:bodyPr>
          <a:lstStyle/>
          <a:p>
            <a:pPr marL="0" indent="0">
              <a:lnSpc>
                <a:spcPct val="100000"/>
              </a:lnSpc>
              <a:buNone/>
            </a:pPr>
            <a:r>
              <a:rPr lang="en-US" sz="2400" b="1" cap="none" dirty="0" smtClean="0">
                <a:latin typeface="Times New Roman" pitchFamily="18" charset="0"/>
                <a:cs typeface="Times New Roman" pitchFamily="18" charset="0"/>
              </a:rPr>
              <a:t>1.2 Oracle Server</a:t>
            </a:r>
          </a:p>
          <a:p>
            <a:pPr marL="0" indent="0">
              <a:lnSpc>
                <a:spcPct val="100000"/>
              </a:lnSpc>
              <a:buNone/>
            </a:pPr>
            <a:r>
              <a:rPr lang="en-US" cap="none" dirty="0" smtClean="0">
                <a:latin typeface="Times New Roman" pitchFamily="18" charset="0"/>
                <a:cs typeface="Times New Roman" pitchFamily="18" charset="0"/>
              </a:rPr>
              <a:t>-</a:t>
            </a:r>
            <a:r>
              <a:rPr lang="vi-VN" cap="none" dirty="0" smtClean="0">
                <a:latin typeface="Times New Roman" pitchFamily="18" charset="0"/>
                <a:cs typeface="Times New Roman" pitchFamily="18" charset="0"/>
              </a:rPr>
              <a:t>Oracle se</a:t>
            </a:r>
            <a:r>
              <a:rPr lang="en-US" cap="none" dirty="0" smtClean="0">
                <a:latin typeface="Times New Roman" pitchFamily="18" charset="0"/>
                <a:cs typeface="Times New Roman" pitchFamily="18" charset="0"/>
              </a:rPr>
              <a:t>r</a:t>
            </a:r>
            <a:r>
              <a:rPr lang="vi-VN" cap="none" dirty="0" smtClean="0">
                <a:latin typeface="Times New Roman" pitchFamily="18" charset="0"/>
                <a:cs typeface="Times New Roman" pitchFamily="18" charset="0"/>
              </a:rPr>
              <a:t>ver có thể chạy trên một hay nhiều máy tính với những mô hình khác nhau:</a:t>
            </a:r>
            <a:endParaRPr lang="en-US" cap="none" dirty="0" smtClean="0">
              <a:latin typeface="Times New Roman" pitchFamily="18" charset="0"/>
              <a:cs typeface="Times New Roman" pitchFamily="18" charset="0"/>
            </a:endParaRPr>
          </a:p>
          <a:p>
            <a:pPr marL="0" indent="0">
              <a:lnSpc>
                <a:spcPct val="100000"/>
              </a:lnSpc>
              <a:buFont typeface="Wingdings" pitchFamily="2" charset="2"/>
              <a:buChar char="Ø"/>
            </a:pPr>
            <a:r>
              <a:rPr lang="vi-VN" cap="none" dirty="0" smtClean="0">
                <a:latin typeface="Times New Roman" pitchFamily="18" charset="0"/>
                <a:cs typeface="Times New Roman" pitchFamily="18" charset="0"/>
              </a:rPr>
              <a:t>Client-Application Server-Server</a:t>
            </a:r>
          </a:p>
          <a:p>
            <a:pPr marL="0" indent="0">
              <a:lnSpc>
                <a:spcPct val="100000"/>
              </a:lnSpc>
              <a:buFont typeface="Wingdings" pitchFamily="2" charset="2"/>
              <a:buChar char="Ø"/>
            </a:pPr>
            <a:r>
              <a:rPr lang="vi-VN" cap="none" dirty="0" smtClean="0">
                <a:latin typeface="Times New Roman" pitchFamily="18" charset="0"/>
                <a:cs typeface="Times New Roman" pitchFamily="18" charset="0"/>
              </a:rPr>
              <a:t>Client-Server</a:t>
            </a:r>
          </a:p>
          <a:p>
            <a:pPr marL="0" indent="0">
              <a:lnSpc>
                <a:spcPct val="100000"/>
              </a:lnSpc>
              <a:buFont typeface="Wingdings" pitchFamily="2" charset="2"/>
              <a:buChar char="Ø"/>
            </a:pPr>
            <a:r>
              <a:rPr lang="vi-VN" cap="none" dirty="0" smtClean="0">
                <a:latin typeface="Times New Roman" pitchFamily="18" charset="0"/>
                <a:cs typeface="Times New Roman" pitchFamily="18" charset="0"/>
              </a:rPr>
              <a:t>Host-Base</a:t>
            </a:r>
          </a:p>
          <a:p>
            <a:pPr marL="0" indent="0">
              <a:lnSpc>
                <a:spcPct val="100000"/>
              </a:lnSpc>
              <a:buNone/>
            </a:pPr>
            <a:r>
              <a:rPr lang="en-US" cap="none" dirty="0" smtClean="0">
                <a:latin typeface="Times New Roman" pitchFamily="18" charset="0"/>
                <a:cs typeface="Times New Roman" pitchFamily="18" charset="0"/>
              </a:rPr>
              <a:t>-Các thành phần chính của Oracle Server gồm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một Oracle Instance và một Oracle Database</a:t>
            </a:r>
            <a:br>
              <a:rPr lang="en-US" cap="none" dirty="0" smtClean="0">
                <a:latin typeface="Times New Roman" pitchFamily="18" charset="0"/>
                <a:cs typeface="Times New Roman" pitchFamily="18" charset="0"/>
              </a:rPr>
            </a:br>
            <a:endParaRPr lang="vi-VN" cap="none" dirty="0" smtClean="0">
              <a:latin typeface="Times New Roman" pitchFamily="18" charset="0"/>
              <a:cs typeface="Times New Roman" pitchFamily="18" charset="0"/>
            </a:endParaRPr>
          </a:p>
          <a:p>
            <a:pPr marL="0" indent="0">
              <a:lnSpc>
                <a:spcPct val="100000"/>
              </a:lnSpc>
              <a:buNone/>
            </a:pPr>
            <a:endParaRPr lang="en-US" cap="none" dirty="0" smtClean="0">
              <a:latin typeface="Times New Roman" pitchFamily="18" charset="0"/>
              <a:cs typeface="Times New Roman" pitchFamily="18" charset="0"/>
            </a:endParaRPr>
          </a:p>
          <a:p>
            <a:pPr marL="0" indent="0">
              <a:lnSpc>
                <a:spcPct val="100000"/>
              </a:lnSpc>
              <a:buNone/>
            </a:pPr>
            <a:endParaRPr lang="vi-VN" b="1" cap="none" dirty="0">
              <a:latin typeface="Times New Roman" pitchFamily="18" charset="0"/>
              <a:cs typeface="Times New Roman" pitchFamily="18" charset="0"/>
            </a:endParaRPr>
          </a:p>
        </p:txBody>
      </p:sp>
      <p:pic>
        <p:nvPicPr>
          <p:cNvPr id="9" name="Picture 8"/>
          <p:cNvPicPr/>
          <p:nvPr/>
        </p:nvPicPr>
        <p:blipFill>
          <a:blip r:embed="rId2"/>
          <a:stretch>
            <a:fillRect/>
          </a:stretch>
        </p:blipFill>
        <p:spPr>
          <a:xfrm>
            <a:off x="5714365" y="2214148"/>
            <a:ext cx="5731510" cy="3587944"/>
          </a:xfrm>
          <a:prstGeom prst="rect">
            <a:avLst/>
          </a:prstGeom>
        </p:spPr>
      </p:pic>
    </p:spTree>
    <p:extLst>
      <p:ext uri="{BB962C8B-B14F-4D97-AF65-F5344CB8AC3E}">
        <p14:creationId xmlns:p14="http://schemas.microsoft.com/office/powerpoint/2010/main" xmlns="" val="124509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49323"/>
          </a:xfrm>
        </p:spPr>
        <p:txBody>
          <a:bodyPr/>
          <a:lstStyle/>
          <a:p>
            <a:pPr marL="857250" indent="-857250" algn="l">
              <a:buFont typeface="+mj-lt"/>
              <a:buAutoNum type="arabicPeriod" startAt="2"/>
            </a:pPr>
            <a:r>
              <a:rPr lang="en-US" b="1" cap="none" dirty="0" smtClean="0">
                <a:latin typeface="Times New Roman" pitchFamily="18" charset="0"/>
                <a:cs typeface="Times New Roman" pitchFamily="18" charset="0"/>
              </a:rPr>
              <a:t>Giới thiệu về Website bán hàng Online</a:t>
            </a:r>
            <a:r>
              <a:rPr lang="en-US" cap="none" dirty="0" smtClean="0">
                <a:latin typeface="Arial" panose="020B0604020202020204" pitchFamily="34" charset="0"/>
                <a:cs typeface="Arial" panose="020B0604020202020204" pitchFamily="34" charset="0"/>
              </a:rPr>
              <a:t>	</a:t>
            </a:r>
            <a:endParaRPr lang="vi-VN" cap="non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913774" y="1508760"/>
            <a:ext cx="10363826" cy="4282439"/>
          </a:xfrm>
        </p:spPr>
        <p:txBody>
          <a:bodyPr>
            <a:normAutofit lnSpcReduction="10000"/>
          </a:bodyPr>
          <a:lstStyle/>
          <a:p>
            <a:pPr marL="457200" lvl="1" indent="0">
              <a:buNone/>
            </a:pPr>
            <a:r>
              <a:rPr lang="en-US" sz="2400" b="1" cap="none" dirty="0" smtClean="0">
                <a:latin typeface="Times New Roman" pitchFamily="18" charset="0"/>
                <a:cs typeface="Times New Roman" pitchFamily="18" charset="0"/>
              </a:rPr>
              <a:t>2.1 Chức năng</a:t>
            </a:r>
          </a:p>
          <a:p>
            <a:pPr marL="457200" lvl="1" indent="0">
              <a:buNone/>
            </a:pPr>
            <a:r>
              <a:rPr lang="en-US" sz="2000" cap="none" dirty="0" smtClean="0">
                <a:latin typeface="Times New Roman" pitchFamily="18" charset="0"/>
                <a:cs typeface="Times New Roman" pitchFamily="18" charset="0"/>
              </a:rPr>
              <a:t>-</a:t>
            </a:r>
            <a:r>
              <a:rPr lang="vi-VN" sz="2000" cap="none" dirty="0" smtClean="0">
                <a:latin typeface="Times New Roman" pitchFamily="18" charset="0"/>
                <a:cs typeface="Times New Roman" pitchFamily="18" charset="0"/>
              </a:rPr>
              <a:t>Đăng nhập và thay đổi thông tin tài </a:t>
            </a:r>
            <a:r>
              <a:rPr lang="vi-VN" sz="2000" cap="none" dirty="0" smtClean="0">
                <a:latin typeface="Times New Roman" pitchFamily="18" charset="0"/>
                <a:cs typeface="Times New Roman" pitchFamily="18" charset="0"/>
              </a:rPr>
              <a:t>khoản (Mọi người)</a:t>
            </a:r>
            <a:endParaRPr lang="en-US" sz="2000" cap="none" dirty="0" smtClean="0">
              <a:latin typeface="Times New Roman" pitchFamily="18" charset="0"/>
              <a:cs typeface="Times New Roman" pitchFamily="18" charset="0"/>
            </a:endParaRPr>
          </a:p>
          <a:p>
            <a:pPr marL="457200" lvl="1" indent="0">
              <a:buNone/>
            </a:pPr>
            <a:r>
              <a:rPr lang="en-US" sz="2000" cap="none" dirty="0" smtClean="0">
                <a:latin typeface="Times New Roman" pitchFamily="18" charset="0"/>
                <a:cs typeface="Times New Roman" pitchFamily="18" charset="0"/>
              </a:rPr>
              <a:t>-Quản lý thông tin sản </a:t>
            </a:r>
            <a:r>
              <a:rPr lang="en-US" sz="2000" cap="none" dirty="0" smtClean="0">
                <a:latin typeface="Times New Roman" pitchFamily="18" charset="0"/>
                <a:cs typeface="Times New Roman" pitchFamily="18" charset="0"/>
              </a:rPr>
              <a:t>phẩm </a:t>
            </a:r>
            <a:r>
              <a:rPr lang="vi-VN" sz="2000" cap="none" dirty="0" smtClean="0">
                <a:latin typeface="Times New Roman" pitchFamily="18" charset="0"/>
                <a:cs typeface="Times New Roman" pitchFamily="18" charset="0"/>
              </a:rPr>
              <a:t>(Admin</a:t>
            </a:r>
            <a:r>
              <a:rPr lang="vi-VN" sz="2000" cap="none" dirty="0" smtClean="0">
                <a:latin typeface="Times New Roman" pitchFamily="18" charset="0"/>
                <a:cs typeface="Times New Roman" pitchFamily="18" charset="0"/>
              </a:rPr>
              <a:t>)</a:t>
            </a:r>
            <a:endParaRPr lang="vi-VN" sz="2000" cap="none" dirty="0" smtClean="0">
              <a:latin typeface="Times New Roman" pitchFamily="18" charset="0"/>
              <a:cs typeface="Times New Roman" pitchFamily="18" charset="0"/>
            </a:endParaRPr>
          </a:p>
          <a:p>
            <a:pPr marL="457200" lvl="1" indent="0">
              <a:buNone/>
            </a:pPr>
            <a:r>
              <a:rPr lang="en-US" sz="2000" cap="none" dirty="0" smtClean="0">
                <a:latin typeface="Times New Roman" pitchFamily="18" charset="0"/>
                <a:cs typeface="Times New Roman" pitchFamily="18" charset="0"/>
              </a:rPr>
              <a:t>-Quản lý thành viên </a:t>
            </a:r>
            <a:r>
              <a:rPr lang="en-US" sz="2000" cap="none" dirty="0" smtClean="0">
                <a:latin typeface="Times New Roman" pitchFamily="18" charset="0"/>
                <a:cs typeface="Times New Roman" pitchFamily="18" charset="0"/>
              </a:rPr>
              <a:t>Website </a:t>
            </a:r>
            <a:r>
              <a:rPr lang="vi-VN" sz="2000" cap="none" dirty="0" smtClean="0">
                <a:latin typeface="Times New Roman" pitchFamily="18" charset="0"/>
                <a:cs typeface="Times New Roman" pitchFamily="18" charset="0"/>
              </a:rPr>
              <a:t>(Admin)</a:t>
            </a:r>
            <a:endParaRPr lang="en-US" sz="2000" cap="none" dirty="0" smtClean="0">
              <a:latin typeface="Times New Roman" pitchFamily="18" charset="0"/>
              <a:cs typeface="Times New Roman" pitchFamily="18" charset="0"/>
            </a:endParaRPr>
          </a:p>
          <a:p>
            <a:pPr marL="457200" lvl="1" indent="0">
              <a:buNone/>
            </a:pPr>
            <a:r>
              <a:rPr lang="en-US" sz="2000" cap="none" dirty="0" smtClean="0">
                <a:latin typeface="Times New Roman" pitchFamily="18" charset="0"/>
                <a:cs typeface="Times New Roman" pitchFamily="18" charset="0"/>
              </a:rPr>
              <a:t>-Quản lý </a:t>
            </a:r>
            <a:r>
              <a:rPr lang="en-US" sz="2000" cap="none" dirty="0" smtClean="0">
                <a:latin typeface="Times New Roman" pitchFamily="18" charset="0"/>
                <a:cs typeface="Times New Roman" pitchFamily="18" charset="0"/>
              </a:rPr>
              <a:t>giao dịch</a:t>
            </a:r>
            <a:r>
              <a:rPr lang="vi-VN" sz="2000" cap="none" dirty="0" smtClean="0">
                <a:latin typeface="Times New Roman" pitchFamily="18" charset="0"/>
                <a:cs typeface="Times New Roman" pitchFamily="18" charset="0"/>
              </a:rPr>
              <a:t> (Admin)</a:t>
            </a:r>
            <a:endParaRPr lang="en-US" sz="2000" cap="none" dirty="0" smtClean="0">
              <a:latin typeface="Times New Roman" pitchFamily="18" charset="0"/>
              <a:cs typeface="Times New Roman" pitchFamily="18" charset="0"/>
            </a:endParaRPr>
          </a:p>
          <a:p>
            <a:pPr marL="457200" lvl="1" indent="0">
              <a:buNone/>
            </a:pPr>
            <a:r>
              <a:rPr lang="en-US" sz="2000" cap="none" dirty="0" smtClean="0">
                <a:latin typeface="Times New Roman" pitchFamily="18" charset="0"/>
                <a:cs typeface="Times New Roman" pitchFamily="18" charset="0"/>
              </a:rPr>
              <a:t>-</a:t>
            </a:r>
            <a:r>
              <a:rPr lang="en-US" sz="2000" cap="none" dirty="0" smtClean="0">
                <a:latin typeface="Times New Roman" pitchFamily="18" charset="0"/>
                <a:cs typeface="Times New Roman" pitchFamily="18" charset="0"/>
              </a:rPr>
              <a:t>Tìm kiếm sản phẩm</a:t>
            </a:r>
          </a:p>
          <a:p>
            <a:pPr marL="457200" lvl="1" indent="0">
              <a:buNone/>
            </a:pPr>
            <a:r>
              <a:rPr lang="en-US" sz="2000" cap="none" dirty="0" smtClean="0">
                <a:latin typeface="Times New Roman" pitchFamily="18" charset="0"/>
                <a:cs typeface="Times New Roman" pitchFamily="18" charset="0"/>
              </a:rPr>
              <a:t>-Xem chi tiết sản phẩm</a:t>
            </a:r>
            <a:endParaRPr lang="vi-VN" sz="2000" cap="none" dirty="0" smtClean="0">
              <a:latin typeface="Times New Roman" pitchFamily="18" charset="0"/>
              <a:cs typeface="Times New Roman" pitchFamily="18" charset="0"/>
            </a:endParaRPr>
          </a:p>
          <a:p>
            <a:pPr marL="457200" lvl="1" indent="0">
              <a:buNone/>
            </a:pPr>
            <a:r>
              <a:rPr lang="vi-VN" sz="2000" cap="none" dirty="0" smtClean="0">
                <a:latin typeface="Times New Roman" pitchFamily="18" charset="0"/>
                <a:cs typeface="Times New Roman" pitchFamily="18" charset="0"/>
              </a:rPr>
              <a:t>-Comment (Review)</a:t>
            </a:r>
          </a:p>
          <a:p>
            <a:pPr marL="457200" lvl="1" indent="0">
              <a:buNone/>
            </a:pPr>
            <a:r>
              <a:rPr lang="vi-VN" sz="2000" cap="none" dirty="0" smtClean="0">
                <a:latin typeface="Times New Roman" pitchFamily="18" charset="0"/>
                <a:cs typeface="Times New Roman" pitchFamily="18" charset="0"/>
              </a:rPr>
              <a:t>-</a:t>
            </a:r>
            <a:r>
              <a:rPr lang="en-US" sz="2000" cap="none" dirty="0" smtClean="0">
                <a:latin typeface="Times New Roman" pitchFamily="18" charset="0"/>
                <a:cs typeface="Times New Roman" pitchFamily="18" charset="0"/>
              </a:rPr>
              <a:t>Đặt mua sản phẩm</a:t>
            </a:r>
          </a:p>
          <a:p>
            <a:pPr marL="457200" lvl="1" indent="0">
              <a:buNone/>
            </a:pPr>
            <a:r>
              <a:rPr lang="vi-VN" sz="2000" cap="none" dirty="0" smtClean="0">
                <a:latin typeface="Times New Roman" pitchFamily="18" charset="0"/>
                <a:cs typeface="Times New Roman" pitchFamily="18" charset="0"/>
              </a:rPr>
              <a:t>-</a:t>
            </a:r>
            <a:r>
              <a:rPr lang="en-US" sz="2000" cap="none" dirty="0" smtClean="0">
                <a:latin typeface="Times New Roman" pitchFamily="18" charset="0"/>
                <a:cs typeface="Times New Roman" pitchFamily="18" charset="0"/>
              </a:rPr>
              <a:t>Check out (thanh toán)</a:t>
            </a:r>
            <a:endParaRPr lang="vi-VN" sz="2000" dirty="0" smtClean="0"/>
          </a:p>
          <a:p>
            <a:pPr marL="457200" lvl="1" indent="0">
              <a:buNone/>
            </a:pPr>
            <a:endParaRPr lang="vi-VN" sz="2000" cap="none" dirty="0">
              <a:latin typeface="Times New Roman" pitchFamily="18" charset="0"/>
              <a:cs typeface="Times New Roman" pitchFamily="18" charset="0"/>
            </a:endParaRPr>
          </a:p>
          <a:p>
            <a:pPr marL="0" indent="0">
              <a:buNone/>
            </a:pPr>
            <a:endParaRPr lang="vi-V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7380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07721"/>
            <a:ext cx="10363826" cy="5105400"/>
          </a:xfrm>
        </p:spPr>
        <p:txBody>
          <a:bodyPr>
            <a:normAutofit/>
          </a:bodyPr>
          <a:lstStyle/>
          <a:p>
            <a:pPr marL="457200" lvl="1" indent="0">
              <a:buNone/>
            </a:pPr>
            <a:r>
              <a:rPr lang="en-US" sz="2400" b="1" cap="none" dirty="0" smtClean="0">
                <a:latin typeface="Times New Roman" pitchFamily="18" charset="0"/>
                <a:cs typeface="Times New Roman" pitchFamily="18" charset="0"/>
              </a:rPr>
              <a:t>2.2 Kết nối CSDL</a:t>
            </a:r>
          </a:p>
          <a:p>
            <a:pPr marL="457200" lvl="1" indent="0">
              <a:buNone/>
            </a:pPr>
            <a:endParaRPr lang="en-US" sz="2400" b="1" cap="none" dirty="0" smtClean="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478280" y="1381125"/>
            <a:ext cx="8808720" cy="4095750"/>
          </a:xfrm>
          <a:prstGeom prst="rect">
            <a:avLst/>
          </a:prstGeom>
        </p:spPr>
      </p:pic>
    </p:spTree>
    <p:extLst>
      <p:ext uri="{BB962C8B-B14F-4D97-AF65-F5344CB8AC3E}">
        <p14:creationId xmlns:p14="http://schemas.microsoft.com/office/powerpoint/2010/main" xmlns="" val="125107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Vertical Text Placeholder 8"/>
          <p:cNvSpPr>
            <a:spLocks noGrp="1"/>
          </p:cNvSpPr>
          <p:nvPr>
            <p:ph type="body" orient="vert" sz="quarter" idx="13"/>
          </p:nvPr>
        </p:nvSpPr>
        <p:spPr>
          <a:xfrm>
            <a:off x="913775" y="731521"/>
            <a:ext cx="10364452" cy="5059680"/>
          </a:xfrm>
        </p:spPr>
        <p:txBody>
          <a:bodyPr vert="horz"/>
          <a:lstStyle/>
          <a:p>
            <a:pPr>
              <a:buNone/>
            </a:pPr>
            <a:r>
              <a:rPr lang="en-US" sz="2400" b="1" cap="none" dirty="0" smtClean="0">
                <a:latin typeface="Times New Roman" pitchFamily="18" charset="0"/>
                <a:cs typeface="Times New Roman" pitchFamily="18" charset="0"/>
              </a:rPr>
              <a:t>2.3 Hướng dẫn sử dụng</a:t>
            </a:r>
            <a:endParaRPr lang="vi-VN" sz="2400" b="1" cap="none" dirty="0" smtClean="0">
              <a:latin typeface="Times New Roman" pitchFamily="18" charset="0"/>
              <a:cs typeface="Times New Roman" pitchFamily="18" charset="0"/>
            </a:endParaRPr>
          </a:p>
          <a:p>
            <a:pPr>
              <a:buNone/>
            </a:pPr>
            <a:r>
              <a:rPr lang="en-US" cap="none" dirty="0" smtClean="0">
                <a:latin typeface="Times New Roman" pitchFamily="18" charset="0"/>
                <a:cs typeface="Times New Roman" pitchFamily="18" charset="0"/>
              </a:rPr>
              <a:t>-Tài khoản đăng nhập trang admin:</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USERNAME: </a:t>
            </a:r>
            <a:r>
              <a:rPr lang="vi-VN" cap="none" dirty="0" smtClean="0">
                <a:latin typeface="Times New Roman" pitchFamily="18" charset="0"/>
                <a:cs typeface="Times New Roman" pitchFamily="18" charset="0"/>
              </a:rPr>
              <a:t>nghiant</a:t>
            </a: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PASSWORD: </a:t>
            </a:r>
            <a:r>
              <a:rPr lang="vi-VN" cap="none" dirty="0" smtClean="0">
                <a:latin typeface="Times New Roman" pitchFamily="18" charset="0"/>
                <a:cs typeface="Times New Roman" pitchFamily="18" charset="0"/>
              </a:rPr>
              <a:t>123456</a:t>
            </a:r>
          </a:p>
          <a:p>
            <a:pPr>
              <a:buNone/>
            </a:pPr>
            <a:endParaRPr lang="en-US" cap="none" dirty="0" smtClean="0">
              <a:latin typeface="Times New Roman" pitchFamily="18" charset="0"/>
              <a:cs typeface="Times New Roman" pitchFamily="18" charset="0"/>
            </a:endParaRPr>
          </a:p>
          <a:p>
            <a:pPr>
              <a:buNone/>
            </a:pPr>
            <a:endParaRPr lang="en-US" cap="none" dirty="0" smtClean="0">
              <a:latin typeface="Times New Roman" pitchFamily="18" charset="0"/>
              <a:cs typeface="Times New Roman" pitchFamily="18" charset="0"/>
            </a:endParaRPr>
          </a:p>
          <a:p>
            <a:pPr>
              <a:buNone/>
            </a:pPr>
            <a:r>
              <a:rPr lang="en-US" cap="none" dirty="0" smtClean="0">
                <a:latin typeface="Times New Roman" pitchFamily="18" charset="0"/>
                <a:cs typeface="Times New Roman" pitchFamily="18" charset="0"/>
              </a:rPr>
              <a:t>-Tài khoản đăng nhập KHTV:</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USERNAME:</a:t>
            </a:r>
            <a:r>
              <a:rPr lang="vi-VN" cap="none" dirty="0" smtClean="0">
                <a:latin typeface="Times New Roman" pitchFamily="18" charset="0"/>
                <a:cs typeface="Times New Roman" pitchFamily="18" charset="0"/>
              </a:rPr>
              <a:t>linhdt@gmail.Com</a:t>
            </a: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PASSWORD:</a:t>
            </a:r>
            <a:r>
              <a:rPr lang="vi-VN" cap="none" dirty="0" smtClean="0">
                <a:latin typeface="Times New Roman" pitchFamily="18" charset="0"/>
                <a:cs typeface="Times New Roman" pitchFamily="18" charset="0"/>
              </a:rPr>
              <a:t>123456</a:t>
            </a:r>
            <a:endParaRPr lang="vi-VN" cap="none" dirty="0">
              <a:latin typeface="Times New Roman" pitchFamily="18" charset="0"/>
              <a:cs typeface="Times New Roman" pitchFamily="18" charset="0"/>
            </a:endParaRPr>
          </a:p>
        </p:txBody>
      </p:sp>
      <p:pic>
        <p:nvPicPr>
          <p:cNvPr id="10" name="Picture 9"/>
          <p:cNvPicPr/>
          <p:nvPr/>
        </p:nvPicPr>
        <p:blipFill>
          <a:blip r:embed="rId2"/>
          <a:srcRect/>
          <a:stretch>
            <a:fillRect/>
          </a:stretch>
        </p:blipFill>
        <p:spPr bwMode="auto">
          <a:xfrm>
            <a:off x="5622925" y="310679"/>
            <a:ext cx="5731510" cy="2548562"/>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5638165" y="3028997"/>
            <a:ext cx="5731510" cy="3451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243840"/>
            <a:ext cx="10363826" cy="5917809"/>
          </a:xfrm>
        </p:spPr>
        <p:txBody>
          <a:bodyPr>
            <a:normAutofit/>
          </a:bodyPr>
          <a:lstStyle/>
          <a:p>
            <a:pPr marL="0" indent="0">
              <a:buNone/>
            </a:pPr>
            <a:r>
              <a:rPr lang="vi-VN" cap="none" dirty="0" smtClean="0">
                <a:latin typeface="+mj-lt"/>
                <a:cs typeface="Arial" panose="020B0604020202020204" pitchFamily="34" charset="0"/>
              </a:rPr>
              <a:t>-Một số hình ảnh của Website bán hàng Online</a:t>
            </a:r>
            <a:br>
              <a:rPr lang="vi-VN" cap="none" dirty="0" smtClean="0">
                <a:latin typeface="+mj-lt"/>
                <a:cs typeface="Arial" panose="020B0604020202020204" pitchFamily="34" charset="0"/>
              </a:rPr>
            </a:br>
            <a:endParaRPr lang="vi-VN" cap="none" dirty="0">
              <a:latin typeface="+mj-lt"/>
              <a:cs typeface="Arial" panose="020B0604020202020204" pitchFamily="34" charset="0"/>
            </a:endParaRPr>
          </a:p>
        </p:txBody>
      </p:sp>
      <p:pic>
        <p:nvPicPr>
          <p:cNvPr id="5" name="Picture 4"/>
          <p:cNvPicPr/>
          <p:nvPr/>
        </p:nvPicPr>
        <p:blipFill>
          <a:blip r:embed="rId2"/>
          <a:srcRect/>
          <a:stretch>
            <a:fillRect/>
          </a:stretch>
        </p:blipFill>
        <p:spPr bwMode="auto">
          <a:xfrm>
            <a:off x="319405" y="820326"/>
            <a:ext cx="5731510" cy="3083748"/>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6186805" y="362445"/>
            <a:ext cx="5731510" cy="3115590"/>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6202045" y="3687856"/>
            <a:ext cx="5731510" cy="2773904"/>
          </a:xfrm>
          <a:prstGeom prst="rect">
            <a:avLst/>
          </a:prstGeom>
          <a:noFill/>
          <a:ln w="9525">
            <a:noFill/>
            <a:miter lim="800000"/>
            <a:headEnd/>
            <a:tailEnd/>
          </a:ln>
        </p:spPr>
      </p:pic>
    </p:spTree>
    <p:extLst>
      <p:ext uri="{BB962C8B-B14F-4D97-AF65-F5344CB8AC3E}">
        <p14:creationId xmlns:p14="http://schemas.microsoft.com/office/powerpoint/2010/main" xmlns="" val="350574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631</TotalTime>
  <Words>214</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Báo cáo đồ án cuối kì</vt:lpstr>
      <vt:lpstr>Danh sách các thành viên nhóm 9</vt:lpstr>
      <vt:lpstr>NỘI DUNG</vt:lpstr>
      <vt:lpstr>Giới thiệu Oracle</vt:lpstr>
      <vt:lpstr>Slide 5</vt:lpstr>
      <vt:lpstr>Giới thiệu về Website bán hàng Online </vt:lpstr>
      <vt:lpstr>Slide 7</vt:lpstr>
      <vt:lpstr>Slide 8</vt:lpstr>
      <vt:lpstr>Slide 9</vt:lpstr>
      <vt:lpstr>Tài liệu tham khảo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 Thanh</dc:creator>
  <cp:lastModifiedBy>Admin</cp:lastModifiedBy>
  <cp:revision>83</cp:revision>
  <dcterms:created xsi:type="dcterms:W3CDTF">2016-12-11T06:04:35Z</dcterms:created>
  <dcterms:modified xsi:type="dcterms:W3CDTF">2018-04-20T16:47:48Z</dcterms:modified>
</cp:coreProperties>
</file>