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7B39-F145-4578-93A7-7F791ADF33DA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B6797-CAA9-4C14-9FDC-2383E8A6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D97D8-1ACF-4C64-8712-9FC124B7BBE1}" type="datetime1">
              <a:rPr lang="en-US" smtClean="0"/>
              <a:t>12/21/2020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F9A2-D093-4C55-944F-585615591B27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58843BA-091A-4E68-A852-EE93FE5F14A8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7A70-9AD0-4165-9C52-58FE4A204FDC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E30-44C3-4D85-B353-1F1A36AE935D}" type="datetime1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BA0-AA76-4507-B086-06EFDEECDA14}" type="datetime1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B81B-3E18-444A-BE6F-11480B46EFBC}" type="datetime1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77826AD-8705-4CCE-A8F1-84C41AC5EAC0}" type="datetime1">
              <a:rPr lang="en-US" smtClean="0"/>
              <a:t>12/21/2020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FDD8C87-CEEA-4077-86F5-3717BDA393A6}" type="datetime1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566F91-D448-4150-80FD-0CEA101982C7}" type="datetime1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800" err="1">
                <a:solidFill>
                  <a:schemeClr val="tx1"/>
                </a:solidFill>
              </a:rPr>
              <a:t>Phân</a:t>
            </a:r>
            <a:r>
              <a:rPr lang="en-US" sz="4800">
                <a:solidFill>
                  <a:schemeClr val="tx1"/>
                </a:solidFill>
              </a:rPr>
              <a:t> </a:t>
            </a:r>
            <a:r>
              <a:rPr lang="en-US" sz="4800" err="1">
                <a:solidFill>
                  <a:schemeClr val="tx1"/>
                </a:solidFill>
              </a:rPr>
              <a:t>LoạI</a:t>
            </a:r>
            <a:r>
              <a:rPr lang="en-US" sz="4800">
                <a:solidFill>
                  <a:schemeClr val="tx1"/>
                </a:solidFill>
              </a:rPr>
              <a:t>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 err="1">
                <a:solidFill>
                  <a:schemeClr val="tx1"/>
                </a:solidFill>
              </a:rPr>
              <a:t>văn</a:t>
            </a:r>
            <a:r>
              <a:rPr lang="en-US" sz="4800">
                <a:solidFill>
                  <a:schemeClr val="tx1"/>
                </a:solidFill>
              </a:rPr>
              <a:t> </a:t>
            </a:r>
            <a:r>
              <a:rPr lang="en-US" sz="4800" err="1">
                <a:solidFill>
                  <a:schemeClr val="tx1"/>
                </a:solidFill>
              </a:rPr>
              <a:t>bản</a:t>
            </a:r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err="1">
                <a:solidFill>
                  <a:schemeClr val="tx1"/>
                </a:solidFill>
              </a:rPr>
              <a:t>Sử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dụng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thuật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toán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máy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học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EA895-1ED6-4D94-9D1D-EBD7D9D7570F}"/>
              </a:ext>
            </a:extLst>
          </p:cNvPr>
          <p:cNvSpPr txBox="1"/>
          <p:nvPr/>
        </p:nvSpPr>
        <p:spPr>
          <a:xfrm>
            <a:off x="257175" y="257941"/>
            <a:ext cx="12125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Tr</a:t>
            </a:r>
            <a:r>
              <a:rPr lang="vi-VN" sz="2200" b="1">
                <a:solidFill>
                  <a:schemeClr val="bg1">
                    <a:lumMod val="95000"/>
                    <a:lumOff val="5000"/>
                  </a:schemeClr>
                </a:solidFill>
              </a:rPr>
              <a:t>ư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ờng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Đại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học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Công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nghệ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Thông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tin –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Dại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học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Quốc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gia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thành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phố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Hồ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200" b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Chí</a:t>
            </a:r>
            <a:r>
              <a:rPr lang="en-US" sz="2200" b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Minh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99C1B-75C1-4E8E-8C26-9B49C13373E0}"/>
              </a:ext>
            </a:extLst>
          </p:cNvPr>
          <p:cNvSpPr txBox="1"/>
          <p:nvPr/>
        </p:nvSpPr>
        <p:spPr>
          <a:xfrm>
            <a:off x="7368466" y="5442012"/>
            <a:ext cx="42114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Nhóm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sinh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viên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thực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hiện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 lvl="0"/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Phan Thanh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Nghĩa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– 18521148</a:t>
            </a:r>
          </a:p>
          <a:p>
            <a:pPr lvl="0"/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Phan Lê </a:t>
            </a:r>
            <a:r>
              <a:rPr lang="en-US" sz="2000" b="1" i="1" err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Phú</a:t>
            </a:r>
            <a:r>
              <a:rPr lang="en-US" sz="2000" b="1" i="1">
                <a:solidFill>
                  <a:schemeClr val="bg1">
                    <a:lumMod val="95000"/>
                    <a:lumOff val="5000"/>
                  </a:schemeClr>
                </a:solidFill>
                <a:latin typeface="Century Schoolbook" panose="02040604050505020304" pitchFamily="18" charset="0"/>
              </a:rPr>
              <a:t> – 18521247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AD7C-DB4B-4B37-ADAF-043E08F0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7452-CEBD-4CDB-BE9A-4B1081BE9C83}"/>
              </a:ext>
            </a:extLst>
          </p:cNvPr>
          <p:cNvSpPr txBox="1"/>
          <p:nvPr/>
        </p:nvSpPr>
        <p:spPr>
          <a:xfrm>
            <a:off x="257175" y="5553624"/>
            <a:ext cx="6708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>
                <a:solidFill>
                  <a:schemeClr val="bg1"/>
                </a:solidFill>
                <a:latin typeface="Century Schoolbook" panose="02040604050505020304" pitchFamily="18" charset="0"/>
              </a:rPr>
              <a:t>Giảng viên h</a:t>
            </a:r>
            <a:r>
              <a:rPr lang="vi-VN" sz="2200" b="1" i="1">
                <a:solidFill>
                  <a:schemeClr val="bg1"/>
                </a:solidFill>
              </a:rPr>
              <a:t>ư</a:t>
            </a:r>
            <a:r>
              <a:rPr lang="en-US" sz="2200" b="1" i="1">
                <a:solidFill>
                  <a:schemeClr val="bg1"/>
                </a:solidFill>
                <a:latin typeface="Century Schoolbook" panose="02040604050505020304" pitchFamily="18" charset="0"/>
              </a:rPr>
              <a:t>ớng dẫn : TS Nguyễn Vinh Tiệp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4A6A322-9E78-428E-93EF-709663B0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447228"/>
            <a:ext cx="7696201" cy="3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Century Schoolbook" panose="02040604050505020304" pitchFamily="18" charset="0"/>
              </a:rPr>
              <a:t>Giới thiệu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FA4A-21D9-449E-AC0A-56382961D9A3}"/>
              </a:ext>
            </a:extLst>
          </p:cNvPr>
          <p:cNvSpPr txBox="1"/>
          <p:nvPr/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kern="1200">
                <a:latin typeface="Century Schoolbook" panose="02040604050505020304" pitchFamily="18" charset="0"/>
              </a:rPr>
              <a:t>Phân loại văn bản (Text classification) là một bài toán phổ biến trong xử lý ngôn ngữ tự nhiên (Nature language processing).</a:t>
            </a:r>
            <a:endParaRPr lang="en-US" b="1" kern="1200">
              <a:latin typeface="Century Schoolbook" panose="020406040505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7B7C2-BD00-44C5-9939-24DDED2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804E087-6FE0-4DBA-896B-F6E64034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endParaRPr lang="en-US" sz="180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45A675B5-3210-4171-8292-5078AEB623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42778"/>
            <a:ext cx="7309893" cy="5372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B38AE-0311-4C01-84A3-4C95AED48BAF}"/>
              </a:ext>
            </a:extLst>
          </p:cNvPr>
          <p:cNvSpPr/>
          <p:nvPr/>
        </p:nvSpPr>
        <p:spPr>
          <a:xfrm>
            <a:off x="8763000" y="2136337"/>
            <a:ext cx="2809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entury Schoolbook" panose="02040604050505020304" pitchFamily="18" charset="0"/>
              </a:rPr>
              <a:t>Phân loại văn bản (Text Classification) là bài toán thuộc nhóm học có giám sát (Supervised learning) trong học máy.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54CF-6E92-4ACB-B152-7930384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000" smtClean="0"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84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4358A9-E297-47CA-9076-CCDD1AB2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33" y="472322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Chuẩn bị dữ liệu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78164-04BC-4640-99CD-220429F41B9E}"/>
              </a:ext>
            </a:extLst>
          </p:cNvPr>
          <p:cNvSpPr txBox="1"/>
          <p:nvPr/>
        </p:nvSpPr>
        <p:spPr>
          <a:xfrm>
            <a:off x="1809750" y="9067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0B49F7-004B-471F-9781-BE661031E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08" y="1706881"/>
            <a:ext cx="7673367" cy="43319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0F01AA-7DFD-4D20-A1F0-5669FDA9F366}"/>
              </a:ext>
            </a:extLst>
          </p:cNvPr>
          <p:cNvSpPr/>
          <p:nvPr/>
        </p:nvSpPr>
        <p:spPr>
          <a:xfrm>
            <a:off x="9075841" y="2703340"/>
            <a:ext cx="2087459" cy="291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Đ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ambria" panose="02040503050406030204" pitchFamily="18" charset="0"/>
              </a:rPr>
              <a:t>ờ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 s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ambria" panose="02040503050406030204" pitchFamily="18" charset="0"/>
              </a:rPr>
              <a:t>ố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ng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Gi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ambria" panose="02040503050406030204" pitchFamily="18" charset="0"/>
              </a:rPr>
              <a:t>ả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 trí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Giáo d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ambria" panose="02040503050406030204" pitchFamily="18" charset="0"/>
              </a:rPr>
              <a:t>ụ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c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Kinh doanh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Pháp lu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ambria" panose="02040503050406030204" pitchFamily="18" charset="0"/>
              </a:rPr>
              <a:t>ậ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"/>
              <a:tabLst>
                <a:tab pos="597535" algn="l"/>
                <a:tab pos="598170" algn="l"/>
              </a:tabLs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S</a:t>
            </a:r>
            <a:r>
              <a:rPr lang="en-US">
                <a:latin typeface="Cambria" panose="020405030504060302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ức khỏe</a:t>
            </a:r>
            <a:endParaRPr lang="en-US"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05A0E-625F-478F-AED8-A035FA880C4D}"/>
              </a:ext>
            </a:extLst>
          </p:cNvPr>
          <p:cNvSpPr txBox="1"/>
          <p:nvPr/>
        </p:nvSpPr>
        <p:spPr>
          <a:xfrm>
            <a:off x="8820150" y="1843922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Gồm 2747 bài báo thuộc 6 thể loại: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53255CB-93BA-47D1-A5C9-05B8B00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400" smtClean="0"/>
              <a:t>4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3969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54EC-9C9C-47C3-A428-CB966E05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Phân tích dữ liệu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39C75FD-E6DC-4863-A70D-3E6ADB2F0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181" y="2014194"/>
            <a:ext cx="7518637" cy="3849687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E0C5A0-A9EB-493A-9A48-64D826D3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098" y="2014194"/>
            <a:ext cx="7944721" cy="37879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E96FFE-31C9-4E92-93C7-FBAAC278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000" smtClean="0"/>
              <a:t>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4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F0C-D9BF-479D-B185-956155F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Tiền xử lí văn bản</a:t>
            </a:r>
          </a:p>
        </p:txBody>
      </p:sp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6396E21-9949-4ADB-B75E-529C189EE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915" y="2299667"/>
            <a:ext cx="7171310" cy="3843681"/>
          </a:xfrm>
          <a:noFill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048724-C375-46D9-AC4C-73CED965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000" smtClean="0"/>
              <a:t>6</a:t>
            </a:fld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7441F-3750-4612-8F2B-29B5331873BE}"/>
              </a:ext>
            </a:extLst>
          </p:cNvPr>
          <p:cNvSpPr txBox="1"/>
          <p:nvPr/>
        </p:nvSpPr>
        <p:spPr>
          <a:xfrm>
            <a:off x="1813915" y="1829528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1.Chuẩn hóa Unicode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A29CC-4FE9-4A62-8943-9060918F9378}"/>
              </a:ext>
            </a:extLst>
          </p:cNvPr>
          <p:cNvSpPr txBox="1"/>
          <p:nvPr/>
        </p:nvSpPr>
        <p:spPr>
          <a:xfrm>
            <a:off x="1813915" y="181769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2. Chuẩn hóa kiểu gõ dấu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6713C4-6BC9-4213-A1AC-18770C53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79" y="2959999"/>
            <a:ext cx="3748345" cy="2129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D41013-DBCE-4903-8270-B3AB58CC833B}"/>
              </a:ext>
            </a:extLst>
          </p:cNvPr>
          <p:cNvSpPr txBox="1"/>
          <p:nvPr/>
        </p:nvSpPr>
        <p:spPr>
          <a:xfrm>
            <a:off x="1900478" y="180585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3. Tách từ tiếng Việt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8EF391-C48E-45DF-843F-5AFD189E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64" y="3886498"/>
            <a:ext cx="4991917" cy="1853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9571CE-45C2-4A46-8EE8-7265209A3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6" y="2801585"/>
            <a:ext cx="10960896" cy="548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F6CB47-6DBF-4C34-8576-571BDD473BD4}"/>
              </a:ext>
            </a:extLst>
          </p:cNvPr>
          <p:cNvSpPr txBox="1"/>
          <p:nvPr/>
        </p:nvSpPr>
        <p:spPr>
          <a:xfrm>
            <a:off x="1813915" y="1803276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4. Xóa các stopword tiếng Việt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786F51-60EB-4EE3-A676-6F01E47C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99386"/>
              </p:ext>
            </p:extLst>
          </p:nvPr>
        </p:nvGraphicFramePr>
        <p:xfrm>
          <a:off x="4244169" y="2326640"/>
          <a:ext cx="3098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03857612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9442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0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0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3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các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4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3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9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4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ời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4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7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3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7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22" grpId="0"/>
      <p:bldP spid="22" grpId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E4F8-D0A7-4269-8A1E-426ECFA2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D46A-C74A-43BB-97AD-1A3E4536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0360"/>
            <a:ext cx="2834640" cy="558800"/>
          </a:xfrm>
        </p:spPr>
        <p:txBody>
          <a:bodyPr>
            <a:normAutofit/>
          </a:bodyPr>
          <a:lstStyle/>
          <a:p>
            <a:r>
              <a:rPr lang="en-US" sz="2000">
                <a:latin typeface="Century Schoolbook" panose="02040604050505020304" pitchFamily="18" charset="0"/>
              </a:rPr>
              <a:t>1. Biểu diễn văn bản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7EEA-4FC9-4368-A7D3-24D005C2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000" smtClean="0"/>
              <a:t>7</a:t>
            </a:fld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30996-3A19-4403-932D-9EB53AFFED00}"/>
              </a:ext>
            </a:extLst>
          </p:cNvPr>
          <p:cNvSpPr txBox="1"/>
          <p:nvPr/>
        </p:nvSpPr>
        <p:spPr>
          <a:xfrm>
            <a:off x="1453324" y="2900628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Có nhiều ph</a:t>
            </a:r>
            <a:r>
              <a:rPr lang="vi-VN"/>
              <a:t>ư</a:t>
            </a:r>
            <a:r>
              <a:rPr lang="en-US">
                <a:latin typeface="Century Schoolbook" panose="02040604050505020304" pitchFamily="18" charset="0"/>
              </a:rPr>
              <a:t>ơng thức để biểu diễn văn bản nh</a:t>
            </a:r>
            <a:r>
              <a:rPr lang="vi-VN"/>
              <a:t>ư</a:t>
            </a:r>
            <a:r>
              <a:rPr lang="en-US">
                <a:latin typeface="Century Schoolbook" panose="02040604050505020304" pitchFamily="18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B13376-2A23-485A-8823-E40639806527}"/>
              </a:ext>
            </a:extLst>
          </p:cNvPr>
          <p:cNvSpPr/>
          <p:nvPr/>
        </p:nvSpPr>
        <p:spPr>
          <a:xfrm>
            <a:off x="1728532" y="3383301"/>
            <a:ext cx="6096000" cy="12622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 Count Vectors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 Vectors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US" spc="-15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Embeddings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based or NLP based</a:t>
            </a:r>
            <a:r>
              <a:rPr lang="en-US" spc="-55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D016B-734A-40D9-B6DA-530B3223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24" y="2642568"/>
            <a:ext cx="3938380" cy="166124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E33E482-6714-4E9A-A862-30EF425E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38" y="4802595"/>
            <a:ext cx="3901778" cy="746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A27560-7AC2-472B-921B-38FD9ECDF769}"/>
              </a:ext>
            </a:extLst>
          </p:cNvPr>
          <p:cNvSpPr/>
          <p:nvPr/>
        </p:nvSpPr>
        <p:spPr>
          <a:xfrm>
            <a:off x="1118749" y="2703615"/>
            <a:ext cx="6096000" cy="3331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 marR="8636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Trong đó: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97535" algn="l"/>
                <a:tab pos="598170" algn="l"/>
              </a:tabLst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 term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97535" algn="l"/>
                <a:tab pos="598170" algn="l"/>
              </a:tabLst>
            </a:pPr>
            <a:r>
              <a:rPr lang="en-US" spc="15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𝑑</a:t>
            </a:r>
            <a:r>
              <a:rPr lang="en-US" spc="15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</a:t>
            </a:r>
            <a:r>
              <a:rPr lang="en-US" spc="10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document </a:t>
            </a:r>
          </a:p>
          <a:p>
            <a:pPr marL="342900" marR="8636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97535" algn="l"/>
                <a:tab pos="598170" algn="l"/>
              </a:tabLst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𝑇𝐹</a:t>
            </a:r>
            <a:r>
              <a:rPr lang="en-US">
                <a:latin typeface="Century Schoolbook" panose="02040604050505020304" pitchFamily="18" charset="0"/>
                <a:ea typeface="Cambria Math" panose="02040503050406030204" pitchFamily="18" charset="0"/>
                <a:cs typeface="Century Schoolbook" panose="02040604050505020304" pitchFamily="18" charset="0"/>
              </a:rPr>
              <a:t>(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>
                <a:latin typeface="Century Schoolbook" panose="02040604050505020304" pitchFamily="18" charset="0"/>
                <a:ea typeface="Cambria Math" panose="02040503050406030204" pitchFamily="18" charset="0"/>
                <a:cs typeface="Century Schoolbook" panose="02040604050505020304" pitchFamily="18" charset="0"/>
              </a:rPr>
              <a:t>)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 term frequency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97535" algn="l"/>
                <a:tab pos="598170" algn="l"/>
              </a:tabLst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 number of documents in the corpus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"/>
              <a:tabLst>
                <a:tab pos="597535" algn="l"/>
                <a:tab pos="598170" algn="l"/>
              </a:tabLst>
            </a:pPr>
            <a:r>
              <a:rPr lang="en-US" spc="15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𝐷𝐹</a:t>
            </a:r>
            <a:r>
              <a:rPr lang="en-US" spc="15">
                <a:latin typeface="Century Schoolbook" panose="02040604050505020304" pitchFamily="18" charset="0"/>
                <a:ea typeface="Cambria Math" panose="02040503050406030204" pitchFamily="18" charset="0"/>
                <a:cs typeface="Century Schoolbook" panose="02040604050505020304" pitchFamily="18" charset="0"/>
              </a:rPr>
              <a:t> </a:t>
            </a:r>
            <a:r>
              <a:rPr lang="en-US" spc="2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 spc="20">
                <a:latin typeface="Century Schoolbook" panose="02040604050505020304" pitchFamily="18" charset="0"/>
                <a:ea typeface="Cambria Math" panose="02040503050406030204" pitchFamily="18" charset="0"/>
                <a:cs typeface="Century Schoolbook" panose="02040604050505020304" pitchFamily="18" charset="0"/>
              </a:rPr>
              <a:t> </a:t>
            </a:r>
            <a:r>
              <a:rPr lang="en-US"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: number of documents in the corpus containing the term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3945A-7940-4434-9165-394D064DA24A}"/>
              </a:ext>
            </a:extLst>
          </p:cNvPr>
          <p:cNvSpPr txBox="1"/>
          <p:nvPr/>
        </p:nvSpPr>
        <p:spPr>
          <a:xfrm>
            <a:off x="1268600" y="212877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panose="02040604050505020304" pitchFamily="18" charset="0"/>
              </a:rPr>
              <a:t>2. Train-test split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923D583-6819-40BF-84C8-92794F31A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495" y="2602114"/>
            <a:ext cx="7470783" cy="31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  <p:bldP spid="8" grpId="0"/>
      <p:bldP spid="8" grpId="1"/>
      <p:bldP spid="12" grpId="0"/>
      <p:bldP spid="12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4E43-1661-404E-B321-8665812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Mô hình dự đoán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51829A-45A6-413E-8B66-1B5BED5B8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92356"/>
              </p:ext>
            </p:extLst>
          </p:nvPr>
        </p:nvGraphicFramePr>
        <p:xfrm>
          <a:off x="1270003" y="2265998"/>
          <a:ext cx="985519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360">
                  <a:extLst>
                    <a:ext uri="{9D8B030D-6E8A-4147-A177-3AD203B41FA5}">
                      <a16:colId xmlns:a16="http://schemas.microsoft.com/office/drawing/2014/main" val="2967665568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167136696"/>
                    </a:ext>
                  </a:extLst>
                </a:gridCol>
                <a:gridCol w="2987037">
                  <a:extLst>
                    <a:ext uri="{9D8B030D-6E8A-4147-A177-3AD203B41FA5}">
                      <a16:colId xmlns:a16="http://schemas.microsoft.com/office/drawing/2014/main" val="182461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5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 Support Vector 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0.9436</a:t>
                      </a:r>
                      <a:endParaRPr lang="en-US"/>
                    </a:p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 Naive Bayes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9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 Forest Classifier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0.8581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161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1B5D2-83F9-4417-9E0D-8515AE0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2000" smtClean="0"/>
              <a:t>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905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60D98D-4A9A-4529-839B-C0F5E385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1309"/>
            <a:ext cx="12192000" cy="81260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AEDF8-377E-4529-9726-F11C692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91E657E-4769-4485-A01E-AB445957011B}"/>
              </a:ext>
            </a:extLst>
          </p:cNvPr>
          <p:cNvSpPr/>
          <p:nvPr/>
        </p:nvSpPr>
        <p:spPr>
          <a:xfrm>
            <a:off x="1144270" y="962876"/>
            <a:ext cx="9903460" cy="2308503"/>
          </a:xfrm>
          <a:prstGeom prst="snip1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 </a:t>
            </a:r>
            <a:r>
              <a:rPr lang="vi-VN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</a:t>
            </a:r>
            <a:r>
              <a:rPr 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 thầy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218329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319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Century Gothic</vt:lpstr>
      <vt:lpstr>Century Schoolbook</vt:lpstr>
      <vt:lpstr>Garamond</vt:lpstr>
      <vt:lpstr>Wingdings</vt:lpstr>
      <vt:lpstr>SavonVTI</vt:lpstr>
      <vt:lpstr>Phân LoạI  văn bản</vt:lpstr>
      <vt:lpstr>Giới thiệu</vt:lpstr>
      <vt:lpstr> </vt:lpstr>
      <vt:lpstr>Chuẩn bị dữ liệu </vt:lpstr>
      <vt:lpstr>Phân tích dữ liệu</vt:lpstr>
      <vt:lpstr>Tiền xử lí văn bản</vt:lpstr>
      <vt:lpstr>Feature engineering</vt:lpstr>
      <vt:lpstr>Mô hình dự đoán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 văn bản</dc:title>
  <dc:creator>Nghia Phan</dc:creator>
  <cp:lastModifiedBy>Nghia Phan</cp:lastModifiedBy>
  <cp:revision>18</cp:revision>
  <dcterms:created xsi:type="dcterms:W3CDTF">2020-12-21T04:52:34Z</dcterms:created>
  <dcterms:modified xsi:type="dcterms:W3CDTF">2020-12-21T16:47:57Z</dcterms:modified>
</cp:coreProperties>
</file>