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d52827e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d52827e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52827e0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d52827e0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c30d869e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c30d869e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c30d869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c30d869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c30d869e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c30d869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c304bffb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c304bffb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c304bffb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c304bffb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d52827e0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d52827e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d52827e0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d52827e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d52827e0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d52827e0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304bff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304bff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c304bffb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c304bffb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c304bffb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c304bffb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30d869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30d869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304bff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304bff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c30d869e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c30d869e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304bffb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304bffb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c304bffb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c304bffb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30d869e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c30d869e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52827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d52827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owardsdatascience.com/sentiment-analysis-with-text-mining-13dd2b33de2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64775"/>
            <a:ext cx="50175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/>
              <a:t>ĐỒ ÁN CUỐI KÌ KHOA HỌC DỮ LIỆU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/>
              <a:t>PHÂN LOẠI CẢM XÚC CỦA BÌNH LUẬN.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Dựa trên bình luận các video.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39700" y="4779575"/>
            <a:ext cx="36045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Giáo viên hướng dẫn: TRẦN TRUNG KIÊN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392225" y="3516975"/>
            <a:ext cx="36045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1612377 - TÔ HIẾU MINH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1612418 - PHẠM LƯU TRỌNG NGHĨA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3537150" y="400875"/>
            <a:ext cx="36045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Đại học Khoa học Tự Nhiên TPHCM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Data Observation</a:t>
            </a:r>
            <a:endParaRPr sz="1800"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1509925" y="4275875"/>
            <a:ext cx="75633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Biểu đồ số lượng emoij positive/negative trong một câu ở các nhãn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25" y="1180325"/>
            <a:ext cx="5630750" cy="148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625" y="2782854"/>
            <a:ext cx="5630749" cy="143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Data Observation</a:t>
            </a:r>
            <a:endParaRPr sz="1800"/>
          </a:p>
        </p:txBody>
      </p:sp>
      <p:sp>
        <p:nvSpPr>
          <p:cNvPr id="234" name="Google Shape;234;p23"/>
          <p:cNvSpPr/>
          <p:nvPr/>
        </p:nvSpPr>
        <p:spPr>
          <a:xfrm>
            <a:off x="3611050" y="2488300"/>
            <a:ext cx="1357800" cy="766200"/>
          </a:xfrm>
          <a:prstGeom prst="roundRect">
            <a:avLst>
              <a:gd fmla="val 4259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Feature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1745500" y="1593800"/>
            <a:ext cx="1357800" cy="766200"/>
          </a:xfrm>
          <a:prstGeom prst="roundRect">
            <a:avLst>
              <a:gd fmla="val 4259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Number of words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5433100" y="1632425"/>
            <a:ext cx="1357800" cy="766200"/>
          </a:xfrm>
          <a:prstGeom prst="roundRect">
            <a:avLst>
              <a:gd fmla="val 4259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Number of question or exclamation marks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1608550" y="3254500"/>
            <a:ext cx="1357800" cy="766200"/>
          </a:xfrm>
          <a:prstGeom prst="roundRect">
            <a:avLst>
              <a:gd fmla="val 4259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Number of emoji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5433100" y="3672425"/>
            <a:ext cx="1357800" cy="766200"/>
          </a:xfrm>
          <a:prstGeom prst="roundRect">
            <a:avLst>
              <a:gd fmla="val 4259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Number of capital character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3"/>
          <p:cNvCxnSpPr>
            <a:stCxn id="235" idx="2"/>
            <a:endCxn id="234" idx="1"/>
          </p:cNvCxnSpPr>
          <p:nvPr/>
        </p:nvCxnSpPr>
        <p:spPr>
          <a:xfrm flipH="1" rot="-5400000">
            <a:off x="2762050" y="2022350"/>
            <a:ext cx="511500" cy="1186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3"/>
          <p:cNvCxnSpPr>
            <a:stCxn id="237" idx="3"/>
            <a:endCxn id="234" idx="2"/>
          </p:cNvCxnSpPr>
          <p:nvPr/>
        </p:nvCxnSpPr>
        <p:spPr>
          <a:xfrm flipH="1" rot="10800000">
            <a:off x="2966350" y="3254500"/>
            <a:ext cx="1323600" cy="38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3"/>
          <p:cNvCxnSpPr>
            <a:stCxn id="238" idx="1"/>
            <a:endCxn id="234" idx="3"/>
          </p:cNvCxnSpPr>
          <p:nvPr/>
        </p:nvCxnSpPr>
        <p:spPr>
          <a:xfrm rot="10800000">
            <a:off x="4969000" y="2871425"/>
            <a:ext cx="464100" cy="11841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3"/>
          <p:cNvCxnSpPr>
            <a:stCxn id="236" idx="1"/>
            <a:endCxn id="234" idx="0"/>
          </p:cNvCxnSpPr>
          <p:nvPr/>
        </p:nvCxnSpPr>
        <p:spPr>
          <a:xfrm flipH="1">
            <a:off x="4290100" y="2015525"/>
            <a:ext cx="1143000" cy="47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Preprocessing data</a:t>
            </a:r>
            <a:endParaRPr sz="1800"/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11675" y="1659175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hahahahaha its soooo funny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611675" y="2099500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lmao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611675" y="2539825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good morning eveyone !!!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611675" y="2980150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who watch in 2019 ??? 🥰🥰🥰🥰🥰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611675" y="3420475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Love, 6:30 na mahal magisimba muna ako love sweethear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611675" y="3860800"/>
            <a:ext cx="45972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asfasfasdasgagasdafadafa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5475700" y="1659175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haha 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 funny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5475700" y="2099500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laugh my ass off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5475700" y="2539825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good morning everyone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5475700" y="2980150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who watch in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5475700" y="3420475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Love love sweetheart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5475700" y="3860800"/>
            <a:ext cx="2324700" cy="35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Preprocessing data</a:t>
            </a:r>
            <a:endParaRPr sz="1800"/>
          </a:p>
        </p:txBody>
      </p:sp>
      <p:sp>
        <p:nvSpPr>
          <p:cNvPr id="266" name="Google Shape;266;p25"/>
          <p:cNvSpPr txBox="1"/>
          <p:nvPr/>
        </p:nvSpPr>
        <p:spPr>
          <a:xfrm>
            <a:off x="1361150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Normalize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2755325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Translate unknown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4149500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Normalize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5479800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Remove space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6810100" y="2473600"/>
            <a:ext cx="1151700" cy="4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Remove stop word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p25"/>
          <p:cNvCxnSpPr>
            <a:stCxn id="266" idx="3"/>
            <a:endCxn id="267" idx="1"/>
          </p:cNvCxnSpPr>
          <p:nvPr/>
        </p:nvCxnSpPr>
        <p:spPr>
          <a:xfrm>
            <a:off x="2512850" y="2683000"/>
            <a:ext cx="24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5"/>
          <p:cNvCxnSpPr>
            <a:endCxn id="268" idx="1"/>
          </p:cNvCxnSpPr>
          <p:nvPr/>
        </p:nvCxnSpPr>
        <p:spPr>
          <a:xfrm>
            <a:off x="3907100" y="2683000"/>
            <a:ext cx="24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5"/>
          <p:cNvCxnSpPr>
            <a:stCxn id="268" idx="3"/>
            <a:endCxn id="269" idx="1"/>
          </p:cNvCxnSpPr>
          <p:nvPr/>
        </p:nvCxnSpPr>
        <p:spPr>
          <a:xfrm>
            <a:off x="5301200" y="2683000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5"/>
          <p:cNvCxnSpPr>
            <a:stCxn id="269" idx="3"/>
            <a:endCxn id="270" idx="1"/>
          </p:cNvCxnSpPr>
          <p:nvPr/>
        </p:nvCxnSpPr>
        <p:spPr>
          <a:xfrm>
            <a:off x="6631500" y="2683000"/>
            <a:ext cx="17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5"/>
          <p:cNvSpPr/>
          <p:nvPr/>
        </p:nvSpPr>
        <p:spPr>
          <a:xfrm>
            <a:off x="251575" y="2473600"/>
            <a:ext cx="909000" cy="418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8095524" y="2473600"/>
            <a:ext cx="909000" cy="4188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221875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This is an amazinggg VidEoEs </a:t>
            </a: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owo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🥰🥰</a:t>
            </a: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 !!!!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1452800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his is an amazinggg videoes owo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2755325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This is an amazing\ video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4241150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This is an amazing          video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5571450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This is an amazing video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6901750" y="3180325"/>
            <a:ext cx="968400" cy="10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Montserrat"/>
                <a:ea typeface="Montserrat"/>
                <a:cs typeface="Montserrat"/>
                <a:sym typeface="Montserrat"/>
              </a:rPr>
              <a:t>amazing video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3" name="Google Shape;283;p25"/>
          <p:cNvCxnSpPr>
            <a:stCxn id="270" idx="3"/>
            <a:endCxn id="276" idx="1"/>
          </p:cNvCxnSpPr>
          <p:nvPr/>
        </p:nvCxnSpPr>
        <p:spPr>
          <a:xfrm>
            <a:off x="7961800" y="2683000"/>
            <a:ext cx="1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5"/>
          <p:cNvCxnSpPr>
            <a:stCxn id="275" idx="3"/>
            <a:endCxn id="266" idx="1"/>
          </p:cNvCxnSpPr>
          <p:nvPr/>
        </p:nvCxnSpPr>
        <p:spPr>
          <a:xfrm>
            <a:off x="1160575" y="2683000"/>
            <a:ext cx="2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5"/>
          <p:cNvSpPr txBox="1"/>
          <p:nvPr/>
        </p:nvSpPr>
        <p:spPr>
          <a:xfrm>
            <a:off x="2474550" y="1538375"/>
            <a:ext cx="584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dont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won’t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ppl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tbh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3210400" y="1538375"/>
            <a:ext cx="9684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 not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will not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people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 be honest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9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7" name="Google Shape;287;p25"/>
          <p:cNvCxnSpPr>
            <a:stCxn id="285" idx="3"/>
            <a:endCxn id="286" idx="1"/>
          </p:cNvCxnSpPr>
          <p:nvPr/>
        </p:nvCxnSpPr>
        <p:spPr>
          <a:xfrm>
            <a:off x="3058650" y="1937525"/>
            <a:ext cx="15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Preprocessing data</a:t>
            </a:r>
            <a:endParaRPr sz="1800"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1350625" y="4207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Biểu đồ số lượng của 30 từ được sử dụng nhiều nhất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850" y="1178902"/>
            <a:ext cx="5972300" cy="302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Model ‘s struture</a:t>
            </a:r>
            <a:endParaRPr sz="1800"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12497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Tìm kiếm cấu trúc tốt nhất cũng như tham số tối ưu nhất.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475400" y="3279425"/>
            <a:ext cx="318600" cy="31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3843725" y="2330450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LogisticRegression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3843725" y="3241475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MultinomialNB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1430350" y="2785950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CountVectorizer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430350" y="3696975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TF-IDF Vectorizer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3843725" y="4084250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SGDClassifier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6013375" y="3063125"/>
            <a:ext cx="1244100" cy="751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Try on different params</a:t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7756450" y="3001625"/>
            <a:ext cx="874200" cy="874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latin typeface="Courier New"/>
                <a:ea typeface="Courier New"/>
                <a:cs typeface="Courier New"/>
                <a:sym typeface="Courier New"/>
              </a:rPr>
              <a:t>Best Model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9" name="Google Shape;309;p27"/>
          <p:cNvCxnSpPr>
            <a:stCxn id="301" idx="6"/>
            <a:endCxn id="304" idx="1"/>
          </p:cNvCxnSpPr>
          <p:nvPr/>
        </p:nvCxnSpPr>
        <p:spPr>
          <a:xfrm flipH="1" rot="10800000">
            <a:off x="794000" y="2983325"/>
            <a:ext cx="636300" cy="455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7"/>
          <p:cNvCxnSpPr>
            <a:stCxn id="301" idx="6"/>
            <a:endCxn id="305" idx="1"/>
          </p:cNvCxnSpPr>
          <p:nvPr/>
        </p:nvCxnSpPr>
        <p:spPr>
          <a:xfrm>
            <a:off x="794000" y="3438725"/>
            <a:ext cx="636300" cy="455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7"/>
          <p:cNvCxnSpPr>
            <a:stCxn id="302" idx="1"/>
            <a:endCxn id="304" idx="3"/>
          </p:cNvCxnSpPr>
          <p:nvPr/>
        </p:nvCxnSpPr>
        <p:spPr>
          <a:xfrm flipH="1">
            <a:off x="3281225" y="2527700"/>
            <a:ext cx="562500" cy="455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7"/>
          <p:cNvCxnSpPr>
            <a:stCxn id="306" idx="1"/>
            <a:endCxn id="305" idx="3"/>
          </p:cNvCxnSpPr>
          <p:nvPr/>
        </p:nvCxnSpPr>
        <p:spPr>
          <a:xfrm rot="10800000">
            <a:off x="3281225" y="3894200"/>
            <a:ext cx="562500" cy="3873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7"/>
          <p:cNvCxnSpPr>
            <a:stCxn id="303" idx="1"/>
            <a:endCxn id="304" idx="3"/>
          </p:cNvCxnSpPr>
          <p:nvPr/>
        </p:nvCxnSpPr>
        <p:spPr>
          <a:xfrm rot="10800000">
            <a:off x="3281225" y="2983325"/>
            <a:ext cx="562500" cy="455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7"/>
          <p:cNvCxnSpPr>
            <a:stCxn id="306" idx="1"/>
            <a:endCxn id="304" idx="3"/>
          </p:cNvCxnSpPr>
          <p:nvPr/>
        </p:nvCxnSpPr>
        <p:spPr>
          <a:xfrm rot="10800000">
            <a:off x="3281225" y="2983100"/>
            <a:ext cx="562500" cy="1298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7"/>
          <p:cNvCxnSpPr>
            <a:stCxn id="304" idx="3"/>
            <a:endCxn id="303" idx="1"/>
          </p:cNvCxnSpPr>
          <p:nvPr/>
        </p:nvCxnSpPr>
        <p:spPr>
          <a:xfrm>
            <a:off x="3281350" y="2983200"/>
            <a:ext cx="562500" cy="455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7"/>
          <p:cNvCxnSpPr>
            <a:stCxn id="303" idx="3"/>
            <a:endCxn id="307" idx="1"/>
          </p:cNvCxnSpPr>
          <p:nvPr/>
        </p:nvCxnSpPr>
        <p:spPr>
          <a:xfrm>
            <a:off x="5694725" y="3438725"/>
            <a:ext cx="3186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7"/>
          <p:cNvCxnSpPr>
            <a:stCxn id="307" idx="3"/>
            <a:endCxn id="308" idx="2"/>
          </p:cNvCxnSpPr>
          <p:nvPr/>
        </p:nvCxnSpPr>
        <p:spPr>
          <a:xfrm>
            <a:off x="7257475" y="3438725"/>
            <a:ext cx="4989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7"/>
          <p:cNvCxnSpPr>
            <a:stCxn id="302" idx="3"/>
            <a:endCxn id="307" idx="1"/>
          </p:cNvCxnSpPr>
          <p:nvPr/>
        </p:nvCxnSpPr>
        <p:spPr>
          <a:xfrm>
            <a:off x="5694725" y="2527700"/>
            <a:ext cx="318600" cy="9111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7"/>
          <p:cNvCxnSpPr>
            <a:stCxn id="306" idx="3"/>
            <a:endCxn id="307" idx="1"/>
          </p:cNvCxnSpPr>
          <p:nvPr/>
        </p:nvCxnSpPr>
        <p:spPr>
          <a:xfrm flipH="1" rot="10800000">
            <a:off x="5694725" y="3438800"/>
            <a:ext cx="318600" cy="842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Result</a:t>
            </a:r>
            <a:endParaRPr/>
          </a:p>
        </p:txBody>
      </p:sp>
      <p:sp>
        <p:nvSpPr>
          <p:cNvPr id="325" name="Google Shape;32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297500" y="1173050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MultinomialNB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2158963" y="2179038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CountVectorizer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5225688" y="2179038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TF-IDF Vectorizer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9" name="Google Shape;3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325" y="2806922"/>
            <a:ext cx="2816961" cy="10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910" y="2806925"/>
            <a:ext cx="2989574" cy="10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Result</a:t>
            </a:r>
            <a:endParaRPr/>
          </a:p>
        </p:txBody>
      </p:sp>
      <p:sp>
        <p:nvSpPr>
          <p:cNvPr id="336" name="Google Shape;33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1297500" y="1173050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LogisticRegression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2158963" y="2179038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CountVectorizer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5225688" y="2179038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TF-IDF Vectorizer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0" name="Google Shape;3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124" y="2806925"/>
            <a:ext cx="2898151" cy="10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684" y="2806922"/>
            <a:ext cx="2999585" cy="10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Result</a:t>
            </a:r>
            <a:endParaRPr/>
          </a:p>
        </p:txBody>
      </p:sp>
      <p:sp>
        <p:nvSpPr>
          <p:cNvPr id="347" name="Google Shape;34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1297500" y="1173050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SGDClassifier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2158963" y="2179038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CountVectorizer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5225688" y="2179038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TF-IDF Vectorizer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1" name="Google Shape;3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34" y="2732850"/>
            <a:ext cx="2941541" cy="10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697" y="2725244"/>
            <a:ext cx="2941550" cy="111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Result</a:t>
            </a:r>
            <a:endParaRPr/>
          </a:p>
        </p:txBody>
      </p:sp>
      <p:pic>
        <p:nvPicPr>
          <p:cNvPr id="358" name="Google Shape;3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1354050"/>
            <a:ext cx="83724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MOTIVATION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888" y="2104978"/>
            <a:ext cx="2337319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574" y="2104975"/>
            <a:ext cx="3970819" cy="21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900" y="3198176"/>
            <a:ext cx="2337300" cy="1028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297500" y="1222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Hiểu được tâm lý của người dùng, đưa ra các nội dung phù hợp.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SUMMARY</a:t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494375" y="1975350"/>
            <a:ext cx="318600" cy="31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3568338" y="1937100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LogisticRegression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1265163" y="1937088"/>
            <a:ext cx="1851000" cy="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TF-IDF Vectorizer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6032350" y="1759050"/>
            <a:ext cx="1244100" cy="751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7775425" y="1697550"/>
            <a:ext cx="874200" cy="874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latin typeface="Courier New"/>
                <a:ea typeface="Courier New"/>
                <a:cs typeface="Courier New"/>
                <a:sym typeface="Courier New"/>
              </a:rPr>
              <a:t>Final Model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9" name="Google Shape;369;p32"/>
          <p:cNvCxnSpPr>
            <a:endCxn id="366" idx="1"/>
          </p:cNvCxnSpPr>
          <p:nvPr/>
        </p:nvCxnSpPr>
        <p:spPr>
          <a:xfrm>
            <a:off x="812763" y="2133738"/>
            <a:ext cx="452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2"/>
          <p:cNvCxnSpPr>
            <a:stCxn id="365" idx="1"/>
            <a:endCxn id="366" idx="3"/>
          </p:cNvCxnSpPr>
          <p:nvPr/>
        </p:nvCxnSpPr>
        <p:spPr>
          <a:xfrm flipH="1">
            <a:off x="3116238" y="2134350"/>
            <a:ext cx="4521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32"/>
          <p:cNvCxnSpPr>
            <a:stCxn id="365" idx="3"/>
            <a:endCxn id="367" idx="1"/>
          </p:cNvCxnSpPr>
          <p:nvPr/>
        </p:nvCxnSpPr>
        <p:spPr>
          <a:xfrm>
            <a:off x="5419338" y="2134350"/>
            <a:ext cx="612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2"/>
          <p:cNvCxnSpPr>
            <a:stCxn id="367" idx="3"/>
            <a:endCxn id="368" idx="2"/>
          </p:cNvCxnSpPr>
          <p:nvPr/>
        </p:nvCxnSpPr>
        <p:spPr>
          <a:xfrm>
            <a:off x="7276450" y="2134650"/>
            <a:ext cx="4989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2"/>
          <p:cNvSpPr txBox="1"/>
          <p:nvPr/>
        </p:nvSpPr>
        <p:spPr>
          <a:xfrm>
            <a:off x="5830000" y="1007850"/>
            <a:ext cx="16488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clf_C: 1.0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max_df = 0.25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min_df = 2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ngram_range = (1, 2)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4" name="Google Shape;3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525" y="2625525"/>
            <a:ext cx="2932641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REFERENCE</a:t>
            </a:r>
            <a:endParaRPr/>
          </a:p>
        </p:txBody>
      </p:sp>
      <p:sp>
        <p:nvSpPr>
          <p:cNvPr id="380" name="Google Shape;38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https://towardsdatascience.com/sentiment-analysis-with-text-mining-13dd2b33de27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MOTIVATION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222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Đưa ra đánh giá về nội dung tốt hơn là Like/Dislike.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Có ý nghĩa đối với các hệ thống đánh giá, nhận xét sản phẩm, công ty, ...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156" y="2117238"/>
            <a:ext cx="2641850" cy="2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57" y="2197257"/>
            <a:ext cx="3783675" cy="21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PROBLEM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2826975" y="1636000"/>
            <a:ext cx="3193500" cy="49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Welcome back ! I miss you so bad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 flipH="1">
            <a:off x="3036475" y="2146400"/>
            <a:ext cx="9684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/>
          <p:nvPr/>
        </p:nvCxnSpPr>
        <p:spPr>
          <a:xfrm flipH="1">
            <a:off x="3900250" y="2146400"/>
            <a:ext cx="387900" cy="9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/>
          <p:nvPr/>
        </p:nvCxnSpPr>
        <p:spPr>
          <a:xfrm>
            <a:off x="5047390" y="2146400"/>
            <a:ext cx="1116900" cy="7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/>
          <p:nvPr/>
        </p:nvCxnSpPr>
        <p:spPr>
          <a:xfrm>
            <a:off x="4685425" y="2107125"/>
            <a:ext cx="549600" cy="10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6"/>
          <p:cNvSpPr txBox="1"/>
          <p:nvPr/>
        </p:nvSpPr>
        <p:spPr>
          <a:xfrm>
            <a:off x="2172600" y="2931800"/>
            <a:ext cx="968400" cy="4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Neutral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319750" y="3141200"/>
            <a:ext cx="968400" cy="4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Happy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754750" y="3141200"/>
            <a:ext cx="968400" cy="4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Sad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020475" y="2957700"/>
            <a:ext cx="968400" cy="4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Lato"/>
                <a:ea typeface="Lato"/>
                <a:cs typeface="Lato"/>
                <a:sym typeface="Lato"/>
              </a:rPr>
              <a:t>Angry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2486875" y="2571750"/>
            <a:ext cx="549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605350" y="2802950"/>
            <a:ext cx="549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5151925" y="2802950"/>
            <a:ext cx="549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6229875" y="2656700"/>
            <a:ext cx="549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Collecting Data</a:t>
            </a:r>
            <a:endParaRPr sz="1800"/>
          </a:p>
        </p:txBody>
      </p:sp>
      <p:sp>
        <p:nvSpPr>
          <p:cNvPr id="179" name="Google Shape;179;p17"/>
          <p:cNvSpPr/>
          <p:nvPr/>
        </p:nvSpPr>
        <p:spPr>
          <a:xfrm>
            <a:off x="684125" y="2453050"/>
            <a:ext cx="1329600" cy="5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Youtube API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428400" y="2453050"/>
            <a:ext cx="1808400" cy="5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Comment list file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3428400" y="3178100"/>
            <a:ext cx="1808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encoded_happy.txt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encoded_sad.txt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encoded_angry.txt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encoded_prank.txt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7"/>
          <p:cNvCxnSpPr>
            <a:stCxn id="179" idx="3"/>
            <a:endCxn id="180" idx="1"/>
          </p:cNvCxnSpPr>
          <p:nvPr/>
        </p:nvCxnSpPr>
        <p:spPr>
          <a:xfrm>
            <a:off x="2013725" y="2741800"/>
            <a:ext cx="14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7"/>
          <p:cNvSpPr/>
          <p:nvPr/>
        </p:nvSpPr>
        <p:spPr>
          <a:xfrm>
            <a:off x="6651475" y="2453050"/>
            <a:ext cx="1808400" cy="577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CSV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1816925" y="2325550"/>
            <a:ext cx="18084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API call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Encode string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5331088" y="2325550"/>
            <a:ext cx="12261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Annotate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17"/>
          <p:cNvCxnSpPr>
            <a:stCxn id="180" idx="3"/>
            <a:endCxn id="183" idx="1"/>
          </p:cNvCxnSpPr>
          <p:nvPr/>
        </p:nvCxnSpPr>
        <p:spPr>
          <a:xfrm>
            <a:off x="5236800" y="2741800"/>
            <a:ext cx="14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7"/>
          <p:cNvSpPr txBox="1"/>
          <p:nvPr/>
        </p:nvSpPr>
        <p:spPr>
          <a:xfrm>
            <a:off x="6651475" y="3178100"/>
            <a:ext cx="1808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_happy.csv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_sad.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_angry.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_prank.</a:t>
            </a:r>
            <a:r>
              <a:rPr lang="vi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Collecting Data</a:t>
            </a:r>
            <a:endParaRPr sz="1800"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1297500" y="165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Sử dụng API Comment Thread.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Một trong những video đã sử dụng để lấy dữ liệu.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87" y="2507902"/>
            <a:ext cx="2043776" cy="12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567" y="2508402"/>
            <a:ext cx="2043777" cy="12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679" y="2508393"/>
            <a:ext cx="1932008" cy="129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6038" y="2508400"/>
            <a:ext cx="2043775" cy="128931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1297500" y="4002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Kết quả thu được hơn 40.000 bình luận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Annotating data</a:t>
            </a:r>
            <a:endParaRPr sz="1800"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1297500" y="3183050"/>
            <a:ext cx="70389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Các bình luân sẽ được gắn một nhãn mặc định (tùy vào video được lấy), nếu không phù hợp nhóm sẽ chỉnh lại.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Script cho phép ngưng tại bất cứ lúc nào (do thấy mệt muốn đi chơi chẳng hạn).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Số lượng bình luận được gắn nhãn là ~12k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75" y="1346000"/>
            <a:ext cx="5961750" cy="54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075" y="1972741"/>
            <a:ext cx="5961745" cy="1128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D</a:t>
            </a:r>
            <a:r>
              <a:rPr lang="vi" sz="1800"/>
              <a:t>ata Observation</a:t>
            </a:r>
            <a:endParaRPr sz="1800"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1297500" y="1567550"/>
            <a:ext cx="372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Phân bố của các nhãn trong data thu được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150" y="1567550"/>
            <a:ext cx="31432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Data Observation</a:t>
            </a:r>
            <a:endParaRPr sz="1800"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1509925" y="4275875"/>
            <a:ext cx="75633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Biểu đồ số lượng kí tự trong một câu ở các nhãn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0605"/>
            <a:ext cx="9144000" cy="228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