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65" r:id="rId2"/>
  </p:sldIdLst>
  <p:sldSz cx="21383625" cy="15119350"/>
  <p:notesSz cx="6858000" cy="9144000"/>
  <p:defaultTextStyle>
    <a:defPPr>
      <a:defRPr lang="en-US"/>
    </a:defPPr>
    <a:lvl1pPr marL="0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1pPr>
    <a:lvl2pPr marL="995507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2pPr>
    <a:lvl3pPr marL="1991015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3pPr>
    <a:lvl4pPr marL="2986522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4pPr>
    <a:lvl5pPr marL="3982029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5pPr>
    <a:lvl6pPr marL="4977536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6pPr>
    <a:lvl7pPr marL="5973044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7pPr>
    <a:lvl8pPr marL="6968551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8pPr>
    <a:lvl9pPr marL="7964058" algn="l" defTabSz="995507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4e05533da47829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0E1"/>
    <a:srgbClr val="75B7E7"/>
    <a:srgbClr val="68B2E2"/>
    <a:srgbClr val="6FB5E2"/>
    <a:srgbClr val="70B6E5"/>
    <a:srgbClr val="C9E6F7"/>
    <a:srgbClr val="6CB3E4"/>
    <a:srgbClr val="DBEFFA"/>
    <a:srgbClr val="71B6E4"/>
    <a:srgbClr val="63A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 snapToObjects="1">
      <p:cViewPr varScale="1">
        <p:scale>
          <a:sx n="34" d="100"/>
          <a:sy n="34" d="100"/>
        </p:scale>
        <p:origin x="1152" y="60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860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67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06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82" y="605182"/>
            <a:ext cx="19245882" cy="2519892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880" y="3527572"/>
            <a:ext cx="9585815" cy="997894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10728947" y="3527572"/>
            <a:ext cx="9585815" cy="997894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69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847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46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41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33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813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71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03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45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613A-8A90-4947-8C87-82944516349D}" type="datetimeFigureOut">
              <a:rPr lang="en-VN" smtClean="0"/>
              <a:t>01/05/2022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17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jazzer.com/ee379/lecture_notes/lec12_sd_card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mouser.com/datasheet/2/76/WM8731_v4.9-532414.pdf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media.ee.ntu.edu.tw/personal/pcwu/dclab/dclab_09.pdf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elm-chan.org/docs/mmc/mmc_e.html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s.colby.edu/courses/F21/cs232-labs/DE1_User_Manual.pdf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0D0-1C56-3C47-AE4B-F48BA1D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98D3-60C9-2341-9676-FAB3F67B9FE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C4D957E-8614-9F4F-8807-892664C08F34}"/>
              </a:ext>
            </a:extLst>
          </p:cNvPr>
          <p:cNvSpPr>
            <a:spLocks noGrp="1"/>
          </p:cNvSpPr>
          <p:nvPr>
            <p:ph type="ch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1419C-936B-2041-B41D-AD82B987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1383625" cy="15119349"/>
          </a:xfrm>
          <a:prstGeom prst="rect">
            <a:avLst/>
          </a:prstGeom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DFE6BDB5-8EA5-EA4E-894A-85622211C2B9}"/>
              </a:ext>
            </a:extLst>
          </p:cNvPr>
          <p:cNvSpPr txBox="1">
            <a:spLocks/>
          </p:cNvSpPr>
          <p:nvPr/>
        </p:nvSpPr>
        <p:spPr>
          <a:xfrm>
            <a:off x="10657548" y="450528"/>
            <a:ext cx="9903632" cy="1249219"/>
          </a:xfrm>
          <a:prstGeom prst="rect">
            <a:avLst/>
          </a:prstGeom>
        </p:spPr>
        <p:txBody>
          <a:bodyPr lIns="57571" tIns="28786" rIns="57571" bIns="28786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7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THIẾT KÉ GAME BATTLE TANK TRÊN </a:t>
            </a:r>
            <a:r>
              <a:rPr lang="en-US" sz="297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NỀN FPGA SỬ DỤNG </a:t>
            </a:r>
          </a:p>
          <a:p>
            <a:pPr algn="ctr"/>
            <a:r>
              <a:rPr lang="en-US" sz="2970" b="1" smtClean="0">
                <a:solidFill>
                  <a:schemeClr val="bg1"/>
                </a:solidFill>
                <a:cs typeface="Times New Roman" panose="02020603050405020304" pitchFamily="18" charset="0"/>
              </a:rPr>
              <a:t>DE1 BOARD</a:t>
            </a:r>
            <a:endParaRPr lang="en-US" sz="297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D92EFA5-97FE-0242-8A3E-4F19ABD314A6}"/>
              </a:ext>
            </a:extLst>
          </p:cNvPr>
          <p:cNvSpPr txBox="1">
            <a:spLocks/>
          </p:cNvSpPr>
          <p:nvPr/>
        </p:nvSpPr>
        <p:spPr>
          <a:xfrm>
            <a:off x="11342918" y="1757483"/>
            <a:ext cx="8567157" cy="833475"/>
          </a:xfrm>
          <a:prstGeom prst="rect">
            <a:avLst/>
          </a:prstGeom>
        </p:spPr>
        <p:txBody>
          <a:bodyPr wrap="square" lIns="57571" tIns="28786" rIns="57571" bIns="28786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19" dirty="0">
                <a:solidFill>
                  <a:schemeClr val="bg1"/>
                </a:solidFill>
                <a:cs typeface="Times New Roman" panose="02020603050405020304" pitchFamily="18" charset="0"/>
              </a:rPr>
              <a:t>GVHD: TS. </a:t>
            </a:r>
            <a:r>
              <a:rPr lang="en-US" sz="2519" dirty="0" err="1">
                <a:solidFill>
                  <a:schemeClr val="bg1"/>
                </a:solidFill>
                <a:cs typeface="Times New Roman" panose="02020603050405020304" pitchFamily="18" charset="0"/>
              </a:rPr>
              <a:t>Trần</a:t>
            </a:r>
            <a:r>
              <a:rPr lang="en-US" sz="2519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519" dirty="0" err="1">
                <a:solidFill>
                  <a:schemeClr val="bg1"/>
                </a:solidFill>
                <a:cs typeface="Times New Roman" panose="02020603050405020304" pitchFamily="18" charset="0"/>
              </a:rPr>
              <a:t>Hoàng</a:t>
            </a:r>
            <a:r>
              <a:rPr lang="en-US" sz="2519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519" dirty="0" err="1">
                <a:solidFill>
                  <a:schemeClr val="bg1"/>
                </a:solidFill>
                <a:cs typeface="Times New Roman" panose="02020603050405020304" pitchFamily="18" charset="0"/>
              </a:rPr>
              <a:t>Linh</a:t>
            </a:r>
            <a:endParaRPr lang="en-US" sz="2519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519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Sinh</a:t>
            </a:r>
            <a:r>
              <a:rPr lang="en-US" sz="2519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519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viên</a:t>
            </a:r>
            <a:r>
              <a:rPr lang="en-US" sz="2519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: Nguyễn Hữu Nghĩa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121068"/>
            <a:ext cx="7024400" cy="402497"/>
          </a:xfrm>
          <a:prstGeom prst="rect">
            <a:avLst/>
          </a:prstGeom>
          <a:solidFill>
            <a:srgbClr val="62B0E1"/>
          </a:solidFill>
          <a:ln>
            <a:solidFill>
              <a:srgbClr val="62B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Tóm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tắt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662093"/>
            <a:ext cx="7024400" cy="2113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Thiết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kế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ra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một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hệ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thống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trò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chơi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có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tên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gọi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là</a:t>
            </a:r>
            <a:r>
              <a:rPr lang="en-US" sz="2520" spc="-150" dirty="0" smtClean="0">
                <a:cs typeface="Times New Roman" panose="02020603050405020304" pitchFamily="18" charset="0"/>
              </a:rPr>
              <a:t> battle tank,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trò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chơi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này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là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một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trò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chơi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điện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tử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bắn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súng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đa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hướng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Việc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triển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khai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thực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hiện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trên</a:t>
            </a:r>
            <a:r>
              <a:rPr lang="en-US" sz="2520" spc="-150" dirty="0" smtClean="0">
                <a:cs typeface="Times New Roman" panose="02020603050405020304" pitchFamily="18" charset="0"/>
              </a:rPr>
              <a:t> DE1 Board.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Sử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dụng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ngôn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ngữ</a:t>
            </a:r>
            <a:r>
              <a:rPr lang="en-US" sz="2520" spc="-150" dirty="0" smtClean="0">
                <a:cs typeface="Times New Roman" panose="02020603050405020304" pitchFamily="18" charset="0"/>
              </a:rPr>
              <a:t> Verilog.</a:t>
            </a:r>
            <a:endParaRPr lang="en-US" sz="2520" spc="-150" dirty="0"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5976416"/>
            <a:ext cx="7020329" cy="377028"/>
          </a:xfrm>
          <a:prstGeom prst="rect">
            <a:avLst/>
          </a:prstGeom>
          <a:solidFill>
            <a:srgbClr val="62B0E1"/>
          </a:solidFill>
          <a:ln>
            <a:solidFill>
              <a:srgbClr val="62B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Cơ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sở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lý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thuyết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6799431"/>
            <a:ext cx="7020329" cy="2492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Giao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tiếp</a:t>
            </a:r>
            <a:r>
              <a:rPr lang="en-US" sz="2520" spc="-150" dirty="0" smtClean="0">
                <a:cs typeface="Times New Roman" panose="02020603050405020304" pitchFamily="18" charset="0"/>
              </a:rPr>
              <a:t> PS/2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Giao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tiếp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màn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hình</a:t>
            </a:r>
            <a:r>
              <a:rPr lang="en-US" sz="2520" spc="-150" dirty="0" smtClean="0">
                <a:cs typeface="Times New Roman" panose="02020603050405020304" pitchFamily="18" charset="0"/>
              </a:rPr>
              <a:t> VGA.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Giao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tiếp</a:t>
            </a:r>
            <a:r>
              <a:rPr lang="en-US" sz="2520" spc="-150" dirty="0" smtClean="0">
                <a:cs typeface="Times New Roman" panose="02020603050405020304" pitchFamily="18" charset="0"/>
              </a:rPr>
              <a:t> SD card.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Giao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tiếp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với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bộ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giải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mã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âm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thanh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Giao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tiếp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với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phần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mềm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chuyển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đổi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Sử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dụng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ngôn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ngữ</a:t>
            </a:r>
            <a:r>
              <a:rPr lang="en-US" sz="2520" spc="-150" dirty="0" smtClean="0">
                <a:cs typeface="Times New Roman" panose="02020603050405020304" pitchFamily="18" charset="0"/>
              </a:rPr>
              <a:t> Verilog</a:t>
            </a:r>
          </a:p>
          <a:p>
            <a:pPr lvl="0" rtl="0">
              <a:buChar char="•"/>
            </a:pPr>
            <a:endParaRPr lang="en-US" sz="2520" spc="-150" dirty="0"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04" y="6554693"/>
            <a:ext cx="5833028" cy="22800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28600" y="10426781"/>
            <a:ext cx="7024399" cy="402497"/>
          </a:xfrm>
          <a:prstGeom prst="rect">
            <a:avLst/>
          </a:prstGeom>
          <a:solidFill>
            <a:srgbClr val="62B0E1"/>
          </a:solidFill>
          <a:ln>
            <a:solidFill>
              <a:srgbClr val="60B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Luật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chơi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23575" y="11832548"/>
            <a:ext cx="9431474" cy="402497"/>
          </a:xfrm>
          <a:prstGeom prst="rect">
            <a:avLst/>
          </a:prstGeom>
          <a:solidFill>
            <a:srgbClr val="62B0E1"/>
          </a:solidFill>
          <a:ln>
            <a:solidFill>
              <a:srgbClr val="71B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Tài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liệu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tham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khảo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37225" y="11832548"/>
            <a:ext cx="3998906" cy="402497"/>
          </a:xfrm>
          <a:prstGeom prst="rect">
            <a:avLst/>
          </a:prstGeom>
          <a:solidFill>
            <a:srgbClr val="62B0E1"/>
          </a:solidFill>
          <a:ln>
            <a:solidFill>
              <a:srgbClr val="62B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Kết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luận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1201094"/>
            <a:ext cx="7024399" cy="1619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Trò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chơi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gồm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xe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tăng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cố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gắng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bắn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chiếc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khác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Xe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tăng</a:t>
            </a:r>
            <a:r>
              <a:rPr lang="en-US" sz="2520" spc="-150" dirty="0" smtClean="0">
                <a:cs typeface="Times New Roman" panose="02020603050405020304" pitchFamily="18" charset="0"/>
              </a:rPr>
              <a:t> ban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đầu</a:t>
            </a:r>
            <a:r>
              <a:rPr lang="en-US" sz="2520" spc="-150" dirty="0" smtClean="0">
                <a:cs typeface="Times New Roman" panose="02020603050405020304" pitchFamily="18" charset="0"/>
              </a:rPr>
              <a:t> ở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vị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trí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khác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nhau</a:t>
            </a:r>
            <a:endParaRPr lang="en-US" sz="2520" spc="-150" dirty="0" smtClean="0">
              <a:cs typeface="Times New Roman" panose="02020603050405020304" pitchFamily="18" charset="0"/>
            </a:endParaRP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Bản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đồ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bao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gồm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vật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cản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khác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nhau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Người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chơi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sẽ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thắng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khi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tiêu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diệt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đối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thủ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  <a:endParaRPr lang="en-US" sz="2520" spc="-150" dirty="0"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25504" y="12436295"/>
            <a:ext cx="4010627" cy="25283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Đã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thực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hiện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được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kết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nối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với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ngoại</a:t>
            </a:r>
            <a:r>
              <a:rPr lang="en-US" sz="2520" spc="-150" dirty="0" smtClean="0">
                <a:cs typeface="Times New Roman" panose="02020603050405020304" pitchFamily="18" charset="0"/>
              </a:rPr>
              <a:t> vi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như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bàn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phím</a:t>
            </a:r>
            <a:r>
              <a:rPr lang="en-US" sz="2520" spc="-150" dirty="0" smtClean="0">
                <a:cs typeface="Times New Roman" panose="02020603050405020304" pitchFamily="18" charset="0"/>
              </a:rPr>
              <a:t>, VGA,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âm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thanh</a:t>
            </a:r>
            <a:r>
              <a:rPr lang="en-US" sz="2520" spc="-150" dirty="0" smtClean="0">
                <a:cs typeface="Times New Roman" panose="02020603050405020304" pitchFamily="18" charset="0"/>
              </a:rPr>
              <a:t>.</a:t>
            </a:r>
          </a:p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Hiểu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hơn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về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ngôn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ngữ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phần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cứng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và</a:t>
            </a:r>
            <a:r>
              <a:rPr lang="en-US" sz="2520" spc="-150" dirty="0" smtClean="0">
                <a:cs typeface="Times New Roman" panose="02020603050405020304" pitchFamily="18" charset="0"/>
              </a:rPr>
              <a:t> FPGA.</a:t>
            </a:r>
            <a:endParaRPr lang="en-US" sz="2520" spc="-150" dirty="0"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23573" y="12436295"/>
            <a:ext cx="9431475" cy="25283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2520" u="sng" dirty="0">
                <a:cs typeface="Times New Roman" panose="02020603050405020304" pitchFamily="18" charset="0"/>
                <a:hlinkClick r:id="rId4"/>
              </a:rPr>
              <a:t>https://cs.colby.edu/courses/F21/cs232-labs/DE1_User_Manual.pdf</a:t>
            </a:r>
            <a:r>
              <a:rPr lang="en-US" sz="2520" dirty="0">
                <a:cs typeface="Times New Roman" panose="02020603050405020304" pitchFamily="18" charset="0"/>
              </a:rPr>
              <a:t>. </a:t>
            </a:r>
            <a:endParaRPr lang="en-US" sz="2520" dirty="0" smtClean="0">
              <a:cs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sz="2520" u="sng" dirty="0">
                <a:cs typeface="Times New Roman" panose="02020603050405020304" pitchFamily="18" charset="0"/>
                <a:hlinkClick r:id="rId5"/>
              </a:rPr>
              <a:t>http://elm-chan.org/docs/mmc/mmc_e.html</a:t>
            </a:r>
            <a:r>
              <a:rPr lang="en-US" sz="2520" dirty="0" smtClean="0">
                <a:cs typeface="Times New Roman" panose="02020603050405020304" pitchFamily="18" charset="0"/>
              </a:rPr>
              <a:t>.</a:t>
            </a:r>
          </a:p>
          <a:p>
            <a:pPr lvl="0">
              <a:buChar char="•"/>
            </a:pPr>
            <a:r>
              <a:rPr lang="en-US" sz="2520" u="sng" dirty="0">
                <a:cs typeface="Times New Roman" panose="02020603050405020304" pitchFamily="18" charset="0"/>
                <a:hlinkClick r:id="rId6"/>
              </a:rPr>
              <a:t>http://media.ee.ntu.edu.tw/personal/pcwu/dclab/dclab_09.pdf</a:t>
            </a:r>
            <a:r>
              <a:rPr lang="en-US" sz="2520" dirty="0" smtClean="0">
                <a:cs typeface="Times New Roman" panose="02020603050405020304" pitchFamily="18" charset="0"/>
              </a:rPr>
              <a:t>.</a:t>
            </a:r>
          </a:p>
          <a:p>
            <a:pPr lvl="0">
              <a:buChar char="•"/>
            </a:pPr>
            <a:r>
              <a:rPr lang="en-US" sz="2520" u="sng" dirty="0">
                <a:cs typeface="Times New Roman" panose="02020603050405020304" pitchFamily="18" charset="0"/>
                <a:hlinkClick r:id="rId7"/>
              </a:rPr>
              <a:t>https://www.mouser.com/datasheet/2/76/WM8731_v4.9-532414.pdf</a:t>
            </a:r>
            <a:r>
              <a:rPr lang="en-US" sz="2520" dirty="0" smtClean="0">
                <a:cs typeface="Times New Roman" panose="02020603050405020304" pitchFamily="18" charset="0"/>
              </a:rPr>
              <a:t>.</a:t>
            </a:r>
          </a:p>
          <a:p>
            <a:pPr lvl="0">
              <a:buChar char="•"/>
            </a:pPr>
            <a:r>
              <a:rPr lang="en-US" sz="2400" u="sng" dirty="0">
                <a:hlinkClick r:id="rId8"/>
              </a:rPr>
              <a:t>http://www.dejazzer.com/ee379/lecture_notes/lec12_sd_card.pdf</a:t>
            </a:r>
            <a:r>
              <a:rPr lang="en-US" dirty="0"/>
              <a:t>.</a:t>
            </a:r>
            <a:endParaRPr lang="en-US" sz="2520" dirty="0" smtClean="0"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13686459"/>
            <a:ext cx="7109461" cy="402497"/>
          </a:xfrm>
          <a:prstGeom prst="rect">
            <a:avLst/>
          </a:prstGeom>
          <a:solidFill>
            <a:srgbClr val="62B0E1"/>
          </a:solidFill>
          <a:ln>
            <a:solidFill>
              <a:srgbClr val="C9E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Lời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cảm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ơn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0" y="14267762"/>
            <a:ext cx="7123998" cy="696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rtl="0">
              <a:buChar char="•"/>
            </a:pPr>
            <a:r>
              <a:rPr lang="en-US" sz="2520" spc="-150" dirty="0" err="1" smtClean="0">
                <a:cs typeface="Times New Roman" panose="02020603050405020304" pitchFamily="18" charset="0"/>
              </a:rPr>
              <a:t>Cảm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ơn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thầy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cô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và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các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bạn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đã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giúp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em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hoàn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thành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đề</a:t>
            </a:r>
            <a:r>
              <a:rPr lang="en-US" sz="2520" spc="-150" dirty="0" smtClean="0">
                <a:cs typeface="Times New Roman" panose="02020603050405020304" pitchFamily="18" charset="0"/>
              </a:rPr>
              <a:t> </a:t>
            </a:r>
            <a:r>
              <a:rPr lang="en-US" sz="2520" spc="-150" dirty="0" err="1" smtClean="0">
                <a:cs typeface="Times New Roman" panose="02020603050405020304" pitchFamily="18" charset="0"/>
              </a:rPr>
              <a:t>tài</a:t>
            </a:r>
            <a:r>
              <a:rPr lang="en-US" sz="2520" spc="-150" smtClean="0">
                <a:cs typeface="Times New Roman" panose="02020603050405020304" pitchFamily="18" charset="0"/>
              </a:rPr>
              <a:t> </a:t>
            </a:r>
            <a:endParaRPr lang="en-US" sz="2520" spc="-150" dirty="0" smtClean="0"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37225" y="3121068"/>
            <a:ext cx="13617821" cy="420518"/>
          </a:xfrm>
          <a:prstGeom prst="rect">
            <a:avLst/>
          </a:prstGeom>
          <a:solidFill>
            <a:srgbClr val="62B0E1"/>
          </a:solidFill>
          <a:ln>
            <a:solidFill>
              <a:srgbClr val="62B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Phần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mềm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95" y="9055905"/>
            <a:ext cx="5821307" cy="26279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7676099" y="3802787"/>
            <a:ext cx="1366886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520" dirty="0"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37225" y="5976416"/>
            <a:ext cx="5821307" cy="377027"/>
          </a:xfrm>
          <a:prstGeom prst="rect">
            <a:avLst/>
          </a:prstGeom>
          <a:solidFill>
            <a:srgbClr val="62B0E1"/>
          </a:solidFill>
          <a:ln>
            <a:solidFill>
              <a:srgbClr val="6CB3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Kết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quả</a:t>
            </a:r>
            <a:endParaRPr lang="en-US" sz="2520" b="1" spc="300" dirty="0"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37225" y="3662093"/>
            <a:ext cx="13617822" cy="2113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rtl="0">
              <a:buChar char="•"/>
            </a:pPr>
            <a:endParaRPr lang="en-US" sz="2520" spc="-150" dirty="0">
              <a:cs typeface="Times New Roman" panose="02020603050405020304" pitchFamily="18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6478" y="3892971"/>
            <a:ext cx="12374702" cy="6947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8919" y="4853183"/>
            <a:ext cx="10174120" cy="81536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3635107" y="5976416"/>
            <a:ext cx="7519940" cy="377027"/>
          </a:xfrm>
          <a:prstGeom prst="rect">
            <a:avLst/>
          </a:prstGeom>
          <a:solidFill>
            <a:srgbClr val="62B0E1"/>
          </a:solidFill>
          <a:ln>
            <a:solidFill>
              <a:srgbClr val="6CB3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520" b="1" spc="300" dirty="0" err="1" smtClean="0">
                <a:cs typeface="Times New Roman" panose="02020603050405020304" pitchFamily="18" charset="0"/>
              </a:rPr>
              <a:t>Thiết</a:t>
            </a:r>
            <a:r>
              <a:rPr lang="en-US" sz="2520" b="1" spc="300" dirty="0" smtClean="0">
                <a:cs typeface="Times New Roman" panose="02020603050405020304" pitchFamily="18" charset="0"/>
              </a:rPr>
              <a:t> </a:t>
            </a:r>
            <a:r>
              <a:rPr lang="en-US" sz="2520" b="1" spc="300" dirty="0" err="1" smtClean="0">
                <a:cs typeface="Times New Roman" panose="02020603050405020304" pitchFamily="18" charset="0"/>
              </a:rPr>
              <a:t>kế</a:t>
            </a:r>
            <a:r>
              <a:rPr lang="en-US" sz="2520" b="1" spc="300" dirty="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6" name="Picture 35"/>
          <p:cNvPicPr/>
          <p:nvPr/>
        </p:nvPicPr>
        <p:blipFill>
          <a:blip r:embed="rId12"/>
          <a:stretch>
            <a:fillRect/>
          </a:stretch>
        </p:blipFill>
        <p:spPr>
          <a:xfrm>
            <a:off x="13635108" y="6554694"/>
            <a:ext cx="7519940" cy="51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9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211</TotalTime>
  <Words>236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Windows User</cp:lastModifiedBy>
  <cp:revision>44</cp:revision>
  <dcterms:created xsi:type="dcterms:W3CDTF">2021-07-04T08:36:10Z</dcterms:created>
  <dcterms:modified xsi:type="dcterms:W3CDTF">2022-01-05T13:27:39Z</dcterms:modified>
  <cp:category/>
</cp:coreProperties>
</file>