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8"/>
  </p:notesMasterIdLst>
  <p:handoutMasterIdLst>
    <p:handoutMasterId r:id="rId19"/>
  </p:handoutMasterIdLst>
  <p:sldIdLst>
    <p:sldId id="256" r:id="rId2"/>
    <p:sldId id="259"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5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87" d="100"/>
          <a:sy n="87" d="100"/>
        </p:scale>
        <p:origin x="102" y="6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18DE2-5D6B-4213-8AD6-052B5A9C585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1AD235C-B766-4F6C-A97B-3899F9E23413}">
      <dgm:prSet/>
      <dgm:spPr/>
      <dgm:t>
        <a:bodyPr/>
        <a:lstStyle/>
        <a:p>
          <a:pPr rtl="0"/>
          <a:r>
            <a:rPr lang="en-US" smtClean="0"/>
            <a:t>Hardware interrupt and exception</a:t>
          </a:r>
          <a:endParaRPr lang="en-US"/>
        </a:p>
      </dgm:t>
    </dgm:pt>
    <dgm:pt modelId="{CFCE680E-6DD4-44C5-B30C-CBC0E834DD88}" type="parTrans" cxnId="{AF2C18FE-2C2D-4770-BFED-471C3ABAEA7A}">
      <dgm:prSet/>
      <dgm:spPr/>
      <dgm:t>
        <a:bodyPr/>
        <a:lstStyle/>
        <a:p>
          <a:endParaRPr lang="en-US"/>
        </a:p>
      </dgm:t>
    </dgm:pt>
    <dgm:pt modelId="{528F9EB9-BC79-4E18-9687-370FB8FCB097}" type="sibTrans" cxnId="{AF2C18FE-2C2D-4770-BFED-471C3ABAEA7A}">
      <dgm:prSet/>
      <dgm:spPr/>
      <dgm:t>
        <a:bodyPr/>
        <a:lstStyle/>
        <a:p>
          <a:endParaRPr lang="en-US"/>
        </a:p>
      </dgm:t>
    </dgm:pt>
    <dgm:pt modelId="{DD49A4AD-8898-4E3B-B6B5-EAC66E38C9CA}">
      <dgm:prSet/>
      <dgm:spPr/>
      <dgm:t>
        <a:bodyPr/>
        <a:lstStyle/>
        <a:p>
          <a:pPr rtl="0"/>
          <a:r>
            <a:rPr lang="en-US" smtClean="0"/>
            <a:t>Kernel instructions</a:t>
          </a:r>
          <a:endParaRPr lang="en-US"/>
        </a:p>
      </dgm:t>
    </dgm:pt>
    <dgm:pt modelId="{A194E9C4-E9BC-4D46-B40B-48847C7E87BD}" type="parTrans" cxnId="{0720A7F5-7AE9-48AD-B911-663D0576225F}">
      <dgm:prSet/>
      <dgm:spPr/>
      <dgm:t>
        <a:bodyPr/>
        <a:lstStyle/>
        <a:p>
          <a:endParaRPr lang="en-US"/>
        </a:p>
      </dgm:t>
    </dgm:pt>
    <dgm:pt modelId="{7809486E-7765-44DB-BA2C-807AFFE261B7}" type="sibTrans" cxnId="{0720A7F5-7AE9-48AD-B911-663D0576225F}">
      <dgm:prSet/>
      <dgm:spPr/>
      <dgm:t>
        <a:bodyPr/>
        <a:lstStyle/>
        <a:p>
          <a:endParaRPr lang="en-US"/>
        </a:p>
      </dgm:t>
    </dgm:pt>
    <dgm:pt modelId="{6FE8E181-4A6E-4AA2-98B8-47A3E7957AD4}">
      <dgm:prSet/>
      <dgm:spPr/>
      <dgm:t>
        <a:bodyPr/>
        <a:lstStyle/>
        <a:p>
          <a:pPr rtl="0"/>
          <a:r>
            <a:rPr lang="en-US" smtClean="0"/>
            <a:t>User-space instruction</a:t>
          </a:r>
          <a:endParaRPr lang="en-US"/>
        </a:p>
      </dgm:t>
    </dgm:pt>
    <dgm:pt modelId="{28CDB05E-16C6-4356-ABA9-0D66CAD1358C}" type="parTrans" cxnId="{28CE738D-214F-4F49-B044-3EEFBB517EAF}">
      <dgm:prSet/>
      <dgm:spPr/>
      <dgm:t>
        <a:bodyPr/>
        <a:lstStyle/>
        <a:p>
          <a:endParaRPr lang="en-US"/>
        </a:p>
      </dgm:t>
    </dgm:pt>
    <dgm:pt modelId="{6C96E6B8-A455-4FE8-9F8A-BA7A622A78DC}" type="sibTrans" cxnId="{28CE738D-214F-4F49-B044-3EEFBB517EAF}">
      <dgm:prSet/>
      <dgm:spPr/>
      <dgm:t>
        <a:bodyPr/>
        <a:lstStyle/>
        <a:p>
          <a:endParaRPr lang="en-US"/>
        </a:p>
      </dgm:t>
    </dgm:pt>
    <dgm:pt modelId="{2B69019E-DFBC-4796-BB41-8F55DAEAEDCB}" type="pres">
      <dgm:prSet presAssocID="{9B418DE2-5D6B-4213-8AD6-052B5A9C5859}" presName="Name0" presStyleCnt="0">
        <dgm:presLayoutVars>
          <dgm:dir/>
          <dgm:animLvl val="lvl"/>
          <dgm:resizeHandles val="exact"/>
        </dgm:presLayoutVars>
      </dgm:prSet>
      <dgm:spPr/>
    </dgm:pt>
    <dgm:pt modelId="{04780050-ED8E-4577-8B77-3AF44424ED98}" type="pres">
      <dgm:prSet presAssocID="{E1AD235C-B766-4F6C-A97B-3899F9E23413}" presName="linNode" presStyleCnt="0"/>
      <dgm:spPr/>
    </dgm:pt>
    <dgm:pt modelId="{2EABE020-6448-4D00-9DA6-624FB2DD4047}" type="pres">
      <dgm:prSet presAssocID="{E1AD235C-B766-4F6C-A97B-3899F9E23413}" presName="parentText" presStyleLbl="node1" presStyleIdx="0" presStyleCnt="3">
        <dgm:presLayoutVars>
          <dgm:chMax val="1"/>
          <dgm:bulletEnabled val="1"/>
        </dgm:presLayoutVars>
      </dgm:prSet>
      <dgm:spPr/>
    </dgm:pt>
    <dgm:pt modelId="{1F1C67B7-3BAD-458D-B913-DBB104760015}" type="pres">
      <dgm:prSet presAssocID="{528F9EB9-BC79-4E18-9687-370FB8FCB097}" presName="sp" presStyleCnt="0"/>
      <dgm:spPr/>
    </dgm:pt>
    <dgm:pt modelId="{5044A712-A483-405D-9764-6A967677E914}" type="pres">
      <dgm:prSet presAssocID="{DD49A4AD-8898-4E3B-B6B5-EAC66E38C9CA}" presName="linNode" presStyleCnt="0"/>
      <dgm:spPr/>
    </dgm:pt>
    <dgm:pt modelId="{A9506787-FE98-4BDC-9EBB-67DCBCDE3721}" type="pres">
      <dgm:prSet presAssocID="{DD49A4AD-8898-4E3B-B6B5-EAC66E38C9CA}" presName="parentText" presStyleLbl="node1" presStyleIdx="1" presStyleCnt="3">
        <dgm:presLayoutVars>
          <dgm:chMax val="1"/>
          <dgm:bulletEnabled val="1"/>
        </dgm:presLayoutVars>
      </dgm:prSet>
      <dgm:spPr/>
    </dgm:pt>
    <dgm:pt modelId="{A5859883-73A6-43F7-9C3D-8BDF80CCFDA4}" type="pres">
      <dgm:prSet presAssocID="{7809486E-7765-44DB-BA2C-807AFFE261B7}" presName="sp" presStyleCnt="0"/>
      <dgm:spPr/>
    </dgm:pt>
    <dgm:pt modelId="{ADFE44AD-87E4-4DA5-95E0-24ACF9E7BBA6}" type="pres">
      <dgm:prSet presAssocID="{6FE8E181-4A6E-4AA2-98B8-47A3E7957AD4}" presName="linNode" presStyleCnt="0"/>
      <dgm:spPr/>
    </dgm:pt>
    <dgm:pt modelId="{D27C4817-7DC3-4CD5-9451-C6FE0F6E9910}" type="pres">
      <dgm:prSet presAssocID="{6FE8E181-4A6E-4AA2-98B8-47A3E7957AD4}" presName="parentText" presStyleLbl="node1" presStyleIdx="2" presStyleCnt="3">
        <dgm:presLayoutVars>
          <dgm:chMax val="1"/>
          <dgm:bulletEnabled val="1"/>
        </dgm:presLayoutVars>
      </dgm:prSet>
      <dgm:spPr/>
    </dgm:pt>
  </dgm:ptLst>
  <dgm:cxnLst>
    <dgm:cxn modelId="{9623CA7B-5383-4671-A4B5-466F7D43F2BF}" type="presOf" srcId="{6FE8E181-4A6E-4AA2-98B8-47A3E7957AD4}" destId="{D27C4817-7DC3-4CD5-9451-C6FE0F6E9910}" srcOrd="0" destOrd="0" presId="urn:microsoft.com/office/officeart/2005/8/layout/vList5"/>
    <dgm:cxn modelId="{0720A7F5-7AE9-48AD-B911-663D0576225F}" srcId="{9B418DE2-5D6B-4213-8AD6-052B5A9C5859}" destId="{DD49A4AD-8898-4E3B-B6B5-EAC66E38C9CA}" srcOrd="1" destOrd="0" parTransId="{A194E9C4-E9BC-4D46-B40B-48847C7E87BD}" sibTransId="{7809486E-7765-44DB-BA2C-807AFFE261B7}"/>
    <dgm:cxn modelId="{68AA535E-B9ED-4D2E-A818-7D85248DBE80}" type="presOf" srcId="{E1AD235C-B766-4F6C-A97B-3899F9E23413}" destId="{2EABE020-6448-4D00-9DA6-624FB2DD4047}" srcOrd="0" destOrd="0" presId="urn:microsoft.com/office/officeart/2005/8/layout/vList5"/>
    <dgm:cxn modelId="{28CE738D-214F-4F49-B044-3EEFBB517EAF}" srcId="{9B418DE2-5D6B-4213-8AD6-052B5A9C5859}" destId="{6FE8E181-4A6E-4AA2-98B8-47A3E7957AD4}" srcOrd="2" destOrd="0" parTransId="{28CDB05E-16C6-4356-ABA9-0D66CAD1358C}" sibTransId="{6C96E6B8-A455-4FE8-9F8A-BA7A622A78DC}"/>
    <dgm:cxn modelId="{AF2C18FE-2C2D-4770-BFED-471C3ABAEA7A}" srcId="{9B418DE2-5D6B-4213-8AD6-052B5A9C5859}" destId="{E1AD235C-B766-4F6C-A97B-3899F9E23413}" srcOrd="0" destOrd="0" parTransId="{CFCE680E-6DD4-44C5-B30C-CBC0E834DD88}" sibTransId="{528F9EB9-BC79-4E18-9687-370FB8FCB097}"/>
    <dgm:cxn modelId="{1BBA607C-CCE1-4474-9825-4B71A4657039}" type="presOf" srcId="{9B418DE2-5D6B-4213-8AD6-052B5A9C5859}" destId="{2B69019E-DFBC-4796-BB41-8F55DAEAEDCB}" srcOrd="0" destOrd="0" presId="urn:microsoft.com/office/officeart/2005/8/layout/vList5"/>
    <dgm:cxn modelId="{333657EF-656F-49F9-A687-A9A54ECD3094}" type="presOf" srcId="{DD49A4AD-8898-4E3B-B6B5-EAC66E38C9CA}" destId="{A9506787-FE98-4BDC-9EBB-67DCBCDE3721}" srcOrd="0" destOrd="0" presId="urn:microsoft.com/office/officeart/2005/8/layout/vList5"/>
    <dgm:cxn modelId="{D403E49B-07D5-4D78-AA79-FC322A5725CB}" type="presParOf" srcId="{2B69019E-DFBC-4796-BB41-8F55DAEAEDCB}" destId="{04780050-ED8E-4577-8B77-3AF44424ED98}" srcOrd="0" destOrd="0" presId="urn:microsoft.com/office/officeart/2005/8/layout/vList5"/>
    <dgm:cxn modelId="{5F3FC521-A662-4FAF-929D-108F86CFA5B6}" type="presParOf" srcId="{04780050-ED8E-4577-8B77-3AF44424ED98}" destId="{2EABE020-6448-4D00-9DA6-624FB2DD4047}" srcOrd="0" destOrd="0" presId="urn:microsoft.com/office/officeart/2005/8/layout/vList5"/>
    <dgm:cxn modelId="{D764CCAC-DCC1-496D-82E1-7066A7CA3BD5}" type="presParOf" srcId="{2B69019E-DFBC-4796-BB41-8F55DAEAEDCB}" destId="{1F1C67B7-3BAD-458D-B913-DBB104760015}" srcOrd="1" destOrd="0" presId="urn:microsoft.com/office/officeart/2005/8/layout/vList5"/>
    <dgm:cxn modelId="{79188C26-7968-4B93-A20C-78A76AE2DB0F}" type="presParOf" srcId="{2B69019E-DFBC-4796-BB41-8F55DAEAEDCB}" destId="{5044A712-A483-405D-9764-6A967677E914}" srcOrd="2" destOrd="0" presId="urn:microsoft.com/office/officeart/2005/8/layout/vList5"/>
    <dgm:cxn modelId="{EDBDD10A-13A2-45C3-A189-78DCA53C50D6}" type="presParOf" srcId="{5044A712-A483-405D-9764-6A967677E914}" destId="{A9506787-FE98-4BDC-9EBB-67DCBCDE3721}" srcOrd="0" destOrd="0" presId="urn:microsoft.com/office/officeart/2005/8/layout/vList5"/>
    <dgm:cxn modelId="{A318059F-CBC6-4EFD-AA14-267A40ECB462}" type="presParOf" srcId="{2B69019E-DFBC-4796-BB41-8F55DAEAEDCB}" destId="{A5859883-73A6-43F7-9C3D-8BDF80CCFDA4}" srcOrd="3" destOrd="0" presId="urn:microsoft.com/office/officeart/2005/8/layout/vList5"/>
    <dgm:cxn modelId="{AD384017-DF2E-4038-90C0-05EEE19C7F74}" type="presParOf" srcId="{2B69019E-DFBC-4796-BB41-8F55DAEAEDCB}" destId="{ADFE44AD-87E4-4DA5-95E0-24ACF9E7BBA6}" srcOrd="4" destOrd="0" presId="urn:microsoft.com/office/officeart/2005/8/layout/vList5"/>
    <dgm:cxn modelId="{11A33630-76E5-429B-810A-E859FFFAA86E}" type="presParOf" srcId="{ADFE44AD-87E4-4DA5-95E0-24ACF9E7BBA6}" destId="{D27C4817-7DC3-4CD5-9451-C6FE0F6E991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BE020-6448-4D00-9DA6-624FB2DD4047}">
      <dsp:nvSpPr>
        <dsp:cNvPr id="0" name=""/>
        <dsp:cNvSpPr/>
      </dsp:nvSpPr>
      <dsp:spPr>
        <a:xfrm>
          <a:off x="2633471" y="1818"/>
          <a:ext cx="2962656" cy="1200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smtClean="0"/>
            <a:t>Hardware interrupt and exception</a:t>
          </a:r>
          <a:endParaRPr lang="en-US" sz="2600" kern="1200"/>
        </a:p>
      </dsp:txBody>
      <dsp:txXfrm>
        <a:off x="2692052" y="60399"/>
        <a:ext cx="2845494" cy="1082879"/>
      </dsp:txXfrm>
    </dsp:sp>
    <dsp:sp modelId="{A9506787-FE98-4BDC-9EBB-67DCBCDE3721}">
      <dsp:nvSpPr>
        <dsp:cNvPr id="0" name=""/>
        <dsp:cNvSpPr/>
      </dsp:nvSpPr>
      <dsp:spPr>
        <a:xfrm>
          <a:off x="2633471" y="1261862"/>
          <a:ext cx="2962656" cy="1200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smtClean="0"/>
            <a:t>Kernel instructions</a:t>
          </a:r>
          <a:endParaRPr lang="en-US" sz="2600" kern="1200"/>
        </a:p>
      </dsp:txBody>
      <dsp:txXfrm>
        <a:off x="2692052" y="1320443"/>
        <a:ext cx="2845494" cy="1082879"/>
      </dsp:txXfrm>
    </dsp:sp>
    <dsp:sp modelId="{D27C4817-7DC3-4CD5-9451-C6FE0F6E9910}">
      <dsp:nvSpPr>
        <dsp:cNvPr id="0" name=""/>
        <dsp:cNvSpPr/>
      </dsp:nvSpPr>
      <dsp:spPr>
        <a:xfrm>
          <a:off x="2633471" y="2521905"/>
          <a:ext cx="2962656" cy="1200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smtClean="0"/>
            <a:t>User-space instruction</a:t>
          </a:r>
          <a:endParaRPr lang="en-US" sz="2600" kern="1200"/>
        </a:p>
      </dsp:txBody>
      <dsp:txXfrm>
        <a:off x="2692052" y="2580486"/>
        <a:ext cx="2845494" cy="10828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4/5/2019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4/5/2019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93995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4/5/2019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DB114-CA1C-4405-B4C9-B0D9B62EC79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4/5/2019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4/5/2019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4/5/2019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4/5/2019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4/5/2019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4/5/2019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kernel synchronization</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endParaRPr lang="en-US" dirty="0"/>
          </a:p>
        </p:txBody>
      </p:sp>
      <p:sp>
        <p:nvSpPr>
          <p:cNvPr id="3" name="Content Placeholder 2"/>
          <p:cNvSpPr>
            <a:spLocks noGrp="1"/>
          </p:cNvSpPr>
          <p:nvPr>
            <p:ph idx="1"/>
          </p:nvPr>
        </p:nvSpPr>
        <p:spPr/>
        <p:txBody>
          <a:bodyPr/>
          <a:lstStyle/>
          <a:p>
            <a:r>
              <a:rPr lang="en-US" dirty="0" err="1"/>
              <a:t>Mô</a:t>
            </a:r>
            <a:r>
              <a:rPr lang="en-US" dirty="0"/>
              <a:t> </a:t>
            </a:r>
            <a:r>
              <a:rPr lang="en-US" dirty="0" err="1" smtClean="0"/>
              <a:t>tả</a:t>
            </a:r>
            <a:r>
              <a:rPr lang="en-US" dirty="0" smtClean="0"/>
              <a:t>:</a:t>
            </a:r>
          </a:p>
          <a:p>
            <a:pPr lvl="1"/>
            <a:r>
              <a:rPr lang="vi-VN" dirty="0"/>
              <a:t>Máy tính mở 2 ứng dụng chơi game. Cả 2 đều cần chuột và bàn phím. Tại 1 thời điểm máy tính chỉ cho phép 1 ứng dụng được truy cập vào bộ đôi tài nguyên đó</a:t>
            </a:r>
            <a:r>
              <a:rPr lang="vi-VN" dirty="0" smtClean="0"/>
              <a:t>.</a:t>
            </a:r>
            <a:endParaRPr lang="en-US" dirty="0" smtClean="0"/>
          </a:p>
          <a:p>
            <a:pPr lvl="1"/>
            <a:r>
              <a:rPr lang="en-US" dirty="0"/>
              <a:t>Sample code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97287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Content Placeholder 2"/>
          <p:cNvSpPr>
            <a:spLocks noGrp="1"/>
          </p:cNvSpPr>
          <p:nvPr>
            <p:ph idx="1"/>
          </p:nvPr>
        </p:nvSpPr>
        <p:spPr/>
        <p:txBody>
          <a:bodyPr>
            <a:normAutofit lnSpcReduction="10000"/>
          </a:bodyPr>
          <a:lstStyle/>
          <a:p>
            <a:r>
              <a:rPr lang="en-US" dirty="0" err="1"/>
              <a:t>Mô</a:t>
            </a:r>
            <a:r>
              <a:rPr lang="en-US" dirty="0"/>
              <a:t> </a:t>
            </a:r>
            <a:r>
              <a:rPr lang="en-US" dirty="0" err="1" smtClean="0"/>
              <a:t>tả</a:t>
            </a:r>
            <a:r>
              <a:rPr lang="en-US" dirty="0" smtClean="0"/>
              <a:t>:</a:t>
            </a:r>
          </a:p>
          <a:p>
            <a:pPr lvl="1"/>
            <a:r>
              <a:rPr lang="vi-VN" dirty="0"/>
              <a:t>Máy tính có 2 cổng mạng, trong một thời diểm có tối đa 2 ứng dụng được phép truy cập vào port mạng</a:t>
            </a:r>
            <a:r>
              <a:rPr lang="vi-VN" dirty="0" smtClean="0"/>
              <a:t>.</a:t>
            </a:r>
            <a:endParaRPr lang="en-US" dirty="0" smtClean="0"/>
          </a:p>
          <a:p>
            <a:pPr lvl="1"/>
            <a:r>
              <a:rPr lang="en-US" dirty="0"/>
              <a:t>Sample </a:t>
            </a:r>
            <a:r>
              <a:rPr lang="en-US" dirty="0" smtClean="0"/>
              <a:t>code</a:t>
            </a:r>
          </a:p>
          <a:p>
            <a:r>
              <a:rPr lang="vi-VN" dirty="0"/>
              <a:t>Cả semaphore lẫn mutex đều gây sleep trong thread gọi nó, do đó không dùng được trong interrupt handler</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426071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 scheduler</a:t>
            </a:r>
          </a:p>
        </p:txBody>
      </p:sp>
      <p:sp>
        <p:nvSpPr>
          <p:cNvPr id="3" name="Content Placeholder 2"/>
          <p:cNvSpPr>
            <a:spLocks noGrp="1"/>
          </p:cNvSpPr>
          <p:nvPr>
            <p:ph idx="1"/>
          </p:nvPr>
        </p:nvSpPr>
        <p:spPr/>
        <p:txBody>
          <a:bodyPr>
            <a:normAutofit fontScale="92500" lnSpcReduction="10000"/>
          </a:bodyPr>
          <a:lstStyle/>
          <a:p>
            <a:r>
              <a:rPr lang="vi-VN" dirty="0"/>
              <a:t>Thread bước vào một đoạn code yêu cầu phải thực hiện xong trước dead line nào đó. Do đó thread cần phải giữ core trong suốt thời gian nó thực hiện đoạn code đó</a:t>
            </a:r>
            <a:r>
              <a:rPr lang="vi-VN" dirty="0" smtClean="0"/>
              <a:t>.</a:t>
            </a:r>
            <a:endParaRPr lang="en-US" dirty="0" smtClean="0"/>
          </a:p>
          <a:p>
            <a:r>
              <a:rPr lang="en-US" dirty="0" err="1"/>
              <a:t>Mỗi</a:t>
            </a:r>
            <a:r>
              <a:rPr lang="en-US" dirty="0"/>
              <a:t> core sẽ có 1 </a:t>
            </a:r>
            <a:r>
              <a:rPr lang="en-US" dirty="0" err="1"/>
              <a:t>bộ</a:t>
            </a:r>
            <a:r>
              <a:rPr lang="en-US" dirty="0"/>
              <a:t> scheduler </a:t>
            </a:r>
            <a:r>
              <a:rPr lang="en-US" dirty="0" err="1"/>
              <a:t>riêng</a:t>
            </a:r>
            <a:r>
              <a:rPr lang="en-US" dirty="0"/>
              <a:t>, không có </a:t>
            </a:r>
            <a:r>
              <a:rPr lang="en-US" dirty="0" err="1"/>
              <a:t>cách</a:t>
            </a:r>
            <a:r>
              <a:rPr lang="en-US" dirty="0"/>
              <a:t> </a:t>
            </a:r>
            <a:r>
              <a:rPr lang="en-US" dirty="0" err="1"/>
              <a:t>nào</a:t>
            </a:r>
            <a:r>
              <a:rPr lang="en-US" dirty="0"/>
              <a:t> để disable </a:t>
            </a:r>
            <a:r>
              <a:rPr lang="en-US" dirty="0" err="1"/>
              <a:t>toàn</a:t>
            </a:r>
            <a:r>
              <a:rPr lang="en-US" dirty="0"/>
              <a:t> </a:t>
            </a:r>
            <a:r>
              <a:rPr lang="en-US" dirty="0" err="1"/>
              <a:t>bộ</a:t>
            </a:r>
            <a:r>
              <a:rPr lang="en-US" dirty="0"/>
              <a:t> scheduler của </a:t>
            </a:r>
            <a:r>
              <a:rPr lang="en-US" dirty="0" err="1"/>
              <a:t>hệ</a:t>
            </a:r>
            <a:r>
              <a:rPr lang="en-US" dirty="0"/>
              <a:t> </a:t>
            </a:r>
            <a:r>
              <a:rPr lang="en-US" dirty="0" err="1" smtClean="0"/>
              <a:t>thống</a:t>
            </a:r>
            <a:endParaRPr lang="en-US" dirty="0" smtClean="0"/>
          </a:p>
          <a:p>
            <a:r>
              <a:rPr lang="en-US" dirty="0" err="1"/>
              <a:t>local_bh_disable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08271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Busy lock</a:t>
            </a:r>
          </a:p>
        </p:txBody>
      </p:sp>
      <p:sp>
        <p:nvSpPr>
          <p:cNvPr id="3" name="Content Placeholder 2"/>
          <p:cNvSpPr>
            <a:spLocks noGrp="1"/>
          </p:cNvSpPr>
          <p:nvPr>
            <p:ph idx="1"/>
          </p:nvPr>
        </p:nvSpPr>
        <p:spPr/>
        <p:txBody>
          <a:bodyPr/>
          <a:lstStyle/>
          <a:p>
            <a:r>
              <a:rPr lang="vi-VN" dirty="0"/>
              <a:t>Cơ chế lock giống mutex, nhưng không gây sleep thread gọi hàm </a:t>
            </a:r>
            <a:r>
              <a:rPr lang="vi-VN" dirty="0" smtClean="0"/>
              <a:t>đó</a:t>
            </a:r>
            <a:r>
              <a:rPr lang="en-US" dirty="0" smtClean="0"/>
              <a:t>.</a:t>
            </a:r>
          </a:p>
          <a:p>
            <a:r>
              <a:rPr lang="en-US" dirty="0"/>
              <a:t>Dễ </a:t>
            </a:r>
            <a:r>
              <a:rPr lang="en-US" dirty="0" err="1"/>
              <a:t>bị</a:t>
            </a:r>
            <a:r>
              <a:rPr lang="en-US" dirty="0"/>
              <a:t> dead </a:t>
            </a:r>
            <a:r>
              <a:rPr lang="en-US" dirty="0" smtClean="0"/>
              <a:t>lock.</a:t>
            </a:r>
          </a:p>
          <a:p>
            <a:r>
              <a:rPr lang="en-US" dirty="0" err="1"/>
              <a:t>spin_lock</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50349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lock</a:t>
            </a:r>
          </a:p>
        </p:txBody>
      </p:sp>
      <p:sp>
        <p:nvSpPr>
          <p:cNvPr id="3" name="Content Placeholder 2"/>
          <p:cNvSpPr>
            <a:spLocks noGrp="1"/>
          </p:cNvSpPr>
          <p:nvPr>
            <p:ph idx="1"/>
          </p:nvPr>
        </p:nvSpPr>
        <p:spPr/>
        <p:txBody>
          <a:bodyPr/>
          <a:lstStyle/>
          <a:p>
            <a:r>
              <a:rPr lang="vi-VN" dirty="0"/>
              <a:t>Địa chỉ của biến/thanh ghi được public. Do đó các thread khác có thể cùng 1 lúc ghi trực tiếp thông qua địa chỉ. Bus lock cho phép tại 1 thời điểm chỉ có 1 thread được truy cập vào bộ </a:t>
            </a:r>
            <a:r>
              <a:rPr lang="vi-VN" dirty="0" smtClean="0"/>
              <a:t>nhớ</a:t>
            </a:r>
            <a:r>
              <a:rPr lang="en-US" dirty="0" smtClean="0"/>
              <a:t>.</a:t>
            </a:r>
          </a:p>
          <a:p>
            <a:r>
              <a:rPr lang="en-US" dirty="0" err="1"/>
              <a:t>atomic_read</a:t>
            </a:r>
            <a:r>
              <a:rPr lang="en-US" dirty="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89910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tổng</a:t>
            </a:r>
            <a:r>
              <a:rPr lang="en-US" dirty="0" smtClean="0"/>
              <a:t> </a:t>
            </a:r>
            <a:r>
              <a:rPr lang="en-US" dirty="0" err="1" smtClean="0"/>
              <a:t>hợp</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pic>
        <p:nvPicPr>
          <p:cNvPr id="6" name="Content Placeholder 5"/>
          <p:cNvPicPr>
            <a:picLocks noGrp="1"/>
          </p:cNvPicPr>
          <p:nvPr>
            <p:ph idx="1"/>
          </p:nvPr>
        </p:nvPicPr>
        <p:blipFill>
          <a:blip r:embed="rId2"/>
          <a:stretch>
            <a:fillRect/>
          </a:stretch>
        </p:blipFill>
        <p:spPr>
          <a:xfrm>
            <a:off x="457200" y="1369594"/>
            <a:ext cx="8229600" cy="2726574"/>
          </a:xfrm>
          <a:prstGeom prst="rect">
            <a:avLst/>
          </a:prstGeom>
        </p:spPr>
      </p:pic>
    </p:spTree>
    <p:extLst>
      <p:ext uri="{BB962C8B-B14F-4D97-AF65-F5344CB8AC3E}">
        <p14:creationId xmlns:p14="http://schemas.microsoft.com/office/powerpoint/2010/main" val="3668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vi-VN" dirty="0"/>
              <a:t>Các trạng thái cần bảo vệ dưới </a:t>
            </a:r>
            <a:r>
              <a:rPr lang="vi-VN" dirty="0" smtClean="0"/>
              <a:t>driver</a:t>
            </a:r>
            <a:endParaRPr lang="en-US" dirty="0" smtClean="0"/>
          </a:p>
          <a:p>
            <a:r>
              <a:rPr lang="vi-VN" dirty="0"/>
              <a:t>Các định nghĩa cơ </a:t>
            </a:r>
            <a:r>
              <a:rPr lang="vi-VN" dirty="0" smtClean="0"/>
              <a:t>bản</a:t>
            </a:r>
            <a:endParaRPr lang="en-US" dirty="0" smtClean="0"/>
          </a:p>
          <a:p>
            <a:r>
              <a:rPr lang="en-US" dirty="0" err="1"/>
              <a:t>Kịch</a:t>
            </a:r>
            <a:r>
              <a:rPr lang="en-US" dirty="0"/>
              <a:t> </a:t>
            </a:r>
            <a:r>
              <a:rPr lang="en-US" dirty="0" err="1"/>
              <a:t>bản</a:t>
            </a:r>
            <a:r>
              <a:rPr lang="en-US" dirty="0"/>
              <a:t> và </a:t>
            </a:r>
            <a:r>
              <a:rPr lang="en-US" dirty="0" err="1"/>
              <a:t>cách</a:t>
            </a:r>
            <a:r>
              <a:rPr lang="en-US" dirty="0"/>
              <a:t> </a:t>
            </a:r>
            <a:r>
              <a:rPr lang="en-US" dirty="0" err="1"/>
              <a:t>xử</a:t>
            </a:r>
            <a:r>
              <a:rPr lang="en-US" dirty="0"/>
              <a:t> </a:t>
            </a:r>
            <a:r>
              <a:rPr lang="en-US" dirty="0" err="1"/>
              <a:t>lý</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399662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idx="1"/>
          </p:nvPr>
        </p:nvSpPr>
        <p:spPr/>
      </p:sp>
      <p:sp>
        <p:nvSpPr>
          <p:cNvPr id="8" name="Text Placeholder 7"/>
          <p:cNvSpPr>
            <a:spLocks noGrp="1"/>
          </p:cNvSpPr>
          <p:nvPr>
            <p:ph type="body" sz="half" idx="2"/>
          </p:nvPr>
        </p:nvSpPr>
        <p:spPr/>
        <p:txBody>
          <a:bodyPr/>
          <a:lstStyle/>
          <a:p>
            <a:r>
              <a:rPr lang="en-US" dirty="0" smtClean="0"/>
              <a:t>Các </a:t>
            </a:r>
            <a:r>
              <a:rPr lang="en-US" dirty="0" err="1" smtClean="0"/>
              <a:t>định</a:t>
            </a:r>
            <a:r>
              <a:rPr lang="en-US" dirty="0" smtClean="0"/>
              <a:t> </a:t>
            </a:r>
            <a:r>
              <a:rPr lang="en-US" dirty="0" err="1" smtClean="0"/>
              <a:t>nghĩa</a:t>
            </a:r>
            <a:r>
              <a:rPr lang="en-US" dirty="0" smtClean="0"/>
              <a:t> </a:t>
            </a:r>
            <a:r>
              <a:rPr lang="en-US" dirty="0" err="1" smtClean="0"/>
              <a:t>cơ</a:t>
            </a:r>
            <a:r>
              <a:rPr lang="en-US" dirty="0" smtClean="0"/>
              <a:t> </a:t>
            </a:r>
            <a:r>
              <a:rPr lang="en-US" dirty="0" err="1" smtClean="0"/>
              <a:t>bản</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pic>
        <p:nvPicPr>
          <p:cNvPr id="9" name="Picture 8"/>
          <p:cNvPicPr>
            <a:picLocks noChangeAspect="1"/>
          </p:cNvPicPr>
          <p:nvPr/>
        </p:nvPicPr>
        <p:blipFill>
          <a:blip r:embed="rId2"/>
          <a:stretch>
            <a:fillRect/>
          </a:stretch>
        </p:blipFill>
        <p:spPr>
          <a:xfrm>
            <a:off x="2640903" y="885265"/>
            <a:ext cx="3789170" cy="2902955"/>
          </a:xfrm>
          <a:prstGeom prst="rect">
            <a:avLst/>
          </a:prstGeom>
        </p:spPr>
      </p:pic>
    </p:spTree>
    <p:extLst>
      <p:ext uri="{BB962C8B-B14F-4D97-AF65-F5344CB8AC3E}">
        <p14:creationId xmlns:p14="http://schemas.microsoft.com/office/powerpoint/2010/main" val="224887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Các trạng thái cần bảo </a:t>
            </a:r>
            <a:r>
              <a:rPr lang="vi-VN" sz="2800" dirty="0" smtClean="0"/>
              <a:t>vệ</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Race </a:t>
            </a:r>
            <a:r>
              <a:rPr lang="en-US" dirty="0" smtClean="0"/>
              <a:t>condition</a:t>
            </a:r>
          </a:p>
          <a:p>
            <a:pPr lvl="1"/>
            <a:r>
              <a:rPr lang="vi-VN" dirty="0"/>
              <a:t>Kết quả của việc tính toán bị ảnh hưởng nếu có hơn 2 thread cùng thực thi đoạn code đó</a:t>
            </a:r>
            <a:endParaRPr lang="en-US" dirty="0" smtClean="0"/>
          </a:p>
          <a:p>
            <a:r>
              <a:rPr lang="en-US" dirty="0"/>
              <a:t>Critical </a:t>
            </a:r>
            <a:r>
              <a:rPr lang="en-US" dirty="0" smtClean="0"/>
              <a:t>section</a:t>
            </a:r>
          </a:p>
          <a:p>
            <a:pPr lvl="1"/>
            <a:r>
              <a:rPr lang="vi-VN" dirty="0"/>
              <a:t>Đoạn code không được phép ngắt quãng từ khi bắt đầu đến khi hoàn thành</a:t>
            </a:r>
            <a:endParaRPr lang="en-US" dirty="0" smtClean="0"/>
          </a:p>
          <a:p>
            <a:r>
              <a:rPr lang="en-US" dirty="0"/>
              <a:t>Dead </a:t>
            </a:r>
            <a:r>
              <a:rPr lang="en-US" dirty="0" smtClean="0"/>
              <a:t>lock</a:t>
            </a:r>
          </a:p>
          <a:p>
            <a:pPr lvl="1"/>
            <a:r>
              <a:rPr lang="en-US" dirty="0"/>
              <a:t>Hai </a:t>
            </a:r>
            <a:r>
              <a:rPr lang="en-US" dirty="0" err="1"/>
              <a:t>hoặc</a:t>
            </a:r>
            <a:r>
              <a:rPr lang="en-US" dirty="0"/>
              <a:t> </a:t>
            </a:r>
            <a:r>
              <a:rPr lang="en-US" dirty="0" err="1"/>
              <a:t>nhiều</a:t>
            </a:r>
            <a:r>
              <a:rPr lang="en-US" dirty="0"/>
              <a:t> thread </a:t>
            </a:r>
            <a:r>
              <a:rPr lang="en-US" dirty="0" err="1"/>
              <a:t>đi</a:t>
            </a:r>
            <a:r>
              <a:rPr lang="en-US" dirty="0"/>
              <a:t> </a:t>
            </a:r>
            <a:r>
              <a:rPr lang="en-US" dirty="0" err="1"/>
              <a:t>vào</a:t>
            </a:r>
            <a:r>
              <a:rPr lang="en-US" dirty="0"/>
              <a:t> </a:t>
            </a:r>
            <a:r>
              <a:rPr lang="en-US" dirty="0" err="1"/>
              <a:t>vòng</a:t>
            </a:r>
            <a:r>
              <a:rPr lang="en-US" dirty="0"/>
              <a:t> </a:t>
            </a:r>
            <a:r>
              <a:rPr lang="en-US" dirty="0" err="1"/>
              <a:t>lặp</a:t>
            </a:r>
            <a:r>
              <a:rPr lang="en-US" dirty="0"/>
              <a:t> </a:t>
            </a:r>
            <a:r>
              <a:rPr lang="en-US" dirty="0" err="1"/>
              <a:t>vô</a:t>
            </a:r>
            <a:r>
              <a:rPr lang="en-US" dirty="0"/>
              <a:t> </a:t>
            </a:r>
            <a:r>
              <a:rPr lang="en-US" dirty="0" err="1"/>
              <a:t>tận</a:t>
            </a:r>
            <a:r>
              <a:rPr lang="en-US" dirty="0"/>
              <a:t> để </a:t>
            </a:r>
            <a:r>
              <a:rPr lang="en-US" dirty="0" err="1"/>
              <a:t>chờ</a:t>
            </a:r>
            <a:r>
              <a:rPr lang="en-US" dirty="0"/>
              <a:t> đợi 1 </a:t>
            </a:r>
            <a:r>
              <a:rPr lang="en-US" dirty="0" err="1"/>
              <a:t>tài</a:t>
            </a:r>
            <a:r>
              <a:rPr lang="en-US" dirty="0"/>
              <a:t> </a:t>
            </a:r>
            <a:r>
              <a:rPr lang="en-US" dirty="0" err="1"/>
              <a:t>nguyên</a:t>
            </a:r>
            <a:r>
              <a:rPr lang="en-US" dirty="0"/>
              <a:t> </a:t>
            </a:r>
            <a:r>
              <a:rPr lang="en-US" dirty="0" err="1"/>
              <a:t>nào</a:t>
            </a:r>
            <a:r>
              <a:rPr lang="en-US" dirty="0"/>
              <a:t> đó</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251338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idle và running</a:t>
            </a:r>
            <a:endParaRPr lang="en-US" dirty="0"/>
          </a:p>
        </p:txBody>
      </p:sp>
      <p:sp>
        <p:nvSpPr>
          <p:cNvPr id="3" name="Content Placeholder 2"/>
          <p:cNvSpPr>
            <a:spLocks noGrp="1"/>
          </p:cNvSpPr>
          <p:nvPr>
            <p:ph idx="1"/>
          </p:nvPr>
        </p:nvSpPr>
        <p:spPr/>
        <p:txBody>
          <a:bodyPr/>
          <a:lstStyle/>
          <a:p>
            <a:r>
              <a:rPr lang="en-US" dirty="0"/>
              <a:t>Idle </a:t>
            </a:r>
            <a:r>
              <a:rPr lang="en-US" dirty="0" smtClean="0"/>
              <a:t>state</a:t>
            </a:r>
          </a:p>
          <a:p>
            <a:pPr lvl="1"/>
            <a:r>
              <a:rPr lang="en-US" dirty="0"/>
              <a:t>Core </a:t>
            </a:r>
            <a:r>
              <a:rPr lang="en-US" dirty="0" err="1"/>
              <a:t>đang</a:t>
            </a:r>
            <a:r>
              <a:rPr lang="en-US" dirty="0"/>
              <a:t> </a:t>
            </a:r>
            <a:r>
              <a:rPr lang="en-US" dirty="0" err="1"/>
              <a:t>thực</a:t>
            </a:r>
            <a:r>
              <a:rPr lang="en-US" dirty="0"/>
              <a:t> </a:t>
            </a:r>
            <a:r>
              <a:rPr lang="en-US" dirty="0" err="1"/>
              <a:t>hiện</a:t>
            </a:r>
            <a:r>
              <a:rPr lang="en-US" dirty="0"/>
              <a:t> </a:t>
            </a:r>
            <a:r>
              <a:rPr lang="en-US" dirty="0" err="1"/>
              <a:t>câu</a:t>
            </a:r>
            <a:r>
              <a:rPr lang="en-US" dirty="0"/>
              <a:t> </a:t>
            </a:r>
            <a:r>
              <a:rPr lang="en-US" dirty="0" err="1"/>
              <a:t>lệnh</a:t>
            </a:r>
            <a:r>
              <a:rPr lang="en-US" dirty="0"/>
              <a:t> trên </a:t>
            </a:r>
            <a:r>
              <a:rPr lang="en-US" dirty="0" err="1"/>
              <a:t>tầng</a:t>
            </a:r>
            <a:r>
              <a:rPr lang="en-US" dirty="0"/>
              <a:t> user-space </a:t>
            </a:r>
            <a:r>
              <a:rPr lang="en-US" dirty="0" err="1"/>
              <a:t>hoặc</a:t>
            </a:r>
            <a:r>
              <a:rPr lang="en-US" dirty="0"/>
              <a:t> </a:t>
            </a:r>
            <a:r>
              <a:rPr lang="en-US" dirty="0" err="1"/>
              <a:t>đang</a:t>
            </a:r>
            <a:r>
              <a:rPr lang="en-US" dirty="0"/>
              <a:t> </a:t>
            </a:r>
            <a:r>
              <a:rPr lang="en-US" dirty="0" err="1"/>
              <a:t>chạy</a:t>
            </a:r>
            <a:r>
              <a:rPr lang="en-US" dirty="0"/>
              <a:t> </a:t>
            </a:r>
            <a:r>
              <a:rPr lang="en-US" dirty="0" err="1"/>
              <a:t>vòng</a:t>
            </a:r>
            <a:r>
              <a:rPr lang="en-US" dirty="0"/>
              <a:t> </a:t>
            </a:r>
            <a:r>
              <a:rPr lang="en-US" dirty="0" err="1"/>
              <a:t>lặp</a:t>
            </a:r>
            <a:r>
              <a:rPr lang="en-US" dirty="0"/>
              <a:t> </a:t>
            </a:r>
            <a:r>
              <a:rPr lang="en-US" dirty="0" err="1"/>
              <a:t>idle_loop</a:t>
            </a:r>
            <a:r>
              <a:rPr lang="en-US" dirty="0" smtClean="0"/>
              <a:t>()</a:t>
            </a:r>
          </a:p>
          <a:p>
            <a:r>
              <a:rPr lang="en-US" dirty="0"/>
              <a:t>Running </a:t>
            </a:r>
            <a:r>
              <a:rPr lang="en-US" dirty="0" smtClean="0"/>
              <a:t>state</a:t>
            </a:r>
          </a:p>
          <a:p>
            <a:pPr lvl="1"/>
            <a:r>
              <a:rPr lang="vi-VN" dirty="0"/>
              <a:t>Core đang thực hiện câu lệnh dưới tầng kernel space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02502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Non-preemptive and Preemptive</a:t>
            </a:r>
            <a:endParaRPr lang="en-US" dirty="0"/>
          </a:p>
        </p:txBody>
      </p:sp>
      <p:sp>
        <p:nvSpPr>
          <p:cNvPr id="3" name="Content Placeholder 2"/>
          <p:cNvSpPr>
            <a:spLocks noGrp="1"/>
          </p:cNvSpPr>
          <p:nvPr>
            <p:ph idx="1"/>
          </p:nvPr>
        </p:nvSpPr>
        <p:spPr/>
        <p:txBody>
          <a:bodyPr/>
          <a:lstStyle/>
          <a:p>
            <a:r>
              <a:rPr lang="en-US" dirty="0"/>
              <a:t>Trong non-preemptive kernel, trong </a:t>
            </a:r>
            <a:r>
              <a:rPr lang="en-US" dirty="0" err="1"/>
              <a:t>trạng</a:t>
            </a:r>
            <a:r>
              <a:rPr lang="en-US" dirty="0"/>
              <a:t> </a:t>
            </a:r>
            <a:r>
              <a:rPr lang="en-US" dirty="0" err="1"/>
              <a:t>thái</a:t>
            </a:r>
            <a:r>
              <a:rPr lang="en-US" dirty="0"/>
              <a:t> running state core sẽ </a:t>
            </a:r>
            <a:r>
              <a:rPr lang="en-US" dirty="0" err="1"/>
              <a:t>giữ</a:t>
            </a:r>
            <a:r>
              <a:rPr lang="en-US" dirty="0"/>
              <a:t> CPU </a:t>
            </a:r>
            <a:r>
              <a:rPr lang="en-US" dirty="0" err="1"/>
              <a:t>đến</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smtClean="0"/>
              <a:t>xong</a:t>
            </a:r>
            <a:endParaRPr lang="en-US" dirty="0" smtClean="0"/>
          </a:p>
          <a:p>
            <a:r>
              <a:rPr lang="vi-VN" dirty="0"/>
              <a:t>Trong preemptive kernel, core có thể nhường CPU trong khi nó đang ở trạng thái </a:t>
            </a:r>
            <a:r>
              <a:rPr lang="vi-VN" dirty="0" smtClean="0"/>
              <a:t>running</a:t>
            </a:r>
            <a:endParaRPr lang="en-US" dirty="0" smtClean="0"/>
          </a:p>
          <a:p>
            <a:r>
              <a:rPr lang="en-US" dirty="0"/>
              <a:t>Selective Preemptive Kernel</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2061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ưu tiên của task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15489086"/>
              </p:ext>
            </p:extLst>
          </p:nvPr>
        </p:nvGraphicFramePr>
        <p:xfrm>
          <a:off x="457200" y="870857"/>
          <a:ext cx="8229600" cy="37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
        <p:nvSpPr>
          <p:cNvPr id="8" name="TextBox 7"/>
          <p:cNvSpPr txBox="1"/>
          <p:nvPr/>
        </p:nvSpPr>
        <p:spPr>
          <a:xfrm>
            <a:off x="572877" y="1565461"/>
            <a:ext cx="2203374" cy="1477328"/>
          </a:xfrm>
          <a:prstGeom prst="rect">
            <a:avLst/>
          </a:prstGeom>
          <a:noFill/>
        </p:spPr>
        <p:txBody>
          <a:bodyPr wrap="square" rtlCol="0">
            <a:spAutoFit/>
          </a:bodyPr>
          <a:lstStyle/>
          <a:p>
            <a:r>
              <a:rPr lang="en-US" dirty="0" err="1" smtClean="0"/>
              <a:t>Tại</a:t>
            </a:r>
            <a:r>
              <a:rPr lang="en-US" dirty="0" smtClean="0"/>
              <a:t> </a:t>
            </a:r>
            <a:r>
              <a:rPr lang="en-US" dirty="0" err="1" smtClean="0"/>
              <a:t>sao</a:t>
            </a:r>
            <a:r>
              <a:rPr lang="en-US" dirty="0" smtClean="0"/>
              <a:t> </a:t>
            </a:r>
            <a:r>
              <a:rPr lang="en-US" dirty="0" err="1" smtClean="0"/>
              <a:t>khi</a:t>
            </a:r>
            <a:r>
              <a:rPr lang="en-US" dirty="0" smtClean="0"/>
              <a:t> </a:t>
            </a:r>
            <a:r>
              <a:rPr lang="en-US" dirty="0"/>
              <a:t>sử dụng busy loop trên user-space </a:t>
            </a:r>
            <a:r>
              <a:rPr lang="en-US" dirty="0" err="1"/>
              <a:t>thì</a:t>
            </a:r>
            <a:r>
              <a:rPr lang="en-US" dirty="0"/>
              <a:t> </a:t>
            </a:r>
            <a:r>
              <a:rPr lang="en-US" dirty="0" err="1"/>
              <a:t>chuột</a:t>
            </a:r>
            <a:r>
              <a:rPr lang="en-US" dirty="0"/>
              <a:t> và </a:t>
            </a:r>
            <a:r>
              <a:rPr lang="en-US" dirty="0" err="1"/>
              <a:t>bàn</a:t>
            </a:r>
            <a:r>
              <a:rPr lang="en-US" dirty="0"/>
              <a:t> </a:t>
            </a:r>
            <a:r>
              <a:rPr lang="en-US" dirty="0" err="1"/>
              <a:t>phím</a:t>
            </a:r>
            <a:r>
              <a:rPr lang="en-US" dirty="0"/>
              <a:t> không </a:t>
            </a:r>
            <a:r>
              <a:rPr lang="en-US" dirty="0" err="1"/>
              <a:t>bị</a:t>
            </a:r>
            <a:r>
              <a:rPr lang="en-US" dirty="0"/>
              <a:t> </a:t>
            </a:r>
            <a:r>
              <a:rPr lang="en-US" dirty="0" err="1" smtClean="0"/>
              <a:t>treo</a:t>
            </a:r>
            <a:r>
              <a:rPr lang="en-US" dirty="0" smtClean="0"/>
              <a:t> ?</a:t>
            </a:r>
            <a:endParaRPr lang="en-US" dirty="0"/>
          </a:p>
        </p:txBody>
      </p:sp>
    </p:spTree>
    <p:extLst>
      <p:ext uri="{BB962C8B-B14F-4D97-AF65-F5344CB8AC3E}">
        <p14:creationId xmlns:p14="http://schemas.microsoft.com/office/powerpoint/2010/main" val="22962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11252" b="11252"/>
          <a:stretch>
            <a:fillRect/>
          </a:stretch>
        </p:blipFill>
        <p:spPr>
          <a:prstGeom prst="rect">
            <a:avLst/>
          </a:prstGeom>
        </p:spPr>
      </p:pic>
      <p:sp>
        <p:nvSpPr>
          <p:cNvPr id="8" name="Text Placeholder 7"/>
          <p:cNvSpPr>
            <a:spLocks noGrp="1"/>
          </p:cNvSpPr>
          <p:nvPr>
            <p:ph type="body" sz="half" idx="2"/>
          </p:nvPr>
        </p:nvSpPr>
        <p:spPr/>
        <p:txBody>
          <a:bodyPr/>
          <a:lstStyle/>
          <a:p>
            <a:r>
              <a:rPr lang="en-US" dirty="0" err="1"/>
              <a:t>Kịch</a:t>
            </a:r>
            <a:r>
              <a:rPr lang="en-US" dirty="0"/>
              <a:t> </a:t>
            </a:r>
            <a:r>
              <a:rPr lang="en-US" dirty="0" err="1" smtClean="0"/>
              <a:t>bản</a:t>
            </a:r>
            <a:r>
              <a:rPr lang="en-US" dirty="0" smtClean="0"/>
              <a:t> giao </a:t>
            </a:r>
            <a:r>
              <a:rPr lang="en-US" dirty="0" err="1" smtClean="0"/>
              <a:t>tranh</a:t>
            </a:r>
            <a:r>
              <a:rPr lang="en-US" dirty="0" smtClean="0"/>
              <a:t> </a:t>
            </a:r>
            <a:r>
              <a:rPr lang="en-US" dirty="0"/>
              <a:t>và </a:t>
            </a:r>
            <a:r>
              <a:rPr lang="en-US" dirty="0" err="1"/>
              <a:t>cách</a:t>
            </a:r>
            <a:r>
              <a:rPr lang="en-US" dirty="0"/>
              <a:t> </a:t>
            </a:r>
            <a:r>
              <a:rPr lang="en-US" dirty="0" err="1"/>
              <a:t>xử</a:t>
            </a:r>
            <a:r>
              <a:rPr lang="en-US" dirty="0"/>
              <a:t> </a:t>
            </a:r>
            <a:r>
              <a:rPr lang="en-US" dirty="0" err="1"/>
              <a:t>lý</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51046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Bảo</a:t>
            </a:r>
            <a:r>
              <a:rPr lang="en-US" dirty="0"/>
              <a:t> </a:t>
            </a:r>
            <a:r>
              <a:rPr lang="en-US" dirty="0" err="1"/>
              <a:t>vệ</a:t>
            </a:r>
            <a:r>
              <a:rPr lang="en-US" dirty="0"/>
              <a:t> 1 file </a:t>
            </a:r>
            <a:r>
              <a:rPr lang="en-US" dirty="0" err="1"/>
              <a:t>hoặc</a:t>
            </a:r>
            <a:r>
              <a:rPr lang="en-US" dirty="0"/>
              <a:t> </a:t>
            </a:r>
            <a:r>
              <a:rPr lang="en-US" dirty="0" err="1"/>
              <a:t>thanh</a:t>
            </a:r>
            <a:r>
              <a:rPr lang="en-US" dirty="0"/>
              <a:t> </a:t>
            </a:r>
            <a:r>
              <a:rPr lang="en-US" dirty="0" err="1"/>
              <a:t>ghi</a:t>
            </a:r>
            <a:endParaRPr lang="en-US" dirty="0"/>
          </a:p>
        </p:txBody>
      </p:sp>
      <p:sp>
        <p:nvSpPr>
          <p:cNvPr id="7" name="Content Placeholder 6"/>
          <p:cNvSpPr>
            <a:spLocks noGrp="1"/>
          </p:cNvSpPr>
          <p:nvPr>
            <p:ph idx="1"/>
          </p:nvPr>
        </p:nvSpPr>
        <p:spPr/>
        <p:txBody>
          <a:bodyPr/>
          <a:lstStyle/>
          <a:p>
            <a:r>
              <a:rPr lang="vi-VN" dirty="0"/>
              <a:t>Nếu cung cấp địa chỉ thanh ghi hoặc tên file thì ai cũng có thể ghi </a:t>
            </a:r>
            <a:r>
              <a:rPr lang="vi-VN" dirty="0" smtClean="0"/>
              <a:t>được</a:t>
            </a:r>
            <a:r>
              <a:rPr lang="en-US" dirty="0" smtClean="0"/>
              <a:t>.</a:t>
            </a:r>
          </a:p>
          <a:p>
            <a:r>
              <a:rPr lang="en-US" dirty="0" err="1"/>
              <a:t>Dấu</a:t>
            </a:r>
            <a:r>
              <a:rPr lang="en-US" dirty="0"/>
              <a:t> </a:t>
            </a:r>
            <a:r>
              <a:rPr lang="en-US" dirty="0" err="1"/>
              <a:t>tên</a:t>
            </a:r>
            <a:r>
              <a:rPr lang="en-US" dirty="0"/>
              <a:t> file, </a:t>
            </a:r>
            <a:r>
              <a:rPr lang="en-US" dirty="0" err="1"/>
              <a:t>địa</a:t>
            </a:r>
            <a:r>
              <a:rPr lang="en-US" dirty="0"/>
              <a:t> </a:t>
            </a:r>
            <a:r>
              <a:rPr lang="en-US" dirty="0" err="1"/>
              <a:t>chỉ</a:t>
            </a:r>
            <a:r>
              <a:rPr lang="en-US" dirty="0"/>
              <a:t> </a:t>
            </a:r>
            <a:r>
              <a:rPr lang="en-US" dirty="0" err="1"/>
              <a:t>thanh</a:t>
            </a:r>
            <a:r>
              <a:rPr lang="en-US" dirty="0"/>
              <a:t> </a:t>
            </a:r>
            <a:r>
              <a:rPr lang="en-US" dirty="0" err="1"/>
              <a:t>ghi</a:t>
            </a:r>
            <a:r>
              <a:rPr lang="en-US" dirty="0"/>
              <a:t> </a:t>
            </a:r>
            <a:r>
              <a:rPr lang="en-US" dirty="0" err="1"/>
              <a:t>đi</a:t>
            </a:r>
            <a:r>
              <a:rPr lang="en-US" dirty="0"/>
              <a:t>. </a:t>
            </a:r>
            <a:r>
              <a:rPr lang="en-US" dirty="0" err="1"/>
              <a:t>Cung</a:t>
            </a:r>
            <a:r>
              <a:rPr lang="en-US" dirty="0"/>
              <a:t> </a:t>
            </a:r>
            <a:r>
              <a:rPr lang="en-US" dirty="0" err="1"/>
              <a:t>cấp</a:t>
            </a:r>
            <a:r>
              <a:rPr lang="en-US" dirty="0"/>
              <a:t> 1 </a:t>
            </a:r>
            <a:r>
              <a:rPr lang="en-US" dirty="0" err="1"/>
              <a:t>hàm</a:t>
            </a:r>
            <a:r>
              <a:rPr lang="en-US" dirty="0"/>
              <a:t> wrapper </a:t>
            </a:r>
            <a:r>
              <a:rPr lang="en-US" dirty="0" err="1"/>
              <a:t>chuyên</a:t>
            </a:r>
            <a:r>
              <a:rPr lang="en-US" dirty="0"/>
              <a:t> dùng để </a:t>
            </a:r>
            <a:r>
              <a:rPr lang="en-US" dirty="0" err="1"/>
              <a:t>đọc</a:t>
            </a:r>
            <a:r>
              <a:rPr lang="en-US" dirty="0"/>
              <a:t> </a:t>
            </a:r>
            <a:r>
              <a:rPr lang="en-US" dirty="0" err="1"/>
              <a:t>ghi</a:t>
            </a:r>
            <a:r>
              <a:rPr lang="en-US" dirty="0"/>
              <a:t> </a:t>
            </a:r>
            <a:r>
              <a:rPr lang="en-US" dirty="0" err="1"/>
              <a:t>vào</a:t>
            </a:r>
            <a:r>
              <a:rPr lang="en-US" dirty="0"/>
              <a:t> các </a:t>
            </a:r>
            <a:r>
              <a:rPr lang="en-US" dirty="0" err="1"/>
              <a:t>tài</a:t>
            </a:r>
            <a:r>
              <a:rPr lang="en-US" dirty="0"/>
              <a:t> </a:t>
            </a:r>
            <a:r>
              <a:rPr lang="en-US" dirty="0" err="1"/>
              <a:t>nguyên</a:t>
            </a:r>
            <a:r>
              <a:rPr lang="en-US" dirty="0"/>
              <a:t> </a:t>
            </a:r>
            <a:r>
              <a:rPr lang="en-US" dirty="0" smtClean="0"/>
              <a:t>đó.</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156545509"/>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2052</TotalTime>
  <Words>677</Words>
  <Application>Microsoft Office PowerPoint</Application>
  <PresentationFormat>On-screen Show (16:9)</PresentationFormat>
  <Paragraphs>89</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Template_Internal_Course</vt:lpstr>
      <vt:lpstr>kernel synchronization</vt:lpstr>
      <vt:lpstr>Agenda</vt:lpstr>
      <vt:lpstr>PowerPoint Presentation</vt:lpstr>
      <vt:lpstr>Các trạng thái cần bảo vệ</vt:lpstr>
      <vt:lpstr>Định nghĩa idle và running</vt:lpstr>
      <vt:lpstr>Non-preemptive and Preemptive</vt:lpstr>
      <vt:lpstr>Độ ưu tiên của task</vt:lpstr>
      <vt:lpstr>PowerPoint Presentation</vt:lpstr>
      <vt:lpstr>Bảo vệ 1 file hoặc thanh ghi</vt:lpstr>
      <vt:lpstr>Mutex</vt:lpstr>
      <vt:lpstr>Semaphore</vt:lpstr>
      <vt:lpstr>Disable scheduler</vt:lpstr>
      <vt:lpstr>Busy lock</vt:lpstr>
      <vt:lpstr>Bus lock</vt:lpstr>
      <vt:lpstr>Bảng tổng hợp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346</cp:revision>
  <dcterms:created xsi:type="dcterms:W3CDTF">2015-08-31T01:44:46Z</dcterms:created>
  <dcterms:modified xsi:type="dcterms:W3CDTF">2019-04-05T06:41:55Z</dcterms:modified>
</cp:coreProperties>
</file>