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4"/>
  </p:notesMasterIdLst>
  <p:handoutMasterIdLst>
    <p:handoutMasterId r:id="rId25"/>
  </p:handoutMasterIdLst>
  <p:sldIdLst>
    <p:sldId id="256" r:id="rId2"/>
    <p:sldId id="259" r:id="rId3"/>
    <p:sldId id="261" r:id="rId4"/>
    <p:sldId id="262" r:id="rId5"/>
    <p:sldId id="263" r:id="rId6"/>
    <p:sldId id="264" r:id="rId7"/>
    <p:sldId id="265" r:id="rId8"/>
    <p:sldId id="266" r:id="rId9"/>
    <p:sldId id="267" r:id="rId10"/>
    <p:sldId id="268" r:id="rId11"/>
    <p:sldId id="269" r:id="rId12"/>
    <p:sldId id="271" r:id="rId13"/>
    <p:sldId id="272" r:id="rId14"/>
    <p:sldId id="273" r:id="rId15"/>
    <p:sldId id="274" r:id="rId16"/>
    <p:sldId id="275" r:id="rId17"/>
    <p:sldId id="277" r:id="rId18"/>
    <p:sldId id="278" r:id="rId19"/>
    <p:sldId id="279" r:id="rId20"/>
    <p:sldId id="280" r:id="rId21"/>
    <p:sldId id="281" r:id="rId22"/>
    <p:sldId id="258"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1228" autoAdjust="0"/>
  </p:normalViewPr>
  <p:slideViewPr>
    <p:cSldViewPr snapToGrid="0" snapToObjects="1" showGuides="1">
      <p:cViewPr varScale="1">
        <p:scale>
          <a:sx n="124" d="100"/>
          <a:sy n="124" d="100"/>
        </p:scale>
        <p:origin x="122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4/22/2019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4/22/2019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19844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4/22/2019</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4/22/2019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4/22/2019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DB114-CA1C-4405-B4C9-B0D9B62EC79D}"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DDE86-D301-4DF7-A1BB-F5D7669E4E40}" type="slidenum">
              <a:rPr lang="en-US" smtClean="0"/>
              <a:t>‹#›</a:t>
            </a:fld>
            <a:endParaRPr lang="en-US"/>
          </a:p>
        </p:txBody>
      </p:sp>
    </p:spTree>
    <p:extLst>
      <p:ext uri="{BB962C8B-B14F-4D97-AF65-F5344CB8AC3E}">
        <p14:creationId xmlns:p14="http://schemas.microsoft.com/office/powerpoint/2010/main" val="4062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4/22/2019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4/22/2019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4/22/2019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4/22/2019</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4/22/2019</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4/22/2019</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4/22/2019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827305"/>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800669"/>
            <a:ext cx="5486400" cy="696686"/>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4/22/2019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4/22/2019</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newandroidbook.com/files/Andevcon-Binder.pdf?fbclid=IwAR0oLLDFByY152kB99UYv93hqBZGUGprYeneIybX8cpiByHnSnpBSTUL1l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3.ntu.edu.sg/home/ehchua/programming/java/JavaNativeInterface.html#zz-2.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phuthodien/full_stack_application_for_android.gi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pdfdrive.com/embedded-android-e18846249.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4200" y="1743789"/>
            <a:ext cx="5334000" cy="827961"/>
          </a:xfrm>
        </p:spPr>
        <p:txBody>
          <a:bodyPr>
            <a:normAutofit fontScale="90000"/>
          </a:bodyPr>
          <a:lstStyle/>
          <a:p>
            <a:r>
              <a:rPr lang="en-US" dirty="0"/>
              <a:t>Support new device for Android embedded</a:t>
            </a:r>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application</a:t>
            </a:r>
          </a:p>
        </p:txBody>
      </p:sp>
      <p:sp>
        <p:nvSpPr>
          <p:cNvPr id="4" name="Content Placeholder 3"/>
          <p:cNvSpPr>
            <a:spLocks noGrp="1"/>
          </p:cNvSpPr>
          <p:nvPr>
            <p:ph idx="1"/>
          </p:nvPr>
        </p:nvSpPr>
        <p:spPr/>
        <p:txBody>
          <a:bodyPr/>
          <a:lstStyle/>
          <a:p>
            <a:r>
              <a:rPr lang="en-US" dirty="0" smtClean="0"/>
              <a:t>Có thể được </a:t>
            </a:r>
            <a:r>
              <a:rPr lang="en-US" dirty="0" err="1" smtClean="0"/>
              <a:t>viết</a:t>
            </a:r>
            <a:r>
              <a:rPr lang="en-US" dirty="0" smtClean="0"/>
              <a:t> bằng các </a:t>
            </a:r>
            <a:r>
              <a:rPr lang="en-US" dirty="0" err="1" smtClean="0"/>
              <a:t>ngôn</a:t>
            </a:r>
            <a:r>
              <a:rPr lang="en-US" dirty="0" smtClean="0"/>
              <a:t> </a:t>
            </a:r>
            <a:r>
              <a:rPr lang="en-US" dirty="0" err="1" smtClean="0"/>
              <a:t>ngữ</a:t>
            </a:r>
            <a:r>
              <a:rPr lang="en-US" dirty="0" smtClean="0"/>
              <a:t> </a:t>
            </a:r>
            <a:r>
              <a:rPr lang="en-US" dirty="0" err="1" smtClean="0"/>
              <a:t>khác</a:t>
            </a:r>
            <a:r>
              <a:rPr lang="en-US" dirty="0" smtClean="0"/>
              <a:t> </a:t>
            </a:r>
            <a:r>
              <a:rPr lang="en-US" dirty="0" err="1" smtClean="0"/>
              <a:t>nhau</a:t>
            </a:r>
            <a:r>
              <a:rPr lang="en-US" dirty="0" smtClean="0"/>
              <a:t>. Nhưng </a:t>
            </a:r>
            <a:r>
              <a:rPr lang="en-US" dirty="0" err="1" smtClean="0"/>
              <a:t>chủ</a:t>
            </a:r>
            <a:r>
              <a:rPr lang="en-US" dirty="0" smtClean="0"/>
              <a:t> </a:t>
            </a:r>
            <a:r>
              <a:rPr lang="en-US" dirty="0" err="1" smtClean="0"/>
              <a:t>yếu</a:t>
            </a:r>
            <a:r>
              <a:rPr lang="en-US" dirty="0" smtClean="0"/>
              <a:t> là java. Các application của Android không </a:t>
            </a:r>
            <a:r>
              <a:rPr lang="en-US" dirty="0" err="1" smtClean="0"/>
              <a:t>hề</a:t>
            </a:r>
            <a:r>
              <a:rPr lang="en-US" dirty="0" smtClean="0"/>
              <a:t> </a:t>
            </a:r>
            <a:r>
              <a:rPr lang="en-US" dirty="0" err="1" smtClean="0"/>
              <a:t>biết</a:t>
            </a:r>
            <a:r>
              <a:rPr lang="en-US" dirty="0" smtClean="0"/>
              <a:t> </a:t>
            </a:r>
            <a:r>
              <a:rPr lang="en-US" dirty="0" err="1" smtClean="0"/>
              <a:t>đến</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của root file system </a:t>
            </a:r>
            <a:r>
              <a:rPr lang="en-US" dirty="0" err="1" smtClean="0"/>
              <a:t>bên</a:t>
            </a:r>
            <a:r>
              <a:rPr lang="en-US" dirty="0" smtClean="0"/>
              <a:t> </a:t>
            </a:r>
            <a:r>
              <a:rPr lang="en-US" dirty="0" err="1" smtClean="0"/>
              <a:t>dưới</a:t>
            </a:r>
            <a:r>
              <a:rPr lang="en-US" dirty="0" smtClean="0"/>
              <a:t>. </a:t>
            </a:r>
            <a:r>
              <a:rPr lang="en-US" dirty="0" err="1" smtClean="0"/>
              <a:t>Muốn</a:t>
            </a:r>
            <a:r>
              <a:rPr lang="en-US" dirty="0" smtClean="0"/>
              <a:t> tương tác với hardware, </a:t>
            </a:r>
            <a:r>
              <a:rPr lang="en-US" dirty="0" err="1" smtClean="0"/>
              <a:t>chúng</a:t>
            </a:r>
            <a:r>
              <a:rPr lang="en-US" dirty="0" smtClean="0"/>
              <a:t> </a:t>
            </a:r>
            <a:r>
              <a:rPr lang="en-US" dirty="0" err="1" smtClean="0"/>
              <a:t>phải</a:t>
            </a:r>
            <a:r>
              <a:rPr lang="en-US" dirty="0" smtClean="0"/>
              <a:t> thông qua các service </a:t>
            </a:r>
            <a:r>
              <a:rPr lang="en-US" dirty="0" err="1" smtClean="0"/>
              <a:t>mà</a:t>
            </a:r>
            <a:r>
              <a:rPr lang="en-US" dirty="0" smtClean="0"/>
              <a:t> Android </a:t>
            </a:r>
            <a:r>
              <a:rPr lang="en-US" dirty="0" err="1" smtClean="0"/>
              <a:t>cung</a:t>
            </a:r>
            <a:r>
              <a:rPr lang="en-US" dirty="0" smtClean="0"/>
              <a:t> </a:t>
            </a:r>
            <a:r>
              <a:rPr lang="en-US" dirty="0" err="1" smtClean="0"/>
              <a:t>cấp</a:t>
            </a:r>
            <a:r>
              <a:rPr lang="en-US" dirty="0" smtClean="0"/>
              <a:t>.</a:t>
            </a:r>
            <a:endParaRPr lang="en-US" dirty="0"/>
          </a:p>
        </p:txBody>
      </p:sp>
    </p:spTree>
    <p:extLst>
      <p:ext uri="{BB962C8B-B14F-4D97-AF65-F5344CB8AC3E}">
        <p14:creationId xmlns:p14="http://schemas.microsoft.com/office/powerpoint/2010/main" val="2111923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example</a:t>
            </a:r>
          </a:p>
        </p:txBody>
      </p:sp>
      <p:pic>
        <p:nvPicPr>
          <p:cNvPr id="5" name="Content Placeholder 4"/>
          <p:cNvPicPr>
            <a:picLocks noGrp="1" noChangeAspect="1"/>
          </p:cNvPicPr>
          <p:nvPr>
            <p:ph idx="1"/>
          </p:nvPr>
        </p:nvPicPr>
        <p:blipFill>
          <a:blip r:embed="rId2"/>
          <a:stretch>
            <a:fillRect/>
          </a:stretch>
        </p:blipFill>
        <p:spPr>
          <a:xfrm>
            <a:off x="585787" y="1199356"/>
            <a:ext cx="7972425" cy="3067050"/>
          </a:xfrm>
          <a:prstGeom prst="rect">
            <a:avLst/>
          </a:prstGeom>
        </p:spPr>
      </p:pic>
    </p:spTree>
    <p:extLst>
      <p:ext uri="{BB962C8B-B14F-4D97-AF65-F5344CB8AC3E}">
        <p14:creationId xmlns:p14="http://schemas.microsoft.com/office/powerpoint/2010/main" val="207614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Binder</a:t>
            </a:r>
          </a:p>
        </p:txBody>
      </p:sp>
      <p:sp>
        <p:nvSpPr>
          <p:cNvPr id="4" name="Content Placeholder 3"/>
          <p:cNvSpPr>
            <a:spLocks noGrp="1"/>
          </p:cNvSpPr>
          <p:nvPr>
            <p:ph idx="1"/>
          </p:nvPr>
        </p:nvSpPr>
        <p:spPr/>
        <p:txBody>
          <a:bodyPr>
            <a:normAutofit fontScale="85000" lnSpcReduction="20000"/>
          </a:bodyPr>
          <a:lstStyle/>
          <a:p>
            <a:r>
              <a:rPr lang="en-US" dirty="0" smtClean="0"/>
              <a:t>Các </a:t>
            </a:r>
            <a:r>
              <a:rPr lang="en-US" dirty="0" err="1" smtClean="0"/>
              <a:t>cơ</a:t>
            </a:r>
            <a:r>
              <a:rPr lang="en-US" dirty="0" smtClean="0"/>
              <a:t> </a:t>
            </a:r>
            <a:r>
              <a:rPr lang="en-US" dirty="0" err="1" smtClean="0"/>
              <a:t>chế</a:t>
            </a:r>
            <a:r>
              <a:rPr lang="en-US" dirty="0" smtClean="0"/>
              <a:t> IPC </a:t>
            </a:r>
            <a:r>
              <a:rPr lang="en-US" dirty="0" err="1" smtClean="0"/>
              <a:t>hiện</a:t>
            </a:r>
            <a:r>
              <a:rPr lang="en-US" dirty="0" smtClean="0"/>
              <a:t> </a:t>
            </a:r>
            <a:r>
              <a:rPr lang="en-US" dirty="0" err="1" smtClean="0"/>
              <a:t>tại</a:t>
            </a:r>
            <a:r>
              <a:rPr lang="en-US" dirty="0" smtClean="0"/>
              <a:t> của Linux chưa </a:t>
            </a:r>
            <a:r>
              <a:rPr lang="en-US" dirty="0" err="1" smtClean="0"/>
              <a:t>hỗ</a:t>
            </a:r>
            <a:r>
              <a:rPr lang="en-US" dirty="0" smtClean="0"/>
              <a:t> </a:t>
            </a:r>
            <a:r>
              <a:rPr lang="en-US" dirty="0" err="1" smtClean="0"/>
              <a:t>trợ</a:t>
            </a:r>
            <a:r>
              <a:rPr lang="en-US" dirty="0" smtClean="0"/>
              <a:t> 1 process </a:t>
            </a:r>
            <a:r>
              <a:rPr lang="en-US" dirty="0" err="1" smtClean="0"/>
              <a:t>gọi</a:t>
            </a:r>
            <a:r>
              <a:rPr lang="en-US" dirty="0" smtClean="0"/>
              <a:t> </a:t>
            </a:r>
            <a:r>
              <a:rPr lang="en-US" dirty="0" err="1" smtClean="0"/>
              <a:t>hàm</a:t>
            </a:r>
            <a:r>
              <a:rPr lang="en-US" dirty="0" smtClean="0"/>
              <a:t> </a:t>
            </a:r>
            <a:r>
              <a:rPr lang="en-US" dirty="0" err="1" smtClean="0"/>
              <a:t>thuộc</a:t>
            </a:r>
            <a:r>
              <a:rPr lang="en-US" dirty="0" smtClean="0"/>
              <a:t> process </a:t>
            </a:r>
            <a:r>
              <a:rPr lang="en-US" dirty="0" err="1" smtClean="0"/>
              <a:t>khác</a:t>
            </a:r>
            <a:r>
              <a:rPr lang="en-US" dirty="0" smtClean="0"/>
              <a:t>.</a:t>
            </a:r>
          </a:p>
          <a:p>
            <a:r>
              <a:rPr lang="en-US" dirty="0" err="1" smtClean="0"/>
              <a:t>Ví</a:t>
            </a:r>
            <a:r>
              <a:rPr lang="en-US" dirty="0" smtClean="0"/>
              <a:t> </a:t>
            </a:r>
            <a:r>
              <a:rPr lang="en-US" dirty="0" err="1" smtClean="0"/>
              <a:t>dụ</a:t>
            </a:r>
            <a:r>
              <a:rPr lang="en-US" dirty="0" smtClean="0"/>
              <a:t> trong process A </a:t>
            </a:r>
            <a:r>
              <a:rPr lang="en-US" dirty="0" err="1" smtClean="0"/>
              <a:t>gọi</a:t>
            </a:r>
            <a:r>
              <a:rPr lang="en-US" dirty="0" smtClean="0"/>
              <a:t> </a:t>
            </a:r>
            <a:r>
              <a:rPr lang="en-US" dirty="0" err="1" smtClean="0"/>
              <a:t>hàm</a:t>
            </a:r>
            <a:r>
              <a:rPr lang="en-US" dirty="0" smtClean="0"/>
              <a:t> </a:t>
            </a:r>
            <a:r>
              <a:rPr lang="en-US" dirty="0" err="1" smtClean="0"/>
              <a:t>function_b</a:t>
            </a:r>
            <a:r>
              <a:rPr lang="en-US" dirty="0" smtClean="0"/>
              <a:t>(b1, b2); Với </a:t>
            </a:r>
            <a:r>
              <a:rPr lang="en-US" dirty="0" err="1" smtClean="0"/>
              <a:t>function_b</a:t>
            </a:r>
            <a:r>
              <a:rPr lang="en-US" dirty="0" smtClean="0"/>
              <a:t> là </a:t>
            </a:r>
            <a:r>
              <a:rPr lang="en-US" dirty="0" err="1" smtClean="0"/>
              <a:t>hàm</a:t>
            </a:r>
            <a:r>
              <a:rPr lang="en-US" dirty="0" smtClean="0"/>
              <a:t> </a:t>
            </a:r>
            <a:r>
              <a:rPr lang="en-US" dirty="0" err="1" smtClean="0"/>
              <a:t>thuộc</a:t>
            </a:r>
            <a:r>
              <a:rPr lang="en-US" dirty="0" smtClean="0"/>
              <a:t> process B.</a:t>
            </a:r>
          </a:p>
          <a:p>
            <a:r>
              <a:rPr lang="en-US" dirty="0" smtClean="0"/>
              <a:t>Android implement </a:t>
            </a:r>
            <a:r>
              <a:rPr lang="en-US" dirty="0" err="1" smtClean="0"/>
              <a:t>một</a:t>
            </a:r>
            <a:r>
              <a:rPr lang="en-US" dirty="0" smtClean="0"/>
              <a:t> </a:t>
            </a:r>
            <a:r>
              <a:rPr lang="en-US" dirty="0" err="1" smtClean="0"/>
              <a:t>loại</a:t>
            </a:r>
            <a:r>
              <a:rPr lang="en-US" dirty="0" smtClean="0"/>
              <a:t> IPC mới cho </a:t>
            </a:r>
            <a:r>
              <a:rPr lang="en-US" dirty="0" err="1" smtClean="0"/>
              <a:t>phép</a:t>
            </a:r>
            <a:r>
              <a:rPr lang="en-US" dirty="0" smtClean="0"/>
              <a:t> làm </a:t>
            </a:r>
            <a:r>
              <a:rPr lang="en-US" dirty="0" err="1" smtClean="0"/>
              <a:t>việc</a:t>
            </a:r>
            <a:r>
              <a:rPr lang="en-US" dirty="0" smtClean="0"/>
              <a:t> đó. Binder được </a:t>
            </a:r>
            <a:r>
              <a:rPr lang="en-US" dirty="0" err="1" smtClean="0"/>
              <a:t>sinh</a:t>
            </a:r>
            <a:r>
              <a:rPr lang="en-US" dirty="0" smtClean="0"/>
              <a:t> </a:t>
            </a:r>
            <a:r>
              <a:rPr lang="en-US" dirty="0" err="1" smtClean="0"/>
              <a:t>ra.</a:t>
            </a:r>
            <a:endParaRPr lang="en-US" dirty="0" smtClean="0"/>
          </a:p>
          <a:p>
            <a:r>
              <a:rPr lang="en-US" dirty="0" smtClean="0"/>
              <a:t>Trong Android, </a:t>
            </a:r>
            <a:r>
              <a:rPr lang="en-US" dirty="0" err="1" smtClean="0"/>
              <a:t>mỗi</a:t>
            </a:r>
            <a:r>
              <a:rPr lang="en-US" dirty="0" smtClean="0"/>
              <a:t> application và </a:t>
            </a:r>
            <a:r>
              <a:rPr lang="en-US" dirty="0" err="1" smtClean="0"/>
              <a:t>mỗi</a:t>
            </a:r>
            <a:r>
              <a:rPr lang="en-US" dirty="0" smtClean="0"/>
              <a:t> service là 1 process </a:t>
            </a:r>
            <a:r>
              <a:rPr lang="en-US" dirty="0" err="1" smtClean="0"/>
              <a:t>riêng</a:t>
            </a:r>
            <a:r>
              <a:rPr lang="en-US" dirty="0" smtClean="0"/>
              <a:t> </a:t>
            </a:r>
            <a:r>
              <a:rPr lang="en-US" dirty="0" err="1" smtClean="0"/>
              <a:t>biệt</a:t>
            </a:r>
            <a:r>
              <a:rPr lang="en-US" dirty="0" smtClean="0"/>
              <a:t>. Các application sẽ gửi request </a:t>
            </a:r>
            <a:r>
              <a:rPr lang="en-US" dirty="0" err="1" smtClean="0"/>
              <a:t>đến</a:t>
            </a:r>
            <a:r>
              <a:rPr lang="en-US" dirty="0" smtClean="0"/>
              <a:t> system service thông qua Binder.</a:t>
            </a:r>
          </a:p>
          <a:p>
            <a:r>
              <a:rPr lang="en-US" dirty="0" smtClean="0"/>
              <a:t>Reference: </a:t>
            </a:r>
            <a:r>
              <a:rPr lang="en-US" dirty="0" smtClean="0">
                <a:hlinkClick r:id="rId2"/>
              </a:rPr>
              <a:t>Link</a:t>
            </a:r>
            <a:endParaRPr lang="en-US" dirty="0"/>
          </a:p>
        </p:txBody>
      </p:sp>
    </p:spTree>
    <p:extLst>
      <p:ext uri="{BB962C8B-B14F-4D97-AF65-F5344CB8AC3E}">
        <p14:creationId xmlns:p14="http://schemas.microsoft.com/office/powerpoint/2010/main" val="308712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services</a:t>
            </a:r>
          </a:p>
        </p:txBody>
      </p:sp>
      <p:sp>
        <p:nvSpPr>
          <p:cNvPr id="4" name="Content Placeholder 3"/>
          <p:cNvSpPr>
            <a:spLocks noGrp="1"/>
          </p:cNvSpPr>
          <p:nvPr>
            <p:ph idx="1"/>
          </p:nvPr>
        </p:nvSpPr>
        <p:spPr/>
        <p:txBody>
          <a:bodyPr/>
          <a:lstStyle/>
          <a:p>
            <a:r>
              <a:rPr lang="en-US" dirty="0" smtClean="0"/>
              <a:t>Trong Android, </a:t>
            </a:r>
            <a:r>
              <a:rPr lang="en-US" dirty="0" err="1" smtClean="0"/>
              <a:t>mỗi</a:t>
            </a:r>
            <a:r>
              <a:rPr lang="en-US" dirty="0" smtClean="0"/>
              <a:t> service là </a:t>
            </a:r>
            <a:r>
              <a:rPr lang="en-US" dirty="0" err="1" smtClean="0"/>
              <a:t>một</a:t>
            </a:r>
            <a:r>
              <a:rPr lang="en-US" dirty="0" smtClean="0"/>
              <a:t> process </a:t>
            </a:r>
            <a:r>
              <a:rPr lang="en-US" dirty="0" err="1" smtClean="0"/>
              <a:t>riêng</a:t>
            </a:r>
            <a:r>
              <a:rPr lang="en-US" dirty="0" smtClean="0"/>
              <a:t> </a:t>
            </a:r>
            <a:r>
              <a:rPr lang="en-US" dirty="0" err="1" smtClean="0"/>
              <a:t>biệt</a:t>
            </a:r>
            <a:r>
              <a:rPr lang="en-US" dirty="0" smtClean="0"/>
              <a:t> </a:t>
            </a:r>
            <a:r>
              <a:rPr lang="en-US" dirty="0" err="1" smtClean="0"/>
              <a:t>chạy</a:t>
            </a:r>
            <a:r>
              <a:rPr lang="en-US" dirty="0" smtClean="0"/>
              <a:t> ở </a:t>
            </a:r>
            <a:r>
              <a:rPr lang="en-US" dirty="0" err="1" smtClean="0"/>
              <a:t>chế</a:t>
            </a:r>
            <a:r>
              <a:rPr lang="en-US" dirty="0" smtClean="0"/>
              <a:t> độ back ground. Service process cần </a:t>
            </a:r>
            <a:r>
              <a:rPr lang="en-US" dirty="0" err="1" smtClean="0"/>
              <a:t>phải</a:t>
            </a:r>
            <a:r>
              <a:rPr lang="en-US" dirty="0" smtClean="0"/>
              <a:t> được start </a:t>
            </a:r>
            <a:r>
              <a:rPr lang="en-US" dirty="0" err="1" smtClean="0"/>
              <a:t>trước</a:t>
            </a:r>
            <a:r>
              <a:rPr lang="en-US" dirty="0" smtClean="0"/>
              <a:t> </a:t>
            </a:r>
            <a:r>
              <a:rPr lang="en-US" dirty="0" err="1" smtClean="0"/>
              <a:t>khi</a:t>
            </a:r>
            <a:r>
              <a:rPr lang="en-US" dirty="0" smtClean="0"/>
              <a:t> application sử dụng </a:t>
            </a:r>
            <a:r>
              <a:rPr lang="en-US" dirty="0" err="1" smtClean="0"/>
              <a:t>nó</a:t>
            </a:r>
            <a:r>
              <a:rPr lang="en-US" dirty="0" smtClean="0"/>
              <a:t>.</a:t>
            </a:r>
          </a:p>
          <a:p>
            <a:r>
              <a:rPr lang="en-US" dirty="0" smtClean="0"/>
              <a:t>Reference: </a:t>
            </a:r>
            <a:r>
              <a:rPr lang="en-US" dirty="0" smtClean="0">
                <a:hlinkClick r:id="rId2"/>
              </a:rPr>
              <a:t>Link</a:t>
            </a:r>
            <a:endParaRPr lang="en-US" dirty="0"/>
          </a:p>
        </p:txBody>
      </p:sp>
    </p:spTree>
    <p:extLst>
      <p:ext uri="{BB962C8B-B14F-4D97-AF65-F5344CB8AC3E}">
        <p14:creationId xmlns:p14="http://schemas.microsoft.com/office/powerpoint/2010/main" val="48074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service example</a:t>
            </a:r>
          </a:p>
        </p:txBody>
      </p:sp>
      <p:pic>
        <p:nvPicPr>
          <p:cNvPr id="5" name="Content Placeholder 4"/>
          <p:cNvPicPr>
            <a:picLocks noGrp="1" noChangeAspect="1"/>
          </p:cNvPicPr>
          <p:nvPr>
            <p:ph idx="1"/>
          </p:nvPr>
        </p:nvPicPr>
        <p:blipFill>
          <a:blip r:embed="rId2"/>
          <a:stretch>
            <a:fillRect/>
          </a:stretch>
        </p:blipFill>
        <p:spPr>
          <a:xfrm>
            <a:off x="2215618" y="871538"/>
            <a:ext cx="4712763" cy="3722687"/>
          </a:xfrm>
          <a:prstGeom prst="rect">
            <a:avLst/>
          </a:prstGeom>
        </p:spPr>
      </p:pic>
    </p:spTree>
    <p:extLst>
      <p:ext uri="{BB962C8B-B14F-4D97-AF65-F5344CB8AC3E}">
        <p14:creationId xmlns:p14="http://schemas.microsoft.com/office/powerpoint/2010/main" val="246434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Dalvik/Android runtime/Zygote</a:t>
            </a:r>
          </a:p>
        </p:txBody>
      </p:sp>
      <p:sp>
        <p:nvSpPr>
          <p:cNvPr id="4" name="Content Placeholder 3"/>
          <p:cNvSpPr>
            <a:spLocks noGrp="1"/>
          </p:cNvSpPr>
          <p:nvPr>
            <p:ph idx="1"/>
          </p:nvPr>
        </p:nvSpPr>
        <p:spPr/>
        <p:txBody>
          <a:bodyPr/>
          <a:lstStyle/>
          <a:p>
            <a:r>
              <a:rPr lang="en-US" dirty="0" smtClean="0"/>
              <a:t>Được </a:t>
            </a:r>
            <a:r>
              <a:rPr lang="en-US" dirty="0" err="1" smtClean="0"/>
              <a:t>viết</a:t>
            </a:r>
            <a:r>
              <a:rPr lang="en-US" dirty="0" smtClean="0"/>
              <a:t> bằng C. Dùng để thông </a:t>
            </a:r>
            <a:r>
              <a:rPr lang="en-US" dirty="0" err="1" smtClean="0"/>
              <a:t>dịch</a:t>
            </a:r>
            <a:r>
              <a:rPr lang="en-US" dirty="0"/>
              <a:t> </a:t>
            </a:r>
            <a:r>
              <a:rPr lang="en-US" dirty="0" err="1" smtClean="0"/>
              <a:t>mã</a:t>
            </a:r>
            <a:r>
              <a:rPr lang="en-US" dirty="0" smtClean="0"/>
              <a:t> java </a:t>
            </a:r>
            <a:r>
              <a:rPr lang="en-US" dirty="0" err="1" smtClean="0"/>
              <a:t>thành</a:t>
            </a:r>
            <a:r>
              <a:rPr lang="en-US" dirty="0" smtClean="0"/>
              <a:t> </a:t>
            </a:r>
            <a:r>
              <a:rPr lang="en-US" dirty="0" err="1" smtClean="0"/>
              <a:t>mã</a:t>
            </a:r>
            <a:r>
              <a:rPr lang="en-US" dirty="0" smtClean="0"/>
              <a:t> assembly, </a:t>
            </a:r>
            <a:r>
              <a:rPr lang="en-US" dirty="0" err="1" smtClean="0"/>
              <a:t>mã</a:t>
            </a:r>
            <a:r>
              <a:rPr lang="en-US" dirty="0" smtClean="0"/>
              <a:t> assembly sau đó sẽ được </a:t>
            </a:r>
            <a:r>
              <a:rPr lang="en-US" dirty="0" err="1" smtClean="0"/>
              <a:t>thực</a:t>
            </a:r>
            <a:r>
              <a:rPr lang="en-US" dirty="0" smtClean="0"/>
              <a:t> </a:t>
            </a:r>
            <a:r>
              <a:rPr lang="en-US" dirty="0" err="1" smtClean="0"/>
              <a:t>thi</a:t>
            </a:r>
            <a:r>
              <a:rPr lang="en-US" dirty="0" smtClean="0"/>
              <a:t> </a:t>
            </a:r>
            <a:r>
              <a:rPr lang="en-US" dirty="0" err="1" smtClean="0"/>
              <a:t>bởi</a:t>
            </a:r>
            <a:r>
              <a:rPr lang="en-US" dirty="0" smtClean="0"/>
              <a:t> CPU.</a:t>
            </a:r>
          </a:p>
          <a:p>
            <a:r>
              <a:rPr lang="en-US" dirty="0" err="1" smtClean="0"/>
              <a:t>Mỗi</a:t>
            </a:r>
            <a:r>
              <a:rPr lang="en-US" dirty="0" smtClean="0"/>
              <a:t> Android application </a:t>
            </a:r>
            <a:r>
              <a:rPr lang="en-US" dirty="0" err="1" smtClean="0"/>
              <a:t>khi</a:t>
            </a:r>
            <a:r>
              <a:rPr lang="en-US" dirty="0" smtClean="0"/>
              <a:t> start sẽ start </a:t>
            </a:r>
            <a:r>
              <a:rPr lang="en-US" dirty="0" err="1" smtClean="0"/>
              <a:t>một</a:t>
            </a:r>
            <a:r>
              <a:rPr lang="en-US" dirty="0" smtClean="0"/>
              <a:t> virtual machine cho </a:t>
            </a:r>
            <a:r>
              <a:rPr lang="en-US" dirty="0" err="1" smtClean="0"/>
              <a:t>riêng</a:t>
            </a:r>
            <a:r>
              <a:rPr lang="en-US" dirty="0" smtClean="0"/>
              <a:t> </a:t>
            </a:r>
            <a:r>
              <a:rPr lang="en-US" dirty="0" err="1" smtClean="0"/>
              <a:t>nó</a:t>
            </a:r>
            <a:r>
              <a:rPr lang="en-US" dirty="0" smtClean="0"/>
              <a:t>. Process ID của app chính là process ID của virtual machine.</a:t>
            </a:r>
            <a:endParaRPr lang="en-US" dirty="0"/>
          </a:p>
        </p:txBody>
      </p:sp>
    </p:spTree>
    <p:extLst>
      <p:ext uri="{BB962C8B-B14F-4D97-AF65-F5344CB8AC3E}">
        <p14:creationId xmlns:p14="http://schemas.microsoft.com/office/powerpoint/2010/main" val="257355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Jni - Java native interface</a:t>
            </a:r>
          </a:p>
        </p:txBody>
      </p:sp>
      <p:sp>
        <p:nvSpPr>
          <p:cNvPr id="4" name="Content Placeholder 3"/>
          <p:cNvSpPr>
            <a:spLocks noGrp="1"/>
          </p:cNvSpPr>
          <p:nvPr>
            <p:ph idx="1"/>
          </p:nvPr>
        </p:nvSpPr>
        <p:spPr/>
        <p:txBody>
          <a:bodyPr/>
          <a:lstStyle/>
          <a:p>
            <a:r>
              <a:rPr lang="en-US" dirty="0" smtClean="0"/>
              <a:t>Các application trên Java </a:t>
            </a:r>
            <a:r>
              <a:rPr lang="en-US" dirty="0" err="1" smtClean="0"/>
              <a:t>chủ</a:t>
            </a:r>
            <a:r>
              <a:rPr lang="en-US" dirty="0" smtClean="0"/>
              <a:t> </a:t>
            </a:r>
            <a:r>
              <a:rPr lang="en-US" dirty="0" err="1" smtClean="0"/>
              <a:t>yếu</a:t>
            </a:r>
            <a:r>
              <a:rPr lang="en-US" dirty="0" smtClean="0"/>
              <a:t> được </a:t>
            </a:r>
            <a:r>
              <a:rPr lang="en-US" dirty="0" err="1" smtClean="0"/>
              <a:t>viết</a:t>
            </a:r>
            <a:r>
              <a:rPr lang="en-US" dirty="0" smtClean="0"/>
              <a:t> bằng </a:t>
            </a:r>
            <a:r>
              <a:rPr lang="en-US" dirty="0" err="1" smtClean="0"/>
              <a:t>ngôn</a:t>
            </a:r>
            <a:r>
              <a:rPr lang="en-US" dirty="0" smtClean="0"/>
              <a:t> </a:t>
            </a:r>
            <a:r>
              <a:rPr lang="en-US" dirty="0" err="1" smtClean="0"/>
              <a:t>ngữ</a:t>
            </a:r>
            <a:r>
              <a:rPr lang="en-US" dirty="0" smtClean="0"/>
              <a:t> thông </a:t>
            </a:r>
            <a:r>
              <a:rPr lang="en-US" dirty="0" err="1" smtClean="0"/>
              <a:t>dịch</a:t>
            </a:r>
            <a:r>
              <a:rPr lang="en-US" dirty="0" smtClean="0"/>
              <a:t> </a:t>
            </a:r>
            <a:r>
              <a:rPr lang="en-US" dirty="0" err="1" smtClean="0"/>
              <a:t>như</a:t>
            </a:r>
            <a:r>
              <a:rPr lang="en-US" dirty="0" smtClean="0"/>
              <a:t> Java, </a:t>
            </a:r>
            <a:r>
              <a:rPr lang="en-US" dirty="0" err="1" smtClean="0"/>
              <a:t>tuy</a:t>
            </a:r>
            <a:r>
              <a:rPr lang="en-US" dirty="0" smtClean="0"/>
              <a:t> </a:t>
            </a:r>
            <a:r>
              <a:rPr lang="en-US" dirty="0" err="1" smtClean="0"/>
              <a:t>nhiên</a:t>
            </a:r>
            <a:r>
              <a:rPr lang="en-US" dirty="0"/>
              <a:t> </a:t>
            </a:r>
            <a:r>
              <a:rPr lang="en-US" dirty="0" err="1" smtClean="0"/>
              <a:t>hệ</a:t>
            </a:r>
            <a:r>
              <a:rPr lang="en-US" dirty="0" smtClean="0"/>
              <a:t> </a:t>
            </a:r>
            <a:r>
              <a:rPr lang="en-US" dirty="0" err="1" smtClean="0"/>
              <a:t>thống</a:t>
            </a:r>
            <a:r>
              <a:rPr lang="en-US" dirty="0" smtClean="0"/>
              <a:t> HAL </a:t>
            </a:r>
            <a:r>
              <a:rPr lang="en-US" dirty="0" err="1" smtClean="0"/>
              <a:t>bên</a:t>
            </a:r>
            <a:r>
              <a:rPr lang="en-US" dirty="0" smtClean="0"/>
              <a:t> </a:t>
            </a:r>
            <a:r>
              <a:rPr lang="en-US" dirty="0" err="1" smtClean="0"/>
              <a:t>dưới</a:t>
            </a:r>
            <a:r>
              <a:rPr lang="en-US" dirty="0" smtClean="0"/>
              <a:t> tương tác với hardware lại được </a:t>
            </a:r>
            <a:r>
              <a:rPr lang="en-US" dirty="0" err="1" smtClean="0"/>
              <a:t>viết</a:t>
            </a:r>
            <a:r>
              <a:rPr lang="en-US" dirty="0" smtClean="0"/>
              <a:t> bằng C. Do đó Android </a:t>
            </a:r>
            <a:r>
              <a:rPr lang="en-US" dirty="0" err="1" smtClean="0"/>
              <a:t>tạo</a:t>
            </a:r>
            <a:r>
              <a:rPr lang="en-US" dirty="0" smtClean="0"/>
              <a:t> </a:t>
            </a:r>
            <a:r>
              <a:rPr lang="en-US" dirty="0" err="1" smtClean="0"/>
              <a:t>ra</a:t>
            </a:r>
            <a:r>
              <a:rPr lang="en-US" dirty="0" smtClean="0"/>
              <a:t> </a:t>
            </a:r>
            <a:r>
              <a:rPr lang="en-US" dirty="0" err="1" smtClean="0"/>
              <a:t>jni</a:t>
            </a:r>
            <a:r>
              <a:rPr lang="en-US" dirty="0" smtClean="0"/>
              <a:t> để </a:t>
            </a:r>
            <a:r>
              <a:rPr lang="en-US" dirty="0" err="1" smtClean="0"/>
              <a:t>hỗ</a:t>
            </a:r>
            <a:r>
              <a:rPr lang="en-US" dirty="0" smtClean="0"/>
              <a:t> </a:t>
            </a:r>
            <a:r>
              <a:rPr lang="en-US" dirty="0" err="1" smtClean="0"/>
              <a:t>trợ</a:t>
            </a:r>
            <a:r>
              <a:rPr lang="en-US" dirty="0" smtClean="0"/>
              <a:t> Java app có thể call các </a:t>
            </a:r>
            <a:r>
              <a:rPr lang="en-US" dirty="0" err="1" smtClean="0"/>
              <a:t>hàm</a:t>
            </a:r>
            <a:r>
              <a:rPr lang="en-US" dirty="0" smtClean="0"/>
              <a:t> </a:t>
            </a:r>
            <a:r>
              <a:rPr lang="en-US" dirty="0" err="1" smtClean="0"/>
              <a:t>viết</a:t>
            </a:r>
            <a:r>
              <a:rPr lang="en-US" dirty="0" smtClean="0"/>
              <a:t> bằng C.</a:t>
            </a:r>
          </a:p>
          <a:p>
            <a:r>
              <a:rPr lang="en-US" dirty="0" smtClean="0"/>
              <a:t>Reference: </a:t>
            </a:r>
            <a:r>
              <a:rPr lang="en-US" dirty="0" smtClean="0">
                <a:hlinkClick r:id="rId2"/>
              </a:rPr>
              <a:t>Link</a:t>
            </a:r>
            <a:endParaRPr lang="en-US" dirty="0"/>
          </a:p>
        </p:txBody>
      </p:sp>
    </p:spTree>
    <p:extLst>
      <p:ext uri="{BB962C8B-B14F-4D97-AF65-F5344CB8AC3E}">
        <p14:creationId xmlns:p14="http://schemas.microsoft.com/office/powerpoint/2010/main" val="1576185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Edit Android build system</a:t>
            </a:r>
          </a:p>
        </p:txBody>
      </p:sp>
      <p:sp>
        <p:nvSpPr>
          <p:cNvPr id="4" name="Content Placeholder 3"/>
          <p:cNvSpPr>
            <a:spLocks noGrp="1"/>
          </p:cNvSpPr>
          <p:nvPr>
            <p:ph idx="1"/>
          </p:nvPr>
        </p:nvSpPr>
        <p:spPr/>
        <p:txBody>
          <a:bodyPr/>
          <a:lstStyle/>
          <a:p>
            <a:r>
              <a:rPr lang="en-US" dirty="0" err="1" smtClean="0"/>
              <a:t>Mỗi</a:t>
            </a:r>
            <a:r>
              <a:rPr lang="en-US" dirty="0" smtClean="0"/>
              <a:t> </a:t>
            </a:r>
            <a:r>
              <a:rPr lang="en-US" dirty="0" err="1" smtClean="0"/>
              <a:t>khi</a:t>
            </a:r>
            <a:r>
              <a:rPr lang="en-US" dirty="0"/>
              <a:t> </a:t>
            </a:r>
            <a:r>
              <a:rPr lang="en-US" dirty="0" smtClean="0"/>
              <a:t>support 1 device mới, </a:t>
            </a:r>
            <a:r>
              <a:rPr lang="en-US" dirty="0" err="1" smtClean="0"/>
              <a:t>chúng</a:t>
            </a:r>
            <a:r>
              <a:rPr lang="en-US" dirty="0" smtClean="0"/>
              <a:t> ta cần </a:t>
            </a:r>
            <a:r>
              <a:rPr lang="en-US" dirty="0" err="1" smtClean="0"/>
              <a:t>phải</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build của Android để compile source code mới </a:t>
            </a:r>
            <a:r>
              <a:rPr lang="en-US" dirty="0" err="1" smtClean="0"/>
              <a:t>tạo</a:t>
            </a:r>
            <a:r>
              <a:rPr lang="en-US" dirty="0" smtClean="0"/>
              <a:t> </a:t>
            </a:r>
            <a:r>
              <a:rPr lang="en-US" dirty="0" err="1" smtClean="0"/>
              <a:t>ra.</a:t>
            </a:r>
            <a:endParaRPr lang="en-US" dirty="0" smtClean="0"/>
          </a:p>
        </p:txBody>
      </p:sp>
    </p:spTree>
    <p:extLst>
      <p:ext uri="{BB962C8B-B14F-4D97-AF65-F5344CB8AC3E}">
        <p14:creationId xmlns:p14="http://schemas.microsoft.com/office/powerpoint/2010/main" val="295184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Blink led demo for Android</a:t>
            </a:r>
          </a:p>
        </p:txBody>
      </p:sp>
      <p:sp>
        <p:nvSpPr>
          <p:cNvPr id="4" name="Content Placeholder 3"/>
          <p:cNvSpPr>
            <a:spLocks noGrp="1"/>
          </p:cNvSpPr>
          <p:nvPr>
            <p:ph idx="1"/>
          </p:nvPr>
        </p:nvSpPr>
        <p:spPr/>
        <p:txBody>
          <a:bodyPr>
            <a:normAutofit fontScale="92500" lnSpcReduction="20000"/>
          </a:bodyPr>
          <a:lstStyle/>
          <a:p>
            <a:r>
              <a:rPr lang="en-US" dirty="0" smtClean="0"/>
              <a:t>Source code: </a:t>
            </a:r>
            <a:r>
              <a:rPr lang="en-US" dirty="0" err="1" smtClean="0">
                <a:hlinkClick r:id="rId2"/>
              </a:rPr>
              <a:t>Github</a:t>
            </a:r>
            <a:endParaRPr lang="en-US" dirty="0"/>
          </a:p>
          <a:p>
            <a:r>
              <a:rPr lang="en-US" dirty="0" smtClean="0"/>
              <a:t>Danh </a:t>
            </a:r>
            <a:r>
              <a:rPr lang="en-US" dirty="0" err="1" smtClean="0"/>
              <a:t>sách</a:t>
            </a:r>
            <a:r>
              <a:rPr lang="en-US" dirty="0" smtClean="0"/>
              <a:t> các file source code </a:t>
            </a:r>
            <a:r>
              <a:rPr lang="en-US" dirty="0" err="1" smtClean="0"/>
              <a:t>tạo</a:t>
            </a:r>
            <a:r>
              <a:rPr lang="en-US" dirty="0" smtClean="0"/>
              <a:t> mới:</a:t>
            </a:r>
          </a:p>
          <a:p>
            <a:pPr lvl="1"/>
            <a:r>
              <a:rPr lang="en-US" sz="2000" dirty="0" err="1" smtClean="0"/>
              <a:t>sdk</a:t>
            </a:r>
            <a:r>
              <a:rPr lang="en-US" sz="2000" dirty="0" smtClean="0"/>
              <a:t>/emulator/</a:t>
            </a:r>
            <a:r>
              <a:rPr lang="en-US" sz="2000" dirty="0" err="1" smtClean="0"/>
              <a:t>opersyshw</a:t>
            </a:r>
            <a:r>
              <a:rPr lang="en-US" sz="2000" dirty="0" smtClean="0"/>
              <a:t>/</a:t>
            </a:r>
            <a:r>
              <a:rPr lang="en-US" sz="2000" dirty="0" err="1" smtClean="0"/>
              <a:t>opersyshw_qemu.c</a:t>
            </a:r>
            <a:endParaRPr lang="en-US" sz="2000" dirty="0" smtClean="0"/>
          </a:p>
          <a:p>
            <a:pPr lvl="1"/>
            <a:r>
              <a:rPr lang="en-US" sz="2000" dirty="0" smtClean="0"/>
              <a:t>hardware/</a:t>
            </a:r>
            <a:r>
              <a:rPr lang="en-US" sz="2000" dirty="0" err="1" smtClean="0"/>
              <a:t>libhardware</a:t>
            </a:r>
            <a:r>
              <a:rPr lang="en-US" sz="2000" dirty="0" smtClean="0"/>
              <a:t>/include/hardware/</a:t>
            </a:r>
            <a:r>
              <a:rPr lang="en-US" sz="2000" dirty="0" err="1" smtClean="0"/>
              <a:t>opersyshw.h</a:t>
            </a:r>
            <a:endParaRPr lang="en-US" sz="2000" dirty="0" smtClean="0"/>
          </a:p>
          <a:p>
            <a:pPr lvl="1"/>
            <a:r>
              <a:rPr lang="en-US" sz="2000" dirty="0" err="1" smtClean="0"/>
              <a:t>kernel_imx</a:t>
            </a:r>
            <a:r>
              <a:rPr lang="en-US" sz="2000" dirty="0" smtClean="0"/>
              <a:t>/drivers/</a:t>
            </a:r>
            <a:r>
              <a:rPr lang="en-US" sz="2000" dirty="0" err="1" smtClean="0"/>
              <a:t>leds</a:t>
            </a:r>
            <a:r>
              <a:rPr lang="en-US" sz="2000" dirty="0" smtClean="0"/>
              <a:t>/</a:t>
            </a:r>
            <a:r>
              <a:rPr lang="en-US" sz="2000" dirty="0" err="1" smtClean="0"/>
              <a:t>opersys_led_blink.c</a:t>
            </a:r>
            <a:endParaRPr lang="en-US" sz="2000" dirty="0" smtClean="0"/>
          </a:p>
          <a:p>
            <a:pPr lvl="1"/>
            <a:r>
              <a:rPr lang="en-US" sz="2000" dirty="0" smtClean="0"/>
              <a:t>frameworks/base/services/java/com/android/server/OpersysService.java</a:t>
            </a:r>
          </a:p>
          <a:p>
            <a:pPr lvl="1"/>
            <a:r>
              <a:rPr lang="en-US" sz="2000" dirty="0" smtClean="0"/>
              <a:t>frameworks/base/services/core/</a:t>
            </a:r>
            <a:r>
              <a:rPr lang="en-US" sz="2000" dirty="0" err="1" smtClean="0"/>
              <a:t>jni</a:t>
            </a:r>
            <a:r>
              <a:rPr lang="en-US" sz="2000" dirty="0" smtClean="0"/>
              <a:t>/com_android_server_OpersysService.cpp</a:t>
            </a:r>
          </a:p>
          <a:p>
            <a:pPr lvl="1"/>
            <a:r>
              <a:rPr lang="en-US" sz="2000" dirty="0" smtClean="0"/>
              <a:t>frameworks/base/core/java/android/</a:t>
            </a:r>
            <a:r>
              <a:rPr lang="en-US" sz="2000" dirty="0" err="1" smtClean="0"/>
              <a:t>os</a:t>
            </a:r>
            <a:r>
              <a:rPr lang="en-US" sz="2000" dirty="0" smtClean="0"/>
              <a:t>/OpersysManager.java</a:t>
            </a:r>
          </a:p>
          <a:p>
            <a:pPr lvl="1"/>
            <a:r>
              <a:rPr lang="en-US" sz="2000" dirty="0" smtClean="0"/>
              <a:t>frameworks/base/core/java/android/</a:t>
            </a:r>
            <a:r>
              <a:rPr lang="en-US" sz="2000" dirty="0" err="1" smtClean="0"/>
              <a:t>os</a:t>
            </a:r>
            <a:r>
              <a:rPr lang="en-US" sz="2000" dirty="0" smtClean="0"/>
              <a:t>/</a:t>
            </a:r>
            <a:r>
              <a:rPr lang="en-US" sz="2000" dirty="0" err="1" smtClean="0"/>
              <a:t>IOpersysService.aidl</a:t>
            </a:r>
            <a:endParaRPr lang="en-US" sz="2000" dirty="0" smtClean="0"/>
          </a:p>
          <a:p>
            <a:pPr lvl="1"/>
            <a:r>
              <a:rPr lang="en-US" sz="2000" dirty="0"/>
              <a:t>packages/apps/</a:t>
            </a:r>
            <a:r>
              <a:rPr lang="en-US" sz="2000" dirty="0" err="1"/>
              <a:t>Blink_app</a:t>
            </a:r>
            <a:endParaRPr lang="en-US" sz="2000" dirty="0"/>
          </a:p>
        </p:txBody>
      </p:sp>
    </p:spTree>
    <p:extLst>
      <p:ext uri="{BB962C8B-B14F-4D97-AF65-F5344CB8AC3E}">
        <p14:creationId xmlns:p14="http://schemas.microsoft.com/office/powerpoint/2010/main" val="2381651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Blink led demo for Android</a:t>
            </a:r>
          </a:p>
        </p:txBody>
      </p:sp>
      <p:sp>
        <p:nvSpPr>
          <p:cNvPr id="4" name="Content Placeholder 3"/>
          <p:cNvSpPr>
            <a:spLocks noGrp="1"/>
          </p:cNvSpPr>
          <p:nvPr>
            <p:ph idx="1"/>
          </p:nvPr>
        </p:nvSpPr>
        <p:spPr/>
        <p:txBody>
          <a:bodyPr>
            <a:normAutofit/>
          </a:bodyPr>
          <a:lstStyle/>
          <a:p>
            <a:r>
              <a:rPr lang="en-US" dirty="0" smtClean="0"/>
              <a:t>Danh </a:t>
            </a:r>
            <a:r>
              <a:rPr lang="en-US" dirty="0" err="1" smtClean="0"/>
              <a:t>sách</a:t>
            </a:r>
            <a:r>
              <a:rPr lang="en-US" dirty="0" smtClean="0"/>
              <a:t> các file cần </a:t>
            </a:r>
            <a:r>
              <a:rPr lang="en-US" dirty="0" err="1" smtClean="0"/>
              <a:t>chỉnh</a:t>
            </a:r>
            <a:r>
              <a:rPr lang="en-US" dirty="0" smtClean="0"/>
              <a:t> </a:t>
            </a:r>
            <a:r>
              <a:rPr lang="en-US" dirty="0" err="1" smtClean="0"/>
              <a:t>sửa</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hệ</a:t>
            </a:r>
            <a:r>
              <a:rPr lang="en-US" dirty="0" smtClean="0"/>
              <a:t> </a:t>
            </a:r>
            <a:r>
              <a:rPr lang="en-US" dirty="0" err="1" smtClean="0"/>
              <a:t>thống</a:t>
            </a:r>
            <a:r>
              <a:rPr lang="en-US" dirty="0" smtClean="0"/>
              <a:t> build:</a:t>
            </a:r>
          </a:p>
          <a:p>
            <a:pPr lvl="1"/>
            <a:r>
              <a:rPr lang="en-US" sz="2000" dirty="0" smtClean="0"/>
              <a:t>sdk/emulator/opersyshw/Android.mk</a:t>
            </a:r>
          </a:p>
          <a:p>
            <a:pPr lvl="1"/>
            <a:r>
              <a:rPr lang="en-US" sz="2000" dirty="0" smtClean="0"/>
              <a:t>frameworks/base/Android.mk</a:t>
            </a:r>
          </a:p>
          <a:p>
            <a:pPr lvl="1"/>
            <a:r>
              <a:rPr lang="en-US" sz="2000" dirty="0" err="1" smtClean="0"/>
              <a:t>kernel_imx</a:t>
            </a:r>
            <a:r>
              <a:rPr lang="en-US" sz="2000" dirty="0" smtClean="0"/>
              <a:t>/drivers/</a:t>
            </a:r>
            <a:r>
              <a:rPr lang="en-US" sz="2000" dirty="0" err="1" smtClean="0"/>
              <a:t>leds</a:t>
            </a:r>
            <a:r>
              <a:rPr lang="en-US" sz="2000" dirty="0" smtClean="0"/>
              <a:t>/</a:t>
            </a:r>
            <a:r>
              <a:rPr lang="en-US" sz="2000" dirty="0" err="1" smtClean="0"/>
              <a:t>Makefile</a:t>
            </a:r>
            <a:endParaRPr lang="en-US" sz="2000" dirty="0" smtClean="0"/>
          </a:p>
          <a:p>
            <a:pPr lvl="1"/>
            <a:r>
              <a:rPr lang="en-US" sz="2000" dirty="0" smtClean="0"/>
              <a:t>frameworks/base/services/core/jni/Android.mk</a:t>
            </a:r>
          </a:p>
          <a:p>
            <a:pPr lvl="1"/>
            <a:r>
              <a:rPr lang="en-US" sz="2000" dirty="0"/>
              <a:t>device/udoo/udooneo_6sx/BoardConfig.mk</a:t>
            </a:r>
            <a:endParaRPr lang="en-US" sz="2000" dirty="0"/>
          </a:p>
        </p:txBody>
      </p:sp>
    </p:spTree>
    <p:extLst>
      <p:ext uri="{BB962C8B-B14F-4D97-AF65-F5344CB8AC3E}">
        <p14:creationId xmlns:p14="http://schemas.microsoft.com/office/powerpoint/2010/main" val="303496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a:t>Android </a:t>
            </a:r>
            <a:r>
              <a:rPr lang="en-US" dirty="0" smtClean="0"/>
              <a:t>architecture</a:t>
            </a:r>
          </a:p>
          <a:p>
            <a:r>
              <a:rPr lang="en-US" dirty="0" smtClean="0"/>
              <a:t>Support new device for Android</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9194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Blink led demo for Android</a:t>
            </a:r>
          </a:p>
        </p:txBody>
      </p:sp>
      <p:sp>
        <p:nvSpPr>
          <p:cNvPr id="4" name="Content Placeholder 3"/>
          <p:cNvSpPr>
            <a:spLocks noGrp="1"/>
          </p:cNvSpPr>
          <p:nvPr>
            <p:ph idx="1"/>
          </p:nvPr>
        </p:nvSpPr>
        <p:spPr/>
        <p:txBody>
          <a:bodyPr>
            <a:normAutofit/>
          </a:bodyPr>
          <a:lstStyle/>
          <a:p>
            <a:r>
              <a:rPr lang="en-US" dirty="0" smtClean="0"/>
              <a:t>Danh </a:t>
            </a:r>
            <a:r>
              <a:rPr lang="en-US" dirty="0" err="1" smtClean="0"/>
              <a:t>sách</a:t>
            </a:r>
            <a:r>
              <a:rPr lang="en-US" dirty="0" smtClean="0"/>
              <a:t> các file cần </a:t>
            </a:r>
            <a:r>
              <a:rPr lang="en-US" dirty="0" err="1" smtClean="0"/>
              <a:t>chỉnh</a:t>
            </a:r>
            <a:r>
              <a:rPr lang="en-US" dirty="0" smtClean="0"/>
              <a:t> </a:t>
            </a:r>
            <a:r>
              <a:rPr lang="en-US" dirty="0" err="1" smtClean="0"/>
              <a:t>sửa</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hệ</a:t>
            </a:r>
            <a:r>
              <a:rPr lang="en-US" dirty="0" smtClean="0"/>
              <a:t> </a:t>
            </a:r>
            <a:r>
              <a:rPr lang="en-US" dirty="0" err="1" smtClean="0"/>
              <a:t>thống</a:t>
            </a:r>
            <a:r>
              <a:rPr lang="en-US" dirty="0"/>
              <a:t> </a:t>
            </a:r>
            <a:r>
              <a:rPr lang="en-US" dirty="0" smtClean="0"/>
              <a:t>load and boot:</a:t>
            </a:r>
          </a:p>
          <a:p>
            <a:pPr lvl="1"/>
            <a:r>
              <a:rPr lang="en-US" sz="1600" dirty="0" smtClean="0"/>
              <a:t>frameworks/base/services/java/com/android/server/SystemServer.java</a:t>
            </a:r>
          </a:p>
          <a:p>
            <a:pPr lvl="1"/>
            <a:r>
              <a:rPr lang="en-US" sz="1600" dirty="0" smtClean="0"/>
              <a:t>frameworks/base/services/core/</a:t>
            </a:r>
            <a:r>
              <a:rPr lang="en-US" sz="1600" dirty="0" err="1" smtClean="0"/>
              <a:t>jni</a:t>
            </a:r>
            <a:r>
              <a:rPr lang="en-US" sz="1600" dirty="0" smtClean="0"/>
              <a:t>/onload.cpp</a:t>
            </a:r>
          </a:p>
          <a:p>
            <a:pPr lvl="1"/>
            <a:r>
              <a:rPr lang="en-US" sz="1600" dirty="0" smtClean="0"/>
              <a:t>frameworks/base/core/java/android/content/Context.java</a:t>
            </a:r>
          </a:p>
          <a:p>
            <a:pPr lvl="1"/>
            <a:r>
              <a:rPr lang="en-US" sz="1600" dirty="0" smtClean="0"/>
              <a:t>frameworks/base/core/java/android/app/SystemServiceRegistry.java</a:t>
            </a:r>
          </a:p>
          <a:p>
            <a:pPr lvl="1"/>
            <a:r>
              <a:rPr lang="en-US" sz="1600" dirty="0" smtClean="0"/>
              <a:t>system/core/</a:t>
            </a:r>
            <a:r>
              <a:rPr lang="en-US" sz="1600" dirty="0" err="1" smtClean="0"/>
              <a:t>rootdir</a:t>
            </a:r>
            <a:r>
              <a:rPr lang="en-US" sz="1600" dirty="0" smtClean="0"/>
              <a:t>/</a:t>
            </a:r>
            <a:r>
              <a:rPr lang="en-US" sz="1600" dirty="0" err="1" smtClean="0"/>
              <a:t>ueventd.rc</a:t>
            </a:r>
            <a:endParaRPr lang="en-US" sz="1600" dirty="0" smtClean="0"/>
          </a:p>
          <a:p>
            <a:pPr lvl="1"/>
            <a:r>
              <a:rPr lang="en-US" sz="1600" dirty="0"/>
              <a:t>system/core/</a:t>
            </a:r>
            <a:r>
              <a:rPr lang="en-US" sz="1600" dirty="0" err="1"/>
              <a:t>rootdir</a:t>
            </a:r>
            <a:r>
              <a:rPr lang="en-US" sz="1600" dirty="0"/>
              <a:t>/</a:t>
            </a:r>
            <a:r>
              <a:rPr lang="en-US" sz="1600" dirty="0" err="1"/>
              <a:t>init.rc</a:t>
            </a:r>
            <a:endParaRPr lang="en-US" sz="1600" dirty="0"/>
          </a:p>
        </p:txBody>
      </p:sp>
    </p:spTree>
    <p:extLst>
      <p:ext uri="{BB962C8B-B14F-4D97-AF65-F5344CB8AC3E}">
        <p14:creationId xmlns:p14="http://schemas.microsoft.com/office/powerpoint/2010/main" val="221119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Embedded Android by Karim </a:t>
            </a:r>
            <a:r>
              <a:rPr lang="en-US" dirty="0" err="1">
                <a:hlinkClick r:id="rId2"/>
              </a:rPr>
              <a:t>Yaghmour</a:t>
            </a:r>
            <a:endParaRPr lang="en-US" dirty="0">
              <a:hlinkClick r:id="rId2"/>
            </a:endParaRPr>
          </a:p>
          <a:p>
            <a:r>
              <a:rPr lang="en-US" dirty="0" smtClean="0"/>
              <a:t>Android System programming</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7357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5" name="Content Placeholder 4"/>
          <p:cNvSpPr>
            <a:spLocks noGrp="1"/>
          </p:cNvSpPr>
          <p:nvPr>
            <p:ph idx="1"/>
          </p:nvPr>
        </p:nvSpPr>
        <p:spPr/>
        <p:txBody>
          <a:bodyPr/>
          <a:lstStyle/>
          <a:p>
            <a:r>
              <a:rPr lang="vi-VN" dirty="0"/>
              <a:t>Các hệ thống embedded ngày càng đòi hỏi giao diện đẹp hơn. Ngoài ra chúng còn phục vụ các nhu cầu giải trí cho user như chơi game, xem phim. Từ đó nảy sinh yêu cầu phát triển các hệ thống embedded sử dụng hệ điều hành Android.</a:t>
            </a:r>
            <a:endParaRPr lang="en-US" dirty="0"/>
          </a:p>
        </p:txBody>
      </p:sp>
    </p:spTree>
    <p:extLst>
      <p:ext uri="{BB962C8B-B14F-4D97-AF65-F5344CB8AC3E}">
        <p14:creationId xmlns:p14="http://schemas.microsoft.com/office/powerpoint/2010/main" val="299089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basic architecture</a:t>
            </a:r>
          </a:p>
        </p:txBody>
      </p:sp>
      <p:pic>
        <p:nvPicPr>
          <p:cNvPr id="4" name="Content Placeholder 3"/>
          <p:cNvPicPr>
            <a:picLocks noGrp="1" noChangeAspect="1"/>
          </p:cNvPicPr>
          <p:nvPr>
            <p:ph idx="1"/>
          </p:nvPr>
        </p:nvPicPr>
        <p:blipFill>
          <a:blip r:embed="rId2"/>
          <a:stretch>
            <a:fillRect/>
          </a:stretch>
        </p:blipFill>
        <p:spPr>
          <a:xfrm>
            <a:off x="1762125" y="894556"/>
            <a:ext cx="5619750" cy="3676650"/>
          </a:xfrm>
          <a:prstGeom prst="rect">
            <a:avLst/>
          </a:prstGeom>
        </p:spPr>
      </p:pic>
    </p:spTree>
    <p:extLst>
      <p:ext uri="{BB962C8B-B14F-4D97-AF65-F5344CB8AC3E}">
        <p14:creationId xmlns:p14="http://schemas.microsoft.com/office/powerpoint/2010/main" val="65148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detail architecture</a:t>
            </a:r>
          </a:p>
        </p:txBody>
      </p:sp>
      <p:pic>
        <p:nvPicPr>
          <p:cNvPr id="4" name="Content Placeholder 3"/>
          <p:cNvPicPr>
            <a:picLocks noGrp="1" noChangeAspect="1"/>
          </p:cNvPicPr>
          <p:nvPr>
            <p:ph idx="1"/>
          </p:nvPr>
        </p:nvPicPr>
        <p:blipFill>
          <a:blip r:embed="rId3"/>
          <a:stretch>
            <a:fillRect/>
          </a:stretch>
        </p:blipFill>
        <p:spPr>
          <a:xfrm>
            <a:off x="2458932" y="871538"/>
            <a:ext cx="4226136" cy="3722687"/>
          </a:xfrm>
          <a:prstGeom prst="rect">
            <a:avLst/>
          </a:prstGeom>
        </p:spPr>
      </p:pic>
      <p:sp>
        <p:nvSpPr>
          <p:cNvPr id="5" name="Rectangle 4"/>
          <p:cNvSpPr/>
          <p:nvPr/>
        </p:nvSpPr>
        <p:spPr>
          <a:xfrm>
            <a:off x="3110113" y="4476902"/>
            <a:ext cx="2923774" cy="5092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Embedded Android – Karim </a:t>
            </a:r>
            <a:r>
              <a:rPr lang="en-US" sz="1300" dirty="0" err="1" smtClean="0">
                <a:solidFill>
                  <a:schemeClr val="tx1"/>
                </a:solidFill>
              </a:rPr>
              <a:t>Yagbmour</a:t>
            </a:r>
            <a:endParaRPr lang="en-US" sz="1300" dirty="0">
              <a:solidFill>
                <a:schemeClr val="tx1"/>
              </a:solidFill>
            </a:endParaRPr>
          </a:p>
        </p:txBody>
      </p:sp>
    </p:spTree>
    <p:extLst>
      <p:ext uri="{BB962C8B-B14F-4D97-AF65-F5344CB8AC3E}">
        <p14:creationId xmlns:p14="http://schemas.microsoft.com/office/powerpoint/2010/main" val="405663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kernel - device driver</a:t>
            </a:r>
          </a:p>
        </p:txBody>
      </p:sp>
      <p:sp>
        <p:nvSpPr>
          <p:cNvPr id="4" name="Content Placeholder 3"/>
          <p:cNvSpPr>
            <a:spLocks noGrp="1"/>
          </p:cNvSpPr>
          <p:nvPr>
            <p:ph idx="1"/>
          </p:nvPr>
        </p:nvSpPr>
        <p:spPr/>
        <p:txBody>
          <a:bodyPr/>
          <a:lstStyle/>
          <a:p>
            <a:r>
              <a:rPr lang="en-US" dirty="0" smtClean="0"/>
              <a:t>Do Android sử dụng chung </a:t>
            </a:r>
            <a:r>
              <a:rPr lang="en-US" dirty="0" err="1" smtClean="0"/>
              <a:t>nhân</a:t>
            </a:r>
            <a:r>
              <a:rPr lang="en-US" dirty="0" smtClean="0"/>
              <a:t> với Linux kernel </a:t>
            </a:r>
            <a:r>
              <a:rPr lang="en-US" dirty="0" err="1" smtClean="0"/>
              <a:t>nên</a:t>
            </a:r>
            <a:r>
              <a:rPr lang="en-US" dirty="0" smtClean="0"/>
              <a:t> driver trên Android </a:t>
            </a:r>
            <a:r>
              <a:rPr lang="en-US" dirty="0" err="1" smtClean="0"/>
              <a:t>viết</a:t>
            </a:r>
            <a:r>
              <a:rPr lang="en-US" dirty="0" smtClean="0"/>
              <a:t> </a:t>
            </a:r>
            <a:r>
              <a:rPr lang="en-US" dirty="0" err="1" smtClean="0"/>
              <a:t>giống</a:t>
            </a:r>
            <a:r>
              <a:rPr lang="en-US" dirty="0" smtClean="0"/>
              <a:t> </a:t>
            </a:r>
            <a:r>
              <a:rPr lang="en-US" dirty="0" err="1" smtClean="0"/>
              <a:t>như</a:t>
            </a:r>
            <a:r>
              <a:rPr lang="en-US" dirty="0" smtClean="0"/>
              <a:t> trên Linux.</a:t>
            </a:r>
            <a:endParaRPr lang="en-US" dirty="0"/>
          </a:p>
        </p:txBody>
      </p:sp>
    </p:spTree>
    <p:extLst>
      <p:ext uri="{BB962C8B-B14F-4D97-AF65-F5344CB8AC3E}">
        <p14:creationId xmlns:p14="http://schemas.microsoft.com/office/powerpoint/2010/main" val="24426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driver example</a:t>
            </a:r>
          </a:p>
        </p:txBody>
      </p:sp>
      <p:pic>
        <p:nvPicPr>
          <p:cNvPr id="5" name="Content Placeholder 4"/>
          <p:cNvPicPr>
            <a:picLocks noGrp="1" noChangeAspect="1"/>
          </p:cNvPicPr>
          <p:nvPr>
            <p:ph idx="1"/>
          </p:nvPr>
        </p:nvPicPr>
        <p:blipFill>
          <a:blip r:embed="rId2"/>
          <a:stretch>
            <a:fillRect/>
          </a:stretch>
        </p:blipFill>
        <p:spPr>
          <a:xfrm>
            <a:off x="1833562" y="980281"/>
            <a:ext cx="5476875" cy="3505200"/>
          </a:xfrm>
          <a:prstGeom prst="rect">
            <a:avLst/>
          </a:prstGeom>
        </p:spPr>
      </p:pic>
    </p:spTree>
    <p:extLst>
      <p:ext uri="{BB962C8B-B14F-4D97-AF65-F5344CB8AC3E}">
        <p14:creationId xmlns:p14="http://schemas.microsoft.com/office/powerpoint/2010/main" val="167111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HAL - Hardware abstraction layer</a:t>
            </a:r>
          </a:p>
        </p:txBody>
      </p:sp>
      <p:sp>
        <p:nvSpPr>
          <p:cNvPr id="4" name="Content Placeholder 3"/>
          <p:cNvSpPr>
            <a:spLocks noGrp="1"/>
          </p:cNvSpPr>
          <p:nvPr>
            <p:ph idx="1"/>
          </p:nvPr>
        </p:nvSpPr>
        <p:spPr/>
        <p:txBody>
          <a:bodyPr/>
          <a:lstStyle/>
          <a:p>
            <a:r>
              <a:rPr lang="en-US" dirty="0" smtClean="0"/>
              <a:t>Android không </a:t>
            </a:r>
            <a:r>
              <a:rPr lang="en-US" dirty="0" err="1" smtClean="0"/>
              <a:t>muốn</a:t>
            </a:r>
            <a:r>
              <a:rPr lang="en-US" dirty="0" smtClean="0"/>
              <a:t> </a:t>
            </a:r>
            <a:r>
              <a:rPr lang="en-US" dirty="0" err="1" smtClean="0"/>
              <a:t>phải</a:t>
            </a:r>
            <a:r>
              <a:rPr lang="en-US" dirty="0" smtClean="0"/>
              <a:t> </a:t>
            </a:r>
            <a:r>
              <a:rPr lang="en-US" dirty="0" err="1" smtClean="0"/>
              <a:t>chỉnh</a:t>
            </a:r>
            <a:r>
              <a:rPr lang="en-US" dirty="0" smtClean="0"/>
              <a:t> </a:t>
            </a:r>
            <a:r>
              <a:rPr lang="en-US" dirty="0" err="1" smtClean="0"/>
              <a:t>sửa</a:t>
            </a:r>
            <a:r>
              <a:rPr lang="en-US" dirty="0" smtClean="0"/>
              <a:t> lại các layer của </a:t>
            </a:r>
            <a:r>
              <a:rPr lang="en-US" dirty="0" err="1" smtClean="0"/>
              <a:t>nó</a:t>
            </a:r>
            <a:r>
              <a:rPr lang="en-US" dirty="0" smtClean="0"/>
              <a:t> </a:t>
            </a:r>
            <a:r>
              <a:rPr lang="en-US" dirty="0" err="1" smtClean="0"/>
              <a:t>mỗi</a:t>
            </a:r>
            <a:r>
              <a:rPr lang="en-US" dirty="0" smtClean="0"/>
              <a:t> </a:t>
            </a:r>
            <a:r>
              <a:rPr lang="en-US" dirty="0" err="1" smtClean="0"/>
              <a:t>khi</a:t>
            </a:r>
            <a:r>
              <a:rPr lang="en-US" dirty="0" smtClean="0"/>
              <a:t> </a:t>
            </a:r>
            <a:r>
              <a:rPr lang="en-US" dirty="0" err="1" smtClean="0"/>
              <a:t>thêm</a:t>
            </a:r>
            <a:r>
              <a:rPr lang="en-US" dirty="0" smtClean="0"/>
              <a:t> </a:t>
            </a:r>
            <a:r>
              <a:rPr lang="en-US" dirty="0" err="1" smtClean="0"/>
              <a:t>một</a:t>
            </a:r>
            <a:r>
              <a:rPr lang="en-US" dirty="0" smtClean="0"/>
              <a:t> </a:t>
            </a:r>
            <a:r>
              <a:rPr lang="en-US" dirty="0" err="1" smtClean="0"/>
              <a:t>thiết</a:t>
            </a:r>
            <a:r>
              <a:rPr lang="en-US" dirty="0" smtClean="0"/>
              <a:t> </a:t>
            </a:r>
            <a:r>
              <a:rPr lang="en-US" dirty="0" err="1" smtClean="0"/>
              <a:t>bị</a:t>
            </a:r>
            <a:r>
              <a:rPr lang="en-US" dirty="0" smtClean="0"/>
              <a:t> mới. Do đó, </a:t>
            </a:r>
            <a:r>
              <a:rPr lang="en-US" dirty="0" err="1" smtClean="0"/>
              <a:t>nó</a:t>
            </a:r>
            <a:r>
              <a:rPr lang="en-US" dirty="0" smtClean="0"/>
              <a:t> </a:t>
            </a:r>
            <a:r>
              <a:rPr lang="en-US" dirty="0" err="1" smtClean="0"/>
              <a:t>cung</a:t>
            </a:r>
            <a:r>
              <a:rPr lang="en-US" dirty="0" smtClean="0"/>
              <a:t> </a:t>
            </a:r>
            <a:r>
              <a:rPr lang="en-US" dirty="0" err="1" smtClean="0"/>
              <a:t>cấp</a:t>
            </a:r>
            <a:r>
              <a:rPr lang="en-US" dirty="0" smtClean="0"/>
              <a:t> 1 layer </a:t>
            </a:r>
            <a:r>
              <a:rPr lang="en-US" dirty="0" err="1" smtClean="0"/>
              <a:t>riêng</a:t>
            </a:r>
            <a:r>
              <a:rPr lang="en-US" dirty="0" smtClean="0"/>
              <a:t> cho </a:t>
            </a:r>
            <a:r>
              <a:rPr lang="en-US" dirty="0" err="1" smtClean="0"/>
              <a:t>nhà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cứng</a:t>
            </a:r>
            <a:r>
              <a:rPr lang="en-US" dirty="0" smtClean="0"/>
              <a:t> – HAL layer. HAL define các standard interface để tương tác với device file. Người </a:t>
            </a:r>
            <a:r>
              <a:rPr lang="en-US" dirty="0" err="1" smtClean="0"/>
              <a:t>phát</a:t>
            </a:r>
            <a:r>
              <a:rPr lang="en-US" dirty="0" smtClean="0"/>
              <a:t> </a:t>
            </a:r>
            <a:r>
              <a:rPr lang="en-US" dirty="0" err="1" smtClean="0"/>
              <a:t>triển</a:t>
            </a:r>
            <a:r>
              <a:rPr lang="en-US" dirty="0" smtClean="0"/>
              <a:t> Android embedded </a:t>
            </a:r>
            <a:r>
              <a:rPr lang="en-US" dirty="0" err="1" smtClean="0"/>
              <a:t>phải</a:t>
            </a:r>
            <a:r>
              <a:rPr lang="en-US" dirty="0"/>
              <a:t> </a:t>
            </a:r>
            <a:r>
              <a:rPr lang="en-US" dirty="0" err="1" smtClean="0"/>
              <a:t>viết</a:t>
            </a:r>
            <a:r>
              <a:rPr lang="en-US" dirty="0" smtClean="0"/>
              <a:t> code để </a:t>
            </a:r>
            <a:r>
              <a:rPr lang="en-US" dirty="0" err="1" smtClean="0"/>
              <a:t>phục</a:t>
            </a:r>
            <a:r>
              <a:rPr lang="en-US" dirty="0" smtClean="0"/>
              <a:t> </a:t>
            </a:r>
            <a:r>
              <a:rPr lang="en-US" dirty="0" err="1" smtClean="0"/>
              <a:t>vụ</a:t>
            </a:r>
            <a:r>
              <a:rPr lang="en-US" dirty="0" smtClean="0"/>
              <a:t> </a:t>
            </a:r>
            <a:r>
              <a:rPr lang="en-US" dirty="0" err="1" smtClean="0"/>
              <a:t>lời</a:t>
            </a:r>
            <a:r>
              <a:rPr lang="en-US" dirty="0" smtClean="0"/>
              <a:t> </a:t>
            </a:r>
            <a:r>
              <a:rPr lang="en-US" dirty="0" err="1" smtClean="0"/>
              <a:t>gọi</a:t>
            </a:r>
            <a:r>
              <a:rPr lang="en-US" dirty="0" smtClean="0"/>
              <a:t> từ các layer </a:t>
            </a:r>
            <a:r>
              <a:rPr lang="en-US" dirty="0" err="1" smtClean="0"/>
              <a:t>bên</a:t>
            </a:r>
            <a:r>
              <a:rPr lang="en-US" dirty="0" smtClean="0"/>
              <a:t> trên.</a:t>
            </a:r>
            <a:endParaRPr lang="en-US" dirty="0"/>
          </a:p>
        </p:txBody>
      </p:sp>
    </p:spTree>
    <p:extLst>
      <p:ext uri="{BB962C8B-B14F-4D97-AF65-F5344CB8AC3E}">
        <p14:creationId xmlns:p14="http://schemas.microsoft.com/office/powerpoint/2010/main" val="419718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HAL example</a:t>
            </a:r>
          </a:p>
        </p:txBody>
      </p:sp>
      <p:pic>
        <p:nvPicPr>
          <p:cNvPr id="7" name="Content Placeholder 6"/>
          <p:cNvPicPr>
            <a:picLocks noGrp="1" noChangeAspect="1"/>
          </p:cNvPicPr>
          <p:nvPr>
            <p:ph idx="1"/>
          </p:nvPr>
        </p:nvPicPr>
        <p:blipFill>
          <a:blip r:embed="rId2"/>
          <a:stretch>
            <a:fillRect/>
          </a:stretch>
        </p:blipFill>
        <p:spPr>
          <a:xfrm>
            <a:off x="2490787" y="1313656"/>
            <a:ext cx="4162425" cy="2838450"/>
          </a:xfrm>
          <a:prstGeom prst="rect">
            <a:avLst/>
          </a:prstGeom>
        </p:spPr>
      </p:pic>
    </p:spTree>
    <p:extLst>
      <p:ext uri="{BB962C8B-B14F-4D97-AF65-F5344CB8AC3E}">
        <p14:creationId xmlns:p14="http://schemas.microsoft.com/office/powerpoint/2010/main" val="1244610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2270</TotalTime>
  <Words>648</Words>
  <Application>Microsoft Office PowerPoint</Application>
  <PresentationFormat>On-screen Show (16:9)</PresentationFormat>
  <Paragraphs>79</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Template_Internal_Course</vt:lpstr>
      <vt:lpstr>Support new device for Android embedded</vt:lpstr>
      <vt:lpstr>Agenda</vt:lpstr>
      <vt:lpstr>Introduction</vt:lpstr>
      <vt:lpstr>Android basic architecture</vt:lpstr>
      <vt:lpstr>Android detail architecture</vt:lpstr>
      <vt:lpstr>Linux kernel - device driver</vt:lpstr>
      <vt:lpstr>Device driver example</vt:lpstr>
      <vt:lpstr>HAL - Hardware abstraction layer</vt:lpstr>
      <vt:lpstr>HAL example</vt:lpstr>
      <vt:lpstr>Android application</vt:lpstr>
      <vt:lpstr>Application example</vt:lpstr>
      <vt:lpstr>Binder</vt:lpstr>
      <vt:lpstr>System services</vt:lpstr>
      <vt:lpstr>An service example</vt:lpstr>
      <vt:lpstr>Dalvik/Android runtime/Zygote</vt:lpstr>
      <vt:lpstr>Jni - Java native interface</vt:lpstr>
      <vt:lpstr>Edit Android build system</vt:lpstr>
      <vt:lpstr>Blink led demo for Android</vt:lpstr>
      <vt:lpstr>Blink led demo for Android</vt:lpstr>
      <vt:lpstr>Blink led demo for Android</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393</cp:revision>
  <dcterms:created xsi:type="dcterms:W3CDTF">2015-08-31T01:44:46Z</dcterms:created>
  <dcterms:modified xsi:type="dcterms:W3CDTF">2019-04-22T11:27:18Z</dcterms:modified>
</cp:coreProperties>
</file>