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59" r:id="rId3"/>
    <p:sldId id="261" r:id="rId4"/>
    <p:sldId id="260" r:id="rId5"/>
    <p:sldId id="262" r:id="rId6"/>
    <p:sldId id="265"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228" autoAdjust="0"/>
  </p:normalViewPr>
  <p:slideViewPr>
    <p:cSldViewPr snapToGrid="0" snapToObjects="1" showGuides="1">
      <p:cViewPr varScale="1">
        <p:scale>
          <a:sx n="124" d="100"/>
          <a:sy n="124" d="100"/>
        </p:scale>
        <p:origin x="122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11/23/2018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11/23/2018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dirty="0" err="1" smtClean="0"/>
              <a:t>chương</a:t>
            </a:r>
            <a:r>
              <a:rPr lang="en-US" baseline="0" dirty="0" smtClean="0"/>
              <a:t> trình build từ C </a:t>
            </a:r>
            <a:r>
              <a:rPr lang="en-US" baseline="0" dirty="0" err="1" smtClean="0"/>
              <a:t>khi</a:t>
            </a:r>
            <a:r>
              <a:rPr lang="en-US" baseline="0" dirty="0" smtClean="0"/>
              <a:t> </a:t>
            </a:r>
            <a:r>
              <a:rPr lang="en-US" baseline="0" dirty="0" err="1" smtClean="0"/>
              <a:t>chạy</a:t>
            </a:r>
            <a:r>
              <a:rPr lang="en-US" baseline="0" dirty="0" smtClean="0"/>
              <a:t> trong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sẽ </a:t>
            </a:r>
            <a:r>
              <a:rPr lang="en-US" baseline="0" dirty="0" err="1" smtClean="0"/>
              <a:t>khác</a:t>
            </a:r>
            <a:r>
              <a:rPr lang="en-US" baseline="0" dirty="0" smtClean="0"/>
              <a:t> với </a:t>
            </a:r>
            <a:r>
              <a:rPr lang="en-US" baseline="0" dirty="0" err="1" smtClean="0"/>
              <a:t>chạy</a:t>
            </a:r>
            <a:r>
              <a:rPr lang="en-US" baseline="0" dirty="0" smtClean="0"/>
              <a:t> </a:t>
            </a:r>
            <a:r>
              <a:rPr lang="en-US" baseline="0" dirty="0" err="1" smtClean="0"/>
              <a:t>thuần</a:t>
            </a:r>
            <a:r>
              <a:rPr lang="en-US" baseline="0" dirty="0" smtClean="0"/>
              <a:t> </a:t>
            </a:r>
            <a:r>
              <a:rPr lang="en-US" baseline="0" dirty="0" err="1" smtClean="0"/>
              <a:t>túy</a:t>
            </a:r>
            <a:r>
              <a:rPr lang="en-US" baseline="0" dirty="0" smtClean="0"/>
              <a:t> trên vi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Khi</a:t>
            </a:r>
            <a:r>
              <a:rPr lang="en-US" baseline="0" dirty="0" smtClean="0"/>
              <a:t> </a:t>
            </a:r>
            <a:r>
              <a:rPr lang="en-US" baseline="0" dirty="0" err="1" smtClean="0"/>
              <a:t>chạy</a:t>
            </a:r>
            <a:r>
              <a:rPr lang="en-US" baseline="0" dirty="0" smtClean="0"/>
              <a:t> trong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sẽ có </a:t>
            </a:r>
            <a:r>
              <a:rPr lang="en-US" baseline="0" dirty="0" err="1" smtClean="0"/>
              <a:t>nhiều</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process đó. Trong </a:t>
            </a:r>
            <a:r>
              <a:rPr lang="en-US" baseline="0" dirty="0" err="1" smtClean="0"/>
              <a:t>bài</a:t>
            </a:r>
            <a:r>
              <a:rPr lang="en-US" baseline="0" dirty="0" smtClean="0"/>
              <a:t> này sẽ </a:t>
            </a:r>
            <a:r>
              <a:rPr lang="en-US" baseline="0" dirty="0" err="1" smtClean="0"/>
              <a:t>giới</a:t>
            </a:r>
            <a:r>
              <a:rPr lang="en-US" baseline="0" dirty="0" smtClean="0"/>
              <a:t> </a:t>
            </a:r>
            <a:r>
              <a:rPr lang="en-US" baseline="0" dirty="0" err="1" smtClean="0"/>
              <a:t>thiệu</a:t>
            </a:r>
            <a:r>
              <a:rPr lang="en-US" baseline="0" dirty="0" smtClean="0"/>
              <a:t> về 1 trong các </a:t>
            </a:r>
            <a:r>
              <a:rPr lang="en-US" baseline="0" dirty="0" err="1" smtClean="0"/>
              <a:t>yếu</a:t>
            </a:r>
            <a:r>
              <a:rPr lang="en-US" baseline="0" dirty="0" smtClean="0"/>
              <a:t> </a:t>
            </a:r>
            <a:r>
              <a:rPr lang="en-US" baseline="0" dirty="0" err="1" smtClean="0"/>
              <a:t>tố</a:t>
            </a:r>
            <a:r>
              <a:rPr lang="en-US" baseline="0" dirty="0" smtClean="0"/>
              <a:t> đó – </a:t>
            </a:r>
            <a:r>
              <a:rPr lang="en-US" baseline="0" dirty="0" err="1" smtClean="0"/>
              <a:t>yếu</a:t>
            </a:r>
            <a:r>
              <a:rPr lang="en-US" baseline="0" dirty="0" smtClean="0"/>
              <a:t> </a:t>
            </a:r>
            <a:r>
              <a:rPr lang="en-US" baseline="0" dirty="0" err="1" smtClean="0"/>
              <a:t>tố</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Từ đó người học có thể </a:t>
            </a:r>
            <a:r>
              <a:rPr lang="en-US" baseline="0" dirty="0" err="1" smtClean="0"/>
              <a:t>hiểu</a:t>
            </a:r>
            <a:r>
              <a:rPr lang="en-US" baseline="0" dirty="0" smtClean="0"/>
              <a:t> hơn </a:t>
            </a:r>
            <a:r>
              <a:rPr lang="en-US" baseline="0" dirty="0" err="1" smtClean="0"/>
              <a:t>khi</a:t>
            </a:r>
            <a:r>
              <a:rPr lang="en-US" baseline="0" dirty="0" smtClean="0"/>
              <a:t> </a:t>
            </a:r>
            <a:r>
              <a:rPr lang="en-US" baseline="0" dirty="0" err="1" smtClean="0"/>
              <a:t>lập</a:t>
            </a:r>
            <a:r>
              <a:rPr lang="en-US" baseline="0" dirty="0" smtClean="0"/>
              <a:t> trình trên Linux,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bài</a:t>
            </a:r>
            <a:r>
              <a:rPr lang="en-US" baseline="0" dirty="0" smtClean="0"/>
              <a:t> học này </a:t>
            </a:r>
            <a:r>
              <a:rPr lang="en-US" baseline="0" dirty="0" err="1" smtClean="0"/>
              <a:t>cũng</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các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lập</a:t>
            </a:r>
            <a:r>
              <a:rPr lang="en-US" baseline="0" dirty="0" smtClean="0"/>
              <a:t> trình </a:t>
            </a:r>
            <a:r>
              <a:rPr lang="en-US" baseline="0" dirty="0" err="1" smtClean="0"/>
              <a:t>để</a:t>
            </a:r>
            <a:r>
              <a:rPr lang="en-US" baseline="0" dirty="0" smtClean="0"/>
              <a:t> sử dụng các thông </a:t>
            </a:r>
            <a:r>
              <a:rPr lang="en-US" baseline="0" dirty="0" err="1" smtClean="0"/>
              <a:t>số</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của process</a:t>
            </a:r>
          </a:p>
        </p:txBody>
      </p:sp>
      <p:sp>
        <p:nvSpPr>
          <p:cNvPr id="4" name="Slide Number Placeholder 3"/>
          <p:cNvSpPr>
            <a:spLocks noGrp="1"/>
          </p:cNvSpPr>
          <p:nvPr>
            <p:ph type="sldNum" sz="quarter" idx="10"/>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42226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err="1" smtClean="0"/>
              <a:t>Chủ</a:t>
            </a:r>
            <a:r>
              <a:rPr lang="en-US" dirty="0" smtClean="0"/>
              <a:t> </a:t>
            </a:r>
            <a:r>
              <a:rPr lang="en-US" dirty="0" err="1" smtClean="0"/>
              <a:t>động</a:t>
            </a:r>
            <a:r>
              <a:rPr lang="en-US" dirty="0" smtClean="0"/>
              <a:t> </a:t>
            </a:r>
            <a:r>
              <a:rPr lang="en-US" dirty="0" err="1" smtClean="0"/>
              <a:t>kết</a:t>
            </a:r>
            <a:r>
              <a:rPr lang="en-US" dirty="0" smtClean="0"/>
              <a:t> </a:t>
            </a:r>
            <a:r>
              <a:rPr lang="en-US" dirty="0" err="1" smtClean="0"/>
              <a:t>thúc</a:t>
            </a:r>
            <a:endParaRPr lang="en-US" dirty="0" smtClean="0"/>
          </a:p>
          <a:p>
            <a:pPr lvl="3"/>
            <a:r>
              <a:rPr lang="en-US" dirty="0" smtClean="0"/>
              <a:t>Call return trong </a:t>
            </a:r>
            <a:r>
              <a:rPr lang="en-US" dirty="0" err="1" smtClean="0"/>
              <a:t>hàm</a:t>
            </a:r>
            <a:r>
              <a:rPr lang="en-US" dirty="0" smtClean="0"/>
              <a:t> main</a:t>
            </a:r>
          </a:p>
          <a:p>
            <a:pPr lvl="3"/>
            <a:r>
              <a:rPr lang="en-US" dirty="0" smtClean="0"/>
              <a:t>Call exit() từ </a:t>
            </a:r>
            <a:r>
              <a:rPr lang="en-US" dirty="0" err="1" smtClean="0"/>
              <a:t>bất</a:t>
            </a:r>
            <a:r>
              <a:rPr lang="en-US" dirty="0" smtClean="0"/>
              <a:t> </a:t>
            </a:r>
            <a:r>
              <a:rPr lang="en-US" dirty="0" err="1" smtClean="0"/>
              <a:t>cứ</a:t>
            </a:r>
            <a:r>
              <a:rPr lang="en-US" dirty="0" smtClean="0"/>
              <a:t> </a:t>
            </a:r>
            <a:r>
              <a:rPr lang="en-US" dirty="0" err="1" smtClean="0"/>
              <a:t>hàm</a:t>
            </a:r>
            <a:r>
              <a:rPr lang="en-US" dirty="0" smtClean="0"/>
              <a:t> </a:t>
            </a:r>
            <a:r>
              <a:rPr lang="en-US" dirty="0" err="1" smtClean="0"/>
              <a:t>nào</a:t>
            </a:r>
            <a:r>
              <a:rPr lang="en-US" dirty="0" smtClean="0"/>
              <a:t>.</a:t>
            </a:r>
          </a:p>
          <a:p>
            <a:pPr lvl="2"/>
            <a:r>
              <a:rPr lang="en-US" dirty="0" err="1" smtClean="0"/>
              <a:t>Bị</a:t>
            </a:r>
            <a:r>
              <a:rPr lang="en-US" dirty="0" smtClean="0"/>
              <a:t> </a:t>
            </a:r>
            <a:r>
              <a:rPr lang="en-US" dirty="0" err="1" smtClean="0"/>
              <a:t>động</a:t>
            </a:r>
            <a:r>
              <a:rPr lang="en-US" dirty="0" smtClean="0"/>
              <a:t> </a:t>
            </a:r>
            <a:r>
              <a:rPr lang="en-US" dirty="0" err="1" smtClean="0"/>
              <a:t>kết</a:t>
            </a:r>
            <a:r>
              <a:rPr lang="en-US" dirty="0" smtClean="0"/>
              <a:t> </a:t>
            </a:r>
            <a:r>
              <a:rPr lang="en-US" dirty="0" err="1" smtClean="0"/>
              <a:t>thúc</a:t>
            </a:r>
            <a:endParaRPr lang="en-US" dirty="0" smtClean="0"/>
          </a:p>
          <a:p>
            <a:pPr lvl="3"/>
            <a:r>
              <a:rPr lang="vi-VN" dirty="0" smtClean="0"/>
              <a:t>Chương trình gặp lỗi</a:t>
            </a:r>
            <a:endParaRPr lang="en-US" dirty="0" smtClean="0"/>
          </a:p>
          <a:p>
            <a:pPr lvl="3"/>
            <a:r>
              <a:rPr lang="en-US" dirty="0" err="1" smtClean="0"/>
              <a:t>Nhận</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kết</a:t>
            </a:r>
            <a:r>
              <a:rPr lang="en-US" dirty="0" smtClean="0"/>
              <a:t> </a:t>
            </a:r>
            <a:r>
              <a:rPr lang="en-US" dirty="0" err="1" smtClean="0"/>
              <a:t>thúc</a:t>
            </a:r>
            <a:r>
              <a:rPr lang="en-US" dirty="0" smtClean="0"/>
              <a:t> gửi từ </a:t>
            </a:r>
            <a:r>
              <a:rPr lang="en-US" dirty="0" err="1" smtClean="0"/>
              <a:t>bên</a:t>
            </a:r>
            <a:r>
              <a:rPr lang="en-US" dirty="0" smtClean="0"/>
              <a:t> </a:t>
            </a:r>
            <a:r>
              <a:rPr lang="en-US" dirty="0" err="1" smtClean="0"/>
              <a:t>ngoài</a:t>
            </a:r>
            <a:endParaRPr lang="en-US" dirty="0" smtClean="0"/>
          </a:p>
          <a:p>
            <a:pPr lvl="3"/>
            <a:endParaRPr lang="en-US" dirty="0" smtClean="0"/>
          </a:p>
          <a:p>
            <a:pPr lvl="1"/>
            <a:r>
              <a:rPr lang="vi-VN" dirty="0" smtClean="0"/>
              <a:t>Trước khi chương trình thực sự kết thúc, hệ điều hành sẽ giải phóng các tài nguyên mà chương trình đang giữ, bao gồm memory, file open, ...</a:t>
            </a:r>
            <a:endParaRPr lang="en-US" dirty="0" smtClean="0"/>
          </a:p>
          <a:p>
            <a:pPr lvl="1"/>
            <a:r>
              <a:rPr lang="vi-VN" dirty="0" smtClean="0"/>
              <a:t>Mỗi khi chương trình xin cấp phát bất cứ tài nguyên nào thì hệ điều hành đều lưu thông tin lại, thông tin đó được ghi trong struct process descriptor của từng chương trình. Do đó khi chương trình kết thúc, hệ điều hành có các thông tin về tài nguyên mà chương trình đã cấp phát, từ đó có thể giải phóng chúng.</a:t>
            </a:r>
            <a:endParaRPr lang="en-US" dirty="0" smtClean="0"/>
          </a:p>
          <a:p>
            <a:pPr lvl="1"/>
            <a:r>
              <a:rPr lang="en-US" dirty="0" err="1" smtClean="0"/>
              <a:t>Thực</a:t>
            </a:r>
            <a:r>
              <a:rPr lang="en-US" dirty="0" smtClean="0"/>
              <a:t> </a:t>
            </a:r>
            <a:r>
              <a:rPr lang="en-US" dirty="0" err="1" smtClean="0"/>
              <a:t>hành</a:t>
            </a:r>
            <a:r>
              <a:rPr lang="en-US" dirty="0" smtClean="0"/>
              <a:t>: </a:t>
            </a:r>
            <a:r>
              <a:rPr lang="en-US" dirty="0" err="1" smtClean="0"/>
              <a:t>Xem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trả</a:t>
            </a:r>
            <a:r>
              <a:rPr lang="en-US" dirty="0" smtClean="0"/>
              <a:t> về của 1 command line </a:t>
            </a:r>
            <a:r>
              <a:rPr lang="en-US" dirty="0" err="1" smtClean="0"/>
              <a:t>bất</a:t>
            </a:r>
            <a:r>
              <a:rPr lang="en-US" dirty="0" smtClean="0"/>
              <a:t> </a:t>
            </a:r>
            <a:r>
              <a:rPr lang="en-US" dirty="0" err="1" smtClean="0"/>
              <a:t>kỳ</a:t>
            </a:r>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543487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93023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50123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Câu</a:t>
            </a:r>
            <a:r>
              <a:rPr lang="en-US" baseline="0" dirty="0" smtClean="0"/>
              <a:t> hỏi </a:t>
            </a:r>
            <a:r>
              <a:rPr lang="en-US" baseline="0" dirty="0" err="1" smtClean="0"/>
              <a:t>pv</a:t>
            </a:r>
            <a:r>
              <a:rPr lang="en-US" baseline="0" dirty="0" smtClean="0"/>
              <a:t>: </a:t>
            </a:r>
            <a:r>
              <a:rPr lang="en-US" baseline="0" dirty="0" err="1" smtClean="0"/>
              <a:t>Nêu</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của 1 process?</a:t>
            </a:r>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49637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411036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 dụ cho mọi người nhìn terminal trong chế độ graphic</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2122022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 dụ cho mọi người thấy background và force group trên terminal</a:t>
            </a:r>
            <a:endParaRPr lang="en-US" dirty="0" smtClean="0"/>
          </a:p>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994930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chạy</a:t>
            </a:r>
            <a:r>
              <a:rPr lang="en-US" baseline="0" dirty="0" smtClean="0"/>
              <a:t> </a:t>
            </a:r>
            <a:r>
              <a:rPr lang="en-US" baseline="0" dirty="0" err="1" smtClean="0"/>
              <a:t>nhiều</a:t>
            </a:r>
            <a:r>
              <a:rPr lang="en-US" baseline="0" dirty="0" smtClean="0"/>
              <a:t> command ở </a:t>
            </a:r>
            <a:r>
              <a:rPr lang="en-US" baseline="0" dirty="0" err="1" smtClean="0"/>
              <a:t>chế</a:t>
            </a:r>
            <a:r>
              <a:rPr lang="en-US" baseline="0" dirty="0" smtClean="0"/>
              <a:t> độ background</a:t>
            </a:r>
            <a:br>
              <a:rPr lang="en-US" baseline="0" dirty="0" smtClean="0"/>
            </a:br>
            <a:r>
              <a:rPr lang="en-US" baseline="0" dirty="0" smtClean="0"/>
              <a:t>Không </a:t>
            </a:r>
            <a:r>
              <a:rPr lang="en-US" baseline="0" dirty="0" err="1" smtClean="0"/>
              <a:t>phải</a:t>
            </a:r>
            <a:r>
              <a:rPr lang="en-US" baseline="0" dirty="0" smtClean="0"/>
              <a:t> </a:t>
            </a:r>
            <a:r>
              <a:rPr lang="en-US" baseline="0" dirty="0" err="1" smtClean="0"/>
              <a:t>lúc</a:t>
            </a:r>
            <a:r>
              <a:rPr lang="en-US" baseline="0" dirty="0" smtClean="0"/>
              <a:t> </a:t>
            </a:r>
            <a:r>
              <a:rPr lang="en-US" baseline="0" dirty="0" err="1" smtClean="0"/>
              <a:t>nào</a:t>
            </a:r>
            <a:r>
              <a:rPr lang="en-US" baseline="0" dirty="0" smtClean="0"/>
              <a:t> </a:t>
            </a:r>
            <a:r>
              <a:rPr lang="en-US" baseline="0" dirty="0" err="1" smtClean="0"/>
              <a:t>hàm</a:t>
            </a:r>
            <a:r>
              <a:rPr lang="en-US" baseline="0" dirty="0" smtClean="0"/>
              <a:t> set group id </a:t>
            </a:r>
            <a:r>
              <a:rPr lang="en-US" baseline="0" dirty="0" err="1" smtClean="0"/>
              <a:t>cũng</a:t>
            </a:r>
            <a:r>
              <a:rPr lang="en-US" baseline="0" dirty="0" smtClean="0"/>
              <a:t> </a:t>
            </a:r>
            <a:r>
              <a:rPr lang="en-US" baseline="0" dirty="0" err="1" smtClean="0"/>
              <a:t>thành</a:t>
            </a:r>
            <a:r>
              <a:rPr lang="en-US" baseline="0" dirty="0" smtClean="0"/>
              <a:t> </a:t>
            </a:r>
            <a:r>
              <a:rPr lang="en-US" baseline="0" dirty="0" err="1" smtClean="0"/>
              <a:t>công</a:t>
            </a:r>
            <a:endParaRPr lang="en-US" baseline="0"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3350819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11/23/2018</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11/23/2018</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11/23/2018</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11/23/2018</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11/23/2018</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11/23/2018</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11/23/2018</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11/23/2018</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11/23/2018</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11/23/2018</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11/23/2018</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11/23/2018</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M</a:t>
            </a:r>
            <a:r>
              <a:rPr lang="en-US" dirty="0" err="1" smtClean="0"/>
              <a:t>ôi</a:t>
            </a:r>
            <a:r>
              <a:rPr lang="en-US" dirty="0" smtClean="0"/>
              <a:t> </a:t>
            </a:r>
            <a:r>
              <a:rPr lang="en-US" dirty="0" err="1" smtClean="0"/>
              <a:t>trường</a:t>
            </a:r>
            <a:r>
              <a:rPr lang="en-US" dirty="0" smtClean="0"/>
              <a:t> </a:t>
            </a:r>
            <a:r>
              <a:rPr lang="en-US" dirty="0" err="1" smtClean="0"/>
              <a:t>hoạt</a:t>
            </a:r>
            <a:r>
              <a:rPr lang="en-US" dirty="0" smtClean="0"/>
              <a:t> </a:t>
            </a:r>
            <a:r>
              <a:rPr lang="en-US" dirty="0" err="1" smtClean="0"/>
              <a:t>động</a:t>
            </a:r>
            <a:r>
              <a:rPr lang="en-US" dirty="0" smtClean="0"/>
              <a:t> </a:t>
            </a:r>
            <a:r>
              <a:rPr lang="en-US" dirty="0" smtClean="0"/>
              <a:t>của process</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92500" lnSpcReduction="20000"/>
          </a:bodyPr>
          <a:lstStyle/>
          <a:p>
            <a:r>
              <a:rPr lang="en-US" dirty="0" err="1"/>
              <a:t>Vùng</a:t>
            </a:r>
            <a:r>
              <a:rPr lang="en-US" dirty="0"/>
              <a:t> </a:t>
            </a:r>
            <a:r>
              <a:rPr lang="en-US" dirty="0" smtClean="0"/>
              <a:t>text</a:t>
            </a:r>
          </a:p>
          <a:p>
            <a:r>
              <a:rPr lang="vi-VN" dirty="0"/>
              <a:t>Vùng dữ liệu đã được khởi </a:t>
            </a:r>
            <a:r>
              <a:rPr lang="vi-VN" dirty="0" smtClean="0"/>
              <a:t>tạo</a:t>
            </a:r>
            <a:endParaRPr lang="en-US" dirty="0" smtClean="0"/>
          </a:p>
          <a:p>
            <a:r>
              <a:rPr lang="vi-VN" dirty="0"/>
              <a:t>Vùng dữ liệu chưa được khởi </a:t>
            </a:r>
            <a:r>
              <a:rPr lang="vi-VN" dirty="0" smtClean="0"/>
              <a:t>tạo</a:t>
            </a:r>
            <a:endParaRPr lang="en-US" dirty="0" smtClean="0"/>
          </a:p>
          <a:p>
            <a:r>
              <a:rPr lang="en-US" dirty="0" err="1"/>
              <a:t>Vùng</a:t>
            </a:r>
            <a:r>
              <a:rPr lang="en-US" dirty="0"/>
              <a:t> </a:t>
            </a:r>
            <a:r>
              <a:rPr lang="en-US" dirty="0" smtClean="0"/>
              <a:t>stack</a:t>
            </a:r>
          </a:p>
          <a:p>
            <a:r>
              <a:rPr lang="en-US" dirty="0" err="1"/>
              <a:t>Vùng</a:t>
            </a:r>
            <a:r>
              <a:rPr lang="en-US" dirty="0"/>
              <a:t> </a:t>
            </a:r>
            <a:r>
              <a:rPr lang="en-US" dirty="0" smtClean="0"/>
              <a:t>heap</a:t>
            </a:r>
          </a:p>
          <a:p>
            <a:pPr lvl="1"/>
            <a:r>
              <a:rPr lang="en-US" dirty="0"/>
              <a:t>void *</a:t>
            </a:r>
            <a:r>
              <a:rPr lang="en-US" dirty="0" err="1"/>
              <a:t>malloc</a:t>
            </a:r>
            <a:r>
              <a:rPr lang="en-US" dirty="0"/>
              <a:t>(size_t size);</a:t>
            </a:r>
          </a:p>
        </p:txBody>
      </p:sp>
      <p:sp>
        <p:nvSpPr>
          <p:cNvPr id="9" name="Text Placeholder 8"/>
          <p:cNvSpPr>
            <a:spLocks noGrp="1"/>
          </p:cNvSpPr>
          <p:nvPr>
            <p:ph type="body" sz="half" idx="2"/>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dirty="0"/>
          </a:p>
        </p:txBody>
      </p:sp>
      <p:sp>
        <p:nvSpPr>
          <p:cNvPr id="6" name="Title 5"/>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của process</a:t>
            </a:r>
          </a:p>
        </p:txBody>
      </p:sp>
      <p:pic>
        <p:nvPicPr>
          <p:cNvPr id="10" name="Picture 9"/>
          <p:cNvPicPr>
            <a:picLocks noChangeAspect="1"/>
          </p:cNvPicPr>
          <p:nvPr/>
        </p:nvPicPr>
        <p:blipFill>
          <a:blip r:embed="rId3"/>
          <a:stretch>
            <a:fillRect/>
          </a:stretch>
        </p:blipFill>
        <p:spPr>
          <a:xfrm>
            <a:off x="457201" y="1299923"/>
            <a:ext cx="3008313" cy="2787984"/>
          </a:xfrm>
          <a:prstGeom prst="rect">
            <a:avLst/>
          </a:prstGeom>
        </p:spPr>
      </p:pic>
    </p:spTree>
    <p:extLst>
      <p:ext uri="{BB962C8B-B14F-4D97-AF65-F5344CB8AC3E}">
        <p14:creationId xmlns:p14="http://schemas.microsoft.com/office/powerpoint/2010/main" val="28784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Shared library</a:t>
            </a:r>
          </a:p>
        </p:txBody>
      </p:sp>
      <p:sp>
        <p:nvSpPr>
          <p:cNvPr id="8" name="Content Placeholder 7"/>
          <p:cNvSpPr>
            <a:spLocks noGrp="1"/>
          </p:cNvSpPr>
          <p:nvPr>
            <p:ph idx="1"/>
          </p:nvPr>
        </p:nvSpPr>
        <p:spPr/>
        <p:txBody>
          <a:bodyPr>
            <a:normAutofit/>
          </a:bodyPr>
          <a:lstStyle/>
          <a:p>
            <a:r>
              <a:rPr lang="vi-VN" dirty="0"/>
              <a:t>Là các file binary được build từ code </a:t>
            </a:r>
            <a:r>
              <a:rPr lang="vi-VN" dirty="0" smtClean="0"/>
              <a:t>C</a:t>
            </a:r>
            <a:endParaRPr lang="en-US" dirty="0" smtClean="0"/>
          </a:p>
          <a:p>
            <a:r>
              <a:rPr lang="vi-VN" dirty="0"/>
              <a:t>Chúng chứa các hàm dùng để gọi từ chương trình </a:t>
            </a:r>
            <a:r>
              <a:rPr lang="vi-VN" dirty="0" smtClean="0"/>
              <a:t>khác</a:t>
            </a:r>
            <a:endParaRPr lang="en-US" dirty="0" smtClean="0"/>
          </a:p>
          <a:p>
            <a:r>
              <a:rPr lang="vi-VN" dirty="0"/>
              <a:t>Mỗi khi cần truy xuất hàm từ thư viện động, hệ điều hành sẽ load 1 phần hoặc toàn bộ thư viện đó vào ram, sau đó trả về địa chỉ hàm cho process. Process sẽ gọi hàm thông qua địa </a:t>
            </a:r>
            <a:r>
              <a:rPr lang="vi-VN" dirty="0" smtClean="0"/>
              <a:t>chỉ</a:t>
            </a:r>
            <a:endParaRPr lang="en-US" dirty="0" smtClean="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96856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tập</a:t>
            </a:r>
            <a:endParaRPr lang="en-US" dirty="0"/>
          </a:p>
        </p:txBody>
      </p:sp>
      <p:sp>
        <p:nvSpPr>
          <p:cNvPr id="3" name="Content Placeholder 2"/>
          <p:cNvSpPr>
            <a:spLocks noGrp="1"/>
          </p:cNvSpPr>
          <p:nvPr>
            <p:ph idx="1"/>
          </p:nvPr>
        </p:nvSpPr>
        <p:spPr/>
        <p:txBody>
          <a:bodyPr>
            <a:normAutofit lnSpcReduction="10000"/>
          </a:bodyPr>
          <a:lstStyle/>
          <a:p>
            <a:r>
              <a:rPr lang="vi-VN" dirty="0"/>
              <a:t>Viết 1 thư viện rồi build thành shared library, shared lib được copy vào thư mục /usr/lib. Sau đó viết 1 chương trình C sử dụng shared lib đó</a:t>
            </a:r>
            <a:r>
              <a:rPr lang="vi-VN" dirty="0" smtClean="0"/>
              <a:t>.</a:t>
            </a:r>
            <a:endParaRPr lang="en-US" dirty="0" smtClean="0"/>
          </a:p>
          <a:p>
            <a:r>
              <a:rPr lang="vi-VN" dirty="0"/>
              <a:t>Viết 1 chương trình C mở 1 file bất kỳ, nếu mở thành công thì retrun 0 cho chương trình cha, nếu lỗi thì return -1 cho chương trình cha. Dùng terminal để chạy và echo vào biến $ để đọc kết quả trả về</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81987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Bài tập</a:t>
            </a:r>
            <a:endParaRPr lang="en-US" dirty="0"/>
          </a:p>
        </p:txBody>
      </p:sp>
      <p:sp>
        <p:nvSpPr>
          <p:cNvPr id="3" name="Content Placeholder 2"/>
          <p:cNvSpPr>
            <a:spLocks noGrp="1"/>
          </p:cNvSpPr>
          <p:nvPr>
            <p:ph idx="1"/>
          </p:nvPr>
        </p:nvSpPr>
        <p:spPr/>
        <p:txBody>
          <a:bodyPr>
            <a:normAutofit fontScale="92500" lnSpcReduction="10000"/>
          </a:bodyPr>
          <a:lstStyle/>
          <a:p>
            <a:r>
              <a:rPr lang="vi-VN" dirty="0"/>
              <a:t>Viết một chương trình xử lý tham số đầu vào giống với câu lệnh ls. Ví dụ nếu call "my_ls -l" sẽ in ra dòng chữ hiện thị full property, nếu truyền -a sẽ in hiển thị file ẩn, nếu truyền -la sẽ in ra cả 2 dòng trên</a:t>
            </a:r>
            <a:r>
              <a:rPr lang="vi-VN" dirty="0" smtClean="0"/>
              <a:t>.</a:t>
            </a:r>
            <a:endParaRPr lang="en-US" dirty="0" smtClean="0"/>
          </a:p>
          <a:p>
            <a:r>
              <a:rPr lang="vi-VN" dirty="0"/>
              <a:t>Viết 1 chương trình C truy cập vào environment variable và hiển thị đường dẫn thư mục home, tên user, đường dẫn hiện tại của chương trình.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126236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r>
              <a:rPr lang="en-US" dirty="0" smtClean="0"/>
              <a:t>Terminal</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pic>
        <p:nvPicPr>
          <p:cNvPr id="9" name="Picture 8"/>
          <p:cNvPicPr>
            <a:picLocks noChangeAspect="1"/>
          </p:cNvPicPr>
          <p:nvPr/>
        </p:nvPicPr>
        <p:blipFill>
          <a:blip r:embed="rId2"/>
          <a:stretch>
            <a:fillRect/>
          </a:stretch>
        </p:blipFill>
        <p:spPr>
          <a:xfrm>
            <a:off x="1792288" y="678023"/>
            <a:ext cx="5486400" cy="2976675"/>
          </a:xfrm>
          <a:prstGeom prst="rect">
            <a:avLst/>
          </a:prstGeom>
        </p:spPr>
      </p:pic>
    </p:spTree>
    <p:extLst>
      <p:ext uri="{BB962C8B-B14F-4D97-AF65-F5344CB8AC3E}">
        <p14:creationId xmlns:p14="http://schemas.microsoft.com/office/powerpoint/2010/main" val="236960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77500" lnSpcReduction="20000"/>
          </a:bodyPr>
          <a:lstStyle/>
          <a:p>
            <a:r>
              <a:rPr lang="vi-VN" dirty="0"/>
              <a:t>Mỗi 1 chương trình khi start đều cần được gán các luồng STDIN, STDOUT và STDERR cho </a:t>
            </a:r>
            <a:r>
              <a:rPr lang="vi-VN" dirty="0" smtClean="0"/>
              <a:t>nó</a:t>
            </a:r>
            <a:endParaRPr lang="en-US" dirty="0" smtClean="0"/>
          </a:p>
          <a:p>
            <a:r>
              <a:rPr lang="en-US" dirty="0" err="1"/>
              <a:t>Một</a:t>
            </a:r>
            <a:r>
              <a:rPr lang="en-US" dirty="0"/>
              <a:t> terminal sẽ </a:t>
            </a:r>
            <a:r>
              <a:rPr lang="en-US" dirty="0" err="1"/>
              <a:t>bao</a:t>
            </a:r>
            <a:r>
              <a:rPr lang="en-US" dirty="0"/>
              <a:t> </a:t>
            </a:r>
            <a:r>
              <a:rPr lang="en-US" dirty="0" err="1"/>
              <a:t>gồm</a:t>
            </a:r>
            <a:r>
              <a:rPr lang="en-US" dirty="0"/>
              <a:t> 3 </a:t>
            </a:r>
            <a:r>
              <a:rPr lang="en-US" dirty="0" err="1"/>
              <a:t>luồng</a:t>
            </a:r>
            <a:r>
              <a:rPr lang="en-US" dirty="0"/>
              <a:t> </a:t>
            </a:r>
            <a:r>
              <a:rPr lang="en-US" dirty="0" err="1"/>
              <a:t>nhập</a:t>
            </a:r>
            <a:r>
              <a:rPr lang="en-US" dirty="0"/>
              <a:t> </a:t>
            </a:r>
            <a:r>
              <a:rPr lang="en-US" dirty="0" err="1"/>
              <a:t>xuất</a:t>
            </a:r>
            <a:r>
              <a:rPr lang="en-US" dirty="0"/>
              <a:t> </a:t>
            </a:r>
            <a:r>
              <a:rPr lang="en-US" dirty="0" err="1"/>
              <a:t>tiêu</a:t>
            </a:r>
            <a:r>
              <a:rPr lang="en-US" dirty="0"/>
              <a:t> </a:t>
            </a:r>
            <a:r>
              <a:rPr lang="en-US" dirty="0" err="1"/>
              <a:t>chuẩn</a:t>
            </a:r>
            <a:r>
              <a:rPr lang="en-US" dirty="0"/>
              <a:t> </a:t>
            </a:r>
            <a:r>
              <a:rPr lang="en-US" dirty="0" err="1"/>
              <a:t>kể</a:t>
            </a:r>
            <a:r>
              <a:rPr lang="en-US" dirty="0"/>
              <a:t> trên</a:t>
            </a:r>
            <a:r>
              <a:rPr lang="en-US" dirty="0" smtClean="0"/>
              <a:t>.</a:t>
            </a:r>
          </a:p>
          <a:p>
            <a:r>
              <a:rPr lang="vi-VN" dirty="0"/>
              <a:t>Trong chế độ console, mỗi khi log in thành công thì 1 terminal device sẽ được tạo ra, các chương trình được run bởi user đó sẽ gắn với terminal login của user.</a:t>
            </a:r>
            <a:endParaRPr lang="en-US" dirty="0"/>
          </a:p>
        </p:txBody>
      </p:sp>
      <p:pic>
        <p:nvPicPr>
          <p:cNvPr id="10" name="Picture 9"/>
          <p:cNvPicPr>
            <a:picLocks noChangeAspect="1"/>
          </p:cNvPicPr>
          <p:nvPr/>
        </p:nvPicPr>
        <p:blipFill>
          <a:blip r:embed="rId3"/>
          <a:stretch>
            <a:fillRect/>
          </a:stretch>
        </p:blipFill>
        <p:spPr>
          <a:xfrm>
            <a:off x="457201" y="1592461"/>
            <a:ext cx="3008314" cy="2486025"/>
          </a:xfrm>
          <a:prstGeom prst="rect">
            <a:avLst/>
          </a:prstGeom>
        </p:spPr>
      </p:pic>
      <p:sp>
        <p:nvSpPr>
          <p:cNvPr id="9" name="Text Placeholder 8"/>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
        <p:nvSpPr>
          <p:cNvPr id="6" name="Title 5"/>
          <p:cNvSpPr>
            <a:spLocks noGrp="1"/>
          </p:cNvSpPr>
          <p:nvPr>
            <p:ph type="title"/>
          </p:nvPr>
        </p:nvSpPr>
        <p:spPr/>
        <p:txBody>
          <a:bodyPr/>
          <a:lstStyle/>
          <a:p>
            <a:r>
              <a:rPr lang="en-US" dirty="0"/>
              <a:t>Terminal login</a:t>
            </a:r>
          </a:p>
        </p:txBody>
      </p:sp>
    </p:spTree>
    <p:extLst>
      <p:ext uri="{BB962C8B-B14F-4D97-AF65-F5344CB8AC3E}">
        <p14:creationId xmlns:p14="http://schemas.microsoft.com/office/powerpoint/2010/main" val="2705002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a:t>Background and force ground process</a:t>
            </a:r>
          </a:p>
        </p:txBody>
      </p:sp>
      <p:sp>
        <p:nvSpPr>
          <p:cNvPr id="8" name="Content Placeholder 7"/>
          <p:cNvSpPr>
            <a:spLocks noGrp="1"/>
          </p:cNvSpPr>
          <p:nvPr>
            <p:ph idx="1"/>
          </p:nvPr>
        </p:nvSpPr>
        <p:spPr/>
        <p:txBody>
          <a:bodyPr/>
          <a:lstStyle/>
          <a:p>
            <a:r>
              <a:rPr lang="en-US" dirty="0" err="1"/>
              <a:t>Forceground</a:t>
            </a:r>
            <a:r>
              <a:rPr lang="en-US" dirty="0"/>
              <a:t> </a:t>
            </a:r>
            <a:r>
              <a:rPr lang="en-US" dirty="0" smtClean="0"/>
              <a:t>process</a:t>
            </a:r>
          </a:p>
          <a:p>
            <a:pPr lvl="1"/>
            <a:r>
              <a:rPr lang="en-US" dirty="0"/>
              <a:t>Process </a:t>
            </a:r>
            <a:r>
              <a:rPr lang="en-US" dirty="0" err="1"/>
              <a:t>đang</a:t>
            </a:r>
            <a:r>
              <a:rPr lang="en-US" dirty="0"/>
              <a:t> </a:t>
            </a:r>
            <a:r>
              <a:rPr lang="en-US" dirty="0" err="1"/>
              <a:t>kết</a:t>
            </a:r>
            <a:r>
              <a:rPr lang="en-US" dirty="0"/>
              <a:t> </a:t>
            </a:r>
            <a:r>
              <a:rPr lang="en-US" dirty="0" err="1"/>
              <a:t>nối</a:t>
            </a:r>
            <a:r>
              <a:rPr lang="en-US" dirty="0"/>
              <a:t> </a:t>
            </a:r>
            <a:r>
              <a:rPr lang="en-US" dirty="0" err="1"/>
              <a:t>đến</a:t>
            </a:r>
            <a:r>
              <a:rPr lang="en-US" dirty="0"/>
              <a:t> STDIN của </a:t>
            </a:r>
            <a:r>
              <a:rPr lang="en-US" dirty="0" smtClean="0"/>
              <a:t>terminal</a:t>
            </a:r>
          </a:p>
          <a:p>
            <a:r>
              <a:rPr lang="en-US" dirty="0"/>
              <a:t>Background </a:t>
            </a:r>
            <a:r>
              <a:rPr lang="en-US" dirty="0" smtClean="0"/>
              <a:t>process</a:t>
            </a:r>
          </a:p>
          <a:p>
            <a:pPr lvl="1"/>
            <a:r>
              <a:rPr lang="sv-SE" dirty="0"/>
              <a:t>Process ngắt kết nối đến STDIN của </a:t>
            </a:r>
            <a:r>
              <a:rPr lang="sv-SE" dirty="0" smtClean="0"/>
              <a:t>terminal</a:t>
            </a:r>
          </a:p>
          <a:p>
            <a:pPr lvl="1"/>
            <a:r>
              <a:rPr lang="sv-SE" dirty="0" smtClean="0"/>
              <a:t>Ký tự ”&amp;” khi run command line</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2569729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Process group</a:t>
            </a:r>
          </a:p>
        </p:txBody>
      </p:sp>
      <p:sp>
        <p:nvSpPr>
          <p:cNvPr id="7" name="Content Placeholder 6"/>
          <p:cNvSpPr>
            <a:spLocks noGrp="1"/>
          </p:cNvSpPr>
          <p:nvPr>
            <p:ph idx="1"/>
          </p:nvPr>
        </p:nvSpPr>
        <p:spPr/>
        <p:txBody>
          <a:bodyPr>
            <a:noAutofit/>
          </a:bodyPr>
          <a:lstStyle/>
          <a:p>
            <a:r>
              <a:rPr lang="vi-VN" sz="2200" dirty="0"/>
              <a:t>Các process làm chung 1 loại công việc có thể được gom vào cùng 1 process </a:t>
            </a:r>
            <a:r>
              <a:rPr lang="vi-VN" sz="2200" dirty="0" smtClean="0"/>
              <a:t>group</a:t>
            </a:r>
            <a:endParaRPr lang="en-US" sz="2200" dirty="0" smtClean="0"/>
          </a:p>
          <a:p>
            <a:r>
              <a:rPr lang="en-US" sz="2200" dirty="0"/>
              <a:t>Dùng </a:t>
            </a:r>
            <a:r>
              <a:rPr lang="en-US" sz="2200" dirty="0" err="1"/>
              <a:t>để</a:t>
            </a:r>
            <a:r>
              <a:rPr lang="en-US" sz="2200" dirty="0"/>
              <a:t> </a:t>
            </a:r>
            <a:r>
              <a:rPr lang="en-US" sz="2200" dirty="0" err="1"/>
              <a:t>chuyển</a:t>
            </a:r>
            <a:r>
              <a:rPr lang="en-US" sz="2200" dirty="0"/>
              <a:t> </a:t>
            </a:r>
            <a:r>
              <a:rPr lang="en-US" sz="2200" dirty="0" err="1"/>
              <a:t>đổi</a:t>
            </a:r>
            <a:r>
              <a:rPr lang="en-US" sz="2200" dirty="0"/>
              <a:t> force và background mode </a:t>
            </a:r>
            <a:r>
              <a:rPr lang="en-US" sz="2200" dirty="0" err="1"/>
              <a:t>cùng</a:t>
            </a:r>
            <a:r>
              <a:rPr lang="en-US" sz="2200" dirty="0"/>
              <a:t> với </a:t>
            </a:r>
            <a:r>
              <a:rPr lang="en-US" sz="2200" dirty="0" err="1" smtClean="0"/>
              <a:t>nhau</a:t>
            </a:r>
            <a:endParaRPr lang="en-US" sz="2200" dirty="0" smtClean="0"/>
          </a:p>
          <a:p>
            <a:r>
              <a:rPr lang="en-US" sz="2200" dirty="0"/>
              <a:t>Process group </a:t>
            </a:r>
            <a:r>
              <a:rPr lang="en-US" sz="2200" dirty="0" err="1"/>
              <a:t>đại</a:t>
            </a:r>
            <a:r>
              <a:rPr lang="en-US" sz="2200" dirty="0"/>
              <a:t> </a:t>
            </a:r>
            <a:r>
              <a:rPr lang="en-US" sz="2200" dirty="0" err="1"/>
              <a:t>diện</a:t>
            </a:r>
            <a:r>
              <a:rPr lang="en-US" sz="2200" dirty="0"/>
              <a:t> </a:t>
            </a:r>
            <a:r>
              <a:rPr lang="en-US" sz="2200" dirty="0" err="1"/>
              <a:t>bởi</a:t>
            </a:r>
            <a:r>
              <a:rPr lang="en-US" sz="2200" dirty="0"/>
              <a:t> 1 </a:t>
            </a:r>
            <a:r>
              <a:rPr lang="en-US" sz="2200" dirty="0" err="1"/>
              <a:t>số</a:t>
            </a:r>
            <a:r>
              <a:rPr lang="en-US" sz="2200" dirty="0"/>
              <a:t> unsigned </a:t>
            </a:r>
            <a:r>
              <a:rPr lang="en-US" sz="2200" dirty="0" smtClean="0"/>
              <a:t>int</a:t>
            </a:r>
          </a:p>
          <a:p>
            <a:pPr lvl="1"/>
            <a:r>
              <a:rPr lang="en-US" sz="2200" dirty="0" err="1"/>
              <a:t>pid_t</a:t>
            </a:r>
            <a:r>
              <a:rPr lang="en-US" sz="2200" dirty="0"/>
              <a:t> </a:t>
            </a:r>
            <a:r>
              <a:rPr lang="en-US" sz="2200" dirty="0" err="1"/>
              <a:t>getpgid</a:t>
            </a:r>
            <a:r>
              <a:rPr lang="en-US" sz="2200" dirty="0"/>
              <a:t>(</a:t>
            </a:r>
            <a:r>
              <a:rPr lang="en-US" sz="2200" dirty="0" err="1"/>
              <a:t>pid_t</a:t>
            </a:r>
            <a:r>
              <a:rPr lang="en-US" sz="2200" dirty="0"/>
              <a:t> </a:t>
            </a:r>
            <a:r>
              <a:rPr lang="en-US" sz="2200" dirty="0" err="1"/>
              <a:t>pid</a:t>
            </a:r>
            <a:r>
              <a:rPr lang="en-US" sz="2200" dirty="0" smtClean="0"/>
              <a:t>);</a:t>
            </a:r>
          </a:p>
          <a:p>
            <a:pPr lvl="1"/>
            <a:r>
              <a:rPr lang="en-US" sz="2200" dirty="0"/>
              <a:t>int </a:t>
            </a:r>
            <a:r>
              <a:rPr lang="en-US" sz="2200" dirty="0" err="1"/>
              <a:t>setpgid</a:t>
            </a:r>
            <a:r>
              <a:rPr lang="en-US" sz="2200" dirty="0"/>
              <a:t>(</a:t>
            </a:r>
            <a:r>
              <a:rPr lang="en-US" sz="2200" dirty="0" err="1"/>
              <a:t>pid_t</a:t>
            </a:r>
            <a:r>
              <a:rPr lang="en-US" sz="2200" dirty="0"/>
              <a:t> </a:t>
            </a:r>
            <a:r>
              <a:rPr lang="en-US" sz="2200" dirty="0" err="1"/>
              <a:t>pid</a:t>
            </a:r>
            <a:r>
              <a:rPr lang="en-US" sz="2200" dirty="0"/>
              <a:t>, </a:t>
            </a:r>
            <a:r>
              <a:rPr lang="en-US" sz="2200" dirty="0" err="1"/>
              <a:t>pid_t</a:t>
            </a:r>
            <a:r>
              <a:rPr lang="en-US" sz="2200" dirty="0"/>
              <a:t> </a:t>
            </a:r>
            <a:r>
              <a:rPr lang="en-US" sz="2200" dirty="0" err="1"/>
              <a:t>pgid</a:t>
            </a:r>
            <a:r>
              <a:rPr lang="en-US" sz="2200" dirty="0" smtClean="0"/>
              <a:t>);</a:t>
            </a:r>
          </a:p>
          <a:p>
            <a:r>
              <a:rPr lang="vi-VN" sz="2200" dirty="0" smtClean="0"/>
              <a:t>Khi 1 process được tạo ra, mặc định nó sẽ cùng group với process cha</a:t>
            </a:r>
            <a:endParaRPr lang="en-US" sz="2200" dirty="0" smtClean="0"/>
          </a:p>
          <a:p>
            <a:r>
              <a:rPr lang="vi-VN" sz="2200" dirty="0" smtClean="0"/>
              <a:t>Signal có thể được gửi cho tất cả các process trong cùng 1 group</a:t>
            </a:r>
            <a:endParaRPr lang="en-US" sz="2200"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125176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Sesions</a:t>
            </a:r>
            <a:endParaRPr lang="en-US" dirty="0"/>
          </a:p>
        </p:txBody>
      </p:sp>
      <p:sp>
        <p:nvSpPr>
          <p:cNvPr id="8" name="Content Placeholder 7"/>
          <p:cNvSpPr>
            <a:spLocks noGrp="1"/>
          </p:cNvSpPr>
          <p:nvPr>
            <p:ph idx="1"/>
          </p:nvPr>
        </p:nvSpPr>
        <p:spPr/>
        <p:txBody>
          <a:bodyPr>
            <a:normAutofit/>
          </a:bodyPr>
          <a:lstStyle/>
          <a:p>
            <a:r>
              <a:rPr lang="vi-VN" dirty="0"/>
              <a:t>Là tập hợp của nhiều process group có chung 1 môi trường hoạt </a:t>
            </a:r>
            <a:r>
              <a:rPr lang="vi-VN" dirty="0" smtClean="0"/>
              <a:t>động</a:t>
            </a:r>
            <a:endParaRPr lang="en-US" dirty="0"/>
          </a:p>
          <a:p>
            <a:r>
              <a:rPr lang="en-US" dirty="0"/>
              <a:t>Có </a:t>
            </a:r>
            <a:r>
              <a:rPr lang="en-US" dirty="0" err="1"/>
              <a:t>cùng</a:t>
            </a:r>
            <a:r>
              <a:rPr lang="en-US" dirty="0"/>
              <a:t> </a:t>
            </a:r>
            <a:r>
              <a:rPr lang="en-US" dirty="0" err="1"/>
              <a:t>liên</a:t>
            </a:r>
            <a:r>
              <a:rPr lang="en-US" dirty="0"/>
              <a:t> </a:t>
            </a:r>
            <a:r>
              <a:rPr lang="en-US" dirty="0" err="1"/>
              <a:t>kết</a:t>
            </a:r>
            <a:r>
              <a:rPr lang="en-US" dirty="0"/>
              <a:t> </a:t>
            </a:r>
            <a:r>
              <a:rPr lang="en-US" dirty="0" err="1"/>
              <a:t>đến</a:t>
            </a:r>
            <a:r>
              <a:rPr lang="en-US" dirty="0"/>
              <a:t> 1 </a:t>
            </a:r>
            <a:r>
              <a:rPr lang="en-US" dirty="0" smtClean="0"/>
              <a:t>terminal login</a:t>
            </a:r>
          </a:p>
          <a:p>
            <a:r>
              <a:rPr lang="en-US" dirty="0" err="1"/>
              <a:t>Khi</a:t>
            </a:r>
            <a:r>
              <a:rPr lang="en-US" dirty="0"/>
              <a:t> 1 user log out, các process có chung session với user đó sẽ </a:t>
            </a:r>
            <a:r>
              <a:rPr lang="en-US" dirty="0" err="1"/>
              <a:t>bị</a:t>
            </a:r>
            <a:r>
              <a:rPr lang="en-US" dirty="0"/>
              <a:t> exit</a:t>
            </a:r>
          </a:p>
        </p:txBody>
      </p:sp>
      <p:sp>
        <p:nvSpPr>
          <p:cNvPr id="4" name="Footer Placeholder 3"/>
          <p:cNvSpPr>
            <a:spLocks noGrp="1"/>
          </p:cNvSpPr>
          <p:nvPr>
            <p:ph type="ftr" sz="quarter" idx="11"/>
          </p:nvPr>
        </p:nvSpPr>
        <p:spPr/>
        <p:txBody>
          <a:bodyPr/>
          <a:lstStyle/>
          <a:p>
            <a:r>
              <a:rPr lang="en-US" dirty="0"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321833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Bài tập</a:t>
            </a:r>
            <a:endParaRPr lang="en-US" dirty="0"/>
          </a:p>
        </p:txBody>
      </p:sp>
      <p:sp>
        <p:nvSpPr>
          <p:cNvPr id="7" name="Content Placeholder 6"/>
          <p:cNvSpPr>
            <a:spLocks noGrp="1"/>
          </p:cNvSpPr>
          <p:nvPr>
            <p:ph idx="1"/>
          </p:nvPr>
        </p:nvSpPr>
        <p:spPr/>
        <p:txBody>
          <a:bodyPr>
            <a:normAutofit fontScale="85000" lnSpcReduction="20000"/>
          </a:bodyPr>
          <a:lstStyle/>
          <a:p>
            <a:r>
              <a:rPr lang="vi-VN" dirty="0"/>
              <a:t>Viết 3 chương trình A, B, C sao cho khi được chạy chúng sẽ sleep 10s rồi print process group id của mình. Run A, B, C bằng câu lệnh sau; ./A | ./B | ./C &amp; và xem kết </a:t>
            </a:r>
            <a:r>
              <a:rPr lang="vi-VN" dirty="0" smtClean="0"/>
              <a:t>quả</a:t>
            </a:r>
            <a:endParaRPr lang="en-US" dirty="0" smtClean="0"/>
          </a:p>
          <a:p>
            <a:r>
              <a:rPr lang="vi-VN" dirty="0"/>
              <a:t>Viết 3 chương trình A, B, C print session id, run chúng trên cùng 1 cửa sổ terminal và trên 2 cửa sổ terminal và xem kết </a:t>
            </a:r>
            <a:r>
              <a:rPr lang="vi-VN" dirty="0" smtClean="0"/>
              <a:t>quả</a:t>
            </a:r>
            <a:endParaRPr lang="en-US" dirty="0" smtClean="0"/>
          </a:p>
          <a:p>
            <a:r>
              <a:rPr lang="vi-VN" dirty="0"/>
              <a:t>Viết 3 chương trình A, B, C đọc 1 ký tự từ bàn phím, mở chúng bằng 3 terminal khác nhau. Viết 1 chương trình C thứ 4 để nhập ký tự cho 3 chương trình A B C.</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304837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smtClean="0"/>
              <a:t>Điểm </a:t>
            </a:r>
            <a:r>
              <a:rPr lang="en-US" dirty="0" err="1" smtClean="0"/>
              <a:t>bắt</a:t>
            </a:r>
            <a:r>
              <a:rPr lang="en-US" dirty="0" smtClean="0"/>
              <a:t> </a:t>
            </a:r>
            <a:r>
              <a:rPr lang="en-US" dirty="0" err="1" smtClean="0"/>
              <a:t>đầu</a:t>
            </a:r>
            <a:r>
              <a:rPr lang="en-US" dirty="0" smtClean="0"/>
              <a:t> và </a:t>
            </a:r>
            <a:r>
              <a:rPr lang="en-US" dirty="0" err="1" smtClean="0"/>
              <a:t>kết</a:t>
            </a:r>
            <a:r>
              <a:rPr lang="en-US" dirty="0" smtClean="0"/>
              <a:t> </a:t>
            </a:r>
            <a:r>
              <a:rPr lang="en-US" dirty="0" err="1" smtClean="0"/>
              <a:t>thúc</a:t>
            </a:r>
            <a:r>
              <a:rPr lang="en-US" dirty="0" smtClean="0"/>
              <a:t> của process</a:t>
            </a:r>
          </a:p>
          <a:p>
            <a:r>
              <a:rPr lang="en-US" dirty="0" smtClean="0"/>
              <a:t>Tham </a:t>
            </a:r>
            <a:r>
              <a:rPr lang="en-US" dirty="0" err="1" smtClean="0"/>
              <a:t>số</a:t>
            </a:r>
            <a:r>
              <a:rPr lang="en-US" dirty="0" smtClean="0"/>
              <a:t> </a:t>
            </a:r>
            <a:r>
              <a:rPr lang="en-US" dirty="0" err="1" smtClean="0"/>
              <a:t>truyền</a:t>
            </a:r>
            <a:r>
              <a:rPr lang="en-US" dirty="0" smtClean="0"/>
              <a:t> </a:t>
            </a:r>
            <a:r>
              <a:rPr lang="en-US" dirty="0" err="1" smtClean="0"/>
              <a:t>vào</a:t>
            </a:r>
            <a:r>
              <a:rPr lang="en-US" dirty="0" smtClean="0"/>
              <a:t> và </a:t>
            </a:r>
            <a:r>
              <a:rPr lang="en-US" dirty="0" err="1" smtClean="0"/>
              <a:t>biến</a:t>
            </a:r>
            <a:r>
              <a:rPr lang="en-US" dirty="0" smtClean="0"/>
              <a:t> </a:t>
            </a:r>
            <a:r>
              <a:rPr lang="en-US" dirty="0" err="1" smtClean="0"/>
              <a:t>môi</a:t>
            </a:r>
            <a:r>
              <a:rPr lang="en-US" dirty="0" smtClean="0"/>
              <a:t> </a:t>
            </a:r>
            <a:r>
              <a:rPr lang="en-US" dirty="0" err="1" smtClean="0"/>
              <a:t>trường</a:t>
            </a:r>
            <a:endParaRPr lang="en-US" dirty="0" smtClean="0"/>
          </a:p>
          <a:p>
            <a:r>
              <a:rPr lang="en-US" dirty="0" err="1" smtClean="0"/>
              <a:t>Cấu</a:t>
            </a:r>
            <a:r>
              <a:rPr lang="en-US" dirty="0" smtClean="0"/>
              <a:t> </a:t>
            </a:r>
            <a:r>
              <a:rPr lang="en-US" dirty="0" err="1" smtClean="0"/>
              <a:t>trúc</a:t>
            </a:r>
            <a:r>
              <a:rPr lang="en-US" dirty="0" smtClean="0"/>
              <a:t> </a:t>
            </a:r>
            <a:r>
              <a:rPr lang="en-US" dirty="0" err="1" smtClean="0"/>
              <a:t>bộ</a:t>
            </a:r>
            <a:r>
              <a:rPr lang="en-US" dirty="0" smtClean="0"/>
              <a:t> </a:t>
            </a:r>
            <a:r>
              <a:rPr lang="en-US" dirty="0" err="1" smtClean="0"/>
              <a:t>nhớ</a:t>
            </a:r>
            <a:r>
              <a:rPr lang="en-US" dirty="0" smtClean="0"/>
              <a:t> của process</a:t>
            </a:r>
          </a:p>
          <a:p>
            <a:r>
              <a:rPr lang="en-US" dirty="0" smtClean="0"/>
              <a:t>Cách process sử dụng shared library.</a:t>
            </a:r>
          </a:p>
          <a:p>
            <a:r>
              <a:rPr lang="en-US" dirty="0" smtClean="0"/>
              <a:t>Terminal login, process group, process session.</a:t>
            </a:r>
          </a:p>
          <a:p>
            <a:r>
              <a:rPr lang="en-US" dirty="0" smtClean="0"/>
              <a:t>Background and force ground process.</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2941473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normAutofit fontScale="92500" lnSpcReduction="20000"/>
          </a:bodyPr>
          <a:lstStyle/>
          <a:p>
            <a:r>
              <a:rPr lang="en-US" dirty="0"/>
              <a:t>Điểm </a:t>
            </a:r>
            <a:r>
              <a:rPr lang="en-US" dirty="0" err="1"/>
              <a:t>bắt</a:t>
            </a:r>
            <a:r>
              <a:rPr lang="en-US" dirty="0"/>
              <a:t> </a:t>
            </a:r>
            <a:r>
              <a:rPr lang="en-US" dirty="0" err="1"/>
              <a:t>đầu</a:t>
            </a:r>
            <a:r>
              <a:rPr lang="en-US" dirty="0"/>
              <a:t> và </a:t>
            </a:r>
            <a:r>
              <a:rPr lang="en-US" dirty="0" err="1"/>
              <a:t>kết</a:t>
            </a:r>
            <a:r>
              <a:rPr lang="en-US" dirty="0"/>
              <a:t> </a:t>
            </a:r>
            <a:r>
              <a:rPr lang="en-US" dirty="0" err="1"/>
              <a:t>thúc</a:t>
            </a:r>
            <a:r>
              <a:rPr lang="en-US" dirty="0"/>
              <a:t> của </a:t>
            </a:r>
            <a:r>
              <a:rPr lang="en-US" dirty="0" smtClean="0"/>
              <a:t>process</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
        <p:nvSpPr>
          <p:cNvPr id="9" name="Picture Placeholder 8"/>
          <p:cNvSpPr>
            <a:spLocks noGrp="1"/>
          </p:cNvSpPr>
          <p:nvPr>
            <p:ph type="pic" idx="1"/>
          </p:nvPr>
        </p:nvSpPr>
        <p:spPr/>
      </p:sp>
      <p:pic>
        <p:nvPicPr>
          <p:cNvPr id="10" name="Picture 9"/>
          <p:cNvPicPr>
            <a:picLocks noChangeAspect="1"/>
          </p:cNvPicPr>
          <p:nvPr/>
        </p:nvPicPr>
        <p:blipFill>
          <a:blip r:embed="rId2"/>
          <a:stretch>
            <a:fillRect/>
          </a:stretch>
        </p:blipFill>
        <p:spPr>
          <a:xfrm>
            <a:off x="2789824" y="678022"/>
            <a:ext cx="3666337" cy="2960915"/>
          </a:xfrm>
          <a:prstGeom prst="rect">
            <a:avLst/>
          </a:prstGeom>
        </p:spPr>
      </p:pic>
    </p:spTree>
    <p:extLst>
      <p:ext uri="{BB962C8B-B14F-4D97-AF65-F5344CB8AC3E}">
        <p14:creationId xmlns:p14="http://schemas.microsoft.com/office/powerpoint/2010/main" val="344042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Điểm </a:t>
            </a:r>
            <a:r>
              <a:rPr lang="en-US" dirty="0" err="1" smtClean="0"/>
              <a:t>bắt</a:t>
            </a:r>
            <a:r>
              <a:rPr lang="en-US" dirty="0" smtClean="0"/>
              <a:t> </a:t>
            </a:r>
            <a:r>
              <a:rPr lang="en-US" dirty="0" err="1" smtClean="0"/>
              <a:t>đầu</a:t>
            </a:r>
            <a:r>
              <a:rPr lang="en-US" dirty="0" smtClean="0"/>
              <a:t> và </a:t>
            </a:r>
            <a:r>
              <a:rPr lang="en-US" dirty="0" err="1" smtClean="0"/>
              <a:t>kết</a:t>
            </a:r>
            <a:r>
              <a:rPr lang="en-US" dirty="0" smtClean="0"/>
              <a:t> </a:t>
            </a:r>
            <a:r>
              <a:rPr lang="en-US" dirty="0" err="1" smtClean="0"/>
              <a:t>thúc</a:t>
            </a:r>
            <a:endParaRPr lang="en-US" dirty="0"/>
          </a:p>
        </p:txBody>
      </p:sp>
      <p:sp>
        <p:nvSpPr>
          <p:cNvPr id="7" name="Content Placeholder 6"/>
          <p:cNvSpPr>
            <a:spLocks noGrp="1"/>
          </p:cNvSpPr>
          <p:nvPr>
            <p:ph idx="1"/>
          </p:nvPr>
        </p:nvSpPr>
        <p:spPr/>
        <p:txBody>
          <a:bodyPr/>
          <a:lstStyle/>
          <a:p>
            <a:r>
              <a:rPr lang="en-US" dirty="0" err="1" smtClean="0"/>
              <a:t>Hàm</a:t>
            </a:r>
            <a:r>
              <a:rPr lang="en-US" dirty="0" smtClean="0"/>
              <a:t> main</a:t>
            </a:r>
          </a:p>
          <a:p>
            <a:pPr lvl="1"/>
            <a:r>
              <a:rPr lang="vi-VN" dirty="0"/>
              <a:t>Điểm đầu tiên đi vào chương </a:t>
            </a:r>
            <a:r>
              <a:rPr lang="vi-VN" dirty="0" smtClean="0"/>
              <a:t>trình</a:t>
            </a:r>
            <a:endParaRPr lang="en-US" dirty="0" smtClean="0"/>
          </a:p>
          <a:p>
            <a:pPr lvl="2"/>
            <a:r>
              <a:rPr lang="en-US" sz="1800" i="1" dirty="0"/>
              <a:t>Nếu </a:t>
            </a:r>
            <a:r>
              <a:rPr lang="en-US" sz="1800" i="1" dirty="0" err="1"/>
              <a:t>chúng</a:t>
            </a:r>
            <a:r>
              <a:rPr lang="en-US" sz="1800" i="1" dirty="0"/>
              <a:t> ta </a:t>
            </a:r>
            <a:r>
              <a:rPr lang="en-US" sz="1800" i="1" dirty="0" err="1"/>
              <a:t>khai</a:t>
            </a:r>
            <a:r>
              <a:rPr lang="en-US" sz="1800" i="1" dirty="0"/>
              <a:t> </a:t>
            </a:r>
            <a:r>
              <a:rPr lang="en-US" sz="1800" i="1" dirty="0" err="1"/>
              <a:t>báo</a:t>
            </a:r>
            <a:r>
              <a:rPr lang="en-US" sz="1800" i="1" dirty="0"/>
              <a:t> </a:t>
            </a:r>
            <a:r>
              <a:rPr lang="en-US" sz="1800" i="1" dirty="0" err="1"/>
              <a:t>thiếu</a:t>
            </a:r>
            <a:r>
              <a:rPr lang="en-US" sz="1800" i="1" dirty="0"/>
              <a:t> các tham </a:t>
            </a:r>
            <a:r>
              <a:rPr lang="en-US" sz="1800" i="1" dirty="0" err="1"/>
              <a:t>số</a:t>
            </a:r>
            <a:r>
              <a:rPr lang="en-US" sz="1800" i="1" dirty="0"/>
              <a:t> </a:t>
            </a:r>
            <a:r>
              <a:rPr lang="en-US" sz="1800" i="1" dirty="0" err="1"/>
              <a:t>thì</a:t>
            </a:r>
            <a:r>
              <a:rPr lang="en-US" sz="1800" i="1" dirty="0"/>
              <a:t> trình </a:t>
            </a:r>
            <a:r>
              <a:rPr lang="en-US" sz="1800" i="1" dirty="0" err="1"/>
              <a:t>biên</a:t>
            </a:r>
            <a:r>
              <a:rPr lang="en-US" sz="1800" i="1" dirty="0"/>
              <a:t> </a:t>
            </a:r>
            <a:r>
              <a:rPr lang="en-US" sz="1800" i="1" dirty="0" err="1"/>
              <a:t>dịch</a:t>
            </a:r>
            <a:r>
              <a:rPr lang="en-US" sz="1800" i="1" dirty="0"/>
              <a:t> </a:t>
            </a:r>
            <a:r>
              <a:rPr lang="en-US" sz="1800" i="1" dirty="0" err="1"/>
              <a:t>cũng</a:t>
            </a:r>
            <a:r>
              <a:rPr lang="en-US" sz="1800" i="1" dirty="0"/>
              <a:t> sẽ </a:t>
            </a:r>
            <a:r>
              <a:rPr lang="en-US" sz="1800" i="1" dirty="0" err="1"/>
              <a:t>tự</a:t>
            </a:r>
            <a:r>
              <a:rPr lang="en-US" sz="1800" i="1" dirty="0"/>
              <a:t> </a:t>
            </a:r>
            <a:r>
              <a:rPr lang="en-US" sz="1800" i="1" dirty="0" err="1"/>
              <a:t>động</a:t>
            </a:r>
            <a:r>
              <a:rPr lang="en-US" sz="1800" i="1" dirty="0"/>
              <a:t> </a:t>
            </a:r>
            <a:r>
              <a:rPr lang="en-US" sz="1800" i="1" dirty="0" err="1"/>
              <a:t>thêm</a:t>
            </a:r>
            <a:r>
              <a:rPr lang="en-US" sz="1800" i="1" dirty="0"/>
              <a:t> </a:t>
            </a:r>
            <a:r>
              <a:rPr lang="en-US" sz="1800" i="1" dirty="0" err="1" smtClean="0"/>
              <a:t>vào</a:t>
            </a:r>
            <a:endParaRPr lang="en-US" sz="1800" i="1" dirty="0" smtClean="0"/>
          </a:p>
          <a:p>
            <a:pPr lvl="1"/>
            <a:r>
              <a:rPr lang="vi-VN" dirty="0"/>
              <a:t>Khi run chương trình, hệ điều hành sẽ chạy một số đoạn code ẩn dựa vào các thông số của chương trình, những đoạn code đó nằm ngoài code của chúng ta.</a:t>
            </a:r>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164978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Điểm </a:t>
            </a:r>
            <a:r>
              <a:rPr lang="en-US" dirty="0" err="1" smtClean="0"/>
              <a:t>bắt</a:t>
            </a:r>
            <a:r>
              <a:rPr lang="en-US" dirty="0" smtClean="0"/>
              <a:t> </a:t>
            </a:r>
            <a:r>
              <a:rPr lang="en-US" dirty="0" err="1" smtClean="0"/>
              <a:t>đầu</a:t>
            </a:r>
            <a:r>
              <a:rPr lang="en-US" dirty="0" smtClean="0"/>
              <a:t> và </a:t>
            </a:r>
            <a:r>
              <a:rPr lang="en-US" dirty="0" err="1" smtClean="0"/>
              <a:t>kết</a:t>
            </a:r>
            <a:r>
              <a:rPr lang="en-US" dirty="0" smtClean="0"/>
              <a:t> </a:t>
            </a:r>
            <a:r>
              <a:rPr lang="en-US" dirty="0" err="1" smtClean="0"/>
              <a:t>thúc</a:t>
            </a:r>
            <a:endParaRPr lang="en-US" dirty="0"/>
          </a:p>
        </p:txBody>
      </p:sp>
      <p:sp>
        <p:nvSpPr>
          <p:cNvPr id="7" name="Content Placeholder 6"/>
          <p:cNvSpPr>
            <a:spLocks noGrp="1"/>
          </p:cNvSpPr>
          <p:nvPr>
            <p:ph idx="1"/>
          </p:nvPr>
        </p:nvSpPr>
        <p:spPr/>
        <p:txBody>
          <a:bodyPr>
            <a:normAutofit lnSpcReduction="10000"/>
          </a:bodyPr>
          <a:lstStyle/>
          <a:p>
            <a:r>
              <a:rPr lang="vi-VN" dirty="0"/>
              <a:t>Kết thúc chương </a:t>
            </a:r>
            <a:r>
              <a:rPr lang="vi-VN" dirty="0" smtClean="0"/>
              <a:t>trình</a:t>
            </a:r>
            <a:endParaRPr lang="en-US" dirty="0" smtClean="0"/>
          </a:p>
          <a:p>
            <a:pPr lvl="1"/>
            <a:r>
              <a:rPr lang="vi-VN" dirty="0"/>
              <a:t>Là điểm cuối cùng trước khi đi ra khỏi chương </a:t>
            </a:r>
            <a:r>
              <a:rPr lang="vi-VN" dirty="0" smtClean="0"/>
              <a:t>trình</a:t>
            </a:r>
            <a:endParaRPr lang="en-US" dirty="0" smtClean="0"/>
          </a:p>
          <a:p>
            <a:pPr lvl="1"/>
            <a:r>
              <a:rPr lang="vi-VN" dirty="0"/>
              <a:t>Có nhiều cách để kết thúc chương </a:t>
            </a:r>
            <a:r>
              <a:rPr lang="vi-VN" dirty="0" smtClean="0"/>
              <a:t>trình</a:t>
            </a:r>
            <a:endParaRPr lang="en-US" dirty="0" smtClean="0"/>
          </a:p>
          <a:p>
            <a:pPr lvl="2"/>
            <a:r>
              <a:rPr lang="en-US" dirty="0" err="1"/>
              <a:t>Chủ</a:t>
            </a:r>
            <a:r>
              <a:rPr lang="en-US" dirty="0"/>
              <a:t> </a:t>
            </a:r>
            <a:r>
              <a:rPr lang="en-US" dirty="0" err="1"/>
              <a:t>động</a:t>
            </a:r>
            <a:r>
              <a:rPr lang="en-US" dirty="0"/>
              <a:t> </a:t>
            </a:r>
            <a:r>
              <a:rPr lang="en-US" dirty="0" err="1"/>
              <a:t>kết</a:t>
            </a:r>
            <a:r>
              <a:rPr lang="en-US" dirty="0"/>
              <a:t> </a:t>
            </a:r>
            <a:r>
              <a:rPr lang="en-US" dirty="0" err="1" smtClean="0"/>
              <a:t>thúc</a:t>
            </a:r>
            <a:endParaRPr lang="en-US" dirty="0" smtClean="0"/>
          </a:p>
          <a:p>
            <a:pPr lvl="2"/>
            <a:r>
              <a:rPr lang="en-US" dirty="0" err="1" smtClean="0"/>
              <a:t>Bị</a:t>
            </a:r>
            <a:r>
              <a:rPr lang="en-US" dirty="0" smtClean="0"/>
              <a:t> </a:t>
            </a:r>
            <a:r>
              <a:rPr lang="en-US" dirty="0" err="1"/>
              <a:t>động</a:t>
            </a:r>
            <a:r>
              <a:rPr lang="en-US" dirty="0"/>
              <a:t> </a:t>
            </a:r>
            <a:r>
              <a:rPr lang="en-US" dirty="0" err="1"/>
              <a:t>kết</a:t>
            </a:r>
            <a:r>
              <a:rPr lang="en-US" dirty="0"/>
              <a:t> </a:t>
            </a:r>
            <a:r>
              <a:rPr lang="en-US" dirty="0" err="1" smtClean="0"/>
              <a:t>thúc</a:t>
            </a:r>
            <a:endParaRPr lang="en-US" dirty="0" smtClean="0"/>
          </a:p>
          <a:p>
            <a:pPr lvl="1"/>
            <a:r>
              <a:rPr lang="vi-VN" dirty="0" smtClean="0"/>
              <a:t>Giá </a:t>
            </a:r>
            <a:r>
              <a:rPr lang="vi-VN" dirty="0"/>
              <a:t>trị trả về của chương trình khi kết thúc có thể nhận được từ chương trình cha.</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778289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r>
              <a:rPr lang="en-US" dirty="0" err="1" smtClean="0"/>
              <a:t>Biến</a:t>
            </a:r>
            <a:r>
              <a:rPr lang="en-US" dirty="0" smtClean="0"/>
              <a:t> </a:t>
            </a:r>
            <a:r>
              <a:rPr lang="en-US" dirty="0" err="1" smtClean="0"/>
              <a:t>môi</a:t>
            </a:r>
            <a:r>
              <a:rPr lang="en-US" dirty="0" smtClean="0"/>
              <a:t> </a:t>
            </a:r>
            <a:r>
              <a:rPr lang="en-US" dirty="0" err="1" smtClean="0"/>
              <a:t>trường</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pic>
        <p:nvPicPr>
          <p:cNvPr id="8" name="Picture 7"/>
          <p:cNvPicPr>
            <a:picLocks noChangeAspect="1"/>
          </p:cNvPicPr>
          <p:nvPr/>
        </p:nvPicPr>
        <p:blipFill>
          <a:blip r:embed="rId2"/>
          <a:stretch>
            <a:fillRect/>
          </a:stretch>
        </p:blipFill>
        <p:spPr>
          <a:xfrm>
            <a:off x="1907585" y="678022"/>
            <a:ext cx="5255805" cy="2960915"/>
          </a:xfrm>
          <a:prstGeom prst="rect">
            <a:avLst/>
          </a:prstGeom>
        </p:spPr>
      </p:pic>
    </p:spTree>
    <p:extLst>
      <p:ext uri="{BB962C8B-B14F-4D97-AF65-F5344CB8AC3E}">
        <p14:creationId xmlns:p14="http://schemas.microsoft.com/office/powerpoint/2010/main" val="1088703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err="1"/>
              <a:t>Chúng</a:t>
            </a:r>
            <a:r>
              <a:rPr lang="en-US" dirty="0"/>
              <a:t> là 2 </a:t>
            </a:r>
            <a:r>
              <a:rPr lang="en-US" dirty="0" err="1"/>
              <a:t>biến</a:t>
            </a:r>
            <a:r>
              <a:rPr lang="en-US" dirty="0"/>
              <a:t> </a:t>
            </a:r>
            <a:r>
              <a:rPr lang="en-US" dirty="0" err="1"/>
              <a:t>argc</a:t>
            </a:r>
            <a:r>
              <a:rPr lang="en-US" dirty="0"/>
              <a:t> và </a:t>
            </a:r>
            <a:r>
              <a:rPr lang="en-US" dirty="0" err="1"/>
              <a:t>argv</a:t>
            </a:r>
            <a:r>
              <a:rPr lang="en-US" dirty="0"/>
              <a:t>[] của </a:t>
            </a:r>
            <a:r>
              <a:rPr lang="en-US" dirty="0" err="1"/>
              <a:t>hàm</a:t>
            </a:r>
            <a:r>
              <a:rPr lang="en-US" dirty="0"/>
              <a:t> </a:t>
            </a:r>
            <a:r>
              <a:rPr lang="en-US" dirty="0" smtClean="0"/>
              <a:t>main</a:t>
            </a:r>
          </a:p>
          <a:p>
            <a:r>
              <a:rPr lang="vi-VN" dirty="0"/>
              <a:t>argc là số tham số truyền vào, argv là các chuỗi ký tự truyền vào khi gọi hàm chương trình</a:t>
            </a:r>
            <a:endParaRPr lang="en-US" dirty="0"/>
          </a:p>
        </p:txBody>
      </p:sp>
      <p:pic>
        <p:nvPicPr>
          <p:cNvPr id="14" name="Picture 13"/>
          <p:cNvPicPr>
            <a:picLocks noChangeAspect="1"/>
          </p:cNvPicPr>
          <p:nvPr/>
        </p:nvPicPr>
        <p:blipFill>
          <a:blip r:embed="rId3"/>
          <a:stretch>
            <a:fillRect/>
          </a:stretch>
        </p:blipFill>
        <p:spPr>
          <a:xfrm>
            <a:off x="457200" y="1944061"/>
            <a:ext cx="3008314" cy="1333500"/>
          </a:xfrm>
          <a:prstGeom prst="rect">
            <a:avLst/>
          </a:prstGeom>
        </p:spPr>
      </p:pic>
      <p:sp>
        <p:nvSpPr>
          <p:cNvPr id="11" name="Text Placeholder 10"/>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dirty="0"/>
          </a:p>
        </p:txBody>
      </p:sp>
      <p:sp>
        <p:nvSpPr>
          <p:cNvPr id="6" name="Title 5"/>
          <p:cNvSpPr>
            <a:spLocks noGrp="1"/>
          </p:cNvSpPr>
          <p:nvPr>
            <p:ph type="title"/>
          </p:nvPr>
        </p:nvSpPr>
        <p:spPr/>
        <p:txBody>
          <a:bodyPr/>
          <a:lstStyle/>
          <a:p>
            <a:r>
              <a:rPr lang="en-US" dirty="0"/>
              <a:t>Command line argument</a:t>
            </a:r>
          </a:p>
        </p:txBody>
      </p:sp>
    </p:spTree>
    <p:extLst>
      <p:ext uri="{BB962C8B-B14F-4D97-AF65-F5344CB8AC3E}">
        <p14:creationId xmlns:p14="http://schemas.microsoft.com/office/powerpoint/2010/main" val="3423584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92500" lnSpcReduction="20000"/>
          </a:bodyPr>
          <a:lstStyle/>
          <a:p>
            <a:r>
              <a:rPr lang="en-US" dirty="0"/>
              <a:t>Store in a global variable extern char **</a:t>
            </a:r>
            <a:r>
              <a:rPr lang="en-US" dirty="0" smtClean="0"/>
              <a:t>environ</a:t>
            </a:r>
          </a:p>
          <a:p>
            <a:r>
              <a:rPr lang="en-US" dirty="0"/>
              <a:t>Có thể </a:t>
            </a:r>
            <a:r>
              <a:rPr lang="en-US" dirty="0" err="1"/>
              <a:t>truy</a:t>
            </a:r>
            <a:r>
              <a:rPr lang="en-US" dirty="0"/>
              <a:t> </a:t>
            </a:r>
            <a:r>
              <a:rPr lang="en-US" dirty="0" err="1"/>
              <a:t>xuất</a:t>
            </a:r>
            <a:r>
              <a:rPr lang="en-US" dirty="0"/>
              <a:t> thông qua </a:t>
            </a:r>
            <a:r>
              <a:rPr lang="en-US" dirty="0" err="1"/>
              <a:t>hàm</a:t>
            </a:r>
            <a:r>
              <a:rPr lang="en-US" dirty="0"/>
              <a:t> char *</a:t>
            </a:r>
            <a:r>
              <a:rPr lang="en-US" dirty="0" err="1"/>
              <a:t>getenv</a:t>
            </a:r>
            <a:r>
              <a:rPr lang="en-US" dirty="0"/>
              <a:t>(const char *name</a:t>
            </a:r>
            <a:r>
              <a:rPr lang="en-US" dirty="0" smtClean="0"/>
              <a:t>)</a:t>
            </a:r>
          </a:p>
          <a:p>
            <a:r>
              <a:rPr lang="en-US" dirty="0" err="1"/>
              <a:t>Thực</a:t>
            </a:r>
            <a:r>
              <a:rPr lang="en-US" dirty="0"/>
              <a:t> </a:t>
            </a:r>
            <a:r>
              <a:rPr lang="en-US" dirty="0" err="1" smtClean="0"/>
              <a:t>hành</a:t>
            </a:r>
            <a:endParaRPr lang="en-US" dirty="0" smtClean="0"/>
          </a:p>
          <a:p>
            <a:pPr lvl="1"/>
            <a:r>
              <a:rPr lang="vi-VN" dirty="0"/>
              <a:t>Hiển thị tên và giá trị của các biến môi trường bằng C</a:t>
            </a:r>
            <a:endParaRPr lang="en-US" dirty="0"/>
          </a:p>
        </p:txBody>
      </p:sp>
      <p:pic>
        <p:nvPicPr>
          <p:cNvPr id="11" name="Picture 10"/>
          <p:cNvPicPr>
            <a:picLocks noChangeAspect="1"/>
          </p:cNvPicPr>
          <p:nvPr/>
        </p:nvPicPr>
        <p:blipFill>
          <a:blip r:embed="rId3"/>
          <a:stretch>
            <a:fillRect/>
          </a:stretch>
        </p:blipFill>
        <p:spPr>
          <a:xfrm>
            <a:off x="457200" y="1392436"/>
            <a:ext cx="3008314" cy="2886075"/>
          </a:xfrm>
          <a:prstGeom prst="rect">
            <a:avLst/>
          </a:prstGeom>
        </p:spPr>
      </p:pic>
      <p:sp>
        <p:nvSpPr>
          <p:cNvPr id="10" name="Text Placeholder 9"/>
          <p:cNvSpPr>
            <a:spLocks noGrp="1"/>
          </p:cNvSpPr>
          <p:nvPr>
            <p:ph type="body" sz="half" idx="2"/>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dirty="0"/>
          </a:p>
        </p:txBody>
      </p:sp>
      <p:sp>
        <p:nvSpPr>
          <p:cNvPr id="7" name="Title 6"/>
          <p:cNvSpPr>
            <a:spLocks noGrp="1"/>
          </p:cNvSpPr>
          <p:nvPr>
            <p:ph type="title"/>
          </p:nvPr>
        </p:nvSpPr>
        <p:spPr/>
        <p:txBody>
          <a:bodyPr/>
          <a:lstStyle/>
          <a:p>
            <a:r>
              <a:rPr lang="en-US" dirty="0"/>
              <a:t>Environment list</a:t>
            </a:r>
          </a:p>
        </p:txBody>
      </p:sp>
    </p:spTree>
    <p:extLst>
      <p:ext uri="{BB962C8B-B14F-4D97-AF65-F5344CB8AC3E}">
        <p14:creationId xmlns:p14="http://schemas.microsoft.com/office/powerpoint/2010/main" val="213655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idx="1"/>
          </p:nvPr>
        </p:nvSpPr>
        <p:spPr/>
      </p:sp>
      <p:sp>
        <p:nvSpPr>
          <p:cNvPr id="8" name="Text Placeholder 7"/>
          <p:cNvSpPr>
            <a:spLocks noGrp="1"/>
          </p:cNvSpPr>
          <p:nvPr>
            <p:ph type="body" sz="half" idx="2"/>
          </p:nvPr>
        </p:nvSpPr>
        <p:spPr/>
        <p:txBody>
          <a:bodyPr/>
          <a:lstStyle/>
          <a:p>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của process</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pic>
        <p:nvPicPr>
          <p:cNvPr id="9" name="Picture 8"/>
          <p:cNvPicPr>
            <a:picLocks noChangeAspect="1"/>
          </p:cNvPicPr>
          <p:nvPr/>
        </p:nvPicPr>
        <p:blipFill>
          <a:blip r:embed="rId2"/>
          <a:stretch>
            <a:fillRect/>
          </a:stretch>
        </p:blipFill>
        <p:spPr>
          <a:xfrm>
            <a:off x="1792288" y="681367"/>
            <a:ext cx="5486400" cy="2970915"/>
          </a:xfrm>
          <a:prstGeom prst="rect">
            <a:avLst/>
          </a:prstGeom>
        </p:spPr>
      </p:pic>
    </p:spTree>
    <p:extLst>
      <p:ext uri="{BB962C8B-B14F-4D97-AF65-F5344CB8AC3E}">
        <p14:creationId xmlns:p14="http://schemas.microsoft.com/office/powerpoint/2010/main" val="798944500"/>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277</TotalTime>
  <Words>1422</Words>
  <Application>Microsoft Office PowerPoint</Application>
  <PresentationFormat>On-screen Show (16:9)</PresentationFormat>
  <Paragraphs>142</Paragraphs>
  <Slides>20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Template_Internal_Course</vt:lpstr>
      <vt:lpstr>Môi trường hoạt động của process</vt:lpstr>
      <vt:lpstr>Agenda</vt:lpstr>
      <vt:lpstr>PowerPoint Presentation</vt:lpstr>
      <vt:lpstr>Điểm bắt đầu và kết thúc</vt:lpstr>
      <vt:lpstr>Điểm bắt đầu và kết thúc</vt:lpstr>
      <vt:lpstr>PowerPoint Presentation</vt:lpstr>
      <vt:lpstr>Command line argument</vt:lpstr>
      <vt:lpstr>Environment list</vt:lpstr>
      <vt:lpstr>PowerPoint Presentation</vt:lpstr>
      <vt:lpstr>Cấu trúc bộ nhớ của process</vt:lpstr>
      <vt:lpstr>Shared library</vt:lpstr>
      <vt:lpstr>Bài tập</vt:lpstr>
      <vt:lpstr>Bài tập</vt:lpstr>
      <vt:lpstr>PowerPoint Presentation</vt:lpstr>
      <vt:lpstr>Terminal login</vt:lpstr>
      <vt:lpstr>Background and force ground process</vt:lpstr>
      <vt:lpstr>Process group</vt:lpstr>
      <vt:lpstr>Sesions</vt:lpstr>
      <vt:lpstr>Bài tập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129</cp:revision>
  <dcterms:created xsi:type="dcterms:W3CDTF">2015-08-31T01:44:46Z</dcterms:created>
  <dcterms:modified xsi:type="dcterms:W3CDTF">2018-11-23T07:43:43Z</dcterms:modified>
</cp:coreProperties>
</file>