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16" autoAdjust="0"/>
  </p:normalViewPr>
  <p:slideViewPr>
    <p:cSldViewPr snapToGrid="0">
      <p:cViewPr>
        <p:scale>
          <a:sx n="213" d="100"/>
          <a:sy n="213" d="100"/>
        </p:scale>
        <p:origin x="-9197" y="-3893"/>
      </p:cViewPr>
      <p:guideLst>
        <p:guide orient="horz" pos="9312"/>
        <p:guide orient="horz" pos="232"/>
        <p:guide orient="horz" pos="8880"/>
        <p:guide pos="3816"/>
        <p:guide pos="240"/>
        <p:guide pos="6506"/>
        <p:guide pos="3186"/>
        <p:guide pos="3444"/>
        <p:guide pos="6488"/>
        <p:guide pos="248"/>
        <p:guide orient="horz" pos="1440"/>
        <p:guide orient="horz" pos="50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436" name="Google Shape;43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2">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3">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41" name="Google Shape;441;p61"/>
          <p:cNvGrpSpPr/>
          <p:nvPr/>
        </p:nvGrpSpPr>
        <p:grpSpPr>
          <a:xfrm>
            <a:off x="649223" y="8477250"/>
            <a:ext cx="9448800" cy="365125"/>
            <a:chOff x="620713" y="8243888"/>
            <a:chExt cx="9448800" cy="365125"/>
          </a:xfrm>
        </p:grpSpPr>
        <p:pic>
          <p:nvPicPr>
            <p:cNvPr id="442" name="Google Shape;442;p61"/>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443" name="Google Shape;443;p61"/>
            <p:cNvSpPr txBox="1"/>
            <p:nvPr/>
          </p:nvSpPr>
          <p:spPr>
            <a:xfrm>
              <a:off x="620713" y="8304213"/>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vi-VN" sz="1600" b="1" dirty="0">
                  <a:solidFill>
                    <a:schemeClr val="lt1"/>
                  </a:solidFill>
                </a:rPr>
                <a:t>Chi tiết</a:t>
              </a:r>
              <a:endParaRPr dirty="0"/>
            </a:p>
          </p:txBody>
        </p:sp>
      </p:grpSp>
      <p:sp>
        <p:nvSpPr>
          <p:cNvPr id="444" name="Google Shape;444;p61"/>
          <p:cNvSpPr txBox="1">
            <a:spLocks noGrp="1"/>
          </p:cNvSpPr>
          <p:nvPr>
            <p:ph type="ctrTitle"/>
          </p:nvPr>
        </p:nvSpPr>
        <p:spPr>
          <a:xfrm>
            <a:off x="393700" y="623887"/>
            <a:ext cx="9906000" cy="45240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800" b="1" i="0" u="none" dirty="0">
                <a:solidFill>
                  <a:schemeClr val="lt1"/>
                </a:solidFill>
                <a:latin typeface="Arial"/>
                <a:ea typeface="Arial"/>
                <a:cs typeface="Arial"/>
                <a:sym typeface="Arial"/>
              </a:rPr>
              <a:t>NHẬN DẠNG CHỮ TIẾNG VIỆT Ở NGOẠI CẢNH</a:t>
            </a:r>
            <a:endParaRPr dirty="0"/>
          </a:p>
        </p:txBody>
      </p:sp>
      <p:pic>
        <p:nvPicPr>
          <p:cNvPr id="445" name="Google Shape;445;p61"/>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446" name="Google Shape;446;p61"/>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vi-VN" sz="1600" b="1" dirty="0">
                <a:solidFill>
                  <a:schemeClr val="lt1"/>
                </a:solidFill>
              </a:rPr>
              <a:t>Tổng quan</a:t>
            </a:r>
            <a:endParaRPr dirty="0"/>
          </a:p>
        </p:txBody>
      </p:sp>
      <p:sp>
        <p:nvSpPr>
          <p:cNvPr id="447" name="Google Shape;447;p61"/>
          <p:cNvSpPr txBox="1"/>
          <p:nvPr/>
        </p:nvSpPr>
        <p:spPr>
          <a:xfrm>
            <a:off x="6172130" y="1809641"/>
            <a:ext cx="4127570" cy="452432"/>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AutoNum type="arabicPlain" startAt="3"/>
            </a:pPr>
            <a:r>
              <a:rPr lang="vi-VN" sz="1400" dirty="0">
                <a:solidFill>
                  <a:schemeClr val="lt1"/>
                </a:solidFill>
              </a:rPr>
              <a:t>{</a:t>
            </a:r>
            <a:r>
              <a:rPr lang="en-US" sz="1400" dirty="0">
                <a:solidFill>
                  <a:schemeClr val="lt1"/>
                </a:solidFill>
              </a:rPr>
              <a:t>18521362,</a:t>
            </a:r>
            <a:r>
              <a:rPr lang="vi-VN" sz="1400" dirty="0">
                <a:solidFill>
                  <a:schemeClr val="lt1"/>
                </a:solidFill>
              </a:rPr>
              <a:t> 21520398</a:t>
            </a:r>
            <a:r>
              <a:rPr lang="en-US" sz="1400" dirty="0">
                <a:solidFill>
                  <a:schemeClr val="lt1"/>
                </a:solidFill>
              </a:rPr>
              <a:t>, 21520957}</a:t>
            </a:r>
            <a:endParaRPr lang="vi-VN" sz="1400" dirty="0">
              <a:solidFill>
                <a:schemeClr val="lt1"/>
              </a:solidFill>
            </a:endParaRPr>
          </a:p>
          <a:p>
            <a:pPr marR="0" lvl="0" algn="ctr" rtl="0">
              <a:lnSpc>
                <a:spcPct val="105000"/>
              </a:lnSpc>
              <a:spcBef>
                <a:spcPts val="0"/>
              </a:spcBef>
              <a:spcAft>
                <a:spcPts val="0"/>
              </a:spcAft>
              <a:buClr>
                <a:schemeClr val="lt1"/>
              </a:buClr>
              <a:buSzPts val="1600"/>
            </a:pPr>
            <a:r>
              <a:rPr lang="en-US" sz="1400" dirty="0">
                <a:solidFill>
                  <a:schemeClr val="lt1"/>
                </a:solidFill>
              </a:rPr>
              <a:t>@gm.uit.edu.vn</a:t>
            </a:r>
            <a:endParaRPr dirty="0"/>
          </a:p>
        </p:txBody>
      </p:sp>
      <p:sp>
        <p:nvSpPr>
          <p:cNvPr id="448" name="Google Shape;448;p61"/>
          <p:cNvSpPr txBox="1"/>
          <p:nvPr/>
        </p:nvSpPr>
        <p:spPr>
          <a:xfrm>
            <a:off x="2089150"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vi-VN" sz="1200" b="1" dirty="0">
                <a:solidFill>
                  <a:srgbClr val="098195"/>
                </a:solidFill>
                <a:latin typeface="Tahoma"/>
                <a:ea typeface="Tahoma"/>
                <a:cs typeface="Tahoma"/>
                <a:sym typeface="Tahoma"/>
              </a:rPr>
              <a:t>Mục tiêu</a:t>
            </a:r>
            <a:endParaRPr dirty="0"/>
          </a:p>
        </p:txBody>
      </p:sp>
      <p:sp>
        <p:nvSpPr>
          <p:cNvPr id="449" name="Google Shape;449;p61"/>
          <p:cNvSpPr txBox="1"/>
          <p:nvPr/>
        </p:nvSpPr>
        <p:spPr>
          <a:xfrm>
            <a:off x="7051675"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vi-VN" sz="1200" b="1" dirty="0">
                <a:solidFill>
                  <a:srgbClr val="098195"/>
                </a:solidFill>
                <a:latin typeface="Tahoma"/>
                <a:ea typeface="Tahoma"/>
                <a:cs typeface="Tahoma"/>
                <a:sym typeface="Tahoma"/>
              </a:rPr>
              <a:t>Lý do chọn đề tài</a:t>
            </a:r>
            <a:endParaRPr dirty="0"/>
          </a:p>
        </p:txBody>
      </p:sp>
      <p:sp>
        <p:nvSpPr>
          <p:cNvPr id="450" name="Google Shape;450;p61"/>
          <p:cNvSpPr txBox="1"/>
          <p:nvPr/>
        </p:nvSpPr>
        <p:spPr>
          <a:xfrm>
            <a:off x="1098550" y="1233487"/>
            <a:ext cx="20574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dirty="0">
                <a:solidFill>
                  <a:schemeClr val="lt1"/>
                </a:solidFill>
              </a:rPr>
              <a:t>Nguyễn Ích Tài</a:t>
            </a:r>
            <a:r>
              <a:rPr lang="en-US" sz="1600" b="1" i="0" u="none" dirty="0">
                <a:solidFill>
                  <a:schemeClr val="lt1"/>
                </a:solidFill>
                <a:latin typeface="Arial"/>
                <a:ea typeface="Arial"/>
                <a:cs typeface="Arial"/>
                <a:sym typeface="Arial"/>
              </a:rPr>
              <a:t> </a:t>
            </a:r>
            <a:endParaRPr dirty="0"/>
          </a:p>
        </p:txBody>
      </p:sp>
      <p:sp>
        <p:nvSpPr>
          <p:cNvPr id="451" name="Google Shape;451;p61"/>
          <p:cNvSpPr txBox="1"/>
          <p:nvPr/>
        </p:nvSpPr>
        <p:spPr>
          <a:xfrm>
            <a:off x="3440112" y="1233487"/>
            <a:ext cx="23622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dirty="0">
                <a:solidFill>
                  <a:schemeClr val="lt1"/>
                </a:solidFill>
              </a:rPr>
              <a:t>Nguyễn Quế Phong</a:t>
            </a:r>
            <a:endParaRPr dirty="0"/>
          </a:p>
        </p:txBody>
      </p:sp>
      <p:sp>
        <p:nvSpPr>
          <p:cNvPr id="452" name="Google Shape;452;p61"/>
          <p:cNvSpPr txBox="1"/>
          <p:nvPr/>
        </p:nvSpPr>
        <p:spPr>
          <a:xfrm>
            <a:off x="6030912" y="1233487"/>
            <a:ext cx="404018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vi-VN" sz="1600" b="1" dirty="0">
                <a:solidFill>
                  <a:schemeClr val="lt1"/>
                </a:solidFill>
              </a:rPr>
              <a:t>Đường Minh Khang</a:t>
            </a:r>
            <a:endParaRPr dirty="0"/>
          </a:p>
        </p:txBody>
      </p:sp>
      <p:sp>
        <p:nvSpPr>
          <p:cNvPr id="453" name="Google Shape;453;p61"/>
          <p:cNvSpPr txBox="1"/>
          <p:nvPr/>
        </p:nvSpPr>
        <p:spPr>
          <a:xfrm>
            <a:off x="849312" y="1760537"/>
            <a:ext cx="2805112"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dirty="0">
                <a:solidFill>
                  <a:schemeClr val="lt1"/>
                </a:solidFill>
                <a:latin typeface="Arial"/>
                <a:ea typeface="Arial"/>
                <a:cs typeface="Arial"/>
                <a:sym typeface="Arial"/>
              </a:rPr>
              <a:t> </a:t>
            </a:r>
            <a:r>
              <a:rPr lang="en-US" sz="1600" b="1" i="0" u="none" baseline="30000" dirty="0">
                <a:solidFill>
                  <a:schemeClr val="lt1"/>
                </a:solidFill>
                <a:latin typeface="Arial"/>
                <a:ea typeface="Arial"/>
                <a:cs typeface="Arial"/>
                <a:sym typeface="Arial"/>
              </a:rPr>
              <a:t>1</a:t>
            </a:r>
            <a:r>
              <a:rPr lang="en-US" sz="1200" b="1" i="0" u="none" baseline="30000" dirty="0">
                <a:solidFill>
                  <a:schemeClr val="lt1"/>
                </a:solidFill>
                <a:latin typeface="Arial"/>
                <a:ea typeface="Arial"/>
                <a:cs typeface="Arial"/>
                <a:sym typeface="Arial"/>
              </a:rPr>
              <a:t> </a:t>
            </a:r>
            <a:r>
              <a:rPr lang="en-US" sz="1200" b="0" i="0" u="none" dirty="0" err="1">
                <a:solidFill>
                  <a:schemeClr val="lt1"/>
                </a:solidFill>
                <a:latin typeface="Arial"/>
                <a:ea typeface="Arial"/>
                <a:cs typeface="Arial"/>
                <a:sym typeface="Arial"/>
              </a:rPr>
              <a:t>Trường</a:t>
            </a:r>
            <a:r>
              <a:rPr lang="en-US" sz="1200" b="0" i="0" u="none" dirty="0">
                <a:solidFill>
                  <a:schemeClr val="lt1"/>
                </a:solidFill>
                <a:latin typeface="Arial"/>
                <a:ea typeface="Arial"/>
                <a:cs typeface="Arial"/>
                <a:sym typeface="Arial"/>
              </a:rPr>
              <a:t> Đ</a:t>
            </a:r>
            <a:r>
              <a:rPr lang="vi-VN" sz="1200" dirty="0" err="1">
                <a:solidFill>
                  <a:schemeClr val="lt1"/>
                </a:solidFill>
              </a:rPr>
              <a:t>ại</a:t>
            </a:r>
            <a:r>
              <a:rPr lang="vi-VN" sz="1200" dirty="0">
                <a:solidFill>
                  <a:schemeClr val="lt1"/>
                </a:solidFill>
              </a:rPr>
              <a:t> học Công nghệ Thông tin TPHCM</a:t>
            </a:r>
            <a:endParaRPr lang="en-US" dirty="0"/>
          </a:p>
        </p:txBody>
      </p:sp>
      <p:sp>
        <p:nvSpPr>
          <p:cNvPr id="454" name="Google Shape;454;p61"/>
          <p:cNvSpPr txBox="1"/>
          <p:nvPr/>
        </p:nvSpPr>
        <p:spPr>
          <a:xfrm>
            <a:off x="3213100" y="1766887"/>
            <a:ext cx="3962400" cy="387798"/>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dirty="0">
                <a:solidFill>
                  <a:schemeClr val="lt1"/>
                </a:solidFill>
                <a:latin typeface="Arial"/>
                <a:ea typeface="Arial"/>
                <a:cs typeface="Arial"/>
                <a:sym typeface="Arial"/>
              </a:rPr>
              <a:t>2 </a:t>
            </a:r>
            <a:r>
              <a:rPr lang="vi-VN" sz="1200" dirty="0">
                <a:solidFill>
                  <a:schemeClr val="lt1"/>
                </a:solidFill>
              </a:rPr>
              <a:t>Đại học Quốc gia </a:t>
            </a:r>
          </a:p>
          <a:p>
            <a:pPr marL="342900" marR="0" lvl="0" indent="-342900" algn="ctr" rtl="0">
              <a:lnSpc>
                <a:spcPct val="105000"/>
              </a:lnSpc>
              <a:spcBef>
                <a:spcPts val="0"/>
              </a:spcBef>
              <a:spcAft>
                <a:spcPts val="0"/>
              </a:spcAft>
              <a:buClr>
                <a:schemeClr val="lt1"/>
              </a:buClr>
              <a:buSzPts val="1600"/>
              <a:buFont typeface="Arial"/>
              <a:buNone/>
            </a:pPr>
            <a:r>
              <a:rPr lang="vi-VN" sz="1200" dirty="0">
                <a:solidFill>
                  <a:schemeClr val="lt1"/>
                </a:solidFill>
              </a:rPr>
              <a:t>Thành phố Hồ Chí Minh</a:t>
            </a:r>
            <a:endParaRPr lang="vi-VN" dirty="0"/>
          </a:p>
        </p:txBody>
      </p:sp>
      <p:sp>
        <p:nvSpPr>
          <p:cNvPr id="455" name="Google Shape;455;p61"/>
          <p:cNvSpPr txBox="1"/>
          <p:nvPr/>
        </p:nvSpPr>
        <p:spPr>
          <a:xfrm>
            <a:off x="1319212" y="14324012"/>
            <a:ext cx="9014187" cy="403957"/>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Nguyễn</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Ích</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Tài</a:t>
            </a:r>
            <a:r>
              <a:rPr lang="vi-VN" sz="1300" b="1" i="0" u="none" dirty="0">
                <a:solidFill>
                  <a:schemeClr val="lt1"/>
                </a:solidFill>
                <a:latin typeface="Arial"/>
                <a:ea typeface="Arial"/>
                <a:cs typeface="Arial"/>
                <a:sym typeface="Arial"/>
              </a:rPr>
              <a:t>, Nguyễn Quế Phong,</a:t>
            </a:r>
            <a:r>
              <a:rPr lang="en-US" sz="1300" b="1" i="0" u="none" dirty="0">
                <a:solidFill>
                  <a:schemeClr val="lt1"/>
                </a:solidFill>
                <a:latin typeface="Arial"/>
                <a:ea typeface="Arial"/>
                <a:cs typeface="Arial"/>
                <a:sym typeface="Arial"/>
              </a:rPr>
              <a:t> </a:t>
            </a:r>
            <a:r>
              <a:rPr lang="vi-VN" sz="1300" b="1" i="0" u="none" dirty="0">
                <a:solidFill>
                  <a:schemeClr val="lt1"/>
                </a:solidFill>
                <a:latin typeface="Arial"/>
                <a:ea typeface="Arial"/>
                <a:cs typeface="Arial"/>
                <a:sym typeface="Arial"/>
              </a:rPr>
              <a:t>Đường Minh Khang </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Trường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Đại</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học</a:t>
            </a:r>
            <a:r>
              <a:rPr lang="vi-VN" sz="1300" b="1" i="0" u="none" dirty="0">
                <a:solidFill>
                  <a:schemeClr val="lt1"/>
                </a:solidFill>
                <a:latin typeface="Arial"/>
                <a:ea typeface="Arial"/>
                <a:cs typeface="Arial"/>
                <a:sym typeface="Arial"/>
              </a:rPr>
              <a:t> Công nghệ Thông tin </a:t>
            </a:r>
            <a:r>
              <a:rPr lang="en-US" sz="1200" b="1" i="0" u="none" dirty="0">
                <a:solidFill>
                  <a:schemeClr val="lt1"/>
                </a:solidFill>
                <a:latin typeface="Arial"/>
                <a:ea typeface="Arial"/>
                <a:cs typeface="Arial"/>
                <a:sym typeface="Arial"/>
              </a:rPr>
              <a:t>	Email : 18521362gm.uit.edu.vn</a:t>
            </a:r>
            <a:r>
              <a:rPr lang="vi-VN" sz="1200" b="1" dirty="0">
                <a:solidFill>
                  <a:schemeClr val="lt1"/>
                </a:solidFill>
              </a:rPr>
              <a:t>	</a:t>
            </a:r>
            <a:r>
              <a:rPr lang="vi-VN" sz="1200" b="1" i="0" u="none" dirty="0">
                <a:solidFill>
                  <a:schemeClr val="lt1"/>
                </a:solidFill>
                <a:latin typeface="Arial"/>
                <a:ea typeface="Arial"/>
                <a:cs typeface="Arial"/>
                <a:sym typeface="Arial"/>
              </a:rPr>
              <a:t>21520398@gm.uit.edu.vn		21520957@gm.uit.edu.vn</a:t>
            </a:r>
            <a:endParaRPr lang="en-US" sz="1200" b="1" i="0" u="none" dirty="0">
              <a:solidFill>
                <a:schemeClr val="lt1"/>
              </a:solidFill>
              <a:latin typeface="Arial"/>
              <a:ea typeface="Arial"/>
              <a:cs typeface="Arial"/>
              <a:sym typeface="Arial"/>
            </a:endParaRPr>
          </a:p>
        </p:txBody>
      </p:sp>
      <p:sp>
        <p:nvSpPr>
          <p:cNvPr id="668" name="Google Shape;668;p61"/>
          <p:cNvSpPr txBox="1"/>
          <p:nvPr/>
        </p:nvSpPr>
        <p:spPr>
          <a:xfrm>
            <a:off x="687322" y="9013232"/>
            <a:ext cx="3242365" cy="461624"/>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Dự kiến sử dụng bộ </a:t>
            </a:r>
            <a:r>
              <a:rPr lang="vi-VN" sz="1200" b="0" i="0" u="none" dirty="0" err="1">
                <a:solidFill>
                  <a:schemeClr val="dk1"/>
                </a:solidFill>
                <a:latin typeface="Tahoma"/>
                <a:ea typeface="Tahoma"/>
                <a:cs typeface="Tahoma"/>
                <a:sym typeface="Tahoma"/>
              </a:rPr>
              <a:t>dataset</a:t>
            </a:r>
            <a:r>
              <a:rPr lang="vi-VN" sz="1200" b="0" i="0" u="none" dirty="0">
                <a:solidFill>
                  <a:schemeClr val="dk1"/>
                </a:solidFill>
                <a:latin typeface="Tahoma"/>
                <a:ea typeface="Tahoma"/>
                <a:cs typeface="Tahoma"/>
                <a:sym typeface="Tahoma"/>
              </a:rPr>
              <a:t>: </a:t>
            </a:r>
            <a:r>
              <a:rPr lang="vi-VN" sz="1200" b="0" i="0" u="none" dirty="0" err="1">
                <a:solidFill>
                  <a:schemeClr val="dk1"/>
                </a:solidFill>
                <a:latin typeface="Tahoma"/>
                <a:ea typeface="Tahoma"/>
                <a:cs typeface="Tahoma"/>
                <a:sym typeface="Tahoma"/>
              </a:rPr>
              <a:t>Vintext</a:t>
            </a:r>
            <a:r>
              <a:rPr lang="vi-VN" sz="1200" b="0" i="0" u="none" dirty="0">
                <a:solidFill>
                  <a:schemeClr val="dk1"/>
                </a:solidFill>
                <a:latin typeface="Tahoma"/>
                <a:ea typeface="Tahoma"/>
                <a:cs typeface="Tahoma"/>
                <a:sym typeface="Tahoma"/>
              </a:rPr>
              <a:t> được sử dụng trong cuộc thi </a:t>
            </a:r>
            <a:r>
              <a:rPr lang="vi-VN" sz="1200" b="0" i="0" u="none" dirty="0" err="1">
                <a:solidFill>
                  <a:schemeClr val="dk1"/>
                </a:solidFill>
                <a:latin typeface="Tahoma"/>
                <a:ea typeface="Tahoma"/>
                <a:cs typeface="Tahoma"/>
                <a:sym typeface="Tahoma"/>
              </a:rPr>
              <a:t>AIChallenge</a:t>
            </a:r>
            <a:r>
              <a:rPr lang="vi-VN" sz="1200" b="0" i="0" u="none" dirty="0">
                <a:solidFill>
                  <a:schemeClr val="dk1"/>
                </a:solidFill>
                <a:latin typeface="Tahoma"/>
                <a:ea typeface="Tahoma"/>
                <a:cs typeface="Tahoma"/>
                <a:sym typeface="Tahoma"/>
              </a:rPr>
              <a:t> 2021 </a:t>
            </a:r>
          </a:p>
        </p:txBody>
      </p:sp>
      <p:sp>
        <p:nvSpPr>
          <p:cNvPr id="730" name="Google Shape;730;p61"/>
          <p:cNvSpPr txBox="1"/>
          <p:nvPr/>
        </p:nvSpPr>
        <p:spPr>
          <a:xfrm>
            <a:off x="687323" y="8784790"/>
            <a:ext cx="2066988"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1.  </a:t>
            </a:r>
            <a:r>
              <a:rPr lang="vi-VN" b="1" dirty="0" err="1">
                <a:solidFill>
                  <a:srgbClr val="0B4993"/>
                </a:solidFill>
                <a:latin typeface="Tahoma"/>
                <a:ea typeface="Tahoma"/>
                <a:cs typeface="Tahoma"/>
                <a:sym typeface="Tahoma"/>
              </a:rPr>
              <a:t>Dataset</a:t>
            </a:r>
            <a:endParaRPr dirty="0"/>
          </a:p>
        </p:txBody>
      </p:sp>
      <p:sp>
        <p:nvSpPr>
          <p:cNvPr id="731" name="Google Shape;731;p61"/>
          <p:cNvSpPr txBox="1"/>
          <p:nvPr/>
        </p:nvSpPr>
        <p:spPr>
          <a:xfrm>
            <a:off x="687322" y="11091489"/>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2.  </a:t>
            </a:r>
            <a:r>
              <a:rPr lang="vi-VN" b="1" dirty="0">
                <a:solidFill>
                  <a:srgbClr val="0B4993"/>
                </a:solidFill>
                <a:latin typeface="Tahoma"/>
                <a:ea typeface="Tahoma"/>
                <a:cs typeface="Tahoma"/>
                <a:sym typeface="Tahoma"/>
              </a:rPr>
              <a:t>Phương pháp</a:t>
            </a:r>
            <a:endParaRPr dirty="0"/>
          </a:p>
        </p:txBody>
      </p:sp>
      <p:sp>
        <p:nvSpPr>
          <p:cNvPr id="732" name="Google Shape;732;p61"/>
          <p:cNvSpPr txBox="1"/>
          <p:nvPr/>
        </p:nvSpPr>
        <p:spPr>
          <a:xfrm>
            <a:off x="752346" y="11256535"/>
            <a:ext cx="3177342" cy="319397"/>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b="1" dirty="0"/>
              <a:t>Edge Detection</a:t>
            </a:r>
          </a:p>
        </p:txBody>
      </p:sp>
      <p:sp>
        <p:nvSpPr>
          <p:cNvPr id="734" name="Google Shape;734;p61"/>
          <p:cNvSpPr txBox="1"/>
          <p:nvPr/>
        </p:nvSpPr>
        <p:spPr>
          <a:xfrm>
            <a:off x="7178950" y="10621493"/>
            <a:ext cx="282081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3.Kết </a:t>
            </a:r>
            <a:r>
              <a:rPr lang="en-US" sz="1400" b="1" i="0" u="none" dirty="0" err="1">
                <a:solidFill>
                  <a:srgbClr val="0B4993"/>
                </a:solidFill>
                <a:latin typeface="Tahoma"/>
                <a:ea typeface="Tahoma"/>
                <a:cs typeface="Tahoma"/>
                <a:sym typeface="Tahoma"/>
              </a:rPr>
              <a:t>quả</a:t>
            </a:r>
            <a:r>
              <a:rPr lang="en-US" sz="1400" b="1" i="0" u="none" dirty="0">
                <a:solidFill>
                  <a:srgbClr val="0B4993"/>
                </a:solidFill>
                <a:latin typeface="Tahoma"/>
                <a:ea typeface="Tahoma"/>
                <a:cs typeface="Tahoma"/>
                <a:sym typeface="Tahoma"/>
              </a:rPr>
              <a:t> </a:t>
            </a:r>
            <a:r>
              <a:rPr lang="en-US" sz="1400" b="1" i="0" u="none" dirty="0" err="1">
                <a:solidFill>
                  <a:srgbClr val="0B4993"/>
                </a:solidFill>
                <a:latin typeface="Tahoma"/>
                <a:ea typeface="Tahoma"/>
                <a:cs typeface="Tahoma"/>
                <a:sym typeface="Tahoma"/>
              </a:rPr>
              <a:t>dự</a:t>
            </a:r>
            <a:r>
              <a:rPr lang="en-US" sz="1400" b="1" i="0" u="none" dirty="0">
                <a:solidFill>
                  <a:srgbClr val="0B4993"/>
                </a:solidFill>
                <a:latin typeface="Tahoma"/>
                <a:ea typeface="Tahoma"/>
                <a:cs typeface="Tahoma"/>
                <a:sym typeface="Tahoma"/>
              </a:rPr>
              <a:t> </a:t>
            </a:r>
            <a:r>
              <a:rPr lang="en-US" sz="1400" b="1" i="0" u="none" dirty="0" err="1">
                <a:solidFill>
                  <a:srgbClr val="0B4993"/>
                </a:solidFill>
                <a:latin typeface="Tahoma"/>
                <a:ea typeface="Tahoma"/>
                <a:cs typeface="Tahoma"/>
                <a:sym typeface="Tahoma"/>
              </a:rPr>
              <a:t>kiến</a:t>
            </a:r>
            <a:r>
              <a:rPr lang="vi-VN" sz="1400" b="1" i="0" u="none" dirty="0">
                <a:solidFill>
                  <a:srgbClr val="0B4993"/>
                </a:solidFill>
                <a:latin typeface="Tahoma"/>
                <a:ea typeface="Tahoma"/>
                <a:cs typeface="Tahoma"/>
                <a:sym typeface="Tahoma"/>
              </a:rPr>
              <a:t> </a:t>
            </a:r>
            <a:endParaRPr lang="en-US" dirty="0"/>
          </a:p>
        </p:txBody>
      </p:sp>
      <p:sp>
        <p:nvSpPr>
          <p:cNvPr id="735" name="Google Shape;735;p61"/>
          <p:cNvSpPr txBox="1"/>
          <p:nvPr/>
        </p:nvSpPr>
        <p:spPr>
          <a:xfrm>
            <a:off x="914334" y="11480455"/>
            <a:ext cx="3024619" cy="2677616"/>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Noto Sans Symbols"/>
              <a:buChar char="▪"/>
            </a:pPr>
            <a:r>
              <a:rPr lang="vi-VN" sz="1200" dirty="0">
                <a:solidFill>
                  <a:schemeClr val="dk1"/>
                </a:solidFill>
                <a:latin typeface="Tahoma"/>
                <a:ea typeface="Tahoma"/>
                <a:cs typeface="Tahoma"/>
                <a:sym typeface="Tahoma"/>
              </a:rPr>
              <a:t>Từ ảnh </a:t>
            </a:r>
            <a:r>
              <a:rPr lang="vi-VN" sz="1200" dirty="0" err="1">
                <a:solidFill>
                  <a:schemeClr val="dk1"/>
                </a:solidFill>
                <a:latin typeface="Tahoma"/>
                <a:ea typeface="Tahoma"/>
                <a:cs typeface="Tahoma"/>
                <a:sym typeface="Tahoma"/>
              </a:rPr>
              <a:t>input</a:t>
            </a:r>
            <a:r>
              <a:rPr lang="vi-VN" sz="1200" dirty="0">
                <a:solidFill>
                  <a:schemeClr val="dk1"/>
                </a:solidFill>
                <a:latin typeface="Tahoma"/>
                <a:ea typeface="Tahoma"/>
                <a:cs typeface="Tahoma"/>
                <a:sym typeface="Tahoma"/>
              </a:rPr>
              <a:t> đầu vào, sử dụng thuật toán </a:t>
            </a:r>
            <a:r>
              <a:rPr lang="vi-VN" sz="1200" dirty="0" err="1">
                <a:solidFill>
                  <a:schemeClr val="dk1"/>
                </a:solidFill>
                <a:latin typeface="Tahoma"/>
                <a:ea typeface="Tahoma"/>
                <a:cs typeface="Tahoma"/>
                <a:sym typeface="Tahoma"/>
              </a:rPr>
              <a:t>Sobel</a:t>
            </a:r>
            <a:r>
              <a:rPr lang="vi-VN" sz="1200" dirty="0">
                <a:solidFill>
                  <a:schemeClr val="dk1"/>
                </a:solidFill>
                <a:latin typeface="Tahoma"/>
                <a:ea typeface="Tahoma"/>
                <a:cs typeface="Tahoma"/>
                <a:sym typeface="Tahoma"/>
              </a:rPr>
              <a:t> </a:t>
            </a:r>
            <a:r>
              <a:rPr lang="vi-VN" sz="1200" dirty="0" err="1">
                <a:solidFill>
                  <a:schemeClr val="dk1"/>
                </a:solidFill>
                <a:latin typeface="Tahoma"/>
                <a:ea typeface="Tahoma"/>
                <a:cs typeface="Tahoma"/>
                <a:sym typeface="Tahoma"/>
              </a:rPr>
              <a:t>Edge</a:t>
            </a:r>
            <a:r>
              <a:rPr lang="vi-VN" sz="1200" dirty="0">
                <a:solidFill>
                  <a:schemeClr val="dk1"/>
                </a:solidFill>
                <a:latin typeface="Tahoma"/>
                <a:ea typeface="Tahoma"/>
                <a:cs typeface="Tahoma"/>
                <a:sym typeface="Tahoma"/>
              </a:rPr>
              <a:t> </a:t>
            </a:r>
            <a:r>
              <a:rPr lang="vi-VN" sz="1200" dirty="0" err="1">
                <a:solidFill>
                  <a:schemeClr val="dk1"/>
                </a:solidFill>
                <a:latin typeface="Tahoma"/>
                <a:ea typeface="Tahoma"/>
                <a:cs typeface="Tahoma"/>
                <a:sym typeface="Tahoma"/>
              </a:rPr>
              <a:t>Detection</a:t>
            </a:r>
            <a:r>
              <a:rPr lang="vi-VN" sz="1200" dirty="0">
                <a:solidFill>
                  <a:schemeClr val="dk1"/>
                </a:solidFill>
                <a:latin typeface="Tahoma"/>
                <a:ea typeface="Tahoma"/>
                <a:cs typeface="Tahoma"/>
                <a:sym typeface="Tahoma"/>
              </a:rPr>
              <a:t> và các hàm. Có sẵn trong thư viện </a:t>
            </a:r>
            <a:r>
              <a:rPr lang="vi-VN" sz="1200" dirty="0" err="1">
                <a:solidFill>
                  <a:schemeClr val="dk1"/>
                </a:solidFill>
                <a:latin typeface="Tahoma"/>
                <a:ea typeface="Tahoma"/>
                <a:cs typeface="Tahoma"/>
                <a:sym typeface="Tahoma"/>
              </a:rPr>
              <a:t>OpenCV</a:t>
            </a:r>
            <a:r>
              <a:rPr lang="vi-VN" sz="1200" dirty="0">
                <a:solidFill>
                  <a:schemeClr val="dk1"/>
                </a:solidFill>
                <a:latin typeface="Tahoma"/>
                <a:ea typeface="Tahoma"/>
                <a:cs typeface="Tahoma"/>
                <a:sym typeface="Tahoma"/>
              </a:rPr>
              <a:t> để tìm vị trí chứa văn bản.</a:t>
            </a:r>
          </a:p>
          <a:p>
            <a:pPr marL="0" marR="0" lvl="0" indent="-76200" algn="l" rtl="0">
              <a:lnSpc>
                <a:spcPct val="100000"/>
              </a:lnSpc>
              <a:spcBef>
                <a:spcPts val="0"/>
              </a:spcBef>
              <a:spcAft>
                <a:spcPts val="0"/>
              </a:spcAft>
              <a:buClr>
                <a:schemeClr val="dk1"/>
              </a:buClr>
              <a:buSzPts val="1200"/>
              <a:buFont typeface="Noto Sans Symbols"/>
              <a:buChar char="▪"/>
            </a:pPr>
            <a:r>
              <a:rPr lang="vi-VN" sz="1200" dirty="0">
                <a:solidFill>
                  <a:schemeClr val="dk1"/>
                </a:solidFill>
                <a:latin typeface="Tahoma"/>
                <a:ea typeface="Tahoma"/>
                <a:cs typeface="Tahoma"/>
                <a:sym typeface="Tahoma"/>
              </a:rPr>
              <a:t>Cắt ảnh các vị trí đã tìm được.</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Sử dụng phép </a:t>
            </a:r>
            <a:r>
              <a:rPr lang="vi-VN" sz="1200" b="0" i="0" u="none" dirty="0" err="1">
                <a:solidFill>
                  <a:schemeClr val="dk1"/>
                </a:solidFill>
                <a:latin typeface="Tahoma"/>
                <a:ea typeface="Tahoma"/>
                <a:cs typeface="Tahoma"/>
                <a:sym typeface="Tahoma"/>
              </a:rPr>
              <a:t>Morphology</a:t>
            </a:r>
            <a:r>
              <a:rPr lang="vi-VN" sz="1200" b="0" i="0" u="none" dirty="0">
                <a:solidFill>
                  <a:schemeClr val="dk1"/>
                </a:solidFill>
                <a:latin typeface="Tahoma"/>
                <a:ea typeface="Tahoma"/>
                <a:cs typeface="Tahoma"/>
                <a:sym typeface="Tahoma"/>
              </a:rPr>
              <a:t> </a:t>
            </a:r>
            <a:r>
              <a:rPr lang="vi-VN" sz="1200" b="0" i="0" u="none" dirty="0" err="1">
                <a:solidFill>
                  <a:schemeClr val="dk1"/>
                </a:solidFill>
                <a:latin typeface="Tahoma"/>
                <a:ea typeface="Tahoma"/>
                <a:cs typeface="Tahoma"/>
                <a:sym typeface="Tahoma"/>
              </a:rPr>
              <a:t>Closing</a:t>
            </a:r>
            <a:r>
              <a:rPr lang="vi-VN" sz="1200" b="0" i="0" u="none" dirty="0">
                <a:solidFill>
                  <a:schemeClr val="dk1"/>
                </a:solidFill>
                <a:latin typeface="Tahoma"/>
                <a:ea typeface="Tahoma"/>
                <a:cs typeface="Tahoma"/>
                <a:sym typeface="Tahoma"/>
              </a:rPr>
              <a:t> để lấp những khoảng trống với kích thước </a:t>
            </a:r>
            <a:r>
              <a:rPr lang="vi-VN" sz="1200" b="0" i="0" u="none" dirty="0" err="1">
                <a:solidFill>
                  <a:schemeClr val="dk1"/>
                </a:solidFill>
                <a:latin typeface="Tahoma"/>
                <a:ea typeface="Tahoma"/>
                <a:cs typeface="Tahoma"/>
                <a:sym typeface="Tahoma"/>
              </a:rPr>
              <a:t>kernel</a:t>
            </a:r>
            <a:r>
              <a:rPr lang="vi-VN" sz="1200" b="0" i="0" u="none" dirty="0">
                <a:solidFill>
                  <a:schemeClr val="dk1"/>
                </a:solidFill>
                <a:latin typeface="Tahoma"/>
                <a:ea typeface="Tahoma"/>
                <a:cs typeface="Tahoma"/>
                <a:sym typeface="Tahoma"/>
              </a:rPr>
              <a:t> là 5x5.</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Dùng hàm </a:t>
            </a:r>
            <a:r>
              <a:rPr lang="vi-VN" sz="1200" b="0" i="0" u="none" dirty="0" err="1">
                <a:solidFill>
                  <a:schemeClr val="dk1"/>
                </a:solidFill>
                <a:latin typeface="Tahoma"/>
                <a:ea typeface="Tahoma"/>
                <a:cs typeface="Tahoma"/>
                <a:sym typeface="Tahoma"/>
              </a:rPr>
              <a:t>contour</a:t>
            </a:r>
            <a:r>
              <a:rPr lang="vi-VN" sz="1200" b="0" i="0" u="none" dirty="0">
                <a:solidFill>
                  <a:schemeClr val="dk1"/>
                </a:solidFill>
                <a:latin typeface="Tahoma"/>
                <a:ea typeface="Tahoma"/>
                <a:cs typeface="Tahoma"/>
                <a:sym typeface="Tahoma"/>
              </a:rPr>
              <a:t> để tìm các đường bao quanh các biên cạnh tìm thấy được sau khi sử dụng </a:t>
            </a:r>
            <a:r>
              <a:rPr lang="vi-VN" sz="1200" b="0" i="0" u="none" dirty="0" err="1">
                <a:solidFill>
                  <a:schemeClr val="dk1"/>
                </a:solidFill>
                <a:latin typeface="Tahoma"/>
                <a:ea typeface="Tahoma"/>
                <a:cs typeface="Tahoma"/>
                <a:sym typeface="Tahoma"/>
              </a:rPr>
              <a:t>Closing</a:t>
            </a:r>
            <a:r>
              <a:rPr lang="vi-VN" sz="1200" b="0" i="0" u="none" dirty="0">
                <a:solidFill>
                  <a:schemeClr val="dk1"/>
                </a:solidFill>
                <a:latin typeface="Tahoma"/>
                <a:ea typeface="Tahoma"/>
                <a:cs typeface="Tahoma"/>
                <a:sym typeface="Tahoma"/>
              </a:rPr>
              <a:t>. </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Cắt các vùng được tìm thấy bởi </a:t>
            </a:r>
            <a:r>
              <a:rPr lang="vi-VN" sz="1200" b="0" i="0" u="none" dirty="0" err="1">
                <a:solidFill>
                  <a:schemeClr val="dk1"/>
                </a:solidFill>
                <a:latin typeface="Tahoma"/>
                <a:ea typeface="Tahoma"/>
                <a:cs typeface="Tahoma"/>
                <a:sym typeface="Tahoma"/>
              </a:rPr>
              <a:t>contour</a:t>
            </a:r>
            <a:r>
              <a:rPr lang="vi-VN" sz="1200" b="0" i="0" u="none" dirty="0">
                <a:solidFill>
                  <a:schemeClr val="dk1"/>
                </a:solidFill>
                <a:latin typeface="Tahoma"/>
                <a:ea typeface="Tahoma"/>
                <a:cs typeface="Tahoma"/>
                <a:sym typeface="Tahoma"/>
              </a:rPr>
              <a:t> và đưa ảnh đã cắt vào mô hình </a:t>
            </a:r>
            <a:r>
              <a:rPr lang="vi-VN" sz="1200" b="0" i="0" u="none" dirty="0" err="1">
                <a:solidFill>
                  <a:schemeClr val="dk1"/>
                </a:solidFill>
                <a:latin typeface="Tahoma"/>
                <a:ea typeface="Tahoma"/>
                <a:cs typeface="Tahoma"/>
                <a:sym typeface="Tahoma"/>
              </a:rPr>
              <a:t>VietOCR</a:t>
            </a:r>
            <a:r>
              <a:rPr lang="vi-VN" sz="1200" b="0" i="0" u="none" dirty="0">
                <a:solidFill>
                  <a:schemeClr val="dk1"/>
                </a:solidFill>
                <a:latin typeface="Tahoma"/>
                <a:ea typeface="Tahoma"/>
                <a:cs typeface="Tahoma"/>
                <a:sym typeface="Tahoma"/>
              </a:rPr>
              <a:t> để dự đoán.</a:t>
            </a:r>
          </a:p>
        </p:txBody>
      </p:sp>
      <p:sp>
        <p:nvSpPr>
          <p:cNvPr id="771" name="Google Shape;771;p61"/>
          <p:cNvSpPr txBox="1"/>
          <p:nvPr/>
        </p:nvSpPr>
        <p:spPr>
          <a:xfrm>
            <a:off x="5622100" y="3026768"/>
            <a:ext cx="4407723" cy="101562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Trước sự bùng nổ của dữ liệu hình ảnh trên </a:t>
            </a:r>
            <a:r>
              <a:rPr lang="vi-VN" sz="1200" b="0" i="0" u="none" dirty="0" err="1">
                <a:solidFill>
                  <a:schemeClr val="dk1"/>
                </a:solidFill>
                <a:latin typeface="Tahoma"/>
                <a:ea typeface="Tahoma"/>
                <a:cs typeface="Tahoma"/>
                <a:sym typeface="Tahoma"/>
              </a:rPr>
              <a:t>Internet</a:t>
            </a:r>
            <a:r>
              <a:rPr lang="vi-VN" sz="1200" b="0" i="0" u="none" dirty="0">
                <a:solidFill>
                  <a:schemeClr val="dk1"/>
                </a:solidFill>
                <a:latin typeface="Tahoma"/>
                <a:ea typeface="Tahoma"/>
                <a:cs typeface="Tahoma"/>
                <a:sym typeface="Tahoma"/>
              </a:rPr>
              <a:t> và sự phổ biến của các thiết bị di động với khả năng chụp ảnh ngày càng cao, nhu cầu tự động hóa việc nhận diện và phân tích chữ viết trên ảnh đã trở nên ngày càng quan trọng.</a:t>
            </a:r>
          </a:p>
        </p:txBody>
      </p:sp>
      <p:sp>
        <p:nvSpPr>
          <p:cNvPr id="772" name="Google Shape;772;p61"/>
          <p:cNvSpPr txBox="1"/>
          <p:nvPr/>
        </p:nvSpPr>
        <p:spPr>
          <a:xfrm>
            <a:off x="5613119" y="3924224"/>
            <a:ext cx="4335175" cy="101562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Việc nghiên cứu bài toán nhận dạng chữ tiếng Việt trong ngoại cảnh mang lại nhiều ứng dụng thực tế như: Tự động nhận diện biển số </a:t>
            </a:r>
            <a:r>
              <a:rPr lang="vi-VN" sz="1200" b="0" i="0" u="none" dirty="0" err="1">
                <a:solidFill>
                  <a:schemeClr val="dk1"/>
                </a:solidFill>
                <a:latin typeface="Tahoma"/>
                <a:ea typeface="Tahoma"/>
                <a:cs typeface="Tahoma"/>
                <a:sym typeface="Tahoma"/>
              </a:rPr>
              <a:t>xe,chuyển</a:t>
            </a:r>
            <a:r>
              <a:rPr lang="vi-VN" sz="1200" b="0" i="0" u="none" dirty="0">
                <a:solidFill>
                  <a:schemeClr val="dk1"/>
                </a:solidFill>
                <a:latin typeface="Tahoma"/>
                <a:ea typeface="Tahoma"/>
                <a:cs typeface="Tahoma"/>
                <a:sym typeface="Tahoma"/>
              </a:rPr>
              <a:t> đổi thông tin từ các tài liệu giấy… Hơn hết thẩy, đây là đề tài có thể được ứng dụng, cải thiện và phát triển cho người Việt Nam chúng ta.</a:t>
            </a:r>
          </a:p>
        </p:txBody>
      </p:sp>
      <p:sp>
        <p:nvSpPr>
          <p:cNvPr id="773" name="Google Shape;773;p61"/>
          <p:cNvSpPr txBox="1"/>
          <p:nvPr/>
        </p:nvSpPr>
        <p:spPr>
          <a:xfrm>
            <a:off x="586764" y="3054634"/>
            <a:ext cx="4450605" cy="861734"/>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vi-VN" sz="1200" b="0" i="0" u="none" dirty="0">
                <a:solidFill>
                  <a:schemeClr val="dk1"/>
                </a:solidFill>
                <a:latin typeface="Tahoma"/>
                <a:ea typeface="Tahoma"/>
                <a:cs typeface="Tahoma"/>
                <a:sym typeface="Tahoma"/>
              </a:rPr>
              <a:t>Chúng em giới thiệu một phương pháp nhận diện chữ tiếng Việt trong ngoại cảnh </a:t>
            </a:r>
            <a:r>
              <a:rPr lang="vi-VN" sz="1200" b="0" i="0" u="none" dirty="0" err="1">
                <a:solidFill>
                  <a:schemeClr val="dk1"/>
                </a:solidFill>
                <a:latin typeface="Tahoma"/>
                <a:ea typeface="Tahoma"/>
                <a:cs typeface="Tahoma"/>
                <a:sym typeface="Tahoma"/>
              </a:rPr>
              <a:t>kêt</a:t>
            </a:r>
            <a:r>
              <a:rPr lang="vi-VN" sz="1200" b="0" i="0" u="none" dirty="0">
                <a:solidFill>
                  <a:schemeClr val="dk1"/>
                </a:solidFill>
                <a:latin typeface="Tahoma"/>
                <a:ea typeface="Tahoma"/>
                <a:cs typeface="Tahoma"/>
                <a:sym typeface="Tahoma"/>
              </a:rPr>
              <a:t> hợp giữa </a:t>
            </a:r>
            <a:r>
              <a:rPr lang="vi-VN" sz="1200" b="0" i="0" u="none" dirty="0" err="1">
                <a:solidFill>
                  <a:schemeClr val="dk1"/>
                </a:solidFill>
                <a:latin typeface="Tahoma"/>
                <a:ea typeface="Tahoma"/>
                <a:cs typeface="Tahoma"/>
                <a:sym typeface="Tahoma"/>
              </a:rPr>
              <a:t>Edge</a:t>
            </a:r>
            <a:r>
              <a:rPr lang="vi-VN" sz="1200" b="0" i="0" u="none" dirty="0">
                <a:solidFill>
                  <a:schemeClr val="dk1"/>
                </a:solidFill>
                <a:latin typeface="Tahoma"/>
                <a:ea typeface="Tahoma"/>
                <a:cs typeface="Tahoma"/>
                <a:sym typeface="Tahoma"/>
              </a:rPr>
              <a:t> </a:t>
            </a:r>
            <a:r>
              <a:rPr lang="vi-VN" sz="1200" b="0" i="0" u="none" dirty="0" err="1">
                <a:solidFill>
                  <a:schemeClr val="dk1"/>
                </a:solidFill>
                <a:latin typeface="Tahoma"/>
                <a:ea typeface="Tahoma"/>
                <a:cs typeface="Tahoma"/>
                <a:sym typeface="Tahoma"/>
              </a:rPr>
              <a:t>Detection</a:t>
            </a:r>
            <a:r>
              <a:rPr lang="vi-VN" sz="1200" b="0" i="0" u="none" dirty="0">
                <a:solidFill>
                  <a:schemeClr val="dk1"/>
                </a:solidFill>
                <a:latin typeface="Tahoma"/>
                <a:ea typeface="Tahoma"/>
                <a:cs typeface="Tahoma"/>
                <a:sym typeface="Tahoma"/>
              </a:rPr>
              <a:t>(hoặc Yolọ5) và </a:t>
            </a:r>
            <a:r>
              <a:rPr lang="vi-VN" sz="1200" b="0" i="0" u="none" dirty="0" err="1">
                <a:solidFill>
                  <a:schemeClr val="dk1"/>
                </a:solidFill>
                <a:latin typeface="Tahoma"/>
                <a:ea typeface="Tahoma"/>
                <a:cs typeface="Tahoma"/>
                <a:sym typeface="Tahoma"/>
              </a:rPr>
              <a:t>VietOCR</a:t>
            </a:r>
            <a:r>
              <a:rPr lang="vi-VN" sz="1200" b="0" i="0" u="none" dirty="0">
                <a:solidFill>
                  <a:schemeClr val="dk1"/>
                </a:solidFill>
                <a:latin typeface="Tahoma"/>
                <a:ea typeface="Tahoma"/>
                <a:cs typeface="Tahoma"/>
                <a:sym typeface="Tahoma"/>
              </a:rPr>
              <a:t>:</a:t>
            </a:r>
          </a:p>
          <a:p>
            <a:pPr marL="171450" marR="0" lvl="0" indent="0" algn="just" rtl="0">
              <a:lnSpc>
                <a:spcPct val="100000"/>
              </a:lnSpc>
              <a:spcBef>
                <a:spcPts val="0"/>
              </a:spcBef>
              <a:spcAft>
                <a:spcPts val="0"/>
              </a:spcAft>
              <a:buClr>
                <a:schemeClr val="dk1"/>
              </a:buClr>
              <a:buSzPts val="1200"/>
              <a:buFont typeface="Tahoma"/>
              <a:buNone/>
            </a:pPr>
            <a:endParaRPr dirty="0"/>
          </a:p>
        </p:txBody>
      </p:sp>
      <p:sp>
        <p:nvSpPr>
          <p:cNvPr id="774" name="Google Shape;774;p61"/>
          <p:cNvSpPr txBox="1"/>
          <p:nvPr/>
        </p:nvSpPr>
        <p:spPr>
          <a:xfrm>
            <a:off x="888259" y="3612846"/>
            <a:ext cx="3962400" cy="461624"/>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Xây dựng một mô hình tổng quan, dễ cài đặt với độ chính xác cao.</a:t>
            </a:r>
            <a:endParaRPr lang="en-US" dirty="0"/>
          </a:p>
        </p:txBody>
      </p:sp>
      <p:sp>
        <p:nvSpPr>
          <p:cNvPr id="776" name="Google Shape;776;p61"/>
          <p:cNvSpPr txBox="1"/>
          <p:nvPr/>
        </p:nvSpPr>
        <p:spPr>
          <a:xfrm>
            <a:off x="879278" y="4280368"/>
            <a:ext cx="3962400" cy="64629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Nghiên cứu, thử nghiệm và đánh giá mô hình để đưa ra định hướng phát triển và hoàn thiện các vấn đề hạn chế.</a:t>
            </a:r>
            <a:endParaRPr dirty="0"/>
          </a:p>
        </p:txBody>
      </p:sp>
      <p:sp>
        <p:nvSpPr>
          <p:cNvPr id="18" name="Google Shape;774;p61">
            <a:extLst>
              <a:ext uri="{FF2B5EF4-FFF2-40B4-BE49-F238E27FC236}">
                <a16:creationId xmlns:a16="http://schemas.microsoft.com/office/drawing/2014/main" id="{B299CABD-2CB8-CF60-4D98-37B746FB634B}"/>
              </a:ext>
            </a:extLst>
          </p:cNvPr>
          <p:cNvSpPr txBox="1"/>
          <p:nvPr/>
        </p:nvSpPr>
        <p:spPr>
          <a:xfrm>
            <a:off x="885863" y="3996996"/>
            <a:ext cx="3962400" cy="276959"/>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vi-VN" sz="1200" b="0" i="0" u="none" dirty="0">
                <a:solidFill>
                  <a:schemeClr val="dk1"/>
                </a:solidFill>
                <a:latin typeface="Tahoma"/>
                <a:ea typeface="Tahoma"/>
                <a:cs typeface="Tahoma"/>
                <a:sym typeface="Tahoma"/>
              </a:rPr>
              <a:t>Áp dụng được mô hình với nhiều vấn đề thực tiễn.</a:t>
            </a:r>
            <a:endParaRPr lang="en-US" dirty="0"/>
          </a:p>
        </p:txBody>
      </p:sp>
      <p:pic>
        <p:nvPicPr>
          <p:cNvPr id="1026" name="Picture 2" descr="GitHub - VinAIResearch/dict-guided: Dictionary-guided Scene Text  Recognition (CVPR-2021)">
            <a:extLst>
              <a:ext uri="{FF2B5EF4-FFF2-40B4-BE49-F238E27FC236}">
                <a16:creationId xmlns:a16="http://schemas.microsoft.com/office/drawing/2014/main" id="{6CEE917A-ACF7-5D1B-6FC1-FB8C51C52A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865" y="9457553"/>
            <a:ext cx="2952271" cy="150726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64;p61">
            <a:extLst>
              <a:ext uri="{FF2B5EF4-FFF2-40B4-BE49-F238E27FC236}">
                <a16:creationId xmlns:a16="http://schemas.microsoft.com/office/drawing/2014/main" id="{14A84755-18BD-B9BB-9963-06590BC4F819}"/>
              </a:ext>
            </a:extLst>
          </p:cNvPr>
          <p:cNvSpPr txBox="1"/>
          <p:nvPr/>
        </p:nvSpPr>
        <p:spPr>
          <a:xfrm>
            <a:off x="500345" y="10933387"/>
            <a:ext cx="3543298"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vi-VN" sz="800" b="1" i="1" u="none" dirty="0">
                <a:solidFill>
                  <a:srgbClr val="0B4993"/>
                </a:solidFill>
                <a:latin typeface="Tahoma"/>
                <a:ea typeface="Tahoma"/>
                <a:cs typeface="Tahoma"/>
                <a:sym typeface="Tahoma"/>
              </a:rPr>
              <a:t>1</a:t>
            </a:r>
            <a:r>
              <a:rPr lang="en-US" sz="800" b="0" i="0" u="none" dirty="0">
                <a:solidFill>
                  <a:srgbClr val="0B4993"/>
                </a:solidFill>
                <a:latin typeface="Tahoma"/>
                <a:ea typeface="Tahoma"/>
                <a:cs typeface="Tahoma"/>
                <a:sym typeface="Tahoma"/>
              </a:rPr>
              <a:t>. </a:t>
            </a:r>
            <a:r>
              <a:rPr lang="vi-VN" sz="800" b="0" i="0" u="none" dirty="0" err="1">
                <a:solidFill>
                  <a:srgbClr val="0B4993"/>
                </a:solidFill>
                <a:latin typeface="Tahoma"/>
                <a:ea typeface="Tahoma"/>
                <a:cs typeface="Tahoma"/>
                <a:sym typeface="Tahoma"/>
              </a:rPr>
              <a:t>Vintext</a:t>
            </a:r>
            <a:r>
              <a:rPr lang="vi-VN" sz="800" b="0" i="0" u="none" dirty="0">
                <a:solidFill>
                  <a:srgbClr val="0B4993"/>
                </a:solidFill>
                <a:latin typeface="Tahoma"/>
                <a:ea typeface="Tahoma"/>
                <a:cs typeface="Tahoma"/>
                <a:sym typeface="Tahoma"/>
              </a:rPr>
              <a:t> </a:t>
            </a:r>
            <a:r>
              <a:rPr lang="vi-VN" sz="800" b="0" i="0" u="none" dirty="0" err="1">
                <a:solidFill>
                  <a:srgbClr val="0B4993"/>
                </a:solidFill>
                <a:latin typeface="Tahoma"/>
                <a:ea typeface="Tahoma"/>
                <a:cs typeface="Tahoma"/>
                <a:sym typeface="Tahoma"/>
              </a:rPr>
              <a:t>dataset</a:t>
            </a:r>
            <a:r>
              <a:rPr lang="vi-VN" sz="800" b="0" i="0" u="none" dirty="0">
                <a:solidFill>
                  <a:srgbClr val="0B4993"/>
                </a:solidFill>
                <a:latin typeface="Tahoma"/>
                <a:ea typeface="Tahoma"/>
                <a:cs typeface="Tahoma"/>
                <a:sym typeface="Tahoma"/>
              </a:rPr>
              <a:t> của </a:t>
            </a:r>
            <a:r>
              <a:rPr lang="vi-VN" sz="800" b="0" i="0" u="none" dirty="0" err="1">
                <a:solidFill>
                  <a:srgbClr val="0B4993"/>
                </a:solidFill>
                <a:latin typeface="Tahoma"/>
                <a:ea typeface="Tahoma"/>
                <a:cs typeface="Tahoma"/>
                <a:sym typeface="Tahoma"/>
              </a:rPr>
              <a:t>AIChallenge</a:t>
            </a:r>
            <a:r>
              <a:rPr lang="vi-VN" sz="800" b="0" i="0" u="none" dirty="0">
                <a:solidFill>
                  <a:srgbClr val="0B4993"/>
                </a:solidFill>
                <a:latin typeface="Tahoma"/>
                <a:ea typeface="Tahoma"/>
                <a:cs typeface="Tahoma"/>
                <a:sym typeface="Tahoma"/>
              </a:rPr>
              <a:t> 2021</a:t>
            </a:r>
            <a:r>
              <a:rPr lang="en-US" sz="800" b="0" i="0" u="none" dirty="0">
                <a:solidFill>
                  <a:srgbClr val="0B4993"/>
                </a:solidFill>
                <a:latin typeface="Tahoma"/>
                <a:ea typeface="Tahoma"/>
                <a:cs typeface="Tahoma"/>
                <a:sym typeface="Tahoma"/>
              </a:rPr>
              <a:t>.</a:t>
            </a:r>
            <a:endParaRPr dirty="0"/>
          </a:p>
        </p:txBody>
      </p:sp>
      <p:sp>
        <p:nvSpPr>
          <p:cNvPr id="33" name="Google Shape;735;p61">
            <a:extLst>
              <a:ext uri="{FF2B5EF4-FFF2-40B4-BE49-F238E27FC236}">
                <a16:creationId xmlns:a16="http://schemas.microsoft.com/office/drawing/2014/main" id="{00809A3A-5923-6290-F039-1C99E9EE48D7}"/>
              </a:ext>
            </a:extLst>
          </p:cNvPr>
          <p:cNvSpPr txBox="1"/>
          <p:nvPr/>
        </p:nvSpPr>
        <p:spPr>
          <a:xfrm>
            <a:off x="4119624" y="9102066"/>
            <a:ext cx="3055876" cy="1015622"/>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Từ ảnh </a:t>
            </a:r>
            <a:r>
              <a:rPr lang="vi-VN" sz="1200" b="0" i="0" u="none" dirty="0" err="1">
                <a:solidFill>
                  <a:schemeClr val="dk1"/>
                </a:solidFill>
                <a:latin typeface="Tahoma"/>
                <a:ea typeface="Tahoma"/>
                <a:cs typeface="Tahoma"/>
                <a:sym typeface="Tahoma"/>
              </a:rPr>
              <a:t>input</a:t>
            </a:r>
            <a:r>
              <a:rPr lang="vi-VN" sz="1200" b="0" i="0" u="none" dirty="0">
                <a:solidFill>
                  <a:schemeClr val="dk1"/>
                </a:solidFill>
                <a:latin typeface="Tahoma"/>
                <a:ea typeface="Tahoma"/>
                <a:cs typeface="Tahoma"/>
                <a:sym typeface="Tahoma"/>
              </a:rPr>
              <a:t> đầu vào, đưa ảnh qua mô hình YOLOv5 để tìm xác định vị trí của vùng chứa văn bản.</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Tiến hành cắt ảnh từ các vị trí tìm thấy qua mô hình YOLOv5.</a:t>
            </a:r>
          </a:p>
        </p:txBody>
      </p:sp>
      <p:sp>
        <p:nvSpPr>
          <p:cNvPr id="43" name="Google Shape;735;p61">
            <a:extLst>
              <a:ext uri="{FF2B5EF4-FFF2-40B4-BE49-F238E27FC236}">
                <a16:creationId xmlns:a16="http://schemas.microsoft.com/office/drawing/2014/main" id="{04B139A1-F9B2-B0DF-23AB-DF5A98E0F4A6}"/>
              </a:ext>
            </a:extLst>
          </p:cNvPr>
          <p:cNvSpPr txBox="1"/>
          <p:nvPr/>
        </p:nvSpPr>
        <p:spPr>
          <a:xfrm>
            <a:off x="4092959" y="11846320"/>
            <a:ext cx="2877869" cy="2308284"/>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Noto Sans Symbols"/>
              <a:buChar char="▪"/>
            </a:pPr>
            <a:r>
              <a:rPr lang="vi-VN" sz="1200" b="0" i="0" u="none">
                <a:solidFill>
                  <a:schemeClr val="dk1"/>
                </a:solidFill>
                <a:latin typeface="Tahoma"/>
                <a:ea typeface="Tahoma"/>
                <a:cs typeface="Tahoma"/>
                <a:sym typeface="Tahoma"/>
              </a:rPr>
              <a:t>Để cho ra được kết quả cao, nhóm tiến hành pre-trained VietOCR trên bộ dữ liệu Vintext bản Original với định dạng vị trí 4 đỉnh và nhãn.Tiến hành cắt ảnh từ các vị trí tìm thấy qua mô hình YOLOv5.</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a:solidFill>
                  <a:schemeClr val="dk1"/>
                </a:solidFill>
                <a:latin typeface="Tahoma"/>
                <a:ea typeface="Tahoma"/>
                <a:cs typeface="Tahoma"/>
                <a:sym typeface="Tahoma"/>
              </a:rPr>
              <a:t>Tiến hành cắt ảnh với vị trí 4 đỉnh tương ứng với nhãn của chúng.</a:t>
            </a:r>
          </a:p>
          <a:p>
            <a:pPr marL="0" marR="0" lvl="0" indent="-76200" algn="l" rtl="0">
              <a:lnSpc>
                <a:spcPct val="100000"/>
              </a:lnSpc>
              <a:spcBef>
                <a:spcPts val="0"/>
              </a:spcBef>
              <a:spcAft>
                <a:spcPts val="0"/>
              </a:spcAft>
              <a:buClr>
                <a:schemeClr val="dk1"/>
              </a:buClr>
              <a:buSzPts val="1200"/>
              <a:buFont typeface="Noto Sans Symbols"/>
              <a:buChar char="▪"/>
            </a:pPr>
            <a:r>
              <a:rPr lang="vi-VN" sz="1200" b="0" i="0" u="none">
                <a:solidFill>
                  <a:schemeClr val="dk1"/>
                </a:solidFill>
                <a:latin typeface="Tahoma"/>
                <a:ea typeface="Tahoma"/>
                <a:cs typeface="Tahoma"/>
                <a:sym typeface="Tahoma"/>
              </a:rPr>
              <a:t>Đưa dữ liệu đã được xử lý và huấn luyện trên mô hình pre-trained VGG19 – Transformer (vgg_transformer) với 5000 iters.</a:t>
            </a:r>
            <a:endParaRPr lang="vi-VN" sz="1200" b="0" i="0" u="none" dirty="0">
              <a:solidFill>
                <a:schemeClr val="dk1"/>
              </a:solidFill>
              <a:latin typeface="Tahoma"/>
              <a:ea typeface="Tahoma"/>
              <a:cs typeface="Tahoma"/>
              <a:sym typeface="Tahoma"/>
            </a:endParaRPr>
          </a:p>
        </p:txBody>
      </p:sp>
      <p:pic>
        <p:nvPicPr>
          <p:cNvPr id="45" name="image3.png" descr="A red banner with yellow text&#10;&#10;Description automatically generated">
            <a:extLst>
              <a:ext uri="{FF2B5EF4-FFF2-40B4-BE49-F238E27FC236}">
                <a16:creationId xmlns:a16="http://schemas.microsoft.com/office/drawing/2014/main" id="{E440D4E8-04A3-84CA-ACF8-D918F3EC8066}"/>
              </a:ext>
            </a:extLst>
          </p:cNvPr>
          <p:cNvPicPr/>
          <p:nvPr/>
        </p:nvPicPr>
        <p:blipFill>
          <a:blip r:embed="rId6"/>
          <a:srcRect/>
          <a:stretch>
            <a:fillRect/>
          </a:stretch>
        </p:blipFill>
        <p:spPr>
          <a:xfrm>
            <a:off x="4226679" y="10137508"/>
            <a:ext cx="2945271" cy="803944"/>
          </a:xfrm>
          <a:prstGeom prst="rect">
            <a:avLst/>
          </a:prstGeom>
          <a:ln/>
        </p:spPr>
      </p:pic>
      <p:sp>
        <p:nvSpPr>
          <p:cNvPr id="46" name="Google Shape;864;p61">
            <a:extLst>
              <a:ext uri="{FF2B5EF4-FFF2-40B4-BE49-F238E27FC236}">
                <a16:creationId xmlns:a16="http://schemas.microsoft.com/office/drawing/2014/main" id="{0AF5C70F-3376-0DAC-F630-EAD3020B0CA2}"/>
              </a:ext>
            </a:extLst>
          </p:cNvPr>
          <p:cNvSpPr txBox="1"/>
          <p:nvPr/>
        </p:nvSpPr>
        <p:spPr>
          <a:xfrm>
            <a:off x="4208937" y="10906523"/>
            <a:ext cx="2952271"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vi-VN" sz="800" b="1" i="1" u="none" dirty="0">
                <a:solidFill>
                  <a:srgbClr val="0B4993"/>
                </a:solidFill>
                <a:latin typeface="Tahoma"/>
                <a:ea typeface="Tahoma"/>
                <a:cs typeface="Tahoma"/>
                <a:sym typeface="Tahoma"/>
              </a:rPr>
              <a:t>2</a:t>
            </a:r>
            <a:r>
              <a:rPr lang="en-US" sz="800" b="0" i="0" u="none" dirty="0">
                <a:solidFill>
                  <a:srgbClr val="0B4993"/>
                </a:solidFill>
                <a:latin typeface="Tahoma"/>
                <a:ea typeface="Tahoma"/>
                <a:cs typeface="Tahoma"/>
                <a:sym typeface="Tahoma"/>
              </a:rPr>
              <a:t>. </a:t>
            </a:r>
            <a:r>
              <a:rPr lang="vi-VN" sz="800" dirty="0">
                <a:solidFill>
                  <a:srgbClr val="0B4993"/>
                </a:solidFill>
                <a:latin typeface="Tahoma"/>
                <a:ea typeface="Tahoma"/>
                <a:cs typeface="Tahoma"/>
                <a:sym typeface="Tahoma"/>
              </a:rPr>
              <a:t>YOLOv5 + </a:t>
            </a:r>
            <a:r>
              <a:rPr lang="vi-VN" sz="800" dirty="0" err="1">
                <a:solidFill>
                  <a:srgbClr val="0B4993"/>
                </a:solidFill>
                <a:latin typeface="Tahoma"/>
                <a:ea typeface="Tahoma"/>
                <a:cs typeface="Tahoma"/>
                <a:sym typeface="Tahoma"/>
              </a:rPr>
              <a:t>VietOCR</a:t>
            </a:r>
            <a:r>
              <a:rPr lang="en-US" sz="800" b="0" i="0" u="none" dirty="0">
                <a:solidFill>
                  <a:srgbClr val="0B4993"/>
                </a:solidFill>
                <a:latin typeface="Tahoma"/>
                <a:ea typeface="Tahoma"/>
                <a:cs typeface="Tahoma"/>
                <a:sym typeface="Tahoma"/>
              </a:rPr>
              <a:t>.</a:t>
            </a:r>
            <a:endParaRPr dirty="0"/>
          </a:p>
        </p:txBody>
      </p:sp>
      <p:sp>
        <p:nvSpPr>
          <p:cNvPr id="47" name="Google Shape;669;p61">
            <a:extLst>
              <a:ext uri="{FF2B5EF4-FFF2-40B4-BE49-F238E27FC236}">
                <a16:creationId xmlns:a16="http://schemas.microsoft.com/office/drawing/2014/main" id="{7F8294E2-319A-0D5D-72BE-CFAA6F160BB1}"/>
              </a:ext>
            </a:extLst>
          </p:cNvPr>
          <p:cNvSpPr txBox="1"/>
          <p:nvPr/>
        </p:nvSpPr>
        <p:spPr>
          <a:xfrm>
            <a:off x="7190690" y="10832568"/>
            <a:ext cx="3109010" cy="1954341"/>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200"/>
              <a:buFont typeface="Tahoma"/>
              <a:buChar char="•"/>
            </a:pPr>
            <a:r>
              <a:rPr lang="vi-VN" sz="1100" b="0" i="0" u="none" dirty="0">
                <a:solidFill>
                  <a:schemeClr val="dk1"/>
                </a:solidFill>
                <a:latin typeface="Tahoma"/>
                <a:ea typeface="Tahoma"/>
                <a:cs typeface="Tahoma"/>
                <a:sym typeface="Tahoma"/>
              </a:rPr>
              <a:t>Phương pháp YOLOV5 + </a:t>
            </a:r>
            <a:r>
              <a:rPr lang="vi-VN" sz="1100" b="0" i="0" u="none" dirty="0" err="1">
                <a:solidFill>
                  <a:schemeClr val="dk1"/>
                </a:solidFill>
                <a:latin typeface="Tahoma"/>
                <a:ea typeface="Tahoma"/>
                <a:cs typeface="Tahoma"/>
                <a:sym typeface="Tahoma"/>
              </a:rPr>
              <a:t>VietORC</a:t>
            </a:r>
            <a:r>
              <a:rPr lang="vi-VN" sz="1100" b="0" i="0" u="none" dirty="0">
                <a:solidFill>
                  <a:schemeClr val="dk1"/>
                </a:solidFill>
                <a:latin typeface="Tahoma"/>
                <a:ea typeface="Tahoma"/>
                <a:cs typeface="Tahoma"/>
                <a:sym typeface="Tahoma"/>
              </a:rPr>
              <a:t> sẽ mang lại kết quả khả quan hơn trên tập dữ liệu được sử dụng.</a:t>
            </a:r>
          </a:p>
          <a:p>
            <a:pPr marL="228600" marR="0" lvl="0" indent="-228600" algn="l" rtl="0">
              <a:lnSpc>
                <a:spcPct val="100000"/>
              </a:lnSpc>
              <a:spcBef>
                <a:spcPts val="0"/>
              </a:spcBef>
              <a:spcAft>
                <a:spcPts val="0"/>
              </a:spcAft>
              <a:buClr>
                <a:schemeClr val="dk1"/>
              </a:buClr>
              <a:buSzPts val="1200"/>
              <a:buFont typeface="Tahoma"/>
              <a:buChar char="•"/>
            </a:pPr>
            <a:r>
              <a:rPr lang="vi-VN" sz="1100" b="0" i="0" u="none" dirty="0">
                <a:solidFill>
                  <a:schemeClr val="dk1"/>
                </a:solidFill>
                <a:latin typeface="Tahoma"/>
                <a:ea typeface="Tahoma"/>
                <a:cs typeface="Tahoma"/>
                <a:sym typeface="Tahoma"/>
              </a:rPr>
              <a:t>Tạo ra một mô hình nhận diện chữ cái tiếng việt có thể sử dụng được trên nhiều bức ảnh thực tế với độ sai số không đáng kể.</a:t>
            </a:r>
          </a:p>
          <a:p>
            <a:pPr marL="228600" marR="0" lvl="0" indent="-228600" algn="l" rtl="0">
              <a:lnSpc>
                <a:spcPct val="100000"/>
              </a:lnSpc>
              <a:spcBef>
                <a:spcPts val="0"/>
              </a:spcBef>
              <a:spcAft>
                <a:spcPts val="0"/>
              </a:spcAft>
              <a:buClr>
                <a:schemeClr val="dk1"/>
              </a:buClr>
              <a:buSzPts val="1200"/>
              <a:buFont typeface="Tahoma"/>
              <a:buChar char="•"/>
            </a:pPr>
            <a:r>
              <a:rPr lang="vi-VN" sz="1100" b="0" i="0" u="none" dirty="0">
                <a:solidFill>
                  <a:schemeClr val="dk1"/>
                </a:solidFill>
                <a:latin typeface="Tahoma"/>
                <a:ea typeface="Tahoma"/>
                <a:cs typeface="Tahoma"/>
                <a:sym typeface="Tahoma"/>
              </a:rPr>
              <a:t>Cải thiện được những mặt hạn chế, nghiên cứu thêm nhiều phương pháp khác nhằm vận dụng và hoàn thiện mô hình nhưng vẫn giữ được mục tiêu đặt ra ban đầu.</a:t>
            </a:r>
          </a:p>
        </p:txBody>
      </p:sp>
      <p:sp>
        <p:nvSpPr>
          <p:cNvPr id="48" name="Google Shape;735;p61">
            <a:extLst>
              <a:ext uri="{FF2B5EF4-FFF2-40B4-BE49-F238E27FC236}">
                <a16:creationId xmlns:a16="http://schemas.microsoft.com/office/drawing/2014/main" id="{B2207AEA-7041-492D-3C56-0C50B7248988}"/>
              </a:ext>
            </a:extLst>
          </p:cNvPr>
          <p:cNvSpPr txBox="1"/>
          <p:nvPr/>
        </p:nvSpPr>
        <p:spPr>
          <a:xfrm>
            <a:off x="4130245" y="11045911"/>
            <a:ext cx="2938017" cy="64629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Noto Sans Symbols"/>
              <a:buChar char="▪"/>
            </a:pPr>
            <a:r>
              <a:rPr lang="vi-VN" sz="1200" b="0" i="0" u="none" dirty="0">
                <a:solidFill>
                  <a:schemeClr val="dk1"/>
                </a:solidFill>
                <a:latin typeface="Tahoma"/>
                <a:ea typeface="Tahoma"/>
                <a:cs typeface="Tahoma"/>
                <a:sym typeface="Tahoma"/>
              </a:rPr>
              <a:t>Tiến hành huấn luyện mô hình YOLOv5s với </a:t>
            </a:r>
            <a:r>
              <a:rPr lang="vi-VN" sz="1200" b="0" i="0" u="none" dirty="0" err="1">
                <a:solidFill>
                  <a:schemeClr val="dk1"/>
                </a:solidFill>
                <a:latin typeface="Tahoma"/>
                <a:ea typeface="Tahoma"/>
                <a:cs typeface="Tahoma"/>
                <a:sym typeface="Tahoma"/>
              </a:rPr>
              <a:t>epochs</a:t>
            </a:r>
            <a:r>
              <a:rPr lang="vi-VN" sz="1200" b="0" i="0" u="none" dirty="0">
                <a:solidFill>
                  <a:schemeClr val="dk1"/>
                </a:solidFill>
                <a:latin typeface="Tahoma"/>
                <a:ea typeface="Tahoma"/>
                <a:cs typeface="Tahoma"/>
                <a:sym typeface="Tahoma"/>
              </a:rPr>
              <a:t> dự đoán khoảng 100.</a:t>
            </a:r>
          </a:p>
        </p:txBody>
      </p:sp>
      <p:sp>
        <p:nvSpPr>
          <p:cNvPr id="3" name="Mũi tên: Phải 2">
            <a:extLst>
              <a:ext uri="{FF2B5EF4-FFF2-40B4-BE49-F238E27FC236}">
                <a16:creationId xmlns:a16="http://schemas.microsoft.com/office/drawing/2014/main" id="{5329C55E-7549-9467-83BE-33B8CFDFE9AD}"/>
              </a:ext>
            </a:extLst>
          </p:cNvPr>
          <p:cNvSpPr/>
          <p:nvPr/>
        </p:nvSpPr>
        <p:spPr>
          <a:xfrm>
            <a:off x="3523919" y="5829757"/>
            <a:ext cx="1558810" cy="853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1457;p64">
            <a:extLst>
              <a:ext uri="{FF2B5EF4-FFF2-40B4-BE49-F238E27FC236}">
                <a16:creationId xmlns:a16="http://schemas.microsoft.com/office/drawing/2014/main" id="{D4B1C479-E221-4363-21EA-E5B9F19B3406}"/>
              </a:ext>
            </a:extLst>
          </p:cNvPr>
          <p:cNvSpPr txBox="1"/>
          <p:nvPr/>
        </p:nvSpPr>
        <p:spPr>
          <a:xfrm>
            <a:off x="3434959" y="6064194"/>
            <a:ext cx="163473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dirty="0">
                <a:latin typeface="Times" panose="02020603050405020304" pitchFamily="18" charset="0"/>
                <a:ea typeface="Old Standard TT"/>
                <a:cs typeface="Times" panose="02020603050405020304" pitchFamily="18" charset="0"/>
                <a:sym typeface="Old Standard TT"/>
              </a:rPr>
              <a:t>Sobel Edge</a:t>
            </a:r>
            <a:r>
              <a:rPr lang="vi-VN" sz="1200" dirty="0">
                <a:latin typeface="Times" panose="02020603050405020304" pitchFamily="18" charset="0"/>
                <a:ea typeface="Old Standard TT"/>
                <a:cs typeface="Times" panose="02020603050405020304" pitchFamily="18" charset="0"/>
                <a:sym typeface="Old Standard TT"/>
              </a:rPr>
              <a:t> </a:t>
            </a:r>
            <a:r>
              <a:rPr lang="en-US" sz="1200" dirty="0" err="1">
                <a:latin typeface="Times" panose="02020603050405020304" pitchFamily="18" charset="0"/>
                <a:ea typeface="Old Standard TT"/>
                <a:cs typeface="Times" panose="02020603050405020304" pitchFamily="18" charset="0"/>
                <a:sym typeface="Old Standard TT"/>
              </a:rPr>
              <a:t>Detetion</a:t>
            </a:r>
            <a:endParaRPr sz="1200" dirty="0">
              <a:latin typeface="Times" panose="02020603050405020304" pitchFamily="18" charset="0"/>
              <a:ea typeface="Old Standard TT"/>
              <a:cs typeface="Times" panose="02020603050405020304" pitchFamily="18" charset="0"/>
              <a:sym typeface="Old Standard TT"/>
            </a:endParaRPr>
          </a:p>
        </p:txBody>
      </p:sp>
      <p:sp>
        <p:nvSpPr>
          <p:cNvPr id="5" name="Mũi tên: Phải 4">
            <a:extLst>
              <a:ext uri="{FF2B5EF4-FFF2-40B4-BE49-F238E27FC236}">
                <a16:creationId xmlns:a16="http://schemas.microsoft.com/office/drawing/2014/main" id="{82E19359-DCEA-96D7-7B53-449982E260E6}"/>
              </a:ext>
            </a:extLst>
          </p:cNvPr>
          <p:cNvSpPr/>
          <p:nvPr/>
        </p:nvSpPr>
        <p:spPr>
          <a:xfrm>
            <a:off x="3578763" y="7295206"/>
            <a:ext cx="1558810" cy="853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457;p64">
            <a:extLst>
              <a:ext uri="{FF2B5EF4-FFF2-40B4-BE49-F238E27FC236}">
                <a16:creationId xmlns:a16="http://schemas.microsoft.com/office/drawing/2014/main" id="{7740998A-7A05-52E6-AC48-94DEE4CA158C}"/>
              </a:ext>
            </a:extLst>
          </p:cNvPr>
          <p:cNvSpPr txBox="1"/>
          <p:nvPr/>
        </p:nvSpPr>
        <p:spPr>
          <a:xfrm>
            <a:off x="3514724" y="7523198"/>
            <a:ext cx="163473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VN" sz="1200" dirty="0">
                <a:latin typeface="+mj-lt"/>
                <a:ea typeface="Old Standard TT"/>
                <a:cs typeface="Old Standard TT"/>
                <a:sym typeface="Old Standard TT"/>
              </a:rPr>
              <a:t>Yolo5</a:t>
            </a:r>
            <a:endParaRPr sz="1200" dirty="0">
              <a:latin typeface="+mj-lt"/>
              <a:ea typeface="Old Standard TT"/>
              <a:cs typeface="Old Standard TT"/>
              <a:sym typeface="Old Standard TT"/>
            </a:endParaRPr>
          </a:p>
        </p:txBody>
      </p:sp>
      <p:sp>
        <p:nvSpPr>
          <p:cNvPr id="7" name="Mũi tên: Phải 6">
            <a:extLst>
              <a:ext uri="{FF2B5EF4-FFF2-40B4-BE49-F238E27FC236}">
                <a16:creationId xmlns:a16="http://schemas.microsoft.com/office/drawing/2014/main" id="{536EF89B-38E0-30E2-950E-3B1E39A5ED4E}"/>
              </a:ext>
            </a:extLst>
          </p:cNvPr>
          <p:cNvSpPr/>
          <p:nvPr/>
        </p:nvSpPr>
        <p:spPr>
          <a:xfrm>
            <a:off x="7538605" y="6385755"/>
            <a:ext cx="1558810" cy="853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57;p64">
            <a:extLst>
              <a:ext uri="{FF2B5EF4-FFF2-40B4-BE49-F238E27FC236}">
                <a16:creationId xmlns:a16="http://schemas.microsoft.com/office/drawing/2014/main" id="{B828B13F-816E-295B-D08D-6177146CF88E}"/>
              </a:ext>
            </a:extLst>
          </p:cNvPr>
          <p:cNvSpPr txBox="1"/>
          <p:nvPr/>
        </p:nvSpPr>
        <p:spPr>
          <a:xfrm>
            <a:off x="7474566" y="6613747"/>
            <a:ext cx="1634732"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VN" sz="1200" dirty="0" err="1">
                <a:latin typeface="+mj-lt"/>
                <a:ea typeface="Old Standard TT"/>
                <a:cs typeface="Old Standard TT"/>
                <a:sym typeface="Old Standard TT"/>
              </a:rPr>
              <a:t>VietOCR</a:t>
            </a:r>
            <a:endParaRPr sz="1200" dirty="0">
              <a:latin typeface="+mj-lt"/>
              <a:ea typeface="Old Standard TT"/>
              <a:cs typeface="Old Standard TT"/>
              <a:sym typeface="Old Standard TT"/>
            </a:endParaRPr>
          </a:p>
        </p:txBody>
      </p:sp>
      <p:pic>
        <p:nvPicPr>
          <p:cNvPr id="15" name="Hình ảnh 14" descr="Ảnh có chứa văn bản, Quảng cáo, biển hiệu, áp phích&#10;&#10;Mô tả được tạo tự động">
            <a:extLst>
              <a:ext uri="{FF2B5EF4-FFF2-40B4-BE49-F238E27FC236}">
                <a16:creationId xmlns:a16="http://schemas.microsoft.com/office/drawing/2014/main" id="{889B5F81-50D0-CDEA-7535-72C225F0BA46}"/>
              </a:ext>
            </a:extLst>
          </p:cNvPr>
          <p:cNvPicPr>
            <a:picLocks noChangeAspect="1"/>
          </p:cNvPicPr>
          <p:nvPr/>
        </p:nvPicPr>
        <p:blipFill>
          <a:blip r:embed="rId7"/>
          <a:stretch>
            <a:fillRect/>
          </a:stretch>
        </p:blipFill>
        <p:spPr>
          <a:xfrm>
            <a:off x="5154350" y="7120846"/>
            <a:ext cx="1580722" cy="1141281"/>
          </a:xfrm>
          <a:prstGeom prst="rect">
            <a:avLst/>
          </a:prstGeom>
        </p:spPr>
      </p:pic>
      <p:pic>
        <p:nvPicPr>
          <p:cNvPr id="464" name="Picture 2">
            <a:extLst>
              <a:ext uri="{FF2B5EF4-FFF2-40B4-BE49-F238E27FC236}">
                <a16:creationId xmlns:a16="http://schemas.microsoft.com/office/drawing/2014/main" id="{79908183-68D7-A866-62B8-C96AF7E9E8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9056" y="7086754"/>
            <a:ext cx="558084" cy="331764"/>
          </a:xfrm>
          <a:prstGeom prst="rect">
            <a:avLst/>
          </a:prstGeom>
          <a:noFill/>
          <a:extLst>
            <a:ext uri="{909E8E84-426E-40DD-AFC4-6F175D3DCCD1}">
              <a14:hiddenFill xmlns:a14="http://schemas.microsoft.com/office/drawing/2010/main">
                <a:solidFill>
                  <a:srgbClr val="FFFFFF"/>
                </a:solidFill>
              </a14:hiddenFill>
            </a:ext>
          </a:extLst>
        </p:spPr>
      </p:pic>
      <p:pic>
        <p:nvPicPr>
          <p:cNvPr id="468" name="Picture 4">
            <a:extLst>
              <a:ext uri="{FF2B5EF4-FFF2-40B4-BE49-F238E27FC236}">
                <a16:creationId xmlns:a16="http://schemas.microsoft.com/office/drawing/2014/main" id="{F1CBD17D-C394-2A43-F5A3-A81FE5D62F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0782" y="7440033"/>
            <a:ext cx="509941" cy="297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4D44407-0F72-E8C0-7CD0-4DF63438A2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0782" y="8228063"/>
            <a:ext cx="721842" cy="2270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927C1F7-53C1-4D5B-B2D1-D605E64578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0782" y="7754441"/>
            <a:ext cx="403651" cy="2794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6765DE0-067C-E62F-9248-D308EB6905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0782" y="8044819"/>
            <a:ext cx="371873" cy="172655"/>
          </a:xfrm>
          <a:prstGeom prst="rect">
            <a:avLst/>
          </a:prstGeom>
          <a:noFill/>
          <a:extLst>
            <a:ext uri="{909E8E84-426E-40DD-AFC4-6F175D3DCCD1}">
              <a14:hiddenFill xmlns:a14="http://schemas.microsoft.com/office/drawing/2010/main">
                <a:solidFill>
                  <a:srgbClr val="FFFFFF"/>
                </a:solidFill>
              </a14:hiddenFill>
            </a:ext>
          </a:extLst>
        </p:spPr>
      </p:pic>
      <p:sp>
        <p:nvSpPr>
          <p:cNvPr id="489" name="Hộp Văn bản 488">
            <a:extLst>
              <a:ext uri="{FF2B5EF4-FFF2-40B4-BE49-F238E27FC236}">
                <a16:creationId xmlns:a16="http://schemas.microsoft.com/office/drawing/2014/main" id="{8F930B4D-C3A2-EBE9-1324-D3BA54C35BB6}"/>
              </a:ext>
            </a:extLst>
          </p:cNvPr>
          <p:cNvSpPr txBox="1"/>
          <p:nvPr/>
        </p:nvSpPr>
        <p:spPr>
          <a:xfrm>
            <a:off x="9319147" y="6232637"/>
            <a:ext cx="1070480" cy="307777"/>
          </a:xfrm>
          <a:prstGeom prst="rect">
            <a:avLst/>
          </a:prstGeom>
          <a:noFill/>
        </p:spPr>
        <p:txBody>
          <a:bodyPr wrap="square">
            <a:spAutoFit/>
          </a:bodyPr>
          <a:lstStyle/>
          <a:p>
            <a:pPr rtl="0">
              <a:spcBef>
                <a:spcPts val="0"/>
              </a:spcBef>
              <a:spcAft>
                <a:spcPts val="0"/>
              </a:spcAft>
            </a:pPr>
            <a:r>
              <a:rPr lang="vi-VN" sz="1400" b="0" i="0" u="none" strike="noStrike" dirty="0">
                <a:solidFill>
                  <a:srgbClr val="000000"/>
                </a:solidFill>
                <a:effectLst/>
                <a:latin typeface="Calibri" panose="020F0502020204030204" pitchFamily="34" charset="0"/>
              </a:rPr>
              <a:t>Sườn</a:t>
            </a:r>
            <a:endParaRPr lang="en-US" dirty="0"/>
          </a:p>
        </p:txBody>
      </p:sp>
      <p:sp>
        <p:nvSpPr>
          <p:cNvPr id="495" name="Hộp Văn bản 494">
            <a:extLst>
              <a:ext uri="{FF2B5EF4-FFF2-40B4-BE49-F238E27FC236}">
                <a16:creationId xmlns:a16="http://schemas.microsoft.com/office/drawing/2014/main" id="{9005F6C2-A959-523B-A925-965D45E570CE}"/>
              </a:ext>
            </a:extLst>
          </p:cNvPr>
          <p:cNvSpPr txBox="1"/>
          <p:nvPr/>
        </p:nvSpPr>
        <p:spPr>
          <a:xfrm>
            <a:off x="9316498" y="5800575"/>
            <a:ext cx="1070480" cy="307777"/>
          </a:xfrm>
          <a:prstGeom prst="rect">
            <a:avLst/>
          </a:prstGeom>
          <a:noFill/>
        </p:spPr>
        <p:txBody>
          <a:bodyPr wrap="square">
            <a:spAutoFit/>
          </a:bodyPr>
          <a:lstStyle/>
          <a:p>
            <a:pPr rtl="0">
              <a:spcBef>
                <a:spcPts val="0"/>
              </a:spcBef>
              <a:spcAft>
                <a:spcPts val="0"/>
              </a:spcAft>
            </a:pPr>
            <a:r>
              <a:rPr lang="vi-VN" sz="1400" i="0" u="none" strike="noStrike" dirty="0">
                <a:solidFill>
                  <a:srgbClr val="000000"/>
                </a:solidFill>
                <a:effectLst/>
                <a:latin typeface="Calibri" panose="020F0502020204030204" pitchFamily="34" charset="0"/>
              </a:rPr>
              <a:t>CƠM</a:t>
            </a:r>
            <a:endParaRPr lang="en-US" dirty="0"/>
          </a:p>
        </p:txBody>
      </p:sp>
      <p:sp>
        <p:nvSpPr>
          <p:cNvPr id="498" name="Hộp Văn bản 497">
            <a:extLst>
              <a:ext uri="{FF2B5EF4-FFF2-40B4-BE49-F238E27FC236}">
                <a16:creationId xmlns:a16="http://schemas.microsoft.com/office/drawing/2014/main" id="{1C134989-D83F-DE56-D3A0-D79DB2FDEDF6}"/>
              </a:ext>
            </a:extLst>
          </p:cNvPr>
          <p:cNvSpPr txBox="1"/>
          <p:nvPr/>
        </p:nvSpPr>
        <p:spPr>
          <a:xfrm>
            <a:off x="9315477" y="6651016"/>
            <a:ext cx="1070480" cy="307777"/>
          </a:xfrm>
          <a:prstGeom prst="rect">
            <a:avLst/>
          </a:prstGeom>
          <a:noFill/>
        </p:spPr>
        <p:txBody>
          <a:bodyPr wrap="square">
            <a:spAutoFit/>
          </a:bodyPr>
          <a:lstStyle/>
          <a:p>
            <a:pPr rtl="0">
              <a:spcBef>
                <a:spcPts val="0"/>
              </a:spcBef>
              <a:spcAft>
                <a:spcPts val="0"/>
              </a:spcAft>
            </a:pPr>
            <a:r>
              <a:rPr lang="vi-VN" dirty="0">
                <a:latin typeface="Calibri" panose="020F0502020204030204" pitchFamily="34" charset="0"/>
              </a:rPr>
              <a:t>Đào</a:t>
            </a:r>
            <a:endParaRPr lang="vi-VN" dirty="0">
              <a:effectLst/>
            </a:endParaRPr>
          </a:p>
        </p:txBody>
      </p:sp>
      <p:sp>
        <p:nvSpPr>
          <p:cNvPr id="500" name="Hộp Văn bản 499">
            <a:extLst>
              <a:ext uri="{FF2B5EF4-FFF2-40B4-BE49-F238E27FC236}">
                <a16:creationId xmlns:a16="http://schemas.microsoft.com/office/drawing/2014/main" id="{B19B4194-C35B-F46C-945E-F1BF599D5DF7}"/>
              </a:ext>
            </a:extLst>
          </p:cNvPr>
          <p:cNvSpPr txBox="1"/>
          <p:nvPr/>
        </p:nvSpPr>
        <p:spPr>
          <a:xfrm>
            <a:off x="9315477" y="7075952"/>
            <a:ext cx="1070480" cy="307777"/>
          </a:xfrm>
          <a:prstGeom prst="rect">
            <a:avLst/>
          </a:prstGeom>
          <a:noFill/>
        </p:spPr>
        <p:txBody>
          <a:bodyPr wrap="square">
            <a:spAutoFit/>
          </a:bodyPr>
          <a:lstStyle/>
          <a:p>
            <a:pPr rtl="0">
              <a:spcBef>
                <a:spcPts val="0"/>
              </a:spcBef>
              <a:spcAft>
                <a:spcPts val="0"/>
              </a:spcAft>
            </a:pPr>
            <a:r>
              <a:rPr lang="vi-VN" sz="1400" i="0" u="none" strike="noStrike" dirty="0">
                <a:solidFill>
                  <a:srgbClr val="000000"/>
                </a:solidFill>
                <a:effectLst/>
                <a:latin typeface="Calibri" panose="020F0502020204030204" pitchFamily="34" charset="0"/>
              </a:rPr>
              <a:t>0904</a:t>
            </a:r>
            <a:endParaRPr lang="en-US" dirty="0"/>
          </a:p>
        </p:txBody>
      </p:sp>
      <p:sp>
        <p:nvSpPr>
          <p:cNvPr id="501" name="Hộp Văn bản 500">
            <a:extLst>
              <a:ext uri="{FF2B5EF4-FFF2-40B4-BE49-F238E27FC236}">
                <a16:creationId xmlns:a16="http://schemas.microsoft.com/office/drawing/2014/main" id="{4BEE9DBC-67A8-EA2A-809F-B197335354B7}"/>
              </a:ext>
            </a:extLst>
          </p:cNvPr>
          <p:cNvSpPr txBox="1"/>
          <p:nvPr/>
        </p:nvSpPr>
        <p:spPr>
          <a:xfrm>
            <a:off x="9311370" y="7510883"/>
            <a:ext cx="1070480" cy="523220"/>
          </a:xfrm>
          <a:prstGeom prst="rect">
            <a:avLst/>
          </a:prstGeom>
          <a:noFill/>
        </p:spPr>
        <p:txBody>
          <a:bodyPr wrap="square">
            <a:spAutoFit/>
          </a:bodyPr>
          <a:lstStyle/>
          <a:p>
            <a:r>
              <a:rPr lang="vi-VN" dirty="0"/>
              <a:t>35.000 đ/suất</a:t>
            </a:r>
            <a:endParaRPr lang="en-US" dirty="0"/>
          </a:p>
        </p:txBody>
      </p:sp>
      <p:pic>
        <p:nvPicPr>
          <p:cNvPr id="510" name="Picture 16">
            <a:extLst>
              <a:ext uri="{FF2B5EF4-FFF2-40B4-BE49-F238E27FC236}">
                <a16:creationId xmlns:a16="http://schemas.microsoft.com/office/drawing/2014/main" id="{977EB064-356F-0C5D-12BC-E9D0EF7F9D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306" y="5958683"/>
            <a:ext cx="2776806" cy="2004854"/>
          </a:xfrm>
          <a:prstGeom prst="rect">
            <a:avLst/>
          </a:prstGeom>
          <a:noFill/>
          <a:extLst>
            <a:ext uri="{909E8E84-426E-40DD-AFC4-6F175D3DCCD1}">
              <a14:hiddenFill xmlns:a14="http://schemas.microsoft.com/office/drawing/2010/main">
                <a:solidFill>
                  <a:srgbClr val="FFFFFF"/>
                </a:solidFill>
              </a14:hiddenFill>
            </a:ext>
          </a:extLst>
        </p:spPr>
      </p:pic>
      <p:pic>
        <p:nvPicPr>
          <p:cNvPr id="511" name="Picture 18">
            <a:extLst>
              <a:ext uri="{FF2B5EF4-FFF2-40B4-BE49-F238E27FC236}">
                <a16:creationId xmlns:a16="http://schemas.microsoft.com/office/drawing/2014/main" id="{51CE0D66-C7F2-16CF-5F3B-24375FCC61D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9009" y="6373624"/>
            <a:ext cx="580489" cy="66892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EEC0289-062F-4131-BE07-250639266C8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7641" y="5630644"/>
            <a:ext cx="669571" cy="66957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0800D526-9867-F91E-3DF5-84A2CD1C17D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1356" y="5632914"/>
            <a:ext cx="667301" cy="6673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683AD5B-D369-057C-ECF5-CBA371F881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0388" y="5634094"/>
            <a:ext cx="662250" cy="662250"/>
          </a:xfrm>
          <a:prstGeom prst="rect">
            <a:avLst/>
          </a:prstGeom>
          <a:noFill/>
          <a:extLst>
            <a:ext uri="{909E8E84-426E-40DD-AFC4-6F175D3DCCD1}">
              <a14:hiddenFill xmlns:a14="http://schemas.microsoft.com/office/drawing/2010/main">
                <a:solidFill>
                  <a:srgbClr val="FFFFFF"/>
                </a:solidFill>
              </a14:hiddenFill>
            </a:ext>
          </a:extLst>
        </p:spPr>
      </p:pic>
      <p:pic>
        <p:nvPicPr>
          <p:cNvPr id="642" name="Picture 28">
            <a:extLst>
              <a:ext uri="{FF2B5EF4-FFF2-40B4-BE49-F238E27FC236}">
                <a16:creationId xmlns:a16="http://schemas.microsoft.com/office/drawing/2014/main" id="{900425CB-CE0D-08AA-F32E-403132C4137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7641" y="6373577"/>
            <a:ext cx="669572" cy="669572"/>
          </a:xfrm>
          <a:prstGeom prst="rect">
            <a:avLst/>
          </a:prstGeom>
          <a:noFill/>
          <a:extLst>
            <a:ext uri="{909E8E84-426E-40DD-AFC4-6F175D3DCCD1}">
              <a14:hiddenFill xmlns:a14="http://schemas.microsoft.com/office/drawing/2010/main">
                <a:solidFill>
                  <a:srgbClr val="FFFFFF"/>
                </a:solidFill>
              </a14:hiddenFill>
            </a:ext>
          </a:extLst>
        </p:spPr>
      </p:pic>
      <p:pic>
        <p:nvPicPr>
          <p:cNvPr id="643" name="Picture 30">
            <a:extLst>
              <a:ext uri="{FF2B5EF4-FFF2-40B4-BE49-F238E27FC236}">
                <a16:creationId xmlns:a16="http://schemas.microsoft.com/office/drawing/2014/main" id="{E42E04F9-D6D9-C372-F93E-22BE105CDBA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43902" y="6376362"/>
            <a:ext cx="662916" cy="662916"/>
          </a:xfrm>
          <a:prstGeom prst="rect">
            <a:avLst/>
          </a:prstGeom>
          <a:noFill/>
          <a:extLst>
            <a:ext uri="{909E8E84-426E-40DD-AFC4-6F175D3DCCD1}">
              <a14:hiddenFill xmlns:a14="http://schemas.microsoft.com/office/drawing/2010/main">
                <a:solidFill>
                  <a:srgbClr val="FFFFFF"/>
                </a:solidFill>
              </a14:hiddenFill>
            </a:ext>
          </a:extLst>
        </p:spPr>
      </p:pic>
      <p:cxnSp>
        <p:nvCxnSpPr>
          <p:cNvPr id="670" name="Đường kết nối Mũi tên Thẳng 669">
            <a:extLst>
              <a:ext uri="{FF2B5EF4-FFF2-40B4-BE49-F238E27FC236}">
                <a16:creationId xmlns:a16="http://schemas.microsoft.com/office/drawing/2014/main" id="{4531C4C6-3AA9-46A3-FC10-2F631F78B2AE}"/>
              </a:ext>
            </a:extLst>
          </p:cNvPr>
          <p:cNvCxnSpPr>
            <a:cxnSpLocks/>
            <a:stCxn id="1044" idx="3"/>
            <a:endCxn id="1048" idx="1"/>
          </p:cNvCxnSpPr>
          <p:nvPr/>
        </p:nvCxnSpPr>
        <p:spPr>
          <a:xfrm>
            <a:off x="5817212" y="5965430"/>
            <a:ext cx="124144" cy="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2" name="Đường kết nối Mũi tên Thẳng 671">
            <a:extLst>
              <a:ext uri="{FF2B5EF4-FFF2-40B4-BE49-F238E27FC236}">
                <a16:creationId xmlns:a16="http://schemas.microsoft.com/office/drawing/2014/main" id="{2D1EB212-0A45-A464-BE0E-8904B0C06DC0}"/>
              </a:ext>
            </a:extLst>
          </p:cNvPr>
          <p:cNvCxnSpPr>
            <a:cxnSpLocks/>
            <a:stCxn id="1048" idx="3"/>
            <a:endCxn id="1050" idx="1"/>
          </p:cNvCxnSpPr>
          <p:nvPr/>
        </p:nvCxnSpPr>
        <p:spPr>
          <a:xfrm flipV="1">
            <a:off x="6608657" y="5965219"/>
            <a:ext cx="121731" cy="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5" name="Đường kết nối Mũi tên Thẳng 674">
            <a:extLst>
              <a:ext uri="{FF2B5EF4-FFF2-40B4-BE49-F238E27FC236}">
                <a16:creationId xmlns:a16="http://schemas.microsoft.com/office/drawing/2014/main" id="{2497D522-4497-4CE4-731C-477D5C8105AD}"/>
              </a:ext>
            </a:extLst>
          </p:cNvPr>
          <p:cNvCxnSpPr>
            <a:cxnSpLocks/>
            <a:stCxn id="1050" idx="2"/>
            <a:endCxn id="642" idx="0"/>
          </p:cNvCxnSpPr>
          <p:nvPr/>
        </p:nvCxnSpPr>
        <p:spPr>
          <a:xfrm flipH="1">
            <a:off x="5482427" y="6296344"/>
            <a:ext cx="1579086" cy="7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8" name="Đường kết nối Mũi tên Thẳng 677">
            <a:extLst>
              <a:ext uri="{FF2B5EF4-FFF2-40B4-BE49-F238E27FC236}">
                <a16:creationId xmlns:a16="http://schemas.microsoft.com/office/drawing/2014/main" id="{FFE0A80D-2664-3E46-DD31-F6E5BEEAF71B}"/>
              </a:ext>
            </a:extLst>
          </p:cNvPr>
          <p:cNvCxnSpPr>
            <a:cxnSpLocks/>
            <a:stCxn id="642" idx="3"/>
            <a:endCxn id="643" idx="1"/>
          </p:cNvCxnSpPr>
          <p:nvPr/>
        </p:nvCxnSpPr>
        <p:spPr>
          <a:xfrm flipV="1">
            <a:off x="5817213" y="6707820"/>
            <a:ext cx="126689" cy="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1" name="Đường kết nối Mũi tên Thẳng 680">
            <a:extLst>
              <a:ext uri="{FF2B5EF4-FFF2-40B4-BE49-F238E27FC236}">
                <a16:creationId xmlns:a16="http://schemas.microsoft.com/office/drawing/2014/main" id="{BBA950D0-3424-8481-F24F-165340F4A1B9}"/>
              </a:ext>
            </a:extLst>
          </p:cNvPr>
          <p:cNvCxnSpPr>
            <a:cxnSpLocks/>
            <a:stCxn id="643" idx="3"/>
            <a:endCxn id="511" idx="1"/>
          </p:cNvCxnSpPr>
          <p:nvPr/>
        </p:nvCxnSpPr>
        <p:spPr>
          <a:xfrm>
            <a:off x="6606818" y="6707820"/>
            <a:ext cx="122191" cy="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4" name="Đường kết nối Mũi tên Thẳng 683">
            <a:extLst>
              <a:ext uri="{FF2B5EF4-FFF2-40B4-BE49-F238E27FC236}">
                <a16:creationId xmlns:a16="http://schemas.microsoft.com/office/drawing/2014/main" id="{2A7E13F2-C917-40DC-09A9-F89E3DE6A4F7}"/>
              </a:ext>
            </a:extLst>
          </p:cNvPr>
          <p:cNvCxnSpPr>
            <a:cxnSpLocks/>
            <a:stCxn id="15" idx="3"/>
            <a:endCxn id="464" idx="1"/>
          </p:cNvCxnSpPr>
          <p:nvPr/>
        </p:nvCxnSpPr>
        <p:spPr>
          <a:xfrm flipV="1">
            <a:off x="6735072" y="7252636"/>
            <a:ext cx="213984" cy="43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7" name="Đường kết nối Mũi tên Thẳng 686">
            <a:extLst>
              <a:ext uri="{FF2B5EF4-FFF2-40B4-BE49-F238E27FC236}">
                <a16:creationId xmlns:a16="http://schemas.microsoft.com/office/drawing/2014/main" id="{D74C383A-6F77-BC36-A885-8ABF763066C4}"/>
              </a:ext>
            </a:extLst>
          </p:cNvPr>
          <p:cNvCxnSpPr>
            <a:cxnSpLocks/>
            <a:stCxn id="15" idx="3"/>
            <a:endCxn id="468" idx="1"/>
          </p:cNvCxnSpPr>
          <p:nvPr/>
        </p:nvCxnSpPr>
        <p:spPr>
          <a:xfrm flipV="1">
            <a:off x="6735072" y="7588766"/>
            <a:ext cx="215710" cy="102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0" name="Đường kết nối Mũi tên Thẳng 689">
            <a:extLst>
              <a:ext uri="{FF2B5EF4-FFF2-40B4-BE49-F238E27FC236}">
                <a16:creationId xmlns:a16="http://schemas.microsoft.com/office/drawing/2014/main" id="{69143C58-43A0-7C60-AA7A-A135B979C58D}"/>
              </a:ext>
            </a:extLst>
          </p:cNvPr>
          <p:cNvCxnSpPr>
            <a:cxnSpLocks/>
            <a:stCxn id="15" idx="3"/>
            <a:endCxn id="1034" idx="1"/>
          </p:cNvCxnSpPr>
          <p:nvPr/>
        </p:nvCxnSpPr>
        <p:spPr>
          <a:xfrm>
            <a:off x="6735072" y="7691487"/>
            <a:ext cx="215710" cy="202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3" name="Đường kết nối Mũi tên Thẳng 692">
            <a:extLst>
              <a:ext uri="{FF2B5EF4-FFF2-40B4-BE49-F238E27FC236}">
                <a16:creationId xmlns:a16="http://schemas.microsoft.com/office/drawing/2014/main" id="{9580970F-AA15-AA8F-9FF2-7C63C1F2D479}"/>
              </a:ext>
            </a:extLst>
          </p:cNvPr>
          <p:cNvCxnSpPr>
            <a:cxnSpLocks/>
            <a:stCxn id="15" idx="3"/>
            <a:endCxn id="1038" idx="1"/>
          </p:cNvCxnSpPr>
          <p:nvPr/>
        </p:nvCxnSpPr>
        <p:spPr>
          <a:xfrm>
            <a:off x="6735072" y="7691487"/>
            <a:ext cx="215710" cy="43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6" name="Đường kết nối Mũi tên Thẳng 695">
            <a:extLst>
              <a:ext uri="{FF2B5EF4-FFF2-40B4-BE49-F238E27FC236}">
                <a16:creationId xmlns:a16="http://schemas.microsoft.com/office/drawing/2014/main" id="{008C52A9-3EB9-E3BC-AFE2-59061E035449}"/>
              </a:ext>
            </a:extLst>
          </p:cNvPr>
          <p:cNvCxnSpPr>
            <a:cxnSpLocks/>
            <a:stCxn id="15" idx="3"/>
            <a:endCxn id="1030" idx="1"/>
          </p:cNvCxnSpPr>
          <p:nvPr/>
        </p:nvCxnSpPr>
        <p:spPr>
          <a:xfrm>
            <a:off x="6735072" y="7691487"/>
            <a:ext cx="215710" cy="65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4" name="Đường kết nối Mũi tên Thẳng 703">
            <a:extLst>
              <a:ext uri="{FF2B5EF4-FFF2-40B4-BE49-F238E27FC236}">
                <a16:creationId xmlns:a16="http://schemas.microsoft.com/office/drawing/2014/main" id="{9715B8E5-3242-7F3F-8ED8-EA766A93369A}"/>
              </a:ext>
            </a:extLst>
          </p:cNvPr>
          <p:cNvCxnSpPr>
            <a:cxnSpLocks/>
            <a:stCxn id="8" idx="3"/>
            <a:endCxn id="495" idx="1"/>
          </p:cNvCxnSpPr>
          <p:nvPr/>
        </p:nvCxnSpPr>
        <p:spPr>
          <a:xfrm flipV="1">
            <a:off x="9109298" y="5954464"/>
            <a:ext cx="207200" cy="843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7" name="Đường kết nối Mũi tên Thẳng 706">
            <a:extLst>
              <a:ext uri="{FF2B5EF4-FFF2-40B4-BE49-F238E27FC236}">
                <a16:creationId xmlns:a16="http://schemas.microsoft.com/office/drawing/2014/main" id="{97387CF3-ADD2-EA8B-6F70-6EBC92A095F3}"/>
              </a:ext>
            </a:extLst>
          </p:cNvPr>
          <p:cNvCxnSpPr>
            <a:cxnSpLocks/>
            <a:stCxn id="8" idx="3"/>
            <a:endCxn id="489" idx="1"/>
          </p:cNvCxnSpPr>
          <p:nvPr/>
        </p:nvCxnSpPr>
        <p:spPr>
          <a:xfrm flipV="1">
            <a:off x="9109298" y="6386526"/>
            <a:ext cx="209849" cy="41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0" name="Đường kết nối Mũi tên Thẳng 709">
            <a:extLst>
              <a:ext uri="{FF2B5EF4-FFF2-40B4-BE49-F238E27FC236}">
                <a16:creationId xmlns:a16="http://schemas.microsoft.com/office/drawing/2014/main" id="{F7F978D2-D1EA-A7EB-4512-A227E46705E5}"/>
              </a:ext>
            </a:extLst>
          </p:cNvPr>
          <p:cNvCxnSpPr>
            <a:cxnSpLocks/>
            <a:stCxn id="8" idx="3"/>
            <a:endCxn id="498" idx="1"/>
          </p:cNvCxnSpPr>
          <p:nvPr/>
        </p:nvCxnSpPr>
        <p:spPr>
          <a:xfrm>
            <a:off x="9109298" y="6798398"/>
            <a:ext cx="206179" cy="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3" name="Đường kết nối Mũi tên Thẳng 712">
            <a:extLst>
              <a:ext uri="{FF2B5EF4-FFF2-40B4-BE49-F238E27FC236}">
                <a16:creationId xmlns:a16="http://schemas.microsoft.com/office/drawing/2014/main" id="{7CA780CE-667A-FE73-9AF1-3BBF4FF05E98}"/>
              </a:ext>
            </a:extLst>
          </p:cNvPr>
          <p:cNvCxnSpPr>
            <a:cxnSpLocks/>
            <a:stCxn id="8" idx="3"/>
            <a:endCxn id="500" idx="1"/>
          </p:cNvCxnSpPr>
          <p:nvPr/>
        </p:nvCxnSpPr>
        <p:spPr>
          <a:xfrm>
            <a:off x="9109298" y="6798398"/>
            <a:ext cx="206179" cy="43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6" name="Đường kết nối Mũi tên Thẳng 715">
            <a:extLst>
              <a:ext uri="{FF2B5EF4-FFF2-40B4-BE49-F238E27FC236}">
                <a16:creationId xmlns:a16="http://schemas.microsoft.com/office/drawing/2014/main" id="{AFC5B40E-DF03-3748-EFDE-AC3F51F1EFD5}"/>
              </a:ext>
            </a:extLst>
          </p:cNvPr>
          <p:cNvCxnSpPr>
            <a:cxnSpLocks/>
            <a:stCxn id="8" idx="3"/>
            <a:endCxn id="501" idx="1"/>
          </p:cNvCxnSpPr>
          <p:nvPr/>
        </p:nvCxnSpPr>
        <p:spPr>
          <a:xfrm>
            <a:off x="9109298" y="6798398"/>
            <a:ext cx="202072" cy="974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Google Shape;732;p61">
            <a:extLst>
              <a:ext uri="{FF2B5EF4-FFF2-40B4-BE49-F238E27FC236}">
                <a16:creationId xmlns:a16="http://schemas.microsoft.com/office/drawing/2014/main" id="{A68BB8AD-990E-7683-5E30-347BB19F8034}"/>
              </a:ext>
            </a:extLst>
          </p:cNvPr>
          <p:cNvSpPr txBox="1"/>
          <p:nvPr/>
        </p:nvSpPr>
        <p:spPr>
          <a:xfrm>
            <a:off x="3929687" y="8851435"/>
            <a:ext cx="3245813" cy="319397"/>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b="1" dirty="0"/>
              <a:t>YOLOV5</a:t>
            </a:r>
            <a:endParaRPr b="1" dirty="0"/>
          </a:p>
        </p:txBody>
      </p:sp>
      <p:sp>
        <p:nvSpPr>
          <p:cNvPr id="9" name="Google Shape;732;p61">
            <a:extLst>
              <a:ext uri="{FF2B5EF4-FFF2-40B4-BE49-F238E27FC236}">
                <a16:creationId xmlns:a16="http://schemas.microsoft.com/office/drawing/2014/main" id="{80CB2519-D6B2-7941-AC07-F4AFBD4803AD}"/>
              </a:ext>
            </a:extLst>
          </p:cNvPr>
          <p:cNvSpPr txBox="1"/>
          <p:nvPr/>
        </p:nvSpPr>
        <p:spPr>
          <a:xfrm>
            <a:off x="3938953" y="11576394"/>
            <a:ext cx="3245813" cy="319397"/>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b="1" dirty="0" err="1"/>
              <a:t>VietOCR</a:t>
            </a:r>
            <a:endParaRPr b="1" dirty="0"/>
          </a:p>
        </p:txBody>
      </p:sp>
      <p:pic>
        <p:nvPicPr>
          <p:cNvPr id="10" name="Picture 2" descr="A diagram of a computer program&#10;&#10;Description automatically generated with medium confidence">
            <a:extLst>
              <a:ext uri="{FF2B5EF4-FFF2-40B4-BE49-F238E27FC236}">
                <a16:creationId xmlns:a16="http://schemas.microsoft.com/office/drawing/2014/main" id="{C1804876-7A89-9233-8E46-1034FFBB212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79784" y="8854653"/>
            <a:ext cx="2152611" cy="1613851"/>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64;p61">
            <a:extLst>
              <a:ext uri="{FF2B5EF4-FFF2-40B4-BE49-F238E27FC236}">
                <a16:creationId xmlns:a16="http://schemas.microsoft.com/office/drawing/2014/main" id="{B1EDF340-E18A-F36A-BF84-A612EBE83371}"/>
              </a:ext>
            </a:extLst>
          </p:cNvPr>
          <p:cNvSpPr txBox="1"/>
          <p:nvPr/>
        </p:nvSpPr>
        <p:spPr>
          <a:xfrm>
            <a:off x="7171950" y="10464176"/>
            <a:ext cx="2952271" cy="21540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dirty="0">
                <a:solidFill>
                  <a:srgbClr val="0B4993"/>
                </a:solidFill>
                <a:latin typeface="Tahoma"/>
                <a:ea typeface="Tahoma"/>
                <a:cs typeface="Tahoma"/>
                <a:sym typeface="Tahoma"/>
              </a:rPr>
              <a:t>Figure </a:t>
            </a:r>
            <a:r>
              <a:rPr lang="vi-VN" sz="800" b="1" i="1" u="none" dirty="0">
                <a:solidFill>
                  <a:srgbClr val="0B4993"/>
                </a:solidFill>
                <a:latin typeface="Tahoma"/>
                <a:ea typeface="Tahoma"/>
                <a:cs typeface="Tahoma"/>
                <a:sym typeface="Tahoma"/>
              </a:rPr>
              <a:t>3</a:t>
            </a:r>
            <a:r>
              <a:rPr lang="en-US" sz="800" b="0" i="0" u="none" dirty="0">
                <a:solidFill>
                  <a:srgbClr val="0B4993"/>
                </a:solidFill>
                <a:latin typeface="Tahoma"/>
                <a:ea typeface="Tahoma"/>
                <a:cs typeface="Tahoma"/>
                <a:sym typeface="Tahoma"/>
              </a:rPr>
              <a:t>. </a:t>
            </a:r>
            <a:r>
              <a:rPr lang="vi-VN" sz="800" dirty="0" err="1">
                <a:solidFill>
                  <a:srgbClr val="0B4993"/>
                </a:solidFill>
                <a:latin typeface="Tahoma"/>
                <a:ea typeface="Tahoma"/>
                <a:cs typeface="Tahoma"/>
                <a:sym typeface="Tahoma"/>
              </a:rPr>
              <a:t>VietOCR</a:t>
            </a:r>
            <a:r>
              <a:rPr lang="en-US" sz="800" b="0" i="0" u="none" dirty="0">
                <a:solidFill>
                  <a:srgbClr val="0B4993"/>
                </a:solidFill>
                <a:latin typeface="Tahoma"/>
                <a:ea typeface="Tahoma"/>
                <a:cs typeface="Tahoma"/>
                <a:sym typeface="Tahoma"/>
              </a:rPr>
              <a:t>.</a:t>
            </a:r>
            <a:endParaRPr dirty="0"/>
          </a:p>
        </p:txBody>
      </p:sp>
      <p:grpSp>
        <p:nvGrpSpPr>
          <p:cNvPr id="13" name="Google Shape;1348;p63">
            <a:extLst>
              <a:ext uri="{FF2B5EF4-FFF2-40B4-BE49-F238E27FC236}">
                <a16:creationId xmlns:a16="http://schemas.microsoft.com/office/drawing/2014/main" id="{5AEDC121-386E-B58E-FE8E-2F4D1CE7A38A}"/>
              </a:ext>
            </a:extLst>
          </p:cNvPr>
          <p:cNvGrpSpPr/>
          <p:nvPr/>
        </p:nvGrpSpPr>
        <p:grpSpPr>
          <a:xfrm>
            <a:off x="6846849" y="12876421"/>
            <a:ext cx="3486550" cy="1220228"/>
            <a:chOff x="-235690" y="248061"/>
            <a:chExt cx="5060493" cy="1818334"/>
          </a:xfrm>
        </p:grpSpPr>
        <p:sp>
          <p:nvSpPr>
            <p:cNvPr id="14" name="Google Shape;1349;p63">
              <a:extLst>
                <a:ext uri="{FF2B5EF4-FFF2-40B4-BE49-F238E27FC236}">
                  <a16:creationId xmlns:a16="http://schemas.microsoft.com/office/drawing/2014/main" id="{6C2D91E4-BF79-778A-E913-B7FE35DBDC31}"/>
                </a:ext>
              </a:extLst>
            </p:cNvPr>
            <p:cNvSpPr/>
            <p:nvPr/>
          </p:nvSpPr>
          <p:spPr>
            <a:xfrm>
              <a:off x="-235690" y="452605"/>
              <a:ext cx="1210665" cy="1345240"/>
            </a:xfrm>
            <a:prstGeom prst="roundRect">
              <a:avLst>
                <a:gd name="adj" fmla="val 10000"/>
              </a:avLst>
            </a:prstGeom>
            <a:solidFill>
              <a:schemeClr val="lt1">
                <a:alpha val="89800"/>
              </a:schemeClr>
            </a:solidFill>
            <a:ln w="25400"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50;p63">
              <a:extLst>
                <a:ext uri="{FF2B5EF4-FFF2-40B4-BE49-F238E27FC236}">
                  <a16:creationId xmlns:a16="http://schemas.microsoft.com/office/drawing/2014/main" id="{D4174AB5-0F2D-47ED-8972-438785A58357}"/>
                </a:ext>
              </a:extLst>
            </p:cNvPr>
            <p:cNvSpPr txBox="1"/>
            <p:nvPr/>
          </p:nvSpPr>
          <p:spPr>
            <a:xfrm>
              <a:off x="-210111" y="452605"/>
              <a:ext cx="1141053" cy="1152989"/>
            </a:xfrm>
            <a:prstGeom prst="rect">
              <a:avLst/>
            </a:prstGeom>
            <a:noFill/>
            <a:ln>
              <a:noFill/>
            </a:ln>
          </p:spPr>
          <p:txBody>
            <a:bodyPr spcFirstLastPara="1" wrap="square" lIns="11425" tIns="11425" rIns="11425" bIns="11425" anchor="t" anchorCtr="0">
              <a:noAutofit/>
            </a:bodyPr>
            <a:lstStyle/>
            <a:p>
              <a:pPr marL="57150" marR="0" lvl="1" indent="-57150" algn="just" rtl="0">
                <a:lnSpc>
                  <a:spcPct val="90000"/>
                </a:lnSpc>
                <a:spcBef>
                  <a:spcPts val="90"/>
                </a:spcBef>
                <a:spcAft>
                  <a:spcPts val="0"/>
                </a:spcAft>
                <a:buClr>
                  <a:srgbClr val="000000"/>
                </a:buClr>
                <a:buSzPts val="600"/>
                <a:buFont typeface="Arial"/>
                <a:buChar char="••"/>
              </a:pPr>
              <a:r>
                <a:rPr lang="en-US" sz="600" b="0" i="0" u="none" strike="noStrike" cap="none" dirty="0" err="1">
                  <a:solidFill>
                    <a:srgbClr val="000000"/>
                  </a:solidFill>
                  <a:latin typeface="Times New Roman"/>
                  <a:ea typeface="Times New Roman"/>
                  <a:cs typeface="Times New Roman"/>
                  <a:sym typeface="Times New Roman"/>
                </a:rPr>
                <a:t>Tìm</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hiểu</a:t>
              </a:r>
              <a:r>
                <a:rPr lang="en-US" sz="600" b="0" i="0" u="none" strike="noStrike" cap="none" dirty="0">
                  <a:solidFill>
                    <a:srgbClr val="000000"/>
                  </a:solidFill>
                  <a:latin typeface="Times New Roman"/>
                  <a:ea typeface="Times New Roman"/>
                  <a:cs typeface="Times New Roman"/>
                  <a:sym typeface="Times New Roman"/>
                </a:rPr>
                <a:t> YOLOV5, </a:t>
              </a:r>
              <a:r>
                <a:rPr lang="en-US" sz="600" b="0" i="0" u="none" strike="noStrike" cap="none" dirty="0" err="1">
                  <a:solidFill>
                    <a:srgbClr val="000000"/>
                  </a:solidFill>
                  <a:latin typeface="Times New Roman"/>
                  <a:ea typeface="Times New Roman"/>
                  <a:cs typeface="Times New Roman"/>
                  <a:sym typeface="Times New Roman"/>
                </a:rPr>
                <a:t>thuật</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toán</a:t>
              </a:r>
              <a:r>
                <a:rPr lang="en-US" sz="600" b="0" i="0" u="none" strike="noStrike" cap="none" dirty="0">
                  <a:solidFill>
                    <a:srgbClr val="000000"/>
                  </a:solidFill>
                  <a:latin typeface="Times New Roman"/>
                  <a:ea typeface="Times New Roman"/>
                  <a:cs typeface="Times New Roman"/>
                  <a:sym typeface="Times New Roman"/>
                </a:rPr>
                <a:t> Sobel Edge Detection, </a:t>
              </a:r>
              <a:r>
                <a:rPr lang="en-US" sz="600" b="0" i="0" u="none" strike="noStrike" cap="none" dirty="0" err="1">
                  <a:solidFill>
                    <a:srgbClr val="000000"/>
                  </a:solidFill>
                  <a:latin typeface="Times New Roman"/>
                  <a:ea typeface="Times New Roman"/>
                  <a:cs typeface="Times New Roman"/>
                  <a:sym typeface="Times New Roman"/>
                </a:rPr>
                <a:t>mô</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hình</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VietOCR</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và</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các</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mô</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hình</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phù</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hợp</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khác</a:t>
              </a:r>
              <a:r>
                <a:rPr lang="en-US" sz="600" b="0" i="0" u="none" strike="noStrike" cap="none" dirty="0">
                  <a:solidFill>
                    <a:srgbClr val="000000"/>
                  </a:solidFill>
                  <a:latin typeface="Times New Roman"/>
                  <a:ea typeface="Times New Roman"/>
                  <a:cs typeface="Times New Roman"/>
                  <a:sym typeface="Times New Roman"/>
                </a:rPr>
                <a:t>. </a:t>
              </a:r>
              <a:endParaRPr lang="vi-VN" sz="600" b="0" i="0" u="none" strike="noStrike" cap="none" dirty="0">
                <a:solidFill>
                  <a:srgbClr val="000000"/>
                </a:solidFill>
                <a:latin typeface="Times New Roman"/>
                <a:ea typeface="Times New Roman"/>
                <a:cs typeface="Times New Roman"/>
                <a:sym typeface="Times New Roman"/>
              </a:endParaRPr>
            </a:p>
            <a:p>
              <a:pPr marL="57150" marR="0" lvl="1" indent="-57150" algn="just" rtl="0">
                <a:lnSpc>
                  <a:spcPct val="90000"/>
                </a:lnSpc>
                <a:spcBef>
                  <a:spcPts val="90"/>
                </a:spcBef>
                <a:spcAft>
                  <a:spcPts val="0"/>
                </a:spcAft>
                <a:buClr>
                  <a:srgbClr val="000000"/>
                </a:buClr>
                <a:buSzPts val="600"/>
                <a:buFont typeface="Arial"/>
                <a:buChar char="••"/>
              </a:pPr>
              <a:r>
                <a:rPr lang="vi-VN" sz="600" b="0" i="0" u="none" strike="noStrike" cap="none" dirty="0">
                  <a:solidFill>
                    <a:srgbClr val="000000"/>
                  </a:solidFill>
                  <a:latin typeface="Times New Roman"/>
                  <a:ea typeface="Times New Roman"/>
                  <a:cs typeface="Times New Roman"/>
                  <a:sym typeface="Times New Roman"/>
                </a:rPr>
                <a:t>KQDK: </a:t>
              </a:r>
              <a:r>
                <a:rPr lang="en-US" sz="600" b="0" i="0" u="none" strike="noStrike" cap="none" dirty="0" err="1">
                  <a:solidFill>
                    <a:srgbClr val="000000"/>
                  </a:solidFill>
                  <a:latin typeface="Times New Roman"/>
                  <a:ea typeface="Times New Roman"/>
                  <a:cs typeface="Times New Roman"/>
                  <a:sym typeface="Times New Roman"/>
                </a:rPr>
                <a:t>Tập</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tài</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liệu</a:t>
              </a:r>
              <a:r>
                <a:rPr lang="en-US" sz="600" b="0" i="0" u="none" strike="noStrike" cap="none" dirty="0">
                  <a:solidFill>
                    <a:srgbClr val="000000"/>
                  </a:solidFill>
                  <a:latin typeface="Times New Roman"/>
                  <a:ea typeface="Times New Roman"/>
                  <a:cs typeface="Times New Roman"/>
                  <a:sym typeface="Times New Roman"/>
                </a:rPr>
                <a:t> chi </a:t>
              </a:r>
              <a:r>
                <a:rPr lang="en-US" sz="600" b="0" i="0" u="none" strike="noStrike" cap="none" dirty="0" err="1">
                  <a:solidFill>
                    <a:srgbClr val="000000"/>
                  </a:solidFill>
                  <a:latin typeface="Times New Roman"/>
                  <a:ea typeface="Times New Roman"/>
                  <a:cs typeface="Times New Roman"/>
                  <a:sym typeface="Times New Roman"/>
                </a:rPr>
                <a:t>tiết</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về</a:t>
              </a:r>
              <a:r>
                <a:rPr lang="en-US" sz="600" b="0" i="0" u="none" strike="noStrike" cap="none" dirty="0">
                  <a:solidFill>
                    <a:srgbClr val="000000"/>
                  </a:solidFill>
                  <a:latin typeface="Times New Roman"/>
                  <a:ea typeface="Times New Roman"/>
                  <a:cs typeface="Times New Roman"/>
                  <a:sym typeface="Times New Roman"/>
                </a:rPr>
                <a:t> YOLOV5, </a:t>
              </a:r>
              <a:r>
                <a:rPr lang="en-US" sz="600" b="0" i="0" u="none" strike="noStrike" cap="none" dirty="0" err="1">
                  <a:solidFill>
                    <a:srgbClr val="000000"/>
                  </a:solidFill>
                  <a:latin typeface="Times New Roman"/>
                  <a:ea typeface="Times New Roman"/>
                  <a:cs typeface="Times New Roman"/>
                  <a:sym typeface="Times New Roman"/>
                </a:rPr>
                <a:t>Soble</a:t>
              </a:r>
              <a:r>
                <a:rPr lang="en-US" sz="600" b="0" i="0" u="none" strike="noStrike" cap="none" dirty="0">
                  <a:solidFill>
                    <a:srgbClr val="000000"/>
                  </a:solidFill>
                  <a:latin typeface="Times New Roman"/>
                  <a:ea typeface="Times New Roman"/>
                  <a:cs typeface="Times New Roman"/>
                  <a:sym typeface="Times New Roman"/>
                </a:rPr>
                <a:t> Edge Detection </a:t>
              </a:r>
              <a:r>
                <a:rPr lang="en-US" sz="600" b="0" i="0" u="none" strike="noStrike" cap="none" dirty="0" err="1">
                  <a:solidFill>
                    <a:srgbClr val="000000"/>
                  </a:solidFill>
                  <a:latin typeface="Times New Roman"/>
                  <a:ea typeface="Times New Roman"/>
                  <a:cs typeface="Times New Roman"/>
                  <a:sym typeface="Times New Roman"/>
                </a:rPr>
                <a:t>và</a:t>
              </a:r>
              <a:r>
                <a:rPr lang="en-US" sz="600" b="0" i="0" u="none" strike="noStrike" cap="none" dirty="0">
                  <a:solidFill>
                    <a:srgbClr val="000000"/>
                  </a:solidFill>
                  <a:latin typeface="Times New Roman"/>
                  <a:ea typeface="Times New Roman"/>
                  <a:cs typeface="Times New Roman"/>
                  <a:sym typeface="Times New Roman"/>
                </a:rPr>
                <a:t> </a:t>
              </a:r>
              <a:r>
                <a:rPr lang="en-US" sz="600" b="0" i="0" u="none" strike="noStrike" cap="none" dirty="0" err="1">
                  <a:solidFill>
                    <a:srgbClr val="000000"/>
                  </a:solidFill>
                  <a:latin typeface="Times New Roman"/>
                  <a:ea typeface="Times New Roman"/>
                  <a:cs typeface="Times New Roman"/>
                  <a:sym typeface="Times New Roman"/>
                </a:rPr>
                <a:t>VietOCR</a:t>
              </a:r>
              <a:r>
                <a:rPr lang="vi-VN" sz="600" b="0" i="0" u="none" strike="noStrike" cap="none" dirty="0">
                  <a:solidFill>
                    <a:srgbClr val="000000"/>
                  </a:solidFill>
                  <a:latin typeface="Times New Roman"/>
                  <a:ea typeface="Times New Roman"/>
                  <a:cs typeface="Times New Roman"/>
                  <a:sym typeface="Times New Roman"/>
                </a:rPr>
                <a:t>.</a:t>
              </a:r>
            </a:p>
          </p:txBody>
        </p:sp>
        <p:sp>
          <p:nvSpPr>
            <p:cNvPr id="17" name="Google Shape;1351;p63">
              <a:extLst>
                <a:ext uri="{FF2B5EF4-FFF2-40B4-BE49-F238E27FC236}">
                  <a16:creationId xmlns:a16="http://schemas.microsoft.com/office/drawing/2014/main" id="{9FB6CFDA-6EA0-6618-B017-9570E56E00F1}"/>
                </a:ext>
              </a:extLst>
            </p:cNvPr>
            <p:cNvSpPr/>
            <p:nvPr/>
          </p:nvSpPr>
          <p:spPr>
            <a:xfrm>
              <a:off x="560219" y="1664766"/>
              <a:ext cx="1050899" cy="401629"/>
            </a:xfrm>
            <a:custGeom>
              <a:avLst/>
              <a:gdLst/>
              <a:ahLst/>
              <a:cxnLst/>
              <a:rect l="l" t="t" r="r" b="b"/>
              <a:pathLst>
                <a:path w="120000" h="120000" extrusionOk="0">
                  <a:moveTo>
                    <a:pt x="9807" y="88504"/>
                  </a:moveTo>
                  <a:lnTo>
                    <a:pt x="12776" y="86818"/>
                  </a:lnTo>
                  <a:lnTo>
                    <a:pt x="12776" y="86818"/>
                  </a:lnTo>
                  <a:cubicBezTo>
                    <a:pt x="21927" y="102931"/>
                    <a:pt x="38663" y="113267"/>
                    <a:pt x="57168" y="114233"/>
                  </a:cubicBezTo>
                  <a:cubicBezTo>
                    <a:pt x="75673" y="115200"/>
                    <a:pt x="93394" y="106663"/>
                    <a:pt x="104174" y="91591"/>
                  </a:cubicBezTo>
                  <a:lnTo>
                    <a:pt x="102201" y="90470"/>
                  </a:lnTo>
                  <a:lnTo>
                    <a:pt x="108709" y="87661"/>
                  </a:lnTo>
                  <a:lnTo>
                    <a:pt x="109132" y="94406"/>
                  </a:lnTo>
                  <a:lnTo>
                    <a:pt x="107159" y="93286"/>
                  </a:lnTo>
                  <a:cubicBezTo>
                    <a:pt x="95764" y="109429"/>
                    <a:pt x="76904" y="118622"/>
                    <a:pt x="57168" y="117653"/>
                  </a:cubicBezTo>
                  <a:cubicBezTo>
                    <a:pt x="37433" y="116684"/>
                    <a:pt x="19564" y="105687"/>
                    <a:pt x="9807" y="88504"/>
                  </a:cubicBezTo>
                  <a:close/>
                </a:path>
              </a:pathLst>
            </a:custGeom>
            <a:solidFill>
              <a:srgbClr val="71BEC4"/>
            </a:solidFill>
            <a:ln w="9525"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52;p63">
              <a:extLst>
                <a:ext uri="{FF2B5EF4-FFF2-40B4-BE49-F238E27FC236}">
                  <a16:creationId xmlns:a16="http://schemas.microsoft.com/office/drawing/2014/main" id="{E966C91B-EB88-876D-C08D-93F6C7B4DEB1}"/>
                </a:ext>
              </a:extLst>
            </p:cNvPr>
            <p:cNvSpPr/>
            <p:nvPr/>
          </p:nvSpPr>
          <p:spPr>
            <a:xfrm>
              <a:off x="135768" y="1634443"/>
              <a:ext cx="873300" cy="347401"/>
            </a:xfrm>
            <a:prstGeom prst="roundRect">
              <a:avLst>
                <a:gd name="adj" fmla="val 10000"/>
              </a:avLst>
            </a:prstGeom>
            <a:solidFill>
              <a:srgbClr val="71BEC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3;p63">
              <a:extLst>
                <a:ext uri="{FF2B5EF4-FFF2-40B4-BE49-F238E27FC236}">
                  <a16:creationId xmlns:a16="http://schemas.microsoft.com/office/drawing/2014/main" id="{E50D34D9-9E91-7282-86F3-A0971632AE1F}"/>
                </a:ext>
              </a:extLst>
            </p:cNvPr>
            <p:cNvSpPr txBox="1"/>
            <p:nvPr/>
          </p:nvSpPr>
          <p:spPr>
            <a:xfrm>
              <a:off x="173703" y="1663194"/>
              <a:ext cx="852900" cy="327000"/>
            </a:xfrm>
            <a:prstGeom prst="rect">
              <a:avLst/>
            </a:prstGeom>
            <a:noFill/>
            <a:ln>
              <a:noFill/>
            </a:ln>
          </p:spPr>
          <p:txBody>
            <a:bodyPr spcFirstLastPara="1" wrap="square" lIns="22850" tIns="15225" rIns="22850" bIns="15225" anchor="ctr" anchorCtr="0">
              <a:noAutofit/>
            </a:bodyPr>
            <a:lstStyle/>
            <a:p>
              <a:pPr marL="0" marR="0" lvl="0" indent="0" algn="just" rtl="0">
                <a:lnSpc>
                  <a:spcPct val="90000"/>
                </a:lnSpc>
                <a:spcBef>
                  <a:spcPts val="0"/>
                </a:spcBef>
                <a:spcAft>
                  <a:spcPts val="0"/>
                </a:spcAft>
                <a:buNone/>
              </a:pPr>
              <a:r>
                <a:rPr lang="en-US" sz="800" b="0" i="0" u="none" strike="noStrike" cap="none" dirty="0" err="1">
                  <a:solidFill>
                    <a:schemeClr val="lt1"/>
                  </a:solidFill>
                  <a:latin typeface="Times New Roman"/>
                  <a:ea typeface="Times New Roman"/>
                  <a:cs typeface="Times New Roman"/>
                  <a:sym typeface="Times New Roman"/>
                </a:rPr>
                <a:t>Tuần</a:t>
              </a:r>
              <a:r>
                <a:rPr lang="en-US" sz="800" b="0" i="0" u="none" strike="noStrike" cap="none" dirty="0">
                  <a:solidFill>
                    <a:schemeClr val="lt1"/>
                  </a:solidFill>
                  <a:latin typeface="Times New Roman"/>
                  <a:ea typeface="Times New Roman"/>
                  <a:cs typeface="Times New Roman"/>
                  <a:sym typeface="Times New Roman"/>
                </a:rPr>
                <a:t> 1 - </a:t>
              </a:r>
              <a:r>
                <a:rPr lang="vi-VN" sz="800" b="0" i="0" u="none" strike="noStrike" cap="none" dirty="0">
                  <a:solidFill>
                    <a:schemeClr val="lt1"/>
                  </a:solidFill>
                  <a:latin typeface="Times New Roman"/>
                  <a:ea typeface="Times New Roman"/>
                  <a:cs typeface="Times New Roman"/>
                  <a:sym typeface="Times New Roman"/>
                </a:rPr>
                <a:t>3</a:t>
              </a:r>
              <a:endParaRPr sz="800" dirty="0"/>
            </a:p>
          </p:txBody>
        </p:sp>
        <p:sp>
          <p:nvSpPr>
            <p:cNvPr id="22" name="Google Shape;1354;p63">
              <a:extLst>
                <a:ext uri="{FF2B5EF4-FFF2-40B4-BE49-F238E27FC236}">
                  <a16:creationId xmlns:a16="http://schemas.microsoft.com/office/drawing/2014/main" id="{6DC61960-5859-DAC0-99F8-E24E4044D4B1}"/>
                </a:ext>
              </a:extLst>
            </p:cNvPr>
            <p:cNvSpPr/>
            <p:nvPr/>
          </p:nvSpPr>
          <p:spPr>
            <a:xfrm>
              <a:off x="1056828" y="612640"/>
              <a:ext cx="1170253" cy="1343362"/>
            </a:xfrm>
            <a:prstGeom prst="roundRect">
              <a:avLst>
                <a:gd name="adj" fmla="val 10000"/>
              </a:avLst>
            </a:prstGeom>
            <a:solidFill>
              <a:schemeClr val="lt1">
                <a:alpha val="89800"/>
              </a:schemeClr>
            </a:solidFill>
            <a:ln w="25400"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5;p63">
              <a:extLst>
                <a:ext uri="{FF2B5EF4-FFF2-40B4-BE49-F238E27FC236}">
                  <a16:creationId xmlns:a16="http://schemas.microsoft.com/office/drawing/2014/main" id="{4FDB2862-E3C5-05C8-BAFE-BFE77EFF1328}"/>
                </a:ext>
              </a:extLst>
            </p:cNvPr>
            <p:cNvSpPr txBox="1"/>
            <p:nvPr/>
          </p:nvSpPr>
          <p:spPr>
            <a:xfrm>
              <a:off x="1091506" y="782697"/>
              <a:ext cx="1087596" cy="1151224"/>
            </a:xfrm>
            <a:prstGeom prst="rect">
              <a:avLst/>
            </a:prstGeom>
            <a:noFill/>
            <a:ln>
              <a:noFill/>
            </a:ln>
          </p:spPr>
          <p:txBody>
            <a:bodyPr spcFirstLastPara="1" wrap="square" lIns="11425" tIns="11425" rIns="11425" bIns="11425" anchor="t" anchorCtr="0">
              <a:noAutofit/>
            </a:bodyPr>
            <a:lstStyle/>
            <a:p>
              <a:pPr marL="57150" marR="0" lvl="1" indent="-57150" algn="just" rtl="0">
                <a:lnSpc>
                  <a:spcPct val="90000"/>
                </a:lnSpc>
                <a:spcBef>
                  <a:spcPts val="0"/>
                </a:spcBef>
                <a:spcAft>
                  <a:spcPts val="0"/>
                </a:spcAft>
                <a:buClr>
                  <a:srgbClr val="000000"/>
                </a:buClr>
                <a:buSzPts val="600"/>
                <a:buFont typeface="Arial"/>
                <a:buChar char="••"/>
              </a:pPr>
              <a:r>
                <a:rPr lang="vi-VN" sz="600" b="0" i="0" u="none" strike="noStrike" cap="none" dirty="0">
                  <a:solidFill>
                    <a:srgbClr val="000000"/>
                  </a:solidFill>
                  <a:latin typeface="Times New Roman"/>
                  <a:ea typeface="Times New Roman"/>
                  <a:cs typeface="Times New Roman"/>
                  <a:sym typeface="Times New Roman"/>
                </a:rPr>
                <a:t>Thu thập dữ liệu có sẵn </a:t>
              </a:r>
              <a:r>
                <a:rPr lang="vi-VN" sz="600" b="0" i="0" u="none" strike="noStrike" cap="none" dirty="0" err="1">
                  <a:solidFill>
                    <a:srgbClr val="000000"/>
                  </a:solidFill>
                  <a:latin typeface="Times New Roman"/>
                  <a:ea typeface="Times New Roman"/>
                  <a:cs typeface="Times New Roman"/>
                  <a:sym typeface="Times New Roman"/>
                </a:rPr>
                <a:t>Vintext</a:t>
              </a:r>
              <a:r>
                <a:rPr lang="vi-VN" sz="600" b="0" i="0" u="none" strike="noStrike" cap="none" dirty="0">
                  <a:solidFill>
                    <a:srgbClr val="000000"/>
                  </a:solidFill>
                  <a:latin typeface="Times New Roman"/>
                  <a:ea typeface="Times New Roman"/>
                  <a:cs typeface="Times New Roman"/>
                  <a:sym typeface="Times New Roman"/>
                </a:rPr>
                <a:t> và tập dữ liệu tự thu thập thêm từ các biển báo, các cửa hiệu, những bức ảnh có bao hàm văn bản tiếng việt phạm vi ước tính xung quanh Thủ Đức.</a:t>
              </a:r>
              <a:endParaRPr dirty="0"/>
            </a:p>
          </p:txBody>
        </p:sp>
        <p:sp>
          <p:nvSpPr>
            <p:cNvPr id="26" name="Google Shape;1356;p63">
              <a:extLst>
                <a:ext uri="{FF2B5EF4-FFF2-40B4-BE49-F238E27FC236}">
                  <a16:creationId xmlns:a16="http://schemas.microsoft.com/office/drawing/2014/main" id="{75C831AC-BC97-C6CA-BB00-8FEF176FA518}"/>
                </a:ext>
              </a:extLst>
            </p:cNvPr>
            <p:cNvSpPr/>
            <p:nvPr/>
          </p:nvSpPr>
          <p:spPr>
            <a:xfrm>
              <a:off x="1831432" y="452605"/>
              <a:ext cx="1176600" cy="259024"/>
            </a:xfrm>
            <a:custGeom>
              <a:avLst/>
              <a:gdLst/>
              <a:ahLst/>
              <a:cxnLst/>
              <a:rect l="l" t="t" r="r" b="b"/>
              <a:pathLst>
                <a:path w="120000" h="120000" extrusionOk="0">
                  <a:moveTo>
                    <a:pt x="9595" y="31375"/>
                  </a:moveTo>
                  <a:lnTo>
                    <a:pt x="9595" y="31375"/>
                  </a:lnTo>
                  <a:cubicBezTo>
                    <a:pt x="19448" y="14024"/>
                    <a:pt x="37534" y="2961"/>
                    <a:pt x="57469" y="2089"/>
                  </a:cubicBezTo>
                  <a:cubicBezTo>
                    <a:pt x="77404" y="1218"/>
                    <a:pt x="96386" y="10661"/>
                    <a:pt x="107716" y="27087"/>
                  </a:cubicBezTo>
                  <a:lnTo>
                    <a:pt x="109479" y="26086"/>
                  </a:lnTo>
                  <a:lnTo>
                    <a:pt x="109079" y="32129"/>
                  </a:lnTo>
                  <a:lnTo>
                    <a:pt x="103289" y="29601"/>
                  </a:lnTo>
                  <a:lnTo>
                    <a:pt x="105052" y="28599"/>
                  </a:lnTo>
                  <a:lnTo>
                    <a:pt x="105052" y="28599"/>
                  </a:lnTo>
                  <a:cubicBezTo>
                    <a:pt x="94270" y="13130"/>
                    <a:pt x="76305" y="4274"/>
                    <a:pt x="57469" y="5143"/>
                  </a:cubicBezTo>
                  <a:cubicBezTo>
                    <a:pt x="38632" y="6012"/>
                    <a:pt x="21559" y="16485"/>
                    <a:pt x="12247" y="32882"/>
                  </a:cubicBezTo>
                  <a:close/>
                </a:path>
              </a:pathLst>
            </a:custGeom>
            <a:solidFill>
              <a:srgbClr val="71BEC4"/>
            </a:solidFill>
            <a:ln w="9525"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7;p63">
              <a:extLst>
                <a:ext uri="{FF2B5EF4-FFF2-40B4-BE49-F238E27FC236}">
                  <a16:creationId xmlns:a16="http://schemas.microsoft.com/office/drawing/2014/main" id="{E3E1D9A5-FCCA-7A65-01BB-757685599D9B}"/>
                </a:ext>
              </a:extLst>
            </p:cNvPr>
            <p:cNvSpPr/>
            <p:nvPr/>
          </p:nvSpPr>
          <p:spPr>
            <a:xfrm>
              <a:off x="1333730" y="492213"/>
              <a:ext cx="873300" cy="292041"/>
            </a:xfrm>
            <a:prstGeom prst="roundRect">
              <a:avLst>
                <a:gd name="adj" fmla="val 10000"/>
              </a:avLst>
            </a:prstGeom>
            <a:solidFill>
              <a:srgbClr val="71BEC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58;p63">
              <a:extLst>
                <a:ext uri="{FF2B5EF4-FFF2-40B4-BE49-F238E27FC236}">
                  <a16:creationId xmlns:a16="http://schemas.microsoft.com/office/drawing/2014/main" id="{AC2BAC49-9DE3-682B-0439-06042C09FDBA}"/>
                </a:ext>
              </a:extLst>
            </p:cNvPr>
            <p:cNvSpPr txBox="1"/>
            <p:nvPr/>
          </p:nvSpPr>
          <p:spPr>
            <a:xfrm>
              <a:off x="1426427" y="457254"/>
              <a:ext cx="852900" cy="327000"/>
            </a:xfrm>
            <a:prstGeom prst="rect">
              <a:avLst/>
            </a:prstGeom>
            <a:noFill/>
            <a:ln>
              <a:noFill/>
            </a:ln>
          </p:spPr>
          <p:txBody>
            <a:bodyPr spcFirstLastPara="1" wrap="square" lIns="22850" tIns="15225" rIns="22850" bIns="15225" anchor="ctr" anchorCtr="0">
              <a:noAutofit/>
            </a:bodyPr>
            <a:lstStyle/>
            <a:p>
              <a:pPr marL="0" marR="0" lvl="0" indent="0" algn="just" rtl="0">
                <a:lnSpc>
                  <a:spcPct val="90000"/>
                </a:lnSpc>
                <a:spcBef>
                  <a:spcPts val="0"/>
                </a:spcBef>
                <a:spcAft>
                  <a:spcPts val="0"/>
                </a:spcAft>
                <a:buNone/>
              </a:pPr>
              <a:r>
                <a:rPr lang="en-US" sz="800" b="0" i="0" u="none" strike="noStrike" cap="none" dirty="0" err="1">
                  <a:solidFill>
                    <a:schemeClr val="lt1"/>
                  </a:solidFill>
                  <a:latin typeface="Times New Roman"/>
                  <a:ea typeface="Times New Roman"/>
                  <a:cs typeface="Times New Roman"/>
                  <a:sym typeface="Times New Roman"/>
                </a:rPr>
                <a:t>Tuần</a:t>
              </a:r>
              <a:r>
                <a:rPr lang="en-US" sz="800" b="0" i="0" u="none" strike="noStrike" cap="none" dirty="0">
                  <a:solidFill>
                    <a:schemeClr val="lt1"/>
                  </a:solidFill>
                  <a:latin typeface="Times New Roman"/>
                  <a:ea typeface="Times New Roman"/>
                  <a:cs typeface="Times New Roman"/>
                  <a:sym typeface="Times New Roman"/>
                </a:rPr>
                <a:t> </a:t>
              </a:r>
              <a:r>
                <a:rPr lang="vi-VN" sz="800" b="0" i="0" u="none" strike="noStrike" cap="none" dirty="0">
                  <a:solidFill>
                    <a:schemeClr val="lt1"/>
                  </a:solidFill>
                  <a:latin typeface="Times New Roman"/>
                  <a:ea typeface="Times New Roman"/>
                  <a:cs typeface="Times New Roman"/>
                  <a:sym typeface="Times New Roman"/>
                </a:rPr>
                <a:t>2</a:t>
              </a:r>
              <a:r>
                <a:rPr lang="en-US" sz="800" b="0" i="0" u="none" strike="noStrike" cap="none" dirty="0">
                  <a:solidFill>
                    <a:schemeClr val="lt1"/>
                  </a:solidFill>
                  <a:latin typeface="Times New Roman"/>
                  <a:ea typeface="Times New Roman"/>
                  <a:cs typeface="Times New Roman"/>
                  <a:sym typeface="Times New Roman"/>
                </a:rPr>
                <a:t> - </a:t>
              </a:r>
              <a:r>
                <a:rPr lang="vi-VN" sz="800" b="0" i="0" u="none" strike="noStrike" cap="none" dirty="0">
                  <a:solidFill>
                    <a:schemeClr val="lt1"/>
                  </a:solidFill>
                  <a:latin typeface="Times New Roman"/>
                  <a:ea typeface="Times New Roman"/>
                  <a:cs typeface="Times New Roman"/>
                  <a:sym typeface="Times New Roman"/>
                </a:rPr>
                <a:t>6</a:t>
              </a:r>
              <a:endParaRPr sz="800" dirty="0"/>
            </a:p>
          </p:txBody>
        </p:sp>
        <p:sp>
          <p:nvSpPr>
            <p:cNvPr id="32" name="Google Shape;1359;p63">
              <a:extLst>
                <a:ext uri="{FF2B5EF4-FFF2-40B4-BE49-F238E27FC236}">
                  <a16:creationId xmlns:a16="http://schemas.microsoft.com/office/drawing/2014/main" id="{88071F58-D591-D20F-4148-6EDF2D749147}"/>
                </a:ext>
              </a:extLst>
            </p:cNvPr>
            <p:cNvSpPr/>
            <p:nvPr/>
          </p:nvSpPr>
          <p:spPr>
            <a:xfrm>
              <a:off x="2362897" y="546212"/>
              <a:ext cx="1627412" cy="1219276"/>
            </a:xfrm>
            <a:prstGeom prst="roundRect">
              <a:avLst>
                <a:gd name="adj" fmla="val 10000"/>
              </a:avLst>
            </a:prstGeom>
            <a:solidFill>
              <a:schemeClr val="lt1">
                <a:alpha val="89800"/>
              </a:schemeClr>
            </a:solidFill>
            <a:ln w="25400"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0;p63">
              <a:extLst>
                <a:ext uri="{FF2B5EF4-FFF2-40B4-BE49-F238E27FC236}">
                  <a16:creationId xmlns:a16="http://schemas.microsoft.com/office/drawing/2014/main" id="{1150F5EE-C321-3840-41E9-D7C5E84B262F}"/>
                </a:ext>
              </a:extLst>
            </p:cNvPr>
            <p:cNvSpPr txBox="1"/>
            <p:nvPr/>
          </p:nvSpPr>
          <p:spPr>
            <a:xfrm>
              <a:off x="2415146" y="558409"/>
              <a:ext cx="1484392" cy="1363616"/>
            </a:xfrm>
            <a:prstGeom prst="rect">
              <a:avLst/>
            </a:prstGeom>
            <a:noFill/>
            <a:ln>
              <a:noFill/>
            </a:ln>
          </p:spPr>
          <p:txBody>
            <a:bodyPr spcFirstLastPara="1" wrap="square" lIns="11425" tIns="11425" rIns="11425" bIns="11425" anchor="t" anchorCtr="0">
              <a:noAutofit/>
            </a:bodyPr>
            <a:lstStyle/>
            <a:p>
              <a:pPr marL="57150" marR="0" lvl="1" indent="-57150" algn="just" rtl="0">
                <a:lnSpc>
                  <a:spcPct val="90000"/>
                </a:lnSpc>
                <a:spcBef>
                  <a:spcPts val="0"/>
                </a:spcBef>
                <a:spcAft>
                  <a:spcPts val="0"/>
                </a:spcAft>
                <a:buClr>
                  <a:srgbClr val="000000"/>
                </a:buClr>
                <a:buSzPts val="600"/>
                <a:buFont typeface="Arial"/>
                <a:buChar char="••"/>
              </a:pPr>
              <a:r>
                <a:rPr lang="vi-VN" sz="500" b="0" i="0" u="none" strike="noStrike" cap="none" dirty="0">
                  <a:solidFill>
                    <a:srgbClr val="000000"/>
                  </a:solidFill>
                  <a:latin typeface="Times New Roman"/>
                  <a:ea typeface="Times New Roman"/>
                  <a:cs typeface="Times New Roman"/>
                  <a:sym typeface="Times New Roman"/>
                </a:rPr>
                <a:t>Xây dựng và huấn luyện mô hình YOLOV5, </a:t>
              </a:r>
              <a:r>
                <a:rPr lang="vi-VN" sz="500" b="0" i="0" u="none" strike="noStrike" cap="none" dirty="0" err="1">
                  <a:solidFill>
                    <a:srgbClr val="000000"/>
                  </a:solidFill>
                  <a:latin typeface="Times New Roman"/>
                  <a:ea typeface="Times New Roman"/>
                  <a:cs typeface="Times New Roman"/>
                  <a:sym typeface="Times New Roman"/>
                </a:rPr>
                <a:t>Soble</a:t>
              </a:r>
              <a:r>
                <a:rPr lang="vi-VN" sz="500" b="0" i="0" u="none" strike="noStrike" cap="none" dirty="0">
                  <a:solidFill>
                    <a:srgbClr val="000000"/>
                  </a:solidFill>
                  <a:latin typeface="Times New Roman"/>
                  <a:ea typeface="Times New Roman"/>
                  <a:cs typeface="Times New Roman"/>
                  <a:sym typeface="Times New Roman"/>
                </a:rPr>
                <a:t> </a:t>
              </a:r>
              <a:r>
                <a:rPr lang="vi-VN" sz="500" b="0" i="0" u="none" strike="noStrike" cap="none" dirty="0" err="1">
                  <a:solidFill>
                    <a:srgbClr val="000000"/>
                  </a:solidFill>
                  <a:latin typeface="Times New Roman"/>
                  <a:ea typeface="Times New Roman"/>
                  <a:cs typeface="Times New Roman"/>
                  <a:sym typeface="Times New Roman"/>
                </a:rPr>
                <a:t>Edge</a:t>
              </a:r>
              <a:r>
                <a:rPr lang="vi-VN" sz="500" b="0" i="0" u="none" strike="noStrike" cap="none" dirty="0">
                  <a:solidFill>
                    <a:srgbClr val="000000"/>
                  </a:solidFill>
                  <a:latin typeface="Times New Roman"/>
                  <a:ea typeface="Times New Roman"/>
                  <a:cs typeface="Times New Roman"/>
                  <a:sym typeface="Times New Roman"/>
                </a:rPr>
                <a:t> </a:t>
              </a:r>
              <a:r>
                <a:rPr lang="vi-VN" sz="500" b="0" i="0" u="none" strike="noStrike" cap="none" dirty="0" err="1">
                  <a:solidFill>
                    <a:srgbClr val="000000"/>
                  </a:solidFill>
                  <a:latin typeface="Times New Roman"/>
                  <a:ea typeface="Times New Roman"/>
                  <a:cs typeface="Times New Roman"/>
                  <a:sym typeface="Times New Roman"/>
                </a:rPr>
                <a:t>Detection</a:t>
              </a:r>
              <a:r>
                <a:rPr lang="vi-VN" sz="500" b="0" i="0" u="none" strike="noStrike" cap="none" dirty="0">
                  <a:solidFill>
                    <a:srgbClr val="000000"/>
                  </a:solidFill>
                  <a:latin typeface="Times New Roman"/>
                  <a:ea typeface="Times New Roman"/>
                  <a:cs typeface="Times New Roman"/>
                  <a:sym typeface="Times New Roman"/>
                </a:rPr>
                <a:t> và </a:t>
              </a:r>
              <a:r>
                <a:rPr lang="vi-VN" sz="500" b="0" i="0" u="none" strike="noStrike" cap="none" dirty="0" err="1">
                  <a:solidFill>
                    <a:srgbClr val="000000"/>
                  </a:solidFill>
                  <a:latin typeface="Times New Roman"/>
                  <a:ea typeface="Times New Roman"/>
                  <a:cs typeface="Times New Roman"/>
                  <a:sym typeface="Times New Roman"/>
                </a:rPr>
                <a:t>VietOCR</a:t>
              </a:r>
              <a:r>
                <a:rPr lang="vi-VN" sz="500" b="0" i="0" u="none" strike="noStrike" cap="none" dirty="0">
                  <a:solidFill>
                    <a:srgbClr val="000000"/>
                  </a:solidFill>
                  <a:latin typeface="Times New Roman"/>
                  <a:ea typeface="Times New Roman"/>
                  <a:cs typeface="Times New Roman"/>
                  <a:sym typeface="Times New Roman"/>
                </a:rPr>
                <a:t>. Ghi nhận kết quả vào bảng và so sánh 2 phương pháp YOLOV5 và </a:t>
              </a:r>
              <a:r>
                <a:rPr lang="vi-VN" sz="500" b="0" i="0" u="none" strike="noStrike" cap="none" dirty="0" err="1">
                  <a:solidFill>
                    <a:srgbClr val="000000"/>
                  </a:solidFill>
                  <a:latin typeface="Times New Roman"/>
                  <a:ea typeface="Times New Roman"/>
                  <a:cs typeface="Times New Roman"/>
                  <a:sym typeface="Times New Roman"/>
                </a:rPr>
                <a:t>Soble</a:t>
              </a:r>
              <a:r>
                <a:rPr lang="vi-VN" sz="500" b="0" i="0" u="none" strike="noStrike" cap="none" dirty="0">
                  <a:solidFill>
                    <a:srgbClr val="000000"/>
                  </a:solidFill>
                  <a:latin typeface="Times New Roman"/>
                  <a:ea typeface="Times New Roman"/>
                  <a:cs typeface="Times New Roman"/>
                  <a:sym typeface="Times New Roman"/>
                </a:rPr>
                <a:t> </a:t>
              </a:r>
              <a:r>
                <a:rPr lang="vi-VN" sz="500" b="0" i="0" u="none" strike="noStrike" cap="none" dirty="0" err="1">
                  <a:solidFill>
                    <a:srgbClr val="000000"/>
                  </a:solidFill>
                  <a:latin typeface="Times New Roman"/>
                  <a:ea typeface="Times New Roman"/>
                  <a:cs typeface="Times New Roman"/>
                  <a:sym typeface="Times New Roman"/>
                </a:rPr>
                <a:t>Edge</a:t>
              </a:r>
              <a:r>
                <a:rPr lang="vi-VN" sz="500" b="0" i="0" u="none" strike="noStrike" cap="none" dirty="0">
                  <a:solidFill>
                    <a:srgbClr val="000000"/>
                  </a:solidFill>
                  <a:latin typeface="Times New Roman"/>
                  <a:ea typeface="Times New Roman"/>
                  <a:cs typeface="Times New Roman"/>
                  <a:sym typeface="Times New Roman"/>
                </a:rPr>
                <a:t> </a:t>
              </a:r>
              <a:r>
                <a:rPr lang="vi-VN" sz="500" b="0" i="0" u="none" strike="noStrike" cap="none" dirty="0" err="1">
                  <a:solidFill>
                    <a:srgbClr val="000000"/>
                  </a:solidFill>
                  <a:latin typeface="Times New Roman"/>
                  <a:ea typeface="Times New Roman"/>
                  <a:cs typeface="Times New Roman"/>
                  <a:sym typeface="Times New Roman"/>
                </a:rPr>
                <a:t>Detection</a:t>
              </a:r>
              <a:r>
                <a:rPr lang="vi-VN" sz="500" b="0" i="0" u="none" strike="noStrike" cap="none" dirty="0">
                  <a:solidFill>
                    <a:srgbClr val="000000"/>
                  </a:solidFill>
                  <a:latin typeface="Times New Roman"/>
                  <a:ea typeface="Times New Roman"/>
                  <a:cs typeface="Times New Roman"/>
                  <a:sym typeface="Times New Roman"/>
                </a:rPr>
                <a:t> khi kết hợp với </a:t>
              </a:r>
              <a:r>
                <a:rPr lang="vi-VN" sz="500" b="0" i="0" u="none" strike="noStrike" cap="none" dirty="0" err="1">
                  <a:solidFill>
                    <a:srgbClr val="000000"/>
                  </a:solidFill>
                  <a:latin typeface="Times New Roman"/>
                  <a:ea typeface="Times New Roman"/>
                  <a:cs typeface="Times New Roman"/>
                  <a:sym typeface="Times New Roman"/>
                </a:rPr>
                <a:t>VietOCR</a:t>
              </a:r>
              <a:r>
                <a:rPr lang="vi-VN" sz="500" b="0" i="0" u="none" strike="noStrike" cap="none" dirty="0">
                  <a:solidFill>
                    <a:srgbClr val="000000"/>
                  </a:solidFill>
                  <a:latin typeface="Times New Roman"/>
                  <a:ea typeface="Times New Roman"/>
                  <a:cs typeface="Times New Roman"/>
                  <a:sym typeface="Times New Roman"/>
                </a:rPr>
                <a:t>. Tìm ra mặt hạn chế và cần cải thiện, đồng thời nghiên cứu thêm các phương pháp khác nếu nó thích hợp hơn với mục tiêu đề án đề ra</a:t>
              </a:r>
              <a:r>
                <a:rPr lang="en-US" sz="500" b="0" i="0" u="none" strike="noStrike" cap="none" dirty="0">
                  <a:solidFill>
                    <a:srgbClr val="000000"/>
                  </a:solidFill>
                  <a:latin typeface="Times New Roman"/>
                  <a:ea typeface="Times New Roman"/>
                  <a:cs typeface="Times New Roman"/>
                  <a:sym typeface="Times New Roman"/>
                </a:rPr>
                <a:t>.</a:t>
              </a:r>
              <a:endParaRPr sz="500" dirty="0"/>
            </a:p>
          </p:txBody>
        </p:sp>
        <p:sp>
          <p:nvSpPr>
            <p:cNvPr id="37" name="Google Shape;1361;p63">
              <a:extLst>
                <a:ext uri="{FF2B5EF4-FFF2-40B4-BE49-F238E27FC236}">
                  <a16:creationId xmlns:a16="http://schemas.microsoft.com/office/drawing/2014/main" id="{53D6D60E-0CA1-7CD3-B623-74603DC54250}"/>
                </a:ext>
              </a:extLst>
            </p:cNvPr>
            <p:cNvSpPr/>
            <p:nvPr/>
          </p:nvSpPr>
          <p:spPr>
            <a:xfrm>
              <a:off x="3489614" y="1689849"/>
              <a:ext cx="1050898" cy="347401"/>
            </a:xfrm>
            <a:custGeom>
              <a:avLst/>
              <a:gdLst/>
              <a:ahLst/>
              <a:cxnLst/>
              <a:rect l="l" t="t" r="r" b="b"/>
              <a:pathLst>
                <a:path w="120000" h="120000" extrusionOk="0">
                  <a:moveTo>
                    <a:pt x="9807" y="88504"/>
                  </a:moveTo>
                  <a:lnTo>
                    <a:pt x="12776" y="86818"/>
                  </a:lnTo>
                  <a:lnTo>
                    <a:pt x="12776" y="86818"/>
                  </a:lnTo>
                  <a:cubicBezTo>
                    <a:pt x="21927" y="102931"/>
                    <a:pt x="38663" y="113267"/>
                    <a:pt x="57168" y="114233"/>
                  </a:cubicBezTo>
                  <a:cubicBezTo>
                    <a:pt x="75673" y="115200"/>
                    <a:pt x="93394" y="106663"/>
                    <a:pt x="104174" y="91591"/>
                  </a:cubicBezTo>
                  <a:lnTo>
                    <a:pt x="102201" y="90470"/>
                  </a:lnTo>
                  <a:lnTo>
                    <a:pt x="108709" y="87661"/>
                  </a:lnTo>
                  <a:lnTo>
                    <a:pt x="109132" y="94406"/>
                  </a:lnTo>
                  <a:lnTo>
                    <a:pt x="107159" y="93286"/>
                  </a:lnTo>
                  <a:cubicBezTo>
                    <a:pt x="95764" y="109429"/>
                    <a:pt x="76904" y="118622"/>
                    <a:pt x="57168" y="117653"/>
                  </a:cubicBezTo>
                  <a:cubicBezTo>
                    <a:pt x="37433" y="116684"/>
                    <a:pt x="19564" y="105687"/>
                    <a:pt x="9807" y="88504"/>
                  </a:cubicBezTo>
                  <a:close/>
                </a:path>
              </a:pathLst>
            </a:custGeom>
            <a:solidFill>
              <a:srgbClr val="71BEC4"/>
            </a:solidFill>
            <a:ln w="9525"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2;p63">
              <a:extLst>
                <a:ext uri="{FF2B5EF4-FFF2-40B4-BE49-F238E27FC236}">
                  <a16:creationId xmlns:a16="http://schemas.microsoft.com/office/drawing/2014/main" id="{3F4DB6AA-7E2F-9A4A-9769-393401E8D87B}"/>
                </a:ext>
              </a:extLst>
            </p:cNvPr>
            <p:cNvSpPr/>
            <p:nvPr/>
          </p:nvSpPr>
          <p:spPr>
            <a:xfrm>
              <a:off x="3167489" y="1632726"/>
              <a:ext cx="873300" cy="347401"/>
            </a:xfrm>
            <a:prstGeom prst="roundRect">
              <a:avLst>
                <a:gd name="adj" fmla="val 10000"/>
              </a:avLst>
            </a:prstGeom>
            <a:solidFill>
              <a:srgbClr val="71BEC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63;p63">
              <a:extLst>
                <a:ext uri="{FF2B5EF4-FFF2-40B4-BE49-F238E27FC236}">
                  <a16:creationId xmlns:a16="http://schemas.microsoft.com/office/drawing/2014/main" id="{8BAE68BF-F37D-9940-9805-2B616A40BC2F}"/>
                </a:ext>
              </a:extLst>
            </p:cNvPr>
            <p:cNvSpPr txBox="1"/>
            <p:nvPr/>
          </p:nvSpPr>
          <p:spPr>
            <a:xfrm>
              <a:off x="3219456" y="1673112"/>
              <a:ext cx="852900" cy="327000"/>
            </a:xfrm>
            <a:prstGeom prst="rect">
              <a:avLst/>
            </a:prstGeom>
            <a:noFill/>
            <a:ln>
              <a:noFill/>
            </a:ln>
          </p:spPr>
          <p:txBody>
            <a:bodyPr spcFirstLastPara="1" wrap="square" lIns="22850" tIns="15225" rIns="22850" bIns="15225" anchor="ctr" anchorCtr="0">
              <a:noAutofit/>
            </a:bodyPr>
            <a:lstStyle/>
            <a:p>
              <a:pPr marL="0" marR="0" lvl="0" indent="0" algn="just" rtl="0">
                <a:lnSpc>
                  <a:spcPct val="90000"/>
                </a:lnSpc>
                <a:spcBef>
                  <a:spcPts val="0"/>
                </a:spcBef>
                <a:spcAft>
                  <a:spcPts val="0"/>
                </a:spcAft>
                <a:buNone/>
              </a:pPr>
              <a:r>
                <a:rPr lang="en-US" sz="800" b="0" i="0" u="none" strike="noStrike" cap="none" dirty="0" err="1">
                  <a:solidFill>
                    <a:schemeClr val="lt1"/>
                  </a:solidFill>
                  <a:latin typeface="Times New Roman"/>
                  <a:ea typeface="Times New Roman"/>
                  <a:cs typeface="Times New Roman"/>
                  <a:sym typeface="Times New Roman"/>
                </a:rPr>
                <a:t>Tuần</a:t>
              </a:r>
              <a:r>
                <a:rPr lang="en-US" sz="800" b="0" i="0" u="none" strike="noStrike" cap="none" dirty="0">
                  <a:solidFill>
                    <a:schemeClr val="lt1"/>
                  </a:solidFill>
                  <a:latin typeface="Times New Roman"/>
                  <a:ea typeface="Times New Roman"/>
                  <a:cs typeface="Times New Roman"/>
                  <a:sym typeface="Times New Roman"/>
                </a:rPr>
                <a:t> </a:t>
              </a:r>
              <a:r>
                <a:rPr lang="vi-VN" sz="800" b="0" i="0" u="none" strike="noStrike" cap="none" dirty="0">
                  <a:solidFill>
                    <a:schemeClr val="lt1"/>
                  </a:solidFill>
                  <a:latin typeface="Times New Roman"/>
                  <a:ea typeface="Times New Roman"/>
                  <a:cs typeface="Times New Roman"/>
                  <a:sym typeface="Times New Roman"/>
                </a:rPr>
                <a:t>6</a:t>
              </a:r>
              <a:r>
                <a:rPr lang="en-US" sz="800" b="0" i="0" u="none" strike="noStrike" cap="none" dirty="0">
                  <a:solidFill>
                    <a:schemeClr val="lt1"/>
                  </a:solidFill>
                  <a:latin typeface="Times New Roman"/>
                  <a:ea typeface="Times New Roman"/>
                  <a:cs typeface="Times New Roman"/>
                  <a:sym typeface="Times New Roman"/>
                </a:rPr>
                <a:t> - 12</a:t>
              </a:r>
              <a:endParaRPr sz="800" dirty="0"/>
            </a:p>
          </p:txBody>
        </p:sp>
        <p:sp>
          <p:nvSpPr>
            <p:cNvPr id="42" name="Google Shape;1364;p63">
              <a:extLst>
                <a:ext uri="{FF2B5EF4-FFF2-40B4-BE49-F238E27FC236}">
                  <a16:creationId xmlns:a16="http://schemas.microsoft.com/office/drawing/2014/main" id="{9388461C-4E72-B526-22C0-217473D541AE}"/>
                </a:ext>
              </a:extLst>
            </p:cNvPr>
            <p:cNvSpPr/>
            <p:nvPr/>
          </p:nvSpPr>
          <p:spPr>
            <a:xfrm>
              <a:off x="4063416" y="421760"/>
              <a:ext cx="709420" cy="1500264"/>
            </a:xfrm>
            <a:prstGeom prst="roundRect">
              <a:avLst>
                <a:gd name="adj" fmla="val 10000"/>
              </a:avLst>
            </a:prstGeom>
            <a:solidFill>
              <a:schemeClr val="lt1">
                <a:alpha val="89800"/>
              </a:schemeClr>
            </a:solidFill>
            <a:ln w="25400" cap="flat" cmpd="sng">
              <a:solidFill>
                <a:srgbClr val="71BE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5;p63">
              <a:extLst>
                <a:ext uri="{FF2B5EF4-FFF2-40B4-BE49-F238E27FC236}">
                  <a16:creationId xmlns:a16="http://schemas.microsoft.com/office/drawing/2014/main" id="{58EBDD06-1B02-2B83-6911-960395388FAD}"/>
                </a:ext>
              </a:extLst>
            </p:cNvPr>
            <p:cNvSpPr txBox="1"/>
            <p:nvPr/>
          </p:nvSpPr>
          <p:spPr>
            <a:xfrm>
              <a:off x="4087603" y="592853"/>
              <a:ext cx="622062" cy="1172638"/>
            </a:xfrm>
            <a:prstGeom prst="rect">
              <a:avLst/>
            </a:prstGeom>
            <a:noFill/>
            <a:ln>
              <a:noFill/>
            </a:ln>
          </p:spPr>
          <p:txBody>
            <a:bodyPr spcFirstLastPara="1" wrap="square" lIns="11425" tIns="11425" rIns="11425" bIns="11425" anchor="t" anchorCtr="0">
              <a:noAutofit/>
            </a:bodyPr>
            <a:lstStyle/>
            <a:p>
              <a:pPr marL="57150" marR="0" lvl="1" indent="-57150" algn="just" rtl="0">
                <a:lnSpc>
                  <a:spcPct val="90000"/>
                </a:lnSpc>
                <a:spcBef>
                  <a:spcPts val="0"/>
                </a:spcBef>
                <a:spcAft>
                  <a:spcPts val="0"/>
                </a:spcAft>
                <a:buClr>
                  <a:srgbClr val="000000"/>
                </a:buClr>
                <a:buSzPts val="600"/>
                <a:buFont typeface="Arial"/>
                <a:buChar char="••"/>
              </a:pPr>
              <a:r>
                <a:rPr lang="vi-VN" sz="600" b="0" i="0" u="none" strike="noStrike" cap="none" dirty="0">
                  <a:solidFill>
                    <a:srgbClr val="000000"/>
                  </a:solidFill>
                  <a:latin typeface="Times New Roman"/>
                  <a:ea typeface="Times New Roman"/>
                  <a:cs typeface="Times New Roman"/>
                  <a:sym typeface="Times New Roman"/>
                </a:rPr>
                <a:t>Xây dựng chương trình </a:t>
              </a:r>
              <a:r>
                <a:rPr lang="vi-VN" sz="600" b="0" i="0" u="none" strike="noStrike" cap="none" dirty="0" err="1">
                  <a:solidFill>
                    <a:srgbClr val="000000"/>
                  </a:solidFill>
                  <a:latin typeface="Times New Roman"/>
                  <a:ea typeface="Times New Roman"/>
                  <a:cs typeface="Times New Roman"/>
                  <a:sym typeface="Times New Roman"/>
                </a:rPr>
                <a:t>demo</a:t>
              </a:r>
              <a:r>
                <a:rPr lang="vi-VN" sz="600" b="0" i="0" u="none" strike="noStrike" cap="none" dirty="0">
                  <a:solidFill>
                    <a:srgbClr val="000000"/>
                  </a:solidFill>
                  <a:latin typeface="Times New Roman"/>
                  <a:ea typeface="Times New Roman"/>
                  <a:cs typeface="Times New Roman"/>
                  <a:sym typeface="Times New Roman"/>
                </a:rPr>
                <a:t> đơn giản cho đề tài.</a:t>
              </a:r>
              <a:endParaRPr dirty="0"/>
            </a:p>
          </p:txBody>
        </p:sp>
        <p:sp>
          <p:nvSpPr>
            <p:cNvPr id="51" name="Google Shape;1366;p63">
              <a:extLst>
                <a:ext uri="{FF2B5EF4-FFF2-40B4-BE49-F238E27FC236}">
                  <a16:creationId xmlns:a16="http://schemas.microsoft.com/office/drawing/2014/main" id="{6741B8FF-7F95-A2BD-D6A5-CDC87E198EC7}"/>
                </a:ext>
              </a:extLst>
            </p:cNvPr>
            <p:cNvSpPr/>
            <p:nvPr/>
          </p:nvSpPr>
          <p:spPr>
            <a:xfrm>
              <a:off x="3951503" y="248061"/>
              <a:ext cx="873300" cy="347401"/>
            </a:xfrm>
            <a:prstGeom prst="roundRect">
              <a:avLst>
                <a:gd name="adj" fmla="val 10000"/>
              </a:avLst>
            </a:prstGeom>
            <a:solidFill>
              <a:srgbClr val="71BEC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7;p63">
              <a:extLst>
                <a:ext uri="{FF2B5EF4-FFF2-40B4-BE49-F238E27FC236}">
                  <a16:creationId xmlns:a16="http://schemas.microsoft.com/office/drawing/2014/main" id="{7FEA8E9A-E977-1315-7E17-D1100B75C1CC}"/>
                </a:ext>
              </a:extLst>
            </p:cNvPr>
            <p:cNvSpPr txBox="1"/>
            <p:nvPr/>
          </p:nvSpPr>
          <p:spPr>
            <a:xfrm>
              <a:off x="3971902" y="256118"/>
              <a:ext cx="852901" cy="327000"/>
            </a:xfrm>
            <a:prstGeom prst="rect">
              <a:avLst/>
            </a:prstGeom>
            <a:noFill/>
            <a:ln>
              <a:noFill/>
            </a:ln>
          </p:spPr>
          <p:txBody>
            <a:bodyPr spcFirstLastPara="1" wrap="square" lIns="22850" tIns="15225" rIns="22850" bIns="15225" anchor="ctr" anchorCtr="0">
              <a:noAutofit/>
            </a:bodyPr>
            <a:lstStyle/>
            <a:p>
              <a:pPr marL="0" marR="0" lvl="0" indent="0" algn="just" rtl="0">
                <a:lnSpc>
                  <a:spcPct val="90000"/>
                </a:lnSpc>
                <a:spcBef>
                  <a:spcPts val="0"/>
                </a:spcBef>
                <a:spcAft>
                  <a:spcPts val="0"/>
                </a:spcAft>
                <a:buNone/>
              </a:pPr>
              <a:r>
                <a:rPr lang="en-US" sz="800" b="0" i="0" u="none" strike="noStrike" cap="none" dirty="0">
                  <a:solidFill>
                    <a:schemeClr val="lt1"/>
                  </a:solidFill>
                  <a:latin typeface="Times New Roman"/>
                  <a:ea typeface="Times New Roman"/>
                  <a:cs typeface="Times New Roman"/>
                  <a:sym typeface="Times New Roman"/>
                </a:rPr>
                <a:t>Tuần13 - 1</a:t>
              </a:r>
              <a:r>
                <a:rPr lang="vi-VN" sz="800" b="0" i="0" u="none" strike="noStrike" cap="none" dirty="0">
                  <a:solidFill>
                    <a:schemeClr val="lt1"/>
                  </a:solidFill>
                  <a:latin typeface="Times New Roman"/>
                  <a:ea typeface="Times New Roman"/>
                  <a:cs typeface="Times New Roman"/>
                  <a:sym typeface="Times New Roman"/>
                </a:rPr>
                <a:t>7</a:t>
              </a:r>
              <a:endParaRPr sz="800" dirty="0"/>
            </a:p>
          </p:txBody>
        </p:sp>
      </p:grpSp>
      <p:sp>
        <p:nvSpPr>
          <p:cNvPr id="53" name="Google Shape;1368;p63">
            <a:extLst>
              <a:ext uri="{FF2B5EF4-FFF2-40B4-BE49-F238E27FC236}">
                <a16:creationId xmlns:a16="http://schemas.microsoft.com/office/drawing/2014/main" id="{B0BEE0C9-20E1-356F-40F8-827EA47D0024}"/>
              </a:ext>
            </a:extLst>
          </p:cNvPr>
          <p:cNvSpPr txBox="1"/>
          <p:nvPr/>
        </p:nvSpPr>
        <p:spPr>
          <a:xfrm>
            <a:off x="7181897" y="12711058"/>
            <a:ext cx="243327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strike="noStrike" cap="none" dirty="0">
                <a:solidFill>
                  <a:srgbClr val="0B4993"/>
                </a:solidFill>
                <a:latin typeface="Tahoma"/>
                <a:ea typeface="Tahoma"/>
                <a:cs typeface="Tahoma"/>
                <a:sym typeface="Tahoma"/>
              </a:rPr>
              <a:t>4.  </a:t>
            </a:r>
            <a:r>
              <a:rPr lang="en-US" sz="1400" b="1" i="0" u="none" strike="noStrike" cap="none" dirty="0" err="1">
                <a:solidFill>
                  <a:srgbClr val="0B4993"/>
                </a:solidFill>
                <a:latin typeface="Tahoma"/>
                <a:ea typeface="Tahoma"/>
                <a:cs typeface="Tahoma"/>
                <a:sym typeface="Tahoma"/>
              </a:rPr>
              <a:t>Kế</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hoạch</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thực</a:t>
            </a:r>
            <a:r>
              <a:rPr lang="en-US" sz="1400" b="1" i="0" u="none" strike="noStrike" cap="none" dirty="0">
                <a:solidFill>
                  <a:srgbClr val="0B4993"/>
                </a:solidFill>
                <a:latin typeface="Tahoma"/>
                <a:ea typeface="Tahoma"/>
                <a:cs typeface="Tahoma"/>
                <a:sym typeface="Tahoma"/>
              </a:rPr>
              <a:t> </a:t>
            </a:r>
            <a:r>
              <a:rPr lang="en-US" sz="1400" b="1" i="0" u="none" strike="noStrike" cap="none" dirty="0" err="1">
                <a:solidFill>
                  <a:srgbClr val="0B4993"/>
                </a:solidFill>
                <a:latin typeface="Tahoma"/>
                <a:ea typeface="Tahoma"/>
                <a:cs typeface="Tahoma"/>
                <a:sym typeface="Tahoma"/>
              </a:rPr>
              <a:t>hiện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891</Words>
  <Application>Microsoft Office PowerPoint</Application>
  <PresentationFormat>Tùy chỉnh</PresentationFormat>
  <Paragraphs>63</Paragraphs>
  <Slides>1</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vt:i4>
      </vt:variant>
    </vt:vector>
  </HeadingPairs>
  <TitlesOfParts>
    <vt:vector size="8" baseType="lpstr">
      <vt:lpstr>Arial</vt:lpstr>
      <vt:lpstr>Times New Roman</vt:lpstr>
      <vt:lpstr>Tahoma</vt:lpstr>
      <vt:lpstr>Times</vt:lpstr>
      <vt:lpstr>Calibri</vt:lpstr>
      <vt:lpstr>Noto Sans Symbols</vt:lpstr>
      <vt:lpstr>新しいプレゼンテーション</vt:lpstr>
      <vt:lpstr>NHẬN DẠNG CHỮ TIẾNG VIỆT Ở NGOẠI CẢNH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chữ tiếng Việt trong ngoại cảnh</dc:title>
  <dc:creator>Nguyen QuePhong</dc:creator>
  <cp:lastModifiedBy>QuePhong Nguyen</cp:lastModifiedBy>
  <cp:revision>22</cp:revision>
  <dcterms:modified xsi:type="dcterms:W3CDTF">2024-01-21T17:09:23Z</dcterms:modified>
</cp:coreProperties>
</file>