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Fira Code Light"/>
      <p:regular r:id="rId36"/>
      <p:bold r:id="rId37"/>
    </p:embeddedFont>
    <p:embeddedFont>
      <p:font typeface="Lato"/>
      <p:regular r:id="rId38"/>
      <p:bold r:id="rId39"/>
      <p:italic r:id="rId40"/>
      <p:boldItalic r:id="rId41"/>
    </p:embeddedFont>
    <p:embeddedFont>
      <p:font typeface="Lora"/>
      <p:regular r:id="rId42"/>
      <p:bold r:id="rId43"/>
      <p:italic r:id="rId44"/>
      <p:boldItalic r:id="rId45"/>
    </p:embeddedFont>
    <p:embeddedFont>
      <p:font typeface="Lora Regular"/>
      <p:regular r:id="rId46"/>
      <p:bold r:id="rId47"/>
      <p:italic r:id="rId48"/>
      <p:boldItalic r:id="rId49"/>
    </p:embeddedFont>
    <p:embeddedFont>
      <p:font typeface="Fira Code"/>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Lora-regular.fntdata"/><Relationship Id="rId41" Type="http://schemas.openxmlformats.org/officeDocument/2006/relationships/font" Target="fonts/Lato-boldItalic.fntdata"/><Relationship Id="rId44" Type="http://schemas.openxmlformats.org/officeDocument/2006/relationships/font" Target="fonts/Lora-italic.fntdata"/><Relationship Id="rId43" Type="http://schemas.openxmlformats.org/officeDocument/2006/relationships/font" Target="fonts/Lora-bold.fntdata"/><Relationship Id="rId46" Type="http://schemas.openxmlformats.org/officeDocument/2006/relationships/font" Target="fonts/LoraRegular-regular.fntdata"/><Relationship Id="rId45"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oraRegular-italic.fntdata"/><Relationship Id="rId47" Type="http://schemas.openxmlformats.org/officeDocument/2006/relationships/font" Target="fonts/LoraRegular-bold.fntdata"/><Relationship Id="rId49" Type="http://schemas.openxmlformats.org/officeDocument/2006/relationships/font" Target="fonts/LoraRegula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FiraCodeLight-bold.fntdata"/><Relationship Id="rId36" Type="http://schemas.openxmlformats.org/officeDocument/2006/relationships/font" Target="fonts/FiraCodeLight-regular.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Code-bold.fntdata"/><Relationship Id="rId50" Type="http://schemas.openxmlformats.org/officeDocument/2006/relationships/font" Target="fonts/FiraCod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93753a40f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93753a40f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93753a40f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93753a40f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93753a40f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93753a40f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93753a40f_1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93753a40f_1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93753a40f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93753a40f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93753a40f_1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93753a40f_1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93753a40f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93753a40f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93753a40f_1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93753a40f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93753a40f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93753a40f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93753a40f_1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93753a40f_1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93753a40f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93753a40f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93753a40f_1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93753a40f_1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93753a40f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a93753a40f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93753a40f_1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93753a40f_1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93753a40f_1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93753a40f_1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93753a40f_1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a93753a40f_1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93753a40f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93753a40f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93753a40f_1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a93753a40f_1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3753a40f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3753a40f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3753a40f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3753a40f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3753a40f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3753a40f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3753a40f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3753a40f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3753a40f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3753a40f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93753a40f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93753a40f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3753a40f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93753a40f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Data Types Methods</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sz="1200">
                <a:latin typeface="Lora"/>
                <a:ea typeface="Lora"/>
                <a:cs typeface="Lora"/>
                <a:sym typeface="Lora"/>
              </a:rPr>
              <a:t>Ví dụ:</a:t>
            </a:r>
            <a:endParaRPr sz="1200">
              <a:latin typeface="Lora"/>
              <a:ea typeface="Lora"/>
              <a:cs typeface="Lora"/>
              <a:sym typeface="Lora"/>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"ba"</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"Béo"</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length = 2</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truy cập phần tử mảng</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"ba"</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"Béo"</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859900"/>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undefined</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thay đổi giá trị</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"Ba"</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"Đẹp"</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thêm phần tử</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"Trai"</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students</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students = [“Ba”, “Đẹp”, “Trai”, “😂]</a:t>
            </a:r>
            <a:endParaRPr sz="1200">
              <a:latin typeface="Fira Code"/>
              <a:ea typeface="Fira Code"/>
              <a:cs typeface="Fira Code"/>
              <a:sym typeface="Fira Code"/>
            </a:endParaRPr>
          </a:p>
        </p:txBody>
      </p:sp>
      <p:sp>
        <p:nvSpPr>
          <p:cNvPr id="227" name="Google Shape;227;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sz="1200">
                <a:latin typeface="Lora"/>
                <a:ea typeface="Lora"/>
                <a:cs typeface="Lora"/>
                <a:sym typeface="Lora"/>
              </a:rPr>
              <a:t>Mảng cho phép lưu dữ liệu bất kỳ, các phần tử không nhất thiết phải có cùng kiểu dữ liệu</a:t>
            </a:r>
            <a:endParaRPr sz="1200">
              <a:latin typeface="Lora"/>
              <a:ea typeface="Lora"/>
              <a:cs typeface="Lora"/>
              <a:sym typeface="Lora"/>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"Ba"</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 </a:t>
            </a:r>
            <a:r>
              <a:rPr lang="vi" sz="1200">
                <a:solidFill>
                  <a:srgbClr val="268BD2"/>
                </a:solidFill>
                <a:latin typeface="Fira Code"/>
                <a:ea typeface="Fira Code"/>
                <a:cs typeface="Fira Code"/>
                <a:sym typeface="Fira Code"/>
              </a:rPr>
              <a:t>name</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"Béo Ú"</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age</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28</a:t>
            </a:r>
            <a:r>
              <a:rPr lang="vi" sz="1200">
                <a:solidFill>
                  <a:srgbClr val="BBBBBB"/>
                </a:solidFill>
                <a:latin typeface="Fira Code"/>
                <a:ea typeface="Fira Code"/>
                <a:cs typeface="Fira Code"/>
                <a:sym typeface="Fira Code"/>
              </a:rPr>
              <a:t> }, </a:t>
            </a:r>
            <a:r>
              <a:rPr lang="vi" sz="1200">
                <a:solidFill>
                  <a:srgbClr val="B58900"/>
                </a:solidFill>
                <a:latin typeface="Fira Code"/>
                <a:ea typeface="Fira Code"/>
                <a:cs typeface="Fira Code"/>
                <a:sym typeface="Fira Code"/>
              </a:rPr>
              <a:t>true</a:t>
            </a:r>
            <a:r>
              <a:rPr lang="vi" sz="1200">
                <a:solidFill>
                  <a:srgbClr val="BBBBBB"/>
                </a:solidFill>
                <a:latin typeface="Fira Code"/>
                <a:ea typeface="Fira Code"/>
                <a:cs typeface="Fira Code"/>
                <a:sym typeface="Fira Code"/>
              </a:rPr>
              <a:t>, </a:t>
            </a:r>
            <a:r>
              <a:rPr lang="vi" sz="1200">
                <a:solidFill>
                  <a:srgbClr val="B58900"/>
                </a:solidFill>
                <a:latin typeface="Fira Code"/>
                <a:ea typeface="Fira Code"/>
                <a:cs typeface="Fira Code"/>
                <a:sym typeface="Fira Code"/>
              </a:rPr>
              <a:t>null</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name</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"Béo Ú"</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5</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1</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length</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5</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5</a:t>
            </a:r>
            <a:r>
              <a:rPr lang="vi" sz="1200">
                <a:solidFill>
                  <a:srgbClr val="BBBBBB"/>
                </a:solidFill>
                <a:latin typeface="Fira Code"/>
                <a:ea typeface="Fira Code"/>
                <a:cs typeface="Fira Code"/>
                <a:sym typeface="Fira Code"/>
              </a:rPr>
              <a:t>].length; </a:t>
            </a:r>
            <a:r>
              <a:rPr i="1" lang="vi" sz="1200">
                <a:solidFill>
                  <a:srgbClr val="657B83"/>
                </a:solidFill>
                <a:latin typeface="Fira Code"/>
                <a:ea typeface="Fira Code"/>
                <a:cs typeface="Fira Code"/>
                <a:sym typeface="Fira Code"/>
              </a:rPr>
              <a:t>// 2</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typeof</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"string"</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typeof</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"object"</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typeof</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4</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"null"</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typeof</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5</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"object"</a:t>
            </a:r>
            <a:endParaRPr sz="1200">
              <a:latin typeface="Fira Code"/>
              <a:ea typeface="Fira Code"/>
              <a:cs typeface="Fira Code"/>
              <a:sym typeface="Fira Code"/>
            </a:endParaRPr>
          </a:p>
        </p:txBody>
      </p:sp>
      <p:sp>
        <p:nvSpPr>
          <p:cNvPr id="233" name="Google Shape;233;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a:t>
            </a:r>
            <a:endParaRPr/>
          </a:p>
        </p:txBody>
      </p:sp>
      <p:pic>
        <p:nvPicPr>
          <p:cNvPr id="234" name="Google Shape;234;p35"/>
          <p:cNvPicPr preferRelativeResize="0"/>
          <p:nvPr/>
        </p:nvPicPr>
        <p:blipFill>
          <a:blip r:embed="rId3">
            <a:alphaModFix/>
          </a:blip>
          <a:stretch>
            <a:fillRect/>
          </a:stretch>
        </p:blipFill>
        <p:spPr>
          <a:xfrm>
            <a:off x="5570500" y="2708600"/>
            <a:ext cx="1275850" cy="125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latin typeface="Lora"/>
                <a:ea typeface="Lora"/>
                <a:cs typeface="Lora"/>
                <a:sym typeface="Lora"/>
              </a:rPr>
              <a:t>length</a:t>
            </a:r>
            <a:r>
              <a:rPr lang="vi">
                <a:latin typeface="Lora"/>
                <a:ea typeface="Lora"/>
                <a:cs typeface="Lora"/>
                <a:sym typeface="Lora"/>
              </a:rPr>
              <a:t> là thuộc tính xác định “độ dài” của mảng, được cập nhật tự động khi mảng được thêm/xóa phần tử. </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Tuy nhiên, </a:t>
            </a:r>
            <a:r>
              <a:rPr b="1" lang="vi">
                <a:latin typeface="Lora"/>
                <a:ea typeface="Lora"/>
                <a:cs typeface="Lora"/>
                <a:sym typeface="Lora"/>
              </a:rPr>
              <a:t>length</a:t>
            </a:r>
            <a:r>
              <a:rPr lang="vi">
                <a:latin typeface="Lora"/>
                <a:ea typeface="Lora"/>
                <a:cs typeface="Lora"/>
                <a:sym typeface="Lora"/>
              </a:rPr>
              <a:t> </a:t>
            </a:r>
            <a:r>
              <a:rPr i="1" lang="vi">
                <a:latin typeface="Lora"/>
                <a:ea typeface="Lora"/>
                <a:cs typeface="Lora"/>
                <a:sym typeface="Lora"/>
              </a:rPr>
              <a:t>không phải “độ dài” thực sự</a:t>
            </a:r>
            <a:r>
              <a:rPr lang="vi">
                <a:latin typeface="Lora"/>
                <a:ea typeface="Lora"/>
                <a:cs typeface="Lora"/>
                <a:sym typeface="Lora"/>
              </a:rPr>
              <a:t> (số lượng phần tử) của mảng, mà là </a:t>
            </a:r>
            <a:r>
              <a:rPr b="1" lang="vi">
                <a:latin typeface="Lora"/>
                <a:ea typeface="Lora"/>
                <a:cs typeface="Lora"/>
                <a:sym typeface="Lora"/>
              </a:rPr>
              <a:t>chỉ mục lớn nhất trong mảng + 1.</a:t>
            </a:r>
            <a:r>
              <a:rPr lang="vi">
                <a:latin typeface="Lora"/>
                <a:ea typeface="Lora"/>
                <a:cs typeface="Lora"/>
                <a:sym typeface="Lora"/>
              </a:rPr>
              <a:t> </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Thuộc tính </a:t>
            </a:r>
            <a:r>
              <a:rPr b="1" lang="vi">
                <a:latin typeface="Lora"/>
                <a:ea typeface="Lora"/>
                <a:cs typeface="Lora"/>
                <a:sym typeface="Lora"/>
              </a:rPr>
              <a:t>length</a:t>
            </a:r>
            <a:r>
              <a:rPr lang="vi">
                <a:latin typeface="Lora"/>
                <a:ea typeface="Lora"/>
                <a:cs typeface="Lora"/>
                <a:sym typeface="Lora"/>
              </a:rPr>
              <a:t> có thể thay đổi được, khi </a:t>
            </a:r>
            <a:r>
              <a:rPr b="1" lang="vi">
                <a:latin typeface="Lora"/>
                <a:ea typeface="Lora"/>
                <a:cs typeface="Lora"/>
                <a:sym typeface="Lora"/>
              </a:rPr>
              <a:t>length</a:t>
            </a:r>
            <a:r>
              <a:rPr lang="vi">
                <a:latin typeface="Lora"/>
                <a:ea typeface="Lora"/>
                <a:cs typeface="Lora"/>
                <a:sym typeface="Lora"/>
              </a:rPr>
              <a:t> giảm, phần tử mảng sẽ bị cắt bớt.</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999</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length</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1000;</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998</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undefined</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length</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clear array</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i="1" sz="1050">
              <a:solidFill>
                <a:srgbClr val="657B83"/>
              </a:solidFill>
              <a:highlight>
                <a:srgbClr val="002B36"/>
              </a:highlight>
              <a:latin typeface="Courier New"/>
              <a:ea typeface="Courier New"/>
              <a:cs typeface="Courier New"/>
              <a:sym typeface="Courier New"/>
            </a:endParaRPr>
          </a:p>
          <a:p>
            <a:pPr indent="0" lvl="0" marL="0" rtl="0" algn="l">
              <a:spcBef>
                <a:spcPts val="1000"/>
              </a:spcBef>
              <a:spcAft>
                <a:spcPts val="1600"/>
              </a:spcAft>
              <a:buNone/>
            </a:pPr>
            <a:r>
              <a:t/>
            </a:r>
            <a:endParaRPr>
              <a:latin typeface="Lora"/>
              <a:ea typeface="Lora"/>
              <a:cs typeface="Lora"/>
              <a:sym typeface="Lora"/>
            </a:endParaRPr>
          </a:p>
        </p:txBody>
      </p:sp>
      <p:sp>
        <p:nvSpPr>
          <p:cNvPr id="240" name="Google Shape;240;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a:t>
            </a:r>
            <a:endParaRPr/>
          </a:p>
        </p:txBody>
      </p:sp>
      <p:pic>
        <p:nvPicPr>
          <p:cNvPr id="241" name="Google Shape;241;p36"/>
          <p:cNvPicPr preferRelativeResize="0"/>
          <p:nvPr/>
        </p:nvPicPr>
        <p:blipFill>
          <a:blip r:embed="rId3">
            <a:alphaModFix/>
          </a:blip>
          <a:stretch>
            <a:fillRect/>
          </a:stretch>
        </p:blipFill>
        <p:spPr>
          <a:xfrm>
            <a:off x="4440419" y="3541550"/>
            <a:ext cx="1205550" cy="104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Lặp qua tất cả phần tử trong mảng</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4</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5</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6</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7</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for</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&lt;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length</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alert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“2,4,6,8,10,12,14”</a:t>
            </a:r>
            <a:endParaRPr sz="1200">
              <a:solidFill>
                <a:srgbClr val="657B83"/>
              </a:solidFill>
              <a:latin typeface="Fira Code"/>
              <a:ea typeface="Fira Code"/>
              <a:cs typeface="Fira Code"/>
              <a:sym typeface="Fira Code"/>
            </a:endParaRPr>
          </a:p>
          <a:p>
            <a:pPr indent="0" lvl="0" marL="0" rtl="0" algn="l">
              <a:spcBef>
                <a:spcPts val="1000"/>
              </a:spcBef>
              <a:spcAft>
                <a:spcPts val="0"/>
              </a:spcAft>
              <a:buNone/>
            </a:pPr>
            <a:r>
              <a:rPr lang="vi">
                <a:latin typeface="Lora"/>
                <a:ea typeface="Lora"/>
                <a:cs typeface="Lora"/>
                <a:sym typeface="Lora"/>
              </a:rPr>
              <a:t>💡 Mảng mặc định khi chuyển về kiểu </a:t>
            </a:r>
            <a:r>
              <a:rPr b="1" lang="vi">
                <a:latin typeface="Lora"/>
                <a:ea typeface="Lora"/>
                <a:cs typeface="Lora"/>
                <a:sym typeface="Lora"/>
              </a:rPr>
              <a:t>string</a:t>
            </a:r>
            <a:r>
              <a:rPr lang="vi">
                <a:latin typeface="Lora"/>
                <a:ea typeface="Lora"/>
                <a:cs typeface="Lora"/>
                <a:sym typeface="Lora"/>
              </a:rPr>
              <a:t> sẽ có dạng</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 Vòng lặp </a:t>
            </a:r>
            <a:r>
              <a:rPr b="1" lang="vi">
                <a:latin typeface="Lora"/>
                <a:ea typeface="Lora"/>
                <a:cs typeface="Lora"/>
                <a:sym typeface="Lora"/>
              </a:rPr>
              <a:t>for in</a:t>
            </a:r>
            <a:r>
              <a:rPr lang="vi">
                <a:latin typeface="Lora"/>
                <a:ea typeface="Lora"/>
                <a:cs typeface="Lora"/>
                <a:sym typeface="Lora"/>
              </a:rPr>
              <a:t> cũng có thể duyệt qua mảng, tuy nhiên nên sử dụng </a:t>
            </a:r>
            <a:r>
              <a:rPr b="1" lang="vi">
                <a:latin typeface="Lora"/>
                <a:ea typeface="Lora"/>
                <a:cs typeface="Lora"/>
                <a:sym typeface="Lora"/>
              </a:rPr>
              <a:t>for</a:t>
            </a:r>
            <a:r>
              <a:rPr lang="vi">
                <a:latin typeface="Lora"/>
                <a:ea typeface="Lora"/>
                <a:cs typeface="Lora"/>
                <a:sym typeface="Lora"/>
              </a:rPr>
              <a:t> thông thường</a:t>
            </a:r>
            <a:endParaRPr>
              <a:latin typeface="Lora"/>
              <a:ea typeface="Lora"/>
              <a:cs typeface="Lora"/>
              <a:sym typeface="Lora"/>
            </a:endParaRPr>
          </a:p>
          <a:p>
            <a:pPr indent="0" lvl="0" marL="0" rtl="0" algn="l">
              <a:lnSpc>
                <a:spcPct val="135714"/>
              </a:lnSpc>
              <a:spcBef>
                <a:spcPts val="1600"/>
              </a:spcBef>
              <a:spcAft>
                <a:spcPts val="0"/>
              </a:spcAft>
              <a:buNone/>
            </a:pPr>
            <a:r>
              <a:t/>
            </a:r>
            <a:endParaRPr i="1" sz="1050">
              <a:solidFill>
                <a:srgbClr val="657B83"/>
              </a:solidFill>
              <a:highlight>
                <a:srgbClr val="002B36"/>
              </a:highlight>
              <a:latin typeface="Courier New"/>
              <a:ea typeface="Courier New"/>
              <a:cs typeface="Courier New"/>
              <a:sym typeface="Courier New"/>
            </a:endParaRPr>
          </a:p>
          <a:p>
            <a:pPr indent="0" lvl="0" marL="0" rtl="0" algn="l">
              <a:spcBef>
                <a:spcPts val="1000"/>
              </a:spcBef>
              <a:spcAft>
                <a:spcPts val="1600"/>
              </a:spcAft>
              <a:buNone/>
            </a:pPr>
            <a:r>
              <a:t/>
            </a:r>
            <a:endParaRPr>
              <a:latin typeface="Lora"/>
              <a:ea typeface="Lora"/>
              <a:cs typeface="Lora"/>
              <a:sym typeface="Lora"/>
            </a:endParaRPr>
          </a:p>
        </p:txBody>
      </p:sp>
      <p:sp>
        <p:nvSpPr>
          <p:cNvPr id="247" name="Google Shape;247;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a:t>
            </a:r>
            <a:endParaRPr/>
          </a:p>
        </p:txBody>
      </p:sp>
      <p:cxnSp>
        <p:nvCxnSpPr>
          <p:cNvPr id="248" name="Google Shape;248;p37"/>
          <p:cNvCxnSpPr/>
          <p:nvPr/>
        </p:nvCxnSpPr>
        <p:spPr>
          <a:xfrm rot="10800000">
            <a:off x="3874000" y="3633225"/>
            <a:ext cx="801900" cy="205200"/>
          </a:xfrm>
          <a:prstGeom prst="straightConnector1">
            <a:avLst/>
          </a:prstGeom>
          <a:noFill/>
          <a:ln cap="flat" cmpd="sng" w="9525">
            <a:solidFill>
              <a:srgbClr val="BF9000"/>
            </a:solidFill>
            <a:prstDash val="dash"/>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solidFill>
                  <a:srgbClr val="233A44"/>
                </a:solidFill>
                <a:latin typeface="Lora"/>
                <a:ea typeface="Lora"/>
                <a:cs typeface="Lora"/>
                <a:sym typeface="Lora"/>
              </a:rPr>
              <a:t>Một số phương thức mảng thường dùng</a:t>
            </a:r>
            <a:endParaRPr>
              <a:solidFill>
                <a:srgbClr val="233A44"/>
              </a:solidFill>
              <a:latin typeface="Lora"/>
              <a:ea typeface="Lora"/>
              <a:cs typeface="Lora"/>
              <a:sym typeface="Lora"/>
            </a:endParaRPr>
          </a:p>
          <a:p>
            <a:pPr indent="0" lvl="0" marL="0" rtl="0" algn="l">
              <a:lnSpc>
                <a:spcPct val="135714"/>
              </a:lnSpc>
              <a:spcBef>
                <a:spcPts val="160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reverse</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đảo ngược mảng</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slice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sort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join</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gộp mảng thành chuỗi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splice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push</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indexOf</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concat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lastIndexOf</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pop</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includes</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shift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map</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unshift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find</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Array</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isArray</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kiểm tra có phải mảng hay không</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859900"/>
                </a:solidFill>
                <a:latin typeface="Fira Code"/>
                <a:ea typeface="Fira Code"/>
                <a:cs typeface="Fira Code"/>
                <a:sym typeface="Fira Code"/>
              </a:rPr>
              <a:t>Array</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from</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chuyển đổi một collection thành mảng</a:t>
            </a:r>
            <a:endParaRPr>
              <a:solidFill>
                <a:srgbClr val="233A44"/>
              </a:solidFill>
              <a:latin typeface="Fira Code Light"/>
              <a:ea typeface="Fira Code Light"/>
              <a:cs typeface="Fira Code Light"/>
              <a:sym typeface="Fira Code Light"/>
            </a:endParaRPr>
          </a:p>
          <a:p>
            <a:pPr indent="0" lvl="0" marL="0" rtl="0" algn="l">
              <a:spcBef>
                <a:spcPts val="1000"/>
              </a:spcBef>
              <a:spcAft>
                <a:spcPts val="1600"/>
              </a:spcAft>
              <a:buNone/>
            </a:pPr>
            <a:r>
              <a:t/>
            </a:r>
            <a:endParaRPr>
              <a:latin typeface="Lora"/>
              <a:ea typeface="Lora"/>
              <a:cs typeface="Lora"/>
              <a:sym typeface="Lora"/>
            </a:endParaRPr>
          </a:p>
        </p:txBody>
      </p:sp>
      <p:sp>
        <p:nvSpPr>
          <p:cNvPr id="254" name="Google Shape;254;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pic>
        <p:nvPicPr>
          <p:cNvPr id="255" name="Google Shape;255;p38"/>
          <p:cNvPicPr preferRelativeResize="0"/>
          <p:nvPr/>
        </p:nvPicPr>
        <p:blipFill>
          <a:blip r:embed="rId3">
            <a:alphaModFix/>
          </a:blip>
          <a:stretch>
            <a:fillRect/>
          </a:stretch>
        </p:blipFill>
        <p:spPr>
          <a:xfrm>
            <a:off x="6613700" y="2622550"/>
            <a:ext cx="1412325" cy="132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261" name="Google Shape;261;p39"/>
          <p:cNvGrpSpPr/>
          <p:nvPr/>
        </p:nvGrpSpPr>
        <p:grpSpPr>
          <a:xfrm>
            <a:off x="243925" y="2362500"/>
            <a:ext cx="8656150" cy="2122475"/>
            <a:chOff x="-175" y="2278125"/>
            <a:chExt cx="8656150" cy="2122475"/>
          </a:xfrm>
        </p:grpSpPr>
        <p:sp>
          <p:nvSpPr>
            <p:cNvPr id="262" name="Google Shape;262;p39"/>
            <p:cNvSpPr/>
            <p:nvPr/>
          </p:nvSpPr>
          <p:spPr>
            <a:xfrm>
              <a:off x="1317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10</a:t>
              </a:r>
              <a:endParaRPr sz="1200">
                <a:latin typeface="Fira Code"/>
                <a:ea typeface="Fira Code"/>
                <a:cs typeface="Fira Code"/>
                <a:sym typeface="Fira Code"/>
              </a:endParaRPr>
            </a:p>
          </p:txBody>
        </p:sp>
        <p:sp>
          <p:nvSpPr>
            <p:cNvPr id="263" name="Google Shape;263;p39"/>
            <p:cNvSpPr/>
            <p:nvPr/>
          </p:nvSpPr>
          <p:spPr>
            <a:xfrm>
              <a:off x="1968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20</a:t>
              </a:r>
              <a:endParaRPr sz="1200">
                <a:latin typeface="Fira Code"/>
                <a:ea typeface="Fira Code"/>
                <a:cs typeface="Fira Code"/>
                <a:sym typeface="Fira Code"/>
              </a:endParaRPr>
            </a:p>
          </p:txBody>
        </p:sp>
        <p:sp>
          <p:nvSpPr>
            <p:cNvPr id="264" name="Google Shape;264;p39"/>
            <p:cNvSpPr/>
            <p:nvPr/>
          </p:nvSpPr>
          <p:spPr>
            <a:xfrm>
              <a:off x="2619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30</a:t>
              </a:r>
              <a:endParaRPr sz="1200">
                <a:latin typeface="Fira Code"/>
                <a:ea typeface="Fira Code"/>
                <a:cs typeface="Fira Code"/>
                <a:sym typeface="Fira Code"/>
              </a:endParaRPr>
            </a:p>
          </p:txBody>
        </p:sp>
        <p:sp>
          <p:nvSpPr>
            <p:cNvPr id="265" name="Google Shape;265;p39"/>
            <p:cNvSpPr/>
            <p:nvPr/>
          </p:nvSpPr>
          <p:spPr>
            <a:xfrm>
              <a:off x="3270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40</a:t>
              </a:r>
              <a:endParaRPr sz="1200">
                <a:latin typeface="Fira Code"/>
                <a:ea typeface="Fira Code"/>
                <a:cs typeface="Fira Code"/>
                <a:sym typeface="Fira Code"/>
              </a:endParaRPr>
            </a:p>
          </p:txBody>
        </p:sp>
        <p:sp>
          <p:nvSpPr>
            <p:cNvPr id="266" name="Google Shape;266;p39"/>
            <p:cNvSpPr/>
            <p:nvPr/>
          </p:nvSpPr>
          <p:spPr>
            <a:xfrm>
              <a:off x="3921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50</a:t>
              </a:r>
              <a:endParaRPr sz="1200">
                <a:latin typeface="Fira Code"/>
                <a:ea typeface="Fira Code"/>
                <a:cs typeface="Fira Code"/>
                <a:sym typeface="Fira Code"/>
              </a:endParaRPr>
            </a:p>
          </p:txBody>
        </p:sp>
        <p:sp>
          <p:nvSpPr>
            <p:cNvPr id="267" name="Google Shape;267;p39"/>
            <p:cNvSpPr/>
            <p:nvPr/>
          </p:nvSpPr>
          <p:spPr>
            <a:xfrm>
              <a:off x="4572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60</a:t>
              </a:r>
              <a:endParaRPr sz="1200">
                <a:latin typeface="Fira Code"/>
                <a:ea typeface="Fira Code"/>
                <a:cs typeface="Fira Code"/>
                <a:sym typeface="Fira Code"/>
              </a:endParaRPr>
            </a:p>
          </p:txBody>
        </p:sp>
        <p:sp>
          <p:nvSpPr>
            <p:cNvPr id="268" name="Google Shape;268;p39"/>
            <p:cNvSpPr/>
            <p:nvPr/>
          </p:nvSpPr>
          <p:spPr>
            <a:xfrm>
              <a:off x="5223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70</a:t>
              </a:r>
              <a:endParaRPr sz="1200">
                <a:latin typeface="Fira Code"/>
                <a:ea typeface="Fira Code"/>
                <a:cs typeface="Fira Code"/>
                <a:sym typeface="Fira Code"/>
              </a:endParaRPr>
            </a:p>
          </p:txBody>
        </p:sp>
        <p:sp>
          <p:nvSpPr>
            <p:cNvPr id="269" name="Google Shape;269;p39"/>
            <p:cNvSpPr/>
            <p:nvPr/>
          </p:nvSpPr>
          <p:spPr>
            <a:xfrm>
              <a:off x="5874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80</a:t>
              </a:r>
              <a:endParaRPr sz="1200">
                <a:latin typeface="Fira Code"/>
                <a:ea typeface="Fira Code"/>
                <a:cs typeface="Fira Code"/>
                <a:sym typeface="Fira Code"/>
              </a:endParaRPr>
            </a:p>
          </p:txBody>
        </p:sp>
        <p:sp>
          <p:nvSpPr>
            <p:cNvPr id="270" name="Google Shape;270;p39"/>
            <p:cNvSpPr/>
            <p:nvPr/>
          </p:nvSpPr>
          <p:spPr>
            <a:xfrm>
              <a:off x="6525000" y="2957325"/>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90</a:t>
              </a:r>
              <a:endParaRPr sz="1200">
                <a:latin typeface="Fira Code"/>
                <a:ea typeface="Fira Code"/>
                <a:cs typeface="Fira Code"/>
                <a:sym typeface="Fira Code"/>
              </a:endParaRPr>
            </a:p>
          </p:txBody>
        </p:sp>
        <p:sp>
          <p:nvSpPr>
            <p:cNvPr id="271" name="Google Shape;271;p39"/>
            <p:cNvSpPr/>
            <p:nvPr/>
          </p:nvSpPr>
          <p:spPr>
            <a:xfrm>
              <a:off x="1317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0</a:t>
              </a:r>
              <a:endParaRPr sz="1200">
                <a:latin typeface="Fira Code"/>
                <a:ea typeface="Fira Code"/>
                <a:cs typeface="Fira Code"/>
                <a:sym typeface="Fira Code"/>
              </a:endParaRPr>
            </a:p>
          </p:txBody>
        </p:sp>
        <p:sp>
          <p:nvSpPr>
            <p:cNvPr id="272" name="Google Shape;272;p39"/>
            <p:cNvSpPr/>
            <p:nvPr/>
          </p:nvSpPr>
          <p:spPr>
            <a:xfrm>
              <a:off x="1968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a:t>
              </a:r>
              <a:endParaRPr sz="1200">
                <a:latin typeface="Fira Code"/>
                <a:ea typeface="Fira Code"/>
                <a:cs typeface="Fira Code"/>
                <a:sym typeface="Fira Code"/>
              </a:endParaRPr>
            </a:p>
          </p:txBody>
        </p:sp>
        <p:sp>
          <p:nvSpPr>
            <p:cNvPr id="273" name="Google Shape;273;p39"/>
            <p:cNvSpPr/>
            <p:nvPr/>
          </p:nvSpPr>
          <p:spPr>
            <a:xfrm>
              <a:off x="2619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a:t>
              </a:r>
              <a:endParaRPr sz="1200">
                <a:latin typeface="Fira Code"/>
                <a:ea typeface="Fira Code"/>
                <a:cs typeface="Fira Code"/>
                <a:sym typeface="Fira Code"/>
              </a:endParaRPr>
            </a:p>
          </p:txBody>
        </p:sp>
        <p:sp>
          <p:nvSpPr>
            <p:cNvPr id="274" name="Google Shape;274;p39"/>
            <p:cNvSpPr/>
            <p:nvPr/>
          </p:nvSpPr>
          <p:spPr>
            <a:xfrm>
              <a:off x="3270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a:t>
              </a:r>
              <a:endParaRPr sz="1200">
                <a:latin typeface="Fira Code"/>
                <a:ea typeface="Fira Code"/>
                <a:cs typeface="Fira Code"/>
                <a:sym typeface="Fira Code"/>
              </a:endParaRPr>
            </a:p>
          </p:txBody>
        </p:sp>
        <p:sp>
          <p:nvSpPr>
            <p:cNvPr id="275" name="Google Shape;275;p39"/>
            <p:cNvSpPr/>
            <p:nvPr/>
          </p:nvSpPr>
          <p:spPr>
            <a:xfrm>
              <a:off x="3921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a:t>
              </a:r>
              <a:endParaRPr sz="1200">
                <a:latin typeface="Fira Code"/>
                <a:ea typeface="Fira Code"/>
                <a:cs typeface="Fira Code"/>
                <a:sym typeface="Fira Code"/>
              </a:endParaRPr>
            </a:p>
          </p:txBody>
        </p:sp>
        <p:sp>
          <p:nvSpPr>
            <p:cNvPr id="276" name="Google Shape;276;p39"/>
            <p:cNvSpPr/>
            <p:nvPr/>
          </p:nvSpPr>
          <p:spPr>
            <a:xfrm>
              <a:off x="4572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5</a:t>
              </a:r>
              <a:endParaRPr sz="1200">
                <a:latin typeface="Fira Code"/>
                <a:ea typeface="Fira Code"/>
                <a:cs typeface="Fira Code"/>
                <a:sym typeface="Fira Code"/>
              </a:endParaRPr>
            </a:p>
          </p:txBody>
        </p:sp>
        <p:sp>
          <p:nvSpPr>
            <p:cNvPr id="277" name="Google Shape;277;p39"/>
            <p:cNvSpPr/>
            <p:nvPr/>
          </p:nvSpPr>
          <p:spPr>
            <a:xfrm>
              <a:off x="5223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6</a:t>
              </a:r>
              <a:endParaRPr sz="1200">
                <a:latin typeface="Fira Code"/>
                <a:ea typeface="Fira Code"/>
                <a:cs typeface="Fira Code"/>
                <a:sym typeface="Fira Code"/>
              </a:endParaRPr>
            </a:p>
          </p:txBody>
        </p:sp>
        <p:sp>
          <p:nvSpPr>
            <p:cNvPr id="278" name="Google Shape;278;p39"/>
            <p:cNvSpPr/>
            <p:nvPr/>
          </p:nvSpPr>
          <p:spPr>
            <a:xfrm>
              <a:off x="5874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7</a:t>
              </a:r>
              <a:endParaRPr sz="1200">
                <a:latin typeface="Fira Code"/>
                <a:ea typeface="Fira Code"/>
                <a:cs typeface="Fira Code"/>
                <a:sym typeface="Fira Code"/>
              </a:endParaRPr>
            </a:p>
          </p:txBody>
        </p:sp>
        <p:sp>
          <p:nvSpPr>
            <p:cNvPr id="279" name="Google Shape;279;p39"/>
            <p:cNvSpPr/>
            <p:nvPr/>
          </p:nvSpPr>
          <p:spPr>
            <a:xfrm>
              <a:off x="6525000" y="33464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8</a:t>
              </a:r>
              <a:endParaRPr sz="1200">
                <a:latin typeface="Fira Code"/>
                <a:ea typeface="Fira Code"/>
                <a:cs typeface="Fira Code"/>
                <a:sym typeface="Fira Code"/>
              </a:endParaRPr>
            </a:p>
          </p:txBody>
        </p:sp>
        <p:sp>
          <p:nvSpPr>
            <p:cNvPr id="280" name="Google Shape;280;p39"/>
            <p:cNvSpPr/>
            <p:nvPr/>
          </p:nvSpPr>
          <p:spPr>
            <a:xfrm>
              <a:off x="6525000" y="22781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push()</a:t>
              </a:r>
              <a:endParaRPr sz="1000">
                <a:solidFill>
                  <a:schemeClr val="accent1"/>
                </a:solidFill>
                <a:latin typeface="Fira Code"/>
                <a:ea typeface="Fira Code"/>
                <a:cs typeface="Fira Code"/>
                <a:sym typeface="Fira Code"/>
              </a:endParaRPr>
            </a:p>
          </p:txBody>
        </p:sp>
        <p:cxnSp>
          <p:nvCxnSpPr>
            <p:cNvPr id="281" name="Google Shape;281;p39"/>
            <p:cNvCxnSpPr>
              <a:stCxn id="280" idx="2"/>
              <a:endCxn id="282" idx="0"/>
            </p:cNvCxnSpPr>
            <p:nvPr/>
          </p:nvCxnSpPr>
          <p:spPr>
            <a:xfrm>
              <a:off x="6850500" y="2667225"/>
              <a:ext cx="0" cy="290100"/>
            </a:xfrm>
            <a:prstGeom prst="straightConnector1">
              <a:avLst/>
            </a:prstGeom>
            <a:noFill/>
            <a:ln cap="flat" cmpd="sng" w="9525">
              <a:solidFill>
                <a:schemeClr val="accent1"/>
              </a:solidFill>
              <a:prstDash val="solid"/>
              <a:round/>
              <a:headEnd len="med" w="med" type="none"/>
              <a:tailEnd len="med" w="med" type="triangle"/>
            </a:ln>
          </p:spPr>
        </p:cxnSp>
        <p:sp>
          <p:nvSpPr>
            <p:cNvPr id="283" name="Google Shape;283;p39"/>
            <p:cNvSpPr/>
            <p:nvPr/>
          </p:nvSpPr>
          <p:spPr>
            <a:xfrm>
              <a:off x="6525000" y="4011500"/>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pop()</a:t>
              </a:r>
              <a:endParaRPr sz="1000">
                <a:solidFill>
                  <a:schemeClr val="accent1"/>
                </a:solidFill>
                <a:latin typeface="Fira Code"/>
                <a:ea typeface="Fira Code"/>
                <a:cs typeface="Fira Code"/>
                <a:sym typeface="Fira Code"/>
              </a:endParaRPr>
            </a:p>
          </p:txBody>
        </p:sp>
        <p:cxnSp>
          <p:nvCxnSpPr>
            <p:cNvPr id="284" name="Google Shape;284;p39"/>
            <p:cNvCxnSpPr>
              <a:stCxn id="285" idx="2"/>
              <a:endCxn id="283" idx="0"/>
            </p:cNvCxnSpPr>
            <p:nvPr/>
          </p:nvCxnSpPr>
          <p:spPr>
            <a:xfrm>
              <a:off x="6850500" y="3735500"/>
              <a:ext cx="0" cy="276000"/>
            </a:xfrm>
            <a:prstGeom prst="straightConnector1">
              <a:avLst/>
            </a:prstGeom>
            <a:noFill/>
            <a:ln cap="flat" cmpd="sng" w="9525">
              <a:solidFill>
                <a:schemeClr val="accent1"/>
              </a:solidFill>
              <a:prstDash val="solid"/>
              <a:round/>
              <a:headEnd len="med" w="med" type="none"/>
              <a:tailEnd len="med" w="med" type="triangle"/>
            </a:ln>
          </p:spPr>
        </p:cxnSp>
        <p:sp>
          <p:nvSpPr>
            <p:cNvPr id="286" name="Google Shape;286;p39"/>
            <p:cNvSpPr/>
            <p:nvPr/>
          </p:nvSpPr>
          <p:spPr>
            <a:xfrm>
              <a:off x="1201350" y="2278125"/>
              <a:ext cx="8823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unshift()</a:t>
              </a:r>
              <a:endParaRPr sz="1000">
                <a:solidFill>
                  <a:schemeClr val="accent1"/>
                </a:solidFill>
                <a:latin typeface="Fira Code"/>
                <a:ea typeface="Fira Code"/>
                <a:cs typeface="Fira Code"/>
                <a:sym typeface="Fira Code"/>
              </a:endParaRPr>
            </a:p>
          </p:txBody>
        </p:sp>
        <p:cxnSp>
          <p:nvCxnSpPr>
            <p:cNvPr id="287" name="Google Shape;287;p39"/>
            <p:cNvCxnSpPr>
              <a:stCxn id="286" idx="2"/>
              <a:endCxn id="262" idx="0"/>
            </p:cNvCxnSpPr>
            <p:nvPr/>
          </p:nvCxnSpPr>
          <p:spPr>
            <a:xfrm>
              <a:off x="1642500" y="2667225"/>
              <a:ext cx="0" cy="290100"/>
            </a:xfrm>
            <a:prstGeom prst="straightConnector1">
              <a:avLst/>
            </a:prstGeom>
            <a:noFill/>
            <a:ln cap="flat" cmpd="sng" w="9525">
              <a:solidFill>
                <a:schemeClr val="accent1"/>
              </a:solidFill>
              <a:prstDash val="solid"/>
              <a:round/>
              <a:headEnd len="med" w="med" type="none"/>
              <a:tailEnd len="med" w="med" type="triangle"/>
            </a:ln>
          </p:spPr>
        </p:cxnSp>
        <p:sp>
          <p:nvSpPr>
            <p:cNvPr id="288" name="Google Shape;288;p39"/>
            <p:cNvSpPr/>
            <p:nvPr/>
          </p:nvSpPr>
          <p:spPr>
            <a:xfrm>
              <a:off x="1251750" y="4011500"/>
              <a:ext cx="7815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shift()</a:t>
              </a:r>
              <a:endParaRPr sz="1000">
                <a:solidFill>
                  <a:schemeClr val="accent1"/>
                </a:solidFill>
                <a:latin typeface="Fira Code"/>
                <a:ea typeface="Fira Code"/>
                <a:cs typeface="Fira Code"/>
                <a:sym typeface="Fira Code"/>
              </a:endParaRPr>
            </a:p>
          </p:txBody>
        </p:sp>
        <p:cxnSp>
          <p:nvCxnSpPr>
            <p:cNvPr id="289" name="Google Shape;289;p39"/>
            <p:cNvCxnSpPr>
              <a:stCxn id="271" idx="2"/>
              <a:endCxn id="288" idx="0"/>
            </p:cNvCxnSpPr>
            <p:nvPr/>
          </p:nvCxnSpPr>
          <p:spPr>
            <a:xfrm>
              <a:off x="1642500" y="3735525"/>
              <a:ext cx="0" cy="276000"/>
            </a:xfrm>
            <a:prstGeom prst="straightConnector1">
              <a:avLst/>
            </a:prstGeom>
            <a:noFill/>
            <a:ln cap="flat" cmpd="sng" w="9525">
              <a:solidFill>
                <a:schemeClr val="accent1"/>
              </a:solidFill>
              <a:prstDash val="solid"/>
              <a:round/>
              <a:headEnd len="med" w="med" type="none"/>
              <a:tailEnd len="med" w="med" type="triangle"/>
            </a:ln>
          </p:spPr>
        </p:cxnSp>
        <p:cxnSp>
          <p:nvCxnSpPr>
            <p:cNvPr id="290" name="Google Shape;290;p39"/>
            <p:cNvCxnSpPr>
              <a:stCxn id="265" idx="0"/>
              <a:endCxn id="268" idx="0"/>
            </p:cNvCxnSpPr>
            <p:nvPr/>
          </p:nvCxnSpPr>
          <p:spPr>
            <a:xfrm flipH="1" rot="-5400000">
              <a:off x="4571700" y="1981125"/>
              <a:ext cx="600" cy="1953000"/>
            </a:xfrm>
            <a:prstGeom prst="bentConnector3">
              <a:avLst>
                <a:gd fmla="val -39687500" name="adj1"/>
              </a:avLst>
            </a:prstGeom>
            <a:noFill/>
            <a:ln cap="flat" cmpd="sng" w="9525">
              <a:solidFill>
                <a:schemeClr val="accent1"/>
              </a:solidFill>
              <a:prstDash val="solid"/>
              <a:round/>
              <a:headEnd len="med" w="med" type="none"/>
              <a:tailEnd len="med" w="med" type="none"/>
            </a:ln>
          </p:spPr>
        </p:cxnSp>
        <p:sp>
          <p:nvSpPr>
            <p:cNvPr id="291" name="Google Shape;291;p39"/>
            <p:cNvSpPr/>
            <p:nvPr/>
          </p:nvSpPr>
          <p:spPr>
            <a:xfrm>
              <a:off x="4181250" y="2278125"/>
              <a:ext cx="7815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slice()</a:t>
              </a:r>
              <a:endParaRPr sz="1000">
                <a:solidFill>
                  <a:schemeClr val="accent1"/>
                </a:solidFill>
                <a:latin typeface="Fira Code"/>
                <a:ea typeface="Fira Code"/>
                <a:cs typeface="Fira Code"/>
                <a:sym typeface="Fira Code"/>
              </a:endParaRPr>
            </a:p>
          </p:txBody>
        </p:sp>
        <p:cxnSp>
          <p:nvCxnSpPr>
            <p:cNvPr id="292" name="Google Shape;292;p39"/>
            <p:cNvCxnSpPr>
              <a:stCxn id="274" idx="2"/>
              <a:endCxn id="277" idx="2"/>
            </p:cNvCxnSpPr>
            <p:nvPr/>
          </p:nvCxnSpPr>
          <p:spPr>
            <a:xfrm flipH="1" rot="-5400000">
              <a:off x="4571700" y="2759325"/>
              <a:ext cx="600" cy="1953000"/>
            </a:xfrm>
            <a:prstGeom prst="bentConnector3">
              <a:avLst>
                <a:gd fmla="val 39687500" name="adj1"/>
              </a:avLst>
            </a:prstGeom>
            <a:noFill/>
            <a:ln cap="flat" cmpd="sng" w="9525">
              <a:solidFill>
                <a:schemeClr val="accent1"/>
              </a:solidFill>
              <a:prstDash val="solid"/>
              <a:round/>
              <a:headEnd len="med" w="med" type="none"/>
              <a:tailEnd len="med" w="med" type="none"/>
            </a:ln>
          </p:spPr>
        </p:cxnSp>
        <p:sp>
          <p:nvSpPr>
            <p:cNvPr id="293" name="Google Shape;293;p39"/>
            <p:cNvSpPr/>
            <p:nvPr/>
          </p:nvSpPr>
          <p:spPr>
            <a:xfrm>
              <a:off x="4130850" y="4011500"/>
              <a:ext cx="8823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splice()</a:t>
              </a:r>
              <a:endParaRPr sz="1000">
                <a:solidFill>
                  <a:schemeClr val="accent1"/>
                </a:solidFill>
                <a:latin typeface="Fira Code"/>
                <a:ea typeface="Fira Code"/>
                <a:cs typeface="Fira Code"/>
                <a:sym typeface="Fira Code"/>
              </a:endParaRPr>
            </a:p>
          </p:txBody>
        </p:sp>
        <p:sp>
          <p:nvSpPr>
            <p:cNvPr id="294" name="Google Shape;294;p39"/>
            <p:cNvSpPr/>
            <p:nvPr/>
          </p:nvSpPr>
          <p:spPr>
            <a:xfrm>
              <a:off x="4105050" y="3713950"/>
              <a:ext cx="282900" cy="297900"/>
            </a:xfrm>
            <a:prstGeom prst="mathMultiply">
              <a:avLst>
                <a:gd fmla="val 23520" name="adj1"/>
              </a:avLst>
            </a:prstGeom>
            <a:solidFill>
              <a:srgbClr val="233A4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4756050" y="3735550"/>
              <a:ext cx="282900" cy="254700"/>
            </a:xfrm>
            <a:prstGeom prst="mathPlus">
              <a:avLst>
                <a:gd fmla="val 23520" name="adj1"/>
              </a:avLst>
            </a:prstGeom>
            <a:solidFill>
              <a:srgbClr val="233A4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175" y="3346425"/>
              <a:ext cx="9918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indexOf()</a:t>
              </a:r>
              <a:endParaRPr sz="1000">
                <a:solidFill>
                  <a:schemeClr val="accent1"/>
                </a:solidFill>
                <a:latin typeface="Fira Code"/>
                <a:ea typeface="Fira Code"/>
                <a:cs typeface="Fira Code"/>
                <a:sym typeface="Fira Code"/>
              </a:endParaRPr>
            </a:p>
            <a:p>
              <a:pPr indent="0" lvl="0" marL="0" rtl="0" algn="ctr">
                <a:spcBef>
                  <a:spcPts val="0"/>
                </a:spcBef>
                <a:spcAft>
                  <a:spcPts val="0"/>
                </a:spcAft>
                <a:buNone/>
              </a:pPr>
              <a:r>
                <a:rPr lang="vi" sz="1000">
                  <a:solidFill>
                    <a:schemeClr val="accent1"/>
                  </a:solidFill>
                  <a:latin typeface="Fira Code"/>
                  <a:ea typeface="Fira Code"/>
                  <a:cs typeface="Fira Code"/>
                  <a:sym typeface="Fira Code"/>
                </a:rPr>
                <a:t>includes()</a:t>
              </a:r>
              <a:endParaRPr sz="1000">
                <a:solidFill>
                  <a:schemeClr val="accent1"/>
                </a:solidFill>
                <a:latin typeface="Fira Code"/>
                <a:ea typeface="Fira Code"/>
                <a:cs typeface="Fira Code"/>
                <a:sym typeface="Fira Code"/>
              </a:endParaRPr>
            </a:p>
          </p:txBody>
        </p:sp>
        <p:cxnSp>
          <p:nvCxnSpPr>
            <p:cNvPr id="297" name="Google Shape;297;p39"/>
            <p:cNvCxnSpPr>
              <a:stCxn id="296" idx="3"/>
              <a:endCxn id="271" idx="1"/>
            </p:cNvCxnSpPr>
            <p:nvPr/>
          </p:nvCxnSpPr>
          <p:spPr>
            <a:xfrm>
              <a:off x="991625" y="3540975"/>
              <a:ext cx="325500" cy="0"/>
            </a:xfrm>
            <a:prstGeom prst="straightConnector1">
              <a:avLst/>
            </a:prstGeom>
            <a:noFill/>
            <a:ln cap="flat" cmpd="sng" w="9525">
              <a:solidFill>
                <a:schemeClr val="accent1"/>
              </a:solidFill>
              <a:prstDash val="solid"/>
              <a:round/>
              <a:headEnd len="med" w="med" type="none"/>
              <a:tailEnd len="med" w="med" type="triangle"/>
            </a:ln>
          </p:spPr>
        </p:cxnSp>
        <p:sp>
          <p:nvSpPr>
            <p:cNvPr id="298" name="Google Shape;298;p39"/>
            <p:cNvSpPr/>
            <p:nvPr/>
          </p:nvSpPr>
          <p:spPr>
            <a:xfrm>
              <a:off x="7448775" y="3346425"/>
              <a:ext cx="12072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lastIndexOf()</a:t>
              </a:r>
              <a:endParaRPr sz="1000">
                <a:solidFill>
                  <a:schemeClr val="accent1"/>
                </a:solidFill>
                <a:latin typeface="Fira Code"/>
                <a:ea typeface="Fira Code"/>
                <a:cs typeface="Fira Code"/>
                <a:sym typeface="Fira Code"/>
              </a:endParaRPr>
            </a:p>
          </p:txBody>
        </p:sp>
        <p:sp>
          <p:nvSpPr>
            <p:cNvPr id="299" name="Google Shape;299;p39"/>
            <p:cNvSpPr/>
            <p:nvPr/>
          </p:nvSpPr>
          <p:spPr>
            <a:xfrm>
              <a:off x="2619000" y="2278125"/>
              <a:ext cx="6510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find()</a:t>
              </a:r>
              <a:endParaRPr sz="1000">
                <a:solidFill>
                  <a:schemeClr val="accent1"/>
                </a:solidFill>
                <a:latin typeface="Fira Code"/>
                <a:ea typeface="Fira Code"/>
                <a:cs typeface="Fira Code"/>
                <a:sym typeface="Fira Code"/>
              </a:endParaRPr>
            </a:p>
          </p:txBody>
        </p:sp>
        <p:cxnSp>
          <p:nvCxnSpPr>
            <p:cNvPr id="300" name="Google Shape;300;p39"/>
            <p:cNvCxnSpPr>
              <a:stCxn id="299" idx="2"/>
              <a:endCxn id="264" idx="0"/>
            </p:cNvCxnSpPr>
            <p:nvPr/>
          </p:nvCxnSpPr>
          <p:spPr>
            <a:xfrm>
              <a:off x="2944500" y="2667225"/>
              <a:ext cx="0" cy="290100"/>
            </a:xfrm>
            <a:prstGeom prst="straightConnector1">
              <a:avLst/>
            </a:prstGeom>
            <a:noFill/>
            <a:ln cap="flat" cmpd="sng" w="9525">
              <a:solidFill>
                <a:schemeClr val="accent1"/>
              </a:solidFill>
              <a:prstDash val="solid"/>
              <a:round/>
              <a:headEnd len="med" w="med" type="none"/>
              <a:tailEnd len="med" w="med" type="triangle"/>
            </a:ln>
          </p:spPr>
        </p:cxnSp>
      </p:grpSp>
      <p:cxnSp>
        <p:nvCxnSpPr>
          <p:cNvPr id="301" name="Google Shape;301;p39"/>
          <p:cNvCxnSpPr>
            <a:stCxn id="298" idx="1"/>
            <a:endCxn id="279" idx="3"/>
          </p:cNvCxnSpPr>
          <p:nvPr/>
        </p:nvCxnSpPr>
        <p:spPr>
          <a:xfrm rot="10800000">
            <a:off x="7420175" y="3625350"/>
            <a:ext cx="272700" cy="0"/>
          </a:xfrm>
          <a:prstGeom prst="straightConnector1">
            <a:avLst/>
          </a:prstGeom>
          <a:noFill/>
          <a:ln cap="flat" cmpd="sng" w="9525">
            <a:solidFill>
              <a:schemeClr val="accent1"/>
            </a:solidFill>
            <a:prstDash val="solid"/>
            <a:round/>
            <a:headEnd len="med" w="med" type="none"/>
            <a:tailEnd len="med" w="med" type="triangle"/>
          </a:ln>
        </p:spPr>
      </p:cxnSp>
      <p:grpSp>
        <p:nvGrpSpPr>
          <p:cNvPr id="302" name="Google Shape;302;p39"/>
          <p:cNvGrpSpPr/>
          <p:nvPr/>
        </p:nvGrpSpPr>
        <p:grpSpPr>
          <a:xfrm>
            <a:off x="5134775" y="971800"/>
            <a:ext cx="3402600" cy="912600"/>
            <a:chOff x="5134775" y="971800"/>
            <a:chExt cx="3402600" cy="912600"/>
          </a:xfrm>
        </p:grpSpPr>
        <p:grpSp>
          <p:nvGrpSpPr>
            <p:cNvPr id="303" name="Google Shape;303;p39"/>
            <p:cNvGrpSpPr/>
            <p:nvPr/>
          </p:nvGrpSpPr>
          <p:grpSpPr>
            <a:xfrm>
              <a:off x="5785775" y="971800"/>
              <a:ext cx="2358313" cy="912600"/>
              <a:chOff x="5548500" y="643800"/>
              <a:chExt cx="2358313" cy="912600"/>
            </a:xfrm>
          </p:grpSpPr>
          <p:sp>
            <p:nvSpPr>
              <p:cNvPr id="304" name="Google Shape;304;p39"/>
              <p:cNvSpPr/>
              <p:nvPr/>
            </p:nvSpPr>
            <p:spPr>
              <a:xfrm>
                <a:off x="5548500" y="6438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20</a:t>
                </a:r>
                <a:endParaRPr sz="1200">
                  <a:latin typeface="Fira Code"/>
                  <a:ea typeface="Fira Code"/>
                  <a:cs typeface="Fira Code"/>
                  <a:sym typeface="Fira Code"/>
                </a:endParaRPr>
              </a:p>
            </p:txBody>
          </p:sp>
          <p:sp>
            <p:nvSpPr>
              <p:cNvPr id="305" name="Google Shape;305;p39"/>
              <p:cNvSpPr/>
              <p:nvPr/>
            </p:nvSpPr>
            <p:spPr>
              <a:xfrm>
                <a:off x="6998100" y="6438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30</a:t>
                </a:r>
                <a:endParaRPr sz="1200">
                  <a:latin typeface="Fira Code"/>
                  <a:ea typeface="Fira Code"/>
                  <a:cs typeface="Fira Code"/>
                  <a:sym typeface="Fira Code"/>
                </a:endParaRPr>
              </a:p>
            </p:txBody>
          </p:sp>
          <p:sp>
            <p:nvSpPr>
              <p:cNvPr id="306" name="Google Shape;306;p39"/>
              <p:cNvSpPr/>
              <p:nvPr/>
            </p:nvSpPr>
            <p:spPr>
              <a:xfrm>
                <a:off x="6199500" y="643800"/>
                <a:ext cx="7986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000">
                    <a:solidFill>
                      <a:schemeClr val="accent1"/>
                    </a:solidFill>
                    <a:latin typeface="Fira Code"/>
                    <a:ea typeface="Fira Code"/>
                    <a:cs typeface="Fira Code"/>
                    <a:sym typeface="Fira Code"/>
                  </a:rPr>
                  <a:t>concat(</a:t>
                </a:r>
                <a:r>
                  <a:rPr lang="vi" sz="1000">
                    <a:latin typeface="Fira Code"/>
                    <a:ea typeface="Fira Code"/>
                    <a:cs typeface="Fira Code"/>
                    <a:sym typeface="Fira Code"/>
                  </a:rPr>
                  <a:t>)</a:t>
                </a:r>
                <a:endParaRPr sz="1000">
                  <a:latin typeface="Fira Code"/>
                  <a:ea typeface="Fira Code"/>
                  <a:cs typeface="Fira Code"/>
                  <a:sym typeface="Fira Code"/>
                </a:endParaRPr>
              </a:p>
            </p:txBody>
          </p:sp>
          <p:sp>
            <p:nvSpPr>
              <p:cNvPr id="307" name="Google Shape;307;p39"/>
              <p:cNvSpPr/>
              <p:nvPr/>
            </p:nvSpPr>
            <p:spPr>
              <a:xfrm>
                <a:off x="6604813" y="11673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30</a:t>
                </a:r>
                <a:endParaRPr sz="1200">
                  <a:latin typeface="Fira Code"/>
                  <a:ea typeface="Fira Code"/>
                  <a:cs typeface="Fira Code"/>
                  <a:sym typeface="Fira Code"/>
                </a:endParaRPr>
              </a:p>
            </p:txBody>
          </p:sp>
          <p:sp>
            <p:nvSpPr>
              <p:cNvPr id="308" name="Google Shape;308;p39"/>
              <p:cNvSpPr/>
              <p:nvPr/>
            </p:nvSpPr>
            <p:spPr>
              <a:xfrm>
                <a:off x="7255813" y="11673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40</a:t>
                </a:r>
                <a:endParaRPr sz="1200">
                  <a:latin typeface="Fira Code"/>
                  <a:ea typeface="Fira Code"/>
                  <a:cs typeface="Fira Code"/>
                  <a:sym typeface="Fira Code"/>
                </a:endParaRPr>
              </a:p>
            </p:txBody>
          </p:sp>
          <p:cxnSp>
            <p:nvCxnSpPr>
              <p:cNvPr id="309" name="Google Shape;309;p39"/>
              <p:cNvCxnSpPr>
                <a:stCxn id="304" idx="2"/>
                <a:endCxn id="310" idx="0"/>
              </p:cNvCxnSpPr>
              <p:nvPr/>
            </p:nvCxnSpPr>
            <p:spPr>
              <a:xfrm>
                <a:off x="5874000" y="1032900"/>
                <a:ext cx="393300" cy="134400"/>
              </a:xfrm>
              <a:prstGeom prst="straightConnector1">
                <a:avLst/>
              </a:prstGeom>
              <a:noFill/>
              <a:ln cap="flat" cmpd="sng" w="9525">
                <a:solidFill>
                  <a:srgbClr val="233A44"/>
                </a:solidFill>
                <a:prstDash val="solid"/>
                <a:round/>
                <a:headEnd len="med" w="med" type="none"/>
                <a:tailEnd len="med" w="med" type="none"/>
              </a:ln>
            </p:spPr>
          </p:cxnSp>
          <p:cxnSp>
            <p:nvCxnSpPr>
              <p:cNvPr id="311" name="Google Shape;311;p39"/>
              <p:cNvCxnSpPr>
                <a:stCxn id="305" idx="2"/>
                <a:endCxn id="307" idx="0"/>
              </p:cNvCxnSpPr>
              <p:nvPr/>
            </p:nvCxnSpPr>
            <p:spPr>
              <a:xfrm flipH="1">
                <a:off x="6930300" y="1032900"/>
                <a:ext cx="393300" cy="134400"/>
              </a:xfrm>
              <a:prstGeom prst="straightConnector1">
                <a:avLst/>
              </a:prstGeom>
              <a:noFill/>
              <a:ln cap="flat" cmpd="sng" w="9525">
                <a:solidFill>
                  <a:srgbClr val="233A44"/>
                </a:solidFill>
                <a:prstDash val="solid"/>
                <a:round/>
                <a:headEnd len="med" w="med" type="none"/>
                <a:tailEnd len="med" w="med" type="none"/>
              </a:ln>
            </p:spPr>
          </p:cxnSp>
        </p:grpSp>
        <p:sp>
          <p:nvSpPr>
            <p:cNvPr id="312" name="Google Shape;312;p39"/>
            <p:cNvSpPr/>
            <p:nvPr/>
          </p:nvSpPr>
          <p:spPr>
            <a:xfrm>
              <a:off x="5134775" y="9718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10</a:t>
              </a:r>
              <a:endParaRPr sz="1200">
                <a:latin typeface="Fira Code"/>
                <a:ea typeface="Fira Code"/>
                <a:cs typeface="Fira Code"/>
                <a:sym typeface="Fira Code"/>
              </a:endParaRPr>
            </a:p>
          </p:txBody>
        </p:sp>
        <p:sp>
          <p:nvSpPr>
            <p:cNvPr id="313" name="Google Shape;313;p39"/>
            <p:cNvSpPr/>
            <p:nvPr/>
          </p:nvSpPr>
          <p:spPr>
            <a:xfrm>
              <a:off x="7886375" y="9718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40</a:t>
              </a:r>
              <a:endParaRPr sz="1200">
                <a:latin typeface="Fira Code"/>
                <a:ea typeface="Fira Code"/>
                <a:cs typeface="Fira Code"/>
                <a:sym typeface="Fira Code"/>
              </a:endParaRPr>
            </a:p>
          </p:txBody>
        </p:sp>
        <p:grpSp>
          <p:nvGrpSpPr>
            <p:cNvPr id="314" name="Google Shape;314;p39"/>
            <p:cNvGrpSpPr/>
            <p:nvPr/>
          </p:nvGrpSpPr>
          <p:grpSpPr>
            <a:xfrm>
              <a:off x="5528063" y="1495300"/>
              <a:ext cx="1302000" cy="389100"/>
              <a:chOff x="6604813" y="1167300"/>
              <a:chExt cx="1302000" cy="389100"/>
            </a:xfrm>
          </p:grpSpPr>
          <p:sp>
            <p:nvSpPr>
              <p:cNvPr id="315" name="Google Shape;315;p39"/>
              <p:cNvSpPr/>
              <p:nvPr/>
            </p:nvSpPr>
            <p:spPr>
              <a:xfrm>
                <a:off x="6604813" y="11673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10</a:t>
                </a:r>
                <a:endParaRPr sz="1200">
                  <a:latin typeface="Fira Code"/>
                  <a:ea typeface="Fira Code"/>
                  <a:cs typeface="Fira Code"/>
                  <a:sym typeface="Fira Code"/>
                </a:endParaRPr>
              </a:p>
            </p:txBody>
          </p:sp>
          <p:sp>
            <p:nvSpPr>
              <p:cNvPr id="310" name="Google Shape;310;p39"/>
              <p:cNvSpPr/>
              <p:nvPr/>
            </p:nvSpPr>
            <p:spPr>
              <a:xfrm>
                <a:off x="7255813" y="1167300"/>
                <a:ext cx="651000" cy="3891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20</a:t>
                </a:r>
                <a:endParaRPr sz="1200">
                  <a:latin typeface="Fira Code"/>
                  <a:ea typeface="Fira Code"/>
                  <a:cs typeface="Fira Code"/>
                  <a:sym typeface="Fira Code"/>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21" name="Google Shape;321;p4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arr._concat(arr2)</a:t>
            </a:r>
            <a:r>
              <a:rPr lang="vi">
                <a:solidFill>
                  <a:srgbClr val="233A44"/>
                </a:solidFill>
                <a:latin typeface="Lora"/>
                <a:ea typeface="Lora"/>
                <a:cs typeface="Lora"/>
                <a:sym typeface="Lora"/>
              </a:rPr>
              <a:t> gộp các phần tử của mảng </a:t>
            </a:r>
            <a:r>
              <a:rPr b="1" lang="vi">
                <a:solidFill>
                  <a:srgbClr val="233A44"/>
                </a:solidFill>
                <a:latin typeface="Lora"/>
                <a:ea typeface="Lora"/>
                <a:cs typeface="Lora"/>
                <a:sym typeface="Lora"/>
              </a:rPr>
              <a:t>arr2</a:t>
            </a:r>
            <a:r>
              <a:rPr lang="vi">
                <a:solidFill>
                  <a:srgbClr val="233A44"/>
                </a:solidFill>
                <a:latin typeface="Lora"/>
                <a:ea typeface="Lora"/>
                <a:cs typeface="Lora"/>
                <a:sym typeface="Lora"/>
              </a:rPr>
              <a:t> vào </a:t>
            </a:r>
            <a:r>
              <a:rPr b="1" lang="vi">
                <a:solidFill>
                  <a:srgbClr val="233A44"/>
                </a:solidFill>
                <a:latin typeface="Lora"/>
                <a:ea typeface="Lora"/>
                <a:cs typeface="Lora"/>
                <a:sym typeface="Lora"/>
              </a:rPr>
              <a:t>arr1</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arr._push(value)</a:t>
            </a:r>
            <a:r>
              <a:rPr lang="vi">
                <a:solidFill>
                  <a:srgbClr val="233A44"/>
                </a:solidFill>
                <a:latin typeface="Lora"/>
                <a:ea typeface="Lora"/>
                <a:cs typeface="Lora"/>
                <a:sym typeface="Lora"/>
              </a:rPr>
              <a:t> thêm giá trị vào cuối mảng</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arr._pop()</a:t>
            </a:r>
            <a:r>
              <a:rPr lang="vi">
                <a:solidFill>
                  <a:srgbClr val="233A44"/>
                </a:solidFill>
                <a:latin typeface="Lora"/>
                <a:ea typeface="Lora"/>
                <a:cs typeface="Lora"/>
                <a:sym typeface="Lora"/>
              </a:rPr>
              <a:t> xóa phần tử cuối mảng, đồng thời trả về giá trị của phần tử bị xóa</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arr._indexOf(value)</a:t>
            </a:r>
            <a:r>
              <a:rPr lang="vi">
                <a:solidFill>
                  <a:srgbClr val="233A44"/>
                </a:solidFill>
                <a:latin typeface="Lora"/>
                <a:ea typeface="Lora"/>
                <a:cs typeface="Lora"/>
                <a:sym typeface="Lora"/>
              </a:rPr>
              <a:t> tìm và trả về index của phần tử, nếu không có trả về -1</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arr._reverse()</a:t>
            </a:r>
            <a:r>
              <a:rPr lang="vi">
                <a:solidFill>
                  <a:srgbClr val="233A44"/>
                </a:solidFill>
                <a:latin typeface="Lora"/>
                <a:ea typeface="Lora"/>
                <a:cs typeface="Lora"/>
                <a:sym typeface="Lora"/>
              </a:rPr>
              <a:t> đảo ngược giá trị mảng</a:t>
            </a:r>
            <a:endParaRPr>
              <a:solidFill>
                <a:srgbClr val="233A44"/>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sort</a:t>
            </a:r>
            <a:r>
              <a:rPr lang="vi">
                <a:solidFill>
                  <a:srgbClr val="BBBBBB"/>
                </a:solidFill>
                <a:latin typeface="Fira Code"/>
                <a:ea typeface="Fira Code"/>
                <a:cs typeface="Fira Code"/>
                <a:sym typeface="Fira Code"/>
              </a:rPr>
              <a:t>()</a:t>
            </a:r>
            <a:r>
              <a:rPr lang="vi">
                <a:latin typeface="Lora"/>
                <a:ea typeface="Lora"/>
                <a:cs typeface="Lora"/>
                <a:sym typeface="Lora"/>
              </a:rPr>
              <a:t> được sử dụng để sắp xếp mảng, nó cập nhật trực tiếp giá trị trong mảng</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sort</a:t>
            </a:r>
            <a:r>
              <a:rPr lang="vi">
                <a:solidFill>
                  <a:srgbClr val="BBBBBB"/>
                </a:solidFill>
                <a:latin typeface="Fira Code"/>
                <a:ea typeface="Fira Code"/>
                <a:cs typeface="Fira Code"/>
                <a:sym typeface="Fira Code"/>
              </a:rPr>
              <a:t>()</a:t>
            </a:r>
            <a:r>
              <a:rPr lang="vi">
                <a:latin typeface="Lora"/>
                <a:ea typeface="Lora"/>
                <a:cs typeface="Lora"/>
                <a:sym typeface="Lora"/>
              </a:rPr>
              <a:t> có thể nhận vào một tham số là hàm </a:t>
            </a:r>
            <a:r>
              <a:rPr b="1" lang="vi">
                <a:latin typeface="Lora"/>
                <a:ea typeface="Lora"/>
                <a:cs typeface="Lora"/>
                <a:sym typeface="Lora"/>
              </a:rPr>
              <a:t>callback</a:t>
            </a:r>
            <a:r>
              <a:rPr lang="vi">
                <a:latin typeface="Lora"/>
                <a:ea typeface="Lora"/>
                <a:cs typeface="Lora"/>
                <a:sym typeface="Lora"/>
              </a:rPr>
              <a:t> để so sánh 2 phần tử của mảng. Mặc định </a:t>
            </a:r>
            <a:r>
              <a:rPr lang="vi">
                <a:solidFill>
                  <a:srgbClr val="268BD2"/>
                </a:solidFill>
                <a:latin typeface="Fira Code"/>
                <a:ea typeface="Fira Code"/>
                <a:cs typeface="Fira Code"/>
                <a:sym typeface="Fira Code"/>
              </a:rPr>
              <a:t>sort</a:t>
            </a:r>
            <a:r>
              <a:rPr lang="vi">
                <a:solidFill>
                  <a:srgbClr val="BBBBBB"/>
                </a:solidFill>
                <a:latin typeface="Fira Code"/>
                <a:ea typeface="Fira Code"/>
                <a:cs typeface="Fira Code"/>
                <a:sym typeface="Fira Code"/>
              </a:rPr>
              <a:t>()</a:t>
            </a:r>
            <a:r>
              <a:rPr lang="vi">
                <a:latin typeface="Lora"/>
                <a:ea typeface="Lora"/>
                <a:cs typeface="Lora"/>
                <a:sym typeface="Lora"/>
              </a:rPr>
              <a:t> so sánh phần tử theo kiểu dữ liệu </a:t>
            </a:r>
            <a:r>
              <a:rPr b="1" lang="vi">
                <a:latin typeface="Lora"/>
                <a:ea typeface="Lora"/>
                <a:cs typeface="Lora"/>
                <a:sym typeface="Lora"/>
              </a:rPr>
              <a:t>string</a:t>
            </a:r>
            <a:endParaRPr b="1">
              <a:latin typeface="Lora"/>
              <a:ea typeface="Lora"/>
              <a:cs typeface="Lora"/>
              <a:sym typeface="Lora"/>
            </a:endParaRPr>
          </a:p>
          <a:p>
            <a:pPr indent="0" lvl="0" marL="0" rtl="0" algn="l">
              <a:lnSpc>
                <a:spcPct val="135714"/>
              </a:lnSpc>
              <a:spcBef>
                <a:spcPts val="160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15</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sort</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=&gt; “1”, “2”, “15” =&gt; [1, 15, 2]</a:t>
            </a:r>
            <a:endParaRPr sz="1200">
              <a:solidFill>
                <a:srgbClr val="233A44"/>
              </a:solidFill>
              <a:latin typeface="Fira Code"/>
              <a:ea typeface="Fira Code"/>
              <a:cs typeface="Fira Code"/>
              <a:sym typeface="Fira Code"/>
            </a:endParaRPr>
          </a:p>
          <a:p>
            <a:pPr indent="0" lvl="0" marL="0" rtl="0" algn="l">
              <a:spcBef>
                <a:spcPts val="1000"/>
              </a:spcBef>
              <a:spcAft>
                <a:spcPts val="0"/>
              </a:spcAft>
              <a:buNone/>
            </a:pPr>
            <a:r>
              <a:rPr lang="vi">
                <a:latin typeface="Lora"/>
                <a:ea typeface="Lora"/>
                <a:cs typeface="Lora"/>
                <a:sym typeface="Lora"/>
              </a:rPr>
              <a:t>Để sắp xếp một mảng theo giá trị kiểu number</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15</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sort</a:t>
            </a:r>
            <a:r>
              <a:rPr lang="vi" sz="1200">
                <a:solidFill>
                  <a:srgbClr val="BBBBBB"/>
                </a:solidFill>
                <a:latin typeface="Fira Code"/>
                <a:ea typeface="Fira Code"/>
                <a:cs typeface="Fira Code"/>
                <a:sym typeface="Fira Code"/>
              </a:rPr>
              <a:t>((a, b)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b</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[1, 2, 15]</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15</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sort</a:t>
            </a:r>
            <a:r>
              <a:rPr lang="vi" sz="1200">
                <a:solidFill>
                  <a:srgbClr val="BBBBBB"/>
                </a:solidFill>
                <a:latin typeface="Fira Code"/>
                <a:ea typeface="Fira Code"/>
                <a:cs typeface="Fira Code"/>
                <a:sym typeface="Fira Code"/>
              </a:rPr>
              <a:t>((a, b)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b</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[15, 2, 1]</a:t>
            </a:r>
            <a:endParaRPr sz="1200">
              <a:solidFill>
                <a:srgbClr val="BBBBBB"/>
              </a:solidFill>
              <a:latin typeface="Fira Code"/>
              <a:ea typeface="Fira Code"/>
              <a:cs typeface="Fira Code"/>
              <a:sym typeface="Fira Code"/>
            </a:endParaRPr>
          </a:p>
        </p:txBody>
      </p:sp>
      <p:sp>
        <p:nvSpPr>
          <p:cNvPr id="327" name="Google Shape;32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328" name="Google Shape;328;p41"/>
          <p:cNvGrpSpPr/>
          <p:nvPr/>
        </p:nvGrpSpPr>
        <p:grpSpPr>
          <a:xfrm>
            <a:off x="4556350" y="4058513"/>
            <a:ext cx="3860000" cy="412513"/>
            <a:chOff x="4068725" y="4040388"/>
            <a:chExt cx="3860000" cy="412513"/>
          </a:xfrm>
        </p:grpSpPr>
        <p:grpSp>
          <p:nvGrpSpPr>
            <p:cNvPr id="329" name="Google Shape;329;p41"/>
            <p:cNvGrpSpPr/>
            <p:nvPr/>
          </p:nvGrpSpPr>
          <p:grpSpPr>
            <a:xfrm>
              <a:off x="4068725" y="4040388"/>
              <a:ext cx="3860000" cy="411913"/>
              <a:chOff x="3740725" y="3942688"/>
              <a:chExt cx="3860000" cy="411913"/>
            </a:xfrm>
          </p:grpSpPr>
          <p:sp>
            <p:nvSpPr>
              <p:cNvPr id="330" name="Google Shape;330;p41"/>
              <p:cNvSpPr/>
              <p:nvPr/>
            </p:nvSpPr>
            <p:spPr>
              <a:xfrm>
                <a:off x="3740725" y="3942688"/>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331" name="Google Shape;331;p41"/>
              <p:cNvSpPr/>
              <p:nvPr/>
            </p:nvSpPr>
            <p:spPr>
              <a:xfrm>
                <a:off x="4152625" y="3942688"/>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sp>
            <p:nvSpPr>
              <p:cNvPr id="332" name="Google Shape;332;p41"/>
              <p:cNvSpPr/>
              <p:nvPr/>
            </p:nvSpPr>
            <p:spPr>
              <a:xfrm>
                <a:off x="4564525" y="3942688"/>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30</a:t>
                </a:r>
                <a:endParaRPr sz="1200">
                  <a:solidFill>
                    <a:schemeClr val="accent1"/>
                  </a:solidFill>
                  <a:latin typeface="Lora"/>
                  <a:ea typeface="Lora"/>
                  <a:cs typeface="Lora"/>
                  <a:sym typeface="Lora"/>
                </a:endParaRPr>
              </a:p>
            </p:txBody>
          </p:sp>
          <p:sp>
            <p:nvSpPr>
              <p:cNvPr id="333" name="Google Shape;333;p41"/>
              <p:cNvSpPr/>
              <p:nvPr/>
            </p:nvSpPr>
            <p:spPr>
              <a:xfrm>
                <a:off x="4976425" y="3942688"/>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40</a:t>
                </a:r>
                <a:endParaRPr sz="1200">
                  <a:solidFill>
                    <a:schemeClr val="accent1"/>
                  </a:solidFill>
                  <a:latin typeface="Lora"/>
                  <a:ea typeface="Lora"/>
                  <a:cs typeface="Lora"/>
                  <a:sym typeface="Lora"/>
                </a:endParaRPr>
              </a:p>
            </p:txBody>
          </p:sp>
          <p:sp>
            <p:nvSpPr>
              <p:cNvPr id="334" name="Google Shape;334;p41"/>
              <p:cNvSpPr/>
              <p:nvPr/>
            </p:nvSpPr>
            <p:spPr>
              <a:xfrm>
                <a:off x="5388325" y="3942688"/>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50</a:t>
                </a:r>
                <a:endParaRPr sz="1200">
                  <a:solidFill>
                    <a:schemeClr val="accent1"/>
                  </a:solidFill>
                  <a:latin typeface="Lora"/>
                  <a:ea typeface="Lora"/>
                  <a:cs typeface="Lora"/>
                  <a:sym typeface="Lora"/>
                </a:endParaRPr>
              </a:p>
            </p:txBody>
          </p:sp>
          <p:sp>
            <p:nvSpPr>
              <p:cNvPr id="335" name="Google Shape;335;p41"/>
              <p:cNvSpPr/>
              <p:nvPr/>
            </p:nvSpPr>
            <p:spPr>
              <a:xfrm>
                <a:off x="6637725" y="3942700"/>
                <a:ext cx="963000" cy="4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callback(i)</a:t>
                </a:r>
                <a:endParaRPr sz="1200">
                  <a:solidFill>
                    <a:schemeClr val="accent1"/>
                  </a:solidFill>
                  <a:latin typeface="Lora"/>
                  <a:ea typeface="Lora"/>
                  <a:cs typeface="Lora"/>
                  <a:sym typeface="Lora"/>
                </a:endParaRPr>
              </a:p>
            </p:txBody>
          </p:sp>
          <p:cxnSp>
            <p:nvCxnSpPr>
              <p:cNvPr id="336" name="Google Shape;336;p41"/>
              <p:cNvCxnSpPr>
                <a:stCxn id="330" idx="0"/>
                <a:endCxn id="335" idx="0"/>
              </p:cNvCxnSpPr>
              <p:nvPr/>
            </p:nvCxnSpPr>
            <p:spPr>
              <a:xfrm flipH="1" rot="-5400000">
                <a:off x="5532625" y="2356738"/>
                <a:ext cx="600" cy="3172500"/>
              </a:xfrm>
              <a:prstGeom prst="curvedConnector3">
                <a:avLst>
                  <a:gd fmla="val -69718750" name="adj1"/>
                </a:avLst>
              </a:prstGeom>
              <a:noFill/>
              <a:ln cap="flat" cmpd="sng" w="9525">
                <a:solidFill>
                  <a:schemeClr val="accent1"/>
                </a:solidFill>
                <a:prstDash val="dash"/>
                <a:round/>
                <a:headEnd len="med" w="med" type="none"/>
                <a:tailEnd len="med" w="med" type="triangle"/>
              </a:ln>
            </p:spPr>
          </p:cxnSp>
          <p:cxnSp>
            <p:nvCxnSpPr>
              <p:cNvPr id="337" name="Google Shape;337;p41"/>
              <p:cNvCxnSpPr>
                <a:stCxn id="331" idx="0"/>
                <a:endCxn id="335" idx="0"/>
              </p:cNvCxnSpPr>
              <p:nvPr/>
            </p:nvCxnSpPr>
            <p:spPr>
              <a:xfrm flipH="1" rot="-5400000">
                <a:off x="5738575" y="2562688"/>
                <a:ext cx="600" cy="2760600"/>
              </a:xfrm>
              <a:prstGeom prst="curvedConnector3">
                <a:avLst>
                  <a:gd fmla="val -69718750" name="adj1"/>
                </a:avLst>
              </a:prstGeom>
              <a:noFill/>
              <a:ln cap="flat" cmpd="sng" w="9525">
                <a:solidFill>
                  <a:schemeClr val="accent1"/>
                </a:solidFill>
                <a:prstDash val="dash"/>
                <a:round/>
                <a:headEnd len="med" w="med" type="none"/>
                <a:tailEnd len="med" w="med" type="triangle"/>
              </a:ln>
            </p:spPr>
          </p:cxnSp>
          <p:cxnSp>
            <p:nvCxnSpPr>
              <p:cNvPr id="338" name="Google Shape;338;p41"/>
              <p:cNvCxnSpPr>
                <a:stCxn id="332" idx="0"/>
                <a:endCxn id="335" idx="0"/>
              </p:cNvCxnSpPr>
              <p:nvPr/>
            </p:nvCxnSpPr>
            <p:spPr>
              <a:xfrm flipH="1" rot="-5400000">
                <a:off x="5944525" y="2768638"/>
                <a:ext cx="600" cy="2348700"/>
              </a:xfrm>
              <a:prstGeom prst="curvedConnector3">
                <a:avLst>
                  <a:gd fmla="val -67389583" name="adj1"/>
                </a:avLst>
              </a:prstGeom>
              <a:noFill/>
              <a:ln cap="flat" cmpd="sng" w="9525">
                <a:solidFill>
                  <a:schemeClr val="accent1"/>
                </a:solidFill>
                <a:prstDash val="dash"/>
                <a:round/>
                <a:headEnd len="med" w="med" type="none"/>
                <a:tailEnd len="med" w="med" type="triangle"/>
              </a:ln>
            </p:spPr>
          </p:cxnSp>
          <p:cxnSp>
            <p:nvCxnSpPr>
              <p:cNvPr id="339" name="Google Shape;339;p41"/>
              <p:cNvCxnSpPr>
                <a:stCxn id="333" idx="0"/>
                <a:endCxn id="335" idx="0"/>
              </p:cNvCxnSpPr>
              <p:nvPr/>
            </p:nvCxnSpPr>
            <p:spPr>
              <a:xfrm flipH="1" rot="-5400000">
                <a:off x="6150475" y="2974588"/>
                <a:ext cx="600" cy="1936800"/>
              </a:xfrm>
              <a:prstGeom prst="curvedConnector3">
                <a:avLst>
                  <a:gd fmla="val -67389583" name="adj1"/>
                </a:avLst>
              </a:prstGeom>
              <a:noFill/>
              <a:ln cap="flat" cmpd="sng" w="9525">
                <a:solidFill>
                  <a:schemeClr val="accent1"/>
                </a:solidFill>
                <a:prstDash val="dash"/>
                <a:round/>
                <a:headEnd len="med" w="med" type="none"/>
                <a:tailEnd len="med" w="med" type="triangle"/>
              </a:ln>
            </p:spPr>
          </p:cxnSp>
          <p:cxnSp>
            <p:nvCxnSpPr>
              <p:cNvPr id="340" name="Google Shape;340;p41"/>
              <p:cNvCxnSpPr>
                <a:stCxn id="334" idx="0"/>
                <a:endCxn id="335" idx="0"/>
              </p:cNvCxnSpPr>
              <p:nvPr/>
            </p:nvCxnSpPr>
            <p:spPr>
              <a:xfrm flipH="1" rot="-5400000">
                <a:off x="6356425" y="3180538"/>
                <a:ext cx="600" cy="1524900"/>
              </a:xfrm>
              <a:prstGeom prst="curvedConnector3">
                <a:avLst>
                  <a:gd fmla="val -68552083" name="adj1"/>
                </a:avLst>
              </a:prstGeom>
              <a:noFill/>
              <a:ln cap="flat" cmpd="sng" w="9525">
                <a:solidFill>
                  <a:schemeClr val="accent1"/>
                </a:solidFill>
                <a:prstDash val="dash"/>
                <a:round/>
                <a:headEnd len="med" w="med" type="none"/>
                <a:tailEnd len="med" w="med" type="triangle"/>
              </a:ln>
            </p:spPr>
          </p:cxnSp>
        </p:grpSp>
        <p:cxnSp>
          <p:nvCxnSpPr>
            <p:cNvPr id="341" name="Google Shape;341;p41"/>
            <p:cNvCxnSpPr>
              <a:stCxn id="335" idx="2"/>
              <a:endCxn id="330" idx="2"/>
            </p:cNvCxnSpPr>
            <p:nvPr/>
          </p:nvCxnSpPr>
          <p:spPr>
            <a:xfrm rot="5400000">
              <a:off x="5860675" y="2866350"/>
              <a:ext cx="600" cy="3172500"/>
            </a:xfrm>
            <a:prstGeom prst="curvedConnector3">
              <a:avLst>
                <a:gd fmla="val 62858333" name="adj1"/>
              </a:avLst>
            </a:prstGeom>
            <a:noFill/>
            <a:ln cap="flat" cmpd="sng" w="9525">
              <a:solidFill>
                <a:schemeClr val="accent1"/>
              </a:solidFill>
              <a:prstDash val="dash"/>
              <a:round/>
              <a:headEnd len="med" w="med" type="none"/>
              <a:tailEnd len="med" w="med" type="triangle"/>
            </a:ln>
          </p:spPr>
        </p:cxnSp>
        <p:cxnSp>
          <p:nvCxnSpPr>
            <p:cNvPr id="342" name="Google Shape;342;p41"/>
            <p:cNvCxnSpPr>
              <a:stCxn id="335" idx="2"/>
              <a:endCxn id="331" idx="2"/>
            </p:cNvCxnSpPr>
            <p:nvPr/>
          </p:nvCxnSpPr>
          <p:spPr>
            <a:xfrm rot="5400000">
              <a:off x="6066625" y="3072300"/>
              <a:ext cx="600" cy="2760600"/>
            </a:xfrm>
            <a:prstGeom prst="curvedConnector3">
              <a:avLst>
                <a:gd fmla="val 65183333" name="adj1"/>
              </a:avLst>
            </a:prstGeom>
            <a:noFill/>
            <a:ln cap="flat" cmpd="sng" w="9525">
              <a:solidFill>
                <a:schemeClr val="accent1"/>
              </a:solidFill>
              <a:prstDash val="dash"/>
              <a:round/>
              <a:headEnd len="med" w="med" type="none"/>
              <a:tailEnd len="med" w="med" type="triangle"/>
            </a:ln>
          </p:spPr>
        </p:cxnSp>
        <p:cxnSp>
          <p:nvCxnSpPr>
            <p:cNvPr id="343" name="Google Shape;343;p41"/>
            <p:cNvCxnSpPr>
              <a:stCxn id="335" idx="2"/>
              <a:endCxn id="332" idx="2"/>
            </p:cNvCxnSpPr>
            <p:nvPr/>
          </p:nvCxnSpPr>
          <p:spPr>
            <a:xfrm rot="5400000">
              <a:off x="6272575" y="3278250"/>
              <a:ext cx="600" cy="2348700"/>
            </a:xfrm>
            <a:prstGeom prst="curvedConnector3">
              <a:avLst>
                <a:gd fmla="val 67508333" name="adj1"/>
              </a:avLst>
            </a:prstGeom>
            <a:noFill/>
            <a:ln cap="flat" cmpd="sng" w="9525">
              <a:solidFill>
                <a:schemeClr val="accent1"/>
              </a:solidFill>
              <a:prstDash val="dash"/>
              <a:round/>
              <a:headEnd len="med" w="med" type="none"/>
              <a:tailEnd len="med" w="med" type="triangle"/>
            </a:ln>
          </p:spPr>
        </p:cxnSp>
        <p:cxnSp>
          <p:nvCxnSpPr>
            <p:cNvPr id="344" name="Google Shape;344;p41"/>
            <p:cNvCxnSpPr>
              <a:stCxn id="335" idx="2"/>
              <a:endCxn id="333" idx="2"/>
            </p:cNvCxnSpPr>
            <p:nvPr/>
          </p:nvCxnSpPr>
          <p:spPr>
            <a:xfrm rot="5400000">
              <a:off x="6478525" y="3484200"/>
              <a:ext cx="600" cy="1936800"/>
            </a:xfrm>
            <a:prstGeom prst="curvedConnector3">
              <a:avLst>
                <a:gd fmla="val 69837500" name="adj1"/>
              </a:avLst>
            </a:prstGeom>
            <a:noFill/>
            <a:ln cap="flat" cmpd="sng" w="9525">
              <a:solidFill>
                <a:schemeClr val="accent1"/>
              </a:solidFill>
              <a:prstDash val="dash"/>
              <a:round/>
              <a:headEnd len="med" w="med" type="none"/>
              <a:tailEnd len="med" w="med" type="triangle"/>
            </a:ln>
          </p:spPr>
        </p:cxnSp>
        <p:cxnSp>
          <p:nvCxnSpPr>
            <p:cNvPr id="345" name="Google Shape;345;p41"/>
            <p:cNvCxnSpPr>
              <a:stCxn id="335" idx="2"/>
              <a:endCxn id="334" idx="2"/>
            </p:cNvCxnSpPr>
            <p:nvPr/>
          </p:nvCxnSpPr>
          <p:spPr>
            <a:xfrm rot="5400000">
              <a:off x="6684475" y="3690150"/>
              <a:ext cx="600" cy="1524900"/>
            </a:xfrm>
            <a:prstGeom prst="curvedConnector3">
              <a:avLst>
                <a:gd fmla="val 71000000" name="adj1"/>
              </a:avLst>
            </a:prstGeom>
            <a:noFill/>
            <a:ln cap="flat" cmpd="sng" w="9525">
              <a:solidFill>
                <a:schemeClr val="accent1"/>
              </a:solidFill>
              <a:prstDash val="dash"/>
              <a:round/>
              <a:headEnd len="med" w="med" type="none"/>
              <a:tailEnd len="med" w="med" type="triangle"/>
            </a:ln>
          </p:spPr>
        </p:cxnSp>
      </p:grpSp>
      <p:pic>
        <p:nvPicPr>
          <p:cNvPr id="346" name="Google Shape;346;p41"/>
          <p:cNvPicPr preferRelativeResize="0"/>
          <p:nvPr/>
        </p:nvPicPr>
        <p:blipFill>
          <a:blip r:embed="rId3">
            <a:alphaModFix/>
          </a:blip>
          <a:stretch>
            <a:fillRect/>
          </a:stretch>
        </p:blipFill>
        <p:spPr>
          <a:xfrm>
            <a:off x="6605100" y="2571750"/>
            <a:ext cx="1020525" cy="81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forEach</a:t>
            </a:r>
            <a:r>
              <a:rPr lang="vi">
                <a:solidFill>
                  <a:srgbClr val="BBBBBB"/>
                </a:solidFill>
                <a:latin typeface="Fira Code"/>
                <a:ea typeface="Fira Code"/>
                <a:cs typeface="Fira Code"/>
                <a:sym typeface="Fira Code"/>
              </a:rPr>
              <a:t>()</a:t>
            </a:r>
            <a:r>
              <a:rPr lang="vi">
                <a:latin typeface="Lora"/>
                <a:ea typeface="Lora"/>
                <a:cs typeface="Lora"/>
                <a:sym typeface="Lora"/>
              </a:rPr>
              <a:t> nhận vào 1 tham số là hàm </a:t>
            </a:r>
            <a:r>
              <a:rPr b="1" lang="vi">
                <a:latin typeface="Lora"/>
                <a:ea typeface="Lora"/>
                <a:cs typeface="Lora"/>
                <a:sym typeface="Lora"/>
              </a:rPr>
              <a:t>callback</a:t>
            </a:r>
            <a:r>
              <a:rPr lang="vi">
                <a:latin typeface="Lora"/>
                <a:ea typeface="Lora"/>
                <a:cs typeface="Lora"/>
                <a:sym typeface="Lora"/>
              </a:rPr>
              <a:t>, nó lặp qua mảng và với mỗi phần tử, nó gọi hàm </a:t>
            </a:r>
            <a:r>
              <a:rPr b="1" lang="vi">
                <a:latin typeface="Lora"/>
                <a:ea typeface="Lora"/>
                <a:cs typeface="Lora"/>
                <a:sym typeface="Lora"/>
              </a:rPr>
              <a:t>callback</a:t>
            </a:r>
            <a:r>
              <a:rPr lang="vi">
                <a:latin typeface="Lora"/>
                <a:ea typeface="Lora"/>
                <a:cs typeface="Lora"/>
                <a:sym typeface="Lora"/>
              </a:rPr>
              <a:t> với giá trị của phần tử đó</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forEach</a:t>
            </a:r>
            <a:r>
              <a:rPr lang="vi" sz="1200">
                <a:solidFill>
                  <a:srgbClr val="BBBBBB"/>
                </a:solidFill>
                <a:latin typeface="Fira Code"/>
                <a:ea typeface="Fira Code"/>
                <a:cs typeface="Fira Code"/>
                <a:sym typeface="Fira Code"/>
              </a:rPr>
              <a:t>((i)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1, 4, 9</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forEach</a:t>
            </a:r>
            <a:r>
              <a:rPr lang="vi" sz="1200">
                <a:solidFill>
                  <a:srgbClr val="BBBBBB"/>
                </a:solidFill>
                <a:latin typeface="Fira Code"/>
                <a:ea typeface="Fira Code"/>
                <a:cs typeface="Fira Code"/>
                <a:sym typeface="Fira Code"/>
              </a:rPr>
              <a:t>((value, index, array) </a:t>
            </a:r>
            <a:r>
              <a:rPr lang="vi" sz="1200">
                <a:solidFill>
                  <a:srgbClr val="93A1A1"/>
                </a:solidFill>
                <a:latin typeface="Fira Code"/>
                <a:ea typeface="Fira Code"/>
                <a:cs typeface="Fira Code"/>
                <a:sym typeface="Fira Code"/>
              </a:rPr>
              <a:t>=&gt;</a:t>
            </a:r>
            <a:endParaRPr sz="1200">
              <a:solidFill>
                <a:srgbClr val="93A1A1"/>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console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log</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a:t>
            </a:r>
            <a:r>
              <a:rPr lang="vi" sz="1200">
                <a:solidFill>
                  <a:srgbClr val="268BD2"/>
                </a:solidFill>
                <a:latin typeface="Fira Code"/>
                <a:ea typeface="Fira Code"/>
                <a:cs typeface="Fira Code"/>
                <a:sym typeface="Fira Code"/>
              </a:rPr>
              <a:t>value</a:t>
            </a:r>
            <a:r>
              <a:rPr lang="vi" sz="1200">
                <a:solidFill>
                  <a:srgbClr val="2AA198"/>
                </a:solidFill>
                <a:latin typeface="Fira Code"/>
                <a:ea typeface="Fira Code"/>
                <a:cs typeface="Fira Code"/>
                <a:sym typeface="Fira Code"/>
              </a:rPr>
              <a:t>} has index ${</a:t>
            </a:r>
            <a:r>
              <a:rPr lang="vi" sz="1200">
                <a:solidFill>
                  <a:srgbClr val="268BD2"/>
                </a:solidFill>
                <a:latin typeface="Fira Code"/>
                <a:ea typeface="Fira Code"/>
                <a:cs typeface="Fira Code"/>
                <a:sym typeface="Fira Code"/>
              </a:rPr>
              <a:t>index</a:t>
            </a:r>
            <a:r>
              <a:rPr lang="vi" sz="1200">
                <a:solidFill>
                  <a:srgbClr val="2AA198"/>
                </a:solidFill>
                <a:latin typeface="Fira Code"/>
                <a:ea typeface="Fira Code"/>
                <a:cs typeface="Fira Code"/>
                <a:sym typeface="Fira Code"/>
              </a:rPr>
              <a:t>} in array [${</a:t>
            </a:r>
            <a:r>
              <a:rPr lang="vi" sz="1200">
                <a:solidFill>
                  <a:srgbClr val="268BD2"/>
                </a:solidFill>
                <a:latin typeface="Fira Code"/>
                <a:ea typeface="Fira Code"/>
                <a:cs typeface="Fira Code"/>
                <a:sym typeface="Fira Code"/>
              </a:rPr>
              <a:t>array</a:t>
            </a:r>
            <a:r>
              <a:rPr lang="vi" sz="1200">
                <a:solidFill>
                  <a:srgbClr val="2AA198"/>
                </a:solidFill>
                <a:latin typeface="Fira Code"/>
                <a:ea typeface="Fira Code"/>
                <a:cs typeface="Fira Code"/>
                <a:sym typeface="Fira Code"/>
              </a:rPr>
              <a:t>}]`</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spcBef>
                <a:spcPts val="0"/>
              </a:spcBef>
              <a:spcAft>
                <a:spcPts val="0"/>
              </a:spcAft>
              <a:buNone/>
            </a:pPr>
            <a:r>
              <a:t/>
            </a:r>
            <a:endParaRPr>
              <a:solidFill>
                <a:srgbClr val="233A44"/>
              </a:solidFill>
              <a:latin typeface="Lora Regular"/>
              <a:ea typeface="Lora Regular"/>
              <a:cs typeface="Lora Regular"/>
              <a:sym typeface="Lora Regular"/>
            </a:endParaRPr>
          </a:p>
          <a:p>
            <a:pPr indent="0" lvl="0" marL="0" rtl="0" algn="l">
              <a:spcBef>
                <a:spcPts val="1600"/>
              </a:spcBef>
              <a:spcAft>
                <a:spcPts val="0"/>
              </a:spcAft>
              <a:buNone/>
            </a:pPr>
            <a:r>
              <a:t/>
            </a:r>
            <a:endParaRPr b="1">
              <a:solidFill>
                <a:srgbClr val="233A44"/>
              </a:solidFill>
              <a:latin typeface="Lora"/>
              <a:ea typeface="Lora"/>
              <a:cs typeface="Lora"/>
              <a:sym typeface="Lora"/>
            </a:endParaRPr>
          </a:p>
          <a:p>
            <a:pPr indent="0" lvl="0" marL="0" rtl="0" algn="l">
              <a:spcBef>
                <a:spcPts val="1600"/>
              </a:spcBef>
              <a:spcAft>
                <a:spcPts val="0"/>
              </a:spcAft>
              <a:buNone/>
            </a:pPr>
            <a:r>
              <a:t/>
            </a:r>
            <a:endParaRPr b="1">
              <a:solidFill>
                <a:srgbClr val="233A44"/>
              </a:solidFill>
              <a:latin typeface="Lora"/>
              <a:ea typeface="Lora"/>
              <a:cs typeface="Lora"/>
              <a:sym typeface="Lora"/>
            </a:endParaRPr>
          </a:p>
          <a:p>
            <a:pPr indent="0" lvl="0" marL="0" rtl="0" algn="l">
              <a:spcBef>
                <a:spcPts val="1600"/>
              </a:spcBef>
              <a:spcAft>
                <a:spcPts val="0"/>
              </a:spcAft>
              <a:buNone/>
            </a:pPr>
            <a:r>
              <a:rPr b="1" lang="vi">
                <a:solidFill>
                  <a:srgbClr val="233A44"/>
                </a:solidFill>
                <a:latin typeface="Lora"/>
                <a:ea typeface="Lora"/>
                <a:cs typeface="Lora"/>
                <a:sym typeface="Lora"/>
              </a:rPr>
              <a:t>💡 </a:t>
            </a:r>
            <a:r>
              <a:rPr lang="vi">
                <a:solidFill>
                  <a:srgbClr val="233A44"/>
                </a:solidFill>
                <a:latin typeface="Lora"/>
                <a:ea typeface="Lora"/>
                <a:cs typeface="Lora"/>
                <a:sym typeface="Lora"/>
              </a:rPr>
              <a:t>Không thể ngắt </a:t>
            </a:r>
            <a:r>
              <a:rPr lang="vi">
                <a:solidFill>
                  <a:srgbClr val="268BD2"/>
                </a:solidFill>
                <a:latin typeface="Fira Code"/>
                <a:ea typeface="Fira Code"/>
                <a:cs typeface="Fira Code"/>
                <a:sym typeface="Fira Code"/>
              </a:rPr>
              <a:t>forEach</a:t>
            </a:r>
            <a:r>
              <a:rPr lang="vi">
                <a:solidFill>
                  <a:srgbClr val="BBBBBB"/>
                </a:solidFill>
                <a:latin typeface="Fira Code"/>
                <a:ea typeface="Fira Code"/>
                <a:cs typeface="Fira Code"/>
                <a:sym typeface="Fira Code"/>
              </a:rPr>
              <a:t>()</a:t>
            </a:r>
            <a:r>
              <a:rPr b="1" lang="vi">
                <a:solidFill>
                  <a:srgbClr val="233A44"/>
                </a:solidFill>
                <a:latin typeface="Lora"/>
                <a:ea typeface="Lora"/>
                <a:cs typeface="Lora"/>
                <a:sym typeface="Lora"/>
              </a:rPr>
              <a:t> </a:t>
            </a:r>
            <a:r>
              <a:rPr lang="vi">
                <a:solidFill>
                  <a:srgbClr val="233A44"/>
                </a:solidFill>
                <a:latin typeface="Lora"/>
                <a:ea typeface="Lora"/>
                <a:cs typeface="Lora"/>
                <a:sym typeface="Lora"/>
              </a:rPr>
              <a:t>với </a:t>
            </a:r>
            <a:r>
              <a:rPr b="1" lang="vi">
                <a:solidFill>
                  <a:srgbClr val="859900"/>
                </a:solidFill>
                <a:latin typeface="Fira Code"/>
                <a:ea typeface="Fira Code"/>
                <a:cs typeface="Fira Code"/>
                <a:sym typeface="Fira Code"/>
              </a:rPr>
              <a:t>break</a:t>
            </a:r>
            <a:r>
              <a:rPr lang="vi">
                <a:solidFill>
                  <a:srgbClr val="233A44"/>
                </a:solidFill>
                <a:latin typeface="Lora"/>
                <a:ea typeface="Lora"/>
                <a:cs typeface="Lora"/>
                <a:sym typeface="Lora"/>
              </a:rPr>
              <a:t> hoặc </a:t>
            </a:r>
            <a:r>
              <a:rPr b="1" lang="vi">
                <a:solidFill>
                  <a:srgbClr val="859900"/>
                </a:solidFill>
                <a:latin typeface="Fira Code"/>
                <a:ea typeface="Fira Code"/>
                <a:cs typeface="Fira Code"/>
                <a:sym typeface="Fira Code"/>
              </a:rPr>
              <a:t>continue</a:t>
            </a:r>
            <a:r>
              <a:rPr lang="vi">
                <a:solidFill>
                  <a:srgbClr val="233A44"/>
                </a:solidFill>
                <a:latin typeface="Lora"/>
                <a:ea typeface="Lora"/>
                <a:cs typeface="Lora"/>
                <a:sym typeface="Lora"/>
              </a:rPr>
              <a:t> và câu lệnh </a:t>
            </a:r>
            <a:r>
              <a:rPr b="1" lang="vi">
                <a:solidFill>
                  <a:srgbClr val="859900"/>
                </a:solidFill>
                <a:latin typeface="Fira Code"/>
                <a:ea typeface="Fira Code"/>
                <a:cs typeface="Fira Code"/>
                <a:sym typeface="Fira Code"/>
              </a:rPr>
              <a:t>return</a:t>
            </a:r>
            <a:r>
              <a:rPr lang="vi">
                <a:solidFill>
                  <a:srgbClr val="233A44"/>
                </a:solidFill>
                <a:latin typeface="Lora"/>
                <a:ea typeface="Lora"/>
                <a:cs typeface="Lora"/>
                <a:sym typeface="Lora"/>
              </a:rPr>
              <a:t> bị bỏ qua</a:t>
            </a:r>
            <a:endParaRPr>
              <a:solidFill>
                <a:srgbClr val="233A44"/>
              </a:solidFill>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sp>
        <p:nvSpPr>
          <p:cNvPr id="352" name="Google Shape;352;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353" name="Google Shape;353;p42"/>
          <p:cNvGrpSpPr/>
          <p:nvPr/>
        </p:nvGrpSpPr>
        <p:grpSpPr>
          <a:xfrm>
            <a:off x="4543325" y="2943225"/>
            <a:ext cx="3022500" cy="1355200"/>
            <a:chOff x="4033850" y="3118450"/>
            <a:chExt cx="3022500" cy="1355200"/>
          </a:xfrm>
        </p:grpSpPr>
        <p:sp>
          <p:nvSpPr>
            <p:cNvPr id="354" name="Google Shape;354;p42"/>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355" name="Google Shape;355;p42"/>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sp>
          <p:nvSpPr>
            <p:cNvPr id="356" name="Google Shape;356;p42"/>
            <p:cNvSpPr/>
            <p:nvPr/>
          </p:nvSpPr>
          <p:spPr>
            <a:xfrm>
              <a:off x="48576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30</a:t>
              </a:r>
              <a:endParaRPr sz="1200">
                <a:solidFill>
                  <a:schemeClr val="accent1"/>
                </a:solidFill>
                <a:latin typeface="Lora"/>
                <a:ea typeface="Lora"/>
                <a:cs typeface="Lora"/>
                <a:sym typeface="Lora"/>
              </a:endParaRPr>
            </a:p>
          </p:txBody>
        </p:sp>
        <p:sp>
          <p:nvSpPr>
            <p:cNvPr id="357" name="Google Shape;357;p42"/>
            <p:cNvSpPr/>
            <p:nvPr/>
          </p:nvSpPr>
          <p:spPr>
            <a:xfrm>
              <a:off x="52695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40</a:t>
              </a:r>
              <a:endParaRPr sz="1200">
                <a:solidFill>
                  <a:schemeClr val="accent1"/>
                </a:solidFill>
                <a:latin typeface="Lora"/>
                <a:ea typeface="Lora"/>
                <a:cs typeface="Lora"/>
                <a:sym typeface="Lora"/>
              </a:endParaRPr>
            </a:p>
          </p:txBody>
        </p:sp>
        <p:sp>
          <p:nvSpPr>
            <p:cNvPr id="358" name="Google Shape;358;p42"/>
            <p:cNvSpPr/>
            <p:nvPr/>
          </p:nvSpPr>
          <p:spPr>
            <a:xfrm>
              <a:off x="56814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50</a:t>
              </a:r>
              <a:endParaRPr sz="1200">
                <a:solidFill>
                  <a:schemeClr val="accent1"/>
                </a:solidFill>
                <a:latin typeface="Lora"/>
                <a:ea typeface="Lora"/>
                <a:cs typeface="Lora"/>
                <a:sym typeface="Lora"/>
              </a:endParaRPr>
            </a:p>
          </p:txBody>
        </p:sp>
        <p:sp>
          <p:nvSpPr>
            <p:cNvPr id="359" name="Google Shape;359;p42"/>
            <p:cNvSpPr/>
            <p:nvPr/>
          </p:nvSpPr>
          <p:spPr>
            <a:xfrm>
              <a:off x="6093350" y="3118450"/>
              <a:ext cx="963000" cy="4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callback(i)</a:t>
              </a:r>
              <a:endParaRPr sz="1200">
                <a:solidFill>
                  <a:schemeClr val="accent1"/>
                </a:solidFill>
                <a:latin typeface="Lora"/>
                <a:ea typeface="Lora"/>
                <a:cs typeface="Lora"/>
                <a:sym typeface="Lora"/>
              </a:endParaRPr>
            </a:p>
          </p:txBody>
        </p:sp>
        <p:cxnSp>
          <p:nvCxnSpPr>
            <p:cNvPr id="360" name="Google Shape;360;p42"/>
            <p:cNvCxnSpPr>
              <a:stCxn id="354" idx="0"/>
              <a:endCxn id="359" idx="1"/>
            </p:cNvCxnSpPr>
            <p:nvPr/>
          </p:nvCxnSpPr>
          <p:spPr>
            <a:xfrm rot="-5400000">
              <a:off x="4797950" y="2766200"/>
              <a:ext cx="737400" cy="1853700"/>
            </a:xfrm>
            <a:prstGeom prst="curvedConnector2">
              <a:avLst/>
            </a:prstGeom>
            <a:noFill/>
            <a:ln cap="flat" cmpd="sng" w="9525">
              <a:solidFill>
                <a:schemeClr val="accent1"/>
              </a:solidFill>
              <a:prstDash val="dash"/>
              <a:round/>
              <a:headEnd len="med" w="med" type="none"/>
              <a:tailEnd len="med" w="med" type="triangle"/>
            </a:ln>
          </p:spPr>
        </p:cxnSp>
        <p:cxnSp>
          <p:nvCxnSpPr>
            <p:cNvPr id="361" name="Google Shape;361;p42"/>
            <p:cNvCxnSpPr>
              <a:stCxn id="355" idx="0"/>
              <a:endCxn id="359" idx="1"/>
            </p:cNvCxnSpPr>
            <p:nvPr/>
          </p:nvCxnSpPr>
          <p:spPr>
            <a:xfrm rot="-5400000">
              <a:off x="5003900" y="2972150"/>
              <a:ext cx="737400" cy="1441800"/>
            </a:xfrm>
            <a:prstGeom prst="curvedConnector2">
              <a:avLst/>
            </a:prstGeom>
            <a:noFill/>
            <a:ln cap="flat" cmpd="sng" w="9525">
              <a:solidFill>
                <a:schemeClr val="accent1"/>
              </a:solidFill>
              <a:prstDash val="dash"/>
              <a:round/>
              <a:headEnd len="med" w="med" type="none"/>
              <a:tailEnd len="med" w="med" type="triangle"/>
            </a:ln>
          </p:spPr>
        </p:cxnSp>
        <p:cxnSp>
          <p:nvCxnSpPr>
            <p:cNvPr id="362" name="Google Shape;362;p42"/>
            <p:cNvCxnSpPr>
              <a:stCxn id="356" idx="0"/>
              <a:endCxn id="359" idx="1"/>
            </p:cNvCxnSpPr>
            <p:nvPr/>
          </p:nvCxnSpPr>
          <p:spPr>
            <a:xfrm rot="-5400000">
              <a:off x="5209850" y="3178100"/>
              <a:ext cx="737400" cy="1029900"/>
            </a:xfrm>
            <a:prstGeom prst="curvedConnector2">
              <a:avLst/>
            </a:prstGeom>
            <a:noFill/>
            <a:ln cap="flat" cmpd="sng" w="9525">
              <a:solidFill>
                <a:schemeClr val="accent1"/>
              </a:solidFill>
              <a:prstDash val="dash"/>
              <a:round/>
              <a:headEnd len="med" w="med" type="none"/>
              <a:tailEnd len="med" w="med" type="triangle"/>
            </a:ln>
          </p:spPr>
        </p:cxnSp>
        <p:cxnSp>
          <p:nvCxnSpPr>
            <p:cNvPr id="363" name="Google Shape;363;p42"/>
            <p:cNvCxnSpPr>
              <a:stCxn id="357" idx="0"/>
              <a:endCxn id="359" idx="1"/>
            </p:cNvCxnSpPr>
            <p:nvPr/>
          </p:nvCxnSpPr>
          <p:spPr>
            <a:xfrm rot="-5400000">
              <a:off x="5415800" y="3384050"/>
              <a:ext cx="737400" cy="618000"/>
            </a:xfrm>
            <a:prstGeom prst="curvedConnector2">
              <a:avLst/>
            </a:prstGeom>
            <a:noFill/>
            <a:ln cap="flat" cmpd="sng" w="9525">
              <a:solidFill>
                <a:schemeClr val="accent1"/>
              </a:solidFill>
              <a:prstDash val="dash"/>
              <a:round/>
              <a:headEnd len="med" w="med" type="none"/>
              <a:tailEnd len="med" w="med" type="triangle"/>
            </a:ln>
          </p:spPr>
        </p:cxnSp>
        <p:cxnSp>
          <p:nvCxnSpPr>
            <p:cNvPr id="364" name="Google Shape;364;p42"/>
            <p:cNvCxnSpPr>
              <a:stCxn id="358" idx="0"/>
              <a:endCxn id="359" idx="1"/>
            </p:cNvCxnSpPr>
            <p:nvPr/>
          </p:nvCxnSpPr>
          <p:spPr>
            <a:xfrm rot="-5400000">
              <a:off x="5621750" y="3590000"/>
              <a:ext cx="737400" cy="206100"/>
            </a:xfrm>
            <a:prstGeom prst="curvedConnector2">
              <a:avLst/>
            </a:prstGeom>
            <a:noFill/>
            <a:ln cap="flat" cmpd="sng" w="9525">
              <a:solidFill>
                <a:schemeClr val="accent1"/>
              </a:solidFill>
              <a:prstDash val="dash"/>
              <a:round/>
              <a:headEnd len="med" w="med" type="none"/>
              <a:tailEnd len="med" w="med" type="triangle"/>
            </a:ln>
          </p:spPr>
        </p:cxnSp>
      </p:grpSp>
      <p:pic>
        <p:nvPicPr>
          <p:cNvPr id="365" name="Google Shape;365;p42"/>
          <p:cNvPicPr preferRelativeResize="0"/>
          <p:nvPr/>
        </p:nvPicPr>
        <p:blipFill>
          <a:blip r:embed="rId3">
            <a:alphaModFix/>
          </a:blip>
          <a:stretch>
            <a:fillRect/>
          </a:stretch>
        </p:blipFill>
        <p:spPr>
          <a:xfrm>
            <a:off x="2877675" y="3299200"/>
            <a:ext cx="1020525" cy="81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filter</a:t>
            </a:r>
            <a:r>
              <a:rPr lang="vi">
                <a:solidFill>
                  <a:srgbClr val="BBBBBB"/>
                </a:solidFill>
                <a:latin typeface="Fira Code"/>
                <a:ea typeface="Fira Code"/>
                <a:cs typeface="Fira Code"/>
                <a:sym typeface="Fira Code"/>
              </a:rPr>
              <a:t>()</a:t>
            </a:r>
            <a:r>
              <a:rPr lang="vi">
                <a:latin typeface="Lora"/>
                <a:ea typeface="Lora"/>
                <a:cs typeface="Lora"/>
                <a:sym typeface="Lora"/>
              </a:rPr>
              <a:t> trả về một mảng các phần tử “khớp” với điều kiện chỉ định, nó nhận vào một hàm </a:t>
            </a:r>
            <a:r>
              <a:rPr b="1" lang="vi">
                <a:latin typeface="Lora"/>
                <a:ea typeface="Lora"/>
                <a:cs typeface="Lora"/>
                <a:sym typeface="Lora"/>
              </a:rPr>
              <a:t>callback</a:t>
            </a:r>
            <a:r>
              <a:rPr lang="vi">
                <a:latin typeface="Lora"/>
                <a:ea typeface="Lora"/>
                <a:cs typeface="Lora"/>
                <a:sym typeface="Lora"/>
              </a:rPr>
              <a:t> để so sánh giá trị, hàm </a:t>
            </a:r>
            <a:r>
              <a:rPr b="1" lang="vi">
                <a:latin typeface="Lora"/>
                <a:ea typeface="Lora"/>
                <a:cs typeface="Lora"/>
                <a:sym typeface="Lora"/>
              </a:rPr>
              <a:t>callback</a:t>
            </a:r>
            <a:r>
              <a:rPr lang="vi">
                <a:latin typeface="Lora"/>
                <a:ea typeface="Lora"/>
                <a:cs typeface="Lora"/>
                <a:sym typeface="Lora"/>
              </a:rPr>
              <a:t> phải trả về giá trị </a:t>
            </a:r>
            <a:r>
              <a:rPr b="1" lang="vi">
                <a:solidFill>
                  <a:srgbClr val="859900"/>
                </a:solidFill>
                <a:latin typeface="Fira Code"/>
                <a:ea typeface="Fira Code"/>
                <a:cs typeface="Fira Code"/>
                <a:sym typeface="Fira Code"/>
              </a:rPr>
              <a:t>true</a:t>
            </a:r>
            <a:r>
              <a:rPr lang="vi">
                <a:latin typeface="Lora"/>
                <a:ea typeface="Lora"/>
                <a:cs typeface="Lora"/>
                <a:sym typeface="Lora"/>
              </a:rPr>
              <a:t> hoặc </a:t>
            </a:r>
            <a:r>
              <a:rPr b="1" lang="vi">
                <a:solidFill>
                  <a:srgbClr val="859900"/>
                </a:solidFill>
                <a:latin typeface="Fira Code"/>
                <a:ea typeface="Fira Code"/>
                <a:cs typeface="Fira Code"/>
                <a:sym typeface="Fira Code"/>
              </a:rPr>
              <a:t>false</a:t>
            </a:r>
            <a:endParaRPr b="1">
              <a:solidFill>
                <a:srgbClr val="859900"/>
              </a:solidFill>
              <a:latin typeface="Fira Code"/>
              <a:ea typeface="Fira Code"/>
              <a:cs typeface="Fira Code"/>
              <a:sym typeface="Fira Code"/>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 </a:t>
            </a:r>
            <a:r>
              <a:rPr lang="vi" sz="1200">
                <a:solidFill>
                  <a:srgbClr val="268BD2"/>
                </a:solidFill>
                <a:latin typeface="Fira Code"/>
                <a:ea typeface="Fira Code"/>
                <a:cs typeface="Fira Code"/>
                <a:sym typeface="Fira Code"/>
              </a:rPr>
              <a:t>name</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"Ba"</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age</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29</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 </a:t>
            </a:r>
            <a:r>
              <a:rPr lang="vi" sz="1200">
                <a:solidFill>
                  <a:srgbClr val="268BD2"/>
                </a:solidFill>
                <a:latin typeface="Fira Code"/>
                <a:ea typeface="Fira Code"/>
                <a:cs typeface="Fira Code"/>
                <a:sym typeface="Fira Code"/>
              </a:rPr>
              <a:t>name</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"Bon"</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age</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filter</a:t>
            </a:r>
            <a:r>
              <a:rPr lang="vi" sz="1200">
                <a:solidFill>
                  <a:srgbClr val="BBBBBB"/>
                </a:solidFill>
                <a:latin typeface="Fira Code"/>
                <a:ea typeface="Fira Code"/>
                <a:cs typeface="Fira Code"/>
                <a:sym typeface="Fira Code"/>
              </a:rPr>
              <a:t>((i)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age</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20</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 {name: “Ba”, age: 29} ]</a:t>
            </a:r>
            <a:endParaRPr>
              <a:latin typeface="Lora"/>
              <a:ea typeface="Lora"/>
              <a:cs typeface="Lora"/>
              <a:sym typeface="Lora"/>
            </a:endParaRPr>
          </a:p>
        </p:txBody>
      </p:sp>
      <p:sp>
        <p:nvSpPr>
          <p:cNvPr id="371" name="Google Shape;371;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372" name="Google Shape;372;p43"/>
          <p:cNvGrpSpPr/>
          <p:nvPr/>
        </p:nvGrpSpPr>
        <p:grpSpPr>
          <a:xfrm>
            <a:off x="4355300" y="2330925"/>
            <a:ext cx="4061050" cy="2289350"/>
            <a:chOff x="3119600" y="2365800"/>
            <a:chExt cx="4061050" cy="2289350"/>
          </a:xfrm>
        </p:grpSpPr>
        <p:grpSp>
          <p:nvGrpSpPr>
            <p:cNvPr id="373" name="Google Shape;373;p43"/>
            <p:cNvGrpSpPr/>
            <p:nvPr/>
          </p:nvGrpSpPr>
          <p:grpSpPr>
            <a:xfrm>
              <a:off x="3119600" y="3299950"/>
              <a:ext cx="3022500" cy="1355200"/>
              <a:chOff x="4033850" y="3118450"/>
              <a:chExt cx="3022500" cy="1355200"/>
            </a:xfrm>
          </p:grpSpPr>
          <p:sp>
            <p:nvSpPr>
              <p:cNvPr id="374" name="Google Shape;374;p43"/>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375" name="Google Shape;375;p43"/>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sp>
            <p:nvSpPr>
              <p:cNvPr id="376" name="Google Shape;376;p43"/>
              <p:cNvSpPr/>
              <p:nvPr/>
            </p:nvSpPr>
            <p:spPr>
              <a:xfrm>
                <a:off x="48576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30</a:t>
                </a:r>
                <a:endParaRPr sz="1200">
                  <a:solidFill>
                    <a:schemeClr val="accent1"/>
                  </a:solidFill>
                  <a:latin typeface="Lora"/>
                  <a:ea typeface="Lora"/>
                  <a:cs typeface="Lora"/>
                  <a:sym typeface="Lora"/>
                </a:endParaRPr>
              </a:p>
            </p:txBody>
          </p:sp>
          <p:sp>
            <p:nvSpPr>
              <p:cNvPr id="377" name="Google Shape;377;p43"/>
              <p:cNvSpPr/>
              <p:nvPr/>
            </p:nvSpPr>
            <p:spPr>
              <a:xfrm>
                <a:off x="52695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40</a:t>
                </a:r>
                <a:endParaRPr sz="1200">
                  <a:solidFill>
                    <a:schemeClr val="accent1"/>
                  </a:solidFill>
                  <a:latin typeface="Lora"/>
                  <a:ea typeface="Lora"/>
                  <a:cs typeface="Lora"/>
                  <a:sym typeface="Lora"/>
                </a:endParaRPr>
              </a:p>
            </p:txBody>
          </p:sp>
          <p:sp>
            <p:nvSpPr>
              <p:cNvPr id="378" name="Google Shape;378;p43"/>
              <p:cNvSpPr/>
              <p:nvPr/>
            </p:nvSpPr>
            <p:spPr>
              <a:xfrm>
                <a:off x="56814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50</a:t>
                </a:r>
                <a:endParaRPr sz="1200">
                  <a:solidFill>
                    <a:schemeClr val="accent1"/>
                  </a:solidFill>
                  <a:latin typeface="Lora"/>
                  <a:ea typeface="Lora"/>
                  <a:cs typeface="Lora"/>
                  <a:sym typeface="Lora"/>
                </a:endParaRPr>
              </a:p>
            </p:txBody>
          </p:sp>
          <p:sp>
            <p:nvSpPr>
              <p:cNvPr id="379" name="Google Shape;379;p43"/>
              <p:cNvSpPr/>
              <p:nvPr/>
            </p:nvSpPr>
            <p:spPr>
              <a:xfrm>
                <a:off x="6093350" y="3118450"/>
                <a:ext cx="963000" cy="4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callback(i)</a:t>
                </a:r>
                <a:endParaRPr sz="1200">
                  <a:solidFill>
                    <a:schemeClr val="accent1"/>
                  </a:solidFill>
                  <a:latin typeface="Lora"/>
                  <a:ea typeface="Lora"/>
                  <a:cs typeface="Lora"/>
                  <a:sym typeface="Lora"/>
                </a:endParaRPr>
              </a:p>
            </p:txBody>
          </p:sp>
          <p:cxnSp>
            <p:nvCxnSpPr>
              <p:cNvPr id="380" name="Google Shape;380;p43"/>
              <p:cNvCxnSpPr>
                <a:stCxn id="374" idx="0"/>
                <a:endCxn id="379" idx="1"/>
              </p:cNvCxnSpPr>
              <p:nvPr/>
            </p:nvCxnSpPr>
            <p:spPr>
              <a:xfrm rot="-5400000">
                <a:off x="4797950" y="2766200"/>
                <a:ext cx="737400" cy="1853700"/>
              </a:xfrm>
              <a:prstGeom prst="curvedConnector2">
                <a:avLst/>
              </a:prstGeom>
              <a:noFill/>
              <a:ln cap="flat" cmpd="sng" w="9525">
                <a:solidFill>
                  <a:schemeClr val="accent1"/>
                </a:solidFill>
                <a:prstDash val="dash"/>
                <a:round/>
                <a:headEnd len="med" w="med" type="none"/>
                <a:tailEnd len="med" w="med" type="triangle"/>
              </a:ln>
            </p:spPr>
          </p:cxnSp>
          <p:cxnSp>
            <p:nvCxnSpPr>
              <p:cNvPr id="381" name="Google Shape;381;p43"/>
              <p:cNvCxnSpPr>
                <a:stCxn id="375" idx="0"/>
                <a:endCxn id="379" idx="1"/>
              </p:cNvCxnSpPr>
              <p:nvPr/>
            </p:nvCxnSpPr>
            <p:spPr>
              <a:xfrm rot="-5400000">
                <a:off x="5003900" y="2972150"/>
                <a:ext cx="737400" cy="1441800"/>
              </a:xfrm>
              <a:prstGeom prst="curvedConnector2">
                <a:avLst/>
              </a:prstGeom>
              <a:noFill/>
              <a:ln cap="flat" cmpd="sng" w="9525">
                <a:solidFill>
                  <a:schemeClr val="accent1"/>
                </a:solidFill>
                <a:prstDash val="dash"/>
                <a:round/>
                <a:headEnd len="med" w="med" type="none"/>
                <a:tailEnd len="med" w="med" type="triangle"/>
              </a:ln>
            </p:spPr>
          </p:cxnSp>
          <p:cxnSp>
            <p:nvCxnSpPr>
              <p:cNvPr id="382" name="Google Shape;382;p43"/>
              <p:cNvCxnSpPr>
                <a:stCxn id="376" idx="0"/>
                <a:endCxn id="379" idx="1"/>
              </p:cNvCxnSpPr>
              <p:nvPr/>
            </p:nvCxnSpPr>
            <p:spPr>
              <a:xfrm rot="-5400000">
                <a:off x="5209850" y="3178100"/>
                <a:ext cx="737400" cy="1029900"/>
              </a:xfrm>
              <a:prstGeom prst="curvedConnector2">
                <a:avLst/>
              </a:prstGeom>
              <a:noFill/>
              <a:ln cap="flat" cmpd="sng" w="9525">
                <a:solidFill>
                  <a:schemeClr val="accent1"/>
                </a:solidFill>
                <a:prstDash val="dash"/>
                <a:round/>
                <a:headEnd len="med" w="med" type="none"/>
                <a:tailEnd len="med" w="med" type="triangle"/>
              </a:ln>
            </p:spPr>
          </p:cxnSp>
          <p:cxnSp>
            <p:nvCxnSpPr>
              <p:cNvPr id="383" name="Google Shape;383;p43"/>
              <p:cNvCxnSpPr>
                <a:stCxn id="377" idx="0"/>
                <a:endCxn id="379" idx="1"/>
              </p:cNvCxnSpPr>
              <p:nvPr/>
            </p:nvCxnSpPr>
            <p:spPr>
              <a:xfrm rot="-5400000">
                <a:off x="5415800" y="3384050"/>
                <a:ext cx="737400" cy="618000"/>
              </a:xfrm>
              <a:prstGeom prst="curvedConnector2">
                <a:avLst/>
              </a:prstGeom>
              <a:noFill/>
              <a:ln cap="flat" cmpd="sng" w="9525">
                <a:solidFill>
                  <a:schemeClr val="accent1"/>
                </a:solidFill>
                <a:prstDash val="dash"/>
                <a:round/>
                <a:headEnd len="med" w="med" type="none"/>
                <a:tailEnd len="med" w="med" type="triangle"/>
              </a:ln>
            </p:spPr>
          </p:cxnSp>
          <p:cxnSp>
            <p:nvCxnSpPr>
              <p:cNvPr id="384" name="Google Shape;384;p43"/>
              <p:cNvCxnSpPr>
                <a:stCxn id="378" idx="0"/>
                <a:endCxn id="379" idx="1"/>
              </p:cNvCxnSpPr>
              <p:nvPr/>
            </p:nvCxnSpPr>
            <p:spPr>
              <a:xfrm rot="-5400000">
                <a:off x="5621750" y="3590000"/>
                <a:ext cx="737400" cy="206100"/>
              </a:xfrm>
              <a:prstGeom prst="curvedConnector2">
                <a:avLst/>
              </a:prstGeom>
              <a:noFill/>
              <a:ln cap="flat" cmpd="sng" w="9525">
                <a:solidFill>
                  <a:schemeClr val="accent1"/>
                </a:solidFill>
                <a:prstDash val="dash"/>
                <a:round/>
                <a:headEnd len="med" w="med" type="none"/>
                <a:tailEnd len="med" w="med" type="triangle"/>
              </a:ln>
            </p:spPr>
          </p:cxnSp>
        </p:grpSp>
        <p:grpSp>
          <p:nvGrpSpPr>
            <p:cNvPr id="385" name="Google Shape;385;p43"/>
            <p:cNvGrpSpPr/>
            <p:nvPr/>
          </p:nvGrpSpPr>
          <p:grpSpPr>
            <a:xfrm>
              <a:off x="6356850" y="2365800"/>
              <a:ext cx="823800" cy="411900"/>
              <a:chOff x="4033850" y="4061750"/>
              <a:chExt cx="823800" cy="411900"/>
            </a:xfrm>
          </p:grpSpPr>
          <p:sp>
            <p:nvSpPr>
              <p:cNvPr id="386" name="Google Shape;386;p43"/>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387" name="Google Shape;387;p43"/>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grpSp>
        <p:cxnSp>
          <p:nvCxnSpPr>
            <p:cNvPr id="388" name="Google Shape;388;p43"/>
            <p:cNvCxnSpPr>
              <a:stCxn id="379" idx="3"/>
              <a:endCxn id="386" idx="2"/>
            </p:cNvCxnSpPr>
            <p:nvPr/>
          </p:nvCxnSpPr>
          <p:spPr>
            <a:xfrm flipH="1" rot="10800000">
              <a:off x="6142100" y="2777800"/>
              <a:ext cx="420600" cy="728100"/>
            </a:xfrm>
            <a:prstGeom prst="curvedConnector2">
              <a:avLst/>
            </a:prstGeom>
            <a:noFill/>
            <a:ln cap="flat" cmpd="sng" w="9525">
              <a:solidFill>
                <a:schemeClr val="accent1"/>
              </a:solidFill>
              <a:prstDash val="dash"/>
              <a:round/>
              <a:headEnd len="med" w="med" type="none"/>
              <a:tailEnd len="med" w="med" type="triangle"/>
            </a:ln>
          </p:spPr>
        </p:cxnSp>
        <p:cxnSp>
          <p:nvCxnSpPr>
            <p:cNvPr id="389" name="Google Shape;389;p43"/>
            <p:cNvCxnSpPr>
              <a:stCxn id="379" idx="3"/>
              <a:endCxn id="387" idx="2"/>
            </p:cNvCxnSpPr>
            <p:nvPr/>
          </p:nvCxnSpPr>
          <p:spPr>
            <a:xfrm flipH="1" rot="10800000">
              <a:off x="6142100" y="2777800"/>
              <a:ext cx="832500" cy="728100"/>
            </a:xfrm>
            <a:prstGeom prst="curvedConnector2">
              <a:avLst/>
            </a:prstGeom>
            <a:noFill/>
            <a:ln cap="flat" cmpd="sng" w="9525">
              <a:solidFill>
                <a:schemeClr val="accent1"/>
              </a:solidFill>
              <a:prstDash val="dash"/>
              <a:round/>
              <a:headEnd len="med" w="med" type="none"/>
              <a:tailEnd len="med" w="med" type="triangle"/>
            </a:ln>
          </p:spPr>
        </p:cxnSp>
      </p:grpSp>
      <p:pic>
        <p:nvPicPr>
          <p:cNvPr id="390" name="Google Shape;390;p43"/>
          <p:cNvPicPr preferRelativeResize="0"/>
          <p:nvPr/>
        </p:nvPicPr>
        <p:blipFill>
          <a:blip r:embed="rId3">
            <a:alphaModFix/>
          </a:blip>
          <a:stretch>
            <a:fillRect/>
          </a:stretch>
        </p:blipFill>
        <p:spPr>
          <a:xfrm>
            <a:off x="7037150" y="3731900"/>
            <a:ext cx="1020525" cy="81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JavaScript cho phép gọi các phương thức của object trên giá trị nguyên thủy (primitive) giống như một object thông thường. Ngoại trừ </a:t>
            </a:r>
            <a:r>
              <a:rPr b="1" lang="vi">
                <a:latin typeface="Lora"/>
                <a:ea typeface="Lora"/>
                <a:cs typeface="Lora"/>
                <a:sym typeface="Lora"/>
              </a:rPr>
              <a:t>null</a:t>
            </a:r>
            <a:r>
              <a:rPr lang="vi">
                <a:latin typeface="Lora"/>
                <a:ea typeface="Lora"/>
                <a:cs typeface="Lora"/>
                <a:sym typeface="Lora"/>
              </a:rPr>
              <a:t> và </a:t>
            </a:r>
            <a:r>
              <a:rPr b="1" lang="vi">
                <a:latin typeface="Lora"/>
                <a:ea typeface="Lora"/>
                <a:cs typeface="Lora"/>
                <a:sym typeface="Lora"/>
              </a:rPr>
              <a:t>undefined</a:t>
            </a:r>
            <a:r>
              <a:rPr lang="vi">
                <a:latin typeface="Lora"/>
                <a:ea typeface="Lora"/>
                <a:cs typeface="Lora"/>
                <a:sym typeface="Lora"/>
              </a:rPr>
              <a:t> là 2 kiểu đặc biệt, không có bất kỳ phương thức nào</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2AA198"/>
                </a:solidFill>
                <a:latin typeface="Fira Code"/>
                <a:ea typeface="Fira Code"/>
                <a:cs typeface="Fira Code"/>
                <a:sym typeface="Fira Code"/>
              </a:rPr>
              <a:t>"abc"</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toUpperCase</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"ABC" -&gt; new String("abc").toUpperCase()</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toString</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"1" -&gt; new Number(1).toString()</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true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valueOf</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true -&gt; new Boolean(true).valueOf()</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AA198"/>
                </a:solidFill>
                <a:latin typeface="Fira Code"/>
                <a:ea typeface="Fira Code"/>
                <a:cs typeface="Fira Code"/>
                <a:sym typeface="Fira Code"/>
              </a:rPr>
              <a:t>"Ba đẹp trai 😅"</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split</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 "</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a:t>
            </a:r>
            <a:r>
              <a:rPr lang="vi" sz="1200">
                <a:solidFill>
                  <a:srgbClr val="657B83"/>
                </a:solidFill>
                <a:latin typeface="Fira Code"/>
                <a:ea typeface="Fira Code"/>
                <a:cs typeface="Fira Code"/>
                <a:sym typeface="Fira Code"/>
              </a:rPr>
              <a:t>🤔</a:t>
            </a:r>
            <a:r>
              <a:rPr i="1" lang="vi" sz="1200">
                <a:solidFill>
                  <a:srgbClr val="657B83"/>
                </a:solidFill>
                <a:latin typeface="Fira Code"/>
                <a:ea typeface="Fira Code"/>
                <a:cs typeface="Fira Code"/>
                <a:sym typeface="Fira Code"/>
              </a:rPr>
              <a:t> -&gt; new String("Ba đẹp trai </a:t>
            </a:r>
            <a:r>
              <a:rPr lang="vi" sz="1200">
                <a:solidFill>
                  <a:srgbClr val="657B83"/>
                </a:solidFill>
                <a:latin typeface="Fira Code"/>
                <a:ea typeface="Fira Code"/>
                <a:cs typeface="Fira Code"/>
                <a:sym typeface="Fira Code"/>
              </a:rPr>
              <a:t>😅</a:t>
            </a:r>
            <a:r>
              <a:rPr i="1" lang="vi" sz="1200">
                <a:solidFill>
                  <a:srgbClr val="657B83"/>
                </a:solidFill>
                <a:latin typeface="Fira Code"/>
                <a:ea typeface="Fira Code"/>
                <a:cs typeface="Fira Code"/>
                <a:sym typeface="Fira Code"/>
              </a:rPr>
              <a:t>").split(" ")</a:t>
            </a:r>
            <a:endParaRPr sz="1200">
              <a:latin typeface="Fira Code"/>
              <a:ea typeface="Fira Code"/>
              <a:cs typeface="Fira Code"/>
              <a:sym typeface="Fira Code"/>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Primitive Methods</a:t>
            </a:r>
            <a:endParaRPr/>
          </a:p>
        </p:txBody>
      </p:sp>
      <p:pic>
        <p:nvPicPr>
          <p:cNvPr id="140" name="Google Shape;140;p26"/>
          <p:cNvPicPr preferRelativeResize="0"/>
          <p:nvPr/>
        </p:nvPicPr>
        <p:blipFill>
          <a:blip r:embed="rId3">
            <a:alphaModFix/>
          </a:blip>
          <a:stretch>
            <a:fillRect/>
          </a:stretch>
        </p:blipFill>
        <p:spPr>
          <a:xfrm>
            <a:off x="4191750" y="3636450"/>
            <a:ext cx="1196000" cy="112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map</a:t>
            </a:r>
            <a:r>
              <a:rPr lang="vi">
                <a:solidFill>
                  <a:srgbClr val="BBBBBB"/>
                </a:solidFill>
                <a:latin typeface="Fira Code"/>
                <a:ea typeface="Fira Code"/>
                <a:cs typeface="Fira Code"/>
                <a:sym typeface="Fira Code"/>
              </a:rPr>
              <a:t>()</a:t>
            </a:r>
            <a:r>
              <a:rPr lang="vi">
                <a:latin typeface="Lora"/>
                <a:ea typeface="Lora"/>
                <a:cs typeface="Lora"/>
                <a:sym typeface="Lora"/>
              </a:rPr>
              <a:t> nhận một tham số là hàm </a:t>
            </a:r>
            <a:r>
              <a:rPr b="1" lang="vi">
                <a:latin typeface="Lora"/>
                <a:ea typeface="Lora"/>
                <a:cs typeface="Lora"/>
                <a:sym typeface="Lora"/>
              </a:rPr>
              <a:t>callback</a:t>
            </a:r>
            <a:r>
              <a:rPr lang="vi">
                <a:latin typeface="Lora"/>
                <a:ea typeface="Lora"/>
                <a:cs typeface="Lora"/>
                <a:sym typeface="Lora"/>
              </a:rPr>
              <a:t>, với mỗi phần tử, nó gọi hàm </a:t>
            </a:r>
            <a:r>
              <a:rPr b="1" lang="vi">
                <a:latin typeface="Lora"/>
                <a:ea typeface="Lora"/>
                <a:cs typeface="Lora"/>
                <a:sym typeface="Lora"/>
              </a:rPr>
              <a:t>callback</a:t>
            </a:r>
            <a:r>
              <a:rPr lang="vi">
                <a:latin typeface="Lora"/>
                <a:ea typeface="Lora"/>
                <a:cs typeface="Lora"/>
                <a:sym typeface="Lora"/>
              </a:rPr>
              <a:t> và trả về một mảng mới với giá trị của phần tử là giá trị trả về từ hàm </a:t>
            </a:r>
            <a:r>
              <a:rPr b="1" lang="vi">
                <a:latin typeface="Lora"/>
                <a:ea typeface="Lora"/>
                <a:cs typeface="Lora"/>
                <a:sym typeface="Lora"/>
              </a:rPr>
              <a:t>callback</a:t>
            </a:r>
            <a:endParaRPr b="1">
              <a:latin typeface="Lora"/>
              <a:ea typeface="Lora"/>
              <a:cs typeface="Lora"/>
              <a:sym typeface="Lora"/>
            </a:endParaRPr>
          </a:p>
          <a:p>
            <a:pPr indent="0" lvl="0" marL="0" rtl="0" algn="l">
              <a:lnSpc>
                <a:spcPct val="135714"/>
              </a:lnSpc>
              <a:spcBef>
                <a:spcPts val="160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map</a:t>
            </a:r>
            <a:r>
              <a:rPr lang="vi" sz="1200">
                <a:solidFill>
                  <a:srgbClr val="BBBBBB"/>
                </a:solidFill>
                <a:latin typeface="Fira Code"/>
                <a:ea typeface="Fira Code"/>
                <a:cs typeface="Fira Code"/>
                <a:sym typeface="Fira Code"/>
              </a:rPr>
              <a:t>((i)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[1, 4, 9]</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"Ba Nguyen"</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"Béo Ú"</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map</a:t>
            </a:r>
            <a:r>
              <a:rPr lang="vi" sz="1200">
                <a:solidFill>
                  <a:srgbClr val="BBBBBB"/>
                </a:solidFill>
                <a:latin typeface="Fira Code"/>
                <a:ea typeface="Fira Code"/>
                <a:cs typeface="Fira Code"/>
                <a:sym typeface="Fira Code"/>
              </a:rPr>
              <a:t>((i)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length</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[9, 5]</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"abc"</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"def"</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map</a:t>
            </a:r>
            <a:r>
              <a:rPr lang="vi" sz="1200">
                <a:solidFill>
                  <a:srgbClr val="BBBBBB"/>
                </a:solidFill>
                <a:latin typeface="Fira Code"/>
                <a:ea typeface="Fira Code"/>
                <a:cs typeface="Fira Code"/>
                <a:sym typeface="Fira Code"/>
              </a:rPr>
              <a:t>((i)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toUpperCase</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["ABC", "DEF"]</a:t>
            </a:r>
            <a:endParaRPr i="1" sz="1200">
              <a:solidFill>
                <a:srgbClr val="657B83"/>
              </a:solidFill>
              <a:latin typeface="Fira Code"/>
              <a:ea typeface="Fira Code"/>
              <a:cs typeface="Fira Code"/>
              <a:sym typeface="Fira Code"/>
            </a:endParaRPr>
          </a:p>
          <a:p>
            <a:pPr indent="0" lvl="0" marL="0" rtl="0" algn="l">
              <a:spcBef>
                <a:spcPts val="0"/>
              </a:spcBef>
              <a:spcAft>
                <a:spcPts val="1600"/>
              </a:spcAft>
              <a:buNone/>
            </a:pPr>
            <a:r>
              <a:t/>
            </a:r>
            <a:endParaRPr>
              <a:solidFill>
                <a:srgbClr val="233A44"/>
              </a:solidFill>
              <a:latin typeface="Fira Code Light"/>
              <a:ea typeface="Fira Code Light"/>
              <a:cs typeface="Fira Code Light"/>
              <a:sym typeface="Fira Code Light"/>
            </a:endParaRPr>
          </a:p>
        </p:txBody>
      </p:sp>
      <p:sp>
        <p:nvSpPr>
          <p:cNvPr id="396" name="Google Shape;396;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397" name="Google Shape;397;p44"/>
          <p:cNvGrpSpPr/>
          <p:nvPr/>
        </p:nvGrpSpPr>
        <p:grpSpPr>
          <a:xfrm>
            <a:off x="3119600" y="2365800"/>
            <a:ext cx="5296750" cy="2289350"/>
            <a:chOff x="3119600" y="2365800"/>
            <a:chExt cx="5296750" cy="2289350"/>
          </a:xfrm>
        </p:grpSpPr>
        <p:grpSp>
          <p:nvGrpSpPr>
            <p:cNvPr id="398" name="Google Shape;398;p44"/>
            <p:cNvGrpSpPr/>
            <p:nvPr/>
          </p:nvGrpSpPr>
          <p:grpSpPr>
            <a:xfrm>
              <a:off x="3119600" y="3299950"/>
              <a:ext cx="3022500" cy="1355200"/>
              <a:chOff x="4033850" y="3118450"/>
              <a:chExt cx="3022500" cy="1355200"/>
            </a:xfrm>
          </p:grpSpPr>
          <p:sp>
            <p:nvSpPr>
              <p:cNvPr id="399" name="Google Shape;399;p44"/>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400" name="Google Shape;400;p44"/>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sp>
            <p:nvSpPr>
              <p:cNvPr id="401" name="Google Shape;401;p44"/>
              <p:cNvSpPr/>
              <p:nvPr/>
            </p:nvSpPr>
            <p:spPr>
              <a:xfrm>
                <a:off x="48576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30</a:t>
                </a:r>
                <a:endParaRPr sz="1200">
                  <a:solidFill>
                    <a:schemeClr val="accent1"/>
                  </a:solidFill>
                  <a:latin typeface="Lora"/>
                  <a:ea typeface="Lora"/>
                  <a:cs typeface="Lora"/>
                  <a:sym typeface="Lora"/>
                </a:endParaRPr>
              </a:p>
            </p:txBody>
          </p:sp>
          <p:sp>
            <p:nvSpPr>
              <p:cNvPr id="402" name="Google Shape;402;p44"/>
              <p:cNvSpPr/>
              <p:nvPr/>
            </p:nvSpPr>
            <p:spPr>
              <a:xfrm>
                <a:off x="52695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40</a:t>
                </a:r>
                <a:endParaRPr sz="1200">
                  <a:solidFill>
                    <a:schemeClr val="accent1"/>
                  </a:solidFill>
                  <a:latin typeface="Lora"/>
                  <a:ea typeface="Lora"/>
                  <a:cs typeface="Lora"/>
                  <a:sym typeface="Lora"/>
                </a:endParaRPr>
              </a:p>
            </p:txBody>
          </p:sp>
          <p:sp>
            <p:nvSpPr>
              <p:cNvPr id="403" name="Google Shape;403;p44"/>
              <p:cNvSpPr/>
              <p:nvPr/>
            </p:nvSpPr>
            <p:spPr>
              <a:xfrm>
                <a:off x="56814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50</a:t>
                </a:r>
                <a:endParaRPr sz="1200">
                  <a:solidFill>
                    <a:schemeClr val="accent1"/>
                  </a:solidFill>
                  <a:latin typeface="Lora"/>
                  <a:ea typeface="Lora"/>
                  <a:cs typeface="Lora"/>
                  <a:sym typeface="Lora"/>
                </a:endParaRPr>
              </a:p>
            </p:txBody>
          </p:sp>
          <p:sp>
            <p:nvSpPr>
              <p:cNvPr id="404" name="Google Shape;404;p44"/>
              <p:cNvSpPr/>
              <p:nvPr/>
            </p:nvSpPr>
            <p:spPr>
              <a:xfrm>
                <a:off x="6093350" y="3118450"/>
                <a:ext cx="963000" cy="4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callback(i)</a:t>
                </a:r>
                <a:endParaRPr sz="1200">
                  <a:solidFill>
                    <a:schemeClr val="accent1"/>
                  </a:solidFill>
                  <a:latin typeface="Lora"/>
                  <a:ea typeface="Lora"/>
                  <a:cs typeface="Lora"/>
                  <a:sym typeface="Lora"/>
                </a:endParaRPr>
              </a:p>
            </p:txBody>
          </p:sp>
          <p:cxnSp>
            <p:nvCxnSpPr>
              <p:cNvPr id="405" name="Google Shape;405;p44"/>
              <p:cNvCxnSpPr>
                <a:stCxn id="399" idx="0"/>
                <a:endCxn id="404" idx="1"/>
              </p:cNvCxnSpPr>
              <p:nvPr/>
            </p:nvCxnSpPr>
            <p:spPr>
              <a:xfrm rot="-5400000">
                <a:off x="4797950" y="2766200"/>
                <a:ext cx="737400" cy="1853700"/>
              </a:xfrm>
              <a:prstGeom prst="curvedConnector2">
                <a:avLst/>
              </a:prstGeom>
              <a:noFill/>
              <a:ln cap="flat" cmpd="sng" w="9525">
                <a:solidFill>
                  <a:schemeClr val="accent1"/>
                </a:solidFill>
                <a:prstDash val="dash"/>
                <a:round/>
                <a:headEnd len="med" w="med" type="none"/>
                <a:tailEnd len="med" w="med" type="triangle"/>
              </a:ln>
            </p:spPr>
          </p:cxnSp>
          <p:cxnSp>
            <p:nvCxnSpPr>
              <p:cNvPr id="406" name="Google Shape;406;p44"/>
              <p:cNvCxnSpPr>
                <a:stCxn id="400" idx="0"/>
                <a:endCxn id="404" idx="1"/>
              </p:cNvCxnSpPr>
              <p:nvPr/>
            </p:nvCxnSpPr>
            <p:spPr>
              <a:xfrm rot="-5400000">
                <a:off x="5003900" y="2972150"/>
                <a:ext cx="737400" cy="1441800"/>
              </a:xfrm>
              <a:prstGeom prst="curvedConnector2">
                <a:avLst/>
              </a:prstGeom>
              <a:noFill/>
              <a:ln cap="flat" cmpd="sng" w="9525">
                <a:solidFill>
                  <a:schemeClr val="accent1"/>
                </a:solidFill>
                <a:prstDash val="dash"/>
                <a:round/>
                <a:headEnd len="med" w="med" type="none"/>
                <a:tailEnd len="med" w="med" type="triangle"/>
              </a:ln>
            </p:spPr>
          </p:cxnSp>
          <p:cxnSp>
            <p:nvCxnSpPr>
              <p:cNvPr id="407" name="Google Shape;407;p44"/>
              <p:cNvCxnSpPr>
                <a:stCxn id="401" idx="0"/>
                <a:endCxn id="404" idx="1"/>
              </p:cNvCxnSpPr>
              <p:nvPr/>
            </p:nvCxnSpPr>
            <p:spPr>
              <a:xfrm rot="-5400000">
                <a:off x="5209850" y="3178100"/>
                <a:ext cx="737400" cy="1029900"/>
              </a:xfrm>
              <a:prstGeom prst="curvedConnector2">
                <a:avLst/>
              </a:prstGeom>
              <a:noFill/>
              <a:ln cap="flat" cmpd="sng" w="9525">
                <a:solidFill>
                  <a:schemeClr val="accent1"/>
                </a:solidFill>
                <a:prstDash val="dash"/>
                <a:round/>
                <a:headEnd len="med" w="med" type="none"/>
                <a:tailEnd len="med" w="med" type="triangle"/>
              </a:ln>
            </p:spPr>
          </p:cxnSp>
          <p:cxnSp>
            <p:nvCxnSpPr>
              <p:cNvPr id="408" name="Google Shape;408;p44"/>
              <p:cNvCxnSpPr>
                <a:stCxn id="402" idx="0"/>
                <a:endCxn id="404" idx="1"/>
              </p:cNvCxnSpPr>
              <p:nvPr/>
            </p:nvCxnSpPr>
            <p:spPr>
              <a:xfrm rot="-5400000">
                <a:off x="5415800" y="3384050"/>
                <a:ext cx="737400" cy="618000"/>
              </a:xfrm>
              <a:prstGeom prst="curvedConnector2">
                <a:avLst/>
              </a:prstGeom>
              <a:noFill/>
              <a:ln cap="flat" cmpd="sng" w="9525">
                <a:solidFill>
                  <a:schemeClr val="accent1"/>
                </a:solidFill>
                <a:prstDash val="dash"/>
                <a:round/>
                <a:headEnd len="med" w="med" type="none"/>
                <a:tailEnd len="med" w="med" type="triangle"/>
              </a:ln>
            </p:spPr>
          </p:cxnSp>
          <p:cxnSp>
            <p:nvCxnSpPr>
              <p:cNvPr id="409" name="Google Shape;409;p44"/>
              <p:cNvCxnSpPr>
                <a:stCxn id="403" idx="0"/>
                <a:endCxn id="404" idx="1"/>
              </p:cNvCxnSpPr>
              <p:nvPr/>
            </p:nvCxnSpPr>
            <p:spPr>
              <a:xfrm rot="-5400000">
                <a:off x="5621750" y="3590000"/>
                <a:ext cx="737400" cy="206100"/>
              </a:xfrm>
              <a:prstGeom prst="curvedConnector2">
                <a:avLst/>
              </a:prstGeom>
              <a:noFill/>
              <a:ln cap="flat" cmpd="sng" w="9525">
                <a:solidFill>
                  <a:schemeClr val="accent1"/>
                </a:solidFill>
                <a:prstDash val="dash"/>
                <a:round/>
                <a:headEnd len="med" w="med" type="none"/>
                <a:tailEnd len="med" w="med" type="triangle"/>
              </a:ln>
            </p:spPr>
          </p:cxnSp>
        </p:grpSp>
        <p:grpSp>
          <p:nvGrpSpPr>
            <p:cNvPr id="410" name="Google Shape;410;p44"/>
            <p:cNvGrpSpPr/>
            <p:nvPr/>
          </p:nvGrpSpPr>
          <p:grpSpPr>
            <a:xfrm>
              <a:off x="6356850" y="2365800"/>
              <a:ext cx="2059500" cy="411900"/>
              <a:chOff x="4033850" y="4061750"/>
              <a:chExt cx="2059500" cy="411900"/>
            </a:xfrm>
          </p:grpSpPr>
          <p:sp>
            <p:nvSpPr>
              <p:cNvPr id="411" name="Google Shape;411;p44"/>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11</a:t>
                </a:r>
                <a:endParaRPr sz="1200">
                  <a:solidFill>
                    <a:schemeClr val="accent1"/>
                  </a:solidFill>
                  <a:latin typeface="Lora"/>
                  <a:ea typeface="Lora"/>
                  <a:cs typeface="Lora"/>
                  <a:sym typeface="Lora"/>
                </a:endParaRPr>
              </a:p>
            </p:txBody>
          </p:sp>
          <p:sp>
            <p:nvSpPr>
              <p:cNvPr id="412" name="Google Shape;412;p44"/>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21</a:t>
                </a:r>
                <a:endParaRPr sz="1200">
                  <a:solidFill>
                    <a:schemeClr val="accent1"/>
                  </a:solidFill>
                  <a:latin typeface="Lora"/>
                  <a:ea typeface="Lora"/>
                  <a:cs typeface="Lora"/>
                  <a:sym typeface="Lora"/>
                </a:endParaRPr>
              </a:p>
            </p:txBody>
          </p:sp>
          <p:sp>
            <p:nvSpPr>
              <p:cNvPr id="413" name="Google Shape;413;p44"/>
              <p:cNvSpPr/>
              <p:nvPr/>
            </p:nvSpPr>
            <p:spPr>
              <a:xfrm>
                <a:off x="48576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31</a:t>
                </a:r>
                <a:endParaRPr sz="1200">
                  <a:solidFill>
                    <a:schemeClr val="accent1"/>
                  </a:solidFill>
                  <a:latin typeface="Lora"/>
                  <a:ea typeface="Lora"/>
                  <a:cs typeface="Lora"/>
                  <a:sym typeface="Lora"/>
                </a:endParaRPr>
              </a:p>
            </p:txBody>
          </p:sp>
          <p:sp>
            <p:nvSpPr>
              <p:cNvPr id="414" name="Google Shape;414;p44"/>
              <p:cNvSpPr/>
              <p:nvPr/>
            </p:nvSpPr>
            <p:spPr>
              <a:xfrm>
                <a:off x="52695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41</a:t>
                </a:r>
                <a:endParaRPr sz="1200">
                  <a:solidFill>
                    <a:schemeClr val="accent1"/>
                  </a:solidFill>
                  <a:latin typeface="Lora"/>
                  <a:ea typeface="Lora"/>
                  <a:cs typeface="Lora"/>
                  <a:sym typeface="Lora"/>
                </a:endParaRPr>
              </a:p>
            </p:txBody>
          </p:sp>
          <p:sp>
            <p:nvSpPr>
              <p:cNvPr id="415" name="Google Shape;415;p44"/>
              <p:cNvSpPr/>
              <p:nvPr/>
            </p:nvSpPr>
            <p:spPr>
              <a:xfrm>
                <a:off x="56814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51</a:t>
                </a:r>
                <a:endParaRPr sz="1200">
                  <a:solidFill>
                    <a:schemeClr val="accent1"/>
                  </a:solidFill>
                  <a:latin typeface="Lora"/>
                  <a:ea typeface="Lora"/>
                  <a:cs typeface="Lora"/>
                  <a:sym typeface="Lora"/>
                </a:endParaRPr>
              </a:p>
            </p:txBody>
          </p:sp>
        </p:grpSp>
        <p:cxnSp>
          <p:nvCxnSpPr>
            <p:cNvPr id="416" name="Google Shape;416;p44"/>
            <p:cNvCxnSpPr>
              <a:stCxn id="404" idx="3"/>
              <a:endCxn id="411" idx="2"/>
            </p:cNvCxnSpPr>
            <p:nvPr/>
          </p:nvCxnSpPr>
          <p:spPr>
            <a:xfrm flipH="1" rot="10800000">
              <a:off x="6142100" y="2777800"/>
              <a:ext cx="420600" cy="728100"/>
            </a:xfrm>
            <a:prstGeom prst="curvedConnector2">
              <a:avLst/>
            </a:prstGeom>
            <a:noFill/>
            <a:ln cap="flat" cmpd="sng" w="9525">
              <a:solidFill>
                <a:schemeClr val="accent1"/>
              </a:solidFill>
              <a:prstDash val="dash"/>
              <a:round/>
              <a:headEnd len="med" w="med" type="none"/>
              <a:tailEnd len="med" w="med" type="triangle"/>
            </a:ln>
          </p:spPr>
        </p:cxnSp>
        <p:cxnSp>
          <p:nvCxnSpPr>
            <p:cNvPr id="417" name="Google Shape;417;p44"/>
            <p:cNvCxnSpPr>
              <a:stCxn id="404" idx="3"/>
              <a:endCxn id="412" idx="2"/>
            </p:cNvCxnSpPr>
            <p:nvPr/>
          </p:nvCxnSpPr>
          <p:spPr>
            <a:xfrm flipH="1" rot="10800000">
              <a:off x="6142100" y="2777800"/>
              <a:ext cx="832500" cy="728100"/>
            </a:xfrm>
            <a:prstGeom prst="curvedConnector2">
              <a:avLst/>
            </a:prstGeom>
            <a:noFill/>
            <a:ln cap="flat" cmpd="sng" w="9525">
              <a:solidFill>
                <a:schemeClr val="accent1"/>
              </a:solidFill>
              <a:prstDash val="dash"/>
              <a:round/>
              <a:headEnd len="med" w="med" type="none"/>
              <a:tailEnd len="med" w="med" type="triangle"/>
            </a:ln>
          </p:spPr>
        </p:cxnSp>
        <p:cxnSp>
          <p:nvCxnSpPr>
            <p:cNvPr id="418" name="Google Shape;418;p44"/>
            <p:cNvCxnSpPr>
              <a:stCxn id="404" idx="3"/>
              <a:endCxn id="413" idx="2"/>
            </p:cNvCxnSpPr>
            <p:nvPr/>
          </p:nvCxnSpPr>
          <p:spPr>
            <a:xfrm flipH="1" rot="10800000">
              <a:off x="6142100" y="2777800"/>
              <a:ext cx="1244400" cy="728100"/>
            </a:xfrm>
            <a:prstGeom prst="curvedConnector2">
              <a:avLst/>
            </a:prstGeom>
            <a:noFill/>
            <a:ln cap="flat" cmpd="sng" w="9525">
              <a:solidFill>
                <a:schemeClr val="accent1"/>
              </a:solidFill>
              <a:prstDash val="dash"/>
              <a:round/>
              <a:headEnd len="med" w="med" type="none"/>
              <a:tailEnd len="med" w="med" type="triangle"/>
            </a:ln>
          </p:spPr>
        </p:cxnSp>
        <p:cxnSp>
          <p:nvCxnSpPr>
            <p:cNvPr id="419" name="Google Shape;419;p44"/>
            <p:cNvCxnSpPr>
              <a:stCxn id="404" idx="3"/>
              <a:endCxn id="414" idx="2"/>
            </p:cNvCxnSpPr>
            <p:nvPr/>
          </p:nvCxnSpPr>
          <p:spPr>
            <a:xfrm flipH="1" rot="10800000">
              <a:off x="6142100" y="2777800"/>
              <a:ext cx="1656300" cy="728100"/>
            </a:xfrm>
            <a:prstGeom prst="curvedConnector2">
              <a:avLst/>
            </a:prstGeom>
            <a:noFill/>
            <a:ln cap="flat" cmpd="sng" w="9525">
              <a:solidFill>
                <a:schemeClr val="accent1"/>
              </a:solidFill>
              <a:prstDash val="dash"/>
              <a:round/>
              <a:headEnd len="med" w="med" type="none"/>
              <a:tailEnd len="med" w="med" type="triangle"/>
            </a:ln>
          </p:spPr>
        </p:cxnSp>
        <p:cxnSp>
          <p:nvCxnSpPr>
            <p:cNvPr id="420" name="Google Shape;420;p44"/>
            <p:cNvCxnSpPr>
              <a:stCxn id="404" idx="3"/>
              <a:endCxn id="415" idx="2"/>
            </p:cNvCxnSpPr>
            <p:nvPr/>
          </p:nvCxnSpPr>
          <p:spPr>
            <a:xfrm flipH="1" rot="10800000">
              <a:off x="6142100" y="2777800"/>
              <a:ext cx="2068200" cy="728100"/>
            </a:xfrm>
            <a:prstGeom prst="curvedConnector2">
              <a:avLst/>
            </a:prstGeom>
            <a:noFill/>
            <a:ln cap="flat" cmpd="sng" w="9525">
              <a:solidFill>
                <a:schemeClr val="accent1"/>
              </a:solidFill>
              <a:prstDash val="dash"/>
              <a:round/>
              <a:headEnd len="med" w="med" type="none"/>
              <a:tailEnd len="med" w="med" type="triangle"/>
            </a:ln>
          </p:spPr>
        </p:cxnSp>
      </p:grpSp>
      <p:pic>
        <p:nvPicPr>
          <p:cNvPr id="421" name="Google Shape;421;p44"/>
          <p:cNvPicPr preferRelativeResize="0"/>
          <p:nvPr/>
        </p:nvPicPr>
        <p:blipFill>
          <a:blip r:embed="rId3">
            <a:alphaModFix/>
          </a:blip>
          <a:stretch>
            <a:fillRect/>
          </a:stretch>
        </p:blipFill>
        <p:spPr>
          <a:xfrm>
            <a:off x="6262475" y="3787725"/>
            <a:ext cx="1020525" cy="81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Hàm </a:t>
            </a:r>
            <a:r>
              <a:rPr lang="vi">
                <a:solidFill>
                  <a:srgbClr val="268BD2"/>
                </a:solidFill>
                <a:latin typeface="Fira Code"/>
                <a:ea typeface="Fira Code"/>
                <a:cs typeface="Fira Code"/>
                <a:sym typeface="Fira Code"/>
              </a:rPr>
              <a:t>reduce</a:t>
            </a:r>
            <a:r>
              <a:rPr lang="vi">
                <a:solidFill>
                  <a:srgbClr val="BBBBBB"/>
                </a:solidFill>
                <a:latin typeface="Fira Code"/>
                <a:ea typeface="Fira Code"/>
                <a:cs typeface="Fira Code"/>
                <a:sym typeface="Fira Code"/>
              </a:rPr>
              <a:t>()</a:t>
            </a:r>
            <a:r>
              <a:rPr lang="vi">
                <a:latin typeface="Lora"/>
                <a:ea typeface="Lora"/>
                <a:cs typeface="Lora"/>
                <a:sym typeface="Lora"/>
              </a:rPr>
              <a:t> thực hiện tính toán (tổng hợp) giá trị của mảng, nó nhận vào tham số là một hàm </a:t>
            </a:r>
            <a:r>
              <a:rPr b="1" lang="vi">
                <a:latin typeface="Lora"/>
                <a:ea typeface="Lora"/>
                <a:cs typeface="Lora"/>
                <a:sym typeface="Lora"/>
              </a:rPr>
              <a:t>callback</a:t>
            </a:r>
            <a:r>
              <a:rPr lang="vi">
                <a:latin typeface="Lora"/>
                <a:ea typeface="Lora"/>
                <a:cs typeface="Lora"/>
                <a:sym typeface="Lora"/>
              </a:rPr>
              <a:t> và một giá trị khởi tạo (tùy chọn)</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Cú pháp</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reduce</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callback</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accumulator</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value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index</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array</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code</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code</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BBBBBB"/>
                </a:solidFill>
                <a:latin typeface="Fira Code"/>
                <a:ea typeface="Fira Code"/>
                <a:cs typeface="Fira Code"/>
                <a:sym typeface="Fira Code"/>
              </a:rPr>
              <a:t>}, [ </a:t>
            </a:r>
            <a:r>
              <a:rPr lang="vi" sz="1200">
                <a:solidFill>
                  <a:srgbClr val="268BD2"/>
                </a:solidFill>
                <a:latin typeface="Fira Code"/>
                <a:ea typeface="Fira Code"/>
                <a:cs typeface="Fira Code"/>
                <a:sym typeface="Fira Code"/>
              </a:rPr>
              <a:t>initial </a:t>
            </a:r>
            <a:r>
              <a:rPr lang="vi" sz="1200">
                <a:solidFill>
                  <a:srgbClr val="BBBBBB"/>
                </a:solidFill>
                <a:latin typeface="Fira Code"/>
                <a:ea typeface="Fira Code"/>
                <a:cs typeface="Fira Code"/>
                <a:sym typeface="Fira Code"/>
              </a:rPr>
              <a:t>] );</a:t>
            </a:r>
            <a:endParaRPr sz="1200">
              <a:solidFill>
                <a:srgbClr val="BBBBBB"/>
              </a:solidFill>
              <a:latin typeface="Fira Code"/>
              <a:ea typeface="Fira Code"/>
              <a:cs typeface="Fira Code"/>
              <a:sym typeface="Fira Code"/>
            </a:endParaRPr>
          </a:p>
          <a:p>
            <a:pPr indent="0" lvl="0" marL="0" rtl="0" algn="l">
              <a:spcBef>
                <a:spcPts val="0"/>
              </a:spcBef>
              <a:spcAft>
                <a:spcPts val="0"/>
              </a:spcAft>
              <a:buNone/>
            </a:pPr>
            <a:r>
              <a:t/>
            </a:r>
            <a:endParaRPr>
              <a:solidFill>
                <a:srgbClr val="233A44"/>
              </a:solidFill>
              <a:latin typeface="Fira Code"/>
              <a:ea typeface="Fira Code"/>
              <a:cs typeface="Fira Code"/>
              <a:sym typeface="Fira Code"/>
            </a:endParaRPr>
          </a:p>
          <a:p>
            <a:pPr indent="0" lvl="0" marL="0" rtl="0" algn="l">
              <a:spcBef>
                <a:spcPts val="1600"/>
              </a:spcBef>
              <a:spcAft>
                <a:spcPts val="0"/>
              </a:spcAft>
              <a:buNone/>
            </a:pPr>
            <a:r>
              <a:t/>
            </a:r>
            <a:endParaRPr>
              <a:solidFill>
                <a:srgbClr val="233A44"/>
              </a:solidFill>
              <a:latin typeface="Fira Code"/>
              <a:ea typeface="Fira Code"/>
              <a:cs typeface="Fira Code"/>
              <a:sym typeface="Fira Code"/>
            </a:endParaRPr>
          </a:p>
          <a:p>
            <a:pPr indent="0" lvl="0" marL="0" rtl="0" algn="l">
              <a:lnSpc>
                <a:spcPct val="135714"/>
              </a:lnSpc>
              <a:spcBef>
                <a:spcPts val="1600"/>
              </a:spcBef>
              <a:spcAft>
                <a:spcPts val="0"/>
              </a:spcAft>
              <a:buNone/>
            </a:pP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1</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3</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4</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5</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6</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reduce</a:t>
            </a:r>
            <a:r>
              <a:rPr lang="vi" sz="1200">
                <a:solidFill>
                  <a:srgbClr val="BBBBBB"/>
                </a:solidFill>
                <a:latin typeface="Fira Code"/>
                <a:ea typeface="Fira Code"/>
                <a:cs typeface="Fira Code"/>
                <a:sym typeface="Fira Code"/>
              </a:rPr>
              <a:t>((sum, i)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sum</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i</a:t>
            </a:r>
            <a:r>
              <a:rPr lang="vi" sz="1200">
                <a:solidFill>
                  <a:srgbClr val="BBBBBB"/>
                </a:solidFill>
                <a:latin typeface="Fira Code"/>
                <a:ea typeface="Fira Code"/>
                <a:cs typeface="Fira Code"/>
                <a:sym typeface="Fira Code"/>
              </a:rPr>
              <a:t>));</a:t>
            </a:r>
            <a:endParaRPr sz="1200">
              <a:solidFill>
                <a:srgbClr val="BBBBBB"/>
              </a:solidFill>
              <a:latin typeface="Fira Code"/>
              <a:ea typeface="Fira Code"/>
              <a:cs typeface="Fira Code"/>
              <a:sym typeface="Fira Code"/>
            </a:endParaRPr>
          </a:p>
          <a:p>
            <a:pPr indent="0" lvl="0" marL="0" rtl="0" algn="l">
              <a:lnSpc>
                <a:spcPct val="135714"/>
              </a:lnSpc>
              <a:spcBef>
                <a:spcPts val="0"/>
              </a:spcBef>
              <a:spcAft>
                <a:spcPts val="0"/>
              </a:spcAft>
              <a:buNone/>
            </a:pPr>
            <a:r>
              <a:rPr i="1" lang="vi" sz="1200">
                <a:solidFill>
                  <a:srgbClr val="657B83"/>
                </a:solidFill>
                <a:latin typeface="Fira Code"/>
                <a:ea typeface="Fira Code"/>
                <a:cs typeface="Fira Code"/>
                <a:sym typeface="Fira Code"/>
              </a:rPr>
              <a:t>// 17</a:t>
            </a:r>
            <a:endParaRPr sz="1200">
              <a:solidFill>
                <a:srgbClr val="233A44"/>
              </a:solidFill>
              <a:latin typeface="Fira Code"/>
              <a:ea typeface="Fira Code"/>
              <a:cs typeface="Fira Code"/>
              <a:sym typeface="Fira Code"/>
            </a:endParaRPr>
          </a:p>
        </p:txBody>
      </p:sp>
      <p:sp>
        <p:nvSpPr>
          <p:cNvPr id="427" name="Google Shape;427;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 Methods</a:t>
            </a:r>
            <a:endParaRPr/>
          </a:p>
        </p:txBody>
      </p:sp>
      <p:grpSp>
        <p:nvGrpSpPr>
          <p:cNvPr id="428" name="Google Shape;428;p45"/>
          <p:cNvGrpSpPr/>
          <p:nvPr/>
        </p:nvGrpSpPr>
        <p:grpSpPr>
          <a:xfrm>
            <a:off x="4423438" y="2811250"/>
            <a:ext cx="3993013" cy="1355200"/>
            <a:chOff x="4033850" y="3118450"/>
            <a:chExt cx="3993013" cy="1355200"/>
          </a:xfrm>
        </p:grpSpPr>
        <p:sp>
          <p:nvSpPr>
            <p:cNvPr id="429" name="Google Shape;429;p45"/>
            <p:cNvSpPr/>
            <p:nvPr/>
          </p:nvSpPr>
          <p:spPr>
            <a:xfrm>
              <a:off x="40338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10</a:t>
              </a:r>
              <a:endParaRPr sz="1200">
                <a:solidFill>
                  <a:schemeClr val="accent1"/>
                </a:solidFill>
                <a:latin typeface="Lora"/>
                <a:ea typeface="Lora"/>
                <a:cs typeface="Lora"/>
                <a:sym typeface="Lora"/>
              </a:endParaRPr>
            </a:p>
          </p:txBody>
        </p:sp>
        <p:sp>
          <p:nvSpPr>
            <p:cNvPr id="430" name="Google Shape;430;p45"/>
            <p:cNvSpPr/>
            <p:nvPr/>
          </p:nvSpPr>
          <p:spPr>
            <a:xfrm>
              <a:off x="44457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20</a:t>
              </a:r>
              <a:endParaRPr sz="1200">
                <a:solidFill>
                  <a:schemeClr val="accent1"/>
                </a:solidFill>
                <a:latin typeface="Lora"/>
                <a:ea typeface="Lora"/>
                <a:cs typeface="Lora"/>
                <a:sym typeface="Lora"/>
              </a:endParaRPr>
            </a:p>
          </p:txBody>
        </p:sp>
        <p:sp>
          <p:nvSpPr>
            <p:cNvPr id="431" name="Google Shape;431;p45"/>
            <p:cNvSpPr/>
            <p:nvPr/>
          </p:nvSpPr>
          <p:spPr>
            <a:xfrm>
              <a:off x="48576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30</a:t>
              </a:r>
              <a:endParaRPr sz="1200">
                <a:solidFill>
                  <a:schemeClr val="accent1"/>
                </a:solidFill>
                <a:latin typeface="Lora"/>
                <a:ea typeface="Lora"/>
                <a:cs typeface="Lora"/>
                <a:sym typeface="Lora"/>
              </a:endParaRPr>
            </a:p>
          </p:txBody>
        </p:sp>
        <p:sp>
          <p:nvSpPr>
            <p:cNvPr id="432" name="Google Shape;432;p45"/>
            <p:cNvSpPr/>
            <p:nvPr/>
          </p:nvSpPr>
          <p:spPr>
            <a:xfrm>
              <a:off x="52695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40</a:t>
              </a:r>
              <a:endParaRPr sz="1200">
                <a:solidFill>
                  <a:schemeClr val="accent1"/>
                </a:solidFill>
                <a:latin typeface="Lora"/>
                <a:ea typeface="Lora"/>
                <a:cs typeface="Lora"/>
                <a:sym typeface="Lora"/>
              </a:endParaRPr>
            </a:p>
          </p:txBody>
        </p:sp>
        <p:sp>
          <p:nvSpPr>
            <p:cNvPr id="433" name="Google Shape;433;p45"/>
            <p:cNvSpPr/>
            <p:nvPr/>
          </p:nvSpPr>
          <p:spPr>
            <a:xfrm>
              <a:off x="5681450" y="4061750"/>
              <a:ext cx="411900" cy="4119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50</a:t>
              </a:r>
              <a:endParaRPr sz="1200">
                <a:solidFill>
                  <a:schemeClr val="accent1"/>
                </a:solidFill>
                <a:latin typeface="Lora"/>
                <a:ea typeface="Lora"/>
                <a:cs typeface="Lora"/>
                <a:sym typeface="Lora"/>
              </a:endParaRPr>
            </a:p>
          </p:txBody>
        </p:sp>
        <p:sp>
          <p:nvSpPr>
            <p:cNvPr id="434" name="Google Shape;434;p45"/>
            <p:cNvSpPr/>
            <p:nvPr/>
          </p:nvSpPr>
          <p:spPr>
            <a:xfrm>
              <a:off x="6093363" y="3118450"/>
              <a:ext cx="1933500" cy="4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accent1"/>
                  </a:solidFill>
                  <a:latin typeface="Lora"/>
                  <a:ea typeface="Lora"/>
                  <a:cs typeface="Lora"/>
                  <a:sym typeface="Lora"/>
                </a:rPr>
                <a:t>callback(accumulator, i)</a:t>
              </a:r>
              <a:endParaRPr sz="1200">
                <a:solidFill>
                  <a:schemeClr val="accent1"/>
                </a:solidFill>
                <a:latin typeface="Lora"/>
                <a:ea typeface="Lora"/>
                <a:cs typeface="Lora"/>
                <a:sym typeface="Lora"/>
              </a:endParaRPr>
            </a:p>
          </p:txBody>
        </p:sp>
        <p:cxnSp>
          <p:nvCxnSpPr>
            <p:cNvPr id="435" name="Google Shape;435;p45"/>
            <p:cNvCxnSpPr>
              <a:stCxn id="429" idx="0"/>
              <a:endCxn id="434" idx="1"/>
            </p:cNvCxnSpPr>
            <p:nvPr/>
          </p:nvCxnSpPr>
          <p:spPr>
            <a:xfrm rot="-5400000">
              <a:off x="4797950" y="2766200"/>
              <a:ext cx="737400" cy="1853700"/>
            </a:xfrm>
            <a:prstGeom prst="curvedConnector2">
              <a:avLst/>
            </a:prstGeom>
            <a:noFill/>
            <a:ln cap="flat" cmpd="sng" w="9525">
              <a:solidFill>
                <a:schemeClr val="accent1"/>
              </a:solidFill>
              <a:prstDash val="dash"/>
              <a:round/>
              <a:headEnd len="med" w="med" type="none"/>
              <a:tailEnd len="med" w="med" type="triangle"/>
            </a:ln>
          </p:spPr>
        </p:cxnSp>
        <p:cxnSp>
          <p:nvCxnSpPr>
            <p:cNvPr id="436" name="Google Shape;436;p45"/>
            <p:cNvCxnSpPr>
              <a:stCxn id="430" idx="0"/>
              <a:endCxn id="434" idx="1"/>
            </p:cNvCxnSpPr>
            <p:nvPr/>
          </p:nvCxnSpPr>
          <p:spPr>
            <a:xfrm rot="-5400000">
              <a:off x="5003900" y="2972150"/>
              <a:ext cx="737400" cy="1441800"/>
            </a:xfrm>
            <a:prstGeom prst="curvedConnector2">
              <a:avLst/>
            </a:prstGeom>
            <a:noFill/>
            <a:ln cap="flat" cmpd="sng" w="9525">
              <a:solidFill>
                <a:schemeClr val="accent1"/>
              </a:solidFill>
              <a:prstDash val="dash"/>
              <a:round/>
              <a:headEnd len="med" w="med" type="none"/>
              <a:tailEnd len="med" w="med" type="triangle"/>
            </a:ln>
          </p:spPr>
        </p:cxnSp>
        <p:cxnSp>
          <p:nvCxnSpPr>
            <p:cNvPr id="437" name="Google Shape;437;p45"/>
            <p:cNvCxnSpPr>
              <a:stCxn id="431" idx="0"/>
              <a:endCxn id="434" idx="1"/>
            </p:cNvCxnSpPr>
            <p:nvPr/>
          </p:nvCxnSpPr>
          <p:spPr>
            <a:xfrm rot="-5400000">
              <a:off x="5209850" y="3178100"/>
              <a:ext cx="737400" cy="1029900"/>
            </a:xfrm>
            <a:prstGeom prst="curvedConnector2">
              <a:avLst/>
            </a:prstGeom>
            <a:noFill/>
            <a:ln cap="flat" cmpd="sng" w="9525">
              <a:solidFill>
                <a:schemeClr val="accent1"/>
              </a:solidFill>
              <a:prstDash val="dash"/>
              <a:round/>
              <a:headEnd len="med" w="med" type="none"/>
              <a:tailEnd len="med" w="med" type="triangle"/>
            </a:ln>
          </p:spPr>
        </p:cxnSp>
        <p:cxnSp>
          <p:nvCxnSpPr>
            <p:cNvPr id="438" name="Google Shape;438;p45"/>
            <p:cNvCxnSpPr>
              <a:stCxn id="432" idx="0"/>
              <a:endCxn id="434" idx="1"/>
            </p:cNvCxnSpPr>
            <p:nvPr/>
          </p:nvCxnSpPr>
          <p:spPr>
            <a:xfrm rot="-5400000">
              <a:off x="5415800" y="3384050"/>
              <a:ext cx="737400" cy="618000"/>
            </a:xfrm>
            <a:prstGeom prst="curvedConnector2">
              <a:avLst/>
            </a:prstGeom>
            <a:noFill/>
            <a:ln cap="flat" cmpd="sng" w="9525">
              <a:solidFill>
                <a:schemeClr val="accent1"/>
              </a:solidFill>
              <a:prstDash val="dash"/>
              <a:round/>
              <a:headEnd len="med" w="med" type="none"/>
              <a:tailEnd len="med" w="med" type="triangle"/>
            </a:ln>
          </p:spPr>
        </p:cxnSp>
        <p:cxnSp>
          <p:nvCxnSpPr>
            <p:cNvPr id="439" name="Google Shape;439;p45"/>
            <p:cNvCxnSpPr>
              <a:stCxn id="433" idx="0"/>
              <a:endCxn id="434" idx="1"/>
            </p:cNvCxnSpPr>
            <p:nvPr/>
          </p:nvCxnSpPr>
          <p:spPr>
            <a:xfrm rot="-5400000">
              <a:off x="5621750" y="3590000"/>
              <a:ext cx="737400" cy="206100"/>
            </a:xfrm>
            <a:prstGeom prst="curvedConnector2">
              <a:avLst/>
            </a:prstGeom>
            <a:noFill/>
            <a:ln cap="flat" cmpd="sng" w="9525">
              <a:solidFill>
                <a:schemeClr val="accent1"/>
              </a:solidFill>
              <a:prstDash val="dash"/>
              <a:round/>
              <a:headEnd len="med" w="med" type="none"/>
              <a:tailEnd len="med" w="med" type="triangle"/>
            </a:ln>
          </p:spPr>
        </p:cxnSp>
      </p:grpSp>
      <p:sp>
        <p:nvSpPr>
          <p:cNvPr id="440" name="Google Shape;440;p45"/>
          <p:cNvSpPr txBox="1"/>
          <p:nvPr/>
        </p:nvSpPr>
        <p:spPr>
          <a:xfrm>
            <a:off x="3105625" y="1979400"/>
            <a:ext cx="4815600" cy="5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233A44"/>
                </a:solidFill>
                <a:latin typeface="Lora"/>
                <a:ea typeface="Lora"/>
                <a:cs typeface="Lora"/>
                <a:sym typeface="Lora"/>
              </a:rPr>
              <a:t>Giá trị tích lũy sau mỗi lần lặp, ban đầu nhận giá trị </a:t>
            </a:r>
            <a:r>
              <a:rPr b="1" lang="vi" sz="1200">
                <a:solidFill>
                  <a:srgbClr val="233A44"/>
                </a:solidFill>
                <a:latin typeface="Lora"/>
                <a:ea typeface="Lora"/>
                <a:cs typeface="Lora"/>
                <a:sym typeface="Lora"/>
              </a:rPr>
              <a:t>[initial]</a:t>
            </a:r>
            <a:r>
              <a:rPr lang="vi" sz="1200">
                <a:solidFill>
                  <a:srgbClr val="233A44"/>
                </a:solidFill>
                <a:latin typeface="Lora"/>
                <a:ea typeface="Lora"/>
                <a:cs typeface="Lora"/>
                <a:sym typeface="Lora"/>
              </a:rPr>
              <a:t> nếu có hoặc giá trị phần tử đầu tiên trong mảng</a:t>
            </a:r>
            <a:endParaRPr sz="1200">
              <a:solidFill>
                <a:srgbClr val="233A44"/>
              </a:solidFill>
              <a:latin typeface="Lora"/>
              <a:ea typeface="Lora"/>
              <a:cs typeface="Lora"/>
              <a:sym typeface="Lora"/>
            </a:endParaRPr>
          </a:p>
        </p:txBody>
      </p:sp>
      <p:cxnSp>
        <p:nvCxnSpPr>
          <p:cNvPr id="441" name="Google Shape;441;p45"/>
          <p:cNvCxnSpPr/>
          <p:nvPr/>
        </p:nvCxnSpPr>
        <p:spPr>
          <a:xfrm flipH="1">
            <a:off x="1880800" y="2811250"/>
            <a:ext cx="1137600" cy="474600"/>
          </a:xfrm>
          <a:prstGeom prst="straightConnector1">
            <a:avLst/>
          </a:prstGeom>
          <a:noFill/>
          <a:ln cap="flat" cmpd="sng" w="9525">
            <a:solidFill>
              <a:schemeClr val="accent1"/>
            </a:solidFill>
            <a:prstDash val="dash"/>
            <a:round/>
            <a:headEnd len="med" w="med" type="none"/>
            <a:tailEnd len="med" w="med" type="triangle"/>
          </a:ln>
        </p:spPr>
      </p:cxnSp>
      <p:cxnSp>
        <p:nvCxnSpPr>
          <p:cNvPr id="442" name="Google Shape;442;p45"/>
          <p:cNvCxnSpPr/>
          <p:nvPr/>
        </p:nvCxnSpPr>
        <p:spPr>
          <a:xfrm flipH="1">
            <a:off x="3345150" y="2456275"/>
            <a:ext cx="420000" cy="166200"/>
          </a:xfrm>
          <a:prstGeom prst="straightConnector1">
            <a:avLst/>
          </a:prstGeom>
          <a:noFill/>
          <a:ln cap="flat" cmpd="sng" w="9525">
            <a:solidFill>
              <a:schemeClr val="accent1"/>
            </a:solidFill>
            <a:prstDash val="dash"/>
            <a:round/>
            <a:headEnd len="med" w="med" type="none"/>
            <a:tailEnd len="med" w="med" type="triangle"/>
          </a:ln>
        </p:spPr>
      </p:cxnSp>
      <p:pic>
        <p:nvPicPr>
          <p:cNvPr id="443" name="Google Shape;443;p45"/>
          <p:cNvPicPr preferRelativeResize="0"/>
          <p:nvPr/>
        </p:nvPicPr>
        <p:blipFill>
          <a:blip r:embed="rId3">
            <a:alphaModFix/>
          </a:blip>
          <a:stretch>
            <a:fillRect/>
          </a:stretch>
        </p:blipFill>
        <p:spPr>
          <a:xfrm>
            <a:off x="6644350" y="4085675"/>
            <a:ext cx="1020525" cy="81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449" name="Google Shape;449;p4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arr._sort(arr, callback)</a:t>
            </a:r>
            <a:r>
              <a:rPr lang="vi">
                <a:solidFill>
                  <a:srgbClr val="233A44"/>
                </a:solidFill>
                <a:latin typeface="Lora"/>
                <a:ea typeface="Lora"/>
                <a:cs typeface="Lora"/>
                <a:sym typeface="Lora"/>
              </a:rPr>
              <a:t> thực thi code giống như hàm </a:t>
            </a:r>
            <a:r>
              <a:rPr b="1" lang="vi">
                <a:solidFill>
                  <a:srgbClr val="233A44"/>
                </a:solidFill>
                <a:latin typeface="Lora"/>
                <a:ea typeface="Lora"/>
                <a:cs typeface="Lora"/>
                <a:sym typeface="Lora"/>
              </a:rPr>
              <a:t>sort()</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arr._forEach(arr, callback)</a:t>
            </a:r>
            <a:r>
              <a:rPr lang="vi">
                <a:solidFill>
                  <a:srgbClr val="233A44"/>
                </a:solidFill>
                <a:latin typeface="Lora"/>
                <a:ea typeface="Lora"/>
                <a:cs typeface="Lora"/>
                <a:sym typeface="Lora"/>
              </a:rPr>
              <a:t> thực thi code giống như hàm </a:t>
            </a:r>
            <a:r>
              <a:rPr b="1" lang="vi">
                <a:solidFill>
                  <a:srgbClr val="233A44"/>
                </a:solidFill>
                <a:latin typeface="Lora"/>
                <a:ea typeface="Lora"/>
                <a:cs typeface="Lora"/>
                <a:sym typeface="Lora"/>
              </a:rPr>
              <a:t>forEach()</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arr._filter(arr, callback)</a:t>
            </a:r>
            <a:r>
              <a:rPr lang="vi">
                <a:solidFill>
                  <a:srgbClr val="233A44"/>
                </a:solidFill>
                <a:latin typeface="Lora"/>
                <a:ea typeface="Lora"/>
                <a:cs typeface="Lora"/>
                <a:sym typeface="Lora"/>
              </a:rPr>
              <a:t> thực thi code giống như hàm </a:t>
            </a:r>
            <a:r>
              <a:rPr b="1" lang="vi">
                <a:solidFill>
                  <a:srgbClr val="233A44"/>
                </a:solidFill>
                <a:latin typeface="Lora"/>
                <a:ea typeface="Lora"/>
                <a:cs typeface="Lora"/>
                <a:sym typeface="Lora"/>
              </a:rPr>
              <a:t>filter()</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arr._map(arr, callback)</a:t>
            </a:r>
            <a:r>
              <a:rPr lang="vi">
                <a:solidFill>
                  <a:srgbClr val="233A44"/>
                </a:solidFill>
                <a:latin typeface="Lora"/>
                <a:ea typeface="Lora"/>
                <a:cs typeface="Lora"/>
                <a:sym typeface="Lora"/>
              </a:rPr>
              <a:t> thực thi code giống như hàm </a:t>
            </a:r>
            <a:r>
              <a:rPr b="1" lang="vi">
                <a:solidFill>
                  <a:srgbClr val="233A44"/>
                </a:solidFill>
                <a:latin typeface="Lora"/>
                <a:ea typeface="Lora"/>
                <a:cs typeface="Lora"/>
                <a:sym typeface="Lora"/>
              </a:rPr>
              <a:t>map()</a:t>
            </a:r>
            <a:endParaRPr b="1">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a:t>
            </a:r>
            <a:r>
              <a:rPr b="1" lang="vi">
                <a:solidFill>
                  <a:srgbClr val="233A44"/>
                </a:solidFill>
                <a:latin typeface="Lora"/>
                <a:ea typeface="Lora"/>
                <a:cs typeface="Lora"/>
                <a:sym typeface="Lora"/>
              </a:rPr>
              <a:t>arr._reduce(arr, callback)</a:t>
            </a:r>
            <a:r>
              <a:rPr lang="vi">
                <a:solidFill>
                  <a:srgbClr val="233A44"/>
                </a:solidFill>
                <a:latin typeface="Lora"/>
                <a:ea typeface="Lora"/>
                <a:cs typeface="Lora"/>
                <a:sym typeface="Lora"/>
              </a:rPr>
              <a:t> thực thi code giống như hàm </a:t>
            </a:r>
            <a:r>
              <a:rPr b="1" lang="vi">
                <a:solidFill>
                  <a:srgbClr val="233A44"/>
                </a:solidFill>
                <a:latin typeface="Lora"/>
                <a:ea typeface="Lora"/>
                <a:cs typeface="Lora"/>
                <a:sym typeface="Lora"/>
              </a:rPr>
              <a:t>reduce()</a:t>
            </a:r>
            <a:endParaRPr>
              <a:solidFill>
                <a:srgbClr val="233A44"/>
              </a:solidFill>
              <a:latin typeface="Lora"/>
              <a:ea typeface="Lora"/>
              <a:cs typeface="Lora"/>
              <a:sym typeface="Lora"/>
            </a:endParaRPr>
          </a:p>
        </p:txBody>
      </p:sp>
      <p:pic>
        <p:nvPicPr>
          <p:cNvPr id="450" name="Google Shape;450;p46"/>
          <p:cNvPicPr preferRelativeResize="0"/>
          <p:nvPr/>
        </p:nvPicPr>
        <p:blipFill>
          <a:blip r:embed="rId3">
            <a:alphaModFix/>
          </a:blip>
          <a:stretch>
            <a:fillRect/>
          </a:stretch>
        </p:blipFill>
        <p:spPr>
          <a:xfrm>
            <a:off x="3617000" y="2913400"/>
            <a:ext cx="1913600" cy="173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Homework</a:t>
            </a:r>
            <a:endParaRPr/>
          </a:p>
        </p:txBody>
      </p:sp>
      <p:sp>
        <p:nvSpPr>
          <p:cNvPr id="456" name="Google Shape;456;p4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viết hàm tính trung bình cộng tất cả phần tử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viết hàm tìm index của một số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sao chép một mảng số</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viết hàm tìm giá trị lớn nhất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đổi chỗ vị trí 2 phần tử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đã được sắp xếp tăng dần, viết hàm tìm số lớn thứ 2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chuyển đổi một chuỗi thành dạng capitalize. VD “hello world” =&gt; “Hello World”</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tìm số lần xuất hiện lớn nhất của một phần tử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cắt chuỗi thành một mảng có độ dài chỉ định. VD “Hello”, 2 =&gt; [“He”, “ll”, “o”]</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tách chuỗi thành một mảng các chuỗi con. VD “dog” =&gt; [“d”, “do”, “dog”, “og”, “g”]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viết hàm loại bỏ số trùng lặp trong mảng. VD [1,2,2,3] =&gt; [1,2,3]</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trả về một mảng lưu dãy số Fibonacci từ 0 -&gt; n. VD 8 =&gt; [0, 1, 1, 2, 3, 5, 8, 13]</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trả về một mảng các số trùng nhau trong 2 mảng. VD [1,2,3], [2,3,4] =&gt; [2,3]</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trả về một mảng các số không trùng nhau trong 2 mảng. VD [1,2,3], [2,3,4] =&gt; [1,4]</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loại bỏ các giá trị “false” khỏi mảng. VD [null, 1, 0, NaN, “”] =&gt; [1]</a:t>
            </a:r>
            <a:endParaRPr>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Homework</a:t>
            </a:r>
            <a:endParaRPr/>
          </a:p>
        </p:txBody>
      </p:sp>
      <p:sp>
        <p:nvSpPr>
          <p:cNvPr id="462" name="Google Shape;462;p4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sắp xếp một mảng số nguyên</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sắp xếp một mảng “string”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object user [{name: “Ba”, age: 28}, {name: “Bon”, age: 3}, …] Viết hàm sắp xếp mảng user tăng dần theo age</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Tương tự, viết hàm sắp xếp mảng user theo name.length</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sắp xếp mảng user theo name</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Cho một mảng số, và một số n, tìm trong mảng vị trí 2 phần tử có tổng bằng n, kết quả trả về là một mảng lưu vị trí 2 phần tử, hoặc mảng rỗng nếu không tìm thấy</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lấy một phần tử ngẫu nhiên trong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sắp xếp mảng với vị trí ngẫu nhiên (xáo trộn mảng)</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biến một một mảng 2 chiều thành mảng 1 chiều.</a:t>
            </a:r>
            <a:endParaRPr>
              <a:latin typeface="Lora"/>
              <a:ea typeface="Lora"/>
              <a:cs typeface="Lora"/>
              <a:sym typeface="Lora"/>
            </a:endParaRPr>
          </a:p>
          <a:p>
            <a:pPr indent="0" lvl="0" marL="457200" rtl="0" algn="l">
              <a:spcBef>
                <a:spcPts val="1600"/>
              </a:spcBef>
              <a:spcAft>
                <a:spcPts val="0"/>
              </a:spcAft>
              <a:buNone/>
            </a:pPr>
            <a:r>
              <a:rPr lang="vi">
                <a:latin typeface="Lora"/>
                <a:ea typeface="Lora"/>
                <a:cs typeface="Lora"/>
                <a:sym typeface="Lora"/>
              </a:rPr>
              <a:t>VD [[1,2,3],[3,4,5] =&gt; [1,2,3,3,4,5]</a:t>
            </a:r>
            <a:endParaRPr>
              <a:latin typeface="Lora"/>
              <a:ea typeface="Lora"/>
              <a:cs typeface="Lora"/>
              <a:sym typeface="Lora"/>
            </a:endParaRPr>
          </a:p>
          <a:p>
            <a:pPr indent="-311150" lvl="0" marL="457200" rtl="0" algn="l">
              <a:spcBef>
                <a:spcPts val="1600"/>
              </a:spcBef>
              <a:spcAft>
                <a:spcPts val="0"/>
              </a:spcAft>
              <a:buClr>
                <a:schemeClr val="accent1"/>
              </a:buClr>
              <a:buSzPts val="1300"/>
              <a:buFont typeface="Lora"/>
              <a:buAutoNum type="arabicPeriod"/>
            </a:pPr>
            <a:r>
              <a:rPr lang="vi">
                <a:latin typeface="Lora"/>
                <a:ea typeface="Lora"/>
                <a:cs typeface="Lora"/>
                <a:sym typeface="Lora"/>
              </a:rPr>
              <a:t>Viết hàm biến một mảng nhiều chiều (3 hoặc nhiều hơn) thành mảng một chiều</a:t>
            </a:r>
            <a:endParaRPr>
              <a:latin typeface="Lora"/>
              <a:ea typeface="Lora"/>
              <a:cs typeface="Lora"/>
              <a:sym typeface="Lo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Homework</a:t>
            </a:r>
            <a:endParaRPr/>
          </a:p>
        </p:txBody>
      </p:sp>
      <p:sp>
        <p:nvSpPr>
          <p:cNvPr id="468" name="Google Shape;468;p4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biến đổi các phần tử của mảng số nguyên thành bình phương của chính nó</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biến đổi các phần tử của mảng chuỗi thành dạng uppercase()</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lọc ra các phần tử có kiểu “number” trong một mảng hỗn hợp</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Tạo một mảng object với các thông tin name, age, …</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lọc ra các object với age &gt; 20</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chuyển đổi name của object thành dạng capitalize</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chuyển đổi name của object thành dạng viết tắt. VD “Ba Nguyen” =&gt; “Ba N.”</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để chuyển mảng object thành một mảng chỉ chứa name.</a:t>
            </a:r>
            <a:endParaRPr>
              <a:latin typeface="Lora"/>
              <a:ea typeface="Lora"/>
              <a:cs typeface="Lora"/>
              <a:sym typeface="Lora"/>
            </a:endParaRPr>
          </a:p>
          <a:p>
            <a:pPr indent="0" lvl="0" marL="457200" rtl="0" algn="l">
              <a:spcBef>
                <a:spcPts val="1600"/>
              </a:spcBef>
              <a:spcAft>
                <a:spcPts val="1600"/>
              </a:spcAft>
              <a:buNone/>
            </a:pPr>
            <a:r>
              <a:rPr lang="vi">
                <a:latin typeface="Lora"/>
                <a:ea typeface="Lora"/>
                <a:cs typeface="Lora"/>
                <a:sym typeface="Lora"/>
              </a:rPr>
              <a:t>VD [{name: “Ba”, age: 28}, {name: “Béo Ú”, age: 82}] =&gt; [“Ba”, “Béo Ú”]</a:t>
            </a:r>
            <a:endParaRPr>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Một số phương thức với </a:t>
            </a:r>
            <a:r>
              <a:rPr b="1" lang="vi">
                <a:latin typeface="Lora"/>
                <a:ea typeface="Lora"/>
                <a:cs typeface="Lora"/>
                <a:sym typeface="Lora"/>
              </a:rPr>
              <a:t>Math</a:t>
            </a:r>
            <a:r>
              <a:rPr lang="vi">
                <a:latin typeface="Lora"/>
                <a:ea typeface="Lora"/>
                <a:cs typeface="Lora"/>
                <a:sym typeface="Lora"/>
              </a:rPr>
              <a:t> và </a:t>
            </a:r>
            <a:r>
              <a:rPr b="1" lang="vi">
                <a:latin typeface="Lora"/>
                <a:ea typeface="Lora"/>
                <a:cs typeface="Lora"/>
                <a:sym typeface="Lora"/>
              </a:rPr>
              <a:t>Number</a:t>
            </a:r>
            <a:r>
              <a:rPr lang="vi">
                <a:latin typeface="Lora"/>
                <a:ea typeface="Lora"/>
                <a:cs typeface="Lora"/>
                <a:sym typeface="Lora"/>
              </a:rPr>
              <a:t> thường dùng</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268BD2"/>
                </a:solidFill>
                <a:latin typeface="Fira Code"/>
                <a:ea typeface="Fira Code"/>
                <a:cs typeface="Fira Code"/>
                <a:sym typeface="Fira Code"/>
              </a:rPr>
              <a:t>toString</a:t>
            </a:r>
            <a:r>
              <a:rPr lang="vi" sz="1200">
                <a:solidFill>
                  <a:srgbClr val="BBBBBB"/>
                </a:solidFill>
                <a:latin typeface="Fira Code"/>
                <a:ea typeface="Fira Code"/>
                <a:cs typeface="Fira Code"/>
                <a:sym typeface="Fira Code"/>
              </a:rPr>
              <a:t>(radix);</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trả về giá trị chuỗi, hoặc chuyển đổi hệ cơ số, ...</a:t>
            </a:r>
            <a:endParaRPr>
              <a:latin typeface="Lora"/>
              <a:ea typeface="Lora"/>
              <a:cs typeface="Lora"/>
              <a:sym typeface="Lora"/>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isFinite</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kiểm tra một giá trị khi chuyển về kiểu number có phải số hữu hạn hay không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isNaN</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kiểm tra một giá trị khi chuyển về kiểu number có phải NaN hay không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parseInt</a:t>
            </a:r>
            <a:r>
              <a:rPr lang="vi" sz="1200">
                <a:solidFill>
                  <a:srgbClr val="BBBBBB"/>
                </a:solidFill>
                <a:latin typeface="Fira Code"/>
                <a:ea typeface="Fira Code"/>
                <a:cs typeface="Fira Code"/>
                <a:sym typeface="Fira Code"/>
              </a:rPr>
              <a:t>(string [, radix]);</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parse một giá trị và trả về số nguyên</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parseFloat</a:t>
            </a:r>
            <a:r>
              <a:rPr lang="vi" sz="1200">
                <a:solidFill>
                  <a:srgbClr val="BBBBBB"/>
                </a:solidFill>
                <a:latin typeface="Fira Code"/>
                <a:ea typeface="Fira Code"/>
                <a:cs typeface="Fira Code"/>
                <a:sym typeface="Fira Code"/>
              </a:rPr>
              <a:t>(string [,radix]);</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parse một giá trị và trả về số thực</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floor</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làm tròn xuống</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ceil</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làm tròn lên</a:t>
            </a:r>
            <a:r>
              <a:rPr lang="vi" sz="1200">
                <a:solidFill>
                  <a:srgbClr val="BBBBBB"/>
                </a:solidFill>
                <a:latin typeface="Lora Regular"/>
                <a:ea typeface="Lora Regular"/>
                <a:cs typeface="Lora Regular"/>
                <a:sym typeface="Lora Regular"/>
              </a:rPr>
              <a:t> </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round</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làm tròn về số gần nhất</a:t>
            </a:r>
            <a:r>
              <a:rPr lang="vi" sz="1200">
                <a:solidFill>
                  <a:srgbClr val="BBBBBB"/>
                </a:solidFill>
                <a:latin typeface="Lora Regular"/>
                <a:ea typeface="Lora Regular"/>
                <a:cs typeface="Lora Regular"/>
                <a:sym typeface="Lora Regular"/>
              </a:rPr>
              <a:t> </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trunc</a:t>
            </a:r>
            <a:r>
              <a:rPr lang="vi" sz="1200">
                <a:solidFill>
                  <a:srgbClr val="BBBBBB"/>
                </a:solidFill>
                <a:latin typeface="Fira Code"/>
                <a:ea typeface="Fira Code"/>
                <a:cs typeface="Fira Code"/>
                <a:sym typeface="Fira Code"/>
              </a:rPr>
              <a:t>(number);</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cắt bỏ phần số thực, trả về số nguyên</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pow</a:t>
            </a:r>
            <a:r>
              <a:rPr lang="vi" sz="1200">
                <a:solidFill>
                  <a:srgbClr val="BBBBBB"/>
                </a:solidFill>
                <a:latin typeface="Fira Code"/>
                <a:ea typeface="Fira Code"/>
                <a:cs typeface="Fira Code"/>
                <a:sym typeface="Fira Code"/>
              </a:rPr>
              <a:t>(x, y);</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tính số mũ</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random</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trả về một số ngẫu nhiên từ 0 </a:t>
            </a:r>
            <a:r>
              <a:rPr i="1" lang="vi" sz="1200">
                <a:solidFill>
                  <a:srgbClr val="657B83"/>
                </a:solidFill>
                <a:latin typeface="Fira Code Light"/>
                <a:ea typeface="Fira Code Light"/>
                <a:cs typeface="Fira Code Light"/>
                <a:sym typeface="Fira Code Light"/>
              </a:rPr>
              <a:t>-&gt;</a:t>
            </a:r>
            <a:r>
              <a:rPr i="1" lang="vi" sz="1200">
                <a:solidFill>
                  <a:srgbClr val="657B83"/>
                </a:solidFill>
                <a:latin typeface="Lora Regular"/>
                <a:ea typeface="Lora Regular"/>
                <a:cs typeface="Lora Regular"/>
                <a:sym typeface="Lora Regular"/>
              </a:rPr>
              <a:t> 1</a:t>
            </a:r>
            <a:endParaRPr sz="1200">
              <a:solidFill>
                <a:srgbClr val="BBBBBB"/>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min</a:t>
            </a:r>
            <a:r>
              <a:rPr lang="vi" sz="1200">
                <a:solidFill>
                  <a:srgbClr val="BBBBBB"/>
                </a:solidFill>
                <a:latin typeface="Fira Code"/>
                <a:ea typeface="Fira Code"/>
                <a:cs typeface="Fira Code"/>
                <a:sym typeface="Fira Code"/>
              </a:rPr>
              <a:t>(...values); </a:t>
            </a:r>
            <a:r>
              <a:rPr lang="vi" sz="1200">
                <a:solidFill>
                  <a:srgbClr val="268BD2"/>
                </a:solidFill>
                <a:latin typeface="Fira Code"/>
                <a:ea typeface="Fira Code"/>
                <a:cs typeface="Fira Code"/>
                <a:sym typeface="Fira Code"/>
              </a:rPr>
              <a:t>Math</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max</a:t>
            </a:r>
            <a:r>
              <a:rPr lang="vi" sz="1200">
                <a:solidFill>
                  <a:srgbClr val="BBBBBB"/>
                </a:solidFill>
                <a:latin typeface="Fira Code"/>
                <a:ea typeface="Fira Code"/>
                <a:cs typeface="Fira Code"/>
                <a:sym typeface="Fira Code"/>
              </a:rPr>
              <a:t>(...values);</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trả về số lớn/nhỏ nhất trong một tập hợp số</a:t>
            </a:r>
            <a:endParaRPr sz="1200">
              <a:latin typeface="Lora Regular"/>
              <a:ea typeface="Lora Regular"/>
              <a:cs typeface="Lora Regular"/>
              <a:sym typeface="Lora Regular"/>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Math &amp; Number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152" name="Google Shape;152;p2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accent1"/>
              </a:buClr>
              <a:buSzPts val="1300"/>
              <a:buFont typeface="Lora"/>
              <a:buAutoNum type="arabicPeriod"/>
            </a:pPr>
            <a:r>
              <a:rPr lang="vi">
                <a:latin typeface="Lora"/>
                <a:ea typeface="Lora"/>
                <a:cs typeface="Lora"/>
                <a:sym typeface="Lora"/>
              </a:rPr>
              <a:t>Viết hàm tạo một số tự nhiên ngẫu nhiên từ 0 đến n. VD rand(10) =&gt; 8</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chuyển đổi một số từ hệ cơ số này sang hệ cơ số khác.</a:t>
            </a:r>
            <a:endParaRPr>
              <a:latin typeface="Lora"/>
              <a:ea typeface="Lora"/>
              <a:cs typeface="Lora"/>
              <a:sym typeface="Lora"/>
            </a:endParaRPr>
          </a:p>
          <a:p>
            <a:pPr indent="0" lvl="0" marL="457200" rtl="0" algn="l">
              <a:spcBef>
                <a:spcPts val="1000"/>
              </a:spcBef>
              <a:spcAft>
                <a:spcPts val="0"/>
              </a:spcAft>
              <a:buNone/>
            </a:pPr>
            <a:r>
              <a:rPr lang="vi">
                <a:latin typeface="Lora"/>
                <a:ea typeface="Lora"/>
                <a:cs typeface="Lora"/>
                <a:sym typeface="Lora"/>
              </a:rPr>
              <a:t>VD convert(255, 10, 16) =&gt; Chuyển giá trị 255 từ cơ số 10 sang 16 =&gt; “ff”</a:t>
            </a:r>
            <a:endParaRPr>
              <a:latin typeface="Lora"/>
              <a:ea typeface="Lora"/>
              <a:cs typeface="Lora"/>
              <a:sym typeface="Lora"/>
            </a:endParaRPr>
          </a:p>
          <a:p>
            <a:pPr indent="-311150" lvl="0" marL="457200" rtl="0" algn="l">
              <a:spcBef>
                <a:spcPts val="1000"/>
              </a:spcBef>
              <a:spcAft>
                <a:spcPts val="0"/>
              </a:spcAft>
              <a:buClr>
                <a:schemeClr val="accent1"/>
              </a:buClr>
              <a:buSzPts val="1300"/>
              <a:buFont typeface="Lora"/>
              <a:buAutoNum type="arabicPeriod"/>
            </a:pPr>
            <a:r>
              <a:rPr lang="vi">
                <a:latin typeface="Lora"/>
                <a:ea typeface="Lora"/>
                <a:cs typeface="Lora"/>
                <a:sym typeface="Lora"/>
              </a:rPr>
              <a:t>Viết hàm tạo một số nguyên ngẫu nhiên trong khoảng từ a -&gt; b. VD rand(10, 100); =&gt; 34</a:t>
            </a:r>
            <a:endParaRPr>
              <a:latin typeface="Lora"/>
              <a:ea typeface="Lora"/>
              <a:cs typeface="Lora"/>
              <a:sym typeface="Lora"/>
            </a:endParaRPr>
          </a:p>
          <a:p>
            <a:pPr indent="-311150" lvl="0" marL="457200" rtl="0" algn="l">
              <a:spcBef>
                <a:spcPts val="0"/>
              </a:spcBef>
              <a:spcAft>
                <a:spcPts val="0"/>
              </a:spcAft>
              <a:buClr>
                <a:schemeClr val="accent1"/>
              </a:buClr>
              <a:buSzPts val="1300"/>
              <a:buFont typeface="Lora"/>
              <a:buAutoNum type="arabicPeriod"/>
            </a:pPr>
            <a:r>
              <a:rPr lang="vi">
                <a:latin typeface="Lora"/>
                <a:ea typeface="Lora"/>
                <a:cs typeface="Lora"/>
                <a:sym typeface="Lora"/>
              </a:rPr>
              <a:t>Viết hàm tạo mã màu HEX ngẫu nhiên. VD hex() =&gt; “fea34f”</a:t>
            </a:r>
            <a:endParaRPr>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1000"/>
              </a:spcAft>
              <a:buNone/>
            </a:pPr>
            <a:r>
              <a:rPr lang="vi">
                <a:latin typeface="Lora"/>
                <a:ea typeface="Lora"/>
                <a:cs typeface="Lora"/>
                <a:sym typeface="Lora"/>
              </a:rPr>
              <a:t>Chuỗi có một số tính chất đặc biệt, giá trị của chuỗi là bất biến (immutable), các ký tự trong chuỗi được đánh số chỉ mục (bắt đầu từ 0) và cho phép truy cập ký tự thông qua chỉ mục đó. Thuộc tính </a:t>
            </a:r>
            <a:r>
              <a:rPr b="1" lang="vi">
                <a:latin typeface="Lora"/>
                <a:ea typeface="Lora"/>
                <a:cs typeface="Lora"/>
                <a:sym typeface="Lora"/>
              </a:rPr>
              <a:t>length</a:t>
            </a:r>
            <a:r>
              <a:rPr lang="vi">
                <a:latin typeface="Lora"/>
                <a:ea typeface="Lora"/>
                <a:cs typeface="Lora"/>
                <a:sym typeface="Lora"/>
              </a:rPr>
              <a:t> trả về độ dài (số ký tự) của chuỗi.</a:t>
            </a:r>
            <a:endParaRPr>
              <a:latin typeface="Lora"/>
              <a:ea typeface="Lora"/>
              <a:cs typeface="Lora"/>
              <a:sym typeface="Lora"/>
            </a:endParaRPr>
          </a:p>
        </p:txBody>
      </p:sp>
      <p:sp>
        <p:nvSpPr>
          <p:cNvPr id="158" name="Google Shape;158;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String Methods</a:t>
            </a:r>
            <a:endParaRPr/>
          </a:p>
        </p:txBody>
      </p:sp>
      <p:grpSp>
        <p:nvGrpSpPr>
          <p:cNvPr id="159" name="Google Shape;159;p29"/>
          <p:cNvGrpSpPr/>
          <p:nvPr/>
        </p:nvGrpSpPr>
        <p:grpSpPr>
          <a:xfrm>
            <a:off x="1686000" y="3764225"/>
            <a:ext cx="5772000" cy="1132200"/>
            <a:chOff x="1686000" y="3601150"/>
            <a:chExt cx="5772000" cy="1132200"/>
          </a:xfrm>
        </p:grpSpPr>
        <p:sp>
          <p:nvSpPr>
            <p:cNvPr id="160" name="Google Shape;160;p29"/>
            <p:cNvSpPr/>
            <p:nvPr/>
          </p:nvSpPr>
          <p:spPr>
            <a:xfrm>
              <a:off x="24075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A</a:t>
              </a:r>
              <a:endParaRPr sz="1200">
                <a:latin typeface="Fira Code"/>
                <a:ea typeface="Fira Code"/>
                <a:cs typeface="Fira Code"/>
                <a:sym typeface="Fira Code"/>
              </a:endParaRPr>
            </a:p>
          </p:txBody>
        </p:sp>
        <p:sp>
          <p:nvSpPr>
            <p:cNvPr id="161" name="Google Shape;161;p29"/>
            <p:cNvSpPr/>
            <p:nvPr/>
          </p:nvSpPr>
          <p:spPr>
            <a:xfrm>
              <a:off x="31290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w</a:t>
              </a:r>
              <a:endParaRPr sz="1200">
                <a:latin typeface="Fira Code"/>
                <a:ea typeface="Fira Code"/>
                <a:cs typeface="Fira Code"/>
                <a:sym typeface="Fira Code"/>
              </a:endParaRPr>
            </a:p>
          </p:txBody>
        </p:sp>
        <p:sp>
          <p:nvSpPr>
            <p:cNvPr id="162" name="Google Shape;162;p29"/>
            <p:cNvSpPr/>
            <p:nvPr/>
          </p:nvSpPr>
          <p:spPr>
            <a:xfrm>
              <a:off x="38505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e</a:t>
              </a:r>
              <a:endParaRPr sz="1200">
                <a:latin typeface="Fira Code"/>
                <a:ea typeface="Fira Code"/>
                <a:cs typeface="Fira Code"/>
                <a:sym typeface="Fira Code"/>
              </a:endParaRPr>
            </a:p>
          </p:txBody>
        </p:sp>
        <p:sp>
          <p:nvSpPr>
            <p:cNvPr id="163" name="Google Shape;163;p29"/>
            <p:cNvSpPr/>
            <p:nvPr/>
          </p:nvSpPr>
          <p:spPr>
            <a:xfrm>
              <a:off x="45720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s</a:t>
              </a:r>
              <a:endParaRPr sz="1200">
                <a:latin typeface="Fira Code"/>
                <a:ea typeface="Fira Code"/>
                <a:cs typeface="Fira Code"/>
                <a:sym typeface="Fira Code"/>
              </a:endParaRPr>
            </a:p>
          </p:txBody>
        </p:sp>
        <p:sp>
          <p:nvSpPr>
            <p:cNvPr id="164" name="Google Shape;164;p29"/>
            <p:cNvSpPr/>
            <p:nvPr/>
          </p:nvSpPr>
          <p:spPr>
            <a:xfrm>
              <a:off x="52935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o</a:t>
              </a:r>
              <a:endParaRPr sz="1200">
                <a:latin typeface="Fira Code"/>
                <a:ea typeface="Fira Code"/>
                <a:cs typeface="Fira Code"/>
                <a:sym typeface="Fira Code"/>
              </a:endParaRPr>
            </a:p>
          </p:txBody>
        </p:sp>
        <p:sp>
          <p:nvSpPr>
            <p:cNvPr id="165" name="Google Shape;165;p29"/>
            <p:cNvSpPr/>
            <p:nvPr/>
          </p:nvSpPr>
          <p:spPr>
            <a:xfrm>
              <a:off x="60150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m</a:t>
              </a:r>
              <a:endParaRPr sz="1200">
                <a:latin typeface="Fira Code"/>
                <a:ea typeface="Fira Code"/>
                <a:cs typeface="Fira Code"/>
                <a:sym typeface="Fira Code"/>
              </a:endParaRPr>
            </a:p>
          </p:txBody>
        </p:sp>
        <p:sp>
          <p:nvSpPr>
            <p:cNvPr id="166" name="Google Shape;166;p29"/>
            <p:cNvSpPr/>
            <p:nvPr/>
          </p:nvSpPr>
          <p:spPr>
            <a:xfrm>
              <a:off x="6736500" y="3940750"/>
              <a:ext cx="721500" cy="396300"/>
            </a:xfrm>
            <a:prstGeom prst="rect">
              <a:avLst/>
            </a:prstGeom>
            <a:no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e</a:t>
              </a:r>
              <a:endParaRPr sz="1200">
                <a:latin typeface="Fira Code"/>
                <a:ea typeface="Fira Code"/>
                <a:cs typeface="Fira Code"/>
                <a:sym typeface="Fira Code"/>
              </a:endParaRPr>
            </a:p>
          </p:txBody>
        </p:sp>
        <p:sp>
          <p:nvSpPr>
            <p:cNvPr id="167" name="Google Shape;167;p29"/>
            <p:cNvSpPr/>
            <p:nvPr/>
          </p:nvSpPr>
          <p:spPr>
            <a:xfrm>
              <a:off x="6261275" y="3601150"/>
              <a:ext cx="1196700" cy="33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vi" sz="1200">
                  <a:latin typeface="Fira Code"/>
                  <a:ea typeface="Fira Code"/>
                  <a:cs typeface="Fira Code"/>
                  <a:sym typeface="Fira Code"/>
                </a:rPr>
                <a:t>length = 7</a:t>
              </a:r>
              <a:endParaRPr sz="1200">
                <a:latin typeface="Fira Code"/>
                <a:ea typeface="Fira Code"/>
                <a:cs typeface="Fira Code"/>
                <a:sym typeface="Fira Code"/>
              </a:endParaRPr>
            </a:p>
          </p:txBody>
        </p:sp>
        <p:sp>
          <p:nvSpPr>
            <p:cNvPr id="168" name="Google Shape;168;p29"/>
            <p:cNvSpPr/>
            <p:nvPr/>
          </p:nvSpPr>
          <p:spPr>
            <a:xfrm>
              <a:off x="24075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0</a:t>
              </a:r>
              <a:endParaRPr sz="1200">
                <a:latin typeface="Fira Code"/>
                <a:ea typeface="Fira Code"/>
                <a:cs typeface="Fira Code"/>
                <a:sym typeface="Fira Code"/>
              </a:endParaRPr>
            </a:p>
          </p:txBody>
        </p:sp>
        <p:sp>
          <p:nvSpPr>
            <p:cNvPr id="169" name="Google Shape;169;p29"/>
            <p:cNvSpPr/>
            <p:nvPr/>
          </p:nvSpPr>
          <p:spPr>
            <a:xfrm>
              <a:off x="31290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a:t>
              </a:r>
              <a:endParaRPr sz="1200">
                <a:latin typeface="Fira Code"/>
                <a:ea typeface="Fira Code"/>
                <a:cs typeface="Fira Code"/>
                <a:sym typeface="Fira Code"/>
              </a:endParaRPr>
            </a:p>
          </p:txBody>
        </p:sp>
        <p:sp>
          <p:nvSpPr>
            <p:cNvPr id="170" name="Google Shape;170;p29"/>
            <p:cNvSpPr/>
            <p:nvPr/>
          </p:nvSpPr>
          <p:spPr>
            <a:xfrm>
              <a:off x="38505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a:t>
              </a:r>
              <a:endParaRPr sz="1200">
                <a:latin typeface="Fira Code"/>
                <a:ea typeface="Fira Code"/>
                <a:cs typeface="Fira Code"/>
                <a:sym typeface="Fira Code"/>
              </a:endParaRPr>
            </a:p>
          </p:txBody>
        </p:sp>
        <p:sp>
          <p:nvSpPr>
            <p:cNvPr id="171" name="Google Shape;171;p29"/>
            <p:cNvSpPr/>
            <p:nvPr/>
          </p:nvSpPr>
          <p:spPr>
            <a:xfrm>
              <a:off x="45720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a:t>
              </a:r>
              <a:endParaRPr sz="1200">
                <a:latin typeface="Fira Code"/>
                <a:ea typeface="Fira Code"/>
                <a:cs typeface="Fira Code"/>
                <a:sym typeface="Fira Code"/>
              </a:endParaRPr>
            </a:p>
          </p:txBody>
        </p:sp>
        <p:sp>
          <p:nvSpPr>
            <p:cNvPr id="172" name="Google Shape;172;p29"/>
            <p:cNvSpPr/>
            <p:nvPr/>
          </p:nvSpPr>
          <p:spPr>
            <a:xfrm>
              <a:off x="52935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a:t>
              </a:r>
              <a:endParaRPr sz="1200">
                <a:latin typeface="Fira Code"/>
                <a:ea typeface="Fira Code"/>
                <a:cs typeface="Fira Code"/>
                <a:sym typeface="Fira Code"/>
              </a:endParaRPr>
            </a:p>
          </p:txBody>
        </p:sp>
        <p:sp>
          <p:nvSpPr>
            <p:cNvPr id="173" name="Google Shape;173;p29"/>
            <p:cNvSpPr/>
            <p:nvPr/>
          </p:nvSpPr>
          <p:spPr>
            <a:xfrm>
              <a:off x="60150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5</a:t>
              </a:r>
              <a:endParaRPr sz="1200">
                <a:latin typeface="Fira Code"/>
                <a:ea typeface="Fira Code"/>
                <a:cs typeface="Fira Code"/>
                <a:sym typeface="Fira Code"/>
              </a:endParaRPr>
            </a:p>
          </p:txBody>
        </p:sp>
        <p:sp>
          <p:nvSpPr>
            <p:cNvPr id="174" name="Google Shape;174;p29"/>
            <p:cNvSpPr/>
            <p:nvPr/>
          </p:nvSpPr>
          <p:spPr>
            <a:xfrm>
              <a:off x="67365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6</a:t>
              </a:r>
              <a:endParaRPr sz="1200">
                <a:latin typeface="Fira Code"/>
                <a:ea typeface="Fira Code"/>
                <a:cs typeface="Fira Code"/>
                <a:sym typeface="Fira Code"/>
              </a:endParaRPr>
            </a:p>
          </p:txBody>
        </p:sp>
        <p:sp>
          <p:nvSpPr>
            <p:cNvPr id="175" name="Google Shape;175;p29"/>
            <p:cNvSpPr txBox="1"/>
            <p:nvPr/>
          </p:nvSpPr>
          <p:spPr>
            <a:xfrm>
              <a:off x="2407500" y="3601150"/>
              <a:ext cx="40752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latin typeface="Fira Code"/>
                  <a:ea typeface="Fira Code"/>
                  <a:cs typeface="Fira Code"/>
                  <a:sym typeface="Fira Code"/>
                </a:rPr>
                <a:t>str = “Awesome”</a:t>
              </a:r>
              <a:endParaRPr sz="1200">
                <a:latin typeface="Fira Code"/>
                <a:ea typeface="Fira Code"/>
                <a:cs typeface="Fira Code"/>
                <a:sym typeface="Fira Code"/>
              </a:endParaRPr>
            </a:p>
          </p:txBody>
        </p:sp>
        <p:sp>
          <p:nvSpPr>
            <p:cNvPr id="176" name="Google Shape;176;p29"/>
            <p:cNvSpPr/>
            <p:nvPr/>
          </p:nvSpPr>
          <p:spPr>
            <a:xfrm>
              <a:off x="1686000" y="39407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value</a:t>
              </a:r>
              <a:endParaRPr sz="1200">
                <a:latin typeface="Fira Code"/>
                <a:ea typeface="Fira Code"/>
                <a:cs typeface="Fira Code"/>
                <a:sym typeface="Fira Code"/>
              </a:endParaRPr>
            </a:p>
          </p:txBody>
        </p:sp>
        <p:sp>
          <p:nvSpPr>
            <p:cNvPr id="177" name="Google Shape;177;p29"/>
            <p:cNvSpPr/>
            <p:nvPr/>
          </p:nvSpPr>
          <p:spPr>
            <a:xfrm>
              <a:off x="1686000" y="4337050"/>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index</a:t>
              </a:r>
              <a:endParaRPr sz="1200">
                <a:latin typeface="Fira Code"/>
                <a:ea typeface="Fira Code"/>
                <a:cs typeface="Fira Code"/>
                <a:sym typeface="Fira Code"/>
              </a:endParaRPr>
            </a:p>
          </p:txBody>
        </p:sp>
      </p:grpSp>
      <p:sp>
        <p:nvSpPr>
          <p:cNvPr id="178" name="Google Shape;178;p29"/>
          <p:cNvSpPr txBox="1"/>
          <p:nvPr/>
        </p:nvSpPr>
        <p:spPr>
          <a:xfrm>
            <a:off x="729450" y="2361125"/>
            <a:ext cx="3000000" cy="1486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0</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“A”</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6</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“e”</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2</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“e”</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str</a:t>
            </a:r>
            <a:r>
              <a:rPr lang="vi" sz="1200">
                <a:solidFill>
                  <a:srgbClr val="BBBBBB"/>
                </a:solidFill>
                <a:latin typeface="Fira Code"/>
                <a:ea typeface="Fira Code"/>
                <a:cs typeface="Fira Code"/>
                <a:sym typeface="Fira Code"/>
              </a:rPr>
              <a:t>[</a:t>
            </a:r>
            <a:r>
              <a:rPr lang="vi" sz="1200">
                <a:solidFill>
                  <a:srgbClr val="D33682"/>
                </a:solidFill>
                <a:latin typeface="Fira Code"/>
                <a:ea typeface="Fira Code"/>
                <a:cs typeface="Fira Code"/>
                <a:sym typeface="Fira Code"/>
              </a:rPr>
              <a:t>4</a:t>
            </a:r>
            <a:r>
              <a:rPr lang="vi" sz="1200">
                <a:solidFill>
                  <a:srgbClr val="BBBBBB"/>
                </a:solidFill>
                <a:latin typeface="Fira Code"/>
                <a:ea typeface="Fira Code"/>
                <a:cs typeface="Fira Code"/>
                <a:sym typeface="Fira Code"/>
              </a:rPr>
              <a:t>]; </a:t>
            </a:r>
            <a:r>
              <a:rPr i="1" lang="vi" sz="1200">
                <a:solidFill>
                  <a:srgbClr val="657B83"/>
                </a:solidFill>
                <a:latin typeface="Fira Code"/>
                <a:ea typeface="Fira Code"/>
                <a:cs typeface="Fira Code"/>
                <a:sym typeface="Fira Code"/>
              </a:rPr>
              <a:t>// “o”</a:t>
            </a:r>
            <a:endParaRPr i="1" sz="1200">
              <a:solidFill>
                <a:srgbClr val="657B83"/>
              </a:solidFill>
              <a:latin typeface="Fira Code"/>
              <a:ea typeface="Fira Code"/>
              <a:cs typeface="Fira Code"/>
              <a:sym typeface="Fira Code"/>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str</a:t>
            </a:r>
            <a:r>
              <a:rPr lang="vi" sz="1200">
                <a:solidFill>
                  <a:srgbClr val="BBBBBB"/>
                </a:solidFill>
                <a:latin typeface="Fira Code"/>
                <a:ea typeface="Fira Code"/>
                <a:cs typeface="Fira Code"/>
                <a:sym typeface="Fira Code"/>
              </a:rPr>
              <a:t>.length; </a:t>
            </a:r>
            <a:r>
              <a:rPr i="1" lang="vi" sz="1200">
                <a:solidFill>
                  <a:srgbClr val="657B83"/>
                </a:solidFill>
                <a:latin typeface="Fira Code"/>
                <a:ea typeface="Fira Code"/>
                <a:cs typeface="Fira Code"/>
                <a:sym typeface="Fira Code"/>
              </a:rPr>
              <a:t>// 7</a:t>
            </a:r>
            <a:endParaRPr i="1" sz="1200">
              <a:solidFill>
                <a:srgbClr val="657B83"/>
              </a:solidFill>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vi">
                <a:latin typeface="Lora"/>
                <a:ea typeface="Lora"/>
                <a:cs typeface="Lora"/>
                <a:sym typeface="Lora"/>
              </a:rPr>
              <a:t>Một số phương thức với </a:t>
            </a:r>
            <a:r>
              <a:rPr b="1" lang="vi">
                <a:latin typeface="Lora"/>
                <a:ea typeface="Lora"/>
                <a:cs typeface="Lora"/>
                <a:sym typeface="Lora"/>
              </a:rPr>
              <a:t>String</a:t>
            </a:r>
            <a:r>
              <a:rPr lang="vi">
                <a:latin typeface="Lora"/>
                <a:ea typeface="Lora"/>
                <a:cs typeface="Lora"/>
                <a:sym typeface="Lora"/>
              </a:rPr>
              <a:t> thường dùng</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268BD2"/>
                </a:solidFill>
                <a:latin typeface="Fira Code"/>
                <a:ea typeface="Fira Code"/>
                <a:cs typeface="Fira Code"/>
                <a:sym typeface="Fira Code"/>
              </a:rPr>
              <a:t>toUpperCase</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toLowerCase</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trả về chuỗi in hoa / thường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startsWith</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endsWith</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kiểm tra chuỗi có bắt đầu/kết thúc bằng một chuỗi con hay không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substring</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trả về một chuỗi con trong chuỗi</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slice</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tương tự substring()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includes</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kiểm tra chuỗi có chứa một chuỗi con hay không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split</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tách chuỗi thành một mảng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repeat</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lặp chuỗi</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trim</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cắt bỏ khoảng trắng</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charCodeAt</a:t>
            </a:r>
            <a:r>
              <a:rPr lang="vi" sz="1200">
                <a:solidFill>
                  <a:srgbClr val="BBBBBB"/>
                </a:solidFill>
                <a:latin typeface="Fira Code"/>
                <a:ea typeface="Fira Code"/>
                <a:cs typeface="Fira Code"/>
                <a:sym typeface="Fira Code"/>
              </a:rPr>
              <a:t>();</a:t>
            </a:r>
            <a:r>
              <a:rPr lang="vi" sz="1200">
                <a:solidFill>
                  <a:srgbClr val="BBBBBB"/>
                </a:solidFill>
                <a:latin typeface="Lora"/>
                <a:ea typeface="Lora"/>
                <a:cs typeface="Lora"/>
                <a:sym typeface="Lora"/>
              </a:rPr>
              <a:t> </a:t>
            </a:r>
            <a:r>
              <a:rPr i="1" lang="vi" sz="1200">
                <a:solidFill>
                  <a:srgbClr val="657B83"/>
                </a:solidFill>
                <a:latin typeface="Lora Regular"/>
                <a:ea typeface="Lora Regular"/>
                <a:cs typeface="Lora Regular"/>
                <a:sym typeface="Lora Regular"/>
              </a:rPr>
              <a:t>// lấy mã unicode của một ký tự</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indexOf</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lấy chỉ mục của một chuỗi con</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rPr lang="vi" sz="1200">
                <a:solidFill>
                  <a:srgbClr val="268BD2"/>
                </a:solidFill>
                <a:latin typeface="Fira Code"/>
                <a:ea typeface="Fira Code"/>
                <a:cs typeface="Fira Code"/>
                <a:sym typeface="Fira Code"/>
              </a:rPr>
              <a:t>replace</a:t>
            </a:r>
            <a:r>
              <a:rPr lang="vi" sz="1200">
                <a:solidFill>
                  <a:srgbClr val="BBBBBB"/>
                </a:solidFill>
                <a:latin typeface="Fira Code"/>
                <a:ea typeface="Fira Code"/>
                <a:cs typeface="Fira Code"/>
                <a:sym typeface="Fira Code"/>
              </a:rPr>
              <a:t>();</a:t>
            </a:r>
            <a:r>
              <a:rPr lang="vi" sz="1200">
                <a:solidFill>
                  <a:srgbClr val="BBBBBB"/>
                </a:solidFill>
                <a:latin typeface="Lora Regular"/>
                <a:ea typeface="Lora Regular"/>
                <a:cs typeface="Lora Regular"/>
                <a:sym typeface="Lora Regular"/>
              </a:rPr>
              <a:t> </a:t>
            </a:r>
            <a:r>
              <a:rPr i="1" lang="vi" sz="1200">
                <a:solidFill>
                  <a:srgbClr val="657B83"/>
                </a:solidFill>
                <a:latin typeface="Lora Regular"/>
                <a:ea typeface="Lora Regular"/>
                <a:cs typeface="Lora Regular"/>
                <a:sym typeface="Lora Regular"/>
              </a:rPr>
              <a:t>// thay thế các ký tự trong chuỗi</a:t>
            </a:r>
            <a:endParaRPr i="1" sz="1200">
              <a:solidFill>
                <a:srgbClr val="657B83"/>
              </a:solidFill>
              <a:latin typeface="Lora Regular"/>
              <a:ea typeface="Lora Regular"/>
              <a:cs typeface="Lora Regular"/>
              <a:sym typeface="Lora Regular"/>
            </a:endParaRPr>
          </a:p>
          <a:p>
            <a:pPr indent="0" lvl="0" marL="0" rtl="0" algn="l">
              <a:lnSpc>
                <a:spcPct val="135714"/>
              </a:lnSpc>
              <a:spcBef>
                <a:spcPts val="0"/>
              </a:spcBef>
              <a:spcAft>
                <a:spcPts val="0"/>
              </a:spcAft>
              <a:buNone/>
            </a:pPr>
            <a:r>
              <a:t/>
            </a:r>
            <a:endParaRPr sz="1200">
              <a:latin typeface="Lora Regular"/>
              <a:ea typeface="Lora Regular"/>
              <a:cs typeface="Lora Regular"/>
              <a:sym typeface="Lora Regular"/>
            </a:endParaRPr>
          </a:p>
        </p:txBody>
      </p:sp>
      <p:sp>
        <p:nvSpPr>
          <p:cNvPr id="184" name="Google Shape;184;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String 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190" name="Google Shape;190;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cắt chuỗi từ vị trí đầu tiên, tới vị trí chỉ định. VD: “abcd”, 2 =&gt; “abc”</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chuyển đổi một tên thành tên viết tắt. VD: “Ba Nguyễn” =&gt; “Ba N.”</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ẩn địa chỉ email. VD: “banguyen@techmaster.vn” =&gt; “ba…@techmaster.vn” </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Homework</a:t>
            </a:r>
            <a:endParaRPr/>
          </a:p>
        </p:txBody>
      </p:sp>
      <p:sp>
        <p:nvSpPr>
          <p:cNvPr id="196" name="Google Shape;196;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chuyển đổi một chuỗi thành dạng capitalize. VD: “hello world” =&gt; “Hello World”</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chuyển đổi một chuỗi thành dạng paramaterize. VD “Hello World” =&gt; “hello-world”</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loại bỏ khoảng trắng ở đầu, cuối, và rút gọn khoảng trắng ở giữa các từ trong chuỗi. VD: “Hello     world   !   ” =&gt; “Hello world !”</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đảo ngược chữ thường thành chữ hoa, và ngược lại. VD “aBcD” =&gt; “AbCd”</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lặp chuỗi n lần. VD “Hehe”, 3 =&gt; “HeheHeheHehe”</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Calibri"/>
              <a:buAutoNum type="arabicPeriod"/>
            </a:pPr>
            <a:r>
              <a:rPr lang="vi">
                <a:solidFill>
                  <a:srgbClr val="233A44"/>
                </a:solidFill>
                <a:latin typeface="Lora"/>
                <a:ea typeface="Lora"/>
                <a:cs typeface="Lora"/>
                <a:sym typeface="Lora"/>
              </a:rPr>
              <a:t>Viết hàm chèn một chuỗi con vào chuỗi tại index chỉ định. VD “ac”, “b”, 1 =&gt; “abc”</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rút gọn chuỗi nếu chuỗi dài hơn giá trị chỉ định. VD “abcdef”, 2 =&gt; “ab…”;</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đếm số lần xuất hiện của chuỗi con trong chuỗi. VD “abca”, “a” =&gt; 2</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cắt chuỗi theo số từ chỉ định. VD “My name is Ba”, 2 =&gt; “My name”</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tạo chuỗi GUID ngẫu nhiên với độ dài 32 ký tự. VD “sfjh2ih4(U#%(kljo423oiir*(#%UIOJ”</a:t>
            </a:r>
            <a:endParaRPr>
              <a:solidFill>
                <a:srgbClr val="233A44"/>
              </a:solidFill>
              <a:latin typeface="Lora"/>
              <a:ea typeface="Lora"/>
              <a:cs typeface="Lora"/>
              <a:sym typeface="Lora"/>
            </a:endParaRPr>
          </a:p>
          <a:p>
            <a:pPr indent="-311150" lvl="0" marL="457200" rtl="0" algn="l">
              <a:spcBef>
                <a:spcPts val="0"/>
              </a:spcBef>
              <a:spcAft>
                <a:spcPts val="0"/>
              </a:spcAft>
              <a:buClr>
                <a:srgbClr val="233A44"/>
              </a:buClr>
              <a:buSzPts val="1300"/>
              <a:buFont typeface="Lora"/>
              <a:buAutoNum type="arabicPeriod"/>
            </a:pPr>
            <a:r>
              <a:rPr lang="vi">
                <a:solidFill>
                  <a:srgbClr val="233A44"/>
                </a:solidFill>
                <a:latin typeface="Lora"/>
                <a:ea typeface="Lora"/>
                <a:cs typeface="Lora"/>
                <a:sym typeface="Lora"/>
              </a:rPr>
              <a:t>Viết hàm thay thế các ký tự trong chuỗi thành ký tự liền sau trong bảng mã Unicode. VD: “ad” =&gt; “be”</a:t>
            </a:r>
            <a:endParaRPr>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vi">
                <a:latin typeface="Lora"/>
                <a:ea typeface="Lora"/>
                <a:cs typeface="Lora"/>
                <a:sym typeface="Lora"/>
              </a:rPr>
              <a:t>Array</a:t>
            </a:r>
            <a:r>
              <a:rPr lang="vi">
                <a:latin typeface="Lora"/>
                <a:ea typeface="Lora"/>
                <a:cs typeface="Lora"/>
                <a:sym typeface="Lora"/>
              </a:rPr>
              <a:t> - mảng là một cấu trúc dữ liệu, cho phép lưu trữ bộ sưu tập dữ liệu có thứ tự, thực tế, mảng cũng là </a:t>
            </a:r>
            <a:r>
              <a:rPr b="1" lang="vi">
                <a:latin typeface="Lora"/>
                <a:ea typeface="Lora"/>
                <a:cs typeface="Lora"/>
                <a:sym typeface="Lora"/>
              </a:rPr>
              <a:t>object</a:t>
            </a:r>
            <a:r>
              <a:rPr lang="vi">
                <a:latin typeface="Lora"/>
                <a:ea typeface="Lora"/>
                <a:cs typeface="Lora"/>
                <a:sym typeface="Lora"/>
              </a:rPr>
              <a:t>, nó cung cấp các phương thức để xử lý dữ liệu trong mảng (</a:t>
            </a:r>
            <a:r>
              <a:rPr b="1" lang="vi">
                <a:latin typeface="Lora"/>
                <a:ea typeface="Lora"/>
                <a:cs typeface="Lora"/>
                <a:sym typeface="Lora"/>
              </a:rPr>
              <a:t>typeof array == “object”</a:t>
            </a:r>
            <a:r>
              <a:rPr lang="vi">
                <a:latin typeface="Lora"/>
                <a:ea typeface="Lora"/>
                <a:cs typeface="Lora"/>
                <a:sym typeface="Lora"/>
              </a:rPr>
              <a:t>). Mỗi mục trong mảng được gọi là một phần tử, được “đánh số” chỉ mục (</a:t>
            </a:r>
            <a:r>
              <a:rPr b="1" lang="vi">
                <a:latin typeface="Lora"/>
                <a:ea typeface="Lora"/>
                <a:cs typeface="Lora"/>
                <a:sym typeface="Lora"/>
              </a:rPr>
              <a:t>index</a:t>
            </a:r>
            <a:r>
              <a:rPr lang="vi">
                <a:latin typeface="Lora"/>
                <a:ea typeface="Lora"/>
                <a:cs typeface="Lora"/>
                <a:sym typeface="Lora"/>
              </a:rPr>
              <a:t>) theo thứ tự bắt đầu từ 0</a:t>
            </a:r>
            <a:endParaRPr>
              <a:latin typeface="Lora"/>
              <a:ea typeface="Lora"/>
              <a:cs typeface="Lora"/>
              <a:sym typeface="Lora"/>
            </a:endParaRPr>
          </a:p>
          <a:p>
            <a:pPr indent="0" lvl="0" marL="0" rtl="0" algn="l">
              <a:spcBef>
                <a:spcPts val="1600"/>
              </a:spcBef>
              <a:spcAft>
                <a:spcPts val="0"/>
              </a:spcAft>
              <a:buNone/>
            </a:pPr>
            <a:r>
              <a:rPr lang="vi">
                <a:latin typeface="Lora"/>
                <a:ea typeface="Lora"/>
                <a:cs typeface="Lora"/>
                <a:sym typeface="Lora"/>
              </a:rPr>
              <a:t>Cú pháp khai báo mảng</a:t>
            </a:r>
            <a:endParaRPr>
              <a:latin typeface="Lora"/>
              <a:ea typeface="Lora"/>
              <a:cs typeface="Lora"/>
              <a:sym typeface="Lora"/>
            </a:endParaRPr>
          </a:p>
          <a:p>
            <a:pPr indent="0" lvl="0" marL="0" rtl="0" algn="l">
              <a:lnSpc>
                <a:spcPct val="135714"/>
              </a:lnSpc>
              <a:spcBef>
                <a:spcPts val="1600"/>
              </a:spcBef>
              <a:spcAft>
                <a:spcPts val="0"/>
              </a:spcAft>
              <a:buNone/>
            </a:pP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 					</a:t>
            </a:r>
            <a:r>
              <a:rPr lang="vi" sz="1200">
                <a:solidFill>
                  <a:srgbClr val="93A1A1"/>
                </a:solidFill>
                <a:latin typeface="Fira Code"/>
                <a:ea typeface="Fira Code"/>
                <a:cs typeface="Fira Code"/>
                <a:sym typeface="Fira Code"/>
              </a:rPr>
              <a:t>let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arr</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new</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Array</a:t>
            </a:r>
            <a:r>
              <a:rPr lang="vi" sz="1200">
                <a:solidFill>
                  <a:srgbClr val="BBBBBB"/>
                </a:solidFill>
                <a:latin typeface="Fira Code"/>
                <a:ea typeface="Fira Code"/>
                <a:cs typeface="Fira Code"/>
                <a:sym typeface="Fira Code"/>
              </a:rPr>
              <a:t>();</a:t>
            </a:r>
            <a:endParaRPr sz="1200">
              <a:latin typeface="Fira Code"/>
              <a:ea typeface="Fira Code"/>
              <a:cs typeface="Fira Code"/>
              <a:sym typeface="Fira Code"/>
            </a:endParaRPr>
          </a:p>
        </p:txBody>
      </p:sp>
      <p:sp>
        <p:nvSpPr>
          <p:cNvPr id="202" name="Google Shape;202;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Array</a:t>
            </a:r>
            <a:endParaRPr/>
          </a:p>
        </p:txBody>
      </p:sp>
      <p:grpSp>
        <p:nvGrpSpPr>
          <p:cNvPr id="203" name="Google Shape;203;p33"/>
          <p:cNvGrpSpPr/>
          <p:nvPr/>
        </p:nvGrpSpPr>
        <p:grpSpPr>
          <a:xfrm>
            <a:off x="1686000" y="3764225"/>
            <a:ext cx="5772000" cy="1132200"/>
            <a:chOff x="1325250" y="3523325"/>
            <a:chExt cx="5772000" cy="1132200"/>
          </a:xfrm>
        </p:grpSpPr>
        <p:sp>
          <p:nvSpPr>
            <p:cNvPr id="204" name="Google Shape;204;p33"/>
            <p:cNvSpPr/>
            <p:nvPr/>
          </p:nvSpPr>
          <p:spPr>
            <a:xfrm>
              <a:off x="20467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10</a:t>
              </a:r>
              <a:endParaRPr sz="1200">
                <a:latin typeface="Fira Code"/>
                <a:ea typeface="Fira Code"/>
                <a:cs typeface="Fira Code"/>
                <a:sym typeface="Fira Code"/>
              </a:endParaRPr>
            </a:p>
          </p:txBody>
        </p:sp>
        <p:sp>
          <p:nvSpPr>
            <p:cNvPr id="205" name="Google Shape;205;p33"/>
            <p:cNvSpPr/>
            <p:nvPr/>
          </p:nvSpPr>
          <p:spPr>
            <a:xfrm>
              <a:off x="27682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20</a:t>
              </a:r>
              <a:endParaRPr sz="1200">
                <a:latin typeface="Fira Code"/>
                <a:ea typeface="Fira Code"/>
                <a:cs typeface="Fira Code"/>
                <a:sym typeface="Fira Code"/>
              </a:endParaRPr>
            </a:p>
          </p:txBody>
        </p:sp>
        <p:sp>
          <p:nvSpPr>
            <p:cNvPr id="206" name="Google Shape;206;p33"/>
            <p:cNvSpPr/>
            <p:nvPr/>
          </p:nvSpPr>
          <p:spPr>
            <a:xfrm>
              <a:off x="34897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30</a:t>
              </a:r>
              <a:endParaRPr sz="1200">
                <a:latin typeface="Fira Code"/>
                <a:ea typeface="Fira Code"/>
                <a:cs typeface="Fira Code"/>
                <a:sym typeface="Fira Code"/>
              </a:endParaRPr>
            </a:p>
          </p:txBody>
        </p:sp>
        <p:sp>
          <p:nvSpPr>
            <p:cNvPr id="207" name="Google Shape;207;p33"/>
            <p:cNvSpPr/>
            <p:nvPr/>
          </p:nvSpPr>
          <p:spPr>
            <a:xfrm>
              <a:off x="42112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40</a:t>
              </a:r>
              <a:endParaRPr sz="1200">
                <a:latin typeface="Fira Code"/>
                <a:ea typeface="Fira Code"/>
                <a:cs typeface="Fira Code"/>
                <a:sym typeface="Fira Code"/>
              </a:endParaRPr>
            </a:p>
          </p:txBody>
        </p:sp>
        <p:sp>
          <p:nvSpPr>
            <p:cNvPr id="208" name="Google Shape;208;p33"/>
            <p:cNvSpPr/>
            <p:nvPr/>
          </p:nvSpPr>
          <p:spPr>
            <a:xfrm>
              <a:off x="49327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50</a:t>
              </a:r>
              <a:endParaRPr sz="1200">
                <a:latin typeface="Fira Code"/>
                <a:ea typeface="Fira Code"/>
                <a:cs typeface="Fira Code"/>
                <a:sym typeface="Fira Code"/>
              </a:endParaRPr>
            </a:p>
          </p:txBody>
        </p:sp>
        <p:sp>
          <p:nvSpPr>
            <p:cNvPr id="209" name="Google Shape;209;p33"/>
            <p:cNvSpPr/>
            <p:nvPr/>
          </p:nvSpPr>
          <p:spPr>
            <a:xfrm>
              <a:off x="56542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60</a:t>
              </a:r>
              <a:endParaRPr sz="1200">
                <a:latin typeface="Fira Code"/>
                <a:ea typeface="Fira Code"/>
                <a:cs typeface="Fira Code"/>
                <a:sym typeface="Fira Code"/>
              </a:endParaRPr>
            </a:p>
          </p:txBody>
        </p:sp>
        <p:sp>
          <p:nvSpPr>
            <p:cNvPr id="210" name="Google Shape;210;p33"/>
            <p:cNvSpPr/>
            <p:nvPr/>
          </p:nvSpPr>
          <p:spPr>
            <a:xfrm>
              <a:off x="6375750" y="3862925"/>
              <a:ext cx="721500" cy="396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70</a:t>
              </a:r>
              <a:endParaRPr sz="1200">
                <a:latin typeface="Fira Code"/>
                <a:ea typeface="Fira Code"/>
                <a:cs typeface="Fira Code"/>
                <a:sym typeface="Fira Code"/>
              </a:endParaRPr>
            </a:p>
          </p:txBody>
        </p:sp>
        <p:sp>
          <p:nvSpPr>
            <p:cNvPr id="211" name="Google Shape;211;p33"/>
            <p:cNvSpPr/>
            <p:nvPr/>
          </p:nvSpPr>
          <p:spPr>
            <a:xfrm>
              <a:off x="5900525" y="3523325"/>
              <a:ext cx="1196700" cy="33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vi" sz="1200">
                  <a:latin typeface="Fira Code"/>
                  <a:ea typeface="Fira Code"/>
                  <a:cs typeface="Fira Code"/>
                  <a:sym typeface="Fira Code"/>
                </a:rPr>
                <a:t>length = 7</a:t>
              </a:r>
              <a:endParaRPr sz="1200">
                <a:latin typeface="Fira Code"/>
                <a:ea typeface="Fira Code"/>
                <a:cs typeface="Fira Code"/>
                <a:sym typeface="Fira Code"/>
              </a:endParaRPr>
            </a:p>
          </p:txBody>
        </p:sp>
        <p:sp>
          <p:nvSpPr>
            <p:cNvPr id="212" name="Google Shape;212;p33"/>
            <p:cNvSpPr/>
            <p:nvPr/>
          </p:nvSpPr>
          <p:spPr>
            <a:xfrm>
              <a:off x="20467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0</a:t>
              </a:r>
              <a:endParaRPr sz="1200">
                <a:latin typeface="Fira Code"/>
                <a:ea typeface="Fira Code"/>
                <a:cs typeface="Fira Code"/>
                <a:sym typeface="Fira Code"/>
              </a:endParaRPr>
            </a:p>
          </p:txBody>
        </p:sp>
        <p:sp>
          <p:nvSpPr>
            <p:cNvPr id="213" name="Google Shape;213;p33"/>
            <p:cNvSpPr/>
            <p:nvPr/>
          </p:nvSpPr>
          <p:spPr>
            <a:xfrm>
              <a:off x="27682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1</a:t>
              </a:r>
              <a:endParaRPr sz="1200">
                <a:latin typeface="Fira Code"/>
                <a:ea typeface="Fira Code"/>
                <a:cs typeface="Fira Code"/>
                <a:sym typeface="Fira Code"/>
              </a:endParaRPr>
            </a:p>
          </p:txBody>
        </p:sp>
        <p:sp>
          <p:nvSpPr>
            <p:cNvPr id="214" name="Google Shape;214;p33"/>
            <p:cNvSpPr/>
            <p:nvPr/>
          </p:nvSpPr>
          <p:spPr>
            <a:xfrm>
              <a:off x="34897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2</a:t>
              </a:r>
              <a:endParaRPr sz="1200">
                <a:latin typeface="Fira Code"/>
                <a:ea typeface="Fira Code"/>
                <a:cs typeface="Fira Code"/>
                <a:sym typeface="Fira Code"/>
              </a:endParaRPr>
            </a:p>
          </p:txBody>
        </p:sp>
        <p:sp>
          <p:nvSpPr>
            <p:cNvPr id="215" name="Google Shape;215;p33"/>
            <p:cNvSpPr/>
            <p:nvPr/>
          </p:nvSpPr>
          <p:spPr>
            <a:xfrm>
              <a:off x="42112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3</a:t>
              </a:r>
              <a:endParaRPr sz="1200">
                <a:latin typeface="Fira Code"/>
                <a:ea typeface="Fira Code"/>
                <a:cs typeface="Fira Code"/>
                <a:sym typeface="Fira Code"/>
              </a:endParaRPr>
            </a:p>
          </p:txBody>
        </p:sp>
        <p:sp>
          <p:nvSpPr>
            <p:cNvPr id="216" name="Google Shape;216;p33"/>
            <p:cNvSpPr/>
            <p:nvPr/>
          </p:nvSpPr>
          <p:spPr>
            <a:xfrm>
              <a:off x="49327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4</a:t>
              </a:r>
              <a:endParaRPr sz="1200">
                <a:latin typeface="Fira Code"/>
                <a:ea typeface="Fira Code"/>
                <a:cs typeface="Fira Code"/>
                <a:sym typeface="Fira Code"/>
              </a:endParaRPr>
            </a:p>
          </p:txBody>
        </p:sp>
        <p:sp>
          <p:nvSpPr>
            <p:cNvPr id="217" name="Google Shape;217;p33"/>
            <p:cNvSpPr/>
            <p:nvPr/>
          </p:nvSpPr>
          <p:spPr>
            <a:xfrm>
              <a:off x="56542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5</a:t>
              </a:r>
              <a:endParaRPr sz="1200">
                <a:latin typeface="Fira Code"/>
                <a:ea typeface="Fira Code"/>
                <a:cs typeface="Fira Code"/>
                <a:sym typeface="Fira Code"/>
              </a:endParaRPr>
            </a:p>
          </p:txBody>
        </p:sp>
        <p:sp>
          <p:nvSpPr>
            <p:cNvPr id="218" name="Google Shape;218;p33"/>
            <p:cNvSpPr/>
            <p:nvPr/>
          </p:nvSpPr>
          <p:spPr>
            <a:xfrm>
              <a:off x="63757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6</a:t>
              </a:r>
              <a:endParaRPr sz="1200">
                <a:latin typeface="Fira Code"/>
                <a:ea typeface="Fira Code"/>
                <a:cs typeface="Fira Code"/>
                <a:sym typeface="Fira Code"/>
              </a:endParaRPr>
            </a:p>
          </p:txBody>
        </p:sp>
        <p:sp>
          <p:nvSpPr>
            <p:cNvPr id="219" name="Google Shape;219;p33"/>
            <p:cNvSpPr txBox="1"/>
            <p:nvPr/>
          </p:nvSpPr>
          <p:spPr>
            <a:xfrm>
              <a:off x="2046750" y="3523325"/>
              <a:ext cx="40752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00">
                  <a:latin typeface="Fira Code"/>
                  <a:ea typeface="Fira Code"/>
                  <a:cs typeface="Fira Code"/>
                  <a:sym typeface="Fira Code"/>
                </a:rPr>
                <a:t>arr = [10, 20, 30, 40, 50, 60, 70]</a:t>
              </a:r>
              <a:endParaRPr sz="1200">
                <a:latin typeface="Fira Code"/>
                <a:ea typeface="Fira Code"/>
                <a:cs typeface="Fira Code"/>
                <a:sym typeface="Fira Code"/>
              </a:endParaRPr>
            </a:p>
          </p:txBody>
        </p:sp>
        <p:sp>
          <p:nvSpPr>
            <p:cNvPr id="220" name="Google Shape;220;p33"/>
            <p:cNvSpPr/>
            <p:nvPr/>
          </p:nvSpPr>
          <p:spPr>
            <a:xfrm>
              <a:off x="1325250" y="38629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value</a:t>
              </a:r>
              <a:endParaRPr sz="1200">
                <a:latin typeface="Fira Code"/>
                <a:ea typeface="Fira Code"/>
                <a:cs typeface="Fira Code"/>
                <a:sym typeface="Fira Code"/>
              </a:endParaRPr>
            </a:p>
          </p:txBody>
        </p:sp>
        <p:sp>
          <p:nvSpPr>
            <p:cNvPr id="221" name="Google Shape;221;p33"/>
            <p:cNvSpPr/>
            <p:nvPr/>
          </p:nvSpPr>
          <p:spPr>
            <a:xfrm>
              <a:off x="1325250" y="4259225"/>
              <a:ext cx="721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index</a:t>
              </a:r>
              <a:endParaRPr sz="1200">
                <a:latin typeface="Fira Code"/>
                <a:ea typeface="Fira Code"/>
                <a:cs typeface="Fira Code"/>
                <a:sym typeface="Fira Code"/>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