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7" r:id="rId2"/>
    <p:sldId id="330"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40" r:id="rId24"/>
    <p:sldId id="364" r:id="rId25"/>
    <p:sldId id="365" r:id="rId26"/>
    <p:sldId id="281" r:id="rId27"/>
    <p:sldId id="282" r:id="rId28"/>
    <p:sldId id="283" r:id="rId29"/>
    <p:sldId id="284" r:id="rId30"/>
    <p:sldId id="366" r:id="rId31"/>
    <p:sldId id="367" r:id="rId32"/>
    <p:sldId id="287" r:id="rId33"/>
    <p:sldId id="288" r:id="rId34"/>
    <p:sldId id="289" r:id="rId35"/>
    <p:sldId id="290" r:id="rId36"/>
    <p:sldId id="291" r:id="rId37"/>
    <p:sldId id="292" r:id="rId38"/>
    <p:sldId id="293" r:id="rId39"/>
    <p:sldId id="294" r:id="rId40"/>
    <p:sldId id="295" r:id="rId41"/>
    <p:sldId id="349" r:id="rId42"/>
    <p:sldId id="296" r:id="rId43"/>
    <p:sldId id="297" r:id="rId44"/>
    <p:sldId id="368" r:id="rId45"/>
    <p:sldId id="369" r:id="rId46"/>
    <p:sldId id="344" r:id="rId47"/>
    <p:sldId id="370" r:id="rId48"/>
    <p:sldId id="300" r:id="rId49"/>
    <p:sldId id="301" r:id="rId50"/>
    <p:sldId id="302" r:id="rId51"/>
    <p:sldId id="354" r:id="rId52"/>
    <p:sldId id="353" r:id="rId53"/>
    <p:sldId id="355" r:id="rId54"/>
    <p:sldId id="346" r:id="rId55"/>
    <p:sldId id="306" r:id="rId56"/>
    <p:sldId id="307" r:id="rId57"/>
    <p:sldId id="308" r:id="rId58"/>
    <p:sldId id="347" r:id="rId59"/>
    <p:sldId id="309" r:id="rId60"/>
    <p:sldId id="310" r:id="rId61"/>
    <p:sldId id="311" r:id="rId62"/>
    <p:sldId id="312" r:id="rId63"/>
    <p:sldId id="313" r:id="rId64"/>
    <p:sldId id="314" r:id="rId65"/>
    <p:sldId id="336" r:id="rId66"/>
    <p:sldId id="316" r:id="rId67"/>
    <p:sldId id="345" r:id="rId68"/>
    <p:sldId id="339" r:id="rId69"/>
    <p:sldId id="360" r:id="rId70"/>
    <p:sldId id="342" r:id="rId71"/>
    <p:sldId id="318" r:id="rId72"/>
    <p:sldId id="356" r:id="rId73"/>
    <p:sldId id="357" r:id="rId74"/>
    <p:sldId id="319" r:id="rId75"/>
    <p:sldId id="320" r:id="rId76"/>
    <p:sldId id="321" r:id="rId77"/>
    <p:sldId id="322" r:id="rId78"/>
    <p:sldId id="323" r:id="rId79"/>
    <p:sldId id="324" r:id="rId80"/>
    <p:sldId id="325" r:id="rId81"/>
    <p:sldId id="327" r:id="rId82"/>
    <p:sldId id="328" r:id="rId83"/>
    <p:sldId id="361" r:id="rId84"/>
    <p:sldId id="329" r:id="rId85"/>
    <p:sldId id="331" r:id="rId86"/>
    <p:sldId id="332" r:id="rId87"/>
    <p:sldId id="334" r:id="rId88"/>
    <p:sldId id="335" r:id="rId89"/>
    <p:sldId id="350" r:id="rId90"/>
    <p:sldId id="351" r:id="rId91"/>
    <p:sldId id="358" r:id="rId92"/>
    <p:sldId id="359" r:id="rId93"/>
    <p:sldId id="333"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12436E-FCF1-41C3-BD64-E4C834886786}">
          <p14:sldIdLst>
            <p14:sldId id="257"/>
            <p14:sldId id="330"/>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340"/>
            <p14:sldId id="364"/>
            <p14:sldId id="365"/>
            <p14:sldId id="281"/>
            <p14:sldId id="282"/>
            <p14:sldId id="283"/>
            <p14:sldId id="284"/>
            <p14:sldId id="366"/>
            <p14:sldId id="367"/>
            <p14:sldId id="287"/>
            <p14:sldId id="288"/>
            <p14:sldId id="289"/>
            <p14:sldId id="290"/>
            <p14:sldId id="291"/>
            <p14:sldId id="292"/>
            <p14:sldId id="293"/>
            <p14:sldId id="294"/>
            <p14:sldId id="295"/>
            <p14:sldId id="349"/>
            <p14:sldId id="296"/>
            <p14:sldId id="297"/>
            <p14:sldId id="368"/>
            <p14:sldId id="369"/>
            <p14:sldId id="344"/>
            <p14:sldId id="370"/>
            <p14:sldId id="300"/>
            <p14:sldId id="301"/>
            <p14:sldId id="302"/>
            <p14:sldId id="354"/>
            <p14:sldId id="353"/>
            <p14:sldId id="355"/>
            <p14:sldId id="346"/>
            <p14:sldId id="306"/>
            <p14:sldId id="307"/>
            <p14:sldId id="308"/>
            <p14:sldId id="347"/>
            <p14:sldId id="309"/>
            <p14:sldId id="310"/>
            <p14:sldId id="311"/>
            <p14:sldId id="312"/>
            <p14:sldId id="313"/>
            <p14:sldId id="314"/>
            <p14:sldId id="336"/>
            <p14:sldId id="316"/>
            <p14:sldId id="345"/>
            <p14:sldId id="339"/>
            <p14:sldId id="360"/>
            <p14:sldId id="342"/>
            <p14:sldId id="318"/>
            <p14:sldId id="356"/>
            <p14:sldId id="357"/>
            <p14:sldId id="319"/>
            <p14:sldId id="320"/>
            <p14:sldId id="321"/>
            <p14:sldId id="322"/>
            <p14:sldId id="323"/>
            <p14:sldId id="324"/>
            <p14:sldId id="325"/>
            <p14:sldId id="327"/>
            <p14:sldId id="328"/>
            <p14:sldId id="361"/>
            <p14:sldId id="329"/>
          </p14:sldIdLst>
        </p14:section>
        <p14:section name="Nhập/Xuất cơ bản" id="{DB2E719C-AEC6-4737-BF3A-539DA8A3F16C}">
          <p14:sldIdLst>
            <p14:sldId id="331"/>
            <p14:sldId id="332"/>
            <p14:sldId id="334"/>
            <p14:sldId id="335"/>
            <p14:sldId id="350"/>
            <p14:sldId id="351"/>
            <p14:sldId id="358"/>
            <p14:sldId id="359"/>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2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64F5B-CE2F-4827-B57F-1507F02CE960}"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1EBDC-25E6-47A0-8903-A0351CDC37E5}" type="slidenum">
              <a:rPr lang="en-US" smtClean="0"/>
              <a:t>‹#›</a:t>
            </a:fld>
            <a:endParaRPr lang="en-US"/>
          </a:p>
        </p:txBody>
      </p:sp>
    </p:spTree>
    <p:extLst>
      <p:ext uri="{BB962C8B-B14F-4D97-AF65-F5344CB8AC3E}">
        <p14:creationId xmlns:p14="http://schemas.microsoft.com/office/powerpoint/2010/main" val="408308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ế</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57</a:t>
            </a:fld>
            <a:endParaRPr lang="en-US"/>
          </a:p>
        </p:txBody>
      </p:sp>
    </p:spTree>
    <p:extLst>
      <p:ext uri="{BB962C8B-B14F-4D97-AF65-F5344CB8AC3E}">
        <p14:creationId xmlns:p14="http://schemas.microsoft.com/office/powerpoint/2010/main" val="28060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dữ liệu xác định kích thước bộ nhớ cấp phát cho Biến</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66</a:t>
            </a:fld>
            <a:endParaRPr lang="en-US"/>
          </a:p>
        </p:txBody>
      </p:sp>
    </p:spTree>
    <p:extLst>
      <p:ext uri="{BB962C8B-B14F-4D97-AF65-F5344CB8AC3E}">
        <p14:creationId xmlns:p14="http://schemas.microsoft.com/office/powerpoint/2010/main" val="147401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dữ liệu xác định kích thước bộ nhớ cấp phát cho Biến</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67</a:t>
            </a:fld>
            <a:endParaRPr lang="en-US"/>
          </a:p>
        </p:txBody>
      </p:sp>
    </p:spTree>
    <p:extLst>
      <p:ext uri="{BB962C8B-B14F-4D97-AF65-F5344CB8AC3E}">
        <p14:creationId xmlns:p14="http://schemas.microsoft.com/office/powerpoint/2010/main" val="363534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dữ liệu xác định kích thước bộ nhớ cấp phát cho Biến</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71</a:t>
            </a:fld>
            <a:endParaRPr lang="en-US"/>
          </a:p>
        </p:txBody>
      </p:sp>
    </p:spTree>
    <p:extLst>
      <p:ext uri="{BB962C8B-B14F-4D97-AF65-F5344CB8AC3E}">
        <p14:creationId xmlns:p14="http://schemas.microsoft.com/office/powerpoint/2010/main" val="256280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dữ liệu xác định kích thước bộ nhớ cấp phát cho Biến</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72</a:t>
            </a:fld>
            <a:endParaRPr lang="en-US"/>
          </a:p>
        </p:txBody>
      </p:sp>
    </p:spTree>
    <p:extLst>
      <p:ext uri="{BB962C8B-B14F-4D97-AF65-F5344CB8AC3E}">
        <p14:creationId xmlns:p14="http://schemas.microsoft.com/office/powerpoint/2010/main" val="3259367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Variables in C Language</a:t>
            </a:r>
          </a:p>
          <a:p>
            <a:r>
              <a:rPr lang="en-US" sz="1200" b="0" i="0" kern="1200" smtClean="0">
                <a:solidFill>
                  <a:schemeClr val="tx1"/>
                </a:solidFill>
                <a:effectLst/>
                <a:latin typeface="+mn-lt"/>
                <a:ea typeface="+mn-ea"/>
                <a:cs typeface="+mn-cs"/>
              </a:rPr>
              <a:t>When we want to store any information, we store it in an address of the computer. Instead of remembering the complex address where we have stored our information, we name that address.The naming of an address is known as variable. Variable is the name of memory location. Unlike constant, variables are changeable, we can change value of a variable during execution of a program. A programmer can choose a meaningful variable name. Example : average, height, age, total etc.</a:t>
            </a:r>
          </a:p>
          <a:p>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75</a:t>
            </a:fld>
            <a:endParaRPr lang="en-US"/>
          </a:p>
        </p:txBody>
      </p:sp>
    </p:spTree>
    <p:extLst>
      <p:ext uri="{BB962C8B-B14F-4D97-AF65-F5344CB8AC3E}">
        <p14:creationId xmlns:p14="http://schemas.microsoft.com/office/powerpoint/2010/main" val="236563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3.16f == 3.16 ?</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77</a:t>
            </a:fld>
            <a:endParaRPr lang="en-US"/>
          </a:p>
        </p:txBody>
      </p:sp>
    </p:spTree>
    <p:extLst>
      <p:ext uri="{BB962C8B-B14F-4D97-AF65-F5344CB8AC3E}">
        <p14:creationId xmlns:p14="http://schemas.microsoft.com/office/powerpoint/2010/main" val="1846030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3.16f == 3.16 ?</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78</a:t>
            </a:fld>
            <a:endParaRPr lang="en-US"/>
          </a:p>
        </p:txBody>
      </p:sp>
    </p:spTree>
    <p:extLst>
      <p:ext uri="{BB962C8B-B14F-4D97-AF65-F5344CB8AC3E}">
        <p14:creationId xmlns:p14="http://schemas.microsoft.com/office/powerpoint/2010/main" val="1754606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80</a:t>
            </a:fld>
            <a:endParaRPr lang="en-US"/>
          </a:p>
        </p:txBody>
      </p:sp>
    </p:spTree>
    <p:extLst>
      <p:ext uri="{BB962C8B-B14F-4D97-AF65-F5344CB8AC3E}">
        <p14:creationId xmlns:p14="http://schemas.microsoft.com/office/powerpoint/2010/main" val="890805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Const &lt;&gt; define</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84</a:t>
            </a:fld>
            <a:endParaRPr lang="en-US"/>
          </a:p>
        </p:txBody>
      </p:sp>
    </p:spTree>
    <p:extLst>
      <p:ext uri="{BB962C8B-B14F-4D97-AF65-F5344CB8AC3E}">
        <p14:creationId xmlns:p14="http://schemas.microsoft.com/office/powerpoint/2010/main" val="337498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ế</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58</a:t>
            </a:fld>
            <a:endParaRPr lang="en-US"/>
          </a:p>
        </p:txBody>
      </p:sp>
    </p:spTree>
    <p:extLst>
      <p:ext uri="{BB962C8B-B14F-4D97-AF65-F5344CB8AC3E}">
        <p14:creationId xmlns:p14="http://schemas.microsoft.com/office/powerpoint/2010/main" val="4266687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ế</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59</a:t>
            </a:fld>
            <a:endParaRPr lang="en-US"/>
          </a:p>
        </p:txBody>
      </p:sp>
    </p:spTree>
    <p:extLst>
      <p:ext uri="{BB962C8B-B14F-4D97-AF65-F5344CB8AC3E}">
        <p14:creationId xmlns:p14="http://schemas.microsoft.com/office/powerpoint/2010/main" val="416954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Variables in C Language</a:t>
            </a:r>
          </a:p>
          <a:p>
            <a:r>
              <a:rPr lang="en-US" sz="1200" b="0" i="0" kern="1200" smtClean="0">
                <a:solidFill>
                  <a:schemeClr val="tx1"/>
                </a:solidFill>
                <a:effectLst/>
                <a:latin typeface="+mn-lt"/>
                <a:ea typeface="+mn-ea"/>
                <a:cs typeface="+mn-cs"/>
              </a:rPr>
              <a:t>When we want to store any information, we store it in an address of the computer. Instead of remembering the complex address where we have stored our information, we name that address.The naming of an address is known as variable. Variable is the name of memory location. Unlike constant, variables are changeable, we can change value of a variable during execution of a program. A programmer can choose a meaningful variable name. Example : average, height, age, total etc.</a:t>
            </a:r>
          </a:p>
          <a:p>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60</a:t>
            </a:fld>
            <a:endParaRPr lang="en-US"/>
          </a:p>
        </p:txBody>
      </p:sp>
    </p:spTree>
    <p:extLst>
      <p:ext uri="{BB962C8B-B14F-4D97-AF65-F5344CB8AC3E}">
        <p14:creationId xmlns:p14="http://schemas.microsoft.com/office/powerpoint/2010/main" val="365742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dữ liệu xác định kích thước bộ nhớ cấp phát cho Biến</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61</a:t>
            </a:fld>
            <a:endParaRPr lang="en-US"/>
          </a:p>
        </p:txBody>
      </p:sp>
    </p:spTree>
    <p:extLst>
      <p:ext uri="{BB962C8B-B14F-4D97-AF65-F5344CB8AC3E}">
        <p14:creationId xmlns:p14="http://schemas.microsoft.com/office/powerpoint/2010/main" val="218817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dữ liệu xác định kích thước bộ nhớ cấp phá cho Biến</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62</a:t>
            </a:fld>
            <a:endParaRPr lang="en-US"/>
          </a:p>
        </p:txBody>
      </p:sp>
    </p:spTree>
    <p:extLst>
      <p:ext uri="{BB962C8B-B14F-4D97-AF65-F5344CB8AC3E}">
        <p14:creationId xmlns:p14="http://schemas.microsoft.com/office/powerpoint/2010/main" val="1634030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dữ liệu xác định kích thước bộ nhớ cấp phát cho Biến</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63</a:t>
            </a:fld>
            <a:endParaRPr lang="en-US"/>
          </a:p>
        </p:txBody>
      </p:sp>
    </p:spTree>
    <p:extLst>
      <p:ext uri="{BB962C8B-B14F-4D97-AF65-F5344CB8AC3E}">
        <p14:creationId xmlns:p14="http://schemas.microsoft.com/office/powerpoint/2010/main" val="3287728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dữ liệu xác định kích thước bộ nhớ cấp phá cho Biến</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64</a:t>
            </a:fld>
            <a:endParaRPr lang="en-US"/>
          </a:p>
        </p:txBody>
      </p:sp>
    </p:spTree>
    <p:extLst>
      <p:ext uri="{BB962C8B-B14F-4D97-AF65-F5344CB8AC3E}">
        <p14:creationId xmlns:p14="http://schemas.microsoft.com/office/powerpoint/2010/main" val="263278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dữ liệu xác định kích thước bộ nhớ cấp phát cho Biến</a:t>
            </a:r>
            <a:endParaRPr lang="en-US"/>
          </a:p>
        </p:txBody>
      </p:sp>
      <p:sp>
        <p:nvSpPr>
          <p:cNvPr id="4" name="Slide Number Placeholder 3"/>
          <p:cNvSpPr>
            <a:spLocks noGrp="1"/>
          </p:cNvSpPr>
          <p:nvPr>
            <p:ph type="sldNum" sz="quarter" idx="10"/>
          </p:nvPr>
        </p:nvSpPr>
        <p:spPr/>
        <p:txBody>
          <a:bodyPr/>
          <a:lstStyle/>
          <a:p>
            <a:fld id="{05CE7B22-42E2-463A-A889-9E000A97FC52}" type="slidenum">
              <a:rPr lang="en-US" smtClean="0"/>
              <a:t>65</a:t>
            </a:fld>
            <a:endParaRPr lang="en-US"/>
          </a:p>
        </p:txBody>
      </p:sp>
    </p:spTree>
    <p:extLst>
      <p:ext uri="{BB962C8B-B14F-4D97-AF65-F5344CB8AC3E}">
        <p14:creationId xmlns:p14="http://schemas.microsoft.com/office/powerpoint/2010/main" val="862890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A8FED3-904D-4CB7-933F-4B39CE57F98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312977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8FED3-904D-4CB7-933F-4B39CE57F98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173678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8FED3-904D-4CB7-933F-4B39CE57F98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382356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5308"/>
            <a:ext cx="10515600" cy="1082837"/>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404730"/>
            <a:ext cx="10515600" cy="4951620"/>
          </a:xfrm>
        </p:spPr>
        <p:txBody>
          <a:bodyPr/>
          <a:lstStyle>
            <a:lvl1pPr marL="463550" indent="-46355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8FED3-904D-4CB7-933F-4B39CE57F98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132227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8FED3-904D-4CB7-933F-4B39CE57F98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108475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41663"/>
            <a:ext cx="10515600" cy="1325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567226"/>
            <a:ext cx="5181600" cy="4789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567226"/>
            <a:ext cx="5181600" cy="4789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A8FED3-904D-4CB7-933F-4B39CE57F984}"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102094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A8FED3-904D-4CB7-933F-4B39CE57F984}"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30273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A8FED3-904D-4CB7-933F-4B39CE57F984}"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223024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8FED3-904D-4CB7-933F-4B39CE57F984}"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155226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8FED3-904D-4CB7-933F-4B39CE57F984}"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17676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8FED3-904D-4CB7-933F-4B39CE57F984}"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0DB7C-68CB-4C7B-B477-A157ED9E92F2}" type="slidenum">
              <a:rPr lang="en-US" smtClean="0"/>
              <a:t>‹#›</a:t>
            </a:fld>
            <a:endParaRPr lang="en-US"/>
          </a:p>
        </p:txBody>
      </p:sp>
    </p:spTree>
    <p:extLst>
      <p:ext uri="{BB962C8B-B14F-4D97-AF65-F5344CB8AC3E}">
        <p14:creationId xmlns:p14="http://schemas.microsoft.com/office/powerpoint/2010/main" val="124406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91757"/>
            <a:ext cx="10515600" cy="109261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484243"/>
            <a:ext cx="10515600" cy="4692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8FED3-904D-4CB7-933F-4B39CE57F984}" type="datetimeFigureOut">
              <a:rPr lang="en-US" smtClean="0"/>
              <a:t>5/20/2020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0DB7C-68CB-4C7B-B477-A157ED9E92F2}" type="slidenum">
              <a:rPr lang="en-US" smtClean="0"/>
              <a:t>‹#›</a:t>
            </a:fld>
            <a:endParaRPr lang="en-US"/>
          </a:p>
        </p:txBody>
      </p:sp>
    </p:spTree>
    <p:extLst>
      <p:ext uri="{BB962C8B-B14F-4D97-AF65-F5344CB8AC3E}">
        <p14:creationId xmlns:p14="http://schemas.microsoft.com/office/powerpoint/2010/main" val="1806828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63550" indent="-46355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ourceforge.net/projects/mingw/files/latest/download"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Ngôn ngữ Lập trình C</a:t>
            </a:r>
            <a:endParaRPr lang="en-US"/>
          </a:p>
        </p:txBody>
      </p:sp>
      <p:sp>
        <p:nvSpPr>
          <p:cNvPr id="3" name="Subtitle 2"/>
          <p:cNvSpPr>
            <a:spLocks noGrp="1"/>
          </p:cNvSpPr>
          <p:nvPr>
            <p:ph type="subTitle" idx="1"/>
          </p:nvPr>
        </p:nvSpPr>
        <p:spPr/>
        <p:txBody>
          <a:bodyPr/>
          <a:lstStyle/>
          <a:p>
            <a:r>
              <a:rPr lang="en-US" smtClean="0"/>
              <a:t>Giảng viên : ThS. Thái Anh Vỹ</a:t>
            </a:r>
            <a:endParaRPr lang="en-US"/>
          </a:p>
        </p:txBody>
      </p:sp>
    </p:spTree>
    <p:extLst>
      <p:ext uri="{BB962C8B-B14F-4D97-AF65-F5344CB8AC3E}">
        <p14:creationId xmlns:p14="http://schemas.microsoft.com/office/powerpoint/2010/main" val="982960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 (integrated development </a:t>
            </a:r>
            <a:r>
              <a:rPr lang="en-US" smtClean="0"/>
              <a:t>environment)</a:t>
            </a:r>
            <a:endParaRPr lang="en-US"/>
          </a:p>
        </p:txBody>
      </p:sp>
      <p:sp>
        <p:nvSpPr>
          <p:cNvPr id="3" name="Content Placeholder 2"/>
          <p:cNvSpPr>
            <a:spLocks noGrp="1"/>
          </p:cNvSpPr>
          <p:nvPr>
            <p:ph idx="1"/>
          </p:nvPr>
        </p:nvSpPr>
        <p:spPr/>
        <p:txBody>
          <a:bodyPr>
            <a:noAutofit/>
          </a:bodyPr>
          <a:lstStyle/>
          <a:p>
            <a:pPr marL="457200" indent="-457200">
              <a:buFont typeface="Wingdings" panose="05000000000000000000" pitchFamily="2" charset="2"/>
              <a:buChar char="Ø"/>
            </a:pPr>
            <a:r>
              <a:rPr lang="en-US" sz="2600" err="1" smtClean="0"/>
              <a:t>Bước</a:t>
            </a:r>
            <a:r>
              <a:rPr lang="en-US" sz="2600" smtClean="0"/>
              <a:t> 1 </a:t>
            </a:r>
            <a:r>
              <a:rPr lang="en-US" sz="2600" err="1" smtClean="0"/>
              <a:t>và</a:t>
            </a:r>
            <a:r>
              <a:rPr lang="en-US" sz="2600" smtClean="0"/>
              <a:t> 2 </a:t>
            </a:r>
            <a:r>
              <a:rPr lang="en-US" sz="2600" err="1" smtClean="0"/>
              <a:t>có</a:t>
            </a:r>
            <a:r>
              <a:rPr lang="en-US" sz="2600" smtClean="0"/>
              <a:t> </a:t>
            </a:r>
            <a:r>
              <a:rPr lang="en-US" sz="2600" err="1" smtClean="0"/>
              <a:t>thể</a:t>
            </a:r>
            <a:r>
              <a:rPr lang="en-US" sz="2600" smtClean="0"/>
              <a:t> </a:t>
            </a:r>
            <a:r>
              <a:rPr lang="en-US" sz="2600" err="1" smtClean="0"/>
              <a:t>thực</a:t>
            </a:r>
            <a:r>
              <a:rPr lang="en-US" sz="2600" smtClean="0"/>
              <a:t> </a:t>
            </a:r>
            <a:r>
              <a:rPr lang="en-US" sz="2600" err="1" smtClean="0"/>
              <a:t>hiện</a:t>
            </a:r>
            <a:r>
              <a:rPr lang="en-US" sz="2600" smtClean="0"/>
              <a:t> </a:t>
            </a:r>
            <a:r>
              <a:rPr lang="en-US" sz="2600" err="1" smtClean="0"/>
              <a:t>độc</a:t>
            </a:r>
            <a:r>
              <a:rPr lang="en-US" sz="2600" smtClean="0"/>
              <a:t> </a:t>
            </a:r>
            <a:r>
              <a:rPr lang="en-US" sz="2600" err="1" smtClean="0"/>
              <a:t>lập</a:t>
            </a:r>
            <a:r>
              <a:rPr lang="en-US" sz="2600" smtClean="0"/>
              <a:t>, </a:t>
            </a:r>
            <a:r>
              <a:rPr lang="en-US" sz="2600" err="1" smtClean="0"/>
              <a:t>tuy</a:t>
            </a:r>
            <a:r>
              <a:rPr lang="en-US" sz="2600" smtClean="0"/>
              <a:t> </a:t>
            </a:r>
            <a:r>
              <a:rPr lang="en-US" sz="2600" err="1" smtClean="0"/>
              <a:t>nhiên</a:t>
            </a:r>
            <a:r>
              <a:rPr lang="en-US" sz="2600" smtClean="0"/>
              <a:t> </a:t>
            </a:r>
            <a:r>
              <a:rPr lang="en-US" sz="2600" err="1" smtClean="0"/>
              <a:t>để</a:t>
            </a:r>
            <a:r>
              <a:rPr lang="en-US" sz="2600" smtClean="0"/>
              <a:t> </a:t>
            </a:r>
            <a:r>
              <a:rPr lang="en-US" sz="2600" err="1" smtClean="0"/>
              <a:t>cho</a:t>
            </a:r>
            <a:r>
              <a:rPr lang="en-US" sz="2600" smtClean="0"/>
              <a:t> </a:t>
            </a:r>
            <a:r>
              <a:rPr lang="en-US" sz="2600" err="1" smtClean="0"/>
              <a:t>tiện</a:t>
            </a:r>
            <a:r>
              <a:rPr lang="en-US" sz="2600" smtClean="0"/>
              <a:t> </a:t>
            </a:r>
            <a:r>
              <a:rPr lang="en-US" sz="2600" err="1" smtClean="0"/>
              <a:t>lợi</a:t>
            </a:r>
            <a:r>
              <a:rPr lang="en-US" sz="2600" smtClean="0"/>
              <a:t> </a:t>
            </a:r>
            <a:r>
              <a:rPr lang="en-US" sz="2600" err="1" smtClean="0"/>
              <a:t>và</a:t>
            </a:r>
            <a:r>
              <a:rPr lang="en-US" sz="2600" smtClean="0"/>
              <a:t> </a:t>
            </a:r>
            <a:r>
              <a:rPr lang="en-US" sz="2600" err="1" smtClean="0"/>
              <a:t>nhanh</a:t>
            </a:r>
            <a:r>
              <a:rPr lang="en-US" sz="2600" smtClean="0"/>
              <a:t> ta </a:t>
            </a:r>
            <a:r>
              <a:rPr lang="en-US" sz="2600" err="1" smtClean="0"/>
              <a:t>có</a:t>
            </a:r>
            <a:r>
              <a:rPr lang="en-US" sz="2600" smtClean="0"/>
              <a:t> </a:t>
            </a:r>
            <a:r>
              <a:rPr lang="en-US" sz="2600" err="1" smtClean="0"/>
              <a:t>thể</a:t>
            </a:r>
            <a:r>
              <a:rPr lang="en-US" sz="2600" smtClean="0"/>
              <a:t> </a:t>
            </a:r>
            <a:r>
              <a:rPr lang="en-US" sz="2600" err="1" smtClean="0"/>
              <a:t>dùng</a:t>
            </a:r>
            <a:r>
              <a:rPr lang="en-US" sz="2600" smtClean="0"/>
              <a:t> </a:t>
            </a:r>
            <a:r>
              <a:rPr lang="en-US" sz="2600" err="1" smtClean="0"/>
              <a:t>các</a:t>
            </a:r>
            <a:r>
              <a:rPr lang="en-US" sz="2600" smtClean="0"/>
              <a:t> IDE </a:t>
            </a:r>
          </a:p>
          <a:p>
            <a:pPr marL="457200" indent="-457200">
              <a:buFont typeface="Wingdings" panose="05000000000000000000" pitchFamily="2" charset="2"/>
              <a:buChar char="Ø"/>
            </a:pPr>
            <a:r>
              <a:rPr lang="en-US" sz="2600" smtClean="0"/>
              <a:t>IDE ? </a:t>
            </a:r>
          </a:p>
          <a:p>
            <a:pPr marL="457200" indent="0">
              <a:buNone/>
            </a:pPr>
            <a:r>
              <a:rPr lang="en-US" sz="2600" err="1" smtClean="0"/>
              <a:t>Là</a:t>
            </a:r>
            <a:r>
              <a:rPr lang="en-US" sz="2600" smtClean="0"/>
              <a:t> </a:t>
            </a:r>
            <a:r>
              <a:rPr lang="en-US" sz="2600" err="1" smtClean="0"/>
              <a:t>các</a:t>
            </a:r>
            <a:r>
              <a:rPr lang="en-US" sz="2600" smtClean="0"/>
              <a:t> </a:t>
            </a:r>
            <a:r>
              <a:rPr lang="en-US" sz="2600" err="1" smtClean="0"/>
              <a:t>ứng</a:t>
            </a:r>
            <a:r>
              <a:rPr lang="en-US" sz="2600" smtClean="0"/>
              <a:t> </a:t>
            </a:r>
            <a:r>
              <a:rPr lang="en-US" sz="2600" err="1" smtClean="0"/>
              <a:t>dụng</a:t>
            </a:r>
            <a:r>
              <a:rPr lang="en-US" sz="2600" smtClean="0"/>
              <a:t> </a:t>
            </a:r>
            <a:r>
              <a:rPr lang="en-US" sz="2600" i="1" err="1" smtClean="0"/>
              <a:t>kết</a:t>
            </a:r>
            <a:r>
              <a:rPr lang="en-US" sz="2600" i="1" smtClean="0"/>
              <a:t> </a:t>
            </a:r>
            <a:r>
              <a:rPr lang="en-US" sz="2600" i="1" err="1" smtClean="0"/>
              <a:t>hợp</a:t>
            </a:r>
            <a:r>
              <a:rPr lang="en-US" sz="2600" i="1" smtClean="0"/>
              <a:t> </a:t>
            </a:r>
            <a:r>
              <a:rPr lang="en-US" sz="2600" i="1" err="1" smtClean="0"/>
              <a:t>tất</a:t>
            </a:r>
            <a:r>
              <a:rPr lang="en-US" sz="2600" i="1" smtClean="0"/>
              <a:t> </a:t>
            </a:r>
            <a:r>
              <a:rPr lang="en-US" sz="2600" i="1" err="1" smtClean="0"/>
              <a:t>cả</a:t>
            </a:r>
            <a:r>
              <a:rPr lang="en-US" sz="2600" i="1" smtClean="0"/>
              <a:t> </a:t>
            </a:r>
            <a:r>
              <a:rPr lang="en-US" sz="2600" i="1" err="1" smtClean="0"/>
              <a:t>các</a:t>
            </a:r>
            <a:r>
              <a:rPr lang="en-US" sz="2600" i="1" smtClean="0"/>
              <a:t> </a:t>
            </a:r>
            <a:r>
              <a:rPr lang="en-US" sz="2600" i="1" err="1" smtClean="0"/>
              <a:t>tiện</a:t>
            </a:r>
            <a:r>
              <a:rPr lang="en-US" sz="2600" i="1" smtClean="0"/>
              <a:t> </a:t>
            </a:r>
            <a:r>
              <a:rPr lang="en-US" sz="2600" i="1" err="1" smtClean="0"/>
              <a:t>ích</a:t>
            </a:r>
            <a:r>
              <a:rPr lang="en-US" sz="2600" i="1" smtClean="0"/>
              <a:t> </a:t>
            </a:r>
            <a:r>
              <a:rPr lang="en-US" sz="2600" i="1" err="1" smtClean="0"/>
              <a:t>từ</a:t>
            </a:r>
            <a:r>
              <a:rPr lang="en-US" sz="2600" i="1" smtClean="0"/>
              <a:t> </a:t>
            </a:r>
            <a:r>
              <a:rPr lang="en-US" sz="2600" i="1" err="1" smtClean="0"/>
              <a:t>soạn</a:t>
            </a:r>
            <a:r>
              <a:rPr lang="en-US" sz="2600" i="1" smtClean="0"/>
              <a:t> </a:t>
            </a:r>
            <a:r>
              <a:rPr lang="en-US" sz="2600" i="1" err="1" smtClean="0"/>
              <a:t>thảo</a:t>
            </a:r>
            <a:r>
              <a:rPr lang="en-US" sz="2600" i="1" smtClean="0"/>
              <a:t> </a:t>
            </a:r>
            <a:r>
              <a:rPr lang="en-US" sz="2600" i="1" err="1" smtClean="0"/>
              <a:t>mã</a:t>
            </a:r>
            <a:r>
              <a:rPr lang="en-US" sz="2600" i="1" smtClean="0"/>
              <a:t> </a:t>
            </a:r>
            <a:r>
              <a:rPr lang="en-US" sz="2600" i="1" err="1" smtClean="0"/>
              <a:t>nguồn</a:t>
            </a:r>
            <a:r>
              <a:rPr lang="en-US" sz="2600" i="1" smtClean="0"/>
              <a:t>, </a:t>
            </a:r>
            <a:r>
              <a:rPr lang="en-US" sz="2600" i="1" err="1" smtClean="0"/>
              <a:t>biên</a:t>
            </a:r>
            <a:r>
              <a:rPr lang="en-US" sz="2600" i="1" smtClean="0"/>
              <a:t> </a:t>
            </a:r>
            <a:r>
              <a:rPr lang="en-US" sz="2600" i="1" err="1" smtClean="0"/>
              <a:t>dịch</a:t>
            </a:r>
            <a:r>
              <a:rPr lang="en-US" sz="2600" i="1" smtClean="0"/>
              <a:t>, </a:t>
            </a:r>
            <a:r>
              <a:rPr lang="en-US" sz="2600" i="1" err="1" smtClean="0"/>
              <a:t>gỡ</a:t>
            </a:r>
            <a:r>
              <a:rPr lang="en-US" sz="2600" i="1" smtClean="0"/>
              <a:t> </a:t>
            </a:r>
            <a:r>
              <a:rPr lang="en-US" sz="2600" i="1" err="1" smtClean="0"/>
              <a:t>rối</a:t>
            </a:r>
            <a:r>
              <a:rPr lang="en-US" sz="2600" i="1" smtClean="0"/>
              <a:t>, </a:t>
            </a:r>
            <a:r>
              <a:rPr lang="en-US" sz="2600" i="1" err="1" smtClean="0"/>
              <a:t>thực</a:t>
            </a:r>
            <a:r>
              <a:rPr lang="en-US" sz="2600" i="1" smtClean="0"/>
              <a:t> </a:t>
            </a:r>
            <a:r>
              <a:rPr lang="en-US" sz="2600" i="1" err="1" smtClean="0"/>
              <a:t>thi</a:t>
            </a:r>
            <a:r>
              <a:rPr lang="en-US" sz="2600" smtClean="0"/>
              <a:t> … </a:t>
            </a:r>
            <a:r>
              <a:rPr lang="en-US" sz="2600" err="1" smtClean="0"/>
              <a:t>giúp</a:t>
            </a:r>
            <a:r>
              <a:rPr lang="en-US" sz="2600" smtClean="0"/>
              <a:t> </a:t>
            </a:r>
            <a:r>
              <a:rPr lang="en-US" sz="2600" err="1" smtClean="0"/>
              <a:t>Lập</a:t>
            </a:r>
            <a:r>
              <a:rPr lang="en-US" sz="2600" smtClean="0"/>
              <a:t> </a:t>
            </a:r>
            <a:r>
              <a:rPr lang="en-US" sz="2600" err="1" smtClean="0"/>
              <a:t>trình</a:t>
            </a:r>
            <a:r>
              <a:rPr lang="en-US" sz="2600" smtClean="0"/>
              <a:t> </a:t>
            </a:r>
            <a:r>
              <a:rPr lang="en-US" sz="2600" err="1" smtClean="0"/>
              <a:t>viên</a:t>
            </a:r>
            <a:r>
              <a:rPr lang="en-US" sz="2600" smtClean="0"/>
              <a:t> </a:t>
            </a:r>
            <a:r>
              <a:rPr lang="en-US" sz="2600" err="1" smtClean="0"/>
              <a:t>rất</a:t>
            </a:r>
            <a:r>
              <a:rPr lang="en-US" sz="2600" smtClean="0"/>
              <a:t> </a:t>
            </a:r>
            <a:r>
              <a:rPr lang="en-US" sz="2600" err="1" smtClean="0"/>
              <a:t>tiện</a:t>
            </a:r>
            <a:r>
              <a:rPr lang="en-US" sz="2600" smtClean="0"/>
              <a:t> </a:t>
            </a:r>
            <a:r>
              <a:rPr lang="en-US" sz="2600" err="1" smtClean="0"/>
              <a:t>lợi</a:t>
            </a:r>
            <a:r>
              <a:rPr lang="en-US" sz="2600" smtClean="0"/>
              <a:t> </a:t>
            </a:r>
            <a:r>
              <a:rPr lang="en-US" sz="2600" err="1" smtClean="0"/>
              <a:t>trong</a:t>
            </a:r>
            <a:r>
              <a:rPr lang="en-US" sz="2600" smtClean="0"/>
              <a:t> </a:t>
            </a:r>
            <a:r>
              <a:rPr lang="en-US" sz="2600" err="1" smtClean="0"/>
              <a:t>quá</a:t>
            </a:r>
            <a:r>
              <a:rPr lang="en-US" sz="2600" smtClean="0"/>
              <a:t> </a:t>
            </a:r>
            <a:r>
              <a:rPr lang="en-US" sz="2600" err="1" smtClean="0"/>
              <a:t>trình</a:t>
            </a:r>
            <a:r>
              <a:rPr lang="en-US" sz="2600" smtClean="0"/>
              <a:t> </a:t>
            </a:r>
            <a:r>
              <a:rPr lang="en-US" sz="2600" err="1" smtClean="0"/>
              <a:t>phát</a:t>
            </a:r>
            <a:r>
              <a:rPr lang="en-US" sz="2600" smtClean="0"/>
              <a:t> </a:t>
            </a:r>
            <a:r>
              <a:rPr lang="en-US" sz="2600" err="1" smtClean="0"/>
              <a:t>triển</a:t>
            </a:r>
            <a:r>
              <a:rPr lang="en-US" sz="2600" smtClean="0"/>
              <a:t> </a:t>
            </a:r>
            <a:r>
              <a:rPr lang="en-US" sz="2600" err="1" smtClean="0"/>
              <a:t>các</a:t>
            </a:r>
            <a:r>
              <a:rPr lang="en-US" sz="2600" smtClean="0"/>
              <a:t> </a:t>
            </a:r>
            <a:r>
              <a:rPr lang="en-US" sz="2600" err="1" smtClean="0"/>
              <a:t>ứng</a:t>
            </a:r>
            <a:r>
              <a:rPr lang="en-US" sz="2600" smtClean="0"/>
              <a:t> </a:t>
            </a:r>
            <a:r>
              <a:rPr lang="en-US" sz="2600" err="1" smtClean="0"/>
              <a:t>dụng</a:t>
            </a:r>
            <a:r>
              <a:rPr lang="en-US" sz="2600" smtClean="0"/>
              <a:t> </a:t>
            </a:r>
          </a:p>
          <a:p>
            <a:pPr marL="457200" indent="0">
              <a:buNone/>
            </a:pPr>
            <a:r>
              <a:rPr lang="en-US" sz="2600" err="1" smtClean="0"/>
              <a:t>Ngoài</a:t>
            </a:r>
            <a:r>
              <a:rPr lang="en-US" sz="2600" smtClean="0"/>
              <a:t> </a:t>
            </a:r>
            <a:r>
              <a:rPr lang="en-US" sz="2600" err="1" smtClean="0"/>
              <a:t>ra</a:t>
            </a:r>
            <a:r>
              <a:rPr lang="en-US" sz="2600" smtClean="0"/>
              <a:t> </a:t>
            </a:r>
            <a:r>
              <a:rPr lang="en-US" sz="2600" err="1" smtClean="0"/>
              <a:t>mỗi</a:t>
            </a:r>
            <a:r>
              <a:rPr lang="en-US" sz="2600" smtClean="0"/>
              <a:t> IDE </a:t>
            </a:r>
            <a:r>
              <a:rPr lang="en-US" sz="2600" err="1" smtClean="0"/>
              <a:t>còn</a:t>
            </a:r>
            <a:r>
              <a:rPr lang="en-US" sz="2600" smtClean="0"/>
              <a:t> </a:t>
            </a:r>
            <a:r>
              <a:rPr lang="en-US" sz="2600" err="1" smtClean="0"/>
              <a:t>có</a:t>
            </a:r>
            <a:r>
              <a:rPr lang="en-US" sz="2600" smtClean="0"/>
              <a:t> </a:t>
            </a:r>
            <a:r>
              <a:rPr lang="en-US" sz="2600" err="1" smtClean="0"/>
              <a:t>các</a:t>
            </a:r>
            <a:r>
              <a:rPr lang="en-US" sz="2600" smtClean="0"/>
              <a:t> </a:t>
            </a:r>
            <a:r>
              <a:rPr lang="en-US" sz="2600" err="1" smtClean="0"/>
              <a:t>đặc</a:t>
            </a:r>
            <a:r>
              <a:rPr lang="en-US" sz="2600" smtClean="0"/>
              <a:t> </a:t>
            </a:r>
            <a:r>
              <a:rPr lang="en-US" sz="2600" err="1" smtClean="0"/>
              <a:t>tính</a:t>
            </a:r>
            <a:r>
              <a:rPr lang="en-US" sz="2600" smtClean="0"/>
              <a:t> </a:t>
            </a:r>
            <a:r>
              <a:rPr lang="en-US" sz="2600" err="1" smtClean="0"/>
              <a:t>riêng</a:t>
            </a:r>
            <a:r>
              <a:rPr lang="en-US" sz="2600" smtClean="0"/>
              <a:t> </a:t>
            </a:r>
            <a:r>
              <a:rPr lang="en-US" sz="2600" err="1" smtClean="0"/>
              <a:t>như</a:t>
            </a:r>
            <a:r>
              <a:rPr lang="en-US" sz="2600" smtClean="0"/>
              <a:t> </a:t>
            </a:r>
            <a:r>
              <a:rPr lang="en-US" sz="2600" err="1" smtClean="0"/>
              <a:t>cung</a:t>
            </a:r>
            <a:r>
              <a:rPr lang="en-US" sz="2600" smtClean="0"/>
              <a:t> </a:t>
            </a:r>
            <a:r>
              <a:rPr lang="en-US" sz="2600" err="1" smtClean="0"/>
              <a:t>cấp</a:t>
            </a:r>
            <a:r>
              <a:rPr lang="en-US" sz="2600" smtClean="0"/>
              <a:t> </a:t>
            </a:r>
            <a:r>
              <a:rPr lang="en-US" sz="2600" err="1" smtClean="0"/>
              <a:t>các</a:t>
            </a:r>
            <a:r>
              <a:rPr lang="en-US" sz="2600" smtClean="0"/>
              <a:t> </a:t>
            </a:r>
            <a:r>
              <a:rPr lang="en-US" sz="2600" err="1" smtClean="0"/>
              <a:t>hướng</a:t>
            </a:r>
            <a:r>
              <a:rPr lang="en-US" sz="2600" smtClean="0"/>
              <a:t> </a:t>
            </a:r>
            <a:r>
              <a:rPr lang="en-US" sz="2600" err="1" smtClean="0"/>
              <a:t>dẫn</a:t>
            </a:r>
            <a:r>
              <a:rPr lang="en-US" sz="2600" smtClean="0"/>
              <a:t> </a:t>
            </a:r>
            <a:r>
              <a:rPr lang="en-US" sz="2600" err="1" smtClean="0"/>
              <a:t>theo</a:t>
            </a:r>
            <a:r>
              <a:rPr lang="en-US" sz="2600" smtClean="0"/>
              <a:t> </a:t>
            </a:r>
            <a:r>
              <a:rPr lang="en-US" sz="2600" err="1" smtClean="0"/>
              <a:t>ngữ</a:t>
            </a:r>
            <a:r>
              <a:rPr lang="en-US" sz="2600" smtClean="0"/>
              <a:t> </a:t>
            </a:r>
            <a:r>
              <a:rPr lang="en-US" sz="2600" err="1" smtClean="0"/>
              <a:t>cảnh</a:t>
            </a:r>
            <a:r>
              <a:rPr lang="en-US" sz="2600" smtClean="0"/>
              <a:t>, </a:t>
            </a:r>
            <a:r>
              <a:rPr lang="en-US" sz="2600" err="1" smtClean="0"/>
              <a:t>giúp</a:t>
            </a:r>
            <a:r>
              <a:rPr lang="en-US" sz="2600" smtClean="0"/>
              <a:t> </a:t>
            </a:r>
            <a:r>
              <a:rPr lang="en-US" sz="2600" err="1" smtClean="0"/>
              <a:t>nhớ</a:t>
            </a:r>
            <a:r>
              <a:rPr lang="en-US" sz="2600" smtClean="0"/>
              <a:t> </a:t>
            </a:r>
            <a:r>
              <a:rPr lang="en-US" sz="2600" err="1" smtClean="0"/>
              <a:t>và</a:t>
            </a:r>
            <a:r>
              <a:rPr lang="en-US" sz="2600" smtClean="0"/>
              <a:t> </a:t>
            </a:r>
            <a:r>
              <a:rPr lang="en-US" sz="2600" err="1" smtClean="0"/>
              <a:t>gõ</a:t>
            </a:r>
            <a:r>
              <a:rPr lang="en-US" sz="2600" smtClean="0"/>
              <a:t> </a:t>
            </a:r>
            <a:r>
              <a:rPr lang="en-US" sz="2600" err="1" smtClean="0"/>
              <a:t>nhanh</a:t>
            </a:r>
            <a:r>
              <a:rPr lang="en-US" sz="2600" smtClean="0"/>
              <a:t> </a:t>
            </a:r>
            <a:r>
              <a:rPr lang="en-US" sz="2600" err="1" smtClean="0"/>
              <a:t>các</a:t>
            </a:r>
            <a:r>
              <a:rPr lang="en-US" sz="2600" smtClean="0"/>
              <a:t> </a:t>
            </a:r>
            <a:r>
              <a:rPr lang="en-US" sz="2600" err="1" smtClean="0"/>
              <a:t>từ</a:t>
            </a:r>
            <a:r>
              <a:rPr lang="en-US" sz="2600" smtClean="0"/>
              <a:t> </a:t>
            </a:r>
            <a:r>
              <a:rPr lang="en-US" sz="2600" err="1" smtClean="0"/>
              <a:t>khóa</a:t>
            </a:r>
            <a:r>
              <a:rPr lang="en-US" sz="2600" smtClean="0"/>
              <a:t> …</a:t>
            </a:r>
          </a:p>
          <a:p>
            <a:pPr marL="457200" lvl="1" indent="-457200">
              <a:spcBef>
                <a:spcPts val="1000"/>
              </a:spcBef>
              <a:buFont typeface="Wingdings" panose="05000000000000000000" pitchFamily="2" charset="2"/>
              <a:buChar char="Ø"/>
              <a:tabLst>
                <a:tab pos="4168775" algn="l"/>
              </a:tabLst>
            </a:pPr>
            <a:r>
              <a:rPr lang="en-US" sz="2600" err="1" smtClean="0"/>
              <a:t>Các</a:t>
            </a:r>
            <a:r>
              <a:rPr lang="en-US" sz="2600" smtClean="0"/>
              <a:t> IDE </a:t>
            </a:r>
            <a:r>
              <a:rPr lang="en-US" sz="2600" err="1" smtClean="0"/>
              <a:t>thông</a:t>
            </a:r>
            <a:r>
              <a:rPr lang="en-US" sz="2600" smtClean="0"/>
              <a:t> </a:t>
            </a:r>
            <a:r>
              <a:rPr lang="en-US" sz="2600" err="1" smtClean="0"/>
              <a:t>dụng</a:t>
            </a:r>
            <a:r>
              <a:rPr lang="en-US" sz="2600" smtClean="0"/>
              <a:t> 	</a:t>
            </a:r>
            <a:r>
              <a:rPr lang="en-US" sz="2600" smtClean="0">
                <a:sym typeface="Wingdings" panose="05000000000000000000" pitchFamily="2" charset="2"/>
              </a:rPr>
              <a:t> </a:t>
            </a:r>
            <a:r>
              <a:rPr lang="en-US" sz="2600"/>
              <a:t>Borland  C</a:t>
            </a:r>
          </a:p>
          <a:p>
            <a:pPr marL="457200" lvl="1" indent="0">
              <a:buNone/>
              <a:tabLst>
                <a:tab pos="4168775" algn="l"/>
              </a:tabLst>
            </a:pPr>
            <a:r>
              <a:rPr lang="en-US" sz="2600" smtClean="0"/>
              <a:t>	</a:t>
            </a:r>
            <a:r>
              <a:rPr lang="en-US" sz="2600" smtClean="0">
                <a:sym typeface="Wingdings" panose="05000000000000000000" pitchFamily="2" charset="2"/>
              </a:rPr>
              <a:t> </a:t>
            </a:r>
            <a:r>
              <a:rPr lang="en-US" sz="2600" smtClean="0"/>
              <a:t>C-Free</a:t>
            </a:r>
          </a:p>
          <a:p>
            <a:pPr marL="457200" lvl="1" indent="0">
              <a:buNone/>
              <a:tabLst>
                <a:tab pos="4168775" algn="l"/>
              </a:tabLst>
            </a:pPr>
            <a:r>
              <a:rPr lang="en-US" sz="2600" smtClean="0"/>
              <a:t>	</a:t>
            </a:r>
            <a:r>
              <a:rPr lang="en-US" sz="2600" smtClean="0">
                <a:sym typeface="Wingdings" panose="05000000000000000000" pitchFamily="2" charset="2"/>
              </a:rPr>
              <a:t> </a:t>
            </a:r>
            <a:r>
              <a:rPr lang="en-US" sz="2600" err="1" smtClean="0"/>
              <a:t>Dev</a:t>
            </a:r>
            <a:r>
              <a:rPr lang="en-US" sz="2600" smtClean="0"/>
              <a:t>-C</a:t>
            </a:r>
            <a:endParaRPr lang="en-US" sz="2600"/>
          </a:p>
        </p:txBody>
      </p:sp>
    </p:spTree>
    <p:extLst>
      <p:ext uri="{BB962C8B-B14F-4D97-AF65-F5344CB8AC3E}">
        <p14:creationId xmlns:p14="http://schemas.microsoft.com/office/powerpoint/2010/main" val="2262525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Turbo </a:t>
            </a:r>
            <a:r>
              <a:rPr lang="en-US" smtClean="0"/>
              <a:t>C</a:t>
            </a:r>
            <a:endParaRPr lang="en-US"/>
          </a:p>
        </p:txBody>
      </p:sp>
      <p:pic>
        <p:nvPicPr>
          <p:cNvPr id="5" name="Content Placeholder 4"/>
          <p:cNvPicPr>
            <a:picLocks noGrp="1" noChangeAspect="1"/>
          </p:cNvPicPr>
          <p:nvPr>
            <p:ph idx="1"/>
          </p:nvPr>
        </p:nvPicPr>
        <p:blipFill>
          <a:blip r:embed="rId2"/>
          <a:stretch>
            <a:fillRect/>
          </a:stretch>
        </p:blipFill>
        <p:spPr>
          <a:xfrm>
            <a:off x="2460171" y="1471265"/>
            <a:ext cx="7271657" cy="4360609"/>
          </a:xfrm>
          <a:prstGeom prst="rect">
            <a:avLst/>
          </a:prstGeom>
        </p:spPr>
      </p:pic>
    </p:spTree>
    <p:extLst>
      <p:ext uri="{BB962C8B-B14F-4D97-AF65-F5344CB8AC3E}">
        <p14:creationId xmlns:p14="http://schemas.microsoft.com/office/powerpoint/2010/main" val="3408724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Dev-C++</a:t>
            </a:r>
            <a:endParaRPr lang="en-US"/>
          </a:p>
        </p:txBody>
      </p:sp>
      <p:pic>
        <p:nvPicPr>
          <p:cNvPr id="4" name="Content Placeholder 3"/>
          <p:cNvPicPr>
            <a:picLocks noGrp="1" noChangeAspect="1"/>
          </p:cNvPicPr>
          <p:nvPr>
            <p:ph idx="1"/>
          </p:nvPr>
        </p:nvPicPr>
        <p:blipFill>
          <a:blip r:embed="rId2"/>
          <a:stretch>
            <a:fillRect/>
          </a:stretch>
        </p:blipFill>
        <p:spPr>
          <a:xfrm>
            <a:off x="2393368" y="1690688"/>
            <a:ext cx="7198601" cy="3694112"/>
          </a:xfrm>
          <a:prstGeom prst="rect">
            <a:avLst/>
          </a:prstGeom>
        </p:spPr>
      </p:pic>
    </p:spTree>
    <p:extLst>
      <p:ext uri="{BB962C8B-B14F-4D97-AF65-F5344CB8AC3E}">
        <p14:creationId xmlns:p14="http://schemas.microsoft.com/office/powerpoint/2010/main" val="2237980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C-Free</a:t>
            </a:r>
            <a:endParaRPr lang="en-US"/>
          </a:p>
        </p:txBody>
      </p:sp>
      <p:pic>
        <p:nvPicPr>
          <p:cNvPr id="4" name="Content Placeholder 3"/>
          <p:cNvPicPr>
            <a:picLocks noGrp="1" noChangeAspect="1"/>
          </p:cNvPicPr>
          <p:nvPr>
            <p:ph idx="1"/>
          </p:nvPr>
        </p:nvPicPr>
        <p:blipFill>
          <a:blip r:embed="rId2"/>
          <a:stretch>
            <a:fillRect/>
          </a:stretch>
        </p:blipFill>
        <p:spPr>
          <a:xfrm>
            <a:off x="2583543" y="1690688"/>
            <a:ext cx="7173515" cy="4074741"/>
          </a:xfrm>
          <a:prstGeom prst="rect">
            <a:avLst/>
          </a:prstGeom>
        </p:spPr>
      </p:pic>
    </p:spTree>
    <p:extLst>
      <p:ext uri="{BB962C8B-B14F-4D97-AF65-F5344CB8AC3E}">
        <p14:creationId xmlns:p14="http://schemas.microsoft.com/office/powerpoint/2010/main" val="122420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 trong tiến trình Lập trình</a:t>
            </a:r>
            <a:endParaRPr lang="en-US"/>
          </a:p>
        </p:txBody>
      </p:sp>
      <p:sp>
        <p:nvSpPr>
          <p:cNvPr id="3" name="Content Placeholder 2"/>
          <p:cNvSpPr>
            <a:spLocks noGrp="1"/>
          </p:cNvSpPr>
          <p:nvPr>
            <p:ph idx="1"/>
          </p:nvPr>
        </p:nvSpPr>
        <p:spPr/>
        <p:txBody>
          <a:bodyPr>
            <a:noAutofit/>
          </a:bodyPr>
          <a:lstStyle/>
          <a:p>
            <a:pPr marL="457200" indent="-457200">
              <a:buFont typeface="Wingdings" panose="05000000000000000000" pitchFamily="2" charset="2"/>
              <a:buChar char="Ø"/>
            </a:pPr>
            <a:r>
              <a:rPr lang="en-US" smtClean="0"/>
              <a:t>Ý tưởng : xác định yêu cầu, tìm tòi giải thuật, chọn công cụ …</a:t>
            </a:r>
          </a:p>
          <a:p>
            <a:pPr marL="457200" indent="-457200"/>
            <a:r>
              <a:rPr lang="en-US" smtClean="0"/>
              <a:t>Soạn thảo </a:t>
            </a:r>
            <a:r>
              <a:rPr lang="vi-VN"/>
              <a:t>chương trình </a:t>
            </a:r>
            <a:r>
              <a:rPr lang="en-US" smtClean="0"/>
              <a:t>nguồn</a:t>
            </a:r>
          </a:p>
          <a:p>
            <a:pPr marL="457200" indent="-457200">
              <a:buFont typeface="Wingdings" panose="05000000000000000000" pitchFamily="2" charset="2"/>
              <a:buChar char="Ø"/>
            </a:pPr>
            <a:r>
              <a:rPr lang="en-US" smtClean="0"/>
              <a:t>Biên dịch (Compile)</a:t>
            </a:r>
          </a:p>
          <a:p>
            <a:pPr marL="914400" indent="-457200">
              <a:buFont typeface="Wingdings" panose="05000000000000000000" pitchFamily="2" charset="2"/>
              <a:buChar char="q"/>
            </a:pPr>
            <a:r>
              <a:rPr lang="en-US" smtClean="0"/>
              <a:t>Sửa lỗi ở giai đoạn dịch (sai cú pháp …)</a:t>
            </a:r>
          </a:p>
          <a:p>
            <a:r>
              <a:rPr lang="en-US" smtClean="0"/>
              <a:t>Thực hiện (Run)</a:t>
            </a:r>
          </a:p>
          <a:p>
            <a:pPr marL="914400" indent="-457200">
              <a:buFont typeface="Wingdings" panose="05000000000000000000" pitchFamily="2" charset="2"/>
              <a:buChar char="q"/>
            </a:pPr>
            <a:r>
              <a:rPr lang="en-US" smtClean="0"/>
              <a:t>Sửa lỗi runtime (chia cho 0, tràn stack …)</a:t>
            </a:r>
          </a:p>
          <a:p>
            <a:pPr marL="914400" indent="-457200">
              <a:buFont typeface="Wingdings" panose="05000000000000000000" pitchFamily="2" charset="2"/>
              <a:buChar char="q"/>
            </a:pPr>
            <a:r>
              <a:rPr lang="en-US" smtClean="0"/>
              <a:t>Sửa lỗi logic (sai giải thuật …)</a:t>
            </a:r>
          </a:p>
          <a:p>
            <a:pPr indent="-457200"/>
            <a:r>
              <a:rPr lang="en-US" smtClean="0"/>
              <a:t>Công cụ tìm lỗi (Debug )</a:t>
            </a:r>
          </a:p>
          <a:p>
            <a:endParaRPr lang="en-US"/>
          </a:p>
        </p:txBody>
      </p:sp>
      <p:cxnSp>
        <p:nvCxnSpPr>
          <p:cNvPr id="5" name="Elbow Connector 4"/>
          <p:cNvCxnSpPr/>
          <p:nvPr/>
        </p:nvCxnSpPr>
        <p:spPr>
          <a:xfrm rot="10800000">
            <a:off x="4252071" y="2689012"/>
            <a:ext cx="1228724" cy="214310"/>
          </a:xfrm>
          <a:prstGeom prst="bentConnector3">
            <a:avLst>
              <a:gd name="adj1" fmla="val -116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rot="16200000" flipV="1">
            <a:off x="5673349" y="2432436"/>
            <a:ext cx="1694114" cy="1034005"/>
          </a:xfrm>
          <a:prstGeom prst="bentConnector3">
            <a:avLst>
              <a:gd name="adj1" fmla="val 9850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041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thành phần</a:t>
            </a:r>
            <a:r>
              <a:rPr lang="en-US" baseline="0" smtClean="0"/>
              <a:t> của 1 Chương trình C</a:t>
            </a:r>
            <a:endParaRPr lang="en-US"/>
          </a:p>
        </p:txBody>
      </p:sp>
      <p:sp>
        <p:nvSpPr>
          <p:cNvPr id="3" name="Content Placeholder 2"/>
          <p:cNvSpPr>
            <a:spLocks noGrp="1"/>
          </p:cNvSpPr>
          <p:nvPr>
            <p:ph idx="1"/>
          </p:nvPr>
        </p:nvSpPr>
        <p:spPr/>
        <p:txBody>
          <a:bodyPr/>
          <a:lstStyle/>
          <a:p>
            <a:pPr marL="463550" indent="-463550">
              <a:buFont typeface="Wingdings" panose="05000000000000000000" pitchFamily="2" charset="2"/>
              <a:buChar char="Ø"/>
            </a:pPr>
            <a:r>
              <a:rPr lang="en-US" smtClean="0"/>
              <a:t>Một Chương trình C có thể gồm các thành phần sau</a:t>
            </a:r>
          </a:p>
          <a:p>
            <a:pPr marL="1028700" indent="-514350">
              <a:buFont typeface="Wingdings" panose="05000000000000000000" pitchFamily="2" charset="2"/>
              <a:buChar char="q"/>
            </a:pPr>
            <a:r>
              <a:rPr lang="en-US">
                <a:solidFill>
                  <a:srgbClr val="00B0F0"/>
                </a:solidFill>
              </a:rPr>
              <a:t>Preprocessor </a:t>
            </a:r>
            <a:r>
              <a:rPr lang="en-US" smtClean="0">
                <a:solidFill>
                  <a:srgbClr val="00B0F0"/>
                </a:solidFill>
              </a:rPr>
              <a:t>Commands </a:t>
            </a:r>
            <a:r>
              <a:rPr lang="en-US" smtClean="0"/>
              <a:t>: Các lệnh Tiền xử lý</a:t>
            </a:r>
            <a:endParaRPr lang="en-US"/>
          </a:p>
          <a:p>
            <a:pPr marL="1028700" indent="-514350">
              <a:buFont typeface="Wingdings" panose="05000000000000000000" pitchFamily="2" charset="2"/>
              <a:buChar char="q"/>
            </a:pPr>
            <a:r>
              <a:rPr lang="en-US" smtClean="0">
                <a:solidFill>
                  <a:srgbClr val="FF0000"/>
                </a:solidFill>
              </a:rPr>
              <a:t>Functions</a:t>
            </a:r>
            <a:r>
              <a:rPr lang="en-US" smtClean="0"/>
              <a:t> : Các Hàm</a:t>
            </a:r>
            <a:endParaRPr lang="en-US"/>
          </a:p>
          <a:p>
            <a:pPr marL="1028700" indent="-514350">
              <a:buFont typeface="Wingdings" panose="05000000000000000000" pitchFamily="2" charset="2"/>
              <a:buChar char="q"/>
            </a:pPr>
            <a:r>
              <a:rPr lang="en-US" smtClean="0">
                <a:solidFill>
                  <a:srgbClr val="92D050"/>
                </a:solidFill>
              </a:rPr>
              <a:t>Variables </a:t>
            </a:r>
            <a:r>
              <a:rPr lang="en-US">
                <a:solidFill>
                  <a:srgbClr val="92D050"/>
                </a:solidFill>
              </a:rPr>
              <a:t>&amp;</a:t>
            </a:r>
            <a:r>
              <a:rPr lang="en-US" smtClean="0">
                <a:solidFill>
                  <a:srgbClr val="92D050"/>
                </a:solidFill>
              </a:rPr>
              <a:t> Constants</a:t>
            </a:r>
            <a:r>
              <a:rPr lang="en-US" smtClean="0"/>
              <a:t> : Các Biến và Hằng</a:t>
            </a:r>
            <a:endParaRPr lang="en-US"/>
          </a:p>
          <a:p>
            <a:pPr marL="1028700" indent="-514350">
              <a:buFont typeface="Wingdings" panose="05000000000000000000" pitchFamily="2" charset="2"/>
              <a:buChar char="q"/>
            </a:pPr>
            <a:r>
              <a:rPr lang="en-US"/>
              <a:t>Statements &amp; </a:t>
            </a:r>
            <a:r>
              <a:rPr lang="en-US" smtClean="0"/>
              <a:t>Expressions : Lệnh và Biểu thức</a:t>
            </a:r>
            <a:endParaRPr lang="en-US"/>
          </a:p>
          <a:p>
            <a:pPr marL="1028700" indent="-514350">
              <a:buFont typeface="Wingdings" panose="05000000000000000000" pitchFamily="2" charset="2"/>
              <a:buChar char="q"/>
            </a:pPr>
            <a:r>
              <a:rPr lang="en-US" smtClean="0">
                <a:solidFill>
                  <a:srgbClr val="7030A0"/>
                </a:solidFill>
              </a:rPr>
              <a:t>Comments</a:t>
            </a:r>
            <a:r>
              <a:rPr lang="en-US" smtClean="0"/>
              <a:t> : Các chú thích</a:t>
            </a:r>
            <a:endParaRPr lang="en-US"/>
          </a:p>
          <a:p>
            <a:endParaRPr lang="en-US"/>
          </a:p>
        </p:txBody>
      </p:sp>
    </p:spTree>
    <p:extLst>
      <p:ext uri="{BB962C8B-B14F-4D97-AF65-F5344CB8AC3E}">
        <p14:creationId xmlns:p14="http://schemas.microsoft.com/office/powerpoint/2010/main" val="2443978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của 1 Chương trình </a:t>
            </a:r>
            <a:r>
              <a:rPr lang="en-US" smtClean="0"/>
              <a:t>C (</a:t>
            </a:r>
            <a:r>
              <a:rPr lang="en-US" b="1" smtClean="0"/>
              <a:t>hello.c</a:t>
            </a:r>
            <a:r>
              <a:rPr lang="en-US" smtClean="0"/>
              <a:t>)</a:t>
            </a:r>
            <a:endParaRPr lang="en-US"/>
          </a:p>
        </p:txBody>
      </p:sp>
      <p:sp>
        <p:nvSpPr>
          <p:cNvPr id="3" name="Content Placeholder 2"/>
          <p:cNvSpPr>
            <a:spLocks noGrp="1"/>
          </p:cNvSpPr>
          <p:nvPr>
            <p:ph sz="half" idx="1"/>
          </p:nvPr>
        </p:nvSpPr>
        <p:spPr/>
        <p:txBody>
          <a:bodyPr/>
          <a:lstStyle/>
          <a:p>
            <a:pPr marL="0" indent="0">
              <a:buNone/>
            </a:pPr>
            <a:r>
              <a:rPr lang="en-US">
                <a:solidFill>
                  <a:srgbClr val="00B0F0"/>
                </a:solidFill>
              </a:rPr>
              <a:t>#include &lt;</a:t>
            </a:r>
            <a:r>
              <a:rPr lang="en-US" err="1">
                <a:solidFill>
                  <a:srgbClr val="00B0F0"/>
                </a:solidFill>
              </a:rPr>
              <a:t>stdio.h</a:t>
            </a:r>
            <a:r>
              <a:rPr lang="en-US">
                <a:solidFill>
                  <a:srgbClr val="00B0F0"/>
                </a:solidFill>
              </a:rPr>
              <a:t>&gt;</a:t>
            </a:r>
          </a:p>
          <a:p>
            <a:pPr marL="0" indent="0">
              <a:buNone/>
            </a:pPr>
            <a:r>
              <a:rPr lang="en-US" err="1" smtClean="0">
                <a:solidFill>
                  <a:srgbClr val="FF0000"/>
                </a:solidFill>
              </a:rPr>
              <a:t>int</a:t>
            </a:r>
            <a:r>
              <a:rPr lang="en-US" smtClean="0">
                <a:solidFill>
                  <a:srgbClr val="FF0000"/>
                </a:solidFill>
              </a:rPr>
              <a:t> </a:t>
            </a:r>
            <a:r>
              <a:rPr lang="en-US">
                <a:solidFill>
                  <a:srgbClr val="FF0000"/>
                </a:solidFill>
              </a:rPr>
              <a:t>main() {</a:t>
            </a:r>
          </a:p>
          <a:p>
            <a:pPr marL="400050" indent="0">
              <a:buNone/>
            </a:pPr>
            <a:r>
              <a:rPr lang="en-US">
                <a:solidFill>
                  <a:srgbClr val="7030A0"/>
                </a:solidFill>
              </a:rPr>
              <a:t>   /* my first program in C </a:t>
            </a:r>
            <a:r>
              <a:rPr lang="en-US" smtClean="0">
                <a:solidFill>
                  <a:srgbClr val="7030A0"/>
                </a:solidFill>
              </a:rPr>
              <a:t>*/</a:t>
            </a:r>
          </a:p>
          <a:p>
            <a:pPr marL="400050" indent="0">
              <a:buNone/>
            </a:pPr>
            <a:r>
              <a:rPr lang="en-US" smtClean="0"/>
              <a:t>   char*	</a:t>
            </a:r>
            <a:r>
              <a:rPr lang="en-US" err="1" smtClean="0">
                <a:solidFill>
                  <a:srgbClr val="92D050"/>
                </a:solidFill>
              </a:rPr>
              <a:t>myName</a:t>
            </a:r>
            <a:r>
              <a:rPr lang="en-US" smtClean="0"/>
              <a:t> = " Join";</a:t>
            </a:r>
            <a:endParaRPr lang="en-US"/>
          </a:p>
          <a:p>
            <a:pPr marL="400050" indent="0">
              <a:buNone/>
            </a:pPr>
            <a:r>
              <a:rPr lang="en-US"/>
              <a:t>   </a:t>
            </a:r>
            <a:r>
              <a:rPr lang="en-US" err="1"/>
              <a:t>printf</a:t>
            </a:r>
            <a:r>
              <a:rPr lang="en-US"/>
              <a:t>("Hello, World! </a:t>
            </a:r>
            <a:r>
              <a:rPr lang="en-US" smtClean="0"/>
              <a:t>\n");</a:t>
            </a:r>
            <a:endParaRPr lang="en-US"/>
          </a:p>
          <a:p>
            <a:pPr marL="400050" indent="0">
              <a:buNone/>
            </a:pPr>
            <a:r>
              <a:rPr lang="en-US"/>
              <a:t>   </a:t>
            </a:r>
            <a:r>
              <a:rPr lang="en-US" err="1" smtClean="0"/>
              <a:t>printf</a:t>
            </a:r>
            <a:r>
              <a:rPr lang="en-US" smtClean="0"/>
              <a:t>("Hi, </a:t>
            </a:r>
            <a:r>
              <a:rPr lang="en-US" err="1" smtClean="0"/>
              <a:t>Mr</a:t>
            </a:r>
            <a:r>
              <a:rPr lang="en-US" smtClean="0"/>
              <a:t> %s",</a:t>
            </a:r>
            <a:r>
              <a:rPr lang="en-US" err="1" smtClean="0"/>
              <a:t>myName</a:t>
            </a:r>
            <a:r>
              <a:rPr lang="en-US" smtClean="0"/>
              <a:t>);</a:t>
            </a:r>
            <a:endParaRPr lang="en-US"/>
          </a:p>
          <a:p>
            <a:pPr marL="400050" indent="0">
              <a:buNone/>
            </a:pPr>
            <a:r>
              <a:rPr lang="en-US"/>
              <a:t>   return 0;</a:t>
            </a:r>
          </a:p>
          <a:p>
            <a:pPr marL="0" indent="0">
              <a:buNone/>
            </a:pPr>
            <a:r>
              <a:rPr lang="en-US">
                <a:solidFill>
                  <a:srgbClr val="FF0000"/>
                </a:solidFill>
              </a:rPr>
              <a:t>}</a:t>
            </a:r>
          </a:p>
        </p:txBody>
      </p:sp>
      <p:sp>
        <p:nvSpPr>
          <p:cNvPr id="4" name="Content Placeholder 3"/>
          <p:cNvSpPr>
            <a:spLocks noGrp="1"/>
          </p:cNvSpPr>
          <p:nvPr>
            <p:ph sz="half" idx="2"/>
          </p:nvPr>
        </p:nvSpPr>
        <p:spPr>
          <a:ln>
            <a:solidFill>
              <a:schemeClr val="bg2">
                <a:lumMod val="25000"/>
              </a:schemeClr>
            </a:solidFill>
            <a:prstDash val="dash"/>
          </a:ln>
        </p:spPr>
        <p:txBody>
          <a:bodyPr anchor="ctr" anchorCtr="0">
            <a:normAutofit/>
          </a:bodyPr>
          <a:lstStyle/>
          <a:p>
            <a:pPr marL="60325" indent="0">
              <a:buNone/>
            </a:pPr>
            <a:r>
              <a:rPr lang="en-US" sz="2200" err="1" smtClean="0">
                <a:solidFill>
                  <a:srgbClr val="00B0F0"/>
                </a:solidFill>
              </a:rPr>
              <a:t>Tiền</a:t>
            </a:r>
            <a:r>
              <a:rPr lang="en-US" sz="2200" smtClean="0">
                <a:solidFill>
                  <a:srgbClr val="00B0F0"/>
                </a:solidFill>
              </a:rPr>
              <a:t> </a:t>
            </a:r>
            <a:r>
              <a:rPr lang="en-US" sz="2200" err="1" smtClean="0">
                <a:solidFill>
                  <a:srgbClr val="00B0F0"/>
                </a:solidFill>
              </a:rPr>
              <a:t>xử</a:t>
            </a:r>
            <a:r>
              <a:rPr lang="en-US" sz="2200" smtClean="0">
                <a:solidFill>
                  <a:srgbClr val="00B0F0"/>
                </a:solidFill>
              </a:rPr>
              <a:t> </a:t>
            </a:r>
            <a:r>
              <a:rPr lang="en-US" sz="2200" err="1" smtClean="0">
                <a:solidFill>
                  <a:srgbClr val="00B0F0"/>
                </a:solidFill>
              </a:rPr>
              <a:t>lý</a:t>
            </a:r>
            <a:r>
              <a:rPr lang="en-US" sz="2200" smtClean="0">
                <a:solidFill>
                  <a:srgbClr val="00B0F0"/>
                </a:solidFill>
              </a:rPr>
              <a:t> :  #include</a:t>
            </a:r>
            <a:endParaRPr lang="en-US" sz="2200">
              <a:solidFill>
                <a:srgbClr val="00B0F0"/>
              </a:solidFill>
            </a:endParaRPr>
          </a:p>
          <a:p>
            <a:pPr marL="60325" indent="0">
              <a:buNone/>
            </a:pPr>
            <a:r>
              <a:rPr lang="en-US" sz="2200" err="1" smtClean="0">
                <a:solidFill>
                  <a:srgbClr val="FF0000"/>
                </a:solidFill>
              </a:rPr>
              <a:t>Hàm</a:t>
            </a:r>
            <a:r>
              <a:rPr lang="en-US" sz="2200" smtClean="0">
                <a:solidFill>
                  <a:srgbClr val="FF0000"/>
                </a:solidFill>
              </a:rPr>
              <a:t> :  </a:t>
            </a:r>
            <a:r>
              <a:rPr lang="en-US" sz="2200" err="1" smtClean="0">
                <a:solidFill>
                  <a:srgbClr val="FF0000"/>
                </a:solidFill>
              </a:rPr>
              <a:t>int</a:t>
            </a:r>
            <a:r>
              <a:rPr lang="en-US" sz="2200" smtClean="0">
                <a:solidFill>
                  <a:srgbClr val="FF0000"/>
                </a:solidFill>
              </a:rPr>
              <a:t> main() { … }</a:t>
            </a:r>
            <a:endParaRPr lang="en-US" sz="2200">
              <a:solidFill>
                <a:srgbClr val="FF0000"/>
              </a:solidFill>
            </a:endParaRPr>
          </a:p>
          <a:p>
            <a:pPr marL="60325" indent="0">
              <a:buNone/>
            </a:pPr>
            <a:r>
              <a:rPr lang="en-US" sz="2200" err="1" smtClean="0">
                <a:solidFill>
                  <a:srgbClr val="92D050"/>
                </a:solidFill>
              </a:rPr>
              <a:t>Khai</a:t>
            </a:r>
            <a:r>
              <a:rPr lang="en-US" sz="2200" smtClean="0">
                <a:solidFill>
                  <a:srgbClr val="92D050"/>
                </a:solidFill>
              </a:rPr>
              <a:t> </a:t>
            </a:r>
            <a:r>
              <a:rPr lang="en-US" sz="2200" err="1" smtClean="0">
                <a:solidFill>
                  <a:srgbClr val="92D050"/>
                </a:solidFill>
              </a:rPr>
              <a:t>báo</a:t>
            </a:r>
            <a:r>
              <a:rPr lang="en-US" sz="2200" smtClean="0">
                <a:solidFill>
                  <a:srgbClr val="92D050"/>
                </a:solidFill>
              </a:rPr>
              <a:t> </a:t>
            </a:r>
            <a:r>
              <a:rPr lang="en-US" sz="2200" err="1" smtClean="0">
                <a:solidFill>
                  <a:srgbClr val="92D050"/>
                </a:solidFill>
              </a:rPr>
              <a:t>Biến</a:t>
            </a:r>
            <a:r>
              <a:rPr lang="en-US" sz="2200" smtClean="0">
                <a:solidFill>
                  <a:srgbClr val="92D050"/>
                </a:solidFill>
              </a:rPr>
              <a:t> :  </a:t>
            </a:r>
            <a:r>
              <a:rPr lang="en-US" sz="2200" err="1" smtClean="0">
                <a:solidFill>
                  <a:srgbClr val="92D050"/>
                </a:solidFill>
              </a:rPr>
              <a:t>myName</a:t>
            </a:r>
            <a:endParaRPr lang="en-US" sz="2200">
              <a:solidFill>
                <a:srgbClr val="92D050"/>
              </a:solidFill>
            </a:endParaRPr>
          </a:p>
          <a:p>
            <a:pPr marL="60325" indent="0">
              <a:buNone/>
            </a:pPr>
            <a:r>
              <a:rPr lang="en-US" sz="2200" err="1" smtClean="0"/>
              <a:t>Lệnh</a:t>
            </a:r>
            <a:r>
              <a:rPr lang="en-US" sz="2200" smtClean="0"/>
              <a:t> :  </a:t>
            </a:r>
            <a:r>
              <a:rPr lang="en-US" sz="2200" err="1" smtClean="0"/>
              <a:t>printf</a:t>
            </a:r>
            <a:r>
              <a:rPr lang="en-US" sz="2200" smtClean="0"/>
              <a:t>(…),  return</a:t>
            </a:r>
            <a:endParaRPr lang="en-US" sz="2200"/>
          </a:p>
          <a:p>
            <a:pPr marL="60325" indent="0">
              <a:buNone/>
            </a:pPr>
            <a:r>
              <a:rPr lang="en-US" sz="2200" smtClean="0">
                <a:solidFill>
                  <a:srgbClr val="7030A0"/>
                </a:solidFill>
              </a:rPr>
              <a:t>Chú </a:t>
            </a:r>
            <a:r>
              <a:rPr lang="en-US" sz="2200" err="1" smtClean="0">
                <a:solidFill>
                  <a:srgbClr val="7030A0"/>
                </a:solidFill>
              </a:rPr>
              <a:t>thích</a:t>
            </a:r>
            <a:r>
              <a:rPr lang="en-US" sz="2200" smtClean="0">
                <a:solidFill>
                  <a:srgbClr val="7030A0"/>
                </a:solidFill>
              </a:rPr>
              <a:t> :   /* my first program in c */</a:t>
            </a:r>
            <a:endParaRPr lang="en-US" sz="2200">
              <a:solidFill>
                <a:srgbClr val="7030A0"/>
              </a:solidFill>
            </a:endParaRPr>
          </a:p>
          <a:p>
            <a:pPr marL="0" indent="0">
              <a:buNone/>
            </a:pPr>
            <a:endParaRPr lang="en-US" sz="2200"/>
          </a:p>
        </p:txBody>
      </p:sp>
    </p:spTree>
    <p:extLst>
      <p:ext uri="{BB962C8B-B14F-4D97-AF65-F5344CB8AC3E}">
        <p14:creationId xmlns:p14="http://schemas.microsoft.com/office/powerpoint/2010/main" val="1231710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Tiền xử </a:t>
            </a:r>
            <a:r>
              <a:rPr lang="en-US" smtClean="0"/>
              <a:t>lý	</a:t>
            </a:r>
            <a:endParaRPr lang="en-US">
              <a:solidFill>
                <a:srgbClr val="00B0F0"/>
              </a:solidFill>
            </a:endParaRPr>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mtClean="0"/>
              <a:t>Các lệnh </a:t>
            </a:r>
            <a:r>
              <a:rPr lang="en-US" err="1" smtClean="0"/>
              <a:t>Tiền</a:t>
            </a:r>
            <a:r>
              <a:rPr lang="en-US" smtClean="0"/>
              <a:t> </a:t>
            </a:r>
            <a:r>
              <a:rPr lang="en-US" err="1" smtClean="0"/>
              <a:t>xử</a:t>
            </a:r>
            <a:r>
              <a:rPr lang="en-US" smtClean="0"/>
              <a:t> </a:t>
            </a:r>
            <a:r>
              <a:rPr lang="en-US" err="1" smtClean="0"/>
              <a:t>lý</a:t>
            </a:r>
            <a:r>
              <a:rPr lang="en-US" smtClean="0"/>
              <a:t> </a:t>
            </a:r>
            <a:r>
              <a:rPr lang="en-US" b="1" i="1" smtClean="0"/>
              <a:t>được thực </a:t>
            </a:r>
            <a:r>
              <a:rPr lang="en-US" b="1" i="1" err="1" smtClean="0"/>
              <a:t>hiện</a:t>
            </a:r>
            <a:r>
              <a:rPr lang="en-US" b="1" i="1" smtClean="0"/>
              <a:t> </a:t>
            </a:r>
            <a:r>
              <a:rPr lang="en-US" b="1" i="1" err="1" smtClean="0"/>
              <a:t>trước</a:t>
            </a:r>
            <a:r>
              <a:rPr lang="en-US" b="1" i="1" smtClean="0"/>
              <a:t> </a:t>
            </a:r>
            <a:r>
              <a:rPr lang="en-US" b="1" i="1" err="1" smtClean="0"/>
              <a:t>khi</a:t>
            </a:r>
            <a:r>
              <a:rPr lang="en-US" b="1" i="1" smtClean="0"/>
              <a:t> </a:t>
            </a:r>
            <a:r>
              <a:rPr lang="en-US" b="1" i="1" err="1" smtClean="0"/>
              <a:t>biên</a:t>
            </a:r>
            <a:r>
              <a:rPr lang="en-US" b="1" i="1" smtClean="0"/>
              <a:t> </a:t>
            </a:r>
            <a:r>
              <a:rPr lang="en-US" b="1" i="1" err="1" smtClean="0"/>
              <a:t>dịch</a:t>
            </a:r>
            <a:r>
              <a:rPr lang="en-US" b="1" i="1" smtClean="0"/>
              <a:t> </a:t>
            </a:r>
            <a:r>
              <a:rPr lang="en-US" b="1" i="1" err="1" smtClean="0"/>
              <a:t>chương</a:t>
            </a:r>
            <a:r>
              <a:rPr lang="en-US" b="1" i="1" smtClean="0"/>
              <a:t> </a:t>
            </a:r>
            <a:r>
              <a:rPr lang="en-US" b="1" i="1" err="1" smtClean="0"/>
              <a:t>trình</a:t>
            </a:r>
            <a:endParaRPr lang="en-US" b="1" i="1" smtClean="0"/>
          </a:p>
          <a:p>
            <a:pPr marL="457200" indent="-457200">
              <a:buFont typeface="Wingdings" panose="05000000000000000000" pitchFamily="2" charset="2"/>
              <a:buChar char="Ø"/>
            </a:pPr>
            <a:r>
              <a:rPr lang="en-US" err="1"/>
              <a:t>C</a:t>
            </a:r>
            <a:r>
              <a:rPr lang="en-US" err="1" smtClean="0"/>
              <a:t>ác</a:t>
            </a:r>
            <a:r>
              <a:rPr lang="en-US" smtClean="0"/>
              <a:t> </a:t>
            </a:r>
            <a:r>
              <a:rPr lang="en-US" err="1" smtClean="0"/>
              <a:t>lệnh</a:t>
            </a:r>
            <a:r>
              <a:rPr lang="en-US" smtClean="0"/>
              <a:t> </a:t>
            </a:r>
            <a:r>
              <a:rPr lang="en-US" err="1" smtClean="0"/>
              <a:t>tiền</a:t>
            </a:r>
            <a:r>
              <a:rPr lang="en-US" smtClean="0"/>
              <a:t> </a:t>
            </a:r>
            <a:r>
              <a:rPr lang="en-US" err="1" smtClean="0"/>
              <a:t>xử</a:t>
            </a:r>
            <a:r>
              <a:rPr lang="en-US" smtClean="0"/>
              <a:t> </a:t>
            </a:r>
            <a:r>
              <a:rPr lang="en-US" err="1" smtClean="0"/>
              <a:t>lý</a:t>
            </a:r>
            <a:r>
              <a:rPr lang="en-US" smtClean="0"/>
              <a:t> </a:t>
            </a:r>
            <a:r>
              <a:rPr lang="en-US" err="1" smtClean="0"/>
              <a:t>bắt</a:t>
            </a:r>
            <a:r>
              <a:rPr lang="en-US" smtClean="0"/>
              <a:t> </a:t>
            </a:r>
            <a:r>
              <a:rPr lang="en-US" err="1" smtClean="0"/>
              <a:t>đầu</a:t>
            </a:r>
            <a:r>
              <a:rPr lang="en-US" smtClean="0"/>
              <a:t> </a:t>
            </a:r>
            <a:r>
              <a:rPr lang="en-US" err="1" smtClean="0"/>
              <a:t>với</a:t>
            </a:r>
            <a:r>
              <a:rPr lang="en-US" smtClean="0"/>
              <a:t> </a:t>
            </a:r>
            <a:r>
              <a:rPr lang="en-US" err="1" smtClean="0"/>
              <a:t>dấu</a:t>
            </a:r>
            <a:r>
              <a:rPr lang="en-US" smtClean="0"/>
              <a:t> # </a:t>
            </a:r>
            <a:r>
              <a:rPr lang="en-US" err="1" smtClean="0"/>
              <a:t>và</a:t>
            </a:r>
            <a:r>
              <a:rPr lang="en-US" smtClean="0"/>
              <a:t> </a:t>
            </a:r>
            <a:r>
              <a:rPr lang="en-US" err="1" smtClean="0"/>
              <a:t>được</a:t>
            </a:r>
            <a:r>
              <a:rPr lang="en-US" smtClean="0"/>
              <a:t> </a:t>
            </a:r>
            <a:r>
              <a:rPr lang="en-US" err="1" smtClean="0"/>
              <a:t>khai</a:t>
            </a:r>
            <a:r>
              <a:rPr lang="en-US" smtClean="0"/>
              <a:t> </a:t>
            </a:r>
            <a:r>
              <a:rPr lang="en-US" err="1" smtClean="0"/>
              <a:t>báo</a:t>
            </a:r>
            <a:r>
              <a:rPr lang="en-US" smtClean="0"/>
              <a:t> ở </a:t>
            </a:r>
            <a:r>
              <a:rPr lang="en-US" err="1" smtClean="0"/>
              <a:t>đầu</a:t>
            </a:r>
            <a:r>
              <a:rPr lang="en-US" smtClean="0"/>
              <a:t> </a:t>
            </a:r>
            <a:r>
              <a:rPr lang="en-US" err="1" smtClean="0"/>
              <a:t>chương</a:t>
            </a:r>
            <a:r>
              <a:rPr lang="en-US" smtClean="0"/>
              <a:t> </a:t>
            </a:r>
            <a:r>
              <a:rPr lang="en-US" err="1" smtClean="0"/>
              <a:t>trình</a:t>
            </a:r>
            <a:endParaRPr lang="en-US" smtClean="0"/>
          </a:p>
          <a:p>
            <a:pPr marL="457200" indent="-457200">
              <a:buFont typeface="Wingdings" panose="05000000000000000000" pitchFamily="2" charset="2"/>
              <a:buChar char="Ø"/>
            </a:pPr>
            <a:r>
              <a:rPr lang="en-US" err="1" smtClean="0"/>
              <a:t>Một</a:t>
            </a:r>
            <a:r>
              <a:rPr lang="en-US" smtClean="0"/>
              <a:t> </a:t>
            </a:r>
            <a:r>
              <a:rPr lang="en-US" err="1" smtClean="0"/>
              <a:t>số</a:t>
            </a:r>
            <a:r>
              <a:rPr lang="en-US" smtClean="0"/>
              <a:t> </a:t>
            </a:r>
            <a:r>
              <a:rPr lang="en-US" err="1" smtClean="0"/>
              <a:t>lệnh</a:t>
            </a:r>
            <a:r>
              <a:rPr lang="en-US" smtClean="0"/>
              <a:t> </a:t>
            </a:r>
            <a:r>
              <a:rPr lang="en-US" err="1" smtClean="0"/>
              <a:t>Tiền</a:t>
            </a:r>
            <a:r>
              <a:rPr lang="en-US" smtClean="0"/>
              <a:t> </a:t>
            </a:r>
            <a:r>
              <a:rPr lang="en-US" err="1" smtClean="0"/>
              <a:t>xử</a:t>
            </a:r>
            <a:r>
              <a:rPr lang="en-US" smtClean="0"/>
              <a:t> </a:t>
            </a:r>
            <a:r>
              <a:rPr lang="en-US" err="1" smtClean="0"/>
              <a:t>lý</a:t>
            </a:r>
            <a:endParaRPr lang="en-US" smtClean="0"/>
          </a:p>
          <a:p>
            <a:pPr marL="914400" indent="-463550">
              <a:buFont typeface="Wingdings" panose="05000000000000000000" pitchFamily="2" charset="2"/>
              <a:buChar char="q"/>
            </a:pPr>
            <a:r>
              <a:rPr lang="en-US" smtClean="0"/>
              <a:t>#include</a:t>
            </a:r>
          </a:p>
          <a:p>
            <a:pPr marL="914400" indent="-463550">
              <a:buFont typeface="Wingdings" panose="05000000000000000000" pitchFamily="2" charset="2"/>
              <a:buChar char="q"/>
            </a:pPr>
            <a:r>
              <a:rPr lang="en-US" smtClean="0"/>
              <a:t>#define</a:t>
            </a:r>
          </a:p>
          <a:p>
            <a:pPr marL="914400" indent="-463550">
              <a:buFont typeface="Wingdings" panose="05000000000000000000" pitchFamily="2" charset="2"/>
              <a:buChar char="q"/>
            </a:pPr>
            <a:r>
              <a:rPr lang="en-US" smtClean="0"/>
              <a:t>#if</a:t>
            </a:r>
          </a:p>
          <a:p>
            <a:pPr marL="914400" indent="-463550">
              <a:buFont typeface="Wingdings" panose="05000000000000000000" pitchFamily="2" charset="2"/>
              <a:buChar char="q"/>
            </a:pPr>
            <a:r>
              <a:rPr lang="en-US" smtClean="0"/>
              <a:t>…</a:t>
            </a:r>
          </a:p>
          <a:p>
            <a:pPr marL="457200" indent="-457200">
              <a:buFont typeface="Wingdings" panose="05000000000000000000" pitchFamily="2" charset="2"/>
              <a:buChar char="Ø"/>
            </a:pPr>
            <a:endParaRPr lang="en-US" smtClean="0"/>
          </a:p>
          <a:p>
            <a:pPr marL="0" indent="0">
              <a:buNone/>
            </a:pPr>
            <a:endParaRPr lang="en-US"/>
          </a:p>
          <a:p>
            <a:pPr marL="0" indent="0">
              <a:buNone/>
            </a:pPr>
            <a:endParaRPr lang="en-US"/>
          </a:p>
          <a:p>
            <a:pPr marL="0" indent="0">
              <a:buNone/>
            </a:pPr>
            <a:endParaRPr lang="en-US" smtClean="0"/>
          </a:p>
        </p:txBody>
      </p:sp>
    </p:spTree>
    <p:extLst>
      <p:ext uri="{BB962C8B-B14F-4D97-AF65-F5344CB8AC3E}">
        <p14:creationId xmlns:p14="http://schemas.microsoft.com/office/powerpoint/2010/main" val="4039055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Tiền xử </a:t>
            </a:r>
            <a:r>
              <a:rPr lang="en-US" smtClean="0"/>
              <a:t>lý	 </a:t>
            </a:r>
            <a:r>
              <a:rPr lang="en-US"/>
              <a:t>#include</a:t>
            </a:r>
            <a:endParaRPr lang="en-US">
              <a:solidFill>
                <a:srgbClr val="00B0F0"/>
              </a:solidFill>
            </a:endParaRPr>
          </a:p>
        </p:txBody>
      </p:sp>
      <p:sp>
        <p:nvSpPr>
          <p:cNvPr id="3" name="Content Placeholder 2"/>
          <p:cNvSpPr>
            <a:spLocks noGrp="1"/>
          </p:cNvSpPr>
          <p:nvPr>
            <p:ph idx="1"/>
          </p:nvPr>
        </p:nvSpPr>
        <p:spPr/>
        <p:txBody>
          <a:bodyPr>
            <a:normAutofit/>
          </a:bodyPr>
          <a:lstStyle/>
          <a:p>
            <a:pPr marL="0" indent="0" algn="ctr">
              <a:buNone/>
              <a:tabLst>
                <a:tab pos="5083175" algn="ctr"/>
              </a:tabLst>
            </a:pPr>
            <a:r>
              <a:rPr lang="en-US" err="1" smtClean="0"/>
              <a:t>Cú</a:t>
            </a:r>
            <a:r>
              <a:rPr lang="en-US" smtClean="0"/>
              <a:t> </a:t>
            </a:r>
            <a:r>
              <a:rPr lang="en-US" err="1" smtClean="0"/>
              <a:t>pháp</a:t>
            </a:r>
            <a:r>
              <a:rPr lang="en-US" smtClean="0"/>
              <a:t> :     </a:t>
            </a:r>
            <a:r>
              <a:rPr lang="en-US" b="1" smtClean="0"/>
              <a:t>#include  &lt;</a:t>
            </a:r>
            <a:r>
              <a:rPr lang="en-US" b="1" err="1" smtClean="0"/>
              <a:t>tên</a:t>
            </a:r>
            <a:r>
              <a:rPr lang="en-US" b="1" smtClean="0"/>
              <a:t> file </a:t>
            </a:r>
            <a:r>
              <a:rPr lang="en-US" b="1" err="1" smtClean="0"/>
              <a:t>thư</a:t>
            </a:r>
            <a:r>
              <a:rPr lang="en-US" b="1" smtClean="0"/>
              <a:t> </a:t>
            </a:r>
            <a:r>
              <a:rPr lang="en-US" b="1" err="1" smtClean="0"/>
              <a:t>viện.h</a:t>
            </a:r>
            <a:r>
              <a:rPr lang="en-US" b="1" smtClean="0"/>
              <a:t>&gt;</a:t>
            </a:r>
          </a:p>
          <a:p>
            <a:pPr marL="457200" indent="-457200">
              <a:spcBef>
                <a:spcPts val="0"/>
              </a:spcBef>
              <a:buFont typeface="Wingdings" panose="05000000000000000000" pitchFamily="2" charset="2"/>
              <a:buChar char="Ø"/>
            </a:pPr>
            <a:endParaRPr lang="en-US" smtClean="0"/>
          </a:p>
          <a:p>
            <a:pPr marL="457200" indent="-457200">
              <a:buFont typeface="Wingdings" panose="05000000000000000000" pitchFamily="2" charset="2"/>
              <a:buChar char="Ø"/>
            </a:pPr>
            <a:r>
              <a:rPr lang="en-US" err="1" smtClean="0"/>
              <a:t>Lệnh</a:t>
            </a:r>
            <a:r>
              <a:rPr lang="en-US" smtClean="0"/>
              <a:t> #include </a:t>
            </a:r>
            <a:r>
              <a:rPr lang="en-US" u="sng" err="1" smtClean="0"/>
              <a:t>khai</a:t>
            </a:r>
            <a:r>
              <a:rPr lang="en-US" u="sng" smtClean="0"/>
              <a:t> </a:t>
            </a:r>
            <a:r>
              <a:rPr lang="en-US" u="sng" err="1" smtClean="0"/>
              <a:t>báo</a:t>
            </a:r>
            <a:r>
              <a:rPr lang="en-US" u="sng" smtClean="0"/>
              <a:t> </a:t>
            </a:r>
            <a:r>
              <a:rPr lang="en-US" u="sng" err="1" smtClean="0"/>
              <a:t>tên</a:t>
            </a:r>
            <a:r>
              <a:rPr lang="en-US" u="sng" smtClean="0"/>
              <a:t> file </a:t>
            </a:r>
            <a:r>
              <a:rPr lang="en-US" u="sng" err="1" smtClean="0"/>
              <a:t>thư</a:t>
            </a:r>
            <a:r>
              <a:rPr lang="en-US" u="sng" smtClean="0"/>
              <a:t> </a:t>
            </a:r>
            <a:r>
              <a:rPr lang="en-US" u="sng" err="1" smtClean="0"/>
              <a:t>viện</a:t>
            </a:r>
            <a:r>
              <a:rPr lang="en-US" u="sng" smtClean="0"/>
              <a:t> </a:t>
            </a:r>
            <a:r>
              <a:rPr lang="en-US" err="1" smtClean="0"/>
              <a:t>chứa</a:t>
            </a:r>
            <a:r>
              <a:rPr lang="en-US" smtClean="0"/>
              <a:t> </a:t>
            </a:r>
            <a:r>
              <a:rPr lang="en-US" err="1" smtClean="0"/>
              <a:t>các</a:t>
            </a:r>
            <a:r>
              <a:rPr lang="en-US" smtClean="0"/>
              <a:t> </a:t>
            </a:r>
            <a:r>
              <a:rPr lang="en-US" err="1" smtClean="0"/>
              <a:t>các</a:t>
            </a:r>
            <a:r>
              <a:rPr lang="en-US" smtClean="0"/>
              <a:t> </a:t>
            </a:r>
            <a:r>
              <a:rPr lang="en-US" err="1" smtClean="0"/>
              <a:t>đối</a:t>
            </a:r>
            <a:r>
              <a:rPr lang="en-US" smtClean="0"/>
              <a:t> </a:t>
            </a:r>
            <a:r>
              <a:rPr lang="en-US" err="1" smtClean="0"/>
              <a:t>tượng</a:t>
            </a:r>
            <a:r>
              <a:rPr lang="en-US" smtClean="0"/>
              <a:t> ( </a:t>
            </a:r>
            <a:r>
              <a:rPr lang="en-US" err="1" smtClean="0"/>
              <a:t>hàm</a:t>
            </a:r>
            <a:r>
              <a:rPr lang="en-US" smtClean="0"/>
              <a:t>, </a:t>
            </a:r>
            <a:r>
              <a:rPr lang="en-US" err="1" smtClean="0"/>
              <a:t>biến</a:t>
            </a:r>
            <a:r>
              <a:rPr lang="en-US" smtClean="0"/>
              <a:t>, </a:t>
            </a:r>
            <a:r>
              <a:rPr lang="en-US" err="1" smtClean="0"/>
              <a:t>hằng</a:t>
            </a:r>
            <a:r>
              <a:rPr lang="en-US" smtClean="0"/>
              <a:t>  ...) </a:t>
            </a:r>
            <a:r>
              <a:rPr lang="en-US" err="1" smtClean="0"/>
              <a:t>mà</a:t>
            </a:r>
            <a:r>
              <a:rPr lang="en-US" smtClean="0"/>
              <a:t> </a:t>
            </a:r>
            <a:r>
              <a:rPr lang="en-US" err="1"/>
              <a:t>chương</a:t>
            </a:r>
            <a:r>
              <a:rPr lang="en-US"/>
              <a:t> </a:t>
            </a:r>
            <a:r>
              <a:rPr lang="en-US" err="1"/>
              <a:t>trình</a:t>
            </a:r>
            <a:r>
              <a:rPr lang="en-US"/>
              <a:t> </a:t>
            </a:r>
            <a:r>
              <a:rPr lang="en-US" err="1" smtClean="0"/>
              <a:t>sử</a:t>
            </a:r>
            <a:r>
              <a:rPr lang="en-US" smtClean="0"/>
              <a:t> </a:t>
            </a:r>
            <a:r>
              <a:rPr lang="en-US" err="1"/>
              <a:t>dụng</a:t>
            </a:r>
            <a:r>
              <a:rPr lang="en-US"/>
              <a:t> </a:t>
            </a:r>
            <a:endParaRPr lang="en-US" smtClean="0"/>
          </a:p>
          <a:p>
            <a:pPr marL="457200" indent="-457200">
              <a:buFont typeface="Wingdings" panose="05000000000000000000" pitchFamily="2" charset="2"/>
              <a:buChar char="Ø"/>
            </a:pPr>
            <a:r>
              <a:rPr lang="en-US" smtClean="0"/>
              <a:t>File </a:t>
            </a:r>
            <a:r>
              <a:rPr lang="en-US" err="1" smtClean="0"/>
              <a:t>thư</a:t>
            </a:r>
            <a:r>
              <a:rPr lang="en-US" smtClean="0"/>
              <a:t> </a:t>
            </a:r>
            <a:r>
              <a:rPr lang="en-US" err="1" smtClean="0"/>
              <a:t>viện</a:t>
            </a:r>
            <a:r>
              <a:rPr lang="en-US" smtClean="0"/>
              <a:t> C (*.h) </a:t>
            </a:r>
            <a:r>
              <a:rPr lang="en-US" err="1" smtClean="0">
                <a:solidFill>
                  <a:srgbClr val="FF0000"/>
                </a:solidFill>
              </a:rPr>
              <a:t>là</a:t>
            </a:r>
            <a:r>
              <a:rPr lang="en-US" smtClean="0">
                <a:solidFill>
                  <a:srgbClr val="FF0000"/>
                </a:solidFill>
              </a:rPr>
              <a:t> </a:t>
            </a:r>
            <a:r>
              <a:rPr lang="en-US" err="1" smtClean="0">
                <a:solidFill>
                  <a:srgbClr val="FF0000"/>
                </a:solidFill>
              </a:rPr>
              <a:t>các</a:t>
            </a:r>
            <a:r>
              <a:rPr lang="en-US" smtClean="0">
                <a:solidFill>
                  <a:srgbClr val="FF0000"/>
                </a:solidFill>
              </a:rPr>
              <a:t>  file </a:t>
            </a:r>
            <a:r>
              <a:rPr lang="en-US" u="sng" err="1" smtClean="0">
                <a:solidFill>
                  <a:srgbClr val="FF0000"/>
                </a:solidFill>
              </a:rPr>
              <a:t>chứa</a:t>
            </a:r>
            <a:r>
              <a:rPr lang="en-US" u="sng" smtClean="0">
                <a:solidFill>
                  <a:srgbClr val="FF0000"/>
                </a:solidFill>
              </a:rPr>
              <a:t> </a:t>
            </a:r>
            <a:r>
              <a:rPr lang="en-US" u="sng" err="1" smtClean="0">
                <a:solidFill>
                  <a:srgbClr val="FF0000"/>
                </a:solidFill>
              </a:rPr>
              <a:t>các</a:t>
            </a:r>
            <a:r>
              <a:rPr lang="en-US" u="sng" smtClean="0">
                <a:solidFill>
                  <a:srgbClr val="FF0000"/>
                </a:solidFill>
              </a:rPr>
              <a:t> </a:t>
            </a:r>
            <a:r>
              <a:rPr lang="en-US" u="sng" err="1" smtClean="0">
                <a:solidFill>
                  <a:srgbClr val="FF0000"/>
                </a:solidFill>
              </a:rPr>
              <a:t>khai</a:t>
            </a:r>
            <a:r>
              <a:rPr lang="en-US" u="sng" smtClean="0">
                <a:solidFill>
                  <a:srgbClr val="FF0000"/>
                </a:solidFill>
              </a:rPr>
              <a:t> </a:t>
            </a:r>
            <a:r>
              <a:rPr lang="en-US" u="sng" err="1" smtClean="0">
                <a:solidFill>
                  <a:srgbClr val="FF0000"/>
                </a:solidFill>
              </a:rPr>
              <a:t>báo</a:t>
            </a:r>
            <a:r>
              <a:rPr lang="en-US" u="sng" smtClean="0">
                <a:solidFill>
                  <a:srgbClr val="FF0000"/>
                </a:solidFill>
              </a:rPr>
              <a:t>, </a:t>
            </a:r>
            <a:r>
              <a:rPr lang="en-US" u="sng" err="1" smtClean="0">
                <a:solidFill>
                  <a:srgbClr val="FF0000"/>
                </a:solidFill>
              </a:rPr>
              <a:t>các</a:t>
            </a:r>
            <a:r>
              <a:rPr lang="en-US" u="sng" smtClean="0">
                <a:solidFill>
                  <a:srgbClr val="FF0000"/>
                </a:solidFill>
              </a:rPr>
              <a:t> </a:t>
            </a:r>
            <a:r>
              <a:rPr lang="en-US" u="sng" err="1" smtClean="0">
                <a:solidFill>
                  <a:srgbClr val="FF0000"/>
                </a:solidFill>
              </a:rPr>
              <a:t>hàm</a:t>
            </a:r>
            <a:r>
              <a:rPr lang="en-US" u="sng" smtClean="0">
                <a:solidFill>
                  <a:srgbClr val="FF0000"/>
                </a:solidFill>
              </a:rPr>
              <a:t> </a:t>
            </a:r>
            <a:r>
              <a:rPr lang="en-US" u="sng" err="1" smtClean="0">
                <a:solidFill>
                  <a:srgbClr val="FF0000"/>
                </a:solidFill>
              </a:rPr>
              <a:t>đã</a:t>
            </a:r>
            <a:r>
              <a:rPr lang="en-US" u="sng" smtClean="0">
                <a:solidFill>
                  <a:srgbClr val="FF0000"/>
                </a:solidFill>
              </a:rPr>
              <a:t> </a:t>
            </a:r>
            <a:r>
              <a:rPr lang="en-US" u="sng" err="1" smtClean="0">
                <a:solidFill>
                  <a:srgbClr val="FF0000"/>
                </a:solidFill>
              </a:rPr>
              <a:t>được</a:t>
            </a:r>
            <a:r>
              <a:rPr lang="en-US" u="sng" smtClean="0">
                <a:solidFill>
                  <a:srgbClr val="FF0000"/>
                </a:solidFill>
              </a:rPr>
              <a:t> </a:t>
            </a:r>
            <a:r>
              <a:rPr lang="en-US" u="sng" err="1" smtClean="0">
                <a:solidFill>
                  <a:srgbClr val="FF0000"/>
                </a:solidFill>
              </a:rPr>
              <a:t>định</a:t>
            </a:r>
            <a:r>
              <a:rPr lang="en-US" u="sng" smtClean="0">
                <a:solidFill>
                  <a:srgbClr val="FF0000"/>
                </a:solidFill>
              </a:rPr>
              <a:t> </a:t>
            </a:r>
            <a:r>
              <a:rPr lang="en-US" u="sng" err="1" smtClean="0">
                <a:solidFill>
                  <a:srgbClr val="FF0000"/>
                </a:solidFill>
              </a:rPr>
              <a:t>nghĩa</a:t>
            </a:r>
            <a:r>
              <a:rPr lang="en-US" u="sng" smtClean="0">
                <a:solidFill>
                  <a:srgbClr val="FF0000"/>
                </a:solidFill>
              </a:rPr>
              <a:t> </a:t>
            </a:r>
            <a:r>
              <a:rPr lang="en-US" u="sng" err="1" smtClean="0">
                <a:solidFill>
                  <a:srgbClr val="FF0000"/>
                </a:solidFill>
              </a:rPr>
              <a:t>sẵn</a:t>
            </a:r>
            <a:r>
              <a:rPr lang="en-US" smtClean="0">
                <a:solidFill>
                  <a:srgbClr val="FF0000"/>
                </a:solidFill>
              </a:rPr>
              <a:t>. </a:t>
            </a:r>
            <a:r>
              <a:rPr lang="en-US" err="1" smtClean="0">
                <a:solidFill>
                  <a:srgbClr val="FF0000"/>
                </a:solidFill>
              </a:rPr>
              <a:t>Có</a:t>
            </a:r>
            <a:r>
              <a:rPr lang="en-US" smtClean="0">
                <a:solidFill>
                  <a:srgbClr val="FF0000"/>
                </a:solidFill>
              </a:rPr>
              <a:t> </a:t>
            </a:r>
            <a:r>
              <a:rPr lang="en-US" err="1" smtClean="0">
                <a:solidFill>
                  <a:srgbClr val="FF0000"/>
                </a:solidFill>
              </a:rPr>
              <a:t>thể</a:t>
            </a:r>
            <a:r>
              <a:rPr lang="en-US" smtClean="0">
                <a:solidFill>
                  <a:srgbClr val="FF0000"/>
                </a:solidFill>
              </a:rPr>
              <a:t> </a:t>
            </a:r>
            <a:r>
              <a:rPr lang="en-US" err="1" smtClean="0">
                <a:solidFill>
                  <a:srgbClr val="FF0000"/>
                </a:solidFill>
              </a:rPr>
              <a:t>là</a:t>
            </a:r>
            <a:r>
              <a:rPr lang="en-US" smtClean="0">
                <a:solidFill>
                  <a:srgbClr val="FF0000"/>
                </a:solidFill>
              </a:rPr>
              <a:t> </a:t>
            </a:r>
            <a:r>
              <a:rPr lang="en-US" err="1" smtClean="0">
                <a:solidFill>
                  <a:srgbClr val="FF0000"/>
                </a:solidFill>
              </a:rPr>
              <a:t>các</a:t>
            </a:r>
            <a:r>
              <a:rPr lang="en-US" smtClean="0">
                <a:solidFill>
                  <a:srgbClr val="FF0000"/>
                </a:solidFill>
              </a:rPr>
              <a:t> </a:t>
            </a:r>
            <a:r>
              <a:rPr lang="en-US" err="1" smtClean="0">
                <a:solidFill>
                  <a:srgbClr val="FF0000"/>
                </a:solidFill>
              </a:rPr>
              <a:t>thư</a:t>
            </a:r>
            <a:r>
              <a:rPr lang="en-US" smtClean="0">
                <a:solidFill>
                  <a:srgbClr val="FF0000"/>
                </a:solidFill>
              </a:rPr>
              <a:t> </a:t>
            </a:r>
            <a:r>
              <a:rPr lang="en-US" err="1" smtClean="0">
                <a:solidFill>
                  <a:srgbClr val="FF0000"/>
                </a:solidFill>
              </a:rPr>
              <a:t>viện</a:t>
            </a:r>
            <a:r>
              <a:rPr lang="en-US" smtClean="0">
                <a:solidFill>
                  <a:srgbClr val="FF0000"/>
                </a:solidFill>
              </a:rPr>
              <a:t> </a:t>
            </a:r>
            <a:r>
              <a:rPr lang="en-US" err="1" smtClean="0">
                <a:solidFill>
                  <a:srgbClr val="FF0000"/>
                </a:solidFill>
              </a:rPr>
              <a:t>chuẩn</a:t>
            </a:r>
            <a:r>
              <a:rPr lang="en-US" smtClean="0">
                <a:solidFill>
                  <a:srgbClr val="FF0000"/>
                </a:solidFill>
              </a:rPr>
              <a:t> </a:t>
            </a:r>
            <a:r>
              <a:rPr lang="en-US" err="1" smtClean="0">
                <a:solidFill>
                  <a:srgbClr val="FF0000"/>
                </a:solidFill>
              </a:rPr>
              <a:t>của</a:t>
            </a:r>
            <a:r>
              <a:rPr lang="en-US" smtClean="0">
                <a:solidFill>
                  <a:srgbClr val="FF0000"/>
                </a:solidFill>
              </a:rPr>
              <a:t> C </a:t>
            </a:r>
            <a:r>
              <a:rPr lang="en-US" err="1" smtClean="0">
                <a:solidFill>
                  <a:srgbClr val="FF0000"/>
                </a:solidFill>
              </a:rPr>
              <a:t>như</a:t>
            </a:r>
            <a:r>
              <a:rPr lang="en-US" smtClean="0">
                <a:solidFill>
                  <a:srgbClr val="FF0000"/>
                </a:solidFill>
              </a:rPr>
              <a:t> </a:t>
            </a:r>
            <a:r>
              <a:rPr lang="en-US" u="sng" err="1" smtClean="0">
                <a:solidFill>
                  <a:srgbClr val="FF0000"/>
                </a:solidFill>
              </a:rPr>
              <a:t>stdio.h</a:t>
            </a:r>
            <a:r>
              <a:rPr lang="en-US" smtClean="0">
                <a:solidFill>
                  <a:srgbClr val="FF0000"/>
                </a:solidFill>
              </a:rPr>
              <a:t>, </a:t>
            </a:r>
            <a:r>
              <a:rPr lang="en-US" u="sng" err="1" smtClean="0">
                <a:solidFill>
                  <a:srgbClr val="FF0000"/>
                </a:solidFill>
              </a:rPr>
              <a:t>stdlib.h</a:t>
            </a:r>
            <a:r>
              <a:rPr lang="en-US" smtClean="0">
                <a:solidFill>
                  <a:srgbClr val="FF0000"/>
                </a:solidFill>
              </a:rPr>
              <a:t>, </a:t>
            </a:r>
            <a:r>
              <a:rPr lang="en-US" u="sng" err="1" smtClean="0">
                <a:solidFill>
                  <a:srgbClr val="FF0000"/>
                </a:solidFill>
              </a:rPr>
              <a:t>conio.h</a:t>
            </a:r>
            <a:r>
              <a:rPr lang="en-US" smtClean="0">
                <a:solidFill>
                  <a:srgbClr val="FF0000"/>
                </a:solidFill>
              </a:rPr>
              <a:t>, … hay </a:t>
            </a:r>
            <a:r>
              <a:rPr lang="en-US" err="1" smtClean="0">
                <a:solidFill>
                  <a:srgbClr val="FF0000"/>
                </a:solidFill>
              </a:rPr>
              <a:t>các</a:t>
            </a:r>
            <a:r>
              <a:rPr lang="en-US" smtClean="0">
                <a:solidFill>
                  <a:srgbClr val="FF0000"/>
                </a:solidFill>
              </a:rPr>
              <a:t> </a:t>
            </a:r>
            <a:r>
              <a:rPr lang="en-US" err="1" smtClean="0">
                <a:solidFill>
                  <a:srgbClr val="FF0000"/>
                </a:solidFill>
              </a:rPr>
              <a:t>thư</a:t>
            </a:r>
            <a:r>
              <a:rPr lang="en-US" smtClean="0">
                <a:solidFill>
                  <a:srgbClr val="FF0000"/>
                </a:solidFill>
              </a:rPr>
              <a:t> </a:t>
            </a:r>
            <a:r>
              <a:rPr lang="en-US" err="1" smtClean="0">
                <a:solidFill>
                  <a:srgbClr val="FF0000"/>
                </a:solidFill>
              </a:rPr>
              <a:t>viện</a:t>
            </a:r>
            <a:r>
              <a:rPr lang="en-US" smtClean="0">
                <a:solidFill>
                  <a:srgbClr val="FF0000"/>
                </a:solidFill>
              </a:rPr>
              <a:t> do User </a:t>
            </a:r>
            <a:r>
              <a:rPr lang="en-US" err="1" smtClean="0">
                <a:solidFill>
                  <a:srgbClr val="FF0000"/>
                </a:solidFill>
              </a:rPr>
              <a:t>thiết</a:t>
            </a:r>
            <a:r>
              <a:rPr lang="en-US" smtClean="0">
                <a:solidFill>
                  <a:srgbClr val="FF0000"/>
                </a:solidFill>
              </a:rPr>
              <a:t> </a:t>
            </a:r>
            <a:r>
              <a:rPr lang="en-US" err="1" smtClean="0">
                <a:solidFill>
                  <a:srgbClr val="FF0000"/>
                </a:solidFill>
              </a:rPr>
              <a:t>kế</a:t>
            </a:r>
            <a:endParaRPr lang="en-US" smtClean="0">
              <a:solidFill>
                <a:srgbClr val="FF0000"/>
              </a:solidFill>
            </a:endParaRPr>
          </a:p>
          <a:p>
            <a:pPr marL="457200" indent="-457200">
              <a:buFont typeface="Wingdings" panose="05000000000000000000" pitchFamily="2" charset="2"/>
              <a:buChar char="Ø"/>
            </a:pPr>
            <a:r>
              <a:rPr lang="en-US" err="1" smtClean="0"/>
              <a:t>Chương</a:t>
            </a:r>
            <a:r>
              <a:rPr lang="en-US" smtClean="0"/>
              <a:t> </a:t>
            </a:r>
            <a:r>
              <a:rPr lang="en-US" err="1" smtClean="0"/>
              <a:t>trình</a:t>
            </a:r>
            <a:r>
              <a:rPr lang="en-US" smtClean="0"/>
              <a:t> </a:t>
            </a:r>
            <a:r>
              <a:rPr lang="en-US" err="1" smtClean="0"/>
              <a:t>hello.c</a:t>
            </a:r>
            <a:r>
              <a:rPr lang="en-US" smtClean="0"/>
              <a:t> </a:t>
            </a:r>
            <a:r>
              <a:rPr lang="en-US" err="1" smtClean="0"/>
              <a:t>cần</a:t>
            </a:r>
            <a:r>
              <a:rPr lang="en-US" smtClean="0"/>
              <a:t> </a:t>
            </a:r>
            <a:r>
              <a:rPr lang="en-US" smtClean="0">
                <a:solidFill>
                  <a:srgbClr val="00B0F0"/>
                </a:solidFill>
              </a:rPr>
              <a:t>#include  &lt;</a:t>
            </a:r>
            <a:r>
              <a:rPr lang="en-US" err="1" smtClean="0">
                <a:solidFill>
                  <a:srgbClr val="00B0F0"/>
                </a:solidFill>
              </a:rPr>
              <a:t>stdio.h</a:t>
            </a:r>
            <a:r>
              <a:rPr lang="en-US" smtClean="0">
                <a:solidFill>
                  <a:srgbClr val="00B0F0"/>
                </a:solidFill>
              </a:rPr>
              <a:t>&gt; </a:t>
            </a:r>
            <a:r>
              <a:rPr lang="en-US" err="1" smtClean="0"/>
              <a:t>vì</a:t>
            </a:r>
            <a:r>
              <a:rPr lang="en-US" smtClean="0"/>
              <a:t> </a:t>
            </a:r>
            <a:r>
              <a:rPr lang="en-US" err="1" smtClean="0"/>
              <a:t>hàm</a:t>
            </a:r>
            <a:r>
              <a:rPr lang="en-US" smtClean="0"/>
              <a:t> </a:t>
            </a:r>
            <a:r>
              <a:rPr lang="en-US" err="1" smtClean="0"/>
              <a:t>printf</a:t>
            </a:r>
            <a:r>
              <a:rPr lang="en-US" smtClean="0"/>
              <a:t>(…) </a:t>
            </a:r>
            <a:r>
              <a:rPr lang="en-US" err="1" smtClean="0"/>
              <a:t>định</a:t>
            </a:r>
            <a:r>
              <a:rPr lang="en-US" smtClean="0"/>
              <a:t> </a:t>
            </a:r>
            <a:r>
              <a:rPr lang="en-US" err="1" smtClean="0"/>
              <a:t>nghĩa</a:t>
            </a:r>
            <a:r>
              <a:rPr lang="en-US" smtClean="0"/>
              <a:t> </a:t>
            </a:r>
            <a:r>
              <a:rPr lang="en-US" err="1" smtClean="0"/>
              <a:t>trong</a:t>
            </a:r>
            <a:r>
              <a:rPr lang="en-US" smtClean="0"/>
              <a:t> </a:t>
            </a:r>
            <a:r>
              <a:rPr lang="en-US" err="1" smtClean="0"/>
              <a:t>thư</a:t>
            </a:r>
            <a:r>
              <a:rPr lang="en-US" smtClean="0"/>
              <a:t> </a:t>
            </a:r>
            <a:r>
              <a:rPr lang="en-US" err="1" smtClean="0"/>
              <a:t>viện</a:t>
            </a:r>
            <a:r>
              <a:rPr lang="en-US" smtClean="0"/>
              <a:t> </a:t>
            </a:r>
            <a:r>
              <a:rPr lang="en-US" err="1" smtClean="0"/>
              <a:t>này</a:t>
            </a:r>
            <a:endParaRPr lang="en-US" smtClean="0"/>
          </a:p>
          <a:p>
            <a:pPr marL="0" indent="0">
              <a:buNone/>
            </a:pPr>
            <a:endParaRPr lang="en-US"/>
          </a:p>
          <a:p>
            <a:pPr marL="0" indent="0">
              <a:buNone/>
            </a:pPr>
            <a:endParaRPr lang="en-US" smtClean="0"/>
          </a:p>
        </p:txBody>
      </p:sp>
    </p:spTree>
    <p:extLst>
      <p:ext uri="{BB962C8B-B14F-4D97-AF65-F5344CB8AC3E}">
        <p14:creationId xmlns:p14="http://schemas.microsoft.com/office/powerpoint/2010/main" val="884002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Hàm (functions) </a:t>
            </a:r>
            <a:endParaRPr lang="en-US">
              <a:solidFill>
                <a:srgbClr val="00B0F0"/>
              </a:solidFill>
            </a:endParaRPr>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mtClean="0"/>
              <a:t>Hàm là các đơn thể chương trình giải quyết một mục tiêu, một bài toán, một vấn đề độc lập</a:t>
            </a:r>
          </a:p>
          <a:p>
            <a:pPr marL="457200" indent="-457200">
              <a:buFont typeface="Wingdings" panose="05000000000000000000" pitchFamily="2" charset="2"/>
              <a:buChar char="Ø"/>
            </a:pPr>
            <a:r>
              <a:rPr lang="en-US" smtClean="0"/>
              <a:t>Hàm trong C bao gồm hàm </a:t>
            </a:r>
            <a:r>
              <a:rPr lang="en-US" b="1" smtClean="0"/>
              <a:t>main(), </a:t>
            </a:r>
            <a:r>
              <a:rPr lang="en-US" smtClean="0"/>
              <a:t> các hàm trong thư viện C và các hàm do User định nghĩa</a:t>
            </a:r>
          </a:p>
          <a:p>
            <a:pPr marL="457200" indent="-457200">
              <a:buFont typeface="Wingdings" panose="05000000000000000000" pitchFamily="2" charset="2"/>
              <a:buChar char="Ø"/>
            </a:pPr>
            <a:r>
              <a:rPr lang="en-US" smtClean="0">
                <a:solidFill>
                  <a:srgbClr val="FF0000"/>
                </a:solidFill>
              </a:rPr>
              <a:t>Mỗi chương trình C đều có một </a:t>
            </a:r>
            <a:r>
              <a:rPr lang="en-US" b="1" smtClean="0">
                <a:solidFill>
                  <a:srgbClr val="FF0000"/>
                </a:solidFill>
              </a:rPr>
              <a:t>hàm main()</a:t>
            </a:r>
          </a:p>
          <a:p>
            <a:pPr marL="457200" indent="-457200">
              <a:buFont typeface="Wingdings" panose="05000000000000000000" pitchFamily="2" charset="2"/>
              <a:buChar char="Ø"/>
            </a:pPr>
            <a:r>
              <a:rPr lang="en-US" smtClean="0"/>
              <a:t>Chương trình C bắt đầu thực hiện từ </a:t>
            </a:r>
            <a:r>
              <a:rPr lang="en-US" b="1" i="1" smtClean="0"/>
              <a:t>phát biểu lệnh đầu tiên trong hàm main()</a:t>
            </a:r>
            <a:endParaRPr lang="en-US" b="1" i="1"/>
          </a:p>
          <a:p>
            <a:pPr marL="0" indent="0">
              <a:buNone/>
            </a:pPr>
            <a:endParaRPr lang="en-US"/>
          </a:p>
          <a:p>
            <a:pPr marL="0" indent="0">
              <a:buNone/>
            </a:pPr>
            <a:endParaRPr lang="en-US" smtClean="0"/>
          </a:p>
        </p:txBody>
      </p:sp>
    </p:spTree>
    <p:extLst>
      <p:ext uri="{BB962C8B-B14F-4D97-AF65-F5344CB8AC3E}">
        <p14:creationId xmlns:p14="http://schemas.microsoft.com/office/powerpoint/2010/main" val="1589291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a:t>
            </a:r>
            <a:endParaRPr lang="en-US"/>
          </a:p>
        </p:txBody>
      </p:sp>
      <p:sp>
        <p:nvSpPr>
          <p:cNvPr id="3" name="Content Placeholder 2"/>
          <p:cNvSpPr>
            <a:spLocks noGrp="1"/>
          </p:cNvSpPr>
          <p:nvPr>
            <p:ph idx="1"/>
          </p:nvPr>
        </p:nvSpPr>
        <p:spPr/>
        <p:txBody>
          <a:bodyPr/>
          <a:lstStyle/>
          <a:p>
            <a:r>
              <a:rPr lang="en-US" err="1" smtClean="0"/>
              <a:t>Tổng</a:t>
            </a:r>
            <a:r>
              <a:rPr lang="en-US" smtClean="0"/>
              <a:t> </a:t>
            </a:r>
            <a:r>
              <a:rPr lang="en-US" err="1" smtClean="0"/>
              <a:t>quan</a:t>
            </a:r>
            <a:r>
              <a:rPr lang="en-US" smtClean="0"/>
              <a:t> </a:t>
            </a:r>
            <a:r>
              <a:rPr lang="en-US" err="1" smtClean="0"/>
              <a:t>về</a:t>
            </a:r>
            <a:r>
              <a:rPr lang="en-US" smtClean="0"/>
              <a:t> </a:t>
            </a:r>
            <a:r>
              <a:rPr lang="en-US" err="1" smtClean="0"/>
              <a:t>Ngôn</a:t>
            </a:r>
            <a:r>
              <a:rPr lang="en-US" smtClean="0"/>
              <a:t> </a:t>
            </a:r>
            <a:r>
              <a:rPr lang="en-US" err="1" smtClean="0"/>
              <a:t>ngữ</a:t>
            </a:r>
            <a:r>
              <a:rPr lang="en-US" smtClean="0"/>
              <a:t> </a:t>
            </a:r>
            <a:r>
              <a:rPr lang="en-US" err="1" smtClean="0"/>
              <a:t>Lập</a:t>
            </a:r>
            <a:r>
              <a:rPr lang="en-US" smtClean="0"/>
              <a:t> </a:t>
            </a:r>
            <a:r>
              <a:rPr lang="en-US" err="1" smtClean="0"/>
              <a:t>trình</a:t>
            </a:r>
            <a:r>
              <a:rPr lang="en-US" smtClean="0"/>
              <a:t> C</a:t>
            </a:r>
          </a:p>
          <a:p>
            <a:r>
              <a:rPr lang="en-US" err="1" smtClean="0"/>
              <a:t>Công</a:t>
            </a:r>
            <a:r>
              <a:rPr lang="en-US" smtClean="0"/>
              <a:t> </a:t>
            </a:r>
            <a:r>
              <a:rPr lang="en-US" err="1" smtClean="0"/>
              <a:t>cụ</a:t>
            </a:r>
            <a:r>
              <a:rPr lang="en-US" smtClean="0"/>
              <a:t> </a:t>
            </a:r>
            <a:r>
              <a:rPr lang="en-US" err="1" smtClean="0"/>
              <a:t>và</a:t>
            </a:r>
            <a:r>
              <a:rPr lang="en-US" smtClean="0"/>
              <a:t> </a:t>
            </a:r>
            <a:r>
              <a:rPr lang="en-US" err="1" smtClean="0"/>
              <a:t>Các</a:t>
            </a:r>
            <a:r>
              <a:rPr lang="en-US" smtClean="0"/>
              <a:t> </a:t>
            </a:r>
            <a:r>
              <a:rPr lang="en-US" err="1" smtClean="0"/>
              <a:t>bước</a:t>
            </a:r>
            <a:r>
              <a:rPr lang="en-US" smtClean="0"/>
              <a:t> </a:t>
            </a:r>
            <a:r>
              <a:rPr lang="en-US" err="1" smtClean="0"/>
              <a:t>cần</a:t>
            </a:r>
            <a:r>
              <a:rPr lang="en-US" smtClean="0"/>
              <a:t> </a:t>
            </a:r>
            <a:r>
              <a:rPr lang="en-US" err="1" smtClean="0"/>
              <a:t>thiết</a:t>
            </a:r>
            <a:r>
              <a:rPr lang="en-US" smtClean="0"/>
              <a:t> </a:t>
            </a:r>
            <a:r>
              <a:rPr lang="en-US" err="1" smtClean="0"/>
              <a:t>để</a:t>
            </a:r>
            <a:r>
              <a:rPr lang="en-US" smtClean="0"/>
              <a:t> </a:t>
            </a:r>
            <a:r>
              <a:rPr lang="en-US" err="1" smtClean="0"/>
              <a:t>lập</a:t>
            </a:r>
            <a:r>
              <a:rPr lang="en-US" smtClean="0"/>
              <a:t> </a:t>
            </a:r>
            <a:r>
              <a:rPr lang="en-US" err="1" smtClean="0"/>
              <a:t>trình</a:t>
            </a:r>
            <a:r>
              <a:rPr lang="en-US" smtClean="0"/>
              <a:t> </a:t>
            </a:r>
            <a:r>
              <a:rPr lang="en-US" err="1" smtClean="0"/>
              <a:t>với</a:t>
            </a:r>
            <a:r>
              <a:rPr lang="en-US" smtClean="0"/>
              <a:t> C</a:t>
            </a:r>
          </a:p>
          <a:p>
            <a:r>
              <a:rPr lang="en-US" err="1" smtClean="0"/>
              <a:t>Sinh</a:t>
            </a:r>
            <a:r>
              <a:rPr lang="en-US" smtClean="0"/>
              <a:t> </a:t>
            </a:r>
            <a:r>
              <a:rPr lang="en-US" err="1" smtClean="0"/>
              <a:t>viên</a:t>
            </a:r>
            <a:r>
              <a:rPr lang="en-US" smtClean="0"/>
              <a:t> </a:t>
            </a:r>
            <a:r>
              <a:rPr lang="en-US" err="1" smtClean="0"/>
              <a:t>nắm</a:t>
            </a:r>
            <a:r>
              <a:rPr lang="en-US" smtClean="0"/>
              <a:t> </a:t>
            </a:r>
            <a:r>
              <a:rPr lang="en-US" err="1" smtClean="0"/>
              <a:t>vững</a:t>
            </a:r>
            <a:r>
              <a:rPr lang="en-US" smtClean="0"/>
              <a:t> </a:t>
            </a:r>
            <a:r>
              <a:rPr lang="en-US" err="1" smtClean="0"/>
              <a:t>các</a:t>
            </a:r>
            <a:r>
              <a:rPr lang="en-US" smtClean="0"/>
              <a:t> </a:t>
            </a:r>
            <a:r>
              <a:rPr lang="en-US" err="1" smtClean="0"/>
              <a:t>khái</a:t>
            </a:r>
            <a:r>
              <a:rPr lang="en-US" smtClean="0"/>
              <a:t> </a:t>
            </a:r>
            <a:r>
              <a:rPr lang="en-US" err="1" smtClean="0"/>
              <a:t>niệm</a:t>
            </a:r>
            <a:r>
              <a:rPr lang="en-US" smtClean="0"/>
              <a:t>, </a:t>
            </a:r>
            <a:r>
              <a:rPr lang="en-US" err="1" smtClean="0"/>
              <a:t>kiến</a:t>
            </a:r>
            <a:r>
              <a:rPr lang="en-US" smtClean="0"/>
              <a:t> </a:t>
            </a:r>
            <a:r>
              <a:rPr lang="en-US" err="1" smtClean="0"/>
              <a:t>thức</a:t>
            </a:r>
            <a:r>
              <a:rPr lang="en-US" smtClean="0"/>
              <a:t> </a:t>
            </a:r>
            <a:r>
              <a:rPr lang="en-US" err="1" smtClean="0"/>
              <a:t>về</a:t>
            </a:r>
            <a:endParaRPr lang="en-US" smtClean="0"/>
          </a:p>
          <a:p>
            <a:pPr marL="914400">
              <a:buFont typeface="Wingdings" panose="05000000000000000000" pitchFamily="2" charset="2"/>
              <a:buChar char="q"/>
            </a:pPr>
            <a:r>
              <a:rPr lang="en-US" err="1" smtClean="0"/>
              <a:t>Kiểu</a:t>
            </a:r>
            <a:r>
              <a:rPr lang="en-US" smtClean="0"/>
              <a:t> </a:t>
            </a:r>
            <a:r>
              <a:rPr lang="en-US" err="1" smtClean="0"/>
              <a:t>dữ</a:t>
            </a:r>
            <a:r>
              <a:rPr lang="en-US" smtClean="0"/>
              <a:t> </a:t>
            </a:r>
            <a:r>
              <a:rPr lang="en-US" err="1" smtClean="0"/>
              <a:t>liệu</a:t>
            </a:r>
            <a:endParaRPr lang="en-US" smtClean="0"/>
          </a:p>
          <a:p>
            <a:pPr marL="914400">
              <a:buFont typeface="Wingdings" panose="05000000000000000000" pitchFamily="2" charset="2"/>
              <a:buChar char="q"/>
            </a:pPr>
            <a:r>
              <a:rPr lang="en-US" err="1" smtClean="0"/>
              <a:t>Phép</a:t>
            </a:r>
            <a:r>
              <a:rPr lang="en-US" smtClean="0"/>
              <a:t> </a:t>
            </a:r>
            <a:r>
              <a:rPr lang="en-US" err="1" smtClean="0"/>
              <a:t>toán</a:t>
            </a:r>
            <a:r>
              <a:rPr lang="en-US" smtClean="0"/>
              <a:t> </a:t>
            </a:r>
            <a:r>
              <a:rPr lang="en-US" err="1" smtClean="0"/>
              <a:t>và</a:t>
            </a:r>
            <a:r>
              <a:rPr lang="en-US" smtClean="0"/>
              <a:t> </a:t>
            </a:r>
            <a:r>
              <a:rPr lang="en-US" err="1" smtClean="0"/>
              <a:t>biểu</a:t>
            </a:r>
            <a:r>
              <a:rPr lang="en-US" smtClean="0"/>
              <a:t> </a:t>
            </a:r>
            <a:r>
              <a:rPr lang="en-US" err="1" smtClean="0"/>
              <a:t>thức</a:t>
            </a:r>
            <a:endParaRPr lang="en-US" smtClean="0"/>
          </a:p>
          <a:p>
            <a:pPr marL="914400">
              <a:buFont typeface="Wingdings" panose="05000000000000000000" pitchFamily="2" charset="2"/>
              <a:buChar char="q"/>
            </a:pPr>
            <a:r>
              <a:rPr lang="en-US" err="1" smtClean="0"/>
              <a:t>Biến</a:t>
            </a:r>
            <a:r>
              <a:rPr lang="en-US" smtClean="0"/>
              <a:t> : </a:t>
            </a:r>
            <a:r>
              <a:rPr lang="en-US" err="1" smtClean="0"/>
              <a:t>Định</a:t>
            </a:r>
            <a:r>
              <a:rPr lang="en-US" smtClean="0"/>
              <a:t> </a:t>
            </a:r>
            <a:r>
              <a:rPr lang="en-US" err="1" smtClean="0"/>
              <a:t>nghĩa</a:t>
            </a:r>
            <a:r>
              <a:rPr lang="en-US" smtClean="0"/>
              <a:t>, </a:t>
            </a:r>
            <a:r>
              <a:rPr lang="en-US" err="1" smtClean="0"/>
              <a:t>khai</a:t>
            </a:r>
            <a:r>
              <a:rPr lang="en-US" smtClean="0"/>
              <a:t> </a:t>
            </a:r>
            <a:r>
              <a:rPr lang="en-US" err="1" smtClean="0"/>
              <a:t>báo</a:t>
            </a:r>
            <a:r>
              <a:rPr lang="en-US" smtClean="0"/>
              <a:t>, </a:t>
            </a:r>
            <a:r>
              <a:rPr lang="en-US" err="1" smtClean="0"/>
              <a:t>phép</a:t>
            </a:r>
            <a:r>
              <a:rPr lang="en-US" smtClean="0"/>
              <a:t> </a:t>
            </a:r>
            <a:r>
              <a:rPr lang="en-US" err="1" smtClean="0"/>
              <a:t>gán</a:t>
            </a:r>
            <a:r>
              <a:rPr lang="en-US" smtClean="0"/>
              <a:t> </a:t>
            </a:r>
            <a:r>
              <a:rPr lang="en-US" err="1" smtClean="0"/>
              <a:t>trị</a:t>
            </a:r>
            <a:endParaRPr lang="en-US" smtClean="0"/>
          </a:p>
          <a:p>
            <a:pPr marL="914400">
              <a:buFont typeface="Wingdings" panose="05000000000000000000" pitchFamily="2" charset="2"/>
              <a:buChar char="q"/>
            </a:pPr>
            <a:r>
              <a:rPr lang="en-US" err="1"/>
              <a:t>H</a:t>
            </a:r>
            <a:r>
              <a:rPr lang="en-US" err="1" smtClean="0"/>
              <a:t>ằng</a:t>
            </a:r>
            <a:r>
              <a:rPr lang="en-US" smtClean="0"/>
              <a:t> : </a:t>
            </a:r>
            <a:r>
              <a:rPr lang="en-US" err="1" smtClean="0"/>
              <a:t>Định</a:t>
            </a:r>
            <a:r>
              <a:rPr lang="en-US" smtClean="0"/>
              <a:t> </a:t>
            </a:r>
            <a:r>
              <a:rPr lang="en-US" err="1" smtClean="0"/>
              <a:t>nghĩa</a:t>
            </a:r>
            <a:r>
              <a:rPr lang="en-US" smtClean="0"/>
              <a:t>, </a:t>
            </a:r>
            <a:r>
              <a:rPr lang="en-US" err="1" smtClean="0"/>
              <a:t>khai</a:t>
            </a:r>
            <a:r>
              <a:rPr lang="en-US" smtClean="0"/>
              <a:t> </a:t>
            </a:r>
            <a:r>
              <a:rPr lang="en-US" err="1" smtClean="0"/>
              <a:t>báo</a:t>
            </a:r>
            <a:endParaRPr lang="en-US" smtClean="0"/>
          </a:p>
          <a:p>
            <a:pPr marL="914400">
              <a:buFont typeface="Wingdings" panose="05000000000000000000" pitchFamily="2" charset="2"/>
              <a:buChar char="q"/>
            </a:pPr>
            <a:r>
              <a:rPr lang="en-US" err="1" smtClean="0"/>
              <a:t>Nhập</a:t>
            </a:r>
            <a:r>
              <a:rPr lang="en-US" smtClean="0"/>
              <a:t>/</a:t>
            </a:r>
            <a:r>
              <a:rPr lang="en-US" err="1" smtClean="0"/>
              <a:t>xuất</a:t>
            </a:r>
            <a:r>
              <a:rPr lang="en-US" smtClean="0"/>
              <a:t> </a:t>
            </a:r>
            <a:r>
              <a:rPr lang="en-US" err="1" smtClean="0"/>
              <a:t>dữ</a:t>
            </a:r>
            <a:r>
              <a:rPr lang="en-US" smtClean="0"/>
              <a:t> </a:t>
            </a:r>
            <a:r>
              <a:rPr lang="en-US" err="1" smtClean="0"/>
              <a:t>liệu</a:t>
            </a:r>
            <a:r>
              <a:rPr lang="en-US" smtClean="0"/>
              <a:t> </a:t>
            </a:r>
            <a:r>
              <a:rPr lang="en-US" err="1" smtClean="0"/>
              <a:t>cơ</a:t>
            </a:r>
            <a:r>
              <a:rPr lang="en-US" smtClean="0"/>
              <a:t> </a:t>
            </a:r>
            <a:r>
              <a:rPr lang="en-US" err="1" smtClean="0"/>
              <a:t>bản</a:t>
            </a:r>
            <a:endParaRPr lang="en-US" smtClean="0"/>
          </a:p>
          <a:p>
            <a:endParaRPr lang="en-US"/>
          </a:p>
        </p:txBody>
      </p:sp>
    </p:spTree>
    <p:extLst>
      <p:ext uri="{BB962C8B-B14F-4D97-AF65-F5344CB8AC3E}">
        <p14:creationId xmlns:p14="http://schemas.microsoft.com/office/powerpoint/2010/main" val="584094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Hàm</a:t>
            </a:r>
            <a:r>
              <a:rPr lang="en-US" smtClean="0"/>
              <a:t> main()</a:t>
            </a:r>
            <a:endParaRPr lang="en-US"/>
          </a:p>
        </p:txBody>
      </p:sp>
      <p:sp>
        <p:nvSpPr>
          <p:cNvPr id="3" name="Content Placeholder 2"/>
          <p:cNvSpPr>
            <a:spLocks noGrp="1"/>
          </p:cNvSpPr>
          <p:nvPr>
            <p:ph idx="1"/>
          </p:nvPr>
        </p:nvSpPr>
        <p:spPr/>
        <p:txBody>
          <a:bodyPr>
            <a:normAutofit fontScale="92500" lnSpcReduction="10000"/>
          </a:bodyPr>
          <a:lstStyle/>
          <a:p>
            <a:pPr marL="457200" indent="-457200">
              <a:buFont typeface="Wingdings" panose="05000000000000000000" pitchFamily="2" charset="2"/>
              <a:buChar char="Ø"/>
            </a:pPr>
            <a:r>
              <a:rPr lang="en-US" err="1" smtClean="0"/>
              <a:t>Cấu</a:t>
            </a:r>
            <a:r>
              <a:rPr lang="en-US" smtClean="0"/>
              <a:t> </a:t>
            </a:r>
            <a:r>
              <a:rPr lang="en-US" err="1" smtClean="0"/>
              <a:t>trúc</a:t>
            </a:r>
            <a:r>
              <a:rPr lang="en-US" smtClean="0"/>
              <a:t> </a:t>
            </a:r>
            <a:r>
              <a:rPr lang="en-US" err="1" smtClean="0"/>
              <a:t>hàm</a:t>
            </a:r>
            <a:r>
              <a:rPr lang="en-US" smtClean="0"/>
              <a:t> main()</a:t>
            </a:r>
          </a:p>
          <a:p>
            <a:pPr marL="914400" indent="0">
              <a:buNone/>
            </a:pPr>
            <a:r>
              <a:rPr lang="en-US" err="1" smtClean="0">
                <a:solidFill>
                  <a:srgbClr val="FF0000"/>
                </a:solidFill>
              </a:rPr>
              <a:t>int</a:t>
            </a:r>
            <a:r>
              <a:rPr lang="en-US" smtClean="0"/>
              <a:t>   main(</a:t>
            </a:r>
            <a:r>
              <a:rPr lang="en-US" b="1" err="1" smtClean="0"/>
              <a:t>int</a:t>
            </a:r>
            <a:r>
              <a:rPr lang="en-US" b="1" smtClean="0"/>
              <a:t> *</a:t>
            </a:r>
            <a:r>
              <a:rPr lang="en-US" b="1" err="1" smtClean="0"/>
              <a:t>argc</a:t>
            </a:r>
            <a:r>
              <a:rPr lang="en-US" b="1" smtClean="0"/>
              <a:t>, char *</a:t>
            </a:r>
            <a:r>
              <a:rPr lang="en-US" b="1" err="1" smtClean="0"/>
              <a:t>argv</a:t>
            </a:r>
            <a:r>
              <a:rPr lang="en-US" b="1" smtClean="0"/>
              <a:t>[]</a:t>
            </a:r>
            <a:r>
              <a:rPr lang="en-US" smtClean="0"/>
              <a:t>) </a:t>
            </a:r>
          </a:p>
          <a:p>
            <a:pPr marL="914400" indent="0">
              <a:buNone/>
            </a:pPr>
            <a:r>
              <a:rPr lang="en-US" smtClean="0"/>
              <a:t>{	/* </a:t>
            </a:r>
            <a:r>
              <a:rPr lang="en-US" err="1" smtClean="0"/>
              <a:t>khai</a:t>
            </a:r>
            <a:r>
              <a:rPr lang="en-US" smtClean="0"/>
              <a:t> </a:t>
            </a:r>
            <a:r>
              <a:rPr lang="en-US" err="1" smtClean="0"/>
              <a:t>báo</a:t>
            </a:r>
            <a:r>
              <a:rPr lang="en-US" smtClean="0"/>
              <a:t> </a:t>
            </a:r>
            <a:r>
              <a:rPr lang="en-US" err="1" smtClean="0"/>
              <a:t>biến</a:t>
            </a:r>
            <a:r>
              <a:rPr lang="en-US" smtClean="0"/>
              <a:t> */</a:t>
            </a:r>
          </a:p>
          <a:p>
            <a:pPr marL="914400" indent="0">
              <a:buNone/>
            </a:pPr>
            <a:r>
              <a:rPr lang="en-US"/>
              <a:t>	</a:t>
            </a:r>
            <a:r>
              <a:rPr lang="en-US" smtClean="0"/>
              <a:t>…</a:t>
            </a:r>
          </a:p>
          <a:p>
            <a:pPr marL="914400" indent="0">
              <a:buNone/>
            </a:pPr>
            <a:r>
              <a:rPr lang="en-US"/>
              <a:t>	</a:t>
            </a:r>
            <a:r>
              <a:rPr lang="en-US" smtClean="0"/>
              <a:t>/* </a:t>
            </a:r>
            <a:r>
              <a:rPr lang="en-US" err="1" smtClean="0"/>
              <a:t>nội</a:t>
            </a:r>
            <a:r>
              <a:rPr lang="en-US" smtClean="0"/>
              <a:t> dung </a:t>
            </a:r>
            <a:r>
              <a:rPr lang="en-US" err="1" smtClean="0"/>
              <a:t>hàm</a:t>
            </a:r>
            <a:r>
              <a:rPr lang="en-US" smtClean="0"/>
              <a:t> main */</a:t>
            </a:r>
          </a:p>
          <a:p>
            <a:pPr marL="914400" indent="0">
              <a:buNone/>
            </a:pPr>
            <a:r>
              <a:rPr lang="en-US"/>
              <a:t>	</a:t>
            </a:r>
            <a:r>
              <a:rPr lang="en-US" smtClean="0"/>
              <a:t>…</a:t>
            </a:r>
          </a:p>
          <a:p>
            <a:pPr marL="914400" indent="0">
              <a:buNone/>
            </a:pPr>
            <a:r>
              <a:rPr lang="en-US" smtClean="0"/>
              <a:t>	return </a:t>
            </a:r>
            <a:r>
              <a:rPr lang="en-US" b="1" smtClean="0">
                <a:solidFill>
                  <a:srgbClr val="FF0000"/>
                </a:solidFill>
              </a:rPr>
              <a:t>0</a:t>
            </a:r>
            <a:r>
              <a:rPr lang="en-US" smtClean="0"/>
              <a:t>; </a:t>
            </a:r>
            <a:r>
              <a:rPr lang="en-US" smtClean="0"/>
              <a:t>/* </a:t>
            </a:r>
            <a:r>
              <a:rPr lang="en-US" smtClean="0">
                <a:solidFill>
                  <a:srgbClr val="FF0000"/>
                </a:solidFill>
              </a:rPr>
              <a:t>EXIT_CODE</a:t>
            </a:r>
            <a:r>
              <a:rPr lang="en-US" smtClean="0"/>
              <a:t>*/</a:t>
            </a:r>
            <a:endParaRPr lang="en-US" smtClean="0"/>
          </a:p>
          <a:p>
            <a:pPr marL="914400" indent="0">
              <a:buNone/>
            </a:pPr>
            <a:r>
              <a:rPr lang="en-US" smtClean="0"/>
              <a:t>}</a:t>
            </a:r>
            <a:endParaRPr lang="en-US"/>
          </a:p>
          <a:p>
            <a:pPr marL="457200" indent="-457200">
              <a:lnSpc>
                <a:spcPct val="120000"/>
              </a:lnSpc>
              <a:buFont typeface="Wingdings" panose="05000000000000000000" pitchFamily="2" charset="2"/>
              <a:buChar char="Ø"/>
            </a:pPr>
            <a:r>
              <a:rPr lang="en-US" err="1" smtClean="0">
                <a:solidFill>
                  <a:srgbClr val="FF0000"/>
                </a:solidFill>
              </a:rPr>
              <a:t>int</a:t>
            </a:r>
            <a:r>
              <a:rPr lang="en-US" smtClean="0">
                <a:solidFill>
                  <a:srgbClr val="FF0000"/>
                </a:solidFill>
              </a:rPr>
              <a:t> </a:t>
            </a:r>
            <a:r>
              <a:rPr lang="en-US" smtClean="0"/>
              <a:t>:  </a:t>
            </a:r>
            <a:r>
              <a:rPr lang="en-US" err="1" smtClean="0"/>
              <a:t>kiểu</a:t>
            </a:r>
            <a:r>
              <a:rPr lang="en-US" smtClean="0"/>
              <a:t> </a:t>
            </a:r>
            <a:r>
              <a:rPr lang="en-US" err="1" smtClean="0"/>
              <a:t>dữ</a:t>
            </a:r>
            <a:r>
              <a:rPr lang="en-US" smtClean="0"/>
              <a:t> </a:t>
            </a:r>
            <a:r>
              <a:rPr lang="en-US" err="1" smtClean="0"/>
              <a:t>liệu</a:t>
            </a:r>
            <a:r>
              <a:rPr lang="en-US" smtClean="0"/>
              <a:t> </a:t>
            </a:r>
            <a:r>
              <a:rPr lang="en-US" err="1" smtClean="0"/>
              <a:t>trả</a:t>
            </a:r>
            <a:r>
              <a:rPr lang="en-US" smtClean="0"/>
              <a:t> </a:t>
            </a:r>
            <a:r>
              <a:rPr lang="en-US" err="1" smtClean="0"/>
              <a:t>về</a:t>
            </a:r>
            <a:r>
              <a:rPr lang="en-US" smtClean="0"/>
              <a:t> </a:t>
            </a:r>
            <a:r>
              <a:rPr lang="en-US" err="1" smtClean="0"/>
              <a:t>của</a:t>
            </a:r>
            <a:r>
              <a:rPr lang="en-US" smtClean="0"/>
              <a:t> </a:t>
            </a:r>
            <a:r>
              <a:rPr lang="en-US" err="1" smtClean="0"/>
              <a:t>hàm</a:t>
            </a:r>
            <a:r>
              <a:rPr lang="en-US" smtClean="0"/>
              <a:t> main()</a:t>
            </a:r>
          </a:p>
          <a:p>
            <a:pPr marL="457200" indent="-457200">
              <a:lnSpc>
                <a:spcPct val="120000"/>
              </a:lnSpc>
              <a:buFont typeface="Wingdings" panose="05000000000000000000" pitchFamily="2" charset="2"/>
              <a:buChar char="Ø"/>
            </a:pPr>
            <a:r>
              <a:rPr lang="en-US" b="1" err="1"/>
              <a:t>int</a:t>
            </a:r>
            <a:r>
              <a:rPr lang="en-US" b="1"/>
              <a:t> *</a:t>
            </a:r>
            <a:r>
              <a:rPr lang="en-US" b="1" err="1"/>
              <a:t>argc</a:t>
            </a:r>
            <a:r>
              <a:rPr lang="en-US" b="1"/>
              <a:t>, char *</a:t>
            </a:r>
            <a:r>
              <a:rPr lang="en-US" b="1" err="1"/>
              <a:t>argv</a:t>
            </a:r>
            <a:r>
              <a:rPr lang="en-US" b="1"/>
              <a:t>[]</a:t>
            </a:r>
            <a:r>
              <a:rPr lang="en-US"/>
              <a:t> : </a:t>
            </a:r>
            <a:r>
              <a:rPr lang="en-US" err="1"/>
              <a:t>các</a:t>
            </a:r>
            <a:r>
              <a:rPr lang="en-US"/>
              <a:t> </a:t>
            </a:r>
            <a:r>
              <a:rPr lang="en-US" err="1"/>
              <a:t>tham</a:t>
            </a:r>
            <a:r>
              <a:rPr lang="en-US"/>
              <a:t> </a:t>
            </a:r>
            <a:r>
              <a:rPr lang="en-US" err="1"/>
              <a:t>số</a:t>
            </a:r>
            <a:r>
              <a:rPr lang="en-US"/>
              <a:t> </a:t>
            </a:r>
            <a:r>
              <a:rPr lang="en-US" err="1"/>
              <a:t>dòng</a:t>
            </a:r>
            <a:r>
              <a:rPr lang="en-US"/>
              <a:t> </a:t>
            </a:r>
            <a:r>
              <a:rPr lang="en-US" err="1"/>
              <a:t>lệnh</a:t>
            </a:r>
            <a:r>
              <a:rPr lang="en-US"/>
              <a:t> (</a:t>
            </a:r>
            <a:r>
              <a:rPr lang="en-US" err="1"/>
              <a:t>nếu</a:t>
            </a:r>
            <a:r>
              <a:rPr lang="en-US"/>
              <a:t> </a:t>
            </a:r>
            <a:r>
              <a:rPr lang="en-US" err="1"/>
              <a:t>có</a:t>
            </a:r>
            <a:r>
              <a:rPr lang="en-US"/>
              <a:t>) </a:t>
            </a:r>
            <a:r>
              <a:rPr lang="en-US" err="1"/>
              <a:t>của</a:t>
            </a:r>
            <a:r>
              <a:rPr lang="en-US"/>
              <a:t> </a:t>
            </a:r>
            <a:r>
              <a:rPr lang="en-US" err="1"/>
              <a:t>hàm</a:t>
            </a:r>
            <a:r>
              <a:rPr lang="en-US"/>
              <a:t> main</a:t>
            </a:r>
            <a:r>
              <a:rPr lang="en-US" smtClean="0"/>
              <a:t>()</a:t>
            </a:r>
          </a:p>
          <a:p>
            <a:pPr marL="0" indent="0">
              <a:lnSpc>
                <a:spcPct val="120000"/>
              </a:lnSpc>
              <a:buNone/>
            </a:pPr>
            <a:endParaRPr lang="en-US"/>
          </a:p>
          <a:p>
            <a:pPr marL="457200" indent="-457200">
              <a:lnSpc>
                <a:spcPct val="120000"/>
              </a:lnSpc>
              <a:buFont typeface="Wingdings" panose="05000000000000000000" pitchFamily="2" charset="2"/>
              <a:buChar char="Ø"/>
            </a:pPr>
            <a:endParaRPr lang="en-US"/>
          </a:p>
          <a:p>
            <a:pPr marL="457200" indent="-457200">
              <a:lnSpc>
                <a:spcPct val="120000"/>
              </a:lnSpc>
              <a:buFont typeface="Wingdings" panose="05000000000000000000" pitchFamily="2" charset="2"/>
              <a:buChar char="Ø"/>
            </a:pPr>
            <a:endParaRPr lang="en-US"/>
          </a:p>
        </p:txBody>
      </p:sp>
      <p:pic>
        <p:nvPicPr>
          <p:cNvPr id="7" name="Picture 6"/>
          <p:cNvPicPr>
            <a:picLocks noChangeAspect="1"/>
          </p:cNvPicPr>
          <p:nvPr/>
        </p:nvPicPr>
        <p:blipFill>
          <a:blip r:embed="rId2"/>
          <a:stretch>
            <a:fillRect/>
          </a:stretch>
        </p:blipFill>
        <p:spPr>
          <a:xfrm>
            <a:off x="6382590" y="2422431"/>
            <a:ext cx="4590210" cy="2615926"/>
          </a:xfrm>
          <a:prstGeom prst="rect">
            <a:avLst/>
          </a:prstGeom>
        </p:spPr>
      </p:pic>
    </p:spTree>
    <p:extLst>
      <p:ext uri="{BB962C8B-B14F-4D97-AF65-F5344CB8AC3E}">
        <p14:creationId xmlns:p14="http://schemas.microsoft.com/office/powerpoint/2010/main" val="3492276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main()</a:t>
            </a:r>
            <a:endParaRPr lang="en-US"/>
          </a:p>
        </p:txBody>
      </p:sp>
      <p:sp>
        <p:nvSpPr>
          <p:cNvPr id="3" name="Content Placeholder 2"/>
          <p:cNvSpPr>
            <a:spLocks noGrp="1"/>
          </p:cNvSpPr>
          <p:nvPr>
            <p:ph idx="1"/>
          </p:nvPr>
        </p:nvSpPr>
        <p:spPr/>
        <p:txBody>
          <a:bodyPr>
            <a:normAutofit fontScale="92500" lnSpcReduction="20000"/>
          </a:bodyPr>
          <a:lstStyle/>
          <a:p>
            <a:pPr marL="457200" indent="-457200">
              <a:buFont typeface="Wingdings" panose="05000000000000000000" pitchFamily="2" charset="2"/>
              <a:buChar char="Ø"/>
            </a:pPr>
            <a:r>
              <a:rPr lang="en-US" err="1" smtClean="0"/>
              <a:t>Trường</a:t>
            </a:r>
            <a:r>
              <a:rPr lang="en-US" smtClean="0"/>
              <a:t> </a:t>
            </a:r>
            <a:r>
              <a:rPr lang="en-US" err="1" smtClean="0"/>
              <a:t>hợp</a:t>
            </a:r>
            <a:r>
              <a:rPr lang="en-US" smtClean="0"/>
              <a:t> </a:t>
            </a:r>
            <a:r>
              <a:rPr lang="en-US" err="1" smtClean="0"/>
              <a:t>hàm</a:t>
            </a:r>
            <a:r>
              <a:rPr lang="en-US" smtClean="0"/>
              <a:t> main </a:t>
            </a:r>
            <a:r>
              <a:rPr lang="en-US" err="1" smtClean="0"/>
              <a:t>không</a:t>
            </a:r>
            <a:r>
              <a:rPr lang="en-US" smtClean="0"/>
              <a:t> </a:t>
            </a:r>
            <a:r>
              <a:rPr lang="en-US" err="1" smtClean="0"/>
              <a:t>có</a:t>
            </a:r>
            <a:r>
              <a:rPr lang="en-US" smtClean="0"/>
              <a:t> </a:t>
            </a:r>
            <a:r>
              <a:rPr lang="en-US" err="1" smtClean="0"/>
              <a:t>tham</a:t>
            </a:r>
            <a:r>
              <a:rPr lang="en-US" smtClean="0"/>
              <a:t> </a:t>
            </a:r>
            <a:r>
              <a:rPr lang="en-US" err="1" smtClean="0"/>
              <a:t>số</a:t>
            </a:r>
            <a:endParaRPr lang="en-US" smtClean="0"/>
          </a:p>
          <a:p>
            <a:pPr marL="914400" indent="0">
              <a:buNone/>
            </a:pPr>
            <a:r>
              <a:rPr lang="en-US" err="1" smtClean="0">
                <a:solidFill>
                  <a:srgbClr val="FF0000"/>
                </a:solidFill>
              </a:rPr>
              <a:t>int</a:t>
            </a:r>
            <a:r>
              <a:rPr lang="en-US" smtClean="0"/>
              <a:t>   main() </a:t>
            </a:r>
          </a:p>
          <a:p>
            <a:pPr marL="914400" indent="0">
              <a:buNone/>
            </a:pPr>
            <a:r>
              <a:rPr lang="en-US" smtClean="0"/>
              <a:t>{	/* </a:t>
            </a:r>
            <a:r>
              <a:rPr lang="en-US" err="1" smtClean="0"/>
              <a:t>khai</a:t>
            </a:r>
            <a:r>
              <a:rPr lang="en-US" smtClean="0"/>
              <a:t> </a:t>
            </a:r>
            <a:r>
              <a:rPr lang="en-US" err="1" smtClean="0"/>
              <a:t>báo</a:t>
            </a:r>
            <a:r>
              <a:rPr lang="en-US" smtClean="0"/>
              <a:t> </a:t>
            </a:r>
            <a:r>
              <a:rPr lang="en-US" err="1" smtClean="0"/>
              <a:t>biến</a:t>
            </a:r>
            <a:r>
              <a:rPr lang="en-US" smtClean="0"/>
              <a:t> */</a:t>
            </a:r>
          </a:p>
          <a:p>
            <a:pPr marL="914400" indent="0">
              <a:buNone/>
            </a:pPr>
            <a:r>
              <a:rPr lang="en-US"/>
              <a:t>	</a:t>
            </a:r>
            <a:r>
              <a:rPr lang="en-US" smtClean="0"/>
              <a:t>…</a:t>
            </a:r>
          </a:p>
          <a:p>
            <a:pPr marL="914400" indent="0">
              <a:buNone/>
            </a:pPr>
            <a:r>
              <a:rPr lang="en-US"/>
              <a:t>	</a:t>
            </a:r>
            <a:r>
              <a:rPr lang="en-US" smtClean="0"/>
              <a:t>/* </a:t>
            </a:r>
            <a:r>
              <a:rPr lang="en-US" err="1" smtClean="0"/>
              <a:t>nội</a:t>
            </a:r>
            <a:r>
              <a:rPr lang="en-US" smtClean="0"/>
              <a:t> dung </a:t>
            </a:r>
            <a:r>
              <a:rPr lang="en-US" err="1" smtClean="0"/>
              <a:t>hàm</a:t>
            </a:r>
            <a:r>
              <a:rPr lang="en-US" smtClean="0"/>
              <a:t> main */</a:t>
            </a:r>
          </a:p>
          <a:p>
            <a:pPr marL="914400" indent="0">
              <a:buNone/>
            </a:pPr>
            <a:r>
              <a:rPr lang="en-US"/>
              <a:t>	</a:t>
            </a:r>
            <a:r>
              <a:rPr lang="en-US" smtClean="0"/>
              <a:t>…</a:t>
            </a:r>
          </a:p>
          <a:p>
            <a:pPr marL="914400" indent="0">
              <a:buNone/>
            </a:pPr>
            <a:r>
              <a:rPr lang="en-US" smtClean="0"/>
              <a:t>	return </a:t>
            </a:r>
            <a:r>
              <a:rPr lang="en-US" b="1" smtClean="0">
                <a:solidFill>
                  <a:srgbClr val="FF0000"/>
                </a:solidFill>
              </a:rPr>
              <a:t>0</a:t>
            </a:r>
            <a:r>
              <a:rPr lang="en-US" smtClean="0"/>
              <a:t>; </a:t>
            </a:r>
            <a:r>
              <a:rPr lang="en-US" smtClean="0"/>
              <a:t>/* </a:t>
            </a:r>
            <a:r>
              <a:rPr lang="en-US" smtClean="0">
                <a:solidFill>
                  <a:srgbClr val="FF0000"/>
                </a:solidFill>
              </a:rPr>
              <a:t>EXIT_CODE </a:t>
            </a:r>
            <a:r>
              <a:rPr lang="en-US" smtClean="0"/>
              <a:t>*/</a:t>
            </a:r>
            <a:endParaRPr lang="en-US" smtClean="0"/>
          </a:p>
          <a:p>
            <a:pPr marL="914400" indent="0">
              <a:buNone/>
            </a:pPr>
            <a:r>
              <a:rPr lang="en-US" smtClean="0"/>
              <a:t>}</a:t>
            </a:r>
            <a:endParaRPr lang="en-US"/>
          </a:p>
          <a:p>
            <a:pPr marL="457200" indent="-457200">
              <a:lnSpc>
                <a:spcPct val="120000"/>
              </a:lnSpc>
              <a:buFont typeface="Wingdings" panose="05000000000000000000" pitchFamily="2" charset="2"/>
              <a:buChar char="Ø"/>
            </a:pPr>
            <a:r>
              <a:rPr lang="en-US" err="1" smtClean="0"/>
              <a:t>Phát</a:t>
            </a:r>
            <a:r>
              <a:rPr lang="en-US" smtClean="0"/>
              <a:t> </a:t>
            </a:r>
            <a:r>
              <a:rPr lang="en-US" err="1"/>
              <a:t>biểu</a:t>
            </a:r>
            <a:r>
              <a:rPr lang="en-US"/>
              <a:t> </a:t>
            </a:r>
            <a:r>
              <a:rPr lang="en-US" u="sng" smtClean="0"/>
              <a:t>return</a:t>
            </a:r>
            <a:r>
              <a:rPr lang="en-US" smtClean="0"/>
              <a:t> </a:t>
            </a:r>
            <a:r>
              <a:rPr lang="en-US" err="1" smtClean="0"/>
              <a:t>trong</a:t>
            </a:r>
            <a:r>
              <a:rPr lang="en-US" smtClean="0"/>
              <a:t> </a:t>
            </a:r>
            <a:r>
              <a:rPr lang="en-US" err="1" smtClean="0"/>
              <a:t>hàm</a:t>
            </a:r>
            <a:r>
              <a:rPr lang="en-US" smtClean="0"/>
              <a:t> main() </a:t>
            </a:r>
            <a:r>
              <a:rPr lang="en-US" err="1"/>
              <a:t>trả</a:t>
            </a:r>
            <a:r>
              <a:rPr lang="en-US"/>
              <a:t> </a:t>
            </a:r>
            <a:r>
              <a:rPr lang="en-US" err="1"/>
              <a:t>về</a:t>
            </a:r>
            <a:r>
              <a:rPr lang="en-US"/>
              <a:t> </a:t>
            </a:r>
            <a:r>
              <a:rPr lang="en-US" err="1"/>
              <a:t>một</a:t>
            </a:r>
            <a:r>
              <a:rPr lang="en-US"/>
              <a:t> </a:t>
            </a:r>
            <a:r>
              <a:rPr lang="en-US" err="1"/>
              <a:t>mã</a:t>
            </a:r>
            <a:r>
              <a:rPr lang="en-US"/>
              <a:t> </a:t>
            </a:r>
            <a:r>
              <a:rPr lang="en-US" err="1" smtClean="0"/>
              <a:t>số</a:t>
            </a:r>
            <a:r>
              <a:rPr lang="en-US" smtClean="0"/>
              <a:t> </a:t>
            </a:r>
            <a:r>
              <a:rPr lang="en-US" err="1" smtClean="0"/>
              <a:t>nguyên</a:t>
            </a:r>
            <a:r>
              <a:rPr lang="en-US" smtClean="0"/>
              <a:t> </a:t>
            </a:r>
            <a:r>
              <a:rPr lang="en-US" smtClean="0">
                <a:solidFill>
                  <a:srgbClr val="FF0000"/>
                </a:solidFill>
              </a:rPr>
              <a:t>EXIT_CODE</a:t>
            </a:r>
            <a:r>
              <a:rPr lang="en-US" smtClean="0">
                <a:solidFill>
                  <a:srgbClr val="00B0F0"/>
                </a:solidFill>
              </a:rPr>
              <a:t> </a:t>
            </a:r>
            <a:r>
              <a:rPr lang="en-US" err="1"/>
              <a:t>để</a:t>
            </a:r>
            <a:r>
              <a:rPr lang="en-US"/>
              <a:t> </a:t>
            </a:r>
            <a:r>
              <a:rPr lang="en-US" err="1"/>
              <a:t>thông</a:t>
            </a:r>
            <a:r>
              <a:rPr lang="en-US"/>
              <a:t> tin </a:t>
            </a:r>
            <a:r>
              <a:rPr lang="en-US" err="1"/>
              <a:t>về</a:t>
            </a:r>
            <a:r>
              <a:rPr lang="en-US"/>
              <a:t> </a:t>
            </a:r>
            <a:r>
              <a:rPr lang="en-US" u="sng" err="1"/>
              <a:t>trạng</a:t>
            </a:r>
            <a:r>
              <a:rPr lang="en-US" u="sng"/>
              <a:t> </a:t>
            </a:r>
            <a:r>
              <a:rPr lang="en-US" u="sng" err="1"/>
              <a:t>thái</a:t>
            </a:r>
            <a:r>
              <a:rPr lang="en-US" u="sng"/>
              <a:t> </a:t>
            </a:r>
            <a:r>
              <a:rPr lang="en-US" u="sng" err="1"/>
              <a:t>kết</a:t>
            </a:r>
            <a:r>
              <a:rPr lang="en-US" u="sng"/>
              <a:t> </a:t>
            </a:r>
            <a:r>
              <a:rPr lang="en-US" u="sng" err="1"/>
              <a:t>thúc</a:t>
            </a:r>
            <a:r>
              <a:rPr lang="en-US" u="sng"/>
              <a:t> </a:t>
            </a:r>
            <a:r>
              <a:rPr lang="en-US" u="sng" err="1"/>
              <a:t>của</a:t>
            </a:r>
            <a:r>
              <a:rPr lang="en-US" u="sng"/>
              <a:t> </a:t>
            </a:r>
            <a:r>
              <a:rPr lang="en-US" u="sng" err="1"/>
              <a:t>ứng</a:t>
            </a:r>
            <a:r>
              <a:rPr lang="en-US" u="sng"/>
              <a:t> </a:t>
            </a:r>
            <a:r>
              <a:rPr lang="en-US" u="sng" err="1"/>
              <a:t>dụng</a:t>
            </a:r>
            <a:r>
              <a:rPr lang="en-US" u="sng"/>
              <a:t> </a:t>
            </a:r>
            <a:r>
              <a:rPr lang="en-US" err="1"/>
              <a:t>cho</a:t>
            </a:r>
            <a:r>
              <a:rPr lang="en-US"/>
              <a:t> </a:t>
            </a:r>
            <a:r>
              <a:rPr lang="en-US" err="1"/>
              <a:t>Hệ</a:t>
            </a:r>
            <a:r>
              <a:rPr lang="en-US"/>
              <a:t> </a:t>
            </a:r>
            <a:r>
              <a:rPr lang="en-US" err="1"/>
              <a:t>điều</a:t>
            </a:r>
            <a:r>
              <a:rPr lang="en-US"/>
              <a:t> </a:t>
            </a:r>
            <a:r>
              <a:rPr lang="en-US" err="1"/>
              <a:t>hành</a:t>
            </a:r>
            <a:r>
              <a:rPr lang="en-US"/>
              <a:t>. </a:t>
            </a:r>
            <a:r>
              <a:rPr lang="en-US">
                <a:solidFill>
                  <a:srgbClr val="FF0000"/>
                </a:solidFill>
              </a:rPr>
              <a:t>EXIT_CODE </a:t>
            </a:r>
            <a:r>
              <a:rPr lang="en-US" err="1"/>
              <a:t>có</a:t>
            </a:r>
            <a:r>
              <a:rPr lang="en-US"/>
              <a:t> </a:t>
            </a:r>
            <a:r>
              <a:rPr lang="en-US" err="1"/>
              <a:t>thể</a:t>
            </a:r>
            <a:r>
              <a:rPr lang="en-US"/>
              <a:t> </a:t>
            </a:r>
            <a:r>
              <a:rPr lang="en-US" err="1"/>
              <a:t>là</a:t>
            </a:r>
            <a:r>
              <a:rPr lang="en-US"/>
              <a:t> 0 </a:t>
            </a:r>
            <a:r>
              <a:rPr lang="en-US" smtClean="0"/>
              <a:t>(</a:t>
            </a:r>
            <a:r>
              <a:rPr lang="en-US" b="1" smtClean="0"/>
              <a:t>EXIT_SUCCESS</a:t>
            </a:r>
            <a:r>
              <a:rPr lang="en-US" smtClean="0"/>
              <a:t> </a:t>
            </a:r>
            <a:r>
              <a:rPr lang="en-US"/>
              <a:t>: </a:t>
            </a:r>
            <a:r>
              <a:rPr lang="en-US" err="1"/>
              <a:t>thành</a:t>
            </a:r>
            <a:r>
              <a:rPr lang="en-US"/>
              <a:t> </a:t>
            </a:r>
            <a:r>
              <a:rPr lang="en-US" err="1"/>
              <a:t>công</a:t>
            </a:r>
            <a:r>
              <a:rPr lang="en-US"/>
              <a:t>) hay 1 (</a:t>
            </a:r>
            <a:r>
              <a:rPr lang="en-US" b="1"/>
              <a:t>EXIT_FAILURE</a:t>
            </a:r>
            <a:r>
              <a:rPr lang="en-US"/>
              <a:t> : </a:t>
            </a:r>
            <a:r>
              <a:rPr lang="en-US" err="1"/>
              <a:t>lỗi</a:t>
            </a:r>
            <a:r>
              <a:rPr lang="en-US" smtClean="0"/>
              <a:t>)</a:t>
            </a:r>
            <a:endParaRPr lang="en-US"/>
          </a:p>
          <a:p>
            <a:pPr marL="457200" indent="-457200">
              <a:lnSpc>
                <a:spcPct val="120000"/>
              </a:lnSpc>
              <a:buFont typeface="Wingdings" panose="05000000000000000000" pitchFamily="2" charset="2"/>
              <a:buChar char="Ø"/>
            </a:pPr>
            <a:endParaRPr lang="en-US"/>
          </a:p>
        </p:txBody>
      </p:sp>
      <p:pic>
        <p:nvPicPr>
          <p:cNvPr id="7" name="Picture 6"/>
          <p:cNvPicPr>
            <a:picLocks noChangeAspect="1"/>
          </p:cNvPicPr>
          <p:nvPr/>
        </p:nvPicPr>
        <p:blipFill>
          <a:blip r:embed="rId2"/>
          <a:stretch>
            <a:fillRect/>
          </a:stretch>
        </p:blipFill>
        <p:spPr>
          <a:xfrm>
            <a:off x="6545246" y="1778848"/>
            <a:ext cx="4447897" cy="2768050"/>
          </a:xfrm>
          <a:prstGeom prst="rect">
            <a:avLst/>
          </a:prstGeom>
        </p:spPr>
      </p:pic>
    </p:spTree>
    <p:extLst>
      <p:ext uri="{BB962C8B-B14F-4D97-AF65-F5344CB8AC3E}">
        <p14:creationId xmlns:p14="http://schemas.microsoft.com/office/powerpoint/2010/main" val="255690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Chú thích (comments)</a:t>
            </a:r>
            <a:endParaRPr lang="en-US"/>
          </a:p>
        </p:txBody>
      </p:sp>
      <p:sp>
        <p:nvSpPr>
          <p:cNvPr id="3" name="Content Placeholder 2"/>
          <p:cNvSpPr>
            <a:spLocks noGrp="1"/>
          </p:cNvSpPr>
          <p:nvPr>
            <p:ph idx="1"/>
          </p:nvPr>
        </p:nvSpPr>
        <p:spPr/>
        <p:txBody>
          <a:bodyPr>
            <a:noAutofit/>
          </a:bodyPr>
          <a:lstStyle/>
          <a:p>
            <a:pPr marL="457200" indent="-457200">
              <a:lnSpc>
                <a:spcPct val="120000"/>
              </a:lnSpc>
              <a:spcBef>
                <a:spcPts val="600"/>
              </a:spcBef>
              <a:buFont typeface="Wingdings" panose="05000000000000000000" pitchFamily="2" charset="2"/>
              <a:buChar char="Ø"/>
            </a:pPr>
            <a:r>
              <a:rPr lang="en-US" sz="2400" err="1"/>
              <a:t>Chương</a:t>
            </a:r>
            <a:r>
              <a:rPr lang="en-US" sz="2400"/>
              <a:t> </a:t>
            </a:r>
            <a:r>
              <a:rPr lang="en-US" sz="2400" err="1"/>
              <a:t>trình</a:t>
            </a:r>
            <a:r>
              <a:rPr lang="en-US" sz="2400"/>
              <a:t> </a:t>
            </a:r>
            <a:r>
              <a:rPr lang="en-US" sz="2400" err="1"/>
              <a:t>nên</a:t>
            </a:r>
            <a:r>
              <a:rPr lang="en-US" sz="2400"/>
              <a:t> </a:t>
            </a:r>
            <a:r>
              <a:rPr lang="en-US" sz="2400" err="1"/>
              <a:t>có</a:t>
            </a:r>
            <a:r>
              <a:rPr lang="en-US" sz="2400"/>
              <a:t> </a:t>
            </a:r>
            <a:r>
              <a:rPr lang="en-US" sz="2400" err="1"/>
              <a:t>các</a:t>
            </a:r>
            <a:r>
              <a:rPr lang="en-US" sz="2400"/>
              <a:t> </a:t>
            </a:r>
            <a:r>
              <a:rPr lang="en-US" sz="2400" err="1"/>
              <a:t>chú</a:t>
            </a:r>
            <a:r>
              <a:rPr lang="en-US" sz="2400"/>
              <a:t> </a:t>
            </a:r>
            <a:r>
              <a:rPr lang="en-US" sz="2400" err="1" smtClean="0"/>
              <a:t>thích</a:t>
            </a:r>
            <a:r>
              <a:rPr lang="en-US" sz="2400" smtClean="0"/>
              <a:t>. </a:t>
            </a:r>
            <a:r>
              <a:rPr lang="en-US" sz="2400" i="1" err="1" smtClean="0"/>
              <a:t>Các</a:t>
            </a:r>
            <a:r>
              <a:rPr lang="en-US" sz="2400" i="1" smtClean="0"/>
              <a:t> </a:t>
            </a:r>
            <a:r>
              <a:rPr lang="en-US" sz="2400" i="1" err="1" smtClean="0"/>
              <a:t>chú</a:t>
            </a:r>
            <a:r>
              <a:rPr lang="en-US" sz="2400" i="1" smtClean="0"/>
              <a:t> </a:t>
            </a:r>
            <a:r>
              <a:rPr lang="en-US" sz="2400" i="1" err="1" smtClean="0"/>
              <a:t>thích</a:t>
            </a:r>
            <a:r>
              <a:rPr lang="en-US" sz="2400" i="1" smtClean="0"/>
              <a:t> </a:t>
            </a:r>
            <a:r>
              <a:rPr lang="en-US" sz="2400" i="1" err="1" smtClean="0"/>
              <a:t>giúp</a:t>
            </a:r>
            <a:r>
              <a:rPr lang="en-US" sz="2400" i="1" smtClean="0"/>
              <a:t> </a:t>
            </a:r>
            <a:r>
              <a:rPr lang="en-US" sz="2400" i="1" err="1"/>
              <a:t>cho</a:t>
            </a:r>
            <a:r>
              <a:rPr lang="en-US" sz="2400" i="1"/>
              <a:t> </a:t>
            </a:r>
            <a:r>
              <a:rPr lang="en-US" sz="2400" i="1" err="1"/>
              <a:t>chương</a:t>
            </a:r>
            <a:r>
              <a:rPr lang="en-US" sz="2400" i="1"/>
              <a:t> </a:t>
            </a:r>
            <a:r>
              <a:rPr lang="en-US" sz="2400" i="1" err="1"/>
              <a:t>trình</a:t>
            </a:r>
            <a:r>
              <a:rPr lang="en-US" sz="2400" i="1"/>
              <a:t> </a:t>
            </a:r>
            <a:r>
              <a:rPr lang="en-US" sz="2400" i="1" err="1"/>
              <a:t>dễ</a:t>
            </a:r>
            <a:r>
              <a:rPr lang="en-US" sz="2400" i="1"/>
              <a:t> </a:t>
            </a:r>
            <a:r>
              <a:rPr lang="en-US" sz="2400" i="1" err="1"/>
              <a:t>đọc</a:t>
            </a:r>
            <a:r>
              <a:rPr lang="en-US" sz="2400" i="1"/>
              <a:t>, </a:t>
            </a:r>
            <a:r>
              <a:rPr lang="en-US" sz="2400" i="1" err="1" smtClean="0"/>
              <a:t>dễ</a:t>
            </a:r>
            <a:r>
              <a:rPr lang="en-US" sz="2400" i="1" smtClean="0"/>
              <a:t> </a:t>
            </a:r>
            <a:r>
              <a:rPr lang="en-US" sz="2400" i="1" err="1" smtClean="0"/>
              <a:t>hiểu</a:t>
            </a:r>
            <a:r>
              <a:rPr lang="en-US" sz="2400" i="1" smtClean="0"/>
              <a:t> </a:t>
            </a:r>
            <a:r>
              <a:rPr lang="en-US" sz="2400" i="1" err="1" smtClean="0"/>
              <a:t>và</a:t>
            </a:r>
            <a:r>
              <a:rPr lang="en-US" sz="2400" i="1" smtClean="0"/>
              <a:t> </a:t>
            </a:r>
            <a:r>
              <a:rPr lang="en-US" sz="2400" i="1" err="1" smtClean="0"/>
              <a:t>dễ</a:t>
            </a:r>
            <a:r>
              <a:rPr lang="en-US" sz="2400" i="1" smtClean="0"/>
              <a:t> </a:t>
            </a:r>
            <a:r>
              <a:rPr lang="en-US" sz="2400" i="1" err="1"/>
              <a:t>bảo</a:t>
            </a:r>
            <a:r>
              <a:rPr lang="en-US" sz="2400" i="1"/>
              <a:t> </a:t>
            </a:r>
            <a:r>
              <a:rPr lang="en-US" sz="2400" i="1" err="1"/>
              <a:t>trì</a:t>
            </a:r>
            <a:r>
              <a:rPr lang="en-US" sz="2400" i="1"/>
              <a:t>. </a:t>
            </a:r>
            <a:endParaRPr lang="en-US" sz="2400" i="1" smtClean="0"/>
          </a:p>
          <a:p>
            <a:pPr marL="457200" indent="-457200">
              <a:lnSpc>
                <a:spcPct val="120000"/>
              </a:lnSpc>
              <a:spcBef>
                <a:spcPts val="600"/>
              </a:spcBef>
              <a:buFont typeface="Wingdings" panose="05000000000000000000" pitchFamily="2" charset="2"/>
              <a:buChar char="Ø"/>
            </a:pPr>
            <a:r>
              <a:rPr lang="en-US" sz="2400" err="1" smtClean="0">
                <a:solidFill>
                  <a:srgbClr val="FF0000"/>
                </a:solidFill>
              </a:rPr>
              <a:t>Khi</a:t>
            </a:r>
            <a:r>
              <a:rPr lang="en-US" sz="2400" smtClean="0">
                <a:solidFill>
                  <a:srgbClr val="FF0000"/>
                </a:solidFill>
              </a:rPr>
              <a:t> </a:t>
            </a:r>
            <a:r>
              <a:rPr lang="en-US" sz="2400" err="1">
                <a:solidFill>
                  <a:srgbClr val="FF0000"/>
                </a:solidFill>
              </a:rPr>
              <a:t>dịch</a:t>
            </a:r>
            <a:r>
              <a:rPr lang="en-US" sz="2400">
                <a:solidFill>
                  <a:srgbClr val="FF0000"/>
                </a:solidFill>
              </a:rPr>
              <a:t> compiler </a:t>
            </a:r>
            <a:r>
              <a:rPr lang="en-US" sz="2400" err="1">
                <a:solidFill>
                  <a:srgbClr val="FF0000"/>
                </a:solidFill>
              </a:rPr>
              <a:t>bỏ</a:t>
            </a:r>
            <a:r>
              <a:rPr lang="en-US" sz="2400">
                <a:solidFill>
                  <a:srgbClr val="FF0000"/>
                </a:solidFill>
              </a:rPr>
              <a:t> qua </a:t>
            </a:r>
            <a:r>
              <a:rPr lang="en-US" sz="2400" err="1">
                <a:solidFill>
                  <a:srgbClr val="FF0000"/>
                </a:solidFill>
              </a:rPr>
              <a:t>các</a:t>
            </a:r>
            <a:r>
              <a:rPr lang="en-US" sz="2400">
                <a:solidFill>
                  <a:srgbClr val="FF0000"/>
                </a:solidFill>
              </a:rPr>
              <a:t> </a:t>
            </a:r>
            <a:r>
              <a:rPr lang="en-US" sz="2400" err="1">
                <a:solidFill>
                  <a:srgbClr val="FF0000"/>
                </a:solidFill>
              </a:rPr>
              <a:t>chú</a:t>
            </a:r>
            <a:r>
              <a:rPr lang="en-US" sz="2400">
                <a:solidFill>
                  <a:srgbClr val="FF0000"/>
                </a:solidFill>
              </a:rPr>
              <a:t> </a:t>
            </a:r>
            <a:r>
              <a:rPr lang="en-US" sz="2400" err="1" smtClean="0">
                <a:solidFill>
                  <a:srgbClr val="FF0000"/>
                </a:solidFill>
              </a:rPr>
              <a:t>thích</a:t>
            </a:r>
            <a:endParaRPr lang="en-US" sz="2400">
              <a:solidFill>
                <a:srgbClr val="FF0000"/>
              </a:solidFill>
            </a:endParaRPr>
          </a:p>
          <a:p>
            <a:pPr marL="457200" indent="-457200">
              <a:spcBef>
                <a:spcPts val="600"/>
              </a:spcBef>
              <a:buFont typeface="Wingdings" panose="05000000000000000000" pitchFamily="2" charset="2"/>
              <a:buChar char="Ø"/>
            </a:pPr>
            <a:r>
              <a:rPr lang="en-US" sz="2400" err="1" smtClean="0"/>
              <a:t>Chú</a:t>
            </a:r>
            <a:r>
              <a:rPr lang="en-US" sz="2400" smtClean="0"/>
              <a:t> </a:t>
            </a:r>
            <a:r>
              <a:rPr lang="en-US" sz="2400" err="1" smtClean="0"/>
              <a:t>thích</a:t>
            </a:r>
            <a:r>
              <a:rPr lang="en-US" sz="2400" smtClean="0"/>
              <a:t> </a:t>
            </a:r>
            <a:r>
              <a:rPr lang="en-US" sz="2400" err="1" smtClean="0"/>
              <a:t>có</a:t>
            </a:r>
            <a:r>
              <a:rPr lang="en-US" sz="2400" smtClean="0"/>
              <a:t> </a:t>
            </a:r>
            <a:r>
              <a:rPr lang="en-US" sz="2400" err="1" smtClean="0"/>
              <a:t>thể</a:t>
            </a:r>
            <a:r>
              <a:rPr lang="en-US" sz="2400" smtClean="0"/>
              <a:t> </a:t>
            </a:r>
            <a:r>
              <a:rPr lang="en-US" sz="2400" err="1" smtClean="0"/>
              <a:t>trên</a:t>
            </a:r>
            <a:r>
              <a:rPr lang="en-US" sz="2400" smtClean="0"/>
              <a:t> 1 </a:t>
            </a:r>
            <a:r>
              <a:rPr lang="en-US" sz="2400" err="1" smtClean="0"/>
              <a:t>dòng</a:t>
            </a:r>
            <a:endParaRPr lang="en-US" sz="2400" smtClean="0"/>
          </a:p>
          <a:p>
            <a:pPr marL="914400" indent="0">
              <a:spcBef>
                <a:spcPts val="600"/>
              </a:spcBef>
              <a:buNone/>
            </a:pPr>
            <a:r>
              <a:rPr lang="en-US" sz="2400" smtClean="0">
                <a:solidFill>
                  <a:srgbClr val="FF0000"/>
                </a:solidFill>
              </a:rPr>
              <a:t>/*</a:t>
            </a:r>
            <a:r>
              <a:rPr lang="en-US" sz="2400" smtClean="0"/>
              <a:t> </a:t>
            </a:r>
            <a:r>
              <a:rPr lang="en-US" sz="2400" smtClean="0"/>
              <a:t>	</a:t>
            </a:r>
            <a:r>
              <a:rPr lang="en-US" sz="2400" err="1" smtClean="0"/>
              <a:t>dòng</a:t>
            </a:r>
            <a:r>
              <a:rPr lang="en-US" sz="2400" smtClean="0"/>
              <a:t> </a:t>
            </a:r>
            <a:r>
              <a:rPr lang="en-US" sz="2400" err="1" smtClean="0"/>
              <a:t>chú</a:t>
            </a:r>
            <a:r>
              <a:rPr lang="en-US" sz="2400" smtClean="0"/>
              <a:t> </a:t>
            </a:r>
            <a:r>
              <a:rPr lang="en-US" sz="2400" smtClean="0"/>
              <a:t>thích </a:t>
            </a:r>
            <a:r>
              <a:rPr lang="en-US" sz="2400" smtClean="0">
                <a:solidFill>
                  <a:srgbClr val="FF0000"/>
                </a:solidFill>
              </a:rPr>
              <a:t>*/</a:t>
            </a:r>
            <a:endParaRPr lang="en-US" sz="2400" smtClean="0">
              <a:solidFill>
                <a:srgbClr val="FF0000"/>
              </a:solidFill>
            </a:endParaRPr>
          </a:p>
          <a:p>
            <a:pPr marL="457200" indent="-457200">
              <a:spcBef>
                <a:spcPts val="600"/>
              </a:spcBef>
              <a:buFont typeface="Wingdings" panose="05000000000000000000" pitchFamily="2" charset="2"/>
              <a:buChar char="Ø"/>
            </a:pPr>
            <a:r>
              <a:rPr lang="en-US" sz="2400" smtClean="0"/>
              <a:t>Hay </a:t>
            </a:r>
            <a:r>
              <a:rPr lang="en-US" sz="2400" err="1" smtClean="0"/>
              <a:t>trên</a:t>
            </a:r>
            <a:r>
              <a:rPr lang="en-US" sz="2400" smtClean="0"/>
              <a:t> </a:t>
            </a:r>
            <a:r>
              <a:rPr lang="en-US" sz="2400" err="1" smtClean="0"/>
              <a:t>nhiều</a:t>
            </a:r>
            <a:r>
              <a:rPr lang="en-US" sz="2400" smtClean="0"/>
              <a:t> </a:t>
            </a:r>
            <a:r>
              <a:rPr lang="en-US" sz="2400" err="1" smtClean="0"/>
              <a:t>dòng</a:t>
            </a:r>
            <a:endParaRPr lang="en-US" sz="2400" smtClean="0"/>
          </a:p>
          <a:p>
            <a:pPr marL="914400" indent="0">
              <a:spcBef>
                <a:spcPts val="600"/>
              </a:spcBef>
              <a:buNone/>
            </a:pPr>
            <a:r>
              <a:rPr lang="en-US" sz="2400" smtClean="0">
                <a:solidFill>
                  <a:srgbClr val="FF0000"/>
                </a:solidFill>
              </a:rPr>
              <a:t>/*</a:t>
            </a:r>
            <a:r>
              <a:rPr lang="en-US" sz="2400" smtClean="0"/>
              <a:t>	</a:t>
            </a:r>
          </a:p>
          <a:p>
            <a:pPr marL="1428750" indent="0">
              <a:spcBef>
                <a:spcPts val="600"/>
              </a:spcBef>
              <a:buNone/>
            </a:pPr>
            <a:r>
              <a:rPr lang="en-US" sz="2400"/>
              <a:t>	</a:t>
            </a:r>
            <a:r>
              <a:rPr lang="en-US" sz="2400" err="1" smtClean="0"/>
              <a:t>dòng</a:t>
            </a:r>
            <a:r>
              <a:rPr lang="en-US" sz="2400" smtClean="0"/>
              <a:t> </a:t>
            </a:r>
            <a:r>
              <a:rPr lang="en-US" sz="2400" err="1" smtClean="0"/>
              <a:t>chú</a:t>
            </a:r>
            <a:r>
              <a:rPr lang="en-US" sz="2400" smtClean="0"/>
              <a:t> </a:t>
            </a:r>
            <a:r>
              <a:rPr lang="en-US" sz="2400" err="1" smtClean="0"/>
              <a:t>thích</a:t>
            </a:r>
            <a:r>
              <a:rPr lang="en-US" sz="2400" smtClean="0"/>
              <a:t> 1</a:t>
            </a:r>
          </a:p>
          <a:p>
            <a:pPr marL="1428750" indent="0">
              <a:spcBef>
                <a:spcPts val="600"/>
              </a:spcBef>
              <a:buNone/>
            </a:pPr>
            <a:r>
              <a:rPr lang="en-US" sz="2400"/>
              <a:t>	</a:t>
            </a:r>
            <a:r>
              <a:rPr lang="en-US" sz="2400" err="1" smtClean="0"/>
              <a:t>dòng</a:t>
            </a:r>
            <a:r>
              <a:rPr lang="en-US" sz="2400" smtClean="0"/>
              <a:t> </a:t>
            </a:r>
            <a:r>
              <a:rPr lang="en-US" sz="2400" err="1" smtClean="0"/>
              <a:t>chú</a:t>
            </a:r>
            <a:r>
              <a:rPr lang="en-US" sz="2400" smtClean="0"/>
              <a:t> </a:t>
            </a:r>
            <a:r>
              <a:rPr lang="en-US" sz="2400" err="1" smtClean="0"/>
              <a:t>thích</a:t>
            </a:r>
            <a:r>
              <a:rPr lang="en-US" sz="2400" smtClean="0"/>
              <a:t> 2</a:t>
            </a:r>
          </a:p>
          <a:p>
            <a:pPr marL="1428750" indent="0">
              <a:spcBef>
                <a:spcPts val="600"/>
              </a:spcBef>
              <a:buNone/>
            </a:pPr>
            <a:r>
              <a:rPr lang="en-US" sz="2400" smtClean="0"/>
              <a:t>	…</a:t>
            </a:r>
          </a:p>
          <a:p>
            <a:pPr marL="914400" indent="0">
              <a:spcBef>
                <a:spcPts val="600"/>
              </a:spcBef>
              <a:buNone/>
            </a:pPr>
            <a:r>
              <a:rPr lang="en-US" sz="2400" smtClean="0">
                <a:solidFill>
                  <a:srgbClr val="FF0000"/>
                </a:solidFill>
              </a:rPr>
              <a:t>*/</a:t>
            </a:r>
          </a:p>
        </p:txBody>
      </p:sp>
      <p:pic>
        <p:nvPicPr>
          <p:cNvPr id="4" name="Picture 3"/>
          <p:cNvPicPr>
            <a:picLocks noChangeAspect="1"/>
          </p:cNvPicPr>
          <p:nvPr/>
        </p:nvPicPr>
        <p:blipFill>
          <a:blip r:embed="rId2"/>
          <a:stretch>
            <a:fillRect/>
          </a:stretch>
        </p:blipFill>
        <p:spPr>
          <a:xfrm>
            <a:off x="5371472" y="3374652"/>
            <a:ext cx="4979715" cy="2676525"/>
          </a:xfrm>
          <a:prstGeom prst="rect">
            <a:avLst/>
          </a:prstGeom>
        </p:spPr>
      </p:pic>
      <p:sp>
        <p:nvSpPr>
          <p:cNvPr id="5" name="TextBox 4"/>
          <p:cNvSpPr txBox="1"/>
          <p:nvPr/>
        </p:nvSpPr>
        <p:spPr>
          <a:xfrm>
            <a:off x="5212259" y="3318671"/>
            <a:ext cx="5410917" cy="1481930"/>
          </a:xfrm>
          <a:prstGeom prst="rect">
            <a:avLst/>
          </a:prstGeom>
          <a:noFill/>
          <a:ln>
            <a:solidFill>
              <a:srgbClr val="FF0000"/>
            </a:solidFill>
            <a:prstDash val="dash"/>
          </a:ln>
        </p:spPr>
        <p:txBody>
          <a:bodyPr wrap="square" rtlCol="0">
            <a:spAutoFit/>
          </a:bodyPr>
          <a:lstStyle/>
          <a:p>
            <a:endParaRPr lang="en-US"/>
          </a:p>
        </p:txBody>
      </p:sp>
      <p:sp>
        <p:nvSpPr>
          <p:cNvPr id="6" name="Rectangle 5"/>
          <p:cNvSpPr/>
          <p:nvPr/>
        </p:nvSpPr>
        <p:spPr>
          <a:xfrm>
            <a:off x="5600700" y="3374652"/>
            <a:ext cx="45719" cy="1215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419165" y="4410635"/>
            <a:ext cx="107576" cy="874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49834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(statements)</a:t>
            </a:r>
            <a:endParaRPr lang="en-US"/>
          </a:p>
        </p:txBody>
      </p:sp>
      <p:sp>
        <p:nvSpPr>
          <p:cNvPr id="3" name="Content Placeholder 2"/>
          <p:cNvSpPr>
            <a:spLocks noGrp="1"/>
          </p:cNvSpPr>
          <p:nvPr>
            <p:ph idx="1"/>
          </p:nvPr>
        </p:nvSpPr>
        <p:spPr/>
        <p:txBody>
          <a:bodyPr>
            <a:normAutofit fontScale="92500" lnSpcReduction="10000"/>
          </a:bodyPr>
          <a:lstStyle/>
          <a:p>
            <a:r>
              <a:rPr lang="en-US" smtClean="0"/>
              <a:t>Lệnh trong C là một chỉ thị yêu cầu máy tính thực hiện một thao tác</a:t>
            </a:r>
            <a:br>
              <a:rPr lang="en-US" smtClean="0"/>
            </a:br>
            <a:r>
              <a:rPr lang="en-US" smtClean="0"/>
              <a:t>nào đó. </a:t>
            </a:r>
          </a:p>
          <a:p>
            <a:r>
              <a:rPr lang="en-US" smtClean="0"/>
              <a:t>Có 2 dạng lệnh :</a:t>
            </a:r>
          </a:p>
          <a:p>
            <a:pPr marL="914400">
              <a:buFont typeface="Wingdings" panose="05000000000000000000" pitchFamily="2" charset="2"/>
              <a:buChar char="q"/>
            </a:pPr>
            <a:r>
              <a:rPr lang="en-US" smtClean="0"/>
              <a:t>Lệnh đơn : chỉ thị chỉ có một lệnh</a:t>
            </a:r>
          </a:p>
          <a:p>
            <a:pPr marL="914400">
              <a:buFont typeface="Wingdings" panose="05000000000000000000" pitchFamily="2" charset="2"/>
              <a:buChar char="q"/>
            </a:pPr>
            <a:r>
              <a:rPr lang="en-US" smtClean="0"/>
              <a:t>Lệnh phức (block) : chỉ thị có nhiều lệnh được thực hiện cùng nhau , đặt trong hai dấu { … } xem như một lệnh đơn</a:t>
            </a:r>
          </a:p>
          <a:p>
            <a:pPr marL="1828800" indent="0">
              <a:buNone/>
            </a:pPr>
            <a:r>
              <a:rPr lang="en-US" smtClean="0"/>
              <a:t>{</a:t>
            </a:r>
          </a:p>
          <a:p>
            <a:pPr marL="2286000" indent="0">
              <a:buNone/>
            </a:pPr>
            <a:r>
              <a:rPr lang="en-US" smtClean="0"/>
              <a:t>lệnh 1;</a:t>
            </a:r>
          </a:p>
          <a:p>
            <a:pPr marL="2286000" indent="0">
              <a:buNone/>
            </a:pPr>
            <a:r>
              <a:rPr lang="en-US" smtClean="0"/>
              <a:t>lệnh 2;</a:t>
            </a:r>
          </a:p>
          <a:p>
            <a:pPr marL="2286000" indent="0">
              <a:buNone/>
            </a:pPr>
            <a:r>
              <a:rPr lang="en-US" smtClean="0"/>
              <a:t>…</a:t>
            </a:r>
          </a:p>
          <a:p>
            <a:pPr marL="1828800" indent="0">
              <a:buNone/>
            </a:pPr>
            <a:r>
              <a:rPr lang="en-US"/>
              <a:t>}</a:t>
            </a:r>
            <a:endParaRPr lang="en-US" smtClean="0"/>
          </a:p>
          <a:p>
            <a:pPr marL="0" indent="0">
              <a:buNone/>
            </a:pPr>
            <a:endParaRPr lang="en-US" smtClean="0"/>
          </a:p>
        </p:txBody>
      </p:sp>
      <p:pic>
        <p:nvPicPr>
          <p:cNvPr id="4" name="Picture 3"/>
          <p:cNvPicPr>
            <a:picLocks noChangeAspect="1"/>
          </p:cNvPicPr>
          <p:nvPr/>
        </p:nvPicPr>
        <p:blipFill>
          <a:blip r:embed="rId2"/>
          <a:stretch>
            <a:fillRect/>
          </a:stretch>
        </p:blipFill>
        <p:spPr>
          <a:xfrm>
            <a:off x="5467350" y="4001294"/>
            <a:ext cx="3543300" cy="1714500"/>
          </a:xfrm>
          <a:prstGeom prst="rect">
            <a:avLst/>
          </a:prstGeom>
        </p:spPr>
      </p:pic>
      <p:sp>
        <p:nvSpPr>
          <p:cNvPr id="5" name="TextBox 4"/>
          <p:cNvSpPr txBox="1"/>
          <p:nvPr/>
        </p:nvSpPr>
        <p:spPr>
          <a:xfrm>
            <a:off x="5584370" y="4463142"/>
            <a:ext cx="3426279" cy="1034143"/>
          </a:xfrm>
          <a:prstGeom prst="rect">
            <a:avLst/>
          </a:prstGeom>
          <a:noFill/>
          <a:ln>
            <a:solidFill>
              <a:srgbClr val="FF0000"/>
            </a:solidFill>
            <a:prstDash val="dash"/>
          </a:ln>
        </p:spPr>
        <p:txBody>
          <a:bodyPr wrap="square" rtlCol="0">
            <a:spAutoFit/>
          </a:bodyPr>
          <a:lstStyle/>
          <a:p>
            <a:endParaRPr lang="en-US"/>
          </a:p>
        </p:txBody>
      </p:sp>
    </p:spTree>
    <p:extLst>
      <p:ext uri="{BB962C8B-B14F-4D97-AF65-F5344CB8AC3E}">
        <p14:creationId xmlns:p14="http://schemas.microsoft.com/office/powerpoint/2010/main" val="2387342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 Thực hiện </a:t>
            </a:r>
            <a:r>
              <a:rPr lang="en-US" b="1" smtClean="0"/>
              <a:t>hello.c</a:t>
            </a:r>
            <a:r>
              <a:rPr lang="en-US" smtClean="0"/>
              <a:t> trong C-Free</a:t>
            </a:r>
            <a:endParaRPr lang="en-US"/>
          </a:p>
        </p:txBody>
      </p:sp>
      <p:sp>
        <p:nvSpPr>
          <p:cNvPr id="3" name="Content Placeholder 2"/>
          <p:cNvSpPr>
            <a:spLocks noGrp="1"/>
          </p:cNvSpPr>
          <p:nvPr>
            <p:ph idx="1"/>
          </p:nvPr>
        </p:nvSpPr>
        <p:spPr>
          <a:xfrm>
            <a:off x="868584" y="1339573"/>
            <a:ext cx="10515600" cy="4823791"/>
          </a:xfrm>
          <a:noFill/>
        </p:spPr>
        <p:txBody>
          <a:bodyPr>
            <a:normAutofit/>
          </a:bodyPr>
          <a:lstStyle/>
          <a:p>
            <a:pPr marL="457200" indent="-457200">
              <a:buFont typeface="Wingdings" panose="05000000000000000000" pitchFamily="2" charset="2"/>
              <a:buChar char="Ø"/>
            </a:pPr>
            <a:r>
              <a:rPr lang="en-US" sz="2400" err="1" smtClean="0"/>
              <a:t>Tạo</a:t>
            </a:r>
            <a:r>
              <a:rPr lang="en-US" sz="2400" smtClean="0"/>
              <a:t> File </a:t>
            </a:r>
            <a:r>
              <a:rPr lang="en-US" sz="2400" err="1" smtClean="0"/>
              <a:t>mới</a:t>
            </a:r>
            <a:r>
              <a:rPr lang="en-US" sz="2400" smtClean="0"/>
              <a:t> :  </a:t>
            </a:r>
            <a:r>
              <a:rPr lang="en-US" sz="2400" b="1" smtClean="0"/>
              <a:t>File</a:t>
            </a:r>
            <a:r>
              <a:rPr lang="en-US" sz="2400" smtClean="0"/>
              <a:t>, </a:t>
            </a:r>
            <a:r>
              <a:rPr lang="en-US" sz="2400" b="1" smtClean="0"/>
              <a:t>New</a:t>
            </a:r>
          </a:p>
          <a:p>
            <a:pPr marL="457200" indent="-457200">
              <a:buFont typeface="Wingdings" panose="05000000000000000000" pitchFamily="2" charset="2"/>
              <a:buChar char="Ø"/>
            </a:pPr>
            <a:r>
              <a:rPr lang="en-US" sz="2400" err="1" smtClean="0"/>
              <a:t>Nhập</a:t>
            </a:r>
            <a:r>
              <a:rPr lang="en-US" sz="2400" smtClean="0"/>
              <a:t> </a:t>
            </a:r>
            <a:r>
              <a:rPr lang="en-US" sz="2400" err="1" smtClean="0"/>
              <a:t>văn</a:t>
            </a:r>
            <a:r>
              <a:rPr lang="en-US" sz="2400" smtClean="0"/>
              <a:t> </a:t>
            </a:r>
            <a:r>
              <a:rPr lang="en-US" sz="2400" err="1" smtClean="0"/>
              <a:t>bản</a:t>
            </a:r>
            <a:r>
              <a:rPr lang="en-US" sz="2400" smtClean="0"/>
              <a:t> </a:t>
            </a:r>
            <a:r>
              <a:rPr lang="en-US" sz="2400" err="1" smtClean="0"/>
              <a:t>chương</a:t>
            </a:r>
            <a:r>
              <a:rPr lang="en-US" sz="2400" smtClean="0"/>
              <a:t> </a:t>
            </a:r>
            <a:r>
              <a:rPr lang="en-US" sz="2400" err="1" smtClean="0"/>
              <a:t>trình</a:t>
            </a:r>
            <a:r>
              <a:rPr lang="en-US" sz="2400" smtClean="0"/>
              <a:t> </a:t>
            </a:r>
          </a:p>
          <a:p>
            <a:pPr marL="457200" indent="-457200">
              <a:buFont typeface="Wingdings" panose="05000000000000000000" pitchFamily="2" charset="2"/>
              <a:buChar char="Ø"/>
            </a:pPr>
            <a:r>
              <a:rPr lang="en-US" sz="2400" err="1" smtClean="0"/>
              <a:t>Lưu</a:t>
            </a:r>
            <a:r>
              <a:rPr lang="en-US" sz="2400" smtClean="0"/>
              <a:t> file :  </a:t>
            </a:r>
            <a:r>
              <a:rPr lang="en-US" sz="2400" b="1" smtClean="0"/>
              <a:t>File</a:t>
            </a:r>
            <a:r>
              <a:rPr lang="en-US" sz="2400" smtClean="0"/>
              <a:t>, </a:t>
            </a:r>
            <a:r>
              <a:rPr lang="en-US" sz="2400" b="1" smtClean="0"/>
              <a:t>Save as</a:t>
            </a:r>
            <a:endParaRPr lang="en-US" sz="2400" smtClean="0"/>
          </a:p>
          <a:p>
            <a:pPr marL="914400">
              <a:buFont typeface="Wingdings" panose="05000000000000000000" pitchFamily="2" charset="2"/>
              <a:buChar char="q"/>
            </a:pPr>
            <a:r>
              <a:rPr lang="en-US" sz="2400" err="1" smtClean="0"/>
              <a:t>Đặt</a:t>
            </a:r>
            <a:r>
              <a:rPr lang="en-US" sz="2400" smtClean="0"/>
              <a:t> </a:t>
            </a:r>
            <a:r>
              <a:rPr lang="en-US" sz="2400" err="1" smtClean="0"/>
              <a:t>tên</a:t>
            </a:r>
            <a:r>
              <a:rPr lang="en-US" sz="2400" smtClean="0"/>
              <a:t> file (hello.c/hello.cpp)</a:t>
            </a:r>
          </a:p>
          <a:p>
            <a:pPr marL="457200" indent="-457200">
              <a:buFont typeface="Wingdings" panose="05000000000000000000" pitchFamily="2" charset="2"/>
              <a:buChar char="Ø"/>
            </a:pPr>
            <a:r>
              <a:rPr lang="en-US" sz="2400" err="1" smtClean="0"/>
              <a:t>Dịch</a:t>
            </a:r>
            <a:r>
              <a:rPr lang="en-US" sz="2400" smtClean="0"/>
              <a:t> </a:t>
            </a:r>
            <a:r>
              <a:rPr lang="en-US" sz="2400" err="1" smtClean="0"/>
              <a:t>chương</a:t>
            </a:r>
            <a:r>
              <a:rPr lang="en-US" sz="2400" smtClean="0"/>
              <a:t> </a:t>
            </a:r>
            <a:r>
              <a:rPr lang="en-US" sz="2400" err="1" smtClean="0"/>
              <a:t>trình</a:t>
            </a:r>
            <a:r>
              <a:rPr lang="en-US" sz="2400" smtClean="0"/>
              <a:t> : </a:t>
            </a:r>
          </a:p>
          <a:p>
            <a:pPr marL="971550" indent="-514350">
              <a:buFont typeface="Wingdings" panose="05000000000000000000" pitchFamily="2" charset="2"/>
              <a:buChar char="q"/>
            </a:pPr>
            <a:r>
              <a:rPr lang="en-US" sz="2400" smtClean="0"/>
              <a:t>&lt;F11&gt; hay Menu </a:t>
            </a:r>
            <a:r>
              <a:rPr lang="en-US" sz="2400" b="1" smtClean="0"/>
              <a:t>Build</a:t>
            </a:r>
            <a:r>
              <a:rPr lang="en-US" sz="2400" smtClean="0"/>
              <a:t>, </a:t>
            </a:r>
            <a:r>
              <a:rPr lang="en-US" sz="2400" b="1" smtClean="0"/>
              <a:t>Compile</a:t>
            </a:r>
          </a:p>
          <a:p>
            <a:pPr marL="971550" indent="-514350">
              <a:buFont typeface="Wingdings" panose="05000000000000000000" pitchFamily="2" charset="2"/>
              <a:buChar char="q"/>
            </a:pPr>
            <a:r>
              <a:rPr lang="en-US" sz="2400" err="1" smtClean="0"/>
              <a:t>Sửa</a:t>
            </a:r>
            <a:r>
              <a:rPr lang="en-US" sz="2400" smtClean="0"/>
              <a:t> </a:t>
            </a:r>
            <a:r>
              <a:rPr lang="en-US" sz="2400" err="1" smtClean="0"/>
              <a:t>lỗi</a:t>
            </a:r>
            <a:r>
              <a:rPr lang="en-US" sz="2400" smtClean="0"/>
              <a:t> </a:t>
            </a:r>
            <a:r>
              <a:rPr lang="en-US" sz="2400" err="1" smtClean="0"/>
              <a:t>cú</a:t>
            </a:r>
            <a:r>
              <a:rPr lang="en-US" sz="2400" smtClean="0"/>
              <a:t> </a:t>
            </a:r>
            <a:r>
              <a:rPr lang="en-US" sz="2400" err="1" smtClean="0"/>
              <a:t>pháp</a:t>
            </a:r>
            <a:r>
              <a:rPr lang="en-US" sz="2400" smtClean="0"/>
              <a:t> </a:t>
            </a:r>
            <a:r>
              <a:rPr lang="en-US" sz="2400" err="1" smtClean="0"/>
              <a:t>nếu</a:t>
            </a:r>
            <a:r>
              <a:rPr lang="en-US" sz="2400" smtClean="0"/>
              <a:t> </a:t>
            </a:r>
            <a:r>
              <a:rPr lang="en-US" sz="2400" err="1" smtClean="0"/>
              <a:t>có</a:t>
            </a:r>
            <a:endParaRPr lang="en-US" sz="2400" smtClean="0"/>
          </a:p>
          <a:p>
            <a:pPr marL="457200" indent="-457200">
              <a:buFont typeface="Wingdings" panose="05000000000000000000" pitchFamily="2" charset="2"/>
              <a:buChar char="Ø"/>
            </a:pPr>
            <a:r>
              <a:rPr lang="en-US" sz="2400" err="1" smtClean="0"/>
              <a:t>Dịch</a:t>
            </a:r>
            <a:r>
              <a:rPr lang="en-US" sz="2400" smtClean="0"/>
              <a:t> </a:t>
            </a:r>
            <a:r>
              <a:rPr lang="en-US" sz="2400" err="1" smtClean="0"/>
              <a:t>và</a:t>
            </a:r>
            <a:r>
              <a:rPr lang="en-US" sz="2400" smtClean="0"/>
              <a:t> </a:t>
            </a:r>
            <a:r>
              <a:rPr lang="en-US" sz="2400" err="1" smtClean="0"/>
              <a:t>chạy</a:t>
            </a:r>
            <a:r>
              <a:rPr lang="en-US" sz="2400" smtClean="0"/>
              <a:t> </a:t>
            </a:r>
            <a:r>
              <a:rPr lang="en-US" sz="2400" err="1" smtClean="0"/>
              <a:t>chương</a:t>
            </a:r>
            <a:r>
              <a:rPr lang="en-US" sz="2400" smtClean="0"/>
              <a:t> </a:t>
            </a:r>
            <a:r>
              <a:rPr lang="en-US" sz="2400" err="1" smtClean="0"/>
              <a:t>trình</a:t>
            </a:r>
            <a:r>
              <a:rPr lang="en-US" sz="2400" smtClean="0"/>
              <a:t> :  </a:t>
            </a:r>
          </a:p>
          <a:p>
            <a:pPr marL="914400" indent="-457200">
              <a:buFont typeface="Wingdings" panose="05000000000000000000" pitchFamily="2" charset="2"/>
              <a:buChar char="q"/>
            </a:pPr>
            <a:r>
              <a:rPr lang="en-US" sz="2400" smtClean="0"/>
              <a:t>&lt;F5&gt; hay Menu </a:t>
            </a:r>
            <a:r>
              <a:rPr lang="en-US" sz="2400" b="1" smtClean="0"/>
              <a:t>Build</a:t>
            </a:r>
            <a:r>
              <a:rPr lang="en-US" sz="2400" smtClean="0"/>
              <a:t>, </a:t>
            </a:r>
            <a:r>
              <a:rPr lang="en-US" sz="2400" b="1" smtClean="0"/>
              <a:t>Run</a:t>
            </a:r>
          </a:p>
          <a:p>
            <a:r>
              <a:rPr lang="en-US" sz="2400" err="1" smtClean="0"/>
              <a:t>Tìm</a:t>
            </a:r>
            <a:r>
              <a:rPr lang="en-US" sz="2400" smtClean="0"/>
              <a:t> </a:t>
            </a:r>
            <a:r>
              <a:rPr lang="en-US" sz="2400" err="1" smtClean="0"/>
              <a:t>lỗi</a:t>
            </a:r>
            <a:r>
              <a:rPr lang="en-US" sz="2400" smtClean="0"/>
              <a:t> : Menu </a:t>
            </a:r>
            <a:r>
              <a:rPr lang="en-US" sz="2400" b="1" smtClean="0"/>
              <a:t>Debug</a:t>
            </a:r>
          </a:p>
          <a:p>
            <a:endParaRPr lang="en-US" sz="2400"/>
          </a:p>
        </p:txBody>
      </p:sp>
      <p:pic>
        <p:nvPicPr>
          <p:cNvPr id="5" name="Picture 4"/>
          <p:cNvPicPr>
            <a:picLocks noChangeAspect="1"/>
          </p:cNvPicPr>
          <p:nvPr/>
        </p:nvPicPr>
        <p:blipFill rotWithShape="1">
          <a:blip r:embed="rId2"/>
          <a:srcRect r="47630" b="46259"/>
          <a:stretch/>
        </p:blipFill>
        <p:spPr>
          <a:xfrm>
            <a:off x="5854635" y="1371481"/>
            <a:ext cx="5175925" cy="2720169"/>
          </a:xfrm>
          <a:prstGeom prst="rect">
            <a:avLst/>
          </a:prstGeom>
        </p:spPr>
      </p:pic>
      <p:pic>
        <p:nvPicPr>
          <p:cNvPr id="6" name="Picture 5"/>
          <p:cNvPicPr>
            <a:picLocks noChangeAspect="1"/>
          </p:cNvPicPr>
          <p:nvPr/>
        </p:nvPicPr>
        <p:blipFill rotWithShape="1">
          <a:blip r:embed="rId2"/>
          <a:srcRect t="69937" r="47630"/>
          <a:stretch/>
        </p:blipFill>
        <p:spPr>
          <a:xfrm>
            <a:off x="5854634" y="4098157"/>
            <a:ext cx="5175925" cy="1716631"/>
          </a:xfrm>
          <a:prstGeom prst="rect">
            <a:avLst/>
          </a:prstGeom>
        </p:spPr>
      </p:pic>
      <p:grpSp>
        <p:nvGrpSpPr>
          <p:cNvPr id="10" name="Group 9"/>
          <p:cNvGrpSpPr/>
          <p:nvPr/>
        </p:nvGrpSpPr>
        <p:grpSpPr>
          <a:xfrm>
            <a:off x="4872942" y="2095018"/>
            <a:ext cx="5521124" cy="2003139"/>
            <a:chOff x="4872942" y="2095018"/>
            <a:chExt cx="5521124" cy="2003139"/>
          </a:xfrm>
        </p:grpSpPr>
        <p:sp>
          <p:nvSpPr>
            <p:cNvPr id="7" name="Rounded Rectangle 6"/>
            <p:cNvSpPr/>
            <p:nvPr/>
          </p:nvSpPr>
          <p:spPr>
            <a:xfrm>
              <a:off x="7361499" y="2407534"/>
              <a:ext cx="3032567" cy="1690623"/>
            </a:xfrm>
            <a:prstGeom prst="round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9" name="Straight Arrow Connector 8"/>
            <p:cNvCxnSpPr>
              <a:endCxn id="7" idx="1"/>
            </p:cNvCxnSpPr>
            <p:nvPr/>
          </p:nvCxnSpPr>
          <p:spPr>
            <a:xfrm>
              <a:off x="4872942" y="2095018"/>
              <a:ext cx="2488557" cy="115782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grpSp>
      <p:grpSp>
        <p:nvGrpSpPr>
          <p:cNvPr id="18" name="Group 17"/>
          <p:cNvGrpSpPr/>
          <p:nvPr/>
        </p:nvGrpSpPr>
        <p:grpSpPr>
          <a:xfrm>
            <a:off x="5208608" y="3982890"/>
            <a:ext cx="5011838" cy="1472073"/>
            <a:chOff x="5208608" y="3982890"/>
            <a:chExt cx="5011838" cy="1472073"/>
          </a:xfrm>
        </p:grpSpPr>
        <p:sp>
          <p:nvSpPr>
            <p:cNvPr id="13" name="Rounded Rectangle 12"/>
            <p:cNvSpPr/>
            <p:nvPr/>
          </p:nvSpPr>
          <p:spPr>
            <a:xfrm>
              <a:off x="5653156" y="4611757"/>
              <a:ext cx="4567290" cy="843206"/>
            </a:xfrm>
            <a:prstGeom prst="round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14" name="Straight Arrow Connector 13"/>
            <p:cNvCxnSpPr/>
            <p:nvPr/>
          </p:nvCxnSpPr>
          <p:spPr>
            <a:xfrm>
              <a:off x="5208608" y="3982890"/>
              <a:ext cx="444548" cy="102894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grpSp>
      <p:grpSp>
        <p:nvGrpSpPr>
          <p:cNvPr id="25" name="Group 24"/>
          <p:cNvGrpSpPr/>
          <p:nvPr/>
        </p:nvGrpSpPr>
        <p:grpSpPr>
          <a:xfrm>
            <a:off x="2581154" y="5128591"/>
            <a:ext cx="7812912" cy="1427220"/>
            <a:chOff x="2581154" y="5128591"/>
            <a:chExt cx="7812912" cy="1427220"/>
          </a:xfrm>
        </p:grpSpPr>
        <p:pic>
          <p:nvPicPr>
            <p:cNvPr id="19" name="Picture 18"/>
            <p:cNvPicPr>
              <a:picLocks noChangeAspect="1"/>
            </p:cNvPicPr>
            <p:nvPr/>
          </p:nvPicPr>
          <p:blipFill rotWithShape="1">
            <a:blip r:embed="rId2"/>
            <a:srcRect t="85646" r="58841" b="9208"/>
            <a:stretch/>
          </p:blipFill>
          <p:spPr>
            <a:xfrm>
              <a:off x="2581154" y="6007051"/>
              <a:ext cx="7812912" cy="548760"/>
            </a:xfrm>
            <a:prstGeom prst="rect">
              <a:avLst/>
            </a:prstGeom>
          </p:spPr>
        </p:pic>
        <p:cxnSp>
          <p:nvCxnSpPr>
            <p:cNvPr id="21" name="Straight Connector 20"/>
            <p:cNvCxnSpPr/>
            <p:nvPr/>
          </p:nvCxnSpPr>
          <p:spPr>
            <a:xfrm>
              <a:off x="5854634" y="5134210"/>
              <a:ext cx="2345149"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311348" y="5128591"/>
              <a:ext cx="755374" cy="878460"/>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5075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04427" y="4245428"/>
            <a:ext cx="3812597" cy="2013116"/>
          </a:xfrm>
          <a:prstGeom prst="rect">
            <a:avLst/>
          </a:prstGeom>
        </p:spPr>
      </p:pic>
      <p:pic>
        <p:nvPicPr>
          <p:cNvPr id="2" name="Picture 1"/>
          <p:cNvPicPr>
            <a:picLocks noChangeAspect="1"/>
          </p:cNvPicPr>
          <p:nvPr/>
        </p:nvPicPr>
        <p:blipFill>
          <a:blip r:embed="rId3"/>
          <a:stretch>
            <a:fillRect/>
          </a:stretch>
        </p:blipFill>
        <p:spPr>
          <a:xfrm>
            <a:off x="6204427" y="1419325"/>
            <a:ext cx="3812596" cy="2249160"/>
          </a:xfrm>
          <a:prstGeom prst="rect">
            <a:avLst/>
          </a:prstGeom>
          <a:ln w="19050">
            <a:solidFill>
              <a:schemeClr val="tx1"/>
            </a:solidFill>
          </a:ln>
        </p:spPr>
      </p:pic>
      <p:sp>
        <p:nvSpPr>
          <p:cNvPr id="4" name="Title 3"/>
          <p:cNvSpPr>
            <a:spLocks noGrp="1"/>
          </p:cNvSpPr>
          <p:nvPr>
            <p:ph type="title"/>
          </p:nvPr>
        </p:nvSpPr>
        <p:spPr/>
        <p:txBody>
          <a:bodyPr/>
          <a:lstStyle/>
          <a:p>
            <a:r>
              <a:rPr lang="en-US" smtClean="0"/>
              <a:t>Demo : Thực </a:t>
            </a:r>
            <a:r>
              <a:rPr lang="en-US"/>
              <a:t>hiện hello.c trong C-Free</a:t>
            </a:r>
          </a:p>
        </p:txBody>
      </p:sp>
      <p:sp>
        <p:nvSpPr>
          <p:cNvPr id="8" name="Right Arrow 7"/>
          <p:cNvSpPr/>
          <p:nvPr/>
        </p:nvSpPr>
        <p:spPr>
          <a:xfrm>
            <a:off x="5029200" y="2895600"/>
            <a:ext cx="1066800" cy="185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7980965" y="3728357"/>
            <a:ext cx="173304" cy="457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187042" y="2625470"/>
            <a:ext cx="810345" cy="307777"/>
          </a:xfrm>
          <a:prstGeom prst="rect">
            <a:avLst/>
          </a:prstGeom>
          <a:noFill/>
        </p:spPr>
        <p:txBody>
          <a:bodyPr wrap="square" rtlCol="0">
            <a:spAutoFit/>
          </a:bodyPr>
          <a:lstStyle/>
          <a:p>
            <a:r>
              <a:rPr lang="en-US" sz="1400" smtClean="0"/>
              <a:t>compile</a:t>
            </a:r>
            <a:endParaRPr lang="en-US" sz="1400"/>
          </a:p>
        </p:txBody>
      </p:sp>
      <p:sp>
        <p:nvSpPr>
          <p:cNvPr id="12" name="TextBox 11"/>
          <p:cNvSpPr txBox="1"/>
          <p:nvPr/>
        </p:nvSpPr>
        <p:spPr>
          <a:xfrm>
            <a:off x="8154268" y="3799994"/>
            <a:ext cx="810345" cy="307777"/>
          </a:xfrm>
          <a:prstGeom prst="rect">
            <a:avLst/>
          </a:prstGeom>
          <a:noFill/>
        </p:spPr>
        <p:txBody>
          <a:bodyPr wrap="square" rtlCol="0">
            <a:spAutoFit/>
          </a:bodyPr>
          <a:lstStyle/>
          <a:p>
            <a:r>
              <a:rPr lang="en-US" sz="1400" smtClean="0"/>
              <a:t>run</a:t>
            </a:r>
            <a:endParaRPr lang="en-US" sz="1400"/>
          </a:p>
        </p:txBody>
      </p:sp>
      <p:pic>
        <p:nvPicPr>
          <p:cNvPr id="5" name="Picture 4"/>
          <p:cNvPicPr>
            <a:picLocks noChangeAspect="1"/>
          </p:cNvPicPr>
          <p:nvPr/>
        </p:nvPicPr>
        <p:blipFill>
          <a:blip r:embed="rId4"/>
          <a:stretch>
            <a:fillRect/>
          </a:stretch>
        </p:blipFill>
        <p:spPr>
          <a:xfrm>
            <a:off x="1142999" y="2382219"/>
            <a:ext cx="3831987" cy="2189782"/>
          </a:xfrm>
          <a:prstGeom prst="rect">
            <a:avLst/>
          </a:prstGeom>
        </p:spPr>
      </p:pic>
      <p:sp>
        <p:nvSpPr>
          <p:cNvPr id="6" name="TextBox 5"/>
          <p:cNvSpPr txBox="1"/>
          <p:nvPr/>
        </p:nvSpPr>
        <p:spPr>
          <a:xfrm>
            <a:off x="5182026" y="3080657"/>
            <a:ext cx="815361" cy="276999"/>
          </a:xfrm>
          <a:prstGeom prst="rect">
            <a:avLst/>
          </a:prstGeom>
          <a:noFill/>
        </p:spPr>
        <p:txBody>
          <a:bodyPr wrap="square" rtlCol="0">
            <a:spAutoFit/>
          </a:bodyPr>
          <a:lstStyle/>
          <a:p>
            <a:r>
              <a:rPr lang="en-US" sz="1200" smtClean="0"/>
              <a:t>&lt;F11&gt;</a:t>
            </a:r>
            <a:endParaRPr lang="en-US" sz="1200"/>
          </a:p>
        </p:txBody>
      </p:sp>
      <p:sp>
        <p:nvSpPr>
          <p:cNvPr id="13" name="TextBox 12"/>
          <p:cNvSpPr txBox="1"/>
          <p:nvPr/>
        </p:nvSpPr>
        <p:spPr>
          <a:xfrm>
            <a:off x="7386106" y="3775635"/>
            <a:ext cx="815361" cy="307777"/>
          </a:xfrm>
          <a:prstGeom prst="rect">
            <a:avLst/>
          </a:prstGeom>
          <a:noFill/>
        </p:spPr>
        <p:txBody>
          <a:bodyPr wrap="square" rtlCol="0">
            <a:spAutoFit/>
          </a:bodyPr>
          <a:lstStyle/>
          <a:p>
            <a:r>
              <a:rPr lang="en-US" sz="1400" smtClean="0"/>
              <a:t>&lt;F5&gt;</a:t>
            </a:r>
            <a:endParaRPr lang="en-US" sz="1400"/>
          </a:p>
        </p:txBody>
      </p:sp>
      <p:sp>
        <p:nvSpPr>
          <p:cNvPr id="7" name="TextBox 6"/>
          <p:cNvSpPr txBox="1"/>
          <p:nvPr/>
        </p:nvSpPr>
        <p:spPr>
          <a:xfrm>
            <a:off x="2517309" y="4681332"/>
            <a:ext cx="1083365" cy="369332"/>
          </a:xfrm>
          <a:prstGeom prst="rect">
            <a:avLst/>
          </a:prstGeom>
          <a:noFill/>
        </p:spPr>
        <p:txBody>
          <a:bodyPr wrap="square" rtlCol="0">
            <a:spAutoFit/>
          </a:bodyPr>
          <a:lstStyle/>
          <a:p>
            <a:r>
              <a:rPr lang="en-US"/>
              <a:t>h</a:t>
            </a:r>
            <a:r>
              <a:rPr lang="en-US" smtClean="0"/>
              <a:t>ello.c</a:t>
            </a:r>
            <a:endParaRPr lang="en-US"/>
          </a:p>
        </p:txBody>
      </p:sp>
      <p:sp>
        <p:nvSpPr>
          <p:cNvPr id="14" name="TextBox 13"/>
          <p:cNvSpPr txBox="1"/>
          <p:nvPr/>
        </p:nvSpPr>
        <p:spPr>
          <a:xfrm>
            <a:off x="10163099" y="2359239"/>
            <a:ext cx="1083365" cy="369332"/>
          </a:xfrm>
          <a:prstGeom prst="rect">
            <a:avLst/>
          </a:prstGeom>
          <a:noFill/>
        </p:spPr>
        <p:txBody>
          <a:bodyPr wrap="square" rtlCol="0">
            <a:spAutoFit/>
          </a:bodyPr>
          <a:lstStyle/>
          <a:p>
            <a:r>
              <a:rPr lang="en-US" smtClean="0"/>
              <a:t>hello.o</a:t>
            </a:r>
            <a:endParaRPr lang="en-US"/>
          </a:p>
        </p:txBody>
      </p:sp>
      <p:sp>
        <p:nvSpPr>
          <p:cNvPr id="15" name="TextBox 14"/>
          <p:cNvSpPr txBox="1"/>
          <p:nvPr/>
        </p:nvSpPr>
        <p:spPr>
          <a:xfrm>
            <a:off x="10163099" y="5050664"/>
            <a:ext cx="1083365" cy="369332"/>
          </a:xfrm>
          <a:prstGeom prst="rect">
            <a:avLst/>
          </a:prstGeom>
          <a:noFill/>
        </p:spPr>
        <p:txBody>
          <a:bodyPr wrap="square" rtlCol="0">
            <a:spAutoFit/>
          </a:bodyPr>
          <a:lstStyle/>
          <a:p>
            <a:r>
              <a:rPr lang="en-US"/>
              <a:t>h</a:t>
            </a:r>
            <a:r>
              <a:rPr lang="en-US" smtClean="0"/>
              <a:t>ello.exe</a:t>
            </a:r>
            <a:endParaRPr lang="en-US"/>
          </a:p>
        </p:txBody>
      </p:sp>
    </p:spTree>
    <p:extLst>
      <p:ext uri="{BB962C8B-B14F-4D97-AF65-F5344CB8AC3E}">
        <p14:creationId xmlns:p14="http://schemas.microsoft.com/office/powerpoint/2010/main" val="3829710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 tắt  cú pháp trong C</a:t>
            </a:r>
            <a:endParaRPr lang="en-US"/>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mtClean="0"/>
              <a:t>Ngôn ngữ C phân biệt chữ hoa và chữ thường</a:t>
            </a:r>
          </a:p>
          <a:p>
            <a:pPr marL="0" indent="0">
              <a:buNone/>
            </a:pPr>
            <a:r>
              <a:rPr lang="en-US" smtClean="0"/>
              <a:t>	Nghiem_x	&lt;&gt;	nghiem_x	&lt;&gt;	Nghiem_X</a:t>
            </a:r>
          </a:p>
          <a:p>
            <a:pPr marL="457200" indent="-457200">
              <a:buFont typeface="Wingdings" panose="05000000000000000000" pitchFamily="2" charset="2"/>
              <a:buChar char="Ø"/>
            </a:pPr>
            <a:r>
              <a:rPr lang="en-US" smtClean="0"/>
              <a:t>Tất cả các </a:t>
            </a:r>
            <a:r>
              <a:rPr lang="en-US" b="1" smtClean="0"/>
              <a:t>từ khóa </a:t>
            </a:r>
            <a:r>
              <a:rPr lang="en-US" smtClean="0"/>
              <a:t>(</a:t>
            </a:r>
            <a:r>
              <a:rPr lang="en-US" b="1" smtClean="0"/>
              <a:t>keywords)</a:t>
            </a:r>
            <a:r>
              <a:rPr lang="en-US" smtClean="0"/>
              <a:t> trong C đều là chữ thường</a:t>
            </a:r>
          </a:p>
          <a:p>
            <a:pPr marL="0" indent="0">
              <a:buNone/>
            </a:pPr>
            <a:r>
              <a:rPr lang="en-US"/>
              <a:t>	</a:t>
            </a:r>
            <a:r>
              <a:rPr lang="en-US" smtClean="0">
                <a:solidFill>
                  <a:srgbClr val="FF0000"/>
                </a:solidFill>
              </a:rPr>
              <a:t>for</a:t>
            </a:r>
            <a:r>
              <a:rPr lang="en-US" smtClean="0"/>
              <a:t>	</a:t>
            </a:r>
            <a:r>
              <a:rPr lang="en-US" smtClean="0">
                <a:solidFill>
                  <a:srgbClr val="FF0000"/>
                </a:solidFill>
              </a:rPr>
              <a:t>else</a:t>
            </a:r>
            <a:r>
              <a:rPr lang="en-US" smtClean="0"/>
              <a:t>	</a:t>
            </a:r>
            <a:r>
              <a:rPr lang="en-US" smtClean="0">
                <a:solidFill>
                  <a:srgbClr val="FF0000"/>
                </a:solidFill>
              </a:rPr>
              <a:t>while</a:t>
            </a:r>
            <a:r>
              <a:rPr lang="en-US" smtClean="0"/>
              <a:t> …</a:t>
            </a:r>
          </a:p>
          <a:p>
            <a:pPr marL="457200" indent="-457200">
              <a:buFont typeface="Wingdings" panose="05000000000000000000" pitchFamily="2" charset="2"/>
              <a:buChar char="Ø"/>
            </a:pPr>
            <a:r>
              <a:rPr lang="en-US" smtClean="0"/>
              <a:t>Các phát biểu lệnh trong C phải kết thúc với dấu ;</a:t>
            </a:r>
          </a:p>
          <a:p>
            <a:pPr marL="0" indent="0">
              <a:buNone/>
            </a:pPr>
            <a:r>
              <a:rPr lang="en-US"/>
              <a:t>	</a:t>
            </a:r>
            <a:r>
              <a:rPr lang="en-US" smtClean="0"/>
              <a:t>printf("Hello!")</a:t>
            </a:r>
            <a:r>
              <a:rPr lang="en-US" smtClean="0">
                <a:solidFill>
                  <a:srgbClr val="FF0000"/>
                </a:solidFill>
              </a:rPr>
              <a:t>;</a:t>
            </a:r>
          </a:p>
          <a:p>
            <a:pPr marL="457200" indent="-457200">
              <a:buFont typeface="Wingdings" panose="05000000000000000000" pitchFamily="2" charset="2"/>
              <a:buChar char="Ø"/>
            </a:pPr>
            <a:r>
              <a:rPr lang="en-US" smtClean="0"/>
              <a:t>Khái niệm </a:t>
            </a:r>
            <a:r>
              <a:rPr lang="en-US" b="1" smtClean="0"/>
              <a:t>whitespace </a:t>
            </a:r>
            <a:r>
              <a:rPr lang="en-US" smtClean="0"/>
              <a:t>trong C mô tả khoảng trắng và Tab</a:t>
            </a:r>
          </a:p>
          <a:p>
            <a:pPr marL="457200" indent="-457200">
              <a:buFont typeface="Wingdings" panose="05000000000000000000" pitchFamily="2" charset="2"/>
              <a:buChar char="Ø"/>
            </a:pPr>
            <a:r>
              <a:rPr lang="en-US" smtClean="0"/>
              <a:t>Giữa các </a:t>
            </a:r>
            <a:r>
              <a:rPr lang="en-US" b="1"/>
              <a:t>từ khóa </a:t>
            </a:r>
            <a:r>
              <a:rPr lang="en-US"/>
              <a:t>(keywords) và </a:t>
            </a:r>
            <a:r>
              <a:rPr lang="en-US" smtClean="0"/>
              <a:t>giữa các </a:t>
            </a:r>
            <a:r>
              <a:rPr lang="en-US" b="1" smtClean="0"/>
              <a:t>định </a:t>
            </a:r>
            <a:r>
              <a:rPr lang="en-US" b="1"/>
              <a:t>danh (indentifiers</a:t>
            </a:r>
            <a:r>
              <a:rPr lang="en-US" b="1" smtClean="0"/>
              <a:t>) </a:t>
            </a:r>
            <a:r>
              <a:rPr lang="en-US" smtClean="0"/>
              <a:t>phải có </a:t>
            </a:r>
            <a:r>
              <a:rPr lang="en-US" b="1" smtClean="0"/>
              <a:t>whitespace</a:t>
            </a:r>
            <a:r>
              <a:rPr lang="en-US" smtClean="0"/>
              <a:t> </a:t>
            </a:r>
          </a:p>
          <a:p>
            <a:pPr marL="0" indent="0" algn="ctr">
              <a:buNone/>
            </a:pPr>
            <a:r>
              <a:rPr lang="en-US" b="1" smtClean="0"/>
              <a:t>do</a:t>
            </a:r>
            <a:r>
              <a:rPr lang="en-US" smtClean="0"/>
              <a:t> </a:t>
            </a:r>
            <a:r>
              <a:rPr lang="en-US" b="1" smtClean="0"/>
              <a:t>while</a:t>
            </a:r>
            <a:r>
              <a:rPr lang="en-US" smtClean="0"/>
              <a:t> (hợp lệ)	</a:t>
            </a:r>
            <a:r>
              <a:rPr lang="en-US" b="1" smtClean="0"/>
              <a:t>do</a:t>
            </a:r>
            <a:r>
              <a:rPr lang="en-US" b="1" smtClean="0">
                <a:solidFill>
                  <a:srgbClr val="FF0000"/>
                </a:solidFill>
              </a:rPr>
              <a:t>while</a:t>
            </a:r>
            <a:r>
              <a:rPr lang="en-US" smtClean="0"/>
              <a:t> (không hợp lệ)</a:t>
            </a:r>
            <a:endParaRPr lang="en-US"/>
          </a:p>
        </p:txBody>
      </p:sp>
    </p:spTree>
    <p:extLst>
      <p:ext uri="{BB962C8B-B14F-4D97-AF65-F5344CB8AC3E}">
        <p14:creationId xmlns:p14="http://schemas.microsoft.com/office/powerpoint/2010/main" val="3447069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từ dành riêng trong C (Keywords)</a:t>
            </a:r>
            <a:endParaRPr lang="en-US"/>
          </a:p>
        </p:txBody>
      </p:sp>
      <p:graphicFrame>
        <p:nvGraphicFramePr>
          <p:cNvPr id="4" name="Table 3"/>
          <p:cNvGraphicFramePr>
            <a:graphicFrameLocks noGrp="1"/>
          </p:cNvGraphicFramePr>
          <p:nvPr>
            <p:extLst/>
          </p:nvPr>
        </p:nvGraphicFramePr>
        <p:xfrm>
          <a:off x="932329" y="1690688"/>
          <a:ext cx="10515600" cy="4192905"/>
        </p:xfrm>
        <a:graphic>
          <a:graphicData uri="http://schemas.openxmlformats.org/drawingml/2006/table">
            <a:tbl>
              <a:tblPr/>
              <a:tblGrid>
                <a:gridCol w="2628900"/>
                <a:gridCol w="2628900"/>
                <a:gridCol w="2628900"/>
                <a:gridCol w="2628900"/>
              </a:tblGrid>
              <a:tr h="0">
                <a:tc gridSpan="4">
                  <a:txBody>
                    <a:bodyPr/>
                    <a:lstStyle/>
                    <a:p>
                      <a:pPr algn="ctr"/>
                      <a:r>
                        <a:rPr lang="en-US" b="0" u="none" smtClean="0">
                          <a:ln>
                            <a:solidFill>
                              <a:schemeClr val="bg1">
                                <a:lumMod val="75000"/>
                              </a:schemeClr>
                            </a:solidFill>
                          </a:ln>
                          <a:solidFill>
                            <a:schemeClr val="tx1"/>
                          </a:solidFill>
                          <a:effectLst/>
                        </a:rPr>
                        <a:t>32 Keywords </a:t>
                      </a:r>
                      <a:r>
                        <a:rPr lang="en-US" b="0" u="none">
                          <a:ln>
                            <a:solidFill>
                              <a:schemeClr val="bg1">
                                <a:lumMod val="75000"/>
                              </a:schemeClr>
                            </a:solidFill>
                          </a:ln>
                          <a:solidFill>
                            <a:schemeClr val="tx1"/>
                          </a:solidFill>
                          <a:effectLst/>
                        </a:rPr>
                        <a:t>in C Programming</a:t>
                      </a:r>
                    </a:p>
                  </a:txBody>
                  <a:tcPr marL="95250" marR="76200" marT="142875"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a:r>
                        <a:rPr lang="en-US" u="none" strike="noStrike">
                          <a:ln>
                            <a:solidFill>
                              <a:schemeClr val="bg1">
                                <a:lumMod val="75000"/>
                              </a:schemeClr>
                            </a:solidFill>
                          </a:ln>
                          <a:solidFill>
                            <a:schemeClr val="tx1"/>
                          </a:solidFill>
                          <a:effectLst/>
                        </a:rPr>
                        <a:t>auto</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break</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case</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char</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a:r>
                        <a:rPr lang="en-US" u="none" strike="noStrike">
                          <a:ln>
                            <a:solidFill>
                              <a:schemeClr val="bg1">
                                <a:lumMod val="75000"/>
                              </a:schemeClr>
                            </a:solidFill>
                          </a:ln>
                          <a:solidFill>
                            <a:schemeClr val="tx1"/>
                          </a:solidFill>
                          <a:effectLst/>
                        </a:rPr>
                        <a:t>const</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continue</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default</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do</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a:r>
                        <a:rPr lang="en-US" sz="1800" u="none" strike="noStrike" kern="1200">
                          <a:ln>
                            <a:solidFill>
                              <a:schemeClr val="bg1">
                                <a:lumMod val="75000"/>
                              </a:schemeClr>
                            </a:solidFill>
                          </a:ln>
                          <a:solidFill>
                            <a:schemeClr val="tx1"/>
                          </a:solidFill>
                          <a:effectLst/>
                          <a:latin typeface="+mn-lt"/>
                          <a:ea typeface="+mn-ea"/>
                          <a:cs typeface="+mn-cs"/>
                        </a:rPr>
                        <a:t>double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else</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enum</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extern</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a:r>
                        <a:rPr lang="en-US" sz="1800" u="none" strike="noStrike" kern="1200">
                          <a:ln>
                            <a:solidFill>
                              <a:schemeClr val="bg1">
                                <a:lumMod val="75000"/>
                              </a:schemeClr>
                            </a:solidFill>
                          </a:ln>
                          <a:solidFill>
                            <a:schemeClr val="tx1"/>
                          </a:solidFill>
                          <a:effectLst/>
                          <a:latin typeface="+mn-lt"/>
                          <a:ea typeface="+mn-ea"/>
                          <a:cs typeface="+mn-cs"/>
                        </a:rPr>
                        <a:t>float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for</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goto</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if</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a:r>
                        <a:rPr lang="en-US" sz="1800" u="none" strike="noStrike" kern="1200">
                          <a:ln>
                            <a:solidFill>
                              <a:schemeClr val="bg1">
                                <a:lumMod val="75000"/>
                              </a:schemeClr>
                            </a:solidFill>
                          </a:ln>
                          <a:solidFill>
                            <a:schemeClr val="tx1"/>
                          </a:solidFill>
                          <a:effectLst/>
                          <a:latin typeface="+mn-lt"/>
                          <a:ea typeface="+mn-ea"/>
                          <a:cs typeface="+mn-cs"/>
                        </a:rPr>
                        <a:t>int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long</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register</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return</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a:r>
                        <a:rPr lang="en-US" sz="1800" u="none" strike="noStrike" kern="1200">
                          <a:ln>
                            <a:solidFill>
                              <a:schemeClr val="bg1">
                                <a:lumMod val="75000"/>
                              </a:schemeClr>
                            </a:solidFill>
                          </a:ln>
                          <a:solidFill>
                            <a:schemeClr val="tx1"/>
                          </a:solidFill>
                          <a:effectLst/>
                          <a:latin typeface="+mn-lt"/>
                          <a:ea typeface="+mn-ea"/>
                          <a:cs typeface="+mn-cs"/>
                        </a:rPr>
                        <a:t>short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signed</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sizeof</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static</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a:r>
                        <a:rPr lang="en-US" sz="1800" u="none" strike="noStrike" kern="1200">
                          <a:ln>
                            <a:solidFill>
                              <a:schemeClr val="bg1">
                                <a:lumMod val="75000"/>
                              </a:schemeClr>
                            </a:solidFill>
                          </a:ln>
                          <a:solidFill>
                            <a:schemeClr val="tx1"/>
                          </a:solidFill>
                          <a:effectLst/>
                          <a:latin typeface="+mn-lt"/>
                          <a:ea typeface="+mn-ea"/>
                          <a:cs typeface="+mn-cs"/>
                        </a:rPr>
                        <a:t>struct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switch</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typedef</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union</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a:r>
                        <a:rPr lang="en-US" sz="1800" u="none" strike="noStrike" kern="1200">
                          <a:ln>
                            <a:solidFill>
                              <a:schemeClr val="bg1">
                                <a:lumMod val="75000"/>
                              </a:schemeClr>
                            </a:solidFill>
                          </a:ln>
                          <a:solidFill>
                            <a:schemeClr val="tx1"/>
                          </a:solidFill>
                          <a:effectLst/>
                          <a:latin typeface="+mn-lt"/>
                          <a:ea typeface="+mn-ea"/>
                          <a:cs typeface="+mn-cs"/>
                        </a:rPr>
                        <a:t>unsigned</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void</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volatile</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u="none" strike="noStrike">
                          <a:ln>
                            <a:solidFill>
                              <a:schemeClr val="bg1">
                                <a:lumMod val="75000"/>
                              </a:schemeClr>
                            </a:solidFill>
                          </a:ln>
                          <a:solidFill>
                            <a:schemeClr val="tx1"/>
                          </a:solidFill>
                          <a:effectLst/>
                        </a:rPr>
                        <a:t>while</a:t>
                      </a:r>
                      <a:endParaRPr lang="en-US" u="none">
                        <a:ln>
                          <a:solidFill>
                            <a:schemeClr val="bg1">
                              <a:lumMod val="75000"/>
                            </a:schemeClr>
                          </a:solidFill>
                        </a:ln>
                        <a:solidFill>
                          <a:schemeClr val="tx1"/>
                        </a:solidFill>
                        <a:effectLst/>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34485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Tập ký tự (Character Set)</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err="1" smtClean="0"/>
              <a:t>Ngôn</a:t>
            </a:r>
            <a:r>
              <a:rPr lang="en-US" smtClean="0"/>
              <a:t> </a:t>
            </a:r>
            <a:r>
              <a:rPr lang="en-US" err="1" smtClean="0"/>
              <a:t>ngữ</a:t>
            </a:r>
            <a:r>
              <a:rPr lang="en-US" smtClean="0"/>
              <a:t> C </a:t>
            </a:r>
            <a:r>
              <a:rPr lang="en-US" err="1" smtClean="0"/>
              <a:t>sử</a:t>
            </a:r>
            <a:r>
              <a:rPr lang="en-US" smtClean="0"/>
              <a:t> </a:t>
            </a:r>
            <a:r>
              <a:rPr lang="en-US" err="1" smtClean="0"/>
              <a:t>dụng</a:t>
            </a:r>
            <a:r>
              <a:rPr lang="en-US" smtClean="0"/>
              <a:t> </a:t>
            </a:r>
            <a:r>
              <a:rPr lang="en-US" err="1" smtClean="0"/>
              <a:t>tập</a:t>
            </a:r>
            <a:r>
              <a:rPr lang="en-US" smtClean="0"/>
              <a:t> </a:t>
            </a:r>
            <a:r>
              <a:rPr lang="en-US" err="1" smtClean="0"/>
              <a:t>ký</a:t>
            </a:r>
            <a:r>
              <a:rPr lang="en-US" smtClean="0"/>
              <a:t> </a:t>
            </a:r>
            <a:r>
              <a:rPr lang="en-US" err="1" smtClean="0"/>
              <a:t>tự</a:t>
            </a:r>
            <a:r>
              <a:rPr lang="en-US" smtClean="0"/>
              <a:t> </a:t>
            </a:r>
            <a:r>
              <a:rPr lang="en-US" err="1" smtClean="0"/>
              <a:t>chuẩn</a:t>
            </a:r>
            <a:r>
              <a:rPr lang="en-US" smtClean="0"/>
              <a:t> </a:t>
            </a:r>
            <a:r>
              <a:rPr lang="en-US" err="1" smtClean="0"/>
              <a:t>trong</a:t>
            </a:r>
            <a:r>
              <a:rPr lang="en-US" smtClean="0"/>
              <a:t> </a:t>
            </a:r>
            <a:r>
              <a:rPr lang="en-US" err="1" smtClean="0"/>
              <a:t>Bộ</a:t>
            </a:r>
            <a:r>
              <a:rPr lang="en-US" smtClean="0"/>
              <a:t> </a:t>
            </a:r>
            <a:r>
              <a:rPr lang="en-US" err="1" smtClean="0"/>
              <a:t>mã</a:t>
            </a:r>
            <a:r>
              <a:rPr lang="en-US" smtClean="0"/>
              <a:t> ASCII </a:t>
            </a:r>
          </a:p>
          <a:p>
            <a:pPr marL="457200" indent="-457200">
              <a:buFont typeface="Wingdings" panose="05000000000000000000" pitchFamily="2" charset="2"/>
              <a:buChar char="Ø"/>
            </a:pPr>
            <a:r>
              <a:rPr lang="en-US" smtClean="0"/>
              <a:t>ASCII : </a:t>
            </a:r>
            <a:r>
              <a:rPr lang="en-US" smtClean="0">
                <a:solidFill>
                  <a:srgbClr val="FF0000"/>
                </a:solidFill>
              </a:rPr>
              <a:t>A</a:t>
            </a:r>
            <a:r>
              <a:rPr lang="en-US" smtClean="0"/>
              <a:t>merican </a:t>
            </a:r>
            <a:r>
              <a:rPr lang="en-US">
                <a:solidFill>
                  <a:srgbClr val="FF0000"/>
                </a:solidFill>
              </a:rPr>
              <a:t>S</a:t>
            </a:r>
            <a:r>
              <a:rPr lang="en-US"/>
              <a:t>tandard </a:t>
            </a:r>
            <a:r>
              <a:rPr lang="en-US">
                <a:solidFill>
                  <a:srgbClr val="FF0000"/>
                </a:solidFill>
              </a:rPr>
              <a:t>C</a:t>
            </a:r>
            <a:r>
              <a:rPr lang="en-US"/>
              <a:t>ode for </a:t>
            </a:r>
            <a:r>
              <a:rPr lang="en-US">
                <a:solidFill>
                  <a:srgbClr val="FF0000"/>
                </a:solidFill>
              </a:rPr>
              <a:t>I</a:t>
            </a:r>
            <a:r>
              <a:rPr lang="en-US"/>
              <a:t>nformation </a:t>
            </a:r>
            <a:r>
              <a:rPr lang="en-US" smtClean="0">
                <a:solidFill>
                  <a:srgbClr val="FF0000"/>
                </a:solidFill>
              </a:rPr>
              <a:t>I</a:t>
            </a:r>
            <a:r>
              <a:rPr lang="en-US" smtClean="0"/>
              <a:t>nterchange</a:t>
            </a:r>
          </a:p>
          <a:p>
            <a:pPr marL="457200" indent="-457200">
              <a:buFont typeface="Wingdings" panose="05000000000000000000" pitchFamily="2" charset="2"/>
              <a:buChar char="Ø"/>
            </a:pPr>
            <a:r>
              <a:rPr lang="en-US" err="1" smtClean="0"/>
              <a:t>Bộ</a:t>
            </a:r>
            <a:r>
              <a:rPr lang="en-US" smtClean="0"/>
              <a:t> </a:t>
            </a:r>
            <a:r>
              <a:rPr lang="en-US" err="1" smtClean="0"/>
              <a:t>mã</a:t>
            </a:r>
            <a:r>
              <a:rPr lang="en-US" smtClean="0"/>
              <a:t> ASCII </a:t>
            </a:r>
            <a:r>
              <a:rPr lang="en-US" err="1" smtClean="0"/>
              <a:t>gồm</a:t>
            </a:r>
            <a:r>
              <a:rPr lang="en-US" smtClean="0"/>
              <a:t> 256 </a:t>
            </a:r>
            <a:r>
              <a:rPr lang="en-US" err="1" smtClean="0"/>
              <a:t>ký</a:t>
            </a:r>
            <a:r>
              <a:rPr lang="en-US" smtClean="0"/>
              <a:t> </a:t>
            </a:r>
            <a:r>
              <a:rPr lang="en-US" err="1" smtClean="0"/>
              <a:t>tự</a:t>
            </a:r>
            <a:r>
              <a:rPr lang="en-US" smtClean="0"/>
              <a:t>, </a:t>
            </a:r>
            <a:r>
              <a:rPr lang="en-US" err="1" smtClean="0"/>
              <a:t>mỗi</a:t>
            </a:r>
            <a:r>
              <a:rPr lang="en-US" smtClean="0"/>
              <a:t> </a:t>
            </a:r>
            <a:r>
              <a:rPr lang="en-US" err="1" smtClean="0"/>
              <a:t>ký</a:t>
            </a:r>
            <a:r>
              <a:rPr lang="en-US" smtClean="0"/>
              <a:t> </a:t>
            </a:r>
            <a:r>
              <a:rPr lang="en-US" err="1" smtClean="0"/>
              <a:t>tự</a:t>
            </a:r>
            <a:r>
              <a:rPr lang="en-US" smtClean="0"/>
              <a:t> </a:t>
            </a:r>
            <a:r>
              <a:rPr lang="en-US" err="1" smtClean="0"/>
              <a:t>được</a:t>
            </a:r>
            <a:r>
              <a:rPr lang="en-US" smtClean="0"/>
              <a:t> </a:t>
            </a:r>
            <a:r>
              <a:rPr lang="en-US" err="1" smtClean="0"/>
              <a:t>mã</a:t>
            </a:r>
            <a:r>
              <a:rPr lang="en-US" smtClean="0"/>
              <a:t> </a:t>
            </a:r>
            <a:r>
              <a:rPr lang="en-US" err="1" smtClean="0"/>
              <a:t>hóa</a:t>
            </a:r>
            <a:r>
              <a:rPr lang="en-US" smtClean="0"/>
              <a:t> </a:t>
            </a:r>
            <a:r>
              <a:rPr lang="en-US" err="1" smtClean="0"/>
              <a:t>bằng</a:t>
            </a:r>
            <a:r>
              <a:rPr lang="en-US" smtClean="0"/>
              <a:t> 1 byte</a:t>
            </a:r>
          </a:p>
          <a:p>
            <a:pPr marL="457200" indent="-457200">
              <a:buFont typeface="Wingdings" panose="05000000000000000000" pitchFamily="2" charset="2"/>
              <a:buChar char="Ø"/>
            </a:pPr>
            <a:r>
              <a:rPr lang="en-US" err="1" smtClean="0"/>
              <a:t>Trong</a:t>
            </a:r>
            <a:r>
              <a:rPr lang="en-US" smtClean="0"/>
              <a:t> </a:t>
            </a:r>
            <a:r>
              <a:rPr lang="en-US" err="1" smtClean="0"/>
              <a:t>đó</a:t>
            </a:r>
            <a:r>
              <a:rPr lang="en-US" smtClean="0"/>
              <a:t> :</a:t>
            </a:r>
          </a:p>
          <a:p>
            <a:pPr marL="914400" indent="-457200">
              <a:buFont typeface="Wingdings" panose="05000000000000000000" pitchFamily="2" charset="2"/>
              <a:buChar char="q"/>
            </a:pPr>
            <a:r>
              <a:rPr lang="en-US" err="1" smtClean="0"/>
              <a:t>Các</a:t>
            </a:r>
            <a:r>
              <a:rPr lang="en-US" smtClean="0"/>
              <a:t> </a:t>
            </a:r>
            <a:r>
              <a:rPr lang="en-US" err="1" smtClean="0"/>
              <a:t>ký</a:t>
            </a:r>
            <a:r>
              <a:rPr lang="en-US" smtClean="0"/>
              <a:t> </a:t>
            </a:r>
            <a:r>
              <a:rPr lang="en-US" err="1" smtClean="0"/>
              <a:t>tự</a:t>
            </a:r>
            <a:r>
              <a:rPr lang="en-US" smtClean="0"/>
              <a:t> </a:t>
            </a:r>
            <a:r>
              <a:rPr lang="en-US" err="1" smtClean="0"/>
              <a:t>có</a:t>
            </a:r>
            <a:r>
              <a:rPr lang="en-US" smtClean="0"/>
              <a:t> </a:t>
            </a:r>
            <a:r>
              <a:rPr lang="en-US" err="1" smtClean="0"/>
              <a:t>mã</a:t>
            </a:r>
            <a:r>
              <a:rPr lang="en-US" smtClean="0"/>
              <a:t> </a:t>
            </a:r>
            <a:r>
              <a:rPr lang="en-US" err="1" smtClean="0"/>
              <a:t>từ</a:t>
            </a:r>
            <a:r>
              <a:rPr lang="en-US" smtClean="0"/>
              <a:t> 0 -&gt; 31 </a:t>
            </a:r>
            <a:r>
              <a:rPr lang="en-US" err="1" smtClean="0"/>
              <a:t>là</a:t>
            </a:r>
            <a:r>
              <a:rPr lang="en-US" smtClean="0"/>
              <a:t> </a:t>
            </a:r>
            <a:r>
              <a:rPr lang="en-US" err="1" smtClean="0"/>
              <a:t>các</a:t>
            </a:r>
            <a:r>
              <a:rPr lang="en-US" smtClean="0"/>
              <a:t> </a:t>
            </a:r>
            <a:r>
              <a:rPr lang="en-US" err="1" smtClean="0"/>
              <a:t>ký</a:t>
            </a:r>
            <a:r>
              <a:rPr lang="en-US" smtClean="0"/>
              <a:t> </a:t>
            </a:r>
            <a:r>
              <a:rPr lang="en-US" err="1" smtClean="0"/>
              <a:t>tự</a:t>
            </a:r>
            <a:r>
              <a:rPr lang="en-US" smtClean="0"/>
              <a:t> </a:t>
            </a:r>
            <a:r>
              <a:rPr lang="en-US" err="1" smtClean="0"/>
              <a:t>điều</a:t>
            </a:r>
            <a:r>
              <a:rPr lang="en-US" smtClean="0"/>
              <a:t> </a:t>
            </a:r>
            <a:r>
              <a:rPr lang="en-US" err="1" smtClean="0"/>
              <a:t>khiển</a:t>
            </a:r>
            <a:endParaRPr lang="en-US" smtClean="0"/>
          </a:p>
          <a:p>
            <a:pPr marL="914400" indent="-457200">
              <a:buFont typeface="Wingdings" panose="05000000000000000000" pitchFamily="2" charset="2"/>
              <a:buChar char="q"/>
            </a:pPr>
            <a:r>
              <a:rPr lang="en-US" err="1"/>
              <a:t>Các</a:t>
            </a:r>
            <a:r>
              <a:rPr lang="en-US"/>
              <a:t> </a:t>
            </a:r>
            <a:r>
              <a:rPr lang="en-US" err="1"/>
              <a:t>ký</a:t>
            </a:r>
            <a:r>
              <a:rPr lang="en-US"/>
              <a:t> </a:t>
            </a:r>
            <a:r>
              <a:rPr lang="en-US" err="1"/>
              <a:t>tự</a:t>
            </a:r>
            <a:r>
              <a:rPr lang="en-US"/>
              <a:t> </a:t>
            </a:r>
            <a:r>
              <a:rPr lang="en-US" err="1"/>
              <a:t>có</a:t>
            </a:r>
            <a:r>
              <a:rPr lang="en-US"/>
              <a:t> </a:t>
            </a:r>
            <a:r>
              <a:rPr lang="en-US" err="1"/>
              <a:t>mã</a:t>
            </a:r>
            <a:r>
              <a:rPr lang="en-US"/>
              <a:t> </a:t>
            </a:r>
            <a:r>
              <a:rPr lang="en-US" err="1"/>
              <a:t>từ</a:t>
            </a:r>
            <a:r>
              <a:rPr lang="en-US"/>
              <a:t> </a:t>
            </a:r>
            <a:r>
              <a:rPr lang="en-US" smtClean="0"/>
              <a:t>32 -&gt; 127 </a:t>
            </a:r>
            <a:r>
              <a:rPr lang="en-US" err="1"/>
              <a:t>là</a:t>
            </a:r>
            <a:r>
              <a:rPr lang="en-US"/>
              <a:t> </a:t>
            </a:r>
            <a:r>
              <a:rPr lang="en-US" err="1" smtClean="0"/>
              <a:t>các</a:t>
            </a:r>
            <a:r>
              <a:rPr lang="en-US" smtClean="0"/>
              <a:t> </a:t>
            </a:r>
            <a:r>
              <a:rPr lang="en-US" err="1" smtClean="0"/>
              <a:t>ký</a:t>
            </a:r>
            <a:r>
              <a:rPr lang="en-US" smtClean="0"/>
              <a:t> </a:t>
            </a:r>
            <a:r>
              <a:rPr lang="en-US" err="1" smtClean="0"/>
              <a:t>tự</a:t>
            </a:r>
            <a:r>
              <a:rPr lang="en-US" smtClean="0"/>
              <a:t> </a:t>
            </a:r>
            <a:r>
              <a:rPr lang="en-US" err="1" smtClean="0"/>
              <a:t>chuẩn</a:t>
            </a:r>
            <a:endParaRPr lang="en-US" smtClean="0"/>
          </a:p>
          <a:p>
            <a:pPr marL="914400" indent="-457200">
              <a:buFont typeface="Wingdings" panose="05000000000000000000" pitchFamily="2" charset="2"/>
              <a:buChar char="q"/>
            </a:pPr>
            <a:r>
              <a:rPr lang="en-US" err="1"/>
              <a:t>Các</a:t>
            </a:r>
            <a:r>
              <a:rPr lang="en-US"/>
              <a:t> </a:t>
            </a:r>
            <a:r>
              <a:rPr lang="en-US" err="1"/>
              <a:t>ký</a:t>
            </a:r>
            <a:r>
              <a:rPr lang="en-US"/>
              <a:t> </a:t>
            </a:r>
            <a:r>
              <a:rPr lang="en-US" err="1"/>
              <a:t>tự</a:t>
            </a:r>
            <a:r>
              <a:rPr lang="en-US"/>
              <a:t> </a:t>
            </a:r>
            <a:r>
              <a:rPr lang="en-US" err="1"/>
              <a:t>có</a:t>
            </a:r>
            <a:r>
              <a:rPr lang="en-US"/>
              <a:t> </a:t>
            </a:r>
            <a:r>
              <a:rPr lang="en-US" err="1"/>
              <a:t>mã</a:t>
            </a:r>
            <a:r>
              <a:rPr lang="en-US"/>
              <a:t> </a:t>
            </a:r>
            <a:r>
              <a:rPr lang="en-US" err="1"/>
              <a:t>từ</a:t>
            </a:r>
            <a:r>
              <a:rPr lang="en-US"/>
              <a:t> </a:t>
            </a:r>
            <a:r>
              <a:rPr lang="en-US" smtClean="0"/>
              <a:t>128 -&gt; 255 </a:t>
            </a:r>
            <a:r>
              <a:rPr lang="en-US" err="1"/>
              <a:t>là</a:t>
            </a:r>
            <a:r>
              <a:rPr lang="en-US"/>
              <a:t> </a:t>
            </a:r>
            <a:r>
              <a:rPr lang="en-US" err="1" smtClean="0"/>
              <a:t>các</a:t>
            </a:r>
            <a:r>
              <a:rPr lang="en-US" smtClean="0"/>
              <a:t> </a:t>
            </a:r>
            <a:r>
              <a:rPr lang="en-US" err="1" smtClean="0"/>
              <a:t>ký</a:t>
            </a:r>
            <a:r>
              <a:rPr lang="en-US" smtClean="0"/>
              <a:t> </a:t>
            </a:r>
            <a:r>
              <a:rPr lang="en-US" err="1" smtClean="0"/>
              <a:t>tự</a:t>
            </a:r>
            <a:r>
              <a:rPr lang="en-US" smtClean="0"/>
              <a:t> </a:t>
            </a:r>
            <a:r>
              <a:rPr lang="en-US" err="1" smtClean="0"/>
              <a:t>mở</a:t>
            </a:r>
            <a:r>
              <a:rPr lang="en-US" smtClean="0"/>
              <a:t> </a:t>
            </a:r>
            <a:r>
              <a:rPr lang="en-US" err="1" smtClean="0"/>
              <a:t>rộng</a:t>
            </a:r>
            <a:r>
              <a:rPr lang="en-US" smtClean="0"/>
              <a:t>, </a:t>
            </a:r>
            <a:r>
              <a:rPr lang="en-US" err="1" smtClean="0"/>
              <a:t>có</a:t>
            </a:r>
            <a:r>
              <a:rPr lang="en-US" smtClean="0"/>
              <a:t> </a:t>
            </a:r>
            <a:r>
              <a:rPr lang="en-US" err="1" smtClean="0"/>
              <a:t>thể</a:t>
            </a:r>
            <a:r>
              <a:rPr lang="en-US" smtClean="0"/>
              <a:t> </a:t>
            </a:r>
            <a:r>
              <a:rPr lang="en-US" err="1" smtClean="0"/>
              <a:t>thay</a:t>
            </a:r>
            <a:r>
              <a:rPr lang="en-US" smtClean="0"/>
              <a:t> </a:t>
            </a:r>
            <a:r>
              <a:rPr lang="en-US" err="1" smtClean="0"/>
              <a:t>đổi</a:t>
            </a:r>
            <a:r>
              <a:rPr lang="en-US" smtClean="0"/>
              <a:t> </a:t>
            </a:r>
            <a:r>
              <a:rPr lang="en-US" err="1" smtClean="0"/>
              <a:t>tùy</a:t>
            </a:r>
            <a:r>
              <a:rPr lang="en-US" smtClean="0"/>
              <a:t> </a:t>
            </a:r>
            <a:r>
              <a:rPr lang="en-US" err="1" smtClean="0"/>
              <a:t>bộ</a:t>
            </a:r>
            <a:r>
              <a:rPr lang="en-US" smtClean="0"/>
              <a:t> mã</a:t>
            </a:r>
            <a:endParaRPr lang="en-US"/>
          </a:p>
        </p:txBody>
      </p:sp>
    </p:spTree>
    <p:extLst>
      <p:ext uri="{BB962C8B-B14F-4D97-AF65-F5344CB8AC3E}">
        <p14:creationId xmlns:p14="http://schemas.microsoft.com/office/powerpoint/2010/main" val="1032068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Tập ký tự (Character Set)</a:t>
            </a:r>
          </a:p>
        </p:txBody>
      </p:sp>
      <p:sp>
        <p:nvSpPr>
          <p:cNvPr id="3" name="Content Placeholder 2"/>
          <p:cNvSpPr>
            <a:spLocks noGrp="1"/>
          </p:cNvSpPr>
          <p:nvPr>
            <p:ph idx="1"/>
          </p:nvPr>
        </p:nvSpPr>
        <p:spPr/>
        <p:txBody>
          <a:bodyPr anchor="ctr" anchorCtr="1">
            <a:normAutofit/>
          </a:bodyPr>
          <a:lstStyle/>
          <a:p>
            <a:pPr marL="0" indent="0" algn="ctr">
              <a:buNone/>
            </a:pPr>
            <a:r>
              <a:rPr lang="en-US" sz="3200" smtClean="0"/>
              <a:t>A	B	C	D	E	F	G	H	…</a:t>
            </a:r>
          </a:p>
          <a:p>
            <a:pPr marL="0" indent="0" algn="ctr">
              <a:buNone/>
            </a:pPr>
            <a:r>
              <a:rPr lang="en-US" sz="3200" smtClean="0">
                <a:solidFill>
                  <a:srgbClr val="FF0000"/>
                </a:solidFill>
              </a:rPr>
              <a:t>65	66	67	68	69	70	71	72</a:t>
            </a:r>
            <a:r>
              <a:rPr lang="en-US" sz="3200" smtClean="0"/>
              <a:t>	…</a:t>
            </a:r>
          </a:p>
          <a:p>
            <a:pPr marL="0" indent="0" algn="ctr">
              <a:buNone/>
            </a:pPr>
            <a:endParaRPr lang="en-US" sz="3200" smtClean="0"/>
          </a:p>
          <a:p>
            <a:pPr marL="0" indent="0" algn="ctr">
              <a:buNone/>
            </a:pPr>
            <a:r>
              <a:rPr lang="en-US" sz="3200" smtClean="0"/>
              <a:t>a	b	c	d	e	f	g	h</a:t>
            </a:r>
            <a:r>
              <a:rPr lang="en-US" sz="3200"/>
              <a:t>	</a:t>
            </a:r>
            <a:r>
              <a:rPr lang="en-US" sz="3200" smtClean="0"/>
              <a:t>…</a:t>
            </a:r>
          </a:p>
          <a:p>
            <a:pPr marL="0" indent="0" algn="ctr">
              <a:buNone/>
            </a:pPr>
            <a:r>
              <a:rPr lang="en-US" sz="3200" smtClean="0">
                <a:solidFill>
                  <a:srgbClr val="FF0000"/>
                </a:solidFill>
              </a:rPr>
              <a:t>97      98     99    100	101	102	103	104</a:t>
            </a:r>
            <a:r>
              <a:rPr lang="en-US" sz="3200" smtClean="0"/>
              <a:t>	…</a:t>
            </a:r>
          </a:p>
          <a:p>
            <a:pPr marL="0" indent="0" algn="ctr">
              <a:buNone/>
            </a:pPr>
            <a:endParaRPr lang="en-US" sz="3200" b="1" smtClean="0"/>
          </a:p>
          <a:p>
            <a:pPr marL="0" indent="0" algn="ctr">
              <a:buNone/>
            </a:pPr>
            <a:endParaRPr lang="en-US" sz="3200" b="1"/>
          </a:p>
        </p:txBody>
      </p:sp>
      <p:cxnSp>
        <p:nvCxnSpPr>
          <p:cNvPr id="5" name="Straight Arrow Connector 4"/>
          <p:cNvCxnSpPr/>
          <p:nvPr/>
        </p:nvCxnSpPr>
        <p:spPr>
          <a:xfrm>
            <a:off x="1882588" y="2837330"/>
            <a:ext cx="0" cy="17615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96788" y="3410589"/>
            <a:ext cx="685800" cy="584775"/>
          </a:xfrm>
          <a:prstGeom prst="rect">
            <a:avLst/>
          </a:prstGeom>
          <a:noFill/>
        </p:spPr>
        <p:txBody>
          <a:bodyPr wrap="square" rtlCol="0">
            <a:spAutoFit/>
          </a:bodyPr>
          <a:lstStyle/>
          <a:p>
            <a:pPr algn="ctr"/>
            <a:r>
              <a:rPr lang="en-US" sz="3200" b="1" smtClean="0"/>
              <a:t>32</a:t>
            </a:r>
            <a:endParaRPr lang="en-US" sz="3200" b="1"/>
          </a:p>
        </p:txBody>
      </p:sp>
    </p:spTree>
    <p:extLst>
      <p:ext uri="{BB962C8B-B14F-4D97-AF65-F5344CB8AC3E}">
        <p14:creationId xmlns:p14="http://schemas.microsoft.com/office/powerpoint/2010/main" val="2344246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sử C</a:t>
            </a:r>
            <a:endParaRPr lang="en-US"/>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mtClean="0"/>
              <a:t>Ngôn ngữ lập trình C được thiết kế ở </a:t>
            </a:r>
            <a:r>
              <a:rPr lang="en-US" b="1" smtClean="0"/>
              <a:t>AT &amp; T’s Bell Laboratory , </a:t>
            </a:r>
            <a:br>
              <a:rPr lang="en-US" b="1" smtClean="0"/>
            </a:br>
            <a:r>
              <a:rPr lang="en-US" smtClean="0"/>
              <a:t>USA, năm 1972</a:t>
            </a:r>
          </a:p>
          <a:p>
            <a:pPr marL="457200" indent="-457200">
              <a:buFont typeface="Wingdings" panose="05000000000000000000" pitchFamily="2" charset="2"/>
              <a:buChar char="Ø"/>
            </a:pPr>
            <a:r>
              <a:rPr lang="en-US" smtClean="0"/>
              <a:t>Tác giả : </a:t>
            </a:r>
            <a:r>
              <a:rPr lang="en-US"/>
              <a:t>Dennis Ritchie</a:t>
            </a:r>
          </a:p>
          <a:p>
            <a:pPr marL="457200" indent="-457200">
              <a:buFont typeface="Wingdings" panose="05000000000000000000" pitchFamily="2" charset="2"/>
              <a:buChar char="Ø"/>
            </a:pPr>
            <a:r>
              <a:rPr lang="en-US" smtClean="0"/>
              <a:t>Mục tiêu thiết kế C ban đầu là dùng để viết lại Hệ Điều hành UNIX</a:t>
            </a:r>
          </a:p>
          <a:p>
            <a:pPr marL="457200" indent="-457200">
              <a:buFont typeface="Wingdings" panose="05000000000000000000" pitchFamily="2" charset="2"/>
              <a:buChar char="Ø"/>
            </a:pPr>
            <a:r>
              <a:rPr lang="en-US" smtClean="0"/>
              <a:t>Do có nhiều ưu điểm, C nhanh chóng được các Lập trình viên sử dụng rộng rãi</a:t>
            </a:r>
          </a:p>
          <a:p>
            <a:pPr marL="914400">
              <a:buFont typeface="Wingdings" panose="05000000000000000000" pitchFamily="2" charset="2"/>
              <a:buChar char="q"/>
            </a:pPr>
            <a:r>
              <a:rPr lang="en-US" smtClean="0"/>
              <a:t>1989, C trở thành 1 chuẩn của tổ chức ANSI</a:t>
            </a:r>
          </a:p>
          <a:p>
            <a:pPr marL="914400">
              <a:buFont typeface="Wingdings" panose="05000000000000000000" pitchFamily="2" charset="2"/>
              <a:buChar char="q"/>
            </a:pPr>
            <a:r>
              <a:rPr lang="en-US" smtClean="0"/>
              <a:t>1990, C </a:t>
            </a:r>
            <a:r>
              <a:rPr lang="en-US"/>
              <a:t>trở thành 1 chuẩn của </a:t>
            </a:r>
            <a:r>
              <a:rPr lang="en-US" smtClean="0"/>
              <a:t>tổ chức ISO</a:t>
            </a:r>
          </a:p>
          <a:p>
            <a:pPr marL="914400">
              <a:buFont typeface="Wingdings" panose="05000000000000000000" pitchFamily="2" charset="2"/>
              <a:buChar char="q"/>
            </a:pPr>
            <a:r>
              <a:rPr lang="en-US" smtClean="0"/>
              <a:t>Chuẩn tiếp theo của C là C99 (1999) và hiện nay là </a:t>
            </a:r>
            <a:r>
              <a:rPr lang="en-US" b="1" smtClean="0"/>
              <a:t>C11 (2011)</a:t>
            </a:r>
          </a:p>
          <a:p>
            <a:endParaRPr lang="en-US"/>
          </a:p>
        </p:txBody>
      </p:sp>
    </p:spTree>
    <p:extLst>
      <p:ext uri="{BB962C8B-B14F-4D97-AF65-F5344CB8AC3E}">
        <p14:creationId xmlns:p14="http://schemas.microsoft.com/office/powerpoint/2010/main" val="24465199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ASCII control characters</a:t>
            </a:r>
            <a:endParaRPr lang="en-US"/>
          </a:p>
        </p:txBody>
      </p:sp>
      <p:pic>
        <p:nvPicPr>
          <p:cNvPr id="7" name="Content Placeholder 6"/>
          <p:cNvPicPr>
            <a:picLocks noGrp="1" noChangeAspect="1"/>
          </p:cNvPicPr>
          <p:nvPr>
            <p:ph idx="1"/>
          </p:nvPr>
        </p:nvPicPr>
        <p:blipFill>
          <a:blip r:embed="rId2"/>
          <a:stretch>
            <a:fillRect/>
          </a:stretch>
        </p:blipFill>
        <p:spPr>
          <a:xfrm>
            <a:off x="5920240" y="1030147"/>
            <a:ext cx="4214953" cy="5440101"/>
          </a:xfrm>
          <a:prstGeom prst="rect">
            <a:avLst/>
          </a:prstGeom>
        </p:spPr>
      </p:pic>
      <p:pic>
        <p:nvPicPr>
          <p:cNvPr id="6" name="Picture 5"/>
          <p:cNvPicPr>
            <a:picLocks noChangeAspect="1"/>
          </p:cNvPicPr>
          <p:nvPr/>
        </p:nvPicPr>
        <p:blipFill rotWithShape="1">
          <a:blip r:embed="rId3"/>
          <a:srcRect t="6578"/>
          <a:stretch/>
        </p:blipFill>
        <p:spPr>
          <a:xfrm>
            <a:off x="1092549" y="1030147"/>
            <a:ext cx="4312828" cy="5440101"/>
          </a:xfrm>
          <a:prstGeom prst="rect">
            <a:avLst/>
          </a:prstGeom>
        </p:spPr>
      </p:pic>
      <p:sp>
        <p:nvSpPr>
          <p:cNvPr id="9" name="TextBox 8"/>
          <p:cNvSpPr txBox="1"/>
          <p:nvPr/>
        </p:nvSpPr>
        <p:spPr>
          <a:xfrm>
            <a:off x="1041722" y="1632030"/>
            <a:ext cx="4363655" cy="243069"/>
          </a:xfrm>
          <a:prstGeom prst="rect">
            <a:avLst/>
          </a:prstGeom>
          <a:noFill/>
          <a:ln w="19050">
            <a:solidFill>
              <a:srgbClr val="FF0000"/>
            </a:solidFill>
            <a:prstDash val="dash"/>
          </a:ln>
        </p:spPr>
        <p:txBody>
          <a:bodyPr wrap="square" rtlCol="0">
            <a:spAutoFit/>
          </a:bodyPr>
          <a:lstStyle/>
          <a:p>
            <a:endParaRPr lang="en-US"/>
          </a:p>
        </p:txBody>
      </p:sp>
      <p:sp>
        <p:nvSpPr>
          <p:cNvPr id="10" name="TextBox 9"/>
          <p:cNvSpPr txBox="1"/>
          <p:nvPr/>
        </p:nvSpPr>
        <p:spPr>
          <a:xfrm>
            <a:off x="1041722" y="3628662"/>
            <a:ext cx="4363655" cy="923330"/>
          </a:xfrm>
          <a:prstGeom prst="rect">
            <a:avLst/>
          </a:prstGeom>
          <a:noFill/>
          <a:ln w="19050">
            <a:solidFill>
              <a:srgbClr val="FF0000"/>
            </a:solidFill>
            <a:prstDash val="dash"/>
          </a:ln>
        </p:spPr>
        <p:txBody>
          <a:bodyPr wrap="square" rtlCol="0">
            <a:spAutoFit/>
          </a:bodyPr>
          <a:lstStyle/>
          <a:p>
            <a:endParaRPr lang="en-US" smtClean="0"/>
          </a:p>
          <a:p>
            <a:endParaRPr lang="en-US"/>
          </a:p>
          <a:p>
            <a:endParaRPr lang="en-US"/>
          </a:p>
        </p:txBody>
      </p:sp>
      <p:sp>
        <p:nvSpPr>
          <p:cNvPr id="11" name="TextBox 10"/>
          <p:cNvSpPr txBox="1"/>
          <p:nvPr/>
        </p:nvSpPr>
        <p:spPr>
          <a:xfrm>
            <a:off x="1041722" y="5544270"/>
            <a:ext cx="4363655" cy="243069"/>
          </a:xfrm>
          <a:prstGeom prst="rect">
            <a:avLst/>
          </a:prstGeom>
          <a:noFill/>
          <a:ln w="19050">
            <a:solidFill>
              <a:srgbClr val="FF0000"/>
            </a:solidFill>
            <a:prstDash val="dash"/>
          </a:ln>
        </p:spPr>
        <p:txBody>
          <a:bodyPr wrap="square" rtlCol="0">
            <a:spAutoFit/>
          </a:bodyPr>
          <a:lstStyle/>
          <a:p>
            <a:endParaRPr lang="en-US"/>
          </a:p>
        </p:txBody>
      </p:sp>
      <p:sp>
        <p:nvSpPr>
          <p:cNvPr id="12" name="TextBox 11"/>
          <p:cNvSpPr txBox="1"/>
          <p:nvPr/>
        </p:nvSpPr>
        <p:spPr>
          <a:xfrm>
            <a:off x="5845888" y="4554633"/>
            <a:ext cx="4363655" cy="243069"/>
          </a:xfrm>
          <a:prstGeom prst="rect">
            <a:avLst/>
          </a:prstGeom>
          <a:noFill/>
          <a:ln w="19050">
            <a:solidFill>
              <a:srgbClr val="FF0000"/>
            </a:solidFill>
            <a:prstDash val="dash"/>
          </a:ln>
        </p:spPr>
        <p:txBody>
          <a:bodyPr wrap="square" rtlCol="0">
            <a:spAutoFit/>
          </a:bodyPr>
          <a:lstStyle/>
          <a:p>
            <a:endParaRPr lang="en-US"/>
          </a:p>
        </p:txBody>
      </p:sp>
      <p:sp>
        <p:nvSpPr>
          <p:cNvPr id="13" name="TextBox 12"/>
          <p:cNvSpPr txBox="1"/>
          <p:nvPr/>
        </p:nvSpPr>
        <p:spPr>
          <a:xfrm>
            <a:off x="5845888" y="6128790"/>
            <a:ext cx="4363655" cy="243069"/>
          </a:xfrm>
          <a:prstGeom prst="rect">
            <a:avLst/>
          </a:prstGeom>
          <a:noFill/>
          <a:ln w="19050">
            <a:solidFill>
              <a:srgbClr val="FF0000"/>
            </a:solidFill>
            <a:prstDash val="dash"/>
          </a:ln>
        </p:spPr>
        <p:txBody>
          <a:bodyPr wrap="square" rtlCol="0">
            <a:spAutoFit/>
          </a:bodyPr>
          <a:lstStyle/>
          <a:p>
            <a:endParaRPr lang="en-US"/>
          </a:p>
        </p:txBody>
      </p:sp>
    </p:spTree>
    <p:extLst>
      <p:ext uri="{BB962C8B-B14F-4D97-AF65-F5344CB8AC3E}">
        <p14:creationId xmlns:p14="http://schemas.microsoft.com/office/powerpoint/2010/main" val="2840572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264024" y="726140"/>
            <a:ext cx="9547411" cy="5446059"/>
            <a:chOff x="609124" y="206223"/>
            <a:chExt cx="10973751" cy="6279244"/>
          </a:xfrm>
        </p:grpSpPr>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4" y="965201"/>
              <a:ext cx="10973751" cy="5520266"/>
            </a:xfrm>
            <a:prstGeom prst="rect">
              <a:avLst/>
            </a:prstGeom>
            <a:ln w="57150">
              <a:solidFill>
                <a:schemeClr val="tx1"/>
              </a:solidFill>
            </a:ln>
          </p:spPr>
        </p:pic>
        <p:pic>
          <p:nvPicPr>
            <p:cNvPr id="6" name="Picture 5"/>
            <p:cNvPicPr>
              <a:picLocks noChangeAspect="1"/>
            </p:cNvPicPr>
            <p:nvPr/>
          </p:nvPicPr>
          <p:blipFill>
            <a:blip r:embed="rId3"/>
            <a:stretch>
              <a:fillRect/>
            </a:stretch>
          </p:blipFill>
          <p:spPr>
            <a:xfrm>
              <a:off x="609124" y="206223"/>
              <a:ext cx="10973751" cy="755970"/>
            </a:xfrm>
            <a:prstGeom prst="rect">
              <a:avLst/>
            </a:prstGeom>
            <a:ln w="57150">
              <a:solidFill>
                <a:schemeClr val="tx1"/>
              </a:solidFill>
            </a:ln>
          </p:spPr>
        </p:pic>
      </p:grpSp>
      <p:sp>
        <p:nvSpPr>
          <p:cNvPr id="2" name="Rectangle 1"/>
          <p:cNvSpPr/>
          <p:nvPr/>
        </p:nvSpPr>
        <p:spPr>
          <a:xfrm>
            <a:off x="4908177" y="1452282"/>
            <a:ext cx="3469342" cy="4528413"/>
          </a:xfrm>
          <a:prstGeom prst="rect">
            <a:avLst/>
          </a:prstGeom>
          <a:noFill/>
          <a:ln w="28575">
            <a:solidFill>
              <a:srgbClr val="00B0F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F0"/>
              </a:solidFill>
            </a:endParaRPr>
          </a:p>
        </p:txBody>
      </p:sp>
    </p:spTree>
    <p:extLst>
      <p:ext uri="{BB962C8B-B14F-4D97-AF65-F5344CB8AC3E}">
        <p14:creationId xmlns:p14="http://schemas.microsoft.com/office/powerpoint/2010/main" val="2645583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ký tự điều khiển(escape sequence)</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smtClean="0"/>
              <a:t>\n : xuống dòng</a:t>
            </a:r>
          </a:p>
          <a:p>
            <a:pPr marL="457200" indent="-457200">
              <a:buFont typeface="Wingdings" panose="05000000000000000000" pitchFamily="2" charset="2"/>
              <a:buChar char="Ø"/>
            </a:pPr>
            <a:r>
              <a:rPr lang="en-US" smtClean="0"/>
              <a:t>\t : tab ngang</a:t>
            </a:r>
          </a:p>
          <a:p>
            <a:pPr marL="457200" indent="-457200">
              <a:buFont typeface="Wingdings" panose="05000000000000000000" pitchFamily="2" charset="2"/>
              <a:buChar char="Ø"/>
            </a:pPr>
            <a:r>
              <a:rPr lang="en-US" smtClean="0"/>
              <a:t>\b : xóa lùi 1 ký tự (backspace)</a:t>
            </a:r>
          </a:p>
          <a:p>
            <a:pPr marL="457200" indent="-457200">
              <a:buFont typeface="Wingdings" panose="05000000000000000000" pitchFamily="2" charset="2"/>
              <a:buChar char="Ø"/>
            </a:pPr>
            <a:r>
              <a:rPr lang="en-US" smtClean="0"/>
              <a:t>\a : phát tiếng beep</a:t>
            </a:r>
          </a:p>
          <a:p>
            <a:pPr marL="457200" indent="-457200">
              <a:buFont typeface="Wingdings" panose="05000000000000000000" pitchFamily="2" charset="2"/>
              <a:buChar char="Ø"/>
            </a:pPr>
            <a:r>
              <a:rPr lang="en-US" smtClean="0"/>
              <a:t>\" : dấu "</a:t>
            </a:r>
          </a:p>
          <a:p>
            <a:pPr marL="457200" indent="-457200">
              <a:buFont typeface="Wingdings" panose="05000000000000000000" pitchFamily="2" charset="2"/>
              <a:buChar char="Ø"/>
            </a:pPr>
            <a:r>
              <a:rPr lang="en-US" smtClean="0"/>
              <a:t>\' : dấu '</a:t>
            </a:r>
          </a:p>
          <a:p>
            <a:pPr marL="457200" indent="-457200">
              <a:buFont typeface="Wingdings" panose="05000000000000000000" pitchFamily="2" charset="2"/>
              <a:buChar char="Ø"/>
            </a:pPr>
            <a:r>
              <a:rPr lang="en-US" smtClean="0"/>
              <a:t>\\ : dấu \</a:t>
            </a:r>
            <a:endParaRPr lang="en-US"/>
          </a:p>
        </p:txBody>
      </p:sp>
    </p:spTree>
    <p:extLst>
      <p:ext uri="{BB962C8B-B14F-4D97-AF65-F5344CB8AC3E}">
        <p14:creationId xmlns:p14="http://schemas.microsoft.com/office/powerpoint/2010/main" val="4029535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Một số ký hiệu(escape sequence)đặc biệt</a:t>
            </a:r>
          </a:p>
        </p:txBody>
      </p:sp>
      <p:sp>
        <p:nvSpPr>
          <p:cNvPr id="3" name="Content Placeholder 2"/>
          <p:cNvSpPr>
            <a:spLocks noGrp="1"/>
          </p:cNvSpPr>
          <p:nvPr>
            <p:ph sz="half" idx="1"/>
          </p:nvPr>
        </p:nvSpPr>
        <p:spPr/>
        <p:txBody>
          <a:bodyPr anchor="ctr" anchorCtr="0">
            <a:normAutofit/>
          </a:bodyPr>
          <a:lstStyle/>
          <a:p>
            <a:pPr marL="0" indent="0">
              <a:buNone/>
            </a:pPr>
            <a:r>
              <a:rPr lang="en-US" sz="2400" smtClean="0"/>
              <a:t>…</a:t>
            </a:r>
          </a:p>
          <a:p>
            <a:pPr marL="0" indent="0">
              <a:buNone/>
            </a:pPr>
            <a:r>
              <a:rPr lang="en-US" sz="2400" smtClean="0"/>
              <a:t>printf("</a:t>
            </a:r>
            <a:r>
              <a:rPr lang="en-US" sz="2400" smtClean="0">
                <a:solidFill>
                  <a:srgbClr val="FF0000"/>
                </a:solidFill>
              </a:rPr>
              <a:t>\n</a:t>
            </a:r>
            <a:r>
              <a:rPr lang="en-US" sz="2400" smtClean="0"/>
              <a:t>Ma so</a:t>
            </a:r>
            <a:r>
              <a:rPr lang="en-US" sz="2400" smtClean="0">
                <a:solidFill>
                  <a:srgbClr val="FF0000"/>
                </a:solidFill>
              </a:rPr>
              <a:t>\t</a:t>
            </a:r>
            <a:r>
              <a:rPr lang="en-US" sz="2400" smtClean="0"/>
              <a:t>Ho ten</a:t>
            </a:r>
            <a:r>
              <a:rPr lang="en-US" sz="2400" smtClean="0">
                <a:solidFill>
                  <a:srgbClr val="FF0000"/>
                </a:solidFill>
              </a:rPr>
              <a:t>\t</a:t>
            </a:r>
            <a:r>
              <a:rPr lang="en-US" sz="2400" smtClean="0"/>
              <a:t>diem");</a:t>
            </a:r>
          </a:p>
          <a:p>
            <a:pPr marL="0" indent="0">
              <a:buNone/>
            </a:pPr>
            <a:r>
              <a:rPr lang="en-US" sz="2400" smtClean="0"/>
              <a:t>printf("</a:t>
            </a:r>
            <a:r>
              <a:rPr lang="en-US" sz="2400" smtClean="0">
                <a:solidFill>
                  <a:srgbClr val="FF0000"/>
                </a:solidFill>
              </a:rPr>
              <a:t>\n</a:t>
            </a:r>
            <a:r>
              <a:rPr lang="en-US" sz="2400" smtClean="0"/>
              <a:t>001</a:t>
            </a:r>
            <a:r>
              <a:rPr lang="en-US" sz="2400" smtClean="0">
                <a:solidFill>
                  <a:srgbClr val="FF0000"/>
                </a:solidFill>
              </a:rPr>
              <a:t>\t</a:t>
            </a:r>
            <a:r>
              <a:rPr lang="en-US" sz="2400" smtClean="0"/>
              <a:t>Tuan</a:t>
            </a:r>
            <a:r>
              <a:rPr lang="en-US" sz="2400" smtClean="0">
                <a:solidFill>
                  <a:srgbClr val="FF0000"/>
                </a:solidFill>
              </a:rPr>
              <a:t>\t</a:t>
            </a:r>
            <a:r>
              <a:rPr lang="en-US" sz="2400" smtClean="0"/>
              <a:t>7.0");</a:t>
            </a:r>
          </a:p>
          <a:p>
            <a:pPr marL="0" indent="0">
              <a:buNone/>
            </a:pPr>
            <a:r>
              <a:rPr lang="en-US" sz="2400" smtClean="0"/>
              <a:t>printf("</a:t>
            </a:r>
            <a:r>
              <a:rPr lang="en-US" sz="2400" smtClean="0">
                <a:solidFill>
                  <a:srgbClr val="FF0000"/>
                </a:solidFill>
              </a:rPr>
              <a:t>\n</a:t>
            </a:r>
            <a:r>
              <a:rPr lang="en-US" sz="2400" smtClean="0"/>
              <a:t>002</a:t>
            </a:r>
            <a:r>
              <a:rPr lang="en-US" sz="2400" smtClean="0">
                <a:solidFill>
                  <a:srgbClr val="FF0000"/>
                </a:solidFill>
              </a:rPr>
              <a:t>\t</a:t>
            </a:r>
            <a:r>
              <a:rPr lang="en-US" sz="2400" smtClean="0"/>
              <a:t>Hoang</a:t>
            </a:r>
            <a:r>
              <a:rPr lang="en-US" sz="2400" smtClean="0">
                <a:solidFill>
                  <a:srgbClr val="FF0000"/>
                </a:solidFill>
              </a:rPr>
              <a:t>\t</a:t>
            </a:r>
            <a:r>
              <a:rPr lang="en-US" sz="2400" smtClean="0"/>
              <a:t>7.0");</a:t>
            </a:r>
          </a:p>
          <a:p>
            <a:pPr marL="0" indent="0">
              <a:buNone/>
            </a:pPr>
            <a:r>
              <a:rPr lang="en-US" sz="2400" smtClean="0"/>
              <a:t>…</a:t>
            </a:r>
          </a:p>
          <a:p>
            <a:pPr marL="0" indent="0">
              <a:buNone/>
            </a:pPr>
            <a:endParaRPr lang="en-US" sz="2400"/>
          </a:p>
        </p:txBody>
      </p:sp>
      <p:pic>
        <p:nvPicPr>
          <p:cNvPr id="6" name="Picture 5"/>
          <p:cNvPicPr>
            <a:picLocks noChangeAspect="1"/>
          </p:cNvPicPr>
          <p:nvPr/>
        </p:nvPicPr>
        <p:blipFill>
          <a:blip r:embed="rId2"/>
          <a:stretch>
            <a:fillRect/>
          </a:stretch>
        </p:blipFill>
        <p:spPr>
          <a:xfrm>
            <a:off x="4676172" y="3912757"/>
            <a:ext cx="5879769" cy="2119939"/>
          </a:xfrm>
          <a:prstGeom prst="rect">
            <a:avLst/>
          </a:prstGeom>
        </p:spPr>
      </p:pic>
      <p:pic>
        <p:nvPicPr>
          <p:cNvPr id="4" name="Picture 3"/>
          <p:cNvPicPr>
            <a:picLocks noChangeAspect="1"/>
          </p:cNvPicPr>
          <p:nvPr/>
        </p:nvPicPr>
        <p:blipFill>
          <a:blip r:embed="rId3"/>
          <a:stretch>
            <a:fillRect/>
          </a:stretch>
        </p:blipFill>
        <p:spPr>
          <a:xfrm>
            <a:off x="5861396" y="1825625"/>
            <a:ext cx="4694546" cy="1909856"/>
          </a:xfrm>
          <a:prstGeom prst="rect">
            <a:avLst/>
          </a:prstGeom>
        </p:spPr>
      </p:pic>
    </p:spTree>
    <p:extLst>
      <p:ext uri="{BB962C8B-B14F-4D97-AF65-F5344CB8AC3E}">
        <p14:creationId xmlns:p14="http://schemas.microsoft.com/office/powerpoint/2010/main" val="3790597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Identifier : Định danh</a:t>
            </a:r>
            <a:endParaRPr lang="en-US"/>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mtClean="0">
                <a:solidFill>
                  <a:srgbClr val="FF0000"/>
                </a:solidFill>
              </a:rPr>
              <a:t>Identifiers</a:t>
            </a:r>
            <a:r>
              <a:rPr lang="en-US" smtClean="0"/>
              <a:t> là các tên được User đặt cho các Biến, các Hàm, các Hằng, …</a:t>
            </a:r>
          </a:p>
          <a:p>
            <a:pPr marL="457200" indent="-457200">
              <a:buFont typeface="Wingdings" panose="05000000000000000000" pitchFamily="2" charset="2"/>
              <a:buChar char="Ø"/>
            </a:pPr>
            <a:r>
              <a:rPr lang="en-US" smtClean="0"/>
              <a:t>Identifiers không được trùng với các Keywords</a:t>
            </a:r>
          </a:p>
          <a:p>
            <a:pPr marL="457200" indent="-457200">
              <a:buFont typeface="Wingdings" panose="05000000000000000000" pitchFamily="2" charset="2"/>
              <a:buChar char="Ø"/>
            </a:pPr>
            <a:r>
              <a:rPr lang="en-US" smtClean="0"/>
              <a:t>Identifiers phải tuân theo qui tắt</a:t>
            </a:r>
          </a:p>
          <a:p>
            <a:pPr marL="922338" indent="-457200">
              <a:buFont typeface="Wingdings" panose="05000000000000000000" pitchFamily="2" charset="2"/>
              <a:buChar char="q"/>
            </a:pPr>
            <a:r>
              <a:rPr lang="en-US"/>
              <a:t>Có thể chứa các ký tự A..Z, a..z, 0..9, _</a:t>
            </a:r>
          </a:p>
          <a:p>
            <a:pPr marL="922338" indent="-457200">
              <a:buFont typeface="Wingdings" panose="05000000000000000000" pitchFamily="2" charset="2"/>
              <a:buChar char="q"/>
            </a:pPr>
            <a:r>
              <a:rPr lang="en-US"/>
              <a:t>Không chứa các </a:t>
            </a:r>
            <a:r>
              <a:rPr lang="en-US" smtClean="0"/>
              <a:t>whitespaces </a:t>
            </a:r>
          </a:p>
          <a:p>
            <a:pPr marL="922338" indent="-457200">
              <a:buFont typeface="Wingdings" panose="05000000000000000000" pitchFamily="2" charset="2"/>
              <a:buChar char="q"/>
            </a:pPr>
            <a:r>
              <a:rPr lang="en-US" smtClean="0"/>
              <a:t>Không chứa các ký tự đặc biệt, phép toán : ^ ( ) % = ! / \ * + -</a:t>
            </a:r>
            <a:endParaRPr lang="en-US"/>
          </a:p>
          <a:p>
            <a:pPr marL="922338" indent="-457200">
              <a:buFont typeface="Wingdings" panose="05000000000000000000" pitchFamily="2" charset="2"/>
              <a:buChar char="q"/>
            </a:pPr>
            <a:r>
              <a:rPr lang="en-US"/>
              <a:t>Không bắt đầu bằng chữ số</a:t>
            </a:r>
          </a:p>
          <a:p>
            <a:pPr marL="922338" indent="-457200">
              <a:buFont typeface="Wingdings" panose="05000000000000000000" pitchFamily="2" charset="2"/>
              <a:buChar char="q"/>
            </a:pPr>
            <a:r>
              <a:rPr lang="en-US"/>
              <a:t>Không trùng với các từ khóa dành riêng (keywords) </a:t>
            </a:r>
            <a:endParaRPr lang="en-US" smtClean="0"/>
          </a:p>
        </p:txBody>
      </p:sp>
    </p:spTree>
    <p:extLst>
      <p:ext uri="{BB962C8B-B14F-4D97-AF65-F5344CB8AC3E}">
        <p14:creationId xmlns:p14="http://schemas.microsoft.com/office/powerpoint/2010/main" val="3999657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Identifier : Định danh</a:t>
            </a:r>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mtClean="0"/>
              <a:t>Định danh hợp lệ (valid) </a:t>
            </a:r>
          </a:p>
          <a:p>
            <a:pPr marL="914400" indent="0">
              <a:buNone/>
            </a:pPr>
            <a:r>
              <a:rPr lang="en-US" smtClean="0"/>
              <a:t>diem_so</a:t>
            </a:r>
          </a:p>
          <a:p>
            <a:pPr marL="914400" indent="0">
              <a:buNone/>
            </a:pPr>
            <a:r>
              <a:rPr lang="en-US" smtClean="0"/>
              <a:t>xep_loai</a:t>
            </a:r>
          </a:p>
          <a:p>
            <a:pPr marL="914400" indent="0">
              <a:buNone/>
            </a:pPr>
            <a:r>
              <a:rPr lang="en-US" smtClean="0"/>
              <a:t>n</a:t>
            </a:r>
          </a:p>
          <a:p>
            <a:pPr marL="914400" indent="0">
              <a:buNone/>
            </a:pPr>
            <a:r>
              <a:rPr lang="en-US" smtClean="0"/>
              <a:t>so_1</a:t>
            </a:r>
            <a:endParaRPr lang="en-US"/>
          </a:p>
          <a:p>
            <a:pPr marL="457200" indent="-457200">
              <a:buFont typeface="Wingdings" panose="05000000000000000000" pitchFamily="2" charset="2"/>
              <a:buChar char="Ø"/>
            </a:pPr>
            <a:r>
              <a:rPr lang="en-US" smtClean="0"/>
              <a:t>Định danh không hợp lệ (invalid)</a:t>
            </a:r>
          </a:p>
          <a:p>
            <a:pPr marL="914400" indent="0">
              <a:buNone/>
              <a:tabLst>
                <a:tab pos="3940175" algn="l"/>
              </a:tabLst>
            </a:pPr>
            <a:r>
              <a:rPr lang="en-US" smtClean="0"/>
              <a:t>1heso	// bắt đầu bằng số</a:t>
            </a:r>
          </a:p>
          <a:p>
            <a:pPr marL="914400" indent="0">
              <a:buNone/>
              <a:tabLst>
                <a:tab pos="3940175" algn="l"/>
              </a:tabLst>
            </a:pPr>
            <a:r>
              <a:rPr lang="en-US" smtClean="0"/>
              <a:t>diem  so	// chứa khoảng trắng</a:t>
            </a:r>
            <a:endParaRPr lang="en-US"/>
          </a:p>
          <a:p>
            <a:pPr marL="457200" indent="-457200">
              <a:buFont typeface="Wingdings" panose="05000000000000000000" pitchFamily="2" charset="2"/>
              <a:buChar char="Ø"/>
            </a:pPr>
            <a:r>
              <a:rPr lang="en-US" smtClean="0"/>
              <a:t>User nên đặt tên các định danh theo </a:t>
            </a:r>
            <a:r>
              <a:rPr lang="en-US" b="1" smtClean="0"/>
              <a:t>một qui tắt nhất quán và có nghĩa</a:t>
            </a:r>
            <a:endParaRPr lang="en-US" b="1"/>
          </a:p>
        </p:txBody>
      </p:sp>
    </p:spTree>
    <p:extLst>
      <p:ext uri="{BB962C8B-B14F-4D97-AF65-F5344CB8AC3E}">
        <p14:creationId xmlns:p14="http://schemas.microsoft.com/office/powerpoint/2010/main" val="1441159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Hệ biểu diễn số</a:t>
            </a:r>
            <a:endParaRPr lang="en-US"/>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smtClean="0"/>
              <a:t>Hệ Thập phân</a:t>
            </a:r>
          </a:p>
          <a:p>
            <a:pPr marL="457200" indent="-457200">
              <a:buFont typeface="Wingdings" panose="05000000000000000000" pitchFamily="2" charset="2"/>
              <a:buChar char="Ø"/>
            </a:pPr>
            <a:r>
              <a:rPr lang="en-US" smtClean="0"/>
              <a:t>Hệ Nhị phân</a:t>
            </a:r>
          </a:p>
          <a:p>
            <a:pPr marL="457200" indent="-457200">
              <a:buFont typeface="Wingdings" panose="05000000000000000000" pitchFamily="2" charset="2"/>
              <a:buChar char="Ø"/>
            </a:pPr>
            <a:r>
              <a:rPr lang="en-US" smtClean="0"/>
              <a:t>Hệ Thập lục phân</a:t>
            </a:r>
          </a:p>
          <a:p>
            <a:pPr marL="457200" indent="-457200">
              <a:buFont typeface="Wingdings" panose="05000000000000000000" pitchFamily="2" charset="2"/>
              <a:buChar char="Ø"/>
            </a:pPr>
            <a:r>
              <a:rPr lang="en-US" smtClean="0"/>
              <a:t>Hệ Bát phân</a:t>
            </a:r>
            <a:endParaRPr lang="en-US"/>
          </a:p>
        </p:txBody>
      </p:sp>
    </p:spTree>
    <p:extLst>
      <p:ext uri="{BB962C8B-B14F-4D97-AF65-F5344CB8AC3E}">
        <p14:creationId xmlns:p14="http://schemas.microsoft.com/office/powerpoint/2010/main" val="516151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Nhị phân</a:t>
            </a:r>
          </a:p>
        </p:txBody>
      </p:sp>
      <p:sp>
        <p:nvSpPr>
          <p:cNvPr id="3" name="Content Placeholder 2"/>
          <p:cNvSpPr>
            <a:spLocks noGrp="1"/>
          </p:cNvSpPr>
          <p:nvPr>
            <p:ph idx="1"/>
          </p:nvPr>
        </p:nvSpPr>
        <p:spPr/>
        <p:txBody>
          <a:bodyPr/>
          <a:lstStyle/>
          <a:p>
            <a:pPr marL="449263" indent="-449263">
              <a:buFont typeface="Wingdings" panose="05000000000000000000" pitchFamily="2" charset="2"/>
              <a:buChar char="Ø"/>
            </a:pPr>
            <a:r>
              <a:rPr lang="en-US" smtClean="0"/>
              <a:t>2 Chữ số : 0 , 1</a:t>
            </a:r>
          </a:p>
          <a:p>
            <a:pPr marL="0" indent="0" algn="ctr">
              <a:buNone/>
            </a:pPr>
            <a:r>
              <a:rPr lang="en-US" b="1" smtClean="0"/>
              <a:t>11010010</a:t>
            </a:r>
          </a:p>
          <a:p>
            <a:pPr marL="449263" indent="-449263">
              <a:buFont typeface="Wingdings" panose="05000000000000000000" pitchFamily="2" charset="2"/>
              <a:buChar char="Ø"/>
            </a:pPr>
            <a:r>
              <a:rPr lang="en-US" smtClean="0"/>
              <a:t>Đổi sang Thập phân</a:t>
            </a:r>
          </a:p>
          <a:p>
            <a:pPr marL="0" indent="0" algn="ctr">
              <a:buNone/>
            </a:pPr>
            <a:endParaRPr lang="en-US" b="1" smtClean="0"/>
          </a:p>
          <a:p>
            <a:pPr marL="0" indent="0" algn="ctr">
              <a:buNone/>
            </a:pPr>
            <a:endParaRPr lang="en-US" b="1" baseline="30000" smtClean="0"/>
          </a:p>
          <a:p>
            <a:pPr marL="0" indent="0">
              <a:buNone/>
            </a:pPr>
            <a:endParaRPr lang="en-US" baseline="30000" smtClean="0"/>
          </a:p>
          <a:p>
            <a:pPr marL="0" indent="0">
              <a:buNone/>
            </a:pPr>
            <a:endParaRPr lang="en-US" baseline="30000"/>
          </a:p>
          <a:p>
            <a:pPr marL="0" indent="0" algn="ctr">
              <a:buNone/>
            </a:pPr>
            <a:endParaRPr lang="en-US" b="1" smtClean="0"/>
          </a:p>
          <a:p>
            <a:pPr marL="0" indent="0" algn="ctr">
              <a:buNone/>
            </a:pPr>
            <a:r>
              <a:rPr lang="en-US" b="1" smtClean="0"/>
              <a:t>1x2</a:t>
            </a:r>
            <a:r>
              <a:rPr lang="en-US" b="1" baseline="30000" smtClean="0"/>
              <a:t>7</a:t>
            </a:r>
            <a:r>
              <a:rPr lang="en-US" b="1" smtClean="0"/>
              <a:t> </a:t>
            </a:r>
            <a:r>
              <a:rPr lang="en-US" b="1" smtClean="0"/>
              <a:t>+ 1x2</a:t>
            </a:r>
            <a:r>
              <a:rPr lang="en-US" b="1" baseline="30000" smtClean="0"/>
              <a:t>6</a:t>
            </a:r>
            <a:r>
              <a:rPr lang="en-US" b="1" smtClean="0"/>
              <a:t> + 0x2</a:t>
            </a:r>
            <a:r>
              <a:rPr lang="en-US" b="1" baseline="30000" smtClean="0"/>
              <a:t>5</a:t>
            </a:r>
            <a:r>
              <a:rPr lang="en-US" b="1" smtClean="0"/>
              <a:t> + 1x2</a:t>
            </a:r>
            <a:r>
              <a:rPr lang="en-US" b="1" baseline="30000" smtClean="0"/>
              <a:t>4</a:t>
            </a:r>
            <a:r>
              <a:rPr lang="en-US" b="1" smtClean="0"/>
              <a:t> + 0x2</a:t>
            </a:r>
            <a:r>
              <a:rPr lang="en-US" b="1" baseline="30000" smtClean="0"/>
              <a:t>3</a:t>
            </a:r>
            <a:r>
              <a:rPr lang="en-US" b="1" smtClean="0"/>
              <a:t> + 0x2</a:t>
            </a:r>
            <a:r>
              <a:rPr lang="en-US" b="1" baseline="30000" smtClean="0"/>
              <a:t>2</a:t>
            </a:r>
            <a:r>
              <a:rPr lang="en-US" b="1" smtClean="0"/>
              <a:t> + 1x2</a:t>
            </a:r>
            <a:r>
              <a:rPr lang="en-US" b="1" baseline="30000" smtClean="0"/>
              <a:t>1</a:t>
            </a:r>
            <a:r>
              <a:rPr lang="en-US" b="1" smtClean="0"/>
              <a:t> +0x2</a:t>
            </a:r>
            <a:r>
              <a:rPr lang="en-US" b="1" baseline="30000" smtClean="0"/>
              <a:t>0 </a:t>
            </a:r>
            <a:r>
              <a:rPr lang="en-US" b="1" smtClean="0"/>
              <a:t>= </a:t>
            </a:r>
            <a:r>
              <a:rPr lang="en-US" b="1" baseline="30000" smtClean="0"/>
              <a:t> </a:t>
            </a:r>
            <a:endParaRPr lang="en-US" b="1" baseline="30000"/>
          </a:p>
          <a:p>
            <a:pPr marL="0" indent="0">
              <a:buNone/>
            </a:pPr>
            <a:endParaRPr lang="en-US" baseline="30000" smtClean="0"/>
          </a:p>
          <a:p>
            <a:pPr marL="0" indent="0">
              <a:buNone/>
            </a:pPr>
            <a:endParaRPr lang="en-US"/>
          </a:p>
        </p:txBody>
      </p:sp>
      <p:graphicFrame>
        <p:nvGraphicFramePr>
          <p:cNvPr id="6" name="Table 5"/>
          <p:cNvGraphicFramePr>
            <a:graphicFrameLocks noGrp="1"/>
          </p:cNvGraphicFramePr>
          <p:nvPr>
            <p:extLst/>
          </p:nvPr>
        </p:nvGraphicFramePr>
        <p:xfrm>
          <a:off x="3713655" y="3411611"/>
          <a:ext cx="4705128" cy="425962"/>
        </p:xfrm>
        <a:graphic>
          <a:graphicData uri="http://schemas.openxmlformats.org/drawingml/2006/table">
            <a:tbl>
              <a:tblPr firstRow="1" bandRow="1">
                <a:tableStyleId>{5C22544A-7EE6-4342-B048-85BDC9FD1C3A}</a:tableStyleId>
              </a:tblPr>
              <a:tblGrid>
                <a:gridCol w="588141"/>
                <a:gridCol w="588141"/>
                <a:gridCol w="588141"/>
                <a:gridCol w="588141"/>
                <a:gridCol w="588141"/>
                <a:gridCol w="588141"/>
                <a:gridCol w="588141"/>
                <a:gridCol w="588141"/>
              </a:tblGrid>
              <a:tr h="425962">
                <a:tc>
                  <a:txBody>
                    <a:bodyPr/>
                    <a:lstStyle/>
                    <a:p>
                      <a:pPr algn="ctr"/>
                      <a:r>
                        <a:rPr lang="en-US" smtClean="0"/>
                        <a:t>1</a:t>
                      </a:r>
                      <a:endParaRPr lang="en-US"/>
                    </a:p>
                  </a:txBody>
                  <a:tcPr anchor="ctr"/>
                </a:tc>
                <a:tc>
                  <a:txBody>
                    <a:bodyPr/>
                    <a:lstStyle/>
                    <a:p>
                      <a:pPr algn="ctr"/>
                      <a:r>
                        <a:rPr lang="en-US" smtClean="0"/>
                        <a:t>1</a:t>
                      </a:r>
                      <a:endParaRPr lang="en-US"/>
                    </a:p>
                  </a:txBody>
                  <a:tcPr anchor="ctr"/>
                </a:tc>
                <a:tc>
                  <a:txBody>
                    <a:bodyPr/>
                    <a:lstStyle/>
                    <a:p>
                      <a:pPr algn="ctr"/>
                      <a:r>
                        <a:rPr lang="en-US" smtClean="0"/>
                        <a:t>0</a:t>
                      </a:r>
                      <a:endParaRPr lang="en-US"/>
                    </a:p>
                  </a:txBody>
                  <a:tcPr anchor="ctr"/>
                </a:tc>
                <a:tc>
                  <a:txBody>
                    <a:bodyPr/>
                    <a:lstStyle/>
                    <a:p>
                      <a:pPr algn="ctr"/>
                      <a:r>
                        <a:rPr lang="en-US" smtClean="0"/>
                        <a:t>1</a:t>
                      </a:r>
                      <a:endParaRPr lang="en-US"/>
                    </a:p>
                  </a:txBody>
                  <a:tcPr anchor="ctr"/>
                </a:tc>
                <a:tc>
                  <a:txBody>
                    <a:bodyPr/>
                    <a:lstStyle/>
                    <a:p>
                      <a:pPr algn="ctr"/>
                      <a:r>
                        <a:rPr lang="en-US" smtClean="0"/>
                        <a:t>0</a:t>
                      </a:r>
                      <a:endParaRPr lang="en-US"/>
                    </a:p>
                  </a:txBody>
                  <a:tcPr anchor="ctr"/>
                </a:tc>
                <a:tc>
                  <a:txBody>
                    <a:bodyPr/>
                    <a:lstStyle/>
                    <a:p>
                      <a:pPr algn="ctr"/>
                      <a:r>
                        <a:rPr lang="en-US" smtClean="0"/>
                        <a:t>0</a:t>
                      </a:r>
                      <a:endParaRPr lang="en-US"/>
                    </a:p>
                  </a:txBody>
                  <a:tcPr anchor="ctr"/>
                </a:tc>
                <a:tc>
                  <a:txBody>
                    <a:bodyPr/>
                    <a:lstStyle/>
                    <a:p>
                      <a:pPr algn="ctr"/>
                      <a:r>
                        <a:rPr lang="en-US" smtClean="0"/>
                        <a:t>1</a:t>
                      </a:r>
                      <a:endParaRPr lang="en-US"/>
                    </a:p>
                  </a:txBody>
                  <a:tcPr anchor="ctr"/>
                </a:tc>
                <a:tc>
                  <a:txBody>
                    <a:bodyPr/>
                    <a:lstStyle/>
                    <a:p>
                      <a:pPr algn="ctr"/>
                      <a:r>
                        <a:rPr lang="en-US" smtClean="0"/>
                        <a:t>0</a:t>
                      </a:r>
                      <a:endParaRPr lang="en-US"/>
                    </a:p>
                  </a:txBody>
                  <a:tcPr anchor="ctr"/>
                </a:tc>
              </a:tr>
            </a:tbl>
          </a:graphicData>
        </a:graphic>
      </p:graphicFrame>
      <p:graphicFrame>
        <p:nvGraphicFramePr>
          <p:cNvPr id="7" name="Table 6"/>
          <p:cNvGraphicFramePr>
            <a:graphicFrameLocks noGrp="1"/>
          </p:cNvGraphicFramePr>
          <p:nvPr>
            <p:extLst/>
          </p:nvPr>
        </p:nvGraphicFramePr>
        <p:xfrm>
          <a:off x="3713655" y="4273459"/>
          <a:ext cx="4705128" cy="425962"/>
        </p:xfrm>
        <a:graphic>
          <a:graphicData uri="http://schemas.openxmlformats.org/drawingml/2006/table">
            <a:tbl>
              <a:tblPr firstRow="1" bandRow="1">
                <a:tableStyleId>{5C22544A-7EE6-4342-B048-85BDC9FD1C3A}</a:tableStyleId>
              </a:tblPr>
              <a:tblGrid>
                <a:gridCol w="588141"/>
                <a:gridCol w="588141"/>
                <a:gridCol w="588141"/>
                <a:gridCol w="588141"/>
                <a:gridCol w="588141"/>
                <a:gridCol w="588141"/>
                <a:gridCol w="588141"/>
                <a:gridCol w="588141"/>
              </a:tblGrid>
              <a:tr h="425962">
                <a:tc>
                  <a:txBody>
                    <a:bodyPr/>
                    <a:lstStyle/>
                    <a:p>
                      <a:pPr algn="ctr"/>
                      <a:r>
                        <a:rPr lang="en-US" b="1" smtClean="0"/>
                        <a:t>2</a:t>
                      </a:r>
                      <a:r>
                        <a:rPr lang="en-US" b="1" baseline="30000" smtClean="0"/>
                        <a:t>7</a:t>
                      </a:r>
                      <a:endParaRPr lang="en-US"/>
                    </a:p>
                  </a:txBody>
                  <a:tcPr anchor="ctr"/>
                </a:tc>
                <a:tc>
                  <a:txBody>
                    <a:bodyPr/>
                    <a:lstStyle/>
                    <a:p>
                      <a:pPr algn="ctr"/>
                      <a:r>
                        <a:rPr lang="en-US" b="1" smtClean="0"/>
                        <a:t>2</a:t>
                      </a:r>
                      <a:r>
                        <a:rPr lang="en-US" b="1" baseline="30000" smtClean="0"/>
                        <a:t>6</a:t>
                      </a:r>
                      <a:endParaRPr lang="en-US"/>
                    </a:p>
                  </a:txBody>
                  <a:tcPr anchor="ctr"/>
                </a:tc>
                <a:tc>
                  <a:txBody>
                    <a:bodyPr/>
                    <a:lstStyle/>
                    <a:p>
                      <a:pPr algn="ctr"/>
                      <a:r>
                        <a:rPr lang="en-US" b="1" smtClean="0"/>
                        <a:t>2</a:t>
                      </a:r>
                      <a:r>
                        <a:rPr lang="en-US" b="1" baseline="30000" smtClean="0"/>
                        <a:t>5</a:t>
                      </a:r>
                      <a:endParaRPr lang="en-US"/>
                    </a:p>
                  </a:txBody>
                  <a:tcPr anchor="ctr"/>
                </a:tc>
                <a:tc>
                  <a:txBody>
                    <a:bodyPr/>
                    <a:lstStyle/>
                    <a:p>
                      <a:pPr algn="ctr"/>
                      <a:r>
                        <a:rPr lang="en-US" b="1" smtClean="0"/>
                        <a:t>2</a:t>
                      </a:r>
                      <a:r>
                        <a:rPr lang="en-US" b="1" baseline="30000" smtClean="0"/>
                        <a:t>4</a:t>
                      </a:r>
                      <a:r>
                        <a:rPr lang="en-US" b="1" smtClean="0"/>
                        <a:t> </a:t>
                      </a:r>
                      <a:endParaRPr lang="en-US"/>
                    </a:p>
                  </a:txBody>
                  <a:tcPr anchor="ctr"/>
                </a:tc>
                <a:tc>
                  <a:txBody>
                    <a:bodyPr/>
                    <a:lstStyle/>
                    <a:p>
                      <a:pPr algn="ctr"/>
                      <a:r>
                        <a:rPr lang="en-US" b="1" smtClean="0"/>
                        <a:t>2</a:t>
                      </a:r>
                      <a:r>
                        <a:rPr lang="en-US" b="1" baseline="30000" smtClean="0"/>
                        <a:t>3</a:t>
                      </a:r>
                      <a:r>
                        <a:rPr lang="en-US" b="1" smtClean="0"/>
                        <a:t> </a:t>
                      </a:r>
                      <a:endParaRPr lang="en-US"/>
                    </a:p>
                  </a:txBody>
                  <a:tcPr anchor="ctr"/>
                </a:tc>
                <a:tc>
                  <a:txBody>
                    <a:bodyPr/>
                    <a:lstStyle/>
                    <a:p>
                      <a:pPr algn="ctr"/>
                      <a:r>
                        <a:rPr lang="en-US" b="1" smtClean="0"/>
                        <a:t>2</a:t>
                      </a:r>
                      <a:r>
                        <a:rPr lang="en-US" b="1" baseline="30000" smtClean="0"/>
                        <a:t>2</a:t>
                      </a:r>
                      <a:r>
                        <a:rPr lang="en-US" b="1" smtClean="0"/>
                        <a:t> </a:t>
                      </a:r>
                      <a:endParaRPr lang="en-US"/>
                    </a:p>
                  </a:txBody>
                  <a:tcPr anchor="ctr"/>
                </a:tc>
                <a:tc>
                  <a:txBody>
                    <a:bodyPr/>
                    <a:lstStyle/>
                    <a:p>
                      <a:pPr algn="ctr"/>
                      <a:r>
                        <a:rPr lang="en-US" b="1" smtClean="0"/>
                        <a:t>2</a:t>
                      </a:r>
                      <a:r>
                        <a:rPr lang="en-US" b="1" baseline="30000" smtClean="0"/>
                        <a:t>1</a:t>
                      </a:r>
                      <a:r>
                        <a:rPr lang="en-US" b="1" smtClean="0"/>
                        <a:t> </a:t>
                      </a:r>
                      <a:endParaRPr lang="en-US"/>
                    </a:p>
                  </a:txBody>
                  <a:tcPr anchor="ctr"/>
                </a:tc>
                <a:tc>
                  <a:txBody>
                    <a:bodyPr/>
                    <a:lstStyle/>
                    <a:p>
                      <a:pPr algn="ctr"/>
                      <a:r>
                        <a:rPr lang="en-US" b="1" smtClean="0"/>
                        <a:t>2</a:t>
                      </a:r>
                      <a:r>
                        <a:rPr lang="en-US" b="1" baseline="30000" smtClean="0"/>
                        <a:t>0</a:t>
                      </a:r>
                      <a:endParaRPr lang="en-US"/>
                    </a:p>
                  </a:txBody>
                  <a:tcPr anchor="ctr"/>
                </a:tc>
              </a:tr>
            </a:tbl>
          </a:graphicData>
        </a:graphic>
      </p:graphicFrame>
      <p:cxnSp>
        <p:nvCxnSpPr>
          <p:cNvPr id="9" name="Straight Arrow Connector 8"/>
          <p:cNvCxnSpPr/>
          <p:nvPr/>
        </p:nvCxnSpPr>
        <p:spPr>
          <a:xfrm flipV="1">
            <a:off x="4014952"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1"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160580"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749159"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358759"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947338"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546428"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124497"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028835" y="3456433"/>
            <a:ext cx="753035" cy="369332"/>
          </a:xfrm>
          <a:prstGeom prst="rect">
            <a:avLst/>
          </a:prstGeom>
          <a:noFill/>
        </p:spPr>
        <p:txBody>
          <a:bodyPr wrap="square" rtlCol="0">
            <a:spAutoFit/>
          </a:bodyPr>
          <a:lstStyle/>
          <a:p>
            <a:r>
              <a:rPr lang="en-US" b="1" smtClean="0"/>
              <a:t>. . .</a:t>
            </a:r>
            <a:endParaRPr lang="en-US" b="1"/>
          </a:p>
        </p:txBody>
      </p:sp>
      <p:sp>
        <p:nvSpPr>
          <p:cNvPr id="15" name="TextBox 14"/>
          <p:cNvSpPr txBox="1"/>
          <p:nvPr/>
        </p:nvSpPr>
        <p:spPr>
          <a:xfrm>
            <a:off x="3028835" y="4317044"/>
            <a:ext cx="753035" cy="369332"/>
          </a:xfrm>
          <a:prstGeom prst="rect">
            <a:avLst/>
          </a:prstGeom>
          <a:noFill/>
        </p:spPr>
        <p:txBody>
          <a:bodyPr wrap="square" rtlCol="0">
            <a:spAutoFit/>
          </a:bodyPr>
          <a:lstStyle/>
          <a:p>
            <a:r>
              <a:rPr lang="en-US" b="1" smtClean="0"/>
              <a:t>. . .</a:t>
            </a:r>
            <a:endParaRPr lang="en-US" b="1"/>
          </a:p>
        </p:txBody>
      </p:sp>
    </p:spTree>
    <p:extLst>
      <p:ext uri="{BB962C8B-B14F-4D97-AF65-F5344CB8AC3E}">
        <p14:creationId xmlns:p14="http://schemas.microsoft.com/office/powerpoint/2010/main" val="13918083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Nhị </a:t>
            </a:r>
            <a:r>
              <a:rPr lang="en-US" smtClean="0"/>
              <a:t>phân : phép toán bit (bitwise)</a:t>
            </a:r>
            <a:endParaRPr lang="en-US"/>
          </a:p>
        </p:txBody>
      </p:sp>
      <p:sp>
        <p:nvSpPr>
          <p:cNvPr id="3" name="Content Placeholder 2"/>
          <p:cNvSpPr>
            <a:spLocks noGrp="1"/>
          </p:cNvSpPr>
          <p:nvPr>
            <p:ph idx="1"/>
          </p:nvPr>
        </p:nvSpPr>
        <p:spPr/>
        <p:txBody>
          <a:bodyPr/>
          <a:lstStyle/>
          <a:p>
            <a:pPr marL="0" indent="0">
              <a:buNone/>
            </a:pPr>
            <a:endParaRPr lang="en-US" baseline="30000" smtClean="0"/>
          </a:p>
          <a:p>
            <a:pPr marL="0" indent="0">
              <a:buNone/>
            </a:pPr>
            <a:endParaRPr lang="en-US"/>
          </a:p>
        </p:txBody>
      </p:sp>
      <p:graphicFrame>
        <p:nvGraphicFramePr>
          <p:cNvPr id="5" name="Table 4"/>
          <p:cNvGraphicFramePr>
            <a:graphicFrameLocks noGrp="1"/>
          </p:cNvGraphicFramePr>
          <p:nvPr>
            <p:extLst/>
          </p:nvPr>
        </p:nvGraphicFramePr>
        <p:xfrm>
          <a:off x="1053739" y="1951947"/>
          <a:ext cx="10167256" cy="3180506"/>
        </p:xfrm>
        <a:graphic>
          <a:graphicData uri="http://schemas.openxmlformats.org/drawingml/2006/table">
            <a:tbl>
              <a:tblPr/>
              <a:tblGrid>
                <a:gridCol w="1099456"/>
                <a:gridCol w="640080"/>
                <a:gridCol w="8427720"/>
              </a:tblGrid>
              <a:tr h="454358">
                <a:tc>
                  <a:txBody>
                    <a:bodyPr/>
                    <a:lstStyle/>
                    <a:p>
                      <a:pPr algn="ctr" fontAlgn="t"/>
                      <a:r>
                        <a:rPr lang="en-US" sz="1800" smtClean="0">
                          <a:effectLst/>
                        </a:rPr>
                        <a:t>Phép</a:t>
                      </a:r>
                      <a:r>
                        <a:rPr lang="en-US" sz="1800" baseline="0" smtClean="0">
                          <a:effectLst/>
                        </a:rPr>
                        <a:t> toán</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gridSpan="2">
                  <a:txBody>
                    <a:bodyPr/>
                    <a:lstStyle/>
                    <a:p>
                      <a:pPr algn="ctr" fontAlgn="t"/>
                      <a:r>
                        <a:rPr lang="en-US" sz="1800" smtClean="0">
                          <a:effectLst/>
                        </a:rPr>
                        <a:t>Mô</a:t>
                      </a:r>
                      <a:r>
                        <a:rPr lang="en-US" sz="1800" baseline="0" smtClean="0">
                          <a:effectLst/>
                        </a:rPr>
                        <a:t> tả</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l" fontAlgn="t"/>
                      <a:endParaRPr lang="en-US" sz="1800">
                        <a:effectLst/>
                      </a:endParaRPr>
                    </a:p>
                  </a:txBody>
                  <a:tcPr marL="52807" marR="52807" marT="52807" marB="528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454358">
                <a:tc>
                  <a:txBody>
                    <a:bodyPr/>
                    <a:lstStyle/>
                    <a:p>
                      <a:pPr algn="ctr" fontAlgn="t"/>
                      <a:r>
                        <a:rPr lang="en-US" sz="1800">
                          <a:effectLst/>
                        </a:rPr>
                        <a:t>&amp;</a:t>
                      </a: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smtClean="0">
                          <a:effectLst/>
                        </a:rPr>
                        <a:t>A&amp;B</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smtClean="0">
                          <a:effectLst/>
                        </a:rPr>
                        <a:t>kết</a:t>
                      </a:r>
                      <a:r>
                        <a:rPr lang="en-US" sz="1800" baseline="0" smtClean="0">
                          <a:effectLst/>
                        </a:rPr>
                        <a:t> quả là bit 1 nếu 2 bit đều là bit 1, ngược lại bit 0</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58">
                <a:tc>
                  <a:txBody>
                    <a:bodyPr/>
                    <a:lstStyle/>
                    <a:p>
                      <a:pPr algn="ctr" fontAlgn="t"/>
                      <a:r>
                        <a:rPr lang="en-US" sz="1800">
                          <a:effectLst/>
                        </a:rPr>
                        <a:t>|</a:t>
                      </a: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smtClean="0">
                          <a:effectLst/>
                        </a:rPr>
                        <a:t>A|B</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smtClean="0">
                          <a:effectLst/>
                        </a:rPr>
                        <a:t>kết</a:t>
                      </a:r>
                      <a:r>
                        <a:rPr lang="en-US" sz="1800" baseline="0" smtClean="0">
                          <a:effectLst/>
                        </a:rPr>
                        <a:t> quả là bit 1 nếu có 1 trong 2 bit là bit 1, ngược lại bit 0</a:t>
                      </a:r>
                      <a:endParaRPr lang="en-US" sz="1800" smtClean="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58">
                <a:tc>
                  <a:txBody>
                    <a:bodyPr/>
                    <a:lstStyle/>
                    <a:p>
                      <a:pPr algn="ctr" fontAlgn="t"/>
                      <a:r>
                        <a:rPr lang="en-US" sz="1800">
                          <a:effectLst/>
                        </a:rPr>
                        <a:t>^</a:t>
                      </a: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smtClean="0">
                          <a:effectLst/>
                        </a:rPr>
                        <a:t>A^B</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smtClean="0">
                          <a:effectLst/>
                        </a:rPr>
                        <a:t>kết</a:t>
                      </a:r>
                      <a:r>
                        <a:rPr lang="en-US" sz="1800" baseline="0" smtClean="0">
                          <a:effectLst/>
                        </a:rPr>
                        <a:t> quả là bit 0 nếu 2 bit đều là 1 hay đều là bit 0, ngược lại bit 1</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58">
                <a:tc>
                  <a:txBody>
                    <a:bodyPr/>
                    <a:lstStyle/>
                    <a:p>
                      <a:pPr algn="ctr" fontAlgn="t"/>
                      <a:r>
                        <a:rPr lang="en-US" sz="1800">
                          <a:effectLst/>
                        </a:rPr>
                        <a:t>~</a:t>
                      </a: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smtClean="0">
                          <a:effectLst/>
                        </a:rPr>
                        <a:t>~A</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smtClean="0">
                          <a:effectLst/>
                        </a:rPr>
                        <a:t>kết</a:t>
                      </a:r>
                      <a:r>
                        <a:rPr lang="en-US" sz="1800" baseline="0" smtClean="0">
                          <a:effectLst/>
                        </a:rPr>
                        <a:t> quả là bit 1 nếu bit đang xét là bit 0, </a:t>
                      </a:r>
                      <a:r>
                        <a:rPr lang="en-US" sz="1800" smtClean="0">
                          <a:effectLst/>
                        </a:rPr>
                        <a:t>kết</a:t>
                      </a:r>
                      <a:r>
                        <a:rPr lang="en-US" sz="1800" baseline="0" smtClean="0">
                          <a:effectLst/>
                        </a:rPr>
                        <a:t> quả là bit 0 nếu bit đang xét  là bit 1</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58">
                <a:tc>
                  <a:txBody>
                    <a:bodyPr/>
                    <a:lstStyle/>
                    <a:p>
                      <a:pPr algn="ctr" fontAlgn="t"/>
                      <a:r>
                        <a:rPr lang="en-US" sz="1800">
                          <a:effectLst/>
                        </a:rPr>
                        <a:t>&lt;&lt;</a:t>
                      </a: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smtClean="0">
                          <a:effectLst/>
                        </a:rPr>
                        <a:t>A&lt;&lt;n</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smtClean="0">
                          <a:effectLst/>
                        </a:rPr>
                        <a:t>dịch</a:t>
                      </a:r>
                      <a:r>
                        <a:rPr lang="en-US" sz="1800" baseline="0" smtClean="0">
                          <a:effectLst/>
                        </a:rPr>
                        <a:t> chuyển chuỗi bit biểu diễn A sang bên trái n vị trí, n bit trống bên phải điền vào bit 0</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58">
                <a:tc>
                  <a:txBody>
                    <a:bodyPr/>
                    <a:lstStyle/>
                    <a:p>
                      <a:pPr algn="ctr" fontAlgn="t"/>
                      <a:r>
                        <a:rPr lang="en-US" sz="1800">
                          <a:effectLst/>
                        </a:rPr>
                        <a:t>&gt;&gt;</a:t>
                      </a: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smtClean="0">
                          <a:effectLst/>
                        </a:rPr>
                        <a:t>A&gt;&gt;n</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smtClean="0">
                          <a:effectLst/>
                        </a:rPr>
                        <a:t>dịch</a:t>
                      </a:r>
                      <a:r>
                        <a:rPr lang="en-US" sz="1800" baseline="0" smtClean="0">
                          <a:effectLst/>
                        </a:rPr>
                        <a:t> chuyển chuỗi bit biểu diễn A sang bên phải n vị trí, n bit trống bên trái điền vào bit 0</a:t>
                      </a:r>
                      <a:endParaRPr lang="en-US" sz="1800">
                        <a:effectLst/>
                      </a:endParaRPr>
                    </a:p>
                  </a:txBody>
                  <a:tcPr marL="52807" marR="52807" marT="52807" marB="52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63421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Nhị </a:t>
            </a:r>
            <a:r>
              <a:rPr lang="en-US" smtClean="0"/>
              <a:t>phân : phép toán bit (bitwise)</a:t>
            </a:r>
            <a:endParaRPr lang="en-US"/>
          </a:p>
        </p:txBody>
      </p:sp>
      <p:sp>
        <p:nvSpPr>
          <p:cNvPr id="3" name="Content Placeholder 2"/>
          <p:cNvSpPr>
            <a:spLocks noGrp="1"/>
          </p:cNvSpPr>
          <p:nvPr>
            <p:ph idx="1"/>
          </p:nvPr>
        </p:nvSpPr>
        <p:spPr/>
        <p:txBody>
          <a:bodyPr/>
          <a:lstStyle/>
          <a:p>
            <a:pPr marL="0" indent="0">
              <a:buNone/>
            </a:pPr>
            <a:endParaRPr lang="en-US" baseline="30000" smtClean="0"/>
          </a:p>
          <a:p>
            <a:pPr marL="0" indent="0">
              <a:buNone/>
            </a:pPr>
            <a:endParaRPr lang="en-US"/>
          </a:p>
        </p:txBody>
      </p:sp>
      <p:graphicFrame>
        <p:nvGraphicFramePr>
          <p:cNvPr id="4" name="Table 3"/>
          <p:cNvGraphicFramePr>
            <a:graphicFrameLocks noGrp="1"/>
          </p:cNvGraphicFramePr>
          <p:nvPr>
            <p:extLst/>
          </p:nvPr>
        </p:nvGraphicFramePr>
        <p:xfrm>
          <a:off x="2502573" y="2302697"/>
          <a:ext cx="6793829" cy="2133600"/>
        </p:xfrm>
        <a:graphic>
          <a:graphicData uri="http://schemas.openxmlformats.org/drawingml/2006/table">
            <a:tbl>
              <a:tblPr/>
              <a:tblGrid>
                <a:gridCol w="1136754"/>
                <a:gridCol w="1131415"/>
                <a:gridCol w="1131415"/>
                <a:gridCol w="1131415"/>
                <a:gridCol w="1131415"/>
                <a:gridCol w="1131415"/>
              </a:tblGrid>
              <a:tr h="420333">
                <a:tc>
                  <a:txBody>
                    <a:bodyPr/>
                    <a:lstStyle/>
                    <a:p>
                      <a:pPr algn="ctr" fontAlgn="t"/>
                      <a:r>
                        <a:rPr lang="en-US">
                          <a:effectLst/>
                        </a:rPr>
                        <a:t>p</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effectLst/>
                        </a:rPr>
                        <a:t>q</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effectLst/>
                        </a:rPr>
                        <a:t>p &amp; q</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effectLst/>
                        </a:rPr>
                        <a:t>p | q</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effectLst/>
                        </a:rPr>
                        <a:t>p ^ q</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mtClean="0">
                          <a:effectLst/>
                        </a:rPr>
                        <a:t>~p</a:t>
                      </a:r>
                      <a:endParaRPr lang="en-US" b="1">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20333">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mtClean="0">
                          <a:effectLst/>
                        </a:rPr>
                        <a:t>1</a:t>
                      </a:r>
                      <a:endParaRPr lang="en-US">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333">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mtClean="0">
                          <a:effectLst/>
                        </a:rPr>
                        <a:t>1</a:t>
                      </a:r>
                      <a:endParaRPr lang="en-US">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333">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mtClean="0">
                          <a:effectLst/>
                        </a:rPr>
                        <a:t>0</a:t>
                      </a:r>
                      <a:endParaRPr lang="en-US">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333">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mtClean="0">
                          <a:effectLst/>
                        </a:rPr>
                        <a:t>0</a:t>
                      </a:r>
                      <a:endParaRPr lang="en-US">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69093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 - Timeline</a:t>
            </a:r>
            <a:endParaRPr lang="en-US"/>
          </a:p>
        </p:txBody>
      </p:sp>
      <p:graphicFrame>
        <p:nvGraphicFramePr>
          <p:cNvPr id="4" name="Content Placeholder 3"/>
          <p:cNvGraphicFramePr>
            <a:graphicFrameLocks noGrp="1"/>
          </p:cNvGraphicFramePr>
          <p:nvPr>
            <p:ph idx="1"/>
            <p:extLst/>
          </p:nvPr>
        </p:nvGraphicFramePr>
        <p:xfrm>
          <a:off x="1881520" y="1584818"/>
          <a:ext cx="8808892" cy="4175280"/>
        </p:xfrm>
        <a:graphic>
          <a:graphicData uri="http://schemas.openxmlformats.org/drawingml/2006/table">
            <a:tbl>
              <a:tblPr/>
              <a:tblGrid>
                <a:gridCol w="2663586"/>
                <a:gridCol w="2057400"/>
                <a:gridCol w="4087906"/>
              </a:tblGrid>
              <a:tr h="407044">
                <a:tc>
                  <a:txBody>
                    <a:bodyPr/>
                    <a:lstStyle/>
                    <a:p>
                      <a:pPr algn="ctr"/>
                      <a:r>
                        <a:rPr lang="en-US" sz="2000">
                          <a:effectLst/>
                        </a:rPr>
                        <a:t>Programming Language</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a:effectLst/>
                        </a:rPr>
                        <a:t>Development Year</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a:effectLst/>
                        </a:rPr>
                        <a:t>Developed by</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07044">
                <a:tc>
                  <a:txBody>
                    <a:bodyPr/>
                    <a:lstStyle/>
                    <a:p>
                      <a:r>
                        <a:rPr lang="en-US" sz="2000">
                          <a:effectLst/>
                        </a:rPr>
                        <a:t>ALGOL</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a:effectLst/>
                        </a:rPr>
                        <a:t>1960</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28600" indent="0"/>
                      <a:r>
                        <a:rPr lang="en-US" sz="2000">
                          <a:effectLst/>
                        </a:rPr>
                        <a:t>International Group</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07044">
                <a:tc>
                  <a:txBody>
                    <a:bodyPr/>
                    <a:lstStyle/>
                    <a:p>
                      <a:r>
                        <a:rPr lang="en-US" sz="2000">
                          <a:effectLst/>
                        </a:rPr>
                        <a:t>BCPL</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a:effectLst/>
                        </a:rPr>
                        <a:t>1967</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28600" indent="0"/>
                      <a:r>
                        <a:rPr lang="en-US" sz="2000">
                          <a:effectLst/>
                        </a:rPr>
                        <a:t>Martin Richards</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07044">
                <a:tc>
                  <a:txBody>
                    <a:bodyPr/>
                    <a:lstStyle/>
                    <a:p>
                      <a:r>
                        <a:rPr lang="en-US" sz="2000">
                          <a:effectLst/>
                        </a:rPr>
                        <a:t>B</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a:effectLst/>
                        </a:rPr>
                        <a:t>1970</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28600" indent="0"/>
                      <a:r>
                        <a:rPr lang="en-US" sz="2000">
                          <a:effectLst/>
                        </a:rPr>
                        <a:t>Ken Thompson</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64415">
                <a:tc>
                  <a:txBody>
                    <a:bodyPr/>
                    <a:lstStyle/>
                    <a:p>
                      <a:r>
                        <a:rPr lang="en-US" sz="2000" b="1">
                          <a:effectLst/>
                        </a:rPr>
                        <a:t>Traditional C</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b="1" smtClean="0">
                          <a:effectLst/>
                        </a:rPr>
                        <a:t>1972</a:t>
                      </a:r>
                      <a:endParaRPr lang="en-US" sz="2000" b="1">
                        <a:effectLst/>
                      </a:endParaRP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28600" indent="0"/>
                      <a:r>
                        <a:rPr lang="en-US" sz="2000" b="1">
                          <a:effectLst/>
                        </a:rPr>
                        <a:t>Dennis Ritchie</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9589">
                <a:tc>
                  <a:txBody>
                    <a:bodyPr/>
                    <a:lstStyle/>
                    <a:p>
                      <a:r>
                        <a:rPr lang="en-US" sz="2000">
                          <a:effectLst/>
                        </a:rPr>
                        <a:t>K&amp;R C</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smtClean="0">
                          <a:effectLst/>
                        </a:rPr>
                        <a:t>1978</a:t>
                      </a:r>
                      <a:endParaRPr lang="en-US" sz="2000">
                        <a:effectLst/>
                      </a:endParaRP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28600" indent="0"/>
                      <a:r>
                        <a:rPr lang="en-US" sz="2000">
                          <a:effectLst/>
                        </a:rPr>
                        <a:t>Brain Kernighan and Dennis Ritchie</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07044">
                <a:tc>
                  <a:txBody>
                    <a:bodyPr/>
                    <a:lstStyle/>
                    <a:p>
                      <a:r>
                        <a:rPr lang="en-US" sz="2000">
                          <a:effectLst/>
                        </a:rPr>
                        <a:t>ANSI C</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smtClean="0">
                          <a:effectLst/>
                        </a:rPr>
                        <a:t>1989</a:t>
                      </a:r>
                      <a:endParaRPr lang="en-US" sz="2000">
                        <a:effectLst/>
                      </a:endParaRP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28600" indent="0"/>
                      <a:r>
                        <a:rPr lang="en-US" sz="2000">
                          <a:effectLst/>
                        </a:rPr>
                        <a:t>ANSI Committee</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07044">
                <a:tc>
                  <a:txBody>
                    <a:bodyPr/>
                    <a:lstStyle/>
                    <a:p>
                      <a:r>
                        <a:rPr lang="en-US" sz="2000">
                          <a:effectLst/>
                        </a:rPr>
                        <a:t>ANSI/ISO C</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a:effectLst/>
                        </a:rPr>
                        <a:t>1990</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28600" indent="0"/>
                      <a:r>
                        <a:rPr lang="en-US" sz="2000">
                          <a:effectLst/>
                        </a:rPr>
                        <a:t>ISO Committee</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07044">
                <a:tc>
                  <a:txBody>
                    <a:bodyPr/>
                    <a:lstStyle/>
                    <a:p>
                      <a:r>
                        <a:rPr lang="en-US" sz="2000" smtClean="0">
                          <a:effectLst/>
                        </a:rPr>
                        <a:t>ANSI/ISO C99</a:t>
                      </a:r>
                      <a:endParaRPr lang="en-US" sz="2000">
                        <a:effectLst/>
                      </a:endParaRP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smtClean="0">
                          <a:effectLst/>
                        </a:rPr>
                        <a:t>1999</a:t>
                      </a:r>
                      <a:endParaRPr lang="en-US" sz="2000">
                        <a:effectLst/>
                      </a:endParaRP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2860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ISO Committee</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0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ANSI/ISO C11</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000" smtClean="0">
                          <a:effectLst/>
                        </a:rPr>
                        <a:t>2011</a:t>
                      </a:r>
                      <a:endParaRPr lang="en-US" sz="2000">
                        <a:effectLst/>
                      </a:endParaRP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2860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ISO Committee</a:t>
                      </a:r>
                    </a:p>
                  </a:txBody>
                  <a:tcPr marL="56364" marR="56364" marT="56364" marB="563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24026116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Nhị </a:t>
            </a:r>
            <a:r>
              <a:rPr lang="en-US" smtClean="0"/>
              <a:t>phân : phép toán bit (bitwise)</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17340908"/>
              </p:ext>
            </p:extLst>
          </p:nvPr>
        </p:nvGraphicFramePr>
        <p:xfrm>
          <a:off x="1529080" y="1704976"/>
          <a:ext cx="9047479" cy="3673795"/>
        </p:xfrm>
        <a:graphic>
          <a:graphicData uri="http://schemas.openxmlformats.org/drawingml/2006/table">
            <a:tbl>
              <a:tblPr>
                <a:tableStyleId>{5C22544A-7EE6-4342-B048-85BDC9FD1C3A}</a:tableStyleId>
              </a:tblPr>
              <a:tblGrid>
                <a:gridCol w="1341787"/>
                <a:gridCol w="1577284"/>
                <a:gridCol w="766051"/>
                <a:gridCol w="766051"/>
                <a:gridCol w="766051"/>
                <a:gridCol w="766051"/>
                <a:gridCol w="766051"/>
                <a:gridCol w="766051"/>
                <a:gridCol w="766051"/>
                <a:gridCol w="766051"/>
              </a:tblGrid>
              <a:tr h="504223">
                <a:tc>
                  <a:txBody>
                    <a:bodyPr/>
                    <a:lstStyle/>
                    <a:p>
                      <a:pPr algn="ctr"/>
                      <a:r>
                        <a:rPr lang="en-US" smtClean="0"/>
                        <a:t>Phép</a:t>
                      </a:r>
                      <a:r>
                        <a:rPr lang="en-US" baseline="0" smtClean="0"/>
                        <a:t> toán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Tên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8">
                  <a:txBody>
                    <a:bodyPr/>
                    <a:lstStyle/>
                    <a:p>
                      <a:pPr algn="ctr"/>
                      <a:r>
                        <a:rPr lang="en-US" smtClean="0"/>
                        <a:t>Biểu diễn</a:t>
                      </a:r>
                      <a:r>
                        <a:rPr lang="en-US" baseline="0" smtClean="0"/>
                        <a:t> nhị phân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52796">
                <a:tc>
                  <a:txBody>
                    <a:bodyPr/>
                    <a:lstStyle/>
                    <a:p>
                      <a:pPr algn="ctr"/>
                      <a:r>
                        <a:rPr lang="en-US" smtClean="0"/>
                        <a:t>A = 41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2796">
                <a:tc>
                  <a:txBody>
                    <a:bodyPr/>
                    <a:lstStyle/>
                    <a:p>
                      <a:pPr algn="ctr"/>
                      <a:r>
                        <a:rPr lang="en-US" smtClean="0"/>
                        <a:t>B = 52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2796">
                <a:tc>
                  <a:txBody>
                    <a:bodyPr/>
                    <a:lstStyle/>
                    <a:p>
                      <a:pPr algn="ctr"/>
                      <a:r>
                        <a:rPr lang="en-US" smtClean="0"/>
                        <a:t>A&amp;B</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AND</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52796">
                <a:tc>
                  <a:txBody>
                    <a:bodyPr/>
                    <a:lstStyle/>
                    <a:p>
                      <a:pPr algn="ctr"/>
                      <a:r>
                        <a:rPr lang="en-US" smtClean="0"/>
                        <a:t>A|B</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OR</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2796">
                <a:tc>
                  <a:txBody>
                    <a:bodyPr/>
                    <a:lstStyle/>
                    <a:p>
                      <a:pPr algn="ctr"/>
                      <a:r>
                        <a:rPr lang="en-US" smtClean="0"/>
                        <a:t>A^B</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XOR</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52796">
                <a:tc>
                  <a:txBody>
                    <a:bodyPr/>
                    <a:lstStyle/>
                    <a:p>
                      <a:pPr algn="ctr"/>
                      <a:r>
                        <a:rPr lang="en-US" smtClean="0"/>
                        <a:t>A&lt;&lt;2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LEFT SHIFT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2796">
                <a:tc>
                  <a:txBody>
                    <a:bodyPr/>
                    <a:lstStyle/>
                    <a:p>
                      <a:pPr algn="ctr"/>
                      <a:r>
                        <a:rPr lang="en-US" smtClean="0"/>
                        <a:t>A&gt;&gt;2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RIGHT SHIFT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smtClean="0">
                          <a:solidFill>
                            <a:srgbClr val="FF0000"/>
                          </a:solidFill>
                        </a:rPr>
                        <a:t>1</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smtClean="0">
                          <a:solidFill>
                            <a:srgbClr val="FF0000"/>
                          </a:solidFill>
                        </a:rPr>
                        <a:t>0</a:t>
                      </a:r>
                      <a:endParaRPr lang="en-US"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4288431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Nhị </a:t>
            </a:r>
            <a:r>
              <a:rPr lang="en-US" smtClean="0"/>
              <a:t>phân : phép toán bit (bitwise)</a:t>
            </a:r>
            <a:endParaRPr lang="en-US"/>
          </a:p>
        </p:txBody>
      </p:sp>
      <p:pic>
        <p:nvPicPr>
          <p:cNvPr id="3" name="Picture 2"/>
          <p:cNvPicPr>
            <a:picLocks noChangeAspect="1"/>
          </p:cNvPicPr>
          <p:nvPr/>
        </p:nvPicPr>
        <p:blipFill>
          <a:blip r:embed="rId2"/>
          <a:stretch>
            <a:fillRect/>
          </a:stretch>
        </p:blipFill>
        <p:spPr>
          <a:xfrm>
            <a:off x="1128152" y="1492063"/>
            <a:ext cx="4938531" cy="3174066"/>
          </a:xfrm>
          <a:prstGeom prst="rect">
            <a:avLst/>
          </a:prstGeom>
        </p:spPr>
      </p:pic>
      <p:pic>
        <p:nvPicPr>
          <p:cNvPr id="4" name="Picture 3"/>
          <p:cNvPicPr>
            <a:picLocks noChangeAspect="1"/>
          </p:cNvPicPr>
          <p:nvPr/>
        </p:nvPicPr>
        <p:blipFill>
          <a:blip r:embed="rId3"/>
          <a:stretch>
            <a:fillRect/>
          </a:stretch>
        </p:blipFill>
        <p:spPr>
          <a:xfrm>
            <a:off x="5505170" y="3410230"/>
            <a:ext cx="5071849" cy="2382837"/>
          </a:xfrm>
          <a:prstGeom prst="rect">
            <a:avLst/>
          </a:prstGeom>
        </p:spPr>
      </p:pic>
    </p:spTree>
    <p:extLst>
      <p:ext uri="{BB962C8B-B14F-4D97-AF65-F5344CB8AC3E}">
        <p14:creationId xmlns:p14="http://schemas.microsoft.com/office/powerpoint/2010/main" val="2741754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a:t>
            </a:r>
            <a:r>
              <a:rPr lang="en-US" smtClean="0"/>
              <a:t>Bát phân</a:t>
            </a:r>
            <a:endParaRPr lang="en-US"/>
          </a:p>
        </p:txBody>
      </p:sp>
      <p:sp>
        <p:nvSpPr>
          <p:cNvPr id="3" name="Content Placeholder 2"/>
          <p:cNvSpPr>
            <a:spLocks noGrp="1"/>
          </p:cNvSpPr>
          <p:nvPr>
            <p:ph idx="1"/>
          </p:nvPr>
        </p:nvSpPr>
        <p:spPr/>
        <p:txBody>
          <a:bodyPr/>
          <a:lstStyle/>
          <a:p>
            <a:pPr marL="357188" indent="-357188">
              <a:buFont typeface="Wingdings" panose="05000000000000000000" pitchFamily="2" charset="2"/>
              <a:buChar char="Ø"/>
            </a:pPr>
            <a:r>
              <a:rPr lang="en-US" smtClean="0"/>
              <a:t>8 chữ số : 0, 1, 2, 3, 4, 5, 6, 7</a:t>
            </a:r>
          </a:p>
          <a:p>
            <a:pPr marL="0" indent="0" algn="ctr">
              <a:buNone/>
            </a:pPr>
            <a:r>
              <a:rPr lang="en-US" b="1" smtClean="0"/>
              <a:t>617</a:t>
            </a:r>
          </a:p>
          <a:p>
            <a:pPr marL="357188" indent="-357188">
              <a:buFont typeface="Wingdings" panose="05000000000000000000" pitchFamily="2" charset="2"/>
              <a:buChar char="Ø"/>
            </a:pPr>
            <a:r>
              <a:rPr lang="en-US" smtClean="0"/>
              <a:t>Đổi sang Thập phân</a:t>
            </a:r>
          </a:p>
          <a:p>
            <a:pPr marL="0" indent="0" algn="ctr">
              <a:buNone/>
            </a:pPr>
            <a:endParaRPr lang="en-US" b="1" smtClean="0"/>
          </a:p>
          <a:p>
            <a:pPr marL="0" indent="0" algn="ctr">
              <a:buNone/>
            </a:pPr>
            <a:endParaRPr lang="en-US" b="1" smtClean="0"/>
          </a:p>
          <a:p>
            <a:pPr marL="0" indent="0" algn="ctr">
              <a:buNone/>
            </a:pPr>
            <a:endParaRPr lang="en-US" b="1" baseline="30000" smtClean="0"/>
          </a:p>
          <a:p>
            <a:pPr marL="0" indent="0">
              <a:buNone/>
            </a:pPr>
            <a:endParaRPr lang="en-US" baseline="30000" smtClean="0"/>
          </a:p>
          <a:p>
            <a:pPr marL="0" indent="0">
              <a:buNone/>
            </a:pPr>
            <a:endParaRPr lang="en-US" baseline="30000"/>
          </a:p>
          <a:p>
            <a:pPr marL="0" indent="0" algn="ctr">
              <a:buNone/>
            </a:pPr>
            <a:r>
              <a:rPr lang="en-US" b="1" smtClean="0"/>
              <a:t>6x8</a:t>
            </a:r>
            <a:r>
              <a:rPr lang="en-US" b="1" baseline="30000"/>
              <a:t>2</a:t>
            </a:r>
            <a:r>
              <a:rPr lang="en-US" b="1" smtClean="0"/>
              <a:t> + 1x8</a:t>
            </a:r>
            <a:r>
              <a:rPr lang="en-US" b="1" baseline="30000" smtClean="0"/>
              <a:t>1</a:t>
            </a:r>
            <a:r>
              <a:rPr lang="en-US" b="1" smtClean="0"/>
              <a:t> + 7x8</a:t>
            </a:r>
            <a:r>
              <a:rPr lang="en-US" b="1" baseline="30000" smtClean="0"/>
              <a:t>0 </a:t>
            </a:r>
            <a:r>
              <a:rPr lang="en-US" b="1" smtClean="0"/>
              <a:t>= </a:t>
            </a:r>
            <a:r>
              <a:rPr lang="en-US" b="1" baseline="30000" smtClean="0"/>
              <a:t> </a:t>
            </a:r>
            <a:endParaRPr lang="en-US" b="1" baseline="30000"/>
          </a:p>
          <a:p>
            <a:pPr marL="0" indent="0">
              <a:buNone/>
            </a:pPr>
            <a:endParaRPr lang="en-US" baseline="30000" smtClean="0"/>
          </a:p>
          <a:p>
            <a:pPr marL="0" indent="0">
              <a:buNone/>
            </a:pPr>
            <a:endParaRPr lang="en-US"/>
          </a:p>
        </p:txBody>
      </p:sp>
      <p:graphicFrame>
        <p:nvGraphicFramePr>
          <p:cNvPr id="6" name="Table 5"/>
          <p:cNvGraphicFramePr>
            <a:graphicFrameLocks noGrp="1"/>
          </p:cNvGraphicFramePr>
          <p:nvPr>
            <p:extLst/>
          </p:nvPr>
        </p:nvGraphicFramePr>
        <p:xfrm>
          <a:off x="3713655" y="3411611"/>
          <a:ext cx="4705128" cy="425962"/>
        </p:xfrm>
        <a:graphic>
          <a:graphicData uri="http://schemas.openxmlformats.org/drawingml/2006/table">
            <a:tbl>
              <a:tblPr firstRow="1" bandRow="1">
                <a:tableStyleId>{5C22544A-7EE6-4342-B048-85BDC9FD1C3A}</a:tableStyleId>
              </a:tblPr>
              <a:tblGrid>
                <a:gridCol w="588141"/>
                <a:gridCol w="588141"/>
                <a:gridCol w="588141"/>
                <a:gridCol w="588141"/>
                <a:gridCol w="588141"/>
                <a:gridCol w="588141"/>
                <a:gridCol w="588141"/>
                <a:gridCol w="588141"/>
              </a:tblGrid>
              <a:tr h="425962">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smtClean="0"/>
                        <a:t>6</a:t>
                      </a:r>
                      <a:endParaRPr lang="en-US"/>
                    </a:p>
                  </a:txBody>
                  <a:tcPr anchor="ctr"/>
                </a:tc>
                <a:tc>
                  <a:txBody>
                    <a:bodyPr/>
                    <a:lstStyle/>
                    <a:p>
                      <a:pPr algn="ctr"/>
                      <a:r>
                        <a:rPr lang="en-US" smtClean="0"/>
                        <a:t>1</a:t>
                      </a:r>
                      <a:endParaRPr lang="en-US"/>
                    </a:p>
                  </a:txBody>
                  <a:tcPr anchor="ctr"/>
                </a:tc>
                <a:tc>
                  <a:txBody>
                    <a:bodyPr/>
                    <a:lstStyle/>
                    <a:p>
                      <a:pPr algn="ctr"/>
                      <a:r>
                        <a:rPr lang="en-US" smtClean="0"/>
                        <a:t>7</a:t>
                      </a:r>
                      <a:endParaRPr lang="en-US"/>
                    </a:p>
                  </a:txBody>
                  <a:tcPr anchor="ctr"/>
                </a:tc>
              </a:tr>
            </a:tbl>
          </a:graphicData>
        </a:graphic>
      </p:graphicFrame>
      <p:graphicFrame>
        <p:nvGraphicFramePr>
          <p:cNvPr id="7" name="Table 6"/>
          <p:cNvGraphicFramePr>
            <a:graphicFrameLocks noGrp="1"/>
          </p:cNvGraphicFramePr>
          <p:nvPr>
            <p:extLst/>
          </p:nvPr>
        </p:nvGraphicFramePr>
        <p:xfrm>
          <a:off x="3713655" y="4273459"/>
          <a:ext cx="4705128" cy="425962"/>
        </p:xfrm>
        <a:graphic>
          <a:graphicData uri="http://schemas.openxmlformats.org/drawingml/2006/table">
            <a:tbl>
              <a:tblPr firstRow="1" bandRow="1">
                <a:tableStyleId>{5C22544A-7EE6-4342-B048-85BDC9FD1C3A}</a:tableStyleId>
              </a:tblPr>
              <a:tblGrid>
                <a:gridCol w="588141"/>
                <a:gridCol w="588141"/>
                <a:gridCol w="588141"/>
                <a:gridCol w="588141"/>
                <a:gridCol w="588141"/>
                <a:gridCol w="588141"/>
                <a:gridCol w="588141"/>
                <a:gridCol w="588141"/>
              </a:tblGrid>
              <a:tr h="425962">
                <a:tc>
                  <a:txBody>
                    <a:bodyPr/>
                    <a:lstStyle/>
                    <a:p>
                      <a:pPr algn="ctr"/>
                      <a:r>
                        <a:rPr lang="en-US" b="1" baseline="0" smtClean="0"/>
                        <a:t>8</a:t>
                      </a:r>
                      <a:r>
                        <a:rPr lang="en-US" b="1" baseline="30000" smtClean="0"/>
                        <a:t>7</a:t>
                      </a:r>
                      <a:endParaRPr lang="en-US"/>
                    </a:p>
                  </a:txBody>
                  <a:tcPr anchor="ctr"/>
                </a:tc>
                <a:tc>
                  <a:txBody>
                    <a:bodyPr/>
                    <a:lstStyle/>
                    <a:p>
                      <a:pPr algn="ctr"/>
                      <a:r>
                        <a:rPr lang="en-US" b="1" smtClean="0"/>
                        <a:t>8</a:t>
                      </a:r>
                      <a:r>
                        <a:rPr lang="en-US" b="1" baseline="30000" smtClean="0"/>
                        <a:t>6</a:t>
                      </a:r>
                      <a:endParaRPr lang="en-US"/>
                    </a:p>
                  </a:txBody>
                  <a:tcPr anchor="ctr"/>
                </a:tc>
                <a:tc>
                  <a:txBody>
                    <a:bodyPr/>
                    <a:lstStyle/>
                    <a:p>
                      <a:pPr algn="ctr"/>
                      <a:r>
                        <a:rPr lang="en-US" b="1" smtClean="0"/>
                        <a:t>8</a:t>
                      </a:r>
                      <a:r>
                        <a:rPr lang="en-US" b="1" baseline="30000" smtClean="0"/>
                        <a:t>5</a:t>
                      </a:r>
                      <a:endParaRPr lang="en-US"/>
                    </a:p>
                  </a:txBody>
                  <a:tcPr anchor="ctr"/>
                </a:tc>
                <a:tc>
                  <a:txBody>
                    <a:bodyPr/>
                    <a:lstStyle/>
                    <a:p>
                      <a:pPr algn="ctr"/>
                      <a:r>
                        <a:rPr lang="en-US" b="1" smtClean="0"/>
                        <a:t>8</a:t>
                      </a:r>
                      <a:r>
                        <a:rPr lang="en-US" b="1" baseline="30000" smtClean="0"/>
                        <a:t>4</a:t>
                      </a:r>
                      <a:r>
                        <a:rPr lang="en-US" b="1" smtClean="0"/>
                        <a:t> </a:t>
                      </a:r>
                      <a:endParaRPr lang="en-US"/>
                    </a:p>
                  </a:txBody>
                  <a:tcPr anchor="ctr"/>
                </a:tc>
                <a:tc>
                  <a:txBody>
                    <a:bodyPr/>
                    <a:lstStyle/>
                    <a:p>
                      <a:pPr algn="ctr"/>
                      <a:r>
                        <a:rPr lang="en-US" b="1" smtClean="0"/>
                        <a:t>8</a:t>
                      </a:r>
                      <a:r>
                        <a:rPr lang="en-US" b="1" baseline="30000" smtClean="0"/>
                        <a:t>3</a:t>
                      </a:r>
                      <a:r>
                        <a:rPr lang="en-US" b="1" smtClean="0"/>
                        <a:t> </a:t>
                      </a:r>
                      <a:endParaRPr lang="en-US"/>
                    </a:p>
                  </a:txBody>
                  <a:tcPr anchor="ctr"/>
                </a:tc>
                <a:tc>
                  <a:txBody>
                    <a:bodyPr/>
                    <a:lstStyle/>
                    <a:p>
                      <a:pPr algn="ctr"/>
                      <a:r>
                        <a:rPr lang="en-US" b="1" smtClean="0"/>
                        <a:t>8</a:t>
                      </a:r>
                      <a:r>
                        <a:rPr lang="en-US" b="1" baseline="30000" smtClean="0"/>
                        <a:t>2</a:t>
                      </a:r>
                      <a:r>
                        <a:rPr lang="en-US" b="1" smtClean="0"/>
                        <a:t> </a:t>
                      </a:r>
                      <a:endParaRPr lang="en-US"/>
                    </a:p>
                  </a:txBody>
                  <a:tcPr anchor="ctr"/>
                </a:tc>
                <a:tc>
                  <a:txBody>
                    <a:bodyPr/>
                    <a:lstStyle/>
                    <a:p>
                      <a:pPr algn="ctr"/>
                      <a:r>
                        <a:rPr lang="en-US" b="1" smtClean="0"/>
                        <a:t>8</a:t>
                      </a:r>
                      <a:r>
                        <a:rPr lang="en-US" b="1" baseline="30000" smtClean="0"/>
                        <a:t>1</a:t>
                      </a:r>
                      <a:r>
                        <a:rPr lang="en-US" b="1" smtClean="0"/>
                        <a:t> </a:t>
                      </a:r>
                      <a:endParaRPr lang="en-US"/>
                    </a:p>
                  </a:txBody>
                  <a:tcPr anchor="ctr"/>
                </a:tc>
                <a:tc>
                  <a:txBody>
                    <a:bodyPr/>
                    <a:lstStyle/>
                    <a:p>
                      <a:pPr algn="ctr"/>
                      <a:r>
                        <a:rPr lang="en-US" b="1" smtClean="0"/>
                        <a:t>8</a:t>
                      </a:r>
                      <a:r>
                        <a:rPr lang="en-US" b="1" baseline="30000" smtClean="0"/>
                        <a:t>0</a:t>
                      </a:r>
                      <a:endParaRPr lang="en-US"/>
                    </a:p>
                  </a:txBody>
                  <a:tcPr anchor="ctr"/>
                </a:tc>
              </a:tr>
            </a:tbl>
          </a:graphicData>
        </a:graphic>
      </p:graphicFrame>
      <p:cxnSp>
        <p:nvCxnSpPr>
          <p:cNvPr id="9" name="Straight Arrow Connector 8"/>
          <p:cNvCxnSpPr/>
          <p:nvPr/>
        </p:nvCxnSpPr>
        <p:spPr>
          <a:xfrm flipV="1">
            <a:off x="4014952"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1"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160580"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749159"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358759"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947338"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546428"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124497"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3060089" y="3418708"/>
            <a:ext cx="804742" cy="1353429"/>
          </a:xfrm>
          <a:prstGeom prst="rect">
            <a:avLst/>
          </a:prstGeom>
        </p:spPr>
      </p:pic>
    </p:spTree>
    <p:extLst>
      <p:ext uri="{BB962C8B-B14F-4D97-AF65-F5344CB8AC3E}">
        <p14:creationId xmlns:p14="http://schemas.microsoft.com/office/powerpoint/2010/main" val="5529555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a:t>
            </a:r>
            <a:r>
              <a:rPr lang="en-US" smtClean="0"/>
              <a:t>Thập lục phân</a:t>
            </a:r>
            <a:endParaRPr lang="en-US"/>
          </a:p>
        </p:txBody>
      </p:sp>
      <p:sp>
        <p:nvSpPr>
          <p:cNvPr id="3" name="Content Placeholder 2"/>
          <p:cNvSpPr>
            <a:spLocks noGrp="1"/>
          </p:cNvSpPr>
          <p:nvPr>
            <p:ph idx="1"/>
          </p:nvPr>
        </p:nvSpPr>
        <p:spPr/>
        <p:txBody>
          <a:bodyPr>
            <a:normAutofit/>
          </a:bodyPr>
          <a:lstStyle/>
          <a:p>
            <a:pPr marL="357188" indent="-357188">
              <a:buFont typeface="Wingdings" panose="05000000000000000000" pitchFamily="2" charset="2"/>
              <a:buChar char="Ø"/>
            </a:pPr>
            <a:r>
              <a:rPr lang="en-US" smtClean="0"/>
              <a:t>16 Chữ số : 0, 1, 2, 3, 4, 5, 6, 7, 8, 9, A, B, C, D, E, F</a:t>
            </a:r>
          </a:p>
          <a:p>
            <a:pPr marL="0" indent="0" algn="ctr">
              <a:buNone/>
            </a:pPr>
            <a:r>
              <a:rPr lang="en-US" b="1" smtClean="0"/>
              <a:t>1FA5</a:t>
            </a:r>
          </a:p>
          <a:p>
            <a:pPr marL="357188" indent="-357188">
              <a:buFont typeface="Wingdings" panose="05000000000000000000" pitchFamily="2" charset="2"/>
              <a:buChar char="Ø"/>
            </a:pPr>
            <a:r>
              <a:rPr lang="en-US" smtClean="0"/>
              <a:t>Đổi sang Thập phân</a:t>
            </a:r>
          </a:p>
          <a:p>
            <a:pPr marL="0" indent="0" algn="ctr">
              <a:buNone/>
            </a:pPr>
            <a:endParaRPr lang="en-US" b="1" smtClean="0"/>
          </a:p>
          <a:p>
            <a:pPr marL="0" indent="0" algn="ctr">
              <a:buNone/>
            </a:pPr>
            <a:endParaRPr lang="en-US" b="1" smtClean="0"/>
          </a:p>
          <a:p>
            <a:pPr marL="0" indent="0" algn="ctr">
              <a:buNone/>
            </a:pPr>
            <a:endParaRPr lang="en-US" b="1" baseline="30000" smtClean="0"/>
          </a:p>
          <a:p>
            <a:pPr marL="0" indent="0">
              <a:buNone/>
            </a:pPr>
            <a:endParaRPr lang="en-US" baseline="30000" smtClean="0"/>
          </a:p>
          <a:p>
            <a:pPr marL="0" indent="0">
              <a:buNone/>
            </a:pPr>
            <a:endParaRPr lang="en-US" baseline="30000"/>
          </a:p>
          <a:p>
            <a:pPr marL="0" indent="0" algn="ctr">
              <a:buNone/>
            </a:pPr>
            <a:r>
              <a:rPr lang="en-US" b="1" smtClean="0"/>
              <a:t>1x16</a:t>
            </a:r>
            <a:r>
              <a:rPr lang="en-US" b="1" baseline="30000" smtClean="0"/>
              <a:t>3</a:t>
            </a:r>
            <a:r>
              <a:rPr lang="en-US" b="1" smtClean="0"/>
              <a:t> + 15x16</a:t>
            </a:r>
            <a:r>
              <a:rPr lang="en-US" b="1" baseline="30000" smtClean="0"/>
              <a:t>2</a:t>
            </a:r>
            <a:r>
              <a:rPr lang="en-US" b="1" smtClean="0"/>
              <a:t> + 10x16</a:t>
            </a:r>
            <a:r>
              <a:rPr lang="en-US" b="1" baseline="30000" smtClean="0"/>
              <a:t>1</a:t>
            </a:r>
            <a:r>
              <a:rPr lang="en-US" b="1" smtClean="0"/>
              <a:t> + 5x16</a:t>
            </a:r>
            <a:r>
              <a:rPr lang="en-US" b="1" baseline="30000" smtClean="0"/>
              <a:t>0 </a:t>
            </a:r>
            <a:r>
              <a:rPr lang="en-US" b="1" smtClean="0"/>
              <a:t>= </a:t>
            </a:r>
            <a:r>
              <a:rPr lang="en-US" b="1" baseline="30000" smtClean="0"/>
              <a:t> </a:t>
            </a:r>
            <a:endParaRPr lang="en-US" b="1" baseline="30000"/>
          </a:p>
          <a:p>
            <a:pPr marL="0" indent="0">
              <a:buNone/>
            </a:pPr>
            <a:endParaRPr lang="en-US" baseline="30000" smtClean="0"/>
          </a:p>
          <a:p>
            <a:pPr marL="0" indent="0">
              <a:buNone/>
            </a:pPr>
            <a:endParaRPr lang="en-US"/>
          </a:p>
        </p:txBody>
      </p:sp>
      <p:graphicFrame>
        <p:nvGraphicFramePr>
          <p:cNvPr id="6" name="Table 5"/>
          <p:cNvGraphicFramePr>
            <a:graphicFrameLocks noGrp="1"/>
          </p:cNvGraphicFramePr>
          <p:nvPr>
            <p:extLst/>
          </p:nvPr>
        </p:nvGraphicFramePr>
        <p:xfrm>
          <a:off x="3713655" y="3411611"/>
          <a:ext cx="4705128" cy="425962"/>
        </p:xfrm>
        <a:graphic>
          <a:graphicData uri="http://schemas.openxmlformats.org/drawingml/2006/table">
            <a:tbl>
              <a:tblPr firstRow="1" bandRow="1">
                <a:tableStyleId>{5C22544A-7EE6-4342-B048-85BDC9FD1C3A}</a:tableStyleId>
              </a:tblPr>
              <a:tblGrid>
                <a:gridCol w="588141"/>
                <a:gridCol w="588141"/>
                <a:gridCol w="588141"/>
                <a:gridCol w="588141"/>
                <a:gridCol w="588141"/>
                <a:gridCol w="588141"/>
                <a:gridCol w="588141"/>
                <a:gridCol w="588141"/>
              </a:tblGrid>
              <a:tr h="425962">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smtClean="0"/>
                        <a:t>1</a:t>
                      </a:r>
                      <a:endParaRPr lang="en-US"/>
                    </a:p>
                  </a:txBody>
                  <a:tcPr anchor="ctr"/>
                </a:tc>
                <a:tc>
                  <a:txBody>
                    <a:bodyPr/>
                    <a:lstStyle/>
                    <a:p>
                      <a:pPr algn="ctr"/>
                      <a:r>
                        <a:rPr lang="en-US" smtClean="0"/>
                        <a:t>F</a:t>
                      </a:r>
                      <a:endParaRPr lang="en-US"/>
                    </a:p>
                  </a:txBody>
                  <a:tcPr anchor="ctr"/>
                </a:tc>
                <a:tc>
                  <a:txBody>
                    <a:bodyPr/>
                    <a:lstStyle/>
                    <a:p>
                      <a:pPr algn="ctr"/>
                      <a:r>
                        <a:rPr lang="en-US" smtClean="0"/>
                        <a:t>A</a:t>
                      </a:r>
                      <a:endParaRPr lang="en-US"/>
                    </a:p>
                  </a:txBody>
                  <a:tcPr anchor="ctr"/>
                </a:tc>
                <a:tc>
                  <a:txBody>
                    <a:bodyPr/>
                    <a:lstStyle/>
                    <a:p>
                      <a:pPr algn="ctr"/>
                      <a:r>
                        <a:rPr lang="en-US" smtClean="0"/>
                        <a:t>5</a:t>
                      </a:r>
                      <a:endParaRPr lang="en-US"/>
                    </a:p>
                  </a:txBody>
                  <a:tcPr anchor="ctr"/>
                </a:tc>
              </a:tr>
            </a:tbl>
          </a:graphicData>
        </a:graphic>
      </p:graphicFrame>
      <p:graphicFrame>
        <p:nvGraphicFramePr>
          <p:cNvPr id="7" name="Table 6"/>
          <p:cNvGraphicFramePr>
            <a:graphicFrameLocks noGrp="1"/>
          </p:cNvGraphicFramePr>
          <p:nvPr>
            <p:extLst/>
          </p:nvPr>
        </p:nvGraphicFramePr>
        <p:xfrm>
          <a:off x="3713655" y="4273459"/>
          <a:ext cx="4705128" cy="425962"/>
        </p:xfrm>
        <a:graphic>
          <a:graphicData uri="http://schemas.openxmlformats.org/drawingml/2006/table">
            <a:tbl>
              <a:tblPr firstRow="1" bandRow="1">
                <a:tableStyleId>{5C22544A-7EE6-4342-B048-85BDC9FD1C3A}</a:tableStyleId>
              </a:tblPr>
              <a:tblGrid>
                <a:gridCol w="588141"/>
                <a:gridCol w="588141"/>
                <a:gridCol w="588141"/>
                <a:gridCol w="588141"/>
                <a:gridCol w="588141"/>
                <a:gridCol w="588141"/>
                <a:gridCol w="588141"/>
                <a:gridCol w="588141"/>
              </a:tblGrid>
              <a:tr h="425962">
                <a:tc>
                  <a:txBody>
                    <a:bodyPr/>
                    <a:lstStyle/>
                    <a:p>
                      <a:pPr algn="ctr"/>
                      <a:r>
                        <a:rPr lang="en-US" b="1" smtClean="0"/>
                        <a:t>16</a:t>
                      </a:r>
                      <a:r>
                        <a:rPr lang="en-US" b="1" baseline="30000" smtClean="0"/>
                        <a:t>7</a:t>
                      </a:r>
                      <a:endParaRPr lang="en-US"/>
                    </a:p>
                  </a:txBody>
                  <a:tcPr anchor="ctr"/>
                </a:tc>
                <a:tc>
                  <a:txBody>
                    <a:bodyPr/>
                    <a:lstStyle/>
                    <a:p>
                      <a:pPr algn="ctr"/>
                      <a:r>
                        <a:rPr lang="en-US" b="1" smtClean="0"/>
                        <a:t>16</a:t>
                      </a:r>
                      <a:r>
                        <a:rPr lang="en-US" b="1" baseline="30000" smtClean="0"/>
                        <a:t>6</a:t>
                      </a:r>
                      <a:endParaRPr lang="en-US"/>
                    </a:p>
                  </a:txBody>
                  <a:tcPr anchor="ctr"/>
                </a:tc>
                <a:tc>
                  <a:txBody>
                    <a:bodyPr/>
                    <a:lstStyle/>
                    <a:p>
                      <a:pPr algn="ctr"/>
                      <a:r>
                        <a:rPr lang="en-US" b="1" smtClean="0"/>
                        <a:t>16</a:t>
                      </a:r>
                      <a:r>
                        <a:rPr lang="en-US" b="1" baseline="30000" smtClean="0"/>
                        <a:t>5</a:t>
                      </a:r>
                      <a:endParaRPr lang="en-US"/>
                    </a:p>
                  </a:txBody>
                  <a:tcPr anchor="ctr"/>
                </a:tc>
                <a:tc>
                  <a:txBody>
                    <a:bodyPr/>
                    <a:lstStyle/>
                    <a:p>
                      <a:pPr algn="ctr"/>
                      <a:r>
                        <a:rPr lang="en-US" b="1" smtClean="0"/>
                        <a:t>16</a:t>
                      </a:r>
                      <a:r>
                        <a:rPr lang="en-US" b="1" baseline="30000" smtClean="0"/>
                        <a:t>4</a:t>
                      </a:r>
                      <a:r>
                        <a:rPr lang="en-US" b="1" smtClean="0"/>
                        <a:t> </a:t>
                      </a:r>
                      <a:endParaRPr lang="en-US"/>
                    </a:p>
                  </a:txBody>
                  <a:tcPr anchor="ctr"/>
                </a:tc>
                <a:tc>
                  <a:txBody>
                    <a:bodyPr/>
                    <a:lstStyle/>
                    <a:p>
                      <a:pPr algn="ctr"/>
                      <a:r>
                        <a:rPr lang="en-US" b="1" smtClean="0"/>
                        <a:t>16</a:t>
                      </a:r>
                      <a:r>
                        <a:rPr lang="en-US" b="1" baseline="30000" smtClean="0"/>
                        <a:t>3</a:t>
                      </a:r>
                      <a:r>
                        <a:rPr lang="en-US" b="1" smtClean="0"/>
                        <a:t> </a:t>
                      </a:r>
                      <a:endParaRPr lang="en-US"/>
                    </a:p>
                  </a:txBody>
                  <a:tcPr anchor="ctr"/>
                </a:tc>
                <a:tc>
                  <a:txBody>
                    <a:bodyPr/>
                    <a:lstStyle/>
                    <a:p>
                      <a:pPr algn="ctr"/>
                      <a:r>
                        <a:rPr lang="en-US" b="1" smtClean="0"/>
                        <a:t>16</a:t>
                      </a:r>
                      <a:r>
                        <a:rPr lang="en-US" b="1" baseline="30000" smtClean="0"/>
                        <a:t>2</a:t>
                      </a:r>
                      <a:r>
                        <a:rPr lang="en-US" b="1" smtClean="0"/>
                        <a:t> </a:t>
                      </a:r>
                      <a:endParaRPr lang="en-US"/>
                    </a:p>
                  </a:txBody>
                  <a:tcPr anchor="ctr"/>
                </a:tc>
                <a:tc>
                  <a:txBody>
                    <a:bodyPr/>
                    <a:lstStyle/>
                    <a:p>
                      <a:pPr algn="ctr"/>
                      <a:r>
                        <a:rPr lang="en-US" b="1" smtClean="0"/>
                        <a:t>16</a:t>
                      </a:r>
                      <a:r>
                        <a:rPr lang="en-US" b="1" baseline="30000" smtClean="0"/>
                        <a:t>1</a:t>
                      </a:r>
                      <a:r>
                        <a:rPr lang="en-US" b="1" smtClean="0"/>
                        <a:t> </a:t>
                      </a:r>
                      <a:endParaRPr lang="en-US"/>
                    </a:p>
                  </a:txBody>
                  <a:tcPr anchor="ctr"/>
                </a:tc>
                <a:tc>
                  <a:txBody>
                    <a:bodyPr/>
                    <a:lstStyle/>
                    <a:p>
                      <a:pPr algn="ctr"/>
                      <a:r>
                        <a:rPr lang="en-US" b="1" smtClean="0"/>
                        <a:t>16</a:t>
                      </a:r>
                      <a:r>
                        <a:rPr lang="en-US" b="1" baseline="30000" smtClean="0"/>
                        <a:t>0</a:t>
                      </a:r>
                      <a:endParaRPr lang="en-US"/>
                    </a:p>
                  </a:txBody>
                  <a:tcPr anchor="ctr"/>
                </a:tc>
              </a:tr>
            </a:tbl>
          </a:graphicData>
        </a:graphic>
      </p:graphicFrame>
      <p:cxnSp>
        <p:nvCxnSpPr>
          <p:cNvPr id="9" name="Straight Arrow Connector 8"/>
          <p:cNvCxnSpPr/>
          <p:nvPr/>
        </p:nvCxnSpPr>
        <p:spPr>
          <a:xfrm flipV="1">
            <a:off x="4014952"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1"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160580"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749159"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358759"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947338"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546428"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124497" y="3825765"/>
            <a:ext cx="0" cy="3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28835" y="3456433"/>
            <a:ext cx="753035" cy="369332"/>
          </a:xfrm>
          <a:prstGeom prst="rect">
            <a:avLst/>
          </a:prstGeom>
          <a:noFill/>
        </p:spPr>
        <p:txBody>
          <a:bodyPr wrap="square" rtlCol="0">
            <a:spAutoFit/>
          </a:bodyPr>
          <a:lstStyle/>
          <a:p>
            <a:r>
              <a:rPr lang="en-US" b="1" smtClean="0"/>
              <a:t>. . .</a:t>
            </a:r>
            <a:endParaRPr lang="en-US" b="1"/>
          </a:p>
        </p:txBody>
      </p:sp>
      <p:sp>
        <p:nvSpPr>
          <p:cNvPr id="15" name="TextBox 14"/>
          <p:cNvSpPr txBox="1"/>
          <p:nvPr/>
        </p:nvSpPr>
        <p:spPr>
          <a:xfrm>
            <a:off x="3028835" y="4317044"/>
            <a:ext cx="753035" cy="369332"/>
          </a:xfrm>
          <a:prstGeom prst="rect">
            <a:avLst/>
          </a:prstGeom>
          <a:noFill/>
        </p:spPr>
        <p:txBody>
          <a:bodyPr wrap="square" rtlCol="0">
            <a:spAutoFit/>
          </a:bodyPr>
          <a:lstStyle/>
          <a:p>
            <a:r>
              <a:rPr lang="en-US" b="1" smtClean="0"/>
              <a:t>. . .</a:t>
            </a:r>
            <a:endParaRPr lang="en-US" b="1"/>
          </a:p>
        </p:txBody>
      </p:sp>
    </p:spTree>
    <p:extLst>
      <p:ext uri="{BB962C8B-B14F-4D97-AF65-F5344CB8AC3E}">
        <p14:creationId xmlns:p14="http://schemas.microsoft.com/office/powerpoint/2010/main" val="13909403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6096000" y="5069711"/>
            <a:ext cx="513144" cy="253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Biến đổi số từ hệ 10 sang hệ cơ số b (2,8,16)</a:t>
            </a:r>
            <a:endParaRPr lang="en-US"/>
          </a:p>
        </p:txBody>
      </p:sp>
      <p:sp>
        <p:nvSpPr>
          <p:cNvPr id="3" name="Content Placeholder 2"/>
          <p:cNvSpPr>
            <a:spLocks noGrp="1"/>
          </p:cNvSpPr>
          <p:nvPr>
            <p:ph idx="1"/>
          </p:nvPr>
        </p:nvSpPr>
        <p:spPr/>
        <p:txBody>
          <a:bodyPr>
            <a:normAutofit/>
          </a:bodyPr>
          <a:lstStyle/>
          <a:p>
            <a:r>
              <a:rPr lang="en-US" smtClean="0"/>
              <a:t>Giả sử N = 153 (Hệ 10), b = 2</a:t>
            </a:r>
          </a:p>
          <a:p>
            <a:r>
              <a:rPr lang="en-US" smtClean="0"/>
              <a:t>Lặp lại các bước chia nguyên N cho b</a:t>
            </a:r>
          </a:p>
          <a:p>
            <a:endParaRPr lang="en-US"/>
          </a:p>
          <a:p>
            <a:endParaRPr lang="en-US" smtClean="0"/>
          </a:p>
          <a:p>
            <a:endParaRPr lang="en-US"/>
          </a:p>
          <a:p>
            <a:endParaRPr lang="en-US" smtClean="0"/>
          </a:p>
          <a:p>
            <a:endParaRPr lang="en-US"/>
          </a:p>
          <a:p>
            <a:endParaRPr lang="en-US" smtClean="0"/>
          </a:p>
          <a:p>
            <a:r>
              <a:rPr lang="en-US" smtClean="0"/>
              <a:t>Kết quả : 10011001</a:t>
            </a:r>
          </a:p>
          <a:p>
            <a:endParaRPr lang="en-US" smtClean="0"/>
          </a:p>
          <a:p>
            <a:pPr marL="0" indent="0">
              <a:buNone/>
            </a:pPr>
            <a:endParaRPr lang="en-US" smtClean="0"/>
          </a:p>
        </p:txBody>
      </p:sp>
      <p:graphicFrame>
        <p:nvGraphicFramePr>
          <p:cNvPr id="4" name="Table 3"/>
          <p:cNvGraphicFramePr>
            <a:graphicFrameLocks noGrp="1"/>
          </p:cNvGraphicFramePr>
          <p:nvPr>
            <p:extLst/>
          </p:nvPr>
        </p:nvGraphicFramePr>
        <p:xfrm>
          <a:off x="2958352" y="2342194"/>
          <a:ext cx="5432612" cy="3017520"/>
        </p:xfrm>
        <a:graphic>
          <a:graphicData uri="http://schemas.openxmlformats.org/drawingml/2006/table">
            <a:tbl>
              <a:tblPr firstRow="1" bandRow="1">
                <a:tableStyleId>{2D5ABB26-0587-4C30-8999-92F81FD0307C}</a:tableStyleId>
              </a:tblPr>
              <a:tblGrid>
                <a:gridCol w="1358153"/>
                <a:gridCol w="1358153"/>
                <a:gridCol w="1358153"/>
                <a:gridCol w="1358153"/>
              </a:tblGrid>
              <a:tr h="288962">
                <a:tc>
                  <a:txBody>
                    <a:bodyPr/>
                    <a:lstStyle/>
                    <a:p>
                      <a:pPr algn="ctr"/>
                      <a:r>
                        <a:rPr lang="en-US" sz="1600" smtClean="0"/>
                        <a:t>Số</a:t>
                      </a:r>
                      <a:r>
                        <a:rPr lang="en-US" sz="1600" baseline="0" smtClean="0"/>
                        <a:t> chia (N)</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Số</a:t>
                      </a:r>
                      <a:r>
                        <a:rPr lang="en-US" sz="1600" baseline="0" smtClean="0"/>
                        <a:t> bị chia(b)</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Thương (N/b)</a:t>
                      </a:r>
                      <a:r>
                        <a:rPr lang="en-US" sz="1600" baseline="0" smtClean="0"/>
                        <a:t> </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Số</a:t>
                      </a:r>
                      <a:r>
                        <a:rPr lang="en-US" sz="1600" baseline="0" smtClean="0"/>
                        <a:t> dư</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962">
                <a:tc>
                  <a:txBody>
                    <a:bodyPr/>
                    <a:lstStyle/>
                    <a:p>
                      <a:pPr algn="ctr"/>
                      <a:r>
                        <a:rPr lang="en-US" sz="1600" smtClean="0"/>
                        <a:t>153 =</a:t>
                      </a:r>
                      <a:r>
                        <a:rPr lang="en-US" sz="1600" baseline="0" smtClean="0"/>
                        <a:t> N</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FFC000"/>
                          </a:solidFill>
                        </a:rPr>
                        <a:t>76</a:t>
                      </a:r>
                      <a:endParaRPr lang="en-US" sz="1600" b="1">
                        <a:solidFill>
                          <a:srgbClr val="FFC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1</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962">
                <a:tc>
                  <a:txBody>
                    <a:bodyPr/>
                    <a:lstStyle/>
                    <a:p>
                      <a:pPr algn="ctr"/>
                      <a:r>
                        <a:rPr lang="en-US" sz="1600" b="1" smtClean="0">
                          <a:solidFill>
                            <a:srgbClr val="FFC000"/>
                          </a:solidFill>
                        </a:rPr>
                        <a:t>76</a:t>
                      </a:r>
                      <a:endParaRPr lang="en-US" sz="1600" b="1">
                        <a:solidFill>
                          <a:srgbClr val="FFC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38</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0</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962">
                <a:tc>
                  <a:txBody>
                    <a:bodyPr/>
                    <a:lstStyle/>
                    <a:p>
                      <a:pPr algn="ctr"/>
                      <a:r>
                        <a:rPr lang="en-US" sz="1600" smtClean="0"/>
                        <a:t>38</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19</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0</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962">
                <a:tc>
                  <a:txBody>
                    <a:bodyPr/>
                    <a:lstStyle/>
                    <a:p>
                      <a:pPr algn="ctr"/>
                      <a:r>
                        <a:rPr lang="en-US" sz="1600" smtClean="0"/>
                        <a:t>19</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9</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1</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962">
                <a:tc>
                  <a:txBody>
                    <a:bodyPr/>
                    <a:lstStyle/>
                    <a:p>
                      <a:pPr algn="ctr"/>
                      <a:r>
                        <a:rPr lang="en-US" sz="1600" smtClean="0"/>
                        <a:t>9</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4</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1</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962">
                <a:tc>
                  <a:txBody>
                    <a:bodyPr/>
                    <a:lstStyle/>
                    <a:p>
                      <a:pPr algn="ctr"/>
                      <a:r>
                        <a:rPr lang="en-US" sz="1600" smtClean="0"/>
                        <a:t>4</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0</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962">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1</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0</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962">
                <a:tc>
                  <a:txBody>
                    <a:bodyPr/>
                    <a:lstStyle/>
                    <a:p>
                      <a:pPr algn="ctr"/>
                      <a:r>
                        <a:rPr lang="en-US" sz="1600" smtClean="0"/>
                        <a:t>1</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2</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FF0000"/>
                          </a:solidFill>
                        </a:rPr>
                        <a:t>0</a:t>
                      </a:r>
                      <a:endParaRPr lang="en-US" sz="1600"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1</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Arrow Connector 5"/>
          <p:cNvCxnSpPr/>
          <p:nvPr/>
        </p:nvCxnSpPr>
        <p:spPr>
          <a:xfrm flipV="1">
            <a:off x="8033848" y="2700171"/>
            <a:ext cx="0" cy="25107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912244" y="2905246"/>
            <a:ext cx="2183756" cy="2532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912244" y="3232518"/>
            <a:ext cx="2183756" cy="2532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362587" y="5210888"/>
            <a:ext cx="1391024" cy="749899"/>
            <a:chOff x="6362587" y="5210888"/>
            <a:chExt cx="1391024" cy="749899"/>
          </a:xfrm>
        </p:grpSpPr>
        <p:cxnSp>
          <p:nvCxnSpPr>
            <p:cNvPr id="7" name="Straight Arrow Connector 6"/>
            <p:cNvCxnSpPr/>
            <p:nvPr/>
          </p:nvCxnSpPr>
          <p:spPr>
            <a:xfrm>
              <a:off x="6362587" y="5210888"/>
              <a:ext cx="564306" cy="50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18367" y="5591455"/>
              <a:ext cx="935244" cy="369332"/>
            </a:xfrm>
            <a:prstGeom prst="rect">
              <a:avLst/>
            </a:prstGeom>
            <a:noFill/>
          </p:spPr>
          <p:txBody>
            <a:bodyPr wrap="square" rtlCol="0">
              <a:spAutoFit/>
            </a:bodyPr>
            <a:lstStyle/>
            <a:p>
              <a:r>
                <a:rPr lang="en-US" b="1" smtClean="0">
                  <a:solidFill>
                    <a:srgbClr val="FF0000"/>
                  </a:solidFill>
                </a:rPr>
                <a:t>dừng</a:t>
              </a:r>
              <a:endParaRPr lang="en-US" b="1">
                <a:solidFill>
                  <a:srgbClr val="FF0000"/>
                </a:solidFill>
              </a:endParaRPr>
            </a:p>
          </p:txBody>
        </p:sp>
      </p:grpSp>
    </p:spTree>
    <p:extLst>
      <p:ext uri="{BB962C8B-B14F-4D97-AF65-F5344CB8AC3E}">
        <p14:creationId xmlns:p14="http://schemas.microsoft.com/office/powerpoint/2010/main" val="2294473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5625296" y="4129786"/>
            <a:ext cx="462988" cy="2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Biến đổi số từ hệ 10 sang hệ cơ số b (2,8,16)</a:t>
            </a:r>
            <a:endParaRPr lang="en-US"/>
          </a:p>
        </p:txBody>
      </p:sp>
      <p:sp>
        <p:nvSpPr>
          <p:cNvPr id="3" name="Content Placeholder 2"/>
          <p:cNvSpPr>
            <a:spLocks noGrp="1"/>
          </p:cNvSpPr>
          <p:nvPr>
            <p:ph idx="1"/>
          </p:nvPr>
        </p:nvSpPr>
        <p:spPr/>
        <p:txBody>
          <a:bodyPr>
            <a:normAutofit/>
          </a:bodyPr>
          <a:lstStyle/>
          <a:p>
            <a:r>
              <a:rPr lang="en-US" smtClean="0"/>
              <a:t>Giả sử N = 13054 (hệ 10), b = 16</a:t>
            </a:r>
          </a:p>
          <a:p>
            <a:r>
              <a:rPr lang="en-US" smtClean="0"/>
              <a:t>Lặp lại các bước chia nguyên N cho b</a:t>
            </a:r>
          </a:p>
          <a:p>
            <a:endParaRPr lang="en-US"/>
          </a:p>
          <a:p>
            <a:endParaRPr lang="en-US" smtClean="0"/>
          </a:p>
          <a:p>
            <a:endParaRPr lang="en-US"/>
          </a:p>
          <a:p>
            <a:endParaRPr lang="en-US" smtClean="0"/>
          </a:p>
          <a:p>
            <a:endParaRPr lang="en-US"/>
          </a:p>
          <a:p>
            <a:r>
              <a:rPr lang="en-US" smtClean="0"/>
              <a:t>Kết quả : 32FE</a:t>
            </a:r>
          </a:p>
          <a:p>
            <a:r>
              <a:rPr lang="en-US" smtClean="0"/>
              <a:t>Từ Hệ 10 sang Hệ Bát phân (b=8) ? ( tự tìm hiểu )</a:t>
            </a:r>
          </a:p>
          <a:p>
            <a:pPr marL="0" indent="0">
              <a:buNone/>
            </a:pPr>
            <a:endParaRPr lang="en-US" smtClean="0"/>
          </a:p>
        </p:txBody>
      </p:sp>
      <p:graphicFrame>
        <p:nvGraphicFramePr>
          <p:cNvPr id="4" name="Table 3"/>
          <p:cNvGraphicFramePr>
            <a:graphicFrameLocks noGrp="1"/>
          </p:cNvGraphicFramePr>
          <p:nvPr>
            <p:extLst/>
          </p:nvPr>
        </p:nvGraphicFramePr>
        <p:xfrm>
          <a:off x="2743200" y="2465245"/>
          <a:ext cx="6120065" cy="2255520"/>
        </p:xfrm>
        <a:graphic>
          <a:graphicData uri="http://schemas.openxmlformats.org/drawingml/2006/table">
            <a:tbl>
              <a:tblPr firstRow="1" bandRow="1">
                <a:tableStyleId>{2D5ABB26-0587-4C30-8999-92F81FD0307C}</a:tableStyleId>
              </a:tblPr>
              <a:tblGrid>
                <a:gridCol w="1224013"/>
                <a:gridCol w="1241395"/>
                <a:gridCol w="1307939"/>
                <a:gridCol w="1238491"/>
                <a:gridCol w="1108227"/>
              </a:tblGrid>
              <a:tr h="526190">
                <a:tc>
                  <a:txBody>
                    <a:bodyPr/>
                    <a:lstStyle/>
                    <a:p>
                      <a:pPr algn="ctr"/>
                      <a:r>
                        <a:rPr lang="en-US" sz="1600" smtClean="0"/>
                        <a:t>Số</a:t>
                      </a:r>
                      <a:r>
                        <a:rPr lang="en-US" sz="1600" baseline="0" smtClean="0"/>
                        <a:t> chia (N)</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Số</a:t>
                      </a:r>
                      <a:r>
                        <a:rPr lang="en-US" sz="1600" baseline="0" smtClean="0"/>
                        <a:t> bị chia(b)</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Thương(N/b)</a:t>
                      </a:r>
                      <a:r>
                        <a:rPr lang="en-US" sz="1600" baseline="0" smtClean="0"/>
                        <a:t> </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Số</a:t>
                      </a:r>
                      <a:r>
                        <a:rPr lang="en-US" sz="1600" baseline="0" smtClean="0"/>
                        <a:t> dư (Hệ 10)</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Hệ</a:t>
                      </a:r>
                      <a:r>
                        <a:rPr lang="en-US" sz="1600" baseline="0" smtClean="0"/>
                        <a:t> 16</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636">
                <a:tc>
                  <a:txBody>
                    <a:bodyPr/>
                    <a:lstStyle/>
                    <a:p>
                      <a:pPr algn="ctr"/>
                      <a:r>
                        <a:rPr lang="en-US" sz="1600" smtClean="0"/>
                        <a:t>13054=</a:t>
                      </a:r>
                      <a:r>
                        <a:rPr lang="en-US" sz="1600" baseline="0" smtClean="0"/>
                        <a:t> N</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16</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FFC000"/>
                          </a:solidFill>
                        </a:rPr>
                        <a:t>815</a:t>
                      </a:r>
                      <a:endParaRPr lang="en-US" sz="1600" b="1">
                        <a:solidFill>
                          <a:srgbClr val="FFC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14</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E</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636">
                <a:tc>
                  <a:txBody>
                    <a:bodyPr/>
                    <a:lstStyle/>
                    <a:p>
                      <a:pPr algn="ctr"/>
                      <a:r>
                        <a:rPr lang="en-US" sz="1600" b="1" smtClean="0">
                          <a:solidFill>
                            <a:srgbClr val="FFC000"/>
                          </a:solidFill>
                        </a:rPr>
                        <a:t>815</a:t>
                      </a:r>
                      <a:endParaRPr lang="en-US" sz="1600" b="1">
                        <a:solidFill>
                          <a:srgbClr val="FFC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16</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50</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15</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F</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636">
                <a:tc>
                  <a:txBody>
                    <a:bodyPr/>
                    <a:lstStyle/>
                    <a:p>
                      <a:pPr algn="ctr"/>
                      <a:r>
                        <a:rPr lang="en-US" sz="1600" smtClean="0"/>
                        <a:t>50</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16</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solidFill>
                            <a:schemeClr val="tx1"/>
                          </a:solidFill>
                        </a:rPr>
                        <a:t>3</a:t>
                      </a: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2</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2</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636">
                <a:tc>
                  <a:txBody>
                    <a:bodyPr/>
                    <a:lstStyle/>
                    <a:p>
                      <a:pPr algn="ctr"/>
                      <a:r>
                        <a:rPr lang="en-US" sz="1600" smtClean="0">
                          <a:solidFill>
                            <a:schemeClr val="tx1"/>
                          </a:solidFill>
                        </a:rPr>
                        <a:t>3</a:t>
                      </a: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smtClean="0"/>
                        <a:t>16</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FF0000"/>
                          </a:solidFill>
                        </a:rPr>
                        <a:t>0</a:t>
                      </a:r>
                      <a:endParaRPr lang="en-US" sz="1600"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3</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smtClean="0">
                          <a:solidFill>
                            <a:srgbClr val="00B0F0"/>
                          </a:solidFill>
                        </a:rPr>
                        <a:t>3</a:t>
                      </a: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636">
                <a:tc>
                  <a:txBody>
                    <a:bodyPr/>
                    <a:lstStyle/>
                    <a:p>
                      <a:pPr algn="ct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a:solidFill>
                          <a:srgbClr val="00B0F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Arrow Connector 5"/>
          <p:cNvCxnSpPr/>
          <p:nvPr/>
        </p:nvCxnSpPr>
        <p:spPr>
          <a:xfrm flipV="1">
            <a:off x="8529810" y="3157147"/>
            <a:ext cx="0" cy="11032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682798" y="3315257"/>
            <a:ext cx="1907774" cy="261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682796" y="3604625"/>
            <a:ext cx="1942500" cy="312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19372" y="3240912"/>
            <a:ext cx="648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19372" y="3569901"/>
            <a:ext cx="648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419372" y="3859269"/>
            <a:ext cx="648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19372" y="4171785"/>
            <a:ext cx="648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970475" y="4353364"/>
            <a:ext cx="1391024" cy="749899"/>
            <a:chOff x="6362587" y="5210888"/>
            <a:chExt cx="1391024" cy="749899"/>
          </a:xfrm>
        </p:grpSpPr>
        <p:cxnSp>
          <p:nvCxnSpPr>
            <p:cNvPr id="17" name="Straight Arrow Connector 16"/>
            <p:cNvCxnSpPr/>
            <p:nvPr/>
          </p:nvCxnSpPr>
          <p:spPr>
            <a:xfrm>
              <a:off x="6362587" y="5210888"/>
              <a:ext cx="564306" cy="50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18367" y="5591455"/>
              <a:ext cx="935244" cy="369332"/>
            </a:xfrm>
            <a:prstGeom prst="rect">
              <a:avLst/>
            </a:prstGeom>
            <a:noFill/>
          </p:spPr>
          <p:txBody>
            <a:bodyPr wrap="square" rtlCol="0">
              <a:spAutoFit/>
            </a:bodyPr>
            <a:lstStyle/>
            <a:p>
              <a:r>
                <a:rPr lang="en-US" b="1" smtClean="0">
                  <a:solidFill>
                    <a:srgbClr val="FF0000"/>
                  </a:solidFill>
                </a:rPr>
                <a:t>dừng</a:t>
              </a:r>
              <a:endParaRPr lang="en-US" b="1">
                <a:solidFill>
                  <a:srgbClr val="FF0000"/>
                </a:solidFill>
              </a:endParaRPr>
            </a:p>
          </p:txBody>
        </p:sp>
      </p:grpSp>
    </p:spTree>
    <p:extLst>
      <p:ext uri="{BB962C8B-B14F-4D97-AF65-F5344CB8AC3E}">
        <p14:creationId xmlns:p14="http://schemas.microsoft.com/office/powerpoint/2010/main" val="575586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Biến đổi số từ hệ </a:t>
            </a:r>
            <a:r>
              <a:rPr lang="en-US" smtClean="0"/>
              <a:t>2 sang </a:t>
            </a:r>
            <a:r>
              <a:rPr lang="en-US"/>
              <a:t>hệ </a:t>
            </a:r>
            <a:r>
              <a:rPr lang="en-US" smtClean="0"/>
              <a:t>16</a:t>
            </a:r>
            <a:endParaRPr lang="en-US"/>
          </a:p>
        </p:txBody>
      </p:sp>
      <p:sp>
        <p:nvSpPr>
          <p:cNvPr id="3" name="Content Placeholder 2"/>
          <p:cNvSpPr>
            <a:spLocks noGrp="1"/>
          </p:cNvSpPr>
          <p:nvPr>
            <p:ph idx="1"/>
          </p:nvPr>
        </p:nvSpPr>
        <p:spPr/>
        <p:txBody>
          <a:bodyPr/>
          <a:lstStyle/>
          <a:p>
            <a:r>
              <a:rPr lang="en-US" smtClean="0"/>
              <a:t>Số nhị phân : 1101001001111011</a:t>
            </a:r>
          </a:p>
          <a:p>
            <a:r>
              <a:rPr lang="en-US" smtClean="0"/>
              <a:t>Đổi từng nhóm 4 bits sang hệ 16</a:t>
            </a:r>
          </a:p>
          <a:p>
            <a:pPr marL="0" indent="0" algn="ctr">
              <a:buNone/>
            </a:pPr>
            <a:endParaRPr lang="en-US" smtClean="0"/>
          </a:p>
          <a:p>
            <a:pPr marL="514350" indent="-514350" algn="ctr">
              <a:buAutoNum type="arabicPlain" startAt="1101"/>
            </a:pPr>
            <a:r>
              <a:rPr lang="en-US" b="1" smtClean="0"/>
              <a:t>  0010  0111  1011</a:t>
            </a:r>
          </a:p>
          <a:p>
            <a:pPr marL="514350" indent="-514350" algn="ctr">
              <a:buAutoNum type="arabicPlain" startAt="1101"/>
            </a:pPr>
            <a:endParaRPr lang="en-US" b="1"/>
          </a:p>
          <a:p>
            <a:pPr marL="0" indent="0" algn="ctr">
              <a:buNone/>
            </a:pPr>
            <a:r>
              <a:rPr lang="en-US" b="1" smtClean="0"/>
              <a:t>D         2        7        B</a:t>
            </a:r>
          </a:p>
          <a:p>
            <a:pPr marL="0" indent="0" algn="ctr">
              <a:buNone/>
            </a:pPr>
            <a:endParaRPr lang="en-US" b="1" smtClean="0"/>
          </a:p>
          <a:p>
            <a:r>
              <a:rPr lang="en-US" smtClean="0"/>
              <a:t>Số hệ 16 : 	</a:t>
            </a:r>
            <a:r>
              <a:rPr lang="en-US" b="1" smtClean="0"/>
              <a:t>D27B</a:t>
            </a:r>
            <a:endParaRPr lang="en-US"/>
          </a:p>
          <a:p>
            <a:pPr marL="0" indent="0" algn="ctr">
              <a:buNone/>
            </a:pPr>
            <a:endParaRPr lang="en-US" b="1"/>
          </a:p>
        </p:txBody>
      </p:sp>
      <p:grpSp>
        <p:nvGrpSpPr>
          <p:cNvPr id="8" name="Group 7"/>
          <p:cNvGrpSpPr/>
          <p:nvPr/>
        </p:nvGrpSpPr>
        <p:grpSpPr>
          <a:xfrm>
            <a:off x="4463142" y="3557610"/>
            <a:ext cx="3265715" cy="381000"/>
            <a:chOff x="4463143" y="3287485"/>
            <a:chExt cx="3265715" cy="381000"/>
          </a:xfrm>
        </p:grpSpPr>
        <p:sp>
          <p:nvSpPr>
            <p:cNvPr id="4" name="Left Brace 3"/>
            <p:cNvSpPr/>
            <p:nvPr/>
          </p:nvSpPr>
          <p:spPr>
            <a:xfrm rot="16200000">
              <a:off x="4582886" y="3167742"/>
              <a:ext cx="381000" cy="6204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5453743" y="3167742"/>
              <a:ext cx="381000" cy="6204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rot="16200000">
              <a:off x="6340929" y="3167742"/>
              <a:ext cx="381000" cy="6204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7228115" y="3167742"/>
              <a:ext cx="381000" cy="6204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461061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 (Data Type)</a:t>
            </a:r>
            <a:endParaRPr lang="en-US"/>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a:t>D</a:t>
            </a:r>
            <a:r>
              <a:rPr lang="en-US" smtClean="0"/>
              <a:t>ữ </a:t>
            </a:r>
            <a:r>
              <a:rPr lang="en-US"/>
              <a:t>liệu của </a:t>
            </a:r>
            <a:r>
              <a:rPr lang="en-US" smtClean="0"/>
              <a:t>đối </a:t>
            </a:r>
            <a:r>
              <a:rPr lang="en-US"/>
              <a:t>tượng (biến, hằng, … ) cần </a:t>
            </a:r>
            <a:r>
              <a:rPr lang="en-US" smtClean="0"/>
              <a:t>dùng trong </a:t>
            </a:r>
            <a:r>
              <a:rPr lang="en-US"/>
              <a:t>quá trình thực thi chương trình được lưu trữ trong bộ nhớ</a:t>
            </a:r>
            <a:r>
              <a:rPr lang="en-US" smtClean="0"/>
              <a:t>.</a:t>
            </a:r>
          </a:p>
          <a:p>
            <a:pPr marL="457200" indent="-457200">
              <a:buFont typeface="Wingdings" panose="05000000000000000000" pitchFamily="2" charset="2"/>
              <a:buChar char="Ø"/>
            </a:pPr>
            <a:endParaRPr lang="en-US" smtClean="0"/>
          </a:p>
          <a:p>
            <a:pPr marL="457200" indent="-457200">
              <a:buFont typeface="Wingdings" panose="05000000000000000000" pitchFamily="2" charset="2"/>
              <a:buChar char="Ø"/>
            </a:pPr>
            <a:r>
              <a:rPr lang="en-US" b="1" i="1" smtClean="0"/>
              <a:t>Compiler </a:t>
            </a:r>
            <a:r>
              <a:rPr lang="en-US" b="1" i="1" u="sng" smtClean="0"/>
              <a:t>cần </a:t>
            </a:r>
            <a:r>
              <a:rPr lang="en-US" b="1" i="1" u="sng"/>
              <a:t>biết </a:t>
            </a:r>
            <a:r>
              <a:rPr lang="en-US" b="1" i="1"/>
              <a:t>phải </a:t>
            </a:r>
            <a:r>
              <a:rPr lang="en-US" b="1" i="1" u="sng"/>
              <a:t>cấp phát bao nhiêu vùng </a:t>
            </a:r>
            <a:r>
              <a:rPr lang="en-US" b="1" i="1" u="sng" smtClean="0"/>
              <a:t>nhớ (bytes) </a:t>
            </a:r>
            <a:r>
              <a:rPr lang="en-US" b="1" i="1" smtClean="0"/>
              <a:t>cho đối tượng và </a:t>
            </a:r>
            <a:r>
              <a:rPr lang="en-US" b="1" i="1" u="sng" smtClean="0"/>
              <a:t>cách tổ chức, truy cập đến vùng nhớ </a:t>
            </a:r>
            <a:r>
              <a:rPr lang="en-US" b="1" i="1" smtClean="0"/>
              <a:t>đó như thế nào</a:t>
            </a:r>
          </a:p>
          <a:p>
            <a:pPr marL="457200" indent="-457200">
              <a:buFont typeface="Wingdings" panose="05000000000000000000" pitchFamily="2" charset="2"/>
              <a:buChar char="Ø"/>
            </a:pPr>
            <a:endParaRPr lang="en-US" b="1" smtClean="0"/>
          </a:p>
          <a:p>
            <a:pPr marL="457200" indent="-457200">
              <a:buFont typeface="Wingdings" panose="05000000000000000000" pitchFamily="2" charset="2"/>
              <a:buChar char="Ø"/>
            </a:pPr>
            <a:endParaRPr lang="en-US" smtClean="0"/>
          </a:p>
          <a:p>
            <a:pPr marL="457200" indent="-457200">
              <a:buFont typeface="Wingdings" panose="05000000000000000000" pitchFamily="2" charset="2"/>
              <a:buChar char="Ø"/>
            </a:pPr>
            <a:endParaRPr lang="en-US"/>
          </a:p>
          <a:p>
            <a:pPr marL="457200" indent="-457200">
              <a:buFont typeface="Wingdings" panose="05000000000000000000" pitchFamily="2" charset="2"/>
              <a:buChar char="Ø"/>
            </a:pPr>
            <a:r>
              <a:rPr lang="en-US" smtClean="0"/>
              <a:t>Do đó ta cần phải khai báo Kiểu dữ liệu cho từng đối tượng</a:t>
            </a:r>
            <a:endParaRPr lang="en-US"/>
          </a:p>
        </p:txBody>
      </p:sp>
      <p:grpSp>
        <p:nvGrpSpPr>
          <p:cNvPr id="11" name="Group 10"/>
          <p:cNvGrpSpPr/>
          <p:nvPr/>
        </p:nvGrpSpPr>
        <p:grpSpPr>
          <a:xfrm>
            <a:off x="3461746" y="3738623"/>
            <a:ext cx="3940539" cy="964006"/>
            <a:chOff x="3461746" y="3738623"/>
            <a:chExt cx="3940539" cy="964006"/>
          </a:xfrm>
        </p:grpSpPr>
        <p:sp>
          <p:nvSpPr>
            <p:cNvPr id="4" name="Rectangle 3"/>
            <p:cNvSpPr/>
            <p:nvPr/>
          </p:nvSpPr>
          <p:spPr>
            <a:xfrm>
              <a:off x="5058136" y="3738623"/>
              <a:ext cx="2344149" cy="9640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smtClean="0"/>
                <a:t>Memory</a:t>
              </a:r>
              <a:endParaRPr lang="en-US"/>
            </a:p>
          </p:txBody>
        </p:sp>
        <p:sp>
          <p:nvSpPr>
            <p:cNvPr id="5" name="TextBox 4"/>
            <p:cNvSpPr txBox="1"/>
            <p:nvPr/>
          </p:nvSpPr>
          <p:spPr>
            <a:xfrm>
              <a:off x="5636870" y="4004840"/>
              <a:ext cx="1006997" cy="338554"/>
            </a:xfrm>
            <a:prstGeom prst="rect">
              <a:avLst/>
            </a:prstGeom>
            <a:solidFill>
              <a:schemeClr val="bg1"/>
            </a:solidFill>
          </p:spPr>
          <p:txBody>
            <a:bodyPr wrap="square" rtlCol="0">
              <a:spAutoFit/>
            </a:bodyPr>
            <a:lstStyle/>
            <a:p>
              <a:pPr algn="ctr"/>
              <a:r>
                <a:rPr lang="en-US" sz="1600" b="1" smtClean="0">
                  <a:solidFill>
                    <a:srgbClr val="FF0000"/>
                  </a:solidFill>
                </a:rPr>
                <a:t>? bytes</a:t>
              </a:r>
              <a:endParaRPr lang="en-US" sz="1600" b="1">
                <a:solidFill>
                  <a:srgbClr val="FF0000"/>
                </a:solidFill>
              </a:endParaRPr>
            </a:p>
          </p:txBody>
        </p:sp>
        <p:sp>
          <p:nvSpPr>
            <p:cNvPr id="8" name="Rectangle 7"/>
            <p:cNvSpPr/>
            <p:nvPr/>
          </p:nvSpPr>
          <p:spPr>
            <a:xfrm>
              <a:off x="3461746" y="4004839"/>
              <a:ext cx="783772"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Số x</a:t>
              </a:r>
              <a:endParaRPr lang="en-US" b="1">
                <a:solidFill>
                  <a:schemeClr val="tx1"/>
                </a:solidFill>
              </a:endParaRPr>
            </a:p>
          </p:txBody>
        </p:sp>
        <p:sp>
          <p:nvSpPr>
            <p:cNvPr id="9" name="Right Arrow 8"/>
            <p:cNvSpPr/>
            <p:nvPr/>
          </p:nvSpPr>
          <p:spPr>
            <a:xfrm>
              <a:off x="4245518" y="4089478"/>
              <a:ext cx="696685" cy="169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6386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 (Data Type)</a:t>
            </a:r>
            <a:endParaRPr lang="en-US"/>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a:t>Kiểu dữ liệu cơ </a:t>
            </a:r>
            <a:r>
              <a:rPr lang="en-US" smtClean="0"/>
              <a:t>sở ( Primary </a:t>
            </a:r>
            <a:r>
              <a:rPr lang="en-US"/>
              <a:t>data </a:t>
            </a:r>
            <a:r>
              <a:rPr lang="en-US" smtClean="0"/>
              <a:t>types )</a:t>
            </a:r>
            <a:endParaRPr lang="en-US"/>
          </a:p>
          <a:p>
            <a:pPr marL="0" indent="0" algn="ctr">
              <a:buNone/>
            </a:pPr>
            <a:endParaRPr lang="en-US" sz="1800" smtClean="0"/>
          </a:p>
          <a:p>
            <a:pPr marL="0" indent="0" algn="ctr">
              <a:buNone/>
            </a:pPr>
            <a:r>
              <a:rPr lang="en-US" b="1" smtClean="0"/>
              <a:t>int</a:t>
            </a:r>
            <a:r>
              <a:rPr lang="en-US" smtClean="0"/>
              <a:t> (số nguyên), </a:t>
            </a:r>
            <a:r>
              <a:rPr lang="en-US" b="1" smtClean="0"/>
              <a:t>float</a:t>
            </a:r>
            <a:r>
              <a:rPr lang="en-US" smtClean="0"/>
              <a:t> (số thực),  </a:t>
            </a:r>
            <a:r>
              <a:rPr lang="en-US" b="1" smtClean="0"/>
              <a:t>double</a:t>
            </a:r>
            <a:r>
              <a:rPr lang="en-US" smtClean="0"/>
              <a:t> (số thực), </a:t>
            </a:r>
            <a:r>
              <a:rPr lang="en-US" b="1" smtClean="0"/>
              <a:t>char</a:t>
            </a:r>
            <a:r>
              <a:rPr lang="en-US" smtClean="0"/>
              <a:t> (ký tự)</a:t>
            </a:r>
          </a:p>
          <a:p>
            <a:pPr marL="0" indent="0" algn="ctr">
              <a:buNone/>
            </a:pPr>
            <a:r>
              <a:rPr lang="en-US" smtClean="0"/>
              <a:t>, </a:t>
            </a:r>
            <a:r>
              <a:rPr lang="en-US" b="1" smtClean="0"/>
              <a:t>void </a:t>
            </a:r>
            <a:r>
              <a:rPr lang="en-US" smtClean="0"/>
              <a:t>( kiểu dữ liệu rỗng )</a:t>
            </a:r>
            <a:endParaRPr lang="en-US" b="1" smtClean="0"/>
          </a:p>
          <a:p>
            <a:pPr marL="0" indent="0" algn="ctr">
              <a:buNone/>
            </a:pPr>
            <a:endParaRPr lang="en-US" sz="1800"/>
          </a:p>
          <a:p>
            <a:pPr marL="457200" indent="-457200">
              <a:buFont typeface="Wingdings" panose="05000000000000000000" pitchFamily="2" charset="2"/>
              <a:buChar char="Ø"/>
            </a:pPr>
            <a:r>
              <a:rPr lang="en-US"/>
              <a:t>Kiểu dữ liệu </a:t>
            </a:r>
            <a:r>
              <a:rPr lang="en-US" smtClean="0"/>
              <a:t>dẫn xuất ( Derived </a:t>
            </a:r>
            <a:r>
              <a:rPr lang="en-US"/>
              <a:t>data </a:t>
            </a:r>
            <a:r>
              <a:rPr lang="en-US" smtClean="0"/>
              <a:t>types )</a:t>
            </a:r>
          </a:p>
          <a:p>
            <a:pPr marL="457200" indent="0">
              <a:buNone/>
            </a:pPr>
            <a:r>
              <a:rPr lang="en-US" smtClean="0"/>
              <a:t>gồm các kiểu dữ liệu được tạo nên từ các kiểu cơ sở</a:t>
            </a:r>
            <a:endParaRPr lang="en-US"/>
          </a:p>
          <a:p>
            <a:pPr marL="0" indent="0" algn="ctr">
              <a:buNone/>
            </a:pPr>
            <a:r>
              <a:rPr lang="en-US" b="1"/>
              <a:t>array</a:t>
            </a:r>
            <a:r>
              <a:rPr lang="en-US" smtClean="0"/>
              <a:t>, </a:t>
            </a:r>
            <a:r>
              <a:rPr lang="en-US" b="1" smtClean="0"/>
              <a:t>struct</a:t>
            </a:r>
            <a:r>
              <a:rPr lang="en-US" smtClean="0"/>
              <a:t>, </a:t>
            </a:r>
            <a:r>
              <a:rPr lang="en-US" b="1" smtClean="0"/>
              <a:t>enum</a:t>
            </a:r>
            <a:r>
              <a:rPr lang="en-US" smtClean="0"/>
              <a:t>, </a:t>
            </a:r>
            <a:r>
              <a:rPr lang="en-US" b="1" smtClean="0"/>
              <a:t>union</a:t>
            </a:r>
            <a:r>
              <a:rPr lang="en-US" smtClean="0"/>
              <a:t>, </a:t>
            </a:r>
            <a:r>
              <a:rPr lang="en-US" b="1" smtClean="0"/>
              <a:t>pointer</a:t>
            </a:r>
            <a:endParaRPr lang="en-US" b="1"/>
          </a:p>
        </p:txBody>
      </p:sp>
    </p:spTree>
    <p:extLst>
      <p:ext uri="{BB962C8B-B14F-4D97-AF65-F5344CB8AC3E}">
        <p14:creationId xmlns:p14="http://schemas.microsoft.com/office/powerpoint/2010/main" val="3301091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 cơ sở</a:t>
            </a:r>
            <a:endParaRPr lang="en-US"/>
          </a:p>
        </p:txBody>
      </p:sp>
      <p:sp>
        <p:nvSpPr>
          <p:cNvPr id="3" name="Content Placeholder 2"/>
          <p:cNvSpPr>
            <a:spLocks noGrp="1"/>
          </p:cNvSpPr>
          <p:nvPr>
            <p:ph idx="1"/>
          </p:nvPr>
        </p:nvSpPr>
        <p:spPr/>
        <p:txBody>
          <a:bodyPr/>
          <a:lstStyle/>
          <a:p>
            <a:pPr marL="0" indent="0">
              <a:buNone/>
            </a:pPr>
            <a:endParaRPr lang="en-US"/>
          </a:p>
          <a:p>
            <a:pPr marL="457200" indent="-457200">
              <a:buFont typeface="Wingdings" panose="05000000000000000000" pitchFamily="2" charset="2"/>
              <a:buChar char="Ø"/>
              <a:tabLst>
                <a:tab pos="2406650" algn="l"/>
              </a:tabLst>
            </a:pPr>
            <a:r>
              <a:rPr lang="en-US" b="1" smtClean="0"/>
              <a:t>int</a:t>
            </a:r>
            <a:r>
              <a:rPr lang="en-US" smtClean="0"/>
              <a:t> : 	biểu diễn các số nguyên</a:t>
            </a:r>
            <a:endParaRPr lang="en-US"/>
          </a:p>
          <a:p>
            <a:pPr marL="457200" indent="-457200">
              <a:buFont typeface="Wingdings" panose="05000000000000000000" pitchFamily="2" charset="2"/>
              <a:buChar char="Ø"/>
              <a:tabLst>
                <a:tab pos="2406650" algn="l"/>
              </a:tabLst>
            </a:pPr>
            <a:r>
              <a:rPr lang="en-US" b="1"/>
              <a:t>float</a:t>
            </a:r>
            <a:r>
              <a:rPr lang="en-US"/>
              <a:t> </a:t>
            </a:r>
            <a:r>
              <a:rPr lang="en-US" smtClean="0"/>
              <a:t>: 	biểu diễn các số thực</a:t>
            </a:r>
            <a:endParaRPr lang="en-US"/>
          </a:p>
          <a:p>
            <a:pPr marL="457200" indent="-457200">
              <a:buFont typeface="Wingdings" panose="05000000000000000000" pitchFamily="2" charset="2"/>
              <a:buChar char="Ø"/>
              <a:tabLst>
                <a:tab pos="2406650" algn="l"/>
              </a:tabLst>
            </a:pPr>
            <a:r>
              <a:rPr lang="en-US" b="1" smtClean="0"/>
              <a:t>double : 	</a:t>
            </a:r>
            <a:r>
              <a:rPr lang="en-US" smtClean="0"/>
              <a:t>biểu </a:t>
            </a:r>
            <a:r>
              <a:rPr lang="en-US"/>
              <a:t>diễn các số </a:t>
            </a:r>
            <a:r>
              <a:rPr lang="en-US" smtClean="0"/>
              <a:t>thực có độ chính xác kép</a:t>
            </a:r>
            <a:endParaRPr lang="en-US"/>
          </a:p>
          <a:p>
            <a:pPr marL="457200" indent="-457200">
              <a:buFont typeface="Wingdings" panose="05000000000000000000" pitchFamily="2" charset="2"/>
              <a:buChar char="Ø"/>
              <a:tabLst>
                <a:tab pos="2406650" algn="l"/>
              </a:tabLst>
            </a:pPr>
            <a:r>
              <a:rPr lang="en-US" b="1" smtClean="0"/>
              <a:t>char : 	</a:t>
            </a:r>
            <a:r>
              <a:rPr lang="en-US" smtClean="0"/>
              <a:t>các </a:t>
            </a:r>
            <a:r>
              <a:rPr lang="en-US"/>
              <a:t>số nguyên </a:t>
            </a:r>
            <a:r>
              <a:rPr lang="en-US" smtClean="0"/>
              <a:t> biểu diễn mã ASCII của các ký tự  </a:t>
            </a:r>
            <a:endParaRPr lang="en-US"/>
          </a:p>
          <a:p>
            <a:pPr marL="457200" indent="-457200">
              <a:buFont typeface="Wingdings" panose="05000000000000000000" pitchFamily="2" charset="2"/>
              <a:buChar char="Ø"/>
              <a:tabLst>
                <a:tab pos="2406650" algn="l"/>
              </a:tabLst>
            </a:pPr>
            <a:r>
              <a:rPr lang="en-US" b="1"/>
              <a:t>void</a:t>
            </a:r>
            <a:r>
              <a:rPr lang="en-US"/>
              <a:t> </a:t>
            </a:r>
            <a:r>
              <a:rPr lang="en-US" smtClean="0"/>
              <a:t>: 	kiểu dữ liệu </a:t>
            </a:r>
            <a:r>
              <a:rPr lang="en-US" b="1" smtClean="0"/>
              <a:t>rỗng</a:t>
            </a:r>
            <a:endParaRPr lang="en-US" b="1"/>
          </a:p>
        </p:txBody>
      </p:sp>
    </p:spTree>
    <p:extLst>
      <p:ext uri="{BB962C8B-B14F-4D97-AF65-F5344CB8AC3E}">
        <p14:creationId xmlns:p14="http://schemas.microsoft.com/office/powerpoint/2010/main" val="297508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điểm và Các ứng dụng của C</a:t>
            </a:r>
            <a:endParaRPr lang="en-US"/>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mtClean="0"/>
              <a:t>Đặc điểm :</a:t>
            </a:r>
          </a:p>
          <a:p>
            <a:pPr marL="457200" indent="0">
              <a:buNone/>
            </a:pPr>
            <a:r>
              <a:rPr lang="en-US" smtClean="0"/>
              <a:t>C vừa là một ngôn ngữ cấp cao, vừa có các đặc tính rất thấp như có các lệnh thao tác trực tiếp được với phần cứng ( bộ nhớ, thiết bị …)</a:t>
            </a:r>
          </a:p>
          <a:p>
            <a:pPr marL="457200" indent="0">
              <a:buNone/>
            </a:pPr>
            <a:r>
              <a:rPr lang="en-US" smtClean="0"/>
              <a:t>Nhờ vậy C có các ưu điểm sau :</a:t>
            </a:r>
          </a:p>
          <a:p>
            <a:pPr marL="914400" indent="-457200">
              <a:buFont typeface="Wingdings" panose="05000000000000000000" pitchFamily="2" charset="2"/>
              <a:buChar char="q"/>
            </a:pPr>
            <a:r>
              <a:rPr lang="en-US" smtClean="0"/>
              <a:t>Tốc độ thực thi các mã lệnh của C nhanh gần tương tương các mã lệnh của ngôn ngữ phần cứng Assembly</a:t>
            </a:r>
          </a:p>
          <a:p>
            <a:pPr marL="914400" indent="-457200">
              <a:buFont typeface="Wingdings" panose="05000000000000000000" pitchFamily="2" charset="2"/>
              <a:buChar char="q"/>
            </a:pPr>
            <a:r>
              <a:rPr lang="en-US" smtClean="0"/>
              <a:t>Mặt khác vì là ngôn ngữ cấp cao nên phát triển ứng dụng C dễ dàng hơn Assembly. </a:t>
            </a:r>
          </a:p>
          <a:p>
            <a:pPr marL="914400" indent="-457200">
              <a:buFont typeface="Wingdings" panose="05000000000000000000" pitchFamily="2" charset="2"/>
              <a:buChar char="q"/>
            </a:pPr>
            <a:r>
              <a:rPr lang="en-US" smtClean="0"/>
              <a:t>Tính khả chuyển (portable) : các ứng dụng viết bằng C có thể chạy trên nhiều nền tảng Hệ điều hành khác nhau</a:t>
            </a:r>
          </a:p>
        </p:txBody>
      </p:sp>
    </p:spTree>
    <p:extLst>
      <p:ext uri="{BB962C8B-B14F-4D97-AF65-F5344CB8AC3E}">
        <p14:creationId xmlns:p14="http://schemas.microsoft.com/office/powerpoint/2010/main" val="1368394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 cơ sở : modifiers</a:t>
            </a:r>
            <a:endParaRPr lang="en-US"/>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smtClean="0"/>
              <a:t>Các modifiers ( từ bổ nghĩa )</a:t>
            </a:r>
            <a:endParaRPr lang="en-US"/>
          </a:p>
          <a:p>
            <a:pPr marL="914400" lvl="1" indent="-457200">
              <a:buFont typeface="Wingdings" panose="05000000000000000000" pitchFamily="2" charset="2"/>
              <a:buChar char="q"/>
            </a:pPr>
            <a:r>
              <a:rPr lang="en-US" b="1" smtClean="0"/>
              <a:t>short</a:t>
            </a:r>
          </a:p>
          <a:p>
            <a:pPr marL="914400" lvl="1" indent="-457200">
              <a:buFont typeface="Wingdings" panose="05000000000000000000" pitchFamily="2" charset="2"/>
              <a:buChar char="q"/>
            </a:pPr>
            <a:r>
              <a:rPr lang="en-US" b="1" smtClean="0"/>
              <a:t>signed</a:t>
            </a:r>
          </a:p>
          <a:p>
            <a:pPr marL="914400" lvl="1" indent="-457200">
              <a:buFont typeface="Wingdings" panose="05000000000000000000" pitchFamily="2" charset="2"/>
              <a:buChar char="q"/>
            </a:pPr>
            <a:r>
              <a:rPr lang="en-US" b="1" smtClean="0"/>
              <a:t>unsigned</a:t>
            </a:r>
          </a:p>
          <a:p>
            <a:pPr marL="914400" lvl="1" indent="-457200">
              <a:buFont typeface="Wingdings" panose="05000000000000000000" pitchFamily="2" charset="2"/>
              <a:buChar char="q"/>
            </a:pPr>
            <a:r>
              <a:rPr lang="en-US" b="1" smtClean="0"/>
              <a:t>long</a:t>
            </a:r>
          </a:p>
          <a:p>
            <a:pPr marL="457200" lvl="1" indent="0">
              <a:buNone/>
            </a:pPr>
            <a:endParaRPr lang="en-US" b="1" smtClean="0"/>
          </a:p>
          <a:p>
            <a:pPr marL="457200" indent="-457200">
              <a:buFont typeface="Wingdings" panose="05000000000000000000" pitchFamily="2" charset="2"/>
              <a:buChar char="Ø"/>
            </a:pPr>
            <a:r>
              <a:rPr lang="en-US" smtClean="0"/>
              <a:t>Các modifiers kết hợp với </a:t>
            </a:r>
            <a:r>
              <a:rPr lang="en-US" b="1" smtClean="0"/>
              <a:t>các kiểu cơ sở </a:t>
            </a:r>
            <a:r>
              <a:rPr lang="en-US" smtClean="0"/>
              <a:t>tạo nên các phạm vi </a:t>
            </a:r>
            <a:br>
              <a:rPr lang="en-US" smtClean="0"/>
            </a:br>
            <a:r>
              <a:rPr lang="en-US" smtClean="0"/>
              <a:t>số khác nhau</a:t>
            </a:r>
            <a:endParaRPr lang="en-US"/>
          </a:p>
        </p:txBody>
      </p:sp>
    </p:spTree>
    <p:extLst>
      <p:ext uri="{BB962C8B-B14F-4D97-AF65-F5344CB8AC3E}">
        <p14:creationId xmlns:p14="http://schemas.microsoft.com/office/powerpoint/2010/main" val="3270209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Phạm vi kiểu dữ liệu cơ sở</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54886180"/>
              </p:ext>
            </p:extLst>
          </p:nvPr>
        </p:nvGraphicFramePr>
        <p:xfrm>
          <a:off x="1123406" y="1586756"/>
          <a:ext cx="9940834" cy="3455454"/>
        </p:xfrm>
        <a:graphic>
          <a:graphicData uri="http://schemas.openxmlformats.org/drawingml/2006/table">
            <a:tbl>
              <a:tblPr firstRow="1" firstCol="1" bandRow="1">
                <a:tableStyleId>{7E9639D4-E3E2-4D34-9284-5A2195B3D0D7}</a:tableStyleId>
              </a:tblPr>
              <a:tblGrid>
                <a:gridCol w="2555830"/>
                <a:gridCol w="1560401"/>
                <a:gridCol w="4250748"/>
                <a:gridCol w="1573855"/>
              </a:tblGrid>
              <a:tr h="751312">
                <a:tc>
                  <a:txBody>
                    <a:bodyPr/>
                    <a:lstStyle/>
                    <a:p>
                      <a:pPr marL="0" marR="0" algn="ctr">
                        <a:lnSpc>
                          <a:spcPct val="107000"/>
                        </a:lnSpc>
                        <a:spcBef>
                          <a:spcPts val="0"/>
                        </a:spcBef>
                        <a:spcAft>
                          <a:spcPts val="0"/>
                        </a:spcAft>
                      </a:pPr>
                      <a:r>
                        <a:rPr lang="en-US" sz="2400" b="1">
                          <a:solidFill>
                            <a:schemeClr val="tx1"/>
                          </a:solidFill>
                          <a:effectLst/>
                        </a:rPr>
                        <a:t>Data Type</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2400" b="1">
                          <a:solidFill>
                            <a:schemeClr val="tx1"/>
                          </a:solidFill>
                          <a:effectLst/>
                        </a:rPr>
                        <a:t>Memory (bytes)</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2400" b="1">
                          <a:solidFill>
                            <a:schemeClr val="tx1"/>
                          </a:solidFill>
                          <a:effectLst/>
                        </a:rPr>
                        <a:t>Range</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2400" b="1">
                          <a:solidFill>
                            <a:schemeClr val="tx1"/>
                          </a:solidFill>
                          <a:effectLst/>
                        </a:rPr>
                        <a:t>Format Specifier</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31021">
                <a:tc>
                  <a:txBody>
                    <a:bodyPr/>
                    <a:lstStyle/>
                    <a:p>
                      <a:pPr marL="0" marR="0" algn="ctr">
                        <a:lnSpc>
                          <a:spcPct val="107000"/>
                        </a:lnSpc>
                        <a:spcBef>
                          <a:spcPts val="0"/>
                        </a:spcBef>
                        <a:spcAft>
                          <a:spcPts val="0"/>
                        </a:spcAft>
                      </a:pPr>
                      <a:r>
                        <a:rPr lang="en-US" sz="2400" b="0" smtClean="0">
                          <a:effectLst/>
                        </a:rPr>
                        <a:t>short int</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2</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t>-32,768 to 32,767</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smtClean="0">
                          <a:solidFill>
                            <a:srgbClr val="FF0000"/>
                          </a:solidFill>
                          <a:effectLst/>
                        </a:rPr>
                        <a:t>%hd</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1021">
                <a:tc>
                  <a:txBody>
                    <a:bodyPr/>
                    <a:lstStyle/>
                    <a:p>
                      <a:pPr marL="0" marR="0" algn="ctr">
                        <a:lnSpc>
                          <a:spcPct val="107000"/>
                        </a:lnSpc>
                        <a:spcBef>
                          <a:spcPts val="0"/>
                        </a:spcBef>
                        <a:spcAft>
                          <a:spcPts val="0"/>
                        </a:spcAft>
                      </a:pPr>
                      <a:r>
                        <a:rPr lang="en-US" sz="2400" b="0" smtClean="0">
                          <a:effectLst/>
                        </a:rPr>
                        <a:t>unsigned short int</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2</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0 to 65,535</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smtClean="0">
                          <a:solidFill>
                            <a:srgbClr val="FF0000"/>
                          </a:solidFill>
                          <a:effectLst/>
                        </a:rPr>
                        <a:t>%hu</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1021">
                <a:tc>
                  <a:txBody>
                    <a:bodyPr/>
                    <a:lstStyle/>
                    <a:p>
                      <a:pPr marL="0" marR="0" algn="ctr">
                        <a:lnSpc>
                          <a:spcPct val="107000"/>
                        </a:lnSpc>
                        <a:spcBef>
                          <a:spcPts val="0"/>
                        </a:spcBef>
                        <a:spcAft>
                          <a:spcPts val="0"/>
                        </a:spcAft>
                      </a:pPr>
                      <a:r>
                        <a:rPr lang="en-US" sz="2400" b="0" smtClean="0">
                          <a:effectLst/>
                        </a:rPr>
                        <a:t>unsigned int</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4</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 0 to 4,294,967,295 </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smtClean="0">
                          <a:solidFill>
                            <a:srgbClr val="FF0000"/>
                          </a:solidFill>
                          <a:effectLst/>
                        </a:rPr>
                        <a:t>%u</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406">
                <a:tc>
                  <a:txBody>
                    <a:bodyPr/>
                    <a:lstStyle/>
                    <a:p>
                      <a:pPr marL="0" marR="0" algn="ctr">
                        <a:lnSpc>
                          <a:spcPct val="107000"/>
                        </a:lnSpc>
                        <a:spcBef>
                          <a:spcPts val="0"/>
                        </a:spcBef>
                        <a:spcAft>
                          <a:spcPts val="0"/>
                        </a:spcAft>
                      </a:pPr>
                      <a:r>
                        <a:rPr lang="en-US" sz="2400" b="0" smtClean="0">
                          <a:effectLst/>
                        </a:rPr>
                        <a:t>int</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4</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latin typeface="Calibri" panose="020F0502020204030204" pitchFamily="34" charset="0"/>
                          <a:ea typeface="Calibri" panose="020F0502020204030204" pitchFamily="34" charset="0"/>
                          <a:cs typeface="Times New Roman" panose="02020603050405020304" pitchFamily="18" charset="0"/>
                        </a:rPr>
                        <a:t>-2,147,483,648 to 2,147,483,647 </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smtClean="0">
                          <a:solidFill>
                            <a:srgbClr val="FF0000"/>
                          </a:solidFill>
                          <a:effectLst/>
                        </a:rPr>
                        <a:t>%d</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0263">
                <a:tc>
                  <a:txBody>
                    <a:bodyPr/>
                    <a:lstStyle/>
                    <a:p>
                      <a:pPr marL="0" marR="0" algn="ctr">
                        <a:lnSpc>
                          <a:spcPct val="107000"/>
                        </a:lnSpc>
                        <a:spcBef>
                          <a:spcPts val="0"/>
                        </a:spcBef>
                        <a:spcAft>
                          <a:spcPts val="0"/>
                        </a:spcAft>
                      </a:pPr>
                      <a:r>
                        <a:rPr lang="en-US" sz="2400" b="0" smtClean="0">
                          <a:effectLst/>
                        </a:rPr>
                        <a:t>long int</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4</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latin typeface="Calibri" panose="020F0502020204030204" pitchFamily="34" charset="0"/>
                          <a:ea typeface="Calibri" panose="020F0502020204030204" pitchFamily="34" charset="0"/>
                          <a:cs typeface="Times New Roman" panose="02020603050405020304" pitchFamily="18" charset="0"/>
                        </a:rPr>
                        <a:t>-2,147,483,648 to 2,147,483,647 </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smtClean="0">
                          <a:solidFill>
                            <a:srgbClr val="FF0000"/>
                          </a:solidFill>
                          <a:effectLst/>
                        </a:rPr>
                        <a:t>%ld</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1021">
                <a:tc>
                  <a:txBody>
                    <a:bodyPr/>
                    <a:lstStyle/>
                    <a:p>
                      <a:pPr marL="0" marR="0" algn="ctr">
                        <a:lnSpc>
                          <a:spcPct val="107000"/>
                        </a:lnSpc>
                        <a:spcBef>
                          <a:spcPts val="0"/>
                        </a:spcBef>
                        <a:spcAft>
                          <a:spcPts val="0"/>
                        </a:spcAft>
                      </a:pPr>
                      <a:r>
                        <a:rPr lang="en-US" sz="2400" b="0" smtClean="0">
                          <a:effectLst/>
                        </a:rPr>
                        <a:t>unsigned long int</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4</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latin typeface="Calibri" panose="020F0502020204030204" pitchFamily="34" charset="0"/>
                          <a:ea typeface="Calibri" panose="020F0502020204030204" pitchFamily="34" charset="0"/>
                          <a:cs typeface="Times New Roman" panose="02020603050405020304" pitchFamily="18" charset="0"/>
                        </a:rPr>
                        <a:t> 0 to 4,294,967,295 </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smtClean="0">
                          <a:solidFill>
                            <a:srgbClr val="FF0000"/>
                          </a:solidFill>
                          <a:effectLst/>
                        </a:rPr>
                        <a:t>%lu</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28700" y="5800725"/>
            <a:ext cx="6829425" cy="369332"/>
          </a:xfrm>
          <a:prstGeom prst="rect">
            <a:avLst/>
          </a:prstGeom>
          <a:noFill/>
        </p:spPr>
        <p:txBody>
          <a:bodyPr wrap="square" rtlCol="0">
            <a:spAutoFit/>
          </a:bodyPr>
          <a:lstStyle/>
          <a:p>
            <a:pPr marL="285750" indent="-285750">
              <a:buFont typeface="Wingdings" panose="05000000000000000000" pitchFamily="2" charset="2"/>
              <a:buChar char="Ø"/>
            </a:pPr>
            <a:r>
              <a:rPr lang="en-US" b="1" smtClean="0"/>
              <a:t>Format Specifier </a:t>
            </a:r>
            <a:r>
              <a:rPr lang="en-US" smtClean="0"/>
              <a:t>được dùng trong các hàm </a:t>
            </a:r>
            <a:r>
              <a:rPr lang="en-US" b="1" smtClean="0"/>
              <a:t>scanf</a:t>
            </a:r>
            <a:r>
              <a:rPr lang="en-US" smtClean="0"/>
              <a:t>() và </a:t>
            </a:r>
            <a:r>
              <a:rPr lang="en-US" b="1" smtClean="0"/>
              <a:t>printf</a:t>
            </a:r>
            <a:r>
              <a:rPr lang="en-US" smtClean="0"/>
              <a:t>()</a:t>
            </a:r>
            <a:endParaRPr lang="en-US"/>
          </a:p>
        </p:txBody>
      </p:sp>
    </p:spTree>
    <p:extLst>
      <p:ext uri="{BB962C8B-B14F-4D97-AF65-F5344CB8AC3E}">
        <p14:creationId xmlns:p14="http://schemas.microsoft.com/office/powerpoint/2010/main" val="1577598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Phạm vi kiểu dữ liệu cơ sở</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14937614"/>
              </p:ext>
            </p:extLst>
          </p:nvPr>
        </p:nvGraphicFramePr>
        <p:xfrm>
          <a:off x="1345839" y="2093530"/>
          <a:ext cx="8998999" cy="1950273"/>
        </p:xfrm>
        <a:graphic>
          <a:graphicData uri="http://schemas.openxmlformats.org/drawingml/2006/table">
            <a:tbl>
              <a:tblPr firstRow="1" firstCol="1" bandRow="1">
                <a:tableStyleId>{7E9639D4-E3E2-4D34-9284-5A2195B3D0D7}</a:tableStyleId>
              </a:tblPr>
              <a:tblGrid>
                <a:gridCol w="2187401"/>
                <a:gridCol w="2083649"/>
                <a:gridCol w="3091681"/>
                <a:gridCol w="1636268"/>
              </a:tblGrid>
              <a:tr h="583786">
                <a:tc>
                  <a:txBody>
                    <a:bodyPr/>
                    <a:lstStyle/>
                    <a:p>
                      <a:pPr marL="0" marR="0" algn="ctr">
                        <a:lnSpc>
                          <a:spcPct val="107000"/>
                        </a:lnSpc>
                        <a:spcBef>
                          <a:spcPts val="0"/>
                        </a:spcBef>
                        <a:spcAft>
                          <a:spcPts val="0"/>
                        </a:spcAft>
                      </a:pPr>
                      <a:r>
                        <a:rPr lang="en-US" sz="2400" b="1">
                          <a:solidFill>
                            <a:schemeClr val="tx1"/>
                          </a:solidFill>
                          <a:effectLst/>
                        </a:rPr>
                        <a:t>Data Type</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2400" b="1">
                          <a:solidFill>
                            <a:schemeClr val="tx1"/>
                          </a:solidFill>
                          <a:effectLst/>
                        </a:rPr>
                        <a:t>Memory (bytes)</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2400" b="1">
                          <a:solidFill>
                            <a:schemeClr val="tx1"/>
                          </a:solidFill>
                          <a:effectLst/>
                        </a:rPr>
                        <a:t>Range</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2400" b="1">
                          <a:solidFill>
                            <a:schemeClr val="tx1"/>
                          </a:solidFill>
                          <a:effectLst/>
                        </a:rPr>
                        <a:t>Format Specifier</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83786">
                <a:tc>
                  <a:txBody>
                    <a:bodyPr/>
                    <a:lstStyle/>
                    <a:p>
                      <a:pPr marL="0" marR="0" algn="ctr">
                        <a:lnSpc>
                          <a:spcPct val="107000"/>
                        </a:lnSpc>
                        <a:spcBef>
                          <a:spcPts val="0"/>
                        </a:spcBef>
                        <a:spcAft>
                          <a:spcPts val="0"/>
                        </a:spcAft>
                      </a:pPr>
                      <a:r>
                        <a:rPr lang="en-US" sz="2400" b="0" smtClean="0">
                          <a:effectLst/>
                        </a:rPr>
                        <a:t>signed char</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1</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latin typeface="Calibri" panose="020F0502020204030204" pitchFamily="34" charset="0"/>
                          <a:ea typeface="Calibri" panose="020F0502020204030204" pitchFamily="34" charset="0"/>
                          <a:cs typeface="Times New Roman" panose="02020603050405020304" pitchFamily="18" charset="0"/>
                        </a:rPr>
                        <a:t>-128 to 127</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smtClean="0">
                          <a:solidFill>
                            <a:srgbClr val="FF0000"/>
                          </a:solidFill>
                          <a:effectLst/>
                        </a:rPr>
                        <a:t>%c</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3786">
                <a:tc>
                  <a:txBody>
                    <a:bodyPr/>
                    <a:lstStyle/>
                    <a:p>
                      <a:pPr marL="0" marR="0" algn="ctr">
                        <a:lnSpc>
                          <a:spcPct val="107000"/>
                        </a:lnSpc>
                        <a:spcBef>
                          <a:spcPts val="0"/>
                        </a:spcBef>
                        <a:spcAft>
                          <a:spcPts val="0"/>
                        </a:spcAft>
                      </a:pPr>
                      <a:r>
                        <a:rPr lang="en-US" sz="2400" b="0" smtClean="0">
                          <a:effectLst/>
                        </a:rPr>
                        <a:t>unsigned char</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1</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latin typeface="Calibri" panose="020F0502020204030204" pitchFamily="34" charset="0"/>
                          <a:ea typeface="Calibri" panose="020F0502020204030204" pitchFamily="34" charset="0"/>
                          <a:cs typeface="Times New Roman" panose="02020603050405020304" pitchFamily="18" charset="0"/>
                        </a:rPr>
                        <a:t>0 to 255</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smtClean="0">
                          <a:solidFill>
                            <a:srgbClr val="FF0000"/>
                          </a:solidFill>
                          <a:effectLst/>
                        </a:rPr>
                        <a:t>%c</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28700" y="5800725"/>
            <a:ext cx="6829425" cy="369332"/>
          </a:xfrm>
          <a:prstGeom prst="rect">
            <a:avLst/>
          </a:prstGeom>
          <a:noFill/>
        </p:spPr>
        <p:txBody>
          <a:bodyPr wrap="square" rtlCol="0">
            <a:spAutoFit/>
          </a:bodyPr>
          <a:lstStyle/>
          <a:p>
            <a:pPr marL="285750" indent="-285750">
              <a:buFont typeface="Wingdings" panose="05000000000000000000" pitchFamily="2" charset="2"/>
              <a:buChar char="Ø"/>
            </a:pPr>
            <a:r>
              <a:rPr lang="en-US" b="1" smtClean="0"/>
              <a:t>Format Specifier </a:t>
            </a:r>
            <a:r>
              <a:rPr lang="en-US" smtClean="0"/>
              <a:t>được dùng trong các hàm </a:t>
            </a:r>
            <a:r>
              <a:rPr lang="en-US" b="1" smtClean="0"/>
              <a:t>scanf</a:t>
            </a:r>
            <a:r>
              <a:rPr lang="en-US" smtClean="0"/>
              <a:t>() và </a:t>
            </a:r>
            <a:r>
              <a:rPr lang="en-US" b="1" smtClean="0"/>
              <a:t>printf</a:t>
            </a:r>
            <a:r>
              <a:rPr lang="en-US" smtClean="0"/>
              <a:t>()</a:t>
            </a:r>
            <a:endParaRPr lang="en-US"/>
          </a:p>
        </p:txBody>
      </p:sp>
    </p:spTree>
    <p:extLst>
      <p:ext uri="{BB962C8B-B14F-4D97-AF65-F5344CB8AC3E}">
        <p14:creationId xmlns:p14="http://schemas.microsoft.com/office/powerpoint/2010/main" val="14820010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Phạm vi kiểu dữ liệu cơ sở</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3476849"/>
              </p:ext>
            </p:extLst>
          </p:nvPr>
        </p:nvGraphicFramePr>
        <p:xfrm>
          <a:off x="1189872" y="2109267"/>
          <a:ext cx="9743739" cy="2201476"/>
        </p:xfrm>
        <a:graphic>
          <a:graphicData uri="http://schemas.openxmlformats.org/drawingml/2006/table">
            <a:tbl>
              <a:tblPr firstRow="1" firstCol="1" bandRow="1">
                <a:tableStyleId>{7E9639D4-E3E2-4D34-9284-5A2195B3D0D7}</a:tableStyleId>
              </a:tblPr>
              <a:tblGrid>
                <a:gridCol w="2368426"/>
                <a:gridCol w="2256087"/>
                <a:gridCol w="3347543"/>
                <a:gridCol w="1771683"/>
              </a:tblGrid>
              <a:tr h="781322">
                <a:tc>
                  <a:txBody>
                    <a:bodyPr/>
                    <a:lstStyle/>
                    <a:p>
                      <a:pPr marL="0" marR="0" algn="ctr">
                        <a:lnSpc>
                          <a:spcPct val="107000"/>
                        </a:lnSpc>
                        <a:spcBef>
                          <a:spcPts val="0"/>
                        </a:spcBef>
                        <a:spcAft>
                          <a:spcPts val="0"/>
                        </a:spcAft>
                      </a:pPr>
                      <a:r>
                        <a:rPr lang="en-US" sz="2400" b="1">
                          <a:solidFill>
                            <a:schemeClr val="tx1"/>
                          </a:solidFill>
                          <a:effectLst/>
                        </a:rPr>
                        <a:t>Data Type</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2400" b="1">
                          <a:solidFill>
                            <a:schemeClr val="tx1"/>
                          </a:solidFill>
                          <a:effectLst/>
                        </a:rPr>
                        <a:t>Memory (bytes)</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2400" b="1">
                          <a:solidFill>
                            <a:schemeClr val="tx1"/>
                          </a:solidFill>
                          <a:effectLst/>
                        </a:rPr>
                        <a:t>Range</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2400" b="1">
                          <a:solidFill>
                            <a:schemeClr val="tx1"/>
                          </a:solidFill>
                          <a:effectLst/>
                        </a:rPr>
                        <a:t>Format Specifier</a:t>
                      </a:r>
                      <a:endParaRPr lang="en-US"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43513">
                <a:tc>
                  <a:txBody>
                    <a:bodyPr/>
                    <a:lstStyle/>
                    <a:p>
                      <a:pPr marL="0" marR="0" algn="ctr">
                        <a:lnSpc>
                          <a:spcPct val="107000"/>
                        </a:lnSpc>
                        <a:spcBef>
                          <a:spcPts val="0"/>
                        </a:spcBef>
                        <a:spcAft>
                          <a:spcPts val="0"/>
                        </a:spcAft>
                      </a:pPr>
                      <a:r>
                        <a:rPr lang="en-US" sz="2400" b="0">
                          <a:effectLst/>
                        </a:rPr>
                        <a:t>float</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a:effectLst/>
                        </a:rPr>
                        <a:t>4</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1.2E-38 to 3.4E+38</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a:solidFill>
                            <a:srgbClr val="FF0000"/>
                          </a:solidFill>
                          <a:effectLst/>
                        </a:rPr>
                        <a:t>%f</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3513">
                <a:tc>
                  <a:txBody>
                    <a:bodyPr/>
                    <a:lstStyle/>
                    <a:p>
                      <a:pPr marL="0" marR="0" algn="ctr">
                        <a:lnSpc>
                          <a:spcPct val="107000"/>
                        </a:lnSpc>
                        <a:spcBef>
                          <a:spcPts val="0"/>
                        </a:spcBef>
                        <a:spcAft>
                          <a:spcPts val="0"/>
                        </a:spcAft>
                      </a:pPr>
                      <a:r>
                        <a:rPr lang="en-US" sz="2400" b="0">
                          <a:effectLst/>
                        </a:rPr>
                        <a:t>double</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8</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latin typeface="Calibri" panose="020F0502020204030204" pitchFamily="34" charset="0"/>
                          <a:ea typeface="Calibri" panose="020F0502020204030204" pitchFamily="34" charset="0"/>
                          <a:cs typeface="Times New Roman" panose="02020603050405020304" pitchFamily="18" charset="0"/>
                        </a:rPr>
                        <a:t>2.3E-308 to 1.7E+308</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a:solidFill>
                            <a:srgbClr val="FF0000"/>
                          </a:solidFill>
                          <a:effectLst/>
                        </a:rPr>
                        <a:t>%lf</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749">
                <a:tc>
                  <a:txBody>
                    <a:bodyPr/>
                    <a:lstStyle/>
                    <a:p>
                      <a:pPr marL="0" marR="0" algn="ctr">
                        <a:lnSpc>
                          <a:spcPct val="107000"/>
                        </a:lnSpc>
                        <a:spcBef>
                          <a:spcPts val="0"/>
                        </a:spcBef>
                        <a:spcAft>
                          <a:spcPts val="0"/>
                        </a:spcAft>
                      </a:pPr>
                      <a:r>
                        <a:rPr lang="en-US" sz="2400" b="0">
                          <a:effectLst/>
                        </a:rPr>
                        <a:t>long double</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rPr>
                        <a:t>12</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0" smtClean="0">
                          <a:effectLst/>
                          <a:latin typeface="Calibri" panose="020F0502020204030204" pitchFamily="34" charset="0"/>
                          <a:ea typeface="Calibri" panose="020F0502020204030204" pitchFamily="34" charset="0"/>
                          <a:cs typeface="Times New Roman" panose="02020603050405020304" pitchFamily="18" charset="0"/>
                        </a:rPr>
                        <a:t>3.4E-4932 to 1.1E+4932</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b="1">
                          <a:solidFill>
                            <a:srgbClr val="FF0000"/>
                          </a:solidFill>
                          <a:effectLst/>
                        </a:rPr>
                        <a:t>%Lf</a:t>
                      </a:r>
                      <a:endPar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28700" y="5800725"/>
            <a:ext cx="6829425" cy="369332"/>
          </a:xfrm>
          <a:prstGeom prst="rect">
            <a:avLst/>
          </a:prstGeom>
          <a:noFill/>
        </p:spPr>
        <p:txBody>
          <a:bodyPr wrap="square" rtlCol="0">
            <a:spAutoFit/>
          </a:bodyPr>
          <a:lstStyle/>
          <a:p>
            <a:pPr marL="285750" indent="-285750">
              <a:buFont typeface="Wingdings" panose="05000000000000000000" pitchFamily="2" charset="2"/>
              <a:buChar char="Ø"/>
            </a:pPr>
            <a:r>
              <a:rPr lang="en-US" b="1" smtClean="0"/>
              <a:t>Format Specifier </a:t>
            </a:r>
            <a:r>
              <a:rPr lang="en-US" smtClean="0"/>
              <a:t>được dùng trong các hàm </a:t>
            </a:r>
            <a:r>
              <a:rPr lang="en-US" b="1" smtClean="0"/>
              <a:t>scanf</a:t>
            </a:r>
            <a:r>
              <a:rPr lang="en-US" smtClean="0"/>
              <a:t>() và </a:t>
            </a:r>
            <a:r>
              <a:rPr lang="en-US" b="1" smtClean="0"/>
              <a:t>printf</a:t>
            </a:r>
            <a:r>
              <a:rPr lang="en-US" smtClean="0"/>
              <a:t>()</a:t>
            </a:r>
            <a:endParaRPr lang="en-US"/>
          </a:p>
        </p:txBody>
      </p:sp>
    </p:spTree>
    <p:extLst>
      <p:ext uri="{BB962C8B-B14F-4D97-AF65-F5344CB8AC3E}">
        <p14:creationId xmlns:p14="http://schemas.microsoft.com/office/powerpoint/2010/main" val="25675743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Kích thước kiểu dữ liệu : hàm </a:t>
            </a:r>
            <a:r>
              <a:rPr lang="en-US" b="1" smtClean="0"/>
              <a:t>sizeof(kiểu)</a:t>
            </a:r>
            <a:endParaRPr lang="en-US" b="1"/>
          </a:p>
        </p:txBody>
      </p:sp>
      <p:sp>
        <p:nvSpPr>
          <p:cNvPr id="3" name="Content Placeholder 2"/>
          <p:cNvSpPr>
            <a:spLocks noGrp="1"/>
          </p:cNvSpPr>
          <p:nvPr>
            <p:ph idx="1"/>
          </p:nvPr>
        </p:nvSpPr>
        <p:spPr>
          <a:xfrm>
            <a:off x="838200" y="1596119"/>
            <a:ext cx="10515600" cy="4351338"/>
          </a:xfrm>
        </p:spPr>
        <p:txBody>
          <a:bodyPr anchor="ctr" anchorCtr="0">
            <a:noAutofit/>
          </a:bodyPr>
          <a:lstStyle/>
          <a:p>
            <a:pPr marL="0" indent="0">
              <a:lnSpc>
                <a:spcPct val="100000"/>
              </a:lnSpc>
              <a:buNone/>
            </a:pPr>
            <a:endParaRPr lang="en-US" sz="1800" b="1" smtClean="0"/>
          </a:p>
        </p:txBody>
      </p:sp>
      <p:sp>
        <p:nvSpPr>
          <p:cNvPr id="4" name="TextBox 3"/>
          <p:cNvSpPr txBox="1"/>
          <p:nvPr/>
        </p:nvSpPr>
        <p:spPr>
          <a:xfrm>
            <a:off x="4100513" y="5727623"/>
            <a:ext cx="7253287" cy="369332"/>
          </a:xfrm>
          <a:prstGeom prst="rect">
            <a:avLst/>
          </a:prstGeom>
          <a:noFill/>
        </p:spPr>
        <p:txBody>
          <a:bodyPr wrap="square" rtlCol="0">
            <a:spAutoFit/>
          </a:bodyPr>
          <a:lstStyle/>
          <a:p>
            <a:r>
              <a:rPr lang="en-US" b="1" smtClean="0">
                <a:solidFill>
                  <a:srgbClr val="00B0F0"/>
                </a:solidFill>
              </a:rPr>
              <a:t>Giá trị trả về của hàm sizeof() có thể thay đổi tùy thuộc cấu hình máy tính</a:t>
            </a:r>
            <a:endParaRPr lang="en-US" b="1">
              <a:solidFill>
                <a:srgbClr val="00B0F0"/>
              </a:solidFill>
            </a:endParaRPr>
          </a:p>
        </p:txBody>
      </p:sp>
      <p:pic>
        <p:nvPicPr>
          <p:cNvPr id="7" name="Picture 6"/>
          <p:cNvPicPr>
            <a:picLocks noChangeAspect="1"/>
          </p:cNvPicPr>
          <p:nvPr/>
        </p:nvPicPr>
        <p:blipFill rotWithShape="1">
          <a:blip r:embed="rId2"/>
          <a:srcRect r="1984"/>
          <a:stretch/>
        </p:blipFill>
        <p:spPr>
          <a:xfrm>
            <a:off x="838200" y="1713404"/>
            <a:ext cx="5979459" cy="3329243"/>
          </a:xfrm>
          <a:prstGeom prst="rect">
            <a:avLst/>
          </a:prstGeom>
        </p:spPr>
      </p:pic>
      <p:pic>
        <p:nvPicPr>
          <p:cNvPr id="6" name="Picture 5"/>
          <p:cNvPicPr>
            <a:picLocks noChangeAspect="1"/>
          </p:cNvPicPr>
          <p:nvPr/>
        </p:nvPicPr>
        <p:blipFill rotWithShape="1">
          <a:blip r:embed="rId3"/>
          <a:srcRect r="28152" b="31228"/>
          <a:stretch/>
        </p:blipFill>
        <p:spPr>
          <a:xfrm>
            <a:off x="6096000" y="3440027"/>
            <a:ext cx="4680030" cy="2126101"/>
          </a:xfrm>
          <a:prstGeom prst="rect">
            <a:avLst/>
          </a:prstGeom>
        </p:spPr>
      </p:pic>
    </p:spTree>
    <p:extLst>
      <p:ext uri="{BB962C8B-B14F-4D97-AF65-F5344CB8AC3E}">
        <p14:creationId xmlns:p14="http://schemas.microsoft.com/office/powerpoint/2010/main" val="1188003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Phép toán (Operators) trong C</a:t>
            </a:r>
            <a:endParaRPr lang="en-US"/>
          </a:p>
        </p:txBody>
      </p:sp>
      <p:sp>
        <p:nvSpPr>
          <p:cNvPr id="3" name="Content Placeholder 2"/>
          <p:cNvSpPr>
            <a:spLocks noGrp="1"/>
          </p:cNvSpPr>
          <p:nvPr>
            <p:ph idx="1"/>
          </p:nvPr>
        </p:nvSpPr>
        <p:spPr/>
        <p:txBody>
          <a:bodyPr/>
          <a:lstStyle/>
          <a:p>
            <a:pPr marL="465138" indent="-465138">
              <a:buFont typeface="Wingdings" panose="05000000000000000000" pitchFamily="2" charset="2"/>
              <a:buChar char="Ø"/>
              <a:tabLst>
                <a:tab pos="4064000" algn="l"/>
              </a:tabLst>
            </a:pPr>
            <a:r>
              <a:rPr lang="en-US"/>
              <a:t>Arithmetic </a:t>
            </a:r>
            <a:r>
              <a:rPr lang="en-US" smtClean="0"/>
              <a:t>Operators : </a:t>
            </a:r>
            <a:r>
              <a:rPr lang="en-US"/>
              <a:t>	</a:t>
            </a:r>
            <a:r>
              <a:rPr lang="en-US" smtClean="0"/>
              <a:t>phép toán số</a:t>
            </a:r>
            <a:endParaRPr lang="en-US"/>
          </a:p>
          <a:p>
            <a:pPr marL="465138" indent="-465138">
              <a:buFont typeface="Wingdings" panose="05000000000000000000" pitchFamily="2" charset="2"/>
              <a:buChar char="Ø"/>
              <a:tabLst>
                <a:tab pos="4064000" algn="l"/>
              </a:tabLst>
            </a:pPr>
            <a:r>
              <a:rPr lang="en-US"/>
              <a:t>Relational </a:t>
            </a:r>
            <a:r>
              <a:rPr lang="en-US" smtClean="0"/>
              <a:t>Operators : 	phép toán quan hệ</a:t>
            </a:r>
            <a:endParaRPr lang="en-US"/>
          </a:p>
          <a:p>
            <a:pPr marL="465138" indent="-465138">
              <a:buFont typeface="Wingdings" panose="05000000000000000000" pitchFamily="2" charset="2"/>
              <a:buChar char="Ø"/>
              <a:tabLst>
                <a:tab pos="4064000" algn="l"/>
              </a:tabLst>
            </a:pPr>
            <a:r>
              <a:rPr lang="en-US"/>
              <a:t>Logical </a:t>
            </a:r>
            <a:r>
              <a:rPr lang="en-US" smtClean="0"/>
              <a:t>Operators : 	phép toán logic</a:t>
            </a:r>
            <a:endParaRPr lang="en-US"/>
          </a:p>
          <a:p>
            <a:pPr marL="465138" indent="-465138">
              <a:buFont typeface="Wingdings" panose="05000000000000000000" pitchFamily="2" charset="2"/>
              <a:buChar char="Ø"/>
              <a:tabLst>
                <a:tab pos="4064000" algn="l"/>
              </a:tabLst>
            </a:pPr>
            <a:r>
              <a:rPr lang="en-US"/>
              <a:t>Bitwise </a:t>
            </a:r>
            <a:r>
              <a:rPr lang="en-US" smtClean="0"/>
              <a:t>Operators :	phép toán bit</a:t>
            </a:r>
            <a:endParaRPr lang="en-US"/>
          </a:p>
          <a:p>
            <a:pPr marL="465138" indent="-465138">
              <a:buFont typeface="Wingdings" panose="05000000000000000000" pitchFamily="2" charset="2"/>
              <a:buChar char="Ø"/>
              <a:tabLst>
                <a:tab pos="4064000" algn="l"/>
              </a:tabLst>
            </a:pPr>
            <a:r>
              <a:rPr lang="en-US"/>
              <a:t>Assignment </a:t>
            </a:r>
            <a:r>
              <a:rPr lang="en-US" smtClean="0"/>
              <a:t>Operators : 	phép gán trị</a:t>
            </a:r>
            <a:endParaRPr lang="en-US"/>
          </a:p>
          <a:p>
            <a:pPr marL="465138" indent="-465138">
              <a:buFont typeface="Wingdings" panose="05000000000000000000" pitchFamily="2" charset="2"/>
              <a:buChar char="Ø"/>
              <a:tabLst>
                <a:tab pos="4064000" algn="l"/>
              </a:tabLst>
            </a:pPr>
            <a:r>
              <a:rPr lang="en-US"/>
              <a:t>Misc </a:t>
            </a:r>
            <a:r>
              <a:rPr lang="en-US" smtClean="0"/>
              <a:t>Operators : 	các phép toán khác</a:t>
            </a:r>
            <a:endParaRPr lang="en-US"/>
          </a:p>
        </p:txBody>
      </p:sp>
    </p:spTree>
    <p:extLst>
      <p:ext uri="{BB962C8B-B14F-4D97-AF65-F5344CB8AC3E}">
        <p14:creationId xmlns:p14="http://schemas.microsoft.com/office/powerpoint/2010/main" val="19829411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Arithmetic Operators</a:t>
            </a:r>
          </a:p>
        </p:txBody>
      </p:sp>
      <p:graphicFrame>
        <p:nvGraphicFramePr>
          <p:cNvPr id="4" name="Table 3"/>
          <p:cNvGraphicFramePr>
            <a:graphicFrameLocks noGrp="1"/>
          </p:cNvGraphicFramePr>
          <p:nvPr>
            <p:extLst/>
          </p:nvPr>
        </p:nvGraphicFramePr>
        <p:xfrm>
          <a:off x="1517904" y="1690688"/>
          <a:ext cx="8951976" cy="4178130"/>
        </p:xfrm>
        <a:graphic>
          <a:graphicData uri="http://schemas.openxmlformats.org/drawingml/2006/table">
            <a:tbl>
              <a:tblPr/>
              <a:tblGrid>
                <a:gridCol w="1241553"/>
                <a:gridCol w="5237359"/>
                <a:gridCol w="2473064"/>
              </a:tblGrid>
              <a:tr h="709548">
                <a:tc>
                  <a:txBody>
                    <a:bodyPr/>
                    <a:lstStyle/>
                    <a:p>
                      <a:pPr algn="ctr" fontAlgn="t"/>
                      <a:r>
                        <a:rPr lang="en-US" sz="2000">
                          <a:effectLst/>
                        </a:rPr>
                        <a:t>Operator</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2000" smtClean="0">
                          <a:effectLst/>
                        </a:rPr>
                        <a:t>Example </a:t>
                      </a:r>
                      <a:br>
                        <a:rPr lang="en-US" sz="2000" smtClean="0">
                          <a:effectLst/>
                        </a:rPr>
                      </a:br>
                      <a:r>
                        <a:rPr lang="en-US" sz="2000" smtClean="0">
                          <a:effectLst/>
                        </a:rPr>
                        <a:t>(a = 10, b =20)</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430950">
                <a:tc>
                  <a:txBody>
                    <a:bodyPr/>
                    <a:lstStyle/>
                    <a:p>
                      <a:pPr algn="ctr" fontAlgn="t"/>
                      <a:r>
                        <a:rPr lang="en-US" sz="2000">
                          <a:effectLst/>
                        </a:rPr>
                        <a:t>+</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Tổng</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a </a:t>
                      </a:r>
                      <a:r>
                        <a:rPr lang="en-US" sz="2000">
                          <a:effectLst/>
                        </a:rPr>
                        <a:t>+ </a:t>
                      </a:r>
                      <a:r>
                        <a:rPr lang="en-US" sz="2000" smtClean="0">
                          <a:effectLst/>
                        </a:rPr>
                        <a:t>b </a:t>
                      </a:r>
                      <a:r>
                        <a:rPr lang="en-US" sz="2000">
                          <a:effectLst/>
                        </a:rPr>
                        <a:t>= 30</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950">
                <a:tc>
                  <a:txBody>
                    <a:bodyPr/>
                    <a:lstStyle/>
                    <a:p>
                      <a:pPr algn="ctr" fontAlgn="t"/>
                      <a:r>
                        <a:rPr lang="en-US" sz="2000">
                          <a:effectLst/>
                        </a:rPr>
                        <a:t>−</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Hiệu</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a </a:t>
                      </a:r>
                      <a:r>
                        <a:rPr lang="en-US" sz="2000">
                          <a:effectLst/>
                        </a:rPr>
                        <a:t>− </a:t>
                      </a:r>
                      <a:r>
                        <a:rPr lang="en-US" sz="2000" smtClean="0">
                          <a:effectLst/>
                        </a:rPr>
                        <a:t>b </a:t>
                      </a:r>
                      <a:r>
                        <a:rPr lang="en-US" sz="2000">
                          <a:effectLst/>
                        </a:rPr>
                        <a:t>= -10</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950">
                <a:tc>
                  <a:txBody>
                    <a:bodyPr/>
                    <a:lstStyle/>
                    <a:p>
                      <a:pPr algn="ctr" fontAlgn="t"/>
                      <a:r>
                        <a:rPr lang="en-US" sz="2000">
                          <a:effectLst/>
                        </a:rPr>
                        <a:t>*</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Tích</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a </a:t>
                      </a:r>
                      <a:r>
                        <a:rPr lang="en-US" sz="2000">
                          <a:effectLst/>
                        </a:rPr>
                        <a:t>* </a:t>
                      </a:r>
                      <a:r>
                        <a:rPr lang="en-US" sz="2000" smtClean="0">
                          <a:effectLst/>
                        </a:rPr>
                        <a:t>b </a:t>
                      </a:r>
                      <a:r>
                        <a:rPr lang="en-US" sz="2000">
                          <a:effectLst/>
                        </a:rPr>
                        <a:t>= </a:t>
                      </a:r>
                      <a:r>
                        <a:rPr lang="en-US" sz="2000" smtClean="0">
                          <a:effectLst/>
                        </a:rPr>
                        <a:t>200</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040">
                <a:tc>
                  <a:txBody>
                    <a:bodyPr/>
                    <a:lstStyle/>
                    <a:p>
                      <a:pPr algn="ctr" fontAlgn="t"/>
                      <a:r>
                        <a:rPr lang="en-US" sz="2000">
                          <a:effectLst/>
                        </a:rPr>
                        <a:t>/</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Thương</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effectLst/>
                        </a:rPr>
                        <a:t>b</a:t>
                      </a:r>
                      <a:r>
                        <a:rPr lang="en-US" sz="2000" smtClean="0">
                          <a:effectLst/>
                        </a:rPr>
                        <a:t> </a:t>
                      </a:r>
                      <a:r>
                        <a:rPr lang="en-US" sz="2000">
                          <a:effectLst/>
                        </a:rPr>
                        <a:t>/ </a:t>
                      </a:r>
                      <a:r>
                        <a:rPr lang="en-US" sz="2000" smtClean="0">
                          <a:effectLst/>
                        </a:rPr>
                        <a:t>a </a:t>
                      </a:r>
                      <a:r>
                        <a:rPr lang="en-US" sz="2000">
                          <a:effectLst/>
                        </a:rPr>
                        <a:t>= </a:t>
                      </a:r>
                      <a:r>
                        <a:rPr lang="en-US" sz="2000" smtClean="0">
                          <a:effectLst/>
                        </a:rPr>
                        <a:t>2</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9548">
                <a:tc>
                  <a:txBody>
                    <a:bodyPr/>
                    <a:lstStyle/>
                    <a:p>
                      <a:pPr algn="ctr" fontAlgn="t"/>
                      <a:r>
                        <a:rPr lang="en-US" sz="2000">
                          <a:effectLst/>
                        </a:rPr>
                        <a:t>%</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 Modulus Operator ) lấy</a:t>
                      </a:r>
                      <a:r>
                        <a:rPr lang="en-US" sz="2000" baseline="0" smtClean="0">
                          <a:effectLst/>
                        </a:rPr>
                        <a:t> số dư trong phép chia nguyên. Các toán hạng phải là số nguyên</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effectLst/>
                        </a:rPr>
                        <a:t>b</a:t>
                      </a:r>
                      <a:r>
                        <a:rPr lang="en-US" sz="2000" smtClean="0">
                          <a:effectLst/>
                        </a:rPr>
                        <a:t> </a:t>
                      </a:r>
                      <a:r>
                        <a:rPr lang="en-US" sz="2000">
                          <a:effectLst/>
                        </a:rPr>
                        <a:t>% </a:t>
                      </a:r>
                      <a:r>
                        <a:rPr lang="en-US" sz="2000" smtClean="0">
                          <a:effectLst/>
                        </a:rPr>
                        <a:t>a </a:t>
                      </a:r>
                      <a:r>
                        <a:rPr lang="en-US" sz="2000">
                          <a:effectLst/>
                        </a:rPr>
                        <a:t>= </a:t>
                      </a:r>
                      <a:r>
                        <a:rPr lang="en-US" sz="2000" smtClean="0">
                          <a:effectLst/>
                        </a:rPr>
                        <a:t>0</a:t>
                      </a:r>
                    </a:p>
                    <a:p>
                      <a:pPr algn="ctr" fontAlgn="t"/>
                      <a:r>
                        <a:rPr lang="en-US" sz="2000" smtClean="0">
                          <a:effectLst/>
                        </a:rPr>
                        <a:t>b % 7</a:t>
                      </a:r>
                      <a:r>
                        <a:rPr lang="en-US" sz="2000" baseline="0" smtClean="0">
                          <a:effectLst/>
                        </a:rPr>
                        <a:t> = 6</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4884">
                <a:tc>
                  <a:txBody>
                    <a:bodyPr/>
                    <a:lstStyle/>
                    <a:p>
                      <a:pPr algn="ctr" fontAlgn="t"/>
                      <a:r>
                        <a:rPr lang="en-US" sz="2000">
                          <a:effectLst/>
                        </a:rPr>
                        <a:t>++</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Phép</a:t>
                      </a:r>
                      <a:r>
                        <a:rPr lang="en-US" sz="2000" baseline="0" smtClean="0">
                          <a:effectLst/>
                        </a:rPr>
                        <a:t> toán 1 ngôi. </a:t>
                      </a:r>
                      <a:r>
                        <a:rPr lang="en-US" sz="2000" smtClean="0">
                          <a:effectLst/>
                        </a:rPr>
                        <a:t>Tăng</a:t>
                      </a:r>
                      <a:r>
                        <a:rPr lang="en-US" sz="2000" baseline="0" smtClean="0">
                          <a:effectLst/>
                        </a:rPr>
                        <a:t> giá trị của biến lên 1</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effectLst/>
                        </a:rPr>
                        <a:t>a</a:t>
                      </a:r>
                      <a:r>
                        <a:rPr lang="en-US" sz="2000" smtClean="0">
                          <a:effectLst/>
                        </a:rPr>
                        <a:t>++ 	hay	++a</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950">
                <a:tc>
                  <a:txBody>
                    <a:bodyPr/>
                    <a:lstStyle/>
                    <a:p>
                      <a:pPr algn="ctr" fontAlgn="t"/>
                      <a:r>
                        <a:rPr lang="en-US" sz="2000">
                          <a:effectLst/>
                        </a:rPr>
                        <a:t>--</a:t>
                      </a: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smtClean="0">
                          <a:effectLst/>
                        </a:rPr>
                        <a:t>Phép</a:t>
                      </a:r>
                      <a:r>
                        <a:rPr lang="en-US" sz="2000" baseline="0" smtClean="0">
                          <a:effectLst/>
                        </a:rPr>
                        <a:t> toán 1 ngôi. </a:t>
                      </a:r>
                      <a:r>
                        <a:rPr lang="en-US" sz="2000" smtClean="0">
                          <a:effectLst/>
                        </a:rPr>
                        <a:t>Giảm</a:t>
                      </a:r>
                      <a:r>
                        <a:rPr lang="en-US" sz="2000" baseline="0" smtClean="0">
                          <a:effectLst/>
                        </a:rPr>
                        <a:t> giá trị của biến đi 1</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effectLst/>
                        </a:rPr>
                        <a:t>a</a:t>
                      </a:r>
                      <a:r>
                        <a:rPr lang="en-US" sz="2000" smtClean="0">
                          <a:effectLst/>
                        </a:rPr>
                        <a:t>--	hay	--a</a:t>
                      </a:r>
                      <a:endParaRPr lang="en-US" sz="2000">
                        <a:effectLst/>
                      </a:endParaRPr>
                    </a:p>
                  </a:txBody>
                  <a:tcPr marL="69289" marR="69289" marT="69289" marB="6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813340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Arithmetic Operators</a:t>
            </a:r>
          </a:p>
        </p:txBody>
      </p:sp>
      <p:sp>
        <p:nvSpPr>
          <p:cNvPr id="3" name="Content Placeholder 2"/>
          <p:cNvSpPr>
            <a:spLocks noGrp="1"/>
          </p:cNvSpPr>
          <p:nvPr>
            <p:ph idx="1"/>
          </p:nvPr>
        </p:nvSpPr>
        <p:spPr/>
        <p:txBody>
          <a:bodyPr/>
          <a:lstStyle/>
          <a:p>
            <a:pPr marL="463550" indent="-463550">
              <a:buFont typeface="Wingdings" panose="05000000000000000000" pitchFamily="2" charset="2"/>
              <a:buChar char="Ø"/>
            </a:pPr>
            <a:r>
              <a:rPr lang="en-US" smtClean="0"/>
              <a:t>Phân biệt</a:t>
            </a:r>
          </a:p>
          <a:p>
            <a:pPr marL="0" indent="0" algn="ctr">
              <a:buNone/>
              <a:tabLst>
                <a:tab pos="2682875" algn="l"/>
              </a:tabLst>
            </a:pPr>
            <a:r>
              <a:rPr lang="en-US" smtClean="0"/>
              <a:t>&lt;biến&gt;++	++&lt;biến&gt;</a:t>
            </a:r>
          </a:p>
          <a:p>
            <a:pPr marL="0" indent="0" algn="ctr">
              <a:buNone/>
              <a:tabLst>
                <a:tab pos="2682875" algn="l"/>
              </a:tabLst>
            </a:pPr>
            <a:endParaRPr lang="en-US" sz="1800" smtClean="0"/>
          </a:p>
          <a:p>
            <a:pPr marL="463550" indent="-463550">
              <a:buFont typeface="Wingdings" panose="05000000000000000000" pitchFamily="2" charset="2"/>
              <a:buChar char="Ø"/>
              <a:tabLst>
                <a:tab pos="2682875" algn="l"/>
              </a:tabLst>
            </a:pPr>
            <a:r>
              <a:rPr lang="en-US" smtClean="0"/>
              <a:t>&lt;biến&gt;++</a:t>
            </a:r>
          </a:p>
          <a:p>
            <a:pPr marL="1023938" indent="0">
              <a:buNone/>
              <a:tabLst>
                <a:tab pos="2682875" algn="l"/>
              </a:tabLst>
            </a:pPr>
            <a:r>
              <a:rPr lang="en-US" smtClean="0"/>
              <a:t>sử dụng giá trị của biến trước, sau đó tăng giá trị biến lên 1</a:t>
            </a:r>
          </a:p>
          <a:p>
            <a:pPr marL="463550" indent="-463550">
              <a:buFont typeface="Wingdings" panose="05000000000000000000" pitchFamily="2" charset="2"/>
              <a:buChar char="Ø"/>
              <a:tabLst>
                <a:tab pos="2682875" algn="l"/>
              </a:tabLst>
            </a:pPr>
            <a:endParaRPr lang="en-US" smtClean="0"/>
          </a:p>
          <a:p>
            <a:pPr marL="463550" indent="-463550">
              <a:buFont typeface="Wingdings" panose="05000000000000000000" pitchFamily="2" charset="2"/>
              <a:buChar char="Ø"/>
              <a:tabLst>
                <a:tab pos="2682875" algn="l"/>
              </a:tabLst>
            </a:pPr>
            <a:r>
              <a:rPr lang="en-US" smtClean="0"/>
              <a:t>++&lt;biến&gt;</a:t>
            </a:r>
          </a:p>
          <a:p>
            <a:pPr marL="1023938" indent="0">
              <a:buNone/>
              <a:tabLst>
                <a:tab pos="2682875" algn="l"/>
              </a:tabLst>
            </a:pPr>
            <a:r>
              <a:rPr lang="en-US" smtClean="0"/>
              <a:t>tăng giá trị của biến lên 1, sau đó mới sử dụng giá trị của biến</a:t>
            </a:r>
            <a:endParaRPr lang="en-US"/>
          </a:p>
        </p:txBody>
      </p:sp>
    </p:spTree>
    <p:extLst>
      <p:ext uri="{BB962C8B-B14F-4D97-AF65-F5344CB8AC3E}">
        <p14:creationId xmlns:p14="http://schemas.microsoft.com/office/powerpoint/2010/main" val="33712643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Arithmetic Operators</a:t>
            </a:r>
          </a:p>
        </p:txBody>
      </p:sp>
      <p:sp>
        <p:nvSpPr>
          <p:cNvPr id="3" name="Content Placeholder 2"/>
          <p:cNvSpPr>
            <a:spLocks noGrp="1"/>
          </p:cNvSpPr>
          <p:nvPr>
            <p:ph idx="1"/>
          </p:nvPr>
        </p:nvSpPr>
        <p:spPr/>
        <p:txBody>
          <a:bodyPr/>
          <a:lstStyle/>
          <a:p>
            <a:pPr marL="463550" indent="-463550">
              <a:lnSpc>
                <a:spcPct val="100000"/>
              </a:lnSpc>
              <a:buFont typeface="Wingdings" panose="05000000000000000000" pitchFamily="2" charset="2"/>
              <a:buChar char="Ø"/>
            </a:pPr>
            <a:r>
              <a:rPr lang="en-US" smtClean="0"/>
              <a:t>Ví dụ  1 :</a:t>
            </a:r>
          </a:p>
          <a:p>
            <a:pPr marL="1427163" indent="0">
              <a:spcBef>
                <a:spcPts val="0"/>
              </a:spcBef>
              <a:buNone/>
            </a:pPr>
            <a:endParaRPr lang="en-US" sz="1000" smtClean="0"/>
          </a:p>
          <a:p>
            <a:pPr marL="1828800" indent="0">
              <a:spcBef>
                <a:spcPts val="0"/>
              </a:spcBef>
              <a:buNone/>
            </a:pPr>
            <a:r>
              <a:rPr lang="en-US" smtClean="0"/>
              <a:t>int  a </a:t>
            </a:r>
            <a:r>
              <a:rPr lang="en-US"/>
              <a:t>= 5, b;</a:t>
            </a:r>
          </a:p>
          <a:p>
            <a:pPr marL="1828800" indent="0">
              <a:spcBef>
                <a:spcPts val="0"/>
              </a:spcBef>
              <a:buNone/>
            </a:pPr>
            <a:r>
              <a:rPr lang="en-US" smtClean="0">
                <a:solidFill>
                  <a:srgbClr val="FF0000"/>
                </a:solidFill>
              </a:rPr>
              <a:t>b </a:t>
            </a:r>
            <a:r>
              <a:rPr lang="en-US">
                <a:solidFill>
                  <a:srgbClr val="FF0000"/>
                </a:solidFill>
              </a:rPr>
              <a:t>= a++;</a:t>
            </a:r>
          </a:p>
          <a:p>
            <a:pPr marL="1828800" indent="0">
              <a:spcBef>
                <a:spcPts val="0"/>
              </a:spcBef>
              <a:buNone/>
            </a:pPr>
            <a:r>
              <a:rPr lang="en-US" smtClean="0"/>
              <a:t>printf("a = %d, b = %d</a:t>
            </a:r>
            <a:r>
              <a:rPr lang="en-US"/>
              <a:t>",a,b</a:t>
            </a:r>
            <a:r>
              <a:rPr lang="en-US" smtClean="0"/>
              <a:t>);	</a:t>
            </a:r>
            <a:r>
              <a:rPr lang="en-US" smtClean="0"/>
              <a:t>/*  </a:t>
            </a:r>
            <a:r>
              <a:rPr lang="en-US" smtClean="0"/>
              <a:t>a = </a:t>
            </a:r>
            <a:r>
              <a:rPr lang="en-US" smtClean="0">
                <a:solidFill>
                  <a:srgbClr val="FF0000"/>
                </a:solidFill>
              </a:rPr>
              <a:t>?</a:t>
            </a:r>
            <a:r>
              <a:rPr lang="en-US" smtClean="0"/>
              <a:t>, b =</a:t>
            </a:r>
            <a:r>
              <a:rPr lang="en-US" smtClean="0">
                <a:solidFill>
                  <a:srgbClr val="FF0000"/>
                </a:solidFill>
              </a:rPr>
              <a:t> </a:t>
            </a:r>
            <a:r>
              <a:rPr lang="en-US" smtClean="0">
                <a:solidFill>
                  <a:srgbClr val="FF0000"/>
                </a:solidFill>
              </a:rPr>
              <a:t>? */</a:t>
            </a:r>
            <a:endParaRPr lang="en-US" smtClean="0">
              <a:solidFill>
                <a:srgbClr val="FF0000"/>
              </a:solidFill>
            </a:endParaRPr>
          </a:p>
          <a:p>
            <a:pPr marL="463550" indent="-463550">
              <a:buFont typeface="Wingdings" panose="05000000000000000000" pitchFamily="2" charset="2"/>
              <a:buChar char="Ø"/>
            </a:pPr>
            <a:r>
              <a:rPr lang="en-US" smtClean="0"/>
              <a:t>Ví </a:t>
            </a:r>
            <a:r>
              <a:rPr lang="en-US"/>
              <a:t>dụ </a:t>
            </a:r>
            <a:r>
              <a:rPr lang="en-US" smtClean="0"/>
              <a:t>2 </a:t>
            </a:r>
            <a:r>
              <a:rPr lang="en-US"/>
              <a:t>:</a:t>
            </a:r>
          </a:p>
          <a:p>
            <a:pPr marL="1427163" indent="0">
              <a:spcBef>
                <a:spcPts val="0"/>
              </a:spcBef>
              <a:buNone/>
            </a:pPr>
            <a:endParaRPr lang="en-US" sz="1050" smtClean="0"/>
          </a:p>
          <a:p>
            <a:pPr marL="1828800" indent="0">
              <a:spcBef>
                <a:spcPts val="0"/>
              </a:spcBef>
              <a:buNone/>
            </a:pPr>
            <a:r>
              <a:rPr lang="en-US" smtClean="0"/>
              <a:t>int  a </a:t>
            </a:r>
            <a:r>
              <a:rPr lang="en-US"/>
              <a:t>= 5, b;</a:t>
            </a:r>
          </a:p>
          <a:p>
            <a:pPr marL="1828800" indent="0">
              <a:spcBef>
                <a:spcPts val="0"/>
              </a:spcBef>
              <a:buNone/>
            </a:pPr>
            <a:r>
              <a:rPr lang="en-US">
                <a:solidFill>
                  <a:srgbClr val="FF0000"/>
                </a:solidFill>
              </a:rPr>
              <a:t>b = </a:t>
            </a:r>
            <a:r>
              <a:rPr lang="en-US" smtClean="0">
                <a:solidFill>
                  <a:srgbClr val="FF0000"/>
                </a:solidFill>
              </a:rPr>
              <a:t>++a;</a:t>
            </a:r>
            <a:endParaRPr lang="en-US">
              <a:solidFill>
                <a:srgbClr val="FF0000"/>
              </a:solidFill>
            </a:endParaRPr>
          </a:p>
          <a:p>
            <a:pPr marL="1828800" indent="0">
              <a:spcBef>
                <a:spcPts val="0"/>
              </a:spcBef>
              <a:buNone/>
            </a:pPr>
            <a:r>
              <a:rPr lang="en-US"/>
              <a:t>printf</a:t>
            </a:r>
            <a:r>
              <a:rPr lang="en-US" smtClean="0"/>
              <a:t>("a = %d, b = %</a:t>
            </a:r>
            <a:r>
              <a:rPr lang="en-US"/>
              <a:t>d",a,b);	</a:t>
            </a:r>
            <a:r>
              <a:rPr lang="en-US" smtClean="0"/>
              <a:t>/*  </a:t>
            </a:r>
            <a:r>
              <a:rPr lang="en-US"/>
              <a:t>a = </a:t>
            </a:r>
            <a:r>
              <a:rPr lang="en-US">
                <a:solidFill>
                  <a:srgbClr val="FF0000"/>
                </a:solidFill>
              </a:rPr>
              <a:t>?</a:t>
            </a:r>
            <a:r>
              <a:rPr lang="en-US"/>
              <a:t>, b =</a:t>
            </a:r>
            <a:r>
              <a:rPr lang="en-US">
                <a:solidFill>
                  <a:srgbClr val="FF0000"/>
                </a:solidFill>
              </a:rPr>
              <a:t> </a:t>
            </a:r>
            <a:r>
              <a:rPr lang="en-US" smtClean="0">
                <a:solidFill>
                  <a:srgbClr val="FF0000"/>
                </a:solidFill>
              </a:rPr>
              <a:t>? */</a:t>
            </a:r>
            <a:endParaRPr lang="en-US">
              <a:solidFill>
                <a:srgbClr val="FF0000"/>
              </a:solidFill>
            </a:endParaRPr>
          </a:p>
          <a:p>
            <a:pPr marL="1828800" indent="0">
              <a:spcBef>
                <a:spcPts val="0"/>
              </a:spcBef>
              <a:buNone/>
            </a:pPr>
            <a:endParaRPr lang="en-US">
              <a:solidFill>
                <a:srgbClr val="FF0000"/>
              </a:solidFill>
            </a:endParaRPr>
          </a:p>
          <a:p>
            <a:pPr marL="1427163" indent="0">
              <a:buNone/>
            </a:pPr>
            <a:endParaRPr lang="en-US"/>
          </a:p>
        </p:txBody>
      </p:sp>
    </p:spTree>
    <p:extLst>
      <p:ext uri="{BB962C8B-B14F-4D97-AF65-F5344CB8AC3E}">
        <p14:creationId xmlns:p14="http://schemas.microsoft.com/office/powerpoint/2010/main" val="22672026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Arithmetic Operators</a:t>
            </a:r>
          </a:p>
        </p:txBody>
      </p:sp>
      <p:sp>
        <p:nvSpPr>
          <p:cNvPr id="3" name="Content Placeholder 2"/>
          <p:cNvSpPr>
            <a:spLocks noGrp="1"/>
          </p:cNvSpPr>
          <p:nvPr>
            <p:ph idx="1"/>
          </p:nvPr>
        </p:nvSpPr>
        <p:spPr/>
        <p:txBody>
          <a:bodyPr>
            <a:normAutofit/>
          </a:bodyPr>
          <a:lstStyle/>
          <a:p>
            <a:pPr marL="463550" indent="-463550">
              <a:lnSpc>
                <a:spcPct val="100000"/>
              </a:lnSpc>
              <a:buFont typeface="Wingdings" panose="05000000000000000000" pitchFamily="2" charset="2"/>
              <a:buChar char="Ø"/>
            </a:pPr>
            <a:r>
              <a:rPr lang="en-US" smtClean="0"/>
              <a:t>Ví dụ  3 :</a:t>
            </a:r>
          </a:p>
          <a:p>
            <a:pPr marL="1427163" indent="0">
              <a:spcBef>
                <a:spcPts val="0"/>
              </a:spcBef>
              <a:buNone/>
            </a:pPr>
            <a:endParaRPr lang="en-US" sz="1000" smtClean="0"/>
          </a:p>
          <a:p>
            <a:pPr marL="1427163" indent="0">
              <a:spcBef>
                <a:spcPts val="0"/>
              </a:spcBef>
              <a:spcAft>
                <a:spcPts val="600"/>
              </a:spcAft>
              <a:buNone/>
            </a:pPr>
            <a:r>
              <a:rPr lang="en-US" smtClean="0"/>
              <a:t>int  a </a:t>
            </a:r>
            <a:r>
              <a:rPr lang="en-US"/>
              <a:t>= 1</a:t>
            </a:r>
            <a:r>
              <a:rPr lang="en-US" smtClean="0"/>
              <a:t>5</a:t>
            </a:r>
            <a:r>
              <a:rPr lang="en-US"/>
              <a:t>, </a:t>
            </a:r>
            <a:r>
              <a:rPr lang="en-US" smtClean="0"/>
              <a:t>b = 4;</a:t>
            </a:r>
            <a:endParaRPr lang="en-US"/>
          </a:p>
          <a:p>
            <a:pPr marL="1427163" indent="0">
              <a:spcBef>
                <a:spcPts val="0"/>
              </a:spcBef>
              <a:spcAft>
                <a:spcPts val="600"/>
              </a:spcAft>
              <a:buNone/>
            </a:pPr>
            <a:r>
              <a:rPr lang="en-US" smtClean="0"/>
              <a:t>printf("\n a / b = %d",a/b);		</a:t>
            </a:r>
            <a:r>
              <a:rPr lang="en-US" smtClean="0"/>
              <a:t>/* </a:t>
            </a:r>
            <a:r>
              <a:rPr lang="en-US" smtClean="0">
                <a:solidFill>
                  <a:srgbClr val="FF0000"/>
                </a:solidFill>
              </a:rPr>
              <a:t>? </a:t>
            </a:r>
            <a:r>
              <a:rPr lang="en-US" smtClean="0"/>
              <a:t>*/</a:t>
            </a:r>
            <a:endParaRPr lang="en-US" smtClean="0"/>
          </a:p>
          <a:p>
            <a:pPr marL="1427163" indent="0">
              <a:spcBef>
                <a:spcPts val="0"/>
              </a:spcBef>
              <a:spcAft>
                <a:spcPts val="600"/>
              </a:spcAft>
              <a:buNone/>
            </a:pPr>
            <a:r>
              <a:rPr lang="en-US"/>
              <a:t>printf("\n a </a:t>
            </a:r>
            <a:r>
              <a:rPr lang="en-US" smtClean="0"/>
              <a:t>%% </a:t>
            </a:r>
            <a:r>
              <a:rPr lang="en-US"/>
              <a:t>b = %d",</a:t>
            </a:r>
            <a:r>
              <a:rPr lang="en-US" smtClean="0"/>
              <a:t>a%b</a:t>
            </a:r>
            <a:r>
              <a:rPr lang="en-US"/>
              <a:t>);	</a:t>
            </a:r>
            <a:r>
              <a:rPr lang="en-US" smtClean="0"/>
              <a:t>	</a:t>
            </a:r>
            <a:r>
              <a:rPr lang="en-US" smtClean="0"/>
              <a:t>/* </a:t>
            </a:r>
            <a:r>
              <a:rPr lang="en-US" smtClean="0">
                <a:solidFill>
                  <a:srgbClr val="FF0000"/>
                </a:solidFill>
              </a:rPr>
              <a:t>?  </a:t>
            </a:r>
            <a:r>
              <a:rPr lang="en-US" smtClean="0"/>
              <a:t>*/</a:t>
            </a:r>
            <a:endParaRPr lang="en-US"/>
          </a:p>
          <a:p>
            <a:pPr marL="1427163" indent="0">
              <a:spcBef>
                <a:spcPts val="0"/>
              </a:spcBef>
              <a:buNone/>
            </a:pPr>
            <a:endParaRPr lang="en-US" smtClean="0">
              <a:solidFill>
                <a:srgbClr val="FF0000"/>
              </a:solidFill>
            </a:endParaRPr>
          </a:p>
          <a:p>
            <a:pPr marL="463550" indent="-463550">
              <a:buFont typeface="Wingdings" panose="05000000000000000000" pitchFamily="2" charset="2"/>
              <a:buChar char="Ø"/>
            </a:pPr>
            <a:r>
              <a:rPr lang="en-US" smtClean="0"/>
              <a:t>Ví </a:t>
            </a:r>
            <a:r>
              <a:rPr lang="en-US"/>
              <a:t>dụ </a:t>
            </a:r>
            <a:r>
              <a:rPr lang="en-US" smtClean="0"/>
              <a:t>4 </a:t>
            </a:r>
            <a:r>
              <a:rPr lang="en-US"/>
              <a:t>:</a:t>
            </a:r>
          </a:p>
          <a:p>
            <a:pPr marL="1427163" indent="0">
              <a:spcBef>
                <a:spcPts val="0"/>
              </a:spcBef>
              <a:buNone/>
            </a:pPr>
            <a:endParaRPr lang="en-US" sz="1050" smtClean="0"/>
          </a:p>
          <a:p>
            <a:pPr marL="1427163" indent="0">
              <a:spcBef>
                <a:spcPts val="0"/>
              </a:spcBef>
              <a:spcAft>
                <a:spcPts val="600"/>
              </a:spcAft>
              <a:buNone/>
            </a:pPr>
            <a:r>
              <a:rPr lang="en-US" smtClean="0"/>
              <a:t>int  n = 786;</a:t>
            </a:r>
          </a:p>
          <a:p>
            <a:pPr marL="1427163" indent="0">
              <a:spcBef>
                <a:spcPts val="0"/>
              </a:spcBef>
              <a:spcAft>
                <a:spcPts val="600"/>
              </a:spcAft>
              <a:buNone/>
            </a:pPr>
            <a:r>
              <a:rPr lang="en-US" smtClean="0"/>
              <a:t>Chữ số hàng đơn vị của n =</a:t>
            </a:r>
            <a:r>
              <a:rPr lang="en-US" smtClean="0">
                <a:solidFill>
                  <a:srgbClr val="FF0000"/>
                </a:solidFill>
              </a:rPr>
              <a:t> ?</a:t>
            </a:r>
            <a:endParaRPr lang="en-US"/>
          </a:p>
          <a:p>
            <a:pPr marL="1427163" indent="0">
              <a:spcBef>
                <a:spcPts val="0"/>
              </a:spcBef>
              <a:spcAft>
                <a:spcPts val="600"/>
              </a:spcAft>
              <a:buNone/>
            </a:pPr>
            <a:r>
              <a:rPr lang="en-US"/>
              <a:t>Chữ số </a:t>
            </a:r>
            <a:r>
              <a:rPr lang="en-US" smtClean="0"/>
              <a:t>hàng trăm </a:t>
            </a:r>
            <a:r>
              <a:rPr lang="en-US"/>
              <a:t>của n </a:t>
            </a:r>
            <a:r>
              <a:rPr lang="en-US" smtClean="0"/>
              <a:t>= ?</a:t>
            </a:r>
          </a:p>
          <a:p>
            <a:pPr marL="1427163" indent="0">
              <a:spcBef>
                <a:spcPts val="0"/>
              </a:spcBef>
              <a:spcAft>
                <a:spcPts val="600"/>
              </a:spcAft>
              <a:buNone/>
            </a:pPr>
            <a:r>
              <a:rPr lang="en-US"/>
              <a:t>Chữ số </a:t>
            </a:r>
            <a:r>
              <a:rPr lang="en-US" smtClean="0"/>
              <a:t>hàng chục </a:t>
            </a:r>
            <a:r>
              <a:rPr lang="en-US"/>
              <a:t>của n </a:t>
            </a:r>
            <a:r>
              <a:rPr lang="en-US" smtClean="0"/>
              <a:t>= ?</a:t>
            </a:r>
            <a:endParaRPr lang="en-US"/>
          </a:p>
        </p:txBody>
      </p:sp>
    </p:spTree>
    <p:extLst>
      <p:ext uri="{BB962C8B-B14F-4D97-AF65-F5344CB8AC3E}">
        <p14:creationId xmlns:p14="http://schemas.microsoft.com/office/powerpoint/2010/main" val="536758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điểm và Các ứng dụng của C</a:t>
            </a:r>
            <a:endParaRPr lang="en-US"/>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mtClean="0"/>
              <a:t>C </a:t>
            </a:r>
            <a:r>
              <a:rPr lang="en-US" err="1" smtClean="0"/>
              <a:t>được</a:t>
            </a:r>
            <a:r>
              <a:rPr lang="en-US" smtClean="0"/>
              <a:t> </a:t>
            </a:r>
            <a:r>
              <a:rPr lang="en-US" err="1" smtClean="0"/>
              <a:t>các</a:t>
            </a:r>
            <a:r>
              <a:rPr lang="en-US" smtClean="0"/>
              <a:t> </a:t>
            </a:r>
            <a:r>
              <a:rPr lang="en-US" err="1" smtClean="0"/>
              <a:t>Lập</a:t>
            </a:r>
            <a:r>
              <a:rPr lang="en-US" smtClean="0"/>
              <a:t> </a:t>
            </a:r>
            <a:r>
              <a:rPr lang="en-US" err="1" smtClean="0"/>
              <a:t>trình</a:t>
            </a:r>
            <a:r>
              <a:rPr lang="en-US" smtClean="0"/>
              <a:t> </a:t>
            </a:r>
            <a:r>
              <a:rPr lang="en-US" err="1" smtClean="0"/>
              <a:t>viên</a:t>
            </a:r>
            <a:r>
              <a:rPr lang="en-US" smtClean="0"/>
              <a:t> </a:t>
            </a:r>
            <a:r>
              <a:rPr lang="en-US" err="1" smtClean="0"/>
              <a:t>sử</a:t>
            </a:r>
            <a:r>
              <a:rPr lang="en-US" smtClean="0"/>
              <a:t> </a:t>
            </a:r>
            <a:r>
              <a:rPr lang="en-US" err="1" smtClean="0"/>
              <a:t>dụng</a:t>
            </a:r>
            <a:r>
              <a:rPr lang="en-US" smtClean="0"/>
              <a:t> </a:t>
            </a:r>
            <a:r>
              <a:rPr lang="en-US" err="1" smtClean="0"/>
              <a:t>rộng</a:t>
            </a:r>
            <a:r>
              <a:rPr lang="en-US" smtClean="0"/>
              <a:t> </a:t>
            </a:r>
            <a:r>
              <a:rPr lang="en-US" err="1" smtClean="0"/>
              <a:t>rãi</a:t>
            </a:r>
            <a:r>
              <a:rPr lang="en-US" smtClean="0"/>
              <a:t> </a:t>
            </a:r>
            <a:r>
              <a:rPr lang="en-US" err="1" smtClean="0"/>
              <a:t>trong</a:t>
            </a:r>
            <a:r>
              <a:rPr lang="en-US" smtClean="0"/>
              <a:t> </a:t>
            </a:r>
            <a:r>
              <a:rPr lang="en-US" err="1" smtClean="0"/>
              <a:t>nhiều</a:t>
            </a:r>
            <a:r>
              <a:rPr lang="en-US" smtClean="0"/>
              <a:t> </a:t>
            </a:r>
            <a:r>
              <a:rPr lang="en-US" err="1" smtClean="0"/>
              <a:t>lĩnh</a:t>
            </a:r>
            <a:r>
              <a:rPr lang="en-US" smtClean="0"/>
              <a:t> </a:t>
            </a:r>
            <a:r>
              <a:rPr lang="en-US" err="1" smtClean="0"/>
              <a:t>vực</a:t>
            </a:r>
            <a:r>
              <a:rPr lang="en-US" smtClean="0"/>
              <a:t> :</a:t>
            </a:r>
          </a:p>
          <a:p>
            <a:pPr marL="739775" indent="-390525">
              <a:buFont typeface="Wingdings" panose="05000000000000000000" pitchFamily="2" charset="2"/>
              <a:buChar char="q"/>
            </a:pPr>
            <a:r>
              <a:rPr lang="en-US" err="1"/>
              <a:t>Viết</a:t>
            </a:r>
            <a:r>
              <a:rPr lang="en-US"/>
              <a:t> </a:t>
            </a:r>
            <a:r>
              <a:rPr lang="en-US" err="1"/>
              <a:t>các</a:t>
            </a:r>
            <a:r>
              <a:rPr lang="en-US"/>
              <a:t> </a:t>
            </a:r>
            <a:r>
              <a:rPr lang="en-US" err="1"/>
              <a:t>tiện</a:t>
            </a:r>
            <a:r>
              <a:rPr lang="en-US"/>
              <a:t> </a:t>
            </a:r>
            <a:r>
              <a:rPr lang="en-US" err="1"/>
              <a:t>ích</a:t>
            </a:r>
            <a:r>
              <a:rPr lang="en-US"/>
              <a:t>, </a:t>
            </a:r>
            <a:r>
              <a:rPr lang="en-US" err="1"/>
              <a:t>các</a:t>
            </a:r>
            <a:r>
              <a:rPr lang="en-US"/>
              <a:t> </a:t>
            </a:r>
            <a:r>
              <a:rPr lang="en-US" err="1"/>
              <a:t>ứng</a:t>
            </a:r>
            <a:r>
              <a:rPr lang="en-US"/>
              <a:t> </a:t>
            </a:r>
            <a:r>
              <a:rPr lang="en-US" err="1"/>
              <a:t>dụng</a:t>
            </a:r>
            <a:r>
              <a:rPr lang="en-US"/>
              <a:t> </a:t>
            </a:r>
            <a:r>
              <a:rPr lang="en-US" err="1"/>
              <a:t>cho</a:t>
            </a:r>
            <a:r>
              <a:rPr lang="en-US"/>
              <a:t> </a:t>
            </a:r>
            <a:r>
              <a:rPr lang="en-US" err="1"/>
              <a:t>Hệ</a:t>
            </a:r>
            <a:r>
              <a:rPr lang="en-US"/>
              <a:t> </a:t>
            </a:r>
            <a:r>
              <a:rPr lang="en-US" err="1"/>
              <a:t>Điều</a:t>
            </a:r>
            <a:r>
              <a:rPr lang="en-US"/>
              <a:t> </a:t>
            </a:r>
            <a:r>
              <a:rPr lang="en-US" err="1"/>
              <a:t>hành</a:t>
            </a:r>
            <a:r>
              <a:rPr lang="en-US"/>
              <a:t> (UNIX, </a:t>
            </a:r>
            <a:r>
              <a:rPr lang="en-US" smtClean="0"/>
              <a:t>WINDOWS, … )</a:t>
            </a:r>
          </a:p>
          <a:p>
            <a:pPr marL="739775" indent="-390525">
              <a:buFont typeface="Wingdings" panose="05000000000000000000" pitchFamily="2" charset="2"/>
              <a:buChar char="q"/>
            </a:pPr>
            <a:r>
              <a:rPr lang="en-US" err="1" smtClean="0"/>
              <a:t>Phát</a:t>
            </a:r>
            <a:r>
              <a:rPr lang="en-US" smtClean="0"/>
              <a:t> </a:t>
            </a:r>
            <a:r>
              <a:rPr lang="en-US" err="1" smtClean="0"/>
              <a:t>triển</a:t>
            </a:r>
            <a:r>
              <a:rPr lang="en-US" smtClean="0"/>
              <a:t> </a:t>
            </a:r>
            <a:r>
              <a:rPr lang="en-US" err="1" smtClean="0"/>
              <a:t>các</a:t>
            </a:r>
            <a:r>
              <a:rPr lang="en-US" smtClean="0"/>
              <a:t> </a:t>
            </a:r>
            <a:r>
              <a:rPr lang="en-US" err="1" smtClean="0"/>
              <a:t>ngôn</a:t>
            </a:r>
            <a:r>
              <a:rPr lang="en-US" smtClean="0"/>
              <a:t> </a:t>
            </a:r>
            <a:r>
              <a:rPr lang="en-US" err="1" smtClean="0"/>
              <a:t>ngữ</a:t>
            </a:r>
            <a:r>
              <a:rPr lang="en-US" smtClean="0"/>
              <a:t> </a:t>
            </a:r>
            <a:r>
              <a:rPr lang="en-US" err="1" smtClean="0"/>
              <a:t>mới</a:t>
            </a:r>
            <a:r>
              <a:rPr lang="en-US" smtClean="0"/>
              <a:t> : C++, Java, C#, JavaScript, Python …</a:t>
            </a:r>
          </a:p>
          <a:p>
            <a:pPr marL="739775" indent="-390525">
              <a:buFont typeface="Wingdings" panose="05000000000000000000" pitchFamily="2" charset="2"/>
              <a:buChar char="q"/>
            </a:pPr>
            <a:r>
              <a:rPr lang="en-US" err="1" smtClean="0"/>
              <a:t>Xây</a:t>
            </a:r>
            <a:r>
              <a:rPr lang="en-US" smtClean="0"/>
              <a:t> </a:t>
            </a:r>
            <a:r>
              <a:rPr lang="en-US" err="1" smtClean="0"/>
              <a:t>dựng</a:t>
            </a:r>
            <a:r>
              <a:rPr lang="en-US" smtClean="0"/>
              <a:t> </a:t>
            </a:r>
            <a:r>
              <a:rPr lang="en-US" err="1" smtClean="0"/>
              <a:t>các</a:t>
            </a:r>
            <a:r>
              <a:rPr lang="en-US" smtClean="0"/>
              <a:t> </a:t>
            </a:r>
            <a:r>
              <a:rPr lang="en-US" err="1" smtClean="0"/>
              <a:t>ứng</a:t>
            </a:r>
            <a:r>
              <a:rPr lang="en-US" smtClean="0"/>
              <a:t> </a:t>
            </a:r>
            <a:r>
              <a:rPr lang="en-US" err="1" smtClean="0"/>
              <a:t>dụng</a:t>
            </a:r>
            <a:r>
              <a:rPr lang="en-US" smtClean="0"/>
              <a:t> </a:t>
            </a:r>
            <a:r>
              <a:rPr lang="en-US" err="1" smtClean="0"/>
              <a:t>đòi</a:t>
            </a:r>
            <a:r>
              <a:rPr lang="en-US" smtClean="0"/>
              <a:t> </a:t>
            </a:r>
            <a:r>
              <a:rPr lang="en-US" err="1" smtClean="0"/>
              <a:t>hỏi</a:t>
            </a:r>
            <a:r>
              <a:rPr lang="en-US" smtClean="0"/>
              <a:t> </a:t>
            </a:r>
            <a:r>
              <a:rPr lang="en-US" err="1" smtClean="0"/>
              <a:t>khối</a:t>
            </a:r>
            <a:r>
              <a:rPr lang="en-US" smtClean="0"/>
              <a:t> </a:t>
            </a:r>
            <a:r>
              <a:rPr lang="en-US" err="1" smtClean="0"/>
              <a:t>lượng</a:t>
            </a:r>
            <a:r>
              <a:rPr lang="en-US" smtClean="0"/>
              <a:t> tính </a:t>
            </a:r>
            <a:r>
              <a:rPr lang="en-US" err="1" smtClean="0"/>
              <a:t>toán</a:t>
            </a:r>
            <a:r>
              <a:rPr lang="en-US" smtClean="0"/>
              <a:t> </a:t>
            </a:r>
            <a:r>
              <a:rPr lang="en-US" err="1" smtClean="0"/>
              <a:t>lớn</a:t>
            </a:r>
            <a:r>
              <a:rPr lang="en-US" smtClean="0"/>
              <a:t> </a:t>
            </a:r>
            <a:r>
              <a:rPr lang="en-US" err="1" smtClean="0"/>
              <a:t>và</a:t>
            </a:r>
            <a:r>
              <a:rPr lang="en-US" smtClean="0"/>
              <a:t> </a:t>
            </a:r>
            <a:r>
              <a:rPr lang="en-US" err="1" smtClean="0"/>
              <a:t>tốc</a:t>
            </a:r>
            <a:r>
              <a:rPr lang="en-US" smtClean="0"/>
              <a:t> </a:t>
            </a:r>
            <a:r>
              <a:rPr lang="en-US" err="1" smtClean="0"/>
              <a:t>độ</a:t>
            </a:r>
            <a:r>
              <a:rPr lang="en-US" smtClean="0"/>
              <a:t> </a:t>
            </a:r>
            <a:r>
              <a:rPr lang="en-US" err="1" smtClean="0"/>
              <a:t>cao</a:t>
            </a:r>
            <a:r>
              <a:rPr lang="en-US" smtClean="0"/>
              <a:t> </a:t>
            </a:r>
            <a:r>
              <a:rPr lang="en-US" err="1" smtClean="0"/>
              <a:t>như</a:t>
            </a:r>
            <a:r>
              <a:rPr lang="en-US" smtClean="0"/>
              <a:t> </a:t>
            </a:r>
            <a:r>
              <a:rPr lang="en-US" err="1" smtClean="0"/>
              <a:t>MathLab</a:t>
            </a:r>
            <a:r>
              <a:rPr lang="en-US" smtClean="0"/>
              <a:t>, </a:t>
            </a:r>
            <a:r>
              <a:rPr lang="en-US" err="1" smtClean="0"/>
              <a:t>Mathematica</a:t>
            </a:r>
            <a:r>
              <a:rPr lang="en-US" smtClean="0"/>
              <a:t> …</a:t>
            </a:r>
          </a:p>
          <a:p>
            <a:pPr marL="739775" indent="-390525">
              <a:buFont typeface="Wingdings" panose="05000000000000000000" pitchFamily="2" charset="2"/>
              <a:buChar char="q"/>
            </a:pPr>
            <a:r>
              <a:rPr lang="en-US" err="1" smtClean="0"/>
              <a:t>Viết</a:t>
            </a:r>
            <a:r>
              <a:rPr lang="en-US" smtClean="0"/>
              <a:t> </a:t>
            </a:r>
            <a:r>
              <a:rPr lang="en-US" err="1" smtClean="0"/>
              <a:t>các</a:t>
            </a:r>
            <a:r>
              <a:rPr lang="en-US" smtClean="0"/>
              <a:t> </a:t>
            </a:r>
            <a:r>
              <a:rPr lang="en-US" err="1" smtClean="0"/>
              <a:t>ứng</a:t>
            </a:r>
            <a:r>
              <a:rPr lang="en-US" smtClean="0"/>
              <a:t> </a:t>
            </a:r>
            <a:r>
              <a:rPr lang="en-US" err="1" smtClean="0"/>
              <a:t>dụng</a:t>
            </a:r>
            <a:r>
              <a:rPr lang="en-US" smtClean="0"/>
              <a:t> </a:t>
            </a:r>
            <a:r>
              <a:rPr lang="en-US" err="1" smtClean="0"/>
              <a:t>cho</a:t>
            </a:r>
            <a:r>
              <a:rPr lang="en-US" smtClean="0"/>
              <a:t> </a:t>
            </a:r>
            <a:r>
              <a:rPr lang="en-US" err="1" smtClean="0"/>
              <a:t>các</a:t>
            </a:r>
            <a:r>
              <a:rPr lang="en-US" smtClean="0"/>
              <a:t> </a:t>
            </a:r>
            <a:r>
              <a:rPr lang="en-US" err="1" smtClean="0"/>
              <a:t>Hệ</a:t>
            </a:r>
            <a:r>
              <a:rPr lang="en-US" smtClean="0"/>
              <a:t> </a:t>
            </a:r>
            <a:r>
              <a:rPr lang="en-US" err="1" smtClean="0"/>
              <a:t>thống</a:t>
            </a:r>
            <a:r>
              <a:rPr lang="en-US" smtClean="0"/>
              <a:t> </a:t>
            </a:r>
            <a:r>
              <a:rPr lang="en-US" err="1" smtClean="0"/>
              <a:t>nhúng</a:t>
            </a:r>
            <a:r>
              <a:rPr lang="en-US" smtClean="0"/>
              <a:t> (</a:t>
            </a:r>
            <a:r>
              <a:rPr lang="en-US"/>
              <a:t>embedded </a:t>
            </a:r>
            <a:r>
              <a:rPr lang="en-US" smtClean="0"/>
              <a:t>systems)</a:t>
            </a:r>
          </a:p>
          <a:p>
            <a:pPr marL="739775" indent="-390525">
              <a:buFont typeface="Wingdings" panose="05000000000000000000" pitchFamily="2" charset="2"/>
              <a:buChar char="q"/>
            </a:pPr>
            <a:r>
              <a:rPr lang="en-US" err="1" smtClean="0"/>
              <a:t>Nhiều</a:t>
            </a:r>
            <a:r>
              <a:rPr lang="en-US" smtClean="0"/>
              <a:t> </a:t>
            </a:r>
            <a:r>
              <a:rPr lang="en-US" err="1" smtClean="0"/>
              <a:t>ứng</a:t>
            </a:r>
            <a:r>
              <a:rPr lang="en-US" smtClean="0"/>
              <a:t> </a:t>
            </a:r>
            <a:r>
              <a:rPr lang="en-US" err="1" smtClean="0"/>
              <a:t>dụng</a:t>
            </a:r>
            <a:r>
              <a:rPr lang="en-US" smtClean="0"/>
              <a:t> </a:t>
            </a:r>
            <a:r>
              <a:rPr lang="en-US" err="1" smtClean="0"/>
              <a:t>Đồ</a:t>
            </a:r>
            <a:r>
              <a:rPr lang="en-US" smtClean="0"/>
              <a:t> </a:t>
            </a:r>
            <a:r>
              <a:rPr lang="en-US" err="1" smtClean="0"/>
              <a:t>họa</a:t>
            </a:r>
            <a:r>
              <a:rPr lang="en-US" smtClean="0"/>
              <a:t> </a:t>
            </a:r>
            <a:r>
              <a:rPr lang="en-US" err="1" smtClean="0"/>
              <a:t>và</a:t>
            </a:r>
            <a:r>
              <a:rPr lang="en-US" smtClean="0"/>
              <a:t> Game</a:t>
            </a:r>
          </a:p>
          <a:p>
            <a:pPr marL="739775" indent="-390525">
              <a:buFont typeface="Wingdings" panose="05000000000000000000" pitchFamily="2" charset="2"/>
              <a:buChar char="q"/>
            </a:pPr>
            <a:endParaRPr lang="en-US"/>
          </a:p>
          <a:p>
            <a:pPr marL="457200" indent="-457200">
              <a:buFont typeface="Wingdings" panose="05000000000000000000" pitchFamily="2" charset="2"/>
              <a:buChar char="Ø"/>
            </a:pPr>
            <a:endParaRPr lang="en-US" smtClean="0"/>
          </a:p>
        </p:txBody>
      </p:sp>
    </p:spTree>
    <p:extLst>
      <p:ext uri="{BB962C8B-B14F-4D97-AF65-F5344CB8AC3E}">
        <p14:creationId xmlns:p14="http://schemas.microsoft.com/office/powerpoint/2010/main" val="30832400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Biến (Variables)</a:t>
            </a:r>
            <a:endParaRPr lang="en-US" smtClean="0"/>
          </a:p>
        </p:txBody>
      </p:sp>
      <p:sp>
        <p:nvSpPr>
          <p:cNvPr id="3" name="Content Placeholder 2"/>
          <p:cNvSpPr>
            <a:spLocks noGrp="1"/>
          </p:cNvSpPr>
          <p:nvPr>
            <p:ph idx="1"/>
          </p:nvPr>
        </p:nvSpPr>
        <p:spPr>
          <a:xfrm>
            <a:off x="838200" y="1449003"/>
            <a:ext cx="10515600" cy="4351338"/>
          </a:xfrm>
        </p:spPr>
        <p:txBody>
          <a:bodyPr>
            <a:normAutofit/>
          </a:bodyPr>
          <a:lstStyle/>
          <a:p>
            <a:pPr marL="457200" indent="-457200">
              <a:buFont typeface="Wingdings" panose="05000000000000000000" pitchFamily="2" charset="2"/>
              <a:buChar char="Ø"/>
            </a:pPr>
            <a:r>
              <a:rPr lang="en-US" smtClean="0"/>
              <a:t>Biến : </a:t>
            </a:r>
            <a:r>
              <a:rPr lang="en-US" b="1" smtClean="0"/>
              <a:t>Biến là Định danh (identifier) User đặt cho một vị trí (địa chỉ) bộ nhớ </a:t>
            </a:r>
            <a:r>
              <a:rPr lang="en-US" smtClean="0"/>
              <a:t>lưu trữ  dữ liệu trong thời gian chương trình C thực thi</a:t>
            </a:r>
          </a:p>
          <a:p>
            <a:pPr marL="465138" indent="0">
              <a:buNone/>
            </a:pPr>
            <a:r>
              <a:rPr lang="en-US" smtClean="0">
                <a:sym typeface="Wingdings" panose="05000000000000000000" pitchFamily="2" charset="2"/>
              </a:rPr>
              <a:t> </a:t>
            </a:r>
            <a:r>
              <a:rPr lang="en-US" smtClean="0">
                <a:solidFill>
                  <a:srgbClr val="FF0000"/>
                </a:solidFill>
                <a:sym typeface="Wingdings" panose="05000000000000000000" pitchFamily="2" charset="2"/>
              </a:rPr>
              <a:t>nhớ một tên có nghĩa (dễ) </a:t>
            </a:r>
            <a:r>
              <a:rPr lang="en-US" smtClean="0">
                <a:sym typeface="Wingdings" panose="05000000000000000000" pitchFamily="2" charset="2"/>
              </a:rPr>
              <a:t>thay cho nhớ một địa chỉ (khó)</a:t>
            </a:r>
            <a:endParaRPr lang="en-US" smtClean="0"/>
          </a:p>
          <a:p>
            <a:pPr marL="457200" indent="-457200">
              <a:buFont typeface="Wingdings" panose="05000000000000000000" pitchFamily="2" charset="2"/>
              <a:buChar char="Ø"/>
            </a:pPr>
            <a:r>
              <a:rPr lang="en-US" smtClean="0"/>
              <a:t>Compiler sẽ chuyển đổi tên Biến thành địa chỉ tương ứng</a:t>
            </a:r>
          </a:p>
          <a:p>
            <a:pPr marL="457200" indent="-457200">
              <a:buFont typeface="Wingdings" panose="05000000000000000000" pitchFamily="2" charset="2"/>
              <a:buChar char="Ø"/>
            </a:pPr>
            <a:r>
              <a:rPr lang="en-US" smtClean="0"/>
              <a:t>Qui tắt đặt tên Biến</a:t>
            </a:r>
          </a:p>
          <a:p>
            <a:pPr marL="1035050" lvl="1" indent="0">
              <a:buNone/>
            </a:pPr>
            <a:r>
              <a:rPr lang="en-US" smtClean="0">
                <a:solidFill>
                  <a:srgbClr val="FF0000"/>
                </a:solidFill>
              </a:rPr>
              <a:t>Tương tự qui tắt đặt tên cho Identifier </a:t>
            </a:r>
          </a:p>
          <a:p>
            <a:pPr marL="457200" indent="-457200">
              <a:buFont typeface="Wingdings" panose="05000000000000000000" pitchFamily="2" charset="2"/>
              <a:buChar char="Ø"/>
            </a:pPr>
            <a:r>
              <a:rPr lang="en-US" b="1" u="sng" smtClean="0"/>
              <a:t>Giá trị của dữ liệu lưu trữ tại vị trí Biến có thể thay đổi</a:t>
            </a:r>
          </a:p>
          <a:p>
            <a:pPr marL="457200" indent="-457200">
              <a:buFont typeface="Wingdings" panose="05000000000000000000" pitchFamily="2" charset="2"/>
              <a:buChar char="Ø"/>
            </a:pPr>
            <a:r>
              <a:rPr lang="en-US" smtClean="0"/>
              <a:t>Mỗi </a:t>
            </a:r>
            <a:r>
              <a:rPr lang="en-US" u="sng" smtClean="0"/>
              <a:t>Biến phải được khai báo trước khi sử dụng</a:t>
            </a:r>
            <a:endParaRPr lang="en-US" smtClean="0"/>
          </a:p>
          <a:p>
            <a:pPr marL="457200" indent="-457200">
              <a:buFont typeface="Wingdings" panose="05000000000000000000" pitchFamily="2" charset="2"/>
              <a:buChar char="Ø"/>
            </a:pPr>
            <a:r>
              <a:rPr lang="en-US" smtClean="0"/>
              <a:t>Các Biến trong C thường được khai báo ở đầu khối lệnh { }</a:t>
            </a:r>
          </a:p>
        </p:txBody>
      </p:sp>
    </p:spTree>
    <p:extLst>
      <p:ext uri="{BB962C8B-B14F-4D97-AF65-F5344CB8AC3E}">
        <p14:creationId xmlns:p14="http://schemas.microsoft.com/office/powerpoint/2010/main" val="14174597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 khai báo Biến</a:t>
            </a:r>
            <a:endParaRPr lang="en-US"/>
          </a:p>
        </p:txBody>
      </p:sp>
      <p:sp>
        <p:nvSpPr>
          <p:cNvPr id="3" name="Content Placeholder 2"/>
          <p:cNvSpPr>
            <a:spLocks noGrp="1"/>
          </p:cNvSpPr>
          <p:nvPr>
            <p:ph idx="1"/>
          </p:nvPr>
        </p:nvSpPr>
        <p:spPr/>
        <p:txBody>
          <a:bodyPr>
            <a:normAutofit/>
          </a:bodyPr>
          <a:lstStyle/>
          <a:p>
            <a:pPr marL="0" indent="0" algn="ctr">
              <a:buNone/>
            </a:pPr>
            <a:endParaRPr lang="en-US" sz="2400"/>
          </a:p>
          <a:p>
            <a:pPr marL="0" indent="0" algn="ctr">
              <a:buNone/>
            </a:pPr>
            <a:endParaRPr lang="en-US" sz="3200" b="1" smtClean="0"/>
          </a:p>
          <a:p>
            <a:pPr marL="0" indent="0" algn="ctr">
              <a:buNone/>
            </a:pPr>
            <a:r>
              <a:rPr lang="en-US" sz="3200" b="1" smtClean="0"/>
              <a:t>&lt;kiểu dữ liệu&gt;   &lt;tên biến&gt; ;</a:t>
            </a:r>
          </a:p>
          <a:p>
            <a:pPr marL="0" indent="0" algn="ctr">
              <a:buNone/>
            </a:pPr>
            <a:endParaRPr lang="en-US" sz="3200" b="1"/>
          </a:p>
          <a:p>
            <a:pPr marL="0" indent="0" algn="ctr">
              <a:buNone/>
            </a:pPr>
            <a:r>
              <a:rPr lang="en-US" sz="3200" b="1" smtClean="0"/>
              <a:t>&lt;kiểu dữ liệu&gt;   &lt;tên biến 1&gt;, &lt;tên biến 2&gt;, … ;</a:t>
            </a:r>
          </a:p>
        </p:txBody>
      </p:sp>
    </p:spTree>
    <p:extLst>
      <p:ext uri="{BB962C8B-B14F-4D97-AF65-F5344CB8AC3E}">
        <p14:creationId xmlns:p14="http://schemas.microsoft.com/office/powerpoint/2010/main" val="31818620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Khai báo Biến</a:t>
            </a:r>
            <a:endParaRPr lang="en-US"/>
          </a:p>
        </p:txBody>
      </p:sp>
      <p:sp>
        <p:nvSpPr>
          <p:cNvPr id="3" name="Content Placeholder 2"/>
          <p:cNvSpPr>
            <a:spLocks noGrp="1"/>
          </p:cNvSpPr>
          <p:nvPr>
            <p:ph idx="1"/>
          </p:nvPr>
        </p:nvSpPr>
        <p:spPr/>
        <p:txBody>
          <a:bodyPr>
            <a:normAutofit/>
          </a:bodyPr>
          <a:lstStyle/>
          <a:p>
            <a:pPr marL="0" indent="0" algn="ctr">
              <a:buNone/>
            </a:pPr>
            <a:endParaRPr lang="en-US" sz="2400"/>
          </a:p>
          <a:p>
            <a:pPr marL="0" indent="0" algn="ctr" defTabSz="923925">
              <a:buNone/>
            </a:pPr>
            <a:r>
              <a:rPr lang="en-US" sz="3200" b="1" smtClean="0"/>
              <a:t>int	n ;	// </a:t>
            </a:r>
            <a:r>
              <a:rPr lang="en-US" sz="3200" b="1" smtClean="0">
                <a:solidFill>
                  <a:srgbClr val="00B0F0"/>
                </a:solidFill>
              </a:rPr>
              <a:t>biến số nguyên</a:t>
            </a:r>
          </a:p>
          <a:p>
            <a:pPr marL="0" indent="0" algn="ctr">
              <a:buNone/>
            </a:pPr>
            <a:r>
              <a:rPr lang="en-US" sz="3200" b="1"/>
              <a:t>c</a:t>
            </a:r>
            <a:r>
              <a:rPr lang="en-US" sz="3200" b="1" smtClean="0"/>
              <a:t>har   c ;	// </a:t>
            </a:r>
            <a:r>
              <a:rPr lang="en-US" sz="3200" b="1" smtClean="0">
                <a:solidFill>
                  <a:srgbClr val="00B0F0"/>
                </a:solidFill>
              </a:rPr>
              <a:t>biến ký tự</a:t>
            </a:r>
          </a:p>
          <a:p>
            <a:pPr marL="0" indent="0" algn="ctr">
              <a:buNone/>
            </a:pPr>
            <a:r>
              <a:rPr lang="en-US" sz="3200" b="1" smtClean="0"/>
              <a:t>float	   r ;	// </a:t>
            </a:r>
            <a:r>
              <a:rPr lang="en-US" sz="3200" b="1" smtClean="0">
                <a:solidFill>
                  <a:srgbClr val="00B0F0"/>
                </a:solidFill>
              </a:rPr>
              <a:t>biến số thực</a:t>
            </a:r>
            <a:endParaRPr lang="en-US" sz="3200" b="1">
              <a:solidFill>
                <a:srgbClr val="00B0F0"/>
              </a:solidFill>
            </a:endParaRPr>
          </a:p>
          <a:p>
            <a:pPr marL="0" indent="0" algn="ctr">
              <a:buNone/>
            </a:pPr>
            <a:r>
              <a:rPr lang="en-US" sz="3200" b="1"/>
              <a:t>u</a:t>
            </a:r>
            <a:r>
              <a:rPr lang="en-US" sz="3200" b="1" smtClean="0"/>
              <a:t>nsigned int	i, k ; 	// </a:t>
            </a:r>
            <a:r>
              <a:rPr lang="en-US" sz="3200" b="1" smtClean="0">
                <a:solidFill>
                  <a:srgbClr val="00B0F0"/>
                </a:solidFill>
              </a:rPr>
              <a:t>biến nguyên không dấu</a:t>
            </a:r>
          </a:p>
        </p:txBody>
      </p:sp>
    </p:spTree>
    <p:extLst>
      <p:ext uri="{BB962C8B-B14F-4D97-AF65-F5344CB8AC3E}">
        <p14:creationId xmlns:p14="http://schemas.microsoft.com/office/powerpoint/2010/main" val="8930487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Khai báo Biến</a:t>
            </a:r>
            <a:endParaRPr lang="en-US"/>
          </a:p>
        </p:txBody>
      </p:sp>
      <p:sp>
        <p:nvSpPr>
          <p:cNvPr id="3" name="Content Placeholder 2"/>
          <p:cNvSpPr>
            <a:spLocks noGrp="1"/>
          </p:cNvSpPr>
          <p:nvPr>
            <p:ph sz="half" idx="1"/>
          </p:nvPr>
        </p:nvSpPr>
        <p:spPr>
          <a:noFill/>
        </p:spPr>
        <p:txBody>
          <a:bodyPr>
            <a:normAutofit/>
          </a:bodyPr>
          <a:lstStyle/>
          <a:p>
            <a:pPr marL="0" indent="0" algn="ctr">
              <a:buNone/>
            </a:pPr>
            <a:r>
              <a:rPr lang="en-US" sz="3600" b="1" smtClean="0"/>
              <a:t>int	 n ;</a:t>
            </a:r>
          </a:p>
          <a:p>
            <a:pPr marL="0" indent="0" algn="ctr">
              <a:buNone/>
            </a:pPr>
            <a:endParaRPr lang="en-US" sz="3600"/>
          </a:p>
          <a:p>
            <a:pPr marL="0" indent="0" algn="ctr">
              <a:buNone/>
            </a:pPr>
            <a:r>
              <a:rPr lang="en-US" sz="3600" smtClean="0"/>
              <a:t>Compiler cấp phát 1 vùng nhớ = sizeof(int) bytes, dữ liệu tại vùng nhớ được tham chiếu với tên n </a:t>
            </a:r>
          </a:p>
        </p:txBody>
      </p:sp>
      <p:grpSp>
        <p:nvGrpSpPr>
          <p:cNvPr id="11" name="Group 10"/>
          <p:cNvGrpSpPr/>
          <p:nvPr/>
        </p:nvGrpSpPr>
        <p:grpSpPr>
          <a:xfrm>
            <a:off x="7441141" y="2222810"/>
            <a:ext cx="2472267" cy="2573867"/>
            <a:chOff x="8881533" y="694266"/>
            <a:chExt cx="2472267" cy="2573867"/>
          </a:xfrm>
        </p:grpSpPr>
        <p:sp>
          <p:nvSpPr>
            <p:cNvPr id="4" name="Rectangle 3"/>
            <p:cNvSpPr/>
            <p:nvPr/>
          </p:nvSpPr>
          <p:spPr>
            <a:xfrm>
              <a:off x="8881533" y="694266"/>
              <a:ext cx="2472267" cy="25738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nchorCtr="0"/>
            <a:lstStyle/>
            <a:p>
              <a:pPr algn="ctr"/>
              <a:r>
                <a:rPr lang="en-US" smtClean="0"/>
                <a:t>Memory</a:t>
              </a:r>
              <a:endParaRPr lang="en-US"/>
            </a:p>
          </p:txBody>
        </p:sp>
        <p:sp>
          <p:nvSpPr>
            <p:cNvPr id="5" name="Rectangle 4"/>
            <p:cNvSpPr/>
            <p:nvPr/>
          </p:nvSpPr>
          <p:spPr>
            <a:xfrm>
              <a:off x="9599081" y="1690689"/>
              <a:ext cx="1119188" cy="22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10684933" y="1168400"/>
              <a:ext cx="474134" cy="400110"/>
            </a:xfrm>
            <a:prstGeom prst="rect">
              <a:avLst/>
            </a:prstGeom>
            <a:noFill/>
          </p:spPr>
          <p:txBody>
            <a:bodyPr wrap="square" rtlCol="0">
              <a:spAutoFit/>
            </a:bodyPr>
            <a:lstStyle/>
            <a:p>
              <a:r>
                <a:rPr lang="en-US" sz="2000" smtClean="0">
                  <a:solidFill>
                    <a:schemeClr val="bg1"/>
                  </a:solidFill>
                </a:rPr>
                <a:t>n</a:t>
              </a:r>
              <a:endParaRPr lang="en-US" sz="2000">
                <a:solidFill>
                  <a:schemeClr val="bg1"/>
                </a:solidFill>
              </a:endParaRPr>
            </a:p>
          </p:txBody>
        </p:sp>
        <p:cxnSp>
          <p:nvCxnSpPr>
            <p:cNvPr id="8" name="Curved Connector 7"/>
            <p:cNvCxnSpPr/>
            <p:nvPr/>
          </p:nvCxnSpPr>
          <p:spPr>
            <a:xfrm rot="10800000" flipV="1">
              <a:off x="10117667" y="1461000"/>
              <a:ext cx="516467" cy="229688"/>
            </a:xfrm>
            <a:prstGeom prst="curvedConnector3">
              <a:avLst>
                <a:gd name="adj1" fmla="val 89345"/>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0" name="Left Brace 9"/>
          <p:cNvSpPr/>
          <p:nvPr/>
        </p:nvSpPr>
        <p:spPr>
          <a:xfrm rot="16200000">
            <a:off x="3203748" y="2127982"/>
            <a:ext cx="289146" cy="1048870"/>
          </a:xfrm>
          <a:prstGeom prst="leftBrace">
            <a:avLst/>
          </a:prstGeom>
          <a:noFill/>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190605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Khai báo và Khởi tạo Biến</a:t>
            </a:r>
          </a:p>
        </p:txBody>
      </p:sp>
      <p:sp>
        <p:nvSpPr>
          <p:cNvPr id="3" name="Content Placeholder 2"/>
          <p:cNvSpPr>
            <a:spLocks noGrp="1"/>
          </p:cNvSpPr>
          <p:nvPr>
            <p:ph sz="half" idx="1"/>
          </p:nvPr>
        </p:nvSpPr>
        <p:spPr>
          <a:xfrm>
            <a:off x="838199" y="1825625"/>
            <a:ext cx="6027058" cy="4351338"/>
          </a:xfrm>
        </p:spPr>
        <p:txBody>
          <a:bodyPr>
            <a:noAutofit/>
          </a:bodyPr>
          <a:lstStyle/>
          <a:p>
            <a:pPr marL="0" indent="0" algn="ctr">
              <a:buNone/>
            </a:pPr>
            <a:endParaRPr lang="en-US" sz="2400"/>
          </a:p>
          <a:p>
            <a:pPr marL="0" indent="0" algn="ctr">
              <a:buNone/>
            </a:pPr>
            <a:r>
              <a:rPr lang="en-US" b="1"/>
              <a:t>&lt;kiểu dữ liệu&gt;   &lt;tên biến&gt; </a:t>
            </a:r>
            <a:r>
              <a:rPr lang="en-US" b="1" smtClean="0"/>
              <a:t>= &lt;giá trị&gt; ;</a:t>
            </a:r>
          </a:p>
          <a:p>
            <a:pPr marL="0" indent="0" algn="ctr">
              <a:buNone/>
            </a:pPr>
            <a:endParaRPr lang="en-US" sz="3200" b="1" smtClean="0"/>
          </a:p>
          <a:p>
            <a:pPr marL="0" indent="0" algn="ctr">
              <a:buNone/>
            </a:pPr>
            <a:r>
              <a:rPr lang="en-US" b="1" smtClean="0"/>
              <a:t>int	n  =  </a:t>
            </a:r>
            <a:r>
              <a:rPr lang="en-US" b="1" smtClean="0">
                <a:solidFill>
                  <a:srgbClr val="FF0000"/>
                </a:solidFill>
              </a:rPr>
              <a:t>5</a:t>
            </a:r>
            <a:r>
              <a:rPr lang="en-US" b="1" smtClean="0"/>
              <a:t> ;</a:t>
            </a:r>
          </a:p>
          <a:p>
            <a:pPr marL="0" indent="0" algn="ctr">
              <a:buNone/>
            </a:pPr>
            <a:r>
              <a:rPr lang="en-US" b="1" smtClean="0"/>
              <a:t>char  c = '</a:t>
            </a:r>
            <a:r>
              <a:rPr lang="en-US" b="1" smtClean="0">
                <a:solidFill>
                  <a:srgbClr val="00B0F0"/>
                </a:solidFill>
              </a:rPr>
              <a:t>A</a:t>
            </a:r>
            <a:r>
              <a:rPr lang="en-US" b="1" smtClean="0"/>
              <a:t>' ;</a:t>
            </a:r>
          </a:p>
          <a:p>
            <a:pPr marL="0" indent="0" algn="ctr">
              <a:buNone/>
            </a:pPr>
            <a:r>
              <a:rPr lang="en-US" b="1" smtClean="0"/>
              <a:t>float	   r = 3.16 ;</a:t>
            </a:r>
            <a:endParaRPr lang="en-US" b="1"/>
          </a:p>
          <a:p>
            <a:pPr marL="0" indent="0" algn="ctr">
              <a:buNone/>
            </a:pPr>
            <a:r>
              <a:rPr lang="en-US" b="1" smtClean="0"/>
              <a:t>unsigned int  </a:t>
            </a:r>
            <a:r>
              <a:rPr lang="en-US" b="1"/>
              <a:t>i</a:t>
            </a:r>
            <a:r>
              <a:rPr lang="en-US" b="1" smtClean="0"/>
              <a:t> = 1, j, k = 0 ;</a:t>
            </a:r>
          </a:p>
        </p:txBody>
      </p:sp>
      <p:grpSp>
        <p:nvGrpSpPr>
          <p:cNvPr id="20" name="Group 19"/>
          <p:cNvGrpSpPr/>
          <p:nvPr/>
        </p:nvGrpSpPr>
        <p:grpSpPr>
          <a:xfrm>
            <a:off x="7526866" y="2474742"/>
            <a:ext cx="2472267" cy="2573867"/>
            <a:chOff x="9237133" y="471223"/>
            <a:chExt cx="2472267" cy="2573867"/>
          </a:xfrm>
        </p:grpSpPr>
        <p:sp>
          <p:nvSpPr>
            <p:cNvPr id="5" name="Rectangle 4"/>
            <p:cNvSpPr/>
            <p:nvPr/>
          </p:nvSpPr>
          <p:spPr>
            <a:xfrm>
              <a:off x="9237133" y="471223"/>
              <a:ext cx="2472267" cy="25738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nchorCtr="0"/>
            <a:lstStyle/>
            <a:p>
              <a:pPr algn="ctr"/>
              <a:r>
                <a:rPr lang="en-US" smtClean="0"/>
                <a:t>Memory</a:t>
              </a:r>
              <a:endParaRPr lang="en-US"/>
            </a:p>
          </p:txBody>
        </p:sp>
        <p:sp>
          <p:nvSpPr>
            <p:cNvPr id="6" name="Rectangle 5"/>
            <p:cNvSpPr/>
            <p:nvPr/>
          </p:nvSpPr>
          <p:spPr>
            <a:xfrm>
              <a:off x="9761537" y="1013752"/>
              <a:ext cx="1180042" cy="29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solidFill>
                    <a:srgbClr val="FF0000"/>
                  </a:solidFill>
                </a:rPr>
                <a:t>5</a:t>
              </a:r>
              <a:endParaRPr lang="en-US" b="1">
                <a:solidFill>
                  <a:srgbClr val="FF0000"/>
                </a:solidFill>
              </a:endParaRPr>
            </a:p>
          </p:txBody>
        </p:sp>
        <p:sp>
          <p:nvSpPr>
            <p:cNvPr id="7" name="TextBox 6"/>
            <p:cNvSpPr txBox="1"/>
            <p:nvPr/>
          </p:nvSpPr>
          <p:spPr>
            <a:xfrm>
              <a:off x="10879666" y="471223"/>
              <a:ext cx="474134" cy="400110"/>
            </a:xfrm>
            <a:prstGeom prst="rect">
              <a:avLst/>
            </a:prstGeom>
            <a:noFill/>
          </p:spPr>
          <p:txBody>
            <a:bodyPr wrap="square" rtlCol="0">
              <a:spAutoFit/>
            </a:bodyPr>
            <a:lstStyle/>
            <a:p>
              <a:r>
                <a:rPr lang="en-US" sz="2000" smtClean="0">
                  <a:solidFill>
                    <a:schemeClr val="bg1"/>
                  </a:solidFill>
                </a:rPr>
                <a:t>n</a:t>
              </a:r>
              <a:endParaRPr lang="en-US" sz="2000">
                <a:solidFill>
                  <a:schemeClr val="bg1"/>
                </a:solidFill>
              </a:endParaRPr>
            </a:p>
          </p:txBody>
        </p:sp>
        <p:cxnSp>
          <p:nvCxnSpPr>
            <p:cNvPr id="8" name="Curved Connector 7"/>
            <p:cNvCxnSpPr/>
            <p:nvPr/>
          </p:nvCxnSpPr>
          <p:spPr>
            <a:xfrm rot="10800000" flipV="1">
              <a:off x="10312400" y="763823"/>
              <a:ext cx="516467" cy="229688"/>
            </a:xfrm>
            <a:prstGeom prst="curvedConnector3">
              <a:avLst>
                <a:gd name="adj1" fmla="val 893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761537" y="1774429"/>
              <a:ext cx="1180042" cy="238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solidFill>
                    <a:srgbClr val="00B0F0"/>
                  </a:solidFill>
                </a:rPr>
                <a:t>65</a:t>
              </a:r>
              <a:endParaRPr lang="en-US" b="1">
                <a:solidFill>
                  <a:srgbClr val="00B0F0"/>
                </a:solidFill>
              </a:endParaRPr>
            </a:p>
          </p:txBody>
        </p:sp>
        <p:sp>
          <p:nvSpPr>
            <p:cNvPr id="17" name="TextBox 16"/>
            <p:cNvSpPr txBox="1"/>
            <p:nvPr/>
          </p:nvSpPr>
          <p:spPr>
            <a:xfrm>
              <a:off x="10879666" y="1231900"/>
              <a:ext cx="474134" cy="400110"/>
            </a:xfrm>
            <a:prstGeom prst="rect">
              <a:avLst/>
            </a:prstGeom>
            <a:noFill/>
          </p:spPr>
          <p:txBody>
            <a:bodyPr wrap="square" rtlCol="0">
              <a:spAutoFit/>
            </a:bodyPr>
            <a:lstStyle/>
            <a:p>
              <a:r>
                <a:rPr lang="en-US" sz="2000" smtClean="0">
                  <a:solidFill>
                    <a:schemeClr val="bg1"/>
                  </a:solidFill>
                </a:rPr>
                <a:t>c</a:t>
              </a:r>
              <a:endParaRPr lang="en-US" sz="2000">
                <a:solidFill>
                  <a:schemeClr val="bg1"/>
                </a:solidFill>
              </a:endParaRPr>
            </a:p>
          </p:txBody>
        </p:sp>
        <p:cxnSp>
          <p:nvCxnSpPr>
            <p:cNvPr id="18" name="Curved Connector 17"/>
            <p:cNvCxnSpPr/>
            <p:nvPr/>
          </p:nvCxnSpPr>
          <p:spPr>
            <a:xfrm rot="10800000" flipV="1">
              <a:off x="10312400" y="1524500"/>
              <a:ext cx="516467" cy="229688"/>
            </a:xfrm>
            <a:prstGeom prst="curvedConnector3">
              <a:avLst>
                <a:gd name="adj1" fmla="val 893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977966" y="2230967"/>
              <a:ext cx="558800" cy="476779"/>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smtClean="0"/>
                <a:t>…</a:t>
              </a:r>
              <a:endParaRPr lang="en-US" b="1"/>
            </a:p>
          </p:txBody>
        </p:sp>
      </p:grpSp>
    </p:spTree>
    <p:extLst>
      <p:ext uri="{BB962C8B-B14F-4D97-AF65-F5344CB8AC3E}">
        <p14:creationId xmlns:p14="http://schemas.microsoft.com/office/powerpoint/2010/main" val="26526826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Phép gán giá trị cho Biến (</a:t>
            </a:r>
            <a:r>
              <a:rPr lang="en-US" b="1" smtClean="0">
                <a:solidFill>
                  <a:srgbClr val="FF0000"/>
                </a:solidFill>
              </a:rPr>
              <a:t>=</a:t>
            </a:r>
            <a:r>
              <a:rPr lang="en-US" smtClean="0"/>
              <a:t>)</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indent="0" algn="ctr">
                  <a:buNone/>
                </a:pPr>
                <a:r>
                  <a:rPr lang="en-US" sz="3200" b="1" smtClean="0"/>
                  <a:t>&lt;tên biến&gt; </a:t>
                </a:r>
                <a:r>
                  <a:rPr lang="en-US" sz="3200" b="1" smtClean="0">
                    <a:solidFill>
                      <a:srgbClr val="FF0000"/>
                    </a:solidFill>
                  </a:rPr>
                  <a:t>=</a:t>
                </a:r>
                <a:r>
                  <a:rPr lang="en-US" sz="3200" b="1" smtClean="0"/>
                  <a:t>  </a:t>
                </a:r>
                <a:r>
                  <a:rPr lang="en-US" sz="3200" b="1" smtClean="0">
                    <a:solidFill>
                      <a:srgbClr val="00B0F0"/>
                    </a:solidFill>
                  </a:rPr>
                  <a:t>&lt;biểu thức&gt; </a:t>
                </a:r>
                <a:r>
                  <a:rPr lang="en-US" b="1" smtClean="0"/>
                  <a:t>;</a:t>
                </a:r>
              </a:p>
              <a:p>
                <a:pPr marL="0" indent="0" algn="ctr">
                  <a:buNone/>
                </a:pPr>
                <a:endParaRPr lang="en-US" sz="400" b="1" smtClean="0"/>
              </a:p>
              <a:p>
                <a:r>
                  <a:rPr lang="en-US" b="1" smtClean="0"/>
                  <a:t>&lt;biểu thức&gt; : </a:t>
                </a:r>
                <a:r>
                  <a:rPr lang="en-US" smtClean="0"/>
                  <a:t>dãy các phép toán, hàm … được </a:t>
                </a:r>
                <a:r>
                  <a:rPr lang="en-US"/>
                  <a:t>kết hợp để </a:t>
                </a:r>
                <a:r>
                  <a:rPr lang="en-US" smtClean="0"/>
                  <a:t>tính toán </a:t>
                </a:r>
                <a:r>
                  <a:rPr lang="en-US" u="sng" smtClean="0"/>
                  <a:t>một giá trị xác định</a:t>
                </a:r>
                <a:endParaRPr lang="en-US" smtClean="0"/>
              </a:p>
              <a:p>
                <a:pPr marL="914400">
                  <a:buFont typeface="Wingdings" panose="05000000000000000000" pitchFamily="2" charset="2"/>
                  <a:buChar char="q"/>
                </a:pPr>
                <a:r>
                  <a:rPr lang="en-US" smtClean="0"/>
                  <a:t>Dạng đơn giản nhất của biểu thức là 1 hằng hay 1 biến</a:t>
                </a:r>
              </a:p>
              <a:p>
                <a:pPr marL="0" indent="0" algn="ctr">
                  <a:buNone/>
                </a:pPr>
                <a:r>
                  <a:rPr lang="en-US" smtClean="0"/>
                  <a:t>1.5	2	a	(sin(x)+x</a:t>
                </a:r>
                <a:r>
                  <a:rPr lang="en-US" baseline="30000" smtClean="0"/>
                  <a:t>2</a:t>
                </a:r>
                <a:r>
                  <a:rPr lang="en-US" smtClean="0"/>
                  <a:t>-1)	      </a:t>
                </a:r>
                <a14:m>
                  <m:oMath xmlns:m="http://schemas.openxmlformats.org/officeDocument/2006/math">
                    <m:rad>
                      <m:radPr>
                        <m:ctrlPr>
                          <a:rPr lang="en-US" i="1" smtClean="0">
                            <a:latin typeface="Cambria Math" panose="02040503050406030204" pitchFamily="18" charset="0"/>
                          </a:rPr>
                        </m:ctrlPr>
                      </m:radPr>
                      <m:deg>
                        <m:r>
                          <m:rPr>
                            <m:brk m:alnAt="7"/>
                          </m:rPr>
                          <a:rPr lang="en-US" b="0" i="1" smtClean="0">
                            <a:latin typeface="Cambria Math" panose="02040503050406030204" pitchFamily="18" charset="0"/>
                          </a:rPr>
                          <m:t>3</m:t>
                        </m: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e>
                    </m:rad>
                  </m:oMath>
                </a14:m>
                <a:endParaRPr lang="en-US" smtClean="0"/>
              </a:p>
              <a:p>
                <a:pPr marL="914400">
                  <a:buFont typeface="Wingdings" panose="05000000000000000000" pitchFamily="2" charset="2"/>
                  <a:buChar char="q"/>
                </a:pPr>
                <a:r>
                  <a:rPr lang="en-US" smtClean="0"/>
                  <a:t>Ví dụ : biểu thức sau tính nghiệm x của Ptr bậc 2 trong C</a:t>
                </a:r>
              </a:p>
              <a:p>
                <a:pPr marL="0" indent="0" algn="ctr">
                  <a:buNone/>
                </a:pPr>
                <a:r>
                  <a:rPr lang="en-US" b="1" smtClean="0">
                    <a:solidFill>
                      <a:srgbClr val="00B0F0"/>
                    </a:solidFill>
                  </a:rPr>
                  <a:t>(-b + sqrt(b*b-4*a*c))/(2*a)</a:t>
                </a:r>
              </a:p>
              <a:p>
                <a:r>
                  <a:rPr lang="en-US" smtClean="0"/>
                  <a:t>Kiểu dữ liệu của giá trị biểu thức phải </a:t>
                </a:r>
                <a:r>
                  <a:rPr lang="en-US" b="1" i="1" smtClean="0"/>
                  <a:t>tương thích với kiểu dữ liệu của biến được gán</a:t>
                </a:r>
              </a:p>
              <a:p>
                <a:endParaRPr lang="en-US" b="1"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583" r="-174"/>
                </a:stretch>
              </a:blipFill>
            </p:spPr>
            <p:txBody>
              <a:bodyPr/>
              <a:lstStyle/>
              <a:p>
                <a:r>
                  <a:rPr lang="en-US">
                    <a:noFill/>
                  </a:rPr>
                  <a:t> </a:t>
                </a:r>
              </a:p>
            </p:txBody>
          </p:sp>
        </mc:Fallback>
      </mc:AlternateContent>
    </p:spTree>
    <p:extLst>
      <p:ext uri="{BB962C8B-B14F-4D97-AF65-F5344CB8AC3E}">
        <p14:creationId xmlns:p14="http://schemas.microsoft.com/office/powerpoint/2010/main" val="12178699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Phép gán giá trị cho Biến (</a:t>
            </a:r>
            <a:r>
              <a:rPr lang="en-US" smtClean="0">
                <a:solidFill>
                  <a:srgbClr val="FF0000"/>
                </a:solidFill>
              </a:rPr>
              <a:t>=</a:t>
            </a:r>
            <a:r>
              <a:rPr lang="en-US" smtClean="0"/>
              <a:t>)</a:t>
            </a:r>
            <a:endParaRPr lang="en-US"/>
          </a:p>
        </p:txBody>
      </p:sp>
      <p:sp>
        <p:nvSpPr>
          <p:cNvPr id="3" name="Content Placeholder 2"/>
          <p:cNvSpPr>
            <a:spLocks noGrp="1"/>
          </p:cNvSpPr>
          <p:nvPr>
            <p:ph sz="half" idx="1"/>
          </p:nvPr>
        </p:nvSpPr>
        <p:spPr/>
        <p:txBody>
          <a:bodyPr anchor="t" anchorCtr="0">
            <a:normAutofit fontScale="92500"/>
          </a:bodyPr>
          <a:lstStyle/>
          <a:p>
            <a:pPr marL="0" indent="0" algn="ctr">
              <a:buNone/>
            </a:pPr>
            <a:endParaRPr lang="en-US" sz="3200" b="1" smtClean="0"/>
          </a:p>
          <a:p>
            <a:pPr marL="0" indent="0" algn="ctr">
              <a:buNone/>
            </a:pPr>
            <a:r>
              <a:rPr lang="en-US" sz="3200" b="1" smtClean="0"/>
              <a:t>int  	n,  t;</a:t>
            </a:r>
          </a:p>
          <a:p>
            <a:pPr marL="0" indent="0" algn="ctr">
              <a:buNone/>
            </a:pPr>
            <a:r>
              <a:rPr lang="en-US" sz="3200" b="1" smtClean="0"/>
              <a:t>float   r, k;</a:t>
            </a:r>
          </a:p>
          <a:p>
            <a:pPr marL="0" indent="0" algn="ctr">
              <a:buNone/>
            </a:pPr>
            <a:r>
              <a:rPr lang="en-US" sz="3200" b="1" smtClean="0"/>
              <a:t>char  c1, c2;</a:t>
            </a:r>
          </a:p>
          <a:p>
            <a:pPr marL="0" indent="0" algn="ctr">
              <a:buNone/>
            </a:pPr>
            <a:endParaRPr lang="en-US" sz="3200" b="1" smtClean="0"/>
          </a:p>
          <a:p>
            <a:pPr marL="0" indent="0" algn="ctr">
              <a:buNone/>
            </a:pPr>
            <a:endParaRPr lang="en-US" sz="3200" b="1"/>
          </a:p>
          <a:p>
            <a:pPr marL="0" indent="0" algn="ctr">
              <a:buNone/>
            </a:pPr>
            <a:endParaRPr lang="en-US" sz="3200" b="1" smtClean="0"/>
          </a:p>
          <a:p>
            <a:r>
              <a:rPr lang="en-US" sz="2600" b="1" smtClean="0"/>
              <a:t>sqrt(x) : căn bậc 2 của số x</a:t>
            </a:r>
          </a:p>
          <a:p>
            <a:r>
              <a:rPr lang="en-US" sz="2600" b="1" smtClean="0"/>
              <a:t>fabs(x) : trị tuyệt đối của số thực x</a:t>
            </a:r>
            <a:endParaRPr lang="en-US" sz="2600" b="1"/>
          </a:p>
          <a:p>
            <a:pPr marL="0" indent="0" algn="ctr">
              <a:buNone/>
            </a:pPr>
            <a:endParaRPr lang="en-US" sz="3200" b="1"/>
          </a:p>
        </p:txBody>
      </p:sp>
      <p:sp>
        <p:nvSpPr>
          <p:cNvPr id="4" name="Content Placeholder 3"/>
          <p:cNvSpPr>
            <a:spLocks noGrp="1"/>
          </p:cNvSpPr>
          <p:nvPr>
            <p:ph sz="half" idx="2"/>
          </p:nvPr>
        </p:nvSpPr>
        <p:spPr/>
        <p:txBody>
          <a:bodyPr anchor="ctr" anchorCtr="1">
            <a:normAutofit fontScale="92500"/>
          </a:bodyPr>
          <a:lstStyle/>
          <a:p>
            <a:pPr marL="0" lvl="0" indent="0" algn="ctr">
              <a:buNone/>
            </a:pPr>
            <a:r>
              <a:rPr lang="en-US" sz="3200" b="1">
                <a:solidFill>
                  <a:prstClr val="black"/>
                </a:solidFill>
              </a:rPr>
              <a:t>n </a:t>
            </a:r>
            <a:r>
              <a:rPr lang="en-US" sz="3200" b="1">
                <a:solidFill>
                  <a:srgbClr val="FF0000"/>
                </a:solidFill>
              </a:rPr>
              <a:t>=</a:t>
            </a:r>
            <a:r>
              <a:rPr lang="en-US" sz="3200" b="1">
                <a:solidFill>
                  <a:prstClr val="black"/>
                </a:solidFill>
              </a:rPr>
              <a:t> </a:t>
            </a:r>
            <a:r>
              <a:rPr lang="en-US" sz="3200" b="1">
                <a:solidFill>
                  <a:srgbClr val="00B0F0"/>
                </a:solidFill>
              </a:rPr>
              <a:t>7 </a:t>
            </a:r>
            <a:r>
              <a:rPr lang="en-US" sz="3200" b="1">
                <a:solidFill>
                  <a:prstClr val="black"/>
                </a:solidFill>
              </a:rPr>
              <a:t>;</a:t>
            </a:r>
          </a:p>
          <a:p>
            <a:pPr marL="0" lvl="0" indent="0" algn="ctr">
              <a:buNone/>
            </a:pPr>
            <a:r>
              <a:rPr lang="en-US" sz="3200" b="1">
                <a:solidFill>
                  <a:prstClr val="black"/>
                </a:solidFill>
              </a:rPr>
              <a:t>k </a:t>
            </a:r>
            <a:r>
              <a:rPr lang="en-US" sz="3200" b="1">
                <a:solidFill>
                  <a:srgbClr val="FF0000"/>
                </a:solidFill>
              </a:rPr>
              <a:t>=</a:t>
            </a:r>
            <a:r>
              <a:rPr lang="en-US" sz="3200" b="1">
                <a:solidFill>
                  <a:prstClr val="black"/>
                </a:solidFill>
              </a:rPr>
              <a:t> </a:t>
            </a:r>
            <a:r>
              <a:rPr lang="en-US" sz="3200" b="1" smtClean="0">
                <a:solidFill>
                  <a:srgbClr val="00B0F0"/>
                </a:solidFill>
              </a:rPr>
              <a:t>2.0/n </a:t>
            </a:r>
            <a:r>
              <a:rPr lang="en-US" sz="3200" b="1">
                <a:solidFill>
                  <a:srgbClr val="00B0F0"/>
                </a:solidFill>
              </a:rPr>
              <a:t>- 5 </a:t>
            </a:r>
            <a:r>
              <a:rPr lang="en-US" sz="3200" b="1" smtClean="0">
                <a:solidFill>
                  <a:prstClr val="black"/>
                </a:solidFill>
              </a:rPr>
              <a:t>;</a:t>
            </a:r>
          </a:p>
          <a:p>
            <a:pPr marL="0" lvl="0" indent="0" algn="ctr">
              <a:buNone/>
            </a:pPr>
            <a:r>
              <a:rPr lang="en-US" sz="3200" b="1" smtClean="0">
                <a:solidFill>
                  <a:prstClr val="black"/>
                </a:solidFill>
              </a:rPr>
              <a:t>t </a:t>
            </a:r>
            <a:r>
              <a:rPr lang="en-US" sz="3200" b="1" smtClean="0">
                <a:solidFill>
                  <a:srgbClr val="FF0000"/>
                </a:solidFill>
              </a:rPr>
              <a:t>=</a:t>
            </a:r>
            <a:r>
              <a:rPr lang="en-US" sz="3200" b="1" smtClean="0">
                <a:solidFill>
                  <a:prstClr val="black"/>
                </a:solidFill>
              </a:rPr>
              <a:t> </a:t>
            </a:r>
            <a:r>
              <a:rPr lang="en-US" sz="3200" b="1" smtClean="0">
                <a:solidFill>
                  <a:srgbClr val="00B0F0"/>
                </a:solidFill>
              </a:rPr>
              <a:t>n</a:t>
            </a:r>
            <a:r>
              <a:rPr lang="en-US" sz="3200" b="1" smtClean="0">
                <a:solidFill>
                  <a:prstClr val="black"/>
                </a:solidFill>
              </a:rPr>
              <a:t>;</a:t>
            </a:r>
            <a:endParaRPr lang="en-US" sz="3200" b="1">
              <a:solidFill>
                <a:prstClr val="black"/>
              </a:solidFill>
            </a:endParaRPr>
          </a:p>
          <a:p>
            <a:pPr marL="0" lvl="0" indent="0" algn="ctr">
              <a:buNone/>
            </a:pPr>
            <a:r>
              <a:rPr lang="en-US" sz="3200" b="1">
                <a:solidFill>
                  <a:prstClr val="black"/>
                </a:solidFill>
              </a:rPr>
              <a:t>r </a:t>
            </a:r>
            <a:r>
              <a:rPr lang="en-US" sz="3200" b="1">
                <a:solidFill>
                  <a:srgbClr val="FF0000"/>
                </a:solidFill>
              </a:rPr>
              <a:t>=</a:t>
            </a:r>
            <a:r>
              <a:rPr lang="en-US" sz="3200" b="1">
                <a:solidFill>
                  <a:srgbClr val="00B0F0"/>
                </a:solidFill>
              </a:rPr>
              <a:t> </a:t>
            </a:r>
            <a:r>
              <a:rPr lang="en-US" sz="3200" b="1" smtClean="0">
                <a:solidFill>
                  <a:srgbClr val="00B0F0"/>
                </a:solidFill>
              </a:rPr>
              <a:t>sqrt(2) </a:t>
            </a:r>
            <a:r>
              <a:rPr lang="en-US" sz="3200" b="1">
                <a:solidFill>
                  <a:srgbClr val="00B0F0"/>
                </a:solidFill>
              </a:rPr>
              <a:t>* </a:t>
            </a:r>
            <a:r>
              <a:rPr lang="en-US" sz="3200" b="1" smtClean="0">
                <a:solidFill>
                  <a:srgbClr val="00B0F0"/>
                </a:solidFill>
              </a:rPr>
              <a:t>n + fabs(k)</a:t>
            </a:r>
            <a:r>
              <a:rPr lang="en-US" sz="3200" b="1" smtClean="0">
                <a:solidFill>
                  <a:prstClr val="black"/>
                </a:solidFill>
              </a:rPr>
              <a:t>;</a:t>
            </a:r>
          </a:p>
          <a:p>
            <a:pPr marL="0" lvl="0" indent="0" algn="ctr">
              <a:buNone/>
            </a:pPr>
            <a:r>
              <a:rPr lang="en-US" sz="3200" b="1" smtClean="0">
                <a:solidFill>
                  <a:prstClr val="black"/>
                </a:solidFill>
              </a:rPr>
              <a:t>c1 </a:t>
            </a:r>
            <a:r>
              <a:rPr lang="en-US" sz="3200" b="1" smtClean="0">
                <a:solidFill>
                  <a:srgbClr val="FF0000"/>
                </a:solidFill>
              </a:rPr>
              <a:t>=</a:t>
            </a:r>
            <a:r>
              <a:rPr lang="en-US" sz="3200" b="1" smtClean="0">
                <a:solidFill>
                  <a:prstClr val="black"/>
                </a:solidFill>
              </a:rPr>
              <a:t> </a:t>
            </a:r>
            <a:r>
              <a:rPr lang="en-US" sz="3200" b="1" smtClean="0">
                <a:solidFill>
                  <a:srgbClr val="00B0F0"/>
                </a:solidFill>
              </a:rPr>
              <a:t>'m'</a:t>
            </a:r>
            <a:r>
              <a:rPr lang="en-US" sz="3200" b="1" smtClean="0">
                <a:solidFill>
                  <a:prstClr val="black"/>
                </a:solidFill>
              </a:rPr>
              <a:t>;</a:t>
            </a:r>
          </a:p>
          <a:p>
            <a:pPr marL="0" lvl="0" indent="0" algn="ctr">
              <a:buNone/>
            </a:pPr>
            <a:r>
              <a:rPr lang="en-US" sz="3200" b="1" smtClean="0">
                <a:solidFill>
                  <a:prstClr val="black"/>
                </a:solidFill>
              </a:rPr>
              <a:t>c2 </a:t>
            </a:r>
            <a:r>
              <a:rPr lang="en-US" sz="3200" b="1" smtClean="0">
                <a:solidFill>
                  <a:srgbClr val="FF0000"/>
                </a:solidFill>
              </a:rPr>
              <a:t>=</a:t>
            </a:r>
            <a:r>
              <a:rPr lang="en-US" sz="3200" b="1" smtClean="0">
                <a:solidFill>
                  <a:prstClr val="black"/>
                </a:solidFill>
              </a:rPr>
              <a:t> </a:t>
            </a:r>
            <a:r>
              <a:rPr lang="en-US" sz="3200" b="1" smtClean="0">
                <a:solidFill>
                  <a:srgbClr val="00B0F0"/>
                </a:solidFill>
              </a:rPr>
              <a:t>c1 – 32;</a:t>
            </a:r>
          </a:p>
          <a:p>
            <a:pPr marL="0" lvl="0" indent="0" algn="ctr">
              <a:buNone/>
            </a:pPr>
            <a:r>
              <a:rPr lang="en-US" sz="3200" b="1" smtClean="0">
                <a:solidFill>
                  <a:prstClr val="black"/>
                </a:solidFill>
              </a:rPr>
              <a:t>n </a:t>
            </a:r>
            <a:r>
              <a:rPr lang="en-US" sz="3200" b="1" smtClean="0">
                <a:solidFill>
                  <a:srgbClr val="FF0000"/>
                </a:solidFill>
              </a:rPr>
              <a:t>=</a:t>
            </a:r>
            <a:r>
              <a:rPr lang="en-US" sz="3200" b="1" smtClean="0">
                <a:solidFill>
                  <a:prstClr val="black"/>
                </a:solidFill>
              </a:rPr>
              <a:t> k </a:t>
            </a:r>
            <a:r>
              <a:rPr lang="en-US" sz="3200" b="1" smtClean="0">
                <a:solidFill>
                  <a:srgbClr val="FF0000"/>
                </a:solidFill>
              </a:rPr>
              <a:t>=</a:t>
            </a:r>
            <a:r>
              <a:rPr lang="en-US" sz="3200" b="1" smtClean="0">
                <a:solidFill>
                  <a:prstClr val="black"/>
                </a:solidFill>
              </a:rPr>
              <a:t> </a:t>
            </a:r>
            <a:r>
              <a:rPr lang="en-US" sz="3200" b="1" smtClean="0">
                <a:solidFill>
                  <a:srgbClr val="00B0F0"/>
                </a:solidFill>
              </a:rPr>
              <a:t>2</a:t>
            </a:r>
            <a:r>
              <a:rPr lang="en-US" sz="3200" b="1" smtClean="0">
                <a:solidFill>
                  <a:prstClr val="black"/>
                </a:solidFill>
              </a:rPr>
              <a:t>;</a:t>
            </a:r>
          </a:p>
          <a:p>
            <a:pPr algn="ctr"/>
            <a:endParaRPr lang="en-US" sz="2400"/>
          </a:p>
        </p:txBody>
      </p:sp>
      <p:cxnSp>
        <p:nvCxnSpPr>
          <p:cNvPr id="6" name="Straight Connector 5"/>
          <p:cNvCxnSpPr/>
          <p:nvPr/>
        </p:nvCxnSpPr>
        <p:spPr>
          <a:xfrm>
            <a:off x="6037943" y="1825625"/>
            <a:ext cx="0" cy="4351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4892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Phép gán giá trị cho Biến (</a:t>
            </a:r>
            <a:r>
              <a:rPr lang="en-US" smtClean="0">
                <a:solidFill>
                  <a:srgbClr val="FF0000"/>
                </a:solidFill>
              </a:rPr>
              <a:t>=</a:t>
            </a:r>
            <a:r>
              <a:rPr lang="en-US" smtClean="0"/>
              <a:t>)</a:t>
            </a:r>
            <a:endParaRPr lang="en-US"/>
          </a:p>
        </p:txBody>
      </p:sp>
      <p:sp>
        <p:nvSpPr>
          <p:cNvPr id="3" name="Content Placeholder 2"/>
          <p:cNvSpPr>
            <a:spLocks noGrp="1"/>
          </p:cNvSpPr>
          <p:nvPr>
            <p:ph sz="half" idx="1"/>
          </p:nvPr>
        </p:nvSpPr>
        <p:spPr/>
        <p:txBody>
          <a:bodyPr anchor="t" anchorCtr="0">
            <a:normAutofit/>
          </a:bodyPr>
          <a:lstStyle/>
          <a:p>
            <a:r>
              <a:rPr lang="en-US" sz="3200" smtClean="0"/>
              <a:t>Tương </a:t>
            </a:r>
            <a:r>
              <a:rPr lang="en-US" sz="3200"/>
              <a:t>thích kiểu</a:t>
            </a:r>
          </a:p>
          <a:p>
            <a:pPr marL="0" indent="0" algn="ctr">
              <a:buNone/>
            </a:pPr>
            <a:endParaRPr lang="en-US" sz="3200" b="1" smtClean="0"/>
          </a:p>
          <a:p>
            <a:pPr marL="0" indent="0" algn="ctr">
              <a:buNone/>
            </a:pPr>
            <a:r>
              <a:rPr lang="en-US" sz="3200" b="1" smtClean="0"/>
              <a:t>int  	n,  t;</a:t>
            </a:r>
          </a:p>
          <a:p>
            <a:pPr marL="0" indent="0" algn="ctr">
              <a:buNone/>
            </a:pPr>
            <a:r>
              <a:rPr lang="en-US" sz="3200" b="1" smtClean="0"/>
              <a:t>float   r, k;</a:t>
            </a:r>
          </a:p>
          <a:p>
            <a:pPr marL="0" indent="0" algn="ctr">
              <a:buNone/>
            </a:pPr>
            <a:r>
              <a:rPr lang="en-US" sz="3200" b="1" smtClean="0"/>
              <a:t>char  c1, c2;</a:t>
            </a:r>
            <a:endParaRPr lang="en-US" sz="3200" b="1"/>
          </a:p>
        </p:txBody>
      </p:sp>
      <p:sp>
        <p:nvSpPr>
          <p:cNvPr id="4" name="Content Placeholder 3"/>
          <p:cNvSpPr>
            <a:spLocks noGrp="1"/>
          </p:cNvSpPr>
          <p:nvPr>
            <p:ph sz="half" idx="2"/>
          </p:nvPr>
        </p:nvSpPr>
        <p:spPr/>
        <p:txBody>
          <a:bodyPr anchor="t" anchorCtr="0">
            <a:normAutofit/>
          </a:bodyPr>
          <a:lstStyle/>
          <a:p>
            <a:pPr>
              <a:buFont typeface="Wingdings" panose="05000000000000000000" pitchFamily="2" charset="2"/>
              <a:buChar char="q"/>
            </a:pPr>
            <a:endParaRPr lang="en-US" sz="2400" smtClean="0"/>
          </a:p>
          <a:p>
            <a:pPr>
              <a:buFont typeface="Wingdings" panose="05000000000000000000" pitchFamily="2" charset="2"/>
              <a:buChar char="q"/>
            </a:pPr>
            <a:r>
              <a:rPr lang="en-US" sz="2400" smtClean="0"/>
              <a:t>Gán trị thực cho Biến nguyên</a:t>
            </a:r>
          </a:p>
          <a:p>
            <a:pPr marL="0" indent="0" algn="ctr">
              <a:buNone/>
            </a:pPr>
            <a:r>
              <a:rPr lang="en-US" sz="2400" b="1" smtClean="0"/>
              <a:t>n = 3.14 ;   (truncate :  n = 3 )</a:t>
            </a:r>
          </a:p>
          <a:p>
            <a:pPr>
              <a:buFont typeface="Wingdings" panose="05000000000000000000" pitchFamily="2" charset="2"/>
              <a:buChar char="q"/>
            </a:pPr>
            <a:r>
              <a:rPr lang="en-US" sz="2400" smtClean="0"/>
              <a:t>Gán giá trị nguyên cho Biến thực</a:t>
            </a:r>
          </a:p>
          <a:p>
            <a:pPr marL="0" indent="0" algn="ctr">
              <a:buNone/>
            </a:pPr>
            <a:r>
              <a:rPr lang="en-US" sz="2400" b="1" smtClean="0"/>
              <a:t>r = 5;	(hợp lệ)</a:t>
            </a:r>
          </a:p>
          <a:p>
            <a:pPr>
              <a:buFont typeface="Wingdings" panose="05000000000000000000" pitchFamily="2" charset="2"/>
              <a:buChar char="q"/>
            </a:pPr>
            <a:r>
              <a:rPr lang="en-US" sz="2400" smtClean="0"/>
              <a:t>Gán trị chuỗi cho Biến ký tự </a:t>
            </a:r>
          </a:p>
          <a:p>
            <a:pPr marL="0" indent="0" algn="ctr">
              <a:buNone/>
            </a:pPr>
            <a:r>
              <a:rPr lang="en-US" sz="2400" b="1" smtClean="0"/>
              <a:t>c1 = "m";  (lỗi : type mismatch)</a:t>
            </a:r>
          </a:p>
          <a:p>
            <a:pPr>
              <a:buFont typeface="Wingdings" panose="05000000000000000000" pitchFamily="2" charset="2"/>
              <a:buChar char="q"/>
            </a:pPr>
            <a:r>
              <a:rPr lang="en-US" sz="2400"/>
              <a:t>Gán trị </a:t>
            </a:r>
            <a:r>
              <a:rPr lang="en-US" sz="2400" smtClean="0"/>
              <a:t>cho </a:t>
            </a:r>
            <a:r>
              <a:rPr lang="en-US" sz="2400"/>
              <a:t>Biến ký tự </a:t>
            </a:r>
          </a:p>
          <a:p>
            <a:pPr marL="0" indent="0" algn="ctr">
              <a:buNone/>
            </a:pPr>
            <a:r>
              <a:rPr lang="en-US" sz="2400" b="1"/>
              <a:t>c1 = </a:t>
            </a:r>
            <a:r>
              <a:rPr lang="en-US" sz="2400" b="1" smtClean="0"/>
              <a:t>'m';  (</a:t>
            </a:r>
            <a:r>
              <a:rPr lang="en-US" sz="2400" b="1"/>
              <a:t>hợp lệ)</a:t>
            </a:r>
          </a:p>
          <a:p>
            <a:pPr marL="0" indent="0" algn="ctr">
              <a:buNone/>
            </a:pPr>
            <a:endParaRPr lang="en-US" sz="2400" b="1"/>
          </a:p>
          <a:p>
            <a:pPr marL="403225" indent="0">
              <a:buNone/>
            </a:pPr>
            <a:endParaRPr lang="en-US" sz="2400" b="1"/>
          </a:p>
        </p:txBody>
      </p:sp>
      <p:cxnSp>
        <p:nvCxnSpPr>
          <p:cNvPr id="6" name="Straight Connector 5"/>
          <p:cNvCxnSpPr/>
          <p:nvPr/>
        </p:nvCxnSpPr>
        <p:spPr>
          <a:xfrm>
            <a:off x="6037943" y="1825625"/>
            <a:ext cx="0" cy="4351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9741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logic (luận lý)</a:t>
            </a:r>
            <a:endParaRPr lang="en-US"/>
          </a:p>
        </p:txBody>
      </p:sp>
      <p:sp>
        <p:nvSpPr>
          <p:cNvPr id="5" name="Content Placeholder 4"/>
          <p:cNvSpPr>
            <a:spLocks noGrp="1"/>
          </p:cNvSpPr>
          <p:nvPr>
            <p:ph idx="1"/>
          </p:nvPr>
        </p:nvSpPr>
        <p:spPr/>
        <p:txBody>
          <a:bodyPr/>
          <a:lstStyle/>
          <a:p>
            <a:r>
              <a:rPr lang="en-US" smtClean="0"/>
              <a:t>Là các biểu thức mà giá trị trả về là true (đúng) hay false (sai)</a:t>
            </a:r>
          </a:p>
          <a:p>
            <a:r>
              <a:rPr lang="en-US" smtClean="0"/>
              <a:t>Ngôn ngữ C không định nghĩa kiểu logic. Mặc nhiên C xem giá trị</a:t>
            </a:r>
          </a:p>
          <a:p>
            <a:pPr marL="908050" indent="-457200">
              <a:buFont typeface="Wingdings" panose="05000000000000000000" pitchFamily="2" charset="2"/>
              <a:buChar char="q"/>
            </a:pPr>
            <a:r>
              <a:rPr lang="en-US" b="1" smtClean="0">
                <a:solidFill>
                  <a:srgbClr val="FF0000"/>
                </a:solidFill>
              </a:rPr>
              <a:t>true</a:t>
            </a:r>
            <a:r>
              <a:rPr lang="en-US" smtClean="0"/>
              <a:t> là là </a:t>
            </a:r>
            <a:r>
              <a:rPr lang="en-US" b="1" smtClean="0">
                <a:solidFill>
                  <a:srgbClr val="FF0000"/>
                </a:solidFill>
              </a:rPr>
              <a:t>trị 1 </a:t>
            </a:r>
            <a:r>
              <a:rPr lang="en-US" smtClean="0"/>
              <a:t>hay</a:t>
            </a:r>
            <a:r>
              <a:rPr lang="en-US" b="1" smtClean="0">
                <a:solidFill>
                  <a:srgbClr val="FF0000"/>
                </a:solidFill>
              </a:rPr>
              <a:t> 1 số khác 0</a:t>
            </a:r>
            <a:r>
              <a:rPr lang="en-US" smtClean="0"/>
              <a:t> bất kỳ</a:t>
            </a:r>
          </a:p>
          <a:p>
            <a:pPr marL="908050" indent="-457200">
              <a:buFont typeface="Wingdings" panose="05000000000000000000" pitchFamily="2" charset="2"/>
              <a:buChar char="q"/>
            </a:pPr>
            <a:r>
              <a:rPr lang="en-US" b="1" smtClean="0">
                <a:solidFill>
                  <a:srgbClr val="FF0000"/>
                </a:solidFill>
              </a:rPr>
              <a:t>false</a:t>
            </a:r>
            <a:r>
              <a:rPr lang="en-US" smtClean="0">
                <a:solidFill>
                  <a:srgbClr val="FF0000"/>
                </a:solidFill>
              </a:rPr>
              <a:t> </a:t>
            </a:r>
            <a:r>
              <a:rPr lang="en-US" smtClean="0"/>
              <a:t>là giá trị </a:t>
            </a:r>
            <a:r>
              <a:rPr lang="en-US" smtClean="0">
                <a:solidFill>
                  <a:srgbClr val="FF0000"/>
                </a:solidFill>
              </a:rPr>
              <a:t>0</a:t>
            </a:r>
          </a:p>
          <a:p>
            <a:r>
              <a:rPr lang="en-US" smtClean="0"/>
              <a:t>Biểu thức logic là kết quả của các phép quan hệ</a:t>
            </a:r>
          </a:p>
          <a:p>
            <a:pPr marL="0" indent="0" algn="ctr">
              <a:buNone/>
            </a:pPr>
            <a:r>
              <a:rPr lang="en-US" smtClean="0"/>
              <a:t>&lt;	&gt;	&lt;=	&gt;=	==	!=</a:t>
            </a:r>
            <a:endParaRPr lang="en-US"/>
          </a:p>
          <a:p>
            <a:r>
              <a:rPr lang="en-US"/>
              <a:t>V</a:t>
            </a:r>
            <a:r>
              <a:rPr lang="en-US" smtClean="0"/>
              <a:t>à các phép toán logic</a:t>
            </a:r>
          </a:p>
          <a:p>
            <a:pPr marL="0" indent="0" algn="ctr">
              <a:buNone/>
            </a:pPr>
            <a:r>
              <a:rPr lang="en-US" smtClean="0"/>
              <a:t>&amp;&amp; (and)	|| (or)	 !(not) </a:t>
            </a:r>
          </a:p>
          <a:p>
            <a:pPr marL="0" indent="0">
              <a:buNone/>
            </a:pPr>
            <a:endParaRPr lang="en-US"/>
          </a:p>
        </p:txBody>
      </p:sp>
    </p:spTree>
    <p:extLst>
      <p:ext uri="{BB962C8B-B14F-4D97-AF65-F5344CB8AC3E}">
        <p14:creationId xmlns:p14="http://schemas.microsoft.com/office/powerpoint/2010/main" val="21638179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Phép toán Logic (Logical Operators)</a:t>
            </a:r>
            <a:endParaRPr lang="en-US"/>
          </a:p>
        </p:txBody>
      </p:sp>
      <p:graphicFrame>
        <p:nvGraphicFramePr>
          <p:cNvPr id="4" name="Content Placeholder 3"/>
          <p:cNvGraphicFramePr>
            <a:graphicFrameLocks noGrp="1"/>
          </p:cNvGraphicFramePr>
          <p:nvPr>
            <p:ph idx="1"/>
            <p:extLst/>
          </p:nvPr>
        </p:nvGraphicFramePr>
        <p:xfrm>
          <a:off x="1163054" y="1825625"/>
          <a:ext cx="9316450" cy="2999040"/>
        </p:xfrm>
        <a:graphic>
          <a:graphicData uri="http://schemas.openxmlformats.org/drawingml/2006/table">
            <a:tbl>
              <a:tblPr firstRow="1" bandRow="1">
                <a:tableStyleId>{5940675A-B579-460E-94D1-54222C63F5DA}</a:tableStyleId>
              </a:tblPr>
              <a:tblGrid>
                <a:gridCol w="1863290"/>
                <a:gridCol w="1863290"/>
                <a:gridCol w="1863290"/>
                <a:gridCol w="1863290"/>
                <a:gridCol w="1863290"/>
              </a:tblGrid>
              <a:tr h="599808">
                <a:tc>
                  <a:txBody>
                    <a:bodyPr/>
                    <a:lstStyle/>
                    <a:p>
                      <a:pPr algn="ctr"/>
                      <a:r>
                        <a:rPr lang="en-US" sz="2800" smtClean="0"/>
                        <a:t>A</a:t>
                      </a:r>
                      <a:endParaRPr lang="en-US" sz="2800"/>
                    </a:p>
                  </a:txBody>
                  <a:tcPr anchor="ctr">
                    <a:solidFill>
                      <a:schemeClr val="bg1">
                        <a:lumMod val="85000"/>
                      </a:schemeClr>
                    </a:solidFill>
                  </a:tcPr>
                </a:tc>
                <a:tc>
                  <a:txBody>
                    <a:bodyPr/>
                    <a:lstStyle/>
                    <a:p>
                      <a:pPr algn="ctr"/>
                      <a:r>
                        <a:rPr lang="en-US" sz="2800" smtClean="0"/>
                        <a:t>B</a:t>
                      </a:r>
                      <a:endParaRPr lang="en-US" sz="2800"/>
                    </a:p>
                  </a:txBody>
                  <a:tcPr anchor="ctr">
                    <a:solidFill>
                      <a:schemeClr val="bg1">
                        <a:lumMod val="85000"/>
                      </a:schemeClr>
                    </a:solidFill>
                  </a:tcPr>
                </a:tc>
                <a:tc>
                  <a:txBody>
                    <a:bodyPr/>
                    <a:lstStyle/>
                    <a:p>
                      <a:pPr algn="ctr"/>
                      <a:r>
                        <a:rPr lang="en-US" sz="2800" smtClean="0"/>
                        <a:t>A&amp;&amp;B</a:t>
                      </a:r>
                      <a:endParaRPr lang="en-US" sz="2800"/>
                    </a:p>
                  </a:txBody>
                  <a:tcPr anchor="ctr">
                    <a:solidFill>
                      <a:schemeClr val="bg1">
                        <a:lumMod val="85000"/>
                      </a:schemeClr>
                    </a:solidFill>
                  </a:tcPr>
                </a:tc>
                <a:tc>
                  <a:txBody>
                    <a:bodyPr/>
                    <a:lstStyle/>
                    <a:p>
                      <a:pPr algn="ctr"/>
                      <a:r>
                        <a:rPr lang="en-US" sz="2800" smtClean="0"/>
                        <a:t>A||B</a:t>
                      </a:r>
                      <a:endParaRPr lang="en-US" sz="2800"/>
                    </a:p>
                  </a:txBody>
                  <a:tcPr anchor="ctr">
                    <a:solidFill>
                      <a:schemeClr val="bg1">
                        <a:lumMod val="85000"/>
                      </a:schemeClr>
                    </a:solidFill>
                  </a:tcPr>
                </a:tc>
                <a:tc>
                  <a:txBody>
                    <a:bodyPr/>
                    <a:lstStyle/>
                    <a:p>
                      <a:pPr algn="ctr"/>
                      <a:r>
                        <a:rPr lang="en-US" sz="2800" smtClean="0"/>
                        <a:t>~A</a:t>
                      </a:r>
                      <a:endParaRPr lang="en-US" sz="2800"/>
                    </a:p>
                  </a:txBody>
                  <a:tcPr anchor="ctr">
                    <a:solidFill>
                      <a:schemeClr val="bg1">
                        <a:lumMod val="85000"/>
                      </a:schemeClr>
                    </a:solidFill>
                  </a:tcPr>
                </a:tc>
              </a:tr>
              <a:tr h="599808">
                <a:tc>
                  <a:txBody>
                    <a:bodyPr/>
                    <a:lstStyle/>
                    <a:p>
                      <a:pPr algn="ctr"/>
                      <a:r>
                        <a:rPr lang="en-US" sz="2800" smtClean="0"/>
                        <a:t>1</a:t>
                      </a:r>
                      <a:endParaRPr lang="en-US" sz="2800"/>
                    </a:p>
                  </a:txBody>
                  <a:tcPr anchor="ctr"/>
                </a:tc>
                <a:tc>
                  <a:txBody>
                    <a:bodyPr/>
                    <a:lstStyle/>
                    <a:p>
                      <a:pPr algn="ctr"/>
                      <a:r>
                        <a:rPr lang="en-US" sz="2800" smtClean="0"/>
                        <a:t>0</a:t>
                      </a:r>
                      <a:endParaRPr lang="en-US" sz="2800"/>
                    </a:p>
                  </a:txBody>
                  <a:tcPr anchor="ctr"/>
                </a:tc>
                <a:tc>
                  <a:txBody>
                    <a:bodyPr/>
                    <a:lstStyle/>
                    <a:p>
                      <a:pPr algn="ctr"/>
                      <a:r>
                        <a:rPr lang="en-US" sz="2800" smtClean="0"/>
                        <a:t>0</a:t>
                      </a:r>
                      <a:endParaRPr lang="en-US" sz="2800"/>
                    </a:p>
                  </a:txBody>
                  <a:tcPr anchor="ctr"/>
                </a:tc>
                <a:tc>
                  <a:txBody>
                    <a:bodyPr/>
                    <a:lstStyle/>
                    <a:p>
                      <a:pPr algn="ctr"/>
                      <a:r>
                        <a:rPr lang="en-US" sz="2800" smtClean="0"/>
                        <a:t>1</a:t>
                      </a:r>
                      <a:endParaRPr lang="en-US" sz="2800"/>
                    </a:p>
                  </a:txBody>
                  <a:tcPr anchor="ctr"/>
                </a:tc>
                <a:tc>
                  <a:txBody>
                    <a:bodyPr/>
                    <a:lstStyle/>
                    <a:p>
                      <a:pPr algn="ctr"/>
                      <a:r>
                        <a:rPr lang="en-US" sz="2800" smtClean="0"/>
                        <a:t>0</a:t>
                      </a:r>
                      <a:endParaRPr lang="en-US" sz="2800"/>
                    </a:p>
                  </a:txBody>
                  <a:tcPr anchor="ctr"/>
                </a:tc>
              </a:tr>
              <a:tr h="599808">
                <a:tc>
                  <a:txBody>
                    <a:bodyPr/>
                    <a:lstStyle/>
                    <a:p>
                      <a:pPr algn="ctr"/>
                      <a:r>
                        <a:rPr lang="en-US" sz="2800" smtClean="0"/>
                        <a:t>1</a:t>
                      </a:r>
                      <a:endParaRPr lang="en-US" sz="2800"/>
                    </a:p>
                  </a:txBody>
                  <a:tcPr anchor="ctr"/>
                </a:tc>
                <a:tc>
                  <a:txBody>
                    <a:bodyPr/>
                    <a:lstStyle/>
                    <a:p>
                      <a:pPr algn="ctr"/>
                      <a:r>
                        <a:rPr lang="en-US" sz="2800" smtClean="0"/>
                        <a:t>1</a:t>
                      </a:r>
                      <a:endParaRPr lang="en-US" sz="2800"/>
                    </a:p>
                  </a:txBody>
                  <a:tcPr anchor="ctr"/>
                </a:tc>
                <a:tc>
                  <a:txBody>
                    <a:bodyPr/>
                    <a:lstStyle/>
                    <a:p>
                      <a:pPr algn="ctr"/>
                      <a:r>
                        <a:rPr lang="en-US" sz="2800" smtClean="0"/>
                        <a:t>1</a:t>
                      </a:r>
                      <a:endParaRPr lang="en-US" sz="2800"/>
                    </a:p>
                  </a:txBody>
                  <a:tcPr anchor="ctr"/>
                </a:tc>
                <a:tc>
                  <a:txBody>
                    <a:bodyPr/>
                    <a:lstStyle/>
                    <a:p>
                      <a:pPr algn="ctr"/>
                      <a:r>
                        <a:rPr lang="en-US" sz="2800" smtClean="0"/>
                        <a:t>1</a:t>
                      </a:r>
                      <a:endParaRPr lang="en-US" sz="2800"/>
                    </a:p>
                  </a:txBody>
                  <a:tcPr anchor="ctr"/>
                </a:tc>
                <a:tc>
                  <a:txBody>
                    <a:bodyPr/>
                    <a:lstStyle/>
                    <a:p>
                      <a:pPr algn="ctr"/>
                      <a:r>
                        <a:rPr lang="en-US" sz="2800" smtClean="0"/>
                        <a:t>0</a:t>
                      </a:r>
                      <a:endParaRPr lang="en-US" sz="2800"/>
                    </a:p>
                  </a:txBody>
                  <a:tcPr anchor="ctr"/>
                </a:tc>
              </a:tr>
              <a:tr h="599808">
                <a:tc>
                  <a:txBody>
                    <a:bodyPr/>
                    <a:lstStyle/>
                    <a:p>
                      <a:pPr algn="ctr"/>
                      <a:r>
                        <a:rPr lang="en-US" sz="2800" smtClean="0"/>
                        <a:t>0</a:t>
                      </a:r>
                      <a:endParaRPr lang="en-US" sz="2800"/>
                    </a:p>
                  </a:txBody>
                  <a:tcPr anchor="ctr"/>
                </a:tc>
                <a:tc>
                  <a:txBody>
                    <a:bodyPr/>
                    <a:lstStyle/>
                    <a:p>
                      <a:pPr algn="ctr"/>
                      <a:r>
                        <a:rPr lang="en-US" sz="2800" smtClean="0"/>
                        <a:t>1</a:t>
                      </a:r>
                      <a:endParaRPr lang="en-US" sz="2800"/>
                    </a:p>
                  </a:txBody>
                  <a:tcPr anchor="ctr"/>
                </a:tc>
                <a:tc>
                  <a:txBody>
                    <a:bodyPr/>
                    <a:lstStyle/>
                    <a:p>
                      <a:pPr algn="ctr"/>
                      <a:r>
                        <a:rPr lang="en-US" sz="2800" smtClean="0"/>
                        <a:t>0</a:t>
                      </a:r>
                      <a:endParaRPr lang="en-US" sz="2800"/>
                    </a:p>
                  </a:txBody>
                  <a:tcPr anchor="ctr"/>
                </a:tc>
                <a:tc>
                  <a:txBody>
                    <a:bodyPr/>
                    <a:lstStyle/>
                    <a:p>
                      <a:pPr algn="ctr"/>
                      <a:r>
                        <a:rPr lang="en-US" sz="2800" smtClean="0"/>
                        <a:t>1</a:t>
                      </a:r>
                      <a:endParaRPr lang="en-US" sz="2800"/>
                    </a:p>
                  </a:txBody>
                  <a:tcPr anchor="ctr"/>
                </a:tc>
                <a:tc>
                  <a:txBody>
                    <a:bodyPr/>
                    <a:lstStyle/>
                    <a:p>
                      <a:pPr algn="ctr"/>
                      <a:r>
                        <a:rPr lang="en-US" sz="2800" smtClean="0"/>
                        <a:t>1</a:t>
                      </a:r>
                      <a:endParaRPr lang="en-US" sz="2800"/>
                    </a:p>
                  </a:txBody>
                  <a:tcPr anchor="ctr"/>
                </a:tc>
              </a:tr>
              <a:tr h="599808">
                <a:tc>
                  <a:txBody>
                    <a:bodyPr/>
                    <a:lstStyle/>
                    <a:p>
                      <a:pPr algn="ctr"/>
                      <a:r>
                        <a:rPr lang="en-US" sz="2800" smtClean="0"/>
                        <a:t>0</a:t>
                      </a:r>
                      <a:endParaRPr lang="en-US" sz="2800"/>
                    </a:p>
                  </a:txBody>
                  <a:tcPr anchor="ctr"/>
                </a:tc>
                <a:tc>
                  <a:txBody>
                    <a:bodyPr/>
                    <a:lstStyle/>
                    <a:p>
                      <a:pPr algn="ctr"/>
                      <a:r>
                        <a:rPr lang="en-US" sz="2800" smtClean="0"/>
                        <a:t>0</a:t>
                      </a:r>
                      <a:endParaRPr lang="en-US" sz="2800"/>
                    </a:p>
                  </a:txBody>
                  <a:tcPr anchor="ctr"/>
                </a:tc>
                <a:tc>
                  <a:txBody>
                    <a:bodyPr/>
                    <a:lstStyle/>
                    <a:p>
                      <a:pPr algn="ctr"/>
                      <a:r>
                        <a:rPr lang="en-US" sz="2800" smtClean="0"/>
                        <a:t>0</a:t>
                      </a:r>
                      <a:endParaRPr lang="en-US" sz="2800"/>
                    </a:p>
                  </a:txBody>
                  <a:tcPr anchor="ctr"/>
                </a:tc>
                <a:tc>
                  <a:txBody>
                    <a:bodyPr/>
                    <a:lstStyle/>
                    <a:p>
                      <a:pPr algn="ctr"/>
                      <a:r>
                        <a:rPr lang="en-US" sz="2800" smtClean="0"/>
                        <a:t>0</a:t>
                      </a:r>
                      <a:endParaRPr lang="en-US" sz="2800"/>
                    </a:p>
                  </a:txBody>
                  <a:tcPr anchor="ctr"/>
                </a:tc>
                <a:tc>
                  <a:txBody>
                    <a:bodyPr/>
                    <a:lstStyle/>
                    <a:p>
                      <a:pPr algn="ctr"/>
                      <a:r>
                        <a:rPr lang="en-US" sz="2800" smtClean="0"/>
                        <a:t>1</a:t>
                      </a:r>
                      <a:endParaRPr lang="en-US" sz="2800"/>
                    </a:p>
                  </a:txBody>
                  <a:tcPr anchor="ctr"/>
                </a:tc>
              </a:tr>
            </a:tbl>
          </a:graphicData>
        </a:graphic>
      </p:graphicFrame>
      <p:sp>
        <p:nvSpPr>
          <p:cNvPr id="5" name="TextBox 4"/>
          <p:cNvSpPr txBox="1"/>
          <p:nvPr/>
        </p:nvSpPr>
        <p:spPr>
          <a:xfrm>
            <a:off x="1010653" y="5185611"/>
            <a:ext cx="6761747" cy="954107"/>
          </a:xfrm>
          <a:prstGeom prst="rect">
            <a:avLst/>
          </a:prstGeom>
          <a:noFill/>
        </p:spPr>
        <p:txBody>
          <a:bodyPr wrap="square" rtlCol="0">
            <a:spAutoFit/>
          </a:bodyPr>
          <a:lstStyle/>
          <a:p>
            <a:pPr marL="457200" indent="-457200">
              <a:buFont typeface="Wingdings" panose="05000000000000000000" pitchFamily="2" charset="2"/>
              <a:buChar char="q"/>
            </a:pPr>
            <a:r>
              <a:rPr lang="en-US" sz="2800" smtClean="0"/>
              <a:t>0 : </a:t>
            </a:r>
            <a:r>
              <a:rPr lang="en-US" sz="2800" smtClean="0">
                <a:solidFill>
                  <a:srgbClr val="FF0000"/>
                </a:solidFill>
              </a:rPr>
              <a:t>false</a:t>
            </a:r>
          </a:p>
          <a:p>
            <a:pPr marL="457200" indent="-457200">
              <a:buFont typeface="Wingdings" panose="05000000000000000000" pitchFamily="2" charset="2"/>
              <a:buChar char="q"/>
            </a:pPr>
            <a:r>
              <a:rPr lang="en-US" sz="2800" smtClean="0"/>
              <a:t>1 hay khác 0 : </a:t>
            </a:r>
            <a:r>
              <a:rPr lang="en-US" sz="2800" smtClean="0">
                <a:solidFill>
                  <a:srgbClr val="FF0000"/>
                </a:solidFill>
              </a:rPr>
              <a:t>true </a:t>
            </a:r>
            <a:endParaRPr lang="en-US" sz="2800">
              <a:solidFill>
                <a:srgbClr val="FF0000"/>
              </a:solidFill>
            </a:endParaRPr>
          </a:p>
        </p:txBody>
      </p:sp>
    </p:spTree>
    <p:extLst>
      <p:ext uri="{BB962C8B-B14F-4D97-AF65-F5344CB8AC3E}">
        <p14:creationId xmlns:p14="http://schemas.microsoft.com/office/powerpoint/2010/main" val="1919632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C như thế nào?</a:t>
            </a:r>
            <a:endParaRPr lang="en-US"/>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err="1" smtClean="0"/>
              <a:t>Bước</a:t>
            </a:r>
            <a:r>
              <a:rPr lang="en-US" smtClean="0"/>
              <a:t> 1 : ( Source code ) </a:t>
            </a:r>
          </a:p>
          <a:p>
            <a:pPr marL="860425" lvl="1" indent="-403225">
              <a:buFont typeface="Wingdings" panose="05000000000000000000" pitchFamily="2" charset="2"/>
              <a:buChar char="q"/>
            </a:pPr>
            <a:r>
              <a:rPr lang="en-US" err="1" smtClean="0"/>
              <a:t>Soạn</a:t>
            </a:r>
            <a:r>
              <a:rPr lang="en-US" smtClean="0"/>
              <a:t> </a:t>
            </a:r>
            <a:r>
              <a:rPr lang="en-US" err="1" smtClean="0"/>
              <a:t>thảo</a:t>
            </a:r>
            <a:r>
              <a:rPr lang="en-US" smtClean="0"/>
              <a:t> chương trình nguồn</a:t>
            </a:r>
          </a:p>
          <a:p>
            <a:pPr marL="860425" lvl="1" indent="-403225">
              <a:buFont typeface="Wingdings" panose="05000000000000000000" pitchFamily="2" charset="2"/>
              <a:buChar char="q"/>
            </a:pPr>
            <a:r>
              <a:rPr lang="en-US" err="1" smtClean="0"/>
              <a:t>Lưu</a:t>
            </a:r>
            <a:r>
              <a:rPr lang="en-US" smtClean="0"/>
              <a:t> file (.c)</a:t>
            </a:r>
          </a:p>
          <a:p>
            <a:pPr marL="457200" indent="-457200">
              <a:buFont typeface="Wingdings" panose="05000000000000000000" pitchFamily="2" charset="2"/>
              <a:buChar char="Ø"/>
            </a:pPr>
            <a:r>
              <a:rPr lang="en-US" err="1" smtClean="0"/>
              <a:t>Bước</a:t>
            </a:r>
            <a:r>
              <a:rPr lang="en-US" smtClean="0"/>
              <a:t> 2: ( Compile )</a:t>
            </a:r>
          </a:p>
          <a:p>
            <a:pPr marL="860425" lvl="1" indent="-403225"/>
            <a:r>
              <a:rPr lang="en-US" err="1" smtClean="0"/>
              <a:t>Dịch</a:t>
            </a:r>
            <a:r>
              <a:rPr lang="en-US" smtClean="0"/>
              <a:t> </a:t>
            </a:r>
            <a:r>
              <a:rPr lang="en-US"/>
              <a:t>chương trình nguồn </a:t>
            </a:r>
            <a:r>
              <a:rPr lang="en-US" err="1" smtClean="0"/>
              <a:t>trong</a:t>
            </a:r>
            <a:r>
              <a:rPr lang="en-US" smtClean="0"/>
              <a:t> file .c sang </a:t>
            </a:r>
            <a:r>
              <a:rPr lang="en-US" err="1" smtClean="0"/>
              <a:t>mã</a:t>
            </a:r>
            <a:r>
              <a:rPr lang="en-US" smtClean="0"/>
              <a:t> </a:t>
            </a:r>
            <a:r>
              <a:rPr lang="en-US" err="1" smtClean="0"/>
              <a:t>máy</a:t>
            </a:r>
            <a:r>
              <a:rPr lang="en-US" smtClean="0"/>
              <a:t> (machine code)</a:t>
            </a:r>
          </a:p>
          <a:p>
            <a:pPr marL="860425" lvl="1" indent="0">
              <a:buNone/>
            </a:pPr>
            <a:r>
              <a:rPr lang="en-US" smtClean="0"/>
              <a:t>Dùng các Trình </a:t>
            </a:r>
            <a:r>
              <a:rPr lang="en-US" err="1" smtClean="0"/>
              <a:t>Biên</a:t>
            </a:r>
            <a:r>
              <a:rPr lang="en-US" smtClean="0"/>
              <a:t> </a:t>
            </a:r>
            <a:r>
              <a:rPr lang="en-US" err="1" smtClean="0"/>
              <a:t>dịch</a:t>
            </a:r>
            <a:r>
              <a:rPr lang="en-US" smtClean="0"/>
              <a:t> (Compilers) :  gcc, Borland C, …</a:t>
            </a:r>
          </a:p>
          <a:p>
            <a:pPr marL="860425" lvl="1" indent="-403225">
              <a:buFont typeface="Wingdings" panose="05000000000000000000" pitchFamily="2" charset="2"/>
              <a:buChar char="q"/>
            </a:pPr>
            <a:r>
              <a:rPr lang="en-US" err="1" smtClean="0">
                <a:solidFill>
                  <a:srgbClr val="FF0000"/>
                </a:solidFill>
              </a:rPr>
              <a:t>Tiến</a:t>
            </a:r>
            <a:r>
              <a:rPr lang="en-US" smtClean="0">
                <a:solidFill>
                  <a:srgbClr val="FF0000"/>
                </a:solidFill>
              </a:rPr>
              <a:t> </a:t>
            </a:r>
            <a:r>
              <a:rPr lang="en-US" err="1" smtClean="0">
                <a:solidFill>
                  <a:srgbClr val="FF0000"/>
                </a:solidFill>
              </a:rPr>
              <a:t>trình</a:t>
            </a:r>
            <a:r>
              <a:rPr lang="en-US" smtClean="0">
                <a:solidFill>
                  <a:srgbClr val="FF0000"/>
                </a:solidFill>
              </a:rPr>
              <a:t> </a:t>
            </a:r>
            <a:r>
              <a:rPr lang="en-US" err="1" smtClean="0">
                <a:solidFill>
                  <a:srgbClr val="FF0000"/>
                </a:solidFill>
              </a:rPr>
              <a:t>gồm</a:t>
            </a:r>
            <a:r>
              <a:rPr lang="en-US" smtClean="0">
                <a:solidFill>
                  <a:srgbClr val="FF0000"/>
                </a:solidFill>
              </a:rPr>
              <a:t> </a:t>
            </a:r>
            <a:r>
              <a:rPr lang="en-US" err="1" smtClean="0">
                <a:solidFill>
                  <a:srgbClr val="FF0000"/>
                </a:solidFill>
              </a:rPr>
              <a:t>nhiều</a:t>
            </a:r>
            <a:r>
              <a:rPr lang="en-US" smtClean="0">
                <a:solidFill>
                  <a:srgbClr val="FF0000"/>
                </a:solidFill>
              </a:rPr>
              <a:t> giai đoạn </a:t>
            </a:r>
            <a:r>
              <a:rPr lang="en-US" smtClean="0"/>
              <a:t>:</a:t>
            </a:r>
          </a:p>
          <a:p>
            <a:pPr lvl="2"/>
            <a:r>
              <a:rPr lang="en-US" err="1" smtClean="0"/>
              <a:t>Tiền</a:t>
            </a:r>
            <a:r>
              <a:rPr lang="en-US" smtClean="0"/>
              <a:t> </a:t>
            </a:r>
            <a:r>
              <a:rPr lang="en-US" err="1" smtClean="0"/>
              <a:t>xử</a:t>
            </a:r>
            <a:r>
              <a:rPr lang="en-US" smtClean="0"/>
              <a:t> </a:t>
            </a:r>
            <a:r>
              <a:rPr lang="en-US" err="1" smtClean="0"/>
              <a:t>lý</a:t>
            </a:r>
            <a:r>
              <a:rPr lang="en-US" smtClean="0"/>
              <a:t> (preprocessor)</a:t>
            </a:r>
          </a:p>
          <a:p>
            <a:pPr lvl="2"/>
            <a:r>
              <a:rPr lang="en-US" err="1" smtClean="0"/>
              <a:t>Dịch</a:t>
            </a:r>
            <a:r>
              <a:rPr lang="en-US" smtClean="0"/>
              <a:t> (compile)</a:t>
            </a:r>
          </a:p>
          <a:p>
            <a:pPr lvl="2"/>
            <a:r>
              <a:rPr lang="en-US" err="1" smtClean="0"/>
              <a:t>Liên</a:t>
            </a:r>
            <a:r>
              <a:rPr lang="en-US" smtClean="0"/>
              <a:t> </a:t>
            </a:r>
            <a:r>
              <a:rPr lang="en-US" err="1" smtClean="0"/>
              <a:t>kết</a:t>
            </a:r>
            <a:r>
              <a:rPr lang="en-US" smtClean="0"/>
              <a:t> (link)</a:t>
            </a:r>
          </a:p>
          <a:p>
            <a:pPr marL="860425" lvl="1" indent="-403225">
              <a:buFont typeface="Wingdings" panose="05000000000000000000" pitchFamily="2" charset="2"/>
              <a:buChar char="q"/>
            </a:pPr>
            <a:r>
              <a:rPr lang="en-US" err="1" smtClean="0"/>
              <a:t>Kết</a:t>
            </a:r>
            <a:r>
              <a:rPr lang="en-US" smtClean="0"/>
              <a:t> </a:t>
            </a:r>
            <a:r>
              <a:rPr lang="en-US" err="1" smtClean="0"/>
              <a:t>quả</a:t>
            </a:r>
            <a:r>
              <a:rPr lang="en-US" smtClean="0"/>
              <a:t> </a:t>
            </a:r>
            <a:r>
              <a:rPr lang="en-US" err="1" smtClean="0"/>
              <a:t>cuối</a:t>
            </a:r>
            <a:r>
              <a:rPr lang="en-US" smtClean="0"/>
              <a:t> </a:t>
            </a:r>
            <a:r>
              <a:rPr lang="en-US" err="1" smtClean="0"/>
              <a:t>cùng</a:t>
            </a:r>
            <a:r>
              <a:rPr lang="en-US" smtClean="0"/>
              <a:t> : </a:t>
            </a:r>
          </a:p>
          <a:p>
            <a:pPr lvl="2"/>
            <a:r>
              <a:rPr lang="en-US" smtClean="0"/>
              <a:t>File </a:t>
            </a:r>
            <a:r>
              <a:rPr lang="en-US" err="1" smtClean="0"/>
              <a:t>thực</a:t>
            </a:r>
            <a:r>
              <a:rPr lang="en-US" smtClean="0"/>
              <a:t> </a:t>
            </a:r>
            <a:r>
              <a:rPr lang="en-US" err="1" smtClean="0"/>
              <a:t>thi</a:t>
            </a:r>
            <a:r>
              <a:rPr lang="en-US" smtClean="0"/>
              <a:t> .exe</a:t>
            </a:r>
          </a:p>
        </p:txBody>
      </p:sp>
      <p:pic>
        <p:nvPicPr>
          <p:cNvPr id="4" name="Picture 3"/>
          <p:cNvPicPr/>
          <p:nvPr/>
        </p:nvPicPr>
        <p:blipFill>
          <a:blip r:embed="rId2"/>
          <a:stretch>
            <a:fillRect/>
          </a:stretch>
        </p:blipFill>
        <p:spPr>
          <a:xfrm>
            <a:off x="6987988" y="887506"/>
            <a:ext cx="4119284" cy="2259106"/>
          </a:xfrm>
          <a:prstGeom prst="rect">
            <a:avLst/>
          </a:prstGeom>
          <a:ln>
            <a:solidFill>
              <a:sysClr val="windowText" lastClr="000000"/>
            </a:solidFill>
          </a:ln>
        </p:spPr>
      </p:pic>
      <p:pic>
        <p:nvPicPr>
          <p:cNvPr id="5" name="Picture 4"/>
          <p:cNvPicPr/>
          <p:nvPr/>
        </p:nvPicPr>
        <p:blipFill>
          <a:blip r:embed="rId3"/>
          <a:stretch>
            <a:fillRect/>
          </a:stretch>
        </p:blipFill>
        <p:spPr>
          <a:xfrm>
            <a:off x="6987988" y="4134710"/>
            <a:ext cx="4119284" cy="2177190"/>
          </a:xfrm>
          <a:prstGeom prst="rect">
            <a:avLst/>
          </a:prstGeom>
          <a:ln>
            <a:solidFill>
              <a:sysClr val="windowText" lastClr="000000"/>
            </a:solidFill>
          </a:ln>
        </p:spPr>
      </p:pic>
      <p:sp>
        <p:nvSpPr>
          <p:cNvPr id="6" name="Down Arrow 5"/>
          <p:cNvSpPr/>
          <p:nvPr/>
        </p:nvSpPr>
        <p:spPr>
          <a:xfrm>
            <a:off x="8926606" y="3218516"/>
            <a:ext cx="242047" cy="874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0592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logic (luận lý)</a:t>
            </a:r>
            <a:endParaRPr lang="en-US"/>
          </a:p>
        </p:txBody>
      </p:sp>
      <p:sp>
        <p:nvSpPr>
          <p:cNvPr id="5" name="Content Placeholder 4"/>
          <p:cNvSpPr>
            <a:spLocks noGrp="1"/>
          </p:cNvSpPr>
          <p:nvPr>
            <p:ph idx="1"/>
          </p:nvPr>
        </p:nvSpPr>
        <p:spPr/>
        <p:txBody>
          <a:bodyPr>
            <a:normAutofit fontScale="92500" lnSpcReduction="10000"/>
          </a:bodyPr>
          <a:lstStyle/>
          <a:p>
            <a:pPr marL="511175" indent="0">
              <a:buNone/>
            </a:pPr>
            <a:r>
              <a:rPr lang="en-US" smtClean="0"/>
              <a:t>char  ch = 'e';</a:t>
            </a:r>
          </a:p>
          <a:p>
            <a:pPr marL="511175" indent="0">
              <a:buNone/>
            </a:pPr>
            <a:r>
              <a:rPr lang="en-US" smtClean="0"/>
              <a:t>int n = 10, k = -4;</a:t>
            </a:r>
          </a:p>
          <a:p>
            <a:pPr marL="511175" indent="0">
              <a:buNone/>
            </a:pPr>
            <a:endParaRPr lang="en-US"/>
          </a:p>
          <a:p>
            <a:pPr marL="511175" indent="0">
              <a:buNone/>
              <a:tabLst>
                <a:tab pos="5432425" algn="l"/>
              </a:tabLst>
            </a:pPr>
            <a:r>
              <a:rPr lang="en-US" smtClean="0"/>
              <a:t>printf("%d", </a:t>
            </a:r>
            <a:r>
              <a:rPr lang="en-US" smtClean="0">
                <a:solidFill>
                  <a:srgbClr val="FF0000"/>
                </a:solidFill>
              </a:rPr>
              <a:t>4==3</a:t>
            </a:r>
            <a:r>
              <a:rPr lang="en-US" smtClean="0"/>
              <a:t>);	// ?</a:t>
            </a:r>
          </a:p>
          <a:p>
            <a:pPr marL="511175" indent="0">
              <a:buNone/>
              <a:tabLst>
                <a:tab pos="5432425" algn="l"/>
              </a:tabLst>
            </a:pPr>
            <a:r>
              <a:rPr lang="en-US" smtClean="0"/>
              <a:t>printf("%d", </a:t>
            </a:r>
            <a:r>
              <a:rPr lang="en-US" smtClean="0">
                <a:solidFill>
                  <a:srgbClr val="FF0000"/>
                </a:solidFill>
              </a:rPr>
              <a:t>20&lt;6</a:t>
            </a:r>
            <a:r>
              <a:rPr lang="en-US" smtClean="0"/>
              <a:t>);	// ?</a:t>
            </a:r>
          </a:p>
          <a:p>
            <a:pPr marL="511175" indent="0">
              <a:buNone/>
              <a:tabLst>
                <a:tab pos="5432425" algn="l"/>
              </a:tabLst>
            </a:pPr>
            <a:r>
              <a:rPr lang="en-US" smtClean="0"/>
              <a:t>printf</a:t>
            </a:r>
            <a:r>
              <a:rPr lang="en-US"/>
              <a:t>("%d</a:t>
            </a:r>
            <a:r>
              <a:rPr lang="en-US" smtClean="0"/>
              <a:t>", </a:t>
            </a:r>
            <a:r>
              <a:rPr lang="en-US" smtClean="0">
                <a:solidFill>
                  <a:srgbClr val="FF0000"/>
                </a:solidFill>
              </a:rPr>
              <a:t>k&lt;=n</a:t>
            </a:r>
            <a:r>
              <a:rPr lang="en-US" smtClean="0"/>
              <a:t>)	// </a:t>
            </a:r>
            <a:r>
              <a:rPr lang="en-US"/>
              <a:t>?</a:t>
            </a:r>
            <a:endParaRPr lang="en-US" smtClean="0"/>
          </a:p>
          <a:p>
            <a:pPr marL="511175" indent="0">
              <a:buNone/>
              <a:tabLst>
                <a:tab pos="5432425" algn="l"/>
              </a:tabLst>
            </a:pPr>
            <a:r>
              <a:rPr lang="en-US"/>
              <a:t>printf("%d</a:t>
            </a:r>
            <a:r>
              <a:rPr lang="en-US" smtClean="0"/>
              <a:t>", </a:t>
            </a:r>
            <a:r>
              <a:rPr lang="en-US" smtClean="0">
                <a:solidFill>
                  <a:srgbClr val="FF0000"/>
                </a:solidFill>
              </a:rPr>
              <a:t>(c&gt;='a'</a:t>
            </a:r>
            <a:r>
              <a:rPr lang="en-US" smtClean="0">
                <a:solidFill>
                  <a:srgbClr val="00B0F0"/>
                </a:solidFill>
              </a:rPr>
              <a:t>&amp;&amp;</a:t>
            </a:r>
            <a:r>
              <a:rPr lang="en-US" smtClean="0">
                <a:solidFill>
                  <a:srgbClr val="FF0000"/>
                </a:solidFill>
              </a:rPr>
              <a:t>c&lt;='z')</a:t>
            </a:r>
            <a:r>
              <a:rPr lang="en-US" smtClean="0"/>
              <a:t>);	// </a:t>
            </a:r>
            <a:r>
              <a:rPr lang="en-US"/>
              <a:t>?</a:t>
            </a:r>
            <a:endParaRPr lang="en-US" smtClean="0"/>
          </a:p>
          <a:p>
            <a:pPr marL="511175" indent="0">
              <a:buNone/>
              <a:tabLst>
                <a:tab pos="5432425" algn="l"/>
              </a:tabLst>
            </a:pPr>
            <a:r>
              <a:rPr lang="en-US"/>
              <a:t>printf("%d</a:t>
            </a:r>
            <a:r>
              <a:rPr lang="en-US" smtClean="0"/>
              <a:t>", </a:t>
            </a:r>
            <a:r>
              <a:rPr lang="en-US" smtClean="0">
                <a:solidFill>
                  <a:srgbClr val="FF0000"/>
                </a:solidFill>
              </a:rPr>
              <a:t>(n%2==0)</a:t>
            </a:r>
            <a:r>
              <a:rPr lang="en-US" smtClean="0"/>
              <a:t>)	// </a:t>
            </a:r>
            <a:r>
              <a:rPr lang="en-US"/>
              <a:t>?</a:t>
            </a:r>
            <a:endParaRPr lang="en-US" smtClean="0"/>
          </a:p>
          <a:p>
            <a:pPr marL="511175" indent="0">
              <a:buNone/>
              <a:tabLst>
                <a:tab pos="5432425" algn="l"/>
              </a:tabLst>
            </a:pPr>
            <a:r>
              <a:rPr lang="en-US"/>
              <a:t>printf("%d</a:t>
            </a:r>
            <a:r>
              <a:rPr lang="en-US" smtClean="0"/>
              <a:t>", </a:t>
            </a:r>
            <a:r>
              <a:rPr lang="en-US" smtClean="0">
                <a:solidFill>
                  <a:srgbClr val="FF0000"/>
                </a:solidFill>
              </a:rPr>
              <a:t>(n&gt;4</a:t>
            </a:r>
            <a:r>
              <a:rPr lang="en-US" smtClean="0">
                <a:solidFill>
                  <a:srgbClr val="00B0F0"/>
                </a:solidFill>
              </a:rPr>
              <a:t>||</a:t>
            </a:r>
            <a:r>
              <a:rPr lang="en-US" smtClean="0">
                <a:solidFill>
                  <a:srgbClr val="FF0000"/>
                </a:solidFill>
              </a:rPr>
              <a:t>c=='a')</a:t>
            </a:r>
            <a:r>
              <a:rPr lang="en-US" smtClean="0"/>
              <a:t>);	// </a:t>
            </a:r>
            <a:r>
              <a:rPr lang="en-US"/>
              <a:t>?</a:t>
            </a:r>
            <a:endParaRPr lang="en-US" smtClean="0"/>
          </a:p>
          <a:p>
            <a:pPr marL="511175" indent="0">
              <a:buNone/>
              <a:tabLst>
                <a:tab pos="5432425" algn="l"/>
              </a:tabLst>
            </a:pPr>
            <a:r>
              <a:rPr lang="en-US"/>
              <a:t>printf("%d</a:t>
            </a:r>
            <a:r>
              <a:rPr lang="en-US" smtClean="0"/>
              <a:t>", </a:t>
            </a:r>
            <a:r>
              <a:rPr lang="en-US" smtClean="0">
                <a:solidFill>
                  <a:srgbClr val="00B0F0"/>
                </a:solidFill>
              </a:rPr>
              <a:t>!</a:t>
            </a:r>
            <a:r>
              <a:rPr lang="en-US" smtClean="0">
                <a:solidFill>
                  <a:srgbClr val="FF0000"/>
                </a:solidFill>
              </a:rPr>
              <a:t>(n==10)</a:t>
            </a:r>
            <a:r>
              <a:rPr lang="en-US" smtClean="0"/>
              <a:t>);	// </a:t>
            </a:r>
            <a:r>
              <a:rPr lang="en-US"/>
              <a:t>?</a:t>
            </a:r>
            <a:endParaRPr lang="en-US" smtClean="0"/>
          </a:p>
          <a:p>
            <a:pPr marL="511175" indent="0">
              <a:buNone/>
              <a:tabLst>
                <a:tab pos="5432425" algn="l"/>
              </a:tabLst>
            </a:pPr>
            <a:r>
              <a:rPr lang="en-US"/>
              <a:t>printf("%d</a:t>
            </a:r>
            <a:r>
              <a:rPr lang="en-US" smtClean="0"/>
              <a:t>", </a:t>
            </a:r>
            <a:r>
              <a:rPr lang="en-US" smtClean="0">
                <a:solidFill>
                  <a:srgbClr val="00B050"/>
                </a:solidFill>
              </a:rPr>
              <a:t>n=5</a:t>
            </a:r>
            <a:r>
              <a:rPr lang="en-US" smtClean="0"/>
              <a:t>); 	// ?</a:t>
            </a:r>
          </a:p>
          <a:p>
            <a:pPr marL="511175" indent="0">
              <a:buNone/>
            </a:pPr>
            <a:endParaRPr lang="en-US" smtClean="0"/>
          </a:p>
          <a:p>
            <a:pPr marL="0" indent="0">
              <a:buNone/>
            </a:pPr>
            <a:endParaRPr lang="en-US"/>
          </a:p>
        </p:txBody>
      </p:sp>
    </p:spTree>
    <p:extLst>
      <p:ext uri="{BB962C8B-B14F-4D97-AF65-F5344CB8AC3E}">
        <p14:creationId xmlns:p14="http://schemas.microsoft.com/office/powerpoint/2010/main" val="16539340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phép gán trị cho Biến (=)</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354386277"/>
              </p:ext>
            </p:extLst>
          </p:nvPr>
        </p:nvGraphicFramePr>
        <p:xfrm>
          <a:off x="2036610" y="1507808"/>
          <a:ext cx="7986957" cy="4754880"/>
        </p:xfrm>
        <a:graphic>
          <a:graphicData uri="http://schemas.openxmlformats.org/drawingml/2006/table">
            <a:tbl>
              <a:tblPr firstRow="1" firstCol="1" bandRow="1">
                <a:tableStyleId>{2D5ABB26-0587-4C30-8999-92F81FD0307C}</a:tableStyleId>
              </a:tblPr>
              <a:tblGrid>
                <a:gridCol w="1375133"/>
                <a:gridCol w="3305912"/>
                <a:gridCol w="3305912"/>
              </a:tblGrid>
              <a:tr h="387429">
                <a:tc>
                  <a:txBody>
                    <a:bodyPr/>
                    <a:lstStyle/>
                    <a:p>
                      <a:pPr algn="ctr"/>
                      <a:r>
                        <a:rPr lang="en-US" sz="2000" smtClean="0"/>
                        <a:t>Phép</a:t>
                      </a:r>
                      <a:r>
                        <a:rPr lang="en-US" sz="2000" baseline="0" smtClean="0"/>
                        <a:t> toán</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000" smtClean="0"/>
                        <a:t>Mô</a:t>
                      </a:r>
                      <a:r>
                        <a:rPr lang="en-US" sz="2000" baseline="0" smtClean="0"/>
                        <a:t> tả</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000" smtClean="0"/>
                        <a:t>Ví</a:t>
                      </a:r>
                      <a:r>
                        <a:rPr lang="en-US" sz="2000" baseline="0" smtClean="0"/>
                        <a:t> dụ</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87429">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b = 2; a = 6;</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b </a:t>
                      </a:r>
                      <a:r>
                        <a:rPr lang="en-US" sz="2000" smtClean="0">
                          <a:sym typeface="Symbol" panose="05050102010706020507" pitchFamily="18" charset="2"/>
                        </a:rPr>
                        <a:t></a:t>
                      </a:r>
                      <a:r>
                        <a:rPr lang="en-US" sz="2000" smtClean="0">
                          <a:sym typeface="Wingdings" panose="05000000000000000000" pitchFamily="2" charset="2"/>
                        </a:rPr>
                        <a:t> 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2 </a:t>
                      </a:r>
                      <a:r>
                        <a:rPr lang="en-US" sz="2000" smtClean="0">
                          <a:sym typeface="Symbol" panose="05050102010706020507" pitchFamily="18" charset="2"/>
                        </a:rPr>
                        <a:t></a:t>
                      </a:r>
                      <a:r>
                        <a:rPr lang="en-US" sz="2000" smtClean="0"/>
                        <a:t> a = 8</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2</a:t>
                      </a:r>
                      <a:r>
                        <a:rPr lang="en-US" sz="2000" baseline="0" smtClean="0"/>
                        <a:t> </a:t>
                      </a:r>
                      <a:r>
                        <a:rPr lang="en-US" sz="2000" smtClean="0">
                          <a:sym typeface="Symbol" panose="05050102010706020507" pitchFamily="18" charset="2"/>
                        </a:rPr>
                        <a:t></a:t>
                      </a:r>
                      <a:r>
                        <a:rPr lang="en-US" sz="2000" smtClean="0"/>
                        <a:t> </a:t>
                      </a:r>
                      <a:r>
                        <a:rPr lang="en-US" sz="2000" baseline="0" smtClean="0"/>
                        <a:t>a = 4</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2 </a:t>
                      </a:r>
                      <a:r>
                        <a:rPr lang="en-US" sz="2000" smtClean="0">
                          <a:sym typeface="Symbol" panose="05050102010706020507" pitchFamily="18" charset="2"/>
                        </a:rPr>
                        <a:t></a:t>
                      </a:r>
                      <a:r>
                        <a:rPr lang="en-US" sz="2000" smtClean="0"/>
                        <a:t> a =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2 </a:t>
                      </a:r>
                      <a:r>
                        <a:rPr lang="en-US" sz="2000" smtClean="0">
                          <a:sym typeface="Symbol" panose="05050102010706020507" pitchFamily="18" charset="2"/>
                        </a:rPr>
                        <a:t></a:t>
                      </a:r>
                      <a:r>
                        <a:rPr lang="en-US" sz="2000" smtClean="0"/>
                        <a:t> a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2 </a:t>
                      </a:r>
                      <a:r>
                        <a:rPr lang="en-US" sz="2000" smtClean="0">
                          <a:sym typeface="Symbol" panose="05050102010706020507" pitchFamily="18" charset="2"/>
                        </a:rPr>
                        <a:t></a:t>
                      </a:r>
                      <a:r>
                        <a:rPr lang="en-US" sz="2000" smtClean="0"/>
                        <a:t> a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&lt;&lt;=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&lt;&lt;= b </a:t>
                      </a:r>
                      <a:r>
                        <a:rPr lang="en-US" sz="2000" smtClean="0">
                          <a:sym typeface="Symbol" panose="05050102010706020507" pitchFamily="18" charset="2"/>
                        </a:rPr>
                        <a:t> </a:t>
                      </a:r>
                      <a:r>
                        <a:rPr lang="en-US" sz="2000" smtClean="0">
                          <a:sym typeface="Wingdings" panose="05000000000000000000" pitchFamily="2" charset="2"/>
                        </a:rPr>
                        <a:t>a = a &lt;&lt; b</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&lt;&lt;= 2 </a:t>
                      </a:r>
                      <a:r>
                        <a:rPr lang="en-US" sz="2000" smtClean="0">
                          <a:sym typeface="Symbol" panose="05050102010706020507" pitchFamily="18" charset="2"/>
                        </a:rPr>
                        <a:t></a:t>
                      </a:r>
                      <a:r>
                        <a:rPr lang="en-US" sz="2000" smtClean="0"/>
                        <a:t> </a:t>
                      </a:r>
                      <a:r>
                        <a:rPr lang="en-US" sz="2000" smtClean="0">
                          <a:sym typeface="Wingdings" panose="05000000000000000000" pitchFamily="2" charset="2"/>
                        </a:rPr>
                        <a:t>a = 24</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&gt;&gt;=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&gt;&gt;= b </a:t>
                      </a:r>
                      <a:r>
                        <a:rPr lang="en-US" sz="2000" smtClean="0">
                          <a:sym typeface="Symbol" panose="05050102010706020507" pitchFamily="18" charset="2"/>
                        </a:rPr>
                        <a:t> </a:t>
                      </a:r>
                      <a:r>
                        <a:rPr lang="en-US" sz="2000" smtClean="0">
                          <a:sym typeface="Wingdings" panose="05000000000000000000" pitchFamily="2" charset="2"/>
                        </a:rPr>
                        <a:t>a = a &gt;&gt;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&gt;&gt;= 1 </a:t>
                      </a:r>
                      <a:r>
                        <a:rPr lang="en-US" sz="2000" smtClean="0">
                          <a:sym typeface="Symbol" panose="05050102010706020507" pitchFamily="18" charset="2"/>
                        </a:rPr>
                        <a:t></a:t>
                      </a:r>
                      <a:r>
                        <a:rPr lang="en-US" sz="2000" smtClean="0"/>
                        <a:t> </a:t>
                      </a:r>
                      <a:r>
                        <a:rPr lang="en-US" sz="2000" smtClean="0">
                          <a:sym typeface="Wingdings" panose="05000000000000000000" pitchFamily="2" charset="2"/>
                        </a:rPr>
                        <a:t>a = 3</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&amp;=</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&amp;= b </a:t>
                      </a:r>
                      <a:r>
                        <a:rPr lang="en-US" sz="2000" smtClean="0">
                          <a:sym typeface="Symbol" panose="05050102010706020507" pitchFamily="18" charset="2"/>
                        </a:rPr>
                        <a:t> </a:t>
                      </a:r>
                      <a:r>
                        <a:rPr lang="en-US" sz="2000" smtClean="0">
                          <a:sym typeface="Wingdings" panose="05000000000000000000" pitchFamily="2" charset="2"/>
                        </a:rPr>
                        <a:t>a = a &amp;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&amp;= 5 </a:t>
                      </a:r>
                      <a:r>
                        <a:rPr lang="en-US" sz="2000" smtClean="0">
                          <a:sym typeface="Symbol" panose="05050102010706020507" pitchFamily="18" charset="2"/>
                        </a:rPr>
                        <a:t></a:t>
                      </a:r>
                      <a:r>
                        <a:rPr lang="en-US" sz="2000" smtClean="0"/>
                        <a:t> </a:t>
                      </a:r>
                      <a:r>
                        <a:rPr lang="en-US" sz="2000" smtClean="0">
                          <a:sym typeface="Symbol" panose="05050102010706020507" pitchFamily="18" charset="2"/>
                        </a:rPr>
                        <a:t> </a:t>
                      </a:r>
                      <a:r>
                        <a:rPr lang="en-US" sz="2000" smtClean="0">
                          <a:sym typeface="Wingdings" panose="05000000000000000000" pitchFamily="2" charset="2"/>
                        </a:rPr>
                        <a:t>a = 4 </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2 </a:t>
                      </a:r>
                      <a:r>
                        <a:rPr lang="en-US" sz="2000" smtClean="0">
                          <a:sym typeface="Symbol" panose="05050102010706020507" pitchFamily="18" charset="2"/>
                        </a:rPr>
                        <a:t></a:t>
                      </a:r>
                      <a:r>
                        <a:rPr lang="en-US" sz="2000" smtClean="0"/>
                        <a:t> </a:t>
                      </a:r>
                      <a:r>
                        <a:rPr lang="en-US" sz="2000" smtClean="0">
                          <a:sym typeface="Wingdings" panose="05000000000000000000" pitchFamily="2" charset="2"/>
                        </a:rPr>
                        <a:t>a =</a:t>
                      </a:r>
                      <a:r>
                        <a:rPr lang="en-US" sz="2000" baseline="0" smtClean="0">
                          <a:sym typeface="Wingdings" panose="05000000000000000000" pitchFamily="2" charset="2"/>
                        </a:rPr>
                        <a:t> 4</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429">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3</a:t>
                      </a:r>
                      <a:r>
                        <a:rPr lang="en-US" sz="2000" smtClean="0">
                          <a:sym typeface="Symbol" panose="05050102010706020507" pitchFamily="18" charset="2"/>
                        </a:rPr>
                        <a:t></a:t>
                      </a:r>
                      <a:r>
                        <a:rPr lang="en-US" sz="2000" smtClean="0"/>
                        <a:t> </a:t>
                      </a:r>
                      <a:r>
                        <a:rPr lang="en-US" sz="2000" smtClean="0">
                          <a:sym typeface="Wingdings" panose="05000000000000000000" pitchFamily="2" charset="2"/>
                        </a:rPr>
                        <a:t>a = 7</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546997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phép gán trị cho Biến (=)</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80594664"/>
              </p:ext>
            </p:extLst>
          </p:nvPr>
        </p:nvGraphicFramePr>
        <p:xfrm>
          <a:off x="1666753" y="1507808"/>
          <a:ext cx="8356814" cy="4858272"/>
        </p:xfrm>
        <a:graphic>
          <a:graphicData uri="http://schemas.openxmlformats.org/drawingml/2006/table">
            <a:tbl>
              <a:tblPr firstRow="1" firstCol="1" bandRow="1">
                <a:tableStyleId>{2D5ABB26-0587-4C30-8999-92F81FD0307C}</a:tableStyleId>
              </a:tblPr>
              <a:tblGrid>
                <a:gridCol w="1438812"/>
                <a:gridCol w="3459001"/>
                <a:gridCol w="3459001"/>
              </a:tblGrid>
              <a:tr h="404856">
                <a:tc>
                  <a:txBody>
                    <a:bodyPr/>
                    <a:lstStyle/>
                    <a:p>
                      <a:pPr algn="ctr"/>
                      <a:r>
                        <a:rPr lang="en-US" sz="2000" smtClean="0"/>
                        <a:t>Phép</a:t>
                      </a:r>
                      <a:r>
                        <a:rPr lang="en-US" sz="2000" baseline="0" smtClean="0"/>
                        <a:t> toán</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000" smtClean="0"/>
                        <a:t>Mô</a:t>
                      </a:r>
                      <a:r>
                        <a:rPr lang="en-US" sz="2000" baseline="0" smtClean="0"/>
                        <a:t> tả</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000" smtClean="0"/>
                        <a:t>Ví</a:t>
                      </a:r>
                      <a:r>
                        <a:rPr lang="en-US" sz="2000" baseline="0" smtClean="0"/>
                        <a:t> dụ</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04856">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b = 2; a = 6;</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b </a:t>
                      </a:r>
                      <a:r>
                        <a:rPr lang="en-US" sz="2000" smtClean="0">
                          <a:sym typeface="Symbol" panose="05050102010706020507" pitchFamily="18" charset="2"/>
                        </a:rPr>
                        <a:t></a:t>
                      </a:r>
                      <a:r>
                        <a:rPr lang="en-US" sz="2000" smtClean="0">
                          <a:sym typeface="Wingdings" panose="05000000000000000000" pitchFamily="2" charset="2"/>
                        </a:rPr>
                        <a:t> 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2 </a:t>
                      </a:r>
                      <a:r>
                        <a:rPr lang="en-US" sz="2000" smtClean="0">
                          <a:sym typeface="Symbol" panose="05050102010706020507" pitchFamily="18" charset="2"/>
                        </a:rPr>
                        <a:t></a:t>
                      </a:r>
                      <a:r>
                        <a:rPr lang="en-US" sz="2000" smtClean="0"/>
                        <a:t> a = 8</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2</a:t>
                      </a:r>
                      <a:r>
                        <a:rPr lang="en-US" sz="2000" baseline="0" smtClean="0"/>
                        <a:t> </a:t>
                      </a:r>
                      <a:r>
                        <a:rPr lang="en-US" sz="2000" smtClean="0">
                          <a:sym typeface="Symbol" panose="05050102010706020507" pitchFamily="18" charset="2"/>
                        </a:rPr>
                        <a:t></a:t>
                      </a:r>
                      <a:r>
                        <a:rPr lang="en-US" sz="2000" smtClean="0"/>
                        <a:t> </a:t>
                      </a:r>
                      <a:r>
                        <a:rPr lang="en-US" sz="2000" baseline="0" smtClean="0"/>
                        <a:t>a = 4</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2 </a:t>
                      </a:r>
                      <a:r>
                        <a:rPr lang="en-US" sz="2000" smtClean="0">
                          <a:sym typeface="Symbol" panose="05050102010706020507" pitchFamily="18" charset="2"/>
                        </a:rPr>
                        <a:t></a:t>
                      </a:r>
                      <a:r>
                        <a:rPr lang="en-US" sz="2000" smtClean="0"/>
                        <a:t> a =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2 </a:t>
                      </a:r>
                      <a:r>
                        <a:rPr lang="en-US" sz="2000" smtClean="0">
                          <a:sym typeface="Symbol" panose="05050102010706020507" pitchFamily="18" charset="2"/>
                        </a:rPr>
                        <a:t></a:t>
                      </a:r>
                      <a:r>
                        <a:rPr lang="en-US" sz="2000" smtClean="0"/>
                        <a:t> a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t>a %= 2 </a:t>
                      </a:r>
                      <a:r>
                        <a:rPr lang="en-US" sz="2000" smtClean="0">
                          <a:sym typeface="Symbol" panose="05050102010706020507" pitchFamily="18" charset="2"/>
                        </a:rPr>
                        <a:t></a:t>
                      </a:r>
                      <a:r>
                        <a:rPr lang="en-US" sz="2000" smtClean="0"/>
                        <a:t> a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&lt;&lt;=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&lt;&lt;= b </a:t>
                      </a:r>
                      <a:r>
                        <a:rPr lang="en-US" sz="2000" smtClean="0">
                          <a:sym typeface="Symbol" panose="05050102010706020507" pitchFamily="18" charset="2"/>
                        </a:rPr>
                        <a:t> </a:t>
                      </a:r>
                      <a:r>
                        <a:rPr lang="en-US" sz="2000" smtClean="0">
                          <a:sym typeface="Wingdings" panose="05000000000000000000" pitchFamily="2" charset="2"/>
                        </a:rPr>
                        <a:t>a = a &lt;&lt; b</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&lt;&lt;= 2 </a:t>
                      </a:r>
                      <a:r>
                        <a:rPr lang="en-US" sz="2000" smtClean="0">
                          <a:sym typeface="Symbol" panose="05050102010706020507" pitchFamily="18" charset="2"/>
                        </a:rPr>
                        <a:t></a:t>
                      </a:r>
                      <a:r>
                        <a:rPr lang="en-US" sz="2000" smtClean="0"/>
                        <a:t> </a:t>
                      </a:r>
                      <a:r>
                        <a:rPr lang="en-US" sz="2000" smtClean="0">
                          <a:sym typeface="Wingdings" panose="05000000000000000000" pitchFamily="2" charset="2"/>
                        </a:rPr>
                        <a:t>a = 24</a:t>
                      </a:r>
                      <a:endParaRPr 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&gt;&gt;=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&gt;&gt;= b </a:t>
                      </a:r>
                      <a:r>
                        <a:rPr lang="en-US" sz="2000" smtClean="0">
                          <a:sym typeface="Symbol" panose="05050102010706020507" pitchFamily="18" charset="2"/>
                        </a:rPr>
                        <a:t> </a:t>
                      </a:r>
                      <a:r>
                        <a:rPr lang="en-US" sz="2000" smtClean="0">
                          <a:sym typeface="Wingdings" panose="05000000000000000000" pitchFamily="2" charset="2"/>
                        </a:rPr>
                        <a:t>a = a &gt;&gt;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&gt;&gt;= 1 </a:t>
                      </a:r>
                      <a:r>
                        <a:rPr lang="en-US" sz="2000" smtClean="0">
                          <a:sym typeface="Symbol" panose="05050102010706020507" pitchFamily="18" charset="2"/>
                        </a:rPr>
                        <a:t></a:t>
                      </a:r>
                      <a:r>
                        <a:rPr lang="en-US" sz="2000" smtClean="0"/>
                        <a:t> </a:t>
                      </a:r>
                      <a:r>
                        <a:rPr lang="en-US" sz="2000" smtClean="0">
                          <a:sym typeface="Wingdings" panose="05000000000000000000" pitchFamily="2" charset="2"/>
                        </a:rPr>
                        <a:t>a = 3</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&amp;=</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&amp;= b </a:t>
                      </a:r>
                      <a:r>
                        <a:rPr lang="en-US" sz="2000" smtClean="0">
                          <a:sym typeface="Symbol" panose="05050102010706020507" pitchFamily="18" charset="2"/>
                        </a:rPr>
                        <a:t> </a:t>
                      </a:r>
                      <a:r>
                        <a:rPr lang="en-US" sz="2000" smtClean="0">
                          <a:sym typeface="Wingdings" panose="05000000000000000000" pitchFamily="2" charset="2"/>
                        </a:rPr>
                        <a:t>a = a &amp;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&amp;= 5 </a:t>
                      </a:r>
                      <a:r>
                        <a:rPr lang="en-US" sz="2000" smtClean="0">
                          <a:sym typeface="Symbol" panose="05050102010706020507" pitchFamily="18" charset="2"/>
                        </a:rPr>
                        <a:t></a:t>
                      </a:r>
                      <a:r>
                        <a:rPr lang="en-US" sz="2000" smtClean="0"/>
                        <a:t> </a:t>
                      </a:r>
                      <a:r>
                        <a:rPr lang="en-US" sz="2000" smtClean="0">
                          <a:sym typeface="Symbol" panose="05050102010706020507" pitchFamily="18" charset="2"/>
                        </a:rPr>
                        <a:t> </a:t>
                      </a:r>
                      <a:r>
                        <a:rPr lang="en-US" sz="2000" smtClean="0">
                          <a:sym typeface="Wingdings" panose="05000000000000000000" pitchFamily="2" charset="2"/>
                        </a:rPr>
                        <a:t>a = 4 </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2 </a:t>
                      </a:r>
                      <a:r>
                        <a:rPr lang="en-US" sz="2000" smtClean="0">
                          <a:sym typeface="Symbol" panose="05050102010706020507" pitchFamily="18" charset="2"/>
                        </a:rPr>
                        <a:t></a:t>
                      </a:r>
                      <a:r>
                        <a:rPr lang="en-US" sz="2000" smtClean="0"/>
                        <a:t> </a:t>
                      </a:r>
                      <a:r>
                        <a:rPr lang="en-US" sz="2000" smtClean="0">
                          <a:sym typeface="Wingdings" panose="05000000000000000000" pitchFamily="2" charset="2"/>
                        </a:rPr>
                        <a:t>a =</a:t>
                      </a:r>
                      <a:r>
                        <a:rPr lang="en-US" sz="2000" baseline="0" smtClean="0">
                          <a:sym typeface="Wingdings" panose="05000000000000000000" pitchFamily="2" charset="2"/>
                        </a:rPr>
                        <a:t> 4</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a:r>
                        <a:rPr lang="en-US" sz="2000" b="1" smtClean="0">
                          <a:solidFill>
                            <a:srgbClr val="FF0000"/>
                          </a:solidFill>
                        </a:rPr>
                        <a:t>|=</a:t>
                      </a:r>
                      <a:endParaRPr lang="en-US" sz="20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b </a:t>
                      </a:r>
                      <a:r>
                        <a:rPr lang="en-US" sz="2000" smtClean="0">
                          <a:sym typeface="Symbol" panose="05050102010706020507" pitchFamily="18" charset="2"/>
                        </a:rPr>
                        <a:t> </a:t>
                      </a:r>
                      <a:r>
                        <a:rPr lang="en-US" sz="2000" smtClean="0">
                          <a:sym typeface="Wingdings" panose="05000000000000000000" pitchFamily="2" charset="2"/>
                        </a:rPr>
                        <a:t>a = a | b</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mtClean="0"/>
                        <a:t>a |= 3</a:t>
                      </a:r>
                      <a:r>
                        <a:rPr lang="en-US" sz="2000" smtClean="0">
                          <a:sym typeface="Symbol" panose="05050102010706020507" pitchFamily="18" charset="2"/>
                        </a:rPr>
                        <a:t></a:t>
                      </a:r>
                      <a:r>
                        <a:rPr lang="en-US" sz="2000" smtClean="0"/>
                        <a:t> </a:t>
                      </a:r>
                      <a:r>
                        <a:rPr lang="en-US" sz="2000" smtClean="0">
                          <a:sym typeface="Wingdings" panose="05000000000000000000" pitchFamily="2" charset="2"/>
                        </a:rPr>
                        <a:t>a = 7</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81794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Độ ưu tiên (Operators Precedence)</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56095173"/>
              </p:ext>
            </p:extLst>
          </p:nvPr>
        </p:nvGraphicFramePr>
        <p:xfrm>
          <a:off x="838200" y="1064783"/>
          <a:ext cx="10212976" cy="5546840"/>
        </p:xfrm>
        <a:graphic>
          <a:graphicData uri="http://schemas.openxmlformats.org/drawingml/2006/table">
            <a:tbl>
              <a:tblPr/>
              <a:tblGrid>
                <a:gridCol w="2822841"/>
                <a:gridCol w="4542478"/>
                <a:gridCol w="2847657"/>
              </a:tblGrid>
              <a:tr h="426680">
                <a:tc>
                  <a:txBody>
                    <a:bodyPr/>
                    <a:lstStyle/>
                    <a:p>
                      <a:pPr algn="ctr" fontAlgn="t"/>
                      <a:r>
                        <a:rPr lang="en-US" sz="2000">
                          <a:effectLst/>
                        </a:rPr>
                        <a:t>Category</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Operator</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Associativity</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26680">
                <a:tc>
                  <a:txBody>
                    <a:bodyPr/>
                    <a:lstStyle/>
                    <a:p>
                      <a:pPr algn="ctr" fontAlgn="t"/>
                      <a:r>
                        <a:rPr lang="en-US" sz="2000">
                          <a:effectLst/>
                        </a:rPr>
                        <a:t>Postfix</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 [] -&gt; . ++ - -</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Left to right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a:effectLst/>
                        </a:rPr>
                        <a:t>Unary</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 - ! ~ ++ - - (type)* &amp; sizeof</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Right to left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a:effectLst/>
                        </a:rPr>
                        <a:t>Multiplicative</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 </a:t>
                      </a:r>
                      <a:r>
                        <a:rPr lang="en-US" sz="2000" smtClean="0">
                          <a:effectLst/>
                        </a:rPr>
                        <a:t>  /   </a:t>
                      </a:r>
                      <a:r>
                        <a:rPr lang="en-US" sz="2000">
                          <a:effectLst/>
                        </a:rPr>
                        <a: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Left to right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a:effectLst/>
                        </a:rPr>
                        <a:t>Additive</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 </a:t>
                      </a:r>
                      <a:r>
                        <a:rPr lang="en-US" sz="2000" smtClean="0">
                          <a:effectLst/>
                        </a:rPr>
                        <a:t>  -</a:t>
                      </a:r>
                      <a:endParaRPr lang="en-US" sz="2000">
                        <a:effectLst/>
                      </a:endParaRP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Left to right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a:effectLst/>
                        </a:rPr>
                        <a:t>Shift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&lt;&lt; </a:t>
                      </a:r>
                      <a:r>
                        <a:rPr lang="en-US" sz="2000" smtClean="0">
                          <a:effectLst/>
                        </a:rPr>
                        <a:t>  &gt;&gt;</a:t>
                      </a:r>
                      <a:endParaRPr lang="en-US" sz="2000">
                        <a:effectLst/>
                      </a:endParaRP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Left to right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a:effectLst/>
                        </a:rPr>
                        <a:t>Relational</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smtClean="0">
                          <a:effectLst/>
                        </a:rPr>
                        <a:t>&lt;   </a:t>
                      </a:r>
                      <a:r>
                        <a:rPr lang="en-US" sz="2000">
                          <a:effectLst/>
                        </a:rPr>
                        <a:t>&lt;= </a:t>
                      </a:r>
                      <a:r>
                        <a:rPr lang="en-US" sz="2000" smtClean="0">
                          <a:effectLst/>
                        </a:rPr>
                        <a:t>  &gt;   &gt;=</a:t>
                      </a:r>
                      <a:endParaRPr lang="en-US" sz="2000">
                        <a:effectLst/>
                      </a:endParaRP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Left to right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a:effectLst/>
                        </a:rPr>
                        <a:t>Equality</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 </a:t>
                      </a:r>
                      <a:r>
                        <a:rPr lang="en-US" sz="2000" smtClean="0">
                          <a:effectLst/>
                        </a:rPr>
                        <a:t>   !=</a:t>
                      </a:r>
                      <a:endParaRPr lang="en-US" sz="2000">
                        <a:effectLst/>
                      </a:endParaRP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Left to right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smtClean="0">
                          <a:effectLst/>
                        </a:rPr>
                        <a:t>Bitwise</a:t>
                      </a:r>
                      <a:endParaRPr lang="en-US" sz="2000">
                        <a:effectLst/>
                      </a:endParaRP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smtClean="0">
                          <a:effectLst/>
                        </a:rPr>
                        <a:t>&amp;   ^   |</a:t>
                      </a:r>
                      <a:endParaRPr lang="en-US" sz="2000">
                        <a:effectLst/>
                      </a:endParaRP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Left to right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smtClean="0">
                          <a:effectLst/>
                        </a:rPr>
                        <a:t>Logical</a:t>
                      </a:r>
                      <a:endParaRPr lang="en-US" sz="2000">
                        <a:effectLst/>
                      </a:endParaRP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smtClean="0">
                          <a:effectLst/>
                        </a:rPr>
                        <a:t>&amp;&amp;   ||</a:t>
                      </a:r>
                      <a:endParaRPr lang="en-US" sz="2000">
                        <a:effectLst/>
                      </a:endParaRP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Left to right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a:effectLst/>
                        </a:rPr>
                        <a:t>Conditional</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Right to left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a:effectLst/>
                        </a:rPr>
                        <a:t>Assignment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 += -= *= /= %=&gt;&gt;= &lt;&lt;= &amp;= ^= |=</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Right to left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680">
                <a:tc>
                  <a:txBody>
                    <a:bodyPr/>
                    <a:lstStyle/>
                    <a:p>
                      <a:pPr algn="ctr" fontAlgn="t"/>
                      <a:r>
                        <a:rPr lang="en-US" sz="2000">
                          <a:effectLst/>
                        </a:rPr>
                        <a:t>Comma</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a:effectLst/>
                        </a:rPr>
                        <a:t>Left to right</a:t>
                      </a:r>
                    </a:p>
                  </a:txBody>
                  <a:tcPr marL="44952" marR="44952" marT="44952" marB="44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634423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Biến trong Bộ nhớ</a:t>
            </a:r>
            <a:endParaRPr lang="en-US"/>
          </a:p>
        </p:txBody>
      </p:sp>
      <p:sp>
        <p:nvSpPr>
          <p:cNvPr id="3" name="Content Placeholder 2"/>
          <p:cNvSpPr>
            <a:spLocks noGrp="1"/>
          </p:cNvSpPr>
          <p:nvPr>
            <p:ph sz="half" idx="1"/>
          </p:nvPr>
        </p:nvSpPr>
        <p:spPr>
          <a:xfrm>
            <a:off x="838199" y="1825625"/>
            <a:ext cx="8958944" cy="4351338"/>
          </a:xfrm>
        </p:spPr>
        <p:txBody>
          <a:bodyPr>
            <a:normAutofit fontScale="92500"/>
          </a:bodyPr>
          <a:lstStyle/>
          <a:p>
            <a:pPr marL="0" indent="0">
              <a:buNone/>
            </a:pPr>
            <a:r>
              <a:rPr lang="en-US" smtClean="0"/>
              <a:t>#include  &lt;stdio.h&gt;</a:t>
            </a:r>
          </a:p>
          <a:p>
            <a:pPr marL="0" indent="0">
              <a:buNone/>
            </a:pPr>
            <a:r>
              <a:rPr lang="en-US"/>
              <a:t>int main(int argc, char *argv[])</a:t>
            </a:r>
          </a:p>
          <a:p>
            <a:pPr marL="0" indent="0">
              <a:buNone/>
            </a:pPr>
            <a:r>
              <a:rPr lang="en-US"/>
              <a:t>{</a:t>
            </a:r>
          </a:p>
          <a:p>
            <a:pPr marL="406400" indent="0">
              <a:buNone/>
            </a:pPr>
            <a:r>
              <a:rPr lang="en-US" smtClean="0"/>
              <a:t>int  k ;	// khai báo biến kiểu int k</a:t>
            </a:r>
          </a:p>
          <a:p>
            <a:pPr marL="406400" indent="0">
              <a:buNone/>
            </a:pPr>
            <a:r>
              <a:rPr lang="en-US" smtClean="0"/>
              <a:t>k = 16 ;	// gán trị 16 cho k</a:t>
            </a:r>
          </a:p>
          <a:p>
            <a:pPr marL="406400" indent="0">
              <a:buNone/>
            </a:pPr>
            <a:r>
              <a:rPr lang="en-US" smtClean="0"/>
              <a:t>printf("\nDia chi bien k = </a:t>
            </a:r>
            <a:r>
              <a:rPr lang="en-US" smtClean="0">
                <a:solidFill>
                  <a:srgbClr val="FF0000"/>
                </a:solidFill>
              </a:rPr>
              <a:t>%p</a:t>
            </a:r>
            <a:r>
              <a:rPr lang="en-US" smtClean="0"/>
              <a:t> ",</a:t>
            </a:r>
            <a:r>
              <a:rPr lang="en-US" smtClean="0">
                <a:solidFill>
                  <a:srgbClr val="FF0000"/>
                </a:solidFill>
              </a:rPr>
              <a:t>&amp;</a:t>
            </a:r>
            <a:r>
              <a:rPr lang="en-US" smtClean="0"/>
              <a:t>k);</a:t>
            </a:r>
          </a:p>
          <a:p>
            <a:pPr marL="406400" indent="0">
              <a:buNone/>
            </a:pPr>
            <a:r>
              <a:rPr lang="en-US" smtClean="0"/>
              <a:t>printf</a:t>
            </a:r>
            <a:r>
              <a:rPr lang="en-US"/>
              <a:t>("\</a:t>
            </a:r>
            <a:r>
              <a:rPr lang="en-US" smtClean="0"/>
              <a:t>nGia tri du lieu luu tru tai </a:t>
            </a:r>
            <a:r>
              <a:rPr lang="en-US"/>
              <a:t>k = </a:t>
            </a:r>
            <a:r>
              <a:rPr lang="en-US" smtClean="0"/>
              <a:t>%d ",k</a:t>
            </a:r>
            <a:r>
              <a:rPr lang="en-US"/>
              <a:t>);</a:t>
            </a:r>
          </a:p>
          <a:p>
            <a:pPr marL="406400" indent="0">
              <a:buNone/>
            </a:pPr>
            <a:r>
              <a:rPr lang="en-US" smtClean="0"/>
              <a:t>printf("\nVung nho cap phat cho Bien k = %d bytes",sizeof(k));</a:t>
            </a:r>
          </a:p>
          <a:p>
            <a:pPr marL="0" indent="0">
              <a:buNone/>
            </a:pPr>
            <a:r>
              <a:rPr lang="en-US" smtClean="0"/>
              <a:t>}</a:t>
            </a:r>
            <a:endParaRPr lang="en-US"/>
          </a:p>
        </p:txBody>
      </p:sp>
      <p:pic>
        <p:nvPicPr>
          <p:cNvPr id="7" name="Picture 6"/>
          <p:cNvPicPr>
            <a:picLocks noChangeAspect="1"/>
          </p:cNvPicPr>
          <p:nvPr/>
        </p:nvPicPr>
        <p:blipFill rotWithShape="1">
          <a:blip r:embed="rId2"/>
          <a:srcRect r="18939" b="39030"/>
          <a:stretch/>
        </p:blipFill>
        <p:spPr>
          <a:xfrm>
            <a:off x="6389225" y="2758646"/>
            <a:ext cx="5107238" cy="1570286"/>
          </a:xfrm>
          <a:prstGeom prst="rect">
            <a:avLst/>
          </a:prstGeom>
        </p:spPr>
      </p:pic>
      <p:sp>
        <p:nvSpPr>
          <p:cNvPr id="6" name="TextBox 5"/>
          <p:cNvSpPr txBox="1"/>
          <p:nvPr/>
        </p:nvSpPr>
        <p:spPr>
          <a:xfrm>
            <a:off x="8241715" y="1896458"/>
            <a:ext cx="1066816" cy="231152"/>
          </a:xfrm>
          <a:prstGeom prst="rect">
            <a:avLst/>
          </a:prstGeom>
          <a:noFill/>
        </p:spPr>
        <p:txBody>
          <a:bodyPr wrap="square" rtlCol="0">
            <a:spAutoFit/>
          </a:bodyPr>
          <a:lstStyle/>
          <a:p>
            <a:r>
              <a:rPr lang="en-US" sz="1400" smtClean="0">
                <a:solidFill>
                  <a:schemeClr val="bg1"/>
                </a:solidFill>
              </a:rPr>
              <a:t>0022FF44</a:t>
            </a:r>
            <a:endParaRPr lang="en-US" sz="1400">
              <a:solidFill>
                <a:schemeClr val="bg1"/>
              </a:solidFill>
            </a:endParaRPr>
          </a:p>
        </p:txBody>
      </p:sp>
      <p:grpSp>
        <p:nvGrpSpPr>
          <p:cNvPr id="5" name="Group 4"/>
          <p:cNvGrpSpPr/>
          <p:nvPr/>
        </p:nvGrpSpPr>
        <p:grpSpPr>
          <a:xfrm>
            <a:off x="7806370" y="703721"/>
            <a:ext cx="1990773" cy="1961622"/>
            <a:chOff x="7538990" y="538691"/>
            <a:chExt cx="2005060" cy="2085017"/>
          </a:xfrm>
        </p:grpSpPr>
        <p:sp>
          <p:nvSpPr>
            <p:cNvPr id="10" name="Rectangle 9"/>
            <p:cNvSpPr/>
            <p:nvPr/>
          </p:nvSpPr>
          <p:spPr>
            <a:xfrm>
              <a:off x="7538990" y="538691"/>
              <a:ext cx="2005060" cy="2085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nchorCtr="0"/>
            <a:lstStyle/>
            <a:p>
              <a:pPr algn="ctr"/>
              <a:r>
                <a:rPr lang="en-US" smtClean="0"/>
                <a:t>Memory</a:t>
              </a:r>
              <a:endParaRPr lang="en-US"/>
            </a:p>
          </p:txBody>
        </p:sp>
        <p:sp>
          <p:nvSpPr>
            <p:cNvPr id="11" name="Rectangle 10"/>
            <p:cNvSpPr/>
            <p:nvPr/>
          </p:nvSpPr>
          <p:spPr>
            <a:xfrm>
              <a:off x="8017984" y="1325915"/>
              <a:ext cx="1047071" cy="26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smtClean="0"/>
                <a:t>00001110</a:t>
              </a:r>
              <a:endParaRPr lang="en-US" sz="1400" b="1"/>
            </a:p>
          </p:txBody>
        </p:sp>
        <p:sp>
          <p:nvSpPr>
            <p:cNvPr id="12" name="TextBox 11"/>
            <p:cNvSpPr txBox="1"/>
            <p:nvPr/>
          </p:nvSpPr>
          <p:spPr>
            <a:xfrm>
              <a:off x="9001585" y="922774"/>
              <a:ext cx="384533" cy="400110"/>
            </a:xfrm>
            <a:prstGeom prst="rect">
              <a:avLst/>
            </a:prstGeom>
            <a:noFill/>
          </p:spPr>
          <p:txBody>
            <a:bodyPr wrap="square" rtlCol="0">
              <a:spAutoFit/>
            </a:bodyPr>
            <a:lstStyle/>
            <a:p>
              <a:r>
                <a:rPr lang="en-US" sz="2000">
                  <a:solidFill>
                    <a:schemeClr val="bg1"/>
                  </a:solidFill>
                </a:rPr>
                <a:t>k</a:t>
              </a:r>
            </a:p>
          </p:txBody>
        </p:sp>
        <p:cxnSp>
          <p:nvCxnSpPr>
            <p:cNvPr id="13" name="Curved Connector 12"/>
            <p:cNvCxnSpPr/>
            <p:nvPr/>
          </p:nvCxnSpPr>
          <p:spPr>
            <a:xfrm rot="10800000" flipV="1">
              <a:off x="8541520" y="1159801"/>
              <a:ext cx="418865" cy="186064"/>
            </a:xfrm>
            <a:prstGeom prst="curvedConnector3">
              <a:avLst>
                <a:gd name="adj1" fmla="val 893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91662" y="1606624"/>
              <a:ext cx="1066816" cy="231152"/>
            </a:xfrm>
            <a:prstGeom prst="rect">
              <a:avLst/>
            </a:prstGeom>
            <a:noFill/>
          </p:spPr>
          <p:txBody>
            <a:bodyPr wrap="square" rtlCol="0">
              <a:spAutoFit/>
            </a:bodyPr>
            <a:lstStyle/>
            <a:p>
              <a:r>
                <a:rPr lang="en-US" sz="1400" smtClean="0">
                  <a:solidFill>
                    <a:schemeClr val="bg1"/>
                  </a:solidFill>
                </a:rPr>
                <a:t>0022FF44</a:t>
              </a:r>
              <a:endParaRPr lang="en-US" sz="1400">
                <a:solidFill>
                  <a:schemeClr val="bg1"/>
                </a:solidFill>
              </a:endParaRPr>
            </a:p>
          </p:txBody>
        </p:sp>
      </p:grpSp>
    </p:spTree>
    <p:extLst>
      <p:ext uri="{BB962C8B-B14F-4D97-AF65-F5344CB8AC3E}">
        <p14:creationId xmlns:p14="http://schemas.microsoft.com/office/powerpoint/2010/main" val="2655051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Hằng (Constants)</a:t>
            </a:r>
          </a:p>
        </p:txBody>
      </p:sp>
      <p:sp>
        <p:nvSpPr>
          <p:cNvPr id="3" name="Content Placeholder 2"/>
          <p:cNvSpPr>
            <a:spLocks noGrp="1"/>
          </p:cNvSpPr>
          <p:nvPr>
            <p:ph idx="1"/>
          </p:nvPr>
        </p:nvSpPr>
        <p:spPr>
          <a:xfrm>
            <a:off x="838200" y="1507618"/>
            <a:ext cx="10515600" cy="4351338"/>
          </a:xfrm>
        </p:spPr>
        <p:txBody>
          <a:bodyPr>
            <a:normAutofit fontScale="85000" lnSpcReduction="10000"/>
          </a:bodyPr>
          <a:lstStyle/>
          <a:p>
            <a:pPr marL="457200" indent="-457200">
              <a:buFont typeface="Wingdings" panose="05000000000000000000" pitchFamily="2" charset="2"/>
              <a:buChar char="Ø"/>
            </a:pPr>
            <a:r>
              <a:rPr lang="en-US" smtClean="0"/>
              <a:t>Hằng ? </a:t>
            </a:r>
            <a:r>
              <a:rPr lang="en-US" b="1" smtClean="0"/>
              <a:t>Hằng cũng là Identifers User đặt cho một vị trí (địa chỉ) bộ nhớ </a:t>
            </a:r>
            <a:r>
              <a:rPr lang="en-US" smtClean="0"/>
              <a:t>lưu trữ  dữ liệu tương tự như Biến</a:t>
            </a:r>
          </a:p>
          <a:p>
            <a:pPr marL="457200" indent="-457200">
              <a:buFont typeface="Wingdings" panose="05000000000000000000" pitchFamily="2" charset="2"/>
              <a:buChar char="Ø"/>
            </a:pPr>
            <a:r>
              <a:rPr lang="en-US" smtClean="0"/>
              <a:t>Điểm khác biệt giữa Hằng và Biến là </a:t>
            </a:r>
            <a:r>
              <a:rPr lang="en-US" b="1" smtClean="0"/>
              <a:t>Hằng lưu trữ các giá trị bất biến </a:t>
            </a:r>
            <a:r>
              <a:rPr lang="en-US" smtClean="0"/>
              <a:t>trong chương trình, </a:t>
            </a:r>
            <a:r>
              <a:rPr lang="en-US" u="sng" smtClean="0"/>
              <a:t>giá trị gán cho Hằng lúc khai báo và </a:t>
            </a:r>
            <a:r>
              <a:rPr lang="en-US" b="1" u="sng" smtClean="0"/>
              <a:t>không thể thay đổi</a:t>
            </a:r>
            <a:r>
              <a:rPr lang="en-US" u="sng" smtClean="0"/>
              <a:t>	</a:t>
            </a:r>
          </a:p>
          <a:p>
            <a:pPr marL="457200" indent="-457200">
              <a:buFont typeface="Wingdings" panose="05000000000000000000" pitchFamily="2" charset="2"/>
              <a:buChar char="Ø"/>
            </a:pPr>
            <a:r>
              <a:rPr lang="en-US" b="1" smtClean="0"/>
              <a:t>Cú pháp : </a:t>
            </a:r>
          </a:p>
          <a:p>
            <a:pPr marL="0" indent="0" algn="ctr">
              <a:buNone/>
            </a:pPr>
            <a:r>
              <a:rPr lang="en-US" b="1" smtClean="0">
                <a:solidFill>
                  <a:srgbClr val="FF0000"/>
                </a:solidFill>
              </a:rPr>
              <a:t>const</a:t>
            </a:r>
            <a:r>
              <a:rPr lang="en-US" b="1" smtClean="0"/>
              <a:t>  </a:t>
            </a:r>
            <a:r>
              <a:rPr lang="en-US" b="1" smtClean="0">
                <a:solidFill>
                  <a:srgbClr val="FFC000"/>
                </a:solidFill>
              </a:rPr>
              <a:t>&lt;kiểu dữ liệu&gt;</a:t>
            </a:r>
            <a:r>
              <a:rPr lang="en-US" b="1" smtClean="0"/>
              <a:t> &lt;tên hằng&gt;</a:t>
            </a:r>
            <a:r>
              <a:rPr lang="en-US" b="1" smtClean="0">
                <a:solidFill>
                  <a:srgbClr val="FF0000"/>
                </a:solidFill>
              </a:rPr>
              <a:t> </a:t>
            </a:r>
            <a:r>
              <a:rPr lang="en-US" b="1" smtClean="0"/>
              <a:t>= </a:t>
            </a:r>
            <a:r>
              <a:rPr lang="en-US" b="1" smtClean="0">
                <a:solidFill>
                  <a:srgbClr val="00B0F0"/>
                </a:solidFill>
              </a:rPr>
              <a:t>&lt;giá trị&gt;</a:t>
            </a:r>
            <a:r>
              <a:rPr lang="en-US" b="1" smtClean="0"/>
              <a:t>;</a:t>
            </a:r>
          </a:p>
          <a:p>
            <a:pPr marL="2635250" indent="0">
              <a:buNone/>
            </a:pPr>
            <a:endParaRPr lang="en-US" b="1" smtClean="0"/>
          </a:p>
          <a:p>
            <a:pPr marL="3200400" indent="0">
              <a:buNone/>
            </a:pPr>
            <a:r>
              <a:rPr lang="en-US" b="1" smtClean="0">
                <a:solidFill>
                  <a:srgbClr val="FF0000"/>
                </a:solidFill>
              </a:rPr>
              <a:t>const</a:t>
            </a:r>
            <a:r>
              <a:rPr lang="en-US" b="1" smtClean="0"/>
              <a:t>   </a:t>
            </a:r>
            <a:r>
              <a:rPr lang="en-US" b="1" smtClean="0">
                <a:solidFill>
                  <a:srgbClr val="FFC000"/>
                </a:solidFill>
              </a:rPr>
              <a:t>int</a:t>
            </a:r>
            <a:r>
              <a:rPr lang="en-US" b="1" smtClean="0"/>
              <a:t>  a</a:t>
            </a:r>
            <a:r>
              <a:rPr lang="en-US" b="1" smtClean="0">
                <a:solidFill>
                  <a:srgbClr val="FF0000"/>
                </a:solidFill>
              </a:rPr>
              <a:t> </a:t>
            </a:r>
            <a:r>
              <a:rPr lang="en-US" b="1" smtClean="0"/>
              <a:t>= </a:t>
            </a:r>
            <a:r>
              <a:rPr lang="en-US" b="1" smtClean="0">
                <a:solidFill>
                  <a:srgbClr val="00B0F0"/>
                </a:solidFill>
              </a:rPr>
              <a:t>16</a:t>
            </a:r>
            <a:r>
              <a:rPr lang="en-US" b="1" smtClean="0"/>
              <a:t>;</a:t>
            </a:r>
          </a:p>
          <a:p>
            <a:pPr marL="3200400" indent="0">
              <a:buNone/>
            </a:pPr>
            <a:r>
              <a:rPr lang="en-US" b="1" smtClean="0"/>
              <a:t>a = 3;  </a:t>
            </a:r>
            <a:r>
              <a:rPr lang="en-US" b="1" smtClean="0"/>
              <a:t>/* </a:t>
            </a:r>
            <a:r>
              <a:rPr lang="en-US" b="1" smtClean="0"/>
              <a:t>!!! không hợp </a:t>
            </a:r>
            <a:r>
              <a:rPr lang="en-US" b="1" smtClean="0"/>
              <a:t>lệ */</a:t>
            </a:r>
            <a:endParaRPr lang="en-US" b="1" smtClean="0"/>
          </a:p>
          <a:p>
            <a:pPr marL="2635250" indent="0">
              <a:buNone/>
            </a:pPr>
            <a:endParaRPr lang="en-US" b="1" smtClean="0"/>
          </a:p>
          <a:p>
            <a:pPr marL="0" indent="0" algn="ctr">
              <a:buNone/>
            </a:pPr>
            <a:r>
              <a:rPr lang="en-US" b="1" smtClean="0"/>
              <a:t>[</a:t>
            </a:r>
            <a:r>
              <a:rPr lang="en-US" b="1"/>
              <a:t>Error] </a:t>
            </a:r>
            <a:r>
              <a:rPr lang="en-US" b="1" smtClean="0"/>
              <a:t>… : error</a:t>
            </a:r>
            <a:r>
              <a:rPr lang="en-US" b="1"/>
              <a:t>: assignment of read-only variable </a:t>
            </a:r>
            <a:r>
              <a:rPr lang="en-US" b="1" smtClean="0"/>
              <a:t>'a'</a:t>
            </a:r>
            <a:endParaRPr lang="en-US" b="1"/>
          </a:p>
        </p:txBody>
      </p:sp>
    </p:spTree>
    <p:extLst>
      <p:ext uri="{BB962C8B-B14F-4D97-AF65-F5344CB8AC3E}">
        <p14:creationId xmlns:p14="http://schemas.microsoft.com/office/powerpoint/2010/main" val="10870142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diễn Giá </a:t>
            </a:r>
            <a:r>
              <a:rPr lang="en-US"/>
              <a:t>trị hằng trong  </a:t>
            </a:r>
            <a:r>
              <a:rPr lang="en-US" smtClean="0"/>
              <a:t>C (literals</a:t>
            </a:r>
            <a:r>
              <a:rPr lang="en-US"/>
              <a:t>)</a:t>
            </a:r>
          </a:p>
        </p:txBody>
      </p:sp>
      <p:sp>
        <p:nvSpPr>
          <p:cNvPr id="9" name="Content Placeholder 2"/>
          <p:cNvSpPr>
            <a:spLocks noGrp="1"/>
          </p:cNvSpPr>
          <p:nvPr>
            <p:ph idx="1"/>
          </p:nvPr>
        </p:nvSpPr>
        <p:spPr>
          <a:xfrm>
            <a:off x="838200" y="1825625"/>
            <a:ext cx="10515600" cy="4351338"/>
          </a:xfrm>
        </p:spPr>
        <p:txBody>
          <a:bodyPr>
            <a:normAutofit/>
          </a:bodyPr>
          <a:lstStyle/>
          <a:p>
            <a:pPr marL="457200" indent="-457200">
              <a:buFont typeface="Wingdings" panose="05000000000000000000" pitchFamily="2" charset="2"/>
              <a:buChar char="Ø"/>
            </a:pPr>
            <a:r>
              <a:rPr lang="en-US" err="1" smtClean="0"/>
              <a:t>Hằng</a:t>
            </a:r>
            <a:r>
              <a:rPr lang="en-US" smtClean="0"/>
              <a:t> </a:t>
            </a:r>
            <a:r>
              <a:rPr lang="en-US" err="1" smtClean="0"/>
              <a:t>số</a:t>
            </a:r>
            <a:r>
              <a:rPr lang="en-US" smtClean="0"/>
              <a:t> </a:t>
            </a:r>
            <a:r>
              <a:rPr lang="en-US" err="1" smtClean="0"/>
              <a:t>nguyên</a:t>
            </a:r>
            <a:r>
              <a:rPr lang="en-US" smtClean="0"/>
              <a:t>	</a:t>
            </a:r>
          </a:p>
          <a:p>
            <a:pPr marL="457200" indent="-457200">
              <a:buFont typeface="Wingdings" panose="05000000000000000000" pitchFamily="2" charset="2"/>
              <a:buChar char="Ø"/>
            </a:pPr>
            <a:endParaRPr lang="en-US" sz="600" smtClean="0"/>
          </a:p>
          <a:p>
            <a:pPr marL="974725" indent="-577850">
              <a:buFont typeface="Wingdings" panose="05000000000000000000" pitchFamily="2" charset="2"/>
              <a:buChar char="q"/>
            </a:pPr>
            <a:r>
              <a:rPr lang="en-US" smtClean="0"/>
              <a:t>Hằng kiểu int :		5 	-12</a:t>
            </a:r>
          </a:p>
          <a:p>
            <a:pPr marL="974725" indent="-577850">
              <a:buFont typeface="Wingdings" panose="05000000000000000000" pitchFamily="2" charset="2"/>
              <a:buChar char="q"/>
            </a:pPr>
            <a:r>
              <a:rPr lang="en-US" smtClean="0"/>
              <a:t>Hằng kiểu unsigned int :		21</a:t>
            </a:r>
            <a:r>
              <a:rPr lang="en-US" smtClean="0">
                <a:solidFill>
                  <a:srgbClr val="FF0000"/>
                </a:solidFill>
              </a:rPr>
              <a:t>u</a:t>
            </a:r>
            <a:r>
              <a:rPr lang="en-US" smtClean="0"/>
              <a:t>		-5</a:t>
            </a:r>
            <a:r>
              <a:rPr lang="en-US" smtClean="0">
                <a:solidFill>
                  <a:srgbClr val="FF0000"/>
                </a:solidFill>
              </a:rPr>
              <a:t>u</a:t>
            </a:r>
          </a:p>
          <a:p>
            <a:pPr marL="974725" indent="-577850">
              <a:buFont typeface="Wingdings" panose="05000000000000000000" pitchFamily="2" charset="2"/>
              <a:buChar char="q"/>
            </a:pPr>
            <a:r>
              <a:rPr lang="en-US" smtClean="0"/>
              <a:t>Hằng kiểu long int :		29</a:t>
            </a:r>
            <a:r>
              <a:rPr lang="en-US" smtClean="0">
                <a:solidFill>
                  <a:srgbClr val="FF0000"/>
                </a:solidFill>
              </a:rPr>
              <a:t>l</a:t>
            </a:r>
            <a:r>
              <a:rPr lang="en-US" smtClean="0"/>
              <a:t>	-5</a:t>
            </a:r>
            <a:r>
              <a:rPr lang="en-US" smtClean="0">
                <a:solidFill>
                  <a:srgbClr val="FF0000"/>
                </a:solidFill>
              </a:rPr>
              <a:t>l</a:t>
            </a:r>
          </a:p>
          <a:p>
            <a:pPr marL="974725" indent="-577850">
              <a:buFont typeface="Wingdings" panose="05000000000000000000" pitchFamily="2" charset="2"/>
              <a:buChar char="q"/>
            </a:pPr>
            <a:r>
              <a:rPr lang="en-US" smtClean="0"/>
              <a:t>Hằng Thập lục phân :	</a:t>
            </a:r>
            <a:r>
              <a:rPr lang="en-US" smtClean="0">
                <a:solidFill>
                  <a:srgbClr val="FF0000"/>
                </a:solidFill>
              </a:rPr>
              <a:t>0x</a:t>
            </a:r>
            <a:r>
              <a:rPr lang="en-US" smtClean="0"/>
              <a:t>19		</a:t>
            </a:r>
            <a:r>
              <a:rPr lang="en-US" smtClean="0">
                <a:solidFill>
                  <a:srgbClr val="FF0000"/>
                </a:solidFill>
              </a:rPr>
              <a:t>0x</a:t>
            </a:r>
            <a:r>
              <a:rPr lang="en-US" smtClean="0"/>
              <a:t>af</a:t>
            </a:r>
          </a:p>
          <a:p>
            <a:pPr marL="974725" indent="-577850">
              <a:buFont typeface="Wingdings" panose="05000000000000000000" pitchFamily="2" charset="2"/>
              <a:buChar char="q"/>
            </a:pPr>
            <a:r>
              <a:rPr lang="en-US" smtClean="0"/>
              <a:t>Hằng Bát phân : 	</a:t>
            </a:r>
            <a:r>
              <a:rPr lang="en-US" smtClean="0">
                <a:solidFill>
                  <a:srgbClr val="FF0000"/>
                </a:solidFill>
              </a:rPr>
              <a:t>0</a:t>
            </a:r>
            <a:r>
              <a:rPr lang="en-US" smtClean="0"/>
              <a:t>34</a:t>
            </a:r>
          </a:p>
          <a:p>
            <a:pPr marL="0" indent="0" algn="ctr">
              <a:buNone/>
            </a:pPr>
            <a:endParaRPr lang="en-US" b="1" smtClean="0"/>
          </a:p>
          <a:p>
            <a:pPr marL="0" indent="0" algn="ctr">
              <a:buNone/>
            </a:pPr>
            <a:endParaRPr lang="en-US" b="1" smtClean="0"/>
          </a:p>
          <a:p>
            <a:pPr marL="0" indent="0" algn="ctr">
              <a:buNone/>
            </a:pPr>
            <a:endParaRPr lang="en-US" b="1" smtClean="0"/>
          </a:p>
        </p:txBody>
      </p:sp>
    </p:spTree>
    <p:extLst>
      <p:ext uri="{BB962C8B-B14F-4D97-AF65-F5344CB8AC3E}">
        <p14:creationId xmlns:p14="http://schemas.microsoft.com/office/powerpoint/2010/main" val="6630052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Giá trị hằng trong  </a:t>
            </a:r>
            <a:r>
              <a:rPr lang="en-US" smtClean="0"/>
              <a:t>C</a:t>
            </a:r>
            <a:endParaRPr lang="en-US"/>
          </a:p>
        </p:txBody>
      </p:sp>
      <p:sp>
        <p:nvSpPr>
          <p:cNvPr id="9" name="Content Placeholder 2"/>
          <p:cNvSpPr>
            <a:spLocks noGrp="1"/>
          </p:cNvSpPr>
          <p:nvPr>
            <p:ph idx="1"/>
          </p:nvPr>
        </p:nvSpPr>
        <p:spPr>
          <a:xfrm>
            <a:off x="838200" y="1825625"/>
            <a:ext cx="10515600" cy="4351338"/>
          </a:xfrm>
        </p:spPr>
        <p:txBody>
          <a:bodyPr>
            <a:normAutofit/>
          </a:bodyPr>
          <a:lstStyle/>
          <a:p>
            <a:pPr marL="457200" indent="-457200">
              <a:buFont typeface="Wingdings" panose="05000000000000000000" pitchFamily="2" charset="2"/>
              <a:buChar char="Ø"/>
            </a:pPr>
            <a:r>
              <a:rPr lang="en-US" smtClean="0"/>
              <a:t>Hằng số thực	</a:t>
            </a:r>
          </a:p>
          <a:p>
            <a:pPr marL="0" indent="0" algn="ctr">
              <a:buNone/>
            </a:pPr>
            <a:endParaRPr lang="en-US" smtClean="0"/>
          </a:p>
          <a:p>
            <a:pPr marL="2286000" indent="0">
              <a:buNone/>
            </a:pPr>
            <a:r>
              <a:rPr lang="en-US" smtClean="0"/>
              <a:t>3.16</a:t>
            </a:r>
            <a:r>
              <a:rPr lang="en-US" smtClean="0">
                <a:solidFill>
                  <a:srgbClr val="FF0000"/>
                </a:solidFill>
              </a:rPr>
              <a:t>f</a:t>
            </a:r>
            <a:r>
              <a:rPr lang="en-US" smtClean="0"/>
              <a:t> 	 -4.15</a:t>
            </a:r>
            <a:r>
              <a:rPr lang="en-US" smtClean="0">
                <a:solidFill>
                  <a:srgbClr val="FF0000"/>
                </a:solidFill>
              </a:rPr>
              <a:t>f</a:t>
            </a:r>
            <a:r>
              <a:rPr lang="en-US" smtClean="0"/>
              <a:t>	(hằng float)</a:t>
            </a:r>
          </a:p>
          <a:p>
            <a:pPr marL="2286000" indent="0">
              <a:buNone/>
            </a:pPr>
            <a:r>
              <a:rPr lang="en-US" smtClean="0"/>
              <a:t>3.16	 -4.15		(hằng double)</a:t>
            </a:r>
          </a:p>
          <a:p>
            <a:pPr marL="0" indent="0" algn="ctr">
              <a:buNone/>
            </a:pPr>
            <a:endParaRPr lang="en-US" b="1" smtClean="0"/>
          </a:p>
        </p:txBody>
      </p:sp>
    </p:spTree>
    <p:extLst>
      <p:ext uri="{BB962C8B-B14F-4D97-AF65-F5344CB8AC3E}">
        <p14:creationId xmlns:p14="http://schemas.microsoft.com/office/powerpoint/2010/main" val="3256194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a:t>
            </a:r>
            <a:r>
              <a:rPr lang="en-US" smtClean="0"/>
              <a:t>Giá </a:t>
            </a:r>
            <a:r>
              <a:rPr lang="en-US"/>
              <a:t>trị hằng trong  C (literals)</a:t>
            </a:r>
          </a:p>
        </p:txBody>
      </p:sp>
      <p:sp>
        <p:nvSpPr>
          <p:cNvPr id="9" name="Content Placeholder 2"/>
          <p:cNvSpPr>
            <a:spLocks noGrp="1"/>
          </p:cNvSpPr>
          <p:nvPr>
            <p:ph idx="1"/>
          </p:nvPr>
        </p:nvSpPr>
        <p:spPr>
          <a:xfrm>
            <a:off x="838200" y="1825625"/>
            <a:ext cx="10515600" cy="4351338"/>
          </a:xfrm>
        </p:spPr>
        <p:txBody>
          <a:bodyPr>
            <a:normAutofit fontScale="92500" lnSpcReduction="10000"/>
          </a:bodyPr>
          <a:lstStyle/>
          <a:p>
            <a:pPr marL="457200" indent="-457200">
              <a:buFont typeface="Wingdings" panose="05000000000000000000" pitchFamily="2" charset="2"/>
              <a:buChar char="Ø"/>
            </a:pPr>
            <a:r>
              <a:rPr lang="en-US" smtClean="0"/>
              <a:t>Hằng số thực</a:t>
            </a:r>
            <a:r>
              <a:rPr lang="en-US" b="1" smtClean="0"/>
              <a:t>	</a:t>
            </a:r>
          </a:p>
          <a:p>
            <a:pPr marL="0" indent="0" algn="ctr">
              <a:buNone/>
            </a:pPr>
            <a:r>
              <a:rPr lang="en-US" b="1" smtClean="0"/>
              <a:t>3.16</a:t>
            </a:r>
            <a:r>
              <a:rPr lang="en-US" b="1" smtClean="0">
                <a:solidFill>
                  <a:srgbClr val="FF0000"/>
                </a:solidFill>
              </a:rPr>
              <a:t>f</a:t>
            </a:r>
            <a:r>
              <a:rPr lang="en-US" b="1" smtClean="0"/>
              <a:t> == 3.16 ?</a:t>
            </a:r>
          </a:p>
          <a:p>
            <a:pPr marL="0" indent="0" algn="ctr">
              <a:buNone/>
            </a:pPr>
            <a:endParaRPr lang="en-US" smtClean="0"/>
          </a:p>
          <a:p>
            <a:pPr marL="1317625" indent="0">
              <a:buNone/>
            </a:pPr>
            <a:r>
              <a:rPr lang="en-US" smtClean="0"/>
              <a:t>printf</a:t>
            </a:r>
            <a:r>
              <a:rPr lang="en-US"/>
              <a:t>("%d</a:t>
            </a:r>
            <a:r>
              <a:rPr lang="en-US" smtClean="0"/>
              <a:t>", 3.16==3.16f); </a:t>
            </a:r>
            <a:r>
              <a:rPr lang="en-US" b="1" smtClean="0"/>
              <a:t>		// 0 (no !)</a:t>
            </a:r>
            <a:endParaRPr lang="en-US" b="1"/>
          </a:p>
          <a:p>
            <a:pPr marL="1317625" indent="0">
              <a:buNone/>
            </a:pPr>
            <a:r>
              <a:rPr lang="en-US" smtClean="0"/>
              <a:t>printf</a:t>
            </a:r>
            <a:r>
              <a:rPr lang="en-US"/>
              <a:t>("\n%d</a:t>
            </a:r>
            <a:r>
              <a:rPr lang="en-US" smtClean="0"/>
              <a:t>", sizeof(3.16f));</a:t>
            </a:r>
            <a:r>
              <a:rPr lang="en-US" b="1" smtClean="0"/>
              <a:t>		// 4 bytes</a:t>
            </a:r>
            <a:endParaRPr lang="en-US" b="1"/>
          </a:p>
          <a:p>
            <a:pPr marL="1317625" indent="0">
              <a:buNone/>
            </a:pPr>
            <a:r>
              <a:rPr lang="en-US" smtClean="0"/>
              <a:t>printf</a:t>
            </a:r>
            <a:r>
              <a:rPr lang="en-US"/>
              <a:t>("\n%d</a:t>
            </a:r>
            <a:r>
              <a:rPr lang="en-US" smtClean="0"/>
              <a:t>", sizeof(3.16));</a:t>
            </a:r>
            <a:r>
              <a:rPr lang="en-US" b="1" smtClean="0"/>
              <a:t>		// 8 byte</a:t>
            </a:r>
          </a:p>
          <a:p>
            <a:pPr marL="1317625" indent="0">
              <a:buNone/>
            </a:pPr>
            <a:endParaRPr lang="en-US" b="1" smtClean="0"/>
          </a:p>
          <a:p>
            <a:r>
              <a:rPr lang="en-US" smtClean="0"/>
              <a:t>Lý do : </a:t>
            </a:r>
            <a:r>
              <a:rPr lang="en-US" b="1" smtClean="0"/>
              <a:t>biểu diễn bit </a:t>
            </a:r>
            <a:r>
              <a:rPr lang="en-US" smtClean="0"/>
              <a:t>của giá trị 3.16 float và giá trị 3.16 double </a:t>
            </a:r>
            <a:br>
              <a:rPr lang="en-US" smtClean="0"/>
            </a:br>
            <a:r>
              <a:rPr lang="en-US" smtClean="0"/>
              <a:t>trong bộ nhớ khác nhau</a:t>
            </a:r>
          </a:p>
          <a:p>
            <a:r>
              <a:rPr lang="en-US" smtClean="0"/>
              <a:t>Cẩn thận khi dùng phép so sánh == với số thực !</a:t>
            </a:r>
          </a:p>
        </p:txBody>
      </p:sp>
    </p:spTree>
    <p:extLst>
      <p:ext uri="{BB962C8B-B14F-4D97-AF65-F5344CB8AC3E}">
        <p14:creationId xmlns:p14="http://schemas.microsoft.com/office/powerpoint/2010/main" val="22608499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a:t>
            </a:r>
            <a:r>
              <a:rPr lang="en-US" smtClean="0"/>
              <a:t>Giá </a:t>
            </a:r>
            <a:r>
              <a:rPr lang="en-US"/>
              <a:t>trị hằng trong  C (literals)</a:t>
            </a:r>
          </a:p>
        </p:txBody>
      </p:sp>
      <p:sp>
        <p:nvSpPr>
          <p:cNvPr id="9" name="Content Placeholder 2"/>
          <p:cNvSpPr>
            <a:spLocks noGrp="1"/>
          </p:cNvSpPr>
          <p:nvPr>
            <p:ph idx="1"/>
          </p:nvPr>
        </p:nvSpPr>
        <p:spPr>
          <a:xfrm>
            <a:off x="838200" y="1825625"/>
            <a:ext cx="10515600" cy="4351338"/>
          </a:xfrm>
        </p:spPr>
        <p:txBody>
          <a:bodyPr>
            <a:normAutofit/>
          </a:bodyPr>
          <a:lstStyle/>
          <a:p>
            <a:r>
              <a:rPr lang="en-US" smtClean="0"/>
              <a:t>Hằng ký tự</a:t>
            </a:r>
          </a:p>
          <a:p>
            <a:pPr marL="0" indent="0" algn="ctr">
              <a:buNone/>
            </a:pPr>
            <a:r>
              <a:rPr lang="en-US" b="1" smtClean="0">
                <a:solidFill>
                  <a:srgbClr val="FF0000"/>
                </a:solidFill>
              </a:rPr>
              <a:t>'</a:t>
            </a:r>
            <a:r>
              <a:rPr lang="en-US" b="1" smtClean="0"/>
              <a:t>a</a:t>
            </a:r>
            <a:r>
              <a:rPr lang="en-US" b="1" smtClean="0">
                <a:solidFill>
                  <a:srgbClr val="FF0000"/>
                </a:solidFill>
              </a:rPr>
              <a:t>'</a:t>
            </a:r>
            <a:r>
              <a:rPr lang="en-US" b="1" smtClean="0"/>
              <a:t>	</a:t>
            </a:r>
            <a:r>
              <a:rPr lang="en-US" b="1" smtClean="0">
                <a:solidFill>
                  <a:srgbClr val="FF0000"/>
                </a:solidFill>
              </a:rPr>
              <a:t>'</a:t>
            </a:r>
            <a:r>
              <a:rPr lang="en-US" b="1" smtClean="0"/>
              <a:t>A</a:t>
            </a:r>
            <a:r>
              <a:rPr lang="en-US" b="1" smtClean="0">
                <a:solidFill>
                  <a:srgbClr val="FF0000"/>
                </a:solidFill>
              </a:rPr>
              <a:t>'</a:t>
            </a:r>
            <a:r>
              <a:rPr lang="en-US" b="1" smtClean="0"/>
              <a:t>	</a:t>
            </a:r>
            <a:r>
              <a:rPr lang="en-US" b="1" smtClean="0">
                <a:solidFill>
                  <a:srgbClr val="FF0000"/>
                </a:solidFill>
              </a:rPr>
              <a:t>'</a:t>
            </a:r>
            <a:r>
              <a:rPr lang="en-US" b="1" smtClean="0"/>
              <a:t>z</a:t>
            </a:r>
            <a:r>
              <a:rPr lang="en-US" b="1" smtClean="0">
                <a:solidFill>
                  <a:srgbClr val="FF0000"/>
                </a:solidFill>
              </a:rPr>
              <a:t>'</a:t>
            </a:r>
          </a:p>
          <a:p>
            <a:pPr marL="2286000" indent="0">
              <a:buNone/>
            </a:pPr>
            <a:r>
              <a:rPr lang="en-US" smtClean="0"/>
              <a:t>char   c = 'A';</a:t>
            </a:r>
          </a:p>
          <a:p>
            <a:pPr marL="2286000" indent="0">
              <a:buNone/>
            </a:pPr>
            <a:r>
              <a:rPr lang="en-US" smtClean="0"/>
              <a:t>printf("</a:t>
            </a:r>
            <a:r>
              <a:rPr lang="en-US" smtClean="0">
                <a:solidFill>
                  <a:srgbClr val="FF0000"/>
                </a:solidFill>
              </a:rPr>
              <a:t>%c</a:t>
            </a:r>
            <a:r>
              <a:rPr lang="en-US" smtClean="0"/>
              <a:t>",c);			</a:t>
            </a:r>
            <a:r>
              <a:rPr lang="en-US" smtClean="0"/>
              <a:t>/* A  */</a:t>
            </a:r>
            <a:endParaRPr lang="en-US" smtClean="0"/>
          </a:p>
          <a:p>
            <a:pPr marL="2286000" indent="0">
              <a:buNone/>
            </a:pPr>
            <a:r>
              <a:rPr lang="en-US"/>
              <a:t>printf("%c",</a:t>
            </a:r>
            <a:r>
              <a:rPr lang="en-US" smtClean="0">
                <a:solidFill>
                  <a:srgbClr val="FF0000"/>
                </a:solidFill>
              </a:rPr>
              <a:t>c+1</a:t>
            </a:r>
            <a:r>
              <a:rPr lang="en-US" smtClean="0"/>
              <a:t>);		</a:t>
            </a:r>
            <a:r>
              <a:rPr lang="en-US" smtClean="0"/>
              <a:t>/* B */</a:t>
            </a:r>
            <a:endParaRPr lang="en-US" smtClean="0"/>
          </a:p>
          <a:p>
            <a:pPr marL="2286000" indent="0">
              <a:buNone/>
            </a:pPr>
            <a:r>
              <a:rPr lang="en-US"/>
              <a:t>printf</a:t>
            </a:r>
            <a:r>
              <a:rPr lang="en-US" smtClean="0"/>
              <a:t>("</a:t>
            </a:r>
            <a:r>
              <a:rPr lang="en-US" smtClean="0">
                <a:solidFill>
                  <a:srgbClr val="FF0000"/>
                </a:solidFill>
              </a:rPr>
              <a:t>%d</a:t>
            </a:r>
            <a:r>
              <a:rPr lang="en-US" smtClean="0"/>
              <a:t>",</a:t>
            </a:r>
            <a:r>
              <a:rPr lang="en-US"/>
              <a:t>c</a:t>
            </a:r>
            <a:r>
              <a:rPr lang="en-US" smtClean="0"/>
              <a:t>)	;		</a:t>
            </a:r>
            <a:r>
              <a:rPr lang="en-US" smtClean="0"/>
              <a:t>/* 65 */</a:t>
            </a:r>
            <a:endParaRPr lang="en-US" smtClean="0"/>
          </a:p>
          <a:p>
            <a:pPr marL="2286000" indent="0">
              <a:buNone/>
            </a:pPr>
            <a:r>
              <a:rPr lang="en-US"/>
              <a:t>p</a:t>
            </a:r>
            <a:r>
              <a:rPr lang="en-US" smtClean="0"/>
              <a:t>rintf("%d",</a:t>
            </a:r>
            <a:r>
              <a:rPr lang="en-US" smtClean="0">
                <a:solidFill>
                  <a:srgbClr val="FF0000"/>
                </a:solidFill>
              </a:rPr>
              <a:t>'a'-'A'</a:t>
            </a:r>
            <a:r>
              <a:rPr lang="en-US" smtClean="0"/>
              <a:t>);		</a:t>
            </a:r>
            <a:r>
              <a:rPr lang="en-US" smtClean="0"/>
              <a:t>/* 32 */</a:t>
            </a:r>
            <a:endParaRPr lang="en-US"/>
          </a:p>
          <a:p>
            <a:pPr marL="0" indent="0" algn="ctr">
              <a:buNone/>
            </a:pPr>
            <a:endParaRPr lang="en-US" b="1" smtClean="0"/>
          </a:p>
        </p:txBody>
      </p:sp>
    </p:spTree>
    <p:extLst>
      <p:ext uri="{BB962C8B-B14F-4D97-AF65-F5344CB8AC3E}">
        <p14:creationId xmlns:p14="http://schemas.microsoft.com/office/powerpoint/2010/main" val="2126283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Bước 1 : Soạn thảo chương trình nguồn</a:t>
            </a:r>
            <a:endParaRPr lang="en-US"/>
          </a:p>
        </p:txBody>
      </p:sp>
      <p:sp>
        <p:nvSpPr>
          <p:cNvPr id="3" name="Content Placeholder 2"/>
          <p:cNvSpPr>
            <a:spLocks noGrp="1"/>
          </p:cNvSpPr>
          <p:nvPr>
            <p:ph idx="1"/>
          </p:nvPr>
        </p:nvSpPr>
        <p:spPr/>
        <p:txBody>
          <a:bodyPr>
            <a:normAutofit lnSpcReduction="10000"/>
          </a:bodyPr>
          <a:lstStyle/>
          <a:p>
            <a:pPr marL="457200" indent="-457200">
              <a:buFont typeface="Wingdings" panose="05000000000000000000" pitchFamily="2" charset="2"/>
              <a:buChar char="Ø"/>
            </a:pPr>
            <a:r>
              <a:rPr lang="en-US" smtClean="0"/>
              <a:t>Ứng dụng :</a:t>
            </a:r>
          </a:p>
          <a:p>
            <a:pPr marL="457200" indent="0">
              <a:buNone/>
            </a:pPr>
            <a:r>
              <a:rPr lang="en-US" smtClean="0"/>
              <a:t>Bất kỳ một ứng dụng soạn thảo văn bản nào : notepad, …</a:t>
            </a:r>
          </a:p>
          <a:p>
            <a:pPr marL="457200" indent="-457200">
              <a:buFont typeface="Wingdings" panose="05000000000000000000" pitchFamily="2" charset="2"/>
              <a:buChar char="Ø"/>
            </a:pPr>
            <a:r>
              <a:rPr lang="en-US" smtClean="0"/>
              <a:t>Một văn bản chương trình C</a:t>
            </a:r>
          </a:p>
          <a:p>
            <a:pPr marL="1196975" indent="0">
              <a:buNone/>
            </a:pPr>
            <a:r>
              <a:rPr lang="en-US">
                <a:solidFill>
                  <a:srgbClr val="00B0F0"/>
                </a:solidFill>
              </a:rPr>
              <a:t>#include &lt;stdio.h&gt;</a:t>
            </a:r>
          </a:p>
          <a:p>
            <a:pPr marL="1196975" indent="0">
              <a:buNone/>
            </a:pPr>
            <a:r>
              <a:rPr lang="en-US">
                <a:solidFill>
                  <a:srgbClr val="FF0000"/>
                </a:solidFill>
              </a:rPr>
              <a:t>int main() </a:t>
            </a:r>
            <a:endParaRPr lang="en-US" smtClean="0">
              <a:solidFill>
                <a:srgbClr val="FF0000"/>
              </a:solidFill>
            </a:endParaRPr>
          </a:p>
          <a:p>
            <a:pPr marL="1196975" indent="0">
              <a:buNone/>
            </a:pPr>
            <a:r>
              <a:rPr lang="en-US" smtClean="0">
                <a:solidFill>
                  <a:srgbClr val="FF0000"/>
                </a:solidFill>
              </a:rPr>
              <a:t>{</a:t>
            </a:r>
            <a:endParaRPr lang="en-US">
              <a:solidFill>
                <a:srgbClr val="FF0000"/>
              </a:solidFill>
            </a:endParaRPr>
          </a:p>
          <a:p>
            <a:pPr marL="1196975" indent="0">
              <a:buNone/>
            </a:pPr>
            <a:r>
              <a:rPr lang="en-US" smtClean="0"/>
              <a:t>	printf</a:t>
            </a:r>
            <a:r>
              <a:rPr lang="en-US"/>
              <a:t>("Hello, World! \n");</a:t>
            </a:r>
          </a:p>
          <a:p>
            <a:pPr marL="1196975" indent="0">
              <a:buNone/>
            </a:pPr>
            <a:r>
              <a:rPr lang="en-US"/>
              <a:t>   </a:t>
            </a:r>
            <a:r>
              <a:rPr lang="en-US" smtClean="0"/>
              <a:t>	return </a:t>
            </a:r>
            <a:r>
              <a:rPr lang="en-US"/>
              <a:t>0;</a:t>
            </a:r>
          </a:p>
          <a:p>
            <a:pPr marL="1196975" indent="0">
              <a:buNone/>
            </a:pPr>
            <a:r>
              <a:rPr lang="en-US">
                <a:solidFill>
                  <a:srgbClr val="FF0000"/>
                </a:solidFill>
              </a:rPr>
              <a:t>}</a:t>
            </a:r>
          </a:p>
          <a:p>
            <a:pPr marL="457200" indent="-457200">
              <a:buFont typeface="Wingdings" panose="05000000000000000000" pitchFamily="2" charset="2"/>
              <a:buChar char="Ø"/>
            </a:pPr>
            <a:r>
              <a:rPr lang="en-US" smtClean="0"/>
              <a:t>Lưu file:	hello.c</a:t>
            </a:r>
          </a:p>
          <a:p>
            <a:pPr marL="0" indent="0">
              <a:buNone/>
            </a:pPr>
            <a:endParaRPr lang="en-US" smtClean="0"/>
          </a:p>
        </p:txBody>
      </p:sp>
    </p:spTree>
    <p:extLst>
      <p:ext uri="{BB962C8B-B14F-4D97-AF65-F5344CB8AC3E}">
        <p14:creationId xmlns:p14="http://schemas.microsoft.com/office/powerpoint/2010/main" val="39502327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a:t>
            </a:r>
            <a:r>
              <a:rPr lang="en-US" smtClean="0"/>
              <a:t>Giá </a:t>
            </a:r>
            <a:r>
              <a:rPr lang="en-US"/>
              <a:t>trị hằng trong  C (literals)</a:t>
            </a:r>
          </a:p>
        </p:txBody>
      </p:sp>
      <p:sp>
        <p:nvSpPr>
          <p:cNvPr id="9" name="Content Placeholder 2"/>
          <p:cNvSpPr>
            <a:spLocks noGrp="1"/>
          </p:cNvSpPr>
          <p:nvPr>
            <p:ph idx="1"/>
          </p:nvPr>
        </p:nvSpPr>
        <p:spPr>
          <a:xfrm>
            <a:off x="838200" y="1825625"/>
            <a:ext cx="10515600" cy="4351338"/>
          </a:xfrm>
        </p:spPr>
        <p:txBody>
          <a:bodyPr>
            <a:noAutofit/>
          </a:bodyPr>
          <a:lstStyle/>
          <a:p>
            <a:r>
              <a:rPr lang="en-US" smtClean="0"/>
              <a:t>Hằng Chuỗi ký tự (string)</a:t>
            </a:r>
          </a:p>
          <a:p>
            <a:pPr marL="0" indent="0" algn="ctr">
              <a:buNone/>
            </a:pPr>
            <a:r>
              <a:rPr lang="en-US" b="1" smtClean="0">
                <a:solidFill>
                  <a:srgbClr val="FF0000"/>
                </a:solidFill>
              </a:rPr>
              <a:t>"</a:t>
            </a:r>
            <a:r>
              <a:rPr lang="en-US" b="1" smtClean="0"/>
              <a:t>hello</a:t>
            </a:r>
            <a:r>
              <a:rPr lang="en-US" b="1" smtClean="0">
                <a:solidFill>
                  <a:srgbClr val="FF0000"/>
                </a:solidFill>
              </a:rPr>
              <a:t>"</a:t>
            </a:r>
            <a:r>
              <a:rPr lang="en-US" b="1" smtClean="0"/>
              <a:t>	</a:t>
            </a:r>
          </a:p>
          <a:p>
            <a:pPr marL="457200" indent="-457200">
              <a:buFont typeface="Wingdings" panose="05000000000000000000" pitchFamily="2" charset="2"/>
              <a:buChar char="Ø"/>
            </a:pPr>
            <a:r>
              <a:rPr lang="en-US" smtClean="0"/>
              <a:t>Chuỗi ký tự trong Bộ nhớ :</a:t>
            </a:r>
          </a:p>
          <a:p>
            <a:pPr marL="0" indent="0" algn="ctr">
              <a:buNone/>
            </a:pPr>
            <a:endParaRPr lang="en-US" smtClean="0"/>
          </a:p>
          <a:p>
            <a:pPr marL="457200" indent="-457200">
              <a:buFont typeface="Wingdings" panose="05000000000000000000" pitchFamily="2" charset="2"/>
              <a:buChar char="Ø"/>
            </a:pPr>
            <a:r>
              <a:rPr lang="en-US" smtClean="0"/>
              <a:t>Lưu ý : </a:t>
            </a:r>
          </a:p>
          <a:p>
            <a:pPr marL="0" indent="0" algn="ctr">
              <a:buNone/>
            </a:pPr>
            <a:r>
              <a:rPr lang="en-US" b="1" smtClean="0">
                <a:solidFill>
                  <a:srgbClr val="FF0000"/>
                </a:solidFill>
              </a:rPr>
              <a:t>"</a:t>
            </a:r>
            <a:r>
              <a:rPr lang="en-US" b="1" smtClean="0"/>
              <a:t>a</a:t>
            </a:r>
            <a:r>
              <a:rPr lang="en-US" b="1" smtClean="0">
                <a:solidFill>
                  <a:srgbClr val="FF0000"/>
                </a:solidFill>
              </a:rPr>
              <a:t>"</a:t>
            </a:r>
            <a:r>
              <a:rPr lang="en-US" b="1" smtClean="0"/>
              <a:t> khác </a:t>
            </a:r>
            <a:r>
              <a:rPr lang="en-US" b="1" smtClean="0">
                <a:solidFill>
                  <a:srgbClr val="FF0000"/>
                </a:solidFill>
              </a:rPr>
              <a:t>'</a:t>
            </a:r>
            <a:r>
              <a:rPr lang="en-US" b="1" smtClean="0"/>
              <a:t>a</a:t>
            </a:r>
            <a:r>
              <a:rPr lang="en-US" b="1" smtClean="0">
                <a:solidFill>
                  <a:srgbClr val="FF0000"/>
                </a:solidFill>
              </a:rPr>
              <a:t>'</a:t>
            </a:r>
          </a:p>
          <a:p>
            <a:pPr marL="0" indent="0" algn="ctr">
              <a:buNone/>
            </a:pPr>
            <a:r>
              <a:rPr lang="en-US" b="1" smtClean="0"/>
              <a:t>"a" : 2 bytes</a:t>
            </a:r>
          </a:p>
          <a:p>
            <a:pPr marL="0" indent="0" algn="ctr">
              <a:buNone/>
            </a:pPr>
            <a:r>
              <a:rPr lang="en-US" b="1" smtClean="0"/>
              <a:t>'a' : 1 byte</a:t>
            </a:r>
          </a:p>
          <a:p>
            <a:r>
              <a:rPr lang="en-US" smtClean="0"/>
              <a:t>\0 : ký tự NULL</a:t>
            </a:r>
          </a:p>
        </p:txBody>
      </p:sp>
      <p:graphicFrame>
        <p:nvGraphicFramePr>
          <p:cNvPr id="3" name="Table 2"/>
          <p:cNvGraphicFramePr>
            <a:graphicFrameLocks noGrp="1"/>
          </p:cNvGraphicFramePr>
          <p:nvPr>
            <p:extLst>
              <p:ext uri="{D42A27DB-BD31-4B8C-83A1-F6EECF244321}">
                <p14:modId xmlns:p14="http://schemas.microsoft.com/office/powerpoint/2010/main" val="4282355658"/>
              </p:ext>
            </p:extLst>
          </p:nvPr>
        </p:nvGraphicFramePr>
        <p:xfrm>
          <a:off x="3616716" y="3341018"/>
          <a:ext cx="5017452" cy="518160"/>
        </p:xfrm>
        <a:graphic>
          <a:graphicData uri="http://schemas.openxmlformats.org/drawingml/2006/table">
            <a:tbl>
              <a:tblPr firstRow="1" bandRow="1">
                <a:tableStyleId>{5C22544A-7EE6-4342-B048-85BDC9FD1C3A}</a:tableStyleId>
              </a:tblPr>
              <a:tblGrid>
                <a:gridCol w="836242"/>
                <a:gridCol w="836242"/>
                <a:gridCol w="836242"/>
                <a:gridCol w="836242"/>
                <a:gridCol w="836242"/>
                <a:gridCol w="836242"/>
              </a:tblGrid>
              <a:tr h="471799">
                <a:tc>
                  <a:txBody>
                    <a:bodyPr/>
                    <a:lstStyle/>
                    <a:p>
                      <a:pPr algn="ctr"/>
                      <a:r>
                        <a:rPr lang="en-US" sz="2800" smtClean="0">
                          <a:solidFill>
                            <a:schemeClr val="bg1"/>
                          </a:solidFill>
                        </a:rPr>
                        <a:t>h</a:t>
                      </a:r>
                      <a:endParaRPr lang="en-US" sz="2800">
                        <a:solidFill>
                          <a:schemeClr val="bg1"/>
                        </a:solidFill>
                      </a:endParaRPr>
                    </a:p>
                  </a:txBody>
                  <a:tcPr anchor="ctr"/>
                </a:tc>
                <a:tc>
                  <a:txBody>
                    <a:bodyPr/>
                    <a:lstStyle/>
                    <a:p>
                      <a:pPr algn="ctr"/>
                      <a:r>
                        <a:rPr lang="en-US" sz="2800" smtClean="0">
                          <a:solidFill>
                            <a:schemeClr val="bg1"/>
                          </a:solidFill>
                        </a:rPr>
                        <a:t>e</a:t>
                      </a:r>
                      <a:endParaRPr lang="en-US" sz="2800">
                        <a:solidFill>
                          <a:schemeClr val="bg1"/>
                        </a:solidFill>
                      </a:endParaRPr>
                    </a:p>
                  </a:txBody>
                  <a:tcPr anchor="ctr"/>
                </a:tc>
                <a:tc>
                  <a:txBody>
                    <a:bodyPr/>
                    <a:lstStyle/>
                    <a:p>
                      <a:pPr algn="ctr"/>
                      <a:r>
                        <a:rPr lang="en-US" sz="2800" smtClean="0">
                          <a:solidFill>
                            <a:schemeClr val="bg1"/>
                          </a:solidFill>
                        </a:rPr>
                        <a:t>l</a:t>
                      </a:r>
                      <a:endParaRPr lang="en-US" sz="2800">
                        <a:solidFill>
                          <a:schemeClr val="bg1"/>
                        </a:solidFill>
                      </a:endParaRPr>
                    </a:p>
                  </a:txBody>
                  <a:tcPr anchor="ctr"/>
                </a:tc>
                <a:tc>
                  <a:txBody>
                    <a:bodyPr/>
                    <a:lstStyle/>
                    <a:p>
                      <a:pPr algn="ctr"/>
                      <a:r>
                        <a:rPr lang="en-US" sz="2800" smtClean="0">
                          <a:solidFill>
                            <a:schemeClr val="bg1"/>
                          </a:solidFill>
                        </a:rPr>
                        <a:t>l</a:t>
                      </a:r>
                      <a:endParaRPr lang="en-US" sz="2800">
                        <a:solidFill>
                          <a:schemeClr val="bg1"/>
                        </a:solidFill>
                      </a:endParaRPr>
                    </a:p>
                  </a:txBody>
                  <a:tcPr anchor="ctr"/>
                </a:tc>
                <a:tc>
                  <a:txBody>
                    <a:bodyPr/>
                    <a:lstStyle/>
                    <a:p>
                      <a:pPr algn="ctr"/>
                      <a:r>
                        <a:rPr lang="en-US" sz="2800" smtClean="0">
                          <a:solidFill>
                            <a:schemeClr val="bg1"/>
                          </a:solidFill>
                        </a:rPr>
                        <a:t>o</a:t>
                      </a:r>
                      <a:endParaRPr lang="en-US" sz="2800">
                        <a:solidFill>
                          <a:schemeClr val="bg1"/>
                        </a:solidFill>
                      </a:endParaRPr>
                    </a:p>
                  </a:txBody>
                  <a:tcPr anchor="ctr"/>
                </a:tc>
                <a:tc>
                  <a:txBody>
                    <a:bodyPr/>
                    <a:lstStyle/>
                    <a:p>
                      <a:pPr algn="ctr"/>
                      <a:r>
                        <a:rPr lang="en-US" sz="2800" smtClean="0">
                          <a:solidFill>
                            <a:schemeClr val="tx1"/>
                          </a:solidFill>
                        </a:rPr>
                        <a:t>\0</a:t>
                      </a:r>
                      <a:endParaRPr lang="en-US" sz="2800">
                        <a:solidFill>
                          <a:schemeClr val="tx1"/>
                        </a:solidFill>
                      </a:endParaRPr>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96382842"/>
              </p:ext>
            </p:extLst>
          </p:nvPr>
        </p:nvGraphicFramePr>
        <p:xfrm>
          <a:off x="7358955" y="4921241"/>
          <a:ext cx="1471153" cy="518160"/>
        </p:xfrm>
        <a:graphic>
          <a:graphicData uri="http://schemas.openxmlformats.org/drawingml/2006/table">
            <a:tbl>
              <a:tblPr firstRow="1" bandRow="1">
                <a:tableStyleId>{5C22544A-7EE6-4342-B048-85BDC9FD1C3A}</a:tableStyleId>
              </a:tblPr>
              <a:tblGrid>
                <a:gridCol w="741620"/>
                <a:gridCol w="729533"/>
              </a:tblGrid>
              <a:tr h="472568">
                <a:tc>
                  <a:txBody>
                    <a:bodyPr/>
                    <a:lstStyle/>
                    <a:p>
                      <a:pPr algn="ctr"/>
                      <a:r>
                        <a:rPr lang="en-US" sz="2800" smtClean="0">
                          <a:solidFill>
                            <a:schemeClr val="bg1"/>
                          </a:solidFill>
                        </a:rPr>
                        <a:t>a</a:t>
                      </a:r>
                      <a:endParaRPr lang="en-US" sz="2800">
                        <a:solidFill>
                          <a:schemeClr val="bg1"/>
                        </a:solidFill>
                      </a:endParaRPr>
                    </a:p>
                  </a:txBody>
                  <a:tcPr anchor="ctr"/>
                </a:tc>
                <a:tc>
                  <a:txBody>
                    <a:bodyPr/>
                    <a:lstStyle/>
                    <a:p>
                      <a:pPr algn="ctr"/>
                      <a:r>
                        <a:rPr lang="en-US" sz="2800" smtClean="0">
                          <a:solidFill>
                            <a:schemeClr val="tx1"/>
                          </a:solidFill>
                        </a:rPr>
                        <a:t>\0</a:t>
                      </a:r>
                      <a:endParaRPr lang="en-US" sz="2800">
                        <a:solidFill>
                          <a:schemeClr val="tx1"/>
                        </a:solidFill>
                      </a:endParaRPr>
                    </a:p>
                  </a:txBody>
                  <a:tcPr anchor="ctr"/>
                </a:tc>
              </a:tr>
            </a:tbl>
          </a:graphicData>
        </a:graphic>
      </p:graphicFrame>
    </p:spTree>
    <p:extLst>
      <p:ext uri="{BB962C8B-B14F-4D97-AF65-F5344CB8AC3E}">
        <p14:creationId xmlns:p14="http://schemas.microsoft.com/office/powerpoint/2010/main" val="10501841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Tiền xử lý #define</a:t>
            </a:r>
            <a:endParaRPr lang="en-US"/>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z="3200" smtClean="0"/>
              <a:t>Có thể định nghĩa hằng dùng Tiền xử lý #define</a:t>
            </a:r>
          </a:p>
          <a:p>
            <a:pPr marL="0" indent="0" algn="ctr">
              <a:buNone/>
            </a:pPr>
            <a:endParaRPr lang="en-US" sz="3200"/>
          </a:p>
          <a:p>
            <a:pPr marL="0" indent="0" algn="ctr">
              <a:buNone/>
            </a:pPr>
            <a:r>
              <a:rPr lang="en-US" sz="3200" smtClean="0"/>
              <a:t>#define	</a:t>
            </a:r>
            <a:r>
              <a:rPr lang="en-US" sz="3200" smtClean="0">
                <a:solidFill>
                  <a:srgbClr val="FF0000"/>
                </a:solidFill>
              </a:rPr>
              <a:t>&lt;name&gt;</a:t>
            </a:r>
            <a:r>
              <a:rPr lang="en-US" sz="3200" smtClean="0"/>
              <a:t>	</a:t>
            </a:r>
            <a:r>
              <a:rPr lang="en-US" sz="3200" smtClean="0">
                <a:solidFill>
                  <a:srgbClr val="00B0F0"/>
                </a:solidFill>
              </a:rPr>
              <a:t>&lt;symbols&gt;</a:t>
            </a:r>
          </a:p>
          <a:p>
            <a:pPr marL="0" indent="0" algn="ctr">
              <a:buNone/>
            </a:pPr>
            <a:endParaRPr lang="en-US" sz="3200"/>
          </a:p>
          <a:p>
            <a:pPr marL="457200" indent="-457200">
              <a:buFont typeface="Wingdings" panose="05000000000000000000" pitchFamily="2" charset="2"/>
              <a:buChar char="Ø"/>
            </a:pPr>
            <a:r>
              <a:rPr lang="en-US" sz="3200" smtClean="0"/>
              <a:t>Ở giai đoạn tiền xử lý, compiler sẽ thay thế tất cả các </a:t>
            </a:r>
            <a:r>
              <a:rPr lang="en-US" sz="3200" smtClean="0">
                <a:solidFill>
                  <a:srgbClr val="FF0000"/>
                </a:solidFill>
              </a:rPr>
              <a:t>&lt;name&gt; </a:t>
            </a:r>
            <a:r>
              <a:rPr lang="en-US" sz="3200" smtClean="0"/>
              <a:t>xuất hiện trong chương trình bằng dãy ký hiệu </a:t>
            </a:r>
            <a:r>
              <a:rPr lang="en-US" sz="3200" smtClean="0">
                <a:solidFill>
                  <a:srgbClr val="00B0F0"/>
                </a:solidFill>
              </a:rPr>
              <a:t>&lt;symbols&gt;, </a:t>
            </a:r>
            <a:r>
              <a:rPr lang="en-US" sz="3200" u="sng" smtClean="0"/>
              <a:t>không quan tâm đến ngữ nghĩa</a:t>
            </a:r>
          </a:p>
          <a:p>
            <a:pPr marL="457200" indent="-457200">
              <a:buFont typeface="Wingdings" panose="05000000000000000000" pitchFamily="2" charset="2"/>
              <a:buChar char="Ø"/>
            </a:pPr>
            <a:r>
              <a:rPr lang="en-US" sz="3200" smtClean="0"/>
              <a:t>Lưu ý : không có dấu ; cuối lệnh Tiền xử lý</a:t>
            </a:r>
            <a:endParaRPr lang="en-US" sz="3200"/>
          </a:p>
        </p:txBody>
      </p:sp>
    </p:spTree>
    <p:extLst>
      <p:ext uri="{BB962C8B-B14F-4D97-AF65-F5344CB8AC3E}">
        <p14:creationId xmlns:p14="http://schemas.microsoft.com/office/powerpoint/2010/main" val="23640065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Tiền xử lý #define</a:t>
            </a:r>
            <a:endParaRPr lang="en-US"/>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z="3200" smtClean="0"/>
              <a:t>Định nghĩa hằng số PI</a:t>
            </a:r>
          </a:p>
          <a:p>
            <a:pPr marL="0" indent="0" algn="ctr">
              <a:buNone/>
            </a:pPr>
            <a:endParaRPr lang="en-US" sz="3200"/>
          </a:p>
          <a:p>
            <a:pPr marL="0" indent="0" algn="ctr">
              <a:buNone/>
            </a:pPr>
            <a:r>
              <a:rPr lang="en-US" sz="3200" smtClean="0"/>
              <a:t>#define	</a:t>
            </a:r>
            <a:r>
              <a:rPr lang="en-US" sz="3200" smtClean="0">
                <a:solidFill>
                  <a:srgbClr val="FF0000"/>
                </a:solidFill>
              </a:rPr>
              <a:t>PI</a:t>
            </a:r>
            <a:r>
              <a:rPr lang="en-US" sz="3200" smtClean="0"/>
              <a:t>	</a:t>
            </a:r>
            <a:r>
              <a:rPr lang="en-US" sz="3200" smtClean="0">
                <a:solidFill>
                  <a:srgbClr val="00B0F0"/>
                </a:solidFill>
              </a:rPr>
              <a:t>3.1416</a:t>
            </a:r>
          </a:p>
          <a:p>
            <a:pPr marL="0" indent="0" algn="ctr">
              <a:buNone/>
            </a:pPr>
            <a:endParaRPr lang="en-US" sz="3200"/>
          </a:p>
          <a:p>
            <a:pPr marL="457200" indent="-457200">
              <a:buFont typeface="Wingdings" panose="05000000000000000000" pitchFamily="2" charset="2"/>
              <a:buChar char="Ø"/>
            </a:pPr>
            <a:r>
              <a:rPr lang="en-US" sz="3200" smtClean="0"/>
              <a:t>Ở giai đoạn tiền xử lý, compiler sẽ thay thế tất cả các ký hiệu </a:t>
            </a:r>
            <a:r>
              <a:rPr lang="en-US" sz="3200" smtClean="0">
                <a:solidFill>
                  <a:srgbClr val="FF0000"/>
                </a:solidFill>
              </a:rPr>
              <a:t>PI</a:t>
            </a:r>
            <a:r>
              <a:rPr lang="en-US" sz="3200" smtClean="0"/>
              <a:t> xuất hiện trong chương trình bằng </a:t>
            </a:r>
            <a:r>
              <a:rPr lang="en-US" sz="3200" smtClean="0">
                <a:solidFill>
                  <a:srgbClr val="00B0F0"/>
                </a:solidFill>
              </a:rPr>
              <a:t>3.1416</a:t>
            </a:r>
            <a:endParaRPr lang="en-US" sz="3200">
              <a:solidFill>
                <a:srgbClr val="00B0F0"/>
              </a:solidFill>
            </a:endParaRPr>
          </a:p>
        </p:txBody>
      </p:sp>
    </p:spTree>
    <p:extLst>
      <p:ext uri="{BB962C8B-B14F-4D97-AF65-F5344CB8AC3E}">
        <p14:creationId xmlns:p14="http://schemas.microsoft.com/office/powerpoint/2010/main" val="26106700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Thực hành</a:t>
            </a:r>
            <a:endParaRPr lang="en-US"/>
          </a:p>
        </p:txBody>
      </p:sp>
      <p:sp>
        <p:nvSpPr>
          <p:cNvPr id="6" name="Content Placeholder 5"/>
          <p:cNvSpPr>
            <a:spLocks noGrp="1"/>
          </p:cNvSpPr>
          <p:nvPr>
            <p:ph idx="1"/>
          </p:nvPr>
        </p:nvSpPr>
        <p:spPr>
          <a:xfrm>
            <a:off x="700414" y="1825625"/>
            <a:ext cx="10515600" cy="4351338"/>
          </a:xfrm>
        </p:spPr>
        <p:txBody>
          <a:bodyPr/>
          <a:lstStyle/>
          <a:p>
            <a:r>
              <a:rPr lang="en-US" smtClean="0"/>
              <a:t>Viết các khai báo sau trong C</a:t>
            </a:r>
          </a:p>
          <a:p>
            <a:pPr marL="914400">
              <a:buFont typeface="Wingdings" panose="05000000000000000000" pitchFamily="2" charset="2"/>
              <a:buChar char="q"/>
            </a:pPr>
            <a:r>
              <a:rPr lang="en-US" smtClean="0"/>
              <a:t>Một biến lưu trữ tuổi của một người</a:t>
            </a:r>
          </a:p>
          <a:p>
            <a:pPr marL="914400">
              <a:buFont typeface="Wingdings" panose="05000000000000000000" pitchFamily="2" charset="2"/>
              <a:buChar char="q"/>
            </a:pPr>
            <a:r>
              <a:rPr lang="en-US" smtClean="0"/>
              <a:t>Một biến lưu trữ điểm một môn học</a:t>
            </a:r>
          </a:p>
          <a:p>
            <a:pPr marL="914400">
              <a:buFont typeface="Wingdings" panose="05000000000000000000" pitchFamily="2" charset="2"/>
              <a:buChar char="q"/>
            </a:pPr>
            <a:r>
              <a:rPr lang="en-US"/>
              <a:t>Một biến lưu </a:t>
            </a:r>
            <a:r>
              <a:rPr lang="en-US" smtClean="0"/>
              <a:t>trữ chữ cái đầu tiên của tên một người</a:t>
            </a:r>
          </a:p>
          <a:p>
            <a:pPr marL="914400">
              <a:buFont typeface="Wingdings" panose="05000000000000000000" pitchFamily="2" charset="2"/>
              <a:buChar char="q"/>
            </a:pPr>
            <a:r>
              <a:rPr lang="en-US" smtClean="0"/>
              <a:t>Một </a:t>
            </a:r>
            <a:r>
              <a:rPr lang="en-US"/>
              <a:t>biến lưu trữ </a:t>
            </a:r>
            <a:r>
              <a:rPr lang="en-US" smtClean="0"/>
              <a:t>tiền lương hàng tháng của một nhân viên</a:t>
            </a:r>
          </a:p>
          <a:p>
            <a:pPr marL="914400">
              <a:buFont typeface="Wingdings" panose="05000000000000000000" pitchFamily="2" charset="2"/>
              <a:buChar char="q"/>
            </a:pPr>
            <a:r>
              <a:rPr lang="en-US" smtClean="0"/>
              <a:t>Một hằng lưu trữ giá trị của số </a:t>
            </a:r>
            <a:r>
              <a:rPr lang="en-US" smtClean="0">
                <a:sym typeface="Symbol" panose="05050102010706020507" pitchFamily="18" charset="2"/>
              </a:rPr>
              <a:t> (2 cách)</a:t>
            </a:r>
          </a:p>
          <a:p>
            <a:pPr marL="914400">
              <a:buFont typeface="Wingdings" panose="05000000000000000000" pitchFamily="2" charset="2"/>
              <a:buChar char="q"/>
            </a:pPr>
            <a:r>
              <a:rPr lang="en-US"/>
              <a:t>Một </a:t>
            </a:r>
            <a:r>
              <a:rPr lang="en-US" smtClean="0"/>
              <a:t>hằng lưu trữ giá trị thuế VAT là 10% (2 cách)</a:t>
            </a:r>
            <a:endParaRPr lang="en-US"/>
          </a:p>
        </p:txBody>
      </p:sp>
    </p:spTree>
    <p:extLst>
      <p:ext uri="{BB962C8B-B14F-4D97-AF65-F5344CB8AC3E}">
        <p14:creationId xmlns:p14="http://schemas.microsoft.com/office/powerpoint/2010/main" val="4840587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#define khác const</a:t>
            </a:r>
            <a:endParaRPr lang="en-US"/>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z="3200" smtClean="0"/>
              <a:t>#define : thực hiện ở giai đoạn tiền xử lý, không có cấp phát bộ nhớ</a:t>
            </a:r>
          </a:p>
          <a:p>
            <a:pPr marL="457200" indent="-457200">
              <a:buFont typeface="Wingdings" panose="05000000000000000000" pitchFamily="2" charset="2"/>
              <a:buChar char="Ø"/>
            </a:pPr>
            <a:r>
              <a:rPr lang="en-US" sz="3200" smtClean="0"/>
              <a:t>const : thực hiện ở giai đoạn "dịch", đối tượng hằng được cấp phát vùng nhớ</a:t>
            </a:r>
          </a:p>
          <a:p>
            <a:pPr marL="0" indent="0" algn="ctr">
              <a:buNone/>
            </a:pPr>
            <a:endParaRPr lang="en-US" sz="3200" smtClean="0"/>
          </a:p>
          <a:p>
            <a:pPr marL="0" indent="0" algn="ctr">
              <a:buNone/>
            </a:pPr>
            <a:r>
              <a:rPr lang="en-US" sz="3200"/>
              <a:t>#define	</a:t>
            </a:r>
            <a:r>
              <a:rPr lang="en-US" sz="3200" smtClean="0"/>
              <a:t>  </a:t>
            </a:r>
            <a:r>
              <a:rPr lang="en-US" sz="3200" smtClean="0">
                <a:solidFill>
                  <a:srgbClr val="FF0000"/>
                </a:solidFill>
              </a:rPr>
              <a:t>PI</a:t>
            </a:r>
            <a:r>
              <a:rPr lang="en-US" sz="3200"/>
              <a:t>	</a:t>
            </a:r>
            <a:r>
              <a:rPr lang="en-US" sz="3200">
                <a:solidFill>
                  <a:srgbClr val="00B0F0"/>
                </a:solidFill>
              </a:rPr>
              <a:t>3.1416</a:t>
            </a:r>
          </a:p>
          <a:p>
            <a:pPr marL="0" indent="0" algn="ctr">
              <a:buNone/>
            </a:pPr>
            <a:r>
              <a:rPr lang="en-US" sz="3200" smtClean="0"/>
              <a:t>const   float   </a:t>
            </a:r>
            <a:r>
              <a:rPr lang="en-US" sz="3200" smtClean="0">
                <a:solidFill>
                  <a:srgbClr val="FF0000"/>
                </a:solidFill>
              </a:rPr>
              <a:t>PI</a:t>
            </a:r>
            <a:r>
              <a:rPr lang="en-US" sz="3200" smtClean="0"/>
              <a:t> = </a:t>
            </a:r>
            <a:r>
              <a:rPr lang="en-US" sz="3200" smtClean="0">
                <a:solidFill>
                  <a:srgbClr val="00B0F0"/>
                </a:solidFill>
              </a:rPr>
              <a:t>3.1416</a:t>
            </a:r>
            <a:r>
              <a:rPr lang="en-US" sz="3200" smtClean="0"/>
              <a:t> ;</a:t>
            </a:r>
          </a:p>
        </p:txBody>
      </p:sp>
    </p:spTree>
    <p:extLst>
      <p:ext uri="{BB962C8B-B14F-4D97-AF65-F5344CB8AC3E}">
        <p14:creationId xmlns:p14="http://schemas.microsoft.com/office/powerpoint/2010/main" val="20802904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Nhập dữ liệu từ Bàn phím : </a:t>
            </a:r>
            <a:r>
              <a:rPr lang="en-US" b="1" smtClean="0"/>
              <a:t>scanf</a:t>
            </a:r>
            <a:endParaRPr lang="en-US" b="1"/>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smtClean="0"/>
              <a:t>Nhập dữ liệu và lưu trữ vào các Biến trong bộ nhớ chờ xử lý</a:t>
            </a:r>
          </a:p>
          <a:p>
            <a:endParaRPr lang="en-US"/>
          </a:p>
          <a:p>
            <a:pPr marL="0" indent="0" algn="ctr">
              <a:buNone/>
            </a:pPr>
            <a:r>
              <a:rPr lang="en-US" b="1"/>
              <a:t>int scanf(const char *format, </a:t>
            </a:r>
            <a:r>
              <a:rPr lang="en-US" b="1" smtClean="0"/>
              <a:t>&amp;var1, &amp;var2, ...)</a:t>
            </a:r>
          </a:p>
          <a:p>
            <a:pPr marL="0" indent="0">
              <a:buNone/>
            </a:pPr>
            <a:endParaRPr lang="en-US" b="1" smtClean="0"/>
          </a:p>
          <a:p>
            <a:pPr marL="457200" indent="-457200">
              <a:buFont typeface="Wingdings" panose="05000000000000000000" pitchFamily="2" charset="2"/>
              <a:buChar char="Ø"/>
            </a:pPr>
            <a:r>
              <a:rPr lang="en-US" b="1" smtClean="0"/>
              <a:t>format : chuỗi ký tự </a:t>
            </a:r>
            <a:r>
              <a:rPr lang="en-US" smtClean="0"/>
              <a:t>xác định kiểu dữ liệu của các biến nhập vào</a:t>
            </a:r>
          </a:p>
          <a:p>
            <a:pPr marL="457200" indent="-457200">
              <a:buFont typeface="Wingdings" panose="05000000000000000000" pitchFamily="2" charset="2"/>
              <a:buChar char="Ø"/>
            </a:pPr>
            <a:r>
              <a:rPr lang="en-US" b="1" smtClean="0"/>
              <a:t>&amp;</a:t>
            </a:r>
            <a:r>
              <a:rPr lang="en-US" smtClean="0"/>
              <a:t> : phép toán lấy địa chỉ các biến</a:t>
            </a:r>
            <a:endParaRPr lang="en-US"/>
          </a:p>
        </p:txBody>
      </p:sp>
    </p:spTree>
    <p:extLst>
      <p:ext uri="{BB962C8B-B14F-4D97-AF65-F5344CB8AC3E}">
        <p14:creationId xmlns:p14="http://schemas.microsoft.com/office/powerpoint/2010/main" val="7697026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Nhập dữ liệu từ Bàn phím : </a:t>
            </a:r>
            <a:r>
              <a:rPr lang="en-US" b="1" smtClean="0"/>
              <a:t>scanf</a:t>
            </a:r>
            <a:endParaRPr lang="en-US" b="1"/>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mtClean="0"/>
              <a:t>Nhập liệu cho Biến nguyên %d</a:t>
            </a:r>
          </a:p>
          <a:p>
            <a:pPr marL="1263650" indent="0">
              <a:buNone/>
            </a:pPr>
            <a:r>
              <a:rPr lang="en-US" smtClean="0"/>
              <a:t>int k;</a:t>
            </a:r>
          </a:p>
          <a:p>
            <a:pPr marL="1263650" indent="0">
              <a:buNone/>
            </a:pPr>
            <a:r>
              <a:rPr lang="en-US" smtClean="0"/>
              <a:t>scanf("%d",&amp;k);</a:t>
            </a:r>
          </a:p>
          <a:p>
            <a:pPr marL="457200" indent="-457200">
              <a:buFont typeface="Wingdings" panose="05000000000000000000" pitchFamily="2" charset="2"/>
              <a:buChar char="Ø"/>
            </a:pPr>
            <a:r>
              <a:rPr lang="en-US" smtClean="0"/>
              <a:t>Nhập liệu cho Biến thực %f</a:t>
            </a:r>
          </a:p>
          <a:p>
            <a:pPr marL="1263650" indent="0">
              <a:buNone/>
            </a:pPr>
            <a:r>
              <a:rPr lang="en-US" smtClean="0"/>
              <a:t>float r;</a:t>
            </a:r>
            <a:endParaRPr lang="en-US"/>
          </a:p>
          <a:p>
            <a:pPr marL="1263650" indent="0">
              <a:buNone/>
            </a:pPr>
            <a:r>
              <a:rPr lang="en-US"/>
              <a:t>scanf</a:t>
            </a:r>
            <a:r>
              <a:rPr lang="en-US" smtClean="0"/>
              <a:t>("%f",&amp;r);</a:t>
            </a:r>
            <a:endParaRPr lang="en-US"/>
          </a:p>
          <a:p>
            <a:pPr marL="457200" indent="-457200">
              <a:buFont typeface="Wingdings" panose="05000000000000000000" pitchFamily="2" charset="2"/>
              <a:buChar char="Ø"/>
            </a:pPr>
            <a:r>
              <a:rPr lang="en-US" smtClean="0"/>
              <a:t>Nhập liệu cho Biến Ký tự %c</a:t>
            </a:r>
          </a:p>
          <a:p>
            <a:pPr marL="1263650" indent="0">
              <a:buNone/>
            </a:pPr>
            <a:r>
              <a:rPr lang="en-US" smtClean="0"/>
              <a:t>char  c;</a:t>
            </a:r>
            <a:endParaRPr lang="en-US"/>
          </a:p>
          <a:p>
            <a:pPr marL="1263650" indent="0">
              <a:buNone/>
            </a:pPr>
            <a:r>
              <a:rPr lang="en-US"/>
              <a:t>scanf</a:t>
            </a:r>
            <a:r>
              <a:rPr lang="en-US" smtClean="0"/>
              <a:t>("%c",&amp;c);</a:t>
            </a:r>
            <a:endParaRPr lang="en-US"/>
          </a:p>
          <a:p>
            <a:pPr marL="0" indent="0">
              <a:buNone/>
            </a:pPr>
            <a:endParaRPr lang="en-US"/>
          </a:p>
        </p:txBody>
      </p:sp>
    </p:spTree>
    <p:extLst>
      <p:ext uri="{BB962C8B-B14F-4D97-AF65-F5344CB8AC3E}">
        <p14:creationId xmlns:p14="http://schemas.microsoft.com/office/powerpoint/2010/main" val="38438671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Xuất dữ liệu ra màn hình : </a:t>
            </a:r>
            <a:r>
              <a:rPr lang="en-US" b="1" smtClean="0"/>
              <a:t>printf</a:t>
            </a:r>
            <a:endParaRPr lang="en-US" b="1"/>
          </a:p>
        </p:txBody>
      </p:sp>
      <p:sp>
        <p:nvSpPr>
          <p:cNvPr id="3" name="Content Placeholder 2"/>
          <p:cNvSpPr>
            <a:spLocks noGrp="1"/>
          </p:cNvSpPr>
          <p:nvPr>
            <p:ph idx="1"/>
          </p:nvPr>
        </p:nvSpPr>
        <p:spPr/>
        <p:txBody>
          <a:bodyPr>
            <a:normAutofit/>
          </a:bodyPr>
          <a:lstStyle/>
          <a:p>
            <a:r>
              <a:rPr lang="en-US" smtClean="0"/>
              <a:t>Xuất dữ liệu ra màn hình (stdout)</a:t>
            </a:r>
          </a:p>
          <a:p>
            <a:endParaRPr lang="en-US"/>
          </a:p>
          <a:p>
            <a:pPr marL="0" indent="0" algn="ctr">
              <a:buNone/>
            </a:pPr>
            <a:r>
              <a:rPr lang="en-US" b="1"/>
              <a:t>int printf(const char *format, </a:t>
            </a:r>
            <a:r>
              <a:rPr lang="en-US" b="1" smtClean="0"/>
              <a:t>...)</a:t>
            </a:r>
          </a:p>
          <a:p>
            <a:pPr marL="0" indent="0" algn="ctr">
              <a:buNone/>
            </a:pPr>
            <a:endParaRPr lang="en-US" b="1" smtClean="0"/>
          </a:p>
          <a:p>
            <a:pPr marL="914400">
              <a:buFont typeface="Wingdings" panose="05000000000000000000" pitchFamily="2" charset="2"/>
              <a:buChar char="q"/>
            </a:pPr>
            <a:r>
              <a:rPr lang="en-US" b="1" smtClean="0"/>
              <a:t>format </a:t>
            </a:r>
            <a:r>
              <a:rPr lang="en-US" b="1"/>
              <a:t>: </a:t>
            </a:r>
            <a:r>
              <a:rPr lang="en-US"/>
              <a:t>xác định kiểu dữ liệu của </a:t>
            </a:r>
            <a:r>
              <a:rPr lang="en-US" smtClean="0"/>
              <a:t>giá trị/biểu thức xuất ra stdout</a:t>
            </a:r>
          </a:p>
          <a:p>
            <a:pPr marL="914400">
              <a:buFont typeface="Wingdings" panose="05000000000000000000" pitchFamily="2" charset="2"/>
              <a:buChar char="q"/>
            </a:pPr>
            <a:r>
              <a:rPr lang="en-US" smtClean="0"/>
              <a:t>Tương tự </a:t>
            </a:r>
            <a:r>
              <a:rPr lang="en-US" b="1" smtClean="0"/>
              <a:t>format</a:t>
            </a:r>
            <a:r>
              <a:rPr lang="en-US" smtClean="0"/>
              <a:t> trong scanf</a:t>
            </a:r>
          </a:p>
          <a:p>
            <a:pPr marL="450850" indent="0">
              <a:buNone/>
            </a:pPr>
            <a:endParaRPr lang="en-US" smtClean="0"/>
          </a:p>
          <a:p>
            <a:pPr marL="0" indent="0">
              <a:buNone/>
            </a:pPr>
            <a:endParaRPr lang="en-US" b="1"/>
          </a:p>
          <a:p>
            <a:pPr marL="0" indent="0" algn="ctr">
              <a:buNone/>
            </a:pPr>
            <a:endParaRPr lang="en-US" b="1" smtClean="0"/>
          </a:p>
          <a:p>
            <a:pPr marL="0" indent="0">
              <a:buNone/>
            </a:pPr>
            <a:endParaRPr lang="en-US"/>
          </a:p>
        </p:txBody>
      </p:sp>
    </p:spTree>
    <p:extLst>
      <p:ext uri="{BB962C8B-B14F-4D97-AF65-F5344CB8AC3E}">
        <p14:creationId xmlns:p14="http://schemas.microsoft.com/office/powerpoint/2010/main" val="295768221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Xuất dữ liệu ra màn hình : </a:t>
            </a:r>
            <a:r>
              <a:rPr lang="en-US" b="1" smtClean="0"/>
              <a:t>printf</a:t>
            </a:r>
            <a:endParaRPr lang="en-US" b="1"/>
          </a:p>
        </p:txBody>
      </p:sp>
      <p:sp>
        <p:nvSpPr>
          <p:cNvPr id="3" name="Content Placeholder 2"/>
          <p:cNvSpPr>
            <a:spLocks noGrp="1"/>
          </p:cNvSpPr>
          <p:nvPr>
            <p:ph idx="1"/>
          </p:nvPr>
        </p:nvSpPr>
        <p:spPr/>
        <p:txBody>
          <a:bodyPr>
            <a:normAutofit fontScale="85000" lnSpcReduction="20000"/>
          </a:bodyPr>
          <a:lstStyle/>
          <a:p>
            <a:pPr marL="457200" indent="-457200"/>
            <a:r>
              <a:rPr lang="en-US" smtClean="0"/>
              <a:t>Xuất dữ </a:t>
            </a:r>
            <a:r>
              <a:rPr lang="en-US"/>
              <a:t>liệu </a:t>
            </a:r>
            <a:r>
              <a:rPr lang="en-US" smtClean="0"/>
              <a:t>kiểu số nguyên %d</a:t>
            </a:r>
            <a:endParaRPr lang="en-US"/>
          </a:p>
          <a:p>
            <a:pPr marL="1263650" indent="0">
              <a:buNone/>
            </a:pPr>
            <a:r>
              <a:rPr lang="en-US"/>
              <a:t>int </a:t>
            </a:r>
            <a:r>
              <a:rPr lang="en-US" smtClean="0"/>
              <a:t>k = 13;</a:t>
            </a:r>
            <a:endParaRPr lang="en-US"/>
          </a:p>
          <a:p>
            <a:pPr marL="1263650" indent="0">
              <a:buNone/>
            </a:pPr>
            <a:r>
              <a:rPr lang="en-US" smtClean="0"/>
              <a:t>printf("%</a:t>
            </a:r>
            <a:r>
              <a:rPr lang="en-US"/>
              <a:t>d</a:t>
            </a:r>
            <a:r>
              <a:rPr lang="en-US" smtClean="0"/>
              <a:t>", k);</a:t>
            </a:r>
          </a:p>
          <a:p>
            <a:pPr marL="1263650" indent="0">
              <a:buNone/>
            </a:pPr>
            <a:r>
              <a:rPr lang="en-US" smtClean="0"/>
              <a:t>printf("%d",2*k-1);</a:t>
            </a:r>
            <a:endParaRPr lang="en-US"/>
          </a:p>
          <a:p>
            <a:pPr marL="457200" indent="-457200"/>
            <a:r>
              <a:rPr lang="en-US" smtClean="0"/>
              <a:t>Xuất dữ liệu kiểu số thực %f</a:t>
            </a:r>
            <a:endParaRPr lang="en-US"/>
          </a:p>
          <a:p>
            <a:pPr marL="1263650" indent="0">
              <a:buNone/>
            </a:pPr>
            <a:r>
              <a:rPr lang="en-US"/>
              <a:t>float </a:t>
            </a:r>
            <a:r>
              <a:rPr lang="en-US" smtClean="0"/>
              <a:t>r = 13.7;</a:t>
            </a:r>
            <a:endParaRPr lang="en-US"/>
          </a:p>
          <a:p>
            <a:pPr marL="1263650" indent="0">
              <a:buNone/>
            </a:pPr>
            <a:r>
              <a:rPr lang="en-US" smtClean="0"/>
              <a:t>printf("%</a:t>
            </a:r>
            <a:r>
              <a:rPr lang="en-US"/>
              <a:t>f</a:t>
            </a:r>
            <a:r>
              <a:rPr lang="en-US" smtClean="0"/>
              <a:t>",r);</a:t>
            </a:r>
          </a:p>
          <a:p>
            <a:pPr marL="1263650" indent="0">
              <a:buNone/>
            </a:pPr>
            <a:r>
              <a:rPr lang="en-US" smtClean="0"/>
              <a:t>printf("%f",sqrt(r));</a:t>
            </a:r>
            <a:endParaRPr lang="en-US"/>
          </a:p>
          <a:p>
            <a:pPr marL="457200" indent="-457200"/>
            <a:r>
              <a:rPr lang="en-US" smtClean="0"/>
              <a:t>Xuất dữ liệu kiểu </a:t>
            </a:r>
            <a:r>
              <a:rPr lang="en-US"/>
              <a:t>Ký </a:t>
            </a:r>
            <a:r>
              <a:rPr lang="en-US" smtClean="0"/>
              <a:t>tự %c</a:t>
            </a:r>
            <a:endParaRPr lang="en-US"/>
          </a:p>
          <a:p>
            <a:pPr marL="1263650" indent="0">
              <a:buNone/>
            </a:pPr>
            <a:r>
              <a:rPr lang="en-US"/>
              <a:t>char  </a:t>
            </a:r>
            <a:r>
              <a:rPr lang="en-US" smtClean="0"/>
              <a:t>c = 'h';</a:t>
            </a:r>
            <a:endParaRPr lang="en-US"/>
          </a:p>
          <a:p>
            <a:pPr marL="1263650" indent="0">
              <a:buNone/>
            </a:pPr>
            <a:r>
              <a:rPr lang="en-US" smtClean="0"/>
              <a:t>printf("%</a:t>
            </a:r>
            <a:r>
              <a:rPr lang="en-US"/>
              <a:t>c</a:t>
            </a:r>
            <a:r>
              <a:rPr lang="en-US" smtClean="0"/>
              <a:t>",c);</a:t>
            </a:r>
          </a:p>
          <a:p>
            <a:pPr marL="1263650" indent="0">
              <a:buNone/>
            </a:pPr>
            <a:r>
              <a:rPr lang="en-US" smtClean="0"/>
              <a:t>printf("%c",97);</a:t>
            </a:r>
          </a:p>
          <a:p>
            <a:pPr marL="1263650" indent="0">
              <a:buNone/>
            </a:pPr>
            <a:endParaRPr lang="en-US" b="1"/>
          </a:p>
          <a:p>
            <a:pPr marL="0" indent="0" algn="ctr">
              <a:buNone/>
            </a:pPr>
            <a:endParaRPr lang="en-US" b="1" smtClean="0"/>
          </a:p>
          <a:p>
            <a:pPr marL="0" indent="0">
              <a:buNone/>
            </a:pPr>
            <a:endParaRPr lang="en-US"/>
          </a:p>
        </p:txBody>
      </p:sp>
    </p:spTree>
    <p:extLst>
      <p:ext uri="{BB962C8B-B14F-4D97-AF65-F5344CB8AC3E}">
        <p14:creationId xmlns:p14="http://schemas.microsoft.com/office/powerpoint/2010/main" val="35176815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lập trình</a:t>
            </a:r>
            <a:endParaRPr lang="en-US"/>
          </a:p>
        </p:txBody>
      </p:sp>
      <p:sp>
        <p:nvSpPr>
          <p:cNvPr id="3" name="Content Placeholder 2"/>
          <p:cNvSpPr>
            <a:spLocks noGrp="1"/>
          </p:cNvSpPr>
          <p:nvPr>
            <p:ph idx="1"/>
          </p:nvPr>
        </p:nvSpPr>
        <p:spPr/>
        <p:txBody>
          <a:bodyPr>
            <a:normAutofit fontScale="92500" lnSpcReduction="10000"/>
          </a:bodyPr>
          <a:lstStyle/>
          <a:p>
            <a:r>
              <a:rPr lang="en-US" smtClean="0"/>
              <a:t>Ví dụ 1:     Viết chương trình cho nhập vào 2 số thực tùy ý, tính và xuất ra </a:t>
            </a:r>
            <a:br>
              <a:rPr lang="en-US" smtClean="0"/>
            </a:br>
            <a:r>
              <a:rPr lang="en-US" smtClean="0"/>
              <a:t>		tổng của hai số đó</a:t>
            </a:r>
          </a:p>
          <a:p>
            <a:endParaRPr lang="en-US" sz="1500" smtClean="0"/>
          </a:p>
          <a:p>
            <a:pPr marL="914400">
              <a:buFont typeface="Wingdings" panose="05000000000000000000" pitchFamily="2" charset="2"/>
              <a:buChar char="q"/>
            </a:pPr>
            <a:r>
              <a:rPr lang="en-US" smtClean="0"/>
              <a:t>Input : 2 số thực </a:t>
            </a:r>
          </a:p>
          <a:p>
            <a:pPr marL="1371600">
              <a:buFont typeface="Symbol" panose="05050102010706020507" pitchFamily="18" charset="2"/>
              <a:buChar char="Þ"/>
            </a:pPr>
            <a:r>
              <a:rPr lang="en-US" smtClean="0"/>
              <a:t>Khai báo 2 biến thực x, y để lưu trữ 2 số nhập vào</a:t>
            </a:r>
          </a:p>
          <a:p>
            <a:pPr marL="914400">
              <a:buFont typeface="Wingdings" panose="05000000000000000000" pitchFamily="2" charset="2"/>
              <a:buChar char="q"/>
            </a:pPr>
            <a:r>
              <a:rPr lang="en-US" smtClean="0"/>
              <a:t>Output : tổng x + y</a:t>
            </a:r>
          </a:p>
          <a:p>
            <a:pPr marL="1371600">
              <a:buFont typeface="Symbol" panose="05050102010706020507" pitchFamily="18" charset="2"/>
              <a:buChar char="Þ"/>
            </a:pPr>
            <a:r>
              <a:rPr lang="en-US" smtClean="0"/>
              <a:t>Khai báo biến thực z để lưu trữ tổng</a:t>
            </a:r>
          </a:p>
          <a:p>
            <a:pPr marL="914400">
              <a:buFont typeface="Wingdings" panose="05000000000000000000" pitchFamily="2" charset="2"/>
              <a:buChar char="q"/>
            </a:pPr>
            <a:r>
              <a:rPr lang="en-US" smtClean="0"/>
              <a:t>Giải thuật</a:t>
            </a:r>
          </a:p>
          <a:p>
            <a:pPr marL="1371600">
              <a:buFont typeface="Symbol" panose="05050102010706020507" pitchFamily="18" charset="2"/>
              <a:buChar char="Þ"/>
            </a:pPr>
            <a:r>
              <a:rPr lang="en-US" smtClean="0"/>
              <a:t>Nhập dữ liệu từ bàn phím : dùng hàm scanf</a:t>
            </a:r>
          </a:p>
          <a:p>
            <a:pPr marL="1371600">
              <a:buFont typeface="Symbol" panose="05050102010706020507" pitchFamily="18" charset="2"/>
              <a:buChar char="Þ"/>
            </a:pPr>
            <a:r>
              <a:rPr lang="en-US" smtClean="0"/>
              <a:t>z = x + y</a:t>
            </a:r>
          </a:p>
          <a:p>
            <a:pPr marL="1371600">
              <a:buFont typeface="Symbol" panose="05050102010706020507" pitchFamily="18" charset="2"/>
              <a:buChar char="Þ"/>
            </a:pPr>
            <a:r>
              <a:rPr lang="en-US"/>
              <a:t>Xuất dữ liệu ra màn hình : </a:t>
            </a:r>
            <a:r>
              <a:rPr lang="en-US" smtClean="0"/>
              <a:t>dùng hàm printf</a:t>
            </a:r>
            <a:endParaRPr lang="en-US"/>
          </a:p>
          <a:p>
            <a:pPr>
              <a:buFont typeface="Symbol" panose="05050102010706020507" pitchFamily="18" charset="2"/>
              <a:buChar char="Þ"/>
            </a:pPr>
            <a:endParaRPr lang="en-US" smtClean="0"/>
          </a:p>
          <a:p>
            <a:pPr>
              <a:buFont typeface="Symbol" panose="05050102010706020507" pitchFamily="18" charset="2"/>
              <a:buChar char="Þ"/>
            </a:pPr>
            <a:endParaRPr lang="en-US" smtClean="0"/>
          </a:p>
          <a:p>
            <a:pPr marL="0" indent="0">
              <a:buNone/>
            </a:pPr>
            <a:endParaRPr lang="en-US"/>
          </a:p>
        </p:txBody>
      </p:sp>
    </p:spTree>
    <p:extLst>
      <p:ext uri="{BB962C8B-B14F-4D97-AF65-F5344CB8AC3E}">
        <p14:creationId xmlns:p14="http://schemas.microsoft.com/office/powerpoint/2010/main" val="3919028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Bước 2 : Biên dịch </a:t>
            </a:r>
            <a:r>
              <a:rPr lang="en-US"/>
              <a:t>chương trình nguồn</a:t>
            </a:r>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err="1" smtClean="0"/>
              <a:t>Bước</a:t>
            </a:r>
            <a:r>
              <a:rPr lang="en-US" smtClean="0"/>
              <a:t> </a:t>
            </a:r>
            <a:r>
              <a:rPr lang="en-US" err="1" smtClean="0"/>
              <a:t>này</a:t>
            </a:r>
            <a:r>
              <a:rPr lang="en-US" smtClean="0"/>
              <a:t> </a:t>
            </a:r>
            <a:r>
              <a:rPr lang="en-US" err="1" smtClean="0"/>
              <a:t>thực</a:t>
            </a:r>
            <a:r>
              <a:rPr lang="en-US" smtClean="0"/>
              <a:t> </a:t>
            </a:r>
            <a:r>
              <a:rPr lang="en-US" err="1" smtClean="0"/>
              <a:t>hiện</a:t>
            </a:r>
            <a:r>
              <a:rPr lang="en-US" smtClean="0"/>
              <a:t> </a:t>
            </a:r>
            <a:r>
              <a:rPr lang="en-US" err="1" smtClean="0"/>
              <a:t>việc</a:t>
            </a:r>
            <a:r>
              <a:rPr lang="en-US" smtClean="0"/>
              <a:t> "</a:t>
            </a:r>
            <a:r>
              <a:rPr lang="en-US" err="1" smtClean="0"/>
              <a:t>dịch</a:t>
            </a:r>
            <a:r>
              <a:rPr lang="en-US" smtClean="0"/>
              <a:t>" </a:t>
            </a:r>
            <a:r>
              <a:rPr lang="en-US" err="1" smtClean="0"/>
              <a:t>chương</a:t>
            </a:r>
            <a:r>
              <a:rPr lang="en-US" smtClean="0"/>
              <a:t> </a:t>
            </a:r>
            <a:r>
              <a:rPr lang="en-US" err="1" smtClean="0"/>
              <a:t>trình</a:t>
            </a:r>
            <a:r>
              <a:rPr lang="en-US" smtClean="0"/>
              <a:t> C sang </a:t>
            </a:r>
            <a:r>
              <a:rPr lang="en-US" err="1" smtClean="0"/>
              <a:t>mã</a:t>
            </a:r>
            <a:r>
              <a:rPr lang="en-US" smtClean="0"/>
              <a:t> </a:t>
            </a:r>
            <a:r>
              <a:rPr lang="en-US" err="1" smtClean="0"/>
              <a:t>máy</a:t>
            </a:r>
            <a:r>
              <a:rPr lang="en-US" smtClean="0"/>
              <a:t> ( machine code )</a:t>
            </a:r>
          </a:p>
          <a:p>
            <a:pPr marL="457200" indent="-457200">
              <a:buFont typeface="Wingdings" panose="05000000000000000000" pitchFamily="2" charset="2"/>
              <a:buChar char="Ø"/>
            </a:pPr>
            <a:r>
              <a:rPr lang="en-US" err="1" smtClean="0"/>
              <a:t>Dùng</a:t>
            </a:r>
            <a:r>
              <a:rPr lang="en-US" smtClean="0"/>
              <a:t> </a:t>
            </a:r>
            <a:r>
              <a:rPr lang="en-US" err="1" smtClean="0"/>
              <a:t>các</a:t>
            </a:r>
            <a:r>
              <a:rPr lang="en-US" smtClean="0"/>
              <a:t> Compilers </a:t>
            </a:r>
            <a:r>
              <a:rPr lang="en-US"/>
              <a:t>(</a:t>
            </a:r>
            <a:r>
              <a:rPr lang="en-US" err="1" smtClean="0"/>
              <a:t>Trình</a:t>
            </a:r>
            <a:r>
              <a:rPr lang="en-US" smtClean="0"/>
              <a:t> </a:t>
            </a:r>
            <a:r>
              <a:rPr lang="en-US" err="1" smtClean="0"/>
              <a:t>biên</a:t>
            </a:r>
            <a:r>
              <a:rPr lang="en-US" smtClean="0"/>
              <a:t> </a:t>
            </a:r>
            <a:r>
              <a:rPr lang="en-US" err="1" smtClean="0"/>
              <a:t>dịch</a:t>
            </a:r>
            <a:r>
              <a:rPr lang="en-US" smtClean="0"/>
              <a:t>)</a:t>
            </a:r>
          </a:p>
          <a:p>
            <a:pPr marL="914400" indent="-465138">
              <a:buFont typeface="Wingdings" panose="05000000000000000000" pitchFamily="2" charset="2"/>
              <a:buChar char="q"/>
            </a:pPr>
            <a:r>
              <a:rPr lang="en-US" err="1" smtClean="0"/>
              <a:t>Có</a:t>
            </a:r>
            <a:r>
              <a:rPr lang="en-US" smtClean="0"/>
              <a:t> </a:t>
            </a:r>
            <a:r>
              <a:rPr lang="en-US" err="1" smtClean="0"/>
              <a:t>nhiều</a:t>
            </a:r>
            <a:r>
              <a:rPr lang="en-US" smtClean="0"/>
              <a:t> </a:t>
            </a:r>
            <a:r>
              <a:rPr lang="en-US" err="1" smtClean="0"/>
              <a:t>Trình</a:t>
            </a:r>
            <a:r>
              <a:rPr lang="en-US" smtClean="0"/>
              <a:t> </a:t>
            </a:r>
            <a:r>
              <a:rPr lang="en-US" err="1" smtClean="0"/>
              <a:t>biên</a:t>
            </a:r>
            <a:r>
              <a:rPr lang="en-US" smtClean="0"/>
              <a:t> </a:t>
            </a:r>
            <a:r>
              <a:rPr lang="en-US" err="1" smtClean="0"/>
              <a:t>dịch</a:t>
            </a:r>
            <a:r>
              <a:rPr lang="en-US" smtClean="0"/>
              <a:t> </a:t>
            </a:r>
            <a:r>
              <a:rPr lang="en-US" err="1" smtClean="0"/>
              <a:t>như</a:t>
            </a:r>
            <a:r>
              <a:rPr lang="en-US" smtClean="0"/>
              <a:t> : </a:t>
            </a:r>
            <a:r>
              <a:rPr lang="en-US" err="1" smtClean="0"/>
              <a:t>gcc</a:t>
            </a:r>
            <a:r>
              <a:rPr lang="en-US" smtClean="0"/>
              <a:t>, Borland C, …</a:t>
            </a:r>
          </a:p>
          <a:p>
            <a:pPr marL="914400" indent="-465138">
              <a:buFont typeface="Wingdings" panose="05000000000000000000" pitchFamily="2" charset="2"/>
              <a:buChar char="q"/>
            </a:pPr>
            <a:r>
              <a:rPr lang="en-US" err="1" smtClean="0">
                <a:solidFill>
                  <a:srgbClr val="FF0000"/>
                </a:solidFill>
              </a:rPr>
              <a:t>gcc</a:t>
            </a:r>
            <a:r>
              <a:rPr lang="en-US" smtClean="0"/>
              <a:t> ( GNU compilers collection ) : l</a:t>
            </a:r>
            <a:r>
              <a:rPr lang="vi-VN">
                <a:latin typeface="Calibri" panose="020F0502020204030204" pitchFamily="34" charset="0"/>
              </a:rPr>
              <a:t>à một tập hợp các trình dịch </a:t>
            </a:r>
            <a:r>
              <a:rPr lang="en-US" err="1" smtClean="0">
                <a:latin typeface="Calibri" panose="020F0502020204030204" pitchFamily="34" charset="0"/>
              </a:rPr>
              <a:t>miễn</a:t>
            </a:r>
            <a:r>
              <a:rPr lang="en-US" smtClean="0">
                <a:latin typeface="Calibri" panose="020F0502020204030204" pitchFamily="34" charset="0"/>
              </a:rPr>
              <a:t> </a:t>
            </a:r>
            <a:r>
              <a:rPr lang="en-US" err="1" smtClean="0">
                <a:latin typeface="Calibri" panose="020F0502020204030204" pitchFamily="34" charset="0"/>
              </a:rPr>
              <a:t>phí</a:t>
            </a:r>
            <a:r>
              <a:rPr lang="en-US" smtClean="0">
                <a:latin typeface="Calibri" panose="020F0502020204030204" pitchFamily="34" charset="0"/>
              </a:rPr>
              <a:t> </a:t>
            </a:r>
            <a:r>
              <a:rPr lang="vi-VN" smtClean="0">
                <a:latin typeface="Calibri" panose="020F0502020204030204" pitchFamily="34" charset="0"/>
              </a:rPr>
              <a:t>được </a:t>
            </a:r>
            <a:r>
              <a:rPr lang="vi-VN">
                <a:latin typeface="Calibri" panose="020F0502020204030204" pitchFamily="34" charset="0"/>
              </a:rPr>
              <a:t>thiết kế cho nhiều ngôn ngữ lập trình khác </a:t>
            </a:r>
            <a:r>
              <a:rPr lang="vi-VN" smtClean="0">
                <a:latin typeface="Calibri" panose="020F0502020204030204" pitchFamily="34" charset="0"/>
              </a:rPr>
              <a:t>nhau</a:t>
            </a:r>
            <a:r>
              <a:rPr lang="en-US">
                <a:latin typeface="Calibri" panose="020F0502020204030204" pitchFamily="34" charset="0"/>
              </a:rPr>
              <a:t>,</a:t>
            </a:r>
            <a:r>
              <a:rPr lang="vi-VN">
                <a:latin typeface="Calibri" panose="020F0502020204030204" pitchFamily="34" charset="0"/>
              </a:rPr>
              <a:t> </a:t>
            </a:r>
            <a:r>
              <a:rPr lang="en-US" err="1" smtClean="0">
                <a:latin typeface="Calibri" panose="020F0502020204030204" pitchFamily="34" charset="0"/>
              </a:rPr>
              <a:t>ưu</a:t>
            </a:r>
            <a:r>
              <a:rPr lang="en-US" smtClean="0">
                <a:latin typeface="Calibri" panose="020F0502020204030204" pitchFamily="34" charset="0"/>
              </a:rPr>
              <a:t> </a:t>
            </a:r>
            <a:r>
              <a:rPr lang="en-US" err="1" smtClean="0">
                <a:latin typeface="Calibri" panose="020F0502020204030204" pitchFamily="34" charset="0"/>
              </a:rPr>
              <a:t>điểm</a:t>
            </a:r>
            <a:r>
              <a:rPr lang="en-US" smtClean="0">
                <a:latin typeface="Calibri" panose="020F0502020204030204" pitchFamily="34" charset="0"/>
              </a:rPr>
              <a:t> </a:t>
            </a:r>
            <a:r>
              <a:rPr lang="en-US" err="1" smtClean="0">
                <a:latin typeface="Calibri" panose="020F0502020204030204" pitchFamily="34" charset="0"/>
              </a:rPr>
              <a:t>của</a:t>
            </a:r>
            <a:r>
              <a:rPr lang="en-US" smtClean="0">
                <a:latin typeface="Calibri" panose="020F0502020204030204" pitchFamily="34" charset="0"/>
              </a:rPr>
              <a:t> </a:t>
            </a:r>
            <a:r>
              <a:rPr lang="en-US" err="1" smtClean="0">
                <a:latin typeface="Calibri" panose="020F0502020204030204" pitchFamily="34" charset="0"/>
              </a:rPr>
              <a:t>gcc</a:t>
            </a:r>
            <a:r>
              <a:rPr lang="en-US" smtClean="0">
                <a:latin typeface="Calibri" panose="020F0502020204030204" pitchFamily="34" charset="0"/>
              </a:rPr>
              <a:t> </a:t>
            </a:r>
            <a:r>
              <a:rPr lang="en-US" err="1" smtClean="0">
                <a:latin typeface="Calibri" panose="020F0502020204030204" pitchFamily="34" charset="0"/>
              </a:rPr>
              <a:t>là</a:t>
            </a:r>
            <a:r>
              <a:rPr lang="en-US" smtClean="0">
                <a:latin typeface="Calibri" panose="020F0502020204030204" pitchFamily="34" charset="0"/>
              </a:rPr>
              <a:t> </a:t>
            </a:r>
            <a:r>
              <a:rPr lang="vi-VN" smtClean="0">
                <a:latin typeface="Calibri" panose="020F0502020204030204" pitchFamily="34" charset="0"/>
              </a:rPr>
              <a:t>tương </a:t>
            </a:r>
            <a:r>
              <a:rPr lang="vi-VN">
                <a:latin typeface="Calibri" panose="020F0502020204030204" pitchFamily="34" charset="0"/>
              </a:rPr>
              <a:t>thích với rất nhiều nền tảng kiến trúc máy tính </a:t>
            </a:r>
            <a:endParaRPr lang="en-US">
              <a:latin typeface="Calibri" panose="020F0502020204030204" pitchFamily="34" charset="0"/>
            </a:endParaRPr>
          </a:p>
          <a:p>
            <a:pPr marL="457200" indent="-457200">
              <a:buFont typeface="Wingdings" panose="05000000000000000000" pitchFamily="2" charset="2"/>
              <a:buChar char="Ø"/>
            </a:pPr>
            <a:r>
              <a:rPr lang="en-US" err="1" smtClean="0"/>
              <a:t>Cài</a:t>
            </a:r>
            <a:r>
              <a:rPr lang="en-US" smtClean="0"/>
              <a:t> </a:t>
            </a:r>
            <a:r>
              <a:rPr lang="en-US" err="1" smtClean="0"/>
              <a:t>đặt</a:t>
            </a:r>
            <a:r>
              <a:rPr lang="en-US" smtClean="0"/>
              <a:t> </a:t>
            </a:r>
            <a:r>
              <a:rPr lang="en-US" err="1" smtClean="0"/>
              <a:t>gcc</a:t>
            </a:r>
            <a:r>
              <a:rPr lang="en-US" smtClean="0"/>
              <a:t> </a:t>
            </a:r>
            <a:r>
              <a:rPr lang="en-US" err="1" smtClean="0"/>
              <a:t>trên</a:t>
            </a:r>
            <a:r>
              <a:rPr lang="en-US" smtClean="0"/>
              <a:t> Windows :</a:t>
            </a:r>
          </a:p>
          <a:p>
            <a:pPr marL="0" indent="0" algn="ctr">
              <a:buNone/>
            </a:pPr>
            <a:r>
              <a:rPr lang="en-US" u="sng">
                <a:hlinkClick r:id="rId2"/>
              </a:rPr>
              <a:t>https://sourceforge.net/projects/</a:t>
            </a:r>
            <a:r>
              <a:rPr lang="en-US" u="sng">
                <a:solidFill>
                  <a:srgbClr val="FF0000"/>
                </a:solidFill>
                <a:hlinkClick r:id="rId2"/>
              </a:rPr>
              <a:t>mingw</a:t>
            </a:r>
            <a:r>
              <a:rPr lang="en-US" u="sng">
                <a:hlinkClick r:id="rId2"/>
              </a:rPr>
              <a:t>/files/latest/download</a:t>
            </a:r>
            <a:endParaRPr lang="en-US" u="sng" smtClean="0"/>
          </a:p>
          <a:p>
            <a:pPr marL="0" indent="0">
              <a:buNone/>
            </a:pPr>
            <a:endParaRPr lang="en-US" smtClean="0"/>
          </a:p>
        </p:txBody>
      </p:sp>
    </p:spTree>
    <p:extLst>
      <p:ext uri="{BB962C8B-B14F-4D97-AF65-F5344CB8AC3E}">
        <p14:creationId xmlns:p14="http://schemas.microsoft.com/office/powerpoint/2010/main" val="12541669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lập trình</a:t>
            </a:r>
            <a:endParaRPr lang="en-US"/>
          </a:p>
        </p:txBody>
      </p:sp>
      <p:pic>
        <p:nvPicPr>
          <p:cNvPr id="7" name="Picture 6"/>
          <p:cNvPicPr>
            <a:picLocks noChangeAspect="1"/>
          </p:cNvPicPr>
          <p:nvPr/>
        </p:nvPicPr>
        <p:blipFill>
          <a:blip r:embed="rId2"/>
          <a:stretch>
            <a:fillRect/>
          </a:stretch>
        </p:blipFill>
        <p:spPr>
          <a:xfrm>
            <a:off x="948017" y="1297640"/>
            <a:ext cx="6299948" cy="5314519"/>
          </a:xfrm>
          <a:prstGeom prst="rect">
            <a:avLst/>
          </a:prstGeom>
        </p:spPr>
      </p:pic>
      <p:pic>
        <p:nvPicPr>
          <p:cNvPr id="5" name="Picture 4"/>
          <p:cNvPicPr>
            <a:picLocks noChangeAspect="1"/>
          </p:cNvPicPr>
          <p:nvPr/>
        </p:nvPicPr>
        <p:blipFill>
          <a:blip r:embed="rId3"/>
          <a:stretch>
            <a:fillRect/>
          </a:stretch>
        </p:blipFill>
        <p:spPr>
          <a:xfrm>
            <a:off x="5660571" y="2623202"/>
            <a:ext cx="5693229" cy="2352611"/>
          </a:xfrm>
          <a:prstGeom prst="rect">
            <a:avLst/>
          </a:prstGeom>
        </p:spPr>
      </p:pic>
    </p:spTree>
    <p:extLst>
      <p:ext uri="{BB962C8B-B14F-4D97-AF65-F5344CB8AC3E}">
        <p14:creationId xmlns:p14="http://schemas.microsoft.com/office/powerpoint/2010/main" val="13241526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lý thuyết</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Thế nào là ngôn ngữ lập trình</a:t>
            </a:r>
          </a:p>
          <a:p>
            <a:pPr marL="514350" indent="-514350">
              <a:buFont typeface="+mj-lt"/>
              <a:buAutoNum type="arabicPeriod"/>
            </a:pPr>
            <a:r>
              <a:rPr lang="en-US" smtClean="0"/>
              <a:t>Các giai đoạn của Lập trình với C</a:t>
            </a:r>
          </a:p>
          <a:p>
            <a:pPr marL="514350" indent="-514350">
              <a:buFont typeface="+mj-lt"/>
              <a:buAutoNum type="arabicPeriod"/>
            </a:pPr>
            <a:r>
              <a:rPr lang="en-US" smtClean="0"/>
              <a:t>Compilers là gì ?</a:t>
            </a:r>
          </a:p>
          <a:p>
            <a:pPr marL="514350" indent="-514350">
              <a:buFont typeface="+mj-lt"/>
              <a:buAutoNum type="arabicPeriod"/>
            </a:pPr>
            <a:r>
              <a:rPr lang="en-US" smtClean="0"/>
              <a:t>Các thành phần cơ bản của một chương trình C</a:t>
            </a:r>
          </a:p>
          <a:p>
            <a:pPr marL="514350" indent="-514350">
              <a:buFont typeface="+mj-lt"/>
              <a:buAutoNum type="arabicPeriod"/>
            </a:pPr>
            <a:r>
              <a:rPr lang="en-US" smtClean="0"/>
              <a:t>Keywords là gì?</a:t>
            </a:r>
          </a:p>
          <a:p>
            <a:pPr marL="514350" indent="-514350">
              <a:buFont typeface="+mj-lt"/>
              <a:buAutoNum type="arabicPeriod"/>
            </a:pPr>
            <a:r>
              <a:rPr lang="en-US" smtClean="0"/>
              <a:t>Qui tắt cú pháp trong C</a:t>
            </a:r>
          </a:p>
          <a:p>
            <a:pPr marL="514350" indent="-514350">
              <a:buFont typeface="+mj-lt"/>
              <a:buAutoNum type="arabicPeriod"/>
            </a:pPr>
            <a:r>
              <a:rPr lang="en-US" smtClean="0"/>
              <a:t>Identifiers là gì ?</a:t>
            </a:r>
          </a:p>
          <a:p>
            <a:pPr marL="514350" indent="-514350">
              <a:buFont typeface="+mj-lt"/>
              <a:buAutoNum type="arabicPeriod"/>
            </a:pPr>
            <a:r>
              <a:rPr lang="en-US" smtClean="0"/>
              <a:t>Tại sao chương trình nên có các chú thích  ?</a:t>
            </a:r>
            <a:endParaRPr lang="en-US"/>
          </a:p>
        </p:txBody>
      </p:sp>
    </p:spTree>
    <p:extLst>
      <p:ext uri="{BB962C8B-B14F-4D97-AF65-F5344CB8AC3E}">
        <p14:creationId xmlns:p14="http://schemas.microsoft.com/office/powerpoint/2010/main" val="22651825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lý thuyết</a:t>
            </a:r>
          </a:p>
        </p:txBody>
      </p:sp>
      <p:sp>
        <p:nvSpPr>
          <p:cNvPr id="3" name="Content Placeholder 2"/>
          <p:cNvSpPr>
            <a:spLocks noGrp="1"/>
          </p:cNvSpPr>
          <p:nvPr>
            <p:ph idx="1"/>
          </p:nvPr>
        </p:nvSpPr>
        <p:spPr/>
        <p:txBody>
          <a:bodyPr/>
          <a:lstStyle/>
          <a:p>
            <a:pPr marL="514350" indent="-514350">
              <a:buFont typeface="+mj-lt"/>
              <a:buAutoNum type="arabicPeriod"/>
            </a:pPr>
            <a:r>
              <a:rPr lang="en-US" smtClean="0"/>
              <a:t>Kiểu dữ liệu là gì ? Có những kiểu dữ liệu cơ bản nào trong C ?</a:t>
            </a:r>
          </a:p>
          <a:p>
            <a:pPr marL="514350" indent="-514350">
              <a:buFont typeface="+mj-lt"/>
              <a:buAutoNum type="arabicPeriod"/>
            </a:pPr>
            <a:r>
              <a:rPr lang="en-US" smtClean="0"/>
              <a:t>Tại sao cần khai báo kiểu dữ liệu?</a:t>
            </a:r>
          </a:p>
          <a:p>
            <a:pPr marL="514350" indent="-514350">
              <a:buFont typeface="+mj-lt"/>
              <a:buAutoNum type="arabicPeriod"/>
            </a:pPr>
            <a:r>
              <a:rPr lang="en-US" smtClean="0"/>
              <a:t>Thế nào là biến ?</a:t>
            </a:r>
          </a:p>
          <a:p>
            <a:pPr marL="514350" indent="-514350">
              <a:buFont typeface="+mj-lt"/>
              <a:buAutoNum type="arabicPeriod"/>
            </a:pPr>
            <a:r>
              <a:rPr lang="en-US" smtClean="0"/>
              <a:t>Thế nào là hằng ?</a:t>
            </a:r>
          </a:p>
          <a:p>
            <a:pPr marL="514350" indent="-514350">
              <a:buFont typeface="+mj-lt"/>
              <a:buAutoNum type="arabicPeriod"/>
            </a:pPr>
            <a:r>
              <a:rPr lang="en-US" smtClean="0"/>
              <a:t>Điểm khác nhau giữa biến và hằng ?</a:t>
            </a:r>
          </a:p>
          <a:p>
            <a:endParaRPr lang="en-US" smtClean="0"/>
          </a:p>
          <a:p>
            <a:pPr marL="0" indent="0">
              <a:buNone/>
            </a:pPr>
            <a:endParaRPr lang="en-US"/>
          </a:p>
        </p:txBody>
      </p:sp>
    </p:spTree>
    <p:extLst>
      <p:ext uri="{BB962C8B-B14F-4D97-AF65-F5344CB8AC3E}">
        <p14:creationId xmlns:p14="http://schemas.microsoft.com/office/powerpoint/2010/main" val="90770702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4800" y="2958354"/>
            <a:ext cx="3603812" cy="646331"/>
          </a:xfrm>
          <a:prstGeom prst="rect">
            <a:avLst/>
          </a:prstGeom>
          <a:noFill/>
        </p:spPr>
        <p:txBody>
          <a:bodyPr wrap="square" rtlCol="0">
            <a:spAutoFit/>
          </a:bodyPr>
          <a:lstStyle/>
          <a:p>
            <a:pPr algn="ctr"/>
            <a:r>
              <a:rPr lang="en-US" sz="3600" b="1" smtClean="0"/>
              <a:t>Q &amp; A</a:t>
            </a:r>
            <a:endParaRPr lang="en-US" sz="3600" b="1"/>
          </a:p>
        </p:txBody>
      </p:sp>
    </p:spTree>
    <p:extLst>
      <p:ext uri="{BB962C8B-B14F-4D97-AF65-F5344CB8AC3E}">
        <p14:creationId xmlns:p14="http://schemas.microsoft.com/office/powerpoint/2010/main" val="1538454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892</TotalTime>
  <Words>4948</Words>
  <Application>Microsoft Office PowerPoint</Application>
  <PresentationFormat>Widescreen</PresentationFormat>
  <Paragraphs>1226</Paragraphs>
  <Slides>93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Arial</vt:lpstr>
      <vt:lpstr>Calibri</vt:lpstr>
      <vt:lpstr>Calibri Light</vt:lpstr>
      <vt:lpstr>Cambria Math</vt:lpstr>
      <vt:lpstr>Symbol</vt:lpstr>
      <vt:lpstr>Times New Roman</vt:lpstr>
      <vt:lpstr>Wingdings</vt:lpstr>
      <vt:lpstr>Office Theme</vt:lpstr>
      <vt:lpstr>Ngôn ngữ Lập trình C</vt:lpstr>
      <vt:lpstr>Mục tiêu</vt:lpstr>
      <vt:lpstr>Lịch sử C</vt:lpstr>
      <vt:lpstr>C - Timeline</vt:lpstr>
      <vt:lpstr>Đặc điểm và Các ứng dụng của C</vt:lpstr>
      <vt:lpstr>Đặc điểm và Các ứng dụng của C</vt:lpstr>
      <vt:lpstr>Lập trình C như thế nào?</vt:lpstr>
      <vt:lpstr>Bước 1 : Soạn thảo chương trình nguồn</vt:lpstr>
      <vt:lpstr>Bước 2 : Biên dịch chương trình nguồn</vt:lpstr>
      <vt:lpstr>IDE (integrated development environment)</vt:lpstr>
      <vt:lpstr>Turbo C</vt:lpstr>
      <vt:lpstr>Dev-C++</vt:lpstr>
      <vt:lpstr>C-Free</vt:lpstr>
      <vt:lpstr>Các bước trong tiến trình Lập trình</vt:lpstr>
      <vt:lpstr>Các thành phần của 1 Chương trình C</vt:lpstr>
      <vt:lpstr>Các thành phần của 1 Chương trình C (hello.c)</vt:lpstr>
      <vt:lpstr>Lệnh Tiền xử lý </vt:lpstr>
      <vt:lpstr>Lệnh Tiền xử lý  #include</vt:lpstr>
      <vt:lpstr>Các Hàm (functions) </vt:lpstr>
      <vt:lpstr>Hàm main()</vt:lpstr>
      <vt:lpstr>Hàm main()</vt:lpstr>
      <vt:lpstr>Chú thích (comments)</vt:lpstr>
      <vt:lpstr>Lệnh (statements)</vt:lpstr>
      <vt:lpstr>Demo : Thực hiện hello.c trong C-Free</vt:lpstr>
      <vt:lpstr>Demo : Thực hiện hello.c trong C-Free</vt:lpstr>
      <vt:lpstr>Qui tắt  cú pháp trong C</vt:lpstr>
      <vt:lpstr>Các từ dành riêng trong C (Keywords)</vt:lpstr>
      <vt:lpstr>Tập ký tự (Character Set)</vt:lpstr>
      <vt:lpstr>Tập ký tự (Character Set)</vt:lpstr>
      <vt:lpstr>ASCII control characters</vt:lpstr>
      <vt:lpstr>PowerPoint Presentation</vt:lpstr>
      <vt:lpstr>Một số ký tự điều khiển(escape sequence)</vt:lpstr>
      <vt:lpstr>Một số ký hiệu(escape sequence)đặc biệt</vt:lpstr>
      <vt:lpstr>Identifier : Định danh</vt:lpstr>
      <vt:lpstr>Identifier : Định danh</vt:lpstr>
      <vt:lpstr>Các Hệ biểu diễn số</vt:lpstr>
      <vt:lpstr>Hệ Nhị phân</vt:lpstr>
      <vt:lpstr>Hệ Nhị phân : phép toán bit (bitwise)</vt:lpstr>
      <vt:lpstr>Hệ Nhị phân : phép toán bit (bitwise)</vt:lpstr>
      <vt:lpstr>Hệ Nhị phân : phép toán bit (bitwise)</vt:lpstr>
      <vt:lpstr>Hệ Nhị phân : phép toán bit (bitwise)</vt:lpstr>
      <vt:lpstr>Hệ Bát phân</vt:lpstr>
      <vt:lpstr>Hệ Thập lục phân</vt:lpstr>
      <vt:lpstr>Biến đổi số từ hệ 10 sang hệ cơ số b (2,8,16)</vt:lpstr>
      <vt:lpstr>Biến đổi số từ hệ 10 sang hệ cơ số b (2,8,16)</vt:lpstr>
      <vt:lpstr>Biến đổi số từ hệ 2 sang hệ 16</vt:lpstr>
      <vt:lpstr>Kiểu Dữ liệu (Data Type)</vt:lpstr>
      <vt:lpstr>Kiểu Dữ liệu (Data Type)</vt:lpstr>
      <vt:lpstr>Kiểu Dữ liệu cơ sở</vt:lpstr>
      <vt:lpstr>Kiểu dữ liệu cơ sở : modifiers</vt:lpstr>
      <vt:lpstr>Phạm vi kiểu dữ liệu cơ sở</vt:lpstr>
      <vt:lpstr>Phạm vi kiểu dữ liệu cơ sở</vt:lpstr>
      <vt:lpstr>Phạm vi kiểu dữ liệu cơ sở</vt:lpstr>
      <vt:lpstr>Kích thước kiểu dữ liệu : hàm sizeof(kiểu)</vt:lpstr>
      <vt:lpstr>Phép toán (Operators) trong C</vt:lpstr>
      <vt:lpstr>Arithmetic Operators</vt:lpstr>
      <vt:lpstr>Arithmetic Operators</vt:lpstr>
      <vt:lpstr>Arithmetic Operators</vt:lpstr>
      <vt:lpstr>Arithmetic Operators</vt:lpstr>
      <vt:lpstr>Biến (Variables)</vt:lpstr>
      <vt:lpstr>Cú pháp khai báo Biến</vt:lpstr>
      <vt:lpstr>Khai báo Biến</vt:lpstr>
      <vt:lpstr>Khai báo Biến</vt:lpstr>
      <vt:lpstr>Khai báo và Khởi tạo Biến</vt:lpstr>
      <vt:lpstr>Phép gán giá trị cho Biến (=)</vt:lpstr>
      <vt:lpstr>Phép gán giá trị cho Biến (=)</vt:lpstr>
      <vt:lpstr>Phép gán giá trị cho Biến (=)</vt:lpstr>
      <vt:lpstr>Biểu thức logic (luận lý)</vt:lpstr>
      <vt:lpstr>Phép toán Logic (Logical Operators)</vt:lpstr>
      <vt:lpstr>Biểu thức logic (luận lý)</vt:lpstr>
      <vt:lpstr>Các phép gán trị cho Biến (=)</vt:lpstr>
      <vt:lpstr>Các phép gán trị cho Biến (=)</vt:lpstr>
      <vt:lpstr>Độ ưu tiên (Operators Precedence)</vt:lpstr>
      <vt:lpstr>Biến trong Bộ nhớ</vt:lpstr>
      <vt:lpstr>Hằng (Constants)</vt:lpstr>
      <vt:lpstr>Biểu diễn Giá trị hằng trong  C (literals)</vt:lpstr>
      <vt:lpstr>Biểu diễn Giá trị hằng trong  C</vt:lpstr>
      <vt:lpstr>Biểu diễn Giá trị hằng trong  C (literals)</vt:lpstr>
      <vt:lpstr>Biểu diễn Giá trị hằng trong  C (literals)</vt:lpstr>
      <vt:lpstr>Biểu diễn Giá trị hằng trong  C (literals)</vt:lpstr>
      <vt:lpstr>Tiền xử lý #define</vt:lpstr>
      <vt:lpstr>Tiền xử lý #define</vt:lpstr>
      <vt:lpstr>Thực hành</vt:lpstr>
      <vt:lpstr>#define khác const</vt:lpstr>
      <vt:lpstr>Nhập dữ liệu từ Bàn phím : scanf</vt:lpstr>
      <vt:lpstr>Nhập dữ liệu từ Bàn phím : scanf</vt:lpstr>
      <vt:lpstr>Xuất dữ liệu ra màn hình : printf</vt:lpstr>
      <vt:lpstr>Xuất dữ liệu ra màn hình : printf</vt:lpstr>
      <vt:lpstr>Ví dụ lập trình</vt:lpstr>
      <vt:lpstr>Ví dụ lập trình</vt:lpstr>
      <vt:lpstr>Câu hỏi lý thuyết</vt:lpstr>
      <vt:lpstr>Câu hỏi lý thuyết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C</dc:title>
  <dc:creator>Anh Vy</dc:creator>
  <cp:lastModifiedBy>Microsoft account</cp:lastModifiedBy>
  <cp:revision>193</cp:revision>
  <dcterms:created xsi:type="dcterms:W3CDTF">2017-12-25T02:26:06Z</dcterms:created>
  <dcterms:modified xsi:type="dcterms:W3CDTF">2020-05-20T14:15:34Z</dcterms:modified>
</cp:coreProperties>
</file>