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2" r:id="rId5"/>
    <p:sldId id="268" r:id="rId6"/>
    <p:sldId id="261" r:id="rId7"/>
    <p:sldId id="260" r:id="rId8"/>
    <p:sldId id="257" r:id="rId9"/>
    <p:sldId id="265" r:id="rId10"/>
    <p:sldId id="258" r:id="rId11"/>
    <p:sldId id="267" r:id="rId12"/>
    <p:sldId id="263" r:id="rId13"/>
    <p:sldId id="269" r:id="rId14"/>
  </p:sldIdLst>
  <p:sldSz cx="12192000" cy="6858000"/>
  <p:notesSz cx="6858000" cy="9144000"/>
  <p:custDataLst>
    <p:tags r:id="rId1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BC108F-2AB8-48DA-AB49-F9E86BDDFE2F}" v="6" dt="2018-08-08T09:06:44.7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51"/>
    <p:restoredTop sz="94647"/>
  </p:normalViewPr>
  <p:slideViewPr>
    <p:cSldViewPr snapToGrid="0" snapToObjects="1">
      <p:cViewPr>
        <p:scale>
          <a:sx n="99" d="100"/>
          <a:sy n="99" d="100"/>
        </p:scale>
        <p:origin x="38" y="-6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A2730A-859E-B540-ADF3-E97069AD1FDB}"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872794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A2730A-859E-B540-ADF3-E97069AD1FDB}" type="datetimeFigureOut">
              <a:rPr lang="en-US" smtClean="0"/>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729658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A2730A-859E-B540-ADF3-E97069AD1FDB}" type="datetimeFigureOut">
              <a:rPr lang="en-US" smtClean="0"/>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8808691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A2730A-859E-B540-ADF3-E97069AD1FDB}" type="datetimeFigureOut">
              <a:rPr lang="en-US" smtClean="0"/>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5DC9C-C50D-D242-B083-59CEE07163F1}"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970911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A2730A-859E-B540-ADF3-E97069AD1FDB}" type="datetimeFigureOut">
              <a:rPr lang="en-US" smtClean="0"/>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9965958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7A2730A-859E-B540-ADF3-E97069AD1FDB}" type="datetimeFigureOut">
              <a:rPr lang="en-US" smtClean="0"/>
              <a:t>9/9/2025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3227297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7A2730A-859E-B540-ADF3-E97069AD1FDB}" type="datetimeFigureOut">
              <a:rPr lang="en-US" smtClean="0"/>
              <a:t>9/9/2025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4845698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2730A-859E-B540-ADF3-E97069AD1FDB}"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9019781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2730A-859E-B540-ADF3-E97069AD1FDB}"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981190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2730A-859E-B540-ADF3-E97069AD1FDB}"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998684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725820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A2730A-859E-B540-ADF3-E97069AD1FDB}" type="datetimeFigureOut">
              <a:rPr lang="en-US" smtClean="0"/>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779270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A2730A-859E-B540-ADF3-E97069AD1FDB}" type="datetimeFigureOut">
              <a:rPr lang="en-US" smtClean="0"/>
              <a:t>9/9/2025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058491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A2730A-859E-B540-ADF3-E97069AD1FDB}" type="datetimeFigureOut">
              <a:rPr lang="en-US" smtClean="0"/>
              <a:t>9/9/2025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762137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A2730A-859E-B540-ADF3-E97069AD1FDB}" type="datetimeFigureOut">
              <a:rPr lang="en-US" smtClean="0"/>
              <a:t>9/9/2025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15132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A2730A-859E-B540-ADF3-E97069AD1FDB}" type="datetimeFigureOut">
              <a:rPr lang="en-US" smtClean="0"/>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380199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A2730A-859E-B540-ADF3-E97069AD1FDB}" type="datetimeFigureOut">
              <a:rPr lang="en-US" smtClean="0"/>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4091183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7A2730A-859E-B540-ADF3-E97069AD1FDB}" type="datetimeFigureOut">
              <a:rPr lang="en-US" smtClean="0"/>
              <a:t>9/9/2025</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E05DC9C-C50D-D242-B083-59CEE07163F1}" type="slidenum">
              <a:rPr lang="en-US" smtClean="0"/>
              <a:t>‹#›</a:t>
            </a:fld>
            <a:endParaRPr lang="en-US"/>
          </a:p>
        </p:txBody>
      </p:sp>
    </p:spTree>
    <p:extLst>
      <p:ext uri="{BB962C8B-B14F-4D97-AF65-F5344CB8AC3E}">
        <p14:creationId xmlns:p14="http://schemas.microsoft.com/office/powerpoint/2010/main" val="232901620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microsoft.com/office/2011/relationships/webextension" Target="../webextensions/webextension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microsoft.com/office/2011/relationships/webextension" Target="../webextensions/webextension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microsoft.com/office/2011/relationships/webextension" Target="../webextensions/webextension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store front with a sign&#10;&#10;AI-generated content may be incorrect.">
            <a:extLst>
              <a:ext uri="{FF2B5EF4-FFF2-40B4-BE49-F238E27FC236}">
                <a16:creationId xmlns:a16="http://schemas.microsoft.com/office/drawing/2014/main" id="{2AE12819-506F-574E-D4A4-FF09B83B3987}"/>
              </a:ext>
            </a:extLst>
          </p:cNvPr>
          <p:cNvPicPr>
            <a:picLocks noChangeAspect="1"/>
          </p:cNvPicPr>
          <p:nvPr/>
        </p:nvPicPr>
        <p:blipFill>
          <a:blip r:embed="rId2"/>
          <a:stretch>
            <a:fillRect/>
          </a:stretch>
        </p:blipFill>
        <p:spPr>
          <a:xfrm>
            <a:off x="1" y="1694"/>
            <a:ext cx="12195012" cy="6856306"/>
          </a:xfrm>
          <a:prstGeom prst="rect">
            <a:avLst/>
          </a:prstGeom>
        </p:spPr>
      </p:pic>
      <p:sp>
        <p:nvSpPr>
          <p:cNvPr id="16" name="Freeform: Shape 15">
            <a:extLst>
              <a:ext uri="{FF2B5EF4-FFF2-40B4-BE49-F238E27FC236}">
                <a16:creationId xmlns:a16="http://schemas.microsoft.com/office/drawing/2014/main" id="{D99D29A6-B9D2-C79C-84DD-5370F5C8F344}"/>
              </a:ext>
            </a:extLst>
          </p:cNvPr>
          <p:cNvSpPr/>
          <p:nvPr/>
        </p:nvSpPr>
        <p:spPr>
          <a:xfrm>
            <a:off x="12442" y="1694"/>
            <a:ext cx="12195013" cy="6856306"/>
          </a:xfrm>
          <a:custGeom>
            <a:avLst/>
            <a:gdLst/>
            <a:ahLst/>
            <a:cxnLst/>
            <a:rect l="l" t="t" r="r" b="b"/>
            <a:pathLst>
              <a:path w="12195013" h="6856306">
                <a:moveTo>
                  <a:pt x="11801038" y="4658646"/>
                </a:moveTo>
                <a:lnTo>
                  <a:pt x="11829276" y="4725608"/>
                </a:lnTo>
                <a:cubicBezTo>
                  <a:pt x="11807790" y="4725906"/>
                  <a:pt x="11796378" y="4726054"/>
                  <a:pt x="11795040" y="4726054"/>
                </a:cubicBezTo>
                <a:cubicBezTo>
                  <a:pt x="11790579" y="4726054"/>
                  <a:pt x="11783182" y="4725906"/>
                  <a:pt x="11772848" y="4725608"/>
                </a:cubicBezTo>
                <a:close/>
                <a:moveTo>
                  <a:pt x="11802264" y="4625819"/>
                </a:moveTo>
                <a:lnTo>
                  <a:pt x="11771568" y="4697033"/>
                </a:lnTo>
                <a:cubicBezTo>
                  <a:pt x="11754229" y="4737068"/>
                  <a:pt x="11743439" y="4760769"/>
                  <a:pt x="11739198" y="4768135"/>
                </a:cubicBezTo>
                <a:cubicBezTo>
                  <a:pt x="11737188" y="4771484"/>
                  <a:pt x="11735254" y="4773865"/>
                  <a:pt x="11733393" y="4775279"/>
                </a:cubicBezTo>
                <a:cubicBezTo>
                  <a:pt x="11730863" y="4777140"/>
                  <a:pt x="11726212" y="4778814"/>
                  <a:pt x="11719441" y="4780302"/>
                </a:cubicBezTo>
                <a:lnTo>
                  <a:pt x="11719441" y="4786888"/>
                </a:lnTo>
                <a:cubicBezTo>
                  <a:pt x="11729784" y="4786069"/>
                  <a:pt x="11738267" y="4785660"/>
                  <a:pt x="11744890" y="4785660"/>
                </a:cubicBezTo>
                <a:cubicBezTo>
                  <a:pt x="11750099" y="4785660"/>
                  <a:pt x="11759066" y="4786069"/>
                  <a:pt x="11771791" y="4786888"/>
                </a:cubicBezTo>
                <a:lnTo>
                  <a:pt x="11771791" y="4780302"/>
                </a:lnTo>
                <a:cubicBezTo>
                  <a:pt x="11770303" y="4779856"/>
                  <a:pt x="11769149" y="4779521"/>
                  <a:pt x="11768331" y="4779298"/>
                </a:cubicBezTo>
                <a:cubicBezTo>
                  <a:pt x="11760592" y="4777660"/>
                  <a:pt x="11756257" y="4776526"/>
                  <a:pt x="11755327" y="4775893"/>
                </a:cubicBezTo>
                <a:cubicBezTo>
                  <a:pt x="11754397" y="4775261"/>
                  <a:pt x="11753932" y="4774461"/>
                  <a:pt x="11753932" y="4773493"/>
                </a:cubicBezTo>
                <a:cubicBezTo>
                  <a:pt x="11753932" y="4772377"/>
                  <a:pt x="11754899" y="4769549"/>
                  <a:pt x="11756834" y="4765010"/>
                </a:cubicBezTo>
                <a:lnTo>
                  <a:pt x="11768571" y="4736770"/>
                </a:lnTo>
                <a:lnTo>
                  <a:pt x="11799123" y="4736547"/>
                </a:lnTo>
                <a:cubicBezTo>
                  <a:pt x="11806308" y="4736547"/>
                  <a:pt x="11817787" y="4736621"/>
                  <a:pt x="11833563" y="4736770"/>
                </a:cubicBezTo>
                <a:lnTo>
                  <a:pt x="11844903" y="4764006"/>
                </a:lnTo>
                <a:cubicBezTo>
                  <a:pt x="11846466" y="4767726"/>
                  <a:pt x="11847247" y="4770368"/>
                  <a:pt x="11847247" y="4771931"/>
                </a:cubicBezTo>
                <a:cubicBezTo>
                  <a:pt x="11847247" y="4773419"/>
                  <a:pt x="11846503" y="4774721"/>
                  <a:pt x="11845014" y="4775837"/>
                </a:cubicBezTo>
                <a:cubicBezTo>
                  <a:pt x="11843526" y="4776954"/>
                  <a:pt x="11838280" y="4778442"/>
                  <a:pt x="11829276" y="4780302"/>
                </a:cubicBezTo>
                <a:lnTo>
                  <a:pt x="11829276" y="4786888"/>
                </a:lnTo>
                <a:cubicBezTo>
                  <a:pt x="11845052" y="4786069"/>
                  <a:pt x="11856214" y="4785660"/>
                  <a:pt x="11862762" y="4785660"/>
                </a:cubicBezTo>
                <a:cubicBezTo>
                  <a:pt x="11869162" y="4785660"/>
                  <a:pt x="11879133" y="4786069"/>
                  <a:pt x="11892677" y="4786888"/>
                </a:cubicBezTo>
                <a:lnTo>
                  <a:pt x="11892677" y="4780302"/>
                </a:lnTo>
                <a:cubicBezTo>
                  <a:pt x="11882705" y="4777400"/>
                  <a:pt x="11877236" y="4775614"/>
                  <a:pt x="11876268" y="4774944"/>
                </a:cubicBezTo>
                <a:cubicBezTo>
                  <a:pt x="11874855" y="4773977"/>
                  <a:pt x="11873552" y="4772489"/>
                  <a:pt x="11872362" y="4770480"/>
                </a:cubicBezTo>
                <a:lnTo>
                  <a:pt x="11846354" y="4713664"/>
                </a:lnTo>
                <a:cubicBezTo>
                  <a:pt x="11831694" y="4680922"/>
                  <a:pt x="11819342" y="4651640"/>
                  <a:pt x="11809296" y="4625819"/>
                </a:cubicBezTo>
                <a:close/>
                <a:moveTo>
                  <a:pt x="10050709" y="2912490"/>
                </a:moveTo>
                <a:lnTo>
                  <a:pt x="10418564" y="3788512"/>
                </a:lnTo>
                <a:cubicBezTo>
                  <a:pt x="10253536" y="3789752"/>
                  <a:pt x="10126973" y="3790372"/>
                  <a:pt x="10038878" y="3790372"/>
                </a:cubicBezTo>
                <a:lnTo>
                  <a:pt x="9670354" y="3788512"/>
                </a:lnTo>
                <a:close/>
                <a:moveTo>
                  <a:pt x="4297610" y="2912490"/>
                </a:moveTo>
                <a:lnTo>
                  <a:pt x="4665465" y="3788512"/>
                </a:lnTo>
                <a:cubicBezTo>
                  <a:pt x="4500436" y="3789752"/>
                  <a:pt x="4373874" y="3790372"/>
                  <a:pt x="4285779" y="3790372"/>
                </a:cubicBezTo>
                <a:lnTo>
                  <a:pt x="3917255" y="3788512"/>
                </a:lnTo>
                <a:close/>
                <a:moveTo>
                  <a:pt x="7164125" y="2398829"/>
                </a:moveTo>
                <a:cubicBezTo>
                  <a:pt x="7298458" y="2398829"/>
                  <a:pt x="7404803" y="2440687"/>
                  <a:pt x="7483161" y="2524403"/>
                </a:cubicBezTo>
                <a:cubicBezTo>
                  <a:pt x="7561518" y="2608119"/>
                  <a:pt x="7600697" y="2729352"/>
                  <a:pt x="7600697" y="2888102"/>
                </a:cubicBezTo>
                <a:cubicBezTo>
                  <a:pt x="7600697" y="3056774"/>
                  <a:pt x="7559343" y="3182348"/>
                  <a:pt x="7476635" y="3264823"/>
                </a:cubicBezTo>
                <a:cubicBezTo>
                  <a:pt x="7393927" y="3347298"/>
                  <a:pt x="7265504" y="3388536"/>
                  <a:pt x="7091368" y="3388536"/>
                </a:cubicBezTo>
                <a:cubicBezTo>
                  <a:pt x="7061505" y="3388536"/>
                  <a:pt x="7015481" y="3387296"/>
                  <a:pt x="6953295" y="3384815"/>
                </a:cubicBezTo>
                <a:lnTo>
                  <a:pt x="6951434" y="2411852"/>
                </a:lnTo>
                <a:cubicBezTo>
                  <a:pt x="7038503" y="2403170"/>
                  <a:pt x="7109400" y="2398829"/>
                  <a:pt x="7164125" y="2398829"/>
                </a:cubicBezTo>
                <a:close/>
                <a:moveTo>
                  <a:pt x="824553" y="2166285"/>
                </a:moveTo>
                <a:cubicBezTo>
                  <a:pt x="812151" y="2434176"/>
                  <a:pt x="793547" y="2680982"/>
                  <a:pt x="768742" y="2906705"/>
                </a:cubicBezTo>
                <a:lnTo>
                  <a:pt x="923123" y="2906705"/>
                </a:lnTo>
                <a:cubicBezTo>
                  <a:pt x="941707" y="2849655"/>
                  <a:pt x="955339" y="2806246"/>
                  <a:pt x="964021" y="2776481"/>
                </a:cubicBezTo>
                <a:cubicBezTo>
                  <a:pt x="997508" y="2658658"/>
                  <a:pt x="1036565" y="2566881"/>
                  <a:pt x="1081194" y="2501148"/>
                </a:cubicBezTo>
                <a:cubicBezTo>
                  <a:pt x="1099798" y="2471383"/>
                  <a:pt x="1128318" y="2449989"/>
                  <a:pt x="1166756" y="2436966"/>
                </a:cubicBezTo>
                <a:cubicBezTo>
                  <a:pt x="1205194" y="2423944"/>
                  <a:pt x="1275243" y="2417433"/>
                  <a:pt x="1376903" y="2417433"/>
                </a:cubicBezTo>
                <a:lnTo>
                  <a:pt x="2133863" y="2417433"/>
                </a:lnTo>
                <a:lnTo>
                  <a:pt x="1659589" y="3133668"/>
                </a:lnTo>
                <a:lnTo>
                  <a:pt x="612473" y="4657296"/>
                </a:lnTo>
                <a:lnTo>
                  <a:pt x="612473" y="4806124"/>
                </a:lnTo>
                <a:cubicBezTo>
                  <a:pt x="1139573" y="4792481"/>
                  <a:pt x="1497380" y="4785660"/>
                  <a:pt x="1685896" y="4785660"/>
                </a:cubicBezTo>
                <a:lnTo>
                  <a:pt x="2776062" y="4806124"/>
                </a:lnTo>
                <a:cubicBezTo>
                  <a:pt x="2798386" y="4647374"/>
                  <a:pt x="2815749" y="4535133"/>
                  <a:pt x="2828152" y="4469400"/>
                </a:cubicBezTo>
                <a:lnTo>
                  <a:pt x="2913728" y="4050821"/>
                </a:lnTo>
                <a:lnTo>
                  <a:pt x="2746296" y="4050821"/>
                </a:lnTo>
                <a:cubicBezTo>
                  <a:pt x="2696687" y="4210811"/>
                  <a:pt x="2640876" y="4334835"/>
                  <a:pt x="2578865" y="4422891"/>
                </a:cubicBezTo>
                <a:cubicBezTo>
                  <a:pt x="2536697" y="4482423"/>
                  <a:pt x="2492358" y="4521180"/>
                  <a:pt x="2445850" y="4539163"/>
                </a:cubicBezTo>
                <a:cubicBezTo>
                  <a:pt x="2399341" y="4557147"/>
                  <a:pt x="2301052" y="4566139"/>
                  <a:pt x="2150984" y="4566139"/>
                </a:cubicBezTo>
                <a:lnTo>
                  <a:pt x="1330569" y="4566139"/>
                </a:lnTo>
                <a:cubicBezTo>
                  <a:pt x="1437229" y="4387545"/>
                  <a:pt x="1733025" y="3946641"/>
                  <a:pt x="2217957" y="3243429"/>
                </a:cubicBezTo>
                <a:cubicBezTo>
                  <a:pt x="2524295" y="2799425"/>
                  <a:pt x="2739475" y="2492467"/>
                  <a:pt x="2863499" y="2322555"/>
                </a:cubicBezTo>
                <a:lnTo>
                  <a:pt x="2863499" y="2166285"/>
                </a:lnTo>
                <a:cubicBezTo>
                  <a:pt x="2452981" y="2179928"/>
                  <a:pt x="2105095" y="2186749"/>
                  <a:pt x="1819841" y="2186749"/>
                </a:cubicBezTo>
                <a:cubicBezTo>
                  <a:pt x="1525905" y="2186749"/>
                  <a:pt x="1194143" y="2179928"/>
                  <a:pt x="824553" y="2166285"/>
                </a:cubicBezTo>
                <a:close/>
                <a:moveTo>
                  <a:pt x="10149453" y="2110475"/>
                </a:moveTo>
                <a:cubicBezTo>
                  <a:pt x="9866195" y="2763943"/>
                  <a:pt x="9648165" y="3257459"/>
                  <a:pt x="9495365" y="3591024"/>
                </a:cubicBezTo>
                <a:cubicBezTo>
                  <a:pt x="9254333" y="4118026"/>
                  <a:pt x="9109594" y="4420585"/>
                  <a:pt x="9061147" y="4498701"/>
                </a:cubicBezTo>
                <a:cubicBezTo>
                  <a:pt x="9037583" y="4538505"/>
                  <a:pt x="9011538" y="4568348"/>
                  <a:pt x="8983012" y="4588230"/>
                </a:cubicBezTo>
                <a:cubicBezTo>
                  <a:pt x="8951386" y="4610627"/>
                  <a:pt x="8900227" y="4631269"/>
                  <a:pt x="8829534" y="4650156"/>
                </a:cubicBezTo>
                <a:lnTo>
                  <a:pt x="8767329" y="4664902"/>
                </a:lnTo>
                <a:lnTo>
                  <a:pt x="8669610" y="4647761"/>
                </a:lnTo>
                <a:cubicBezTo>
                  <a:pt x="8561587" y="4626832"/>
                  <a:pt x="8483462" y="4605206"/>
                  <a:pt x="8435239" y="4582882"/>
                </a:cubicBezTo>
                <a:cubicBezTo>
                  <a:pt x="8393206" y="4561798"/>
                  <a:pt x="8353950" y="4532032"/>
                  <a:pt x="8317470" y="4493585"/>
                </a:cubicBezTo>
                <a:cubicBezTo>
                  <a:pt x="8280990" y="4455138"/>
                  <a:pt x="8203295" y="4338556"/>
                  <a:pt x="8084388" y="4143839"/>
                </a:cubicBezTo>
                <a:cubicBezTo>
                  <a:pt x="7921918" y="3878429"/>
                  <a:pt x="7798515" y="3673170"/>
                  <a:pt x="7714178" y="3528062"/>
                </a:cubicBezTo>
                <a:cubicBezTo>
                  <a:pt x="7820839" y="3474732"/>
                  <a:pt x="7898353" y="3425123"/>
                  <a:pt x="7946722" y="3379235"/>
                </a:cubicBezTo>
                <a:cubicBezTo>
                  <a:pt x="8021136" y="3309781"/>
                  <a:pt x="8080668" y="3225135"/>
                  <a:pt x="8125316" y="3125296"/>
                </a:cubicBezTo>
                <a:cubicBezTo>
                  <a:pt x="8169965" y="3025457"/>
                  <a:pt x="8192289" y="2921588"/>
                  <a:pt x="8192289" y="2813688"/>
                </a:cubicBezTo>
                <a:cubicBezTo>
                  <a:pt x="8192289" y="2687184"/>
                  <a:pt x="8160949" y="2572462"/>
                  <a:pt x="8098268" y="2469523"/>
                </a:cubicBezTo>
                <a:cubicBezTo>
                  <a:pt x="8035588" y="2366583"/>
                  <a:pt x="7952735" y="2291549"/>
                  <a:pt x="7849708" y="2244420"/>
                </a:cubicBezTo>
                <a:cubicBezTo>
                  <a:pt x="7746681" y="2197291"/>
                  <a:pt x="7602693" y="2173727"/>
                  <a:pt x="7417743" y="2173727"/>
                </a:cubicBezTo>
                <a:cubicBezTo>
                  <a:pt x="7345732" y="2173727"/>
                  <a:pt x="7233389" y="2175897"/>
                  <a:pt x="7080714" y="2180238"/>
                </a:cubicBezTo>
                <a:cubicBezTo>
                  <a:pt x="6928039" y="2184579"/>
                  <a:pt x="6811366" y="2186749"/>
                  <a:pt x="6730692" y="2186749"/>
                </a:cubicBezTo>
                <a:cubicBezTo>
                  <a:pt x="6654960" y="2186749"/>
                  <a:pt x="6407320" y="2179928"/>
                  <a:pt x="5987772" y="2166285"/>
                </a:cubicBezTo>
                <a:lnTo>
                  <a:pt x="5987772" y="2303951"/>
                </a:lnTo>
                <a:lnTo>
                  <a:pt x="6071488" y="2320694"/>
                </a:lnTo>
                <a:cubicBezTo>
                  <a:pt x="6220316" y="2346739"/>
                  <a:pt x="6308063" y="2369374"/>
                  <a:pt x="6334728" y="2388597"/>
                </a:cubicBezTo>
                <a:cubicBezTo>
                  <a:pt x="6361393" y="2407821"/>
                  <a:pt x="6378446" y="2436656"/>
                  <a:pt x="6385887" y="2475104"/>
                </a:cubicBezTo>
                <a:cubicBezTo>
                  <a:pt x="6394705" y="2528434"/>
                  <a:pt x="6399113" y="2685323"/>
                  <a:pt x="6399113" y="2945773"/>
                </a:cubicBezTo>
                <a:lnTo>
                  <a:pt x="6400770" y="3500157"/>
                </a:lnTo>
                <a:cubicBezTo>
                  <a:pt x="6399530" y="4102911"/>
                  <a:pt x="6397050" y="4421031"/>
                  <a:pt x="6393329" y="4454517"/>
                </a:cubicBezTo>
                <a:cubicBezTo>
                  <a:pt x="6385926" y="4516529"/>
                  <a:pt x="6368951" y="4558077"/>
                  <a:pt x="6342402" y="4579161"/>
                </a:cubicBezTo>
                <a:cubicBezTo>
                  <a:pt x="6315853" y="4600245"/>
                  <a:pt x="6197644" y="4630011"/>
                  <a:pt x="5987772" y="4668458"/>
                </a:cubicBezTo>
                <a:lnTo>
                  <a:pt x="5987772" y="4806124"/>
                </a:lnTo>
                <a:cubicBezTo>
                  <a:pt x="6274654" y="4792481"/>
                  <a:pt x="6504408" y="4785660"/>
                  <a:pt x="6677032" y="4785660"/>
                </a:cubicBezTo>
                <a:cubicBezTo>
                  <a:pt x="6852138" y="4785660"/>
                  <a:pt x="7084372" y="4792481"/>
                  <a:pt x="7373734" y="4806124"/>
                </a:cubicBezTo>
                <a:lnTo>
                  <a:pt x="7373734" y="4668458"/>
                </a:lnTo>
                <a:cubicBezTo>
                  <a:pt x="7169095" y="4628770"/>
                  <a:pt x="7058095" y="4604586"/>
                  <a:pt x="7040731" y="4595904"/>
                </a:cubicBezTo>
                <a:cubicBezTo>
                  <a:pt x="7015926" y="4585982"/>
                  <a:pt x="6996703" y="4569549"/>
                  <a:pt x="6983060" y="4546605"/>
                </a:cubicBezTo>
                <a:cubicBezTo>
                  <a:pt x="6969418" y="4523661"/>
                  <a:pt x="6961356" y="4464439"/>
                  <a:pt x="6958876" y="4368941"/>
                </a:cubicBezTo>
                <a:lnTo>
                  <a:pt x="6951434" y="3595035"/>
                </a:lnTo>
                <a:cubicBezTo>
                  <a:pt x="7028969" y="3602476"/>
                  <a:pt x="7103383" y="3607437"/>
                  <a:pt x="7174677" y="3609918"/>
                </a:cubicBezTo>
                <a:cubicBezTo>
                  <a:pt x="7411290" y="4058883"/>
                  <a:pt x="7605164" y="4457618"/>
                  <a:pt x="7756298" y="4806124"/>
                </a:cubicBezTo>
                <a:cubicBezTo>
                  <a:pt x="7960704" y="4792481"/>
                  <a:pt x="8132893" y="4785660"/>
                  <a:pt x="8272865" y="4785660"/>
                </a:cubicBezTo>
                <a:cubicBezTo>
                  <a:pt x="8372293" y="4785660"/>
                  <a:pt x="8493662" y="4789497"/>
                  <a:pt x="8636975" y="4797171"/>
                </a:cubicBezTo>
                <a:lnTo>
                  <a:pt x="8752329" y="4804027"/>
                </a:lnTo>
                <a:lnTo>
                  <a:pt x="8752329" y="4806124"/>
                </a:lnTo>
                <a:lnTo>
                  <a:pt x="8767867" y="4804951"/>
                </a:lnTo>
                <a:lnTo>
                  <a:pt x="8787601" y="4806124"/>
                </a:lnTo>
                <a:lnTo>
                  <a:pt x="8787601" y="4803461"/>
                </a:lnTo>
                <a:lnTo>
                  <a:pt x="8870926" y="4797171"/>
                </a:lnTo>
                <a:cubicBezTo>
                  <a:pt x="8989059" y="4789497"/>
                  <a:pt x="9105796" y="4785660"/>
                  <a:pt x="9221137" y="4785660"/>
                </a:cubicBezTo>
                <a:cubicBezTo>
                  <a:pt x="9363764" y="4785660"/>
                  <a:pt x="9513213" y="4792481"/>
                  <a:pt x="9669482" y="4806124"/>
                </a:cubicBezTo>
                <a:lnTo>
                  <a:pt x="9669482" y="4668458"/>
                </a:lnTo>
                <a:cubicBezTo>
                  <a:pt x="9513213" y="4638615"/>
                  <a:pt x="9425156" y="4616542"/>
                  <a:pt x="9405312" y="4602241"/>
                </a:cubicBezTo>
                <a:cubicBezTo>
                  <a:pt x="9385469" y="4587940"/>
                  <a:pt x="9375547" y="4565858"/>
                  <a:pt x="9375547" y="4535995"/>
                </a:cubicBezTo>
                <a:cubicBezTo>
                  <a:pt x="9375547" y="4504912"/>
                  <a:pt x="9445096" y="4326444"/>
                  <a:pt x="9584197" y="4000592"/>
                </a:cubicBezTo>
                <a:cubicBezTo>
                  <a:pt x="9806993" y="3996871"/>
                  <a:pt x="9966044" y="3995011"/>
                  <a:pt x="10061348" y="3995011"/>
                </a:cubicBezTo>
                <a:cubicBezTo>
                  <a:pt x="10177678" y="3995011"/>
                  <a:pt x="10323105" y="3996871"/>
                  <a:pt x="10497629" y="4000592"/>
                </a:cubicBezTo>
                <a:cubicBezTo>
                  <a:pt x="10606558" y="4261777"/>
                  <a:pt x="10670922" y="4418493"/>
                  <a:pt x="10690728" y="4470737"/>
                </a:cubicBezTo>
                <a:cubicBezTo>
                  <a:pt x="10698169" y="4493120"/>
                  <a:pt x="10701890" y="4513012"/>
                  <a:pt x="10701890" y="4530414"/>
                </a:cubicBezTo>
                <a:cubicBezTo>
                  <a:pt x="10701890" y="4560277"/>
                  <a:pt x="10690113" y="4583909"/>
                  <a:pt x="10666557" y="4601311"/>
                </a:cubicBezTo>
                <a:cubicBezTo>
                  <a:pt x="10643003" y="4618713"/>
                  <a:pt x="10556212" y="4641095"/>
                  <a:pt x="10406181" y="4668458"/>
                </a:cubicBezTo>
                <a:lnTo>
                  <a:pt x="10406181" y="4806124"/>
                </a:lnTo>
                <a:cubicBezTo>
                  <a:pt x="10685234" y="4792481"/>
                  <a:pt x="10917778" y="4785660"/>
                  <a:pt x="11103813" y="4785660"/>
                </a:cubicBezTo>
                <a:cubicBezTo>
                  <a:pt x="11292330" y="4785660"/>
                  <a:pt x="11496347" y="4792481"/>
                  <a:pt x="11715869" y="4806124"/>
                </a:cubicBezTo>
                <a:lnTo>
                  <a:pt x="11715869" y="4668458"/>
                </a:lnTo>
                <a:cubicBezTo>
                  <a:pt x="11570761" y="4631154"/>
                  <a:pt x="11484564" y="4603796"/>
                  <a:pt x="11457280" y="4586384"/>
                </a:cubicBezTo>
                <a:cubicBezTo>
                  <a:pt x="11429996" y="4568973"/>
                  <a:pt x="11402709" y="4539125"/>
                  <a:pt x="11375425" y="4496840"/>
                </a:cubicBezTo>
                <a:cubicBezTo>
                  <a:pt x="11335736" y="4436088"/>
                  <a:pt x="11215434" y="4184369"/>
                  <a:pt x="11014516" y="3741683"/>
                </a:cubicBezTo>
                <a:cubicBezTo>
                  <a:pt x="10652369" y="2945608"/>
                  <a:pt x="10413623" y="2401872"/>
                  <a:pt x="10298281" y="2110475"/>
                </a:cubicBezTo>
                <a:close/>
                <a:moveTo>
                  <a:pt x="4396354" y="2110475"/>
                </a:moveTo>
                <a:cubicBezTo>
                  <a:pt x="4113096" y="2763943"/>
                  <a:pt x="3895067" y="3257459"/>
                  <a:pt x="3742266" y="3591024"/>
                </a:cubicBezTo>
                <a:cubicBezTo>
                  <a:pt x="3501234" y="4118026"/>
                  <a:pt x="3356495" y="4420585"/>
                  <a:pt x="3308048" y="4498701"/>
                </a:cubicBezTo>
                <a:cubicBezTo>
                  <a:pt x="3284484" y="4538505"/>
                  <a:pt x="3258439" y="4568348"/>
                  <a:pt x="3229913" y="4588230"/>
                </a:cubicBezTo>
                <a:cubicBezTo>
                  <a:pt x="3187746" y="4618093"/>
                  <a:pt x="3110851" y="4644835"/>
                  <a:pt x="2999229" y="4668458"/>
                </a:cubicBezTo>
                <a:lnTo>
                  <a:pt x="2999229" y="4806124"/>
                </a:lnTo>
                <a:cubicBezTo>
                  <a:pt x="3157980" y="4792481"/>
                  <a:pt x="3314249" y="4785660"/>
                  <a:pt x="3468038" y="4785660"/>
                </a:cubicBezTo>
                <a:cubicBezTo>
                  <a:pt x="3610666" y="4785660"/>
                  <a:pt x="3760114" y="4792481"/>
                  <a:pt x="3916383" y="4806124"/>
                </a:cubicBezTo>
                <a:lnTo>
                  <a:pt x="3916383" y="4668458"/>
                </a:lnTo>
                <a:cubicBezTo>
                  <a:pt x="3760114" y="4638615"/>
                  <a:pt x="3672057" y="4616542"/>
                  <a:pt x="3652213" y="4602241"/>
                </a:cubicBezTo>
                <a:cubicBezTo>
                  <a:pt x="3632370" y="4587940"/>
                  <a:pt x="3622448" y="4565858"/>
                  <a:pt x="3622448" y="4535995"/>
                </a:cubicBezTo>
                <a:cubicBezTo>
                  <a:pt x="3622448" y="4504912"/>
                  <a:pt x="3691997" y="4326444"/>
                  <a:pt x="3831098" y="4000592"/>
                </a:cubicBezTo>
                <a:cubicBezTo>
                  <a:pt x="4053894" y="3996871"/>
                  <a:pt x="4212944" y="3995011"/>
                  <a:pt x="4308248" y="3995011"/>
                </a:cubicBezTo>
                <a:cubicBezTo>
                  <a:pt x="4424579" y="3995011"/>
                  <a:pt x="4570005" y="3996871"/>
                  <a:pt x="4744530" y="4000592"/>
                </a:cubicBezTo>
                <a:cubicBezTo>
                  <a:pt x="4853457" y="4261777"/>
                  <a:pt x="4917824" y="4418493"/>
                  <a:pt x="4937629" y="4470737"/>
                </a:cubicBezTo>
                <a:cubicBezTo>
                  <a:pt x="4945071" y="4493120"/>
                  <a:pt x="4948791" y="4513012"/>
                  <a:pt x="4948791" y="4530414"/>
                </a:cubicBezTo>
                <a:cubicBezTo>
                  <a:pt x="4948791" y="4560277"/>
                  <a:pt x="4937013" y="4583909"/>
                  <a:pt x="4913459" y="4601311"/>
                </a:cubicBezTo>
                <a:cubicBezTo>
                  <a:pt x="4889904" y="4618713"/>
                  <a:pt x="4803112" y="4641095"/>
                  <a:pt x="4653082" y="4668458"/>
                </a:cubicBezTo>
                <a:lnTo>
                  <a:pt x="4653082" y="4806124"/>
                </a:lnTo>
                <a:cubicBezTo>
                  <a:pt x="4932135" y="4792481"/>
                  <a:pt x="5164679" y="4785660"/>
                  <a:pt x="5350714" y="4785660"/>
                </a:cubicBezTo>
                <a:cubicBezTo>
                  <a:pt x="5539229" y="4785660"/>
                  <a:pt x="5743248" y="4792481"/>
                  <a:pt x="5962769" y="4806124"/>
                </a:cubicBezTo>
                <a:lnTo>
                  <a:pt x="5962769" y="4668458"/>
                </a:lnTo>
                <a:cubicBezTo>
                  <a:pt x="5817662" y="4631154"/>
                  <a:pt x="5731465" y="4603796"/>
                  <a:pt x="5704180" y="4586384"/>
                </a:cubicBezTo>
                <a:cubicBezTo>
                  <a:pt x="5676895" y="4568973"/>
                  <a:pt x="5649610" y="4539125"/>
                  <a:pt x="5622325" y="4496840"/>
                </a:cubicBezTo>
                <a:cubicBezTo>
                  <a:pt x="5582638" y="4436088"/>
                  <a:pt x="5462335" y="4184369"/>
                  <a:pt x="5261418" y="3741683"/>
                </a:cubicBezTo>
                <a:cubicBezTo>
                  <a:pt x="4899268" y="2945608"/>
                  <a:pt x="4660524" y="2401872"/>
                  <a:pt x="4545182" y="2110475"/>
                </a:cubicBezTo>
                <a:close/>
                <a:moveTo>
                  <a:pt x="0" y="0"/>
                </a:moveTo>
                <a:lnTo>
                  <a:pt x="12195013" y="0"/>
                </a:lnTo>
                <a:lnTo>
                  <a:pt x="12195013" y="6856306"/>
                </a:lnTo>
                <a:lnTo>
                  <a:pt x="0" y="6856306"/>
                </a:lnTo>
                <a:close/>
              </a:path>
            </a:pathLst>
          </a:custGeom>
          <a:solidFill>
            <a:schemeClr val="tx1"/>
          </a:solidFill>
          <a:effectLst>
            <a:innerShdw blurRad="1143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35000" dirty="0">
              <a:solidFill>
                <a:schemeClr val="bg2"/>
              </a:solidFill>
              <a:latin typeface="Aptos Black" panose="020F0502020204030204" pitchFamily="34" charset="0"/>
              <a:ea typeface="ADLaM Display" panose="020F0502020204030204" pitchFamily="2" charset="0"/>
              <a:cs typeface="ADLaM Display" panose="020F0502020204030204" pitchFamily="2" charset="0"/>
            </a:endParaRPr>
          </a:p>
        </p:txBody>
      </p:sp>
    </p:spTree>
    <p:extLst>
      <p:ext uri="{BB962C8B-B14F-4D97-AF65-F5344CB8AC3E}">
        <p14:creationId xmlns:p14="http://schemas.microsoft.com/office/powerpoint/2010/main" val="2648203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A98A16-6AF6-57AE-FD69-B078F68C81B2}"/>
              </a:ext>
            </a:extLst>
          </p:cNvPr>
          <p:cNvSpPr txBox="1"/>
          <p:nvPr/>
        </p:nvSpPr>
        <p:spPr>
          <a:xfrm>
            <a:off x="4023101" y="2828835"/>
            <a:ext cx="4564251" cy="1200329"/>
          </a:xfrm>
          <a:prstGeom prst="rect">
            <a:avLst/>
          </a:prstGeom>
          <a:noFill/>
        </p:spPr>
        <p:txBody>
          <a:bodyPr wrap="square" rtlCol="0">
            <a:spAutoFit/>
          </a:bodyPr>
          <a:lstStyle/>
          <a:p>
            <a:r>
              <a:rPr lang="en-US" sz="7200" dirty="0">
                <a:solidFill>
                  <a:schemeClr val="accent2">
                    <a:lumMod val="40000"/>
                    <a:lumOff val="60000"/>
                  </a:schemeClr>
                </a:solidFill>
                <a:latin typeface="Algerian" panose="04020705040A02060702" pitchFamily="82" charset="0"/>
              </a:rPr>
              <a:t>THE END</a:t>
            </a:r>
          </a:p>
        </p:txBody>
      </p:sp>
    </p:spTree>
    <p:extLst>
      <p:ext uri="{BB962C8B-B14F-4D97-AF65-F5344CB8AC3E}">
        <p14:creationId xmlns:p14="http://schemas.microsoft.com/office/powerpoint/2010/main" val="231417849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B37E6A-A341-7AC0-2C81-EFD3FD7A6BB3}"/>
            </a:ext>
          </a:extLst>
        </p:cNvPr>
        <p:cNvGrpSpPr/>
        <p:nvPr/>
      </p:nvGrpSpPr>
      <p:grpSpPr>
        <a:xfrm>
          <a:off x="0" y="0"/>
          <a:ext cx="0" cy="0"/>
          <a:chOff x="0" y="0"/>
          <a:chExt cx="0" cy="0"/>
        </a:xfrm>
      </p:grpSpPr>
      <p:pic>
        <p:nvPicPr>
          <p:cNvPr id="13" name="Picture 12" descr="A store front with a sign&#10;&#10;AI-generated content may be incorrect.">
            <a:extLst>
              <a:ext uri="{FF2B5EF4-FFF2-40B4-BE49-F238E27FC236}">
                <a16:creationId xmlns:a16="http://schemas.microsoft.com/office/drawing/2014/main" id="{4613DFA6-37F8-2134-6128-4A5CB66AACEE}"/>
              </a:ext>
            </a:extLst>
          </p:cNvPr>
          <p:cNvPicPr>
            <a:picLocks noChangeAspect="1"/>
          </p:cNvPicPr>
          <p:nvPr/>
        </p:nvPicPr>
        <p:blipFill>
          <a:blip r:embed="rId2"/>
          <a:stretch>
            <a:fillRect/>
          </a:stretch>
        </p:blipFill>
        <p:spPr>
          <a:xfrm>
            <a:off x="1" y="1694"/>
            <a:ext cx="12195012" cy="6856306"/>
          </a:xfrm>
          <a:prstGeom prst="rect">
            <a:avLst/>
          </a:prstGeom>
        </p:spPr>
      </p:pic>
      <p:sp>
        <p:nvSpPr>
          <p:cNvPr id="16" name="Freeform: Shape 15">
            <a:extLst>
              <a:ext uri="{FF2B5EF4-FFF2-40B4-BE49-F238E27FC236}">
                <a16:creationId xmlns:a16="http://schemas.microsoft.com/office/drawing/2014/main" id="{68586DDA-D388-F147-0392-7D20F81B5DD5}"/>
              </a:ext>
            </a:extLst>
          </p:cNvPr>
          <p:cNvSpPr/>
          <p:nvPr/>
        </p:nvSpPr>
        <p:spPr>
          <a:xfrm>
            <a:off x="-101629229" y="-81136777"/>
            <a:ext cx="195902687" cy="126014116"/>
          </a:xfrm>
          <a:custGeom>
            <a:avLst/>
            <a:gdLst/>
            <a:ahLst/>
            <a:cxnLst/>
            <a:rect l="l" t="t" r="r" b="b"/>
            <a:pathLst>
              <a:path w="12195013" h="6856306">
                <a:moveTo>
                  <a:pt x="11801038" y="4658646"/>
                </a:moveTo>
                <a:lnTo>
                  <a:pt x="11829276" y="4725608"/>
                </a:lnTo>
                <a:cubicBezTo>
                  <a:pt x="11807790" y="4725906"/>
                  <a:pt x="11796378" y="4726054"/>
                  <a:pt x="11795040" y="4726054"/>
                </a:cubicBezTo>
                <a:cubicBezTo>
                  <a:pt x="11790579" y="4726054"/>
                  <a:pt x="11783182" y="4725906"/>
                  <a:pt x="11772848" y="4725608"/>
                </a:cubicBezTo>
                <a:close/>
                <a:moveTo>
                  <a:pt x="11802264" y="4625819"/>
                </a:moveTo>
                <a:lnTo>
                  <a:pt x="11771568" y="4697033"/>
                </a:lnTo>
                <a:cubicBezTo>
                  <a:pt x="11754229" y="4737068"/>
                  <a:pt x="11743439" y="4760769"/>
                  <a:pt x="11739198" y="4768135"/>
                </a:cubicBezTo>
                <a:cubicBezTo>
                  <a:pt x="11737188" y="4771484"/>
                  <a:pt x="11735254" y="4773865"/>
                  <a:pt x="11733393" y="4775279"/>
                </a:cubicBezTo>
                <a:cubicBezTo>
                  <a:pt x="11730863" y="4777140"/>
                  <a:pt x="11726212" y="4778814"/>
                  <a:pt x="11719441" y="4780302"/>
                </a:cubicBezTo>
                <a:lnTo>
                  <a:pt x="11719441" y="4786888"/>
                </a:lnTo>
                <a:cubicBezTo>
                  <a:pt x="11729784" y="4786069"/>
                  <a:pt x="11738267" y="4785660"/>
                  <a:pt x="11744890" y="4785660"/>
                </a:cubicBezTo>
                <a:cubicBezTo>
                  <a:pt x="11750099" y="4785660"/>
                  <a:pt x="11759066" y="4786069"/>
                  <a:pt x="11771791" y="4786888"/>
                </a:cubicBezTo>
                <a:lnTo>
                  <a:pt x="11771791" y="4780302"/>
                </a:lnTo>
                <a:cubicBezTo>
                  <a:pt x="11770303" y="4779856"/>
                  <a:pt x="11769149" y="4779521"/>
                  <a:pt x="11768331" y="4779298"/>
                </a:cubicBezTo>
                <a:cubicBezTo>
                  <a:pt x="11760592" y="4777660"/>
                  <a:pt x="11756257" y="4776526"/>
                  <a:pt x="11755327" y="4775893"/>
                </a:cubicBezTo>
                <a:cubicBezTo>
                  <a:pt x="11754397" y="4775261"/>
                  <a:pt x="11753932" y="4774461"/>
                  <a:pt x="11753932" y="4773493"/>
                </a:cubicBezTo>
                <a:cubicBezTo>
                  <a:pt x="11753932" y="4772377"/>
                  <a:pt x="11754899" y="4769549"/>
                  <a:pt x="11756834" y="4765010"/>
                </a:cubicBezTo>
                <a:lnTo>
                  <a:pt x="11768571" y="4736770"/>
                </a:lnTo>
                <a:lnTo>
                  <a:pt x="11799123" y="4736547"/>
                </a:lnTo>
                <a:cubicBezTo>
                  <a:pt x="11806308" y="4736547"/>
                  <a:pt x="11817787" y="4736621"/>
                  <a:pt x="11833563" y="4736770"/>
                </a:cubicBezTo>
                <a:lnTo>
                  <a:pt x="11844903" y="4764006"/>
                </a:lnTo>
                <a:cubicBezTo>
                  <a:pt x="11846466" y="4767726"/>
                  <a:pt x="11847247" y="4770368"/>
                  <a:pt x="11847247" y="4771931"/>
                </a:cubicBezTo>
                <a:cubicBezTo>
                  <a:pt x="11847247" y="4773419"/>
                  <a:pt x="11846503" y="4774721"/>
                  <a:pt x="11845014" y="4775837"/>
                </a:cubicBezTo>
                <a:cubicBezTo>
                  <a:pt x="11843526" y="4776954"/>
                  <a:pt x="11838280" y="4778442"/>
                  <a:pt x="11829276" y="4780302"/>
                </a:cubicBezTo>
                <a:lnTo>
                  <a:pt x="11829276" y="4786888"/>
                </a:lnTo>
                <a:cubicBezTo>
                  <a:pt x="11845052" y="4786069"/>
                  <a:pt x="11856214" y="4785660"/>
                  <a:pt x="11862762" y="4785660"/>
                </a:cubicBezTo>
                <a:cubicBezTo>
                  <a:pt x="11869162" y="4785660"/>
                  <a:pt x="11879133" y="4786069"/>
                  <a:pt x="11892677" y="4786888"/>
                </a:cubicBezTo>
                <a:lnTo>
                  <a:pt x="11892677" y="4780302"/>
                </a:lnTo>
                <a:cubicBezTo>
                  <a:pt x="11882705" y="4777400"/>
                  <a:pt x="11877236" y="4775614"/>
                  <a:pt x="11876268" y="4774944"/>
                </a:cubicBezTo>
                <a:cubicBezTo>
                  <a:pt x="11874855" y="4773977"/>
                  <a:pt x="11873552" y="4772489"/>
                  <a:pt x="11872362" y="4770480"/>
                </a:cubicBezTo>
                <a:lnTo>
                  <a:pt x="11846354" y="4713664"/>
                </a:lnTo>
                <a:cubicBezTo>
                  <a:pt x="11831694" y="4680922"/>
                  <a:pt x="11819342" y="4651640"/>
                  <a:pt x="11809296" y="4625819"/>
                </a:cubicBezTo>
                <a:close/>
                <a:moveTo>
                  <a:pt x="10050709" y="2912490"/>
                </a:moveTo>
                <a:lnTo>
                  <a:pt x="10418564" y="3788512"/>
                </a:lnTo>
                <a:cubicBezTo>
                  <a:pt x="10253536" y="3789752"/>
                  <a:pt x="10126973" y="3790372"/>
                  <a:pt x="10038878" y="3790372"/>
                </a:cubicBezTo>
                <a:lnTo>
                  <a:pt x="9670354" y="3788512"/>
                </a:lnTo>
                <a:close/>
                <a:moveTo>
                  <a:pt x="4297610" y="2912490"/>
                </a:moveTo>
                <a:lnTo>
                  <a:pt x="4665465" y="3788512"/>
                </a:lnTo>
                <a:cubicBezTo>
                  <a:pt x="4500436" y="3789752"/>
                  <a:pt x="4373874" y="3790372"/>
                  <a:pt x="4285779" y="3790372"/>
                </a:cubicBezTo>
                <a:lnTo>
                  <a:pt x="3917255" y="3788512"/>
                </a:lnTo>
                <a:close/>
                <a:moveTo>
                  <a:pt x="7164125" y="2398829"/>
                </a:moveTo>
                <a:cubicBezTo>
                  <a:pt x="7298458" y="2398829"/>
                  <a:pt x="7404803" y="2440687"/>
                  <a:pt x="7483161" y="2524403"/>
                </a:cubicBezTo>
                <a:cubicBezTo>
                  <a:pt x="7561518" y="2608119"/>
                  <a:pt x="7600697" y="2729352"/>
                  <a:pt x="7600697" y="2888102"/>
                </a:cubicBezTo>
                <a:cubicBezTo>
                  <a:pt x="7600697" y="3056774"/>
                  <a:pt x="7559343" y="3182348"/>
                  <a:pt x="7476635" y="3264823"/>
                </a:cubicBezTo>
                <a:cubicBezTo>
                  <a:pt x="7393927" y="3347298"/>
                  <a:pt x="7265504" y="3388536"/>
                  <a:pt x="7091368" y="3388536"/>
                </a:cubicBezTo>
                <a:cubicBezTo>
                  <a:pt x="7061505" y="3388536"/>
                  <a:pt x="7015481" y="3387296"/>
                  <a:pt x="6953295" y="3384815"/>
                </a:cubicBezTo>
                <a:lnTo>
                  <a:pt x="6951434" y="2411852"/>
                </a:lnTo>
                <a:cubicBezTo>
                  <a:pt x="7038503" y="2403170"/>
                  <a:pt x="7109400" y="2398829"/>
                  <a:pt x="7164125" y="2398829"/>
                </a:cubicBezTo>
                <a:close/>
                <a:moveTo>
                  <a:pt x="824553" y="2166285"/>
                </a:moveTo>
                <a:cubicBezTo>
                  <a:pt x="812151" y="2434176"/>
                  <a:pt x="793547" y="2680982"/>
                  <a:pt x="768742" y="2906705"/>
                </a:cubicBezTo>
                <a:lnTo>
                  <a:pt x="923123" y="2906705"/>
                </a:lnTo>
                <a:cubicBezTo>
                  <a:pt x="941707" y="2849655"/>
                  <a:pt x="955339" y="2806246"/>
                  <a:pt x="964021" y="2776481"/>
                </a:cubicBezTo>
                <a:cubicBezTo>
                  <a:pt x="997508" y="2658658"/>
                  <a:pt x="1036565" y="2566881"/>
                  <a:pt x="1081194" y="2501148"/>
                </a:cubicBezTo>
                <a:cubicBezTo>
                  <a:pt x="1099798" y="2471383"/>
                  <a:pt x="1128318" y="2449989"/>
                  <a:pt x="1166756" y="2436966"/>
                </a:cubicBezTo>
                <a:cubicBezTo>
                  <a:pt x="1205194" y="2423944"/>
                  <a:pt x="1275243" y="2417433"/>
                  <a:pt x="1376903" y="2417433"/>
                </a:cubicBezTo>
                <a:lnTo>
                  <a:pt x="2133863" y="2417433"/>
                </a:lnTo>
                <a:lnTo>
                  <a:pt x="1659589" y="3133668"/>
                </a:lnTo>
                <a:lnTo>
                  <a:pt x="612473" y="4657296"/>
                </a:lnTo>
                <a:lnTo>
                  <a:pt x="612473" y="4806124"/>
                </a:lnTo>
                <a:cubicBezTo>
                  <a:pt x="1139573" y="4792481"/>
                  <a:pt x="1497380" y="4785660"/>
                  <a:pt x="1685896" y="4785660"/>
                </a:cubicBezTo>
                <a:lnTo>
                  <a:pt x="2776062" y="4806124"/>
                </a:lnTo>
                <a:cubicBezTo>
                  <a:pt x="2798386" y="4647374"/>
                  <a:pt x="2815749" y="4535133"/>
                  <a:pt x="2828152" y="4469400"/>
                </a:cubicBezTo>
                <a:lnTo>
                  <a:pt x="2913728" y="4050821"/>
                </a:lnTo>
                <a:lnTo>
                  <a:pt x="2746296" y="4050821"/>
                </a:lnTo>
                <a:cubicBezTo>
                  <a:pt x="2696687" y="4210811"/>
                  <a:pt x="2640876" y="4334835"/>
                  <a:pt x="2578865" y="4422891"/>
                </a:cubicBezTo>
                <a:cubicBezTo>
                  <a:pt x="2536697" y="4482423"/>
                  <a:pt x="2492358" y="4521180"/>
                  <a:pt x="2445850" y="4539163"/>
                </a:cubicBezTo>
                <a:cubicBezTo>
                  <a:pt x="2399341" y="4557147"/>
                  <a:pt x="2301052" y="4566139"/>
                  <a:pt x="2150984" y="4566139"/>
                </a:cubicBezTo>
                <a:lnTo>
                  <a:pt x="1330569" y="4566139"/>
                </a:lnTo>
                <a:cubicBezTo>
                  <a:pt x="1437229" y="4387545"/>
                  <a:pt x="1733025" y="3946641"/>
                  <a:pt x="2217957" y="3243429"/>
                </a:cubicBezTo>
                <a:cubicBezTo>
                  <a:pt x="2524295" y="2799425"/>
                  <a:pt x="2739475" y="2492467"/>
                  <a:pt x="2863499" y="2322555"/>
                </a:cubicBezTo>
                <a:lnTo>
                  <a:pt x="2863499" y="2166285"/>
                </a:lnTo>
                <a:cubicBezTo>
                  <a:pt x="2452981" y="2179928"/>
                  <a:pt x="2105095" y="2186749"/>
                  <a:pt x="1819841" y="2186749"/>
                </a:cubicBezTo>
                <a:cubicBezTo>
                  <a:pt x="1525905" y="2186749"/>
                  <a:pt x="1194143" y="2179928"/>
                  <a:pt x="824553" y="2166285"/>
                </a:cubicBezTo>
                <a:close/>
                <a:moveTo>
                  <a:pt x="10149453" y="2110475"/>
                </a:moveTo>
                <a:cubicBezTo>
                  <a:pt x="9866195" y="2763943"/>
                  <a:pt x="9648165" y="3257459"/>
                  <a:pt x="9495365" y="3591024"/>
                </a:cubicBezTo>
                <a:cubicBezTo>
                  <a:pt x="9254333" y="4118026"/>
                  <a:pt x="9109594" y="4420585"/>
                  <a:pt x="9061147" y="4498701"/>
                </a:cubicBezTo>
                <a:cubicBezTo>
                  <a:pt x="9037583" y="4538505"/>
                  <a:pt x="9011538" y="4568348"/>
                  <a:pt x="8983012" y="4588230"/>
                </a:cubicBezTo>
                <a:cubicBezTo>
                  <a:pt x="8951386" y="4610627"/>
                  <a:pt x="8900227" y="4631269"/>
                  <a:pt x="8829534" y="4650156"/>
                </a:cubicBezTo>
                <a:lnTo>
                  <a:pt x="8767329" y="4664902"/>
                </a:lnTo>
                <a:lnTo>
                  <a:pt x="8669610" y="4647761"/>
                </a:lnTo>
                <a:cubicBezTo>
                  <a:pt x="8561587" y="4626832"/>
                  <a:pt x="8483462" y="4605206"/>
                  <a:pt x="8435239" y="4582882"/>
                </a:cubicBezTo>
                <a:cubicBezTo>
                  <a:pt x="8393206" y="4561798"/>
                  <a:pt x="8353950" y="4532032"/>
                  <a:pt x="8317470" y="4493585"/>
                </a:cubicBezTo>
                <a:cubicBezTo>
                  <a:pt x="8280990" y="4455138"/>
                  <a:pt x="8203295" y="4338556"/>
                  <a:pt x="8084388" y="4143839"/>
                </a:cubicBezTo>
                <a:cubicBezTo>
                  <a:pt x="7921918" y="3878429"/>
                  <a:pt x="7798515" y="3673170"/>
                  <a:pt x="7714178" y="3528062"/>
                </a:cubicBezTo>
                <a:cubicBezTo>
                  <a:pt x="7820839" y="3474732"/>
                  <a:pt x="7898353" y="3425123"/>
                  <a:pt x="7946722" y="3379235"/>
                </a:cubicBezTo>
                <a:cubicBezTo>
                  <a:pt x="8021136" y="3309781"/>
                  <a:pt x="8080668" y="3225135"/>
                  <a:pt x="8125316" y="3125296"/>
                </a:cubicBezTo>
                <a:cubicBezTo>
                  <a:pt x="8169965" y="3025457"/>
                  <a:pt x="8192289" y="2921588"/>
                  <a:pt x="8192289" y="2813688"/>
                </a:cubicBezTo>
                <a:cubicBezTo>
                  <a:pt x="8192289" y="2687184"/>
                  <a:pt x="8160949" y="2572462"/>
                  <a:pt x="8098268" y="2469523"/>
                </a:cubicBezTo>
                <a:cubicBezTo>
                  <a:pt x="8035588" y="2366583"/>
                  <a:pt x="7952735" y="2291549"/>
                  <a:pt x="7849708" y="2244420"/>
                </a:cubicBezTo>
                <a:cubicBezTo>
                  <a:pt x="7746681" y="2197291"/>
                  <a:pt x="7602693" y="2173727"/>
                  <a:pt x="7417743" y="2173727"/>
                </a:cubicBezTo>
                <a:cubicBezTo>
                  <a:pt x="7345732" y="2173727"/>
                  <a:pt x="7233389" y="2175897"/>
                  <a:pt x="7080714" y="2180238"/>
                </a:cubicBezTo>
                <a:cubicBezTo>
                  <a:pt x="6928039" y="2184579"/>
                  <a:pt x="6811366" y="2186749"/>
                  <a:pt x="6730692" y="2186749"/>
                </a:cubicBezTo>
                <a:cubicBezTo>
                  <a:pt x="6654960" y="2186749"/>
                  <a:pt x="6407320" y="2179928"/>
                  <a:pt x="5987772" y="2166285"/>
                </a:cubicBezTo>
                <a:lnTo>
                  <a:pt x="5987772" y="2303951"/>
                </a:lnTo>
                <a:lnTo>
                  <a:pt x="6071488" y="2320694"/>
                </a:lnTo>
                <a:cubicBezTo>
                  <a:pt x="6220316" y="2346739"/>
                  <a:pt x="6308063" y="2369374"/>
                  <a:pt x="6334728" y="2388597"/>
                </a:cubicBezTo>
                <a:cubicBezTo>
                  <a:pt x="6361393" y="2407821"/>
                  <a:pt x="6378446" y="2436656"/>
                  <a:pt x="6385887" y="2475104"/>
                </a:cubicBezTo>
                <a:cubicBezTo>
                  <a:pt x="6394705" y="2528434"/>
                  <a:pt x="6399113" y="2685323"/>
                  <a:pt x="6399113" y="2945773"/>
                </a:cubicBezTo>
                <a:lnTo>
                  <a:pt x="6400770" y="3500157"/>
                </a:lnTo>
                <a:cubicBezTo>
                  <a:pt x="6399530" y="4102911"/>
                  <a:pt x="6397050" y="4421031"/>
                  <a:pt x="6393329" y="4454517"/>
                </a:cubicBezTo>
                <a:cubicBezTo>
                  <a:pt x="6385926" y="4516529"/>
                  <a:pt x="6368951" y="4558077"/>
                  <a:pt x="6342402" y="4579161"/>
                </a:cubicBezTo>
                <a:cubicBezTo>
                  <a:pt x="6315853" y="4600245"/>
                  <a:pt x="6197644" y="4630011"/>
                  <a:pt x="5987772" y="4668458"/>
                </a:cubicBezTo>
                <a:lnTo>
                  <a:pt x="5987772" y="4806124"/>
                </a:lnTo>
                <a:cubicBezTo>
                  <a:pt x="6274654" y="4792481"/>
                  <a:pt x="6504408" y="4785660"/>
                  <a:pt x="6677032" y="4785660"/>
                </a:cubicBezTo>
                <a:cubicBezTo>
                  <a:pt x="6852138" y="4785660"/>
                  <a:pt x="7084372" y="4792481"/>
                  <a:pt x="7373734" y="4806124"/>
                </a:cubicBezTo>
                <a:lnTo>
                  <a:pt x="7373734" y="4668458"/>
                </a:lnTo>
                <a:cubicBezTo>
                  <a:pt x="7169095" y="4628770"/>
                  <a:pt x="7058095" y="4604586"/>
                  <a:pt x="7040731" y="4595904"/>
                </a:cubicBezTo>
                <a:cubicBezTo>
                  <a:pt x="7015926" y="4585982"/>
                  <a:pt x="6996703" y="4569549"/>
                  <a:pt x="6983060" y="4546605"/>
                </a:cubicBezTo>
                <a:cubicBezTo>
                  <a:pt x="6969418" y="4523661"/>
                  <a:pt x="6961356" y="4464439"/>
                  <a:pt x="6958876" y="4368941"/>
                </a:cubicBezTo>
                <a:lnTo>
                  <a:pt x="6951434" y="3595035"/>
                </a:lnTo>
                <a:cubicBezTo>
                  <a:pt x="7028969" y="3602476"/>
                  <a:pt x="7103383" y="3607437"/>
                  <a:pt x="7174677" y="3609918"/>
                </a:cubicBezTo>
                <a:cubicBezTo>
                  <a:pt x="7411290" y="4058883"/>
                  <a:pt x="7605164" y="4457618"/>
                  <a:pt x="7756298" y="4806124"/>
                </a:cubicBezTo>
                <a:cubicBezTo>
                  <a:pt x="7960704" y="4792481"/>
                  <a:pt x="8132893" y="4785660"/>
                  <a:pt x="8272865" y="4785660"/>
                </a:cubicBezTo>
                <a:cubicBezTo>
                  <a:pt x="8372293" y="4785660"/>
                  <a:pt x="8493662" y="4789497"/>
                  <a:pt x="8636975" y="4797171"/>
                </a:cubicBezTo>
                <a:lnTo>
                  <a:pt x="8752329" y="4804027"/>
                </a:lnTo>
                <a:lnTo>
                  <a:pt x="8752329" y="4806124"/>
                </a:lnTo>
                <a:lnTo>
                  <a:pt x="8767867" y="4804951"/>
                </a:lnTo>
                <a:lnTo>
                  <a:pt x="8787601" y="4806124"/>
                </a:lnTo>
                <a:lnTo>
                  <a:pt x="8787601" y="4803461"/>
                </a:lnTo>
                <a:lnTo>
                  <a:pt x="8870926" y="4797171"/>
                </a:lnTo>
                <a:cubicBezTo>
                  <a:pt x="8989059" y="4789497"/>
                  <a:pt x="9105796" y="4785660"/>
                  <a:pt x="9221137" y="4785660"/>
                </a:cubicBezTo>
                <a:cubicBezTo>
                  <a:pt x="9363764" y="4785660"/>
                  <a:pt x="9513213" y="4792481"/>
                  <a:pt x="9669482" y="4806124"/>
                </a:cubicBezTo>
                <a:lnTo>
                  <a:pt x="9669482" y="4668458"/>
                </a:lnTo>
                <a:cubicBezTo>
                  <a:pt x="9513213" y="4638615"/>
                  <a:pt x="9425156" y="4616542"/>
                  <a:pt x="9405312" y="4602241"/>
                </a:cubicBezTo>
                <a:cubicBezTo>
                  <a:pt x="9385469" y="4587940"/>
                  <a:pt x="9375547" y="4565858"/>
                  <a:pt x="9375547" y="4535995"/>
                </a:cubicBezTo>
                <a:cubicBezTo>
                  <a:pt x="9375547" y="4504912"/>
                  <a:pt x="9445096" y="4326444"/>
                  <a:pt x="9584197" y="4000592"/>
                </a:cubicBezTo>
                <a:cubicBezTo>
                  <a:pt x="9806993" y="3996871"/>
                  <a:pt x="9966044" y="3995011"/>
                  <a:pt x="10061348" y="3995011"/>
                </a:cubicBezTo>
                <a:cubicBezTo>
                  <a:pt x="10177678" y="3995011"/>
                  <a:pt x="10323105" y="3996871"/>
                  <a:pt x="10497629" y="4000592"/>
                </a:cubicBezTo>
                <a:cubicBezTo>
                  <a:pt x="10606558" y="4261777"/>
                  <a:pt x="10670922" y="4418493"/>
                  <a:pt x="10690728" y="4470737"/>
                </a:cubicBezTo>
                <a:cubicBezTo>
                  <a:pt x="10698169" y="4493120"/>
                  <a:pt x="10701890" y="4513012"/>
                  <a:pt x="10701890" y="4530414"/>
                </a:cubicBezTo>
                <a:cubicBezTo>
                  <a:pt x="10701890" y="4560277"/>
                  <a:pt x="10690113" y="4583909"/>
                  <a:pt x="10666557" y="4601311"/>
                </a:cubicBezTo>
                <a:cubicBezTo>
                  <a:pt x="10643003" y="4618713"/>
                  <a:pt x="10556212" y="4641095"/>
                  <a:pt x="10406181" y="4668458"/>
                </a:cubicBezTo>
                <a:lnTo>
                  <a:pt x="10406181" y="4806124"/>
                </a:lnTo>
                <a:cubicBezTo>
                  <a:pt x="10685234" y="4792481"/>
                  <a:pt x="10917778" y="4785660"/>
                  <a:pt x="11103813" y="4785660"/>
                </a:cubicBezTo>
                <a:cubicBezTo>
                  <a:pt x="11292330" y="4785660"/>
                  <a:pt x="11496347" y="4792481"/>
                  <a:pt x="11715869" y="4806124"/>
                </a:cubicBezTo>
                <a:lnTo>
                  <a:pt x="11715869" y="4668458"/>
                </a:lnTo>
                <a:cubicBezTo>
                  <a:pt x="11570761" y="4631154"/>
                  <a:pt x="11484564" y="4603796"/>
                  <a:pt x="11457280" y="4586384"/>
                </a:cubicBezTo>
                <a:cubicBezTo>
                  <a:pt x="11429996" y="4568973"/>
                  <a:pt x="11402709" y="4539125"/>
                  <a:pt x="11375425" y="4496840"/>
                </a:cubicBezTo>
                <a:cubicBezTo>
                  <a:pt x="11335736" y="4436088"/>
                  <a:pt x="11215434" y="4184369"/>
                  <a:pt x="11014516" y="3741683"/>
                </a:cubicBezTo>
                <a:cubicBezTo>
                  <a:pt x="10652369" y="2945608"/>
                  <a:pt x="10413623" y="2401872"/>
                  <a:pt x="10298281" y="2110475"/>
                </a:cubicBezTo>
                <a:close/>
                <a:moveTo>
                  <a:pt x="4396354" y="2110475"/>
                </a:moveTo>
                <a:cubicBezTo>
                  <a:pt x="4113096" y="2763943"/>
                  <a:pt x="3895067" y="3257459"/>
                  <a:pt x="3742266" y="3591024"/>
                </a:cubicBezTo>
                <a:cubicBezTo>
                  <a:pt x="3501234" y="4118026"/>
                  <a:pt x="3356495" y="4420585"/>
                  <a:pt x="3308048" y="4498701"/>
                </a:cubicBezTo>
                <a:cubicBezTo>
                  <a:pt x="3284484" y="4538505"/>
                  <a:pt x="3258439" y="4568348"/>
                  <a:pt x="3229913" y="4588230"/>
                </a:cubicBezTo>
                <a:cubicBezTo>
                  <a:pt x="3187746" y="4618093"/>
                  <a:pt x="3110851" y="4644835"/>
                  <a:pt x="2999229" y="4668458"/>
                </a:cubicBezTo>
                <a:lnTo>
                  <a:pt x="2999229" y="4806124"/>
                </a:lnTo>
                <a:cubicBezTo>
                  <a:pt x="3157980" y="4792481"/>
                  <a:pt x="3314249" y="4785660"/>
                  <a:pt x="3468038" y="4785660"/>
                </a:cubicBezTo>
                <a:cubicBezTo>
                  <a:pt x="3610666" y="4785660"/>
                  <a:pt x="3760114" y="4792481"/>
                  <a:pt x="3916383" y="4806124"/>
                </a:cubicBezTo>
                <a:lnTo>
                  <a:pt x="3916383" y="4668458"/>
                </a:lnTo>
                <a:cubicBezTo>
                  <a:pt x="3760114" y="4638615"/>
                  <a:pt x="3672057" y="4616542"/>
                  <a:pt x="3652213" y="4602241"/>
                </a:cubicBezTo>
                <a:cubicBezTo>
                  <a:pt x="3632370" y="4587940"/>
                  <a:pt x="3622448" y="4565858"/>
                  <a:pt x="3622448" y="4535995"/>
                </a:cubicBezTo>
                <a:cubicBezTo>
                  <a:pt x="3622448" y="4504912"/>
                  <a:pt x="3691997" y="4326444"/>
                  <a:pt x="3831098" y="4000592"/>
                </a:cubicBezTo>
                <a:cubicBezTo>
                  <a:pt x="4053894" y="3996871"/>
                  <a:pt x="4212944" y="3995011"/>
                  <a:pt x="4308248" y="3995011"/>
                </a:cubicBezTo>
                <a:cubicBezTo>
                  <a:pt x="4424579" y="3995011"/>
                  <a:pt x="4570005" y="3996871"/>
                  <a:pt x="4744530" y="4000592"/>
                </a:cubicBezTo>
                <a:cubicBezTo>
                  <a:pt x="4853457" y="4261777"/>
                  <a:pt x="4917824" y="4418493"/>
                  <a:pt x="4937629" y="4470737"/>
                </a:cubicBezTo>
                <a:cubicBezTo>
                  <a:pt x="4945071" y="4493120"/>
                  <a:pt x="4948791" y="4513012"/>
                  <a:pt x="4948791" y="4530414"/>
                </a:cubicBezTo>
                <a:cubicBezTo>
                  <a:pt x="4948791" y="4560277"/>
                  <a:pt x="4937013" y="4583909"/>
                  <a:pt x="4913459" y="4601311"/>
                </a:cubicBezTo>
                <a:cubicBezTo>
                  <a:pt x="4889904" y="4618713"/>
                  <a:pt x="4803112" y="4641095"/>
                  <a:pt x="4653082" y="4668458"/>
                </a:cubicBezTo>
                <a:lnTo>
                  <a:pt x="4653082" y="4806124"/>
                </a:lnTo>
                <a:cubicBezTo>
                  <a:pt x="4932135" y="4792481"/>
                  <a:pt x="5164679" y="4785660"/>
                  <a:pt x="5350714" y="4785660"/>
                </a:cubicBezTo>
                <a:cubicBezTo>
                  <a:pt x="5539229" y="4785660"/>
                  <a:pt x="5743248" y="4792481"/>
                  <a:pt x="5962769" y="4806124"/>
                </a:cubicBezTo>
                <a:lnTo>
                  <a:pt x="5962769" y="4668458"/>
                </a:lnTo>
                <a:cubicBezTo>
                  <a:pt x="5817662" y="4631154"/>
                  <a:pt x="5731465" y="4603796"/>
                  <a:pt x="5704180" y="4586384"/>
                </a:cubicBezTo>
                <a:cubicBezTo>
                  <a:pt x="5676895" y="4568973"/>
                  <a:pt x="5649610" y="4539125"/>
                  <a:pt x="5622325" y="4496840"/>
                </a:cubicBezTo>
                <a:cubicBezTo>
                  <a:pt x="5582638" y="4436088"/>
                  <a:pt x="5462335" y="4184369"/>
                  <a:pt x="5261418" y="3741683"/>
                </a:cubicBezTo>
                <a:cubicBezTo>
                  <a:pt x="4899268" y="2945608"/>
                  <a:pt x="4660524" y="2401872"/>
                  <a:pt x="4545182" y="2110475"/>
                </a:cubicBezTo>
                <a:close/>
                <a:moveTo>
                  <a:pt x="0" y="0"/>
                </a:moveTo>
                <a:lnTo>
                  <a:pt x="12195013" y="0"/>
                </a:lnTo>
                <a:lnTo>
                  <a:pt x="12195013" y="6856306"/>
                </a:lnTo>
                <a:lnTo>
                  <a:pt x="0" y="6856306"/>
                </a:lnTo>
                <a:close/>
              </a:path>
            </a:pathLst>
          </a:custGeom>
          <a:solidFill>
            <a:schemeClr val="tx1"/>
          </a:solidFill>
          <a:effectLst>
            <a:innerShdw blurRad="1143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35000" dirty="0">
              <a:solidFill>
                <a:schemeClr val="bg2"/>
              </a:solidFill>
              <a:latin typeface="Aptos Black" panose="020F0502020204030204" pitchFamily="34" charset="0"/>
              <a:ea typeface="ADLaM Display" panose="020F0502020204030204" pitchFamily="2" charset="0"/>
              <a:cs typeface="ADLaM Display" panose="020F0502020204030204" pitchFamily="2" charset="0"/>
            </a:endParaRPr>
          </a:p>
        </p:txBody>
      </p:sp>
      <p:sp>
        <p:nvSpPr>
          <p:cNvPr id="2" name="TextBox 1">
            <a:extLst>
              <a:ext uri="{FF2B5EF4-FFF2-40B4-BE49-F238E27FC236}">
                <a16:creationId xmlns:a16="http://schemas.microsoft.com/office/drawing/2014/main" id="{5EF0D4F1-65C5-3C46-793C-1A11FCB01B23}"/>
              </a:ext>
            </a:extLst>
          </p:cNvPr>
          <p:cNvSpPr txBox="1"/>
          <p:nvPr/>
        </p:nvSpPr>
        <p:spPr>
          <a:xfrm>
            <a:off x="2448339" y="3044279"/>
            <a:ext cx="7295322" cy="769441"/>
          </a:xfrm>
          <a:prstGeom prst="rect">
            <a:avLst/>
          </a:prstGeom>
          <a:noFill/>
        </p:spPr>
        <p:txBody>
          <a:bodyPr wrap="square" rtlCol="0">
            <a:spAutoFit/>
          </a:bodyPr>
          <a:lstStyle/>
          <a:p>
            <a:r>
              <a:rPr lang="en-US" sz="4400" b="1" dirty="0">
                <a:solidFill>
                  <a:srgbClr val="FFCC00"/>
                </a:solidFill>
              </a:rPr>
              <a:t>ZARA SALES ANALYSIS</a:t>
            </a:r>
          </a:p>
        </p:txBody>
      </p:sp>
    </p:spTree>
    <p:extLst>
      <p:ext uri="{BB962C8B-B14F-4D97-AF65-F5344CB8AC3E}">
        <p14:creationId xmlns:p14="http://schemas.microsoft.com/office/powerpoint/2010/main" val="251814406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descr="Nội dung phần bổ trợ của Microsoft Power BI."/>
              <p:cNvGraphicFramePr>
                <a:graphicFrameLocks noGrp="1"/>
              </p:cNvGraphicFramePr>
              <p:nvPr/>
            </p:nvGraphicFramePr>
            <p:xfrm>
              <a:off x="721012" y="1170879"/>
              <a:ext cx="10749976" cy="5335725"/>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2" name="Add-in" descr="Nội dung phần bổ trợ của Microsoft Power BI."/>
              <p:cNvPicPr>
                <a:picLocks noGrp="1" noRot="1" noChangeAspect="1" noMove="1" noResize="1" noEditPoints="1" noAdjustHandles="1" noChangeArrowheads="1" noChangeShapeType="1"/>
              </p:cNvPicPr>
              <p:nvPr/>
            </p:nvPicPr>
            <p:blipFill>
              <a:blip r:embed="rId3"/>
              <a:stretch>
                <a:fillRect/>
              </a:stretch>
            </p:blipFill>
            <p:spPr>
              <a:xfrm>
                <a:off x="721012" y="1170879"/>
                <a:ext cx="10749976" cy="5335725"/>
              </a:xfrm>
              <a:prstGeom prst="rect">
                <a:avLst/>
              </a:prstGeom>
            </p:spPr>
          </p:pic>
        </mc:Fallback>
      </mc:AlternateContent>
      <p:sp>
        <p:nvSpPr>
          <p:cNvPr id="5" name="Add-in_Banner">
            <a:extLst>
              <a:ext uri="{FF2B5EF4-FFF2-40B4-BE49-F238E27FC236}">
                <a16:creationId xmlns:a16="http://schemas.microsoft.com/office/drawing/2014/main" id="{C21E7802-5CCB-1C92-CC50-7E768BBAF129}"/>
              </a:ext>
            </a:extLst>
          </p:cNvPr>
          <p:cNvSpPr txBox="1">
            <a:spLocks noGrp="1"/>
          </p:cNvSpPr>
          <p:nvPr>
            <p:ph type="ctrTitle"/>
          </p:nvPr>
        </p:nvSpPr>
        <p:spPr>
          <a:xfrm>
            <a:off x="-326571" y="25700"/>
            <a:ext cx="12192000" cy="806714"/>
          </a:xfrm>
          <a:prstGeom prst="rect">
            <a:avLst/>
          </a:prstGeom>
          <a:solidFill>
            <a:srgbClr val="494748">
              <a:alpha val="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332000" tIns="180000" rIns="216000" bIns="180000" numCol="1" spcCol="0" rtlCol="0" fromWordArt="0" anchor="ctr" anchorCtr="0" forceAA="0" compatLnSpc="1">
            <a:prstTxWarp prst="textNoShape">
              <a:avLst/>
            </a:prstTxWarp>
            <a:spAutoFit/>
          </a:bodyPr>
          <a:lstStyle/>
          <a:p>
            <a:pPr rtl="0">
              <a:spcAft>
                <a:spcPts val="0"/>
              </a:spcAft>
            </a:pPr>
            <a:r>
              <a:rPr lang="en-IE" sz="3200" b="1" dirty="0">
                <a:solidFill>
                  <a:schemeClr val="tx1"/>
                </a:solidFill>
                <a:latin typeface="Segoe UI Light" panose="020B0502040204020203" pitchFamily="34" charset="0"/>
                <a:ea typeface="Calibri" panose="020F0502020204030204" pitchFamily="34" charset="0"/>
                <a:cs typeface="Segoe UI Light" panose="020B0502040204020203" pitchFamily="34" charset="0"/>
              </a:rPr>
              <a:t>SALES VOLUME</a:t>
            </a:r>
            <a:endParaRPr lang="en-IE" sz="3200" b="1" dirty="0">
              <a:solidFill>
                <a:schemeClr val="tx1"/>
              </a:solidFill>
              <a:effectLst/>
              <a:latin typeface="Segoe UI Light" panose="020B0502040204020203" pitchFamily="34" charset="0"/>
              <a:ea typeface="Calibri" panose="020F0502020204030204" pitchFamily="34" charset="0"/>
              <a:cs typeface="Segoe UI Light" panose="020B0502040204020203" pitchFamily="34" charset="0"/>
            </a:endParaRPr>
          </a:p>
        </p:txBody>
      </p:sp>
    </p:spTree>
    <p:extLst>
      <p:ext uri="{BB962C8B-B14F-4D97-AF65-F5344CB8AC3E}">
        <p14:creationId xmlns:p14="http://schemas.microsoft.com/office/powerpoint/2010/main" val="122752941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FF06A-6505-5F35-36E7-8DB16D4E4847}"/>
              </a:ext>
            </a:extLst>
          </p:cNvPr>
          <p:cNvSpPr>
            <a:spLocks noGrp="1"/>
          </p:cNvSpPr>
          <p:nvPr>
            <p:ph type="title"/>
          </p:nvPr>
        </p:nvSpPr>
        <p:spPr>
          <a:xfrm>
            <a:off x="838200" y="18255"/>
            <a:ext cx="10515600" cy="1325563"/>
          </a:xfrm>
        </p:spPr>
        <p:txBody>
          <a:bodyPr>
            <a:normAutofit/>
          </a:bodyPr>
          <a:lstStyle/>
          <a:p>
            <a:pPr algn="ctr"/>
            <a:r>
              <a:rPr lang="en-US" sz="3200" b="1" dirty="0">
                <a:latin typeface="Segoe UI Light" panose="020B0502040204020203" pitchFamily="34" charset="0"/>
                <a:cs typeface="Segoe UI Light" panose="020B0502040204020203" pitchFamily="34" charset="0"/>
              </a:rPr>
              <a:t>INSIGHTS</a:t>
            </a:r>
          </a:p>
        </p:txBody>
      </p:sp>
      <p:sp>
        <p:nvSpPr>
          <p:cNvPr id="3" name="Content Placeholder 2">
            <a:extLst>
              <a:ext uri="{FF2B5EF4-FFF2-40B4-BE49-F238E27FC236}">
                <a16:creationId xmlns:a16="http://schemas.microsoft.com/office/drawing/2014/main" id="{CADDDD94-7524-DA40-2FD7-1C6D7873D25F}"/>
              </a:ext>
            </a:extLst>
          </p:cNvPr>
          <p:cNvSpPr>
            <a:spLocks noGrp="1"/>
          </p:cNvSpPr>
          <p:nvPr>
            <p:ph idx="1"/>
          </p:nvPr>
        </p:nvSpPr>
        <p:spPr>
          <a:xfrm>
            <a:off x="1000038" y="1083906"/>
            <a:ext cx="10353762" cy="4690188"/>
          </a:xfrm>
        </p:spPr>
        <p:txBody>
          <a:bodyPr/>
          <a:lstStyle/>
          <a:p>
            <a:r>
              <a:rPr lang="en-US" dirty="0"/>
              <a:t>Aisle and End-cap Position attract most of the Sales Volume.</a:t>
            </a:r>
          </a:p>
          <a:p>
            <a:endParaRPr lang="en-US" dirty="0"/>
          </a:p>
          <a:p>
            <a:r>
              <a:rPr lang="en-US" dirty="0"/>
              <a:t>The sales volume of Jackets and Sweaters is affected by seasonal factors, whereas the sales volumes of Shoes, T-Shirts, and Jeans remain unaffected.</a:t>
            </a:r>
          </a:p>
          <a:p>
            <a:endParaRPr lang="en-US" dirty="0"/>
          </a:p>
          <a:p>
            <a:r>
              <a:rPr lang="en-US" dirty="0"/>
              <a:t>Promotions have no impact on sales volume.</a:t>
            </a:r>
          </a:p>
          <a:p>
            <a:endParaRPr lang="en-US" dirty="0"/>
          </a:p>
          <a:p>
            <a:r>
              <a:rPr lang="en-US" dirty="0"/>
              <a:t>Among all product categories, Jackets and Sweaters achieve the highest sales volumes. Jackets are primarily purchased by male customers, while Sweaters are primarily purchased by female customers</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941057838"/>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descr="Nội dung phần bổ trợ của Microsoft Power BI."/>
              <p:cNvGraphicFramePr>
                <a:graphicFrameLocks noGrp="1"/>
              </p:cNvGraphicFramePr>
              <p:nvPr/>
            </p:nvGraphicFramePr>
            <p:xfrm>
              <a:off x="721012" y="1170879"/>
              <a:ext cx="10749976" cy="5335725"/>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2" name="Add-in" descr="Nội dung phần bổ trợ của Microsoft Power BI."/>
              <p:cNvPicPr>
                <a:picLocks noGrp="1" noRot="1" noChangeAspect="1" noMove="1" noResize="1" noEditPoints="1" noAdjustHandles="1" noChangeArrowheads="1" noChangeShapeType="1"/>
              </p:cNvPicPr>
              <p:nvPr/>
            </p:nvPicPr>
            <p:blipFill>
              <a:blip r:embed="rId3"/>
              <a:stretch>
                <a:fillRect/>
              </a:stretch>
            </p:blipFill>
            <p:spPr>
              <a:xfrm>
                <a:off x="721012" y="1170879"/>
                <a:ext cx="10749976" cy="5335725"/>
              </a:xfrm>
              <a:prstGeom prst="rect">
                <a:avLst/>
              </a:prstGeom>
            </p:spPr>
          </p:pic>
        </mc:Fallback>
      </mc:AlternateContent>
      <p:sp>
        <p:nvSpPr>
          <p:cNvPr id="5" name="Add-in_Banner">
            <a:extLst>
              <a:ext uri="{FF2B5EF4-FFF2-40B4-BE49-F238E27FC236}">
                <a16:creationId xmlns:a16="http://schemas.microsoft.com/office/drawing/2014/main" id="{FE98D9BE-4620-1678-3295-8304BFB9BD95}"/>
              </a:ext>
            </a:extLst>
          </p:cNvPr>
          <p:cNvSpPr txBox="1">
            <a:spLocks/>
          </p:cNvSpPr>
          <p:nvPr/>
        </p:nvSpPr>
        <p:spPr>
          <a:xfrm>
            <a:off x="-326571" y="1078"/>
            <a:ext cx="12192000" cy="855958"/>
          </a:xfrm>
          <a:prstGeom prst="rect">
            <a:avLst/>
          </a:prstGeom>
          <a:solidFill>
            <a:srgbClr val="494748">
              <a:alpha val="4706"/>
            </a:srgbClr>
          </a:solidFill>
          <a:ln w="15875" cap="rnd"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332000" tIns="180000" rIns="216000" bIns="180000" numCol="1" spcCol="0" rtlCol="0" fromWordArt="0" anchor="ctr" anchorCtr="0" forceAA="0" compatLnSpc="1">
            <a:prstTxWarp prst="textNoShape">
              <a:avLst/>
            </a:prstTxWarp>
            <a:sp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lt1"/>
                </a:solidFill>
                <a:effectLst>
                  <a:outerShdw blurRad="9525" dist="25400" dir="14640000" algn="tl" rotWithShape="0">
                    <a:schemeClr val="bg1">
                      <a:alpha val="30000"/>
                    </a:schemeClr>
                  </a:outerShdw>
                </a:effectLst>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r>
              <a:rPr lang="en-IE" sz="3200" b="1" dirty="0">
                <a:solidFill>
                  <a:schemeClr val="tx1"/>
                </a:solidFill>
                <a:effectLst/>
                <a:latin typeface="Segoe UI Light" panose="020B0502040204020203" pitchFamily="34" charset="0"/>
                <a:ea typeface="Calibri" panose="020F0502020204030204" pitchFamily="34" charset="0"/>
                <a:cs typeface="Segoe UI Light" panose="020B0502040204020203" pitchFamily="34" charset="0"/>
              </a:rPr>
              <a:t>PRICE</a:t>
            </a:r>
          </a:p>
        </p:txBody>
      </p:sp>
    </p:spTree>
    <p:extLst>
      <p:ext uri="{BB962C8B-B14F-4D97-AF65-F5344CB8AC3E}">
        <p14:creationId xmlns:p14="http://schemas.microsoft.com/office/powerpoint/2010/main" val="4168293474"/>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E8630A-1476-2E83-AC71-08BDF202BD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4F8D1C-4735-CFFD-782D-019F9F3B4BA3}"/>
              </a:ext>
            </a:extLst>
          </p:cNvPr>
          <p:cNvSpPr>
            <a:spLocks noGrp="1"/>
          </p:cNvSpPr>
          <p:nvPr>
            <p:ph type="title"/>
          </p:nvPr>
        </p:nvSpPr>
        <p:spPr>
          <a:xfrm>
            <a:off x="838200" y="18255"/>
            <a:ext cx="10515600" cy="1325563"/>
          </a:xfrm>
        </p:spPr>
        <p:txBody>
          <a:bodyPr>
            <a:normAutofit/>
          </a:bodyPr>
          <a:lstStyle/>
          <a:p>
            <a:pPr algn="ctr"/>
            <a:r>
              <a:rPr lang="en-US" sz="3200" b="1" dirty="0">
                <a:latin typeface="Segoe UI Light" panose="020B0502040204020203" pitchFamily="34" charset="0"/>
                <a:cs typeface="Segoe UI Light" panose="020B0502040204020203" pitchFamily="34" charset="0"/>
              </a:rPr>
              <a:t>INSIGHTS</a:t>
            </a:r>
          </a:p>
        </p:txBody>
      </p:sp>
      <p:sp>
        <p:nvSpPr>
          <p:cNvPr id="3" name="Content Placeholder 2">
            <a:extLst>
              <a:ext uri="{FF2B5EF4-FFF2-40B4-BE49-F238E27FC236}">
                <a16:creationId xmlns:a16="http://schemas.microsoft.com/office/drawing/2014/main" id="{9996C038-7328-5A2B-C9C9-BAB3A9E29A84}"/>
              </a:ext>
            </a:extLst>
          </p:cNvPr>
          <p:cNvSpPr>
            <a:spLocks noGrp="1"/>
          </p:cNvSpPr>
          <p:nvPr>
            <p:ph idx="1"/>
          </p:nvPr>
        </p:nvSpPr>
        <p:spPr>
          <a:xfrm>
            <a:off x="1000038" y="1083906"/>
            <a:ext cx="10353762" cy="4690188"/>
          </a:xfrm>
        </p:spPr>
        <p:txBody>
          <a:bodyPr>
            <a:normAutofit lnSpcReduction="10000"/>
          </a:bodyPr>
          <a:lstStyle/>
          <a:p>
            <a:r>
              <a:rPr lang="en-US" dirty="0"/>
              <a:t>Most products fall predominantly within three price ranges: 40, 60, and 80 USD.</a:t>
            </a:r>
          </a:p>
          <a:p>
            <a:endParaRPr lang="en-US" dirty="0"/>
          </a:p>
          <a:p>
            <a:r>
              <a:rPr lang="en-US" dirty="0"/>
              <a:t>Jackets have the highest average price at 105.6 USD, whereas Sweaters, by contrast, have the lowest average price at 54.86 USD.</a:t>
            </a:r>
          </a:p>
          <a:p>
            <a:endParaRPr lang="en-US" dirty="0"/>
          </a:p>
          <a:p>
            <a:r>
              <a:rPr lang="en-US" dirty="0"/>
              <a:t>The highest average prices are observed at the Front of Store and Aisle positions.</a:t>
            </a:r>
          </a:p>
          <a:p>
            <a:endParaRPr lang="en-US" dirty="0"/>
          </a:p>
          <a:p>
            <a:r>
              <a:rPr lang="en-US" dirty="0"/>
              <a:t>While the prices of Jackets, Sweaters, and Shoes remain unaffected by seasonal factors, the prices of T-Shirts and Jeans are influenced by seasonality.</a:t>
            </a:r>
          </a:p>
          <a:p>
            <a:endParaRPr lang="en-US" dirty="0"/>
          </a:p>
          <a:p>
            <a:r>
              <a:rPr lang="en-US" dirty="0"/>
              <a:t>The prices of Sweaters and T-Shirts are affected by promotions, whereas Jackets, Shoes, and Jeans are not.</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294880493"/>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descr="Nội dung phần bổ trợ của Microsoft Power BI."/>
              <p:cNvGraphicFramePr>
                <a:graphicFrameLocks noGrp="1"/>
              </p:cNvGraphicFramePr>
              <p:nvPr/>
            </p:nvGraphicFramePr>
            <p:xfrm>
              <a:off x="721012" y="1170879"/>
              <a:ext cx="10749976" cy="5335725"/>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2" name="Add-in" descr="Nội dung phần bổ trợ của Microsoft Power BI."/>
              <p:cNvPicPr>
                <a:picLocks noGrp="1" noRot="1" noChangeAspect="1" noMove="1" noResize="1" noEditPoints="1" noAdjustHandles="1" noChangeArrowheads="1" noChangeShapeType="1"/>
              </p:cNvPicPr>
              <p:nvPr/>
            </p:nvPicPr>
            <p:blipFill>
              <a:blip r:embed="rId3"/>
              <a:stretch>
                <a:fillRect/>
              </a:stretch>
            </p:blipFill>
            <p:spPr>
              <a:xfrm>
                <a:off x="721012" y="1170879"/>
                <a:ext cx="10749976" cy="5335725"/>
              </a:xfrm>
              <a:prstGeom prst="rect">
                <a:avLst/>
              </a:prstGeom>
            </p:spPr>
          </p:pic>
        </mc:Fallback>
      </mc:AlternateContent>
      <p:sp>
        <p:nvSpPr>
          <p:cNvPr id="5" name="Add-in_Banner">
            <a:extLst>
              <a:ext uri="{FF2B5EF4-FFF2-40B4-BE49-F238E27FC236}">
                <a16:creationId xmlns:a16="http://schemas.microsoft.com/office/drawing/2014/main" id="{4232AD7C-F852-1521-E1E9-5AC6705C7295}"/>
              </a:ext>
            </a:extLst>
          </p:cNvPr>
          <p:cNvSpPr txBox="1">
            <a:spLocks/>
          </p:cNvSpPr>
          <p:nvPr/>
        </p:nvSpPr>
        <p:spPr>
          <a:xfrm>
            <a:off x="-326571" y="1078"/>
            <a:ext cx="12192000" cy="855958"/>
          </a:xfrm>
          <a:prstGeom prst="rect">
            <a:avLst/>
          </a:prstGeom>
          <a:solidFill>
            <a:srgbClr val="494748">
              <a:alpha val="4706"/>
            </a:srgbClr>
          </a:solidFill>
          <a:ln w="15875" cap="rnd"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332000" tIns="180000" rIns="216000" bIns="180000" numCol="1" spcCol="0" rtlCol="0" fromWordArt="0" anchor="ctr" anchorCtr="0" forceAA="0" compatLnSpc="1">
            <a:prstTxWarp prst="textNoShape">
              <a:avLst/>
            </a:prstTxWarp>
            <a:sp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lt1"/>
                </a:solidFill>
                <a:effectLst>
                  <a:outerShdw blurRad="9525" dist="25400" dir="14640000" algn="tl" rotWithShape="0">
                    <a:schemeClr val="bg1">
                      <a:alpha val="30000"/>
                    </a:schemeClr>
                  </a:outerShdw>
                </a:effectLst>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r>
              <a:rPr lang="en-IE" sz="3200" b="1" dirty="0">
                <a:solidFill>
                  <a:schemeClr val="tx1"/>
                </a:solidFill>
                <a:effectLst/>
                <a:latin typeface="Segoe UI Light" panose="020B0502040204020203" pitchFamily="34" charset="0"/>
                <a:ea typeface="Calibri" panose="020F0502020204030204" pitchFamily="34" charset="0"/>
                <a:cs typeface="Segoe UI Light" panose="020B0502040204020203" pitchFamily="34" charset="0"/>
              </a:rPr>
              <a:t>REVENUE</a:t>
            </a:r>
          </a:p>
        </p:txBody>
      </p:sp>
    </p:spTree>
    <p:extLst>
      <p:ext uri="{BB962C8B-B14F-4D97-AF65-F5344CB8AC3E}">
        <p14:creationId xmlns:p14="http://schemas.microsoft.com/office/powerpoint/2010/main" val="3984806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25422D-C09E-E858-353D-3D217EB7DD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7C27D6-A3A0-2356-8D12-26EC65C12C1B}"/>
              </a:ext>
            </a:extLst>
          </p:cNvPr>
          <p:cNvSpPr>
            <a:spLocks noGrp="1"/>
          </p:cNvSpPr>
          <p:nvPr>
            <p:ph type="title"/>
          </p:nvPr>
        </p:nvSpPr>
        <p:spPr>
          <a:xfrm>
            <a:off x="838200" y="18255"/>
            <a:ext cx="10515600" cy="1325563"/>
          </a:xfrm>
        </p:spPr>
        <p:txBody>
          <a:bodyPr>
            <a:normAutofit/>
          </a:bodyPr>
          <a:lstStyle/>
          <a:p>
            <a:pPr algn="ctr"/>
            <a:r>
              <a:rPr lang="en-US" sz="3200" b="1" dirty="0">
                <a:latin typeface="Segoe UI Light" panose="020B0502040204020203" pitchFamily="34" charset="0"/>
                <a:cs typeface="Segoe UI Light" panose="020B0502040204020203" pitchFamily="34" charset="0"/>
              </a:rPr>
              <a:t>INSIGHTS</a:t>
            </a:r>
          </a:p>
        </p:txBody>
      </p:sp>
      <p:sp>
        <p:nvSpPr>
          <p:cNvPr id="3" name="Content Placeholder 2">
            <a:extLst>
              <a:ext uri="{FF2B5EF4-FFF2-40B4-BE49-F238E27FC236}">
                <a16:creationId xmlns:a16="http://schemas.microsoft.com/office/drawing/2014/main" id="{80714CDA-6291-25CD-240B-EFD33D5E58DC}"/>
              </a:ext>
            </a:extLst>
          </p:cNvPr>
          <p:cNvSpPr>
            <a:spLocks noGrp="1"/>
          </p:cNvSpPr>
          <p:nvPr>
            <p:ph idx="1"/>
          </p:nvPr>
        </p:nvSpPr>
        <p:spPr>
          <a:xfrm>
            <a:off x="1000038" y="1083906"/>
            <a:ext cx="10353762" cy="5522167"/>
          </a:xfrm>
        </p:spPr>
        <p:txBody>
          <a:bodyPr>
            <a:normAutofit lnSpcReduction="10000"/>
          </a:bodyPr>
          <a:lstStyle/>
          <a:p>
            <a:r>
              <a:rPr lang="en-US" dirty="0"/>
              <a:t>Jackets contribute the largest share of revenue, standing far ahead of the other categories.</a:t>
            </a:r>
          </a:p>
          <a:p>
            <a:endParaRPr lang="en-US" dirty="0"/>
          </a:p>
          <a:p>
            <a:r>
              <a:rPr lang="en-US" dirty="0"/>
              <a:t>The highest revenue contributions come from the Aisle and End-Cap positions. Male customers generate the highest revenue at the Aisle, whereas female customers generate the highest revenue at the End-Cap.</a:t>
            </a:r>
          </a:p>
          <a:p>
            <a:endParaRPr lang="en-US" dirty="0"/>
          </a:p>
          <a:p>
            <a:r>
              <a:rPr lang="en-US" dirty="0"/>
              <a:t>Male customers account for 91.6% of the store’s total revenue contribution.</a:t>
            </a:r>
          </a:p>
          <a:p>
            <a:endParaRPr lang="en-US" dirty="0"/>
          </a:p>
          <a:p>
            <a:r>
              <a:rPr lang="en-US" dirty="0"/>
              <a:t>While the prices of Jackets, Sweaters, and Shoes remain unaffected by seasonal factors, the prices of T-Shirts and Jeans are influenced by seasonality.</a:t>
            </a:r>
          </a:p>
          <a:p>
            <a:endParaRPr lang="en-US" dirty="0"/>
          </a:p>
          <a:p>
            <a:r>
              <a:rPr lang="en-US" dirty="0"/>
              <a:t>In general, revenue shows some sensitivity to both seasonal and promotional factors; however, the overall impact remains marginal. Female customers’ revenue is considerably affected by seasonality and to a lesser extent by promotions, while male customers’ revenue remains largely unaffected by both factors.</a:t>
            </a:r>
          </a:p>
          <a:p>
            <a:endParaRPr lang="en-US" dirty="0"/>
          </a:p>
          <a:p>
            <a:endParaRPr lang="en-US" dirty="0"/>
          </a:p>
          <a:p>
            <a:endParaRPr lang="en-US" dirty="0"/>
          </a:p>
        </p:txBody>
      </p:sp>
    </p:spTree>
    <p:extLst>
      <p:ext uri="{BB962C8B-B14F-4D97-AF65-F5344CB8AC3E}">
        <p14:creationId xmlns:p14="http://schemas.microsoft.com/office/powerpoint/2010/main" val="420457152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42523-9D4F-BB56-6397-CFA51F63834D}"/>
              </a:ext>
            </a:extLst>
          </p:cNvPr>
          <p:cNvSpPr>
            <a:spLocks noGrp="1"/>
          </p:cNvSpPr>
          <p:nvPr>
            <p:ph type="title"/>
          </p:nvPr>
        </p:nvSpPr>
        <p:spPr>
          <a:xfrm>
            <a:off x="913795" y="21771"/>
            <a:ext cx="10353762" cy="970450"/>
          </a:xfrm>
        </p:spPr>
        <p:txBody>
          <a:bodyPr>
            <a:normAutofit/>
          </a:bodyPr>
          <a:lstStyle/>
          <a:p>
            <a:r>
              <a:rPr lang="en-US" sz="3200" b="1" dirty="0">
                <a:latin typeface="Segoe UI Light" panose="020B0502040204020203" pitchFamily="34" charset="0"/>
                <a:cs typeface="Segoe UI Light" panose="020B0502040204020203" pitchFamily="34" charset="0"/>
              </a:rPr>
              <a:t>RECOMMENDATIONS</a:t>
            </a:r>
          </a:p>
        </p:txBody>
      </p:sp>
      <p:sp>
        <p:nvSpPr>
          <p:cNvPr id="3" name="Content Placeholder 2">
            <a:extLst>
              <a:ext uri="{FF2B5EF4-FFF2-40B4-BE49-F238E27FC236}">
                <a16:creationId xmlns:a16="http://schemas.microsoft.com/office/drawing/2014/main" id="{C53150F4-B326-6FC1-83E6-C78F99F9C2D8}"/>
              </a:ext>
            </a:extLst>
          </p:cNvPr>
          <p:cNvSpPr>
            <a:spLocks noGrp="1"/>
          </p:cNvSpPr>
          <p:nvPr>
            <p:ph idx="1"/>
          </p:nvPr>
        </p:nvSpPr>
        <p:spPr>
          <a:xfrm>
            <a:off x="913795" y="911355"/>
            <a:ext cx="10353762" cy="5405470"/>
          </a:xfrm>
        </p:spPr>
        <p:txBody>
          <a:bodyPr>
            <a:normAutofit/>
          </a:bodyPr>
          <a:lstStyle/>
          <a:p>
            <a:r>
              <a:rPr lang="en-US" dirty="0"/>
              <a:t>Female-oriented products are predominantly allocated to the End-Cap and Front of Store positions, while male-oriented products are primarily concentrated in the Aisle. </a:t>
            </a:r>
          </a:p>
          <a:p>
            <a:endParaRPr lang="en-US" dirty="0"/>
          </a:p>
          <a:p>
            <a:r>
              <a:rPr lang="en-US" dirty="0"/>
              <a:t>Allocate higher-priced products to the Aisle area to improve sales performance in this section.</a:t>
            </a:r>
          </a:p>
          <a:p>
            <a:endParaRPr lang="en-US" dirty="0"/>
          </a:p>
          <a:p>
            <a:r>
              <a:rPr lang="en-US" dirty="0"/>
              <a:t>In the context of seasonality, it may be advisable to accompany women’s apparel with promotional activities, while for men’s apparel such promotions are required but with lower rate.</a:t>
            </a:r>
          </a:p>
          <a:p>
            <a:endParaRPr lang="en-US" dirty="0"/>
          </a:p>
          <a:p>
            <a:r>
              <a:rPr lang="en-US" dirty="0"/>
              <a:t>Apply promotions for low selling Products. Especially for female, promotional programs such as offering discounts on other items (e.g., Shoes and Jeans) with the purchase of Sweaters should be implemented to stimulate sales volume.</a:t>
            </a:r>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943333835"/>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FILE_NAME_PARSED_KEY" val="TRUE"/>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webextensions/webextension1.xml><?xml version="1.0" encoding="utf-8"?>
<we:webextension xmlns:we="http://schemas.microsoft.com/office/webextensions/webextension/2010/11" id="{d79d5eb8-a28f-48e2-bab3-f9433b6bad1e}">
  <we:reference id="WA200003233" version="2.0.0.3" store="vi-VN" storeType="OMEX"/>
  <we:alternateReferences/>
  <we:properties>
    <we:property name="Microsoft.Office.CampaignId" value="&quot;none&quot;"/>
    <we:property name="artifactViewState" value="&quot;live&quot;"/>
    <we:property name="backgroundColor" value="&quot;#FFFFFF&quot;"/>
    <we:property name="bookmark" value="&quot;H4sIAAAAAAAAA+1Y32/TMBD+VyY/Vyhpml9728rgBVBF0YRA1XSxL5m3NI5sZ6xM/d85O50Go1BUsa6b9lT77nz+7u4765obJqRpa1h8gDmyQ3as1OUc9OVByAas6WWJyMtSZAg8jlMRFkXGC9Kq1krVGHZ4wyzoCu2pNB3UzhEJv84GDOp6ApXblVAbHLAWtVEN1PI79saksrrD5YDhdVsrDc7l1IJF5/aKzGlPEMJXEd0I3MornCK3vTTgeVoko+FIjAIRj1KRxpzMTG/gka01ca799WPVWJANXeNk0WgIHBIhUow5F5CJMnfyUtZ2ZVIsTq5bTdFRzIvWJedIXEHDUTAfgkbTI75hY1V3c786+UU+VZ3m+BFLr2qstAty8wU0nE2hRnN2RAlaGGnYktIy0YqS5k289tR5xbNj2Xj1ufo21kjpEuwwWA42ozqqKo0V2NX2ZAeQD3rMXvema1bFi3+HPyOJkU1Vr8hxV6dPfVS87gxVAkUPdHwO2joiFhdUcVcfcqC0QH288CV6LfUtV4aDezHtUyKWs1tu05GLn9g7ptRUSvfR7IBQs6UziSCP80wAijhIwzANk6Tc2AcrqJJT3R68FWgpOm4PJspIn8WteuE9guk0/kdcn5SF+sDbrIG0U34/dHCPxNk1le9JWyShCIi3iUiHUKYF7iNp5+oZsbWV+MLQv5e5pybSHBFlEfI4iEdRmRdZVGw/V+yaB4PH6ZYphelGxf1BRLWab9Uo510j6FGfIN3bWJpu+eXLE785z33z0Jte5PkoDzBPOPIoTodi++bZ7dTXEjPvj3vhk3j8n1qLGQ6WDq9tp7UU/uzpshd06HmeJUXK45znZZEUmA/jLMj2a375U3EeiSurf/nPZJiyGnEO7T9x961WXfvwb6+n5R0aNkdd+YypzpoWOE6gQQ+j7R1I9HaUaWgEitVau993kjz3YZ9C3bmI/Sch5i+hTMiixg0H3Ici5mF5dD8AV3qyYboSAAA=&quot;"/>
    <we:property name="creatorSessionId" value="&quot;be5089c3-02dd-4b7e-98f6-5f09fe70c7fe&quot;"/>
    <we:property name="creatorTenantId" value="&quot;af9a7c3e-95a0-47a1-9094-0b53e29b012b&quot;"/>
    <we:property name="creatorUserId" value="&quot;100320011E00039A&quot;"/>
    <we:property name="datasetId" value="&quot;64d99a14-388a-4dba-9fe6-4b9acfe337bb&quot;"/>
    <we:property name="embedUrl" value="&quot;/reportEmbed?reportId=67f37613-6a4d-45e8-b997-a3b626211e9c&amp;config=eyJjbHVzdGVyVXJsIjoiaHR0cHM6Ly9XQUJJLVNPVVRILUVBU1QtQVNJQS1CLVBSSU1BUlktcmVkaXJlY3QuYW5hbHlzaXMud2luZG93cy5uZXQiLCJlbWJlZEZlYXR1cmVzIjp7InVzYWdlTWV0cmljc1ZOZXh0Ijp0cnVlfX0%3D&amp;disableSensitivityBanner=true&amp;storytellingChangeViewModeShortcutKeys=true&quot;"/>
    <we:property name="initialStateBookmark" value="&quot;H4sIAAAAAAAAA+1YUW/aMBD+K8jPaAqEJKRvlLE9dG1RqappE0IX+0LdhjhynK6s4r/v7KTq1rExoZXSqk/Y5/Pdd3ffWUfumJBlkcHyBBbIDtihUtcL0NetDmuzvJGdnh4dD86OZieD4xGJVWGkykt2cMcM6DmaC1lWkFkLJPw6bTPIsjHM7S6FrMQ2K1CXKodMfsdamY6MrnDVZnhbZEqDNTkxYNCavSF12pPvzjufPAI38gYnyE0t9XgcJWGv2xM9TwS9SEQBJ7WyVnDI1qpY0879UOUGZE5urMzvdYFDKESEAecC+iKNrTyVmWlUkuXottAUHcW8LGxWBuIGco6CuRA0ljXiOzZUWbVwq9Ev8omqNMczTN1RbqRZkpkvoGE2gQzL2YAStCxlyVaUlrFWlDSn4k4vrFWcHcrcHV+qb0ONlC7BDrxVezOqwXyucQ6m2Y52ALlVY3ZnH6q8KV7wO/wpSUqZz7OGHA91Oq+j4llVUiVQ1ECHl6CNJWJyRRW39SEDSgvUh0tXovdS33Ol234U0z4lYjW95zZdufqJvUNKzVzpOpodEGq6sio+xEHcF4Ai8KJOJ+qEYbqxDxqoklPdnrwVaCkqblpjVUqXxa164RihrDT+R1znykDWcjprIO2U308d3DNxdk3la9ImYUd4xNtQRF1IowT3kbQL9YrYWkh8Y+jfy1xTE2mO8Ps+8sALen4aJ30/2X6u2DUP2s/TLRMK046K+4OIarXYqlEuq1zQoz5G8psbmm759dsTvznPdfPQm57EcS/2MA45cj+IumL75tnt1FcQMx+Pe50X8fi/tBYrORi6vLad1lL4s6PLXtCh5nk/TCIexDxOkzDBuBv0vf5+zS9/Ks4zcaX5l/9KhimjERdQ/BN3P2pVFU//9jpaPqBhC9RzlzFVmbIAjmPI0cEoagMSnR5lGnKBollr+/tJkuU67AvIKhux+yTEnBPKhEwy3HDBfihiDpZD9wMpjEcMsxIAAA==&quot;"/>
    <we:property name="isFiltersActionButtonVisible" value="true"/>
    <we:property name="isVisualContainerHeaderHidden" value="false"/>
    <we:property name="pageDisplayName" value="&quot;Sales Volume&quot;"/>
    <we:property name="pageName" value="&quot;0c97b6424d40d547d75c&quot;"/>
    <we:property name="reportEmbeddedTime" value="&quot;2025-09-09T08:12:19.106Z&quot;"/>
    <we:property name="reportName" value="&quot;Final Project Zara&quot;"/>
    <we:property name="reportState" value="&quot;CONNECTED&quot;"/>
    <we:property name="reportUrl" value="&quot;/groups/me/reports/67f37613-6a4d-45e8-b997-a3b626211e9c/0c97b6424d40d547d75c?bookmarkGuid=b56385ca-0fe0-4b1c-80b3-51fb5ac6b595&amp;bookmarkUsage=1&amp;ctid=af9a7c3e-95a0-47a1-9094-0b53e29b012b&amp;fromEntryPoint=export&quot;"/>
  </we:properties>
  <we:bindings/>
  <we:snapshot xmlns:r="http://schemas.openxmlformats.org/officeDocument/2006/relationships"/>
</we:webextension>
</file>

<file path=ppt/webextensions/webextension2.xml><?xml version="1.0" encoding="utf-8"?>
<we:webextension xmlns:we="http://schemas.microsoft.com/office/webextensions/webextension/2010/11" id="{73d6eb5d-cfe4-45fe-bfe1-c5580d71b2ec}">
  <we:reference id="WA200003233" version="2.0.0.3" store="vi-VN" storeType="OMEX"/>
  <we:alternateReferences/>
  <we:properties>
    <we:property name="Microsoft.Office.CampaignId" value="&quot;none&quot;"/>
    <we:property name="artifactViewState" value="&quot;live&quot;"/>
    <we:property name="backgroundColor" value="&quot;#FFFFFF&quot;"/>
    <we:property name="bookmark" value="&quot;H4sIAAAAAAAAA+1YTW/bMAz9K4XOweDP2O6tybpdhiFYhh42BAUtUa5axzJkuWtW5L+PklO06woE6BY0zXqKRBLkI/koKb5lQnVtDavPsER2zCZaXy3BXB2FbMSaQSZknozzshBllGeJzISMBGl1a5VuOnZ8yyyYCu2Z6nqonSMSfl+MGNT1DCq3k1B3OGItmk43UKufOBiTypoe1yOGN22tDTiXcwsWndtrMqc9QQjfxRQRuFXXOEduBynnKSZphCkvZRFmRZmHnMy6wcAje9LEufbhp7qxoBoK42QyKMOoiFPMi2QcySyWArxc1XZjUq5Ob1pD2VHOq9YV50RcQ8PRFYRSMNgNiG/ZVNf90q9Of5PPdW84fkHpVY1VdkVuvoGB8znU2J2fUIFWnerYmsoyM5qK5k1mRnE8n6jGKy70j6lBKpRgx8F6tB3PSVUZrMButqe7Bds6sF74oW82/Ur/xL0gSaeaqt7w4b41X4d0eN13VHwUA8LpBRjruFdeUpNdS8iBNgLNZOW78l6ZO3pEo0fJ7EUF1os7HpPt5QOmTqkmlTZDGjslz2LtlAGKYIxxHIY8hRLiSMTFVrZvQCpOrdo54QnGsnutZA//huwTMK+c6eGLMf2ONQPL4yCJS8khT7HM0xBElEb7xfI5gr8TD4joo/06L7bO3UXfCJq6GVLcxtLzg18dyIWzL2OYFSijMT2wCimKMI8ymSTPf1rtRV33nPQvBIeWS+1r9DaH+ziHssjCOArCLMgRcgykwLc5/EfEFz23RzPdqefy/7D+7Lwc55/oxUD/FCDjMo+FoEWCWVxm26+h//k433xKOaC36dYhtAZxCe3juXuSxh+N7tvdn9ueu/do2BJN5Y9t3duuBY4zaNDDaAcHCr0dtQMa4fL2a+N+PynyPKR9BnXvMvYf55gP46P9AjE1MFkUFAAA&quot;"/>
    <we:property name="creatorSessionId" value="&quot;688d863f-2a22-4910-9e9d-1dd43dd28309&quot;"/>
    <we:property name="creatorTenantId" value="&quot;af9a7c3e-95a0-47a1-9094-0b53e29b012b&quot;"/>
    <we:property name="creatorUserId" value="&quot;100320011E00039A&quot;"/>
    <we:property name="datasetId" value="&quot;64d99a14-388a-4dba-9fe6-4b9acfe337bb&quot;"/>
    <we:property name="embedUrl" value="&quot;/reportEmbed?reportId=67f37613-6a4d-45e8-b997-a3b626211e9c&amp;config=eyJjbHVzdGVyVXJsIjoiaHR0cHM6Ly9XQUJJLVNPVVRILUVBU1QtQVNJQS1CLVBSSU1BUlktcmVkaXJlY3QuYW5hbHlzaXMud2luZG93cy5uZXQiLCJlbWJlZEZlYXR1cmVzIjp7InVzYWdlTWV0cmljc1ZOZXh0Ijp0cnVlfX0%3D&amp;disableSensitivityBanner=true&amp;storytellingChangeViewModeShortcutKeys=true&quot;"/>
    <we:property name="initialStateBookmark" value="&quot;H4sIAAAAAAAAA+1Y30/bMBD+V5Cfqyk/GpLw1nbdHhhQ0YmHTVV1sS/BkMaR4zA61P+ds1PExpAqsVWUjqfa5+vdd3ff2Y7vmJBNXcLyFBbIjthQqesF6OsDn/VYtZadnR2fDM6P56eDkzGJVW2kqhp2dMcM6ALNhWxaKK0FEn6f9RiU5QQKO8uhbLDHatSNqqCUP7FTpiWjW1z1GN7WpdJgTU4NGLRmb0id5uTb/xCSR+BG3uAUuemknEfYjwKMeJanfpxmic9JrekUHLJnVaxp536kKgOyIjdWlnuZH6RhhEnaPwzyOMwFOLkszVolW45va03RUczL2mZlIG6g4iiYC0Fj0yG+YyNVtgs3Gv8mn6pWczzH3C1VRpolmfkGGuZTKLGZDyhBy0Y2bEVpmWhFSXMqEy05zoeycguX6sdIIyVKsCNv1duMZ1AUGgsw6+l4u2BrC9YJP7XVul7Rn7hnJGlkVZRrPjyW5msXDi/bhpKPokM4ugRtLPeyKyqyLQkZUFqgHi5dVT5K/UCPoPckmJ3IwGr2wGPSvfqFqSPKSaF0F8ZWyTNb2UUPhXeIYej7PIIMwkCE6Ua2r0FKTqXaOuEJxqJ5q2T3/4bsQ9BvnOn+qzH9gTUdy0OvH2Y5hyTCLIl8EEEU7BbLpwjuTNwjovd2a7/Y2HeXbSWo6yZIfitD1w9+vScHzq60YZxiHhzSBSvNReonQZz3+y+/Wu1EXnec9K8Eh4YL5XL03oe72Id5Gvth4PmxlyAk6OUC3/vwHxFftNwcTFQjX8r//frYeT3OP1OLjv4RQMzzJBSCBn2MwyzefAz9z9v5+illj+6mG5vQaMQF1E/77lkaf9aqrbe/bzvuPqJhC9SF27ZVa5oaOE6gQgej7gxIdHpUDqiEjduNtf39IslyF/YFlK2N2D3OMeeEMiGzEjf8wT7ZMQfLobsHwSUeqz0UAAA=&quot;"/>
    <we:property name="isFiltersActionButtonVisible" value="true"/>
    <we:property name="isVisualContainerHeaderHidden" value="false"/>
    <we:property name="pageDisplayName" value="&quot;Price&quot;"/>
    <we:property name="pageName" value="&quot;cc5e452e5cbf9179b81c&quot;"/>
    <we:property name="reportEmbeddedTime" value="&quot;2025-09-09T07:31:35.516Z&quot;"/>
    <we:property name="reportName" value="&quot;Final Project Zara&quot;"/>
    <we:property name="reportState" value="&quot;CONNECTED&quot;"/>
    <we:property name="reportUrl" value="&quot;/groups/me/reports/67f37613-6a4d-45e8-b997-a3b626211e9c/cc5e452e5cbf9179b81c?bookmarkGuid=48b825fe-2e40-4cb2-b575-b4a85b2adfd5&amp;bookmarkUsage=1&amp;ctid=af9a7c3e-95a0-47a1-9094-0b53e29b012b&amp;fromEntryPoint=export&quot;"/>
  </we:properties>
  <we:bindings/>
  <we:snapshot xmlns:r="http://schemas.openxmlformats.org/officeDocument/2006/relationships"/>
</we:webextension>
</file>

<file path=ppt/webextensions/webextension3.xml><?xml version="1.0" encoding="utf-8"?>
<we:webextension xmlns:we="http://schemas.microsoft.com/office/webextensions/webextension/2010/11" id="{3eeef668-38ba-49df-a3e9-2806ad05a966}">
  <we:reference id="WA200003233" version="2.0.0.3" store="vi-VN" storeType="OMEX"/>
  <we:alternateReferences/>
  <we:properties>
    <we:property name="Microsoft.Office.CampaignId" value="&quot;none&quot;"/>
    <we:property name="artifactViewState" value="&quot;live&quot;"/>
    <we:property name="backgroundColor" value="&quot;#FFFFFF&quot;"/>
    <we:property name="bookmark" value="&quot;H4sIAAAAAAAAA+1YUW/bNhD+K4Ze+mIUIiVZZN4Sr+hLNxh1kYcVRXEiT65aWRRIKqsX+L/vSLlYknlI0q2tUvjNPp6Od9/3kXfSdaIb17ew+w22mJwlF8Z82oL9NGPJPOlGmy4KYBLLUjPFinwhdFnRqul9YzqXnF0nHuwG/WXjBmhDIDK+fTdPoG1XsAn/amgdzpMerTMdtM2fODrTkrcD7ucJfu5bYyGEXHvwGMJekTv9pxTY84x2BOWbK1yj8qMVpJCy0pyrgskyy8uiBnJzo0PM7KhLCB23X5rOQ9PRNsGmOLkWquZVqRUUQqZlEex10/qDS7V78bm3VB3VvOsDOOf6CjqFOoklWHRjxtfJrwhusLGOF7cW1mawCl9jHZc63/gdxfkdLLxfQ4vu/TkhtHONS/aEy8oaQi26vMYr7AaM5g/mj6VFwkknZ+n+HVlc023aA6x/V/hmzFKBDRma6iNhEyqhB4zVaC92sZhfGvsFVT6/k++3LIQyp6Wi4lxCkTOCHGpkWpb5lIB/Yzy0s+jz9MG/XcxIgKwXmrMFnW9ZlIR+SqdgSgScX76crWyjfgLt3yxlBB+zoPqqFrXKeU5ESJ1OCfxRMGTQg/JPn4C75Ywk5EpoWWAOXOgiS1MlOd5LwpIg2Bgik4q+y8PStMO2+x/zpjS2X3X9uJbUZm8RkGyRGnb4ocFDLKkfd2pwXDc6LmOs+Dp51dD2Y+xLaIcQ9tkFuEY9CwgShqHrtl9Y/Ec45wkkv45ZrqPfPcHjvHAIHUoeOz+h8fFGb4/OLm73zdCm3cP9KKu6xkwwVleyYqkUIpvSET001NkK6XkaaTbHLsr5E9OtagdHD6O+ALv8ANZP5w45inc4BEd1eoB79z2UCmxR6wLquhSVYpLnKNRJqQ/L7dATZivjmiil/yLaMbuTbh+D9ijhvBKMiyy8DCAoVAwETKsVr4mY8Bo72W78Q1rmDVRGIjGXqKu0KksGOltIqEFOi8jDl4ITj8dBGWkUwDOajYsKypRzXqaQTew8/juN88n2uHsF1jd46h4PFmkqlABZ61wzVTBMRaHvf3+bmiZ+3NyzNV97D55k+lBoD0LVjHOWl7nmBZSVkCw7CfU7zF0nnT5idotKPTbYmMG7nobyFXR4ZMAh/qHTgZFHfN3Z7/8CqL07s4UaAAA=&quot;"/>
    <we:property name="creatorSessionId" value="&quot;a528fe98-36d5-4012-8e35-f05b3e86b715&quot;"/>
    <we:property name="creatorTenantId" value="&quot;af9a7c3e-95a0-47a1-9094-0b53e29b012b&quot;"/>
    <we:property name="creatorUserId" value="&quot;100320011E00039A&quot;"/>
    <we:property name="datasetId" value="&quot;ef150c38-07cf-4713-ae7c-c1a6579cd74a&quot;"/>
    <we:property name="embedUrl" value="&quot;/reportEmbed?reportId=0985998c-1720-49eb-948d-be80921c6618&amp;config=eyJjbHVzdGVyVXJsIjoiaHR0cHM6Ly9XQUJJLVNPVVRILUVBU1QtQVNJQS1CLVBSSU1BUlktcmVkaXJlY3QuYW5hbHlzaXMud2luZG93cy5uZXQiLCJlbWJlZEZlYXR1cmVzIjp7InVzYWdlTWV0cmljc1ZOZXh0Ijp0cnVlfX0%3D&amp;disableSensitivityBanner=true&amp;storytellingChangeViewModeShortcutKeys=true&quot;"/>
    <we:property name="initialStateBookmark" value="&quot;H4sIAAAAAAAAA+1ZTXPbNhD9Kx5ectF0CJA0Ad9k1dND6kRjZXxox+NZAksFCUVqANCN6tF/7wKUkzh2KzcfrtTRjQSWi7dvH3cB8jbRxi0bWL2CBSYnyWnXvV+AfX/EklHSbsZev355Pr54ef1qfH5Gw93Sm651yclt4sHO0V8a10MTPNDg71ejBJpmCvNwV0PjcJQs0bquhcb8iYMxTXnb43qU4Idl01kILmcePAa3N2RO97Q2+ymjFUF5c4MzVH4YBSmkrDTnqmCyzPKyqIHM3GAQkT1qElzH5Sdd68G0tEwYSzXjnOVlrnkBZSUkyyKM2jR+Y1Ktzj4sLUVHMa+WgZWxvoFWoU5iCBbdgPg2OUdwvY0Ozu5NzLreKrzAOk613vgV+fkNLFzPoEF3PSaGVs64ZE28TG1HrEWTC7zBtsejKdLzBHyO0eJt98fEIlGmk5N0PfqIbEJD884aBc0DcJOu6Rftd8Q2o2hDZh9BdEUjzrTzZpPzT/S/GYAuDU7egvVBU9U7Sl6gmh7qrEZ7uops/2zsXdr56AvQz8T0+upOgWT57jONbYgegP5IZq/WYS4VSoCsda4ZiRpTUeiDTJ+IjS4XXZTRQac/kNpBqAJ4pmVRVFCmnPMyhQy2CvVZ5bDpFP+oz117cw4y/U4pH0SKuURdpVVZMtDZsYQa5L6IdKsUXGMU2ntCSBZIe7VwocFDDGo5rGVwmO+GdoIx5tvkV0M8DL4voemD2xen4Ix6EZIYafybREZz9zxpzCvBuMiYkCmCQsVA7Fit+ZYd0v83jw92N8COa11AXZeiUkzyHIU67G6e3IJ1r/zRtHPma0uGanpHRKMe0B06yb9he5AwHTjrGjPBWF3JiqVSiOwg4adhI4IW7pt0ewr2INqt/G66phK0QcccuNBFlqZK8u1Hyf3Qw7O0zPCtqblT0gN3zhNJfhZRzqLdFufxK9l/2Y3vqwMzmUJd1aJWOc+PNZc63aU69qbz0BxtyvBX1QywenfKxJfhDBqQNRHPjjVTsii1LNNC1buUhPHlL4SZ3rX9T8DnoQzkFxXnEoo8HCugRkb857tE/iCZaLP/9N8PZkiA4rSZIsXzqtQKCkpDWexSAjatff/J/xRILP5h9rHG2fXeLel8PYUWH+l4RDe0OhDwtD43CpSYqtnWdcM/oo99cb3+CxlD17uuGgAA&quot;"/>
    <we:property name="isFiltersActionButtonVisible" value="true"/>
    <we:property name="isVisualContainerHeaderHidden" value="false"/>
    <we:property name="pageDisplayName" value="&quot;Revenue&quot;"/>
    <we:property name="reportEmbeddedTime" value="&quot;2025-09-09T07:20:13.308Z&quot;"/>
    <we:property name="reportName" value="&quot;Final Project&quot;"/>
    <we:property name="reportState" value="&quot;CONNECTED&quot;"/>
    <we:property name="reportUrl" value="&quot;/links/bdi--CVnEn?ctid=af9a7c3e-95a0-47a1-9094-0b53e29b012b&amp;pbi_source=linkShare&amp;bookmarkGuid=b4087b89-ad57-4617-8eed-735de3f06052&amp;fromEntryPoint=share&quot;"/>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ocument_x0020_Purpose xmlns="f577acbf-5b0b-4b4f-9948-268e97f8d3a4">Informational</Document_x0020_Purpose>
    <Initiatives xmlns="f577acbf-5b0b-4b4f-9948-268e97f8d3a4"/>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D401524DC532D42A0E0ED886331A72B" ma:contentTypeVersion="15" ma:contentTypeDescription="Create a new document." ma:contentTypeScope="" ma:versionID="aba17d7263e5a17e1efe42a3571abb41">
  <xsd:schema xmlns:xsd="http://www.w3.org/2001/XMLSchema" xmlns:xs="http://www.w3.org/2001/XMLSchema" xmlns:p="http://schemas.microsoft.com/office/2006/metadata/properties" xmlns:ns2="f577acbf-5b0b-4b4f-9948-268e97f8d3a4" xmlns:ns3="b1e4d6ee-9f6f-43f8-a618-24f3d84da28f" targetNamespace="http://schemas.microsoft.com/office/2006/metadata/properties" ma:root="true" ma:fieldsID="e4e3c9c8ed1c3d723d02c9f1cb24d19a" ns2:_="" ns3:_="">
    <xsd:import namespace="f577acbf-5b0b-4b4f-9948-268e97f8d3a4"/>
    <xsd:import namespace="b1e4d6ee-9f6f-43f8-a618-24f3d84da28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3:LastSharedByUser" minOccurs="0"/>
                <xsd:element ref="ns3:LastSharedByTime" minOccurs="0"/>
                <xsd:element ref="ns2:Document_x0020_Purpose" minOccurs="0"/>
                <xsd:element ref="ns2:Initiatives" minOccurs="0"/>
                <xsd:element ref="ns2:MediaServiceDateTaken" minOccurs="0"/>
                <xsd:element ref="ns2:MediaServiceAutoTags" minOccurs="0"/>
                <xsd:element ref="ns2:MediaServiceOCR" minOccurs="0"/>
                <xsd:element ref="ns2:MediaServiceLocation"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77acbf-5b0b-4b4f-9948-268e97f8d3a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Document_x0020_Purpose" ma:index="14" nillable="true" ma:displayName="Document Purpose" ma:default="Informational" ma:format="Dropdown" ma:internalName="Document_x0020_Purpose">
      <xsd:simpleType>
        <xsd:restriction base="dms:Choice">
          <xsd:enumeration value="Informational"/>
          <xsd:enumeration value="Feature Spec"/>
          <xsd:enumeration value="Engineering Design"/>
          <xsd:enumeration value="Planning"/>
        </xsd:restriction>
      </xsd:simpleType>
    </xsd:element>
    <xsd:element name="Initiatives" ma:index="15" nillable="true" ma:displayName="Initiatives" ma:description="List of initiatives related to this document" ma:internalName="Initiatives">
      <xsd:complexType>
        <xsd:complexContent>
          <xsd:extension base="dms:MultiChoice">
            <xsd:sequence>
              <xsd:element name="Value" maxOccurs="unbounded" minOccurs="0" nillable="true">
                <xsd:simpleType>
                  <xsd:restriction base="dms:Choice">
                    <xsd:enumeration value="Add-in MAU"/>
                    <xsd:enumeration value="Custom Functions"/>
                    <xsd:enumeration value="Data &amp; Analytics"/>
                    <xsd:enumeration value="DevEx: Portals &amp; Programs"/>
                    <xsd:enumeration value="DevEx: Tools &amp; Libraries"/>
                    <xsd:enumeration value="Engineering"/>
                    <xsd:enumeration value="Excel API"/>
                    <xsd:enumeration value="In-Market Support"/>
                    <xsd:enumeration value="Maker Access"/>
                    <xsd:enumeration value="SDX Runtime &amp; Partners"/>
                    <xsd:enumeration value="SDX Service Delivery"/>
                    <xsd:enumeration value="SDX API &amp; Pipeline"/>
                    <xsd:enumeration value="Shield &amp; OCE"/>
                  </xsd:restriction>
                </xsd:simpleType>
              </xsd:element>
            </xsd:sequence>
          </xsd:extension>
        </xsd:complexContent>
      </xsd:complexType>
    </xsd:element>
    <xsd:element name="MediaServiceDateTaken" ma:index="16" nillable="true" ma:displayName="MediaServiceDateTaken" ma:hidden="true" ma:internalName="MediaServiceDateTaken" ma:readOnly="true">
      <xsd:simpleType>
        <xsd:restriction base="dms:Text"/>
      </xsd:simpleType>
    </xsd:element>
    <xsd:element name="MediaServiceAutoTags" ma:index="17" nillable="true" ma:displayName="MediaServiceAutoTags" ma:internalName="MediaServiceAutoTags"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element name="MediaServiceLocation" ma:index="19" nillable="true" ma:displayName="MediaServiceLocation" ma:internalName="MediaServiceLocation"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GenerationTime" ma:index="21"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1e4d6ee-9f6f-43f8-a618-24f3d84da28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LastSharedByUser" ma:index="12" nillable="true" ma:displayName="Last Shared By User" ma:hidden="true" ma:internalName="LastSharedByUser" ma:readOnly="true">
      <xsd:simpleType>
        <xsd:restriction base="dms:Note"/>
      </xsd:simpleType>
    </xsd:element>
    <xsd:element name="LastSharedByTime" ma:index="13"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17AB1FA-2F28-4684-9230-02ACEB6C0B0A}">
  <ds:schemaRefs>
    <ds:schemaRef ds:uri="http://purl.org/dc/elements/1.1/"/>
    <ds:schemaRef ds:uri="http://schemas.microsoft.com/office/2006/metadata/properties"/>
    <ds:schemaRef ds:uri="b1e4d6ee-9f6f-43f8-a618-24f3d84da28f"/>
    <ds:schemaRef ds:uri="http://schemas.microsoft.com/office/2006/documentManagement/types"/>
    <ds:schemaRef ds:uri="http://purl.org/dc/terms/"/>
    <ds:schemaRef ds:uri="http://schemas.openxmlformats.org/package/2006/metadata/core-properties"/>
    <ds:schemaRef ds:uri="f577acbf-5b0b-4b4f-9948-268e97f8d3a4"/>
    <ds:schemaRef ds:uri="http://purl.org/dc/dcmitype/"/>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E21AFCC0-734A-4A90-A597-A1CB34860DCD}">
  <ds:schemaRefs>
    <ds:schemaRef ds:uri="http://schemas.microsoft.com/sharepoint/v3/contenttype/forms"/>
  </ds:schemaRefs>
</ds:datastoreItem>
</file>

<file path=customXml/itemProps3.xml><?xml version="1.0" encoding="utf-8"?>
<ds:datastoreItem xmlns:ds="http://schemas.openxmlformats.org/officeDocument/2006/customXml" ds:itemID="{1DD29C39-1C4E-4B06-A1F4-2510F2DACF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577acbf-5b0b-4b4f-9948-268e97f8d3a4"/>
    <ds:schemaRef ds:uri="b1e4d6ee-9f6f-43f8-a618-24f3d84da2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TM04033929[[fn=Slate]]</Template>
  <TotalTime>1690</TotalTime>
  <Words>446</Words>
  <Application>Microsoft Office PowerPoint</Application>
  <PresentationFormat>Widescreen</PresentationFormat>
  <Paragraphs>52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Algerian</vt:lpstr>
      <vt:lpstr>Aptos Black</vt:lpstr>
      <vt:lpstr>Calisto MT</vt:lpstr>
      <vt:lpstr>Segoe UI Light</vt:lpstr>
      <vt:lpstr>Wingdings 2</vt:lpstr>
      <vt:lpstr>Slate</vt:lpstr>
      <vt:lpstr>PowerPoint Presentation</vt:lpstr>
      <vt:lpstr>PowerPoint Presentation</vt:lpstr>
      <vt:lpstr>SALES VOLUME</vt:lpstr>
      <vt:lpstr>INSIGHTS</vt:lpstr>
      <vt:lpstr>PowerPoint Presentation</vt:lpstr>
      <vt:lpstr>INSIGHTS</vt:lpstr>
      <vt:lpstr>PowerPoint Presentation</vt:lpstr>
      <vt:lpstr>INSIGHTS</vt:lpstr>
      <vt:lpstr>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dc:creator>
  <cp:lastModifiedBy>Nghia Tran Dai</cp:lastModifiedBy>
  <cp:revision>3</cp:revision>
  <dcterms:created xsi:type="dcterms:W3CDTF">2018-06-07T21:39:02Z</dcterms:created>
  <dcterms:modified xsi:type="dcterms:W3CDTF">2025-09-09T09:58:06Z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0x010100CD401524DC532D42A0E0ED886331A72B</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t-dahop@microsoft.com</vt:lpwstr>
  </property>
  <property fmtid="{D5CDD505-2E9C-101B-9397-08002B2CF9AE}" pid="6" name="MSIP_Label_f42aa342-8706-4288-bd11-ebb85995028c_SetDate">
    <vt:lpwstr>2018-06-18T13:45:27.3782680Z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