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261" r:id="rId4"/>
    <p:sldId id="299" r:id="rId5"/>
    <p:sldId id="300" r:id="rId6"/>
    <p:sldId id="301" r:id="rId7"/>
    <p:sldId id="294" r:id="rId8"/>
    <p:sldId id="302" r:id="rId9"/>
    <p:sldId id="303" r:id="rId10"/>
    <p:sldId id="295" r:id="rId11"/>
    <p:sldId id="304" r:id="rId12"/>
    <p:sldId id="305" r:id="rId13"/>
    <p:sldId id="306" r:id="rId14"/>
    <p:sldId id="307" r:id="rId15"/>
    <p:sldId id="296" r:id="rId16"/>
    <p:sldId id="308" r:id="rId17"/>
    <p:sldId id="309" r:id="rId18"/>
    <p:sldId id="310" r:id="rId19"/>
    <p:sldId id="311" r:id="rId20"/>
    <p:sldId id="312" r:id="rId21"/>
    <p:sldId id="297" r:id="rId22"/>
    <p:sldId id="313" r:id="rId23"/>
    <p:sldId id="318" r:id="rId24"/>
    <p:sldId id="319" r:id="rId25"/>
    <p:sldId id="320" r:id="rId26"/>
    <p:sldId id="321" r:id="rId27"/>
    <p:sldId id="336" r:id="rId28"/>
    <p:sldId id="337" r:id="rId29"/>
    <p:sldId id="298" r:id="rId30"/>
    <p:sldId id="338" r:id="rId31"/>
    <p:sldId id="292" r:id="rId32"/>
  </p:sldIdLst>
  <p:sldSz cx="18288000" cy="10287000"/>
  <p:notesSz cx="6858000" cy="9144000"/>
  <p:embeddedFontLst>
    <p:embeddedFont>
      <p:font typeface="Playfair Display Black" panose="00000A00000000000000" pitchFamily="2" charset="0"/>
      <p:bold r:id="rId35"/>
      <p:boldItalic r:id="rId36"/>
    </p:embeddedFont>
    <p:embeddedFont>
      <p:font typeface="UTM Avo" panose="020406030505060202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8" y="19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0BF68-D257-98CE-ACF8-AFE2A0CE9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7EEF1-C4C3-2780-D9E8-EBA35ABE85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0A778-4166-40B1-85AB-5922639FC7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5920-2E59-DD28-328F-F1D0AB036A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B17BF-D3A9-A3F9-4329-76004E908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154B-4FAB-4C8D-968B-A89B14A6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3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37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27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379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6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37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890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423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09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867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19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743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572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188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67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849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097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908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917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66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90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6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992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17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51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94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99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872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60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00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4802678" y="8507897"/>
            <a:ext cx="2749827" cy="126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0" b="1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457199"/>
            <a:ext cx="16230600" cy="9272586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1537066"/>
            <a:ext cx="15230668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Hệ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thống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tìm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kiếm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phát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hiện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ngăn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ngừa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xâm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nhập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UTM Avo" panose="02040603050506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Đề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tài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: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Triển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khai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hệ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thống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IDPS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bằng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Zeek</a:t>
            </a:r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(Bro)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: NT204.O21.ATCL – GVHD: </a:t>
            </a:r>
            <a:r>
              <a:rPr lang="en-US" sz="4000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4000" dirty="0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 Hoàng </a:t>
            </a:r>
            <a:r>
              <a:rPr lang="en-US" sz="4000" dirty="0" err="1">
                <a:solidFill>
                  <a:schemeClr val="tx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Hiển</a:t>
            </a:r>
            <a:endParaRPr lang="en-US" sz="4000" dirty="0">
              <a:solidFill>
                <a:schemeClr val="tx1"/>
              </a:solidFill>
              <a:latin typeface="UTM Avo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3804150" y="711006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22609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036060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036060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036060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90;p13">
            <a:extLst>
              <a:ext uri="{FF2B5EF4-FFF2-40B4-BE49-F238E27FC236}">
                <a16:creationId xmlns:a16="http://schemas.microsoft.com/office/drawing/2014/main" id="{44DF3043-ACCD-E9C3-9FD4-DCC3BD35A4EE}"/>
              </a:ext>
            </a:extLst>
          </p:cNvPr>
          <p:cNvSpPr txBox="1"/>
          <p:nvPr/>
        </p:nvSpPr>
        <p:spPr>
          <a:xfrm>
            <a:off x="1688156" y="7347739"/>
            <a:ext cx="9721372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7500" b="1" dirty="0">
                <a:solidFill>
                  <a:schemeClr val="tx1"/>
                </a:solidFill>
                <a:latin typeface="UTM Avo" panose="02040603050506020204" pitchFamily="18" charset="0"/>
              </a:rPr>
              <a:t>BÁO CÁO CUỐI KỲ</a:t>
            </a:r>
            <a:endParaRPr lang="vi-VN" sz="7500" b="1" dirty="0">
              <a:solidFill>
                <a:schemeClr val="tx1"/>
              </a:solidFill>
            </a:endParaRPr>
          </a:p>
        </p:txBody>
      </p:sp>
      <p:sp>
        <p:nvSpPr>
          <p:cNvPr id="8" name="Google Shape;90;p13">
            <a:extLst>
              <a:ext uri="{FF2B5EF4-FFF2-40B4-BE49-F238E27FC236}">
                <a16:creationId xmlns:a16="http://schemas.microsoft.com/office/drawing/2014/main" id="{07C37DC1-F088-DACA-05B0-81057C88E348}"/>
              </a:ext>
            </a:extLst>
          </p:cNvPr>
          <p:cNvSpPr txBox="1"/>
          <p:nvPr/>
        </p:nvSpPr>
        <p:spPr>
          <a:xfrm>
            <a:off x="1612387" y="8608696"/>
            <a:ext cx="39616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UTM Avo" panose="02040603050506020204" pitchFamily="18" charset="0"/>
              </a:rPr>
              <a:t>NHÓM 05</a:t>
            </a:r>
            <a:endParaRPr lang="vi-VN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8"/>
          <p:cNvGrpSpPr/>
          <p:nvPr/>
        </p:nvGrpSpPr>
        <p:grpSpPr>
          <a:xfrm>
            <a:off x="12252203" y="-2805287"/>
            <a:ext cx="7469658" cy="8081667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70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" name="Google Shape;249;p18"/>
          <p:cNvSpPr txBox="1"/>
          <p:nvPr/>
        </p:nvSpPr>
        <p:spPr>
          <a:xfrm>
            <a:off x="11491418" y="700116"/>
            <a:ext cx="647923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 LỤC</a:t>
            </a:r>
            <a:endParaRPr sz="7500" b="1" dirty="0">
              <a:latin typeface="UTM Avo" panose="02040603050506020204" pitchFamily="18" charset="0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599624" y="1270033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Giới</a:t>
            </a:r>
            <a:r>
              <a:rPr lang="en-US" sz="6000" dirty="0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thiệu</a:t>
            </a:r>
            <a:endParaRPr sz="6000" dirty="0">
              <a:solidFill>
                <a:schemeClr val="tx1"/>
              </a:solidFill>
              <a:latin typeface="UTM Avo" panose="02040603050506020204" pitchFamily="18" charset="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029613" y="1078487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1233024" y="2271851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1249693" y="3424875"/>
            <a:ext cx="119395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613071" y="2490291"/>
            <a:ext cx="762275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Cơ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sở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lý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thuyết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99623" y="3643315"/>
            <a:ext cx="1051587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Phân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tích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thiết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sp>
        <p:nvSpPr>
          <p:cNvPr id="2" name="Google Shape;255;p18">
            <a:extLst>
              <a:ext uri="{FF2B5EF4-FFF2-40B4-BE49-F238E27FC236}">
                <a16:creationId xmlns:a16="http://schemas.microsoft.com/office/drawing/2014/main" id="{F7819A37-7528-9753-383D-79FCCFC272C3}"/>
              </a:ext>
            </a:extLst>
          </p:cNvPr>
          <p:cNvSpPr txBox="1"/>
          <p:nvPr/>
        </p:nvSpPr>
        <p:spPr>
          <a:xfrm>
            <a:off x="1186941" y="4653043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5;p18">
            <a:extLst>
              <a:ext uri="{FF2B5EF4-FFF2-40B4-BE49-F238E27FC236}">
                <a16:creationId xmlns:a16="http://schemas.microsoft.com/office/drawing/2014/main" id="{D3A68458-C99B-BA73-D251-D7C963C08CFC}"/>
              </a:ext>
            </a:extLst>
          </p:cNvPr>
          <p:cNvSpPr txBox="1"/>
          <p:nvPr/>
        </p:nvSpPr>
        <p:spPr>
          <a:xfrm>
            <a:off x="1177977" y="5813968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05.</a:t>
            </a:r>
            <a:endParaRPr dirty="0"/>
          </a:p>
        </p:txBody>
      </p: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FAA39332-DB2D-704F-FAB0-93F345A8D79A}"/>
              </a:ext>
            </a:extLst>
          </p:cNvPr>
          <p:cNvSpPr txBox="1"/>
          <p:nvPr/>
        </p:nvSpPr>
        <p:spPr>
          <a:xfrm>
            <a:off x="1195907" y="6961446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5" name="Google Shape;268;p18">
            <a:extLst>
              <a:ext uri="{FF2B5EF4-FFF2-40B4-BE49-F238E27FC236}">
                <a16:creationId xmlns:a16="http://schemas.microsoft.com/office/drawing/2014/main" id="{D800B0F3-4B15-3A0F-68D6-4F3B744F7749}"/>
              </a:ext>
            </a:extLst>
          </p:cNvPr>
          <p:cNvSpPr txBox="1"/>
          <p:nvPr/>
        </p:nvSpPr>
        <p:spPr>
          <a:xfrm>
            <a:off x="2550319" y="4884922"/>
            <a:ext cx="8435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Hiện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6" name="Google Shape;268;p18">
            <a:extLst>
              <a:ext uri="{FF2B5EF4-FFF2-40B4-BE49-F238E27FC236}">
                <a16:creationId xmlns:a16="http://schemas.microsoft.com/office/drawing/2014/main" id="{20316583-0068-05DA-DCDD-E44407A72123}"/>
              </a:ext>
            </a:extLst>
          </p:cNvPr>
          <p:cNvSpPr txBox="1"/>
          <p:nvPr/>
        </p:nvSpPr>
        <p:spPr>
          <a:xfrm>
            <a:off x="2559285" y="6084619"/>
            <a:ext cx="997281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nghiệm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và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đánh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giá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BF29EE5B-AB67-C007-1148-4AA178E37806}"/>
              </a:ext>
            </a:extLst>
          </p:cNvPr>
          <p:cNvSpPr txBox="1"/>
          <p:nvPr/>
        </p:nvSpPr>
        <p:spPr>
          <a:xfrm>
            <a:off x="2599624" y="7276197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luận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F3A6AA-C56D-AC61-F3D1-CB164D2EA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Mô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hình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tổng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quan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diagram of a computer security system&#10;&#10;Description automatically generated">
            <a:extLst>
              <a:ext uri="{FF2B5EF4-FFF2-40B4-BE49-F238E27FC236}">
                <a16:creationId xmlns:a16="http://schemas.microsoft.com/office/drawing/2014/main" id="{D99B9CFA-A1C3-D6F8-A087-65653862E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0" y="1629265"/>
            <a:ext cx="15901265" cy="91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4467-0A05-2D25-A58C-C0632DDA7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Phương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pháp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hiện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Phương</a:t>
            </a:r>
            <a:r>
              <a:rPr lang="en-US" sz="4400" b="1" dirty="0"/>
              <a:t> </a:t>
            </a:r>
            <a:r>
              <a:rPr lang="en-US" sz="4400" b="1" dirty="0" err="1"/>
              <a:t>pháp</a:t>
            </a:r>
            <a:r>
              <a:rPr lang="en-US" sz="4400" b="1" dirty="0"/>
              <a:t> </a:t>
            </a:r>
            <a:r>
              <a:rPr lang="en-US" sz="4400" b="1" dirty="0" err="1"/>
              <a:t>thực</a:t>
            </a:r>
            <a:r>
              <a:rPr lang="en-US" sz="4400" b="1" dirty="0"/>
              <a:t> </a:t>
            </a:r>
            <a:r>
              <a:rPr lang="en-US" sz="4400" b="1" dirty="0" err="1"/>
              <a:t>hiện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làm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cụ</a:t>
            </a:r>
            <a:r>
              <a:rPr lang="en-US" sz="4400" dirty="0"/>
              <a:t> </a:t>
            </a:r>
            <a:r>
              <a:rPr lang="en-US" sz="4400" dirty="0" err="1"/>
              <a:t>chính</a:t>
            </a:r>
            <a:r>
              <a:rPr lang="en-US" sz="4400" dirty="0"/>
              <a:t> </a:t>
            </a:r>
            <a:r>
              <a:rPr lang="en-US" sz="4400" dirty="0" err="1"/>
              <a:t>cho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r>
              <a:rPr lang="en-US" sz="4400" dirty="0"/>
              <a:t> NIDS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Thiết</a:t>
            </a:r>
            <a:r>
              <a:rPr lang="en-US" sz="4400" dirty="0"/>
              <a:t> </a:t>
            </a:r>
            <a:r>
              <a:rPr lang="en-US" sz="4400" dirty="0" err="1"/>
              <a:t>kế</a:t>
            </a:r>
            <a:r>
              <a:rPr lang="en-US" sz="4400" dirty="0"/>
              <a:t> </a:t>
            </a:r>
            <a:r>
              <a:rPr lang="en-US" sz="4400" dirty="0" err="1"/>
              <a:t>môi</a:t>
            </a:r>
            <a:r>
              <a:rPr lang="en-US" sz="4400" dirty="0"/>
              <a:t> </a:t>
            </a:r>
            <a:r>
              <a:rPr lang="en-US" sz="4400" dirty="0" err="1"/>
              <a:t>trường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ảo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Vmware</a:t>
            </a:r>
            <a:r>
              <a:rPr lang="en-US" sz="4400" dirty="0"/>
              <a:t>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Xây</a:t>
            </a:r>
            <a:r>
              <a:rPr lang="en-US" sz="4400" dirty="0"/>
              <a:t> </a:t>
            </a:r>
            <a:r>
              <a:rPr lang="en-US" sz="4400" dirty="0" err="1"/>
              <a:t>dựng</a:t>
            </a:r>
            <a:r>
              <a:rPr lang="en-US" sz="4400" dirty="0"/>
              <a:t> </a:t>
            </a:r>
            <a:r>
              <a:rPr lang="en-US" sz="4400" dirty="0" err="1"/>
              <a:t>môi</a:t>
            </a:r>
            <a:r>
              <a:rPr lang="en-US" sz="4400" dirty="0"/>
              <a:t> </a:t>
            </a:r>
            <a:r>
              <a:rPr lang="en-US" sz="4400" dirty="0" err="1"/>
              <a:t>trường</a:t>
            </a:r>
            <a:r>
              <a:rPr lang="en-US" sz="4400" dirty="0"/>
              <a:t> bao </a:t>
            </a:r>
            <a:r>
              <a:rPr lang="en-US" sz="4400" dirty="0" err="1"/>
              <a:t>gồm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máy</a:t>
            </a:r>
            <a:r>
              <a:rPr lang="en-US" sz="4400" dirty="0"/>
              <a:t> </a:t>
            </a:r>
            <a:r>
              <a:rPr lang="en-US" sz="4400" dirty="0" err="1"/>
              <a:t>ảo</a:t>
            </a:r>
            <a:r>
              <a:rPr lang="en-US" sz="4400" dirty="0"/>
              <a:t>: Attacker, </a:t>
            </a:r>
            <a:r>
              <a:rPr lang="en-US" sz="4400" dirty="0" err="1"/>
              <a:t>LinuxClient</a:t>
            </a:r>
            <a:r>
              <a:rPr lang="en-US" sz="4400" dirty="0"/>
              <a:t>, </a:t>
            </a:r>
            <a:r>
              <a:rPr lang="en-US" sz="4400" dirty="0" err="1"/>
              <a:t>WindowsClient</a:t>
            </a:r>
            <a:r>
              <a:rPr lang="en-US" sz="4400" dirty="0"/>
              <a:t>, </a:t>
            </a:r>
            <a:r>
              <a:rPr lang="en-US" sz="4400" dirty="0" err="1"/>
              <a:t>Zeek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286B3-78A4-52B9-DD37-7F786CBA8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Kiến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trúc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từng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thành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phần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38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err="1"/>
              <a:t>Kiến</a:t>
            </a:r>
            <a:r>
              <a:rPr lang="en-US" sz="4000" b="1" dirty="0"/>
              <a:t> </a:t>
            </a:r>
            <a:r>
              <a:rPr lang="en-US" sz="4000" b="1" dirty="0" err="1"/>
              <a:t>trúc</a:t>
            </a:r>
            <a:r>
              <a:rPr lang="en-US" sz="4000" b="1" dirty="0"/>
              <a:t> </a:t>
            </a:r>
            <a:r>
              <a:rPr lang="en-US" sz="4000" b="1" dirty="0" err="1"/>
              <a:t>từng</a:t>
            </a:r>
            <a:r>
              <a:rPr lang="en-US" sz="4000" b="1" dirty="0"/>
              <a:t> </a:t>
            </a:r>
            <a:r>
              <a:rPr lang="en-US" sz="4000" b="1" dirty="0" err="1"/>
              <a:t>thành</a:t>
            </a:r>
            <a:r>
              <a:rPr lang="en-US" sz="4000" b="1" dirty="0"/>
              <a:t> </a:t>
            </a:r>
            <a:r>
              <a:rPr lang="en-US" sz="4000" b="1" dirty="0" err="1"/>
              <a:t>phần</a:t>
            </a:r>
            <a:r>
              <a:rPr lang="vi-VN" sz="4000" b="1" dirty="0"/>
              <a:t>:</a:t>
            </a:r>
            <a:r>
              <a:rPr lang="en-US" sz="4000" b="1" dirty="0"/>
              <a:t>	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Zeek</a:t>
            </a:r>
            <a:r>
              <a:rPr lang="en-US" sz="4000" dirty="0"/>
              <a:t>: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iptables rule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cấu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làm</a:t>
            </a:r>
            <a:r>
              <a:rPr lang="en-US" sz="4000" dirty="0"/>
              <a:t> router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Attacker: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hành</a:t>
            </a:r>
            <a:r>
              <a:rPr lang="en-US" sz="4000" dirty="0"/>
              <a:t> Kali Linux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tạo</a:t>
            </a:r>
            <a:r>
              <a:rPr lang="en-US" sz="4000" dirty="0"/>
              <a:t> </a:t>
            </a: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cuộc</a:t>
            </a:r>
            <a:r>
              <a:rPr lang="en-US" sz="4000" dirty="0"/>
              <a:t> </a:t>
            </a:r>
            <a:r>
              <a:rPr lang="en-US" sz="4000" dirty="0" err="1"/>
              <a:t>tấn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mạng</a:t>
            </a:r>
            <a:r>
              <a:rPr lang="en-US" sz="4000" dirty="0"/>
              <a:t>; card host-only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Zeek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LinuxClient</a:t>
            </a:r>
            <a:r>
              <a:rPr lang="en-US" sz="4000" dirty="0"/>
              <a:t>: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hành</a:t>
            </a:r>
            <a:r>
              <a:rPr lang="en-US" sz="4000" dirty="0"/>
              <a:t> Ubuntu; card host-only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Zeek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WindowsClient</a:t>
            </a:r>
            <a:r>
              <a:rPr lang="en-US" sz="4000" dirty="0"/>
              <a:t>: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hành</a:t>
            </a:r>
            <a:r>
              <a:rPr lang="en-US" sz="4000" dirty="0"/>
              <a:t> Windows 7; card host-only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Zeek</a:t>
            </a:r>
            <a:endParaRPr lang="en-US" sz="40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2D4E-3B10-7D36-7E14-B3A4DCA8A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Luồng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hoạt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động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Luồng</a:t>
            </a:r>
            <a:r>
              <a:rPr lang="en-US" sz="4400" b="1" dirty="0"/>
              <a:t> </a:t>
            </a:r>
            <a:r>
              <a:rPr lang="en-US" sz="4400" b="1" dirty="0" err="1"/>
              <a:t>hoạt</a:t>
            </a:r>
            <a:r>
              <a:rPr lang="en-US" sz="4400" b="1" dirty="0"/>
              <a:t> </a:t>
            </a:r>
            <a:r>
              <a:rPr lang="en-US" sz="4400" b="1" dirty="0" err="1"/>
              <a:t>động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Máy</a:t>
            </a:r>
            <a:r>
              <a:rPr lang="en-US" sz="4400" dirty="0"/>
              <a:t> attacker </a:t>
            </a:r>
            <a:r>
              <a:rPr lang="en-US" sz="4400" dirty="0" err="1"/>
              <a:t>tạo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cuộc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Máy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giám</a:t>
            </a:r>
            <a:r>
              <a:rPr lang="en-US" sz="4400" dirty="0"/>
              <a:t> </a:t>
            </a:r>
            <a:r>
              <a:rPr lang="en-US" sz="4400" dirty="0" err="1"/>
              <a:t>sát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cuộc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Khi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tạo</a:t>
            </a:r>
            <a:r>
              <a:rPr lang="en-US" sz="4400" dirty="0"/>
              <a:t> </a:t>
            </a:r>
            <a:r>
              <a:rPr lang="en-US" sz="4400" dirty="0" err="1"/>
              <a:t>ra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cảnh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cho</a:t>
            </a:r>
            <a:r>
              <a:rPr lang="en-US" sz="4400" dirty="0"/>
              <a:t> </a:t>
            </a:r>
            <a:r>
              <a:rPr lang="en-US" sz="4400" dirty="0" err="1"/>
              <a:t>người</a:t>
            </a:r>
            <a:r>
              <a:rPr lang="en-US" sz="4400" dirty="0"/>
              <a:t> </a:t>
            </a:r>
            <a:r>
              <a:rPr lang="en-US" sz="4400" dirty="0" err="1"/>
              <a:t>quản</a:t>
            </a:r>
            <a:r>
              <a:rPr lang="en-US" sz="4400" dirty="0"/>
              <a:t> </a:t>
            </a:r>
            <a:r>
              <a:rPr lang="en-US" sz="4400" dirty="0" err="1"/>
              <a:t>trị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8"/>
          <p:cNvGrpSpPr/>
          <p:nvPr/>
        </p:nvGrpSpPr>
        <p:grpSpPr>
          <a:xfrm>
            <a:off x="12388681" y="-2545977"/>
            <a:ext cx="7469658" cy="8081667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70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" name="Google Shape;249;p18"/>
          <p:cNvSpPr txBox="1"/>
          <p:nvPr/>
        </p:nvSpPr>
        <p:spPr>
          <a:xfrm>
            <a:off x="12078272" y="700116"/>
            <a:ext cx="593332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 LỤC</a:t>
            </a:r>
            <a:endParaRPr sz="7500" b="1" dirty="0">
              <a:latin typeface="UTM Avo" panose="02040603050506020204" pitchFamily="18" charset="0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599624" y="1270033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Giới</a:t>
            </a:r>
            <a:r>
              <a:rPr lang="en-US" sz="6000" dirty="0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thiệu</a:t>
            </a:r>
            <a:endParaRPr sz="6000" dirty="0">
              <a:solidFill>
                <a:schemeClr val="tx1"/>
              </a:solidFill>
              <a:latin typeface="UTM Avo" panose="02040603050506020204" pitchFamily="18" charset="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029613" y="1078487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1233024" y="2271851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1249693" y="3424875"/>
            <a:ext cx="119395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613070" y="2490291"/>
            <a:ext cx="653092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Cơ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sở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lý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thuyết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99623" y="3643315"/>
            <a:ext cx="1029751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Phân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tích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" name="Google Shape;255;p18">
            <a:extLst>
              <a:ext uri="{FF2B5EF4-FFF2-40B4-BE49-F238E27FC236}">
                <a16:creationId xmlns:a16="http://schemas.microsoft.com/office/drawing/2014/main" id="{F7819A37-7528-9753-383D-79FCCFC272C3}"/>
              </a:ext>
            </a:extLst>
          </p:cNvPr>
          <p:cNvSpPr txBox="1"/>
          <p:nvPr/>
        </p:nvSpPr>
        <p:spPr>
          <a:xfrm>
            <a:off x="1186941" y="4653043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5;p18">
            <a:extLst>
              <a:ext uri="{FF2B5EF4-FFF2-40B4-BE49-F238E27FC236}">
                <a16:creationId xmlns:a16="http://schemas.microsoft.com/office/drawing/2014/main" id="{D3A68458-C99B-BA73-D251-D7C963C08CFC}"/>
              </a:ext>
            </a:extLst>
          </p:cNvPr>
          <p:cNvSpPr txBox="1"/>
          <p:nvPr/>
        </p:nvSpPr>
        <p:spPr>
          <a:xfrm>
            <a:off x="1177977" y="5813968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05.</a:t>
            </a:r>
            <a:endParaRPr dirty="0"/>
          </a:p>
        </p:txBody>
      </p: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FAA39332-DB2D-704F-FAB0-93F345A8D79A}"/>
              </a:ext>
            </a:extLst>
          </p:cNvPr>
          <p:cNvSpPr txBox="1"/>
          <p:nvPr/>
        </p:nvSpPr>
        <p:spPr>
          <a:xfrm>
            <a:off x="1195907" y="6961446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5" name="Google Shape;268;p18">
            <a:extLst>
              <a:ext uri="{FF2B5EF4-FFF2-40B4-BE49-F238E27FC236}">
                <a16:creationId xmlns:a16="http://schemas.microsoft.com/office/drawing/2014/main" id="{D800B0F3-4B15-3A0F-68D6-4F3B744F7749}"/>
              </a:ext>
            </a:extLst>
          </p:cNvPr>
          <p:cNvSpPr txBox="1"/>
          <p:nvPr/>
        </p:nvSpPr>
        <p:spPr>
          <a:xfrm>
            <a:off x="2550319" y="4884922"/>
            <a:ext cx="8435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Hiện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sp>
        <p:nvSpPr>
          <p:cNvPr id="6" name="Google Shape;268;p18">
            <a:extLst>
              <a:ext uri="{FF2B5EF4-FFF2-40B4-BE49-F238E27FC236}">
                <a16:creationId xmlns:a16="http://schemas.microsoft.com/office/drawing/2014/main" id="{20316583-0068-05DA-DCDD-E44407A72123}"/>
              </a:ext>
            </a:extLst>
          </p:cNvPr>
          <p:cNvSpPr txBox="1"/>
          <p:nvPr/>
        </p:nvSpPr>
        <p:spPr>
          <a:xfrm>
            <a:off x="2559285" y="6084619"/>
            <a:ext cx="997281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nghiệm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và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đánh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giá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BF29EE5B-AB67-C007-1148-4AA178E37806}"/>
              </a:ext>
            </a:extLst>
          </p:cNvPr>
          <p:cNvSpPr txBox="1"/>
          <p:nvPr/>
        </p:nvSpPr>
        <p:spPr>
          <a:xfrm>
            <a:off x="2599624" y="7276197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luận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A1388E-3A72-87D9-D052-649469B283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latin typeface="UTM Avo" panose="02040603050506020204" pitchFamily="18" charset="0"/>
              </a:rPr>
              <a:t>Cài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đặt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và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cấu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hình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cho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máy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Zeek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0603A-49B9-3803-19F8-5214322C5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4894C7-236F-7C91-2DAA-FDBDEEBE4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" y="1758146"/>
            <a:ext cx="15752246" cy="8419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61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latin typeface="UTM Avo" panose="02040603050506020204" pitchFamily="18" charset="0"/>
              </a:rPr>
              <a:t>Cài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đặt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và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cấu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hình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cho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máy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Zeek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0603A-49B9-3803-19F8-5214322C5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021479-70E0-893C-3D8C-84B4BA5F82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1819687"/>
            <a:ext cx="15728294" cy="8425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7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latin typeface="UTM Avo" panose="02040603050506020204" pitchFamily="18" charset="0"/>
              </a:rPr>
              <a:t>Cài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đặt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và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cấu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hình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cho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máy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Zeek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0603A-49B9-3803-19F8-5214322C5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6A0014-0BB6-4C15-962D-D42992821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1819686"/>
            <a:ext cx="15728294" cy="8409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64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latin typeface="UTM Avo" panose="02040603050506020204" pitchFamily="18" charset="0"/>
              </a:rPr>
              <a:t>Cài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đặt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và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cấu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hình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cho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máy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Zeek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0603A-49B9-3803-19F8-5214322C5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CD25D5-867C-3865-D967-4CD9A6C6F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1819687"/>
            <a:ext cx="15728294" cy="842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10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417C91-2A99-70C6-9C66-0645F56F4C75}"/>
              </a:ext>
            </a:extLst>
          </p:cNvPr>
          <p:cNvSpPr/>
          <p:nvPr/>
        </p:nvSpPr>
        <p:spPr>
          <a:xfrm>
            <a:off x="655092" y="1842447"/>
            <a:ext cx="15880025" cy="6850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Google Shape;752;p31"/>
          <p:cNvSpPr txBox="1"/>
          <p:nvPr/>
        </p:nvSpPr>
        <p:spPr>
          <a:xfrm>
            <a:off x="806824" y="5080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Thành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viên</a:t>
            </a:r>
            <a:endParaRPr sz="6000" b="1" dirty="0">
              <a:latin typeface="UTM Avo" panose="02040603050506020204" pitchFamily="18" charset="0"/>
            </a:endParaRPr>
          </a:p>
        </p:txBody>
      </p:sp>
      <p:cxnSp>
        <p:nvCxnSpPr>
          <p:cNvPr id="753" name="Google Shape;753;p31"/>
          <p:cNvCxnSpPr/>
          <p:nvPr/>
        </p:nvCxnSpPr>
        <p:spPr>
          <a:xfrm>
            <a:off x="6249299" y="1062003"/>
            <a:ext cx="828929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4" name="Google Shape;754;p31"/>
          <p:cNvGrpSpPr/>
          <p:nvPr/>
        </p:nvGrpSpPr>
        <p:grpSpPr>
          <a:xfrm>
            <a:off x="15040972" y="857679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57679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57679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F612-AE4B-E964-6656-697B99C324B0}"/>
              </a:ext>
            </a:extLst>
          </p:cNvPr>
          <p:cNvSpPr>
            <a:spLocks noGrp="1"/>
          </p:cNvSpPr>
          <p:nvPr/>
        </p:nvSpPr>
        <p:spPr>
          <a:xfrm>
            <a:off x="1120723" y="2265925"/>
            <a:ext cx="15167246" cy="62847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>
                <a:solidFill>
                  <a:schemeClr val="tx1"/>
                </a:solidFill>
              </a:rPr>
              <a:t>Lương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Hồ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Trọng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Nghĩa</a:t>
            </a:r>
            <a:r>
              <a:rPr lang="en-US" sz="4400" b="1" dirty="0">
                <a:solidFill>
                  <a:schemeClr val="tx1"/>
                </a:solidFill>
              </a:rPr>
              <a:t> – 21522375</a:t>
            </a:r>
          </a:p>
          <a:p>
            <a:pPr marL="0" indent="0">
              <a:buNone/>
            </a:pPr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Trần Tấn Hải – 21522036</a:t>
            </a:r>
          </a:p>
          <a:p>
            <a:pPr marL="0" indent="0">
              <a:buNone/>
            </a:pPr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 err="1">
                <a:solidFill>
                  <a:schemeClr val="tx1"/>
                </a:solidFill>
              </a:rPr>
              <a:t>Phạm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Công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Lập</a:t>
            </a:r>
            <a:r>
              <a:rPr lang="en-US" sz="4400" b="1" dirty="0">
                <a:solidFill>
                  <a:schemeClr val="tx1"/>
                </a:solidFill>
              </a:rPr>
              <a:t> – 21522281</a:t>
            </a:r>
          </a:p>
          <a:p>
            <a:pPr marL="0" indent="0">
              <a:buNone/>
            </a:pPr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 err="1">
                <a:solidFill>
                  <a:schemeClr val="tx1"/>
                </a:solidFill>
              </a:rPr>
              <a:t>Nguyễn</a:t>
            </a:r>
            <a:r>
              <a:rPr lang="en-US" sz="4400" b="1" dirty="0">
                <a:solidFill>
                  <a:schemeClr val="tx1"/>
                </a:solidFill>
              </a:rPr>
              <a:t> Tấn </a:t>
            </a:r>
            <a:r>
              <a:rPr lang="en-US" sz="4400" b="1" dirty="0" err="1">
                <a:solidFill>
                  <a:schemeClr val="tx1"/>
                </a:solidFill>
              </a:rPr>
              <a:t>Phát</a:t>
            </a:r>
            <a:r>
              <a:rPr lang="en-US" sz="4400" b="1" dirty="0">
                <a:solidFill>
                  <a:schemeClr val="tx1"/>
                </a:solidFill>
              </a:rPr>
              <a:t> – 21522447</a:t>
            </a:r>
            <a:endParaRPr lang="en-US" sz="6600" b="1" dirty="0">
              <a:solidFill>
                <a:schemeClr val="tx1"/>
              </a:solidFill>
            </a:endParaRPr>
          </a:p>
          <a:p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00753-5DE6-A975-48F0-092A4AA7E60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4438917" y="9246758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latin typeface="UTM Avo" panose="02040603050506020204" pitchFamily="18" charset="0"/>
              </a:rPr>
              <a:t>Cài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đặt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và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cấu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hình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cho</a:t>
            </a:r>
            <a:r>
              <a:rPr lang="en-US" sz="6000" b="1" dirty="0">
                <a:latin typeface="UTM Avo" panose="02040603050506020204" pitchFamily="18" charset="0"/>
              </a:rPr>
              <a:t> </a:t>
            </a:r>
            <a:r>
              <a:rPr lang="en-US" sz="6000" b="1" dirty="0" err="1">
                <a:latin typeface="UTM Avo" panose="02040603050506020204" pitchFamily="18" charset="0"/>
              </a:rPr>
              <a:t>máy</a:t>
            </a:r>
            <a:r>
              <a:rPr lang="en-US" sz="6000" b="1" dirty="0">
                <a:latin typeface="UTM Avo" panose="02040603050506020204" pitchFamily="18" charset="0"/>
              </a:rPr>
              <a:t> Ubuntu Client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0603A-49B9-3803-19F8-5214322C5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23BDB0F-A3BF-340B-E8E6-5154C42B1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" y="1819687"/>
            <a:ext cx="15714847" cy="842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34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8"/>
          <p:cNvGrpSpPr/>
          <p:nvPr/>
        </p:nvGrpSpPr>
        <p:grpSpPr>
          <a:xfrm>
            <a:off x="12598223" y="-2545976"/>
            <a:ext cx="7260115" cy="7854956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70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" name="Google Shape;249;p18"/>
          <p:cNvSpPr txBox="1"/>
          <p:nvPr/>
        </p:nvSpPr>
        <p:spPr>
          <a:xfrm>
            <a:off x="11505066" y="700116"/>
            <a:ext cx="658841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 LỤC</a:t>
            </a:r>
            <a:endParaRPr sz="7500" b="1" dirty="0">
              <a:latin typeface="UTM Avo" panose="02040603050506020204" pitchFamily="18" charset="0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599624" y="1270033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Giới</a:t>
            </a:r>
            <a:r>
              <a:rPr lang="en-US" sz="6000" dirty="0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thiệu</a:t>
            </a:r>
            <a:endParaRPr sz="6000" dirty="0">
              <a:solidFill>
                <a:schemeClr val="tx1"/>
              </a:solidFill>
              <a:latin typeface="UTM Avo" panose="02040603050506020204" pitchFamily="18" charset="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029613" y="1078487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1233024" y="2271851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1249693" y="3424875"/>
            <a:ext cx="119395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613071" y="2490291"/>
            <a:ext cx="59304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Cơ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sở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lý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thuyết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99623" y="3643315"/>
            <a:ext cx="1032480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Phân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tích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" name="Google Shape;255;p18">
            <a:extLst>
              <a:ext uri="{FF2B5EF4-FFF2-40B4-BE49-F238E27FC236}">
                <a16:creationId xmlns:a16="http://schemas.microsoft.com/office/drawing/2014/main" id="{F7819A37-7528-9753-383D-79FCCFC272C3}"/>
              </a:ext>
            </a:extLst>
          </p:cNvPr>
          <p:cNvSpPr txBox="1"/>
          <p:nvPr/>
        </p:nvSpPr>
        <p:spPr>
          <a:xfrm>
            <a:off x="1186941" y="4653043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5;p18">
            <a:extLst>
              <a:ext uri="{FF2B5EF4-FFF2-40B4-BE49-F238E27FC236}">
                <a16:creationId xmlns:a16="http://schemas.microsoft.com/office/drawing/2014/main" id="{D3A68458-C99B-BA73-D251-D7C963C08CFC}"/>
              </a:ext>
            </a:extLst>
          </p:cNvPr>
          <p:cNvSpPr txBox="1"/>
          <p:nvPr/>
        </p:nvSpPr>
        <p:spPr>
          <a:xfrm>
            <a:off x="1177977" y="5813968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05.</a:t>
            </a:r>
            <a:endParaRPr dirty="0"/>
          </a:p>
        </p:txBody>
      </p: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FAA39332-DB2D-704F-FAB0-93F345A8D79A}"/>
              </a:ext>
            </a:extLst>
          </p:cNvPr>
          <p:cNvSpPr txBox="1"/>
          <p:nvPr/>
        </p:nvSpPr>
        <p:spPr>
          <a:xfrm>
            <a:off x="1195907" y="6961446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5" name="Google Shape;268;p18">
            <a:extLst>
              <a:ext uri="{FF2B5EF4-FFF2-40B4-BE49-F238E27FC236}">
                <a16:creationId xmlns:a16="http://schemas.microsoft.com/office/drawing/2014/main" id="{D800B0F3-4B15-3A0F-68D6-4F3B744F7749}"/>
              </a:ext>
            </a:extLst>
          </p:cNvPr>
          <p:cNvSpPr txBox="1"/>
          <p:nvPr/>
        </p:nvSpPr>
        <p:spPr>
          <a:xfrm>
            <a:off x="2550319" y="4884922"/>
            <a:ext cx="8435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Hiện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6" name="Google Shape;268;p18">
            <a:extLst>
              <a:ext uri="{FF2B5EF4-FFF2-40B4-BE49-F238E27FC236}">
                <a16:creationId xmlns:a16="http://schemas.microsoft.com/office/drawing/2014/main" id="{20316583-0068-05DA-DCDD-E44407A72123}"/>
              </a:ext>
            </a:extLst>
          </p:cNvPr>
          <p:cNvSpPr txBox="1"/>
          <p:nvPr/>
        </p:nvSpPr>
        <p:spPr>
          <a:xfrm>
            <a:off x="2559285" y="6084619"/>
            <a:ext cx="983288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nghiệm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và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đánh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giá</a:t>
            </a:r>
            <a:endParaRPr sz="6000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BF29EE5B-AB67-C007-1148-4AA178E37806}"/>
              </a:ext>
            </a:extLst>
          </p:cNvPr>
          <p:cNvSpPr txBox="1"/>
          <p:nvPr/>
        </p:nvSpPr>
        <p:spPr>
          <a:xfrm>
            <a:off x="2599624" y="7276197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luận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75665C-E687-1BEF-FB56-11D9669C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Các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kịch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bản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nghiệm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662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100" b="1" dirty="0" err="1"/>
              <a:t>Kịch</a:t>
            </a:r>
            <a:r>
              <a:rPr lang="en-US" sz="4100" b="1" dirty="0"/>
              <a:t> </a:t>
            </a:r>
            <a:r>
              <a:rPr lang="en-US" sz="4100" b="1" dirty="0" err="1"/>
              <a:t>bản</a:t>
            </a:r>
            <a:r>
              <a:rPr lang="en-US" sz="4100" b="1" dirty="0"/>
              <a:t> DOS</a:t>
            </a:r>
            <a:r>
              <a:rPr lang="vi-VN" sz="4100" b="1" dirty="0"/>
              <a:t>:</a:t>
            </a:r>
            <a:r>
              <a:rPr lang="en-US" sz="4100" b="1" dirty="0"/>
              <a:t>	</a:t>
            </a:r>
            <a:endParaRPr lang="en-US" sz="41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100" dirty="0"/>
              <a:t>Tấn </a:t>
            </a:r>
            <a:r>
              <a:rPr lang="en-US" sz="4100" dirty="0" err="1"/>
              <a:t>công</a:t>
            </a:r>
            <a:r>
              <a:rPr lang="en-US" sz="4100" dirty="0"/>
              <a:t> DNS Amplification </a:t>
            </a:r>
            <a:r>
              <a:rPr lang="en-US" sz="4100" dirty="0" err="1"/>
              <a:t>được</a:t>
            </a:r>
            <a:r>
              <a:rPr lang="en-US" sz="4100" dirty="0"/>
              <a:t> </a:t>
            </a:r>
            <a:r>
              <a:rPr lang="en-US" sz="4100" dirty="0" err="1"/>
              <a:t>thực</a:t>
            </a:r>
            <a:r>
              <a:rPr lang="en-US" sz="4100" dirty="0"/>
              <a:t> </a:t>
            </a:r>
            <a:r>
              <a:rPr lang="en-US" sz="4100" dirty="0" err="1"/>
              <a:t>hiện</a:t>
            </a:r>
            <a:r>
              <a:rPr lang="en-US" sz="4100" dirty="0"/>
              <a:t> </a:t>
            </a:r>
            <a:r>
              <a:rPr lang="en-US" sz="4100" dirty="0" err="1"/>
              <a:t>bằng</a:t>
            </a:r>
            <a:r>
              <a:rPr lang="en-US" sz="4100" dirty="0"/>
              <a:t> </a:t>
            </a:r>
            <a:r>
              <a:rPr lang="en-US" sz="4100" dirty="0" err="1"/>
              <a:t>cách</a:t>
            </a:r>
            <a:r>
              <a:rPr lang="en-US" sz="4100" dirty="0"/>
              <a:t> </a:t>
            </a:r>
            <a:r>
              <a:rPr lang="en-US" sz="4100" dirty="0" err="1"/>
              <a:t>gửi</a:t>
            </a:r>
            <a:r>
              <a:rPr lang="en-US" sz="4100" dirty="0"/>
              <a:t> </a:t>
            </a:r>
            <a:r>
              <a:rPr lang="en-US" sz="4100" dirty="0" err="1"/>
              <a:t>các</a:t>
            </a:r>
            <a:r>
              <a:rPr lang="en-US" sz="4100" dirty="0"/>
              <a:t> </a:t>
            </a:r>
            <a:r>
              <a:rPr lang="en-US" sz="4100" dirty="0" err="1"/>
              <a:t>yêu</a:t>
            </a:r>
            <a:r>
              <a:rPr lang="en-US" sz="4100" dirty="0"/>
              <a:t> </a:t>
            </a:r>
            <a:r>
              <a:rPr lang="en-US" sz="4100" dirty="0" err="1"/>
              <a:t>cầu</a:t>
            </a:r>
            <a:r>
              <a:rPr lang="en-US" sz="4100" dirty="0"/>
              <a:t> DNS </a:t>
            </a:r>
            <a:r>
              <a:rPr lang="en-US" sz="4100" dirty="0" err="1"/>
              <a:t>giả</a:t>
            </a:r>
            <a:r>
              <a:rPr lang="en-US" sz="4100" dirty="0"/>
              <a:t> </a:t>
            </a:r>
            <a:r>
              <a:rPr lang="en-US" sz="4100" dirty="0" err="1"/>
              <a:t>mạo</a:t>
            </a:r>
            <a:r>
              <a:rPr lang="en-US" sz="4100" dirty="0"/>
              <a:t> </a:t>
            </a:r>
            <a:r>
              <a:rPr lang="en-US" sz="4100" dirty="0" err="1"/>
              <a:t>với</a:t>
            </a:r>
            <a:r>
              <a:rPr lang="en-US" sz="4100" dirty="0"/>
              <a:t> </a:t>
            </a:r>
            <a:r>
              <a:rPr lang="en-US" sz="4100" dirty="0" err="1"/>
              <a:t>địa</a:t>
            </a:r>
            <a:r>
              <a:rPr lang="en-US" sz="4100" dirty="0"/>
              <a:t> </a:t>
            </a:r>
            <a:r>
              <a:rPr lang="en-US" sz="4100" dirty="0" err="1"/>
              <a:t>chỉ</a:t>
            </a:r>
            <a:r>
              <a:rPr lang="en-US" sz="4100" dirty="0"/>
              <a:t> IP </a:t>
            </a:r>
            <a:r>
              <a:rPr lang="en-US" sz="4100" dirty="0" err="1"/>
              <a:t>của</a:t>
            </a:r>
            <a:r>
              <a:rPr lang="en-US" sz="4100" dirty="0"/>
              <a:t> </a:t>
            </a:r>
            <a:r>
              <a:rPr lang="en-US" sz="4100" dirty="0" err="1"/>
              <a:t>nạn</a:t>
            </a:r>
            <a:r>
              <a:rPr lang="en-US" sz="4100" dirty="0"/>
              <a:t> </a:t>
            </a:r>
            <a:r>
              <a:rPr lang="en-US" sz="4100" dirty="0" err="1"/>
              <a:t>nhân</a:t>
            </a:r>
            <a:r>
              <a:rPr lang="en-US" sz="4100" dirty="0"/>
              <a:t> </a:t>
            </a:r>
            <a:r>
              <a:rPr lang="en-US" sz="4100" dirty="0" err="1"/>
              <a:t>đến</a:t>
            </a:r>
            <a:r>
              <a:rPr lang="en-US" sz="4100" dirty="0"/>
              <a:t> </a:t>
            </a:r>
            <a:r>
              <a:rPr lang="en-US" sz="4100" dirty="0" err="1"/>
              <a:t>các</a:t>
            </a:r>
            <a:r>
              <a:rPr lang="en-US" sz="4100" dirty="0"/>
              <a:t> server DNS </a:t>
            </a:r>
            <a:r>
              <a:rPr lang="en-US" sz="4100" dirty="0" err="1"/>
              <a:t>công</a:t>
            </a:r>
            <a:r>
              <a:rPr lang="en-US" sz="4100" dirty="0"/>
              <a:t> </a:t>
            </a:r>
            <a:r>
              <a:rPr lang="en-US" sz="4100" dirty="0" err="1"/>
              <a:t>cộng</a:t>
            </a:r>
            <a:r>
              <a:rPr lang="en-US" sz="4100" dirty="0"/>
              <a:t>, </a:t>
            </a:r>
            <a:r>
              <a:rPr lang="en-US" sz="4100" dirty="0" err="1"/>
              <a:t>nhằm</a:t>
            </a:r>
            <a:r>
              <a:rPr lang="en-US" sz="4100" dirty="0"/>
              <a:t> </a:t>
            </a:r>
            <a:r>
              <a:rPr lang="en-US" sz="4100" dirty="0" err="1"/>
              <a:t>làm</a:t>
            </a:r>
            <a:r>
              <a:rPr lang="en-US" sz="4100" dirty="0"/>
              <a:t> </a:t>
            </a:r>
            <a:r>
              <a:rPr lang="en-US" sz="4100" dirty="0" err="1"/>
              <a:t>quá</a:t>
            </a:r>
            <a:r>
              <a:rPr lang="en-US" sz="4100" dirty="0"/>
              <a:t> </a:t>
            </a:r>
            <a:r>
              <a:rPr lang="en-US" sz="4100" dirty="0" err="1"/>
              <a:t>tải</a:t>
            </a:r>
            <a:r>
              <a:rPr lang="en-US" sz="4100" dirty="0"/>
              <a:t> </a:t>
            </a:r>
            <a:r>
              <a:rPr lang="en-US" sz="4100" dirty="0" err="1"/>
              <a:t>hệ</a:t>
            </a:r>
            <a:r>
              <a:rPr lang="en-US" sz="4100" dirty="0"/>
              <a:t> </a:t>
            </a:r>
            <a:r>
              <a:rPr lang="en-US" sz="4100" dirty="0" err="1"/>
              <a:t>thống</a:t>
            </a:r>
            <a:r>
              <a:rPr lang="en-US" sz="4100" dirty="0"/>
              <a:t> DNS </a:t>
            </a:r>
            <a:r>
              <a:rPr lang="en-US" sz="4100" dirty="0" err="1"/>
              <a:t>và</a:t>
            </a:r>
            <a:r>
              <a:rPr lang="en-US" sz="4100" dirty="0"/>
              <a:t> </a:t>
            </a:r>
            <a:r>
              <a:rPr lang="en-US" sz="4100" dirty="0" err="1"/>
              <a:t>gây</a:t>
            </a:r>
            <a:r>
              <a:rPr lang="en-US" sz="4100" dirty="0"/>
              <a:t> </a:t>
            </a:r>
            <a:r>
              <a:rPr lang="en-US" sz="4100" dirty="0" err="1"/>
              <a:t>ra</a:t>
            </a:r>
            <a:r>
              <a:rPr lang="en-US" sz="4100" dirty="0"/>
              <a:t> </a:t>
            </a:r>
            <a:r>
              <a:rPr lang="en-US" sz="4100" dirty="0" err="1"/>
              <a:t>tình</a:t>
            </a:r>
            <a:r>
              <a:rPr lang="en-US" sz="4100" dirty="0"/>
              <a:t> </a:t>
            </a:r>
            <a:r>
              <a:rPr lang="en-US" sz="4100" dirty="0" err="1"/>
              <a:t>trạng</a:t>
            </a:r>
            <a:r>
              <a:rPr lang="en-US" sz="4100" dirty="0"/>
              <a:t> </a:t>
            </a:r>
            <a:r>
              <a:rPr lang="en-US" sz="4100" dirty="0" err="1"/>
              <a:t>từ</a:t>
            </a:r>
            <a:r>
              <a:rPr lang="en-US" sz="4100" dirty="0"/>
              <a:t> </a:t>
            </a:r>
            <a:r>
              <a:rPr lang="en-US" sz="4100" dirty="0" err="1"/>
              <a:t>chối</a:t>
            </a:r>
            <a:r>
              <a:rPr lang="en-US" sz="4100" dirty="0"/>
              <a:t> </a:t>
            </a:r>
            <a:r>
              <a:rPr lang="en-US" sz="4100" dirty="0" err="1"/>
              <a:t>dịch</a:t>
            </a:r>
            <a:r>
              <a:rPr lang="en-US" sz="4100" dirty="0"/>
              <a:t> </a:t>
            </a:r>
            <a:r>
              <a:rPr lang="en-US" sz="4100" dirty="0" err="1"/>
              <a:t>vụ</a:t>
            </a:r>
            <a:r>
              <a:rPr lang="en-US" sz="4100" dirty="0"/>
              <a:t> (DoS – Denial of Service)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100" dirty="0" err="1"/>
              <a:t>Sử</a:t>
            </a:r>
            <a:r>
              <a:rPr lang="en-US" sz="4100" dirty="0"/>
              <a:t> </a:t>
            </a:r>
            <a:r>
              <a:rPr lang="en-US" sz="4100" dirty="0" err="1"/>
              <a:t>dụng</a:t>
            </a:r>
            <a:r>
              <a:rPr lang="en-US" sz="4100" dirty="0"/>
              <a:t> </a:t>
            </a:r>
            <a:r>
              <a:rPr lang="en-US" sz="4100" dirty="0" err="1"/>
              <a:t>công</a:t>
            </a:r>
            <a:r>
              <a:rPr lang="en-US" sz="4100" dirty="0"/>
              <a:t> </a:t>
            </a:r>
            <a:r>
              <a:rPr lang="en-US" sz="4100" dirty="0" err="1"/>
              <a:t>cụ</a:t>
            </a:r>
            <a:r>
              <a:rPr lang="en-US" sz="4100" dirty="0"/>
              <a:t> </a:t>
            </a:r>
            <a:r>
              <a:rPr lang="en-US" sz="4100" dirty="0" err="1"/>
              <a:t>dnsblast</a:t>
            </a:r>
            <a:r>
              <a:rPr lang="en-US" sz="4100" dirty="0"/>
              <a:t> </a:t>
            </a:r>
            <a:r>
              <a:rPr lang="en-US" sz="4100" dirty="0" err="1"/>
              <a:t>để</a:t>
            </a:r>
            <a:r>
              <a:rPr lang="en-US" sz="4100" dirty="0"/>
              <a:t> </a:t>
            </a:r>
            <a:r>
              <a:rPr lang="en-US" sz="4100" dirty="0" err="1"/>
              <a:t>tạo</a:t>
            </a:r>
            <a:r>
              <a:rPr lang="en-US" sz="4100" dirty="0"/>
              <a:t> </a:t>
            </a:r>
            <a:r>
              <a:rPr lang="en-US" sz="4100" dirty="0" err="1"/>
              <a:t>ra</a:t>
            </a:r>
            <a:r>
              <a:rPr lang="en-US" sz="4100" dirty="0"/>
              <a:t> </a:t>
            </a:r>
            <a:r>
              <a:rPr lang="en-US" sz="4100" dirty="0" err="1"/>
              <a:t>lưu</a:t>
            </a:r>
            <a:r>
              <a:rPr lang="en-US" sz="4100" dirty="0"/>
              <a:t> </a:t>
            </a:r>
            <a:r>
              <a:rPr lang="en-US" sz="4100" dirty="0" err="1"/>
              <a:t>lượng</a:t>
            </a:r>
            <a:r>
              <a:rPr lang="en-US" sz="4100" dirty="0"/>
              <a:t> </a:t>
            </a:r>
            <a:r>
              <a:rPr lang="en-US" sz="4100" dirty="0" err="1"/>
              <a:t>giả</a:t>
            </a:r>
            <a:r>
              <a:rPr lang="en-US" sz="4100" dirty="0"/>
              <a:t> </a:t>
            </a:r>
            <a:r>
              <a:rPr lang="en-US" sz="4100" dirty="0" err="1"/>
              <a:t>truy</a:t>
            </a:r>
            <a:r>
              <a:rPr lang="en-US" sz="4100" dirty="0"/>
              <a:t> </a:t>
            </a:r>
            <a:r>
              <a:rPr lang="en-US" sz="4100" dirty="0" err="1"/>
              <a:t>cập</a:t>
            </a:r>
            <a:endParaRPr lang="en-US" sz="41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Các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kịch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bản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nghiệm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Kịch</a:t>
            </a:r>
            <a:r>
              <a:rPr lang="en-US" sz="4400" b="1" dirty="0"/>
              <a:t> </a:t>
            </a:r>
            <a:r>
              <a:rPr lang="en-US" sz="4400" b="1" dirty="0" err="1"/>
              <a:t>bản</a:t>
            </a:r>
            <a:r>
              <a:rPr lang="en-US" sz="4400" b="1" dirty="0"/>
              <a:t> Vulnerability Scan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Burp Suite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quét</a:t>
            </a:r>
            <a:r>
              <a:rPr lang="en-US" sz="4400" dirty="0"/>
              <a:t> </a:t>
            </a:r>
            <a:r>
              <a:rPr lang="en-US" sz="4400" dirty="0" err="1"/>
              <a:t>lỗ</a:t>
            </a:r>
            <a:r>
              <a:rPr lang="en-US" sz="4400" dirty="0"/>
              <a:t> </a:t>
            </a:r>
            <a:r>
              <a:rPr lang="en-US" sz="4400" dirty="0" err="1"/>
              <a:t>hổng</a:t>
            </a:r>
            <a:r>
              <a:rPr lang="en-US" sz="4400" dirty="0"/>
              <a:t> </a:t>
            </a:r>
            <a:r>
              <a:rPr lang="en-US" sz="4400" dirty="0" err="1"/>
              <a:t>bảo</a:t>
            </a:r>
            <a:r>
              <a:rPr lang="en-US" sz="4400" dirty="0"/>
              <a:t> </a:t>
            </a:r>
            <a:r>
              <a:rPr lang="en-US" sz="4400" dirty="0" err="1"/>
              <a:t>mật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</a:t>
            </a:r>
            <a:r>
              <a:rPr lang="en-US" sz="4400" dirty="0" err="1"/>
              <a:t>ứng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web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Dựng</a:t>
            </a:r>
            <a:r>
              <a:rPr lang="en-US" sz="4400" dirty="0"/>
              <a:t> DVWA ở </a:t>
            </a:r>
            <a:r>
              <a:rPr lang="en-US" sz="4400" dirty="0" err="1"/>
              <a:t>máy</a:t>
            </a:r>
            <a:r>
              <a:rPr lang="en-US" sz="4400" dirty="0"/>
              <a:t> client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cho</a:t>
            </a:r>
            <a:r>
              <a:rPr lang="en-US" sz="4400" dirty="0"/>
              <a:t> attacker </a:t>
            </a:r>
            <a:r>
              <a:rPr lang="en-US" sz="4400" dirty="0" err="1"/>
              <a:t>dùng</a:t>
            </a:r>
            <a:r>
              <a:rPr lang="en-US" sz="4400" dirty="0"/>
              <a:t> Burp Suite </a:t>
            </a:r>
            <a:r>
              <a:rPr lang="en-US" sz="4400" dirty="0" err="1"/>
              <a:t>quét</a:t>
            </a:r>
            <a:r>
              <a:rPr lang="en-US" sz="4400" dirty="0"/>
              <a:t> </a:t>
            </a:r>
            <a:r>
              <a:rPr lang="en-US" sz="4400" dirty="0" err="1"/>
              <a:t>lỗ</a:t>
            </a:r>
            <a:r>
              <a:rPr lang="en-US" sz="4400" dirty="0"/>
              <a:t> </a:t>
            </a:r>
            <a:r>
              <a:rPr lang="en-US" sz="4400" dirty="0" err="1"/>
              <a:t>hổng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Các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kịch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bản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nghiệm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err="1"/>
              <a:t>Kịch</a:t>
            </a:r>
            <a:r>
              <a:rPr lang="en-US" sz="4000" b="1" dirty="0"/>
              <a:t> </a:t>
            </a:r>
            <a:r>
              <a:rPr lang="en-US" sz="4000" b="1" dirty="0" err="1"/>
              <a:t>bản</a:t>
            </a:r>
            <a:r>
              <a:rPr lang="en-US" sz="4000" b="1" dirty="0"/>
              <a:t> Data Exfiltration Through Command Injection</a:t>
            </a:r>
            <a:r>
              <a:rPr lang="vi-VN" sz="4000" b="1" dirty="0"/>
              <a:t>:</a:t>
            </a:r>
            <a:r>
              <a:rPr lang="en-US" sz="4000" b="1" dirty="0"/>
              <a:t>	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lỗ</a:t>
            </a:r>
            <a:r>
              <a:rPr lang="en-US" sz="4400" dirty="0"/>
              <a:t> </a:t>
            </a:r>
            <a:r>
              <a:rPr lang="en-US" sz="4400" dirty="0" err="1"/>
              <a:t>hổng</a:t>
            </a:r>
            <a:r>
              <a:rPr lang="en-US" sz="4400" dirty="0"/>
              <a:t> command injection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ứng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web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tổ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r>
              <a:rPr lang="en-US" sz="4400" dirty="0"/>
              <a:t>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truy</a:t>
            </a:r>
            <a:r>
              <a:rPr lang="en-US" sz="4400" dirty="0"/>
              <a:t> </a:t>
            </a:r>
            <a:r>
              <a:rPr lang="en-US" sz="4400" dirty="0" err="1"/>
              <a:t>cập</a:t>
            </a:r>
            <a:r>
              <a:rPr lang="en-US" sz="4400" dirty="0"/>
              <a:t> </a:t>
            </a:r>
            <a:r>
              <a:rPr lang="en-US" sz="4400" dirty="0" err="1"/>
              <a:t>không</a:t>
            </a:r>
            <a:r>
              <a:rPr lang="en-US" sz="4400" dirty="0"/>
              <a:t> </a:t>
            </a:r>
            <a:r>
              <a:rPr lang="en-US" sz="4400" dirty="0" err="1"/>
              <a:t>được</a:t>
            </a:r>
            <a:r>
              <a:rPr lang="en-US" sz="4400" dirty="0"/>
              <a:t> </a:t>
            </a:r>
            <a:r>
              <a:rPr lang="en-US" sz="4400" dirty="0" err="1"/>
              <a:t>ủy</a:t>
            </a:r>
            <a:r>
              <a:rPr lang="en-US" sz="4400" dirty="0"/>
              <a:t> </a:t>
            </a:r>
            <a:r>
              <a:rPr lang="en-US" sz="4400" dirty="0" err="1"/>
              <a:t>quyền</a:t>
            </a:r>
            <a:r>
              <a:rPr lang="en-US" sz="4400" dirty="0"/>
              <a:t> </a:t>
            </a:r>
            <a:r>
              <a:rPr lang="en-US" sz="4400" dirty="0" err="1"/>
              <a:t>vào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truyền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</a:t>
            </a:r>
            <a:r>
              <a:rPr lang="en-US" sz="4400" dirty="0" err="1"/>
              <a:t>bí</a:t>
            </a:r>
            <a:r>
              <a:rPr lang="en-US" sz="4400" dirty="0"/>
              <a:t> </a:t>
            </a:r>
            <a:r>
              <a:rPr lang="en-US" sz="4400" dirty="0" err="1"/>
              <a:t>mật</a:t>
            </a:r>
            <a:r>
              <a:rPr lang="en-US" sz="4400" dirty="0"/>
              <a:t> </a:t>
            </a:r>
            <a:r>
              <a:rPr lang="en-US" sz="4400" dirty="0" err="1"/>
              <a:t>ra</a:t>
            </a:r>
            <a:r>
              <a:rPr lang="en-US" sz="4400" dirty="0"/>
              <a:t> </a:t>
            </a:r>
            <a:r>
              <a:rPr lang="en-US" sz="4400" dirty="0" err="1"/>
              <a:t>ngoài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Tấn </a:t>
            </a:r>
            <a:r>
              <a:rPr lang="en-US" sz="4400" dirty="0" err="1"/>
              <a:t>công</a:t>
            </a:r>
            <a:r>
              <a:rPr lang="en-US" sz="4400" dirty="0"/>
              <a:t> command injection </a:t>
            </a:r>
            <a:r>
              <a:rPr lang="en-US" sz="4400" dirty="0" err="1"/>
              <a:t>trên</a:t>
            </a:r>
            <a:r>
              <a:rPr lang="en-US" sz="4400" dirty="0"/>
              <a:t> web DVWA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gửi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r>
              <a:rPr lang="en-US" sz="4400" dirty="0"/>
              <a:t> </a:t>
            </a:r>
            <a:r>
              <a:rPr lang="en-US" sz="4400" dirty="0" err="1"/>
              <a:t>ra</a:t>
            </a:r>
            <a:r>
              <a:rPr lang="en-US" sz="4400" dirty="0"/>
              <a:t> webhook</a:t>
            </a:r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Các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kịch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bản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nghiệm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Kịch</a:t>
            </a:r>
            <a:r>
              <a:rPr lang="en-US" sz="4400" b="1" dirty="0"/>
              <a:t> </a:t>
            </a:r>
            <a:r>
              <a:rPr lang="en-US" sz="4400" b="1" dirty="0" err="1"/>
              <a:t>bản</a:t>
            </a:r>
            <a:r>
              <a:rPr lang="en-US" sz="4400" b="1" dirty="0"/>
              <a:t> Malware Through </a:t>
            </a:r>
            <a:r>
              <a:rPr lang="en-US" sz="4400" b="1" dirty="0" err="1"/>
              <a:t>EternalBlue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Tấn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lỗ</a:t>
            </a:r>
            <a:r>
              <a:rPr lang="en-US" sz="4400" dirty="0"/>
              <a:t> </a:t>
            </a:r>
            <a:r>
              <a:rPr lang="en-US" sz="4400" dirty="0" err="1"/>
              <a:t>hổng</a:t>
            </a:r>
            <a:r>
              <a:rPr lang="en-US" sz="4400" dirty="0"/>
              <a:t> </a:t>
            </a:r>
            <a:r>
              <a:rPr lang="en-US" sz="4400" dirty="0" err="1"/>
              <a:t>EternalBlue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điều</a:t>
            </a:r>
            <a:r>
              <a:rPr lang="en-US" sz="4400" dirty="0"/>
              <a:t> </a:t>
            </a:r>
            <a:r>
              <a:rPr lang="en-US" sz="4400" dirty="0" err="1"/>
              <a:t>hành</a:t>
            </a:r>
            <a:r>
              <a:rPr lang="en-US" sz="4400" dirty="0"/>
              <a:t> Windows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lan</a:t>
            </a:r>
            <a:r>
              <a:rPr lang="en-US" sz="4400" dirty="0"/>
              <a:t> </a:t>
            </a:r>
            <a:r>
              <a:rPr lang="en-US" sz="4400" dirty="0" err="1"/>
              <a:t>truyền</a:t>
            </a:r>
            <a:r>
              <a:rPr lang="en-US" sz="4400" dirty="0"/>
              <a:t> malware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soát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 xa (RCE) </a:t>
            </a:r>
            <a:r>
              <a:rPr lang="en-US" sz="4400" dirty="0" err="1"/>
              <a:t>trên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máy</a:t>
            </a:r>
            <a:r>
              <a:rPr lang="en-US" sz="4400" dirty="0"/>
              <a:t> </a:t>
            </a:r>
            <a:r>
              <a:rPr lang="en-US" sz="4400" dirty="0" err="1"/>
              <a:t>chạy</a:t>
            </a:r>
            <a:r>
              <a:rPr lang="en-US" sz="4400" dirty="0"/>
              <a:t> Windows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cụ</a:t>
            </a:r>
            <a:r>
              <a:rPr lang="en-US" sz="4400" dirty="0"/>
              <a:t> Metasploit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lỗ</a:t>
            </a:r>
            <a:r>
              <a:rPr lang="en-US" sz="4400" dirty="0"/>
              <a:t> </a:t>
            </a:r>
            <a:r>
              <a:rPr lang="en-US" sz="4400" dirty="0" err="1"/>
              <a:t>hổng</a:t>
            </a:r>
            <a:r>
              <a:rPr lang="en-US" sz="4400" dirty="0"/>
              <a:t> </a:t>
            </a:r>
            <a:r>
              <a:rPr lang="en-US" sz="4400" dirty="0" err="1"/>
              <a:t>EternalBlue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Các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kịch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bản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nghiệm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Kịch</a:t>
            </a:r>
            <a:r>
              <a:rPr lang="en-US" sz="4400" b="1" dirty="0"/>
              <a:t> </a:t>
            </a:r>
            <a:r>
              <a:rPr lang="en-US" sz="4400" b="1" dirty="0" err="1"/>
              <a:t>bản</a:t>
            </a:r>
            <a:r>
              <a:rPr lang="en-US" sz="4400" b="1" dirty="0"/>
              <a:t> Anomaly Detection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thông</a:t>
            </a:r>
            <a:r>
              <a:rPr lang="en-US" sz="4400" dirty="0"/>
              <a:t> </a:t>
            </a:r>
            <a:r>
              <a:rPr lang="en-US" sz="4400" dirty="0" err="1"/>
              <a:t>lượng</a:t>
            </a:r>
            <a:r>
              <a:rPr lang="en-US" sz="4400" dirty="0"/>
              <a:t> </a:t>
            </a:r>
            <a:r>
              <a:rPr lang="en-US" sz="4400" dirty="0" err="1"/>
              <a:t>bất</a:t>
            </a:r>
            <a:r>
              <a:rPr lang="en-US" sz="4400" dirty="0"/>
              <a:t> </a:t>
            </a:r>
            <a:r>
              <a:rPr lang="en-US" sz="4400" dirty="0" err="1"/>
              <a:t>thường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cụ</a:t>
            </a:r>
            <a:r>
              <a:rPr lang="en-US" sz="4400" dirty="0"/>
              <a:t> trace-summary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tạo</a:t>
            </a:r>
            <a:r>
              <a:rPr lang="en-US" sz="4400" dirty="0"/>
              <a:t> profile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tìm</a:t>
            </a:r>
            <a:r>
              <a:rPr lang="en-US" sz="4400" dirty="0"/>
              <a:t> </a:t>
            </a:r>
            <a:r>
              <a:rPr lang="en-US" sz="4400" dirty="0" err="1"/>
              <a:t>kiếm</a:t>
            </a:r>
            <a:r>
              <a:rPr lang="en-US" sz="4400" dirty="0"/>
              <a:t> </a:t>
            </a:r>
            <a:r>
              <a:rPr lang="en-US" sz="4400" dirty="0" err="1"/>
              <a:t>bất</a:t>
            </a:r>
            <a:r>
              <a:rPr lang="en-US" sz="4400" dirty="0"/>
              <a:t> </a:t>
            </a:r>
            <a:r>
              <a:rPr lang="en-US" sz="4400" dirty="0" err="1"/>
              <a:t>thường</a:t>
            </a:r>
            <a:r>
              <a:rPr lang="en-US" sz="4400" dirty="0"/>
              <a:t> </a:t>
            </a:r>
            <a:r>
              <a:rPr lang="en-US" sz="4400" dirty="0" err="1"/>
              <a:t>từ</a:t>
            </a:r>
            <a:r>
              <a:rPr lang="en-US" sz="4400" dirty="0"/>
              <a:t> profile </a:t>
            </a:r>
            <a:r>
              <a:rPr lang="en-US" sz="4400" dirty="0" err="1"/>
              <a:t>đó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Đánh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giá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kết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quả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thực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nghiệm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Tiêu</a:t>
            </a:r>
            <a:r>
              <a:rPr lang="en-US" sz="4400" b="1" dirty="0"/>
              <a:t> </a:t>
            </a:r>
            <a:r>
              <a:rPr lang="en-US" sz="4400" b="1" dirty="0" err="1"/>
              <a:t>chí</a:t>
            </a:r>
            <a:r>
              <a:rPr lang="en-US" sz="4400" b="1" dirty="0"/>
              <a:t> </a:t>
            </a:r>
            <a:r>
              <a:rPr lang="en-US" sz="4400" b="1" dirty="0" err="1"/>
              <a:t>đánh</a:t>
            </a:r>
            <a:r>
              <a:rPr lang="en-US" sz="4400" b="1" dirty="0"/>
              <a:t> </a:t>
            </a:r>
            <a:r>
              <a:rPr lang="en-US" sz="4400" b="1" dirty="0" err="1"/>
              <a:t>giá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Độ</a:t>
            </a:r>
            <a:r>
              <a:rPr lang="en-US" sz="4400" dirty="0"/>
              <a:t> </a:t>
            </a:r>
            <a:r>
              <a:rPr lang="en-US" sz="4400" dirty="0" err="1"/>
              <a:t>chính</a:t>
            </a:r>
            <a:r>
              <a:rPr lang="en-US" sz="4400" dirty="0"/>
              <a:t> </a:t>
            </a:r>
            <a:r>
              <a:rPr lang="en-US" sz="4400" dirty="0" err="1"/>
              <a:t>xác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Thời</a:t>
            </a:r>
            <a:r>
              <a:rPr lang="en-US" sz="4400" dirty="0"/>
              <a:t> </a:t>
            </a:r>
            <a:r>
              <a:rPr lang="en-US" sz="4400" dirty="0" err="1"/>
              <a:t>gian</a:t>
            </a:r>
            <a:r>
              <a:rPr lang="en-US" sz="4400" dirty="0"/>
              <a:t> </a:t>
            </a:r>
            <a:r>
              <a:rPr lang="en-US" sz="4400" dirty="0" err="1"/>
              <a:t>phản</a:t>
            </a:r>
            <a:r>
              <a:rPr lang="en-US" sz="4400" dirty="0"/>
              <a:t> </a:t>
            </a:r>
            <a:r>
              <a:rPr lang="en-US" sz="4400" dirty="0" err="1"/>
              <a:t>ứng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linh</a:t>
            </a:r>
            <a:r>
              <a:rPr lang="en-US" sz="4400" dirty="0"/>
              <a:t> </a:t>
            </a:r>
            <a:r>
              <a:rPr lang="en-US" sz="4400" dirty="0" err="1"/>
              <a:t>hoạt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b="1" dirty="0" err="1"/>
              <a:t>Thước</a:t>
            </a:r>
            <a:r>
              <a:rPr lang="en-US" sz="4400" b="1" dirty="0"/>
              <a:t> </a:t>
            </a:r>
            <a:r>
              <a:rPr lang="en-US" sz="4400" b="1" dirty="0" err="1"/>
              <a:t>đo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Số</a:t>
            </a:r>
            <a:r>
              <a:rPr lang="en-US" sz="4400" dirty="0"/>
              <a:t> </a:t>
            </a:r>
            <a:r>
              <a:rPr lang="en-US" sz="4400" dirty="0" err="1"/>
              <a:t>lượng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cuộc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được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Thời</a:t>
            </a:r>
            <a:r>
              <a:rPr lang="en-US" sz="4400" dirty="0"/>
              <a:t> </a:t>
            </a:r>
            <a:r>
              <a:rPr lang="en-US" sz="4400" dirty="0" err="1"/>
              <a:t>gian</a:t>
            </a:r>
            <a:r>
              <a:rPr lang="en-US" sz="4400" dirty="0"/>
              <a:t> </a:t>
            </a:r>
            <a:r>
              <a:rPr lang="en-US" sz="4400" dirty="0" err="1"/>
              <a:t>phản</a:t>
            </a:r>
            <a:r>
              <a:rPr lang="en-US" sz="4400" dirty="0"/>
              <a:t> </a:t>
            </a:r>
            <a:r>
              <a:rPr lang="en-US" sz="4400" dirty="0" err="1"/>
              <a:t>ứng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So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sánh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với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các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công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cụ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liên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quan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678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/>
              <a:t>Snort</a:t>
            </a:r>
            <a:r>
              <a:rPr lang="vi-VN" sz="4200" b="1" dirty="0"/>
              <a:t>:</a:t>
            </a:r>
            <a:r>
              <a:rPr lang="en-US" sz="4200" b="1" dirty="0"/>
              <a:t>	</a:t>
            </a:r>
            <a:endParaRPr lang="en-US" sz="4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 dirty="0"/>
              <a:t>So </a:t>
            </a:r>
            <a:r>
              <a:rPr lang="en-US" sz="4200" dirty="0" err="1"/>
              <a:t>với</a:t>
            </a:r>
            <a:r>
              <a:rPr lang="en-US" sz="4200" dirty="0"/>
              <a:t> Snort, </a:t>
            </a:r>
            <a:r>
              <a:rPr lang="en-US" sz="4200" dirty="0" err="1"/>
              <a:t>Zeek</a:t>
            </a:r>
            <a:r>
              <a:rPr lang="en-US" sz="4200" dirty="0"/>
              <a:t> </a:t>
            </a:r>
            <a:r>
              <a:rPr lang="en-US" sz="4200" dirty="0" err="1"/>
              <a:t>có</a:t>
            </a:r>
            <a:r>
              <a:rPr lang="en-US" sz="4200" dirty="0"/>
              <a:t> </a:t>
            </a:r>
            <a:r>
              <a:rPr lang="en-US" sz="4200" dirty="0" err="1"/>
              <a:t>khả</a:t>
            </a:r>
            <a:r>
              <a:rPr lang="en-US" sz="4200" dirty="0"/>
              <a:t> </a:t>
            </a:r>
            <a:r>
              <a:rPr lang="en-US" sz="4200" dirty="0" err="1"/>
              <a:t>năng</a:t>
            </a:r>
            <a:r>
              <a:rPr lang="en-US" sz="4200" dirty="0"/>
              <a:t> </a:t>
            </a:r>
            <a:r>
              <a:rPr lang="en-US" sz="4200" dirty="0" err="1"/>
              <a:t>phân</a:t>
            </a:r>
            <a:r>
              <a:rPr lang="en-US" sz="4200" dirty="0"/>
              <a:t> </a:t>
            </a:r>
            <a:r>
              <a:rPr lang="en-US" sz="4200" dirty="0" err="1"/>
              <a:t>tích</a:t>
            </a:r>
            <a:r>
              <a:rPr lang="en-US" sz="4200" dirty="0"/>
              <a:t> chi </a:t>
            </a:r>
            <a:r>
              <a:rPr lang="en-US" sz="4200" dirty="0" err="1"/>
              <a:t>tiết</a:t>
            </a:r>
            <a:r>
              <a:rPr lang="en-US" sz="4200" dirty="0"/>
              <a:t> </a:t>
            </a:r>
            <a:r>
              <a:rPr lang="en-US" sz="4200" dirty="0" err="1"/>
              <a:t>hơn</a:t>
            </a:r>
            <a:r>
              <a:rPr lang="en-US" sz="4200" dirty="0"/>
              <a:t> </a:t>
            </a:r>
            <a:r>
              <a:rPr lang="en-US" sz="4200" dirty="0" err="1"/>
              <a:t>về</a:t>
            </a:r>
            <a:r>
              <a:rPr lang="en-US" sz="4200" dirty="0"/>
              <a:t> </a:t>
            </a:r>
            <a:r>
              <a:rPr lang="en-US" sz="4200" dirty="0" err="1"/>
              <a:t>lưu</a:t>
            </a:r>
            <a:r>
              <a:rPr lang="en-US" sz="4200" dirty="0"/>
              <a:t> </a:t>
            </a:r>
            <a:r>
              <a:rPr lang="en-US" sz="4200" dirty="0" err="1"/>
              <a:t>lượng</a:t>
            </a:r>
            <a:r>
              <a:rPr lang="en-US" sz="4200" dirty="0"/>
              <a:t> </a:t>
            </a:r>
            <a:r>
              <a:rPr lang="en-US" sz="4200" dirty="0" err="1"/>
              <a:t>mạng</a:t>
            </a:r>
            <a:r>
              <a:rPr lang="en-US" sz="4200" dirty="0"/>
              <a:t> </a:t>
            </a:r>
            <a:r>
              <a:rPr lang="en-US" sz="4200" dirty="0" err="1"/>
              <a:t>và</a:t>
            </a:r>
            <a:r>
              <a:rPr lang="en-US" sz="4200" dirty="0"/>
              <a:t> </a:t>
            </a:r>
            <a:r>
              <a:rPr lang="en-US" sz="4200" dirty="0" err="1"/>
              <a:t>cung</a:t>
            </a:r>
            <a:r>
              <a:rPr lang="en-US" sz="4200" dirty="0"/>
              <a:t> </a:t>
            </a:r>
            <a:r>
              <a:rPr lang="en-US" sz="4200" dirty="0" err="1"/>
              <a:t>cấp</a:t>
            </a:r>
            <a:r>
              <a:rPr lang="en-US" sz="4200" dirty="0"/>
              <a:t> </a:t>
            </a:r>
            <a:r>
              <a:rPr lang="en-US" sz="4200" dirty="0" err="1"/>
              <a:t>thông</a:t>
            </a:r>
            <a:r>
              <a:rPr lang="en-US" sz="4200" dirty="0"/>
              <a:t> tin chi </a:t>
            </a:r>
            <a:r>
              <a:rPr lang="en-US" sz="4200" dirty="0" err="1"/>
              <a:t>tiết</a:t>
            </a:r>
            <a:r>
              <a:rPr lang="en-US" sz="4200" dirty="0"/>
              <a:t> </a:t>
            </a:r>
            <a:r>
              <a:rPr lang="en-US" sz="4200" dirty="0" err="1"/>
              <a:t>về</a:t>
            </a:r>
            <a:r>
              <a:rPr lang="en-US" sz="4200" dirty="0"/>
              <a:t> </a:t>
            </a:r>
            <a:r>
              <a:rPr lang="en-US" sz="4200" dirty="0" err="1"/>
              <a:t>các</a:t>
            </a:r>
            <a:r>
              <a:rPr lang="en-US" sz="4200" dirty="0"/>
              <a:t> </a:t>
            </a:r>
            <a:r>
              <a:rPr lang="en-US" sz="4200" dirty="0" err="1"/>
              <a:t>kết</a:t>
            </a:r>
            <a:r>
              <a:rPr lang="en-US" sz="4200" dirty="0"/>
              <a:t> </a:t>
            </a:r>
            <a:r>
              <a:rPr lang="en-US" sz="4200" dirty="0" err="1"/>
              <a:t>nối</a:t>
            </a:r>
            <a:r>
              <a:rPr lang="en-US" sz="4200" dirty="0"/>
              <a:t> </a:t>
            </a:r>
            <a:r>
              <a:rPr lang="en-US" sz="4200" dirty="0" err="1"/>
              <a:t>mạng</a:t>
            </a:r>
            <a:r>
              <a:rPr lang="en-US" sz="4200" dirty="0"/>
              <a:t> </a:t>
            </a:r>
            <a:r>
              <a:rPr lang="en-US" sz="4200" dirty="0" err="1"/>
              <a:t>và</a:t>
            </a:r>
            <a:r>
              <a:rPr lang="en-US" sz="4200" dirty="0"/>
              <a:t> </a:t>
            </a:r>
            <a:r>
              <a:rPr lang="en-US" sz="4200" dirty="0" err="1"/>
              <a:t>gói</a:t>
            </a:r>
            <a:r>
              <a:rPr lang="en-US" sz="4200" dirty="0"/>
              <a:t> tin </a:t>
            </a:r>
            <a:r>
              <a:rPr lang="en-US" sz="4200" dirty="0" err="1"/>
              <a:t>mạng</a:t>
            </a:r>
            <a:endParaRPr lang="en-US" sz="4200" dirty="0"/>
          </a:p>
          <a:p>
            <a:pPr>
              <a:lnSpc>
                <a:spcPct val="150000"/>
              </a:lnSpc>
            </a:pPr>
            <a:r>
              <a:rPr lang="en-US" sz="4200" b="1" dirty="0"/>
              <a:t>Suricata</a:t>
            </a:r>
            <a:r>
              <a:rPr lang="vi-VN" sz="4200" b="1" dirty="0"/>
              <a:t>:</a:t>
            </a:r>
            <a:r>
              <a:rPr lang="en-US" sz="4200" b="1" dirty="0"/>
              <a:t>	</a:t>
            </a:r>
            <a:endParaRPr lang="en-US" sz="4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200" dirty="0"/>
              <a:t>So </a:t>
            </a:r>
            <a:r>
              <a:rPr lang="en-US" sz="4200" dirty="0" err="1"/>
              <a:t>với</a:t>
            </a:r>
            <a:r>
              <a:rPr lang="en-US" sz="4200" dirty="0"/>
              <a:t> Suricata, </a:t>
            </a:r>
            <a:r>
              <a:rPr lang="en-US" sz="4200" dirty="0" err="1"/>
              <a:t>Zeek</a:t>
            </a:r>
            <a:r>
              <a:rPr lang="en-US" sz="4200" dirty="0"/>
              <a:t> </a:t>
            </a:r>
            <a:r>
              <a:rPr lang="en-US" sz="4200" dirty="0" err="1"/>
              <a:t>cho</a:t>
            </a:r>
            <a:r>
              <a:rPr lang="en-US" sz="4200" dirty="0"/>
              <a:t> </a:t>
            </a:r>
            <a:r>
              <a:rPr lang="en-US" sz="4200" dirty="0" err="1"/>
              <a:t>phép</a:t>
            </a:r>
            <a:r>
              <a:rPr lang="en-US" sz="4200" dirty="0"/>
              <a:t> </a:t>
            </a:r>
            <a:r>
              <a:rPr lang="en-US" sz="4200" dirty="0" err="1"/>
              <a:t>người</a:t>
            </a:r>
            <a:r>
              <a:rPr lang="en-US" sz="4200" dirty="0"/>
              <a:t> </a:t>
            </a:r>
            <a:r>
              <a:rPr lang="en-US" sz="4200" dirty="0" err="1"/>
              <a:t>dùng</a:t>
            </a:r>
            <a:r>
              <a:rPr lang="en-US" sz="4200" dirty="0"/>
              <a:t> </a:t>
            </a:r>
            <a:r>
              <a:rPr lang="en-US" sz="4200" dirty="0" err="1"/>
              <a:t>tùy</a:t>
            </a:r>
            <a:r>
              <a:rPr lang="en-US" sz="4200" dirty="0"/>
              <a:t> </a:t>
            </a:r>
            <a:r>
              <a:rPr lang="en-US" sz="4200" dirty="0" err="1"/>
              <a:t>chỉnh</a:t>
            </a:r>
            <a:r>
              <a:rPr lang="en-US" sz="4200" dirty="0"/>
              <a:t> </a:t>
            </a:r>
            <a:r>
              <a:rPr lang="en-US" sz="4200" dirty="0" err="1"/>
              <a:t>và</a:t>
            </a:r>
            <a:r>
              <a:rPr lang="en-US" sz="4200" dirty="0"/>
              <a:t> </a:t>
            </a:r>
            <a:r>
              <a:rPr lang="en-US" sz="4200" dirty="0" err="1"/>
              <a:t>thiết</a:t>
            </a:r>
            <a:r>
              <a:rPr lang="en-US" sz="4200" dirty="0"/>
              <a:t> </a:t>
            </a:r>
            <a:r>
              <a:rPr lang="en-US" sz="4200" dirty="0" err="1"/>
              <a:t>lập</a:t>
            </a:r>
            <a:r>
              <a:rPr lang="en-US" sz="4200" dirty="0"/>
              <a:t> </a:t>
            </a:r>
            <a:r>
              <a:rPr lang="en-US" sz="4200" dirty="0" err="1"/>
              <a:t>các</a:t>
            </a:r>
            <a:r>
              <a:rPr lang="en-US" sz="4200" dirty="0"/>
              <a:t> </a:t>
            </a:r>
            <a:r>
              <a:rPr lang="en-US" sz="4200" dirty="0" err="1"/>
              <a:t>quy</a:t>
            </a:r>
            <a:r>
              <a:rPr lang="en-US" sz="4200" dirty="0"/>
              <a:t> </a:t>
            </a:r>
            <a:r>
              <a:rPr lang="en-US" sz="4200" dirty="0" err="1"/>
              <a:t>tắc</a:t>
            </a:r>
            <a:r>
              <a:rPr lang="en-US" sz="4200" dirty="0"/>
              <a:t> </a:t>
            </a:r>
            <a:r>
              <a:rPr lang="en-US" sz="4200" dirty="0" err="1"/>
              <a:t>phát</a:t>
            </a:r>
            <a:r>
              <a:rPr lang="en-US" sz="4200" dirty="0"/>
              <a:t> </a:t>
            </a:r>
            <a:r>
              <a:rPr lang="en-US" sz="4200" dirty="0" err="1"/>
              <a:t>hiện</a:t>
            </a:r>
            <a:r>
              <a:rPr lang="en-US" sz="4200" dirty="0"/>
              <a:t> </a:t>
            </a:r>
            <a:r>
              <a:rPr lang="en-US" sz="4200" dirty="0" err="1"/>
              <a:t>một</a:t>
            </a:r>
            <a:r>
              <a:rPr lang="en-US" sz="4200" dirty="0"/>
              <a:t> </a:t>
            </a:r>
            <a:r>
              <a:rPr lang="en-US" sz="4200" dirty="0" err="1"/>
              <a:t>cách</a:t>
            </a:r>
            <a:r>
              <a:rPr lang="en-US" sz="4200" dirty="0"/>
              <a:t> </a:t>
            </a:r>
            <a:r>
              <a:rPr lang="en-US" sz="4200" dirty="0" err="1"/>
              <a:t>linh</a:t>
            </a:r>
            <a:r>
              <a:rPr lang="en-US" sz="4200" dirty="0"/>
              <a:t> </a:t>
            </a:r>
            <a:r>
              <a:rPr lang="en-US" sz="4200" dirty="0" err="1"/>
              <a:t>hoạt</a:t>
            </a:r>
            <a:r>
              <a:rPr lang="en-US" sz="4200" dirty="0"/>
              <a:t> </a:t>
            </a:r>
            <a:r>
              <a:rPr lang="en-US" sz="4200" dirty="0" err="1"/>
              <a:t>hơn</a:t>
            </a:r>
            <a:endParaRPr lang="en-US" sz="42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8"/>
          <p:cNvGrpSpPr/>
          <p:nvPr/>
        </p:nvGrpSpPr>
        <p:grpSpPr>
          <a:xfrm>
            <a:off x="12388681" y="-3105536"/>
            <a:ext cx="7469657" cy="8081666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70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" name="Google Shape;249;p18"/>
          <p:cNvSpPr txBox="1"/>
          <p:nvPr/>
        </p:nvSpPr>
        <p:spPr>
          <a:xfrm>
            <a:off x="11027192" y="700116"/>
            <a:ext cx="684792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 LỤC</a:t>
            </a:r>
            <a:endParaRPr sz="7000" b="1" dirty="0">
              <a:latin typeface="UTM Avo" panose="02040603050506020204" pitchFamily="18" charset="0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599624" y="1270033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Giới</a:t>
            </a:r>
            <a:r>
              <a:rPr lang="en-US" sz="6000" dirty="0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thiệu</a:t>
            </a:r>
            <a:endParaRPr sz="6000" dirty="0">
              <a:solidFill>
                <a:schemeClr val="tx1"/>
              </a:solidFill>
              <a:latin typeface="UTM Avo" panose="02040603050506020204" pitchFamily="18" charset="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029613" y="1078487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1233024" y="2271851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1249693" y="3424875"/>
            <a:ext cx="119395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613070" y="2490291"/>
            <a:ext cx="666740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Cơ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sở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lý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thuyết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99623" y="3643315"/>
            <a:ext cx="102156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Phân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tích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" name="Google Shape;255;p18">
            <a:extLst>
              <a:ext uri="{FF2B5EF4-FFF2-40B4-BE49-F238E27FC236}">
                <a16:creationId xmlns:a16="http://schemas.microsoft.com/office/drawing/2014/main" id="{F7819A37-7528-9753-383D-79FCCFC272C3}"/>
              </a:ext>
            </a:extLst>
          </p:cNvPr>
          <p:cNvSpPr txBox="1"/>
          <p:nvPr/>
        </p:nvSpPr>
        <p:spPr>
          <a:xfrm>
            <a:off x="1186941" y="4653043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5;p18">
            <a:extLst>
              <a:ext uri="{FF2B5EF4-FFF2-40B4-BE49-F238E27FC236}">
                <a16:creationId xmlns:a16="http://schemas.microsoft.com/office/drawing/2014/main" id="{D3A68458-C99B-BA73-D251-D7C963C08CFC}"/>
              </a:ext>
            </a:extLst>
          </p:cNvPr>
          <p:cNvSpPr txBox="1"/>
          <p:nvPr/>
        </p:nvSpPr>
        <p:spPr>
          <a:xfrm>
            <a:off x="1177977" y="5813968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05.</a:t>
            </a:r>
            <a:endParaRPr dirty="0"/>
          </a:p>
        </p:txBody>
      </p: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FAA39332-DB2D-704F-FAB0-93F345A8D79A}"/>
              </a:ext>
            </a:extLst>
          </p:cNvPr>
          <p:cNvSpPr txBox="1"/>
          <p:nvPr/>
        </p:nvSpPr>
        <p:spPr>
          <a:xfrm>
            <a:off x="1195907" y="6961446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5" name="Google Shape;268;p18">
            <a:extLst>
              <a:ext uri="{FF2B5EF4-FFF2-40B4-BE49-F238E27FC236}">
                <a16:creationId xmlns:a16="http://schemas.microsoft.com/office/drawing/2014/main" id="{D800B0F3-4B15-3A0F-68D6-4F3B744F7749}"/>
              </a:ext>
            </a:extLst>
          </p:cNvPr>
          <p:cNvSpPr txBox="1"/>
          <p:nvPr/>
        </p:nvSpPr>
        <p:spPr>
          <a:xfrm>
            <a:off x="2550319" y="4884922"/>
            <a:ext cx="8435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Hiện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6" name="Google Shape;268;p18">
            <a:extLst>
              <a:ext uri="{FF2B5EF4-FFF2-40B4-BE49-F238E27FC236}">
                <a16:creationId xmlns:a16="http://schemas.microsoft.com/office/drawing/2014/main" id="{20316583-0068-05DA-DCDD-E44407A72123}"/>
              </a:ext>
            </a:extLst>
          </p:cNvPr>
          <p:cNvSpPr txBox="1"/>
          <p:nvPr/>
        </p:nvSpPr>
        <p:spPr>
          <a:xfrm>
            <a:off x="2559285" y="6084619"/>
            <a:ext cx="997281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nghiệm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và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đánh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giá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BF29EE5B-AB67-C007-1148-4AA178E37806}"/>
              </a:ext>
            </a:extLst>
          </p:cNvPr>
          <p:cNvSpPr txBox="1"/>
          <p:nvPr/>
        </p:nvSpPr>
        <p:spPr>
          <a:xfrm>
            <a:off x="2599624" y="7276197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Kết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luận</a:t>
            </a:r>
            <a:endParaRPr sz="6000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2FD4EB-043D-EEED-5F91-47F8A7C03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8"/>
          <p:cNvGrpSpPr/>
          <p:nvPr/>
        </p:nvGrpSpPr>
        <p:grpSpPr>
          <a:xfrm>
            <a:off x="12522466" y="-2545976"/>
            <a:ext cx="7469657" cy="8081666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70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" name="Google Shape;249;p18"/>
          <p:cNvSpPr txBox="1"/>
          <p:nvPr/>
        </p:nvSpPr>
        <p:spPr>
          <a:xfrm>
            <a:off x="11633076" y="1191437"/>
            <a:ext cx="659688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 LỤC</a:t>
            </a:r>
            <a:endParaRPr sz="7500" b="1" dirty="0">
              <a:latin typeface="UTM Avo" panose="02040603050506020204" pitchFamily="18" charset="0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599624" y="1270033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Giới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thiệu</a:t>
            </a:r>
            <a:endParaRPr sz="6000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029613" y="1078487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1233024" y="2271851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1249693" y="3424875"/>
            <a:ext cx="119395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613071" y="2490291"/>
            <a:ext cx="635350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Cơ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sở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lý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thuyết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99623" y="3643315"/>
            <a:ext cx="1040669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Phân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tích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" name="Google Shape;255;p18">
            <a:extLst>
              <a:ext uri="{FF2B5EF4-FFF2-40B4-BE49-F238E27FC236}">
                <a16:creationId xmlns:a16="http://schemas.microsoft.com/office/drawing/2014/main" id="{F7819A37-7528-9753-383D-79FCCFC272C3}"/>
              </a:ext>
            </a:extLst>
          </p:cNvPr>
          <p:cNvSpPr txBox="1"/>
          <p:nvPr/>
        </p:nvSpPr>
        <p:spPr>
          <a:xfrm>
            <a:off x="1186941" y="4653043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5;p18">
            <a:extLst>
              <a:ext uri="{FF2B5EF4-FFF2-40B4-BE49-F238E27FC236}">
                <a16:creationId xmlns:a16="http://schemas.microsoft.com/office/drawing/2014/main" id="{D3A68458-C99B-BA73-D251-D7C963C08CFC}"/>
              </a:ext>
            </a:extLst>
          </p:cNvPr>
          <p:cNvSpPr txBox="1"/>
          <p:nvPr/>
        </p:nvSpPr>
        <p:spPr>
          <a:xfrm>
            <a:off x="1177977" y="5813968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05.</a:t>
            </a:r>
            <a:endParaRPr dirty="0"/>
          </a:p>
        </p:txBody>
      </p: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FAA39332-DB2D-704F-FAB0-93F345A8D79A}"/>
              </a:ext>
            </a:extLst>
          </p:cNvPr>
          <p:cNvSpPr txBox="1"/>
          <p:nvPr/>
        </p:nvSpPr>
        <p:spPr>
          <a:xfrm>
            <a:off x="1195907" y="6961446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5" name="Google Shape;268;p18">
            <a:extLst>
              <a:ext uri="{FF2B5EF4-FFF2-40B4-BE49-F238E27FC236}">
                <a16:creationId xmlns:a16="http://schemas.microsoft.com/office/drawing/2014/main" id="{D800B0F3-4B15-3A0F-68D6-4F3B744F7749}"/>
              </a:ext>
            </a:extLst>
          </p:cNvPr>
          <p:cNvSpPr txBox="1"/>
          <p:nvPr/>
        </p:nvSpPr>
        <p:spPr>
          <a:xfrm>
            <a:off x="2550319" y="4884922"/>
            <a:ext cx="8435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Hiện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6" name="Google Shape;268;p18">
            <a:extLst>
              <a:ext uri="{FF2B5EF4-FFF2-40B4-BE49-F238E27FC236}">
                <a16:creationId xmlns:a16="http://schemas.microsoft.com/office/drawing/2014/main" id="{20316583-0068-05DA-DCDD-E44407A72123}"/>
              </a:ext>
            </a:extLst>
          </p:cNvPr>
          <p:cNvSpPr txBox="1"/>
          <p:nvPr/>
        </p:nvSpPr>
        <p:spPr>
          <a:xfrm>
            <a:off x="2559285" y="6084619"/>
            <a:ext cx="1026961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nghiệm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và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đánh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giá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BF29EE5B-AB67-C007-1148-4AA178E37806}"/>
              </a:ext>
            </a:extLst>
          </p:cNvPr>
          <p:cNvSpPr txBox="1"/>
          <p:nvPr/>
        </p:nvSpPr>
        <p:spPr>
          <a:xfrm>
            <a:off x="2599624" y="7276197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luận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914C79-2A0E-3DAF-3BAB-512D8E3B5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Kết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luận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và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hướng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phát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triển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Kết</a:t>
            </a:r>
            <a:r>
              <a:rPr lang="en-US" sz="4400" b="1" dirty="0"/>
              <a:t> </a:t>
            </a:r>
            <a:r>
              <a:rPr lang="en-US" sz="4400" b="1" dirty="0" err="1"/>
              <a:t>luận</a:t>
            </a:r>
            <a:r>
              <a:rPr lang="en-US" sz="4400" b="1" dirty="0"/>
              <a:t>: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cụ</a:t>
            </a:r>
            <a:r>
              <a:rPr lang="en-US" sz="4400" dirty="0"/>
              <a:t> </a:t>
            </a:r>
            <a:r>
              <a:rPr lang="en-US" sz="4400" dirty="0" err="1"/>
              <a:t>tốt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việc</a:t>
            </a:r>
            <a:r>
              <a:rPr lang="en-US" sz="4400" dirty="0"/>
              <a:t> </a:t>
            </a:r>
            <a:r>
              <a:rPr lang="en-US" sz="4400" dirty="0" err="1"/>
              <a:t>bảo</a:t>
            </a:r>
            <a:r>
              <a:rPr lang="en-US" sz="4400" dirty="0"/>
              <a:t> </a:t>
            </a:r>
            <a:r>
              <a:rPr lang="en-US" sz="4400" dirty="0" err="1"/>
              <a:t>vệ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tùy</a:t>
            </a:r>
            <a:r>
              <a:rPr lang="en-US" sz="4400" dirty="0"/>
              <a:t> </a:t>
            </a:r>
            <a:r>
              <a:rPr lang="en-US" sz="4400" dirty="0" err="1"/>
              <a:t>chỉnh</a:t>
            </a:r>
            <a:r>
              <a:rPr lang="en-US" sz="4400" dirty="0"/>
              <a:t>, </a:t>
            </a:r>
            <a:r>
              <a:rPr lang="en-US" sz="4400" dirty="0" err="1"/>
              <a:t>linh</a:t>
            </a:r>
            <a:r>
              <a:rPr lang="en-US" sz="4400" dirty="0"/>
              <a:t> </a:t>
            </a:r>
            <a:r>
              <a:rPr lang="en-US" sz="4400" dirty="0" err="1"/>
              <a:t>hoạt</a:t>
            </a:r>
            <a:r>
              <a:rPr lang="en-US" sz="4400" dirty="0"/>
              <a:t> </a:t>
            </a:r>
            <a:r>
              <a:rPr lang="en-US" sz="4400" dirty="0" err="1"/>
              <a:t>cao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Khả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,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tích</a:t>
            </a:r>
            <a:r>
              <a:rPr lang="en-US" sz="4400" dirty="0"/>
              <a:t> </a:t>
            </a:r>
            <a:r>
              <a:rPr lang="en-US" sz="4400" dirty="0" err="1"/>
              <a:t>tốt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b="1" dirty="0" err="1"/>
              <a:t>Hướng</a:t>
            </a:r>
            <a:r>
              <a:rPr lang="en-US" sz="4400" b="1" dirty="0"/>
              <a:t> </a:t>
            </a:r>
            <a:r>
              <a:rPr lang="en-US" sz="4400" b="1" dirty="0" err="1"/>
              <a:t>phát</a:t>
            </a:r>
            <a:r>
              <a:rPr lang="en-US" sz="4400" b="1" dirty="0"/>
              <a:t> </a:t>
            </a:r>
            <a:r>
              <a:rPr lang="en-US" sz="4400" b="1" dirty="0" err="1"/>
              <a:t>triển</a:t>
            </a:r>
            <a:r>
              <a:rPr lang="en-US" sz="4400" b="1" dirty="0"/>
              <a:t>: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ELK </a:t>
            </a:r>
            <a:r>
              <a:rPr lang="en-US" sz="4400" dirty="0" err="1"/>
              <a:t>trên</a:t>
            </a:r>
            <a:r>
              <a:rPr lang="en-US" sz="4400" dirty="0"/>
              <a:t> log server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trực</a:t>
            </a:r>
            <a:r>
              <a:rPr lang="en-US" sz="4400" dirty="0"/>
              <a:t> </a:t>
            </a:r>
            <a:r>
              <a:rPr lang="en-US" sz="4400" dirty="0" err="1"/>
              <a:t>quan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logs (visualize logs)</a:t>
            </a:r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A359-9389-19EE-792F-EE45E765D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anner with text and symbols&#10;&#10;Description automatically generated with medium confidence">
            <a:extLst>
              <a:ext uri="{FF2B5EF4-FFF2-40B4-BE49-F238E27FC236}">
                <a16:creationId xmlns:a16="http://schemas.microsoft.com/office/drawing/2014/main" id="{59920F25-FB40-893B-92C3-9F5FDAA1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3" y="-968542"/>
            <a:ext cx="18336126" cy="122240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54687-A384-65C2-E17E-D8CA88DA78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06824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Giới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thiệu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vấn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đề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Vấn</a:t>
            </a:r>
            <a:r>
              <a:rPr lang="en-US" sz="4400" b="1" dirty="0"/>
              <a:t> </a:t>
            </a:r>
            <a:r>
              <a:rPr lang="en-US" sz="4400" b="1" dirty="0" err="1"/>
              <a:t>đề</a:t>
            </a:r>
            <a:r>
              <a:rPr lang="vi-VN" sz="4400" b="1" dirty="0"/>
              <a:t>:</a:t>
            </a:r>
            <a:r>
              <a:rPr lang="en-US" sz="4400" b="1" dirty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cuộc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vào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trang</a:t>
            </a:r>
            <a:r>
              <a:rPr lang="en-US" sz="4400" dirty="0"/>
              <a:t> web,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tổ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r>
              <a:rPr lang="en-US" sz="4400" dirty="0"/>
              <a:t> </a:t>
            </a:r>
            <a:r>
              <a:rPr lang="en-US" sz="4400" dirty="0" err="1"/>
              <a:t>ngày</a:t>
            </a:r>
            <a:r>
              <a:rPr lang="en-US" sz="4400" dirty="0"/>
              <a:t> </a:t>
            </a:r>
            <a:r>
              <a:rPr lang="en-US" sz="4400" dirty="0" err="1"/>
              <a:t>càng</a:t>
            </a:r>
            <a:r>
              <a:rPr lang="en-US" sz="4400" dirty="0"/>
              <a:t> </a:t>
            </a:r>
            <a:r>
              <a:rPr lang="en-US" sz="4400" dirty="0" err="1"/>
              <a:t>phổ</a:t>
            </a:r>
            <a:r>
              <a:rPr lang="en-US" sz="4400" dirty="0"/>
              <a:t> </a:t>
            </a:r>
            <a:r>
              <a:rPr lang="en-US" sz="4400" dirty="0" err="1"/>
              <a:t>biến</a:t>
            </a:r>
            <a:endParaRPr lang="en-US" sz="4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Sự</a:t>
            </a:r>
            <a:r>
              <a:rPr lang="en-US" sz="4400" dirty="0"/>
              <a:t> </a:t>
            </a:r>
            <a:r>
              <a:rPr lang="en-US" sz="4400" dirty="0" err="1"/>
              <a:t>gia</a:t>
            </a:r>
            <a:r>
              <a:rPr lang="en-US" sz="4400" dirty="0"/>
              <a:t> </a:t>
            </a:r>
            <a:r>
              <a:rPr lang="en-US" sz="4400" dirty="0" err="1"/>
              <a:t>tăng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nhu</a:t>
            </a:r>
            <a:r>
              <a:rPr lang="en-US" sz="4400" dirty="0"/>
              <a:t> </a:t>
            </a:r>
            <a:r>
              <a:rPr lang="en-US" sz="4400" dirty="0" err="1"/>
              <a:t>cầu</a:t>
            </a:r>
            <a:r>
              <a:rPr lang="en-US" sz="4400" dirty="0"/>
              <a:t> </a:t>
            </a:r>
            <a:r>
              <a:rPr lang="en-US" sz="4400" dirty="0" err="1"/>
              <a:t>bảo</a:t>
            </a:r>
            <a:r>
              <a:rPr lang="en-US" sz="4400" dirty="0"/>
              <a:t> </a:t>
            </a:r>
            <a:r>
              <a:rPr lang="en-US" sz="4400" dirty="0" err="1"/>
              <a:t>vệ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r>
              <a:rPr lang="en-US" sz="4400" dirty="0"/>
              <a:t> </a:t>
            </a:r>
            <a:r>
              <a:rPr lang="en-US" sz="4400" dirty="0" err="1"/>
              <a:t>thông</a:t>
            </a:r>
            <a:r>
              <a:rPr lang="en-US" sz="4400" dirty="0"/>
              <a:t> tin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tổ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3DC3-F023-4A03-F5D1-DAF08BF4A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tiêu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của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đồ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án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01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b="1" dirty="0" err="1"/>
              <a:t>Mục</a:t>
            </a:r>
            <a:r>
              <a:rPr lang="en-US" sz="3800" b="1" dirty="0"/>
              <a:t> </a:t>
            </a:r>
            <a:r>
              <a:rPr lang="en-US" sz="3800" b="1" dirty="0" err="1"/>
              <a:t>tiêu</a:t>
            </a:r>
            <a:r>
              <a:rPr lang="vi-VN" sz="3800" b="1" dirty="0"/>
              <a:t>:</a:t>
            </a:r>
            <a:r>
              <a:rPr lang="en-US" sz="3800" b="1" dirty="0"/>
              <a:t> </a:t>
            </a:r>
            <a:r>
              <a:rPr lang="en-US" sz="3800" dirty="0" err="1"/>
              <a:t>Xây</a:t>
            </a:r>
            <a:r>
              <a:rPr lang="en-US" sz="3800" dirty="0"/>
              <a:t> </a:t>
            </a:r>
            <a:r>
              <a:rPr lang="en-US" sz="3800" dirty="0" err="1"/>
              <a:t>dựng</a:t>
            </a:r>
            <a:r>
              <a:rPr lang="en-US" sz="3800" dirty="0"/>
              <a:t> </a:t>
            </a:r>
            <a:r>
              <a:rPr lang="en-US" sz="3800" dirty="0" err="1"/>
              <a:t>hệ</a:t>
            </a:r>
            <a:r>
              <a:rPr lang="en-US" sz="3800" dirty="0"/>
              <a:t> </a:t>
            </a:r>
            <a:r>
              <a:rPr lang="en-US" sz="3800" dirty="0" err="1"/>
              <a:t>thống</a:t>
            </a:r>
            <a:r>
              <a:rPr lang="en-US" sz="3800" dirty="0"/>
              <a:t> </a:t>
            </a:r>
            <a:r>
              <a:rPr lang="en-US" sz="3800" b="1" dirty="0"/>
              <a:t>NDIS</a:t>
            </a:r>
            <a:r>
              <a:rPr lang="en-US" sz="3800" dirty="0"/>
              <a:t> (Network-based Intrusion Detection System) </a:t>
            </a:r>
            <a:r>
              <a:rPr lang="en-US" sz="3800" dirty="0" err="1"/>
              <a:t>sử</a:t>
            </a:r>
            <a:r>
              <a:rPr lang="en-US" sz="3800" dirty="0"/>
              <a:t> </a:t>
            </a:r>
            <a:r>
              <a:rPr lang="en-US" sz="3800" dirty="0" err="1"/>
              <a:t>dụng</a:t>
            </a:r>
            <a:r>
              <a:rPr lang="en-US" sz="3800" dirty="0"/>
              <a:t> </a:t>
            </a:r>
            <a:r>
              <a:rPr lang="en-US" sz="3800" b="1" dirty="0" err="1"/>
              <a:t>Zeek</a:t>
            </a:r>
            <a:r>
              <a:rPr lang="en-US" sz="3800" dirty="0"/>
              <a:t> </a:t>
            </a:r>
            <a:r>
              <a:rPr lang="en-US" sz="3800" dirty="0" err="1"/>
              <a:t>có</a:t>
            </a:r>
            <a:r>
              <a:rPr lang="en-US" sz="3800" dirty="0"/>
              <a:t> </a:t>
            </a:r>
            <a:r>
              <a:rPr lang="en-US" sz="3800" dirty="0" err="1"/>
              <a:t>khả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err="1"/>
              <a:t>Phát</a:t>
            </a:r>
            <a:r>
              <a:rPr lang="en-US" sz="3800" dirty="0"/>
              <a:t> </a:t>
            </a:r>
            <a:r>
              <a:rPr lang="en-US" sz="3800" dirty="0" err="1"/>
              <a:t>hiện</a:t>
            </a:r>
            <a:r>
              <a:rPr lang="en-US" sz="3800" dirty="0"/>
              <a:t> </a:t>
            </a:r>
            <a:r>
              <a:rPr lang="en-US" sz="3800" dirty="0" err="1"/>
              <a:t>sớm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cuộc</a:t>
            </a:r>
            <a:r>
              <a:rPr lang="en-US" sz="3800" dirty="0"/>
              <a:t> </a:t>
            </a:r>
            <a:r>
              <a:rPr lang="en-US" sz="3800" dirty="0" err="1"/>
              <a:t>tấn</a:t>
            </a:r>
            <a:r>
              <a:rPr lang="en-US" sz="3800" dirty="0"/>
              <a:t> </a:t>
            </a:r>
            <a:r>
              <a:rPr lang="en-US" sz="3800" dirty="0" err="1"/>
              <a:t>công</a:t>
            </a:r>
            <a:r>
              <a:rPr lang="en-US" sz="3800" dirty="0"/>
              <a:t> </a:t>
            </a:r>
            <a:r>
              <a:rPr lang="en-US" sz="3800" dirty="0" err="1"/>
              <a:t>mạng</a:t>
            </a:r>
            <a:r>
              <a:rPr lang="en-US" sz="3800" dirty="0"/>
              <a:t> </a:t>
            </a:r>
            <a:r>
              <a:rPr lang="en-US" sz="3800" dirty="0" err="1"/>
              <a:t>và</a:t>
            </a:r>
            <a:r>
              <a:rPr lang="en-US" sz="3800" dirty="0"/>
              <a:t> </a:t>
            </a:r>
            <a:r>
              <a:rPr lang="en-US" sz="3800" dirty="0" err="1"/>
              <a:t>hành</a:t>
            </a:r>
            <a:r>
              <a:rPr lang="en-US" sz="3800" dirty="0"/>
              <a:t> vi </a:t>
            </a:r>
            <a:r>
              <a:rPr lang="en-US" sz="3800" dirty="0" err="1"/>
              <a:t>đáng</a:t>
            </a:r>
            <a:r>
              <a:rPr lang="en-US" sz="3800" dirty="0"/>
              <a:t> </a:t>
            </a:r>
            <a:r>
              <a:rPr lang="en-US" sz="3800" dirty="0" err="1"/>
              <a:t>ngờ</a:t>
            </a:r>
            <a:r>
              <a:rPr lang="en-US" sz="3800" dirty="0"/>
              <a:t> </a:t>
            </a:r>
            <a:r>
              <a:rPr lang="en-US" sz="3800" dirty="0" err="1"/>
              <a:t>trong</a:t>
            </a:r>
            <a:r>
              <a:rPr lang="en-US" sz="3800" dirty="0"/>
              <a:t> </a:t>
            </a:r>
            <a:r>
              <a:rPr lang="en-US" sz="3800" dirty="0" err="1"/>
              <a:t>mạng</a:t>
            </a:r>
            <a:r>
              <a:rPr lang="en-US" sz="3800" dirty="0"/>
              <a:t> </a:t>
            </a:r>
            <a:r>
              <a:rPr lang="en-US" sz="3800" dirty="0" err="1"/>
              <a:t>nội</a:t>
            </a:r>
            <a:r>
              <a:rPr lang="en-US" sz="3800" dirty="0"/>
              <a:t> </a:t>
            </a:r>
            <a:r>
              <a:rPr lang="en-US" sz="3800" dirty="0" err="1"/>
              <a:t>bộ</a:t>
            </a:r>
            <a:endParaRPr lang="en-US" sz="3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err="1"/>
              <a:t>Cảnh</a:t>
            </a:r>
            <a:r>
              <a:rPr lang="en-US" sz="3800" dirty="0"/>
              <a:t> </a:t>
            </a:r>
            <a:r>
              <a:rPr lang="en-US" sz="3800" dirty="0" err="1"/>
              <a:t>báo</a:t>
            </a:r>
            <a:r>
              <a:rPr lang="en-US" sz="3800" dirty="0"/>
              <a:t> </a:t>
            </a:r>
            <a:r>
              <a:rPr lang="en-US" sz="3800" dirty="0" err="1"/>
              <a:t>về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sự</a:t>
            </a:r>
            <a:r>
              <a:rPr lang="en-US" sz="3800" dirty="0"/>
              <a:t> </a:t>
            </a:r>
            <a:r>
              <a:rPr lang="en-US" sz="3800" dirty="0" err="1"/>
              <a:t>kiện</a:t>
            </a:r>
            <a:r>
              <a:rPr lang="en-US" sz="3800" dirty="0"/>
              <a:t> </a:t>
            </a:r>
            <a:r>
              <a:rPr lang="en-US" sz="3800" dirty="0" err="1"/>
              <a:t>mạng</a:t>
            </a:r>
            <a:r>
              <a:rPr lang="en-US" sz="3800" dirty="0"/>
              <a:t> </a:t>
            </a:r>
            <a:r>
              <a:rPr lang="en-US" sz="3800" dirty="0" err="1"/>
              <a:t>có</a:t>
            </a:r>
            <a:r>
              <a:rPr lang="en-US" sz="3800" dirty="0"/>
              <a:t> </a:t>
            </a:r>
            <a:r>
              <a:rPr lang="en-US" sz="3800" dirty="0" err="1"/>
              <a:t>thể</a:t>
            </a:r>
            <a:r>
              <a:rPr lang="en-US" sz="3800" dirty="0"/>
              <a:t> </a:t>
            </a:r>
            <a:r>
              <a:rPr lang="en-US" sz="3800" dirty="0" err="1"/>
              <a:t>gây</a:t>
            </a:r>
            <a:r>
              <a:rPr lang="en-US" sz="3800" dirty="0"/>
              <a:t> </a:t>
            </a:r>
            <a:r>
              <a:rPr lang="en-US" sz="3800" dirty="0" err="1"/>
              <a:t>nguy</a:t>
            </a:r>
            <a:r>
              <a:rPr lang="en-US" sz="3800" dirty="0"/>
              <a:t> </a:t>
            </a:r>
            <a:r>
              <a:rPr lang="en-US" sz="3800" dirty="0" err="1"/>
              <a:t>hiểm</a:t>
            </a:r>
            <a:r>
              <a:rPr lang="en-US" sz="3800" dirty="0"/>
              <a:t> </a:t>
            </a:r>
            <a:r>
              <a:rPr lang="en-US" sz="3800" dirty="0" err="1"/>
              <a:t>cho</a:t>
            </a:r>
            <a:r>
              <a:rPr lang="en-US" sz="3800" dirty="0"/>
              <a:t> </a:t>
            </a:r>
            <a:r>
              <a:rPr lang="en-US" sz="3800" dirty="0" err="1"/>
              <a:t>hệ</a:t>
            </a:r>
            <a:r>
              <a:rPr lang="en-US" sz="3800" dirty="0"/>
              <a:t> </a:t>
            </a:r>
            <a:r>
              <a:rPr lang="en-US" sz="3800" dirty="0" err="1"/>
              <a:t>thống</a:t>
            </a:r>
            <a:endParaRPr lang="en-US" sz="3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/>
              <a:t>Cung </a:t>
            </a:r>
            <a:r>
              <a:rPr lang="en-US" sz="3800" dirty="0" err="1"/>
              <a:t>cấp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chi </a:t>
            </a:r>
            <a:r>
              <a:rPr lang="en-US" sz="3800" dirty="0" err="1"/>
              <a:t>tiết</a:t>
            </a:r>
            <a:r>
              <a:rPr lang="en-US" sz="3800" dirty="0"/>
              <a:t> </a:t>
            </a:r>
            <a:r>
              <a:rPr lang="en-US" sz="3800" dirty="0" err="1"/>
              <a:t>và</a:t>
            </a:r>
            <a:r>
              <a:rPr lang="en-US" sz="3800" dirty="0"/>
              <a:t> </a:t>
            </a:r>
            <a:r>
              <a:rPr lang="en-US" sz="3800" dirty="0" err="1"/>
              <a:t>phân</a:t>
            </a:r>
            <a:r>
              <a:rPr lang="en-US" sz="3800" dirty="0"/>
              <a:t> </a:t>
            </a:r>
            <a:r>
              <a:rPr lang="en-US" sz="3800" dirty="0" err="1"/>
              <a:t>tích</a:t>
            </a:r>
            <a:r>
              <a:rPr lang="en-US" sz="3800" dirty="0"/>
              <a:t> </a:t>
            </a:r>
            <a:r>
              <a:rPr lang="en-US" sz="3800" dirty="0" err="1"/>
              <a:t>về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traffic </a:t>
            </a:r>
            <a:r>
              <a:rPr lang="en-US" sz="3800" dirty="0" err="1"/>
              <a:t>trong</a:t>
            </a:r>
            <a:r>
              <a:rPr lang="en-US" sz="3800" dirty="0"/>
              <a:t> </a:t>
            </a:r>
            <a:r>
              <a:rPr lang="en-US" sz="3800" dirty="0" err="1"/>
              <a:t>mạng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qua logs</a:t>
            </a:r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1E5FF-A9F2-DB76-2C8D-4EC575A41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Phương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pháp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nghiên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cứu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Phương</a:t>
            </a:r>
            <a:r>
              <a:rPr lang="en-US" sz="4400" b="1" dirty="0"/>
              <a:t> </a:t>
            </a:r>
            <a:r>
              <a:rPr lang="en-US" sz="4400" b="1" dirty="0" err="1"/>
              <a:t>pháp</a:t>
            </a:r>
            <a:r>
              <a:rPr lang="en-US" sz="4400" b="1" dirty="0"/>
              <a:t> </a:t>
            </a:r>
            <a:r>
              <a:rPr lang="en-US" sz="4400" b="1" dirty="0" err="1"/>
              <a:t>nghiên</a:t>
            </a:r>
            <a:r>
              <a:rPr lang="en-US" sz="4400" b="1" dirty="0"/>
              <a:t> </a:t>
            </a:r>
            <a:r>
              <a:rPr lang="en-US" sz="4400" b="1" dirty="0" err="1"/>
              <a:t>cứu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Nghiên</a:t>
            </a:r>
            <a:r>
              <a:rPr lang="en-US" sz="4400" dirty="0"/>
              <a:t> </a:t>
            </a:r>
            <a:r>
              <a:rPr lang="en-US" sz="4400" dirty="0" err="1"/>
              <a:t>cứu</a:t>
            </a:r>
            <a:r>
              <a:rPr lang="en-US" sz="4400" dirty="0"/>
              <a:t>, </a:t>
            </a:r>
            <a:r>
              <a:rPr lang="en-US" sz="4400" dirty="0" err="1"/>
              <a:t>tìm</a:t>
            </a:r>
            <a:r>
              <a:rPr lang="en-US" sz="4400" dirty="0"/>
              <a:t> </a:t>
            </a:r>
            <a:r>
              <a:rPr lang="en-US" sz="4400" dirty="0" err="1"/>
              <a:t>hiểu</a:t>
            </a:r>
            <a:r>
              <a:rPr lang="en-US" sz="4400" dirty="0"/>
              <a:t> </a:t>
            </a:r>
            <a:r>
              <a:rPr lang="en-US" sz="4400" dirty="0" err="1"/>
              <a:t>về</a:t>
            </a:r>
            <a:r>
              <a:rPr lang="en-US" sz="4400" dirty="0"/>
              <a:t>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hoạt</a:t>
            </a:r>
            <a:r>
              <a:rPr lang="en-US" sz="4400" dirty="0"/>
              <a:t> </a:t>
            </a:r>
            <a:r>
              <a:rPr lang="en-US" sz="4400" dirty="0" err="1"/>
              <a:t>động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môi</a:t>
            </a:r>
            <a:r>
              <a:rPr lang="en-US" sz="4400" dirty="0"/>
              <a:t> </a:t>
            </a:r>
            <a:r>
              <a:rPr lang="en-US" sz="4400" dirty="0" err="1"/>
              <a:t>trường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Cấu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mối</a:t>
            </a:r>
            <a:r>
              <a:rPr lang="en-US" sz="4400" dirty="0"/>
              <a:t> </a:t>
            </a:r>
            <a:r>
              <a:rPr lang="en-US" sz="4400" dirty="0" err="1"/>
              <a:t>đe</a:t>
            </a:r>
            <a:r>
              <a:rPr lang="en-US" sz="4400" dirty="0"/>
              <a:t> </a:t>
            </a:r>
            <a:r>
              <a:rPr lang="en-US" sz="4400" dirty="0" err="1"/>
              <a:t>dọa</a:t>
            </a:r>
            <a:r>
              <a:rPr lang="en-US" sz="4400" dirty="0"/>
              <a:t> </a:t>
            </a:r>
            <a:r>
              <a:rPr lang="en-US" sz="4400" dirty="0" err="1"/>
              <a:t>phổ</a:t>
            </a:r>
            <a:r>
              <a:rPr lang="en-US" sz="4400" dirty="0"/>
              <a:t> </a:t>
            </a:r>
            <a:r>
              <a:rPr lang="en-US" sz="4400" dirty="0" err="1"/>
              <a:t>biến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Zeek</a:t>
            </a:r>
            <a:r>
              <a:rPr lang="en-US" sz="4400" dirty="0"/>
              <a:t> </a:t>
            </a:r>
            <a:r>
              <a:rPr lang="en-US" sz="4400" dirty="0" err="1"/>
              <a:t>để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mối</a:t>
            </a:r>
            <a:r>
              <a:rPr lang="en-US" sz="4400" dirty="0"/>
              <a:t> </a:t>
            </a:r>
            <a:r>
              <a:rPr lang="en-US" sz="4400" dirty="0" err="1"/>
              <a:t>đe</a:t>
            </a:r>
            <a:r>
              <a:rPr lang="en-US" sz="4400" dirty="0"/>
              <a:t> </a:t>
            </a:r>
            <a:r>
              <a:rPr lang="en-US" sz="4400" dirty="0" err="1"/>
              <a:t>dọa</a:t>
            </a:r>
            <a:r>
              <a:rPr lang="en-US" sz="4400" dirty="0"/>
              <a:t> </a:t>
            </a:r>
            <a:r>
              <a:rPr lang="en-US" sz="4400" dirty="0" err="1"/>
              <a:t>tinh</a:t>
            </a:r>
            <a:r>
              <a:rPr lang="en-US" sz="4400" dirty="0"/>
              <a:t> vi </a:t>
            </a:r>
            <a:r>
              <a:rPr lang="en-US" sz="4400" dirty="0" err="1"/>
              <a:t>hơn</a:t>
            </a:r>
            <a:r>
              <a:rPr lang="en-US" sz="4400" dirty="0"/>
              <a:t>, </a:t>
            </a:r>
            <a:r>
              <a:rPr lang="en-US" sz="4400" dirty="0" err="1"/>
              <a:t>cũng</a:t>
            </a:r>
            <a:r>
              <a:rPr lang="en-US" sz="4400" dirty="0"/>
              <a:t> </a:t>
            </a:r>
            <a:r>
              <a:rPr lang="en-US" sz="4400" dirty="0" err="1"/>
              <a:t>như</a:t>
            </a:r>
            <a:r>
              <a:rPr lang="en-US" sz="4400" dirty="0"/>
              <a:t> </a:t>
            </a:r>
            <a:r>
              <a:rPr lang="en-US" sz="4400" dirty="0" err="1"/>
              <a:t>theo</a:t>
            </a:r>
            <a:r>
              <a:rPr lang="en-US" sz="4400" dirty="0"/>
              <a:t> </a:t>
            </a:r>
            <a:r>
              <a:rPr lang="en-US" sz="4400" dirty="0" err="1"/>
              <a:t>nhu</a:t>
            </a:r>
            <a:r>
              <a:rPr lang="en-US" sz="4400" dirty="0"/>
              <a:t> </a:t>
            </a:r>
            <a:r>
              <a:rPr lang="en-US" sz="4400" dirty="0" err="1"/>
              <a:t>cầu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Thử</a:t>
            </a:r>
            <a:r>
              <a:rPr lang="en-US" sz="4400" dirty="0"/>
              <a:t> </a:t>
            </a:r>
            <a:r>
              <a:rPr lang="en-US" sz="4400" dirty="0" err="1"/>
              <a:t>nghiệm</a:t>
            </a:r>
            <a:r>
              <a:rPr lang="en-US" sz="4400" dirty="0"/>
              <a:t>, </a:t>
            </a:r>
            <a:r>
              <a:rPr lang="en-US" sz="4400" dirty="0" err="1"/>
              <a:t>đánh</a:t>
            </a:r>
            <a:r>
              <a:rPr lang="en-US" sz="4400" dirty="0"/>
              <a:t> </a:t>
            </a:r>
            <a:r>
              <a:rPr lang="en-US" sz="4400" dirty="0" err="1"/>
              <a:t>giá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tối</a:t>
            </a:r>
            <a:r>
              <a:rPr lang="en-US" sz="4400" dirty="0"/>
              <a:t> </a:t>
            </a:r>
            <a:r>
              <a:rPr lang="en-US" sz="4400" dirty="0" err="1"/>
              <a:t>ưu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2E9CB-6662-2110-1D17-E918DAC09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8"/>
          <p:cNvGrpSpPr/>
          <p:nvPr/>
        </p:nvGrpSpPr>
        <p:grpSpPr>
          <a:xfrm>
            <a:off x="12478213" y="-2545977"/>
            <a:ext cx="7107167" cy="7689477"/>
            <a:chOff x="0" y="0"/>
            <a:chExt cx="7811213" cy="9613801"/>
          </a:xfrm>
        </p:grpSpPr>
        <p:grpSp>
          <p:nvGrpSpPr>
            <p:cNvPr id="273" name="Google Shape;273;p18"/>
            <p:cNvGrpSpPr/>
            <p:nvPr/>
          </p:nvGrpSpPr>
          <p:grpSpPr>
            <a:xfrm rot="10800000">
              <a:off x="0" y="0"/>
              <a:ext cx="7811213" cy="9613801"/>
              <a:chOff x="0" y="0"/>
              <a:chExt cx="660400" cy="81280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rot="10800000">
              <a:off x="456341" y="561650"/>
              <a:ext cx="6898532" cy="8490500"/>
              <a:chOff x="0" y="0"/>
              <a:chExt cx="660400" cy="81280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 rot="10800000">
              <a:off x="906844" y="1116116"/>
              <a:ext cx="5997524" cy="7381570"/>
              <a:chOff x="0" y="0"/>
              <a:chExt cx="660400" cy="81280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" name="Google Shape;249;p18"/>
          <p:cNvSpPr txBox="1"/>
          <p:nvPr/>
        </p:nvSpPr>
        <p:spPr>
          <a:xfrm>
            <a:off x="11898615" y="700116"/>
            <a:ext cx="627674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MỤC LỤC</a:t>
            </a:r>
            <a:endParaRPr sz="7500" b="1" dirty="0">
              <a:latin typeface="UTM Avo" panose="02040603050506020204" pitchFamily="18" charset="0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599624" y="1270033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Giới</a:t>
            </a:r>
            <a:r>
              <a:rPr lang="en-US" sz="6000" dirty="0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thiệu</a:t>
            </a:r>
            <a:endParaRPr sz="6000" dirty="0">
              <a:solidFill>
                <a:schemeClr val="tx1"/>
              </a:solidFill>
              <a:latin typeface="UTM Avo" panose="02040603050506020204" pitchFamily="18" charset="0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029613" y="1078487"/>
            <a:ext cx="1365284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dirty="0"/>
          </a:p>
        </p:txBody>
      </p:sp>
      <p:sp>
        <p:nvSpPr>
          <p:cNvPr id="253" name="Google Shape;253;p18"/>
          <p:cNvSpPr txBox="1"/>
          <p:nvPr/>
        </p:nvSpPr>
        <p:spPr>
          <a:xfrm>
            <a:off x="1233024" y="2271851"/>
            <a:ext cx="1227296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dirty="0"/>
          </a:p>
        </p:txBody>
      </p:sp>
      <p:sp>
        <p:nvSpPr>
          <p:cNvPr id="255" name="Google Shape;255;p18"/>
          <p:cNvSpPr txBox="1"/>
          <p:nvPr/>
        </p:nvSpPr>
        <p:spPr>
          <a:xfrm>
            <a:off x="1249693" y="3424875"/>
            <a:ext cx="1193959" cy="108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03.</a:t>
            </a:r>
            <a:endParaRPr dirty="0"/>
          </a:p>
        </p:txBody>
      </p:sp>
      <p:cxnSp>
        <p:nvCxnSpPr>
          <p:cNvPr id="257" name="Google Shape;257;p18"/>
          <p:cNvCxnSpPr/>
          <p:nvPr/>
        </p:nvCxnSpPr>
        <p:spPr>
          <a:xfrm>
            <a:off x="3273949" y="9462624"/>
            <a:ext cx="1398535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8" name="Google Shape;258;p18"/>
          <p:cNvGrpSpPr/>
          <p:nvPr/>
        </p:nvGrpSpPr>
        <p:grpSpPr>
          <a:xfrm>
            <a:off x="1029612" y="9258300"/>
            <a:ext cx="406823" cy="408647"/>
            <a:chOff x="1813" y="0"/>
            <a:chExt cx="809173" cy="812800"/>
          </a:xfrm>
        </p:grpSpPr>
        <p:sp>
          <p:nvSpPr>
            <p:cNvPr id="259" name="Google Shape;25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1593286" y="9258300"/>
            <a:ext cx="406823" cy="408647"/>
            <a:chOff x="1813" y="0"/>
            <a:chExt cx="809173" cy="812800"/>
          </a:xfrm>
        </p:grpSpPr>
        <p:sp>
          <p:nvSpPr>
            <p:cNvPr id="262" name="Google Shape;26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154334" y="9258300"/>
            <a:ext cx="406823" cy="408647"/>
            <a:chOff x="1813" y="0"/>
            <a:chExt cx="809173" cy="812800"/>
          </a:xfrm>
        </p:grpSpPr>
        <p:sp>
          <p:nvSpPr>
            <p:cNvPr id="265" name="Google Shape;265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 txBox="1"/>
          <p:nvPr/>
        </p:nvSpPr>
        <p:spPr>
          <a:xfrm>
            <a:off x="2613070" y="2490291"/>
            <a:ext cx="639445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Cơ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sở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lý</a:t>
            </a:r>
            <a:r>
              <a:rPr lang="en-US" sz="6000" dirty="0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thuyết</a:t>
            </a:r>
            <a:endParaRPr sz="6000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99623" y="3643315"/>
            <a:ext cx="1025656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Phân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tích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thiết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2" name="Google Shape;255;p18">
            <a:extLst>
              <a:ext uri="{FF2B5EF4-FFF2-40B4-BE49-F238E27FC236}">
                <a16:creationId xmlns:a16="http://schemas.microsoft.com/office/drawing/2014/main" id="{F7819A37-7528-9753-383D-79FCCFC272C3}"/>
              </a:ext>
            </a:extLst>
          </p:cNvPr>
          <p:cNvSpPr txBox="1"/>
          <p:nvPr/>
        </p:nvSpPr>
        <p:spPr>
          <a:xfrm>
            <a:off x="1186941" y="4653043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3" name="Google Shape;255;p18">
            <a:extLst>
              <a:ext uri="{FF2B5EF4-FFF2-40B4-BE49-F238E27FC236}">
                <a16:creationId xmlns:a16="http://schemas.microsoft.com/office/drawing/2014/main" id="{D3A68458-C99B-BA73-D251-D7C963C08CFC}"/>
              </a:ext>
            </a:extLst>
          </p:cNvPr>
          <p:cNvSpPr txBox="1"/>
          <p:nvPr/>
        </p:nvSpPr>
        <p:spPr>
          <a:xfrm>
            <a:off x="1177977" y="5813968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05.</a:t>
            </a:r>
            <a:endParaRPr dirty="0"/>
          </a:p>
        </p:txBody>
      </p: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FAA39332-DB2D-704F-FAB0-93F345A8D79A}"/>
              </a:ext>
            </a:extLst>
          </p:cNvPr>
          <p:cNvSpPr txBox="1"/>
          <p:nvPr/>
        </p:nvSpPr>
        <p:spPr>
          <a:xfrm>
            <a:off x="1195907" y="6961446"/>
            <a:ext cx="1345448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6399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6399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dirty="0"/>
          </a:p>
        </p:txBody>
      </p:sp>
      <p:sp>
        <p:nvSpPr>
          <p:cNvPr id="5" name="Google Shape;268;p18">
            <a:extLst>
              <a:ext uri="{FF2B5EF4-FFF2-40B4-BE49-F238E27FC236}">
                <a16:creationId xmlns:a16="http://schemas.microsoft.com/office/drawing/2014/main" id="{D800B0F3-4B15-3A0F-68D6-4F3B744F7749}"/>
              </a:ext>
            </a:extLst>
          </p:cNvPr>
          <p:cNvSpPr txBox="1"/>
          <p:nvPr/>
        </p:nvSpPr>
        <p:spPr>
          <a:xfrm>
            <a:off x="2550319" y="4884922"/>
            <a:ext cx="8435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Hiện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hệ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thống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6" name="Google Shape;268;p18">
            <a:extLst>
              <a:ext uri="{FF2B5EF4-FFF2-40B4-BE49-F238E27FC236}">
                <a16:creationId xmlns:a16="http://schemas.microsoft.com/office/drawing/2014/main" id="{20316583-0068-05DA-DCDD-E44407A72123}"/>
              </a:ext>
            </a:extLst>
          </p:cNvPr>
          <p:cNvSpPr txBox="1"/>
          <p:nvPr/>
        </p:nvSpPr>
        <p:spPr>
          <a:xfrm>
            <a:off x="2559285" y="6084619"/>
            <a:ext cx="99189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Thực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nghiệm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và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đánh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giá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7" name="Google Shape;268;p18">
            <a:extLst>
              <a:ext uri="{FF2B5EF4-FFF2-40B4-BE49-F238E27FC236}">
                <a16:creationId xmlns:a16="http://schemas.microsoft.com/office/drawing/2014/main" id="{BF29EE5B-AB67-C007-1148-4AA178E37806}"/>
              </a:ext>
            </a:extLst>
          </p:cNvPr>
          <p:cNvSpPr txBox="1"/>
          <p:nvPr/>
        </p:nvSpPr>
        <p:spPr>
          <a:xfrm>
            <a:off x="2599624" y="7276197"/>
            <a:ext cx="493059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Kết</a:t>
            </a:r>
            <a:r>
              <a:rPr lang="en-US" sz="6000" dirty="0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 </a:t>
            </a:r>
            <a:r>
              <a:rPr lang="en-US" sz="6000" dirty="0" err="1">
                <a:solidFill>
                  <a:srgbClr val="0B1320"/>
                </a:solidFill>
                <a:latin typeface="UTM Avo" panose="02040603050506020204" pitchFamily="18" charset="0"/>
                <a:ea typeface="Roboto"/>
                <a:cs typeface="Roboto"/>
                <a:sym typeface="Roboto"/>
              </a:rPr>
              <a:t>luận</a:t>
            </a:r>
            <a:endParaRPr sz="6000" dirty="0">
              <a:latin typeface="UTM Avo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A618BE-6081-A276-C3E7-361E6EAC6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Giới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thiệu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Zeek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71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Giới</a:t>
            </a:r>
            <a:r>
              <a:rPr lang="en-US" sz="4400" b="1" dirty="0"/>
              <a:t> </a:t>
            </a:r>
            <a:r>
              <a:rPr lang="en-US" sz="4400" b="1" dirty="0" err="1"/>
              <a:t>thiệu</a:t>
            </a:r>
            <a:r>
              <a:rPr lang="en-US" sz="4400" b="1" dirty="0"/>
              <a:t> </a:t>
            </a:r>
            <a:r>
              <a:rPr lang="en-US" sz="4400" b="1" dirty="0" err="1"/>
              <a:t>Zeek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Zeek</a:t>
            </a:r>
            <a:r>
              <a:rPr lang="en-US" sz="4400" dirty="0"/>
              <a:t> IDS (Bro IDS)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cụ</a:t>
            </a:r>
            <a:r>
              <a:rPr lang="en-US" sz="4400" dirty="0"/>
              <a:t> </a:t>
            </a:r>
            <a:r>
              <a:rPr lang="en-US" sz="4400" dirty="0" err="1"/>
              <a:t>mã</a:t>
            </a:r>
            <a:r>
              <a:rPr lang="en-US" sz="4400" dirty="0"/>
              <a:t> </a:t>
            </a:r>
            <a:r>
              <a:rPr lang="en-US" sz="4400" dirty="0" err="1"/>
              <a:t>nguồn</a:t>
            </a:r>
            <a:r>
              <a:rPr lang="en-US" sz="4400" dirty="0"/>
              <a:t> </a:t>
            </a:r>
            <a:r>
              <a:rPr lang="en-US" sz="4400" dirty="0" err="1"/>
              <a:t>mở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cụ</a:t>
            </a:r>
            <a:r>
              <a:rPr lang="en-US" sz="4400" dirty="0"/>
              <a:t> </a:t>
            </a:r>
            <a:r>
              <a:rPr lang="en-US" sz="4400" dirty="0" err="1"/>
              <a:t>mạnh</a:t>
            </a:r>
            <a:r>
              <a:rPr lang="en-US" sz="4400" dirty="0"/>
              <a:t> </a:t>
            </a:r>
            <a:r>
              <a:rPr lang="en-US" sz="4400" dirty="0" err="1"/>
              <a:t>mẽ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linh</a:t>
            </a:r>
            <a:r>
              <a:rPr lang="en-US" sz="4400" dirty="0"/>
              <a:t> </a:t>
            </a:r>
            <a:r>
              <a:rPr lang="en-US" sz="4400" dirty="0" err="1"/>
              <a:t>hoạt</a:t>
            </a:r>
            <a:r>
              <a:rPr lang="en-US" sz="4400" dirty="0"/>
              <a:t> </a:t>
            </a:r>
            <a:r>
              <a:rPr lang="en-US" sz="4400" dirty="0" err="1"/>
              <a:t>được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</a:t>
            </a:r>
            <a:r>
              <a:rPr lang="en-US" sz="4400" dirty="0" err="1"/>
              <a:t>cho</a:t>
            </a:r>
            <a:r>
              <a:rPr lang="en-US" sz="4400" dirty="0"/>
              <a:t> </a:t>
            </a:r>
            <a:r>
              <a:rPr lang="en-US" sz="4400" dirty="0" err="1"/>
              <a:t>việc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phản</a:t>
            </a:r>
            <a:r>
              <a:rPr lang="en-US" sz="4400" dirty="0"/>
              <a:t> </a:t>
            </a:r>
            <a:r>
              <a:rPr lang="en-US" sz="4400" dirty="0" err="1"/>
              <a:t>ứng</a:t>
            </a:r>
            <a:r>
              <a:rPr lang="en-US" sz="4400" dirty="0"/>
              <a:t> </a:t>
            </a:r>
            <a:r>
              <a:rPr lang="en-US" sz="4400" dirty="0" err="1"/>
              <a:t>lại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mối</a:t>
            </a:r>
            <a:r>
              <a:rPr lang="en-US" sz="4400" dirty="0"/>
              <a:t> </a:t>
            </a:r>
            <a:r>
              <a:rPr lang="en-US" sz="4400" dirty="0" err="1"/>
              <a:t>đe</a:t>
            </a:r>
            <a:r>
              <a:rPr lang="en-US" sz="4400" dirty="0"/>
              <a:t> </a:t>
            </a:r>
            <a:r>
              <a:rPr lang="en-US" sz="4400" dirty="0" err="1"/>
              <a:t>dọa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trong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nội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Cung </a:t>
            </a:r>
            <a:r>
              <a:rPr lang="en-US" sz="4400" dirty="0" err="1"/>
              <a:t>cấp</a:t>
            </a:r>
            <a:r>
              <a:rPr lang="en-US" sz="4400" dirty="0"/>
              <a:t> </a:t>
            </a:r>
            <a:r>
              <a:rPr lang="en-US" sz="4400" dirty="0" err="1"/>
              <a:t>thông</a:t>
            </a:r>
            <a:r>
              <a:rPr lang="en-US" sz="4400" dirty="0"/>
              <a:t> tin chi </a:t>
            </a:r>
            <a:r>
              <a:rPr lang="en-US" sz="4400" dirty="0" err="1"/>
              <a:t>tiết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tích</a:t>
            </a:r>
            <a:r>
              <a:rPr lang="en-US" sz="4400" dirty="0"/>
              <a:t> </a:t>
            </a:r>
            <a:r>
              <a:rPr lang="en-US" sz="4400" dirty="0" err="1"/>
              <a:t>về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mẫu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hành</a:t>
            </a:r>
            <a:r>
              <a:rPr lang="en-US" sz="4400" dirty="0"/>
              <a:t> vi </a:t>
            </a:r>
            <a:r>
              <a:rPr lang="en-US" sz="4400" dirty="0" err="1"/>
              <a:t>không</a:t>
            </a:r>
            <a:r>
              <a:rPr lang="en-US" sz="4400" dirty="0"/>
              <a:t> </a:t>
            </a:r>
            <a:r>
              <a:rPr lang="en-US" sz="4400" dirty="0" err="1"/>
              <a:t>mong</a:t>
            </a:r>
            <a:r>
              <a:rPr lang="en-US" sz="4400" dirty="0"/>
              <a:t> </a:t>
            </a:r>
            <a:r>
              <a:rPr lang="en-US" sz="4400" dirty="0" err="1"/>
              <a:t>muốn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F3249-D0F1-4C06-B285-9DC74C91FC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820271" y="495305"/>
            <a:ext cx="1590126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Tính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năng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của</a:t>
            </a:r>
            <a:r>
              <a:rPr lang="en-US" sz="6000" b="1" dirty="0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 </a:t>
            </a:r>
            <a:r>
              <a:rPr lang="en-US" sz="6000" b="1" dirty="0" err="1">
                <a:solidFill>
                  <a:srgbClr val="0B1320"/>
                </a:solidFill>
                <a:latin typeface="UTM Avo" panose="02040603050506020204" pitchFamily="18" charset="0"/>
                <a:sym typeface="Playfair Display Black"/>
              </a:rPr>
              <a:t>Zeek</a:t>
            </a:r>
            <a:endParaRPr sz="6000" b="1" dirty="0">
              <a:latin typeface="UTM Avo" panose="02040603050506020204" pitchFamily="18" charset="0"/>
            </a:endParaRPr>
          </a:p>
        </p:txBody>
      </p:sp>
      <p:grpSp>
        <p:nvGrpSpPr>
          <p:cNvPr id="754" name="Google Shape;754;p31"/>
          <p:cNvGrpSpPr/>
          <p:nvPr/>
        </p:nvGrpSpPr>
        <p:grpSpPr>
          <a:xfrm>
            <a:off x="15040972" y="862481"/>
            <a:ext cx="406823" cy="408647"/>
            <a:chOff x="1813" y="0"/>
            <a:chExt cx="809173" cy="812800"/>
          </a:xfrm>
        </p:grpSpPr>
        <p:sp>
          <p:nvSpPr>
            <p:cNvPr id="755" name="Google Shape;755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1"/>
          <p:cNvGrpSpPr/>
          <p:nvPr/>
        </p:nvGrpSpPr>
        <p:grpSpPr>
          <a:xfrm>
            <a:off x="15604646" y="862481"/>
            <a:ext cx="406823" cy="408647"/>
            <a:chOff x="1813" y="0"/>
            <a:chExt cx="809173" cy="812800"/>
          </a:xfrm>
        </p:grpSpPr>
        <p:sp>
          <p:nvSpPr>
            <p:cNvPr id="758" name="Google Shape;758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1"/>
          <p:cNvGrpSpPr/>
          <p:nvPr/>
        </p:nvGrpSpPr>
        <p:grpSpPr>
          <a:xfrm>
            <a:off x="16165694" y="862481"/>
            <a:ext cx="406823" cy="408647"/>
            <a:chOff x="1813" y="0"/>
            <a:chExt cx="809173" cy="812800"/>
          </a:xfrm>
        </p:grpSpPr>
        <p:sp>
          <p:nvSpPr>
            <p:cNvPr id="761" name="Google Shape;76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089;p41">
            <a:extLst>
              <a:ext uri="{FF2B5EF4-FFF2-40B4-BE49-F238E27FC236}">
                <a16:creationId xmlns:a16="http://schemas.microsoft.com/office/drawing/2014/main" id="{06EAAFB6-80F8-8A6E-DE80-4C3945BDAB32}"/>
              </a:ext>
            </a:extLst>
          </p:cNvPr>
          <p:cNvGrpSpPr/>
          <p:nvPr/>
        </p:nvGrpSpPr>
        <p:grpSpPr>
          <a:xfrm>
            <a:off x="1093696" y="1928979"/>
            <a:ext cx="15441422" cy="7862716"/>
            <a:chOff x="0" y="-38100"/>
            <a:chExt cx="1737603" cy="988137"/>
          </a:xfrm>
        </p:grpSpPr>
        <p:sp>
          <p:nvSpPr>
            <p:cNvPr id="44" name="Google Shape;1090;p41">
              <a:extLst>
                <a:ext uri="{FF2B5EF4-FFF2-40B4-BE49-F238E27FC236}">
                  <a16:creationId xmlns:a16="http://schemas.microsoft.com/office/drawing/2014/main" id="{BEFC6821-6197-DD06-116A-F8BC48268654}"/>
                </a:ext>
              </a:extLst>
            </p:cNvPr>
            <p:cNvSpPr/>
            <p:nvPr/>
          </p:nvSpPr>
          <p:spPr>
            <a:xfrm>
              <a:off x="0" y="0"/>
              <a:ext cx="1737603" cy="950037"/>
            </a:xfrm>
            <a:custGeom>
              <a:avLst/>
              <a:gdLst/>
              <a:ahLst/>
              <a:cxnLst/>
              <a:rect l="l" t="t" r="r" b="b"/>
              <a:pathLst>
                <a:path w="1737603" h="950037" extrusionOk="0">
                  <a:moveTo>
                    <a:pt x="59382" y="0"/>
                  </a:moveTo>
                  <a:lnTo>
                    <a:pt x="1678222" y="0"/>
                  </a:lnTo>
                  <a:cubicBezTo>
                    <a:pt x="1693971" y="0"/>
                    <a:pt x="1709075" y="6256"/>
                    <a:pt x="1720211" y="17393"/>
                  </a:cubicBezTo>
                  <a:cubicBezTo>
                    <a:pt x="1731347" y="28529"/>
                    <a:pt x="1737603" y="43633"/>
                    <a:pt x="1737603" y="59382"/>
                  </a:cubicBezTo>
                  <a:lnTo>
                    <a:pt x="1737603" y="890656"/>
                  </a:lnTo>
                  <a:cubicBezTo>
                    <a:pt x="1737603" y="906405"/>
                    <a:pt x="1731347" y="921509"/>
                    <a:pt x="1720211" y="932645"/>
                  </a:cubicBezTo>
                  <a:cubicBezTo>
                    <a:pt x="1709075" y="943781"/>
                    <a:pt x="1693971" y="950037"/>
                    <a:pt x="1678222" y="950037"/>
                  </a:cubicBezTo>
                  <a:lnTo>
                    <a:pt x="59382" y="950037"/>
                  </a:lnTo>
                  <a:cubicBezTo>
                    <a:pt x="43633" y="950037"/>
                    <a:pt x="28529" y="943781"/>
                    <a:pt x="17393" y="932645"/>
                  </a:cubicBezTo>
                  <a:cubicBezTo>
                    <a:pt x="6256" y="921509"/>
                    <a:pt x="0" y="906405"/>
                    <a:pt x="0" y="890656"/>
                  </a:cubicBezTo>
                  <a:lnTo>
                    <a:pt x="0" y="59382"/>
                  </a:lnTo>
                  <a:cubicBezTo>
                    <a:pt x="0" y="43633"/>
                    <a:pt x="6256" y="28529"/>
                    <a:pt x="17393" y="17393"/>
                  </a:cubicBezTo>
                  <a:cubicBezTo>
                    <a:pt x="28529" y="6256"/>
                    <a:pt x="43633" y="0"/>
                    <a:pt x="593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;p41">
              <a:extLst>
                <a:ext uri="{FF2B5EF4-FFF2-40B4-BE49-F238E27FC236}">
                  <a16:creationId xmlns:a16="http://schemas.microsoft.com/office/drawing/2014/main" id="{C8819CF8-5A44-A80F-00D4-63E4519D457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1112;p41">
            <a:extLst>
              <a:ext uri="{FF2B5EF4-FFF2-40B4-BE49-F238E27FC236}">
                <a16:creationId xmlns:a16="http://schemas.microsoft.com/office/drawing/2014/main" id="{A4E123C9-C8BC-233F-33C6-081E2BC00D34}"/>
              </a:ext>
            </a:extLst>
          </p:cNvPr>
          <p:cNvSpPr txBox="1"/>
          <p:nvPr/>
        </p:nvSpPr>
        <p:spPr>
          <a:xfrm>
            <a:off x="1541931" y="2352986"/>
            <a:ext cx="1427181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/>
              <a:t>Tính</a:t>
            </a:r>
            <a:r>
              <a:rPr lang="en-US" sz="4400" b="1" dirty="0"/>
              <a:t> </a:t>
            </a:r>
            <a:r>
              <a:rPr lang="en-US" sz="4400" b="1" dirty="0" err="1"/>
              <a:t>năng</a:t>
            </a:r>
            <a:r>
              <a:rPr lang="en-US" sz="4400" b="1" dirty="0"/>
              <a:t> </a:t>
            </a:r>
            <a:r>
              <a:rPr lang="en-US" sz="4400" b="1" dirty="0" err="1"/>
              <a:t>của</a:t>
            </a:r>
            <a:r>
              <a:rPr lang="en-US" sz="4400" b="1" dirty="0"/>
              <a:t> </a:t>
            </a:r>
            <a:r>
              <a:rPr lang="en-US" sz="4400" b="1" dirty="0" err="1"/>
              <a:t>Zeek</a:t>
            </a:r>
            <a:r>
              <a:rPr lang="vi-VN" sz="4400" b="1" dirty="0"/>
              <a:t>:</a:t>
            </a:r>
            <a:r>
              <a:rPr lang="en-US" sz="4400" b="1" dirty="0"/>
              <a:t>	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tấn</a:t>
            </a:r>
            <a:r>
              <a:rPr lang="en-US" sz="4400" dirty="0"/>
              <a:t> </a:t>
            </a:r>
            <a:r>
              <a:rPr lang="en-US" sz="4400" dirty="0" err="1"/>
              <a:t>công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tích</a:t>
            </a:r>
            <a:r>
              <a:rPr lang="en-US" sz="4400" dirty="0"/>
              <a:t> </a:t>
            </a:r>
            <a:r>
              <a:rPr lang="en-US" sz="4400" dirty="0" err="1"/>
              <a:t>lưu</a:t>
            </a:r>
            <a:r>
              <a:rPr lang="en-US" sz="4400" dirty="0"/>
              <a:t> </a:t>
            </a:r>
            <a:r>
              <a:rPr lang="en-US" sz="4400" dirty="0" err="1"/>
              <a:t>lượng</a:t>
            </a:r>
            <a:r>
              <a:rPr lang="en-US" sz="4400" dirty="0"/>
              <a:t> </a:t>
            </a:r>
            <a:r>
              <a:rPr lang="en-US" sz="4400" dirty="0" err="1"/>
              <a:t>mạng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Thiết</a:t>
            </a:r>
            <a:r>
              <a:rPr lang="en-US" sz="4400" dirty="0"/>
              <a:t> </a:t>
            </a:r>
            <a:r>
              <a:rPr lang="en-US" sz="4400" dirty="0" err="1"/>
              <a:t>lập</a:t>
            </a:r>
            <a:r>
              <a:rPr lang="en-US" sz="4400" dirty="0"/>
              <a:t> </a:t>
            </a:r>
            <a:r>
              <a:rPr lang="en-US" sz="4400" dirty="0" err="1"/>
              <a:t>quy</a:t>
            </a:r>
            <a:r>
              <a:rPr lang="en-US" sz="4400" dirty="0"/>
              <a:t> </a:t>
            </a:r>
            <a:r>
              <a:rPr lang="en-US" sz="4400" dirty="0" err="1"/>
              <a:t>tắc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tùy</a:t>
            </a:r>
            <a:r>
              <a:rPr lang="en-US" sz="4400" dirty="0"/>
              <a:t> </a:t>
            </a:r>
            <a:r>
              <a:rPr lang="en-US" sz="4400" dirty="0" err="1"/>
              <a:t>chỉnh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Tích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endParaRPr lang="en-US" sz="4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Hỗ</a:t>
            </a:r>
            <a:r>
              <a:rPr lang="en-US" sz="4400" dirty="0"/>
              <a:t> </a:t>
            </a:r>
            <a:r>
              <a:rPr lang="en-US" sz="4400" dirty="0" err="1"/>
              <a:t>trợ</a:t>
            </a:r>
            <a:r>
              <a:rPr lang="en-US" sz="4400" dirty="0"/>
              <a:t> </a:t>
            </a:r>
            <a:r>
              <a:rPr lang="en-US" sz="4400" dirty="0" err="1"/>
              <a:t>đa</a:t>
            </a:r>
            <a:r>
              <a:rPr lang="en-US" sz="4400" dirty="0"/>
              <a:t> </a:t>
            </a:r>
            <a:r>
              <a:rPr lang="en-US" sz="4400" dirty="0" err="1"/>
              <a:t>nền</a:t>
            </a:r>
            <a:r>
              <a:rPr lang="en-US" sz="4400" dirty="0"/>
              <a:t> </a:t>
            </a:r>
            <a:r>
              <a:rPr lang="en-US" sz="4400" dirty="0" err="1"/>
              <a:t>tảng</a:t>
            </a:r>
            <a:endParaRPr lang="en-US" sz="4400" dirty="0"/>
          </a:p>
        </p:txBody>
      </p:sp>
      <p:cxnSp>
        <p:nvCxnSpPr>
          <p:cNvPr id="2" name="Google Shape;257;p18">
            <a:extLst>
              <a:ext uri="{FF2B5EF4-FFF2-40B4-BE49-F238E27FC236}">
                <a16:creationId xmlns:a16="http://schemas.microsoft.com/office/drawing/2014/main" id="{63B7D72F-9C22-34A9-7DE4-F6F5E980A975}"/>
              </a:ext>
            </a:extLst>
          </p:cNvPr>
          <p:cNvCxnSpPr>
            <a:cxnSpLocks/>
          </p:cNvCxnSpPr>
          <p:nvPr/>
        </p:nvCxnSpPr>
        <p:spPr>
          <a:xfrm>
            <a:off x="806824" y="1545407"/>
            <a:ext cx="1590126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8111C-F88D-B970-3055-C9B872E4A4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1284</Words>
  <Application>Microsoft Office PowerPoint</Application>
  <PresentationFormat>Custom</PresentationFormat>
  <Paragraphs>210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Arial</vt:lpstr>
      <vt:lpstr>UTM Avo</vt:lpstr>
      <vt:lpstr>Times New Roman</vt:lpstr>
      <vt:lpstr>Playfair Display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Phạm Công Lập</cp:lastModifiedBy>
  <cp:revision>171</cp:revision>
  <dcterms:modified xsi:type="dcterms:W3CDTF">2024-05-19T14:43:39Z</dcterms:modified>
</cp:coreProperties>
</file>