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8.JPG" ContentType="image/jpeg"/>
  <Override PartName="/ppt/media/image9.JPG" ContentType="image/jpeg"/>
  <Override PartName="/ppt/media/image10.JPG" ContentType="image/jpeg"/>
  <Override PartName="/ppt/media/image11.JPG" ContentType="image/jpeg"/>
  <Override PartName="/ppt/media/image12.JPG" ContentType="image/jpeg"/>
  <Override PartName="/ppt/media/image13.JPG" ContentType="image/jpeg"/>
  <Override PartName="/ppt/media/image14.JPG" ContentType="image/jpeg"/>
  <Override PartName="/ppt/media/image15.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2" r:id="rId5"/>
    <p:sldId id="326" r:id="rId6"/>
    <p:sldId id="327" r:id="rId7"/>
    <p:sldId id="328" r:id="rId8"/>
    <p:sldId id="329" r:id="rId9"/>
    <p:sldId id="345" r:id="rId10"/>
    <p:sldId id="346" r:id="rId11"/>
    <p:sldId id="347" r:id="rId12"/>
    <p:sldId id="348" r:id="rId13"/>
    <p:sldId id="349" r:id="rId14"/>
    <p:sldId id="342" r:id="rId15"/>
    <p:sldId id="331" r:id="rId16"/>
    <p:sldId id="344" r:id="rId17"/>
    <p:sldId id="332" r:id="rId18"/>
    <p:sldId id="340" r:id="rId19"/>
    <p:sldId id="341" r:id="rId20"/>
    <p:sldId id="333" r:id="rId21"/>
    <p:sldId id="334" r:id="rId22"/>
    <p:sldId id="335" r:id="rId23"/>
    <p:sldId id="336" r:id="rId24"/>
    <p:sldId id="337" r:id="rId25"/>
    <p:sldId id="338" r:id="rId26"/>
    <p:sldId id="339" r:id="rId27"/>
    <p:sldId id="350" r:id="rId28"/>
    <p:sldId id="351" r:id="rId29"/>
    <p:sldId id="352" r:id="rId30"/>
    <p:sldId id="353" r:id="rId31"/>
    <p:sldId id="354" r:id="rId32"/>
    <p:sldId id="355" r:id="rId33"/>
    <p:sldId id="325" r:id="rId34"/>
  </p:sldIdLst>
  <p:sldSz cx="5765800" cy="3244850"/>
  <p:notesSz cx="5765800" cy="324485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3B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73" d="100"/>
          <a:sy n="173" d="100"/>
        </p:scale>
        <p:origin x="438" y="12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714708" y="2557284"/>
            <a:ext cx="45720" cy="116205"/>
          </a:xfrm>
          <a:custGeom>
            <a:avLst/>
            <a:gdLst/>
            <a:ahLst/>
            <a:cxnLst/>
            <a:rect l="l" t="t" r="r" b="b"/>
            <a:pathLst>
              <a:path w="45720" h="116205">
                <a:moveTo>
                  <a:pt x="45288" y="0"/>
                </a:moveTo>
                <a:lnTo>
                  <a:pt x="8890" y="36385"/>
                </a:lnTo>
                <a:lnTo>
                  <a:pt x="2222" y="46431"/>
                </a:lnTo>
                <a:lnTo>
                  <a:pt x="0" y="57861"/>
                </a:lnTo>
                <a:lnTo>
                  <a:pt x="2222" y="69278"/>
                </a:lnTo>
                <a:lnTo>
                  <a:pt x="8890" y="79324"/>
                </a:lnTo>
                <a:lnTo>
                  <a:pt x="45288" y="115722"/>
                </a:lnTo>
                <a:lnTo>
                  <a:pt x="45288" y="0"/>
                </a:lnTo>
                <a:close/>
              </a:path>
            </a:pathLst>
          </a:custGeom>
          <a:solidFill>
            <a:srgbClr val="D74452">
              <a:alpha val="29998"/>
            </a:srgbClr>
          </a:solidFill>
        </p:spPr>
        <p:txBody>
          <a:bodyPr wrap="square" lIns="0" tIns="0" rIns="0" bIns="0" rtlCol="0"/>
          <a:lstStyle/>
          <a:p>
            <a:endParaRPr/>
          </a:p>
        </p:txBody>
      </p:sp>
      <p:sp>
        <p:nvSpPr>
          <p:cNvPr id="17" name="bg object 17"/>
          <p:cNvSpPr/>
          <p:nvPr/>
        </p:nvSpPr>
        <p:spPr>
          <a:xfrm>
            <a:off x="5714708" y="2353623"/>
            <a:ext cx="45720" cy="116205"/>
          </a:xfrm>
          <a:custGeom>
            <a:avLst/>
            <a:gdLst/>
            <a:ahLst/>
            <a:cxnLst/>
            <a:rect l="l" t="t" r="r" b="b"/>
            <a:pathLst>
              <a:path w="45720" h="116205">
                <a:moveTo>
                  <a:pt x="45288" y="0"/>
                </a:moveTo>
                <a:lnTo>
                  <a:pt x="8896" y="36392"/>
                </a:lnTo>
                <a:lnTo>
                  <a:pt x="2224" y="46438"/>
                </a:lnTo>
                <a:lnTo>
                  <a:pt x="0" y="57864"/>
                </a:lnTo>
                <a:lnTo>
                  <a:pt x="2224" y="69291"/>
                </a:lnTo>
                <a:lnTo>
                  <a:pt x="8896" y="79337"/>
                </a:lnTo>
                <a:lnTo>
                  <a:pt x="45288" y="115729"/>
                </a:lnTo>
                <a:lnTo>
                  <a:pt x="45288" y="0"/>
                </a:lnTo>
                <a:close/>
              </a:path>
            </a:pathLst>
          </a:custGeom>
          <a:solidFill>
            <a:srgbClr val="00598E">
              <a:alpha val="29998"/>
            </a:srgbClr>
          </a:solidFill>
        </p:spPr>
        <p:txBody>
          <a:bodyPr wrap="square" lIns="0" tIns="0" rIns="0" bIns="0" rtlCol="0"/>
          <a:lstStyle/>
          <a:p>
            <a:endParaRPr/>
          </a:p>
        </p:txBody>
      </p:sp>
      <p:sp>
        <p:nvSpPr>
          <p:cNvPr id="18" name="bg object 18"/>
          <p:cNvSpPr/>
          <p:nvPr/>
        </p:nvSpPr>
        <p:spPr>
          <a:xfrm>
            <a:off x="5714708" y="2760916"/>
            <a:ext cx="45720" cy="116205"/>
          </a:xfrm>
          <a:custGeom>
            <a:avLst/>
            <a:gdLst/>
            <a:ahLst/>
            <a:cxnLst/>
            <a:rect l="l" t="t" r="r" b="b"/>
            <a:pathLst>
              <a:path w="45720" h="116205">
                <a:moveTo>
                  <a:pt x="45288" y="0"/>
                </a:moveTo>
                <a:lnTo>
                  <a:pt x="8896" y="36392"/>
                </a:lnTo>
                <a:lnTo>
                  <a:pt x="2224" y="46438"/>
                </a:lnTo>
                <a:lnTo>
                  <a:pt x="0" y="57864"/>
                </a:lnTo>
                <a:lnTo>
                  <a:pt x="2224" y="69291"/>
                </a:lnTo>
                <a:lnTo>
                  <a:pt x="8896" y="79336"/>
                </a:lnTo>
                <a:lnTo>
                  <a:pt x="45288" y="115729"/>
                </a:lnTo>
                <a:lnTo>
                  <a:pt x="45288" y="0"/>
                </a:lnTo>
                <a:close/>
              </a:path>
            </a:pathLst>
          </a:custGeom>
          <a:solidFill>
            <a:srgbClr val="D74452">
              <a:alpha val="29998"/>
            </a:srgbClr>
          </a:solidFill>
        </p:spPr>
        <p:txBody>
          <a:bodyPr wrap="square" lIns="0" tIns="0" rIns="0" bIns="0" rtlCol="0"/>
          <a:lstStyle/>
          <a:p>
            <a:endParaRPr/>
          </a:p>
        </p:txBody>
      </p:sp>
      <p:sp>
        <p:nvSpPr>
          <p:cNvPr id="19" name="bg object 19"/>
          <p:cNvSpPr/>
          <p:nvPr/>
        </p:nvSpPr>
        <p:spPr>
          <a:xfrm>
            <a:off x="5511062" y="2543782"/>
            <a:ext cx="142875" cy="142875"/>
          </a:xfrm>
          <a:custGeom>
            <a:avLst/>
            <a:gdLst/>
            <a:ahLst/>
            <a:cxnLst/>
            <a:rect l="l" t="t" r="r" b="b"/>
            <a:pathLst>
              <a:path w="142875" h="142875">
                <a:moveTo>
                  <a:pt x="71351" y="0"/>
                </a:moveTo>
                <a:lnTo>
                  <a:pt x="8892" y="49882"/>
                </a:lnTo>
                <a:lnTo>
                  <a:pt x="0" y="71352"/>
                </a:lnTo>
                <a:lnTo>
                  <a:pt x="2223" y="82778"/>
                </a:lnTo>
                <a:lnTo>
                  <a:pt x="8892" y="92822"/>
                </a:lnTo>
                <a:lnTo>
                  <a:pt x="49877" y="133812"/>
                </a:lnTo>
                <a:lnTo>
                  <a:pt x="59924" y="140482"/>
                </a:lnTo>
                <a:lnTo>
                  <a:pt x="71351" y="142705"/>
                </a:lnTo>
                <a:lnTo>
                  <a:pt x="82778" y="140482"/>
                </a:lnTo>
                <a:lnTo>
                  <a:pt x="92822" y="133812"/>
                </a:lnTo>
                <a:lnTo>
                  <a:pt x="133807" y="92822"/>
                </a:lnTo>
                <a:lnTo>
                  <a:pt x="140479" y="82778"/>
                </a:lnTo>
                <a:lnTo>
                  <a:pt x="142703" y="71352"/>
                </a:lnTo>
                <a:lnTo>
                  <a:pt x="140479" y="59926"/>
                </a:lnTo>
                <a:lnTo>
                  <a:pt x="133807" y="49882"/>
                </a:lnTo>
                <a:lnTo>
                  <a:pt x="92822" y="8892"/>
                </a:lnTo>
                <a:lnTo>
                  <a:pt x="82778" y="2223"/>
                </a:lnTo>
                <a:lnTo>
                  <a:pt x="71351" y="0"/>
                </a:lnTo>
                <a:close/>
              </a:path>
            </a:pathLst>
          </a:custGeom>
          <a:solidFill>
            <a:srgbClr val="D74452">
              <a:alpha val="29998"/>
            </a:srgbClr>
          </a:solidFill>
        </p:spPr>
        <p:txBody>
          <a:bodyPr wrap="square" lIns="0" tIns="0" rIns="0" bIns="0" rtlCol="0"/>
          <a:lstStyle/>
          <a:p>
            <a:endParaRPr/>
          </a:p>
        </p:txBody>
      </p:sp>
      <p:sp>
        <p:nvSpPr>
          <p:cNvPr id="20" name="bg object 20"/>
          <p:cNvSpPr/>
          <p:nvPr/>
        </p:nvSpPr>
        <p:spPr>
          <a:xfrm>
            <a:off x="5511050" y="2747441"/>
            <a:ext cx="249554" cy="448309"/>
          </a:xfrm>
          <a:custGeom>
            <a:avLst/>
            <a:gdLst/>
            <a:ahLst/>
            <a:cxnLst/>
            <a:rect l="l" t="t" r="r" b="b"/>
            <a:pathLst>
              <a:path w="249554" h="448310">
                <a:moveTo>
                  <a:pt x="142709" y="71348"/>
                </a:moveTo>
                <a:lnTo>
                  <a:pt x="92824" y="8890"/>
                </a:lnTo>
                <a:lnTo>
                  <a:pt x="71361" y="0"/>
                </a:lnTo>
                <a:lnTo>
                  <a:pt x="59931" y="2222"/>
                </a:lnTo>
                <a:lnTo>
                  <a:pt x="49885" y="8890"/>
                </a:lnTo>
                <a:lnTo>
                  <a:pt x="8902" y="49872"/>
                </a:lnTo>
                <a:lnTo>
                  <a:pt x="2222" y="59918"/>
                </a:lnTo>
                <a:lnTo>
                  <a:pt x="0" y="71348"/>
                </a:lnTo>
                <a:lnTo>
                  <a:pt x="2222" y="82778"/>
                </a:lnTo>
                <a:lnTo>
                  <a:pt x="8902" y="92824"/>
                </a:lnTo>
                <a:lnTo>
                  <a:pt x="49885" y="133807"/>
                </a:lnTo>
                <a:lnTo>
                  <a:pt x="59931" y="140474"/>
                </a:lnTo>
                <a:lnTo>
                  <a:pt x="71361" y="142697"/>
                </a:lnTo>
                <a:lnTo>
                  <a:pt x="82778" y="140474"/>
                </a:lnTo>
                <a:lnTo>
                  <a:pt x="92824" y="133807"/>
                </a:lnTo>
                <a:lnTo>
                  <a:pt x="133807" y="92811"/>
                </a:lnTo>
                <a:lnTo>
                  <a:pt x="140487" y="82778"/>
                </a:lnTo>
                <a:lnTo>
                  <a:pt x="142709" y="71348"/>
                </a:lnTo>
                <a:close/>
              </a:path>
              <a:path w="249554" h="448310">
                <a:moveTo>
                  <a:pt x="244525" y="376821"/>
                </a:moveTo>
                <a:lnTo>
                  <a:pt x="194652" y="314363"/>
                </a:lnTo>
                <a:lnTo>
                  <a:pt x="173177" y="305460"/>
                </a:lnTo>
                <a:lnTo>
                  <a:pt x="161759" y="307682"/>
                </a:lnTo>
                <a:lnTo>
                  <a:pt x="151714" y="314363"/>
                </a:lnTo>
                <a:lnTo>
                  <a:pt x="110718" y="355346"/>
                </a:lnTo>
                <a:lnTo>
                  <a:pt x="104051" y="365391"/>
                </a:lnTo>
                <a:lnTo>
                  <a:pt x="101828" y="376821"/>
                </a:lnTo>
                <a:lnTo>
                  <a:pt x="104051" y="388239"/>
                </a:lnTo>
                <a:lnTo>
                  <a:pt x="110718" y="398284"/>
                </a:lnTo>
                <a:lnTo>
                  <a:pt x="151714" y="439267"/>
                </a:lnTo>
                <a:lnTo>
                  <a:pt x="161759" y="445947"/>
                </a:lnTo>
                <a:lnTo>
                  <a:pt x="173177" y="448170"/>
                </a:lnTo>
                <a:lnTo>
                  <a:pt x="184607" y="445947"/>
                </a:lnTo>
                <a:lnTo>
                  <a:pt x="194652" y="439267"/>
                </a:lnTo>
                <a:lnTo>
                  <a:pt x="235635" y="398284"/>
                </a:lnTo>
                <a:lnTo>
                  <a:pt x="242303" y="388239"/>
                </a:lnTo>
                <a:lnTo>
                  <a:pt x="244525" y="376821"/>
                </a:lnTo>
                <a:close/>
              </a:path>
              <a:path w="249554" h="448310">
                <a:moveTo>
                  <a:pt x="244538" y="173164"/>
                </a:moveTo>
                <a:lnTo>
                  <a:pt x="194652" y="110705"/>
                </a:lnTo>
                <a:lnTo>
                  <a:pt x="173177" y="101815"/>
                </a:lnTo>
                <a:lnTo>
                  <a:pt x="161759" y="104038"/>
                </a:lnTo>
                <a:lnTo>
                  <a:pt x="151714" y="110705"/>
                </a:lnTo>
                <a:lnTo>
                  <a:pt x="110718" y="151701"/>
                </a:lnTo>
                <a:lnTo>
                  <a:pt x="104051" y="161747"/>
                </a:lnTo>
                <a:lnTo>
                  <a:pt x="101828" y="173164"/>
                </a:lnTo>
                <a:lnTo>
                  <a:pt x="104051" y="184594"/>
                </a:lnTo>
                <a:lnTo>
                  <a:pt x="110718" y="194640"/>
                </a:lnTo>
                <a:lnTo>
                  <a:pt x="151714" y="235623"/>
                </a:lnTo>
                <a:lnTo>
                  <a:pt x="161759" y="242303"/>
                </a:lnTo>
                <a:lnTo>
                  <a:pt x="173177" y="244525"/>
                </a:lnTo>
                <a:lnTo>
                  <a:pt x="184607" y="242303"/>
                </a:lnTo>
                <a:lnTo>
                  <a:pt x="194652" y="235623"/>
                </a:lnTo>
                <a:lnTo>
                  <a:pt x="235635" y="194640"/>
                </a:lnTo>
                <a:lnTo>
                  <a:pt x="242316" y="184594"/>
                </a:lnTo>
                <a:lnTo>
                  <a:pt x="244538" y="173164"/>
                </a:lnTo>
                <a:close/>
              </a:path>
              <a:path w="249554" h="448310">
                <a:moveTo>
                  <a:pt x="248945" y="217131"/>
                </a:moveTo>
                <a:lnTo>
                  <a:pt x="212547" y="253517"/>
                </a:lnTo>
                <a:lnTo>
                  <a:pt x="205879" y="263563"/>
                </a:lnTo>
                <a:lnTo>
                  <a:pt x="203657" y="274993"/>
                </a:lnTo>
                <a:lnTo>
                  <a:pt x="205879" y="286423"/>
                </a:lnTo>
                <a:lnTo>
                  <a:pt x="212547" y="296468"/>
                </a:lnTo>
                <a:lnTo>
                  <a:pt x="248945" y="332854"/>
                </a:lnTo>
                <a:lnTo>
                  <a:pt x="248945" y="217131"/>
                </a:lnTo>
                <a:close/>
              </a:path>
            </a:pathLst>
          </a:custGeom>
          <a:solidFill>
            <a:srgbClr val="D74452">
              <a:alpha val="29998"/>
            </a:srgbClr>
          </a:solidFill>
        </p:spPr>
        <p:txBody>
          <a:bodyPr wrap="square" lIns="0" tIns="0" rIns="0" bIns="0" rtlCol="0"/>
          <a:lstStyle/>
          <a:p>
            <a:endParaRPr/>
          </a:p>
        </p:txBody>
      </p:sp>
      <p:sp>
        <p:nvSpPr>
          <p:cNvPr id="21" name="bg object 21"/>
          <p:cNvSpPr/>
          <p:nvPr/>
        </p:nvSpPr>
        <p:spPr>
          <a:xfrm>
            <a:off x="5511062" y="2543782"/>
            <a:ext cx="142875" cy="142875"/>
          </a:xfrm>
          <a:custGeom>
            <a:avLst/>
            <a:gdLst/>
            <a:ahLst/>
            <a:cxnLst/>
            <a:rect l="l" t="t" r="r" b="b"/>
            <a:pathLst>
              <a:path w="142875" h="142875">
                <a:moveTo>
                  <a:pt x="71351" y="0"/>
                </a:moveTo>
                <a:lnTo>
                  <a:pt x="8892" y="49882"/>
                </a:lnTo>
                <a:lnTo>
                  <a:pt x="0" y="71352"/>
                </a:lnTo>
                <a:lnTo>
                  <a:pt x="2223" y="82778"/>
                </a:lnTo>
                <a:lnTo>
                  <a:pt x="8892" y="92822"/>
                </a:lnTo>
                <a:lnTo>
                  <a:pt x="49877" y="133812"/>
                </a:lnTo>
                <a:lnTo>
                  <a:pt x="59924" y="140482"/>
                </a:lnTo>
                <a:lnTo>
                  <a:pt x="71351" y="142705"/>
                </a:lnTo>
                <a:lnTo>
                  <a:pt x="82778" y="140482"/>
                </a:lnTo>
                <a:lnTo>
                  <a:pt x="92822" y="133812"/>
                </a:lnTo>
                <a:lnTo>
                  <a:pt x="133807" y="92822"/>
                </a:lnTo>
                <a:lnTo>
                  <a:pt x="140479" y="82778"/>
                </a:lnTo>
                <a:lnTo>
                  <a:pt x="142703" y="71352"/>
                </a:lnTo>
                <a:lnTo>
                  <a:pt x="140479" y="59926"/>
                </a:lnTo>
                <a:lnTo>
                  <a:pt x="133807" y="49882"/>
                </a:lnTo>
                <a:lnTo>
                  <a:pt x="92822" y="8892"/>
                </a:lnTo>
                <a:lnTo>
                  <a:pt x="82778" y="2223"/>
                </a:lnTo>
                <a:lnTo>
                  <a:pt x="71351" y="0"/>
                </a:lnTo>
                <a:close/>
              </a:path>
            </a:pathLst>
          </a:custGeom>
          <a:solidFill>
            <a:srgbClr val="D74452">
              <a:alpha val="29998"/>
            </a:srgbClr>
          </a:solidFill>
        </p:spPr>
        <p:txBody>
          <a:bodyPr wrap="square" lIns="0" tIns="0" rIns="0" bIns="0" rtlCol="0"/>
          <a:lstStyle/>
          <a:p>
            <a:endParaRPr/>
          </a:p>
        </p:txBody>
      </p:sp>
      <p:sp>
        <p:nvSpPr>
          <p:cNvPr id="22" name="bg object 22"/>
          <p:cNvSpPr/>
          <p:nvPr/>
        </p:nvSpPr>
        <p:spPr>
          <a:xfrm>
            <a:off x="5511062" y="2951075"/>
            <a:ext cx="142875" cy="142875"/>
          </a:xfrm>
          <a:custGeom>
            <a:avLst/>
            <a:gdLst/>
            <a:ahLst/>
            <a:cxnLst/>
            <a:rect l="l" t="t" r="r" b="b"/>
            <a:pathLst>
              <a:path w="142875" h="142875">
                <a:moveTo>
                  <a:pt x="71351" y="0"/>
                </a:moveTo>
                <a:lnTo>
                  <a:pt x="8892" y="49879"/>
                </a:lnTo>
                <a:lnTo>
                  <a:pt x="0" y="71351"/>
                </a:lnTo>
                <a:lnTo>
                  <a:pt x="2223" y="82778"/>
                </a:lnTo>
                <a:lnTo>
                  <a:pt x="8892" y="92823"/>
                </a:lnTo>
                <a:lnTo>
                  <a:pt x="49877" y="133809"/>
                </a:lnTo>
                <a:lnTo>
                  <a:pt x="59924" y="140480"/>
                </a:lnTo>
                <a:lnTo>
                  <a:pt x="71351" y="142703"/>
                </a:lnTo>
                <a:lnTo>
                  <a:pt x="82778" y="140480"/>
                </a:lnTo>
                <a:lnTo>
                  <a:pt x="92822" y="133809"/>
                </a:lnTo>
                <a:lnTo>
                  <a:pt x="133807" y="92823"/>
                </a:lnTo>
                <a:lnTo>
                  <a:pt x="140479" y="82778"/>
                </a:lnTo>
                <a:lnTo>
                  <a:pt x="142703" y="71351"/>
                </a:lnTo>
                <a:lnTo>
                  <a:pt x="140479" y="59925"/>
                </a:lnTo>
                <a:lnTo>
                  <a:pt x="133807" y="49879"/>
                </a:lnTo>
                <a:lnTo>
                  <a:pt x="92822" y="8894"/>
                </a:lnTo>
                <a:lnTo>
                  <a:pt x="82778" y="2223"/>
                </a:lnTo>
                <a:lnTo>
                  <a:pt x="71351" y="0"/>
                </a:lnTo>
                <a:close/>
              </a:path>
            </a:pathLst>
          </a:custGeom>
          <a:solidFill>
            <a:srgbClr val="00598E">
              <a:alpha val="29998"/>
            </a:srgbClr>
          </a:solidFill>
        </p:spPr>
        <p:txBody>
          <a:bodyPr wrap="square" lIns="0" tIns="0" rIns="0" bIns="0" rtlCol="0"/>
          <a:lstStyle/>
          <a:p>
            <a:endParaRPr/>
          </a:p>
        </p:txBody>
      </p:sp>
      <p:sp>
        <p:nvSpPr>
          <p:cNvPr id="23" name="bg object 23"/>
          <p:cNvSpPr/>
          <p:nvPr/>
        </p:nvSpPr>
        <p:spPr>
          <a:xfrm>
            <a:off x="5307414" y="2747429"/>
            <a:ext cx="142875" cy="142875"/>
          </a:xfrm>
          <a:custGeom>
            <a:avLst/>
            <a:gdLst/>
            <a:ahLst/>
            <a:cxnLst/>
            <a:rect l="l" t="t" r="r" b="b"/>
            <a:pathLst>
              <a:path w="142875" h="142875">
                <a:moveTo>
                  <a:pt x="71351" y="0"/>
                </a:moveTo>
                <a:lnTo>
                  <a:pt x="8896" y="49879"/>
                </a:lnTo>
                <a:lnTo>
                  <a:pt x="0" y="71351"/>
                </a:lnTo>
                <a:lnTo>
                  <a:pt x="2224" y="82778"/>
                </a:lnTo>
                <a:lnTo>
                  <a:pt x="8896" y="92823"/>
                </a:lnTo>
                <a:lnTo>
                  <a:pt x="49881" y="133809"/>
                </a:lnTo>
                <a:lnTo>
                  <a:pt x="59925" y="140480"/>
                </a:lnTo>
                <a:lnTo>
                  <a:pt x="71351" y="142703"/>
                </a:lnTo>
                <a:lnTo>
                  <a:pt x="82779" y="140480"/>
                </a:lnTo>
                <a:lnTo>
                  <a:pt x="92826" y="133809"/>
                </a:lnTo>
                <a:lnTo>
                  <a:pt x="133811" y="92824"/>
                </a:lnTo>
                <a:lnTo>
                  <a:pt x="140480" y="82778"/>
                </a:lnTo>
                <a:lnTo>
                  <a:pt x="142703" y="71352"/>
                </a:lnTo>
                <a:lnTo>
                  <a:pt x="140480" y="59925"/>
                </a:lnTo>
                <a:lnTo>
                  <a:pt x="133811" y="49880"/>
                </a:lnTo>
                <a:lnTo>
                  <a:pt x="92826" y="8894"/>
                </a:lnTo>
                <a:lnTo>
                  <a:pt x="82779" y="2223"/>
                </a:lnTo>
                <a:lnTo>
                  <a:pt x="71351" y="0"/>
                </a:lnTo>
                <a:close/>
              </a:path>
            </a:pathLst>
          </a:custGeom>
          <a:solidFill>
            <a:srgbClr val="D74452">
              <a:alpha val="29998"/>
            </a:srgbClr>
          </a:solidFill>
        </p:spPr>
        <p:txBody>
          <a:bodyPr wrap="square" lIns="0" tIns="0" rIns="0" bIns="0" rtlCol="0"/>
          <a:lstStyle/>
          <a:p>
            <a:endParaRPr/>
          </a:p>
        </p:txBody>
      </p:sp>
      <p:sp>
        <p:nvSpPr>
          <p:cNvPr id="24" name="bg object 24"/>
          <p:cNvSpPr/>
          <p:nvPr/>
        </p:nvSpPr>
        <p:spPr>
          <a:xfrm>
            <a:off x="5205591" y="2645605"/>
            <a:ext cx="142875" cy="142875"/>
          </a:xfrm>
          <a:custGeom>
            <a:avLst/>
            <a:gdLst/>
            <a:ahLst/>
            <a:cxnLst/>
            <a:rect l="l" t="t" r="r" b="b"/>
            <a:pathLst>
              <a:path w="142875" h="142875">
                <a:moveTo>
                  <a:pt x="71352" y="0"/>
                </a:moveTo>
                <a:lnTo>
                  <a:pt x="8892" y="49881"/>
                </a:lnTo>
                <a:lnTo>
                  <a:pt x="0" y="71351"/>
                </a:lnTo>
                <a:lnTo>
                  <a:pt x="2223" y="82779"/>
                </a:lnTo>
                <a:lnTo>
                  <a:pt x="8892" y="92824"/>
                </a:lnTo>
                <a:lnTo>
                  <a:pt x="49882" y="133810"/>
                </a:lnTo>
                <a:lnTo>
                  <a:pt x="59926" y="140480"/>
                </a:lnTo>
                <a:lnTo>
                  <a:pt x="71352" y="142704"/>
                </a:lnTo>
                <a:lnTo>
                  <a:pt x="82778" y="140480"/>
                </a:lnTo>
                <a:lnTo>
                  <a:pt x="92822" y="133810"/>
                </a:lnTo>
                <a:lnTo>
                  <a:pt x="133812" y="92824"/>
                </a:lnTo>
                <a:lnTo>
                  <a:pt x="140482" y="82779"/>
                </a:lnTo>
                <a:lnTo>
                  <a:pt x="142705" y="71352"/>
                </a:lnTo>
                <a:lnTo>
                  <a:pt x="140482" y="59925"/>
                </a:lnTo>
                <a:lnTo>
                  <a:pt x="133812" y="49881"/>
                </a:lnTo>
                <a:lnTo>
                  <a:pt x="92822" y="8896"/>
                </a:lnTo>
                <a:lnTo>
                  <a:pt x="82778" y="2224"/>
                </a:lnTo>
                <a:lnTo>
                  <a:pt x="71352" y="0"/>
                </a:lnTo>
                <a:close/>
              </a:path>
            </a:pathLst>
          </a:custGeom>
          <a:solidFill>
            <a:srgbClr val="00598E">
              <a:alpha val="29998"/>
            </a:srgbClr>
          </a:solidFill>
        </p:spPr>
        <p:txBody>
          <a:bodyPr wrap="square" lIns="0" tIns="0" rIns="0" bIns="0" rtlCol="0"/>
          <a:lstStyle/>
          <a:p>
            <a:endParaRPr/>
          </a:p>
        </p:txBody>
      </p:sp>
      <p:sp>
        <p:nvSpPr>
          <p:cNvPr id="25" name="bg object 25"/>
          <p:cNvSpPr/>
          <p:nvPr/>
        </p:nvSpPr>
        <p:spPr>
          <a:xfrm>
            <a:off x="5205590" y="2849257"/>
            <a:ext cx="245110" cy="346710"/>
          </a:xfrm>
          <a:custGeom>
            <a:avLst/>
            <a:gdLst/>
            <a:ahLst/>
            <a:cxnLst/>
            <a:rect l="l" t="t" r="r" b="b"/>
            <a:pathLst>
              <a:path w="245110" h="346710">
                <a:moveTo>
                  <a:pt x="142697" y="275005"/>
                </a:moveTo>
                <a:lnTo>
                  <a:pt x="92811" y="212547"/>
                </a:lnTo>
                <a:lnTo>
                  <a:pt x="71348" y="203644"/>
                </a:lnTo>
                <a:lnTo>
                  <a:pt x="59918" y="205867"/>
                </a:lnTo>
                <a:lnTo>
                  <a:pt x="49872" y="212547"/>
                </a:lnTo>
                <a:lnTo>
                  <a:pt x="8890" y="253530"/>
                </a:lnTo>
                <a:lnTo>
                  <a:pt x="2222" y="263575"/>
                </a:lnTo>
                <a:lnTo>
                  <a:pt x="0" y="275005"/>
                </a:lnTo>
                <a:lnTo>
                  <a:pt x="2222" y="286423"/>
                </a:lnTo>
                <a:lnTo>
                  <a:pt x="8890" y="296468"/>
                </a:lnTo>
                <a:lnTo>
                  <a:pt x="49872" y="337451"/>
                </a:lnTo>
                <a:lnTo>
                  <a:pt x="59918" y="344131"/>
                </a:lnTo>
                <a:lnTo>
                  <a:pt x="71348" y="346354"/>
                </a:lnTo>
                <a:lnTo>
                  <a:pt x="82778" y="344131"/>
                </a:lnTo>
                <a:lnTo>
                  <a:pt x="92811" y="337451"/>
                </a:lnTo>
                <a:lnTo>
                  <a:pt x="133807" y="296468"/>
                </a:lnTo>
                <a:lnTo>
                  <a:pt x="140474" y="286423"/>
                </a:lnTo>
                <a:lnTo>
                  <a:pt x="142697" y="275005"/>
                </a:lnTo>
                <a:close/>
              </a:path>
              <a:path w="245110" h="346710">
                <a:moveTo>
                  <a:pt x="142697" y="71348"/>
                </a:moveTo>
                <a:lnTo>
                  <a:pt x="92811" y="8890"/>
                </a:lnTo>
                <a:lnTo>
                  <a:pt x="71348" y="0"/>
                </a:lnTo>
                <a:lnTo>
                  <a:pt x="59918" y="2222"/>
                </a:lnTo>
                <a:lnTo>
                  <a:pt x="49872" y="8890"/>
                </a:lnTo>
                <a:lnTo>
                  <a:pt x="8890" y="49885"/>
                </a:lnTo>
                <a:lnTo>
                  <a:pt x="2222" y="59931"/>
                </a:lnTo>
                <a:lnTo>
                  <a:pt x="0" y="71348"/>
                </a:lnTo>
                <a:lnTo>
                  <a:pt x="2222" y="82778"/>
                </a:lnTo>
                <a:lnTo>
                  <a:pt x="8890" y="92824"/>
                </a:lnTo>
                <a:lnTo>
                  <a:pt x="49872" y="133807"/>
                </a:lnTo>
                <a:lnTo>
                  <a:pt x="59918" y="140487"/>
                </a:lnTo>
                <a:lnTo>
                  <a:pt x="71348" y="142709"/>
                </a:lnTo>
                <a:lnTo>
                  <a:pt x="82778" y="140487"/>
                </a:lnTo>
                <a:lnTo>
                  <a:pt x="92811" y="133807"/>
                </a:lnTo>
                <a:lnTo>
                  <a:pt x="133807" y="92824"/>
                </a:lnTo>
                <a:lnTo>
                  <a:pt x="140474" y="82778"/>
                </a:lnTo>
                <a:lnTo>
                  <a:pt x="142697" y="71348"/>
                </a:lnTo>
                <a:close/>
              </a:path>
              <a:path w="245110" h="346710">
                <a:moveTo>
                  <a:pt x="244525" y="173177"/>
                </a:moveTo>
                <a:lnTo>
                  <a:pt x="194640" y="110718"/>
                </a:lnTo>
                <a:lnTo>
                  <a:pt x="173164" y="101828"/>
                </a:lnTo>
                <a:lnTo>
                  <a:pt x="161747" y="104051"/>
                </a:lnTo>
                <a:lnTo>
                  <a:pt x="151701" y="110718"/>
                </a:lnTo>
                <a:lnTo>
                  <a:pt x="110718" y="151701"/>
                </a:lnTo>
                <a:lnTo>
                  <a:pt x="104038" y="161747"/>
                </a:lnTo>
                <a:lnTo>
                  <a:pt x="101815" y="173177"/>
                </a:lnTo>
                <a:lnTo>
                  <a:pt x="104038" y="184607"/>
                </a:lnTo>
                <a:lnTo>
                  <a:pt x="110718" y="194652"/>
                </a:lnTo>
                <a:lnTo>
                  <a:pt x="151701" y="235635"/>
                </a:lnTo>
                <a:lnTo>
                  <a:pt x="161747" y="242303"/>
                </a:lnTo>
                <a:lnTo>
                  <a:pt x="173164" y="244525"/>
                </a:lnTo>
                <a:lnTo>
                  <a:pt x="184594" y="242303"/>
                </a:lnTo>
                <a:lnTo>
                  <a:pt x="194640" y="235635"/>
                </a:lnTo>
                <a:lnTo>
                  <a:pt x="235635" y="194652"/>
                </a:lnTo>
                <a:lnTo>
                  <a:pt x="242303" y="184607"/>
                </a:lnTo>
                <a:lnTo>
                  <a:pt x="244525" y="173177"/>
                </a:lnTo>
                <a:close/>
              </a:path>
            </a:pathLst>
          </a:custGeom>
          <a:solidFill>
            <a:srgbClr val="D74452">
              <a:alpha val="29998"/>
            </a:srgbClr>
          </a:solidFill>
        </p:spPr>
        <p:txBody>
          <a:bodyPr wrap="square" lIns="0" tIns="0" rIns="0" bIns="0" rtlCol="0"/>
          <a:lstStyle/>
          <a:p>
            <a:endParaRPr/>
          </a:p>
        </p:txBody>
      </p:sp>
      <p:sp>
        <p:nvSpPr>
          <p:cNvPr id="26" name="bg object 26"/>
          <p:cNvSpPr/>
          <p:nvPr/>
        </p:nvSpPr>
        <p:spPr>
          <a:xfrm>
            <a:off x="5001947" y="2849252"/>
            <a:ext cx="142700" cy="142703"/>
          </a:xfrm>
          <a:prstGeom prst="rect">
            <a:avLst/>
          </a:prstGeom>
          <a:blipFill>
            <a:blip r:embed="rId2" cstate="print"/>
            <a:stretch>
              <a:fillRect/>
            </a:stretch>
          </a:blipFill>
        </p:spPr>
        <p:txBody>
          <a:bodyPr wrap="square" lIns="0" tIns="0" rIns="0" bIns="0" rtlCol="0"/>
          <a:lstStyle/>
          <a:p>
            <a:endParaRPr/>
          </a:p>
        </p:txBody>
      </p:sp>
      <p:sp>
        <p:nvSpPr>
          <p:cNvPr id="27" name="bg object 27"/>
          <p:cNvSpPr/>
          <p:nvPr/>
        </p:nvSpPr>
        <p:spPr>
          <a:xfrm>
            <a:off x="5511062" y="2340138"/>
            <a:ext cx="142703" cy="142700"/>
          </a:xfrm>
          <a:prstGeom prst="rect">
            <a:avLst/>
          </a:prstGeom>
          <a:blipFill>
            <a:blip r:embed="rId3" cstate="print"/>
            <a:stretch>
              <a:fillRect/>
            </a:stretch>
          </a:blipFill>
        </p:spPr>
        <p:txBody>
          <a:bodyPr wrap="square" lIns="0" tIns="0" rIns="0" bIns="0" rtlCol="0"/>
          <a:lstStyle/>
          <a:p>
            <a:endParaRPr/>
          </a:p>
        </p:txBody>
      </p:sp>
      <p:sp>
        <p:nvSpPr>
          <p:cNvPr id="28" name="bg object 28"/>
          <p:cNvSpPr/>
          <p:nvPr/>
        </p:nvSpPr>
        <p:spPr>
          <a:xfrm>
            <a:off x="-12" y="650404"/>
            <a:ext cx="5760085" cy="2592070"/>
          </a:xfrm>
          <a:custGeom>
            <a:avLst/>
            <a:gdLst/>
            <a:ahLst/>
            <a:cxnLst/>
            <a:rect l="l" t="t" r="r" b="b"/>
            <a:pathLst>
              <a:path w="5760085" h="2592070">
                <a:moveTo>
                  <a:pt x="0" y="2592038"/>
                </a:moveTo>
                <a:lnTo>
                  <a:pt x="5760072" y="2592038"/>
                </a:lnTo>
                <a:lnTo>
                  <a:pt x="5760072" y="0"/>
                </a:lnTo>
                <a:lnTo>
                  <a:pt x="0" y="0"/>
                </a:lnTo>
                <a:lnTo>
                  <a:pt x="0" y="2592038"/>
                </a:lnTo>
                <a:close/>
              </a:path>
            </a:pathLst>
          </a:custGeom>
          <a:solidFill>
            <a:srgbClr val="CE1527"/>
          </a:solidFill>
        </p:spPr>
        <p:txBody>
          <a:bodyPr wrap="square" lIns="0" tIns="0" rIns="0" bIns="0" rtlCol="0"/>
          <a:lstStyle/>
          <a:p>
            <a:endParaRPr/>
          </a:p>
        </p:txBody>
      </p:sp>
      <p:sp>
        <p:nvSpPr>
          <p:cNvPr id="29" name="bg object 29"/>
          <p:cNvSpPr/>
          <p:nvPr/>
        </p:nvSpPr>
        <p:spPr>
          <a:xfrm>
            <a:off x="4383218" y="2245720"/>
            <a:ext cx="1376777" cy="962410"/>
          </a:xfrm>
          <a:prstGeom prst="rect">
            <a:avLst/>
          </a:prstGeom>
          <a:blipFill>
            <a:blip r:embed="rId4" cstate="print"/>
            <a:stretch>
              <a:fillRect/>
            </a:stretch>
          </a:blipFill>
        </p:spPr>
        <p:txBody>
          <a:bodyPr wrap="square" lIns="0" tIns="0" rIns="0" bIns="0" rtlCol="0"/>
          <a:lstStyle/>
          <a:p>
            <a:endParaRPr/>
          </a:p>
        </p:txBody>
      </p:sp>
      <p:sp>
        <p:nvSpPr>
          <p:cNvPr id="30" name="bg object 30"/>
          <p:cNvSpPr/>
          <p:nvPr/>
        </p:nvSpPr>
        <p:spPr>
          <a:xfrm>
            <a:off x="4154115" y="2818481"/>
            <a:ext cx="160539" cy="160543"/>
          </a:xfrm>
          <a:prstGeom prst="rect">
            <a:avLst/>
          </a:prstGeom>
          <a:blipFill>
            <a:blip r:embed="rId5" cstate="print"/>
            <a:stretch>
              <a:fillRect/>
            </a:stretch>
          </a:blipFill>
        </p:spPr>
        <p:txBody>
          <a:bodyPr wrap="square" lIns="0" tIns="0" rIns="0" bIns="0" rtlCol="0"/>
          <a:lstStyle/>
          <a:p>
            <a:endParaRPr/>
          </a:p>
        </p:txBody>
      </p:sp>
      <p:sp>
        <p:nvSpPr>
          <p:cNvPr id="31" name="bg object 31"/>
          <p:cNvSpPr/>
          <p:nvPr/>
        </p:nvSpPr>
        <p:spPr>
          <a:xfrm>
            <a:off x="-12" y="2406"/>
            <a:ext cx="5760085" cy="648335"/>
          </a:xfrm>
          <a:custGeom>
            <a:avLst/>
            <a:gdLst/>
            <a:ahLst/>
            <a:cxnLst/>
            <a:rect l="l" t="t" r="r" b="b"/>
            <a:pathLst>
              <a:path w="5760085" h="648335">
                <a:moveTo>
                  <a:pt x="5760072" y="0"/>
                </a:moveTo>
                <a:lnTo>
                  <a:pt x="0" y="0"/>
                </a:lnTo>
                <a:lnTo>
                  <a:pt x="0" y="647998"/>
                </a:lnTo>
                <a:lnTo>
                  <a:pt x="5760072" y="647998"/>
                </a:lnTo>
                <a:lnTo>
                  <a:pt x="5760072" y="0"/>
                </a:lnTo>
                <a:close/>
              </a:path>
            </a:pathLst>
          </a:custGeom>
          <a:solidFill>
            <a:srgbClr val="FFFFFF"/>
          </a:solidFill>
        </p:spPr>
        <p:txBody>
          <a:bodyPr wrap="square" lIns="0" tIns="0" rIns="0" bIns="0" rtlCol="0"/>
          <a:lstStyle/>
          <a:p>
            <a:endParaRPr/>
          </a:p>
        </p:txBody>
      </p:sp>
      <p:sp>
        <p:nvSpPr>
          <p:cNvPr id="32" name="bg object 32"/>
          <p:cNvSpPr/>
          <p:nvPr/>
        </p:nvSpPr>
        <p:spPr>
          <a:xfrm>
            <a:off x="138252" y="34833"/>
            <a:ext cx="2917596" cy="485980"/>
          </a:xfrm>
          <a:prstGeom prst="rect">
            <a:avLst/>
          </a:prstGeom>
          <a:blipFill>
            <a:blip r:embed="rId6" cstate="print"/>
            <a:stretch>
              <a:fillRect/>
            </a:stretch>
          </a:blipFill>
        </p:spPr>
        <p:txBody>
          <a:bodyPr wrap="square" lIns="0" tIns="0" rIns="0" bIns="0" rtlCol="0"/>
          <a:lstStyle/>
          <a:p>
            <a:endParaRPr/>
          </a:p>
        </p:txBody>
      </p:sp>
      <p:sp>
        <p:nvSpPr>
          <p:cNvPr id="33" name="bg object 33"/>
          <p:cNvSpPr/>
          <p:nvPr/>
        </p:nvSpPr>
        <p:spPr>
          <a:xfrm>
            <a:off x="-12" y="553206"/>
            <a:ext cx="864235" cy="65405"/>
          </a:xfrm>
          <a:custGeom>
            <a:avLst/>
            <a:gdLst/>
            <a:ahLst/>
            <a:cxnLst/>
            <a:rect l="l" t="t" r="r" b="b"/>
            <a:pathLst>
              <a:path w="864235" h="65404">
                <a:moveTo>
                  <a:pt x="863975" y="0"/>
                </a:moveTo>
                <a:lnTo>
                  <a:pt x="0" y="0"/>
                </a:lnTo>
                <a:lnTo>
                  <a:pt x="0" y="64814"/>
                </a:lnTo>
                <a:lnTo>
                  <a:pt x="863975" y="64814"/>
                </a:lnTo>
                <a:lnTo>
                  <a:pt x="863975" y="0"/>
                </a:lnTo>
                <a:close/>
              </a:path>
            </a:pathLst>
          </a:custGeom>
          <a:solidFill>
            <a:srgbClr val="CE1527"/>
          </a:solidFill>
        </p:spPr>
        <p:txBody>
          <a:bodyPr wrap="square" lIns="0" tIns="0" rIns="0" bIns="0" rtlCol="0"/>
          <a:lstStyle/>
          <a:p>
            <a:endParaRPr/>
          </a:p>
        </p:txBody>
      </p:sp>
      <p:sp>
        <p:nvSpPr>
          <p:cNvPr id="34" name="bg object 34"/>
          <p:cNvSpPr/>
          <p:nvPr/>
        </p:nvSpPr>
        <p:spPr>
          <a:xfrm>
            <a:off x="863963" y="553206"/>
            <a:ext cx="4896485" cy="65405"/>
          </a:xfrm>
          <a:custGeom>
            <a:avLst/>
            <a:gdLst/>
            <a:ahLst/>
            <a:cxnLst/>
            <a:rect l="l" t="t" r="r" b="b"/>
            <a:pathLst>
              <a:path w="4896485" h="65404">
                <a:moveTo>
                  <a:pt x="4896104" y="0"/>
                </a:moveTo>
                <a:lnTo>
                  <a:pt x="0" y="0"/>
                </a:lnTo>
                <a:lnTo>
                  <a:pt x="0" y="64814"/>
                </a:lnTo>
                <a:lnTo>
                  <a:pt x="4896104" y="64814"/>
                </a:lnTo>
                <a:lnTo>
                  <a:pt x="4896104" y="0"/>
                </a:lnTo>
                <a:close/>
              </a:path>
            </a:pathLst>
          </a:custGeom>
          <a:solidFill>
            <a:srgbClr val="F2C107"/>
          </a:solidFill>
        </p:spPr>
        <p:txBody>
          <a:bodyPr wrap="square" lIns="0" tIns="0" rIns="0" bIns="0" rtlCol="0"/>
          <a:lstStyle/>
          <a:p>
            <a:endParaRPr/>
          </a:p>
        </p:txBody>
      </p:sp>
      <p:sp>
        <p:nvSpPr>
          <p:cNvPr id="35" name="bg object 35"/>
          <p:cNvSpPr/>
          <p:nvPr/>
        </p:nvSpPr>
        <p:spPr>
          <a:xfrm>
            <a:off x="863963" y="682837"/>
            <a:ext cx="0" cy="2462530"/>
          </a:xfrm>
          <a:custGeom>
            <a:avLst/>
            <a:gdLst/>
            <a:ahLst/>
            <a:cxnLst/>
            <a:rect l="l" t="t" r="r" b="b"/>
            <a:pathLst>
              <a:path h="2462530">
                <a:moveTo>
                  <a:pt x="0" y="0"/>
                </a:moveTo>
                <a:lnTo>
                  <a:pt x="0" y="2462419"/>
                </a:lnTo>
              </a:path>
            </a:pathLst>
          </a:custGeom>
          <a:ln w="12652">
            <a:solidFill>
              <a:srgbClr val="F2C107"/>
            </a:solidFill>
          </a:ln>
        </p:spPr>
        <p:txBody>
          <a:bodyPr wrap="square" lIns="0" tIns="0" rIns="0" bIns="0" rtlCol="0"/>
          <a:lstStyle/>
          <a:p>
            <a:endParaRPr/>
          </a:p>
        </p:txBody>
      </p:sp>
      <p:sp>
        <p:nvSpPr>
          <p:cNvPr id="2" name="Holder 2"/>
          <p:cNvSpPr>
            <a:spLocks noGrp="1"/>
          </p:cNvSpPr>
          <p:nvPr>
            <p:ph type="ctrTitle"/>
          </p:nvPr>
        </p:nvSpPr>
        <p:spPr>
          <a:xfrm>
            <a:off x="853198" y="784932"/>
            <a:ext cx="4059402" cy="572769"/>
          </a:xfrm>
          <a:prstGeom prst="rect">
            <a:avLst/>
          </a:prstGeom>
        </p:spPr>
        <p:txBody>
          <a:bodyPr wrap="square" lIns="0" tIns="0" rIns="0" bIns="0">
            <a:spAutoFit/>
          </a:bodyPr>
          <a:lstStyle>
            <a:lvl1pPr>
              <a:defRPr sz="1300" b="1" i="0">
                <a:solidFill>
                  <a:schemeClr val="bg1"/>
                </a:solidFill>
                <a:latin typeface="Arial"/>
                <a:cs typeface="Arial"/>
              </a:defRPr>
            </a:lvl1pPr>
          </a:lstStyle>
          <a:p>
            <a:endParaRPr/>
          </a:p>
        </p:txBody>
      </p:sp>
      <p:sp>
        <p:nvSpPr>
          <p:cNvPr id="3" name="Holder 3"/>
          <p:cNvSpPr>
            <a:spLocks noGrp="1"/>
          </p:cNvSpPr>
          <p:nvPr>
            <p:ph type="subTitle" idx="4"/>
          </p:nvPr>
        </p:nvSpPr>
        <p:spPr>
          <a:xfrm>
            <a:off x="666191" y="1891517"/>
            <a:ext cx="4433417" cy="831214"/>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CE1527"/>
                </a:solidFill>
                <a:latin typeface="Arial"/>
                <a:cs typeface="Arial"/>
              </a:defRPr>
            </a:lvl1p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5" name="Holder 5"/>
          <p:cNvSpPr>
            <a:spLocks noGrp="1"/>
          </p:cNvSpPr>
          <p:nvPr>
            <p:ph type="dt" sz="half" idx="6"/>
          </p:nvPr>
        </p:nvSpPr>
        <p:spPr/>
        <p:txBody>
          <a:bodyPr lIns="0" tIns="0" rIns="0" bIns="0"/>
          <a:lstStyle>
            <a:lvl1pPr>
              <a:defRPr sz="600" b="0" i="0">
                <a:solidFill>
                  <a:srgbClr val="CE1527"/>
                </a:solidFill>
                <a:latin typeface="Arial"/>
                <a:cs typeface="Arial"/>
              </a:defRPr>
            </a:lvl1pPr>
          </a:lstStyle>
          <a:p>
            <a:pPr marL="12700">
              <a:lnSpc>
                <a:spcPts val="675"/>
              </a:lnSpc>
            </a:pPr>
            <a:r>
              <a:rPr spc="-5" dirty="0"/>
              <a:t>Nhóm </a:t>
            </a:r>
            <a:r>
              <a:rPr spc="-20" dirty="0"/>
              <a:t>15 </a:t>
            </a:r>
            <a:r>
              <a:rPr spc="10" dirty="0"/>
              <a:t>- </a:t>
            </a:r>
            <a:r>
              <a:rPr spc="-5" dirty="0"/>
              <a:t>Lóp</a:t>
            </a:r>
            <a:r>
              <a:rPr spc="-15" dirty="0"/>
              <a:t> </a:t>
            </a:r>
            <a:r>
              <a:rPr spc="-20" dirty="0"/>
              <a:t>119643</a:t>
            </a:r>
          </a:p>
        </p:txBody>
      </p:sp>
      <p:sp>
        <p:nvSpPr>
          <p:cNvPr id="6" name="Holder 6"/>
          <p:cNvSpPr>
            <a:spLocks noGrp="1"/>
          </p:cNvSpPr>
          <p:nvPr>
            <p:ph type="sldNum" sz="quarter" idx="7"/>
          </p:nvPr>
        </p:nvSpPr>
        <p:spPr/>
        <p:txBody>
          <a:bodyPr lIns="0" tIns="0" rIns="0" bIns="0"/>
          <a:lstStyle>
            <a:lvl1pPr>
              <a:defRPr sz="600" b="0" i="0">
                <a:solidFill>
                  <a:srgbClr val="CE1527"/>
                </a:solidFill>
                <a:latin typeface="Arial"/>
                <a:cs typeface="Arial"/>
              </a:defRPr>
            </a:lvl1pPr>
          </a:lstStyle>
          <a:p>
            <a:pPr marL="38100">
              <a:lnSpc>
                <a:spcPts val="675"/>
              </a:lnSpc>
            </a:pPr>
            <a:fld id="{81D60167-4931-47E6-BA6A-407CBD079E47}" type="slidenum">
              <a:rPr spc="-20" dirty="0"/>
              <a:t>‹#›</a:t>
            </a:fld>
            <a:endParaRPr spc="-2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CE1527"/>
                </a:solidFill>
                <a:latin typeface="Arial"/>
                <a:cs typeface="Arial"/>
              </a:defRPr>
            </a:lvl1p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5" name="Holder 5"/>
          <p:cNvSpPr>
            <a:spLocks noGrp="1"/>
          </p:cNvSpPr>
          <p:nvPr>
            <p:ph type="dt" sz="half" idx="6"/>
          </p:nvPr>
        </p:nvSpPr>
        <p:spPr/>
        <p:txBody>
          <a:bodyPr lIns="0" tIns="0" rIns="0" bIns="0"/>
          <a:lstStyle>
            <a:lvl1pPr>
              <a:defRPr sz="600" b="0" i="0">
                <a:solidFill>
                  <a:srgbClr val="CE1527"/>
                </a:solidFill>
                <a:latin typeface="Arial"/>
                <a:cs typeface="Arial"/>
              </a:defRPr>
            </a:lvl1pPr>
          </a:lstStyle>
          <a:p>
            <a:pPr marL="12700">
              <a:lnSpc>
                <a:spcPts val="675"/>
              </a:lnSpc>
            </a:pPr>
            <a:r>
              <a:rPr spc="-5" dirty="0"/>
              <a:t>Nhóm </a:t>
            </a:r>
            <a:r>
              <a:rPr spc="-20" dirty="0"/>
              <a:t>15 </a:t>
            </a:r>
            <a:r>
              <a:rPr spc="10" dirty="0"/>
              <a:t>- </a:t>
            </a:r>
            <a:r>
              <a:rPr spc="-5" dirty="0"/>
              <a:t>Lóp</a:t>
            </a:r>
            <a:r>
              <a:rPr spc="-15" dirty="0"/>
              <a:t> </a:t>
            </a:r>
            <a:r>
              <a:rPr spc="-20" dirty="0"/>
              <a:t>119643</a:t>
            </a:r>
          </a:p>
        </p:txBody>
      </p:sp>
      <p:sp>
        <p:nvSpPr>
          <p:cNvPr id="6" name="Holder 6"/>
          <p:cNvSpPr>
            <a:spLocks noGrp="1"/>
          </p:cNvSpPr>
          <p:nvPr>
            <p:ph type="sldNum" sz="quarter" idx="7"/>
          </p:nvPr>
        </p:nvSpPr>
        <p:spPr/>
        <p:txBody>
          <a:bodyPr lIns="0" tIns="0" rIns="0" bIns="0"/>
          <a:lstStyle>
            <a:lvl1pPr>
              <a:defRPr sz="600" b="0" i="0">
                <a:solidFill>
                  <a:srgbClr val="CE1527"/>
                </a:solidFill>
                <a:latin typeface="Arial"/>
                <a:cs typeface="Arial"/>
              </a:defRPr>
            </a:lvl1pPr>
          </a:lstStyle>
          <a:p>
            <a:pPr marL="38100">
              <a:lnSpc>
                <a:spcPts val="675"/>
              </a:lnSpc>
            </a:pPr>
            <a:fld id="{81D60167-4931-47E6-BA6A-407CBD079E47}" type="slidenum">
              <a:rPr spc="-20" dirty="0"/>
              <a:t>‹#›</a:t>
            </a:fld>
            <a:endParaRPr spc="-2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chemeClr val="bg1"/>
                </a:solidFill>
                <a:latin typeface="Arial"/>
                <a:cs typeface="Arial"/>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rgbClr val="CE1527"/>
                </a:solidFill>
                <a:latin typeface="Arial"/>
                <a:cs typeface="Arial"/>
              </a:defRPr>
            </a:lvl1p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6" name="Holder 6"/>
          <p:cNvSpPr>
            <a:spLocks noGrp="1"/>
          </p:cNvSpPr>
          <p:nvPr>
            <p:ph type="dt" sz="half" idx="6"/>
          </p:nvPr>
        </p:nvSpPr>
        <p:spPr/>
        <p:txBody>
          <a:bodyPr lIns="0" tIns="0" rIns="0" bIns="0"/>
          <a:lstStyle>
            <a:lvl1pPr>
              <a:defRPr sz="600" b="0" i="0">
                <a:solidFill>
                  <a:srgbClr val="CE1527"/>
                </a:solidFill>
                <a:latin typeface="Arial"/>
                <a:cs typeface="Arial"/>
              </a:defRPr>
            </a:lvl1pPr>
          </a:lstStyle>
          <a:p>
            <a:pPr marL="12700">
              <a:lnSpc>
                <a:spcPts val="675"/>
              </a:lnSpc>
            </a:pPr>
            <a:r>
              <a:rPr spc="-5" dirty="0"/>
              <a:t>Nhóm </a:t>
            </a:r>
            <a:r>
              <a:rPr spc="-20" dirty="0"/>
              <a:t>15 </a:t>
            </a:r>
            <a:r>
              <a:rPr spc="10" dirty="0"/>
              <a:t>- </a:t>
            </a:r>
            <a:r>
              <a:rPr spc="-5" dirty="0"/>
              <a:t>Lóp</a:t>
            </a:r>
            <a:r>
              <a:rPr spc="-15" dirty="0"/>
              <a:t> </a:t>
            </a:r>
            <a:r>
              <a:rPr spc="-20" dirty="0"/>
              <a:t>119643</a:t>
            </a:r>
          </a:p>
        </p:txBody>
      </p:sp>
      <p:sp>
        <p:nvSpPr>
          <p:cNvPr id="7" name="Holder 7"/>
          <p:cNvSpPr>
            <a:spLocks noGrp="1"/>
          </p:cNvSpPr>
          <p:nvPr>
            <p:ph type="sldNum" sz="quarter" idx="7"/>
          </p:nvPr>
        </p:nvSpPr>
        <p:spPr/>
        <p:txBody>
          <a:bodyPr lIns="0" tIns="0" rIns="0" bIns="0"/>
          <a:lstStyle>
            <a:lvl1pPr>
              <a:defRPr sz="600" b="0" i="0">
                <a:solidFill>
                  <a:srgbClr val="CE1527"/>
                </a:solidFill>
                <a:latin typeface="Arial"/>
                <a:cs typeface="Arial"/>
              </a:defRPr>
            </a:lvl1pPr>
          </a:lstStyle>
          <a:p>
            <a:pPr marL="38100">
              <a:lnSpc>
                <a:spcPts val="675"/>
              </a:lnSpc>
            </a:pPr>
            <a:fld id="{81D60167-4931-47E6-BA6A-407CBD079E47}" type="slidenum">
              <a:rPr spc="-20" dirty="0"/>
              <a:t>‹#›</a:t>
            </a:fld>
            <a:endParaRPr spc="-2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714708" y="2557284"/>
            <a:ext cx="45720" cy="116205"/>
          </a:xfrm>
          <a:custGeom>
            <a:avLst/>
            <a:gdLst/>
            <a:ahLst/>
            <a:cxnLst/>
            <a:rect l="l" t="t" r="r" b="b"/>
            <a:pathLst>
              <a:path w="45720" h="116205">
                <a:moveTo>
                  <a:pt x="45288" y="0"/>
                </a:moveTo>
                <a:lnTo>
                  <a:pt x="8890" y="36385"/>
                </a:lnTo>
                <a:lnTo>
                  <a:pt x="2222" y="46431"/>
                </a:lnTo>
                <a:lnTo>
                  <a:pt x="0" y="57861"/>
                </a:lnTo>
                <a:lnTo>
                  <a:pt x="2222" y="69278"/>
                </a:lnTo>
                <a:lnTo>
                  <a:pt x="8890" y="79324"/>
                </a:lnTo>
                <a:lnTo>
                  <a:pt x="45288" y="115722"/>
                </a:lnTo>
                <a:lnTo>
                  <a:pt x="45288" y="0"/>
                </a:lnTo>
                <a:close/>
              </a:path>
            </a:pathLst>
          </a:custGeom>
          <a:solidFill>
            <a:srgbClr val="D74452">
              <a:alpha val="29998"/>
            </a:srgbClr>
          </a:solidFill>
        </p:spPr>
        <p:txBody>
          <a:bodyPr wrap="square" lIns="0" tIns="0" rIns="0" bIns="0" rtlCol="0"/>
          <a:lstStyle/>
          <a:p>
            <a:endParaRPr/>
          </a:p>
        </p:txBody>
      </p:sp>
      <p:sp>
        <p:nvSpPr>
          <p:cNvPr id="17" name="bg object 17"/>
          <p:cNvSpPr/>
          <p:nvPr/>
        </p:nvSpPr>
        <p:spPr>
          <a:xfrm>
            <a:off x="5714708" y="2353623"/>
            <a:ext cx="45720" cy="116205"/>
          </a:xfrm>
          <a:custGeom>
            <a:avLst/>
            <a:gdLst/>
            <a:ahLst/>
            <a:cxnLst/>
            <a:rect l="l" t="t" r="r" b="b"/>
            <a:pathLst>
              <a:path w="45720" h="116205">
                <a:moveTo>
                  <a:pt x="45288" y="0"/>
                </a:moveTo>
                <a:lnTo>
                  <a:pt x="8896" y="36392"/>
                </a:lnTo>
                <a:lnTo>
                  <a:pt x="2224" y="46438"/>
                </a:lnTo>
                <a:lnTo>
                  <a:pt x="0" y="57864"/>
                </a:lnTo>
                <a:lnTo>
                  <a:pt x="2224" y="69291"/>
                </a:lnTo>
                <a:lnTo>
                  <a:pt x="8896" y="79337"/>
                </a:lnTo>
                <a:lnTo>
                  <a:pt x="45288" y="115729"/>
                </a:lnTo>
                <a:lnTo>
                  <a:pt x="45288" y="0"/>
                </a:lnTo>
                <a:close/>
              </a:path>
            </a:pathLst>
          </a:custGeom>
          <a:solidFill>
            <a:srgbClr val="00598E">
              <a:alpha val="29998"/>
            </a:srgbClr>
          </a:solidFill>
        </p:spPr>
        <p:txBody>
          <a:bodyPr wrap="square" lIns="0" tIns="0" rIns="0" bIns="0" rtlCol="0"/>
          <a:lstStyle/>
          <a:p>
            <a:endParaRPr/>
          </a:p>
        </p:txBody>
      </p:sp>
      <p:sp>
        <p:nvSpPr>
          <p:cNvPr id="18" name="bg object 18"/>
          <p:cNvSpPr/>
          <p:nvPr/>
        </p:nvSpPr>
        <p:spPr>
          <a:xfrm>
            <a:off x="5714708" y="2760916"/>
            <a:ext cx="45720" cy="116205"/>
          </a:xfrm>
          <a:custGeom>
            <a:avLst/>
            <a:gdLst/>
            <a:ahLst/>
            <a:cxnLst/>
            <a:rect l="l" t="t" r="r" b="b"/>
            <a:pathLst>
              <a:path w="45720" h="116205">
                <a:moveTo>
                  <a:pt x="45288" y="0"/>
                </a:moveTo>
                <a:lnTo>
                  <a:pt x="8896" y="36392"/>
                </a:lnTo>
                <a:lnTo>
                  <a:pt x="2224" y="46438"/>
                </a:lnTo>
                <a:lnTo>
                  <a:pt x="0" y="57864"/>
                </a:lnTo>
                <a:lnTo>
                  <a:pt x="2224" y="69291"/>
                </a:lnTo>
                <a:lnTo>
                  <a:pt x="8896" y="79336"/>
                </a:lnTo>
                <a:lnTo>
                  <a:pt x="45288" y="115729"/>
                </a:lnTo>
                <a:lnTo>
                  <a:pt x="45288" y="0"/>
                </a:lnTo>
                <a:close/>
              </a:path>
            </a:pathLst>
          </a:custGeom>
          <a:solidFill>
            <a:srgbClr val="D74452">
              <a:alpha val="29998"/>
            </a:srgbClr>
          </a:solidFill>
        </p:spPr>
        <p:txBody>
          <a:bodyPr wrap="square" lIns="0" tIns="0" rIns="0" bIns="0" rtlCol="0"/>
          <a:lstStyle/>
          <a:p>
            <a:endParaRPr/>
          </a:p>
        </p:txBody>
      </p:sp>
      <p:sp>
        <p:nvSpPr>
          <p:cNvPr id="19" name="bg object 19"/>
          <p:cNvSpPr/>
          <p:nvPr/>
        </p:nvSpPr>
        <p:spPr>
          <a:xfrm>
            <a:off x="5511062" y="2543782"/>
            <a:ext cx="142875" cy="142875"/>
          </a:xfrm>
          <a:custGeom>
            <a:avLst/>
            <a:gdLst/>
            <a:ahLst/>
            <a:cxnLst/>
            <a:rect l="l" t="t" r="r" b="b"/>
            <a:pathLst>
              <a:path w="142875" h="142875">
                <a:moveTo>
                  <a:pt x="71351" y="0"/>
                </a:moveTo>
                <a:lnTo>
                  <a:pt x="8892" y="49882"/>
                </a:lnTo>
                <a:lnTo>
                  <a:pt x="0" y="71352"/>
                </a:lnTo>
                <a:lnTo>
                  <a:pt x="2223" y="82778"/>
                </a:lnTo>
                <a:lnTo>
                  <a:pt x="8892" y="92822"/>
                </a:lnTo>
                <a:lnTo>
                  <a:pt x="49877" y="133812"/>
                </a:lnTo>
                <a:lnTo>
                  <a:pt x="59924" y="140482"/>
                </a:lnTo>
                <a:lnTo>
                  <a:pt x="71351" y="142705"/>
                </a:lnTo>
                <a:lnTo>
                  <a:pt x="82778" y="140482"/>
                </a:lnTo>
                <a:lnTo>
                  <a:pt x="92822" y="133812"/>
                </a:lnTo>
                <a:lnTo>
                  <a:pt x="133807" y="92822"/>
                </a:lnTo>
                <a:lnTo>
                  <a:pt x="140479" y="82778"/>
                </a:lnTo>
                <a:lnTo>
                  <a:pt x="142703" y="71352"/>
                </a:lnTo>
                <a:lnTo>
                  <a:pt x="140479" y="59926"/>
                </a:lnTo>
                <a:lnTo>
                  <a:pt x="133807" y="49882"/>
                </a:lnTo>
                <a:lnTo>
                  <a:pt x="92822" y="8892"/>
                </a:lnTo>
                <a:lnTo>
                  <a:pt x="82778" y="2223"/>
                </a:lnTo>
                <a:lnTo>
                  <a:pt x="71351" y="0"/>
                </a:lnTo>
                <a:close/>
              </a:path>
            </a:pathLst>
          </a:custGeom>
          <a:solidFill>
            <a:srgbClr val="D74452">
              <a:alpha val="29998"/>
            </a:srgbClr>
          </a:solidFill>
        </p:spPr>
        <p:txBody>
          <a:bodyPr wrap="square" lIns="0" tIns="0" rIns="0" bIns="0" rtlCol="0"/>
          <a:lstStyle/>
          <a:p>
            <a:endParaRPr/>
          </a:p>
        </p:txBody>
      </p:sp>
      <p:sp>
        <p:nvSpPr>
          <p:cNvPr id="20" name="bg object 20"/>
          <p:cNvSpPr/>
          <p:nvPr/>
        </p:nvSpPr>
        <p:spPr>
          <a:xfrm>
            <a:off x="5511050" y="2747441"/>
            <a:ext cx="249554" cy="448309"/>
          </a:xfrm>
          <a:custGeom>
            <a:avLst/>
            <a:gdLst/>
            <a:ahLst/>
            <a:cxnLst/>
            <a:rect l="l" t="t" r="r" b="b"/>
            <a:pathLst>
              <a:path w="249554" h="448310">
                <a:moveTo>
                  <a:pt x="142709" y="71348"/>
                </a:moveTo>
                <a:lnTo>
                  <a:pt x="92824" y="8890"/>
                </a:lnTo>
                <a:lnTo>
                  <a:pt x="71361" y="0"/>
                </a:lnTo>
                <a:lnTo>
                  <a:pt x="59931" y="2222"/>
                </a:lnTo>
                <a:lnTo>
                  <a:pt x="49885" y="8890"/>
                </a:lnTo>
                <a:lnTo>
                  <a:pt x="8902" y="49872"/>
                </a:lnTo>
                <a:lnTo>
                  <a:pt x="2222" y="59918"/>
                </a:lnTo>
                <a:lnTo>
                  <a:pt x="0" y="71348"/>
                </a:lnTo>
                <a:lnTo>
                  <a:pt x="2222" y="82778"/>
                </a:lnTo>
                <a:lnTo>
                  <a:pt x="8902" y="92824"/>
                </a:lnTo>
                <a:lnTo>
                  <a:pt x="49885" y="133807"/>
                </a:lnTo>
                <a:lnTo>
                  <a:pt x="59931" y="140474"/>
                </a:lnTo>
                <a:lnTo>
                  <a:pt x="71361" y="142697"/>
                </a:lnTo>
                <a:lnTo>
                  <a:pt x="82778" y="140474"/>
                </a:lnTo>
                <a:lnTo>
                  <a:pt x="92824" y="133807"/>
                </a:lnTo>
                <a:lnTo>
                  <a:pt x="133807" y="92811"/>
                </a:lnTo>
                <a:lnTo>
                  <a:pt x="140487" y="82778"/>
                </a:lnTo>
                <a:lnTo>
                  <a:pt x="142709" y="71348"/>
                </a:lnTo>
                <a:close/>
              </a:path>
              <a:path w="249554" h="448310">
                <a:moveTo>
                  <a:pt x="244525" y="376821"/>
                </a:moveTo>
                <a:lnTo>
                  <a:pt x="194652" y="314363"/>
                </a:lnTo>
                <a:lnTo>
                  <a:pt x="173177" y="305460"/>
                </a:lnTo>
                <a:lnTo>
                  <a:pt x="161759" y="307682"/>
                </a:lnTo>
                <a:lnTo>
                  <a:pt x="151714" y="314363"/>
                </a:lnTo>
                <a:lnTo>
                  <a:pt x="110718" y="355346"/>
                </a:lnTo>
                <a:lnTo>
                  <a:pt x="104051" y="365391"/>
                </a:lnTo>
                <a:lnTo>
                  <a:pt x="101828" y="376821"/>
                </a:lnTo>
                <a:lnTo>
                  <a:pt x="104051" y="388239"/>
                </a:lnTo>
                <a:lnTo>
                  <a:pt x="110718" y="398284"/>
                </a:lnTo>
                <a:lnTo>
                  <a:pt x="151714" y="439267"/>
                </a:lnTo>
                <a:lnTo>
                  <a:pt x="161759" y="445947"/>
                </a:lnTo>
                <a:lnTo>
                  <a:pt x="173177" y="448170"/>
                </a:lnTo>
                <a:lnTo>
                  <a:pt x="184607" y="445947"/>
                </a:lnTo>
                <a:lnTo>
                  <a:pt x="194652" y="439267"/>
                </a:lnTo>
                <a:lnTo>
                  <a:pt x="235635" y="398284"/>
                </a:lnTo>
                <a:lnTo>
                  <a:pt x="242303" y="388239"/>
                </a:lnTo>
                <a:lnTo>
                  <a:pt x="244525" y="376821"/>
                </a:lnTo>
                <a:close/>
              </a:path>
              <a:path w="249554" h="448310">
                <a:moveTo>
                  <a:pt x="244538" y="173164"/>
                </a:moveTo>
                <a:lnTo>
                  <a:pt x="194652" y="110705"/>
                </a:lnTo>
                <a:lnTo>
                  <a:pt x="173177" y="101815"/>
                </a:lnTo>
                <a:lnTo>
                  <a:pt x="161759" y="104038"/>
                </a:lnTo>
                <a:lnTo>
                  <a:pt x="151714" y="110705"/>
                </a:lnTo>
                <a:lnTo>
                  <a:pt x="110718" y="151701"/>
                </a:lnTo>
                <a:lnTo>
                  <a:pt x="104051" y="161747"/>
                </a:lnTo>
                <a:lnTo>
                  <a:pt x="101828" y="173164"/>
                </a:lnTo>
                <a:lnTo>
                  <a:pt x="104051" y="184594"/>
                </a:lnTo>
                <a:lnTo>
                  <a:pt x="110718" y="194640"/>
                </a:lnTo>
                <a:lnTo>
                  <a:pt x="151714" y="235623"/>
                </a:lnTo>
                <a:lnTo>
                  <a:pt x="161759" y="242303"/>
                </a:lnTo>
                <a:lnTo>
                  <a:pt x="173177" y="244525"/>
                </a:lnTo>
                <a:lnTo>
                  <a:pt x="184607" y="242303"/>
                </a:lnTo>
                <a:lnTo>
                  <a:pt x="194652" y="235623"/>
                </a:lnTo>
                <a:lnTo>
                  <a:pt x="235635" y="194640"/>
                </a:lnTo>
                <a:lnTo>
                  <a:pt x="242316" y="184594"/>
                </a:lnTo>
                <a:lnTo>
                  <a:pt x="244538" y="173164"/>
                </a:lnTo>
                <a:close/>
              </a:path>
              <a:path w="249554" h="448310">
                <a:moveTo>
                  <a:pt x="248945" y="217131"/>
                </a:moveTo>
                <a:lnTo>
                  <a:pt x="212547" y="253517"/>
                </a:lnTo>
                <a:lnTo>
                  <a:pt x="205879" y="263563"/>
                </a:lnTo>
                <a:lnTo>
                  <a:pt x="203657" y="274993"/>
                </a:lnTo>
                <a:lnTo>
                  <a:pt x="205879" y="286423"/>
                </a:lnTo>
                <a:lnTo>
                  <a:pt x="212547" y="296468"/>
                </a:lnTo>
                <a:lnTo>
                  <a:pt x="248945" y="332854"/>
                </a:lnTo>
                <a:lnTo>
                  <a:pt x="248945" y="217131"/>
                </a:lnTo>
                <a:close/>
              </a:path>
            </a:pathLst>
          </a:custGeom>
          <a:solidFill>
            <a:srgbClr val="D74452">
              <a:alpha val="29998"/>
            </a:srgbClr>
          </a:solidFill>
        </p:spPr>
        <p:txBody>
          <a:bodyPr wrap="square" lIns="0" tIns="0" rIns="0" bIns="0" rtlCol="0"/>
          <a:lstStyle/>
          <a:p>
            <a:endParaRPr/>
          </a:p>
        </p:txBody>
      </p:sp>
      <p:sp>
        <p:nvSpPr>
          <p:cNvPr id="21" name="bg object 21"/>
          <p:cNvSpPr/>
          <p:nvPr/>
        </p:nvSpPr>
        <p:spPr>
          <a:xfrm>
            <a:off x="5511062" y="2543782"/>
            <a:ext cx="142875" cy="142875"/>
          </a:xfrm>
          <a:custGeom>
            <a:avLst/>
            <a:gdLst/>
            <a:ahLst/>
            <a:cxnLst/>
            <a:rect l="l" t="t" r="r" b="b"/>
            <a:pathLst>
              <a:path w="142875" h="142875">
                <a:moveTo>
                  <a:pt x="71351" y="0"/>
                </a:moveTo>
                <a:lnTo>
                  <a:pt x="8892" y="49882"/>
                </a:lnTo>
                <a:lnTo>
                  <a:pt x="0" y="71352"/>
                </a:lnTo>
                <a:lnTo>
                  <a:pt x="2223" y="82778"/>
                </a:lnTo>
                <a:lnTo>
                  <a:pt x="8892" y="92822"/>
                </a:lnTo>
                <a:lnTo>
                  <a:pt x="49877" y="133812"/>
                </a:lnTo>
                <a:lnTo>
                  <a:pt x="59924" y="140482"/>
                </a:lnTo>
                <a:lnTo>
                  <a:pt x="71351" y="142705"/>
                </a:lnTo>
                <a:lnTo>
                  <a:pt x="82778" y="140482"/>
                </a:lnTo>
                <a:lnTo>
                  <a:pt x="92822" y="133812"/>
                </a:lnTo>
                <a:lnTo>
                  <a:pt x="133807" y="92822"/>
                </a:lnTo>
                <a:lnTo>
                  <a:pt x="140479" y="82778"/>
                </a:lnTo>
                <a:lnTo>
                  <a:pt x="142703" y="71352"/>
                </a:lnTo>
                <a:lnTo>
                  <a:pt x="140479" y="59926"/>
                </a:lnTo>
                <a:lnTo>
                  <a:pt x="133807" y="49882"/>
                </a:lnTo>
                <a:lnTo>
                  <a:pt x="92822" y="8892"/>
                </a:lnTo>
                <a:lnTo>
                  <a:pt x="82778" y="2223"/>
                </a:lnTo>
                <a:lnTo>
                  <a:pt x="71351" y="0"/>
                </a:lnTo>
                <a:close/>
              </a:path>
            </a:pathLst>
          </a:custGeom>
          <a:solidFill>
            <a:srgbClr val="D74452">
              <a:alpha val="29998"/>
            </a:srgbClr>
          </a:solidFill>
        </p:spPr>
        <p:txBody>
          <a:bodyPr wrap="square" lIns="0" tIns="0" rIns="0" bIns="0" rtlCol="0"/>
          <a:lstStyle/>
          <a:p>
            <a:endParaRPr/>
          </a:p>
        </p:txBody>
      </p:sp>
      <p:sp>
        <p:nvSpPr>
          <p:cNvPr id="22" name="bg object 22"/>
          <p:cNvSpPr/>
          <p:nvPr/>
        </p:nvSpPr>
        <p:spPr>
          <a:xfrm>
            <a:off x="5511062" y="2951075"/>
            <a:ext cx="142875" cy="142875"/>
          </a:xfrm>
          <a:custGeom>
            <a:avLst/>
            <a:gdLst/>
            <a:ahLst/>
            <a:cxnLst/>
            <a:rect l="l" t="t" r="r" b="b"/>
            <a:pathLst>
              <a:path w="142875" h="142875">
                <a:moveTo>
                  <a:pt x="71351" y="0"/>
                </a:moveTo>
                <a:lnTo>
                  <a:pt x="8892" y="49879"/>
                </a:lnTo>
                <a:lnTo>
                  <a:pt x="0" y="71351"/>
                </a:lnTo>
                <a:lnTo>
                  <a:pt x="2223" y="82778"/>
                </a:lnTo>
                <a:lnTo>
                  <a:pt x="8892" y="92823"/>
                </a:lnTo>
                <a:lnTo>
                  <a:pt x="49877" y="133809"/>
                </a:lnTo>
                <a:lnTo>
                  <a:pt x="59924" y="140480"/>
                </a:lnTo>
                <a:lnTo>
                  <a:pt x="71351" y="142703"/>
                </a:lnTo>
                <a:lnTo>
                  <a:pt x="82778" y="140480"/>
                </a:lnTo>
                <a:lnTo>
                  <a:pt x="92822" y="133809"/>
                </a:lnTo>
                <a:lnTo>
                  <a:pt x="133807" y="92823"/>
                </a:lnTo>
                <a:lnTo>
                  <a:pt x="140479" y="82778"/>
                </a:lnTo>
                <a:lnTo>
                  <a:pt x="142703" y="71351"/>
                </a:lnTo>
                <a:lnTo>
                  <a:pt x="140479" y="59925"/>
                </a:lnTo>
                <a:lnTo>
                  <a:pt x="133807" y="49879"/>
                </a:lnTo>
                <a:lnTo>
                  <a:pt x="92822" y="8894"/>
                </a:lnTo>
                <a:lnTo>
                  <a:pt x="82778" y="2223"/>
                </a:lnTo>
                <a:lnTo>
                  <a:pt x="71351" y="0"/>
                </a:lnTo>
                <a:close/>
              </a:path>
            </a:pathLst>
          </a:custGeom>
          <a:solidFill>
            <a:srgbClr val="00598E">
              <a:alpha val="29998"/>
            </a:srgbClr>
          </a:solidFill>
        </p:spPr>
        <p:txBody>
          <a:bodyPr wrap="square" lIns="0" tIns="0" rIns="0" bIns="0" rtlCol="0"/>
          <a:lstStyle/>
          <a:p>
            <a:endParaRPr/>
          </a:p>
        </p:txBody>
      </p:sp>
      <p:sp>
        <p:nvSpPr>
          <p:cNvPr id="23" name="bg object 23"/>
          <p:cNvSpPr/>
          <p:nvPr/>
        </p:nvSpPr>
        <p:spPr>
          <a:xfrm>
            <a:off x="5307414" y="2747429"/>
            <a:ext cx="142875" cy="142875"/>
          </a:xfrm>
          <a:custGeom>
            <a:avLst/>
            <a:gdLst/>
            <a:ahLst/>
            <a:cxnLst/>
            <a:rect l="l" t="t" r="r" b="b"/>
            <a:pathLst>
              <a:path w="142875" h="142875">
                <a:moveTo>
                  <a:pt x="71351" y="0"/>
                </a:moveTo>
                <a:lnTo>
                  <a:pt x="8896" y="49879"/>
                </a:lnTo>
                <a:lnTo>
                  <a:pt x="0" y="71351"/>
                </a:lnTo>
                <a:lnTo>
                  <a:pt x="2224" y="82778"/>
                </a:lnTo>
                <a:lnTo>
                  <a:pt x="8896" y="92823"/>
                </a:lnTo>
                <a:lnTo>
                  <a:pt x="49881" y="133809"/>
                </a:lnTo>
                <a:lnTo>
                  <a:pt x="59925" y="140480"/>
                </a:lnTo>
                <a:lnTo>
                  <a:pt x="71351" y="142703"/>
                </a:lnTo>
                <a:lnTo>
                  <a:pt x="82779" y="140480"/>
                </a:lnTo>
                <a:lnTo>
                  <a:pt x="92826" y="133809"/>
                </a:lnTo>
                <a:lnTo>
                  <a:pt x="133811" y="92824"/>
                </a:lnTo>
                <a:lnTo>
                  <a:pt x="140480" y="82778"/>
                </a:lnTo>
                <a:lnTo>
                  <a:pt x="142703" y="71352"/>
                </a:lnTo>
                <a:lnTo>
                  <a:pt x="140480" y="59925"/>
                </a:lnTo>
                <a:lnTo>
                  <a:pt x="133811" y="49880"/>
                </a:lnTo>
                <a:lnTo>
                  <a:pt x="92826" y="8894"/>
                </a:lnTo>
                <a:lnTo>
                  <a:pt x="82779" y="2223"/>
                </a:lnTo>
                <a:lnTo>
                  <a:pt x="71351" y="0"/>
                </a:lnTo>
                <a:close/>
              </a:path>
            </a:pathLst>
          </a:custGeom>
          <a:solidFill>
            <a:srgbClr val="D74452">
              <a:alpha val="29998"/>
            </a:srgbClr>
          </a:solidFill>
        </p:spPr>
        <p:txBody>
          <a:bodyPr wrap="square" lIns="0" tIns="0" rIns="0" bIns="0" rtlCol="0"/>
          <a:lstStyle/>
          <a:p>
            <a:endParaRPr/>
          </a:p>
        </p:txBody>
      </p:sp>
      <p:sp>
        <p:nvSpPr>
          <p:cNvPr id="24" name="bg object 24"/>
          <p:cNvSpPr/>
          <p:nvPr/>
        </p:nvSpPr>
        <p:spPr>
          <a:xfrm>
            <a:off x="5205591" y="2645605"/>
            <a:ext cx="142875" cy="142875"/>
          </a:xfrm>
          <a:custGeom>
            <a:avLst/>
            <a:gdLst/>
            <a:ahLst/>
            <a:cxnLst/>
            <a:rect l="l" t="t" r="r" b="b"/>
            <a:pathLst>
              <a:path w="142875" h="142875">
                <a:moveTo>
                  <a:pt x="71352" y="0"/>
                </a:moveTo>
                <a:lnTo>
                  <a:pt x="8892" y="49881"/>
                </a:lnTo>
                <a:lnTo>
                  <a:pt x="0" y="71351"/>
                </a:lnTo>
                <a:lnTo>
                  <a:pt x="2223" y="82779"/>
                </a:lnTo>
                <a:lnTo>
                  <a:pt x="8892" y="92824"/>
                </a:lnTo>
                <a:lnTo>
                  <a:pt x="49882" y="133810"/>
                </a:lnTo>
                <a:lnTo>
                  <a:pt x="59926" y="140480"/>
                </a:lnTo>
                <a:lnTo>
                  <a:pt x="71352" y="142704"/>
                </a:lnTo>
                <a:lnTo>
                  <a:pt x="82778" y="140480"/>
                </a:lnTo>
                <a:lnTo>
                  <a:pt x="92822" y="133810"/>
                </a:lnTo>
                <a:lnTo>
                  <a:pt x="133812" y="92824"/>
                </a:lnTo>
                <a:lnTo>
                  <a:pt x="140482" y="82779"/>
                </a:lnTo>
                <a:lnTo>
                  <a:pt x="142705" y="71352"/>
                </a:lnTo>
                <a:lnTo>
                  <a:pt x="140482" y="59925"/>
                </a:lnTo>
                <a:lnTo>
                  <a:pt x="133812" y="49881"/>
                </a:lnTo>
                <a:lnTo>
                  <a:pt x="92822" y="8896"/>
                </a:lnTo>
                <a:lnTo>
                  <a:pt x="82778" y="2224"/>
                </a:lnTo>
                <a:lnTo>
                  <a:pt x="71352" y="0"/>
                </a:lnTo>
                <a:close/>
              </a:path>
            </a:pathLst>
          </a:custGeom>
          <a:solidFill>
            <a:srgbClr val="00598E">
              <a:alpha val="29998"/>
            </a:srgbClr>
          </a:solidFill>
        </p:spPr>
        <p:txBody>
          <a:bodyPr wrap="square" lIns="0" tIns="0" rIns="0" bIns="0" rtlCol="0"/>
          <a:lstStyle/>
          <a:p>
            <a:endParaRPr/>
          </a:p>
        </p:txBody>
      </p:sp>
      <p:sp>
        <p:nvSpPr>
          <p:cNvPr id="25" name="bg object 25"/>
          <p:cNvSpPr/>
          <p:nvPr/>
        </p:nvSpPr>
        <p:spPr>
          <a:xfrm>
            <a:off x="5205590" y="2849257"/>
            <a:ext cx="245110" cy="346710"/>
          </a:xfrm>
          <a:custGeom>
            <a:avLst/>
            <a:gdLst/>
            <a:ahLst/>
            <a:cxnLst/>
            <a:rect l="l" t="t" r="r" b="b"/>
            <a:pathLst>
              <a:path w="245110" h="346710">
                <a:moveTo>
                  <a:pt x="142697" y="275005"/>
                </a:moveTo>
                <a:lnTo>
                  <a:pt x="92811" y="212547"/>
                </a:lnTo>
                <a:lnTo>
                  <a:pt x="71348" y="203644"/>
                </a:lnTo>
                <a:lnTo>
                  <a:pt x="59918" y="205867"/>
                </a:lnTo>
                <a:lnTo>
                  <a:pt x="49872" y="212547"/>
                </a:lnTo>
                <a:lnTo>
                  <a:pt x="8890" y="253530"/>
                </a:lnTo>
                <a:lnTo>
                  <a:pt x="2222" y="263575"/>
                </a:lnTo>
                <a:lnTo>
                  <a:pt x="0" y="275005"/>
                </a:lnTo>
                <a:lnTo>
                  <a:pt x="2222" y="286423"/>
                </a:lnTo>
                <a:lnTo>
                  <a:pt x="8890" y="296468"/>
                </a:lnTo>
                <a:lnTo>
                  <a:pt x="49872" y="337451"/>
                </a:lnTo>
                <a:lnTo>
                  <a:pt x="59918" y="344131"/>
                </a:lnTo>
                <a:lnTo>
                  <a:pt x="71348" y="346354"/>
                </a:lnTo>
                <a:lnTo>
                  <a:pt x="82778" y="344131"/>
                </a:lnTo>
                <a:lnTo>
                  <a:pt x="92811" y="337451"/>
                </a:lnTo>
                <a:lnTo>
                  <a:pt x="133807" y="296468"/>
                </a:lnTo>
                <a:lnTo>
                  <a:pt x="140474" y="286423"/>
                </a:lnTo>
                <a:lnTo>
                  <a:pt x="142697" y="275005"/>
                </a:lnTo>
                <a:close/>
              </a:path>
              <a:path w="245110" h="346710">
                <a:moveTo>
                  <a:pt x="142697" y="71348"/>
                </a:moveTo>
                <a:lnTo>
                  <a:pt x="92811" y="8890"/>
                </a:lnTo>
                <a:lnTo>
                  <a:pt x="71348" y="0"/>
                </a:lnTo>
                <a:lnTo>
                  <a:pt x="59918" y="2222"/>
                </a:lnTo>
                <a:lnTo>
                  <a:pt x="49872" y="8890"/>
                </a:lnTo>
                <a:lnTo>
                  <a:pt x="8890" y="49885"/>
                </a:lnTo>
                <a:lnTo>
                  <a:pt x="2222" y="59931"/>
                </a:lnTo>
                <a:lnTo>
                  <a:pt x="0" y="71348"/>
                </a:lnTo>
                <a:lnTo>
                  <a:pt x="2222" y="82778"/>
                </a:lnTo>
                <a:lnTo>
                  <a:pt x="8890" y="92824"/>
                </a:lnTo>
                <a:lnTo>
                  <a:pt x="49872" y="133807"/>
                </a:lnTo>
                <a:lnTo>
                  <a:pt x="59918" y="140487"/>
                </a:lnTo>
                <a:lnTo>
                  <a:pt x="71348" y="142709"/>
                </a:lnTo>
                <a:lnTo>
                  <a:pt x="82778" y="140487"/>
                </a:lnTo>
                <a:lnTo>
                  <a:pt x="92811" y="133807"/>
                </a:lnTo>
                <a:lnTo>
                  <a:pt x="133807" y="92824"/>
                </a:lnTo>
                <a:lnTo>
                  <a:pt x="140474" y="82778"/>
                </a:lnTo>
                <a:lnTo>
                  <a:pt x="142697" y="71348"/>
                </a:lnTo>
                <a:close/>
              </a:path>
              <a:path w="245110" h="346710">
                <a:moveTo>
                  <a:pt x="244525" y="173177"/>
                </a:moveTo>
                <a:lnTo>
                  <a:pt x="194640" y="110718"/>
                </a:lnTo>
                <a:lnTo>
                  <a:pt x="173164" y="101828"/>
                </a:lnTo>
                <a:lnTo>
                  <a:pt x="161747" y="104051"/>
                </a:lnTo>
                <a:lnTo>
                  <a:pt x="151701" y="110718"/>
                </a:lnTo>
                <a:lnTo>
                  <a:pt x="110718" y="151701"/>
                </a:lnTo>
                <a:lnTo>
                  <a:pt x="104038" y="161747"/>
                </a:lnTo>
                <a:lnTo>
                  <a:pt x="101815" y="173177"/>
                </a:lnTo>
                <a:lnTo>
                  <a:pt x="104038" y="184607"/>
                </a:lnTo>
                <a:lnTo>
                  <a:pt x="110718" y="194652"/>
                </a:lnTo>
                <a:lnTo>
                  <a:pt x="151701" y="235635"/>
                </a:lnTo>
                <a:lnTo>
                  <a:pt x="161747" y="242303"/>
                </a:lnTo>
                <a:lnTo>
                  <a:pt x="173164" y="244525"/>
                </a:lnTo>
                <a:lnTo>
                  <a:pt x="184594" y="242303"/>
                </a:lnTo>
                <a:lnTo>
                  <a:pt x="194640" y="235635"/>
                </a:lnTo>
                <a:lnTo>
                  <a:pt x="235635" y="194652"/>
                </a:lnTo>
                <a:lnTo>
                  <a:pt x="242303" y="184607"/>
                </a:lnTo>
                <a:lnTo>
                  <a:pt x="244525" y="173177"/>
                </a:lnTo>
                <a:close/>
              </a:path>
            </a:pathLst>
          </a:custGeom>
          <a:solidFill>
            <a:srgbClr val="D74452">
              <a:alpha val="29998"/>
            </a:srgbClr>
          </a:solidFill>
        </p:spPr>
        <p:txBody>
          <a:bodyPr wrap="square" lIns="0" tIns="0" rIns="0" bIns="0" rtlCol="0"/>
          <a:lstStyle/>
          <a:p>
            <a:endParaRPr/>
          </a:p>
        </p:txBody>
      </p:sp>
      <p:sp>
        <p:nvSpPr>
          <p:cNvPr id="26" name="bg object 26"/>
          <p:cNvSpPr/>
          <p:nvPr/>
        </p:nvSpPr>
        <p:spPr>
          <a:xfrm>
            <a:off x="5001947" y="2849252"/>
            <a:ext cx="142700" cy="142703"/>
          </a:xfrm>
          <a:prstGeom prst="rect">
            <a:avLst/>
          </a:prstGeom>
          <a:blipFill>
            <a:blip r:embed="rId2" cstate="print"/>
            <a:stretch>
              <a:fillRect/>
            </a:stretch>
          </a:blipFill>
        </p:spPr>
        <p:txBody>
          <a:bodyPr wrap="square" lIns="0" tIns="0" rIns="0" bIns="0" rtlCol="0"/>
          <a:lstStyle/>
          <a:p>
            <a:endParaRPr/>
          </a:p>
        </p:txBody>
      </p:sp>
      <p:sp>
        <p:nvSpPr>
          <p:cNvPr id="27" name="bg object 27"/>
          <p:cNvSpPr/>
          <p:nvPr/>
        </p:nvSpPr>
        <p:spPr>
          <a:xfrm>
            <a:off x="5511062" y="2340138"/>
            <a:ext cx="142703" cy="142700"/>
          </a:xfrm>
          <a:prstGeom prst="rect">
            <a:avLst/>
          </a:prstGeom>
          <a:blipFill>
            <a:blip r:embed="rId3" cstate="print"/>
            <a:stretch>
              <a:fillRect/>
            </a:stretch>
          </a:blipFill>
        </p:spPr>
        <p:txBody>
          <a:bodyPr wrap="square" lIns="0" tIns="0" rIns="0" bIns="0" rtlCol="0"/>
          <a:lstStyle/>
          <a:p>
            <a:endParaRPr/>
          </a:p>
        </p:txBody>
      </p:sp>
      <p:sp>
        <p:nvSpPr>
          <p:cNvPr id="28" name="bg object 28"/>
          <p:cNvSpPr/>
          <p:nvPr/>
        </p:nvSpPr>
        <p:spPr>
          <a:xfrm>
            <a:off x="-12" y="2406"/>
            <a:ext cx="5760085" cy="3240405"/>
          </a:xfrm>
          <a:custGeom>
            <a:avLst/>
            <a:gdLst/>
            <a:ahLst/>
            <a:cxnLst/>
            <a:rect l="l" t="t" r="r" b="b"/>
            <a:pathLst>
              <a:path w="5760085" h="3240405">
                <a:moveTo>
                  <a:pt x="5760072" y="0"/>
                </a:moveTo>
                <a:lnTo>
                  <a:pt x="0" y="0"/>
                </a:lnTo>
                <a:lnTo>
                  <a:pt x="0" y="3240036"/>
                </a:lnTo>
                <a:lnTo>
                  <a:pt x="5760072" y="3240036"/>
                </a:lnTo>
                <a:lnTo>
                  <a:pt x="5760072" y="0"/>
                </a:lnTo>
                <a:close/>
              </a:path>
            </a:pathLst>
          </a:custGeom>
          <a:solidFill>
            <a:srgbClr val="CE1527"/>
          </a:solidFill>
        </p:spPr>
        <p:txBody>
          <a:bodyPr wrap="square" lIns="0" tIns="0" rIns="0" bIns="0" rtlCol="0"/>
          <a:lstStyle/>
          <a:p>
            <a:endParaRPr/>
          </a:p>
        </p:txBody>
      </p:sp>
      <p:sp>
        <p:nvSpPr>
          <p:cNvPr id="29" name="bg object 29"/>
          <p:cNvSpPr/>
          <p:nvPr/>
        </p:nvSpPr>
        <p:spPr>
          <a:xfrm>
            <a:off x="2303640" y="774445"/>
            <a:ext cx="1153160" cy="1696085"/>
          </a:xfrm>
          <a:custGeom>
            <a:avLst/>
            <a:gdLst/>
            <a:ahLst/>
            <a:cxnLst/>
            <a:rect l="l" t="t" r="r" b="b"/>
            <a:pathLst>
              <a:path w="1153160" h="1696085">
                <a:moveTo>
                  <a:pt x="1152728" y="0"/>
                </a:moveTo>
                <a:lnTo>
                  <a:pt x="0" y="0"/>
                </a:lnTo>
                <a:lnTo>
                  <a:pt x="0" y="1695919"/>
                </a:lnTo>
                <a:lnTo>
                  <a:pt x="1152728" y="1695919"/>
                </a:lnTo>
                <a:lnTo>
                  <a:pt x="1152728" y="0"/>
                </a:lnTo>
                <a:close/>
              </a:path>
            </a:pathLst>
          </a:custGeom>
          <a:solidFill>
            <a:srgbClr val="FFFFFF"/>
          </a:solidFill>
        </p:spPr>
        <p:txBody>
          <a:bodyPr wrap="square" lIns="0" tIns="0" rIns="0" bIns="0" rtlCol="0"/>
          <a:lstStyle/>
          <a:p>
            <a:endParaRPr/>
          </a:p>
        </p:txBody>
      </p:sp>
      <p:sp>
        <p:nvSpPr>
          <p:cNvPr id="30" name="bg object 30"/>
          <p:cNvSpPr/>
          <p:nvPr/>
        </p:nvSpPr>
        <p:spPr>
          <a:xfrm>
            <a:off x="2341600" y="812406"/>
            <a:ext cx="1076807" cy="1619999"/>
          </a:xfrm>
          <a:prstGeom prst="rect">
            <a:avLst/>
          </a:prstGeom>
          <a:blipFill>
            <a:blip r:embed="rId4" cstate="print"/>
            <a:stretch>
              <a:fillRect/>
            </a:stretch>
          </a:blipFill>
        </p:spPr>
        <p:txBody>
          <a:bodyPr wrap="square" lIns="0" tIns="0" rIns="0" bIns="0" rtlCol="0"/>
          <a:lstStyle/>
          <a:p>
            <a:endParaRPr/>
          </a:p>
        </p:txBody>
      </p:sp>
      <p:sp>
        <p:nvSpPr>
          <p:cNvPr id="31" name="bg object 31"/>
          <p:cNvSpPr/>
          <p:nvPr/>
        </p:nvSpPr>
        <p:spPr>
          <a:xfrm>
            <a:off x="2298573" y="771918"/>
            <a:ext cx="1163320" cy="0"/>
          </a:xfrm>
          <a:custGeom>
            <a:avLst/>
            <a:gdLst/>
            <a:ahLst/>
            <a:cxnLst/>
            <a:rect l="l" t="t" r="r" b="b"/>
            <a:pathLst>
              <a:path w="1163320">
                <a:moveTo>
                  <a:pt x="0" y="0"/>
                </a:moveTo>
                <a:lnTo>
                  <a:pt x="1162850" y="0"/>
                </a:lnTo>
              </a:path>
            </a:pathLst>
          </a:custGeom>
          <a:ln w="5054">
            <a:solidFill>
              <a:srgbClr val="CE1527"/>
            </a:solidFill>
          </a:ln>
        </p:spPr>
        <p:txBody>
          <a:bodyPr wrap="square" lIns="0" tIns="0" rIns="0" bIns="0" rtlCol="0"/>
          <a:lstStyle/>
          <a:p>
            <a:endParaRPr/>
          </a:p>
        </p:txBody>
      </p:sp>
      <p:sp>
        <p:nvSpPr>
          <p:cNvPr id="32" name="bg object 32"/>
          <p:cNvSpPr/>
          <p:nvPr/>
        </p:nvSpPr>
        <p:spPr>
          <a:xfrm>
            <a:off x="2301113" y="771918"/>
            <a:ext cx="0" cy="1701164"/>
          </a:xfrm>
          <a:custGeom>
            <a:avLst/>
            <a:gdLst/>
            <a:ahLst/>
            <a:cxnLst/>
            <a:rect l="l" t="t" r="r" b="b"/>
            <a:pathLst>
              <a:path h="1701164">
                <a:moveTo>
                  <a:pt x="0" y="1700974"/>
                </a:moveTo>
                <a:lnTo>
                  <a:pt x="0" y="0"/>
                </a:lnTo>
              </a:path>
            </a:pathLst>
          </a:custGeom>
          <a:ln w="5054">
            <a:solidFill>
              <a:srgbClr val="CE1527"/>
            </a:solidFill>
          </a:ln>
        </p:spPr>
        <p:txBody>
          <a:bodyPr wrap="square" lIns="0" tIns="0" rIns="0" bIns="0" rtlCol="0"/>
          <a:lstStyle/>
          <a:p>
            <a:endParaRPr/>
          </a:p>
        </p:txBody>
      </p:sp>
      <p:sp>
        <p:nvSpPr>
          <p:cNvPr id="33" name="bg object 33"/>
          <p:cNvSpPr/>
          <p:nvPr/>
        </p:nvSpPr>
        <p:spPr>
          <a:xfrm>
            <a:off x="3458895" y="771918"/>
            <a:ext cx="0" cy="1701164"/>
          </a:xfrm>
          <a:custGeom>
            <a:avLst/>
            <a:gdLst/>
            <a:ahLst/>
            <a:cxnLst/>
            <a:rect l="l" t="t" r="r" b="b"/>
            <a:pathLst>
              <a:path h="1701164">
                <a:moveTo>
                  <a:pt x="0" y="1700974"/>
                </a:moveTo>
                <a:lnTo>
                  <a:pt x="0" y="0"/>
                </a:lnTo>
              </a:path>
            </a:pathLst>
          </a:custGeom>
          <a:ln w="5054">
            <a:solidFill>
              <a:srgbClr val="CE1527"/>
            </a:solidFill>
          </a:ln>
        </p:spPr>
        <p:txBody>
          <a:bodyPr wrap="square" lIns="0" tIns="0" rIns="0" bIns="0" rtlCol="0"/>
          <a:lstStyle/>
          <a:p>
            <a:endParaRPr/>
          </a:p>
        </p:txBody>
      </p:sp>
      <p:sp>
        <p:nvSpPr>
          <p:cNvPr id="34" name="bg object 34"/>
          <p:cNvSpPr/>
          <p:nvPr/>
        </p:nvSpPr>
        <p:spPr>
          <a:xfrm>
            <a:off x="2298573" y="2472893"/>
            <a:ext cx="1163320" cy="0"/>
          </a:xfrm>
          <a:custGeom>
            <a:avLst/>
            <a:gdLst/>
            <a:ahLst/>
            <a:cxnLst/>
            <a:rect l="l" t="t" r="r" b="b"/>
            <a:pathLst>
              <a:path w="1163320">
                <a:moveTo>
                  <a:pt x="0" y="0"/>
                </a:moveTo>
                <a:lnTo>
                  <a:pt x="1162850" y="0"/>
                </a:lnTo>
              </a:path>
            </a:pathLst>
          </a:custGeom>
          <a:ln w="5054">
            <a:solidFill>
              <a:srgbClr val="CE1527"/>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600" b="0" i="0">
                <a:solidFill>
                  <a:srgbClr val="CE1527"/>
                </a:solidFill>
                <a:latin typeface="Arial"/>
                <a:cs typeface="Arial"/>
              </a:defRPr>
            </a:lvl1p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4" name="Holder 4"/>
          <p:cNvSpPr>
            <a:spLocks noGrp="1"/>
          </p:cNvSpPr>
          <p:nvPr>
            <p:ph type="dt" sz="half" idx="6"/>
          </p:nvPr>
        </p:nvSpPr>
        <p:spPr/>
        <p:txBody>
          <a:bodyPr lIns="0" tIns="0" rIns="0" bIns="0"/>
          <a:lstStyle>
            <a:lvl1pPr>
              <a:defRPr sz="600" b="0" i="0">
                <a:solidFill>
                  <a:srgbClr val="CE1527"/>
                </a:solidFill>
                <a:latin typeface="Arial"/>
                <a:cs typeface="Arial"/>
              </a:defRPr>
            </a:lvl1pPr>
          </a:lstStyle>
          <a:p>
            <a:pPr marL="12700">
              <a:lnSpc>
                <a:spcPts val="675"/>
              </a:lnSpc>
            </a:pPr>
            <a:r>
              <a:rPr spc="-5" dirty="0"/>
              <a:t>Nhóm </a:t>
            </a:r>
            <a:r>
              <a:rPr spc="-20" dirty="0"/>
              <a:t>15 </a:t>
            </a:r>
            <a:r>
              <a:rPr spc="10" dirty="0"/>
              <a:t>- </a:t>
            </a:r>
            <a:r>
              <a:rPr spc="-5" dirty="0"/>
              <a:t>Lóp</a:t>
            </a:r>
            <a:r>
              <a:rPr spc="-15" dirty="0"/>
              <a:t> </a:t>
            </a:r>
            <a:r>
              <a:rPr spc="-20" dirty="0"/>
              <a:t>119643</a:t>
            </a:r>
          </a:p>
        </p:txBody>
      </p:sp>
      <p:sp>
        <p:nvSpPr>
          <p:cNvPr id="5" name="Holder 5"/>
          <p:cNvSpPr>
            <a:spLocks noGrp="1"/>
          </p:cNvSpPr>
          <p:nvPr>
            <p:ph type="sldNum" sz="quarter" idx="7"/>
          </p:nvPr>
        </p:nvSpPr>
        <p:spPr/>
        <p:txBody>
          <a:bodyPr lIns="0" tIns="0" rIns="0" bIns="0"/>
          <a:lstStyle>
            <a:lvl1pPr>
              <a:defRPr sz="600" b="0" i="0">
                <a:solidFill>
                  <a:srgbClr val="CE1527"/>
                </a:solidFill>
                <a:latin typeface="Arial"/>
                <a:cs typeface="Arial"/>
              </a:defRPr>
            </a:lvl1pPr>
          </a:lstStyle>
          <a:p>
            <a:pPr marL="38100">
              <a:lnSpc>
                <a:spcPts val="675"/>
              </a:lnSpc>
            </a:pPr>
            <a:fld id="{81D60167-4931-47E6-BA6A-407CBD079E47}" type="slidenum">
              <a:rPr spc="-20" dirty="0"/>
              <a:t>‹#›</a:t>
            </a:fld>
            <a:endParaRPr spc="-2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600" b="0" i="0">
                <a:solidFill>
                  <a:srgbClr val="CE1527"/>
                </a:solidFill>
                <a:latin typeface="Arial"/>
                <a:cs typeface="Arial"/>
              </a:defRPr>
            </a:lvl1p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3" name="Holder 3"/>
          <p:cNvSpPr>
            <a:spLocks noGrp="1"/>
          </p:cNvSpPr>
          <p:nvPr>
            <p:ph type="dt" sz="half" idx="6"/>
          </p:nvPr>
        </p:nvSpPr>
        <p:spPr/>
        <p:txBody>
          <a:bodyPr lIns="0" tIns="0" rIns="0" bIns="0"/>
          <a:lstStyle>
            <a:lvl1pPr>
              <a:defRPr sz="600" b="0" i="0">
                <a:solidFill>
                  <a:srgbClr val="CE1527"/>
                </a:solidFill>
                <a:latin typeface="Arial"/>
                <a:cs typeface="Arial"/>
              </a:defRPr>
            </a:lvl1pPr>
          </a:lstStyle>
          <a:p>
            <a:pPr marL="12700">
              <a:lnSpc>
                <a:spcPts val="675"/>
              </a:lnSpc>
            </a:pPr>
            <a:r>
              <a:rPr spc="-5" dirty="0"/>
              <a:t>Nhóm </a:t>
            </a:r>
            <a:r>
              <a:rPr spc="-20" dirty="0"/>
              <a:t>15 </a:t>
            </a:r>
            <a:r>
              <a:rPr spc="10" dirty="0"/>
              <a:t>- </a:t>
            </a:r>
            <a:r>
              <a:rPr spc="-5" dirty="0"/>
              <a:t>Lóp</a:t>
            </a:r>
            <a:r>
              <a:rPr spc="-15" dirty="0"/>
              <a:t> </a:t>
            </a:r>
            <a:r>
              <a:rPr spc="-20" dirty="0"/>
              <a:t>119643</a:t>
            </a:r>
          </a:p>
        </p:txBody>
      </p:sp>
      <p:sp>
        <p:nvSpPr>
          <p:cNvPr id="4" name="Holder 4"/>
          <p:cNvSpPr>
            <a:spLocks noGrp="1"/>
          </p:cNvSpPr>
          <p:nvPr>
            <p:ph type="sldNum" sz="quarter" idx="7"/>
          </p:nvPr>
        </p:nvSpPr>
        <p:spPr/>
        <p:txBody>
          <a:bodyPr lIns="0" tIns="0" rIns="0" bIns="0"/>
          <a:lstStyle>
            <a:lvl1pPr>
              <a:defRPr sz="600" b="0" i="0">
                <a:solidFill>
                  <a:srgbClr val="CE1527"/>
                </a:solidFill>
                <a:latin typeface="Arial"/>
                <a:cs typeface="Arial"/>
              </a:defRPr>
            </a:lvl1pPr>
          </a:lstStyle>
          <a:p>
            <a:pPr marL="38100">
              <a:lnSpc>
                <a:spcPts val="675"/>
              </a:lnSpc>
            </a:pPr>
            <a:fld id="{81D60167-4931-47E6-BA6A-407CBD079E47}" type="slidenum">
              <a:rPr spc="-20" dirty="0"/>
              <a:t>‹#›</a:t>
            </a:fld>
            <a:endParaRPr spc="-2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714708" y="2557284"/>
            <a:ext cx="45720" cy="116205"/>
          </a:xfrm>
          <a:custGeom>
            <a:avLst/>
            <a:gdLst/>
            <a:ahLst/>
            <a:cxnLst/>
            <a:rect l="l" t="t" r="r" b="b"/>
            <a:pathLst>
              <a:path w="45720" h="116205">
                <a:moveTo>
                  <a:pt x="45288" y="0"/>
                </a:moveTo>
                <a:lnTo>
                  <a:pt x="8890" y="36385"/>
                </a:lnTo>
                <a:lnTo>
                  <a:pt x="2222" y="46431"/>
                </a:lnTo>
                <a:lnTo>
                  <a:pt x="0" y="57861"/>
                </a:lnTo>
                <a:lnTo>
                  <a:pt x="2222" y="69278"/>
                </a:lnTo>
                <a:lnTo>
                  <a:pt x="8890" y="79324"/>
                </a:lnTo>
                <a:lnTo>
                  <a:pt x="45288" y="115722"/>
                </a:lnTo>
                <a:lnTo>
                  <a:pt x="45288" y="0"/>
                </a:lnTo>
                <a:close/>
              </a:path>
            </a:pathLst>
          </a:custGeom>
          <a:solidFill>
            <a:srgbClr val="D74452">
              <a:alpha val="29998"/>
            </a:srgbClr>
          </a:solidFill>
        </p:spPr>
        <p:txBody>
          <a:bodyPr wrap="square" lIns="0" tIns="0" rIns="0" bIns="0" rtlCol="0"/>
          <a:lstStyle/>
          <a:p>
            <a:endParaRPr/>
          </a:p>
        </p:txBody>
      </p:sp>
      <p:sp>
        <p:nvSpPr>
          <p:cNvPr id="17" name="bg object 17"/>
          <p:cNvSpPr/>
          <p:nvPr/>
        </p:nvSpPr>
        <p:spPr>
          <a:xfrm>
            <a:off x="5714708" y="2353623"/>
            <a:ext cx="45720" cy="116205"/>
          </a:xfrm>
          <a:custGeom>
            <a:avLst/>
            <a:gdLst/>
            <a:ahLst/>
            <a:cxnLst/>
            <a:rect l="l" t="t" r="r" b="b"/>
            <a:pathLst>
              <a:path w="45720" h="116205">
                <a:moveTo>
                  <a:pt x="45288" y="0"/>
                </a:moveTo>
                <a:lnTo>
                  <a:pt x="8896" y="36392"/>
                </a:lnTo>
                <a:lnTo>
                  <a:pt x="2224" y="46438"/>
                </a:lnTo>
                <a:lnTo>
                  <a:pt x="0" y="57864"/>
                </a:lnTo>
                <a:lnTo>
                  <a:pt x="2224" y="69291"/>
                </a:lnTo>
                <a:lnTo>
                  <a:pt x="8896" y="79337"/>
                </a:lnTo>
                <a:lnTo>
                  <a:pt x="45288" y="115729"/>
                </a:lnTo>
                <a:lnTo>
                  <a:pt x="45288" y="0"/>
                </a:lnTo>
                <a:close/>
              </a:path>
            </a:pathLst>
          </a:custGeom>
          <a:solidFill>
            <a:srgbClr val="00598E">
              <a:alpha val="29998"/>
            </a:srgbClr>
          </a:solidFill>
        </p:spPr>
        <p:txBody>
          <a:bodyPr wrap="square" lIns="0" tIns="0" rIns="0" bIns="0" rtlCol="0"/>
          <a:lstStyle/>
          <a:p>
            <a:endParaRPr/>
          </a:p>
        </p:txBody>
      </p:sp>
      <p:sp>
        <p:nvSpPr>
          <p:cNvPr id="18" name="bg object 18"/>
          <p:cNvSpPr/>
          <p:nvPr/>
        </p:nvSpPr>
        <p:spPr>
          <a:xfrm>
            <a:off x="5714708" y="2760916"/>
            <a:ext cx="45720" cy="116205"/>
          </a:xfrm>
          <a:custGeom>
            <a:avLst/>
            <a:gdLst/>
            <a:ahLst/>
            <a:cxnLst/>
            <a:rect l="l" t="t" r="r" b="b"/>
            <a:pathLst>
              <a:path w="45720" h="116205">
                <a:moveTo>
                  <a:pt x="45288" y="0"/>
                </a:moveTo>
                <a:lnTo>
                  <a:pt x="8896" y="36392"/>
                </a:lnTo>
                <a:lnTo>
                  <a:pt x="2224" y="46438"/>
                </a:lnTo>
                <a:lnTo>
                  <a:pt x="0" y="57864"/>
                </a:lnTo>
                <a:lnTo>
                  <a:pt x="2224" y="69291"/>
                </a:lnTo>
                <a:lnTo>
                  <a:pt x="8896" y="79336"/>
                </a:lnTo>
                <a:lnTo>
                  <a:pt x="45288" y="115729"/>
                </a:lnTo>
                <a:lnTo>
                  <a:pt x="45288" y="0"/>
                </a:lnTo>
                <a:close/>
              </a:path>
            </a:pathLst>
          </a:custGeom>
          <a:solidFill>
            <a:srgbClr val="D74452">
              <a:alpha val="29998"/>
            </a:srgbClr>
          </a:solidFill>
        </p:spPr>
        <p:txBody>
          <a:bodyPr wrap="square" lIns="0" tIns="0" rIns="0" bIns="0" rtlCol="0"/>
          <a:lstStyle/>
          <a:p>
            <a:endParaRPr/>
          </a:p>
        </p:txBody>
      </p:sp>
      <p:sp>
        <p:nvSpPr>
          <p:cNvPr id="19" name="bg object 19"/>
          <p:cNvSpPr/>
          <p:nvPr/>
        </p:nvSpPr>
        <p:spPr>
          <a:xfrm>
            <a:off x="5511062" y="2543782"/>
            <a:ext cx="142875" cy="142875"/>
          </a:xfrm>
          <a:custGeom>
            <a:avLst/>
            <a:gdLst/>
            <a:ahLst/>
            <a:cxnLst/>
            <a:rect l="l" t="t" r="r" b="b"/>
            <a:pathLst>
              <a:path w="142875" h="142875">
                <a:moveTo>
                  <a:pt x="71351" y="0"/>
                </a:moveTo>
                <a:lnTo>
                  <a:pt x="8892" y="49882"/>
                </a:lnTo>
                <a:lnTo>
                  <a:pt x="0" y="71352"/>
                </a:lnTo>
                <a:lnTo>
                  <a:pt x="2223" y="82778"/>
                </a:lnTo>
                <a:lnTo>
                  <a:pt x="8892" y="92822"/>
                </a:lnTo>
                <a:lnTo>
                  <a:pt x="49877" y="133812"/>
                </a:lnTo>
                <a:lnTo>
                  <a:pt x="59924" y="140482"/>
                </a:lnTo>
                <a:lnTo>
                  <a:pt x="71351" y="142705"/>
                </a:lnTo>
                <a:lnTo>
                  <a:pt x="82778" y="140482"/>
                </a:lnTo>
                <a:lnTo>
                  <a:pt x="92822" y="133812"/>
                </a:lnTo>
                <a:lnTo>
                  <a:pt x="133807" y="92822"/>
                </a:lnTo>
                <a:lnTo>
                  <a:pt x="140479" y="82778"/>
                </a:lnTo>
                <a:lnTo>
                  <a:pt x="142703" y="71352"/>
                </a:lnTo>
                <a:lnTo>
                  <a:pt x="140479" y="59926"/>
                </a:lnTo>
                <a:lnTo>
                  <a:pt x="133807" y="49882"/>
                </a:lnTo>
                <a:lnTo>
                  <a:pt x="92822" y="8892"/>
                </a:lnTo>
                <a:lnTo>
                  <a:pt x="82778" y="2223"/>
                </a:lnTo>
                <a:lnTo>
                  <a:pt x="71351" y="0"/>
                </a:lnTo>
                <a:close/>
              </a:path>
            </a:pathLst>
          </a:custGeom>
          <a:solidFill>
            <a:srgbClr val="D74452">
              <a:alpha val="29998"/>
            </a:srgbClr>
          </a:solidFill>
        </p:spPr>
        <p:txBody>
          <a:bodyPr wrap="square" lIns="0" tIns="0" rIns="0" bIns="0" rtlCol="0"/>
          <a:lstStyle/>
          <a:p>
            <a:endParaRPr/>
          </a:p>
        </p:txBody>
      </p:sp>
      <p:sp>
        <p:nvSpPr>
          <p:cNvPr id="20" name="bg object 20"/>
          <p:cNvSpPr/>
          <p:nvPr/>
        </p:nvSpPr>
        <p:spPr>
          <a:xfrm>
            <a:off x="5511050" y="2747441"/>
            <a:ext cx="249554" cy="448309"/>
          </a:xfrm>
          <a:custGeom>
            <a:avLst/>
            <a:gdLst/>
            <a:ahLst/>
            <a:cxnLst/>
            <a:rect l="l" t="t" r="r" b="b"/>
            <a:pathLst>
              <a:path w="249554" h="448310">
                <a:moveTo>
                  <a:pt x="142709" y="71348"/>
                </a:moveTo>
                <a:lnTo>
                  <a:pt x="92824" y="8890"/>
                </a:lnTo>
                <a:lnTo>
                  <a:pt x="71361" y="0"/>
                </a:lnTo>
                <a:lnTo>
                  <a:pt x="59931" y="2222"/>
                </a:lnTo>
                <a:lnTo>
                  <a:pt x="49885" y="8890"/>
                </a:lnTo>
                <a:lnTo>
                  <a:pt x="8902" y="49872"/>
                </a:lnTo>
                <a:lnTo>
                  <a:pt x="2222" y="59918"/>
                </a:lnTo>
                <a:lnTo>
                  <a:pt x="0" y="71348"/>
                </a:lnTo>
                <a:lnTo>
                  <a:pt x="2222" y="82778"/>
                </a:lnTo>
                <a:lnTo>
                  <a:pt x="8902" y="92824"/>
                </a:lnTo>
                <a:lnTo>
                  <a:pt x="49885" y="133807"/>
                </a:lnTo>
                <a:lnTo>
                  <a:pt x="59931" y="140474"/>
                </a:lnTo>
                <a:lnTo>
                  <a:pt x="71361" y="142697"/>
                </a:lnTo>
                <a:lnTo>
                  <a:pt x="82778" y="140474"/>
                </a:lnTo>
                <a:lnTo>
                  <a:pt x="92824" y="133807"/>
                </a:lnTo>
                <a:lnTo>
                  <a:pt x="133807" y="92811"/>
                </a:lnTo>
                <a:lnTo>
                  <a:pt x="140487" y="82778"/>
                </a:lnTo>
                <a:lnTo>
                  <a:pt x="142709" y="71348"/>
                </a:lnTo>
                <a:close/>
              </a:path>
              <a:path w="249554" h="448310">
                <a:moveTo>
                  <a:pt x="244525" y="376821"/>
                </a:moveTo>
                <a:lnTo>
                  <a:pt x="194652" y="314363"/>
                </a:lnTo>
                <a:lnTo>
                  <a:pt x="173177" y="305460"/>
                </a:lnTo>
                <a:lnTo>
                  <a:pt x="161759" y="307682"/>
                </a:lnTo>
                <a:lnTo>
                  <a:pt x="151714" y="314363"/>
                </a:lnTo>
                <a:lnTo>
                  <a:pt x="110718" y="355346"/>
                </a:lnTo>
                <a:lnTo>
                  <a:pt x="104051" y="365391"/>
                </a:lnTo>
                <a:lnTo>
                  <a:pt x="101828" y="376821"/>
                </a:lnTo>
                <a:lnTo>
                  <a:pt x="104051" y="388239"/>
                </a:lnTo>
                <a:lnTo>
                  <a:pt x="110718" y="398284"/>
                </a:lnTo>
                <a:lnTo>
                  <a:pt x="151714" y="439267"/>
                </a:lnTo>
                <a:lnTo>
                  <a:pt x="161759" y="445947"/>
                </a:lnTo>
                <a:lnTo>
                  <a:pt x="173177" y="448170"/>
                </a:lnTo>
                <a:lnTo>
                  <a:pt x="184607" y="445947"/>
                </a:lnTo>
                <a:lnTo>
                  <a:pt x="194652" y="439267"/>
                </a:lnTo>
                <a:lnTo>
                  <a:pt x="235635" y="398284"/>
                </a:lnTo>
                <a:lnTo>
                  <a:pt x="242303" y="388239"/>
                </a:lnTo>
                <a:lnTo>
                  <a:pt x="244525" y="376821"/>
                </a:lnTo>
                <a:close/>
              </a:path>
              <a:path w="249554" h="448310">
                <a:moveTo>
                  <a:pt x="244538" y="173164"/>
                </a:moveTo>
                <a:lnTo>
                  <a:pt x="194652" y="110705"/>
                </a:lnTo>
                <a:lnTo>
                  <a:pt x="173177" y="101815"/>
                </a:lnTo>
                <a:lnTo>
                  <a:pt x="161759" y="104038"/>
                </a:lnTo>
                <a:lnTo>
                  <a:pt x="151714" y="110705"/>
                </a:lnTo>
                <a:lnTo>
                  <a:pt x="110718" y="151701"/>
                </a:lnTo>
                <a:lnTo>
                  <a:pt x="104051" y="161747"/>
                </a:lnTo>
                <a:lnTo>
                  <a:pt x="101828" y="173164"/>
                </a:lnTo>
                <a:lnTo>
                  <a:pt x="104051" y="184594"/>
                </a:lnTo>
                <a:lnTo>
                  <a:pt x="110718" y="194640"/>
                </a:lnTo>
                <a:lnTo>
                  <a:pt x="151714" y="235623"/>
                </a:lnTo>
                <a:lnTo>
                  <a:pt x="161759" y="242303"/>
                </a:lnTo>
                <a:lnTo>
                  <a:pt x="173177" y="244525"/>
                </a:lnTo>
                <a:lnTo>
                  <a:pt x="184607" y="242303"/>
                </a:lnTo>
                <a:lnTo>
                  <a:pt x="194652" y="235623"/>
                </a:lnTo>
                <a:lnTo>
                  <a:pt x="235635" y="194640"/>
                </a:lnTo>
                <a:lnTo>
                  <a:pt x="242316" y="184594"/>
                </a:lnTo>
                <a:lnTo>
                  <a:pt x="244538" y="173164"/>
                </a:lnTo>
                <a:close/>
              </a:path>
              <a:path w="249554" h="448310">
                <a:moveTo>
                  <a:pt x="248945" y="217131"/>
                </a:moveTo>
                <a:lnTo>
                  <a:pt x="212547" y="253517"/>
                </a:lnTo>
                <a:lnTo>
                  <a:pt x="205879" y="263563"/>
                </a:lnTo>
                <a:lnTo>
                  <a:pt x="203657" y="274993"/>
                </a:lnTo>
                <a:lnTo>
                  <a:pt x="205879" y="286423"/>
                </a:lnTo>
                <a:lnTo>
                  <a:pt x="212547" y="296468"/>
                </a:lnTo>
                <a:lnTo>
                  <a:pt x="248945" y="332854"/>
                </a:lnTo>
                <a:lnTo>
                  <a:pt x="248945" y="217131"/>
                </a:lnTo>
                <a:close/>
              </a:path>
            </a:pathLst>
          </a:custGeom>
          <a:solidFill>
            <a:srgbClr val="D74452">
              <a:alpha val="29998"/>
            </a:srgbClr>
          </a:solidFill>
        </p:spPr>
        <p:txBody>
          <a:bodyPr wrap="square" lIns="0" tIns="0" rIns="0" bIns="0" rtlCol="0"/>
          <a:lstStyle/>
          <a:p>
            <a:endParaRPr/>
          </a:p>
        </p:txBody>
      </p:sp>
      <p:sp>
        <p:nvSpPr>
          <p:cNvPr id="21" name="bg object 21"/>
          <p:cNvSpPr/>
          <p:nvPr/>
        </p:nvSpPr>
        <p:spPr>
          <a:xfrm>
            <a:off x="5511062" y="2543782"/>
            <a:ext cx="142875" cy="142875"/>
          </a:xfrm>
          <a:custGeom>
            <a:avLst/>
            <a:gdLst/>
            <a:ahLst/>
            <a:cxnLst/>
            <a:rect l="l" t="t" r="r" b="b"/>
            <a:pathLst>
              <a:path w="142875" h="142875">
                <a:moveTo>
                  <a:pt x="71351" y="0"/>
                </a:moveTo>
                <a:lnTo>
                  <a:pt x="8892" y="49882"/>
                </a:lnTo>
                <a:lnTo>
                  <a:pt x="0" y="71352"/>
                </a:lnTo>
                <a:lnTo>
                  <a:pt x="2223" y="82778"/>
                </a:lnTo>
                <a:lnTo>
                  <a:pt x="8892" y="92822"/>
                </a:lnTo>
                <a:lnTo>
                  <a:pt x="49877" y="133812"/>
                </a:lnTo>
                <a:lnTo>
                  <a:pt x="59924" y="140482"/>
                </a:lnTo>
                <a:lnTo>
                  <a:pt x="71351" y="142705"/>
                </a:lnTo>
                <a:lnTo>
                  <a:pt x="82778" y="140482"/>
                </a:lnTo>
                <a:lnTo>
                  <a:pt x="92822" y="133812"/>
                </a:lnTo>
                <a:lnTo>
                  <a:pt x="133807" y="92822"/>
                </a:lnTo>
                <a:lnTo>
                  <a:pt x="140479" y="82778"/>
                </a:lnTo>
                <a:lnTo>
                  <a:pt x="142703" y="71352"/>
                </a:lnTo>
                <a:lnTo>
                  <a:pt x="140479" y="59926"/>
                </a:lnTo>
                <a:lnTo>
                  <a:pt x="133807" y="49882"/>
                </a:lnTo>
                <a:lnTo>
                  <a:pt x="92822" y="8892"/>
                </a:lnTo>
                <a:lnTo>
                  <a:pt x="82778" y="2223"/>
                </a:lnTo>
                <a:lnTo>
                  <a:pt x="71351" y="0"/>
                </a:lnTo>
                <a:close/>
              </a:path>
            </a:pathLst>
          </a:custGeom>
          <a:solidFill>
            <a:srgbClr val="D74452">
              <a:alpha val="29998"/>
            </a:srgbClr>
          </a:solidFill>
        </p:spPr>
        <p:txBody>
          <a:bodyPr wrap="square" lIns="0" tIns="0" rIns="0" bIns="0" rtlCol="0"/>
          <a:lstStyle/>
          <a:p>
            <a:endParaRPr/>
          </a:p>
        </p:txBody>
      </p:sp>
      <p:sp>
        <p:nvSpPr>
          <p:cNvPr id="22" name="bg object 22"/>
          <p:cNvSpPr/>
          <p:nvPr/>
        </p:nvSpPr>
        <p:spPr>
          <a:xfrm>
            <a:off x="5511062" y="2951075"/>
            <a:ext cx="142875" cy="142875"/>
          </a:xfrm>
          <a:custGeom>
            <a:avLst/>
            <a:gdLst/>
            <a:ahLst/>
            <a:cxnLst/>
            <a:rect l="l" t="t" r="r" b="b"/>
            <a:pathLst>
              <a:path w="142875" h="142875">
                <a:moveTo>
                  <a:pt x="71351" y="0"/>
                </a:moveTo>
                <a:lnTo>
                  <a:pt x="8892" y="49879"/>
                </a:lnTo>
                <a:lnTo>
                  <a:pt x="0" y="71351"/>
                </a:lnTo>
                <a:lnTo>
                  <a:pt x="2223" y="82778"/>
                </a:lnTo>
                <a:lnTo>
                  <a:pt x="8892" y="92823"/>
                </a:lnTo>
                <a:lnTo>
                  <a:pt x="49877" y="133809"/>
                </a:lnTo>
                <a:lnTo>
                  <a:pt x="59924" y="140480"/>
                </a:lnTo>
                <a:lnTo>
                  <a:pt x="71351" y="142703"/>
                </a:lnTo>
                <a:lnTo>
                  <a:pt x="82778" y="140480"/>
                </a:lnTo>
                <a:lnTo>
                  <a:pt x="92822" y="133809"/>
                </a:lnTo>
                <a:lnTo>
                  <a:pt x="133807" y="92823"/>
                </a:lnTo>
                <a:lnTo>
                  <a:pt x="140479" y="82778"/>
                </a:lnTo>
                <a:lnTo>
                  <a:pt x="142703" y="71351"/>
                </a:lnTo>
                <a:lnTo>
                  <a:pt x="140479" y="59925"/>
                </a:lnTo>
                <a:lnTo>
                  <a:pt x="133807" y="49879"/>
                </a:lnTo>
                <a:lnTo>
                  <a:pt x="92822" y="8894"/>
                </a:lnTo>
                <a:lnTo>
                  <a:pt x="82778" y="2223"/>
                </a:lnTo>
                <a:lnTo>
                  <a:pt x="71351" y="0"/>
                </a:lnTo>
                <a:close/>
              </a:path>
            </a:pathLst>
          </a:custGeom>
          <a:solidFill>
            <a:srgbClr val="00598E">
              <a:alpha val="29998"/>
            </a:srgbClr>
          </a:solidFill>
        </p:spPr>
        <p:txBody>
          <a:bodyPr wrap="square" lIns="0" tIns="0" rIns="0" bIns="0" rtlCol="0"/>
          <a:lstStyle/>
          <a:p>
            <a:endParaRPr/>
          </a:p>
        </p:txBody>
      </p:sp>
      <p:sp>
        <p:nvSpPr>
          <p:cNvPr id="23" name="bg object 23"/>
          <p:cNvSpPr/>
          <p:nvPr/>
        </p:nvSpPr>
        <p:spPr>
          <a:xfrm>
            <a:off x="5307414" y="2747429"/>
            <a:ext cx="142875" cy="142875"/>
          </a:xfrm>
          <a:custGeom>
            <a:avLst/>
            <a:gdLst/>
            <a:ahLst/>
            <a:cxnLst/>
            <a:rect l="l" t="t" r="r" b="b"/>
            <a:pathLst>
              <a:path w="142875" h="142875">
                <a:moveTo>
                  <a:pt x="71351" y="0"/>
                </a:moveTo>
                <a:lnTo>
                  <a:pt x="8896" y="49879"/>
                </a:lnTo>
                <a:lnTo>
                  <a:pt x="0" y="71351"/>
                </a:lnTo>
                <a:lnTo>
                  <a:pt x="2224" y="82778"/>
                </a:lnTo>
                <a:lnTo>
                  <a:pt x="8896" y="92823"/>
                </a:lnTo>
                <a:lnTo>
                  <a:pt x="49881" y="133809"/>
                </a:lnTo>
                <a:lnTo>
                  <a:pt x="59925" y="140480"/>
                </a:lnTo>
                <a:lnTo>
                  <a:pt x="71351" y="142703"/>
                </a:lnTo>
                <a:lnTo>
                  <a:pt x="82779" y="140480"/>
                </a:lnTo>
                <a:lnTo>
                  <a:pt x="92826" y="133809"/>
                </a:lnTo>
                <a:lnTo>
                  <a:pt x="133811" y="92824"/>
                </a:lnTo>
                <a:lnTo>
                  <a:pt x="140480" y="82778"/>
                </a:lnTo>
                <a:lnTo>
                  <a:pt x="142703" y="71352"/>
                </a:lnTo>
                <a:lnTo>
                  <a:pt x="140480" y="59925"/>
                </a:lnTo>
                <a:lnTo>
                  <a:pt x="133811" y="49880"/>
                </a:lnTo>
                <a:lnTo>
                  <a:pt x="92826" y="8894"/>
                </a:lnTo>
                <a:lnTo>
                  <a:pt x="82779" y="2223"/>
                </a:lnTo>
                <a:lnTo>
                  <a:pt x="71351" y="0"/>
                </a:lnTo>
                <a:close/>
              </a:path>
            </a:pathLst>
          </a:custGeom>
          <a:solidFill>
            <a:srgbClr val="D74452">
              <a:alpha val="29998"/>
            </a:srgbClr>
          </a:solidFill>
        </p:spPr>
        <p:txBody>
          <a:bodyPr wrap="square" lIns="0" tIns="0" rIns="0" bIns="0" rtlCol="0"/>
          <a:lstStyle/>
          <a:p>
            <a:endParaRPr/>
          </a:p>
        </p:txBody>
      </p:sp>
      <p:sp>
        <p:nvSpPr>
          <p:cNvPr id="24" name="bg object 24"/>
          <p:cNvSpPr/>
          <p:nvPr/>
        </p:nvSpPr>
        <p:spPr>
          <a:xfrm>
            <a:off x="5205591" y="2645605"/>
            <a:ext cx="142875" cy="142875"/>
          </a:xfrm>
          <a:custGeom>
            <a:avLst/>
            <a:gdLst/>
            <a:ahLst/>
            <a:cxnLst/>
            <a:rect l="l" t="t" r="r" b="b"/>
            <a:pathLst>
              <a:path w="142875" h="142875">
                <a:moveTo>
                  <a:pt x="71352" y="0"/>
                </a:moveTo>
                <a:lnTo>
                  <a:pt x="8892" y="49881"/>
                </a:lnTo>
                <a:lnTo>
                  <a:pt x="0" y="71351"/>
                </a:lnTo>
                <a:lnTo>
                  <a:pt x="2223" y="82779"/>
                </a:lnTo>
                <a:lnTo>
                  <a:pt x="8892" y="92824"/>
                </a:lnTo>
                <a:lnTo>
                  <a:pt x="49882" y="133810"/>
                </a:lnTo>
                <a:lnTo>
                  <a:pt x="59926" y="140480"/>
                </a:lnTo>
                <a:lnTo>
                  <a:pt x="71352" y="142704"/>
                </a:lnTo>
                <a:lnTo>
                  <a:pt x="82778" y="140480"/>
                </a:lnTo>
                <a:lnTo>
                  <a:pt x="92822" y="133810"/>
                </a:lnTo>
                <a:lnTo>
                  <a:pt x="133812" y="92824"/>
                </a:lnTo>
                <a:lnTo>
                  <a:pt x="140482" y="82779"/>
                </a:lnTo>
                <a:lnTo>
                  <a:pt x="142705" y="71352"/>
                </a:lnTo>
                <a:lnTo>
                  <a:pt x="140482" y="59925"/>
                </a:lnTo>
                <a:lnTo>
                  <a:pt x="133812" y="49881"/>
                </a:lnTo>
                <a:lnTo>
                  <a:pt x="92822" y="8896"/>
                </a:lnTo>
                <a:lnTo>
                  <a:pt x="82778" y="2224"/>
                </a:lnTo>
                <a:lnTo>
                  <a:pt x="71352" y="0"/>
                </a:lnTo>
                <a:close/>
              </a:path>
            </a:pathLst>
          </a:custGeom>
          <a:solidFill>
            <a:srgbClr val="00598E">
              <a:alpha val="29998"/>
            </a:srgbClr>
          </a:solidFill>
        </p:spPr>
        <p:txBody>
          <a:bodyPr wrap="square" lIns="0" tIns="0" rIns="0" bIns="0" rtlCol="0"/>
          <a:lstStyle/>
          <a:p>
            <a:endParaRPr/>
          </a:p>
        </p:txBody>
      </p:sp>
      <p:sp>
        <p:nvSpPr>
          <p:cNvPr id="25" name="bg object 25"/>
          <p:cNvSpPr/>
          <p:nvPr/>
        </p:nvSpPr>
        <p:spPr>
          <a:xfrm>
            <a:off x="5205590" y="2849257"/>
            <a:ext cx="245110" cy="346710"/>
          </a:xfrm>
          <a:custGeom>
            <a:avLst/>
            <a:gdLst/>
            <a:ahLst/>
            <a:cxnLst/>
            <a:rect l="l" t="t" r="r" b="b"/>
            <a:pathLst>
              <a:path w="245110" h="346710">
                <a:moveTo>
                  <a:pt x="142697" y="275005"/>
                </a:moveTo>
                <a:lnTo>
                  <a:pt x="92811" y="212547"/>
                </a:lnTo>
                <a:lnTo>
                  <a:pt x="71348" y="203644"/>
                </a:lnTo>
                <a:lnTo>
                  <a:pt x="59918" y="205867"/>
                </a:lnTo>
                <a:lnTo>
                  <a:pt x="49872" y="212547"/>
                </a:lnTo>
                <a:lnTo>
                  <a:pt x="8890" y="253530"/>
                </a:lnTo>
                <a:lnTo>
                  <a:pt x="2222" y="263575"/>
                </a:lnTo>
                <a:lnTo>
                  <a:pt x="0" y="275005"/>
                </a:lnTo>
                <a:lnTo>
                  <a:pt x="2222" y="286423"/>
                </a:lnTo>
                <a:lnTo>
                  <a:pt x="8890" y="296468"/>
                </a:lnTo>
                <a:lnTo>
                  <a:pt x="49872" y="337451"/>
                </a:lnTo>
                <a:lnTo>
                  <a:pt x="59918" y="344131"/>
                </a:lnTo>
                <a:lnTo>
                  <a:pt x="71348" y="346354"/>
                </a:lnTo>
                <a:lnTo>
                  <a:pt x="82778" y="344131"/>
                </a:lnTo>
                <a:lnTo>
                  <a:pt x="92811" y="337451"/>
                </a:lnTo>
                <a:lnTo>
                  <a:pt x="133807" y="296468"/>
                </a:lnTo>
                <a:lnTo>
                  <a:pt x="140474" y="286423"/>
                </a:lnTo>
                <a:lnTo>
                  <a:pt x="142697" y="275005"/>
                </a:lnTo>
                <a:close/>
              </a:path>
              <a:path w="245110" h="346710">
                <a:moveTo>
                  <a:pt x="142697" y="71348"/>
                </a:moveTo>
                <a:lnTo>
                  <a:pt x="92811" y="8890"/>
                </a:lnTo>
                <a:lnTo>
                  <a:pt x="71348" y="0"/>
                </a:lnTo>
                <a:lnTo>
                  <a:pt x="59918" y="2222"/>
                </a:lnTo>
                <a:lnTo>
                  <a:pt x="49872" y="8890"/>
                </a:lnTo>
                <a:lnTo>
                  <a:pt x="8890" y="49885"/>
                </a:lnTo>
                <a:lnTo>
                  <a:pt x="2222" y="59931"/>
                </a:lnTo>
                <a:lnTo>
                  <a:pt x="0" y="71348"/>
                </a:lnTo>
                <a:lnTo>
                  <a:pt x="2222" y="82778"/>
                </a:lnTo>
                <a:lnTo>
                  <a:pt x="8890" y="92824"/>
                </a:lnTo>
                <a:lnTo>
                  <a:pt x="49872" y="133807"/>
                </a:lnTo>
                <a:lnTo>
                  <a:pt x="59918" y="140487"/>
                </a:lnTo>
                <a:lnTo>
                  <a:pt x="71348" y="142709"/>
                </a:lnTo>
                <a:lnTo>
                  <a:pt x="82778" y="140487"/>
                </a:lnTo>
                <a:lnTo>
                  <a:pt x="92811" y="133807"/>
                </a:lnTo>
                <a:lnTo>
                  <a:pt x="133807" y="92824"/>
                </a:lnTo>
                <a:lnTo>
                  <a:pt x="140474" y="82778"/>
                </a:lnTo>
                <a:lnTo>
                  <a:pt x="142697" y="71348"/>
                </a:lnTo>
                <a:close/>
              </a:path>
              <a:path w="245110" h="346710">
                <a:moveTo>
                  <a:pt x="244525" y="173177"/>
                </a:moveTo>
                <a:lnTo>
                  <a:pt x="194640" y="110718"/>
                </a:lnTo>
                <a:lnTo>
                  <a:pt x="173164" y="101828"/>
                </a:lnTo>
                <a:lnTo>
                  <a:pt x="161747" y="104051"/>
                </a:lnTo>
                <a:lnTo>
                  <a:pt x="151701" y="110718"/>
                </a:lnTo>
                <a:lnTo>
                  <a:pt x="110718" y="151701"/>
                </a:lnTo>
                <a:lnTo>
                  <a:pt x="104038" y="161747"/>
                </a:lnTo>
                <a:lnTo>
                  <a:pt x="101815" y="173177"/>
                </a:lnTo>
                <a:lnTo>
                  <a:pt x="104038" y="184607"/>
                </a:lnTo>
                <a:lnTo>
                  <a:pt x="110718" y="194652"/>
                </a:lnTo>
                <a:lnTo>
                  <a:pt x="151701" y="235635"/>
                </a:lnTo>
                <a:lnTo>
                  <a:pt x="161747" y="242303"/>
                </a:lnTo>
                <a:lnTo>
                  <a:pt x="173164" y="244525"/>
                </a:lnTo>
                <a:lnTo>
                  <a:pt x="184594" y="242303"/>
                </a:lnTo>
                <a:lnTo>
                  <a:pt x="194640" y="235635"/>
                </a:lnTo>
                <a:lnTo>
                  <a:pt x="235635" y="194652"/>
                </a:lnTo>
                <a:lnTo>
                  <a:pt x="242303" y="184607"/>
                </a:lnTo>
                <a:lnTo>
                  <a:pt x="244525" y="173177"/>
                </a:lnTo>
                <a:close/>
              </a:path>
            </a:pathLst>
          </a:custGeom>
          <a:solidFill>
            <a:srgbClr val="D74452">
              <a:alpha val="29998"/>
            </a:srgbClr>
          </a:solidFill>
        </p:spPr>
        <p:txBody>
          <a:bodyPr wrap="square" lIns="0" tIns="0" rIns="0" bIns="0" rtlCol="0"/>
          <a:lstStyle/>
          <a:p>
            <a:endParaRPr/>
          </a:p>
        </p:txBody>
      </p:sp>
      <p:sp>
        <p:nvSpPr>
          <p:cNvPr id="26" name="bg object 26"/>
          <p:cNvSpPr/>
          <p:nvPr/>
        </p:nvSpPr>
        <p:spPr>
          <a:xfrm>
            <a:off x="5001947" y="2849252"/>
            <a:ext cx="142700" cy="142703"/>
          </a:xfrm>
          <a:prstGeom prst="rect">
            <a:avLst/>
          </a:prstGeom>
          <a:blipFill>
            <a:blip r:embed="rId7" cstate="print"/>
            <a:stretch>
              <a:fillRect/>
            </a:stretch>
          </a:blipFill>
        </p:spPr>
        <p:txBody>
          <a:bodyPr wrap="square" lIns="0" tIns="0" rIns="0" bIns="0" rtlCol="0"/>
          <a:lstStyle/>
          <a:p>
            <a:endParaRPr/>
          </a:p>
        </p:txBody>
      </p:sp>
      <p:sp>
        <p:nvSpPr>
          <p:cNvPr id="27" name="bg object 27"/>
          <p:cNvSpPr/>
          <p:nvPr/>
        </p:nvSpPr>
        <p:spPr>
          <a:xfrm>
            <a:off x="5511062" y="2340138"/>
            <a:ext cx="142703" cy="142700"/>
          </a:xfrm>
          <a:prstGeom prst="rect">
            <a:avLst/>
          </a:prstGeom>
          <a:blipFill>
            <a:blip r:embed="rId8" cstate="print"/>
            <a:stretch>
              <a:fillRect/>
            </a:stretch>
          </a:blipFill>
        </p:spPr>
        <p:txBody>
          <a:bodyPr wrap="square" lIns="0" tIns="0" rIns="0" bIns="0" rtlCol="0"/>
          <a:lstStyle/>
          <a:p>
            <a:endParaRPr/>
          </a:p>
        </p:txBody>
      </p:sp>
      <p:sp>
        <p:nvSpPr>
          <p:cNvPr id="2" name="Holder 2"/>
          <p:cNvSpPr>
            <a:spLocks noGrp="1"/>
          </p:cNvSpPr>
          <p:nvPr>
            <p:ph type="title"/>
          </p:nvPr>
        </p:nvSpPr>
        <p:spPr>
          <a:xfrm>
            <a:off x="751420" y="119491"/>
            <a:ext cx="4262958" cy="244475"/>
          </a:xfrm>
          <a:prstGeom prst="rect">
            <a:avLst/>
          </a:prstGeom>
        </p:spPr>
        <p:txBody>
          <a:bodyPr wrap="square" lIns="0" tIns="0" rIns="0" bIns="0">
            <a:spAutoFit/>
          </a:bodyPr>
          <a:lstStyle>
            <a:lvl1pPr>
              <a:defRPr sz="1400" b="1" i="0">
                <a:solidFill>
                  <a:schemeClr val="bg1"/>
                </a:solidFill>
                <a:latin typeface="Arial"/>
                <a:cs typeface="Arial"/>
              </a:defRPr>
            </a:lvl1pPr>
          </a:lstStyle>
          <a:p>
            <a:endParaRPr/>
          </a:p>
        </p:txBody>
      </p:sp>
      <p:sp>
        <p:nvSpPr>
          <p:cNvPr id="3" name="Holder 3"/>
          <p:cNvSpPr>
            <a:spLocks noGrp="1"/>
          </p:cNvSpPr>
          <p:nvPr>
            <p:ph type="body" idx="1"/>
          </p:nvPr>
        </p:nvSpPr>
        <p:spPr>
          <a:xfrm>
            <a:off x="1041438" y="673315"/>
            <a:ext cx="4123690" cy="220345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031265" y="3154769"/>
            <a:ext cx="1384300" cy="102235"/>
          </a:xfrm>
          <a:prstGeom prst="rect">
            <a:avLst/>
          </a:prstGeom>
        </p:spPr>
        <p:txBody>
          <a:bodyPr wrap="square" lIns="0" tIns="0" rIns="0" bIns="0">
            <a:spAutoFit/>
          </a:bodyPr>
          <a:lstStyle>
            <a:lvl1pPr>
              <a:defRPr sz="600" b="0" i="0">
                <a:solidFill>
                  <a:srgbClr val="CE1527"/>
                </a:solidFill>
                <a:latin typeface="Arial"/>
                <a:cs typeface="Arial"/>
              </a:defRPr>
            </a:lvl1p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5" name="Holder 5"/>
          <p:cNvSpPr>
            <a:spLocks noGrp="1"/>
          </p:cNvSpPr>
          <p:nvPr>
            <p:ph type="dt" sz="half" idx="6"/>
          </p:nvPr>
        </p:nvSpPr>
        <p:spPr>
          <a:xfrm>
            <a:off x="4244549" y="3154769"/>
            <a:ext cx="811529" cy="102235"/>
          </a:xfrm>
          <a:prstGeom prst="rect">
            <a:avLst/>
          </a:prstGeom>
        </p:spPr>
        <p:txBody>
          <a:bodyPr wrap="square" lIns="0" tIns="0" rIns="0" bIns="0">
            <a:spAutoFit/>
          </a:bodyPr>
          <a:lstStyle>
            <a:lvl1pPr>
              <a:defRPr sz="600" b="0" i="0">
                <a:solidFill>
                  <a:srgbClr val="CE1527"/>
                </a:solidFill>
                <a:latin typeface="Arial"/>
                <a:cs typeface="Arial"/>
              </a:defRPr>
            </a:lvl1pPr>
          </a:lstStyle>
          <a:p>
            <a:pPr marL="12700">
              <a:lnSpc>
                <a:spcPts val="675"/>
              </a:lnSpc>
            </a:pPr>
            <a:r>
              <a:rPr spc="-5" dirty="0"/>
              <a:t>Nhóm </a:t>
            </a:r>
            <a:r>
              <a:rPr spc="-20" dirty="0"/>
              <a:t>15 </a:t>
            </a:r>
            <a:r>
              <a:rPr spc="10" dirty="0"/>
              <a:t>- </a:t>
            </a:r>
            <a:r>
              <a:rPr spc="-5" dirty="0"/>
              <a:t>Lóp</a:t>
            </a:r>
            <a:r>
              <a:rPr spc="-15" dirty="0"/>
              <a:t> </a:t>
            </a:r>
            <a:r>
              <a:rPr spc="-20" dirty="0"/>
              <a:t>119643</a:t>
            </a:r>
          </a:p>
        </p:txBody>
      </p:sp>
      <p:sp>
        <p:nvSpPr>
          <p:cNvPr id="6" name="Holder 6"/>
          <p:cNvSpPr>
            <a:spLocks noGrp="1"/>
          </p:cNvSpPr>
          <p:nvPr>
            <p:ph type="sldNum" sz="quarter" idx="7"/>
          </p:nvPr>
        </p:nvSpPr>
        <p:spPr>
          <a:xfrm>
            <a:off x="5461134" y="3154769"/>
            <a:ext cx="156845" cy="102235"/>
          </a:xfrm>
          <a:prstGeom prst="rect">
            <a:avLst/>
          </a:prstGeom>
        </p:spPr>
        <p:txBody>
          <a:bodyPr wrap="square" lIns="0" tIns="0" rIns="0" bIns="0">
            <a:spAutoFit/>
          </a:bodyPr>
          <a:lstStyle>
            <a:lvl1pPr>
              <a:defRPr sz="600" b="0" i="0">
                <a:solidFill>
                  <a:srgbClr val="CE1527"/>
                </a:solidFill>
                <a:latin typeface="Arial"/>
                <a:cs typeface="Arial"/>
              </a:defRPr>
            </a:lvl1pPr>
          </a:lstStyle>
          <a:p>
            <a:pPr marL="38100">
              <a:lnSpc>
                <a:spcPts val="675"/>
              </a:lnSpc>
            </a:pPr>
            <a:fld id="{81D60167-4931-47E6-BA6A-407CBD079E47}" type="slidenum">
              <a:rPr spc="-20" dirty="0"/>
              <a:t>‹#›</a:t>
            </a:fld>
            <a:endParaRPr spc="-2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www.mikefal.net/2016/05/11/azure-sql-databases-and-powershell-database-restores/" TargetMode="Externa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6.jpg"/><Relationship Id="rId7" Type="http://schemas.openxmlformats.org/officeDocument/2006/relationships/hyperlink" Target="https://pixabay.com/fr/roues-dent%C3%A9es-engrenages-grilles-306402/" TargetMode="Externa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hyperlink" Target="https://www.podfeet.com/blog/2018/05/how-to-find-the-cell-reference-for-a-searched-value-in-an-array-in-excel/" TargetMode="External"/><Relationship Id="rId10" Type="http://schemas.openxmlformats.org/officeDocument/2006/relationships/image" Target="../media/image21.png"/><Relationship Id="rId4" Type="http://schemas.openxmlformats.org/officeDocument/2006/relationships/image" Target="../media/image17.png"/><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slide" Target="slide5.xml"/></Relationships>
</file>

<file path=ppt/slides/_rels/slide3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slide" Target="slide4.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853198" y="784932"/>
            <a:ext cx="4059402" cy="563616"/>
          </a:xfrm>
          <a:prstGeom prst="rect">
            <a:avLst/>
          </a:prstGeom>
        </p:spPr>
        <p:txBody>
          <a:bodyPr vert="horz" wrap="square" lIns="0" tIns="29845" rIns="0" bIns="0" rtlCol="0">
            <a:spAutoFit/>
          </a:bodyPr>
          <a:lstStyle/>
          <a:p>
            <a:pPr marL="860425" algn="ctr">
              <a:lnSpc>
                <a:spcPct val="100000"/>
              </a:lnSpc>
              <a:spcBef>
                <a:spcPts val="235"/>
              </a:spcBef>
            </a:pPr>
            <a:r>
              <a:rPr spc="20" dirty="0"/>
              <a:t>Data</a:t>
            </a:r>
            <a:r>
              <a:rPr lang="en-US" spc="20" dirty="0"/>
              <a:t> W</a:t>
            </a:r>
            <a:r>
              <a:rPr spc="-65" dirty="0"/>
              <a:t>arehouse and </a:t>
            </a:r>
            <a:r>
              <a:rPr spc="-95" dirty="0"/>
              <a:t>Business</a:t>
            </a:r>
            <a:r>
              <a:rPr spc="-15" dirty="0"/>
              <a:t> </a:t>
            </a:r>
            <a:r>
              <a:rPr spc="-50" dirty="0"/>
              <a:t>Intelligence</a:t>
            </a:r>
          </a:p>
          <a:p>
            <a:pPr marL="782320" algn="ctr">
              <a:lnSpc>
                <a:spcPct val="100000"/>
              </a:lnSpc>
              <a:spcBef>
                <a:spcPts val="210"/>
              </a:spcBef>
            </a:pPr>
            <a:r>
              <a:rPr lang="vi-VN" sz="2000" dirty="0" err="1"/>
              <a:t>Quản</a:t>
            </a:r>
            <a:r>
              <a:rPr lang="vi-VN" sz="2000" dirty="0"/>
              <a:t> </a:t>
            </a:r>
            <a:r>
              <a:rPr lang="vi-VN" sz="2000" dirty="0" err="1"/>
              <a:t>lý</a:t>
            </a:r>
            <a:r>
              <a:rPr lang="vi-VN" sz="2000" dirty="0"/>
              <a:t> </a:t>
            </a:r>
            <a:r>
              <a:rPr lang="vi-VN" sz="2000" dirty="0" err="1"/>
              <a:t>trường</a:t>
            </a:r>
            <a:r>
              <a:rPr lang="vi-VN" sz="2000" dirty="0"/>
              <a:t> </a:t>
            </a:r>
            <a:r>
              <a:rPr lang="vi-VN" sz="2000" dirty="0" err="1"/>
              <a:t>đại</a:t>
            </a:r>
            <a:r>
              <a:rPr lang="vi-VN" sz="2000" dirty="0"/>
              <a:t> </a:t>
            </a:r>
            <a:r>
              <a:rPr lang="vi-VN" sz="2000" dirty="0" err="1"/>
              <a:t>học</a:t>
            </a:r>
            <a:endParaRPr sz="2000" dirty="0"/>
          </a:p>
        </p:txBody>
      </p:sp>
      <p:sp>
        <p:nvSpPr>
          <p:cNvPr id="3" name="object 3"/>
          <p:cNvSpPr txBox="1"/>
          <p:nvPr/>
        </p:nvSpPr>
        <p:spPr>
          <a:xfrm>
            <a:off x="1525193" y="1891517"/>
            <a:ext cx="3796107" cy="473848"/>
          </a:xfrm>
          <a:prstGeom prst="rect">
            <a:avLst/>
          </a:prstGeom>
        </p:spPr>
        <p:txBody>
          <a:bodyPr vert="horz" wrap="square" lIns="0" tIns="12065" rIns="0" bIns="0" rtlCol="0">
            <a:spAutoFit/>
          </a:bodyPr>
          <a:lstStyle/>
          <a:p>
            <a:pPr marL="450850" marR="443230" algn="ctr">
              <a:lnSpc>
                <a:spcPct val="100000"/>
              </a:lnSpc>
              <a:spcBef>
                <a:spcPts val="95"/>
              </a:spcBef>
            </a:pPr>
            <a:r>
              <a:rPr lang="vi-VN" sz="1000" b="1" spc="-45" dirty="0" err="1">
                <a:solidFill>
                  <a:srgbClr val="FFFFFF"/>
                </a:solidFill>
                <a:latin typeface="Arial"/>
                <a:cs typeface="Arial"/>
              </a:rPr>
              <a:t>Giả</a:t>
            </a:r>
            <a:r>
              <a:rPr sz="1000" b="1" spc="-45" dirty="0">
                <a:solidFill>
                  <a:srgbClr val="FFFFFF"/>
                </a:solidFill>
                <a:latin typeface="Arial"/>
                <a:cs typeface="Arial"/>
              </a:rPr>
              <a:t>ng </a:t>
            </a:r>
            <a:r>
              <a:rPr sz="1000" b="1" spc="-50" dirty="0" err="1">
                <a:solidFill>
                  <a:srgbClr val="FFFFFF"/>
                </a:solidFill>
                <a:latin typeface="Arial"/>
                <a:cs typeface="Arial"/>
              </a:rPr>
              <a:t>viên</a:t>
            </a:r>
            <a:r>
              <a:rPr sz="1000" b="1" spc="-50" dirty="0">
                <a:solidFill>
                  <a:srgbClr val="FFFFFF"/>
                </a:solidFill>
                <a:latin typeface="Arial"/>
                <a:cs typeface="Arial"/>
              </a:rPr>
              <a:t> </a:t>
            </a:r>
            <a:r>
              <a:rPr lang="vi-VN" sz="1000" b="1" spc="-60" dirty="0" err="1">
                <a:solidFill>
                  <a:srgbClr val="FFFFFF"/>
                </a:solidFill>
                <a:latin typeface="Arial"/>
                <a:cs typeface="Arial"/>
              </a:rPr>
              <a:t>hướng</a:t>
            </a:r>
            <a:r>
              <a:rPr lang="vi-VN" sz="1000" b="1" spc="-60" dirty="0">
                <a:solidFill>
                  <a:srgbClr val="FFFFFF"/>
                </a:solidFill>
                <a:latin typeface="Arial"/>
                <a:cs typeface="Arial"/>
              </a:rPr>
              <a:t> </a:t>
            </a:r>
            <a:r>
              <a:rPr lang="vi-VN" sz="1000" b="1" spc="-60" dirty="0" err="1">
                <a:solidFill>
                  <a:srgbClr val="FFFFFF"/>
                </a:solidFill>
                <a:latin typeface="Arial"/>
                <a:cs typeface="Arial"/>
              </a:rPr>
              <a:t>dẫn</a:t>
            </a:r>
            <a:r>
              <a:rPr sz="1000" b="1" spc="-45" dirty="0">
                <a:solidFill>
                  <a:srgbClr val="FFFFFF"/>
                </a:solidFill>
                <a:latin typeface="Arial"/>
                <a:cs typeface="Arial"/>
              </a:rPr>
              <a:t>: </a:t>
            </a:r>
            <a:r>
              <a:rPr sz="1000" b="1" spc="5" dirty="0">
                <a:solidFill>
                  <a:srgbClr val="FFFFFF"/>
                </a:solidFill>
                <a:latin typeface="Arial"/>
                <a:cs typeface="Arial"/>
              </a:rPr>
              <a:t>ThS. </a:t>
            </a:r>
            <a:r>
              <a:rPr lang="vi-VN" sz="1000" b="1" spc="-40" dirty="0" err="1">
                <a:solidFill>
                  <a:srgbClr val="FFFFFF"/>
                </a:solidFill>
                <a:latin typeface="Arial"/>
                <a:cs typeface="Arial"/>
              </a:rPr>
              <a:t>Nguyễ</a:t>
            </a:r>
            <a:r>
              <a:rPr sz="1000" b="1" spc="-40" dirty="0">
                <a:solidFill>
                  <a:srgbClr val="FFFFFF"/>
                </a:solidFill>
                <a:latin typeface="Arial"/>
                <a:cs typeface="Arial"/>
              </a:rPr>
              <a:t>n </a:t>
            </a:r>
            <a:r>
              <a:rPr sz="1000" b="1" spc="-20" dirty="0">
                <a:solidFill>
                  <a:srgbClr val="FFFFFF"/>
                </a:solidFill>
                <a:latin typeface="Arial"/>
                <a:cs typeface="Arial"/>
              </a:rPr>
              <a:t>Danh </a:t>
            </a:r>
            <a:r>
              <a:rPr sz="1000" b="1" spc="-15" dirty="0">
                <a:solidFill>
                  <a:srgbClr val="FFFFFF"/>
                </a:solidFill>
                <a:latin typeface="Arial"/>
                <a:cs typeface="Arial"/>
              </a:rPr>
              <a:t>Tú  </a:t>
            </a:r>
            <a:r>
              <a:rPr sz="1000" b="1" spc="-20" dirty="0" err="1">
                <a:solidFill>
                  <a:srgbClr val="FFFFFF"/>
                </a:solidFill>
                <a:latin typeface="Arial"/>
                <a:cs typeface="Arial"/>
              </a:rPr>
              <a:t>Nhóm</a:t>
            </a:r>
            <a:r>
              <a:rPr sz="1000" b="1" spc="-20" dirty="0">
                <a:solidFill>
                  <a:srgbClr val="FFFFFF"/>
                </a:solidFill>
                <a:latin typeface="Arial"/>
                <a:cs typeface="Arial"/>
              </a:rPr>
              <a:t> </a:t>
            </a:r>
            <a:r>
              <a:rPr lang="vi-VN" sz="1000" b="1" spc="-15" dirty="0">
                <a:solidFill>
                  <a:srgbClr val="FFFFFF"/>
                </a:solidFill>
                <a:latin typeface="Arial"/>
                <a:cs typeface="Arial"/>
              </a:rPr>
              <a:t>4</a:t>
            </a:r>
            <a:r>
              <a:rPr sz="1000" b="1" spc="-15" dirty="0">
                <a:solidFill>
                  <a:srgbClr val="FFFFFF"/>
                </a:solidFill>
                <a:latin typeface="Arial"/>
                <a:cs typeface="Arial"/>
              </a:rPr>
              <a:t> </a:t>
            </a:r>
            <a:r>
              <a:rPr sz="1000" b="1" spc="30" dirty="0">
                <a:solidFill>
                  <a:srgbClr val="FFFFFF"/>
                </a:solidFill>
                <a:latin typeface="Arial"/>
                <a:cs typeface="Arial"/>
              </a:rPr>
              <a:t>- </a:t>
            </a:r>
            <a:r>
              <a:rPr lang="vi-VN" sz="1000" b="1" spc="-35" dirty="0" err="1">
                <a:solidFill>
                  <a:srgbClr val="FFFFFF"/>
                </a:solidFill>
                <a:latin typeface="Arial"/>
                <a:cs typeface="Arial"/>
              </a:rPr>
              <a:t>Lớp</a:t>
            </a:r>
            <a:r>
              <a:rPr sz="1000" b="1" spc="85" dirty="0">
                <a:solidFill>
                  <a:srgbClr val="FFFFFF"/>
                </a:solidFill>
                <a:latin typeface="Arial"/>
                <a:cs typeface="Arial"/>
              </a:rPr>
              <a:t> </a:t>
            </a:r>
            <a:r>
              <a:rPr lang="vi-VN" sz="1000" b="1" spc="-15" dirty="0">
                <a:solidFill>
                  <a:srgbClr val="FFFFFF"/>
                </a:solidFill>
                <a:latin typeface="Arial"/>
                <a:cs typeface="Arial"/>
              </a:rPr>
              <a:t>129870</a:t>
            </a:r>
            <a:endParaRPr sz="1000" dirty="0">
              <a:latin typeface="Arial"/>
              <a:cs typeface="Arial"/>
            </a:endParaRPr>
          </a:p>
          <a:p>
            <a:pPr algn="ctr">
              <a:lnSpc>
                <a:spcPct val="100000"/>
              </a:lnSpc>
              <a:spcBef>
                <a:spcPts val="5"/>
              </a:spcBef>
            </a:pPr>
            <a:r>
              <a:rPr lang="vi-VN" sz="1000" b="1" spc="-35" dirty="0" err="1">
                <a:solidFill>
                  <a:srgbClr val="FFFFFF"/>
                </a:solidFill>
                <a:latin typeface="Arial"/>
                <a:cs typeface="Arial"/>
              </a:rPr>
              <a:t>Viện</a:t>
            </a:r>
            <a:r>
              <a:rPr lang="vi-VN" sz="1000" b="1" spc="-35" dirty="0">
                <a:solidFill>
                  <a:srgbClr val="FFFFFF"/>
                </a:solidFill>
                <a:latin typeface="Arial"/>
                <a:cs typeface="Arial"/>
              </a:rPr>
              <a:t> </a:t>
            </a:r>
            <a:r>
              <a:rPr lang="vi-VN" sz="1000" b="1" spc="-35" dirty="0" err="1">
                <a:solidFill>
                  <a:srgbClr val="FFFFFF"/>
                </a:solidFill>
                <a:latin typeface="Arial"/>
                <a:cs typeface="Arial"/>
              </a:rPr>
              <a:t>Toán</a:t>
            </a:r>
            <a:r>
              <a:rPr lang="vi-VN" sz="1000" b="1" spc="-35" dirty="0">
                <a:solidFill>
                  <a:srgbClr val="FFFFFF"/>
                </a:solidFill>
                <a:latin typeface="Arial"/>
                <a:cs typeface="Arial"/>
              </a:rPr>
              <a:t> </a:t>
            </a:r>
            <a:r>
              <a:rPr lang="vi-VN" sz="1000" b="1" spc="-35" dirty="0" err="1">
                <a:solidFill>
                  <a:srgbClr val="FFFFFF"/>
                </a:solidFill>
                <a:latin typeface="Arial"/>
                <a:cs typeface="Arial"/>
              </a:rPr>
              <a:t>ứng</a:t>
            </a:r>
            <a:r>
              <a:rPr lang="vi-VN" sz="1000" b="1" spc="-35" dirty="0">
                <a:solidFill>
                  <a:srgbClr val="FFFFFF"/>
                </a:solidFill>
                <a:latin typeface="Arial"/>
                <a:cs typeface="Arial"/>
              </a:rPr>
              <a:t> </a:t>
            </a:r>
            <a:r>
              <a:rPr lang="vi-VN" sz="1000" b="1" spc="-35" dirty="0" err="1">
                <a:solidFill>
                  <a:srgbClr val="FFFFFF"/>
                </a:solidFill>
                <a:latin typeface="Arial"/>
                <a:cs typeface="Arial"/>
              </a:rPr>
              <a:t>dụng</a:t>
            </a:r>
            <a:r>
              <a:rPr lang="vi-VN" sz="1000" b="1" spc="-35" dirty="0">
                <a:solidFill>
                  <a:srgbClr val="FFFFFF"/>
                </a:solidFill>
                <a:latin typeface="Arial"/>
                <a:cs typeface="Arial"/>
              </a:rPr>
              <a:t> </a:t>
            </a:r>
            <a:r>
              <a:rPr lang="vi-VN" sz="1000" b="1" spc="-35" dirty="0" err="1">
                <a:solidFill>
                  <a:srgbClr val="FFFFFF"/>
                </a:solidFill>
                <a:latin typeface="Arial"/>
                <a:cs typeface="Arial"/>
              </a:rPr>
              <a:t>và</a:t>
            </a:r>
            <a:r>
              <a:rPr lang="vi-VN" sz="1000" b="1" spc="-35" dirty="0">
                <a:solidFill>
                  <a:srgbClr val="FFFFFF"/>
                </a:solidFill>
                <a:latin typeface="Arial"/>
                <a:cs typeface="Arial"/>
              </a:rPr>
              <a:t> Tin </a:t>
            </a:r>
            <a:r>
              <a:rPr lang="vi-VN" sz="1000" b="1" spc="-35" dirty="0" err="1">
                <a:solidFill>
                  <a:srgbClr val="FFFFFF"/>
                </a:solidFill>
                <a:latin typeface="Arial"/>
                <a:cs typeface="Arial"/>
              </a:rPr>
              <a:t>Học</a:t>
            </a:r>
            <a:r>
              <a:rPr sz="1000" b="1" spc="-35" dirty="0">
                <a:solidFill>
                  <a:srgbClr val="FFFFFF"/>
                </a:solidFill>
                <a:latin typeface="Arial"/>
                <a:cs typeface="Arial"/>
              </a:rPr>
              <a:t>,</a:t>
            </a:r>
            <a:r>
              <a:rPr sz="1000" b="1" spc="90" dirty="0">
                <a:solidFill>
                  <a:srgbClr val="FFFFFF"/>
                </a:solidFill>
                <a:latin typeface="Arial"/>
                <a:cs typeface="Arial"/>
              </a:rPr>
              <a:t> </a:t>
            </a:r>
            <a:r>
              <a:rPr lang="vi-VN" sz="1000" b="1" spc="90" dirty="0">
                <a:solidFill>
                  <a:srgbClr val="FFFFFF"/>
                </a:solidFill>
                <a:latin typeface="Arial"/>
                <a:cs typeface="Arial"/>
              </a:rPr>
              <a:t>Đại học Bách Khoa Hà Nội</a:t>
            </a:r>
            <a:endParaRPr sz="1300" dirty="0">
              <a:latin typeface="Arial"/>
              <a:cs typeface="Arial"/>
            </a:endParaRPr>
          </a:p>
        </p:txBody>
      </p:sp>
      <p:sp>
        <p:nvSpPr>
          <p:cNvPr id="4" name="TextBox 3">
            <a:extLst>
              <a:ext uri="{FF2B5EF4-FFF2-40B4-BE49-F238E27FC236}">
                <a16:creationId xmlns:a16="http://schemas.microsoft.com/office/drawing/2014/main" id="{BCD99853-5A99-4537-9394-B1960ED0972A}"/>
              </a:ext>
            </a:extLst>
          </p:cNvPr>
          <p:cNvSpPr txBox="1"/>
          <p:nvPr/>
        </p:nvSpPr>
        <p:spPr>
          <a:xfrm>
            <a:off x="2654300" y="2889028"/>
            <a:ext cx="1310936" cy="261610"/>
          </a:xfrm>
          <a:prstGeom prst="rect">
            <a:avLst/>
          </a:prstGeom>
          <a:noFill/>
        </p:spPr>
        <p:txBody>
          <a:bodyPr wrap="none" rtlCol="0">
            <a:spAutoFit/>
          </a:bodyPr>
          <a:lstStyle/>
          <a:p>
            <a:r>
              <a:rPr lang="en-US" sz="1100" i="1" spc="-10" dirty="0" err="1">
                <a:solidFill>
                  <a:srgbClr val="FFFFFF"/>
                </a:solidFill>
                <a:latin typeface="LM Sans 10"/>
                <a:cs typeface="LM Sans 10"/>
              </a:rPr>
              <a:t>T</a:t>
            </a:r>
            <a:r>
              <a:rPr lang="en-US" sz="1100" i="1" spc="-5" dirty="0" err="1">
                <a:solidFill>
                  <a:srgbClr val="FFFFFF"/>
                </a:solidFill>
                <a:latin typeface="LM Sans 10"/>
                <a:cs typeface="LM Sans 10"/>
              </a:rPr>
              <a:t>háng</a:t>
            </a:r>
            <a:r>
              <a:rPr lang="en-US" sz="1100" i="1" spc="-5" dirty="0">
                <a:solidFill>
                  <a:srgbClr val="FFFFFF"/>
                </a:solidFill>
                <a:latin typeface="LM Sans 10"/>
                <a:cs typeface="LM Sans 10"/>
              </a:rPr>
              <a:t> 12 </a:t>
            </a:r>
            <a:r>
              <a:rPr lang="en-US" sz="1100" i="1" spc="-10" dirty="0" err="1">
                <a:solidFill>
                  <a:srgbClr val="FFFFFF"/>
                </a:solidFill>
                <a:latin typeface="LM Sans 10"/>
                <a:cs typeface="LM Sans 10"/>
              </a:rPr>
              <a:t>năm</a:t>
            </a:r>
            <a:r>
              <a:rPr lang="en-US" sz="1100" i="1" spc="-10" dirty="0">
                <a:solidFill>
                  <a:srgbClr val="FFFFFF"/>
                </a:solidFill>
                <a:latin typeface="LM Sans 10"/>
                <a:cs typeface="LM Sans 10"/>
              </a:rPr>
              <a:t> 2021</a:t>
            </a:r>
            <a:endParaRPr lang="en-US" sz="1100" dirty="0">
              <a:latin typeface="LM Sans 10"/>
              <a:cs typeface="LM Sans 10"/>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408445"/>
          </a:xfrm>
          <a:prstGeom prst="rect">
            <a:avLst/>
          </a:prstGeom>
        </p:spPr>
        <p:txBody>
          <a:bodyPr vert="horz" wrap="square" lIns="0" tIns="69215" rIns="0" bIns="0" rtlCol="0">
            <a:spAutoFit/>
          </a:bodyPr>
          <a:lstStyle/>
          <a:p>
            <a:pPr marL="12700">
              <a:lnSpc>
                <a:spcPct val="100000"/>
              </a:lnSpc>
            </a:pPr>
            <a:r>
              <a:rPr lang="en-US" sz="800" b="1" u="sng" spc="-25" dirty="0" err="1">
                <a:solidFill>
                  <a:srgbClr val="3B3BFF"/>
                </a:solidFill>
                <a:latin typeface="Arial"/>
                <a:cs typeface="Arial"/>
              </a:rPr>
              <a:t>Khảo</a:t>
            </a:r>
            <a:r>
              <a:rPr lang="en-US" sz="800" b="1" u="sng" spc="-30" dirty="0">
                <a:solidFill>
                  <a:srgbClr val="EBA1A9"/>
                </a:solidFill>
                <a:latin typeface="Arial"/>
                <a:cs typeface="Arial"/>
              </a:rPr>
              <a:t> </a:t>
            </a:r>
            <a:r>
              <a:rPr lang="en-US" sz="800" b="1" u="sng" spc="-25" dirty="0" err="1">
                <a:solidFill>
                  <a:srgbClr val="3B3BFF"/>
                </a:solidFill>
                <a:latin typeface="Arial"/>
                <a:cs typeface="Arial"/>
              </a:rPr>
              <a:t>sát</a:t>
            </a:r>
            <a:endParaRPr lang="en-US" sz="800" b="1" u="sng" spc="-25" dirty="0">
              <a:solidFill>
                <a:srgbClr val="3B3BFF"/>
              </a:solidFill>
              <a:latin typeface="Arial"/>
              <a:cs typeface="Arial"/>
            </a:endParaRPr>
          </a:p>
          <a:p>
            <a:pPr marL="12700">
              <a:lnSpc>
                <a:spcPct val="100000"/>
              </a:lnSpc>
            </a:pPr>
            <a:r>
              <a:rPr lang="en-US" sz="800" b="1" spc="-25" dirty="0">
                <a:solidFill>
                  <a:srgbClr val="3B3BFF"/>
                </a:solidFill>
                <a:latin typeface="Arial"/>
                <a:cs typeface="Arial"/>
              </a:rPr>
              <a:t> </a:t>
            </a:r>
            <a:r>
              <a:rPr lang="en-US" sz="600" i="1" spc="-25" dirty="0">
                <a:solidFill>
                  <a:srgbClr val="3B3BFF"/>
                </a:solidFill>
                <a:latin typeface="Arial"/>
                <a:cs typeface="Arial"/>
              </a:rPr>
              <a:t>Requirement</a:t>
            </a:r>
          </a:p>
          <a:p>
            <a:pPr marL="12700">
              <a:lnSpc>
                <a:spcPct val="100000"/>
              </a:lnSpc>
            </a:pPr>
            <a:r>
              <a:rPr lang="en-US" sz="600" b="1" i="1" spc="-25" dirty="0">
                <a:solidFill>
                  <a:srgbClr val="3B3BFF"/>
                </a:solidFill>
                <a:latin typeface="Arial"/>
                <a:cs typeface="Arial"/>
              </a:rPr>
              <a:t> </a:t>
            </a:r>
            <a:r>
              <a:rPr lang="en-US" sz="600" i="1" u="sng" spc="-25" dirty="0" err="1">
                <a:solidFill>
                  <a:srgbClr val="3B3BFF"/>
                </a:solidFill>
                <a:latin typeface="Arial"/>
                <a:cs typeface="Arial"/>
              </a:rPr>
              <a:t>Quy</a:t>
            </a:r>
            <a:r>
              <a:rPr lang="en-US" sz="600" i="1" u="sng" spc="-25" dirty="0">
                <a:solidFill>
                  <a:srgbClr val="3B3BFF"/>
                </a:solidFill>
                <a:latin typeface="Arial"/>
                <a:cs typeface="Arial"/>
              </a:rPr>
              <a:t> </a:t>
            </a:r>
            <a:r>
              <a:rPr lang="en-US" sz="600" i="1" u="sng" spc="-25" dirty="0" err="1">
                <a:solidFill>
                  <a:srgbClr val="3B3BFF"/>
                </a:solidFill>
                <a:latin typeface="Arial"/>
                <a:cs typeface="Arial"/>
              </a:rPr>
              <a:t>mô</a:t>
            </a:r>
            <a:r>
              <a:rPr lang="en-US" sz="600" i="1" u="sng" spc="-25" dirty="0">
                <a:solidFill>
                  <a:srgbClr val="3B3BFF"/>
                </a:solidFill>
                <a:latin typeface="Arial"/>
                <a:cs typeface="Arial"/>
              </a:rPr>
              <a:t> </a:t>
            </a:r>
            <a:r>
              <a:rPr lang="en-US" sz="600" i="1" u="sng" spc="-25" dirty="0" err="1">
                <a:solidFill>
                  <a:srgbClr val="3B3BFF"/>
                </a:solidFill>
                <a:latin typeface="Arial"/>
                <a:cs typeface="Arial"/>
              </a:rPr>
              <a:t>dữ</a:t>
            </a:r>
            <a:r>
              <a:rPr lang="en-US" sz="600" i="1" u="sng" spc="-25" dirty="0">
                <a:solidFill>
                  <a:srgbClr val="3B3BFF"/>
                </a:solidFill>
                <a:latin typeface="Arial"/>
                <a:cs typeface="Arial"/>
              </a:rPr>
              <a:t> </a:t>
            </a:r>
            <a:r>
              <a:rPr lang="en-US" sz="600" i="1" u="sng" spc="-25" dirty="0" err="1">
                <a:solidFill>
                  <a:srgbClr val="3B3BFF"/>
                </a:solidFill>
                <a:latin typeface="Arial"/>
                <a:cs typeface="Arial"/>
              </a:rPr>
              <a:t>liệu</a:t>
            </a:r>
            <a:endParaRPr sz="800" i="1" u="sng" spc="-25" dirty="0">
              <a:solidFill>
                <a:srgbClr val="3B3BFF"/>
              </a:solidFill>
              <a:latin typeface="Arial"/>
              <a:cs typeface="Arial"/>
            </a:endParaRPr>
          </a:p>
        </p:txBody>
      </p:sp>
      <p:sp>
        <p:nvSpPr>
          <p:cNvPr id="3" name="object 3"/>
          <p:cNvSpPr txBox="1"/>
          <p:nvPr/>
        </p:nvSpPr>
        <p:spPr>
          <a:xfrm>
            <a:off x="62356" y="1072183"/>
            <a:ext cx="563245" cy="267335"/>
          </a:xfrm>
          <a:prstGeom prst="rect">
            <a:avLst/>
          </a:prstGeom>
        </p:spPr>
        <p:txBody>
          <a:bodyPr vert="horz" wrap="square" lIns="0" tIns="17145" rIns="0" bIns="0" rtlCol="0">
            <a:spAutoFit/>
          </a:bodyPr>
          <a:lstStyle/>
          <a:p>
            <a:pPr marL="12700" marR="5080">
              <a:lnSpc>
                <a:spcPts val="950"/>
              </a:lnSpc>
              <a:spcBef>
                <a:spcPts val="135"/>
              </a:spcBef>
            </a:pPr>
            <a:r>
              <a:rPr sz="800" b="1" spc="-25" dirty="0">
                <a:solidFill>
                  <a:srgbClr val="3B3BFF"/>
                </a:solidFill>
                <a:latin typeface="Arial"/>
                <a:cs typeface="Arial"/>
              </a:rPr>
              <a:t>Phân </a:t>
            </a:r>
            <a:r>
              <a:rPr sz="800" b="1" spc="-20" dirty="0">
                <a:solidFill>
                  <a:srgbClr val="3B3BFF"/>
                </a:solidFill>
                <a:latin typeface="Arial"/>
                <a:cs typeface="Arial"/>
              </a:rPr>
              <a:t>tích </a:t>
            </a:r>
            <a:r>
              <a:rPr sz="800" b="1" spc="-45" dirty="0" err="1">
                <a:solidFill>
                  <a:srgbClr val="3B3BFF"/>
                </a:solidFill>
                <a:latin typeface="Arial"/>
                <a:cs typeface="Arial"/>
              </a:rPr>
              <a:t>và</a:t>
            </a:r>
            <a:r>
              <a:rPr sz="800" b="1" spc="-45" dirty="0">
                <a:solidFill>
                  <a:srgbClr val="3B3BFF"/>
                </a:solidFill>
                <a:latin typeface="Arial"/>
                <a:cs typeface="Arial"/>
              </a:rPr>
              <a:t> </a:t>
            </a:r>
            <a:r>
              <a:rPr sz="800" b="1" dirty="0" err="1">
                <a:solidFill>
                  <a:srgbClr val="3B3BFF"/>
                </a:solidFill>
                <a:latin typeface="Arial"/>
                <a:cs typeface="Arial"/>
              </a:rPr>
              <a:t>thi</a:t>
            </a:r>
            <a:r>
              <a:rPr lang="vi-VN" sz="800" b="1" dirty="0" err="1">
                <a:solidFill>
                  <a:srgbClr val="3B3BFF"/>
                </a:solidFill>
                <a:latin typeface="Arial"/>
                <a:cs typeface="Arial"/>
              </a:rPr>
              <a:t>ết</a:t>
            </a:r>
            <a:r>
              <a:rPr lang="vi-VN" sz="800" b="1" dirty="0">
                <a:solidFill>
                  <a:srgbClr val="3B3BFF"/>
                </a:solidFill>
                <a:latin typeface="Arial"/>
                <a:cs typeface="Arial"/>
              </a:rPr>
              <a:t> </a:t>
            </a:r>
            <a:r>
              <a:rPr lang="vi-VN" sz="800" b="1" dirty="0" err="1">
                <a:solidFill>
                  <a:srgbClr val="3B3BFF"/>
                </a:solidFill>
                <a:latin typeface="Arial"/>
                <a:cs typeface="Arial"/>
              </a:rPr>
              <a:t>kế</a:t>
            </a:r>
            <a:endParaRPr sz="800" dirty="0">
              <a:solidFill>
                <a:srgbClr val="3B3BFF"/>
              </a:solidFill>
              <a:latin typeface="Arial"/>
              <a:cs typeface="Arial"/>
            </a:endParaRPr>
          </a:p>
        </p:txBody>
      </p:sp>
      <p:sp>
        <p:nvSpPr>
          <p:cNvPr id="4" name="object 4"/>
          <p:cNvSpPr txBox="1"/>
          <p:nvPr/>
        </p:nvSpPr>
        <p:spPr>
          <a:xfrm>
            <a:off x="62356" y="140959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2914231" cy="355867"/>
          </a:xfrm>
          <a:prstGeom prst="rect">
            <a:avLst/>
          </a:prstGeom>
        </p:spPr>
        <p:txBody>
          <a:bodyPr vert="horz" wrap="square" lIns="0" tIns="17145" rIns="0" bIns="0" rtlCol="0">
            <a:spAutoFit/>
          </a:bodyPr>
          <a:lstStyle/>
          <a:p>
            <a:pPr marL="12700">
              <a:lnSpc>
                <a:spcPct val="100000"/>
              </a:lnSpc>
              <a:spcBef>
                <a:spcPts val="135"/>
              </a:spcBef>
            </a:pPr>
            <a:r>
              <a:rPr lang="en-US" spc="-20" dirty="0" err="1"/>
              <a:t>Quy</a:t>
            </a:r>
            <a:r>
              <a:rPr lang="en-US" spc="-20" dirty="0"/>
              <a:t> </a:t>
            </a:r>
            <a:r>
              <a:rPr lang="en-US" spc="-20" dirty="0" err="1"/>
              <a:t>mô</a:t>
            </a:r>
            <a:r>
              <a:rPr lang="en-US" spc="-20" dirty="0"/>
              <a:t> </a:t>
            </a:r>
            <a:r>
              <a:rPr lang="en-US" spc="-20" dirty="0" err="1"/>
              <a:t>dữ</a:t>
            </a:r>
            <a:r>
              <a:rPr lang="en-US" spc="-20" dirty="0"/>
              <a:t> </a:t>
            </a:r>
            <a:r>
              <a:rPr lang="en-US" spc="-20" dirty="0" err="1"/>
              <a:t>liệu</a:t>
            </a:r>
            <a:br>
              <a:rPr lang="vi-VN" spc="-20" dirty="0"/>
            </a:br>
            <a:endParaRPr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10</a:t>
            </a:fld>
            <a:endParaRPr spc="-20" dirty="0"/>
          </a:p>
        </p:txBody>
      </p:sp>
      <p:pic>
        <p:nvPicPr>
          <p:cNvPr id="25" name="Picture 24">
            <a:extLst>
              <a:ext uri="{FF2B5EF4-FFF2-40B4-BE49-F238E27FC236}">
                <a16:creationId xmlns:a16="http://schemas.microsoft.com/office/drawing/2014/main" id="{43868714-80AE-4E8C-89FE-5B1D77621F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8364" y="1951389"/>
            <a:ext cx="3200307" cy="1178491"/>
          </a:xfrm>
          <a:prstGeom prst="rect">
            <a:avLst/>
          </a:prstGeom>
        </p:spPr>
      </p:pic>
      <p:pic>
        <p:nvPicPr>
          <p:cNvPr id="33" name="Picture 32">
            <a:extLst>
              <a:ext uri="{FF2B5EF4-FFF2-40B4-BE49-F238E27FC236}">
                <a16:creationId xmlns:a16="http://schemas.microsoft.com/office/drawing/2014/main" id="{C39E7E5F-10A5-459E-9C1B-E3A25115DF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8364" y="653535"/>
            <a:ext cx="3143729" cy="1130728"/>
          </a:xfrm>
          <a:prstGeom prst="rect">
            <a:avLst/>
          </a:prstGeom>
        </p:spPr>
      </p:pic>
      <p:sp>
        <p:nvSpPr>
          <p:cNvPr id="34" name="TextBox 33">
            <a:extLst>
              <a:ext uri="{FF2B5EF4-FFF2-40B4-BE49-F238E27FC236}">
                <a16:creationId xmlns:a16="http://schemas.microsoft.com/office/drawing/2014/main" id="{FE8BED0E-88D8-46C1-B1E4-F3F6D14135F3}"/>
              </a:ext>
            </a:extLst>
          </p:cNvPr>
          <p:cNvSpPr txBox="1"/>
          <p:nvPr/>
        </p:nvSpPr>
        <p:spPr>
          <a:xfrm>
            <a:off x="958364" y="1771276"/>
            <a:ext cx="1467336" cy="215444"/>
          </a:xfrm>
          <a:prstGeom prst="rect">
            <a:avLst/>
          </a:prstGeom>
          <a:noFill/>
        </p:spPr>
        <p:txBody>
          <a:bodyPr wrap="square" rtlCol="0">
            <a:spAutoFit/>
          </a:bodyPr>
          <a:lstStyle/>
          <a:p>
            <a:r>
              <a:rPr lang="en-US" sz="800" dirty="0" err="1"/>
              <a:t>Bảng</a:t>
            </a:r>
            <a:r>
              <a:rPr lang="en-US" sz="800" dirty="0"/>
              <a:t> </a:t>
            </a:r>
            <a:r>
              <a:rPr lang="en-US" sz="800" dirty="0" err="1"/>
              <a:t>sinh</a:t>
            </a:r>
            <a:r>
              <a:rPr lang="en-US" sz="800" dirty="0"/>
              <a:t> </a:t>
            </a:r>
            <a:r>
              <a:rPr lang="en-US" sz="800" dirty="0" err="1"/>
              <a:t>viên</a:t>
            </a:r>
            <a:r>
              <a:rPr lang="en-US" sz="800" dirty="0"/>
              <a:t> – Student</a:t>
            </a:r>
          </a:p>
        </p:txBody>
      </p:sp>
      <p:sp>
        <p:nvSpPr>
          <p:cNvPr id="35" name="TextBox 34">
            <a:extLst>
              <a:ext uri="{FF2B5EF4-FFF2-40B4-BE49-F238E27FC236}">
                <a16:creationId xmlns:a16="http://schemas.microsoft.com/office/drawing/2014/main" id="{50745412-25B0-4058-8202-0460A4BD8F97}"/>
              </a:ext>
            </a:extLst>
          </p:cNvPr>
          <p:cNvSpPr txBox="1"/>
          <p:nvPr/>
        </p:nvSpPr>
        <p:spPr>
          <a:xfrm>
            <a:off x="960451" y="447464"/>
            <a:ext cx="1467336" cy="215444"/>
          </a:xfrm>
          <a:prstGeom prst="rect">
            <a:avLst/>
          </a:prstGeom>
          <a:noFill/>
        </p:spPr>
        <p:txBody>
          <a:bodyPr wrap="square" rtlCol="0">
            <a:spAutoFit/>
          </a:bodyPr>
          <a:lstStyle/>
          <a:p>
            <a:r>
              <a:rPr lang="en-US" sz="800" dirty="0" err="1"/>
              <a:t>Bảng</a:t>
            </a:r>
            <a:r>
              <a:rPr lang="en-US" sz="800" dirty="0"/>
              <a:t> </a:t>
            </a:r>
            <a:r>
              <a:rPr lang="en-US" sz="800" dirty="0" err="1"/>
              <a:t>giảng</a:t>
            </a:r>
            <a:r>
              <a:rPr lang="en-US" sz="800" dirty="0"/>
              <a:t> </a:t>
            </a:r>
            <a:r>
              <a:rPr lang="en-US" sz="800" dirty="0" err="1"/>
              <a:t>viên</a:t>
            </a:r>
            <a:r>
              <a:rPr lang="en-US" sz="800" dirty="0"/>
              <a:t> - </a:t>
            </a:r>
            <a:r>
              <a:rPr lang="en-US" sz="800" dirty="0" err="1"/>
              <a:t>Instrucstor</a:t>
            </a:r>
            <a:endParaRPr lang="en-US" sz="800" dirty="0"/>
          </a:p>
        </p:txBody>
      </p:sp>
    </p:spTree>
    <p:extLst>
      <p:ext uri="{BB962C8B-B14F-4D97-AF65-F5344CB8AC3E}">
        <p14:creationId xmlns:p14="http://schemas.microsoft.com/office/powerpoint/2010/main" val="7811561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408445"/>
          </a:xfrm>
          <a:prstGeom prst="rect">
            <a:avLst/>
          </a:prstGeom>
        </p:spPr>
        <p:txBody>
          <a:bodyPr vert="horz" wrap="square" lIns="0" tIns="69215" rIns="0" bIns="0" rtlCol="0">
            <a:spAutoFit/>
          </a:bodyPr>
          <a:lstStyle/>
          <a:p>
            <a:pPr marL="12700">
              <a:lnSpc>
                <a:spcPct val="100000"/>
              </a:lnSpc>
            </a:pPr>
            <a:r>
              <a:rPr lang="en-US" sz="800" b="1" u="sng" spc="-25" dirty="0" err="1">
                <a:solidFill>
                  <a:srgbClr val="3B3BFF"/>
                </a:solidFill>
                <a:latin typeface="Arial"/>
                <a:cs typeface="Arial"/>
              </a:rPr>
              <a:t>Khảo</a:t>
            </a:r>
            <a:r>
              <a:rPr lang="en-US" sz="800" b="1" u="sng" spc="-30" dirty="0">
                <a:solidFill>
                  <a:srgbClr val="EBA1A9"/>
                </a:solidFill>
                <a:latin typeface="Arial"/>
                <a:cs typeface="Arial"/>
              </a:rPr>
              <a:t> </a:t>
            </a:r>
            <a:r>
              <a:rPr lang="en-US" sz="800" b="1" u="sng" spc="-25" dirty="0" err="1">
                <a:solidFill>
                  <a:srgbClr val="3B3BFF"/>
                </a:solidFill>
                <a:latin typeface="Arial"/>
                <a:cs typeface="Arial"/>
              </a:rPr>
              <a:t>sát</a:t>
            </a:r>
            <a:endParaRPr lang="en-US" sz="800" b="1" u="sng" spc="-25" dirty="0">
              <a:solidFill>
                <a:srgbClr val="3B3BFF"/>
              </a:solidFill>
              <a:latin typeface="Arial"/>
              <a:cs typeface="Arial"/>
            </a:endParaRPr>
          </a:p>
          <a:p>
            <a:pPr marL="12700">
              <a:lnSpc>
                <a:spcPct val="100000"/>
              </a:lnSpc>
            </a:pPr>
            <a:r>
              <a:rPr lang="en-US" sz="800" b="1" spc="-25" dirty="0">
                <a:solidFill>
                  <a:srgbClr val="3B3BFF"/>
                </a:solidFill>
                <a:latin typeface="Arial"/>
                <a:cs typeface="Arial"/>
              </a:rPr>
              <a:t> </a:t>
            </a:r>
            <a:r>
              <a:rPr lang="en-US" sz="600" i="1" spc="-25" dirty="0">
                <a:solidFill>
                  <a:srgbClr val="3B3BFF"/>
                </a:solidFill>
                <a:latin typeface="Arial"/>
                <a:cs typeface="Arial"/>
              </a:rPr>
              <a:t>Requirement</a:t>
            </a:r>
          </a:p>
          <a:p>
            <a:pPr marL="12700">
              <a:lnSpc>
                <a:spcPct val="100000"/>
              </a:lnSpc>
            </a:pPr>
            <a:r>
              <a:rPr lang="en-US" sz="600" b="1" i="1" spc="-25" dirty="0">
                <a:solidFill>
                  <a:srgbClr val="3B3BFF"/>
                </a:solidFill>
                <a:latin typeface="Arial"/>
                <a:cs typeface="Arial"/>
              </a:rPr>
              <a:t> </a:t>
            </a:r>
            <a:r>
              <a:rPr lang="en-US" sz="600" i="1" u="sng" spc="-25" dirty="0" err="1">
                <a:solidFill>
                  <a:srgbClr val="3B3BFF"/>
                </a:solidFill>
                <a:latin typeface="Arial"/>
                <a:cs typeface="Arial"/>
              </a:rPr>
              <a:t>Quy</a:t>
            </a:r>
            <a:r>
              <a:rPr lang="en-US" sz="600" i="1" u="sng" spc="-25" dirty="0">
                <a:solidFill>
                  <a:srgbClr val="3B3BFF"/>
                </a:solidFill>
                <a:latin typeface="Arial"/>
                <a:cs typeface="Arial"/>
              </a:rPr>
              <a:t> </a:t>
            </a:r>
            <a:r>
              <a:rPr lang="en-US" sz="600" i="1" u="sng" spc="-25" dirty="0" err="1">
                <a:solidFill>
                  <a:srgbClr val="3B3BFF"/>
                </a:solidFill>
                <a:latin typeface="Arial"/>
                <a:cs typeface="Arial"/>
              </a:rPr>
              <a:t>mô</a:t>
            </a:r>
            <a:r>
              <a:rPr lang="en-US" sz="600" i="1" u="sng" spc="-25" dirty="0">
                <a:solidFill>
                  <a:srgbClr val="3B3BFF"/>
                </a:solidFill>
                <a:latin typeface="Arial"/>
                <a:cs typeface="Arial"/>
              </a:rPr>
              <a:t> </a:t>
            </a:r>
            <a:r>
              <a:rPr lang="en-US" sz="600" i="1" u="sng" spc="-25" dirty="0" err="1">
                <a:solidFill>
                  <a:srgbClr val="3B3BFF"/>
                </a:solidFill>
                <a:latin typeface="Arial"/>
                <a:cs typeface="Arial"/>
              </a:rPr>
              <a:t>dữ</a:t>
            </a:r>
            <a:r>
              <a:rPr lang="en-US" sz="600" i="1" u="sng" spc="-25" dirty="0">
                <a:solidFill>
                  <a:srgbClr val="3B3BFF"/>
                </a:solidFill>
                <a:latin typeface="Arial"/>
                <a:cs typeface="Arial"/>
              </a:rPr>
              <a:t> </a:t>
            </a:r>
            <a:r>
              <a:rPr lang="en-US" sz="600" i="1" u="sng" spc="-25" dirty="0" err="1">
                <a:solidFill>
                  <a:srgbClr val="3B3BFF"/>
                </a:solidFill>
                <a:latin typeface="Arial"/>
                <a:cs typeface="Arial"/>
              </a:rPr>
              <a:t>liệu</a:t>
            </a:r>
            <a:endParaRPr sz="800" i="1" u="sng" spc="-25" dirty="0">
              <a:solidFill>
                <a:srgbClr val="3B3BFF"/>
              </a:solidFill>
              <a:latin typeface="Arial"/>
              <a:cs typeface="Arial"/>
            </a:endParaRPr>
          </a:p>
        </p:txBody>
      </p:sp>
      <p:sp>
        <p:nvSpPr>
          <p:cNvPr id="3" name="object 3"/>
          <p:cNvSpPr txBox="1"/>
          <p:nvPr/>
        </p:nvSpPr>
        <p:spPr>
          <a:xfrm>
            <a:off x="62356" y="1072183"/>
            <a:ext cx="563245" cy="267335"/>
          </a:xfrm>
          <a:prstGeom prst="rect">
            <a:avLst/>
          </a:prstGeom>
        </p:spPr>
        <p:txBody>
          <a:bodyPr vert="horz" wrap="square" lIns="0" tIns="17145" rIns="0" bIns="0" rtlCol="0">
            <a:spAutoFit/>
          </a:bodyPr>
          <a:lstStyle/>
          <a:p>
            <a:pPr marL="12700" marR="5080">
              <a:lnSpc>
                <a:spcPts val="950"/>
              </a:lnSpc>
              <a:spcBef>
                <a:spcPts val="135"/>
              </a:spcBef>
            </a:pPr>
            <a:r>
              <a:rPr sz="800" b="1" spc="-25" dirty="0">
                <a:solidFill>
                  <a:srgbClr val="3B3BFF"/>
                </a:solidFill>
                <a:latin typeface="Arial"/>
                <a:cs typeface="Arial"/>
              </a:rPr>
              <a:t>Phân </a:t>
            </a:r>
            <a:r>
              <a:rPr sz="800" b="1" spc="-20" dirty="0">
                <a:solidFill>
                  <a:srgbClr val="3B3BFF"/>
                </a:solidFill>
                <a:latin typeface="Arial"/>
                <a:cs typeface="Arial"/>
              </a:rPr>
              <a:t>tích </a:t>
            </a:r>
            <a:r>
              <a:rPr sz="800" b="1" spc="-45" dirty="0" err="1">
                <a:solidFill>
                  <a:srgbClr val="3B3BFF"/>
                </a:solidFill>
                <a:latin typeface="Arial"/>
                <a:cs typeface="Arial"/>
              </a:rPr>
              <a:t>và</a:t>
            </a:r>
            <a:r>
              <a:rPr sz="800" b="1" spc="-45" dirty="0">
                <a:solidFill>
                  <a:srgbClr val="3B3BFF"/>
                </a:solidFill>
                <a:latin typeface="Arial"/>
                <a:cs typeface="Arial"/>
              </a:rPr>
              <a:t> </a:t>
            </a:r>
            <a:r>
              <a:rPr sz="800" b="1" dirty="0" err="1">
                <a:solidFill>
                  <a:srgbClr val="3B3BFF"/>
                </a:solidFill>
                <a:latin typeface="Arial"/>
                <a:cs typeface="Arial"/>
              </a:rPr>
              <a:t>thi</a:t>
            </a:r>
            <a:r>
              <a:rPr lang="vi-VN" sz="800" b="1" dirty="0" err="1">
                <a:solidFill>
                  <a:srgbClr val="3B3BFF"/>
                </a:solidFill>
                <a:latin typeface="Arial"/>
                <a:cs typeface="Arial"/>
              </a:rPr>
              <a:t>ết</a:t>
            </a:r>
            <a:r>
              <a:rPr lang="vi-VN" sz="800" b="1" dirty="0">
                <a:solidFill>
                  <a:srgbClr val="3B3BFF"/>
                </a:solidFill>
                <a:latin typeface="Arial"/>
                <a:cs typeface="Arial"/>
              </a:rPr>
              <a:t> </a:t>
            </a:r>
            <a:r>
              <a:rPr lang="vi-VN" sz="800" b="1" dirty="0" err="1">
                <a:solidFill>
                  <a:srgbClr val="3B3BFF"/>
                </a:solidFill>
                <a:latin typeface="Arial"/>
                <a:cs typeface="Arial"/>
              </a:rPr>
              <a:t>kế</a:t>
            </a:r>
            <a:endParaRPr sz="800" dirty="0">
              <a:solidFill>
                <a:srgbClr val="3B3BFF"/>
              </a:solidFill>
              <a:latin typeface="Arial"/>
              <a:cs typeface="Arial"/>
            </a:endParaRPr>
          </a:p>
        </p:txBody>
      </p:sp>
      <p:sp>
        <p:nvSpPr>
          <p:cNvPr id="4" name="object 4"/>
          <p:cNvSpPr txBox="1"/>
          <p:nvPr/>
        </p:nvSpPr>
        <p:spPr>
          <a:xfrm>
            <a:off x="62356" y="140959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2914231" cy="355867"/>
          </a:xfrm>
          <a:prstGeom prst="rect">
            <a:avLst/>
          </a:prstGeom>
        </p:spPr>
        <p:txBody>
          <a:bodyPr vert="horz" wrap="square" lIns="0" tIns="17145" rIns="0" bIns="0" rtlCol="0">
            <a:spAutoFit/>
          </a:bodyPr>
          <a:lstStyle/>
          <a:p>
            <a:pPr marL="12700">
              <a:lnSpc>
                <a:spcPct val="100000"/>
              </a:lnSpc>
              <a:spcBef>
                <a:spcPts val="135"/>
              </a:spcBef>
            </a:pPr>
            <a:r>
              <a:rPr lang="en-US" spc="-20" dirty="0" err="1"/>
              <a:t>Quy</a:t>
            </a:r>
            <a:r>
              <a:rPr lang="en-US" spc="-20" dirty="0"/>
              <a:t> </a:t>
            </a:r>
            <a:r>
              <a:rPr lang="en-US" spc="-20" dirty="0" err="1"/>
              <a:t>mô</a:t>
            </a:r>
            <a:r>
              <a:rPr lang="en-US" spc="-20" dirty="0"/>
              <a:t> </a:t>
            </a:r>
            <a:r>
              <a:rPr lang="en-US" spc="-20" dirty="0" err="1"/>
              <a:t>dữ</a:t>
            </a:r>
            <a:r>
              <a:rPr lang="en-US" spc="-20" dirty="0"/>
              <a:t> </a:t>
            </a:r>
            <a:r>
              <a:rPr lang="en-US" spc="-20" dirty="0" err="1"/>
              <a:t>liệu</a:t>
            </a:r>
            <a:br>
              <a:rPr lang="vi-VN" spc="-20" dirty="0"/>
            </a:br>
            <a:endParaRPr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11</a:t>
            </a:fld>
            <a:endParaRPr spc="-20" dirty="0"/>
          </a:p>
        </p:txBody>
      </p:sp>
      <p:sp>
        <p:nvSpPr>
          <p:cNvPr id="34" name="TextBox 33">
            <a:extLst>
              <a:ext uri="{FF2B5EF4-FFF2-40B4-BE49-F238E27FC236}">
                <a16:creationId xmlns:a16="http://schemas.microsoft.com/office/drawing/2014/main" id="{FE8BED0E-88D8-46C1-B1E4-F3F6D14135F3}"/>
              </a:ext>
            </a:extLst>
          </p:cNvPr>
          <p:cNvSpPr txBox="1"/>
          <p:nvPr/>
        </p:nvSpPr>
        <p:spPr>
          <a:xfrm>
            <a:off x="978627" y="1827702"/>
            <a:ext cx="1848333" cy="215444"/>
          </a:xfrm>
          <a:prstGeom prst="rect">
            <a:avLst/>
          </a:prstGeom>
          <a:noFill/>
        </p:spPr>
        <p:txBody>
          <a:bodyPr wrap="square" rtlCol="0">
            <a:spAutoFit/>
          </a:bodyPr>
          <a:lstStyle/>
          <a:p>
            <a:r>
              <a:rPr lang="en-US" sz="800" dirty="0" err="1"/>
              <a:t>Bảng</a:t>
            </a:r>
            <a:r>
              <a:rPr lang="en-US" sz="800" dirty="0"/>
              <a:t> </a:t>
            </a:r>
            <a:r>
              <a:rPr lang="en-US" sz="800" dirty="0" err="1"/>
              <a:t>thông</a:t>
            </a:r>
            <a:r>
              <a:rPr lang="en-US" sz="800" dirty="0"/>
              <a:t> tin </a:t>
            </a:r>
            <a:r>
              <a:rPr lang="en-US" sz="800" dirty="0" err="1"/>
              <a:t>đăng</a:t>
            </a:r>
            <a:r>
              <a:rPr lang="en-US" sz="800" dirty="0"/>
              <a:t> </a:t>
            </a:r>
            <a:r>
              <a:rPr lang="en-US" sz="800" dirty="0" err="1"/>
              <a:t>ký</a:t>
            </a:r>
            <a:r>
              <a:rPr lang="en-US" sz="800" dirty="0"/>
              <a:t> học </a:t>
            </a:r>
            <a:r>
              <a:rPr lang="en-US" sz="800" dirty="0" err="1"/>
              <a:t>phần</a:t>
            </a:r>
            <a:r>
              <a:rPr lang="en-US" sz="800" dirty="0"/>
              <a:t> - Takes</a:t>
            </a:r>
          </a:p>
        </p:txBody>
      </p:sp>
      <p:sp>
        <p:nvSpPr>
          <p:cNvPr id="35" name="TextBox 34">
            <a:extLst>
              <a:ext uri="{FF2B5EF4-FFF2-40B4-BE49-F238E27FC236}">
                <a16:creationId xmlns:a16="http://schemas.microsoft.com/office/drawing/2014/main" id="{50745412-25B0-4058-8202-0460A4BD8F97}"/>
              </a:ext>
            </a:extLst>
          </p:cNvPr>
          <p:cNvSpPr txBox="1"/>
          <p:nvPr/>
        </p:nvSpPr>
        <p:spPr>
          <a:xfrm>
            <a:off x="949050" y="486409"/>
            <a:ext cx="2227247" cy="215444"/>
          </a:xfrm>
          <a:prstGeom prst="rect">
            <a:avLst/>
          </a:prstGeom>
          <a:noFill/>
        </p:spPr>
        <p:txBody>
          <a:bodyPr wrap="square" rtlCol="0">
            <a:spAutoFit/>
          </a:bodyPr>
          <a:lstStyle/>
          <a:p>
            <a:r>
              <a:rPr lang="en-US" sz="800" dirty="0" err="1"/>
              <a:t>Bảng</a:t>
            </a:r>
            <a:r>
              <a:rPr lang="en-US" sz="800" dirty="0"/>
              <a:t> </a:t>
            </a:r>
            <a:r>
              <a:rPr lang="en-US" sz="800" dirty="0" err="1"/>
              <a:t>thông</a:t>
            </a:r>
            <a:r>
              <a:rPr lang="en-US" sz="800" dirty="0"/>
              <a:t> tin </a:t>
            </a:r>
            <a:r>
              <a:rPr lang="en-US" sz="800" dirty="0" err="1"/>
              <a:t>giảng</a:t>
            </a:r>
            <a:r>
              <a:rPr lang="en-US" sz="800" dirty="0"/>
              <a:t> </a:t>
            </a:r>
            <a:r>
              <a:rPr lang="en-US" sz="800" dirty="0" err="1"/>
              <a:t>dạy</a:t>
            </a:r>
            <a:r>
              <a:rPr lang="en-US" sz="800" dirty="0"/>
              <a:t> - Teaches</a:t>
            </a:r>
          </a:p>
        </p:txBody>
      </p:sp>
      <p:pic>
        <p:nvPicPr>
          <p:cNvPr id="26" name="Picture 25">
            <a:extLst>
              <a:ext uri="{FF2B5EF4-FFF2-40B4-BE49-F238E27FC236}">
                <a16:creationId xmlns:a16="http://schemas.microsoft.com/office/drawing/2014/main" id="{48403957-28A8-4F9A-96D5-102ED8A09D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7484" y="748749"/>
            <a:ext cx="3205971" cy="1019792"/>
          </a:xfrm>
          <a:prstGeom prst="rect">
            <a:avLst/>
          </a:prstGeom>
        </p:spPr>
      </p:pic>
      <p:pic>
        <p:nvPicPr>
          <p:cNvPr id="32" name="Picture 31">
            <a:extLst>
              <a:ext uri="{FF2B5EF4-FFF2-40B4-BE49-F238E27FC236}">
                <a16:creationId xmlns:a16="http://schemas.microsoft.com/office/drawing/2014/main" id="{B52EDBA9-3F9F-4605-A543-8A65E7BAA2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1264" y="2035201"/>
            <a:ext cx="3209016" cy="1019791"/>
          </a:xfrm>
          <a:prstGeom prst="rect">
            <a:avLst/>
          </a:prstGeom>
        </p:spPr>
      </p:pic>
    </p:spTree>
    <p:extLst>
      <p:ext uri="{BB962C8B-B14F-4D97-AF65-F5344CB8AC3E}">
        <p14:creationId xmlns:p14="http://schemas.microsoft.com/office/powerpoint/2010/main" val="193712370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408445"/>
          </a:xfrm>
          <a:prstGeom prst="rect">
            <a:avLst/>
          </a:prstGeom>
        </p:spPr>
        <p:txBody>
          <a:bodyPr vert="horz" wrap="square" lIns="0" tIns="69215" rIns="0" bIns="0" rtlCol="0">
            <a:spAutoFit/>
          </a:bodyPr>
          <a:lstStyle/>
          <a:p>
            <a:pPr marL="12700">
              <a:lnSpc>
                <a:spcPct val="100000"/>
              </a:lnSpc>
            </a:pPr>
            <a:r>
              <a:rPr lang="en-US" sz="800" b="1" u="sng" spc="-25" dirty="0" err="1">
                <a:solidFill>
                  <a:srgbClr val="3B3BFF"/>
                </a:solidFill>
                <a:latin typeface="Arial"/>
                <a:cs typeface="Arial"/>
              </a:rPr>
              <a:t>Khảo</a:t>
            </a:r>
            <a:r>
              <a:rPr lang="en-US" sz="800" b="1" u="sng" spc="-30" dirty="0">
                <a:solidFill>
                  <a:srgbClr val="EBA1A9"/>
                </a:solidFill>
                <a:latin typeface="Arial"/>
                <a:cs typeface="Arial"/>
              </a:rPr>
              <a:t> </a:t>
            </a:r>
            <a:r>
              <a:rPr lang="en-US" sz="800" b="1" u="sng" spc="-25" dirty="0" err="1">
                <a:solidFill>
                  <a:srgbClr val="3B3BFF"/>
                </a:solidFill>
                <a:latin typeface="Arial"/>
                <a:cs typeface="Arial"/>
              </a:rPr>
              <a:t>sát</a:t>
            </a:r>
            <a:endParaRPr lang="en-US" sz="800" b="1" u="sng" spc="-25" dirty="0">
              <a:solidFill>
                <a:srgbClr val="3B3BFF"/>
              </a:solidFill>
              <a:latin typeface="Arial"/>
              <a:cs typeface="Arial"/>
            </a:endParaRPr>
          </a:p>
          <a:p>
            <a:pPr marL="12700">
              <a:lnSpc>
                <a:spcPct val="100000"/>
              </a:lnSpc>
            </a:pPr>
            <a:r>
              <a:rPr lang="en-US" sz="800" b="1" spc="-25" dirty="0">
                <a:solidFill>
                  <a:srgbClr val="3B3BFF"/>
                </a:solidFill>
                <a:latin typeface="Arial"/>
                <a:cs typeface="Arial"/>
              </a:rPr>
              <a:t> </a:t>
            </a:r>
            <a:r>
              <a:rPr lang="en-US" sz="600" i="1" spc="-25" dirty="0">
                <a:solidFill>
                  <a:srgbClr val="3B3BFF"/>
                </a:solidFill>
                <a:latin typeface="Arial"/>
                <a:cs typeface="Arial"/>
              </a:rPr>
              <a:t>Requirement</a:t>
            </a:r>
          </a:p>
          <a:p>
            <a:pPr marL="12700">
              <a:lnSpc>
                <a:spcPct val="100000"/>
              </a:lnSpc>
            </a:pPr>
            <a:r>
              <a:rPr lang="en-US" sz="600" b="1" i="1" spc="-25" dirty="0">
                <a:solidFill>
                  <a:srgbClr val="3B3BFF"/>
                </a:solidFill>
                <a:latin typeface="Arial"/>
                <a:cs typeface="Arial"/>
              </a:rPr>
              <a:t> </a:t>
            </a:r>
            <a:r>
              <a:rPr lang="en-US" sz="600" i="1" u="sng" spc="-25" dirty="0" err="1">
                <a:solidFill>
                  <a:srgbClr val="3B3BFF"/>
                </a:solidFill>
                <a:latin typeface="Arial"/>
                <a:cs typeface="Arial"/>
              </a:rPr>
              <a:t>Quy</a:t>
            </a:r>
            <a:r>
              <a:rPr lang="en-US" sz="600" i="1" u="sng" spc="-25" dirty="0">
                <a:solidFill>
                  <a:srgbClr val="3B3BFF"/>
                </a:solidFill>
                <a:latin typeface="Arial"/>
                <a:cs typeface="Arial"/>
              </a:rPr>
              <a:t> </a:t>
            </a:r>
            <a:r>
              <a:rPr lang="en-US" sz="600" i="1" u="sng" spc="-25" dirty="0" err="1">
                <a:solidFill>
                  <a:srgbClr val="3B3BFF"/>
                </a:solidFill>
                <a:latin typeface="Arial"/>
                <a:cs typeface="Arial"/>
              </a:rPr>
              <a:t>mô</a:t>
            </a:r>
            <a:r>
              <a:rPr lang="en-US" sz="600" i="1" u="sng" spc="-25" dirty="0">
                <a:solidFill>
                  <a:srgbClr val="3B3BFF"/>
                </a:solidFill>
                <a:latin typeface="Arial"/>
                <a:cs typeface="Arial"/>
              </a:rPr>
              <a:t> </a:t>
            </a:r>
            <a:r>
              <a:rPr lang="en-US" sz="600" i="1" u="sng" spc="-25" dirty="0" err="1">
                <a:solidFill>
                  <a:srgbClr val="3B3BFF"/>
                </a:solidFill>
                <a:latin typeface="Arial"/>
                <a:cs typeface="Arial"/>
              </a:rPr>
              <a:t>dữ</a:t>
            </a:r>
            <a:r>
              <a:rPr lang="en-US" sz="600" i="1" u="sng" spc="-25" dirty="0">
                <a:solidFill>
                  <a:srgbClr val="3B3BFF"/>
                </a:solidFill>
                <a:latin typeface="Arial"/>
                <a:cs typeface="Arial"/>
              </a:rPr>
              <a:t> </a:t>
            </a:r>
            <a:r>
              <a:rPr lang="en-US" sz="600" i="1" u="sng" spc="-25" dirty="0" err="1">
                <a:solidFill>
                  <a:srgbClr val="3B3BFF"/>
                </a:solidFill>
                <a:latin typeface="Arial"/>
                <a:cs typeface="Arial"/>
              </a:rPr>
              <a:t>liệu</a:t>
            </a:r>
            <a:endParaRPr sz="800" i="1" u="sng" spc="-25" dirty="0">
              <a:solidFill>
                <a:srgbClr val="3B3BFF"/>
              </a:solidFill>
              <a:latin typeface="Arial"/>
              <a:cs typeface="Arial"/>
            </a:endParaRPr>
          </a:p>
        </p:txBody>
      </p:sp>
      <p:sp>
        <p:nvSpPr>
          <p:cNvPr id="3" name="object 3"/>
          <p:cNvSpPr txBox="1"/>
          <p:nvPr/>
        </p:nvSpPr>
        <p:spPr>
          <a:xfrm>
            <a:off x="62356" y="1072183"/>
            <a:ext cx="563245" cy="267335"/>
          </a:xfrm>
          <a:prstGeom prst="rect">
            <a:avLst/>
          </a:prstGeom>
        </p:spPr>
        <p:txBody>
          <a:bodyPr vert="horz" wrap="square" lIns="0" tIns="17145" rIns="0" bIns="0" rtlCol="0">
            <a:spAutoFit/>
          </a:bodyPr>
          <a:lstStyle/>
          <a:p>
            <a:pPr marL="12700" marR="5080">
              <a:lnSpc>
                <a:spcPts val="950"/>
              </a:lnSpc>
              <a:spcBef>
                <a:spcPts val="135"/>
              </a:spcBef>
            </a:pPr>
            <a:r>
              <a:rPr sz="800" b="1" spc="-25" dirty="0">
                <a:solidFill>
                  <a:srgbClr val="3B3BFF"/>
                </a:solidFill>
                <a:latin typeface="Arial"/>
                <a:cs typeface="Arial"/>
              </a:rPr>
              <a:t>Phân </a:t>
            </a:r>
            <a:r>
              <a:rPr sz="800" b="1" spc="-20" dirty="0">
                <a:solidFill>
                  <a:srgbClr val="3B3BFF"/>
                </a:solidFill>
                <a:latin typeface="Arial"/>
                <a:cs typeface="Arial"/>
              </a:rPr>
              <a:t>tích </a:t>
            </a:r>
            <a:r>
              <a:rPr sz="800" b="1" spc="-45" dirty="0" err="1">
                <a:solidFill>
                  <a:srgbClr val="3B3BFF"/>
                </a:solidFill>
                <a:latin typeface="Arial"/>
                <a:cs typeface="Arial"/>
              </a:rPr>
              <a:t>và</a:t>
            </a:r>
            <a:r>
              <a:rPr sz="800" b="1" spc="-45" dirty="0">
                <a:solidFill>
                  <a:srgbClr val="3B3BFF"/>
                </a:solidFill>
                <a:latin typeface="Arial"/>
                <a:cs typeface="Arial"/>
              </a:rPr>
              <a:t> </a:t>
            </a:r>
            <a:r>
              <a:rPr sz="800" b="1" dirty="0" err="1">
                <a:solidFill>
                  <a:srgbClr val="3B3BFF"/>
                </a:solidFill>
                <a:latin typeface="Arial"/>
                <a:cs typeface="Arial"/>
              </a:rPr>
              <a:t>thi</a:t>
            </a:r>
            <a:r>
              <a:rPr lang="vi-VN" sz="800" b="1" dirty="0" err="1">
                <a:solidFill>
                  <a:srgbClr val="3B3BFF"/>
                </a:solidFill>
                <a:latin typeface="Arial"/>
                <a:cs typeface="Arial"/>
              </a:rPr>
              <a:t>ết</a:t>
            </a:r>
            <a:r>
              <a:rPr lang="vi-VN" sz="800" b="1" dirty="0">
                <a:solidFill>
                  <a:srgbClr val="3B3BFF"/>
                </a:solidFill>
                <a:latin typeface="Arial"/>
                <a:cs typeface="Arial"/>
              </a:rPr>
              <a:t> </a:t>
            </a:r>
            <a:r>
              <a:rPr lang="vi-VN" sz="800" b="1" dirty="0" err="1">
                <a:solidFill>
                  <a:srgbClr val="3B3BFF"/>
                </a:solidFill>
                <a:latin typeface="Arial"/>
                <a:cs typeface="Arial"/>
              </a:rPr>
              <a:t>kế</a:t>
            </a:r>
            <a:endParaRPr sz="800" dirty="0">
              <a:solidFill>
                <a:srgbClr val="3B3BFF"/>
              </a:solidFill>
              <a:latin typeface="Arial"/>
              <a:cs typeface="Arial"/>
            </a:endParaRPr>
          </a:p>
        </p:txBody>
      </p:sp>
      <p:sp>
        <p:nvSpPr>
          <p:cNvPr id="4" name="object 4"/>
          <p:cNvSpPr txBox="1"/>
          <p:nvPr/>
        </p:nvSpPr>
        <p:spPr>
          <a:xfrm>
            <a:off x="62356" y="140959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2914231" cy="355867"/>
          </a:xfrm>
          <a:prstGeom prst="rect">
            <a:avLst/>
          </a:prstGeom>
        </p:spPr>
        <p:txBody>
          <a:bodyPr vert="horz" wrap="square" lIns="0" tIns="17145" rIns="0" bIns="0" rtlCol="0">
            <a:spAutoFit/>
          </a:bodyPr>
          <a:lstStyle/>
          <a:p>
            <a:pPr marL="12700">
              <a:lnSpc>
                <a:spcPct val="100000"/>
              </a:lnSpc>
              <a:spcBef>
                <a:spcPts val="135"/>
              </a:spcBef>
            </a:pPr>
            <a:r>
              <a:rPr lang="en-US" spc="-20" dirty="0" err="1"/>
              <a:t>Quy</a:t>
            </a:r>
            <a:r>
              <a:rPr lang="en-US" spc="-20" dirty="0"/>
              <a:t> </a:t>
            </a:r>
            <a:r>
              <a:rPr lang="en-US" spc="-20" dirty="0" err="1"/>
              <a:t>mô</a:t>
            </a:r>
            <a:r>
              <a:rPr lang="en-US" spc="-20" dirty="0"/>
              <a:t> </a:t>
            </a:r>
            <a:r>
              <a:rPr lang="en-US" spc="-20" dirty="0" err="1"/>
              <a:t>dữ</a:t>
            </a:r>
            <a:r>
              <a:rPr lang="en-US" spc="-20" dirty="0"/>
              <a:t> </a:t>
            </a:r>
            <a:r>
              <a:rPr lang="en-US" spc="-20" dirty="0" err="1"/>
              <a:t>liệu</a:t>
            </a:r>
            <a:br>
              <a:rPr lang="vi-VN" spc="-20" dirty="0"/>
            </a:br>
            <a:endParaRPr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12</a:t>
            </a:fld>
            <a:endParaRPr spc="-20" dirty="0"/>
          </a:p>
        </p:txBody>
      </p:sp>
      <p:sp>
        <p:nvSpPr>
          <p:cNvPr id="34" name="TextBox 33">
            <a:extLst>
              <a:ext uri="{FF2B5EF4-FFF2-40B4-BE49-F238E27FC236}">
                <a16:creationId xmlns:a16="http://schemas.microsoft.com/office/drawing/2014/main" id="{FE8BED0E-88D8-46C1-B1E4-F3F6D14135F3}"/>
              </a:ext>
            </a:extLst>
          </p:cNvPr>
          <p:cNvSpPr txBox="1"/>
          <p:nvPr/>
        </p:nvSpPr>
        <p:spPr>
          <a:xfrm>
            <a:off x="978627" y="1827702"/>
            <a:ext cx="1848333" cy="215444"/>
          </a:xfrm>
          <a:prstGeom prst="rect">
            <a:avLst/>
          </a:prstGeom>
          <a:noFill/>
        </p:spPr>
        <p:txBody>
          <a:bodyPr wrap="square" rtlCol="0">
            <a:spAutoFit/>
          </a:bodyPr>
          <a:lstStyle/>
          <a:p>
            <a:r>
              <a:rPr lang="en-US" sz="800" dirty="0" err="1"/>
              <a:t>Bảng</a:t>
            </a:r>
            <a:r>
              <a:rPr lang="en-US" sz="800" dirty="0"/>
              <a:t> </a:t>
            </a:r>
            <a:r>
              <a:rPr lang="en-US" sz="800" dirty="0" err="1"/>
              <a:t>thông</a:t>
            </a:r>
            <a:r>
              <a:rPr lang="en-US" sz="800" dirty="0"/>
              <a:t> tin học </a:t>
            </a:r>
            <a:r>
              <a:rPr lang="en-US" sz="800" dirty="0" err="1"/>
              <a:t>phần</a:t>
            </a:r>
            <a:r>
              <a:rPr lang="en-US" sz="800" dirty="0"/>
              <a:t> - Course</a:t>
            </a:r>
          </a:p>
        </p:txBody>
      </p:sp>
      <p:sp>
        <p:nvSpPr>
          <p:cNvPr id="35" name="TextBox 34">
            <a:extLst>
              <a:ext uri="{FF2B5EF4-FFF2-40B4-BE49-F238E27FC236}">
                <a16:creationId xmlns:a16="http://schemas.microsoft.com/office/drawing/2014/main" id="{50745412-25B0-4058-8202-0460A4BD8F97}"/>
              </a:ext>
            </a:extLst>
          </p:cNvPr>
          <p:cNvSpPr txBox="1"/>
          <p:nvPr/>
        </p:nvSpPr>
        <p:spPr>
          <a:xfrm>
            <a:off x="949050" y="486409"/>
            <a:ext cx="2227247" cy="215444"/>
          </a:xfrm>
          <a:prstGeom prst="rect">
            <a:avLst/>
          </a:prstGeom>
          <a:noFill/>
        </p:spPr>
        <p:txBody>
          <a:bodyPr wrap="square" rtlCol="0">
            <a:spAutoFit/>
          </a:bodyPr>
          <a:lstStyle/>
          <a:p>
            <a:r>
              <a:rPr lang="en-US" sz="800" dirty="0" err="1"/>
              <a:t>Bảng</a:t>
            </a:r>
            <a:r>
              <a:rPr lang="en-US" sz="800" dirty="0"/>
              <a:t> </a:t>
            </a:r>
            <a:r>
              <a:rPr lang="en-US" sz="800" dirty="0" err="1"/>
              <a:t>thông</a:t>
            </a:r>
            <a:r>
              <a:rPr lang="en-US" sz="800" dirty="0"/>
              <a:t> tin </a:t>
            </a:r>
            <a:r>
              <a:rPr lang="en-US" sz="800" dirty="0" err="1"/>
              <a:t>các</a:t>
            </a:r>
            <a:r>
              <a:rPr lang="en-US" sz="800" dirty="0"/>
              <a:t> </a:t>
            </a:r>
            <a:r>
              <a:rPr lang="en-US" sz="800" dirty="0" err="1"/>
              <a:t>lớp</a:t>
            </a:r>
            <a:r>
              <a:rPr lang="en-US" sz="800" dirty="0"/>
              <a:t> học - Section</a:t>
            </a:r>
          </a:p>
        </p:txBody>
      </p:sp>
      <p:pic>
        <p:nvPicPr>
          <p:cNvPr id="25" name="Picture 24">
            <a:extLst>
              <a:ext uri="{FF2B5EF4-FFF2-40B4-BE49-F238E27FC236}">
                <a16:creationId xmlns:a16="http://schemas.microsoft.com/office/drawing/2014/main" id="{26C19638-7A0B-463B-89D9-3F1BBD8F60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933" y="2025650"/>
            <a:ext cx="3230568" cy="1015513"/>
          </a:xfrm>
          <a:prstGeom prst="rect">
            <a:avLst/>
          </a:prstGeom>
        </p:spPr>
      </p:pic>
      <p:pic>
        <p:nvPicPr>
          <p:cNvPr id="33" name="Picture 32">
            <a:extLst>
              <a:ext uri="{FF2B5EF4-FFF2-40B4-BE49-F238E27FC236}">
                <a16:creationId xmlns:a16="http://schemas.microsoft.com/office/drawing/2014/main" id="{C99E7A55-428E-4AC3-BDDB-654C98A566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1265" y="701853"/>
            <a:ext cx="4290030" cy="990010"/>
          </a:xfrm>
          <a:prstGeom prst="rect">
            <a:avLst/>
          </a:prstGeom>
        </p:spPr>
      </p:pic>
    </p:spTree>
    <p:extLst>
      <p:ext uri="{BB962C8B-B14F-4D97-AF65-F5344CB8AC3E}">
        <p14:creationId xmlns:p14="http://schemas.microsoft.com/office/powerpoint/2010/main" val="275498220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408445"/>
          </a:xfrm>
          <a:prstGeom prst="rect">
            <a:avLst/>
          </a:prstGeom>
        </p:spPr>
        <p:txBody>
          <a:bodyPr vert="horz" wrap="square" lIns="0" tIns="69215" rIns="0" bIns="0" rtlCol="0">
            <a:spAutoFit/>
          </a:bodyPr>
          <a:lstStyle/>
          <a:p>
            <a:pPr marL="12700">
              <a:lnSpc>
                <a:spcPct val="100000"/>
              </a:lnSpc>
            </a:pPr>
            <a:r>
              <a:rPr lang="en-US" sz="800" b="1" u="sng" spc="-25" dirty="0" err="1">
                <a:solidFill>
                  <a:srgbClr val="3B3BFF"/>
                </a:solidFill>
                <a:latin typeface="Arial"/>
                <a:cs typeface="Arial"/>
              </a:rPr>
              <a:t>Khảo</a:t>
            </a:r>
            <a:r>
              <a:rPr lang="en-US" sz="800" b="1" u="sng" spc="-30" dirty="0">
                <a:solidFill>
                  <a:srgbClr val="EBA1A9"/>
                </a:solidFill>
                <a:latin typeface="Arial"/>
                <a:cs typeface="Arial"/>
              </a:rPr>
              <a:t> </a:t>
            </a:r>
            <a:r>
              <a:rPr lang="en-US" sz="800" b="1" u="sng" spc="-25" dirty="0" err="1">
                <a:solidFill>
                  <a:srgbClr val="3B3BFF"/>
                </a:solidFill>
                <a:latin typeface="Arial"/>
                <a:cs typeface="Arial"/>
              </a:rPr>
              <a:t>sát</a:t>
            </a:r>
            <a:endParaRPr lang="en-US" sz="800" b="1" u="sng" spc="-25" dirty="0">
              <a:solidFill>
                <a:srgbClr val="3B3BFF"/>
              </a:solidFill>
              <a:latin typeface="Arial"/>
              <a:cs typeface="Arial"/>
            </a:endParaRPr>
          </a:p>
          <a:p>
            <a:pPr marL="12700">
              <a:lnSpc>
                <a:spcPct val="100000"/>
              </a:lnSpc>
            </a:pPr>
            <a:r>
              <a:rPr lang="en-US" sz="800" b="1" spc="-25" dirty="0">
                <a:solidFill>
                  <a:srgbClr val="3B3BFF"/>
                </a:solidFill>
                <a:latin typeface="Arial"/>
                <a:cs typeface="Arial"/>
              </a:rPr>
              <a:t> </a:t>
            </a:r>
            <a:r>
              <a:rPr lang="en-US" sz="600" i="1" spc="-25" dirty="0">
                <a:solidFill>
                  <a:srgbClr val="3B3BFF"/>
                </a:solidFill>
                <a:latin typeface="Arial"/>
                <a:cs typeface="Arial"/>
              </a:rPr>
              <a:t>Requirement</a:t>
            </a:r>
          </a:p>
          <a:p>
            <a:pPr marL="12700">
              <a:lnSpc>
                <a:spcPct val="100000"/>
              </a:lnSpc>
            </a:pPr>
            <a:r>
              <a:rPr lang="en-US" sz="600" b="1" i="1" spc="-25" dirty="0">
                <a:solidFill>
                  <a:srgbClr val="3B3BFF"/>
                </a:solidFill>
                <a:latin typeface="Arial"/>
                <a:cs typeface="Arial"/>
              </a:rPr>
              <a:t> </a:t>
            </a:r>
            <a:r>
              <a:rPr lang="en-US" sz="600" i="1" u="sng" spc="-25" dirty="0" err="1">
                <a:solidFill>
                  <a:srgbClr val="3B3BFF"/>
                </a:solidFill>
                <a:latin typeface="Arial"/>
                <a:cs typeface="Arial"/>
              </a:rPr>
              <a:t>Quy</a:t>
            </a:r>
            <a:r>
              <a:rPr lang="en-US" sz="600" i="1" u="sng" spc="-25" dirty="0">
                <a:solidFill>
                  <a:srgbClr val="3B3BFF"/>
                </a:solidFill>
                <a:latin typeface="Arial"/>
                <a:cs typeface="Arial"/>
              </a:rPr>
              <a:t> </a:t>
            </a:r>
            <a:r>
              <a:rPr lang="en-US" sz="600" i="1" u="sng" spc="-25" dirty="0" err="1">
                <a:solidFill>
                  <a:srgbClr val="3B3BFF"/>
                </a:solidFill>
                <a:latin typeface="Arial"/>
                <a:cs typeface="Arial"/>
              </a:rPr>
              <a:t>mô</a:t>
            </a:r>
            <a:r>
              <a:rPr lang="en-US" sz="600" i="1" u="sng" spc="-25" dirty="0">
                <a:solidFill>
                  <a:srgbClr val="3B3BFF"/>
                </a:solidFill>
                <a:latin typeface="Arial"/>
                <a:cs typeface="Arial"/>
              </a:rPr>
              <a:t> </a:t>
            </a:r>
            <a:r>
              <a:rPr lang="en-US" sz="600" i="1" u="sng" spc="-25" dirty="0" err="1">
                <a:solidFill>
                  <a:srgbClr val="3B3BFF"/>
                </a:solidFill>
                <a:latin typeface="Arial"/>
                <a:cs typeface="Arial"/>
              </a:rPr>
              <a:t>dữ</a:t>
            </a:r>
            <a:r>
              <a:rPr lang="en-US" sz="600" i="1" u="sng" spc="-25" dirty="0">
                <a:solidFill>
                  <a:srgbClr val="3B3BFF"/>
                </a:solidFill>
                <a:latin typeface="Arial"/>
                <a:cs typeface="Arial"/>
              </a:rPr>
              <a:t> </a:t>
            </a:r>
            <a:r>
              <a:rPr lang="en-US" sz="600" i="1" u="sng" spc="-25" dirty="0" err="1">
                <a:solidFill>
                  <a:srgbClr val="3B3BFF"/>
                </a:solidFill>
                <a:latin typeface="Arial"/>
                <a:cs typeface="Arial"/>
              </a:rPr>
              <a:t>liệu</a:t>
            </a:r>
            <a:endParaRPr sz="800" i="1" u="sng" spc="-25" dirty="0">
              <a:solidFill>
                <a:srgbClr val="3B3BFF"/>
              </a:solidFill>
              <a:latin typeface="Arial"/>
              <a:cs typeface="Arial"/>
            </a:endParaRPr>
          </a:p>
        </p:txBody>
      </p:sp>
      <p:sp>
        <p:nvSpPr>
          <p:cNvPr id="3" name="object 3"/>
          <p:cNvSpPr txBox="1"/>
          <p:nvPr/>
        </p:nvSpPr>
        <p:spPr>
          <a:xfrm>
            <a:off x="62356" y="1072183"/>
            <a:ext cx="563245" cy="267335"/>
          </a:xfrm>
          <a:prstGeom prst="rect">
            <a:avLst/>
          </a:prstGeom>
        </p:spPr>
        <p:txBody>
          <a:bodyPr vert="horz" wrap="square" lIns="0" tIns="17145" rIns="0" bIns="0" rtlCol="0">
            <a:spAutoFit/>
          </a:bodyPr>
          <a:lstStyle/>
          <a:p>
            <a:pPr marL="12700" marR="5080">
              <a:lnSpc>
                <a:spcPts val="950"/>
              </a:lnSpc>
              <a:spcBef>
                <a:spcPts val="135"/>
              </a:spcBef>
            </a:pPr>
            <a:r>
              <a:rPr sz="800" b="1" spc="-25" dirty="0">
                <a:solidFill>
                  <a:srgbClr val="3B3BFF"/>
                </a:solidFill>
                <a:latin typeface="Arial"/>
                <a:cs typeface="Arial"/>
              </a:rPr>
              <a:t>Phân </a:t>
            </a:r>
            <a:r>
              <a:rPr sz="800" b="1" spc="-20" dirty="0">
                <a:solidFill>
                  <a:srgbClr val="3B3BFF"/>
                </a:solidFill>
                <a:latin typeface="Arial"/>
                <a:cs typeface="Arial"/>
              </a:rPr>
              <a:t>tích </a:t>
            </a:r>
            <a:r>
              <a:rPr sz="800" b="1" spc="-45" dirty="0" err="1">
                <a:solidFill>
                  <a:srgbClr val="3B3BFF"/>
                </a:solidFill>
                <a:latin typeface="Arial"/>
                <a:cs typeface="Arial"/>
              </a:rPr>
              <a:t>và</a:t>
            </a:r>
            <a:r>
              <a:rPr sz="800" b="1" spc="-45" dirty="0">
                <a:solidFill>
                  <a:srgbClr val="3B3BFF"/>
                </a:solidFill>
                <a:latin typeface="Arial"/>
                <a:cs typeface="Arial"/>
              </a:rPr>
              <a:t> </a:t>
            </a:r>
            <a:r>
              <a:rPr sz="800" b="1" dirty="0" err="1">
                <a:solidFill>
                  <a:srgbClr val="3B3BFF"/>
                </a:solidFill>
                <a:latin typeface="Arial"/>
                <a:cs typeface="Arial"/>
              </a:rPr>
              <a:t>thi</a:t>
            </a:r>
            <a:r>
              <a:rPr lang="vi-VN" sz="800" b="1" dirty="0" err="1">
                <a:solidFill>
                  <a:srgbClr val="3B3BFF"/>
                </a:solidFill>
                <a:latin typeface="Arial"/>
                <a:cs typeface="Arial"/>
              </a:rPr>
              <a:t>ết</a:t>
            </a:r>
            <a:r>
              <a:rPr lang="vi-VN" sz="800" b="1" dirty="0">
                <a:solidFill>
                  <a:srgbClr val="3B3BFF"/>
                </a:solidFill>
                <a:latin typeface="Arial"/>
                <a:cs typeface="Arial"/>
              </a:rPr>
              <a:t> </a:t>
            </a:r>
            <a:r>
              <a:rPr lang="vi-VN" sz="800" b="1" dirty="0" err="1">
                <a:solidFill>
                  <a:srgbClr val="3B3BFF"/>
                </a:solidFill>
                <a:latin typeface="Arial"/>
                <a:cs typeface="Arial"/>
              </a:rPr>
              <a:t>kế</a:t>
            </a:r>
            <a:endParaRPr sz="800" dirty="0">
              <a:solidFill>
                <a:srgbClr val="3B3BFF"/>
              </a:solidFill>
              <a:latin typeface="Arial"/>
              <a:cs typeface="Arial"/>
            </a:endParaRPr>
          </a:p>
        </p:txBody>
      </p:sp>
      <p:sp>
        <p:nvSpPr>
          <p:cNvPr id="4" name="object 4"/>
          <p:cNvSpPr txBox="1"/>
          <p:nvPr/>
        </p:nvSpPr>
        <p:spPr>
          <a:xfrm>
            <a:off x="62356" y="140959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2914231" cy="355867"/>
          </a:xfrm>
          <a:prstGeom prst="rect">
            <a:avLst/>
          </a:prstGeom>
        </p:spPr>
        <p:txBody>
          <a:bodyPr vert="horz" wrap="square" lIns="0" tIns="17145" rIns="0" bIns="0" rtlCol="0">
            <a:spAutoFit/>
          </a:bodyPr>
          <a:lstStyle/>
          <a:p>
            <a:pPr marL="12700">
              <a:lnSpc>
                <a:spcPct val="100000"/>
              </a:lnSpc>
              <a:spcBef>
                <a:spcPts val="135"/>
              </a:spcBef>
            </a:pPr>
            <a:r>
              <a:rPr lang="en-US" spc="-20" dirty="0" err="1"/>
              <a:t>Quy</a:t>
            </a:r>
            <a:r>
              <a:rPr lang="en-US" spc="-20" dirty="0"/>
              <a:t> </a:t>
            </a:r>
            <a:r>
              <a:rPr lang="en-US" spc="-20" dirty="0" err="1"/>
              <a:t>mô</a:t>
            </a:r>
            <a:r>
              <a:rPr lang="en-US" spc="-20" dirty="0"/>
              <a:t> </a:t>
            </a:r>
            <a:r>
              <a:rPr lang="en-US" spc="-20" dirty="0" err="1"/>
              <a:t>dữ</a:t>
            </a:r>
            <a:r>
              <a:rPr lang="en-US" spc="-20" dirty="0"/>
              <a:t> </a:t>
            </a:r>
            <a:r>
              <a:rPr lang="en-US" spc="-20" dirty="0" err="1"/>
              <a:t>liệu</a:t>
            </a:r>
            <a:br>
              <a:rPr lang="vi-VN" spc="-20" dirty="0"/>
            </a:br>
            <a:endParaRPr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13</a:t>
            </a:fld>
            <a:endParaRPr spc="-20" dirty="0"/>
          </a:p>
        </p:txBody>
      </p:sp>
      <p:sp>
        <p:nvSpPr>
          <p:cNvPr id="35" name="TextBox 34">
            <a:extLst>
              <a:ext uri="{FF2B5EF4-FFF2-40B4-BE49-F238E27FC236}">
                <a16:creationId xmlns:a16="http://schemas.microsoft.com/office/drawing/2014/main" id="{50745412-25B0-4058-8202-0460A4BD8F97}"/>
              </a:ext>
            </a:extLst>
          </p:cNvPr>
          <p:cNvSpPr txBox="1"/>
          <p:nvPr/>
        </p:nvSpPr>
        <p:spPr>
          <a:xfrm>
            <a:off x="949050" y="486409"/>
            <a:ext cx="2227247" cy="215444"/>
          </a:xfrm>
          <a:prstGeom prst="rect">
            <a:avLst/>
          </a:prstGeom>
          <a:noFill/>
        </p:spPr>
        <p:txBody>
          <a:bodyPr wrap="square" rtlCol="0">
            <a:spAutoFit/>
          </a:bodyPr>
          <a:lstStyle/>
          <a:p>
            <a:r>
              <a:rPr lang="en-US" sz="800" dirty="0" err="1"/>
              <a:t>Bảng</a:t>
            </a:r>
            <a:r>
              <a:rPr lang="en-US" sz="800" dirty="0"/>
              <a:t> </a:t>
            </a:r>
            <a:r>
              <a:rPr lang="en-US" sz="800" dirty="0" err="1"/>
              <a:t>thông</a:t>
            </a:r>
            <a:r>
              <a:rPr lang="en-US" sz="800" dirty="0"/>
              <a:t> tin </a:t>
            </a:r>
            <a:r>
              <a:rPr lang="en-US" sz="800" dirty="0" err="1"/>
              <a:t>các</a:t>
            </a:r>
            <a:r>
              <a:rPr lang="en-US" sz="800" dirty="0"/>
              <a:t> </a:t>
            </a:r>
            <a:r>
              <a:rPr lang="en-US" sz="800" dirty="0" err="1"/>
              <a:t>viện</a:t>
            </a:r>
            <a:r>
              <a:rPr lang="en-US" sz="800" dirty="0"/>
              <a:t> </a:t>
            </a:r>
            <a:r>
              <a:rPr lang="en-US" sz="800" dirty="0" err="1"/>
              <a:t>đào</a:t>
            </a:r>
            <a:r>
              <a:rPr lang="en-US" sz="800" dirty="0"/>
              <a:t> </a:t>
            </a:r>
            <a:r>
              <a:rPr lang="en-US" sz="800" dirty="0" err="1"/>
              <a:t>tạo</a:t>
            </a:r>
            <a:r>
              <a:rPr lang="en-US" sz="800" dirty="0"/>
              <a:t> - Department</a:t>
            </a:r>
          </a:p>
        </p:txBody>
      </p:sp>
      <p:pic>
        <p:nvPicPr>
          <p:cNvPr id="26" name="Picture 25">
            <a:extLst>
              <a:ext uri="{FF2B5EF4-FFF2-40B4-BE49-F238E27FC236}">
                <a16:creationId xmlns:a16="http://schemas.microsoft.com/office/drawing/2014/main" id="{BE2ED335-9FF4-4EFA-BA6F-76A922CE29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1265" y="718740"/>
            <a:ext cx="2257141" cy="1284685"/>
          </a:xfrm>
          <a:prstGeom prst="rect">
            <a:avLst/>
          </a:prstGeom>
        </p:spPr>
      </p:pic>
    </p:spTree>
    <p:extLst>
      <p:ext uri="{BB962C8B-B14F-4D97-AF65-F5344CB8AC3E}">
        <p14:creationId xmlns:p14="http://schemas.microsoft.com/office/powerpoint/2010/main" val="285189305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601902"/>
            <a:ext cx="441959" cy="135293"/>
          </a:xfrm>
          <a:prstGeom prst="rect">
            <a:avLst/>
          </a:prstGeom>
        </p:spPr>
        <p:txBody>
          <a:bodyPr vert="horz" wrap="square" lIns="0" tIns="12065" rIns="0" bIns="0" rtlCol="0">
            <a:spAutoFit/>
          </a:bodyPr>
          <a:lstStyle/>
          <a:p>
            <a:pPr marL="12700">
              <a:lnSpc>
                <a:spcPct val="100000"/>
              </a:lnSpc>
              <a:spcBef>
                <a:spcPts val="95"/>
              </a:spcBef>
            </a:pPr>
            <a:r>
              <a:rPr lang="vi-VN" sz="800" b="1" spc="-30" dirty="0" err="1">
                <a:solidFill>
                  <a:srgbClr val="3B3BFF"/>
                </a:solidFill>
                <a:latin typeface="Arial"/>
                <a:cs typeface="Arial"/>
              </a:rPr>
              <a:t>Khảo</a:t>
            </a:r>
            <a:r>
              <a:rPr lang="vi-VN" sz="800" b="1" spc="-30" dirty="0">
                <a:solidFill>
                  <a:srgbClr val="3B3BFF"/>
                </a:solidFill>
                <a:latin typeface="Arial"/>
                <a:cs typeface="Arial"/>
              </a:rPr>
              <a:t> </a:t>
            </a:r>
            <a:r>
              <a:rPr lang="vi-VN" sz="800" b="1" spc="-30" dirty="0" err="1">
                <a:solidFill>
                  <a:srgbClr val="3B3BFF"/>
                </a:solidFill>
                <a:latin typeface="Arial"/>
                <a:cs typeface="Arial"/>
              </a:rPr>
              <a:t>sát</a:t>
            </a:r>
            <a:endParaRPr sz="800" dirty="0">
              <a:solidFill>
                <a:srgbClr val="3B3BFF"/>
              </a:solidFill>
              <a:latin typeface="Arial"/>
              <a:cs typeface="Arial"/>
            </a:endParaRPr>
          </a:p>
        </p:txBody>
      </p:sp>
      <p:sp>
        <p:nvSpPr>
          <p:cNvPr id="3" name="object 3"/>
          <p:cNvSpPr txBox="1"/>
          <p:nvPr/>
        </p:nvSpPr>
        <p:spPr>
          <a:xfrm>
            <a:off x="62356" y="822481"/>
            <a:ext cx="5345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5" dirty="0">
                <a:solidFill>
                  <a:srgbClr val="3B3BFF"/>
                </a:solidFill>
                <a:latin typeface="Arial"/>
                <a:cs typeface="Arial"/>
              </a:rPr>
              <a:t>Phân </a:t>
            </a:r>
            <a:r>
              <a:rPr lang="vi-VN" sz="800" b="1" spc="-25" dirty="0" err="1">
                <a:solidFill>
                  <a:srgbClr val="3B3BFF"/>
                </a:solidFill>
                <a:latin typeface="Arial"/>
                <a:cs typeface="Arial"/>
              </a:rPr>
              <a:t>tích</a:t>
            </a:r>
            <a:r>
              <a:rPr lang="vi-VN" sz="800" b="1" spc="-25" dirty="0">
                <a:solidFill>
                  <a:srgbClr val="3B3BFF"/>
                </a:solidFill>
                <a:latin typeface="Arial"/>
                <a:cs typeface="Arial"/>
              </a:rPr>
              <a:t> </a:t>
            </a:r>
            <a:r>
              <a:rPr lang="vi-VN" sz="800" b="1" spc="-25" dirty="0" err="1">
                <a:solidFill>
                  <a:srgbClr val="3B3BFF"/>
                </a:solidFill>
                <a:latin typeface="Arial"/>
                <a:cs typeface="Arial"/>
              </a:rPr>
              <a:t>và</a:t>
            </a:r>
            <a:r>
              <a:rPr lang="vi-VN" sz="800" b="1" spc="-25" dirty="0">
                <a:solidFill>
                  <a:srgbClr val="3B3BFF"/>
                </a:solidFill>
                <a:latin typeface="Arial"/>
                <a:cs typeface="Arial"/>
              </a:rPr>
              <a:t> </a:t>
            </a:r>
            <a:r>
              <a:rPr lang="vi-VN" sz="800" b="1" spc="-25" dirty="0" err="1">
                <a:solidFill>
                  <a:srgbClr val="3B3BFF"/>
                </a:solidFill>
                <a:latin typeface="Arial"/>
                <a:cs typeface="Arial"/>
              </a:rPr>
              <a:t>thiết</a:t>
            </a:r>
            <a:r>
              <a:rPr lang="vi-VN" sz="800" b="1" spc="-25" dirty="0">
                <a:solidFill>
                  <a:srgbClr val="3B3BFF"/>
                </a:solidFill>
                <a:latin typeface="Arial"/>
                <a:cs typeface="Arial"/>
              </a:rPr>
              <a:t> </a:t>
            </a:r>
            <a:r>
              <a:rPr lang="vi-VN" sz="800" b="1" spc="-25" dirty="0" err="1">
                <a:solidFill>
                  <a:srgbClr val="3B3BFF"/>
                </a:solidFill>
                <a:latin typeface="Arial"/>
                <a:cs typeface="Arial"/>
              </a:rPr>
              <a:t>kế</a:t>
            </a:r>
            <a:endParaRPr sz="800" dirty="0">
              <a:solidFill>
                <a:srgbClr val="3B3BFF"/>
              </a:solidFill>
              <a:latin typeface="Arial"/>
              <a:cs typeface="Arial"/>
            </a:endParaRPr>
          </a:p>
        </p:txBody>
      </p:sp>
      <p:sp>
        <p:nvSpPr>
          <p:cNvPr id="4" name="object 4"/>
          <p:cNvSpPr txBox="1"/>
          <p:nvPr/>
        </p:nvSpPr>
        <p:spPr>
          <a:xfrm>
            <a:off x="62356" y="1156511"/>
            <a:ext cx="657643"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791210" cy="232756"/>
          </a:xfrm>
          <a:prstGeom prst="rect">
            <a:avLst/>
          </a:prstGeom>
        </p:spPr>
        <p:txBody>
          <a:bodyPr vert="horz" wrap="square" lIns="0" tIns="17145" rIns="0" bIns="0" rtlCol="0">
            <a:spAutoFit/>
          </a:bodyPr>
          <a:lstStyle/>
          <a:p>
            <a:pPr marL="12700">
              <a:lnSpc>
                <a:spcPct val="100000"/>
              </a:lnSpc>
              <a:spcBef>
                <a:spcPts val="135"/>
              </a:spcBef>
            </a:pPr>
            <a:r>
              <a:rPr lang="vi-VN" spc="-50" dirty="0" err="1"/>
              <a:t>Nộ</a:t>
            </a:r>
            <a:r>
              <a:rPr spc="-50" dirty="0" err="1"/>
              <a:t>i</a:t>
            </a:r>
            <a:r>
              <a:rPr spc="75" dirty="0"/>
              <a:t> </a:t>
            </a:r>
            <a:r>
              <a:rPr spc="-60" dirty="0"/>
              <a:t>dung</a:t>
            </a:r>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p:nvPr/>
        </p:nvSpPr>
        <p:spPr>
          <a:xfrm>
            <a:off x="1032133" y="683779"/>
            <a:ext cx="127000" cy="127000"/>
          </a:xfrm>
          <a:custGeom>
            <a:avLst/>
            <a:gdLst/>
            <a:ahLst/>
            <a:cxnLst/>
            <a:rect l="l" t="t" r="r" b="b"/>
            <a:pathLst>
              <a:path w="127000" h="127000">
                <a:moveTo>
                  <a:pt x="126492" y="0"/>
                </a:moveTo>
                <a:lnTo>
                  <a:pt x="0" y="0"/>
                </a:lnTo>
                <a:lnTo>
                  <a:pt x="0" y="126492"/>
                </a:lnTo>
                <a:lnTo>
                  <a:pt x="126492" y="126492"/>
                </a:lnTo>
                <a:lnTo>
                  <a:pt x="126492" y="0"/>
                </a:lnTo>
                <a:close/>
              </a:path>
            </a:pathLst>
          </a:custGeom>
          <a:solidFill>
            <a:srgbClr val="CE1527"/>
          </a:solidFill>
        </p:spPr>
        <p:txBody>
          <a:bodyPr wrap="square" lIns="0" tIns="0" rIns="0" bIns="0" rtlCol="0"/>
          <a:lstStyle/>
          <a:p>
            <a:endParaRPr/>
          </a:p>
        </p:txBody>
      </p:sp>
      <p:sp>
        <p:nvSpPr>
          <p:cNvPr id="29" name="object 29"/>
          <p:cNvSpPr/>
          <p:nvPr/>
        </p:nvSpPr>
        <p:spPr>
          <a:xfrm>
            <a:off x="1242953" y="897456"/>
            <a:ext cx="67945" cy="67945"/>
          </a:xfrm>
          <a:custGeom>
            <a:avLst/>
            <a:gdLst/>
            <a:ahLst/>
            <a:cxnLst/>
            <a:rect l="l" t="t" r="r" b="b"/>
            <a:pathLst>
              <a:path w="67944" h="67944">
                <a:moveTo>
                  <a:pt x="67462" y="0"/>
                </a:moveTo>
                <a:lnTo>
                  <a:pt x="0" y="0"/>
                </a:lnTo>
                <a:lnTo>
                  <a:pt x="0" y="67462"/>
                </a:lnTo>
                <a:lnTo>
                  <a:pt x="67462" y="67462"/>
                </a:lnTo>
                <a:lnTo>
                  <a:pt x="67462" y="0"/>
                </a:lnTo>
                <a:close/>
              </a:path>
            </a:pathLst>
          </a:custGeom>
          <a:solidFill>
            <a:srgbClr val="CE1527"/>
          </a:solidFill>
        </p:spPr>
        <p:txBody>
          <a:bodyPr wrap="square" lIns="0" tIns="0" rIns="0" bIns="0" rtlCol="0"/>
          <a:lstStyle/>
          <a:p>
            <a:endParaRPr/>
          </a:p>
        </p:txBody>
      </p:sp>
      <p:sp>
        <p:nvSpPr>
          <p:cNvPr id="30" name="object 30"/>
          <p:cNvSpPr/>
          <p:nvPr/>
        </p:nvSpPr>
        <p:spPr>
          <a:xfrm>
            <a:off x="1242953" y="1074596"/>
            <a:ext cx="67945" cy="67945"/>
          </a:xfrm>
          <a:custGeom>
            <a:avLst/>
            <a:gdLst/>
            <a:ahLst/>
            <a:cxnLst/>
            <a:rect l="l" t="t" r="r" b="b"/>
            <a:pathLst>
              <a:path w="67944" h="67944">
                <a:moveTo>
                  <a:pt x="67462" y="0"/>
                </a:moveTo>
                <a:lnTo>
                  <a:pt x="0" y="0"/>
                </a:lnTo>
                <a:lnTo>
                  <a:pt x="0" y="67462"/>
                </a:lnTo>
                <a:lnTo>
                  <a:pt x="67462" y="67462"/>
                </a:lnTo>
                <a:lnTo>
                  <a:pt x="67462" y="0"/>
                </a:lnTo>
                <a:close/>
              </a:path>
            </a:pathLst>
          </a:custGeom>
          <a:solidFill>
            <a:srgbClr val="CE1527"/>
          </a:solidFill>
        </p:spPr>
        <p:txBody>
          <a:bodyPr wrap="square" lIns="0" tIns="0" rIns="0" bIns="0" rtlCol="0"/>
          <a:lstStyle/>
          <a:p>
            <a:endParaRPr/>
          </a:p>
        </p:txBody>
      </p:sp>
      <p:sp>
        <p:nvSpPr>
          <p:cNvPr id="31" name="object 31"/>
          <p:cNvSpPr/>
          <p:nvPr/>
        </p:nvSpPr>
        <p:spPr>
          <a:xfrm>
            <a:off x="1242953" y="1251723"/>
            <a:ext cx="67945" cy="67945"/>
          </a:xfrm>
          <a:custGeom>
            <a:avLst/>
            <a:gdLst/>
            <a:ahLst/>
            <a:cxnLst/>
            <a:rect l="l" t="t" r="r" b="b"/>
            <a:pathLst>
              <a:path w="67944" h="67944">
                <a:moveTo>
                  <a:pt x="67462" y="0"/>
                </a:moveTo>
                <a:lnTo>
                  <a:pt x="0" y="0"/>
                </a:lnTo>
                <a:lnTo>
                  <a:pt x="0" y="67462"/>
                </a:lnTo>
                <a:lnTo>
                  <a:pt x="67462" y="67462"/>
                </a:lnTo>
                <a:lnTo>
                  <a:pt x="67462" y="0"/>
                </a:lnTo>
                <a:close/>
              </a:path>
            </a:pathLst>
          </a:custGeom>
          <a:solidFill>
            <a:srgbClr val="CE1527"/>
          </a:solidFill>
        </p:spPr>
        <p:txBody>
          <a:bodyPr wrap="square" lIns="0" tIns="0" rIns="0" bIns="0" rtlCol="0"/>
          <a:lstStyle/>
          <a:p>
            <a:endParaRPr/>
          </a:p>
        </p:txBody>
      </p:sp>
      <p:sp>
        <p:nvSpPr>
          <p:cNvPr id="32" name="object 32"/>
          <p:cNvSpPr/>
          <p:nvPr/>
        </p:nvSpPr>
        <p:spPr>
          <a:xfrm>
            <a:off x="1242953" y="1428862"/>
            <a:ext cx="67945" cy="67945"/>
          </a:xfrm>
          <a:custGeom>
            <a:avLst/>
            <a:gdLst/>
            <a:ahLst/>
            <a:cxnLst/>
            <a:rect l="l" t="t" r="r" b="b"/>
            <a:pathLst>
              <a:path w="67944" h="67944">
                <a:moveTo>
                  <a:pt x="67462" y="0"/>
                </a:moveTo>
                <a:lnTo>
                  <a:pt x="0" y="0"/>
                </a:lnTo>
                <a:lnTo>
                  <a:pt x="0" y="67462"/>
                </a:lnTo>
                <a:lnTo>
                  <a:pt x="67462" y="67462"/>
                </a:lnTo>
                <a:lnTo>
                  <a:pt x="67462" y="0"/>
                </a:lnTo>
                <a:close/>
              </a:path>
            </a:pathLst>
          </a:custGeom>
          <a:solidFill>
            <a:srgbClr val="CE1527"/>
          </a:solidFill>
        </p:spPr>
        <p:txBody>
          <a:bodyPr wrap="square" lIns="0" tIns="0" rIns="0" bIns="0" rtlCol="0"/>
          <a:lstStyle/>
          <a:p>
            <a:endParaRPr/>
          </a:p>
        </p:txBody>
      </p:sp>
      <p:sp>
        <p:nvSpPr>
          <p:cNvPr id="33" name="object 33"/>
          <p:cNvSpPr/>
          <p:nvPr/>
        </p:nvSpPr>
        <p:spPr>
          <a:xfrm>
            <a:off x="1242953" y="1606002"/>
            <a:ext cx="67945" cy="67945"/>
          </a:xfrm>
          <a:custGeom>
            <a:avLst/>
            <a:gdLst/>
            <a:ahLst/>
            <a:cxnLst/>
            <a:rect l="l" t="t" r="r" b="b"/>
            <a:pathLst>
              <a:path w="67944" h="67944">
                <a:moveTo>
                  <a:pt x="67462" y="0"/>
                </a:moveTo>
                <a:lnTo>
                  <a:pt x="0" y="0"/>
                </a:lnTo>
                <a:lnTo>
                  <a:pt x="0" y="67462"/>
                </a:lnTo>
                <a:lnTo>
                  <a:pt x="67462" y="67462"/>
                </a:lnTo>
                <a:lnTo>
                  <a:pt x="67462" y="0"/>
                </a:lnTo>
                <a:close/>
              </a:path>
            </a:pathLst>
          </a:custGeom>
          <a:solidFill>
            <a:srgbClr val="CE1527"/>
          </a:solidFill>
        </p:spPr>
        <p:txBody>
          <a:bodyPr wrap="square" lIns="0" tIns="0" rIns="0" bIns="0" rtlCol="0"/>
          <a:lstStyle/>
          <a:p>
            <a:endParaRPr/>
          </a:p>
        </p:txBody>
      </p:sp>
      <p:sp>
        <p:nvSpPr>
          <p:cNvPr id="34" name="object 34"/>
          <p:cNvSpPr txBox="1"/>
          <p:nvPr/>
        </p:nvSpPr>
        <p:spPr>
          <a:xfrm>
            <a:off x="1051056" y="631825"/>
            <a:ext cx="1985645" cy="1102225"/>
          </a:xfrm>
          <a:prstGeom prst="rect">
            <a:avLst/>
          </a:prstGeom>
        </p:spPr>
        <p:txBody>
          <a:bodyPr vert="horz" wrap="square" lIns="0" tIns="12065" rIns="0" bIns="0" rtlCol="0">
            <a:spAutoFit/>
          </a:bodyPr>
          <a:lstStyle/>
          <a:p>
            <a:pPr marL="12700">
              <a:lnSpc>
                <a:spcPts val="1415"/>
              </a:lnSpc>
              <a:spcBef>
                <a:spcPts val="95"/>
              </a:spcBef>
            </a:pPr>
            <a:r>
              <a:rPr sz="1000" spc="-60" dirty="0">
                <a:solidFill>
                  <a:srgbClr val="FFFFFF"/>
                </a:solidFill>
                <a:latin typeface="Arial"/>
                <a:cs typeface="Arial"/>
              </a:rPr>
              <a:t>2 </a:t>
            </a:r>
            <a:r>
              <a:rPr lang="en-US" sz="1000" spc="-60" dirty="0">
                <a:solidFill>
                  <a:srgbClr val="FFFFFF"/>
                </a:solidFill>
                <a:latin typeface="Arial"/>
                <a:cs typeface="Arial"/>
              </a:rPr>
              <a:t> </a:t>
            </a:r>
            <a:r>
              <a:rPr sz="1200" spc="-80" dirty="0" err="1">
                <a:solidFill>
                  <a:srgbClr val="CE1527"/>
                </a:solidFill>
                <a:latin typeface="Arial"/>
                <a:cs typeface="Arial"/>
              </a:rPr>
              <a:t>Phân</a:t>
            </a:r>
            <a:r>
              <a:rPr sz="1200" spc="-80" dirty="0">
                <a:solidFill>
                  <a:srgbClr val="CE1527"/>
                </a:solidFill>
                <a:latin typeface="Arial"/>
                <a:cs typeface="Arial"/>
              </a:rPr>
              <a:t> </a:t>
            </a:r>
            <a:r>
              <a:rPr lang="vi-VN" sz="1200" spc="-35" dirty="0" err="1">
                <a:solidFill>
                  <a:srgbClr val="CE1527"/>
                </a:solidFill>
                <a:latin typeface="Arial"/>
                <a:cs typeface="Arial"/>
              </a:rPr>
              <a:t>tích</a:t>
            </a:r>
            <a:r>
              <a:rPr lang="vi-VN" sz="1200" spc="-35" dirty="0">
                <a:solidFill>
                  <a:srgbClr val="CE1527"/>
                </a:solidFill>
                <a:latin typeface="Arial"/>
                <a:cs typeface="Arial"/>
              </a:rPr>
              <a:t> </a:t>
            </a:r>
            <a:r>
              <a:rPr lang="vi-VN" sz="1200" spc="-35" dirty="0" err="1">
                <a:solidFill>
                  <a:srgbClr val="CE1527"/>
                </a:solidFill>
                <a:latin typeface="Arial"/>
                <a:cs typeface="Arial"/>
              </a:rPr>
              <a:t>và</a:t>
            </a:r>
            <a:r>
              <a:rPr lang="vi-VN" sz="1200" spc="-35" dirty="0">
                <a:solidFill>
                  <a:srgbClr val="CE1527"/>
                </a:solidFill>
                <a:latin typeface="Arial"/>
                <a:cs typeface="Arial"/>
              </a:rPr>
              <a:t> </a:t>
            </a:r>
            <a:r>
              <a:rPr lang="vi-VN" sz="1200" spc="-35" dirty="0" err="1">
                <a:solidFill>
                  <a:srgbClr val="CE1527"/>
                </a:solidFill>
                <a:latin typeface="Arial"/>
                <a:cs typeface="Arial"/>
              </a:rPr>
              <a:t>thiết</a:t>
            </a:r>
            <a:r>
              <a:rPr lang="vi-VN" sz="1200" spc="-35" dirty="0">
                <a:solidFill>
                  <a:srgbClr val="CE1527"/>
                </a:solidFill>
                <a:latin typeface="Arial"/>
                <a:cs typeface="Arial"/>
              </a:rPr>
              <a:t> </a:t>
            </a:r>
            <a:r>
              <a:rPr lang="vi-VN" sz="1200" spc="-35" dirty="0" err="1">
                <a:solidFill>
                  <a:srgbClr val="CE1527"/>
                </a:solidFill>
                <a:latin typeface="Arial"/>
                <a:cs typeface="Arial"/>
              </a:rPr>
              <a:t>kế</a:t>
            </a:r>
            <a:endParaRPr sz="1200" dirty="0">
              <a:latin typeface="Arial"/>
              <a:cs typeface="Arial"/>
            </a:endParaRPr>
          </a:p>
          <a:p>
            <a:pPr marL="326390" marR="5080">
              <a:lnSpc>
                <a:spcPts val="1390"/>
              </a:lnSpc>
              <a:spcBef>
                <a:spcPts val="65"/>
              </a:spcBef>
            </a:pPr>
            <a:r>
              <a:rPr lang="vi-VN" sz="1200" spc="-55" dirty="0">
                <a:latin typeface="Arial"/>
                <a:cs typeface="Arial"/>
                <a:hlinkClick r:id="" action="ppaction://noaction"/>
              </a:rPr>
              <a:t>Kiến trúc Data Warehouse</a:t>
            </a:r>
            <a:r>
              <a:rPr sz="1200" spc="-105" dirty="0">
                <a:latin typeface="Arial"/>
                <a:cs typeface="Arial"/>
                <a:hlinkClick r:id="" action="ppaction://noaction"/>
              </a:rPr>
              <a:t> </a:t>
            </a:r>
            <a:r>
              <a:rPr sz="1200" spc="-105" dirty="0">
                <a:latin typeface="Arial"/>
                <a:cs typeface="Arial"/>
              </a:rPr>
              <a:t> </a:t>
            </a:r>
            <a:r>
              <a:rPr lang="en-US" sz="1200" spc="-25" dirty="0">
                <a:latin typeface="Arial"/>
                <a:cs typeface="Arial"/>
                <a:hlinkClick r:id="" action="ppaction://noaction"/>
              </a:rPr>
              <a:t>E</a:t>
            </a:r>
            <a:r>
              <a:rPr sz="1200" spc="-25" dirty="0">
                <a:latin typeface="Arial"/>
                <a:cs typeface="Arial"/>
                <a:hlinkClick r:id="" action="ppaction://noaction"/>
              </a:rPr>
              <a:t>TL</a:t>
            </a:r>
            <a:endParaRPr sz="1200" dirty="0">
              <a:latin typeface="Arial"/>
              <a:cs typeface="Arial"/>
            </a:endParaRPr>
          </a:p>
          <a:p>
            <a:pPr marL="326390">
              <a:lnSpc>
                <a:spcPts val="1340"/>
              </a:lnSpc>
            </a:pPr>
            <a:r>
              <a:rPr sz="1200" spc="-70" dirty="0">
                <a:latin typeface="Arial"/>
                <a:cs typeface="Arial"/>
                <a:hlinkClick r:id="" action="ppaction://noaction"/>
              </a:rPr>
              <a:t>Dimension</a:t>
            </a:r>
            <a:endParaRPr sz="1200" dirty="0">
              <a:latin typeface="Arial"/>
              <a:cs typeface="Arial"/>
            </a:endParaRPr>
          </a:p>
          <a:p>
            <a:pPr marL="326390" marR="480695">
              <a:lnSpc>
                <a:spcPts val="1390"/>
              </a:lnSpc>
              <a:spcBef>
                <a:spcPts val="65"/>
              </a:spcBef>
            </a:pPr>
            <a:r>
              <a:rPr sz="1200" spc="-40" dirty="0">
                <a:latin typeface="Arial"/>
                <a:cs typeface="Arial"/>
                <a:hlinkClick r:id="" action="ppaction://noaction"/>
              </a:rPr>
              <a:t>Data </a:t>
            </a:r>
            <a:r>
              <a:rPr sz="1200" spc="-55" dirty="0">
                <a:latin typeface="Arial"/>
                <a:cs typeface="Arial"/>
                <a:hlinkClick r:id="" action="ppaction://noaction"/>
              </a:rPr>
              <a:t>Model</a:t>
            </a:r>
            <a:r>
              <a:rPr lang="en-US" sz="1200" spc="-55" dirty="0">
                <a:latin typeface="Arial"/>
                <a:cs typeface="Arial"/>
                <a:hlinkClick r:id="" action="ppaction://noaction"/>
              </a:rPr>
              <a:t> </a:t>
            </a:r>
            <a:r>
              <a:rPr lang="en-US" sz="1200" spc="-85" dirty="0">
                <a:latin typeface="Arial"/>
                <a:cs typeface="Arial"/>
                <a:hlinkClick r:id="" action="ppaction://noaction"/>
              </a:rPr>
              <a:t>OLTP</a:t>
            </a:r>
            <a:r>
              <a:rPr sz="1200" spc="-85" dirty="0">
                <a:latin typeface="Arial"/>
                <a:cs typeface="Arial"/>
                <a:hlinkClick r:id="" action="ppaction://noaction"/>
              </a:rPr>
              <a:t> </a:t>
            </a:r>
            <a:r>
              <a:rPr sz="1200" spc="-85" dirty="0">
                <a:latin typeface="Arial"/>
                <a:cs typeface="Arial"/>
              </a:rPr>
              <a:t> </a:t>
            </a:r>
            <a:r>
              <a:rPr sz="1200" spc="-40" dirty="0">
                <a:latin typeface="Arial"/>
                <a:cs typeface="Arial"/>
                <a:hlinkClick r:id="" action="ppaction://noaction"/>
              </a:rPr>
              <a:t>Data </a:t>
            </a:r>
            <a:r>
              <a:rPr sz="1200" spc="-55" dirty="0">
                <a:latin typeface="Arial"/>
                <a:cs typeface="Arial"/>
                <a:hlinkClick r:id="" action="ppaction://noaction"/>
              </a:rPr>
              <a:t>Model</a:t>
            </a:r>
            <a:r>
              <a:rPr lang="en-US" sz="1200" spc="100" dirty="0">
                <a:latin typeface="Arial"/>
                <a:cs typeface="Arial"/>
                <a:hlinkClick r:id="" action="ppaction://noaction"/>
              </a:rPr>
              <a:t> </a:t>
            </a:r>
            <a:r>
              <a:rPr sz="1200" spc="-50" dirty="0">
                <a:latin typeface="Arial"/>
                <a:cs typeface="Arial"/>
                <a:hlinkClick r:id="" action="ppaction://noaction"/>
              </a:rPr>
              <a:t>OLAP</a:t>
            </a:r>
            <a:endParaRPr sz="1200" dirty="0">
              <a:latin typeface="Arial"/>
              <a:cs typeface="Arial"/>
            </a:endParaRPr>
          </a:p>
        </p:txBody>
      </p:sp>
      <p:sp>
        <p:nvSpPr>
          <p:cNvPr id="39" name="object 39"/>
          <p:cNvSpPr txBox="1">
            <a:spLocks noGrp="1"/>
          </p:cNvSpPr>
          <p:nvPr>
            <p:ph type="ftr" sz="quarter" idx="5"/>
          </p:nvPr>
        </p:nvSpPr>
        <p:spPr>
          <a:xfrm>
            <a:off x="1059408" y="3159743"/>
            <a:ext cx="1447981"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40" name="object 40"/>
          <p:cNvSpPr txBox="1"/>
          <p:nvPr/>
        </p:nvSpPr>
        <p:spPr>
          <a:xfrm>
            <a:off x="2859774"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41" name="object 41"/>
          <p:cNvSpPr txBox="1"/>
          <p:nvPr/>
        </p:nvSpPr>
        <p:spPr>
          <a:xfrm>
            <a:off x="4271423" y="3154769"/>
            <a:ext cx="811530" cy="89768"/>
          </a:xfrm>
          <a:prstGeom prst="rect">
            <a:avLst/>
          </a:prstGeom>
        </p:spPr>
        <p:txBody>
          <a:bodyPr vert="horz" wrap="square" lIns="0" tIns="0" rIns="0" bIns="0" rtlCol="0">
            <a:spAutoFit/>
          </a:bodyPr>
          <a:lstStyle/>
          <a:p>
            <a:pPr marL="12700">
              <a:lnSpc>
                <a:spcPts val="675"/>
              </a:lnSpc>
            </a:pPr>
            <a:r>
              <a:rPr sz="600" spc="-5" dirty="0" err="1">
                <a:solidFill>
                  <a:srgbClr val="CE1527"/>
                </a:solidFill>
                <a:latin typeface="Arial"/>
                <a:cs typeface="Arial"/>
              </a:rPr>
              <a:t>Nhóm</a:t>
            </a:r>
            <a:r>
              <a:rPr sz="600" spc="-5" dirty="0">
                <a:solidFill>
                  <a:srgbClr val="CE1527"/>
                </a:solidFill>
                <a:latin typeface="Arial"/>
                <a:cs typeface="Arial"/>
              </a:rPr>
              <a:t> </a:t>
            </a:r>
            <a:r>
              <a:rPr lang="vi-VN" sz="600" spc="-20" dirty="0">
                <a:solidFill>
                  <a:srgbClr val="CE1527"/>
                </a:solidFill>
                <a:latin typeface="Arial"/>
                <a:cs typeface="Arial"/>
              </a:rPr>
              <a:t>4</a:t>
            </a:r>
            <a:r>
              <a:rPr sz="600" spc="-20" dirty="0">
                <a:solidFill>
                  <a:srgbClr val="CE1527"/>
                </a:solidFill>
                <a:latin typeface="Arial"/>
                <a:cs typeface="Arial"/>
              </a:rPr>
              <a:t> </a:t>
            </a:r>
            <a:r>
              <a:rPr lang="vi-VN" sz="600" spc="10" dirty="0">
                <a:solidFill>
                  <a:srgbClr val="CE1527"/>
                </a:solidFill>
                <a:latin typeface="Arial"/>
                <a:cs typeface="Arial"/>
              </a:rPr>
              <a:t>–</a:t>
            </a:r>
            <a:r>
              <a:rPr sz="600" spc="10" dirty="0">
                <a:solidFill>
                  <a:srgbClr val="CE1527"/>
                </a:solidFill>
                <a:latin typeface="Arial"/>
                <a:cs typeface="Arial"/>
              </a:rPr>
              <a:t> </a:t>
            </a:r>
            <a:r>
              <a:rPr lang="vi-VN" sz="600" spc="-5" dirty="0" err="1">
                <a:solidFill>
                  <a:srgbClr val="CE1527"/>
                </a:solidFill>
                <a:latin typeface="Arial"/>
                <a:cs typeface="Arial"/>
              </a:rPr>
              <a:t>Lớp</a:t>
            </a:r>
            <a:r>
              <a:rPr sz="600" spc="-15" dirty="0">
                <a:solidFill>
                  <a:srgbClr val="CE1527"/>
                </a:solidFill>
                <a:latin typeface="Arial"/>
                <a:cs typeface="Arial"/>
              </a:rPr>
              <a:t> </a:t>
            </a:r>
            <a:r>
              <a:rPr lang="vi-VN" sz="600" spc="-20" dirty="0">
                <a:solidFill>
                  <a:srgbClr val="CE1527"/>
                </a:solidFill>
                <a:latin typeface="Arial"/>
                <a:cs typeface="Arial"/>
              </a:rPr>
              <a:t>129870</a:t>
            </a:r>
            <a:endParaRPr sz="600" dirty="0">
              <a:latin typeface="Arial"/>
              <a:cs typeface="Arial"/>
            </a:endParaRPr>
          </a:p>
        </p:txBody>
      </p:sp>
      <p:sp>
        <p:nvSpPr>
          <p:cNvPr id="42" name="object 42"/>
          <p:cNvSpPr txBox="1"/>
          <p:nvPr/>
        </p:nvSpPr>
        <p:spPr>
          <a:xfrm>
            <a:off x="5501445" y="3154769"/>
            <a:ext cx="116839" cy="102235"/>
          </a:xfrm>
          <a:prstGeom prst="rect">
            <a:avLst/>
          </a:prstGeom>
        </p:spPr>
        <p:txBody>
          <a:bodyPr vert="horz" wrap="square" lIns="0" tIns="0" rIns="0" bIns="0" rtlCol="0">
            <a:spAutoFit/>
          </a:bodyPr>
          <a:lstStyle/>
          <a:p>
            <a:pPr marL="38100">
              <a:lnSpc>
                <a:spcPts val="675"/>
              </a:lnSpc>
            </a:pPr>
            <a:fld id="{81D60167-4931-47E6-BA6A-407CBD079E47}" type="slidenum">
              <a:rPr sz="600" spc="-20" dirty="0">
                <a:solidFill>
                  <a:srgbClr val="CE1527"/>
                </a:solidFill>
                <a:latin typeface="Arial"/>
                <a:cs typeface="Arial"/>
              </a:rPr>
              <a:t>14</a:t>
            </a:fld>
            <a:endParaRPr sz="600">
              <a:latin typeface="Arial"/>
              <a:cs typeface="Arial"/>
            </a:endParaRPr>
          </a:p>
        </p:txBody>
      </p:sp>
    </p:spTree>
    <p:extLst>
      <p:ext uri="{BB962C8B-B14F-4D97-AF65-F5344CB8AC3E}">
        <p14:creationId xmlns:p14="http://schemas.microsoft.com/office/powerpoint/2010/main" val="412418218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193002"/>
          </a:xfrm>
          <a:prstGeom prst="rect">
            <a:avLst/>
          </a:prstGeom>
        </p:spPr>
        <p:txBody>
          <a:bodyPr vert="horz" wrap="square" lIns="0" tIns="69215" rIns="0" bIns="0" rtlCol="0">
            <a:spAutoFit/>
          </a:bodyPr>
          <a:lstStyle/>
          <a:p>
            <a:pPr marL="12700">
              <a:lnSpc>
                <a:spcPct val="100000"/>
              </a:lnSpc>
            </a:pPr>
            <a:r>
              <a:rPr lang="en-US" sz="800" b="1" spc="-25" dirty="0" err="1">
                <a:solidFill>
                  <a:srgbClr val="3B3BFF"/>
                </a:solidFill>
                <a:latin typeface="Arial"/>
                <a:cs typeface="Arial"/>
              </a:rPr>
              <a:t>Khảo</a:t>
            </a:r>
            <a:r>
              <a:rPr lang="en-US" sz="800" b="1" spc="-30" dirty="0">
                <a:solidFill>
                  <a:srgbClr val="EBA1A9"/>
                </a:solidFill>
                <a:latin typeface="Arial"/>
                <a:cs typeface="Arial"/>
              </a:rPr>
              <a:t> </a:t>
            </a:r>
            <a:r>
              <a:rPr lang="en-US" sz="800" b="1" spc="-25" dirty="0" err="1">
                <a:solidFill>
                  <a:srgbClr val="3B3BFF"/>
                </a:solidFill>
                <a:latin typeface="Arial"/>
                <a:cs typeface="Arial"/>
              </a:rPr>
              <a:t>sát</a:t>
            </a:r>
            <a:endParaRPr lang="en-US" sz="800" b="1" spc="-25" dirty="0">
              <a:solidFill>
                <a:srgbClr val="3B3BFF"/>
              </a:solidFill>
              <a:latin typeface="Arial"/>
              <a:cs typeface="Arial"/>
            </a:endParaRPr>
          </a:p>
        </p:txBody>
      </p:sp>
      <p:sp>
        <p:nvSpPr>
          <p:cNvPr id="3" name="object 3"/>
          <p:cNvSpPr txBox="1"/>
          <p:nvPr/>
        </p:nvSpPr>
        <p:spPr>
          <a:xfrm>
            <a:off x="62355" y="770952"/>
            <a:ext cx="769976" cy="900439"/>
          </a:xfrm>
          <a:prstGeom prst="rect">
            <a:avLst/>
          </a:prstGeom>
        </p:spPr>
        <p:txBody>
          <a:bodyPr vert="horz" wrap="square" lIns="0" tIns="17145" rIns="0" bIns="0" rtlCol="0">
            <a:spAutoFit/>
          </a:bodyPr>
          <a:lstStyle/>
          <a:p>
            <a:pPr marL="12700" marR="5080">
              <a:lnSpc>
                <a:spcPts val="950"/>
              </a:lnSpc>
              <a:spcBef>
                <a:spcPts val="135"/>
              </a:spcBef>
            </a:pPr>
            <a:r>
              <a:rPr sz="800" b="1" u="sng" spc="-25" dirty="0">
                <a:solidFill>
                  <a:srgbClr val="3B3BFF"/>
                </a:solidFill>
                <a:latin typeface="Arial"/>
                <a:cs typeface="Arial"/>
              </a:rPr>
              <a:t>Phân </a:t>
            </a:r>
            <a:r>
              <a:rPr sz="800" b="1" u="sng" spc="-20" dirty="0">
                <a:solidFill>
                  <a:srgbClr val="3B3BFF"/>
                </a:solidFill>
                <a:latin typeface="Arial"/>
                <a:cs typeface="Arial"/>
              </a:rPr>
              <a:t>tích </a:t>
            </a:r>
            <a:r>
              <a:rPr sz="800" b="1" u="sng" spc="-45" dirty="0" err="1">
                <a:solidFill>
                  <a:srgbClr val="3B3BFF"/>
                </a:solidFill>
                <a:latin typeface="Arial"/>
                <a:cs typeface="Arial"/>
              </a:rPr>
              <a:t>và</a:t>
            </a:r>
            <a:r>
              <a:rPr sz="800" b="1" u="sng" spc="-45" dirty="0">
                <a:solidFill>
                  <a:srgbClr val="3B3BFF"/>
                </a:solidFill>
                <a:latin typeface="Arial"/>
                <a:cs typeface="Arial"/>
              </a:rPr>
              <a:t> </a:t>
            </a:r>
            <a:r>
              <a:rPr sz="800" b="1" u="sng" dirty="0" err="1">
                <a:solidFill>
                  <a:srgbClr val="3B3BFF"/>
                </a:solidFill>
                <a:latin typeface="Arial"/>
                <a:cs typeface="Arial"/>
              </a:rPr>
              <a:t>thi</a:t>
            </a:r>
            <a:r>
              <a:rPr lang="vi-VN" sz="800" b="1" u="sng" dirty="0">
                <a:solidFill>
                  <a:srgbClr val="3B3BFF"/>
                </a:solidFill>
                <a:latin typeface="Arial"/>
                <a:cs typeface="Arial"/>
              </a:rPr>
              <a:t>ết kế</a:t>
            </a:r>
            <a:endParaRPr lang="en-US" sz="800" b="1" u="sng" dirty="0">
              <a:solidFill>
                <a:srgbClr val="3B3BFF"/>
              </a:solidFill>
              <a:latin typeface="Arial"/>
              <a:cs typeface="Arial"/>
            </a:endParaRPr>
          </a:p>
          <a:p>
            <a:pPr marL="12700" marR="5080">
              <a:lnSpc>
                <a:spcPts val="950"/>
              </a:lnSpc>
            </a:pPr>
            <a:r>
              <a:rPr lang="en-US" sz="800" i="1" dirty="0">
                <a:solidFill>
                  <a:srgbClr val="3B3BFF"/>
                </a:solidFill>
                <a:latin typeface="Arial"/>
                <a:cs typeface="Arial"/>
              </a:rPr>
              <a:t> </a:t>
            </a:r>
            <a:r>
              <a:rPr lang="en-US" sz="600" i="1" u="sng" dirty="0" err="1">
                <a:solidFill>
                  <a:srgbClr val="3B3BFF"/>
                </a:solidFill>
                <a:latin typeface="Arial"/>
                <a:cs typeface="Arial"/>
              </a:rPr>
              <a:t>Kiến</a:t>
            </a:r>
            <a:r>
              <a:rPr lang="en-US" sz="600" i="1" u="sng" dirty="0">
                <a:solidFill>
                  <a:srgbClr val="3B3BFF"/>
                </a:solidFill>
                <a:latin typeface="Arial"/>
                <a:cs typeface="Arial"/>
              </a:rPr>
              <a:t> </a:t>
            </a:r>
            <a:r>
              <a:rPr lang="en-US" sz="600" i="1" u="sng" dirty="0" err="1">
                <a:solidFill>
                  <a:srgbClr val="3B3BFF"/>
                </a:solidFill>
                <a:latin typeface="Arial"/>
                <a:cs typeface="Arial"/>
              </a:rPr>
              <a:t>trúc</a:t>
            </a:r>
            <a:r>
              <a:rPr lang="en-US" sz="600" i="1" u="sng" dirty="0">
                <a:solidFill>
                  <a:srgbClr val="3B3BFF"/>
                </a:solidFill>
                <a:latin typeface="Arial"/>
                <a:cs typeface="Arial"/>
              </a:rPr>
              <a:t> DW</a:t>
            </a:r>
          </a:p>
          <a:p>
            <a:pPr marL="12700" marR="5080">
              <a:lnSpc>
                <a:spcPts val="950"/>
              </a:lnSpc>
            </a:pPr>
            <a:r>
              <a:rPr lang="en-US" sz="600" i="1" dirty="0">
                <a:solidFill>
                  <a:srgbClr val="3B3BFF"/>
                </a:solidFill>
                <a:latin typeface="Arial"/>
                <a:cs typeface="Arial"/>
              </a:rPr>
              <a:t> ETL</a:t>
            </a:r>
          </a:p>
          <a:p>
            <a:pPr marL="12700" marR="5080">
              <a:lnSpc>
                <a:spcPts val="950"/>
              </a:lnSpc>
            </a:pPr>
            <a:r>
              <a:rPr lang="en-US" sz="600" i="1" dirty="0">
                <a:solidFill>
                  <a:srgbClr val="3B3BFF"/>
                </a:solidFill>
                <a:latin typeface="Arial"/>
                <a:cs typeface="Arial"/>
              </a:rPr>
              <a:t> Dimension</a:t>
            </a:r>
          </a:p>
          <a:p>
            <a:pPr marL="12700" marR="5080">
              <a:lnSpc>
                <a:spcPts val="950"/>
              </a:lnSpc>
            </a:pPr>
            <a:r>
              <a:rPr lang="en-US" sz="600" i="1" dirty="0">
                <a:solidFill>
                  <a:srgbClr val="3B3BFF"/>
                </a:solidFill>
                <a:latin typeface="Arial"/>
                <a:cs typeface="Arial"/>
              </a:rPr>
              <a:t> Data Model OLTP</a:t>
            </a:r>
          </a:p>
          <a:p>
            <a:pPr marL="12700" marR="5080">
              <a:lnSpc>
                <a:spcPts val="950"/>
              </a:lnSpc>
            </a:pPr>
            <a:r>
              <a:rPr lang="en-US" sz="600" i="1" dirty="0">
                <a:solidFill>
                  <a:srgbClr val="3B3BFF"/>
                </a:solidFill>
                <a:latin typeface="Arial"/>
                <a:cs typeface="Arial"/>
              </a:rPr>
              <a:t> Data Model OLAP</a:t>
            </a:r>
          </a:p>
        </p:txBody>
      </p:sp>
      <p:sp>
        <p:nvSpPr>
          <p:cNvPr id="4" name="object 4"/>
          <p:cNvSpPr txBox="1"/>
          <p:nvPr/>
        </p:nvSpPr>
        <p:spPr>
          <a:xfrm>
            <a:off x="62355" y="170871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2914231" cy="232756"/>
          </a:xfrm>
          <a:prstGeom prst="rect">
            <a:avLst/>
          </a:prstGeom>
        </p:spPr>
        <p:txBody>
          <a:bodyPr vert="horz" wrap="square" lIns="0" tIns="17145" rIns="0" bIns="0" rtlCol="0">
            <a:spAutoFit/>
          </a:bodyPr>
          <a:lstStyle/>
          <a:p>
            <a:pPr marL="12700">
              <a:lnSpc>
                <a:spcPct val="100000"/>
              </a:lnSpc>
              <a:spcBef>
                <a:spcPts val="135"/>
              </a:spcBef>
            </a:pPr>
            <a:r>
              <a:rPr lang="en-US" spc="-20" dirty="0" err="1"/>
              <a:t>Kiến</a:t>
            </a:r>
            <a:r>
              <a:rPr lang="en-US" spc="-20" dirty="0"/>
              <a:t> </a:t>
            </a:r>
            <a:r>
              <a:rPr lang="en-US" spc="-20" dirty="0" err="1"/>
              <a:t>trúc</a:t>
            </a:r>
            <a:r>
              <a:rPr lang="en-US" spc="-20" dirty="0"/>
              <a:t> </a:t>
            </a:r>
            <a:r>
              <a:rPr lang="en-US" spc="-20" dirty="0" err="1"/>
              <a:t>mô</a:t>
            </a:r>
            <a:r>
              <a:rPr lang="en-US" spc="-20" dirty="0"/>
              <a:t> </a:t>
            </a:r>
            <a:r>
              <a:rPr lang="en-US" spc="-20" dirty="0" err="1"/>
              <a:t>hình</a:t>
            </a:r>
            <a:r>
              <a:rPr lang="en-US" spc="-20" dirty="0"/>
              <a:t> </a:t>
            </a:r>
            <a:r>
              <a:rPr lang="en-US" spc="-20" dirty="0" err="1"/>
              <a:t>cũ</a:t>
            </a:r>
            <a:endParaRPr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15</a:t>
            </a:fld>
            <a:endParaRPr spc="-20" dirty="0"/>
          </a:p>
        </p:txBody>
      </p:sp>
      <p:sp>
        <p:nvSpPr>
          <p:cNvPr id="24" name="Rectangle: Rounded Corners 23">
            <a:extLst>
              <a:ext uri="{FF2B5EF4-FFF2-40B4-BE49-F238E27FC236}">
                <a16:creationId xmlns:a16="http://schemas.microsoft.com/office/drawing/2014/main" id="{B709CDF4-7B5B-4CC6-A0B0-AEC8AF8197B1}"/>
              </a:ext>
            </a:extLst>
          </p:cNvPr>
          <p:cNvSpPr/>
          <p:nvPr/>
        </p:nvSpPr>
        <p:spPr>
          <a:xfrm>
            <a:off x="1276657" y="1280881"/>
            <a:ext cx="745247" cy="951518"/>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09A2E56-96BC-4E9B-99FE-59F81DFA1B21}"/>
              </a:ext>
            </a:extLst>
          </p:cNvPr>
          <p:cNvSpPr txBox="1"/>
          <p:nvPr/>
        </p:nvSpPr>
        <p:spPr>
          <a:xfrm>
            <a:off x="1305275" y="1600688"/>
            <a:ext cx="697627" cy="215444"/>
          </a:xfrm>
          <a:prstGeom prst="rect">
            <a:avLst/>
          </a:prstGeom>
          <a:noFill/>
        </p:spPr>
        <p:txBody>
          <a:bodyPr wrap="none" rtlCol="0">
            <a:spAutoFit/>
          </a:bodyPr>
          <a:lstStyle/>
          <a:p>
            <a:r>
              <a:rPr lang="en-US" sz="800" b="1" dirty="0"/>
              <a:t>Data Source</a:t>
            </a:r>
          </a:p>
        </p:txBody>
      </p:sp>
      <p:sp>
        <p:nvSpPr>
          <p:cNvPr id="59" name="Rectangle: Rounded Corners 58">
            <a:extLst>
              <a:ext uri="{FF2B5EF4-FFF2-40B4-BE49-F238E27FC236}">
                <a16:creationId xmlns:a16="http://schemas.microsoft.com/office/drawing/2014/main" id="{D982B3EF-FEEF-4134-8A23-6E1FD0E81C0B}"/>
              </a:ext>
            </a:extLst>
          </p:cNvPr>
          <p:cNvSpPr/>
          <p:nvPr/>
        </p:nvSpPr>
        <p:spPr>
          <a:xfrm>
            <a:off x="2497863" y="1280880"/>
            <a:ext cx="1115321" cy="951518"/>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19CEE0A-1EF0-4E5E-85A3-7CBD8A7FCB26}"/>
              </a:ext>
            </a:extLst>
          </p:cNvPr>
          <p:cNvSpPr txBox="1"/>
          <p:nvPr/>
        </p:nvSpPr>
        <p:spPr>
          <a:xfrm>
            <a:off x="2762814" y="1287405"/>
            <a:ext cx="585417" cy="215444"/>
          </a:xfrm>
          <a:prstGeom prst="rect">
            <a:avLst/>
          </a:prstGeom>
          <a:noFill/>
        </p:spPr>
        <p:txBody>
          <a:bodyPr wrap="none" rtlCol="0">
            <a:spAutoFit/>
          </a:bodyPr>
          <a:lstStyle/>
          <a:p>
            <a:r>
              <a:rPr lang="en-US" sz="800" b="1" dirty="0"/>
              <a:t>Database</a:t>
            </a:r>
          </a:p>
        </p:txBody>
      </p:sp>
      <p:sp>
        <p:nvSpPr>
          <p:cNvPr id="61" name="Rectangle: Rounded Corners 60">
            <a:extLst>
              <a:ext uri="{FF2B5EF4-FFF2-40B4-BE49-F238E27FC236}">
                <a16:creationId xmlns:a16="http://schemas.microsoft.com/office/drawing/2014/main" id="{FFC28304-3B8E-475C-A9E8-9E2707FD58AE}"/>
              </a:ext>
            </a:extLst>
          </p:cNvPr>
          <p:cNvSpPr/>
          <p:nvPr/>
        </p:nvSpPr>
        <p:spPr>
          <a:xfrm>
            <a:off x="4120874" y="1280880"/>
            <a:ext cx="967740" cy="951518"/>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9751C60F-0675-43C2-A2CB-E7EC45125131}"/>
              </a:ext>
            </a:extLst>
          </p:cNvPr>
          <p:cNvSpPr txBox="1"/>
          <p:nvPr/>
        </p:nvSpPr>
        <p:spPr>
          <a:xfrm>
            <a:off x="4147288" y="1625809"/>
            <a:ext cx="949299" cy="215444"/>
          </a:xfrm>
          <a:prstGeom prst="rect">
            <a:avLst/>
          </a:prstGeom>
          <a:noFill/>
        </p:spPr>
        <p:txBody>
          <a:bodyPr wrap="none" rtlCol="0">
            <a:spAutoFit/>
          </a:bodyPr>
          <a:lstStyle/>
          <a:p>
            <a:r>
              <a:rPr lang="en-US" sz="800" b="1" dirty="0"/>
              <a:t>Analytics/Reports</a:t>
            </a:r>
          </a:p>
        </p:txBody>
      </p:sp>
      <p:pic>
        <p:nvPicPr>
          <p:cNvPr id="41" name="Picture 40" descr="Icon&#10;&#10;Description automatically generated">
            <a:extLst>
              <a:ext uri="{FF2B5EF4-FFF2-40B4-BE49-F238E27FC236}">
                <a16:creationId xmlns:a16="http://schemas.microsoft.com/office/drawing/2014/main" id="{C6251C1C-0EA4-4C39-9DBB-46F5629D88F7}"/>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2818640" y="1545930"/>
            <a:ext cx="529591" cy="555625"/>
          </a:xfrm>
          <a:prstGeom prst="rect">
            <a:avLst/>
          </a:prstGeom>
        </p:spPr>
      </p:pic>
    </p:spTree>
    <p:extLst>
      <p:ext uri="{BB962C8B-B14F-4D97-AF65-F5344CB8AC3E}">
        <p14:creationId xmlns:p14="http://schemas.microsoft.com/office/powerpoint/2010/main" val="220741096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193002"/>
          </a:xfrm>
          <a:prstGeom prst="rect">
            <a:avLst/>
          </a:prstGeom>
        </p:spPr>
        <p:txBody>
          <a:bodyPr vert="horz" wrap="square" lIns="0" tIns="69215" rIns="0" bIns="0" rtlCol="0">
            <a:spAutoFit/>
          </a:bodyPr>
          <a:lstStyle/>
          <a:p>
            <a:pPr marL="12700">
              <a:lnSpc>
                <a:spcPct val="100000"/>
              </a:lnSpc>
            </a:pPr>
            <a:r>
              <a:rPr lang="en-US" sz="800" b="1" spc="-25" dirty="0" err="1">
                <a:solidFill>
                  <a:srgbClr val="3B3BFF"/>
                </a:solidFill>
                <a:latin typeface="Arial"/>
                <a:cs typeface="Arial"/>
              </a:rPr>
              <a:t>Khảo</a:t>
            </a:r>
            <a:r>
              <a:rPr lang="en-US" sz="800" b="1" spc="-30" dirty="0">
                <a:solidFill>
                  <a:srgbClr val="EBA1A9"/>
                </a:solidFill>
                <a:latin typeface="Arial"/>
                <a:cs typeface="Arial"/>
              </a:rPr>
              <a:t> </a:t>
            </a:r>
            <a:r>
              <a:rPr lang="en-US" sz="800" b="1" spc="-25" dirty="0" err="1">
                <a:solidFill>
                  <a:srgbClr val="3B3BFF"/>
                </a:solidFill>
                <a:latin typeface="Arial"/>
                <a:cs typeface="Arial"/>
              </a:rPr>
              <a:t>sát</a:t>
            </a:r>
            <a:endParaRPr lang="en-US" sz="800" b="1" spc="-25" dirty="0">
              <a:solidFill>
                <a:srgbClr val="3B3BFF"/>
              </a:solidFill>
              <a:latin typeface="Arial"/>
              <a:cs typeface="Arial"/>
            </a:endParaRPr>
          </a:p>
        </p:txBody>
      </p:sp>
      <p:sp>
        <p:nvSpPr>
          <p:cNvPr id="3" name="object 3"/>
          <p:cNvSpPr txBox="1"/>
          <p:nvPr/>
        </p:nvSpPr>
        <p:spPr>
          <a:xfrm>
            <a:off x="62355" y="770952"/>
            <a:ext cx="769976" cy="900439"/>
          </a:xfrm>
          <a:prstGeom prst="rect">
            <a:avLst/>
          </a:prstGeom>
        </p:spPr>
        <p:txBody>
          <a:bodyPr vert="horz" wrap="square" lIns="0" tIns="17145" rIns="0" bIns="0" rtlCol="0">
            <a:spAutoFit/>
          </a:bodyPr>
          <a:lstStyle/>
          <a:p>
            <a:pPr marL="12700" marR="5080">
              <a:lnSpc>
                <a:spcPts val="950"/>
              </a:lnSpc>
              <a:spcBef>
                <a:spcPts val="135"/>
              </a:spcBef>
            </a:pPr>
            <a:r>
              <a:rPr sz="800" b="1" u="sng" spc="-25" dirty="0">
                <a:solidFill>
                  <a:srgbClr val="3B3BFF"/>
                </a:solidFill>
                <a:latin typeface="Arial"/>
                <a:cs typeface="Arial"/>
              </a:rPr>
              <a:t>Phân </a:t>
            </a:r>
            <a:r>
              <a:rPr sz="800" b="1" u="sng" spc="-20" dirty="0">
                <a:solidFill>
                  <a:srgbClr val="3B3BFF"/>
                </a:solidFill>
                <a:latin typeface="Arial"/>
                <a:cs typeface="Arial"/>
              </a:rPr>
              <a:t>tích </a:t>
            </a:r>
            <a:r>
              <a:rPr sz="800" b="1" u="sng" spc="-45" dirty="0" err="1">
                <a:solidFill>
                  <a:srgbClr val="3B3BFF"/>
                </a:solidFill>
                <a:latin typeface="Arial"/>
                <a:cs typeface="Arial"/>
              </a:rPr>
              <a:t>và</a:t>
            </a:r>
            <a:r>
              <a:rPr sz="800" b="1" u="sng" spc="-45" dirty="0">
                <a:solidFill>
                  <a:srgbClr val="3B3BFF"/>
                </a:solidFill>
                <a:latin typeface="Arial"/>
                <a:cs typeface="Arial"/>
              </a:rPr>
              <a:t> </a:t>
            </a:r>
            <a:r>
              <a:rPr sz="800" b="1" u="sng" dirty="0" err="1">
                <a:solidFill>
                  <a:srgbClr val="3B3BFF"/>
                </a:solidFill>
                <a:latin typeface="Arial"/>
                <a:cs typeface="Arial"/>
              </a:rPr>
              <a:t>thi</a:t>
            </a:r>
            <a:r>
              <a:rPr lang="vi-VN" sz="800" b="1" u="sng" dirty="0">
                <a:solidFill>
                  <a:srgbClr val="3B3BFF"/>
                </a:solidFill>
                <a:latin typeface="Arial"/>
                <a:cs typeface="Arial"/>
              </a:rPr>
              <a:t>ết kế</a:t>
            </a:r>
            <a:endParaRPr lang="en-US" sz="800" b="1" u="sng" dirty="0">
              <a:solidFill>
                <a:srgbClr val="3B3BFF"/>
              </a:solidFill>
              <a:latin typeface="Arial"/>
              <a:cs typeface="Arial"/>
            </a:endParaRPr>
          </a:p>
          <a:p>
            <a:pPr marL="12700" marR="5080">
              <a:lnSpc>
                <a:spcPts val="950"/>
              </a:lnSpc>
            </a:pPr>
            <a:r>
              <a:rPr lang="en-US" sz="800" i="1" dirty="0">
                <a:solidFill>
                  <a:srgbClr val="3B3BFF"/>
                </a:solidFill>
                <a:latin typeface="Arial"/>
                <a:cs typeface="Arial"/>
              </a:rPr>
              <a:t> </a:t>
            </a:r>
            <a:r>
              <a:rPr lang="en-US" sz="600" i="1" u="sng" dirty="0" err="1">
                <a:solidFill>
                  <a:srgbClr val="3B3BFF"/>
                </a:solidFill>
                <a:latin typeface="Arial"/>
                <a:cs typeface="Arial"/>
              </a:rPr>
              <a:t>Kiến</a:t>
            </a:r>
            <a:r>
              <a:rPr lang="en-US" sz="600" i="1" u="sng" dirty="0">
                <a:solidFill>
                  <a:srgbClr val="3B3BFF"/>
                </a:solidFill>
                <a:latin typeface="Arial"/>
                <a:cs typeface="Arial"/>
              </a:rPr>
              <a:t> </a:t>
            </a:r>
            <a:r>
              <a:rPr lang="en-US" sz="600" i="1" u="sng" dirty="0" err="1">
                <a:solidFill>
                  <a:srgbClr val="3B3BFF"/>
                </a:solidFill>
                <a:latin typeface="Arial"/>
                <a:cs typeface="Arial"/>
              </a:rPr>
              <a:t>trúc</a:t>
            </a:r>
            <a:r>
              <a:rPr lang="en-US" sz="600" i="1" u="sng" dirty="0">
                <a:solidFill>
                  <a:srgbClr val="3B3BFF"/>
                </a:solidFill>
                <a:latin typeface="Arial"/>
                <a:cs typeface="Arial"/>
              </a:rPr>
              <a:t> DW</a:t>
            </a:r>
          </a:p>
          <a:p>
            <a:pPr marL="12700" marR="5080">
              <a:lnSpc>
                <a:spcPts val="950"/>
              </a:lnSpc>
            </a:pPr>
            <a:r>
              <a:rPr lang="en-US" sz="600" i="1" dirty="0">
                <a:solidFill>
                  <a:srgbClr val="3B3BFF"/>
                </a:solidFill>
                <a:latin typeface="Arial"/>
                <a:cs typeface="Arial"/>
              </a:rPr>
              <a:t> ETL</a:t>
            </a:r>
          </a:p>
          <a:p>
            <a:pPr marL="12700" marR="5080">
              <a:lnSpc>
                <a:spcPts val="950"/>
              </a:lnSpc>
            </a:pPr>
            <a:r>
              <a:rPr lang="en-US" sz="600" i="1" dirty="0">
                <a:solidFill>
                  <a:srgbClr val="3B3BFF"/>
                </a:solidFill>
                <a:latin typeface="Arial"/>
                <a:cs typeface="Arial"/>
              </a:rPr>
              <a:t> Dimension</a:t>
            </a:r>
          </a:p>
          <a:p>
            <a:pPr marL="12700" marR="5080">
              <a:lnSpc>
                <a:spcPts val="950"/>
              </a:lnSpc>
            </a:pPr>
            <a:r>
              <a:rPr lang="en-US" sz="600" i="1" dirty="0">
                <a:solidFill>
                  <a:srgbClr val="3B3BFF"/>
                </a:solidFill>
                <a:latin typeface="Arial"/>
                <a:cs typeface="Arial"/>
              </a:rPr>
              <a:t> Data Model OLTP</a:t>
            </a:r>
          </a:p>
          <a:p>
            <a:pPr marL="12700" marR="5080">
              <a:lnSpc>
                <a:spcPts val="950"/>
              </a:lnSpc>
            </a:pPr>
            <a:r>
              <a:rPr lang="en-US" sz="600" i="1" dirty="0">
                <a:solidFill>
                  <a:srgbClr val="3B3BFF"/>
                </a:solidFill>
                <a:latin typeface="Arial"/>
                <a:cs typeface="Arial"/>
              </a:rPr>
              <a:t> Data Model OLAP</a:t>
            </a:r>
          </a:p>
        </p:txBody>
      </p:sp>
      <p:sp>
        <p:nvSpPr>
          <p:cNvPr id="4" name="object 4"/>
          <p:cNvSpPr txBox="1"/>
          <p:nvPr/>
        </p:nvSpPr>
        <p:spPr>
          <a:xfrm>
            <a:off x="62355" y="170871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2914231" cy="355867"/>
          </a:xfrm>
          <a:prstGeom prst="rect">
            <a:avLst/>
          </a:prstGeom>
        </p:spPr>
        <p:txBody>
          <a:bodyPr vert="horz" wrap="square" lIns="0" tIns="17145" rIns="0" bIns="0" rtlCol="0">
            <a:spAutoFit/>
          </a:bodyPr>
          <a:lstStyle/>
          <a:p>
            <a:pPr marL="12700">
              <a:lnSpc>
                <a:spcPct val="100000"/>
              </a:lnSpc>
              <a:spcBef>
                <a:spcPts val="135"/>
              </a:spcBef>
            </a:pPr>
            <a:r>
              <a:rPr lang="en-US" spc="-20" dirty="0" err="1"/>
              <a:t>Kiến</a:t>
            </a:r>
            <a:r>
              <a:rPr lang="en-US" spc="-20" dirty="0"/>
              <a:t> </a:t>
            </a:r>
            <a:r>
              <a:rPr lang="en-US" spc="-20" dirty="0" err="1"/>
              <a:t>trúc</a:t>
            </a:r>
            <a:r>
              <a:rPr lang="en-US" spc="-20" dirty="0"/>
              <a:t> Data Warehouse</a:t>
            </a:r>
            <a:br>
              <a:rPr lang="vi-VN" spc="-20" dirty="0"/>
            </a:br>
            <a:endParaRPr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16</a:t>
            </a:fld>
            <a:endParaRPr spc="-20" dirty="0"/>
          </a:p>
        </p:txBody>
      </p:sp>
      <p:sp>
        <p:nvSpPr>
          <p:cNvPr id="24" name="Rectangle: Rounded Corners 23">
            <a:extLst>
              <a:ext uri="{FF2B5EF4-FFF2-40B4-BE49-F238E27FC236}">
                <a16:creationId xmlns:a16="http://schemas.microsoft.com/office/drawing/2014/main" id="{B709CDF4-7B5B-4CC6-A0B0-AEC8AF8197B1}"/>
              </a:ext>
            </a:extLst>
          </p:cNvPr>
          <p:cNvSpPr/>
          <p:nvPr/>
        </p:nvSpPr>
        <p:spPr>
          <a:xfrm>
            <a:off x="1054099" y="708024"/>
            <a:ext cx="745247" cy="2209801"/>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C09A2E56-96BC-4E9B-99FE-59F81DFA1B21}"/>
              </a:ext>
            </a:extLst>
          </p:cNvPr>
          <p:cNvSpPr txBox="1"/>
          <p:nvPr/>
        </p:nvSpPr>
        <p:spPr>
          <a:xfrm>
            <a:off x="1082717" y="725657"/>
            <a:ext cx="697627" cy="215444"/>
          </a:xfrm>
          <a:prstGeom prst="rect">
            <a:avLst/>
          </a:prstGeom>
          <a:noFill/>
        </p:spPr>
        <p:txBody>
          <a:bodyPr wrap="none" rtlCol="0">
            <a:spAutoFit/>
          </a:bodyPr>
          <a:lstStyle/>
          <a:p>
            <a:r>
              <a:rPr lang="en-US" sz="800" b="1" dirty="0"/>
              <a:t>Data Source</a:t>
            </a:r>
          </a:p>
        </p:txBody>
      </p:sp>
      <p:pic>
        <p:nvPicPr>
          <p:cNvPr id="27" name="Picture 26" descr="Icon&#10;&#10;Description automatically generated">
            <a:extLst>
              <a:ext uri="{FF2B5EF4-FFF2-40B4-BE49-F238E27FC236}">
                <a16:creationId xmlns:a16="http://schemas.microsoft.com/office/drawing/2014/main" id="{DA034F2A-19F0-465F-958F-9362192B71A6}"/>
              </a:ext>
            </a:extLst>
          </p:cNvPr>
          <p:cNvPicPr>
            <a:picLocks noChangeAspect="1"/>
          </p:cNvPicPr>
          <p:nvPr/>
        </p:nvPicPr>
        <p:blipFill>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1242227" y="972217"/>
            <a:ext cx="381000" cy="381000"/>
          </a:xfrm>
          <a:prstGeom prst="rect">
            <a:avLst/>
          </a:prstGeom>
        </p:spPr>
      </p:pic>
      <p:sp>
        <p:nvSpPr>
          <p:cNvPr id="33" name="Rectangle: Rounded Corners 32">
            <a:extLst>
              <a:ext uri="{FF2B5EF4-FFF2-40B4-BE49-F238E27FC236}">
                <a16:creationId xmlns:a16="http://schemas.microsoft.com/office/drawing/2014/main" id="{68BDE7DA-E193-48DA-A887-D9637C241932}"/>
              </a:ext>
            </a:extLst>
          </p:cNvPr>
          <p:cNvSpPr/>
          <p:nvPr/>
        </p:nvSpPr>
        <p:spPr>
          <a:xfrm>
            <a:off x="2028078" y="707781"/>
            <a:ext cx="967740" cy="220980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B73F294D-8CBB-42F5-AAF5-37EBADD1D637}"/>
              </a:ext>
            </a:extLst>
          </p:cNvPr>
          <p:cNvSpPr txBox="1"/>
          <p:nvPr/>
        </p:nvSpPr>
        <p:spPr>
          <a:xfrm>
            <a:off x="2100187" y="723461"/>
            <a:ext cx="806631" cy="338554"/>
          </a:xfrm>
          <a:prstGeom prst="rect">
            <a:avLst/>
          </a:prstGeom>
          <a:noFill/>
        </p:spPr>
        <p:txBody>
          <a:bodyPr wrap="none" rtlCol="0">
            <a:spAutoFit/>
          </a:bodyPr>
          <a:lstStyle/>
          <a:p>
            <a:pPr algn="ctr"/>
            <a:r>
              <a:rPr lang="en-US" sz="800" b="1" dirty="0"/>
              <a:t>Stagging</a:t>
            </a:r>
          </a:p>
          <a:p>
            <a:pPr algn="ctr"/>
            <a:r>
              <a:rPr lang="en-US" sz="800" b="1" dirty="0"/>
              <a:t>(Power Query)</a:t>
            </a:r>
          </a:p>
        </p:txBody>
      </p:sp>
      <p:sp>
        <p:nvSpPr>
          <p:cNvPr id="38" name="TextBox 37">
            <a:extLst>
              <a:ext uri="{FF2B5EF4-FFF2-40B4-BE49-F238E27FC236}">
                <a16:creationId xmlns:a16="http://schemas.microsoft.com/office/drawing/2014/main" id="{EBCC3F36-3CD4-4B5D-887C-71113681F5AC}"/>
              </a:ext>
            </a:extLst>
          </p:cNvPr>
          <p:cNvSpPr txBox="1"/>
          <p:nvPr/>
        </p:nvSpPr>
        <p:spPr>
          <a:xfrm>
            <a:off x="2113192" y="1670685"/>
            <a:ext cx="805029" cy="1231106"/>
          </a:xfrm>
          <a:prstGeom prst="rect">
            <a:avLst/>
          </a:prstGeom>
          <a:noFill/>
        </p:spPr>
        <p:txBody>
          <a:bodyPr wrap="none" rtlCol="0">
            <a:spAutoFit/>
          </a:bodyPr>
          <a:lstStyle/>
          <a:p>
            <a:pPr algn="ctr">
              <a:spcBef>
                <a:spcPts val="300"/>
              </a:spcBef>
            </a:pPr>
            <a:r>
              <a:rPr lang="en-US" sz="600" b="1" dirty="0"/>
              <a:t>ETL</a:t>
            </a:r>
          </a:p>
          <a:p>
            <a:pPr>
              <a:spcBef>
                <a:spcPts val="300"/>
              </a:spcBef>
            </a:pPr>
            <a:r>
              <a:rPr lang="en-US" sz="600" dirty="0"/>
              <a:t>Format Data type</a:t>
            </a:r>
          </a:p>
          <a:p>
            <a:pPr>
              <a:spcBef>
                <a:spcPts val="300"/>
              </a:spcBef>
            </a:pPr>
            <a:r>
              <a:rPr lang="en-US" sz="600" dirty="0"/>
              <a:t>Delete Empty rows</a:t>
            </a:r>
          </a:p>
          <a:p>
            <a:pPr>
              <a:spcBef>
                <a:spcPts val="300"/>
              </a:spcBef>
            </a:pPr>
            <a:r>
              <a:rPr lang="en-US" sz="600" dirty="0"/>
              <a:t>Delete/Add Column</a:t>
            </a:r>
          </a:p>
          <a:p>
            <a:pPr>
              <a:spcBef>
                <a:spcPts val="300"/>
              </a:spcBef>
            </a:pPr>
            <a:r>
              <a:rPr lang="en-US" sz="600" dirty="0"/>
              <a:t>Append</a:t>
            </a:r>
          </a:p>
          <a:p>
            <a:pPr>
              <a:spcBef>
                <a:spcPts val="300"/>
              </a:spcBef>
            </a:pPr>
            <a:r>
              <a:rPr lang="en-US" sz="600" dirty="0"/>
              <a:t>Merge</a:t>
            </a:r>
          </a:p>
          <a:p>
            <a:pPr>
              <a:spcBef>
                <a:spcPts val="300"/>
              </a:spcBef>
            </a:pPr>
            <a:endParaRPr lang="en-US" sz="600" dirty="0"/>
          </a:p>
          <a:p>
            <a:pPr>
              <a:spcBef>
                <a:spcPts val="300"/>
              </a:spcBef>
            </a:pPr>
            <a:endParaRPr lang="en-US" sz="600" dirty="0"/>
          </a:p>
          <a:p>
            <a:pPr>
              <a:spcBef>
                <a:spcPts val="300"/>
              </a:spcBef>
            </a:pPr>
            <a:endParaRPr lang="en-US" sz="600" dirty="0"/>
          </a:p>
        </p:txBody>
      </p:sp>
      <p:sp>
        <p:nvSpPr>
          <p:cNvPr id="59" name="Rectangle: Rounded Corners 58">
            <a:extLst>
              <a:ext uri="{FF2B5EF4-FFF2-40B4-BE49-F238E27FC236}">
                <a16:creationId xmlns:a16="http://schemas.microsoft.com/office/drawing/2014/main" id="{D982B3EF-FEEF-4134-8A23-6E1FD0E81C0B}"/>
              </a:ext>
            </a:extLst>
          </p:cNvPr>
          <p:cNvSpPr/>
          <p:nvPr/>
        </p:nvSpPr>
        <p:spPr>
          <a:xfrm>
            <a:off x="3224551" y="719630"/>
            <a:ext cx="1115321" cy="2197952"/>
          </a:xfrm>
          <a:prstGeom prst="round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D19CEE0A-1EF0-4E5E-85A3-7CBD8A7FCB26}"/>
              </a:ext>
            </a:extLst>
          </p:cNvPr>
          <p:cNvSpPr txBox="1"/>
          <p:nvPr/>
        </p:nvSpPr>
        <p:spPr>
          <a:xfrm>
            <a:off x="3347925" y="728445"/>
            <a:ext cx="898003" cy="215444"/>
          </a:xfrm>
          <a:prstGeom prst="rect">
            <a:avLst/>
          </a:prstGeom>
          <a:noFill/>
        </p:spPr>
        <p:txBody>
          <a:bodyPr wrap="none" rtlCol="0">
            <a:spAutoFit/>
          </a:bodyPr>
          <a:lstStyle/>
          <a:p>
            <a:r>
              <a:rPr lang="en-US" sz="800" b="1" dirty="0"/>
              <a:t>Data Warehouse</a:t>
            </a:r>
          </a:p>
        </p:txBody>
      </p:sp>
      <p:sp>
        <p:nvSpPr>
          <p:cNvPr id="61" name="Rectangle: Rounded Corners 60">
            <a:extLst>
              <a:ext uri="{FF2B5EF4-FFF2-40B4-BE49-F238E27FC236}">
                <a16:creationId xmlns:a16="http://schemas.microsoft.com/office/drawing/2014/main" id="{FFC28304-3B8E-475C-A9E8-9E2707FD58AE}"/>
              </a:ext>
            </a:extLst>
          </p:cNvPr>
          <p:cNvSpPr/>
          <p:nvPr/>
        </p:nvSpPr>
        <p:spPr>
          <a:xfrm>
            <a:off x="4572208" y="719630"/>
            <a:ext cx="967740" cy="2197951"/>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9751C60F-0675-43C2-A2CB-E7EC45125131}"/>
              </a:ext>
            </a:extLst>
          </p:cNvPr>
          <p:cNvSpPr txBox="1"/>
          <p:nvPr/>
        </p:nvSpPr>
        <p:spPr>
          <a:xfrm>
            <a:off x="4763963" y="726398"/>
            <a:ext cx="617477" cy="215444"/>
          </a:xfrm>
          <a:prstGeom prst="rect">
            <a:avLst/>
          </a:prstGeom>
          <a:noFill/>
        </p:spPr>
        <p:txBody>
          <a:bodyPr wrap="none" rtlCol="0">
            <a:spAutoFit/>
          </a:bodyPr>
          <a:lstStyle/>
          <a:p>
            <a:r>
              <a:rPr lang="en-US" sz="800" b="1" dirty="0"/>
              <a:t>End Users</a:t>
            </a:r>
          </a:p>
        </p:txBody>
      </p:sp>
      <p:sp>
        <p:nvSpPr>
          <p:cNvPr id="63" name="TextBox 62">
            <a:extLst>
              <a:ext uri="{FF2B5EF4-FFF2-40B4-BE49-F238E27FC236}">
                <a16:creationId xmlns:a16="http://schemas.microsoft.com/office/drawing/2014/main" id="{E287B633-714C-4313-9B00-15675B1CFDB1}"/>
              </a:ext>
            </a:extLst>
          </p:cNvPr>
          <p:cNvSpPr txBox="1"/>
          <p:nvPr/>
        </p:nvSpPr>
        <p:spPr>
          <a:xfrm>
            <a:off x="1090866" y="1433313"/>
            <a:ext cx="683200" cy="1361911"/>
          </a:xfrm>
          <a:prstGeom prst="rect">
            <a:avLst/>
          </a:prstGeom>
          <a:noFill/>
        </p:spPr>
        <p:txBody>
          <a:bodyPr wrap="none" rtlCol="0">
            <a:spAutoFit/>
          </a:bodyPr>
          <a:lstStyle/>
          <a:p>
            <a:pPr>
              <a:spcBef>
                <a:spcPts val="300"/>
              </a:spcBef>
            </a:pPr>
            <a:r>
              <a:rPr lang="en-US" sz="600" dirty="0"/>
              <a:t>Building.csv</a:t>
            </a:r>
          </a:p>
          <a:p>
            <a:pPr>
              <a:spcBef>
                <a:spcPts val="300"/>
              </a:spcBef>
            </a:pPr>
            <a:r>
              <a:rPr lang="en-US" sz="600" dirty="0"/>
              <a:t>Course.csv</a:t>
            </a:r>
          </a:p>
          <a:p>
            <a:pPr>
              <a:spcBef>
                <a:spcPts val="300"/>
              </a:spcBef>
            </a:pPr>
            <a:r>
              <a:rPr lang="en-US" sz="600" dirty="0"/>
              <a:t>Department.csv</a:t>
            </a:r>
          </a:p>
          <a:p>
            <a:pPr>
              <a:spcBef>
                <a:spcPts val="300"/>
              </a:spcBef>
            </a:pPr>
            <a:r>
              <a:rPr lang="en-US" sz="600" dirty="0"/>
              <a:t>Instructor.csv</a:t>
            </a:r>
          </a:p>
          <a:p>
            <a:pPr>
              <a:spcBef>
                <a:spcPts val="300"/>
              </a:spcBef>
            </a:pPr>
            <a:r>
              <a:rPr lang="en-US" sz="600" dirty="0"/>
              <a:t>Prereq.csv</a:t>
            </a:r>
          </a:p>
          <a:p>
            <a:pPr>
              <a:spcBef>
                <a:spcPts val="300"/>
              </a:spcBef>
            </a:pPr>
            <a:r>
              <a:rPr lang="en-US" sz="600" dirty="0"/>
              <a:t>Section.csv</a:t>
            </a:r>
          </a:p>
          <a:p>
            <a:pPr>
              <a:spcBef>
                <a:spcPts val="300"/>
              </a:spcBef>
            </a:pPr>
            <a:r>
              <a:rPr lang="en-US" sz="600" dirty="0"/>
              <a:t>Student.csv</a:t>
            </a:r>
          </a:p>
          <a:p>
            <a:pPr>
              <a:spcBef>
                <a:spcPts val="300"/>
              </a:spcBef>
            </a:pPr>
            <a:r>
              <a:rPr lang="en-US" sz="600" dirty="0"/>
              <a:t>Takes.csv</a:t>
            </a:r>
          </a:p>
          <a:p>
            <a:pPr>
              <a:spcBef>
                <a:spcPts val="300"/>
              </a:spcBef>
            </a:pPr>
            <a:r>
              <a:rPr lang="en-US" sz="600" dirty="0"/>
              <a:t>Teaches.csv</a:t>
            </a:r>
          </a:p>
          <a:p>
            <a:pPr>
              <a:spcBef>
                <a:spcPts val="300"/>
              </a:spcBef>
            </a:pPr>
            <a:r>
              <a:rPr lang="en-US" sz="600" dirty="0"/>
              <a:t>Timeslot.csv</a:t>
            </a:r>
          </a:p>
        </p:txBody>
      </p:sp>
      <p:pic>
        <p:nvPicPr>
          <p:cNvPr id="67" name="Picture 66" descr="Icon&#10;&#10;Description automatically generated">
            <a:extLst>
              <a:ext uri="{FF2B5EF4-FFF2-40B4-BE49-F238E27FC236}">
                <a16:creationId xmlns:a16="http://schemas.microsoft.com/office/drawing/2014/main" id="{1C0F6D27-59A9-44BA-A552-0431A463FB7E}"/>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flipH="1">
            <a:off x="2127075" y="1161561"/>
            <a:ext cx="736998" cy="482120"/>
          </a:xfrm>
          <a:prstGeom prst="rect">
            <a:avLst/>
          </a:prstGeom>
        </p:spPr>
      </p:pic>
      <p:pic>
        <p:nvPicPr>
          <p:cNvPr id="32" name="Picture 31" descr="Icon&#10;&#10;Description automatically generated">
            <a:extLst>
              <a:ext uri="{FF2B5EF4-FFF2-40B4-BE49-F238E27FC236}">
                <a16:creationId xmlns:a16="http://schemas.microsoft.com/office/drawing/2014/main" id="{8CA1C4E1-F5B1-4FB3-890C-E7B9E091D81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59752" y="1131496"/>
            <a:ext cx="475634" cy="475634"/>
          </a:xfrm>
          <a:prstGeom prst="rect">
            <a:avLst/>
          </a:prstGeom>
        </p:spPr>
      </p:pic>
      <p:sp>
        <p:nvSpPr>
          <p:cNvPr id="35" name="TextBox 34">
            <a:extLst>
              <a:ext uri="{FF2B5EF4-FFF2-40B4-BE49-F238E27FC236}">
                <a16:creationId xmlns:a16="http://schemas.microsoft.com/office/drawing/2014/main" id="{72D87071-C8DF-4AFC-88B6-138F18ED894C}"/>
              </a:ext>
            </a:extLst>
          </p:cNvPr>
          <p:cNvSpPr txBox="1"/>
          <p:nvPr/>
        </p:nvSpPr>
        <p:spPr>
          <a:xfrm>
            <a:off x="3363972" y="1622721"/>
            <a:ext cx="896624" cy="1292662"/>
          </a:xfrm>
          <a:prstGeom prst="rect">
            <a:avLst/>
          </a:prstGeom>
          <a:noFill/>
        </p:spPr>
        <p:txBody>
          <a:bodyPr wrap="square" rtlCol="0">
            <a:spAutoFit/>
          </a:bodyPr>
          <a:lstStyle/>
          <a:p>
            <a:r>
              <a:rPr lang="en-US" sz="600" b="1" dirty="0"/>
              <a:t>Fact</a:t>
            </a:r>
            <a:r>
              <a:rPr lang="en-US" sz="600" dirty="0"/>
              <a:t> Students</a:t>
            </a:r>
          </a:p>
          <a:p>
            <a:r>
              <a:rPr lang="en-US" sz="600" dirty="0"/>
              <a:t>  </a:t>
            </a:r>
            <a:r>
              <a:rPr lang="en-US" sz="600" u="sng" dirty="0"/>
              <a:t>Dim</a:t>
            </a:r>
            <a:r>
              <a:rPr lang="en-US" sz="600" dirty="0"/>
              <a:t> ID</a:t>
            </a:r>
          </a:p>
          <a:p>
            <a:r>
              <a:rPr lang="en-US" sz="600" dirty="0"/>
              <a:t>  </a:t>
            </a:r>
            <a:r>
              <a:rPr lang="en-US" sz="600" u="sng" dirty="0"/>
              <a:t>Dim</a:t>
            </a:r>
            <a:r>
              <a:rPr lang="en-US" sz="600" dirty="0"/>
              <a:t> Department</a:t>
            </a:r>
          </a:p>
          <a:p>
            <a:r>
              <a:rPr lang="en-US" sz="600" dirty="0"/>
              <a:t>  </a:t>
            </a:r>
            <a:r>
              <a:rPr lang="en-US" sz="600" u="sng" dirty="0"/>
              <a:t>Dim</a:t>
            </a:r>
            <a:r>
              <a:rPr lang="en-US" sz="600" dirty="0"/>
              <a:t> Section</a:t>
            </a:r>
          </a:p>
          <a:p>
            <a:r>
              <a:rPr lang="en-US" sz="600" dirty="0"/>
              <a:t>  </a:t>
            </a:r>
            <a:r>
              <a:rPr lang="en-US" sz="600" u="sng" dirty="0"/>
              <a:t>Dim</a:t>
            </a:r>
            <a:r>
              <a:rPr lang="en-US" sz="600" dirty="0"/>
              <a:t> Grade</a:t>
            </a:r>
          </a:p>
          <a:p>
            <a:r>
              <a:rPr lang="en-US" sz="600" dirty="0"/>
              <a:t>  …</a:t>
            </a:r>
          </a:p>
          <a:p>
            <a:endParaRPr lang="en-US" sz="600" dirty="0"/>
          </a:p>
          <a:p>
            <a:r>
              <a:rPr lang="en-US" sz="600" b="1" dirty="0"/>
              <a:t>Fact</a:t>
            </a:r>
            <a:r>
              <a:rPr lang="en-US" sz="600" dirty="0"/>
              <a:t> Instructors</a:t>
            </a:r>
          </a:p>
          <a:p>
            <a:r>
              <a:rPr lang="en-US" sz="600" dirty="0"/>
              <a:t>  </a:t>
            </a:r>
            <a:r>
              <a:rPr lang="en-US" sz="600" u="sng" dirty="0"/>
              <a:t>Dim</a:t>
            </a:r>
            <a:r>
              <a:rPr lang="en-US" sz="600" dirty="0"/>
              <a:t> ID</a:t>
            </a:r>
          </a:p>
          <a:p>
            <a:r>
              <a:rPr lang="en-US" sz="600" dirty="0"/>
              <a:t>  </a:t>
            </a:r>
            <a:r>
              <a:rPr lang="en-US" sz="600" u="sng" dirty="0"/>
              <a:t>Dim</a:t>
            </a:r>
            <a:r>
              <a:rPr lang="en-US" sz="600" dirty="0"/>
              <a:t> Department</a:t>
            </a:r>
          </a:p>
          <a:p>
            <a:r>
              <a:rPr lang="en-US" sz="600" dirty="0"/>
              <a:t>  </a:t>
            </a:r>
            <a:r>
              <a:rPr lang="en-US" sz="600" u="sng" dirty="0"/>
              <a:t>Dim</a:t>
            </a:r>
            <a:r>
              <a:rPr lang="en-US" sz="600" dirty="0"/>
              <a:t> Salary</a:t>
            </a:r>
          </a:p>
          <a:p>
            <a:r>
              <a:rPr lang="en-US" sz="600" dirty="0"/>
              <a:t>  </a:t>
            </a:r>
            <a:r>
              <a:rPr lang="en-US" sz="600" u="sng" dirty="0"/>
              <a:t>Dim</a:t>
            </a:r>
            <a:r>
              <a:rPr lang="en-US" sz="600" dirty="0"/>
              <a:t> Course</a:t>
            </a:r>
          </a:p>
          <a:p>
            <a:r>
              <a:rPr lang="en-US" sz="600" dirty="0"/>
              <a:t>  …</a:t>
            </a:r>
          </a:p>
        </p:txBody>
      </p:sp>
      <p:pic>
        <p:nvPicPr>
          <p:cNvPr id="36" name="Picture 35">
            <a:extLst>
              <a:ext uri="{FF2B5EF4-FFF2-40B4-BE49-F238E27FC236}">
                <a16:creationId xmlns:a16="http://schemas.microsoft.com/office/drawing/2014/main" id="{AD64E2FE-6E61-4159-B8EC-760098C5D493}"/>
              </a:ext>
            </a:extLst>
          </p:cNvPr>
          <p:cNvPicPr>
            <a:picLocks noChangeAspect="1"/>
          </p:cNvPicPr>
          <p:nvPr/>
        </p:nvPicPr>
        <p:blipFill>
          <a:blip r:embed="rId9"/>
          <a:stretch>
            <a:fillRect/>
          </a:stretch>
        </p:blipFill>
        <p:spPr>
          <a:xfrm>
            <a:off x="4736262" y="972217"/>
            <a:ext cx="672878" cy="608328"/>
          </a:xfrm>
          <a:prstGeom prst="rect">
            <a:avLst/>
          </a:prstGeom>
        </p:spPr>
      </p:pic>
      <p:pic>
        <p:nvPicPr>
          <p:cNvPr id="37" name="Picture 36">
            <a:extLst>
              <a:ext uri="{FF2B5EF4-FFF2-40B4-BE49-F238E27FC236}">
                <a16:creationId xmlns:a16="http://schemas.microsoft.com/office/drawing/2014/main" id="{E0394F72-1DA7-404B-81D7-79E72DB9C2C6}"/>
              </a:ext>
            </a:extLst>
          </p:cNvPr>
          <p:cNvPicPr>
            <a:picLocks noChangeAspect="1"/>
          </p:cNvPicPr>
          <p:nvPr/>
        </p:nvPicPr>
        <p:blipFill>
          <a:blip r:embed="rId10"/>
          <a:stretch>
            <a:fillRect/>
          </a:stretch>
        </p:blipFill>
        <p:spPr>
          <a:xfrm>
            <a:off x="4763963" y="1789400"/>
            <a:ext cx="673245" cy="649735"/>
          </a:xfrm>
          <a:prstGeom prst="rect">
            <a:avLst/>
          </a:prstGeom>
        </p:spPr>
      </p:pic>
      <p:sp>
        <p:nvSpPr>
          <p:cNvPr id="48" name="TextBox 47">
            <a:extLst>
              <a:ext uri="{FF2B5EF4-FFF2-40B4-BE49-F238E27FC236}">
                <a16:creationId xmlns:a16="http://schemas.microsoft.com/office/drawing/2014/main" id="{F3D5B4E5-A1A9-4A5A-870D-143528586F3E}"/>
              </a:ext>
            </a:extLst>
          </p:cNvPr>
          <p:cNvSpPr txBox="1"/>
          <p:nvPr/>
        </p:nvSpPr>
        <p:spPr>
          <a:xfrm>
            <a:off x="4674934" y="1571973"/>
            <a:ext cx="827471" cy="184666"/>
          </a:xfrm>
          <a:prstGeom prst="rect">
            <a:avLst/>
          </a:prstGeom>
          <a:noFill/>
        </p:spPr>
        <p:txBody>
          <a:bodyPr wrap="none" rtlCol="0">
            <a:spAutoFit/>
          </a:bodyPr>
          <a:lstStyle/>
          <a:p>
            <a:pPr>
              <a:spcBef>
                <a:spcPts val="300"/>
              </a:spcBef>
            </a:pPr>
            <a:r>
              <a:rPr lang="en-US" sz="600" b="1" dirty="0"/>
              <a:t>Studying dashboard</a:t>
            </a:r>
          </a:p>
        </p:txBody>
      </p:sp>
      <p:sp>
        <p:nvSpPr>
          <p:cNvPr id="49" name="TextBox 48">
            <a:extLst>
              <a:ext uri="{FF2B5EF4-FFF2-40B4-BE49-F238E27FC236}">
                <a16:creationId xmlns:a16="http://schemas.microsoft.com/office/drawing/2014/main" id="{5A628174-31C0-4737-B0DC-0269F474B302}"/>
              </a:ext>
            </a:extLst>
          </p:cNvPr>
          <p:cNvSpPr txBox="1"/>
          <p:nvPr/>
        </p:nvSpPr>
        <p:spPr>
          <a:xfrm>
            <a:off x="4674934" y="2426119"/>
            <a:ext cx="832279" cy="184666"/>
          </a:xfrm>
          <a:prstGeom prst="rect">
            <a:avLst/>
          </a:prstGeom>
          <a:noFill/>
        </p:spPr>
        <p:txBody>
          <a:bodyPr wrap="none" rtlCol="0">
            <a:spAutoFit/>
          </a:bodyPr>
          <a:lstStyle/>
          <a:p>
            <a:pPr>
              <a:spcBef>
                <a:spcPts val="300"/>
              </a:spcBef>
            </a:pPr>
            <a:r>
              <a:rPr lang="en-US" sz="600" b="1" dirty="0"/>
              <a:t>Teaching dashboard</a:t>
            </a:r>
          </a:p>
        </p:txBody>
      </p:sp>
    </p:spTree>
    <p:extLst>
      <p:ext uri="{BB962C8B-B14F-4D97-AF65-F5344CB8AC3E}">
        <p14:creationId xmlns:p14="http://schemas.microsoft.com/office/powerpoint/2010/main" val="74544935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193002"/>
          </a:xfrm>
          <a:prstGeom prst="rect">
            <a:avLst/>
          </a:prstGeom>
        </p:spPr>
        <p:txBody>
          <a:bodyPr vert="horz" wrap="square" lIns="0" tIns="69215" rIns="0" bIns="0" rtlCol="0">
            <a:spAutoFit/>
          </a:bodyPr>
          <a:lstStyle/>
          <a:p>
            <a:pPr marL="12700">
              <a:lnSpc>
                <a:spcPct val="100000"/>
              </a:lnSpc>
            </a:pPr>
            <a:r>
              <a:rPr lang="en-US" sz="800" b="1" spc="-25" dirty="0" err="1">
                <a:solidFill>
                  <a:srgbClr val="3B3BFF"/>
                </a:solidFill>
                <a:latin typeface="Arial"/>
                <a:cs typeface="Arial"/>
              </a:rPr>
              <a:t>Khảo</a:t>
            </a:r>
            <a:r>
              <a:rPr lang="en-US" sz="800" b="1" spc="-30" dirty="0">
                <a:solidFill>
                  <a:srgbClr val="EBA1A9"/>
                </a:solidFill>
                <a:latin typeface="Arial"/>
                <a:cs typeface="Arial"/>
              </a:rPr>
              <a:t> </a:t>
            </a:r>
            <a:r>
              <a:rPr lang="en-US" sz="800" b="1" spc="-25" dirty="0" err="1">
                <a:solidFill>
                  <a:srgbClr val="3B3BFF"/>
                </a:solidFill>
                <a:latin typeface="Arial"/>
                <a:cs typeface="Arial"/>
              </a:rPr>
              <a:t>sát</a:t>
            </a:r>
            <a:endParaRPr lang="en-US" sz="800" b="1" spc="-25" dirty="0">
              <a:solidFill>
                <a:srgbClr val="3B3BFF"/>
              </a:solidFill>
              <a:latin typeface="Arial"/>
              <a:cs typeface="Arial"/>
            </a:endParaRPr>
          </a:p>
        </p:txBody>
      </p:sp>
      <p:sp>
        <p:nvSpPr>
          <p:cNvPr id="3" name="object 3"/>
          <p:cNvSpPr txBox="1"/>
          <p:nvPr/>
        </p:nvSpPr>
        <p:spPr>
          <a:xfrm>
            <a:off x="62355" y="770952"/>
            <a:ext cx="769976" cy="900439"/>
          </a:xfrm>
          <a:prstGeom prst="rect">
            <a:avLst/>
          </a:prstGeom>
        </p:spPr>
        <p:txBody>
          <a:bodyPr vert="horz" wrap="square" lIns="0" tIns="17145" rIns="0" bIns="0" rtlCol="0">
            <a:spAutoFit/>
          </a:bodyPr>
          <a:lstStyle/>
          <a:p>
            <a:pPr marL="12700" marR="5080">
              <a:lnSpc>
                <a:spcPts val="950"/>
              </a:lnSpc>
              <a:spcBef>
                <a:spcPts val="135"/>
              </a:spcBef>
            </a:pPr>
            <a:r>
              <a:rPr sz="800" b="1" u="sng" spc="-25" dirty="0">
                <a:solidFill>
                  <a:srgbClr val="3B3BFF"/>
                </a:solidFill>
                <a:latin typeface="Arial"/>
                <a:cs typeface="Arial"/>
              </a:rPr>
              <a:t>Phân </a:t>
            </a:r>
            <a:r>
              <a:rPr sz="800" b="1" u="sng" spc="-20" dirty="0">
                <a:solidFill>
                  <a:srgbClr val="3B3BFF"/>
                </a:solidFill>
                <a:latin typeface="Arial"/>
                <a:cs typeface="Arial"/>
              </a:rPr>
              <a:t>tích </a:t>
            </a:r>
            <a:r>
              <a:rPr sz="800" b="1" u="sng" spc="-45" dirty="0" err="1">
                <a:solidFill>
                  <a:srgbClr val="3B3BFF"/>
                </a:solidFill>
                <a:latin typeface="Arial"/>
                <a:cs typeface="Arial"/>
              </a:rPr>
              <a:t>và</a:t>
            </a:r>
            <a:r>
              <a:rPr sz="800" b="1" u="sng" spc="-45" dirty="0">
                <a:solidFill>
                  <a:srgbClr val="3B3BFF"/>
                </a:solidFill>
                <a:latin typeface="Arial"/>
                <a:cs typeface="Arial"/>
              </a:rPr>
              <a:t> </a:t>
            </a:r>
            <a:r>
              <a:rPr sz="800" b="1" u="sng" dirty="0" err="1">
                <a:solidFill>
                  <a:srgbClr val="3B3BFF"/>
                </a:solidFill>
                <a:latin typeface="Arial"/>
                <a:cs typeface="Arial"/>
              </a:rPr>
              <a:t>thi</a:t>
            </a:r>
            <a:r>
              <a:rPr lang="vi-VN" sz="800" b="1" u="sng" dirty="0">
                <a:solidFill>
                  <a:srgbClr val="3B3BFF"/>
                </a:solidFill>
                <a:latin typeface="Arial"/>
                <a:cs typeface="Arial"/>
              </a:rPr>
              <a:t>ết kế</a:t>
            </a:r>
            <a:endParaRPr lang="en-US" sz="800" b="1" u="sng" dirty="0">
              <a:solidFill>
                <a:srgbClr val="3B3BFF"/>
              </a:solidFill>
              <a:latin typeface="Arial"/>
              <a:cs typeface="Arial"/>
            </a:endParaRPr>
          </a:p>
          <a:p>
            <a:pPr marL="12700" marR="5080">
              <a:lnSpc>
                <a:spcPts val="950"/>
              </a:lnSpc>
            </a:pPr>
            <a:r>
              <a:rPr lang="en-US" sz="800" i="1" dirty="0">
                <a:solidFill>
                  <a:srgbClr val="3B3BFF"/>
                </a:solidFill>
                <a:latin typeface="Arial"/>
                <a:cs typeface="Arial"/>
              </a:rPr>
              <a:t> </a:t>
            </a:r>
            <a:r>
              <a:rPr lang="en-US" sz="600" i="1" dirty="0" err="1">
                <a:solidFill>
                  <a:srgbClr val="3B3BFF"/>
                </a:solidFill>
                <a:latin typeface="Arial"/>
                <a:cs typeface="Arial"/>
              </a:rPr>
              <a:t>Kiến</a:t>
            </a:r>
            <a:r>
              <a:rPr lang="en-US" sz="600" i="1" dirty="0">
                <a:solidFill>
                  <a:srgbClr val="3B3BFF"/>
                </a:solidFill>
                <a:latin typeface="Arial"/>
                <a:cs typeface="Arial"/>
              </a:rPr>
              <a:t> </a:t>
            </a:r>
            <a:r>
              <a:rPr lang="en-US" sz="600" i="1" dirty="0" err="1">
                <a:solidFill>
                  <a:srgbClr val="3B3BFF"/>
                </a:solidFill>
                <a:latin typeface="Arial"/>
                <a:cs typeface="Arial"/>
              </a:rPr>
              <a:t>trúc</a:t>
            </a:r>
            <a:r>
              <a:rPr lang="en-US" sz="600" i="1" dirty="0">
                <a:solidFill>
                  <a:srgbClr val="3B3BFF"/>
                </a:solidFill>
                <a:latin typeface="Arial"/>
                <a:cs typeface="Arial"/>
              </a:rPr>
              <a:t> DW</a:t>
            </a:r>
          </a:p>
          <a:p>
            <a:pPr marL="12700" marR="5080">
              <a:lnSpc>
                <a:spcPts val="950"/>
              </a:lnSpc>
            </a:pPr>
            <a:r>
              <a:rPr lang="en-US" sz="600" i="1" dirty="0">
                <a:solidFill>
                  <a:srgbClr val="3B3BFF"/>
                </a:solidFill>
                <a:latin typeface="Arial"/>
                <a:cs typeface="Arial"/>
              </a:rPr>
              <a:t> </a:t>
            </a:r>
            <a:r>
              <a:rPr lang="en-US" sz="600" i="1" u="sng" dirty="0">
                <a:solidFill>
                  <a:srgbClr val="3B3BFF"/>
                </a:solidFill>
                <a:latin typeface="Arial"/>
                <a:cs typeface="Arial"/>
              </a:rPr>
              <a:t>ETL</a:t>
            </a:r>
          </a:p>
          <a:p>
            <a:pPr marL="12700" marR="5080">
              <a:lnSpc>
                <a:spcPts val="950"/>
              </a:lnSpc>
            </a:pPr>
            <a:r>
              <a:rPr lang="en-US" sz="600" i="1" dirty="0">
                <a:solidFill>
                  <a:srgbClr val="3B3BFF"/>
                </a:solidFill>
                <a:latin typeface="Arial"/>
                <a:cs typeface="Arial"/>
              </a:rPr>
              <a:t> Dimension</a:t>
            </a:r>
          </a:p>
          <a:p>
            <a:pPr marL="12700" marR="5080">
              <a:lnSpc>
                <a:spcPts val="950"/>
              </a:lnSpc>
            </a:pPr>
            <a:r>
              <a:rPr lang="en-US" sz="600" i="1" dirty="0">
                <a:solidFill>
                  <a:srgbClr val="3B3BFF"/>
                </a:solidFill>
                <a:latin typeface="Arial"/>
                <a:cs typeface="Arial"/>
              </a:rPr>
              <a:t> Data Model OLTP</a:t>
            </a:r>
          </a:p>
          <a:p>
            <a:pPr marL="12700" marR="5080">
              <a:lnSpc>
                <a:spcPts val="950"/>
              </a:lnSpc>
            </a:pPr>
            <a:r>
              <a:rPr lang="en-US" sz="600" i="1" dirty="0">
                <a:solidFill>
                  <a:srgbClr val="3B3BFF"/>
                </a:solidFill>
                <a:latin typeface="Arial"/>
                <a:cs typeface="Arial"/>
              </a:rPr>
              <a:t> Data Model OLAP</a:t>
            </a:r>
          </a:p>
        </p:txBody>
      </p:sp>
      <p:sp>
        <p:nvSpPr>
          <p:cNvPr id="4" name="object 4"/>
          <p:cNvSpPr txBox="1"/>
          <p:nvPr/>
        </p:nvSpPr>
        <p:spPr>
          <a:xfrm>
            <a:off x="62355" y="170871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2914231" cy="355867"/>
          </a:xfrm>
          <a:prstGeom prst="rect">
            <a:avLst/>
          </a:prstGeom>
        </p:spPr>
        <p:txBody>
          <a:bodyPr vert="horz" wrap="square" lIns="0" tIns="17145" rIns="0" bIns="0" rtlCol="0">
            <a:spAutoFit/>
          </a:bodyPr>
          <a:lstStyle/>
          <a:p>
            <a:pPr marL="12700">
              <a:lnSpc>
                <a:spcPct val="100000"/>
              </a:lnSpc>
              <a:spcBef>
                <a:spcPts val="135"/>
              </a:spcBef>
            </a:pPr>
            <a:r>
              <a:rPr lang="en-US" spc="-20" dirty="0" err="1"/>
              <a:t>Các</a:t>
            </a:r>
            <a:r>
              <a:rPr lang="en-US" spc="-20" dirty="0"/>
              <a:t> </a:t>
            </a:r>
            <a:r>
              <a:rPr lang="en-US" spc="-20" dirty="0" err="1"/>
              <a:t>thao</a:t>
            </a:r>
            <a:r>
              <a:rPr lang="en-US" spc="-20" dirty="0"/>
              <a:t> </a:t>
            </a:r>
            <a:r>
              <a:rPr lang="en-US" spc="-20" dirty="0" err="1"/>
              <a:t>tác</a:t>
            </a:r>
            <a:r>
              <a:rPr lang="en-US" spc="-20" dirty="0"/>
              <a:t> ETL</a:t>
            </a:r>
            <a:br>
              <a:rPr lang="vi-VN" spc="-20" dirty="0"/>
            </a:br>
            <a:endParaRPr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17</a:t>
            </a:fld>
            <a:endParaRPr spc="-20" dirty="0"/>
          </a:p>
        </p:txBody>
      </p:sp>
      <p:sp>
        <p:nvSpPr>
          <p:cNvPr id="24" name="Rectangle: Rounded Corners 23">
            <a:extLst>
              <a:ext uri="{FF2B5EF4-FFF2-40B4-BE49-F238E27FC236}">
                <a16:creationId xmlns:a16="http://schemas.microsoft.com/office/drawing/2014/main" id="{4C8ECA21-E83F-4F9D-8361-2B13EC10F068}"/>
              </a:ext>
            </a:extLst>
          </p:cNvPr>
          <p:cNvSpPr/>
          <p:nvPr/>
        </p:nvSpPr>
        <p:spPr>
          <a:xfrm>
            <a:off x="1045354" y="1012825"/>
            <a:ext cx="1227946" cy="152400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E7398D87-DB8C-404D-9B01-E19F54C6D99A}"/>
              </a:ext>
            </a:extLst>
          </p:cNvPr>
          <p:cNvSpPr/>
          <p:nvPr/>
        </p:nvSpPr>
        <p:spPr>
          <a:xfrm>
            <a:off x="2717693" y="1012825"/>
            <a:ext cx="1227946" cy="152400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2EC79D62-9581-436A-8B60-E17B83396498}"/>
              </a:ext>
            </a:extLst>
          </p:cNvPr>
          <p:cNvSpPr/>
          <p:nvPr/>
        </p:nvSpPr>
        <p:spPr>
          <a:xfrm>
            <a:off x="4390033" y="1012825"/>
            <a:ext cx="1227946" cy="152400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25" name="TextBox 24">
            <a:extLst>
              <a:ext uri="{FF2B5EF4-FFF2-40B4-BE49-F238E27FC236}">
                <a16:creationId xmlns:a16="http://schemas.microsoft.com/office/drawing/2014/main" id="{1C373BAD-D26A-442E-A55A-0BFC8F7ABCA1}"/>
              </a:ext>
            </a:extLst>
          </p:cNvPr>
          <p:cNvSpPr txBox="1"/>
          <p:nvPr/>
        </p:nvSpPr>
        <p:spPr>
          <a:xfrm>
            <a:off x="1221546" y="1044440"/>
            <a:ext cx="875561" cy="261610"/>
          </a:xfrm>
          <a:prstGeom prst="rect">
            <a:avLst/>
          </a:prstGeom>
          <a:noFill/>
        </p:spPr>
        <p:txBody>
          <a:bodyPr wrap="none" rtlCol="0">
            <a:spAutoFit/>
          </a:bodyPr>
          <a:lstStyle/>
          <a:p>
            <a:r>
              <a:rPr lang="en-US" sz="1100" dirty="0"/>
              <a:t>Data Source</a:t>
            </a:r>
          </a:p>
        </p:txBody>
      </p:sp>
      <p:sp>
        <p:nvSpPr>
          <p:cNvPr id="35" name="TextBox 34">
            <a:extLst>
              <a:ext uri="{FF2B5EF4-FFF2-40B4-BE49-F238E27FC236}">
                <a16:creationId xmlns:a16="http://schemas.microsoft.com/office/drawing/2014/main" id="{3810F307-F72D-4C95-B7CE-92DD523CC69A}"/>
              </a:ext>
            </a:extLst>
          </p:cNvPr>
          <p:cNvSpPr txBox="1"/>
          <p:nvPr/>
        </p:nvSpPr>
        <p:spPr>
          <a:xfrm>
            <a:off x="3137043" y="1044440"/>
            <a:ext cx="381836" cy="261610"/>
          </a:xfrm>
          <a:prstGeom prst="rect">
            <a:avLst/>
          </a:prstGeom>
          <a:noFill/>
        </p:spPr>
        <p:txBody>
          <a:bodyPr wrap="none" rtlCol="0">
            <a:spAutoFit/>
          </a:bodyPr>
          <a:lstStyle/>
          <a:p>
            <a:r>
              <a:rPr lang="en-US" sz="1100" dirty="0"/>
              <a:t>ETL</a:t>
            </a:r>
          </a:p>
        </p:txBody>
      </p:sp>
      <p:sp>
        <p:nvSpPr>
          <p:cNvPr id="36" name="TextBox 35">
            <a:extLst>
              <a:ext uri="{FF2B5EF4-FFF2-40B4-BE49-F238E27FC236}">
                <a16:creationId xmlns:a16="http://schemas.microsoft.com/office/drawing/2014/main" id="{5B82CD8A-7C3A-4EA7-8BCD-EEB964DBDE82}"/>
              </a:ext>
            </a:extLst>
          </p:cNvPr>
          <p:cNvSpPr txBox="1"/>
          <p:nvPr/>
        </p:nvSpPr>
        <p:spPr>
          <a:xfrm>
            <a:off x="4432375" y="1044440"/>
            <a:ext cx="1143262" cy="261610"/>
          </a:xfrm>
          <a:prstGeom prst="rect">
            <a:avLst/>
          </a:prstGeom>
          <a:noFill/>
        </p:spPr>
        <p:txBody>
          <a:bodyPr wrap="none" rtlCol="0">
            <a:spAutoFit/>
          </a:bodyPr>
          <a:lstStyle/>
          <a:p>
            <a:r>
              <a:rPr lang="en-US" sz="1100" dirty="0"/>
              <a:t>Data Warehouse</a:t>
            </a:r>
          </a:p>
        </p:txBody>
      </p:sp>
      <p:sp>
        <p:nvSpPr>
          <p:cNvPr id="37" name="Rectangle: Rounded Corners 36">
            <a:extLst>
              <a:ext uri="{FF2B5EF4-FFF2-40B4-BE49-F238E27FC236}">
                <a16:creationId xmlns:a16="http://schemas.microsoft.com/office/drawing/2014/main" id="{7FAD6485-8CEF-445D-B1C7-8498C598B183}"/>
              </a:ext>
            </a:extLst>
          </p:cNvPr>
          <p:cNvSpPr/>
          <p:nvPr/>
        </p:nvSpPr>
        <p:spPr>
          <a:xfrm>
            <a:off x="1309389" y="1672404"/>
            <a:ext cx="705909" cy="261610"/>
          </a:xfrm>
          <a:prstGeom prst="roundRect">
            <a:avLst/>
          </a:prstGeom>
          <a:solidFill>
            <a:schemeClr val="accent3">
              <a:lumMod val="40000"/>
              <a:lumOff val="60000"/>
            </a:schemeClr>
          </a:solidFill>
          <a:ln w="9525" cap="flat" cmpd="sng" algn="ctr">
            <a:solidFill>
              <a:schemeClr val="accent3">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000" dirty="0"/>
              <a:t>.csv files</a:t>
            </a:r>
          </a:p>
        </p:txBody>
      </p:sp>
      <p:sp>
        <p:nvSpPr>
          <p:cNvPr id="40" name="Rectangle: Rounded Corners 39">
            <a:extLst>
              <a:ext uri="{FF2B5EF4-FFF2-40B4-BE49-F238E27FC236}">
                <a16:creationId xmlns:a16="http://schemas.microsoft.com/office/drawing/2014/main" id="{C6EBD2A3-AB79-4D48-890D-E9EF910D4E02}"/>
              </a:ext>
            </a:extLst>
          </p:cNvPr>
          <p:cNvSpPr/>
          <p:nvPr/>
        </p:nvSpPr>
        <p:spPr>
          <a:xfrm>
            <a:off x="2364738" y="1401284"/>
            <a:ext cx="705909" cy="261610"/>
          </a:xfrm>
          <a:prstGeom prst="roundRect">
            <a:avLst/>
          </a:prstGeom>
          <a:solidFill>
            <a:schemeClr val="accent5">
              <a:lumMod val="40000"/>
              <a:lumOff val="60000"/>
            </a:schemeClr>
          </a:solidFill>
          <a:ln w="9525" cap="flat" cmpd="sng" algn="ctr">
            <a:solidFill>
              <a:schemeClr val="accent5">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000" dirty="0">
                <a:solidFill>
                  <a:schemeClr val="tx1"/>
                </a:solidFill>
              </a:rPr>
              <a:t>Extract</a:t>
            </a:r>
          </a:p>
        </p:txBody>
      </p:sp>
      <p:sp>
        <p:nvSpPr>
          <p:cNvPr id="41" name="Rectangle: Rounded Corners 40">
            <a:extLst>
              <a:ext uri="{FF2B5EF4-FFF2-40B4-BE49-F238E27FC236}">
                <a16:creationId xmlns:a16="http://schemas.microsoft.com/office/drawing/2014/main" id="{5A1883DA-8BB7-4DFF-8369-9B58E1D2EA01}"/>
              </a:ext>
            </a:extLst>
          </p:cNvPr>
          <p:cNvSpPr/>
          <p:nvPr/>
        </p:nvSpPr>
        <p:spPr>
          <a:xfrm>
            <a:off x="2975006" y="1732212"/>
            <a:ext cx="705909" cy="261610"/>
          </a:xfrm>
          <a:prstGeom prst="roundRect">
            <a:avLst/>
          </a:prstGeom>
          <a:solidFill>
            <a:schemeClr val="accent2">
              <a:lumMod val="40000"/>
              <a:lumOff val="60000"/>
            </a:schemeClr>
          </a:solidFill>
          <a:ln w="9525" cap="flat" cmpd="sng" algn="ctr">
            <a:solidFill>
              <a:schemeClr val="accent2">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900" dirty="0">
                <a:solidFill>
                  <a:schemeClr val="tx1"/>
                </a:solidFill>
              </a:rPr>
              <a:t>Transform</a:t>
            </a:r>
          </a:p>
        </p:txBody>
      </p:sp>
      <p:sp>
        <p:nvSpPr>
          <p:cNvPr id="42" name="Rectangle: Rounded Corners 41">
            <a:extLst>
              <a:ext uri="{FF2B5EF4-FFF2-40B4-BE49-F238E27FC236}">
                <a16:creationId xmlns:a16="http://schemas.microsoft.com/office/drawing/2014/main" id="{66CDE48D-5340-4688-8908-AAFB52D204C5}"/>
              </a:ext>
            </a:extLst>
          </p:cNvPr>
          <p:cNvSpPr/>
          <p:nvPr/>
        </p:nvSpPr>
        <p:spPr>
          <a:xfrm>
            <a:off x="3592684" y="2088996"/>
            <a:ext cx="705909" cy="261610"/>
          </a:xfrm>
          <a:prstGeom prst="roundRect">
            <a:avLst/>
          </a:prstGeom>
          <a:solidFill>
            <a:schemeClr val="accent6">
              <a:lumMod val="40000"/>
              <a:lumOff val="60000"/>
            </a:schemeClr>
          </a:solidFill>
          <a:ln w="9525" cap="flat" cmpd="sng" algn="ctr">
            <a:solidFill>
              <a:schemeClr val="accent6">
                <a:lumMod val="7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900" dirty="0">
                <a:solidFill>
                  <a:schemeClr val="tx1"/>
                </a:solidFill>
              </a:rPr>
              <a:t>Load</a:t>
            </a:r>
          </a:p>
        </p:txBody>
      </p:sp>
      <p:pic>
        <p:nvPicPr>
          <p:cNvPr id="34" name="Picture 33" descr="Icon&#10;&#10;Description automatically generated">
            <a:extLst>
              <a:ext uri="{FF2B5EF4-FFF2-40B4-BE49-F238E27FC236}">
                <a16:creationId xmlns:a16="http://schemas.microsoft.com/office/drawing/2014/main" id="{6959DCAE-4F3B-4C39-AB9E-F1175ADD8E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35500" y="1368308"/>
            <a:ext cx="727808" cy="727808"/>
          </a:xfrm>
          <a:prstGeom prst="rect">
            <a:avLst/>
          </a:prstGeom>
        </p:spPr>
      </p:pic>
      <p:cxnSp>
        <p:nvCxnSpPr>
          <p:cNvPr id="47" name="Connector: Elbow 46">
            <a:extLst>
              <a:ext uri="{FF2B5EF4-FFF2-40B4-BE49-F238E27FC236}">
                <a16:creationId xmlns:a16="http://schemas.microsoft.com/office/drawing/2014/main" id="{23A19599-ED3C-426C-81F4-2CD6BA2311DF}"/>
              </a:ext>
            </a:extLst>
          </p:cNvPr>
          <p:cNvCxnSpPr>
            <a:cxnSpLocks/>
            <a:stCxn id="37" idx="0"/>
            <a:endCxn id="40" idx="1"/>
          </p:cNvCxnSpPr>
          <p:nvPr/>
        </p:nvCxnSpPr>
        <p:spPr>
          <a:xfrm rot="5400000" flipH="1" flipV="1">
            <a:off x="1943384" y="1251050"/>
            <a:ext cx="140315" cy="7023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5CF725B2-9D30-4863-879D-73F4290CCD6E}"/>
              </a:ext>
            </a:extLst>
          </p:cNvPr>
          <p:cNvCxnSpPr>
            <a:cxnSpLocks/>
            <a:stCxn id="40" idx="3"/>
            <a:endCxn id="41" idx="0"/>
          </p:cNvCxnSpPr>
          <p:nvPr/>
        </p:nvCxnSpPr>
        <p:spPr>
          <a:xfrm>
            <a:off x="3070647" y="1532089"/>
            <a:ext cx="257314" cy="2001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01899341-DAA3-42B2-9AB1-1E3074DB438D}"/>
              </a:ext>
            </a:extLst>
          </p:cNvPr>
          <p:cNvCxnSpPr>
            <a:cxnSpLocks/>
            <a:stCxn id="41" idx="2"/>
            <a:endCxn id="42" idx="1"/>
          </p:cNvCxnSpPr>
          <p:nvPr/>
        </p:nvCxnSpPr>
        <p:spPr>
          <a:xfrm rot="16200000" flipH="1">
            <a:off x="3347333" y="1974449"/>
            <a:ext cx="225979" cy="26472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5E52519B-4B2F-4DBB-A150-6ABFC67356B4}"/>
              </a:ext>
            </a:extLst>
          </p:cNvPr>
          <p:cNvCxnSpPr>
            <a:cxnSpLocks/>
            <a:stCxn id="42" idx="3"/>
            <a:endCxn id="34" idx="2"/>
          </p:cNvCxnSpPr>
          <p:nvPr/>
        </p:nvCxnSpPr>
        <p:spPr>
          <a:xfrm flipV="1">
            <a:off x="4298593" y="2096116"/>
            <a:ext cx="700811" cy="1236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892197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193002"/>
          </a:xfrm>
          <a:prstGeom prst="rect">
            <a:avLst/>
          </a:prstGeom>
        </p:spPr>
        <p:txBody>
          <a:bodyPr vert="horz" wrap="square" lIns="0" tIns="69215" rIns="0" bIns="0" rtlCol="0">
            <a:spAutoFit/>
          </a:bodyPr>
          <a:lstStyle/>
          <a:p>
            <a:pPr marL="12700">
              <a:lnSpc>
                <a:spcPct val="100000"/>
              </a:lnSpc>
            </a:pPr>
            <a:r>
              <a:rPr lang="en-US" sz="800" b="1" spc="-25" dirty="0" err="1">
                <a:solidFill>
                  <a:srgbClr val="3B3BFF"/>
                </a:solidFill>
                <a:latin typeface="Arial"/>
                <a:cs typeface="Arial"/>
              </a:rPr>
              <a:t>Khảo</a:t>
            </a:r>
            <a:r>
              <a:rPr lang="en-US" sz="800" b="1" spc="-30" dirty="0">
                <a:solidFill>
                  <a:srgbClr val="EBA1A9"/>
                </a:solidFill>
                <a:latin typeface="Arial"/>
                <a:cs typeface="Arial"/>
              </a:rPr>
              <a:t> </a:t>
            </a:r>
            <a:r>
              <a:rPr lang="en-US" sz="800" b="1" spc="-25" dirty="0" err="1">
                <a:solidFill>
                  <a:srgbClr val="3B3BFF"/>
                </a:solidFill>
                <a:latin typeface="Arial"/>
                <a:cs typeface="Arial"/>
              </a:rPr>
              <a:t>sát</a:t>
            </a:r>
            <a:endParaRPr lang="en-US" sz="800" b="1" spc="-25" dirty="0">
              <a:solidFill>
                <a:srgbClr val="3B3BFF"/>
              </a:solidFill>
              <a:latin typeface="Arial"/>
              <a:cs typeface="Arial"/>
            </a:endParaRPr>
          </a:p>
        </p:txBody>
      </p:sp>
      <p:sp>
        <p:nvSpPr>
          <p:cNvPr id="3" name="object 3"/>
          <p:cNvSpPr txBox="1"/>
          <p:nvPr/>
        </p:nvSpPr>
        <p:spPr>
          <a:xfrm>
            <a:off x="62355" y="770952"/>
            <a:ext cx="769976" cy="900439"/>
          </a:xfrm>
          <a:prstGeom prst="rect">
            <a:avLst/>
          </a:prstGeom>
        </p:spPr>
        <p:txBody>
          <a:bodyPr vert="horz" wrap="square" lIns="0" tIns="17145" rIns="0" bIns="0" rtlCol="0">
            <a:spAutoFit/>
          </a:bodyPr>
          <a:lstStyle/>
          <a:p>
            <a:pPr marL="12700" marR="5080">
              <a:lnSpc>
                <a:spcPts val="950"/>
              </a:lnSpc>
              <a:spcBef>
                <a:spcPts val="135"/>
              </a:spcBef>
            </a:pPr>
            <a:r>
              <a:rPr sz="800" b="1" u="sng" spc="-25" dirty="0">
                <a:solidFill>
                  <a:srgbClr val="3B3BFF"/>
                </a:solidFill>
                <a:latin typeface="Arial"/>
                <a:cs typeface="Arial"/>
              </a:rPr>
              <a:t>Phân </a:t>
            </a:r>
            <a:r>
              <a:rPr sz="800" b="1" u="sng" spc="-20" dirty="0">
                <a:solidFill>
                  <a:srgbClr val="3B3BFF"/>
                </a:solidFill>
                <a:latin typeface="Arial"/>
                <a:cs typeface="Arial"/>
              </a:rPr>
              <a:t>tích </a:t>
            </a:r>
            <a:r>
              <a:rPr sz="800" b="1" u="sng" spc="-45" dirty="0" err="1">
                <a:solidFill>
                  <a:srgbClr val="3B3BFF"/>
                </a:solidFill>
                <a:latin typeface="Arial"/>
                <a:cs typeface="Arial"/>
              </a:rPr>
              <a:t>và</a:t>
            </a:r>
            <a:r>
              <a:rPr sz="800" b="1" u="sng" spc="-45" dirty="0">
                <a:solidFill>
                  <a:srgbClr val="3B3BFF"/>
                </a:solidFill>
                <a:latin typeface="Arial"/>
                <a:cs typeface="Arial"/>
              </a:rPr>
              <a:t> </a:t>
            </a:r>
            <a:r>
              <a:rPr sz="800" b="1" u="sng" dirty="0" err="1">
                <a:solidFill>
                  <a:srgbClr val="3B3BFF"/>
                </a:solidFill>
                <a:latin typeface="Arial"/>
                <a:cs typeface="Arial"/>
              </a:rPr>
              <a:t>thi</a:t>
            </a:r>
            <a:r>
              <a:rPr lang="vi-VN" sz="800" b="1" u="sng" dirty="0">
                <a:solidFill>
                  <a:srgbClr val="3B3BFF"/>
                </a:solidFill>
                <a:latin typeface="Arial"/>
                <a:cs typeface="Arial"/>
              </a:rPr>
              <a:t>ết kế</a:t>
            </a:r>
            <a:endParaRPr lang="en-US" sz="800" b="1" u="sng" dirty="0">
              <a:solidFill>
                <a:srgbClr val="3B3BFF"/>
              </a:solidFill>
              <a:latin typeface="Arial"/>
              <a:cs typeface="Arial"/>
            </a:endParaRPr>
          </a:p>
          <a:p>
            <a:pPr marL="12700" marR="5080">
              <a:lnSpc>
                <a:spcPts val="950"/>
              </a:lnSpc>
            </a:pPr>
            <a:r>
              <a:rPr lang="en-US" sz="800" i="1" dirty="0">
                <a:solidFill>
                  <a:srgbClr val="3B3BFF"/>
                </a:solidFill>
                <a:latin typeface="Arial"/>
                <a:cs typeface="Arial"/>
              </a:rPr>
              <a:t> </a:t>
            </a:r>
            <a:r>
              <a:rPr lang="en-US" sz="600" i="1" dirty="0" err="1">
                <a:solidFill>
                  <a:srgbClr val="3B3BFF"/>
                </a:solidFill>
                <a:latin typeface="Arial"/>
                <a:cs typeface="Arial"/>
              </a:rPr>
              <a:t>Kiến</a:t>
            </a:r>
            <a:r>
              <a:rPr lang="en-US" sz="600" i="1" dirty="0">
                <a:solidFill>
                  <a:srgbClr val="3B3BFF"/>
                </a:solidFill>
                <a:latin typeface="Arial"/>
                <a:cs typeface="Arial"/>
              </a:rPr>
              <a:t> </a:t>
            </a:r>
            <a:r>
              <a:rPr lang="en-US" sz="600" i="1" dirty="0" err="1">
                <a:solidFill>
                  <a:srgbClr val="3B3BFF"/>
                </a:solidFill>
                <a:latin typeface="Arial"/>
                <a:cs typeface="Arial"/>
              </a:rPr>
              <a:t>trúc</a:t>
            </a:r>
            <a:r>
              <a:rPr lang="en-US" sz="600" i="1" dirty="0">
                <a:solidFill>
                  <a:srgbClr val="3B3BFF"/>
                </a:solidFill>
                <a:latin typeface="Arial"/>
                <a:cs typeface="Arial"/>
              </a:rPr>
              <a:t> DW</a:t>
            </a:r>
          </a:p>
          <a:p>
            <a:pPr marL="12700" marR="5080">
              <a:lnSpc>
                <a:spcPts val="950"/>
              </a:lnSpc>
            </a:pPr>
            <a:r>
              <a:rPr lang="en-US" sz="600" i="1" dirty="0">
                <a:solidFill>
                  <a:srgbClr val="3B3BFF"/>
                </a:solidFill>
                <a:latin typeface="Arial"/>
                <a:cs typeface="Arial"/>
              </a:rPr>
              <a:t> </a:t>
            </a:r>
            <a:r>
              <a:rPr lang="en-US" sz="600" i="1" u="sng" dirty="0">
                <a:solidFill>
                  <a:srgbClr val="3B3BFF"/>
                </a:solidFill>
                <a:latin typeface="Arial"/>
                <a:cs typeface="Arial"/>
              </a:rPr>
              <a:t>ETL</a:t>
            </a:r>
          </a:p>
          <a:p>
            <a:pPr marL="12700" marR="5080">
              <a:lnSpc>
                <a:spcPts val="950"/>
              </a:lnSpc>
            </a:pPr>
            <a:r>
              <a:rPr lang="en-US" sz="600" i="1" dirty="0">
                <a:solidFill>
                  <a:srgbClr val="3B3BFF"/>
                </a:solidFill>
                <a:latin typeface="Arial"/>
                <a:cs typeface="Arial"/>
              </a:rPr>
              <a:t> Dimension</a:t>
            </a:r>
          </a:p>
          <a:p>
            <a:pPr marL="12700" marR="5080">
              <a:lnSpc>
                <a:spcPts val="950"/>
              </a:lnSpc>
            </a:pPr>
            <a:r>
              <a:rPr lang="en-US" sz="600" i="1" dirty="0">
                <a:solidFill>
                  <a:srgbClr val="3B3BFF"/>
                </a:solidFill>
                <a:latin typeface="Arial"/>
                <a:cs typeface="Arial"/>
              </a:rPr>
              <a:t> Data Model OLTP</a:t>
            </a:r>
          </a:p>
          <a:p>
            <a:pPr marL="12700" marR="5080">
              <a:lnSpc>
                <a:spcPts val="950"/>
              </a:lnSpc>
            </a:pPr>
            <a:r>
              <a:rPr lang="en-US" sz="600" i="1" dirty="0">
                <a:solidFill>
                  <a:srgbClr val="3B3BFF"/>
                </a:solidFill>
                <a:latin typeface="Arial"/>
                <a:cs typeface="Arial"/>
              </a:rPr>
              <a:t> Data Model OLAP</a:t>
            </a:r>
          </a:p>
        </p:txBody>
      </p:sp>
      <p:sp>
        <p:nvSpPr>
          <p:cNvPr id="4" name="object 4"/>
          <p:cNvSpPr txBox="1"/>
          <p:nvPr/>
        </p:nvSpPr>
        <p:spPr>
          <a:xfrm>
            <a:off x="62355" y="170871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2914231" cy="355867"/>
          </a:xfrm>
          <a:prstGeom prst="rect">
            <a:avLst/>
          </a:prstGeom>
        </p:spPr>
        <p:txBody>
          <a:bodyPr vert="horz" wrap="square" lIns="0" tIns="17145" rIns="0" bIns="0" rtlCol="0">
            <a:spAutoFit/>
          </a:bodyPr>
          <a:lstStyle/>
          <a:p>
            <a:pPr marL="12700">
              <a:lnSpc>
                <a:spcPct val="100000"/>
              </a:lnSpc>
              <a:spcBef>
                <a:spcPts val="135"/>
              </a:spcBef>
            </a:pPr>
            <a:r>
              <a:rPr lang="en-US" spc="-20" dirty="0" err="1"/>
              <a:t>Các</a:t>
            </a:r>
            <a:r>
              <a:rPr lang="en-US" spc="-20" dirty="0"/>
              <a:t> </a:t>
            </a:r>
            <a:r>
              <a:rPr lang="en-US" spc="-20" dirty="0" err="1"/>
              <a:t>thao</a:t>
            </a:r>
            <a:r>
              <a:rPr lang="en-US" spc="-20" dirty="0"/>
              <a:t> </a:t>
            </a:r>
            <a:r>
              <a:rPr lang="en-US" spc="-20" dirty="0" err="1"/>
              <a:t>tác</a:t>
            </a:r>
            <a:r>
              <a:rPr lang="en-US" spc="-20" dirty="0"/>
              <a:t> ETL</a:t>
            </a:r>
            <a:br>
              <a:rPr lang="vi-VN" spc="-20" dirty="0"/>
            </a:br>
            <a:endParaRPr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18</a:t>
            </a:fld>
            <a:endParaRPr spc="-20" dirty="0"/>
          </a:p>
        </p:txBody>
      </p:sp>
      <p:sp>
        <p:nvSpPr>
          <p:cNvPr id="26" name="TextBox 25">
            <a:extLst>
              <a:ext uri="{FF2B5EF4-FFF2-40B4-BE49-F238E27FC236}">
                <a16:creationId xmlns:a16="http://schemas.microsoft.com/office/drawing/2014/main" id="{1233ED99-0664-491F-963A-5B3ACEBE5A85}"/>
              </a:ext>
            </a:extLst>
          </p:cNvPr>
          <p:cNvSpPr txBox="1"/>
          <p:nvPr/>
        </p:nvSpPr>
        <p:spPr>
          <a:xfrm>
            <a:off x="977907" y="774460"/>
            <a:ext cx="4640072" cy="1477328"/>
          </a:xfrm>
          <a:prstGeom prst="rect">
            <a:avLst/>
          </a:prstGeom>
          <a:noFill/>
        </p:spPr>
        <p:txBody>
          <a:bodyPr wrap="square" rtlCol="0">
            <a:spAutoFit/>
          </a:bodyPr>
          <a:lstStyle/>
          <a:p>
            <a:pPr marL="228600" indent="-228600">
              <a:buAutoNum type="arabicPeriod"/>
            </a:pPr>
            <a:r>
              <a:rPr lang="en-US" sz="1000" b="1" dirty="0" err="1"/>
              <a:t>Xoá</a:t>
            </a:r>
            <a:r>
              <a:rPr lang="en-US" sz="1000" b="1" dirty="0"/>
              <a:t> </a:t>
            </a:r>
            <a:r>
              <a:rPr lang="en-US" sz="1000" b="1" dirty="0" err="1"/>
              <a:t>các</a:t>
            </a:r>
            <a:r>
              <a:rPr lang="en-US" sz="1000" b="1" dirty="0"/>
              <a:t> </a:t>
            </a:r>
            <a:r>
              <a:rPr lang="en-US" sz="1000" b="1" dirty="0" err="1"/>
              <a:t>dữ</a:t>
            </a:r>
            <a:r>
              <a:rPr lang="en-US" sz="1000" b="1" dirty="0"/>
              <a:t> </a:t>
            </a:r>
            <a:r>
              <a:rPr lang="en-US" sz="1000" b="1" dirty="0" err="1"/>
              <a:t>liệu</a:t>
            </a:r>
            <a:r>
              <a:rPr lang="en-US" sz="1000" b="1" dirty="0"/>
              <a:t> Null</a:t>
            </a:r>
          </a:p>
          <a:p>
            <a:pPr marL="228600" indent="-228600">
              <a:buAutoNum type="arabicPeriod"/>
            </a:pPr>
            <a:endParaRPr lang="en-US" sz="1000" b="1" dirty="0"/>
          </a:p>
          <a:p>
            <a:pPr marL="228600" indent="-228600">
              <a:buAutoNum type="arabicPeriod"/>
            </a:pPr>
            <a:r>
              <a:rPr lang="en-US" sz="1000" b="1" dirty="0" err="1"/>
              <a:t>Định</a:t>
            </a:r>
            <a:r>
              <a:rPr lang="en-US" sz="1000" b="1" dirty="0"/>
              <a:t> </a:t>
            </a:r>
            <a:r>
              <a:rPr lang="en-US" sz="1000" b="1" dirty="0" err="1"/>
              <a:t>dạng</a:t>
            </a:r>
            <a:r>
              <a:rPr lang="en-US" sz="1000" b="1" dirty="0"/>
              <a:t> </a:t>
            </a:r>
            <a:r>
              <a:rPr lang="en-US" sz="1000" b="1" dirty="0" err="1"/>
              <a:t>đúng</a:t>
            </a:r>
            <a:r>
              <a:rPr lang="en-US" sz="1000" b="1" dirty="0"/>
              <a:t> </a:t>
            </a:r>
            <a:r>
              <a:rPr lang="en-US" sz="1000" b="1" dirty="0" err="1"/>
              <a:t>các</a:t>
            </a:r>
            <a:r>
              <a:rPr lang="en-US" sz="1000" b="1" dirty="0"/>
              <a:t> </a:t>
            </a:r>
            <a:r>
              <a:rPr lang="en-US" sz="1000" b="1" dirty="0" err="1"/>
              <a:t>cột</a:t>
            </a:r>
            <a:endParaRPr lang="en-US" sz="1000" b="1" dirty="0"/>
          </a:p>
          <a:p>
            <a:pPr marL="228600" indent="-228600">
              <a:buAutoNum type="arabicPeriod"/>
            </a:pPr>
            <a:endParaRPr lang="en-US" sz="1000" b="1" dirty="0"/>
          </a:p>
          <a:p>
            <a:pPr marL="228600" indent="-228600">
              <a:buAutoNum type="arabicPeriod"/>
            </a:pPr>
            <a:r>
              <a:rPr lang="en-US" sz="1000" b="1" dirty="0" err="1"/>
              <a:t>Thêm</a:t>
            </a:r>
            <a:r>
              <a:rPr lang="en-US" sz="1000" b="1" dirty="0"/>
              <a:t> conditional column</a:t>
            </a:r>
          </a:p>
          <a:p>
            <a:pPr marL="228600" indent="-228600">
              <a:buAutoNum type="arabicPeriod"/>
            </a:pPr>
            <a:endParaRPr lang="en-US" sz="1000" b="1" dirty="0"/>
          </a:p>
          <a:p>
            <a:pPr marL="228600" indent="-228600">
              <a:buAutoNum type="arabicPeriod"/>
            </a:pPr>
            <a:r>
              <a:rPr lang="en-US" sz="1000" b="1" dirty="0"/>
              <a:t>Append </a:t>
            </a:r>
            <a:r>
              <a:rPr lang="en-US" sz="1000" b="1" dirty="0" err="1"/>
              <a:t>các</a:t>
            </a:r>
            <a:r>
              <a:rPr lang="en-US" sz="1000" b="1" dirty="0"/>
              <a:t> </a:t>
            </a:r>
            <a:r>
              <a:rPr lang="en-US" sz="1000" b="1" dirty="0" err="1"/>
              <a:t>phần</a:t>
            </a:r>
            <a:r>
              <a:rPr lang="en-US" sz="1000" b="1" dirty="0"/>
              <a:t> </a:t>
            </a:r>
            <a:r>
              <a:rPr lang="en-US" sz="1000" b="1" dirty="0" err="1"/>
              <a:t>dữ</a:t>
            </a:r>
            <a:r>
              <a:rPr lang="en-US" sz="1000" b="1" dirty="0"/>
              <a:t> </a:t>
            </a:r>
            <a:r>
              <a:rPr lang="en-US" sz="1000" b="1" dirty="0" err="1"/>
              <a:t>liệu</a:t>
            </a:r>
            <a:r>
              <a:rPr lang="en-US" sz="1000" b="1" dirty="0"/>
              <a:t> </a:t>
            </a:r>
            <a:r>
              <a:rPr lang="en-US" sz="1000" b="1" dirty="0" err="1"/>
              <a:t>tách</a:t>
            </a:r>
            <a:r>
              <a:rPr lang="en-US" sz="1000" b="1" dirty="0"/>
              <a:t> </a:t>
            </a:r>
            <a:r>
              <a:rPr lang="en-US" sz="1000" b="1" dirty="0" err="1"/>
              <a:t>rời</a:t>
            </a:r>
            <a:endParaRPr lang="en-US" sz="1000" b="1" dirty="0"/>
          </a:p>
          <a:p>
            <a:pPr marL="228600" indent="-228600">
              <a:buAutoNum type="arabicPeriod"/>
            </a:pPr>
            <a:endParaRPr lang="en-US" sz="1000" b="1" dirty="0"/>
          </a:p>
          <a:p>
            <a:pPr marL="228600" indent="-228600">
              <a:buAutoNum type="arabicPeriod"/>
            </a:pPr>
            <a:r>
              <a:rPr lang="en-US" sz="1000" b="1" dirty="0"/>
              <a:t>Merge </a:t>
            </a:r>
            <a:r>
              <a:rPr lang="en-US" sz="1000" b="1" dirty="0" err="1"/>
              <a:t>các</a:t>
            </a:r>
            <a:r>
              <a:rPr lang="en-US" sz="1000" b="1" dirty="0"/>
              <a:t> </a:t>
            </a:r>
            <a:r>
              <a:rPr lang="en-US" sz="1000" b="1" dirty="0" err="1"/>
              <a:t>bảng</a:t>
            </a:r>
            <a:r>
              <a:rPr lang="en-US" sz="1000" b="1" dirty="0"/>
              <a:t> </a:t>
            </a:r>
            <a:r>
              <a:rPr lang="en-US" sz="1000" b="1" dirty="0" err="1"/>
              <a:t>dữ</a:t>
            </a:r>
            <a:r>
              <a:rPr lang="en-US" sz="1000" b="1" dirty="0"/>
              <a:t> </a:t>
            </a:r>
            <a:r>
              <a:rPr lang="en-US" sz="1000" b="1" dirty="0" err="1"/>
              <a:t>liệu</a:t>
            </a:r>
            <a:endParaRPr lang="en-US" sz="1000" b="1" dirty="0"/>
          </a:p>
        </p:txBody>
      </p:sp>
    </p:spTree>
    <p:extLst>
      <p:ext uri="{BB962C8B-B14F-4D97-AF65-F5344CB8AC3E}">
        <p14:creationId xmlns:p14="http://schemas.microsoft.com/office/powerpoint/2010/main" val="396577374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193002"/>
          </a:xfrm>
          <a:prstGeom prst="rect">
            <a:avLst/>
          </a:prstGeom>
        </p:spPr>
        <p:txBody>
          <a:bodyPr vert="horz" wrap="square" lIns="0" tIns="69215" rIns="0" bIns="0" rtlCol="0">
            <a:spAutoFit/>
          </a:bodyPr>
          <a:lstStyle/>
          <a:p>
            <a:pPr marL="12700">
              <a:lnSpc>
                <a:spcPct val="100000"/>
              </a:lnSpc>
            </a:pPr>
            <a:r>
              <a:rPr lang="en-US" sz="800" b="1" spc="-25" dirty="0" err="1">
                <a:solidFill>
                  <a:srgbClr val="3B3BFF"/>
                </a:solidFill>
                <a:latin typeface="Arial"/>
                <a:cs typeface="Arial"/>
              </a:rPr>
              <a:t>Khảo</a:t>
            </a:r>
            <a:r>
              <a:rPr lang="en-US" sz="800" b="1" spc="-30" dirty="0">
                <a:solidFill>
                  <a:srgbClr val="EBA1A9"/>
                </a:solidFill>
                <a:latin typeface="Arial"/>
                <a:cs typeface="Arial"/>
              </a:rPr>
              <a:t> </a:t>
            </a:r>
            <a:r>
              <a:rPr lang="en-US" sz="800" b="1" spc="-25" dirty="0" err="1">
                <a:solidFill>
                  <a:srgbClr val="3B3BFF"/>
                </a:solidFill>
                <a:latin typeface="Arial"/>
                <a:cs typeface="Arial"/>
              </a:rPr>
              <a:t>sát</a:t>
            </a:r>
            <a:endParaRPr lang="en-US" sz="800" b="1" spc="-25" dirty="0">
              <a:solidFill>
                <a:srgbClr val="3B3BFF"/>
              </a:solidFill>
              <a:latin typeface="Arial"/>
              <a:cs typeface="Arial"/>
            </a:endParaRPr>
          </a:p>
        </p:txBody>
      </p:sp>
      <p:sp>
        <p:nvSpPr>
          <p:cNvPr id="3" name="object 3"/>
          <p:cNvSpPr txBox="1"/>
          <p:nvPr/>
        </p:nvSpPr>
        <p:spPr>
          <a:xfrm>
            <a:off x="62355" y="770952"/>
            <a:ext cx="769976" cy="900439"/>
          </a:xfrm>
          <a:prstGeom prst="rect">
            <a:avLst/>
          </a:prstGeom>
        </p:spPr>
        <p:txBody>
          <a:bodyPr vert="horz" wrap="square" lIns="0" tIns="17145" rIns="0" bIns="0" rtlCol="0">
            <a:spAutoFit/>
          </a:bodyPr>
          <a:lstStyle/>
          <a:p>
            <a:pPr marL="12700" marR="5080">
              <a:lnSpc>
                <a:spcPts val="950"/>
              </a:lnSpc>
              <a:spcBef>
                <a:spcPts val="135"/>
              </a:spcBef>
            </a:pPr>
            <a:r>
              <a:rPr sz="800" b="1" u="sng" spc="-25" dirty="0">
                <a:solidFill>
                  <a:srgbClr val="3B3BFF"/>
                </a:solidFill>
                <a:latin typeface="Arial"/>
                <a:cs typeface="Arial"/>
              </a:rPr>
              <a:t>Phân </a:t>
            </a:r>
            <a:r>
              <a:rPr sz="800" b="1" u="sng" spc="-20" dirty="0">
                <a:solidFill>
                  <a:srgbClr val="3B3BFF"/>
                </a:solidFill>
                <a:latin typeface="Arial"/>
                <a:cs typeface="Arial"/>
              </a:rPr>
              <a:t>tích </a:t>
            </a:r>
            <a:r>
              <a:rPr sz="800" b="1" u="sng" spc="-45" dirty="0" err="1">
                <a:solidFill>
                  <a:srgbClr val="3B3BFF"/>
                </a:solidFill>
                <a:latin typeface="Arial"/>
                <a:cs typeface="Arial"/>
              </a:rPr>
              <a:t>và</a:t>
            </a:r>
            <a:r>
              <a:rPr sz="800" b="1" u="sng" spc="-45" dirty="0">
                <a:solidFill>
                  <a:srgbClr val="3B3BFF"/>
                </a:solidFill>
                <a:latin typeface="Arial"/>
                <a:cs typeface="Arial"/>
              </a:rPr>
              <a:t> </a:t>
            </a:r>
            <a:r>
              <a:rPr sz="800" b="1" u="sng" dirty="0" err="1">
                <a:solidFill>
                  <a:srgbClr val="3B3BFF"/>
                </a:solidFill>
                <a:latin typeface="Arial"/>
                <a:cs typeface="Arial"/>
              </a:rPr>
              <a:t>thi</a:t>
            </a:r>
            <a:r>
              <a:rPr lang="vi-VN" sz="800" b="1" u="sng" dirty="0">
                <a:solidFill>
                  <a:srgbClr val="3B3BFF"/>
                </a:solidFill>
                <a:latin typeface="Arial"/>
                <a:cs typeface="Arial"/>
              </a:rPr>
              <a:t>ết kế</a:t>
            </a:r>
            <a:endParaRPr lang="en-US" sz="800" b="1" u="sng" dirty="0">
              <a:solidFill>
                <a:srgbClr val="3B3BFF"/>
              </a:solidFill>
              <a:latin typeface="Arial"/>
              <a:cs typeface="Arial"/>
            </a:endParaRPr>
          </a:p>
          <a:p>
            <a:pPr marL="12700" marR="5080">
              <a:lnSpc>
                <a:spcPts val="950"/>
              </a:lnSpc>
            </a:pPr>
            <a:r>
              <a:rPr lang="en-US" sz="800" i="1" dirty="0">
                <a:solidFill>
                  <a:srgbClr val="3B3BFF"/>
                </a:solidFill>
                <a:latin typeface="Arial"/>
                <a:cs typeface="Arial"/>
              </a:rPr>
              <a:t> </a:t>
            </a:r>
            <a:r>
              <a:rPr lang="en-US" sz="600" i="1" dirty="0" err="1">
                <a:solidFill>
                  <a:srgbClr val="3B3BFF"/>
                </a:solidFill>
                <a:latin typeface="Arial"/>
                <a:cs typeface="Arial"/>
              </a:rPr>
              <a:t>Kiến</a:t>
            </a:r>
            <a:r>
              <a:rPr lang="en-US" sz="600" i="1" dirty="0">
                <a:solidFill>
                  <a:srgbClr val="3B3BFF"/>
                </a:solidFill>
                <a:latin typeface="Arial"/>
                <a:cs typeface="Arial"/>
              </a:rPr>
              <a:t> </a:t>
            </a:r>
            <a:r>
              <a:rPr lang="en-US" sz="600" i="1" dirty="0" err="1">
                <a:solidFill>
                  <a:srgbClr val="3B3BFF"/>
                </a:solidFill>
                <a:latin typeface="Arial"/>
                <a:cs typeface="Arial"/>
              </a:rPr>
              <a:t>trúc</a:t>
            </a:r>
            <a:r>
              <a:rPr lang="en-US" sz="600" i="1" dirty="0">
                <a:solidFill>
                  <a:srgbClr val="3B3BFF"/>
                </a:solidFill>
                <a:latin typeface="Arial"/>
                <a:cs typeface="Arial"/>
              </a:rPr>
              <a:t> DW</a:t>
            </a:r>
          </a:p>
          <a:p>
            <a:pPr marL="12700" marR="5080">
              <a:lnSpc>
                <a:spcPts val="950"/>
              </a:lnSpc>
            </a:pPr>
            <a:r>
              <a:rPr lang="en-US" sz="600" i="1" dirty="0">
                <a:solidFill>
                  <a:srgbClr val="3B3BFF"/>
                </a:solidFill>
                <a:latin typeface="Arial"/>
                <a:cs typeface="Arial"/>
              </a:rPr>
              <a:t> </a:t>
            </a:r>
            <a:r>
              <a:rPr lang="en-US" sz="600" i="1" u="sng" dirty="0">
                <a:solidFill>
                  <a:srgbClr val="3B3BFF"/>
                </a:solidFill>
                <a:latin typeface="Arial"/>
                <a:cs typeface="Arial"/>
              </a:rPr>
              <a:t>ETL</a:t>
            </a:r>
          </a:p>
          <a:p>
            <a:pPr marL="12700" marR="5080">
              <a:lnSpc>
                <a:spcPts val="950"/>
              </a:lnSpc>
            </a:pPr>
            <a:r>
              <a:rPr lang="en-US" sz="600" i="1" dirty="0">
                <a:solidFill>
                  <a:srgbClr val="3B3BFF"/>
                </a:solidFill>
                <a:latin typeface="Arial"/>
                <a:cs typeface="Arial"/>
              </a:rPr>
              <a:t> Dimension</a:t>
            </a:r>
          </a:p>
          <a:p>
            <a:pPr marL="12700" marR="5080">
              <a:lnSpc>
                <a:spcPts val="950"/>
              </a:lnSpc>
            </a:pPr>
            <a:r>
              <a:rPr lang="en-US" sz="600" i="1" dirty="0">
                <a:solidFill>
                  <a:srgbClr val="3B3BFF"/>
                </a:solidFill>
                <a:latin typeface="Arial"/>
                <a:cs typeface="Arial"/>
              </a:rPr>
              <a:t> Data Model OLTP</a:t>
            </a:r>
          </a:p>
          <a:p>
            <a:pPr marL="12700" marR="5080">
              <a:lnSpc>
                <a:spcPts val="950"/>
              </a:lnSpc>
            </a:pPr>
            <a:r>
              <a:rPr lang="en-US" sz="600" i="1" dirty="0">
                <a:solidFill>
                  <a:srgbClr val="3B3BFF"/>
                </a:solidFill>
                <a:latin typeface="Arial"/>
                <a:cs typeface="Arial"/>
              </a:rPr>
              <a:t> Data Model OLAP</a:t>
            </a:r>
          </a:p>
        </p:txBody>
      </p:sp>
      <p:sp>
        <p:nvSpPr>
          <p:cNvPr id="4" name="object 4"/>
          <p:cNvSpPr txBox="1"/>
          <p:nvPr/>
        </p:nvSpPr>
        <p:spPr>
          <a:xfrm>
            <a:off x="62355" y="170871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2914231" cy="355867"/>
          </a:xfrm>
          <a:prstGeom prst="rect">
            <a:avLst/>
          </a:prstGeom>
        </p:spPr>
        <p:txBody>
          <a:bodyPr vert="horz" wrap="square" lIns="0" tIns="17145" rIns="0" bIns="0" rtlCol="0">
            <a:spAutoFit/>
          </a:bodyPr>
          <a:lstStyle/>
          <a:p>
            <a:pPr marL="12700">
              <a:lnSpc>
                <a:spcPct val="100000"/>
              </a:lnSpc>
              <a:spcBef>
                <a:spcPts val="135"/>
              </a:spcBef>
            </a:pPr>
            <a:r>
              <a:rPr lang="en-US" spc="-20" dirty="0" err="1"/>
              <a:t>Các</a:t>
            </a:r>
            <a:r>
              <a:rPr lang="en-US" spc="-20" dirty="0"/>
              <a:t> </a:t>
            </a:r>
            <a:r>
              <a:rPr lang="en-US" spc="-20" dirty="0" err="1"/>
              <a:t>thao</a:t>
            </a:r>
            <a:r>
              <a:rPr lang="en-US" spc="-20" dirty="0"/>
              <a:t> </a:t>
            </a:r>
            <a:r>
              <a:rPr lang="en-US" spc="-20" dirty="0" err="1"/>
              <a:t>tác</a:t>
            </a:r>
            <a:r>
              <a:rPr lang="en-US" spc="-20" dirty="0"/>
              <a:t> ETL</a:t>
            </a:r>
            <a:br>
              <a:rPr lang="vi-VN" spc="-20" dirty="0"/>
            </a:br>
            <a:endParaRPr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19</a:t>
            </a:fld>
            <a:endParaRPr spc="-20" dirty="0"/>
          </a:p>
        </p:txBody>
      </p:sp>
      <p:sp>
        <p:nvSpPr>
          <p:cNvPr id="26" name="TextBox 25">
            <a:extLst>
              <a:ext uri="{FF2B5EF4-FFF2-40B4-BE49-F238E27FC236}">
                <a16:creationId xmlns:a16="http://schemas.microsoft.com/office/drawing/2014/main" id="{1233ED99-0664-491F-963A-5B3ACEBE5A85}"/>
              </a:ext>
            </a:extLst>
          </p:cNvPr>
          <p:cNvSpPr txBox="1"/>
          <p:nvPr/>
        </p:nvSpPr>
        <p:spPr>
          <a:xfrm>
            <a:off x="977900" y="631825"/>
            <a:ext cx="4640072" cy="246221"/>
          </a:xfrm>
          <a:prstGeom prst="rect">
            <a:avLst/>
          </a:prstGeom>
          <a:noFill/>
        </p:spPr>
        <p:txBody>
          <a:bodyPr wrap="square" rtlCol="0">
            <a:spAutoFit/>
          </a:bodyPr>
          <a:lstStyle/>
          <a:p>
            <a:r>
              <a:rPr lang="en-US" sz="1000" b="1" dirty="0" err="1"/>
              <a:t>Xoá</a:t>
            </a:r>
            <a:r>
              <a:rPr lang="en-US" sz="1000" b="1" dirty="0"/>
              <a:t> </a:t>
            </a:r>
            <a:r>
              <a:rPr lang="en-US" sz="1000" b="1" dirty="0" err="1"/>
              <a:t>các</a:t>
            </a:r>
            <a:r>
              <a:rPr lang="en-US" sz="1000" b="1" dirty="0"/>
              <a:t> </a:t>
            </a:r>
            <a:r>
              <a:rPr lang="en-US" sz="1000" b="1" dirty="0" err="1"/>
              <a:t>dữ</a:t>
            </a:r>
            <a:r>
              <a:rPr lang="en-US" sz="1000" b="1" dirty="0"/>
              <a:t> </a:t>
            </a:r>
            <a:r>
              <a:rPr lang="en-US" sz="1000" b="1" dirty="0" err="1"/>
              <a:t>liệu</a:t>
            </a:r>
            <a:r>
              <a:rPr lang="en-US" sz="1000" b="1" dirty="0"/>
              <a:t> Null</a:t>
            </a:r>
          </a:p>
        </p:txBody>
      </p:sp>
      <p:pic>
        <p:nvPicPr>
          <p:cNvPr id="43" name="Picture 42" descr="Table&#10;&#10;Description automatically generated">
            <a:extLst>
              <a:ext uri="{FF2B5EF4-FFF2-40B4-BE49-F238E27FC236}">
                <a16:creationId xmlns:a16="http://schemas.microsoft.com/office/drawing/2014/main" id="{6A2E7850-1D49-4CB6-AF70-039B12EBE25B}"/>
              </a:ext>
            </a:extLst>
          </p:cNvPr>
          <p:cNvPicPr>
            <a:picLocks noChangeAspect="1"/>
          </p:cNvPicPr>
          <p:nvPr/>
        </p:nvPicPr>
        <p:blipFill>
          <a:blip r:embed="rId4"/>
          <a:stretch>
            <a:fillRect/>
          </a:stretch>
        </p:blipFill>
        <p:spPr>
          <a:xfrm>
            <a:off x="1035602" y="894493"/>
            <a:ext cx="1954334" cy="1794693"/>
          </a:xfrm>
          <a:prstGeom prst="rect">
            <a:avLst/>
          </a:prstGeom>
        </p:spPr>
      </p:pic>
      <p:pic>
        <p:nvPicPr>
          <p:cNvPr id="44" name="Picture 43" descr="Table&#10;&#10;Description automatically generated">
            <a:extLst>
              <a:ext uri="{FF2B5EF4-FFF2-40B4-BE49-F238E27FC236}">
                <a16:creationId xmlns:a16="http://schemas.microsoft.com/office/drawing/2014/main" id="{F15A9195-28F2-49FD-A4D0-B064849DCEC3}"/>
              </a:ext>
            </a:extLst>
          </p:cNvPr>
          <p:cNvPicPr>
            <a:picLocks noChangeAspect="1"/>
          </p:cNvPicPr>
          <p:nvPr/>
        </p:nvPicPr>
        <p:blipFill>
          <a:blip r:embed="rId5"/>
          <a:stretch>
            <a:fillRect/>
          </a:stretch>
        </p:blipFill>
        <p:spPr>
          <a:xfrm>
            <a:off x="3483816" y="888025"/>
            <a:ext cx="2055740" cy="1801161"/>
          </a:xfrm>
          <a:prstGeom prst="rect">
            <a:avLst/>
          </a:prstGeom>
        </p:spPr>
      </p:pic>
      <p:sp>
        <p:nvSpPr>
          <p:cNvPr id="24" name="Arrow: Right 23">
            <a:extLst>
              <a:ext uri="{FF2B5EF4-FFF2-40B4-BE49-F238E27FC236}">
                <a16:creationId xmlns:a16="http://schemas.microsoft.com/office/drawing/2014/main" id="{53B50949-14B6-4F9E-BB74-9D90BAE8759B}"/>
              </a:ext>
            </a:extLst>
          </p:cNvPr>
          <p:cNvSpPr/>
          <p:nvPr/>
        </p:nvSpPr>
        <p:spPr>
          <a:xfrm>
            <a:off x="3111500" y="1671391"/>
            <a:ext cx="228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84334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601902"/>
            <a:ext cx="441959" cy="135293"/>
          </a:xfrm>
          <a:prstGeom prst="rect">
            <a:avLst/>
          </a:prstGeom>
        </p:spPr>
        <p:txBody>
          <a:bodyPr vert="horz" wrap="square" lIns="0" tIns="12065" rIns="0" bIns="0" rtlCol="0">
            <a:spAutoFit/>
          </a:bodyPr>
          <a:lstStyle/>
          <a:p>
            <a:pPr marL="12700">
              <a:lnSpc>
                <a:spcPct val="100000"/>
              </a:lnSpc>
              <a:spcBef>
                <a:spcPts val="95"/>
              </a:spcBef>
            </a:pPr>
            <a:r>
              <a:rPr lang="vi-VN" sz="800" b="1" spc="-30" dirty="0" err="1">
                <a:solidFill>
                  <a:srgbClr val="3B3BFF"/>
                </a:solidFill>
                <a:latin typeface="Arial"/>
                <a:cs typeface="Arial"/>
              </a:rPr>
              <a:t>Khảo</a:t>
            </a:r>
            <a:r>
              <a:rPr lang="vi-VN" sz="800" b="1" spc="-30" dirty="0">
                <a:solidFill>
                  <a:srgbClr val="3B3BFF"/>
                </a:solidFill>
                <a:latin typeface="Arial"/>
                <a:cs typeface="Arial"/>
              </a:rPr>
              <a:t> </a:t>
            </a:r>
            <a:r>
              <a:rPr lang="vi-VN" sz="800" b="1" spc="-30" dirty="0" err="1">
                <a:solidFill>
                  <a:srgbClr val="3B3BFF"/>
                </a:solidFill>
                <a:latin typeface="Arial"/>
                <a:cs typeface="Arial"/>
              </a:rPr>
              <a:t>sát</a:t>
            </a:r>
            <a:endParaRPr sz="800" dirty="0">
              <a:solidFill>
                <a:srgbClr val="3B3BFF"/>
              </a:solidFill>
              <a:latin typeface="Arial"/>
              <a:cs typeface="Arial"/>
            </a:endParaRPr>
          </a:p>
        </p:txBody>
      </p:sp>
      <p:sp>
        <p:nvSpPr>
          <p:cNvPr id="3" name="object 3"/>
          <p:cNvSpPr txBox="1"/>
          <p:nvPr/>
        </p:nvSpPr>
        <p:spPr>
          <a:xfrm>
            <a:off x="62356" y="819110"/>
            <a:ext cx="5345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5" dirty="0">
                <a:solidFill>
                  <a:srgbClr val="3B3BFF"/>
                </a:solidFill>
                <a:latin typeface="Arial"/>
                <a:cs typeface="Arial"/>
              </a:rPr>
              <a:t>Phân </a:t>
            </a:r>
            <a:r>
              <a:rPr lang="vi-VN" sz="800" b="1" spc="-25" dirty="0" err="1">
                <a:solidFill>
                  <a:srgbClr val="3B3BFF"/>
                </a:solidFill>
                <a:latin typeface="Arial"/>
                <a:cs typeface="Arial"/>
              </a:rPr>
              <a:t>tích</a:t>
            </a:r>
            <a:r>
              <a:rPr lang="vi-VN" sz="800" b="1" spc="-25" dirty="0">
                <a:solidFill>
                  <a:srgbClr val="3B3BFF"/>
                </a:solidFill>
                <a:latin typeface="Arial"/>
                <a:cs typeface="Arial"/>
              </a:rPr>
              <a:t> </a:t>
            </a:r>
            <a:r>
              <a:rPr lang="vi-VN" sz="800" b="1" spc="-25" dirty="0" err="1">
                <a:solidFill>
                  <a:srgbClr val="3B3BFF"/>
                </a:solidFill>
                <a:latin typeface="Arial"/>
                <a:cs typeface="Arial"/>
              </a:rPr>
              <a:t>và</a:t>
            </a:r>
            <a:r>
              <a:rPr lang="vi-VN" sz="800" b="1" spc="-25" dirty="0">
                <a:solidFill>
                  <a:srgbClr val="3B3BFF"/>
                </a:solidFill>
                <a:latin typeface="Arial"/>
                <a:cs typeface="Arial"/>
              </a:rPr>
              <a:t> </a:t>
            </a:r>
            <a:r>
              <a:rPr lang="vi-VN" sz="800" b="1" spc="-25" dirty="0" err="1">
                <a:solidFill>
                  <a:srgbClr val="3B3BFF"/>
                </a:solidFill>
                <a:latin typeface="Arial"/>
                <a:cs typeface="Arial"/>
              </a:rPr>
              <a:t>thiết</a:t>
            </a:r>
            <a:r>
              <a:rPr lang="vi-VN" sz="800" b="1" spc="-25" dirty="0">
                <a:solidFill>
                  <a:srgbClr val="3B3BFF"/>
                </a:solidFill>
                <a:latin typeface="Arial"/>
                <a:cs typeface="Arial"/>
              </a:rPr>
              <a:t> </a:t>
            </a:r>
            <a:r>
              <a:rPr lang="vi-VN" sz="800" b="1" spc="-25" dirty="0" err="1">
                <a:solidFill>
                  <a:srgbClr val="3B3BFF"/>
                </a:solidFill>
                <a:latin typeface="Arial"/>
                <a:cs typeface="Arial"/>
              </a:rPr>
              <a:t>kế</a:t>
            </a:r>
            <a:endParaRPr sz="800" dirty="0">
              <a:solidFill>
                <a:srgbClr val="3B3BFF"/>
              </a:solidFill>
              <a:latin typeface="Arial"/>
              <a:cs typeface="Arial"/>
            </a:endParaRPr>
          </a:p>
        </p:txBody>
      </p:sp>
      <p:sp>
        <p:nvSpPr>
          <p:cNvPr id="4" name="object 4"/>
          <p:cNvSpPr txBox="1"/>
          <p:nvPr/>
        </p:nvSpPr>
        <p:spPr>
          <a:xfrm>
            <a:off x="62356" y="1156511"/>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dirty="0">
                <a:solidFill>
                  <a:srgbClr val="3B3BFF"/>
                </a:solidFill>
                <a:latin typeface="Arial"/>
                <a:cs typeface="Arial"/>
              </a:rPr>
              <a:t>Xây </a:t>
            </a:r>
            <a:r>
              <a:rPr lang="vi-VN" sz="800" b="1" dirty="0" err="1">
                <a:solidFill>
                  <a:srgbClr val="3B3BFF"/>
                </a:solidFill>
                <a:latin typeface="Arial"/>
                <a:cs typeface="Arial"/>
              </a:rPr>
              <a:t>dựng</a:t>
            </a:r>
            <a:r>
              <a:rPr lang="vi-VN" sz="800" b="1" dirty="0">
                <a:solidFill>
                  <a:srgbClr val="3B3BFF"/>
                </a:solidFill>
                <a:latin typeface="Arial"/>
                <a:cs typeface="Arial"/>
              </a:rPr>
              <a:t> chương </a:t>
            </a:r>
            <a:r>
              <a:rPr lang="vi-VN" sz="800" b="1" dirty="0" err="1">
                <a:solidFill>
                  <a:srgbClr val="3B3BFF"/>
                </a:solidFill>
                <a:latin typeface="Arial"/>
                <a:cs typeface="Arial"/>
              </a:rPr>
              <a:t>trình</a:t>
            </a:r>
            <a:endParaRPr sz="800" b="1"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1843405" cy="244475"/>
          </a:xfrm>
          <a:prstGeom prst="rect">
            <a:avLst/>
          </a:prstGeom>
        </p:spPr>
        <p:txBody>
          <a:bodyPr vert="horz" wrap="square" lIns="0" tIns="17145" rIns="0" bIns="0" rtlCol="0">
            <a:spAutoFit/>
          </a:bodyPr>
          <a:lstStyle/>
          <a:p>
            <a:pPr marL="12700">
              <a:lnSpc>
                <a:spcPct val="100000"/>
              </a:lnSpc>
              <a:spcBef>
                <a:spcPts val="135"/>
              </a:spcBef>
            </a:pPr>
            <a:r>
              <a:rPr dirty="0"/>
              <a:t>Danh </a:t>
            </a:r>
            <a:r>
              <a:rPr spc="-90" dirty="0"/>
              <a:t>sách </a:t>
            </a:r>
            <a:r>
              <a:rPr spc="-15" dirty="0"/>
              <a:t>thành</a:t>
            </a:r>
            <a:r>
              <a:rPr spc="135" dirty="0"/>
              <a:t> </a:t>
            </a:r>
            <a:r>
              <a:rPr spc="-50" dirty="0"/>
              <a:t>viên</a:t>
            </a:r>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4" name="object 24"/>
          <p:cNvSpPr txBox="1"/>
          <p:nvPr/>
        </p:nvSpPr>
        <p:spPr>
          <a:xfrm>
            <a:off x="1140891" y="761044"/>
            <a:ext cx="2444750" cy="2069156"/>
          </a:xfrm>
          <a:prstGeom prst="rect">
            <a:avLst/>
          </a:prstGeom>
        </p:spPr>
        <p:txBody>
          <a:bodyPr vert="horz" wrap="square" lIns="0" tIns="17145" rIns="0" bIns="0" rtlCol="0">
            <a:spAutoFit/>
          </a:bodyPr>
          <a:lstStyle/>
          <a:p>
            <a:pPr marL="172720" indent="-160655">
              <a:lnSpc>
                <a:spcPct val="100000"/>
              </a:lnSpc>
              <a:spcBef>
                <a:spcPts val="135"/>
              </a:spcBef>
              <a:buClr>
                <a:srgbClr val="CE1527"/>
              </a:buClr>
              <a:buFont typeface="Arial"/>
              <a:buChar char="•"/>
              <a:tabLst>
                <a:tab pos="173355" algn="l"/>
              </a:tabLst>
            </a:pPr>
            <a:r>
              <a:rPr lang="vi-VN" sz="1400" spc="-55" dirty="0" err="1">
                <a:latin typeface="Arial"/>
                <a:cs typeface="Arial"/>
              </a:rPr>
              <a:t>Phạm</a:t>
            </a:r>
            <a:r>
              <a:rPr lang="vi-VN" sz="1400" spc="-55" dirty="0">
                <a:latin typeface="Arial"/>
                <a:cs typeface="Arial"/>
              </a:rPr>
              <a:t> Xuân Sang </a:t>
            </a:r>
            <a:r>
              <a:rPr lang="vi-VN" sz="1400" spc="-60" dirty="0">
                <a:solidFill>
                  <a:srgbClr val="0000FF"/>
                </a:solidFill>
                <a:latin typeface="Arial"/>
                <a:cs typeface="Arial"/>
              </a:rPr>
              <a:t>20195991</a:t>
            </a:r>
            <a:endParaRPr sz="1400" dirty="0">
              <a:latin typeface="Arial"/>
              <a:cs typeface="Arial"/>
            </a:endParaRPr>
          </a:p>
          <a:p>
            <a:pPr marL="172720" indent="-160655">
              <a:lnSpc>
                <a:spcPct val="100000"/>
              </a:lnSpc>
              <a:spcBef>
                <a:spcPts val="1864"/>
              </a:spcBef>
              <a:buClr>
                <a:srgbClr val="CE1527"/>
              </a:buClr>
              <a:buFont typeface="Arial"/>
              <a:buChar char="•"/>
              <a:tabLst>
                <a:tab pos="173355" algn="l"/>
              </a:tabLst>
            </a:pPr>
            <a:r>
              <a:rPr lang="vi-VN" sz="1400" spc="-90" dirty="0" err="1">
                <a:latin typeface="Arial"/>
                <a:cs typeface="Arial"/>
              </a:rPr>
              <a:t>Vũ</a:t>
            </a:r>
            <a:r>
              <a:rPr lang="vi-VN" sz="1400" spc="-90" dirty="0">
                <a:latin typeface="Arial"/>
                <a:cs typeface="Arial"/>
              </a:rPr>
              <a:t> </a:t>
            </a:r>
            <a:r>
              <a:rPr lang="vi-VN" sz="1400" spc="-90" dirty="0" err="1">
                <a:latin typeface="Arial"/>
                <a:cs typeface="Arial"/>
              </a:rPr>
              <a:t>Trọng</a:t>
            </a:r>
            <a:r>
              <a:rPr lang="vi-VN" sz="1400" spc="-90" dirty="0">
                <a:latin typeface="Arial"/>
                <a:cs typeface="Arial"/>
              </a:rPr>
              <a:t> </a:t>
            </a:r>
            <a:r>
              <a:rPr lang="vi-VN" sz="1400" spc="-90" dirty="0" err="1">
                <a:latin typeface="Arial"/>
                <a:cs typeface="Arial"/>
              </a:rPr>
              <a:t>Nghĩa</a:t>
            </a:r>
            <a:r>
              <a:rPr lang="vi-VN" sz="1400" spc="-90" dirty="0">
                <a:latin typeface="Arial"/>
                <a:cs typeface="Arial"/>
              </a:rPr>
              <a:t> </a:t>
            </a:r>
            <a:r>
              <a:rPr lang="vi-VN" sz="1400" spc="-90" dirty="0">
                <a:solidFill>
                  <a:srgbClr val="0000FF"/>
                </a:solidFill>
                <a:latin typeface="Arial"/>
                <a:cs typeface="Arial"/>
              </a:rPr>
              <a:t>20195985</a:t>
            </a:r>
            <a:endParaRPr sz="1400" dirty="0">
              <a:latin typeface="Arial"/>
              <a:cs typeface="Arial"/>
            </a:endParaRPr>
          </a:p>
          <a:p>
            <a:pPr marL="172720" indent="-160655">
              <a:lnSpc>
                <a:spcPct val="100000"/>
              </a:lnSpc>
              <a:spcBef>
                <a:spcPts val="1870"/>
              </a:spcBef>
              <a:buClr>
                <a:srgbClr val="CE1527"/>
              </a:buClr>
              <a:buFont typeface="Arial"/>
              <a:buChar char="•"/>
              <a:tabLst>
                <a:tab pos="173355" algn="l"/>
              </a:tabLst>
            </a:pPr>
            <a:r>
              <a:rPr lang="vi-VN" sz="1400" spc="-60" dirty="0">
                <a:latin typeface="Arial"/>
                <a:cs typeface="Arial"/>
              </a:rPr>
              <a:t>Ngô Quang </a:t>
            </a:r>
            <a:r>
              <a:rPr lang="vi-VN" sz="1400" spc="-60" dirty="0" err="1">
                <a:latin typeface="Arial"/>
                <a:cs typeface="Arial"/>
              </a:rPr>
              <a:t>Tùng</a:t>
            </a:r>
            <a:r>
              <a:rPr lang="vi-VN" sz="1400" spc="-60" dirty="0">
                <a:latin typeface="Arial"/>
                <a:cs typeface="Arial"/>
              </a:rPr>
              <a:t> </a:t>
            </a:r>
            <a:r>
              <a:rPr lang="vi-VN" sz="1400" spc="-60" dirty="0">
                <a:solidFill>
                  <a:srgbClr val="0000FF"/>
                </a:solidFill>
                <a:latin typeface="Arial"/>
                <a:cs typeface="Arial"/>
              </a:rPr>
              <a:t>20196006</a:t>
            </a:r>
            <a:endParaRPr sz="1400" dirty="0">
              <a:latin typeface="Arial"/>
              <a:cs typeface="Arial"/>
            </a:endParaRPr>
          </a:p>
          <a:p>
            <a:pPr marL="172720" indent="-160655">
              <a:lnSpc>
                <a:spcPct val="100000"/>
              </a:lnSpc>
              <a:spcBef>
                <a:spcPts val="1870"/>
              </a:spcBef>
              <a:buClr>
                <a:srgbClr val="CE1527"/>
              </a:buClr>
              <a:buFont typeface="Arial"/>
              <a:buChar char="•"/>
              <a:tabLst>
                <a:tab pos="173355" algn="l"/>
              </a:tabLst>
            </a:pPr>
            <a:r>
              <a:rPr lang="vi-VN" sz="1400" spc="-75" dirty="0" err="1">
                <a:latin typeface="Arial"/>
                <a:cs typeface="Arial"/>
              </a:rPr>
              <a:t>Vũ</a:t>
            </a:r>
            <a:r>
              <a:rPr lang="vi-VN" sz="1400" spc="-75" dirty="0">
                <a:latin typeface="Arial"/>
                <a:cs typeface="Arial"/>
              </a:rPr>
              <a:t> </a:t>
            </a:r>
            <a:r>
              <a:rPr lang="vi-VN" sz="1400" spc="-75" dirty="0" err="1">
                <a:latin typeface="Arial"/>
                <a:cs typeface="Arial"/>
              </a:rPr>
              <a:t>Quốc</a:t>
            </a:r>
            <a:r>
              <a:rPr lang="vi-VN" sz="1400" spc="-75" dirty="0">
                <a:latin typeface="Arial"/>
                <a:cs typeface="Arial"/>
              </a:rPr>
              <a:t> Huy </a:t>
            </a:r>
            <a:r>
              <a:rPr lang="vi-VN" sz="1400" spc="-75" dirty="0">
                <a:solidFill>
                  <a:srgbClr val="0000FF"/>
                </a:solidFill>
                <a:latin typeface="Arial"/>
                <a:cs typeface="Arial"/>
              </a:rPr>
              <a:t>20195967</a:t>
            </a:r>
            <a:endParaRPr sz="1400" dirty="0">
              <a:latin typeface="Arial"/>
              <a:cs typeface="Arial"/>
            </a:endParaRPr>
          </a:p>
          <a:p>
            <a:pPr marL="172720" indent="-160655">
              <a:lnSpc>
                <a:spcPct val="100000"/>
              </a:lnSpc>
              <a:spcBef>
                <a:spcPts val="1870"/>
              </a:spcBef>
              <a:buClr>
                <a:srgbClr val="CE1527"/>
              </a:buClr>
              <a:buFont typeface="Arial"/>
              <a:buChar char="•"/>
              <a:tabLst>
                <a:tab pos="173355" algn="l"/>
              </a:tabLst>
            </a:pPr>
            <a:r>
              <a:rPr lang="vi-VN" sz="1400" spc="-70" dirty="0" err="1">
                <a:latin typeface="Arial"/>
                <a:cs typeface="Arial"/>
              </a:rPr>
              <a:t>Đoàn</a:t>
            </a:r>
            <a:r>
              <a:rPr lang="vi-VN" sz="1400" spc="-70" dirty="0">
                <a:latin typeface="Arial"/>
                <a:cs typeface="Arial"/>
              </a:rPr>
              <a:t> Minh </a:t>
            </a:r>
            <a:r>
              <a:rPr lang="vi-VN" sz="1400" spc="-70" dirty="0" err="1">
                <a:latin typeface="Arial"/>
                <a:cs typeface="Arial"/>
              </a:rPr>
              <a:t>Tuấn</a:t>
            </a:r>
            <a:r>
              <a:rPr lang="vi-VN" sz="1400" spc="-70" dirty="0">
                <a:latin typeface="Arial"/>
                <a:cs typeface="Arial"/>
              </a:rPr>
              <a:t> </a:t>
            </a:r>
            <a:r>
              <a:rPr lang="vi-VN" sz="1400" spc="-70" dirty="0">
                <a:solidFill>
                  <a:srgbClr val="0000FF"/>
                </a:solidFill>
                <a:latin typeface="Arial"/>
                <a:cs typeface="Arial"/>
              </a:rPr>
              <a:t>20196005</a:t>
            </a:r>
            <a:endParaRPr sz="1400" dirty="0">
              <a:latin typeface="Arial"/>
              <a:cs typeface="Arial"/>
            </a:endParaRPr>
          </a:p>
        </p:txBody>
      </p:sp>
      <p:sp>
        <p:nvSpPr>
          <p:cNvPr id="25" name="object 25"/>
          <p:cNvSpPr txBox="1">
            <a:spLocks noGrp="1"/>
          </p:cNvSpPr>
          <p:nvPr>
            <p:ph type="ftr" sz="quarter" idx="5"/>
          </p:nvPr>
        </p:nvSpPr>
        <p:spPr>
          <a:xfrm>
            <a:off x="1068927" y="3155082"/>
            <a:ext cx="1574650"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6" name="object 26"/>
          <p:cNvSpPr txBox="1"/>
          <p:nvPr/>
        </p:nvSpPr>
        <p:spPr>
          <a:xfrm>
            <a:off x="2859774"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a:t>
            </a:r>
            <a:r>
              <a:rPr sz="600" spc="-15" dirty="0">
                <a:solidFill>
                  <a:srgbClr val="CE1527"/>
                </a:solidFill>
                <a:latin typeface="Arial"/>
                <a:cs typeface="Arial"/>
              </a:rPr>
              <a:t>n </a:t>
            </a:r>
            <a:r>
              <a:rPr sz="600" spc="5" dirty="0" err="1">
                <a:solidFill>
                  <a:srgbClr val="CE1527"/>
                </a:solidFill>
                <a:latin typeface="Arial"/>
                <a:cs typeface="Arial"/>
              </a:rPr>
              <a:t>lý</a:t>
            </a:r>
            <a:r>
              <a:rPr sz="600" spc="5" dirty="0">
                <a:solidFill>
                  <a:srgbClr val="CE1527"/>
                </a:solidFill>
                <a:latin typeface="Arial"/>
                <a:cs typeface="Arial"/>
              </a:rPr>
              <a:t> </a:t>
            </a:r>
            <a:r>
              <a:rPr lang="vi-VN" sz="600" spc="-20" dirty="0" err="1">
                <a:solidFill>
                  <a:srgbClr val="CE1527"/>
                </a:solidFill>
                <a:latin typeface="Arial"/>
                <a:cs typeface="Arial"/>
              </a:rPr>
              <a:t>trường</a:t>
            </a:r>
            <a:r>
              <a:rPr lang="vi-VN" sz="600" spc="-20" dirty="0">
                <a:solidFill>
                  <a:srgbClr val="CE1527"/>
                </a:solidFill>
                <a:latin typeface="Arial"/>
                <a:cs typeface="Arial"/>
              </a:rPr>
              <a:t> </a:t>
            </a:r>
            <a:r>
              <a:rPr lang="vi-VN" sz="600" spc="-20" dirty="0" err="1">
                <a:solidFill>
                  <a:srgbClr val="CE1527"/>
                </a:solidFill>
                <a:latin typeface="Arial"/>
                <a:cs typeface="Arial"/>
              </a:rPr>
              <a:t>đại</a:t>
            </a:r>
            <a:r>
              <a:rPr lang="vi-VN" sz="600" spc="-20" dirty="0">
                <a:solidFill>
                  <a:srgbClr val="CE1527"/>
                </a:solidFill>
                <a:latin typeface="Arial"/>
                <a:cs typeface="Arial"/>
              </a:rPr>
              <a:t> </a:t>
            </a:r>
            <a:r>
              <a:rPr lang="vi-VN" sz="600" spc="-20" dirty="0" err="1">
                <a:solidFill>
                  <a:srgbClr val="CE1527"/>
                </a:solidFill>
                <a:latin typeface="Arial"/>
                <a:cs typeface="Arial"/>
              </a:rPr>
              <a:t>học</a:t>
            </a:r>
            <a:endParaRPr sz="600" dirty="0">
              <a:latin typeface="Arial"/>
              <a:cs typeface="Arial"/>
            </a:endParaRPr>
          </a:p>
        </p:txBody>
      </p:sp>
      <p:sp>
        <p:nvSpPr>
          <p:cNvPr id="27" name="object 27"/>
          <p:cNvSpPr txBox="1"/>
          <p:nvPr/>
        </p:nvSpPr>
        <p:spPr>
          <a:xfrm>
            <a:off x="4271423" y="3154769"/>
            <a:ext cx="811530" cy="89768"/>
          </a:xfrm>
          <a:prstGeom prst="rect">
            <a:avLst/>
          </a:prstGeom>
        </p:spPr>
        <p:txBody>
          <a:bodyPr vert="horz" wrap="square" lIns="0" tIns="0" rIns="0" bIns="0" rtlCol="0">
            <a:spAutoFit/>
          </a:bodyPr>
          <a:lstStyle/>
          <a:p>
            <a:pPr marL="12700">
              <a:lnSpc>
                <a:spcPts val="675"/>
              </a:lnSpc>
            </a:pPr>
            <a:r>
              <a:rPr sz="600" spc="-5" dirty="0" err="1">
                <a:solidFill>
                  <a:srgbClr val="CE1527"/>
                </a:solidFill>
                <a:latin typeface="Arial"/>
                <a:cs typeface="Arial"/>
              </a:rPr>
              <a:t>Nhóm</a:t>
            </a:r>
            <a:r>
              <a:rPr sz="600" spc="-5" dirty="0">
                <a:solidFill>
                  <a:srgbClr val="CE1527"/>
                </a:solidFill>
                <a:latin typeface="Arial"/>
                <a:cs typeface="Arial"/>
              </a:rPr>
              <a:t> </a:t>
            </a:r>
            <a:r>
              <a:rPr lang="vi-VN" sz="600" spc="-20" dirty="0">
                <a:solidFill>
                  <a:srgbClr val="CE1527"/>
                </a:solidFill>
                <a:latin typeface="Arial"/>
                <a:cs typeface="Arial"/>
              </a:rPr>
              <a:t>4</a:t>
            </a:r>
            <a:r>
              <a:rPr sz="600" spc="-20" dirty="0">
                <a:solidFill>
                  <a:srgbClr val="CE1527"/>
                </a:solidFill>
                <a:latin typeface="Arial"/>
                <a:cs typeface="Arial"/>
              </a:rPr>
              <a:t> </a:t>
            </a:r>
            <a:r>
              <a:rPr lang="vi-VN" sz="600" spc="10" dirty="0">
                <a:solidFill>
                  <a:srgbClr val="CE1527"/>
                </a:solidFill>
                <a:latin typeface="Arial"/>
                <a:cs typeface="Arial"/>
              </a:rPr>
              <a:t>–</a:t>
            </a:r>
            <a:r>
              <a:rPr sz="600" spc="10" dirty="0">
                <a:solidFill>
                  <a:srgbClr val="CE1527"/>
                </a:solidFill>
                <a:latin typeface="Arial"/>
                <a:cs typeface="Arial"/>
              </a:rPr>
              <a:t> </a:t>
            </a:r>
            <a:r>
              <a:rPr lang="vi-VN" sz="600" spc="-5" dirty="0" err="1">
                <a:solidFill>
                  <a:srgbClr val="CE1527"/>
                </a:solidFill>
                <a:latin typeface="Arial"/>
                <a:cs typeface="Arial"/>
              </a:rPr>
              <a:t>Lớ</a:t>
            </a:r>
            <a:r>
              <a:rPr sz="600" spc="-5" dirty="0">
                <a:solidFill>
                  <a:srgbClr val="CE1527"/>
                </a:solidFill>
                <a:latin typeface="Arial"/>
                <a:cs typeface="Arial"/>
              </a:rPr>
              <a:t>p</a:t>
            </a:r>
            <a:r>
              <a:rPr sz="600" spc="-15" dirty="0">
                <a:solidFill>
                  <a:srgbClr val="CE1527"/>
                </a:solidFill>
                <a:latin typeface="Arial"/>
                <a:cs typeface="Arial"/>
              </a:rPr>
              <a:t> </a:t>
            </a:r>
            <a:r>
              <a:rPr lang="vi-VN" sz="600" spc="-20" dirty="0">
                <a:solidFill>
                  <a:srgbClr val="CE1527"/>
                </a:solidFill>
                <a:latin typeface="Arial"/>
                <a:cs typeface="Arial"/>
              </a:rPr>
              <a:t>129870</a:t>
            </a:r>
            <a:endParaRPr sz="600" dirty="0">
              <a:latin typeface="Arial"/>
              <a:cs typeface="Arial"/>
            </a:endParaRPr>
          </a:p>
        </p:txBody>
      </p:sp>
      <p:sp>
        <p:nvSpPr>
          <p:cNvPr id="28" name="object 28"/>
          <p:cNvSpPr txBox="1"/>
          <p:nvPr/>
        </p:nvSpPr>
        <p:spPr>
          <a:xfrm>
            <a:off x="5501445" y="3154769"/>
            <a:ext cx="116839" cy="102235"/>
          </a:xfrm>
          <a:prstGeom prst="rect">
            <a:avLst/>
          </a:prstGeom>
        </p:spPr>
        <p:txBody>
          <a:bodyPr vert="horz" wrap="square" lIns="0" tIns="0" rIns="0" bIns="0" rtlCol="0">
            <a:spAutoFit/>
          </a:bodyPr>
          <a:lstStyle/>
          <a:p>
            <a:pPr marL="38100">
              <a:lnSpc>
                <a:spcPts val="675"/>
              </a:lnSpc>
            </a:pPr>
            <a:fld id="{81D60167-4931-47E6-BA6A-407CBD079E47}" type="slidenum">
              <a:rPr sz="600" spc="-20" dirty="0">
                <a:solidFill>
                  <a:srgbClr val="CE1527"/>
                </a:solidFill>
                <a:latin typeface="Arial"/>
                <a:cs typeface="Arial"/>
              </a:rPr>
              <a:t>2</a:t>
            </a:fld>
            <a:endParaRPr sz="600">
              <a:latin typeface="Arial"/>
              <a:cs typeface="Arial"/>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193002"/>
          </a:xfrm>
          <a:prstGeom prst="rect">
            <a:avLst/>
          </a:prstGeom>
        </p:spPr>
        <p:txBody>
          <a:bodyPr vert="horz" wrap="square" lIns="0" tIns="69215" rIns="0" bIns="0" rtlCol="0">
            <a:spAutoFit/>
          </a:bodyPr>
          <a:lstStyle/>
          <a:p>
            <a:pPr marL="12700">
              <a:lnSpc>
                <a:spcPct val="100000"/>
              </a:lnSpc>
            </a:pPr>
            <a:r>
              <a:rPr lang="en-US" sz="800" b="1" spc="-25" dirty="0" err="1">
                <a:solidFill>
                  <a:srgbClr val="3B3BFF"/>
                </a:solidFill>
                <a:latin typeface="Arial"/>
                <a:cs typeface="Arial"/>
              </a:rPr>
              <a:t>Khảo</a:t>
            </a:r>
            <a:r>
              <a:rPr lang="en-US" sz="800" b="1" spc="-30" dirty="0">
                <a:solidFill>
                  <a:srgbClr val="EBA1A9"/>
                </a:solidFill>
                <a:latin typeface="Arial"/>
                <a:cs typeface="Arial"/>
              </a:rPr>
              <a:t> </a:t>
            </a:r>
            <a:r>
              <a:rPr lang="en-US" sz="800" b="1" spc="-25" dirty="0" err="1">
                <a:solidFill>
                  <a:srgbClr val="3B3BFF"/>
                </a:solidFill>
                <a:latin typeface="Arial"/>
                <a:cs typeface="Arial"/>
              </a:rPr>
              <a:t>sát</a:t>
            </a:r>
            <a:endParaRPr lang="en-US" sz="800" b="1" spc="-25" dirty="0">
              <a:solidFill>
                <a:srgbClr val="3B3BFF"/>
              </a:solidFill>
              <a:latin typeface="Arial"/>
              <a:cs typeface="Arial"/>
            </a:endParaRPr>
          </a:p>
        </p:txBody>
      </p:sp>
      <p:sp>
        <p:nvSpPr>
          <p:cNvPr id="3" name="object 3"/>
          <p:cNvSpPr txBox="1"/>
          <p:nvPr/>
        </p:nvSpPr>
        <p:spPr>
          <a:xfrm>
            <a:off x="62355" y="770952"/>
            <a:ext cx="769976" cy="900439"/>
          </a:xfrm>
          <a:prstGeom prst="rect">
            <a:avLst/>
          </a:prstGeom>
        </p:spPr>
        <p:txBody>
          <a:bodyPr vert="horz" wrap="square" lIns="0" tIns="17145" rIns="0" bIns="0" rtlCol="0">
            <a:spAutoFit/>
          </a:bodyPr>
          <a:lstStyle/>
          <a:p>
            <a:pPr marL="12700" marR="5080">
              <a:lnSpc>
                <a:spcPts val="950"/>
              </a:lnSpc>
              <a:spcBef>
                <a:spcPts val="135"/>
              </a:spcBef>
            </a:pPr>
            <a:r>
              <a:rPr sz="800" b="1" u="sng" spc="-25" dirty="0">
                <a:solidFill>
                  <a:srgbClr val="3B3BFF"/>
                </a:solidFill>
                <a:latin typeface="Arial"/>
                <a:cs typeface="Arial"/>
              </a:rPr>
              <a:t>Phân </a:t>
            </a:r>
            <a:r>
              <a:rPr sz="800" b="1" u="sng" spc="-20" dirty="0">
                <a:solidFill>
                  <a:srgbClr val="3B3BFF"/>
                </a:solidFill>
                <a:latin typeface="Arial"/>
                <a:cs typeface="Arial"/>
              </a:rPr>
              <a:t>tích </a:t>
            </a:r>
            <a:r>
              <a:rPr sz="800" b="1" u="sng" spc="-45" dirty="0" err="1">
                <a:solidFill>
                  <a:srgbClr val="3B3BFF"/>
                </a:solidFill>
                <a:latin typeface="Arial"/>
                <a:cs typeface="Arial"/>
              </a:rPr>
              <a:t>và</a:t>
            </a:r>
            <a:r>
              <a:rPr sz="800" b="1" u="sng" spc="-45" dirty="0">
                <a:solidFill>
                  <a:srgbClr val="3B3BFF"/>
                </a:solidFill>
                <a:latin typeface="Arial"/>
                <a:cs typeface="Arial"/>
              </a:rPr>
              <a:t> </a:t>
            </a:r>
            <a:r>
              <a:rPr sz="800" b="1" u="sng" dirty="0" err="1">
                <a:solidFill>
                  <a:srgbClr val="3B3BFF"/>
                </a:solidFill>
                <a:latin typeface="Arial"/>
                <a:cs typeface="Arial"/>
              </a:rPr>
              <a:t>thi</a:t>
            </a:r>
            <a:r>
              <a:rPr lang="vi-VN" sz="800" b="1" u="sng" dirty="0">
                <a:solidFill>
                  <a:srgbClr val="3B3BFF"/>
                </a:solidFill>
                <a:latin typeface="Arial"/>
                <a:cs typeface="Arial"/>
              </a:rPr>
              <a:t>ết kế</a:t>
            </a:r>
            <a:endParaRPr lang="en-US" sz="800" b="1" u="sng" dirty="0">
              <a:solidFill>
                <a:srgbClr val="3B3BFF"/>
              </a:solidFill>
              <a:latin typeface="Arial"/>
              <a:cs typeface="Arial"/>
            </a:endParaRPr>
          </a:p>
          <a:p>
            <a:pPr marL="12700" marR="5080">
              <a:lnSpc>
                <a:spcPts val="950"/>
              </a:lnSpc>
            </a:pPr>
            <a:r>
              <a:rPr lang="en-US" sz="800" i="1" dirty="0">
                <a:solidFill>
                  <a:srgbClr val="3B3BFF"/>
                </a:solidFill>
                <a:latin typeface="Arial"/>
                <a:cs typeface="Arial"/>
              </a:rPr>
              <a:t> </a:t>
            </a:r>
            <a:r>
              <a:rPr lang="en-US" sz="600" i="1" dirty="0" err="1">
                <a:solidFill>
                  <a:srgbClr val="3B3BFF"/>
                </a:solidFill>
                <a:latin typeface="Arial"/>
                <a:cs typeface="Arial"/>
              </a:rPr>
              <a:t>Kiến</a:t>
            </a:r>
            <a:r>
              <a:rPr lang="en-US" sz="600" i="1" dirty="0">
                <a:solidFill>
                  <a:srgbClr val="3B3BFF"/>
                </a:solidFill>
                <a:latin typeface="Arial"/>
                <a:cs typeface="Arial"/>
              </a:rPr>
              <a:t> </a:t>
            </a:r>
            <a:r>
              <a:rPr lang="en-US" sz="600" i="1" dirty="0" err="1">
                <a:solidFill>
                  <a:srgbClr val="3B3BFF"/>
                </a:solidFill>
                <a:latin typeface="Arial"/>
                <a:cs typeface="Arial"/>
              </a:rPr>
              <a:t>trúc</a:t>
            </a:r>
            <a:r>
              <a:rPr lang="en-US" sz="600" i="1" dirty="0">
                <a:solidFill>
                  <a:srgbClr val="3B3BFF"/>
                </a:solidFill>
                <a:latin typeface="Arial"/>
                <a:cs typeface="Arial"/>
              </a:rPr>
              <a:t> DW</a:t>
            </a:r>
          </a:p>
          <a:p>
            <a:pPr marL="12700" marR="5080">
              <a:lnSpc>
                <a:spcPts val="950"/>
              </a:lnSpc>
            </a:pPr>
            <a:r>
              <a:rPr lang="en-US" sz="600" i="1" dirty="0">
                <a:solidFill>
                  <a:srgbClr val="3B3BFF"/>
                </a:solidFill>
                <a:latin typeface="Arial"/>
                <a:cs typeface="Arial"/>
              </a:rPr>
              <a:t> </a:t>
            </a:r>
            <a:r>
              <a:rPr lang="en-US" sz="600" i="1" u="sng" dirty="0">
                <a:solidFill>
                  <a:srgbClr val="3B3BFF"/>
                </a:solidFill>
                <a:latin typeface="Arial"/>
                <a:cs typeface="Arial"/>
              </a:rPr>
              <a:t>ETL</a:t>
            </a:r>
          </a:p>
          <a:p>
            <a:pPr marL="12700" marR="5080">
              <a:lnSpc>
                <a:spcPts val="950"/>
              </a:lnSpc>
            </a:pPr>
            <a:r>
              <a:rPr lang="en-US" sz="600" i="1" dirty="0">
                <a:solidFill>
                  <a:srgbClr val="3B3BFF"/>
                </a:solidFill>
                <a:latin typeface="Arial"/>
                <a:cs typeface="Arial"/>
              </a:rPr>
              <a:t> Dimension</a:t>
            </a:r>
          </a:p>
          <a:p>
            <a:pPr marL="12700" marR="5080">
              <a:lnSpc>
                <a:spcPts val="950"/>
              </a:lnSpc>
            </a:pPr>
            <a:r>
              <a:rPr lang="en-US" sz="600" i="1" dirty="0">
                <a:solidFill>
                  <a:srgbClr val="3B3BFF"/>
                </a:solidFill>
                <a:latin typeface="Arial"/>
                <a:cs typeface="Arial"/>
              </a:rPr>
              <a:t> Data Model OLTP</a:t>
            </a:r>
          </a:p>
          <a:p>
            <a:pPr marL="12700" marR="5080">
              <a:lnSpc>
                <a:spcPts val="950"/>
              </a:lnSpc>
            </a:pPr>
            <a:r>
              <a:rPr lang="en-US" sz="600" i="1" dirty="0">
                <a:solidFill>
                  <a:srgbClr val="3B3BFF"/>
                </a:solidFill>
                <a:latin typeface="Arial"/>
                <a:cs typeface="Arial"/>
              </a:rPr>
              <a:t> Data Model OLAP</a:t>
            </a:r>
          </a:p>
        </p:txBody>
      </p:sp>
      <p:sp>
        <p:nvSpPr>
          <p:cNvPr id="4" name="object 4"/>
          <p:cNvSpPr txBox="1"/>
          <p:nvPr/>
        </p:nvSpPr>
        <p:spPr>
          <a:xfrm>
            <a:off x="62355" y="170871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2914231" cy="355867"/>
          </a:xfrm>
          <a:prstGeom prst="rect">
            <a:avLst/>
          </a:prstGeom>
        </p:spPr>
        <p:txBody>
          <a:bodyPr vert="horz" wrap="square" lIns="0" tIns="17145" rIns="0" bIns="0" rtlCol="0">
            <a:spAutoFit/>
          </a:bodyPr>
          <a:lstStyle/>
          <a:p>
            <a:pPr marL="12700">
              <a:lnSpc>
                <a:spcPct val="100000"/>
              </a:lnSpc>
              <a:spcBef>
                <a:spcPts val="135"/>
              </a:spcBef>
            </a:pPr>
            <a:r>
              <a:rPr lang="en-US" spc="-20" dirty="0" err="1"/>
              <a:t>Các</a:t>
            </a:r>
            <a:r>
              <a:rPr lang="en-US" spc="-20" dirty="0"/>
              <a:t> </a:t>
            </a:r>
            <a:r>
              <a:rPr lang="en-US" spc="-20" dirty="0" err="1"/>
              <a:t>thao</a:t>
            </a:r>
            <a:r>
              <a:rPr lang="en-US" spc="-20" dirty="0"/>
              <a:t> </a:t>
            </a:r>
            <a:r>
              <a:rPr lang="en-US" spc="-20" dirty="0" err="1"/>
              <a:t>tác</a:t>
            </a:r>
            <a:r>
              <a:rPr lang="en-US" spc="-20" dirty="0"/>
              <a:t> ETL</a:t>
            </a:r>
            <a:br>
              <a:rPr lang="vi-VN" spc="-20" dirty="0"/>
            </a:br>
            <a:endParaRPr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20</a:t>
            </a:fld>
            <a:endParaRPr spc="-20" dirty="0"/>
          </a:p>
        </p:txBody>
      </p:sp>
      <p:sp>
        <p:nvSpPr>
          <p:cNvPr id="26" name="TextBox 25">
            <a:extLst>
              <a:ext uri="{FF2B5EF4-FFF2-40B4-BE49-F238E27FC236}">
                <a16:creationId xmlns:a16="http://schemas.microsoft.com/office/drawing/2014/main" id="{1233ED99-0664-491F-963A-5B3ACEBE5A85}"/>
              </a:ext>
            </a:extLst>
          </p:cNvPr>
          <p:cNvSpPr txBox="1"/>
          <p:nvPr/>
        </p:nvSpPr>
        <p:spPr>
          <a:xfrm>
            <a:off x="977900" y="631825"/>
            <a:ext cx="4640072" cy="246221"/>
          </a:xfrm>
          <a:prstGeom prst="rect">
            <a:avLst/>
          </a:prstGeom>
          <a:noFill/>
        </p:spPr>
        <p:txBody>
          <a:bodyPr wrap="square" rtlCol="0">
            <a:spAutoFit/>
          </a:bodyPr>
          <a:lstStyle/>
          <a:p>
            <a:r>
              <a:rPr lang="en-US" sz="1000" b="1" dirty="0" err="1"/>
              <a:t>Định</a:t>
            </a:r>
            <a:r>
              <a:rPr lang="en-US" sz="1000" b="1" dirty="0"/>
              <a:t> </a:t>
            </a:r>
            <a:r>
              <a:rPr lang="en-US" sz="1000" b="1" dirty="0" err="1"/>
              <a:t>dạng</a:t>
            </a:r>
            <a:r>
              <a:rPr lang="en-US" sz="1000" b="1" dirty="0"/>
              <a:t> </a:t>
            </a:r>
            <a:r>
              <a:rPr lang="en-US" sz="1000" b="1" dirty="0" err="1"/>
              <a:t>loại</a:t>
            </a:r>
            <a:r>
              <a:rPr lang="en-US" sz="1000" b="1" dirty="0"/>
              <a:t> </a:t>
            </a:r>
            <a:r>
              <a:rPr lang="en-US" sz="1000" b="1" dirty="0" err="1"/>
              <a:t>dữ</a:t>
            </a:r>
            <a:r>
              <a:rPr lang="en-US" sz="1000" b="1" dirty="0"/>
              <a:t> </a:t>
            </a:r>
            <a:r>
              <a:rPr lang="en-US" sz="1000" b="1" dirty="0" err="1"/>
              <a:t>liệu</a:t>
            </a:r>
            <a:endParaRPr lang="en-US" sz="1000" b="1" dirty="0"/>
          </a:p>
        </p:txBody>
      </p:sp>
      <p:pic>
        <p:nvPicPr>
          <p:cNvPr id="32" name="Picture 31" descr="Table&#10;&#10;Description automatically generated">
            <a:extLst>
              <a:ext uri="{FF2B5EF4-FFF2-40B4-BE49-F238E27FC236}">
                <a16:creationId xmlns:a16="http://schemas.microsoft.com/office/drawing/2014/main" id="{6DF2483A-07C2-4852-BE55-27983BD62A49}"/>
              </a:ext>
            </a:extLst>
          </p:cNvPr>
          <p:cNvPicPr>
            <a:picLocks noChangeAspect="1"/>
          </p:cNvPicPr>
          <p:nvPr/>
        </p:nvPicPr>
        <p:blipFill>
          <a:blip r:embed="rId4"/>
          <a:stretch>
            <a:fillRect/>
          </a:stretch>
        </p:blipFill>
        <p:spPr>
          <a:xfrm>
            <a:off x="1070693" y="994326"/>
            <a:ext cx="1890501" cy="1789543"/>
          </a:xfrm>
          <a:prstGeom prst="rect">
            <a:avLst/>
          </a:prstGeom>
        </p:spPr>
      </p:pic>
      <p:pic>
        <p:nvPicPr>
          <p:cNvPr id="33" name="Picture 32" descr="Table&#10;&#10;Description automatically generated">
            <a:extLst>
              <a:ext uri="{FF2B5EF4-FFF2-40B4-BE49-F238E27FC236}">
                <a16:creationId xmlns:a16="http://schemas.microsoft.com/office/drawing/2014/main" id="{381EAA1B-CD8C-4602-99CC-9C72DA07BD89}"/>
              </a:ext>
            </a:extLst>
          </p:cNvPr>
          <p:cNvPicPr>
            <a:picLocks noChangeAspect="1"/>
          </p:cNvPicPr>
          <p:nvPr/>
        </p:nvPicPr>
        <p:blipFill>
          <a:blip r:embed="rId5"/>
          <a:stretch>
            <a:fillRect/>
          </a:stretch>
        </p:blipFill>
        <p:spPr>
          <a:xfrm>
            <a:off x="3655756" y="994326"/>
            <a:ext cx="1883800" cy="1789543"/>
          </a:xfrm>
          <a:prstGeom prst="rect">
            <a:avLst/>
          </a:prstGeom>
        </p:spPr>
      </p:pic>
      <p:sp>
        <p:nvSpPr>
          <p:cNvPr id="34" name="Arrow: Right 33">
            <a:extLst>
              <a:ext uri="{FF2B5EF4-FFF2-40B4-BE49-F238E27FC236}">
                <a16:creationId xmlns:a16="http://schemas.microsoft.com/office/drawing/2014/main" id="{5072F725-D5C6-41E0-B479-327623B85762}"/>
              </a:ext>
            </a:extLst>
          </p:cNvPr>
          <p:cNvSpPr/>
          <p:nvPr/>
        </p:nvSpPr>
        <p:spPr>
          <a:xfrm>
            <a:off x="3194175" y="1774825"/>
            <a:ext cx="228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191715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193002"/>
          </a:xfrm>
          <a:prstGeom prst="rect">
            <a:avLst/>
          </a:prstGeom>
        </p:spPr>
        <p:txBody>
          <a:bodyPr vert="horz" wrap="square" lIns="0" tIns="69215" rIns="0" bIns="0" rtlCol="0">
            <a:spAutoFit/>
          </a:bodyPr>
          <a:lstStyle/>
          <a:p>
            <a:pPr marL="12700">
              <a:lnSpc>
                <a:spcPct val="100000"/>
              </a:lnSpc>
            </a:pPr>
            <a:r>
              <a:rPr lang="en-US" sz="800" b="1" spc="-25" dirty="0" err="1">
                <a:solidFill>
                  <a:srgbClr val="3B3BFF"/>
                </a:solidFill>
                <a:latin typeface="Arial"/>
                <a:cs typeface="Arial"/>
              </a:rPr>
              <a:t>Khảo</a:t>
            </a:r>
            <a:r>
              <a:rPr lang="en-US" sz="800" b="1" spc="-30" dirty="0">
                <a:solidFill>
                  <a:srgbClr val="EBA1A9"/>
                </a:solidFill>
                <a:latin typeface="Arial"/>
                <a:cs typeface="Arial"/>
              </a:rPr>
              <a:t> </a:t>
            </a:r>
            <a:r>
              <a:rPr lang="en-US" sz="800" b="1" spc="-25" dirty="0" err="1">
                <a:solidFill>
                  <a:srgbClr val="3B3BFF"/>
                </a:solidFill>
                <a:latin typeface="Arial"/>
                <a:cs typeface="Arial"/>
              </a:rPr>
              <a:t>sát</a:t>
            </a:r>
            <a:endParaRPr lang="en-US" sz="800" b="1" spc="-25" dirty="0">
              <a:solidFill>
                <a:srgbClr val="3B3BFF"/>
              </a:solidFill>
              <a:latin typeface="Arial"/>
              <a:cs typeface="Arial"/>
            </a:endParaRPr>
          </a:p>
        </p:txBody>
      </p:sp>
      <p:sp>
        <p:nvSpPr>
          <p:cNvPr id="3" name="object 3"/>
          <p:cNvSpPr txBox="1"/>
          <p:nvPr/>
        </p:nvSpPr>
        <p:spPr>
          <a:xfrm>
            <a:off x="62355" y="770952"/>
            <a:ext cx="769976" cy="900439"/>
          </a:xfrm>
          <a:prstGeom prst="rect">
            <a:avLst/>
          </a:prstGeom>
        </p:spPr>
        <p:txBody>
          <a:bodyPr vert="horz" wrap="square" lIns="0" tIns="17145" rIns="0" bIns="0" rtlCol="0">
            <a:spAutoFit/>
          </a:bodyPr>
          <a:lstStyle/>
          <a:p>
            <a:pPr marL="12700" marR="5080">
              <a:lnSpc>
                <a:spcPts val="950"/>
              </a:lnSpc>
              <a:spcBef>
                <a:spcPts val="135"/>
              </a:spcBef>
            </a:pPr>
            <a:r>
              <a:rPr sz="800" b="1" u="sng" spc="-25" dirty="0">
                <a:solidFill>
                  <a:srgbClr val="3B3BFF"/>
                </a:solidFill>
                <a:latin typeface="Arial"/>
                <a:cs typeface="Arial"/>
              </a:rPr>
              <a:t>Phân </a:t>
            </a:r>
            <a:r>
              <a:rPr sz="800" b="1" u="sng" spc="-20" dirty="0">
                <a:solidFill>
                  <a:srgbClr val="3B3BFF"/>
                </a:solidFill>
                <a:latin typeface="Arial"/>
                <a:cs typeface="Arial"/>
              </a:rPr>
              <a:t>tích </a:t>
            </a:r>
            <a:r>
              <a:rPr sz="800" b="1" u="sng" spc="-45" dirty="0" err="1">
                <a:solidFill>
                  <a:srgbClr val="3B3BFF"/>
                </a:solidFill>
                <a:latin typeface="Arial"/>
                <a:cs typeface="Arial"/>
              </a:rPr>
              <a:t>và</a:t>
            </a:r>
            <a:r>
              <a:rPr sz="800" b="1" u="sng" spc="-45" dirty="0">
                <a:solidFill>
                  <a:srgbClr val="3B3BFF"/>
                </a:solidFill>
                <a:latin typeface="Arial"/>
                <a:cs typeface="Arial"/>
              </a:rPr>
              <a:t> </a:t>
            </a:r>
            <a:r>
              <a:rPr sz="800" b="1" u="sng" dirty="0" err="1">
                <a:solidFill>
                  <a:srgbClr val="3B3BFF"/>
                </a:solidFill>
                <a:latin typeface="Arial"/>
                <a:cs typeface="Arial"/>
              </a:rPr>
              <a:t>thi</a:t>
            </a:r>
            <a:r>
              <a:rPr lang="vi-VN" sz="800" b="1" u="sng" dirty="0">
                <a:solidFill>
                  <a:srgbClr val="3B3BFF"/>
                </a:solidFill>
                <a:latin typeface="Arial"/>
                <a:cs typeface="Arial"/>
              </a:rPr>
              <a:t>ết kế</a:t>
            </a:r>
            <a:endParaRPr lang="en-US" sz="800" b="1" u="sng" dirty="0">
              <a:solidFill>
                <a:srgbClr val="3B3BFF"/>
              </a:solidFill>
              <a:latin typeface="Arial"/>
              <a:cs typeface="Arial"/>
            </a:endParaRPr>
          </a:p>
          <a:p>
            <a:pPr marL="12700" marR="5080">
              <a:lnSpc>
                <a:spcPts val="950"/>
              </a:lnSpc>
            </a:pPr>
            <a:r>
              <a:rPr lang="en-US" sz="800" i="1" dirty="0">
                <a:solidFill>
                  <a:srgbClr val="3B3BFF"/>
                </a:solidFill>
                <a:latin typeface="Arial"/>
                <a:cs typeface="Arial"/>
              </a:rPr>
              <a:t> </a:t>
            </a:r>
            <a:r>
              <a:rPr lang="en-US" sz="600" i="1" dirty="0" err="1">
                <a:solidFill>
                  <a:srgbClr val="3B3BFF"/>
                </a:solidFill>
                <a:latin typeface="Arial"/>
                <a:cs typeface="Arial"/>
              </a:rPr>
              <a:t>Kiến</a:t>
            </a:r>
            <a:r>
              <a:rPr lang="en-US" sz="600" i="1" dirty="0">
                <a:solidFill>
                  <a:srgbClr val="3B3BFF"/>
                </a:solidFill>
                <a:latin typeface="Arial"/>
                <a:cs typeface="Arial"/>
              </a:rPr>
              <a:t> </a:t>
            </a:r>
            <a:r>
              <a:rPr lang="en-US" sz="600" i="1" dirty="0" err="1">
                <a:solidFill>
                  <a:srgbClr val="3B3BFF"/>
                </a:solidFill>
                <a:latin typeface="Arial"/>
                <a:cs typeface="Arial"/>
              </a:rPr>
              <a:t>trúc</a:t>
            </a:r>
            <a:r>
              <a:rPr lang="en-US" sz="600" i="1" dirty="0">
                <a:solidFill>
                  <a:srgbClr val="3B3BFF"/>
                </a:solidFill>
                <a:latin typeface="Arial"/>
                <a:cs typeface="Arial"/>
              </a:rPr>
              <a:t> DW</a:t>
            </a:r>
          </a:p>
          <a:p>
            <a:pPr marL="12700" marR="5080">
              <a:lnSpc>
                <a:spcPts val="950"/>
              </a:lnSpc>
            </a:pPr>
            <a:r>
              <a:rPr lang="en-US" sz="600" i="1" dirty="0">
                <a:solidFill>
                  <a:srgbClr val="3B3BFF"/>
                </a:solidFill>
                <a:latin typeface="Arial"/>
                <a:cs typeface="Arial"/>
              </a:rPr>
              <a:t> </a:t>
            </a:r>
            <a:r>
              <a:rPr lang="en-US" sz="600" i="1" u="sng" dirty="0">
                <a:solidFill>
                  <a:srgbClr val="3B3BFF"/>
                </a:solidFill>
                <a:latin typeface="Arial"/>
                <a:cs typeface="Arial"/>
              </a:rPr>
              <a:t>ETL</a:t>
            </a:r>
          </a:p>
          <a:p>
            <a:pPr marL="12700" marR="5080">
              <a:lnSpc>
                <a:spcPts val="950"/>
              </a:lnSpc>
            </a:pPr>
            <a:r>
              <a:rPr lang="en-US" sz="600" i="1" dirty="0">
                <a:solidFill>
                  <a:srgbClr val="3B3BFF"/>
                </a:solidFill>
                <a:latin typeface="Arial"/>
                <a:cs typeface="Arial"/>
              </a:rPr>
              <a:t> Dimension</a:t>
            </a:r>
          </a:p>
          <a:p>
            <a:pPr marL="12700" marR="5080">
              <a:lnSpc>
                <a:spcPts val="950"/>
              </a:lnSpc>
            </a:pPr>
            <a:r>
              <a:rPr lang="en-US" sz="600" i="1" dirty="0">
                <a:solidFill>
                  <a:srgbClr val="3B3BFF"/>
                </a:solidFill>
                <a:latin typeface="Arial"/>
                <a:cs typeface="Arial"/>
              </a:rPr>
              <a:t> Data Model OLTP</a:t>
            </a:r>
          </a:p>
          <a:p>
            <a:pPr marL="12700" marR="5080">
              <a:lnSpc>
                <a:spcPts val="950"/>
              </a:lnSpc>
            </a:pPr>
            <a:r>
              <a:rPr lang="en-US" sz="600" i="1" dirty="0">
                <a:solidFill>
                  <a:srgbClr val="3B3BFF"/>
                </a:solidFill>
                <a:latin typeface="Arial"/>
                <a:cs typeface="Arial"/>
              </a:rPr>
              <a:t> Data Model OLAP</a:t>
            </a:r>
          </a:p>
        </p:txBody>
      </p:sp>
      <p:sp>
        <p:nvSpPr>
          <p:cNvPr id="4" name="object 4"/>
          <p:cNvSpPr txBox="1"/>
          <p:nvPr/>
        </p:nvSpPr>
        <p:spPr>
          <a:xfrm>
            <a:off x="62355" y="170871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2914231" cy="355867"/>
          </a:xfrm>
          <a:prstGeom prst="rect">
            <a:avLst/>
          </a:prstGeom>
        </p:spPr>
        <p:txBody>
          <a:bodyPr vert="horz" wrap="square" lIns="0" tIns="17145" rIns="0" bIns="0" rtlCol="0">
            <a:spAutoFit/>
          </a:bodyPr>
          <a:lstStyle/>
          <a:p>
            <a:pPr marL="12700">
              <a:lnSpc>
                <a:spcPct val="100000"/>
              </a:lnSpc>
              <a:spcBef>
                <a:spcPts val="135"/>
              </a:spcBef>
            </a:pPr>
            <a:r>
              <a:rPr lang="en-US" spc="-20" dirty="0" err="1"/>
              <a:t>Các</a:t>
            </a:r>
            <a:r>
              <a:rPr lang="en-US" spc="-20" dirty="0"/>
              <a:t> </a:t>
            </a:r>
            <a:r>
              <a:rPr lang="en-US" spc="-20" dirty="0" err="1"/>
              <a:t>thao</a:t>
            </a:r>
            <a:r>
              <a:rPr lang="en-US" spc="-20" dirty="0"/>
              <a:t> </a:t>
            </a:r>
            <a:r>
              <a:rPr lang="en-US" spc="-20" dirty="0" err="1"/>
              <a:t>tác</a:t>
            </a:r>
            <a:r>
              <a:rPr lang="en-US" spc="-20" dirty="0"/>
              <a:t> ETL</a:t>
            </a:r>
            <a:br>
              <a:rPr lang="vi-VN" spc="-20" dirty="0"/>
            </a:br>
            <a:endParaRPr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21</a:t>
            </a:fld>
            <a:endParaRPr spc="-20" dirty="0"/>
          </a:p>
        </p:txBody>
      </p:sp>
      <p:sp>
        <p:nvSpPr>
          <p:cNvPr id="26" name="TextBox 25">
            <a:extLst>
              <a:ext uri="{FF2B5EF4-FFF2-40B4-BE49-F238E27FC236}">
                <a16:creationId xmlns:a16="http://schemas.microsoft.com/office/drawing/2014/main" id="{1233ED99-0664-491F-963A-5B3ACEBE5A85}"/>
              </a:ext>
            </a:extLst>
          </p:cNvPr>
          <p:cNvSpPr txBox="1"/>
          <p:nvPr/>
        </p:nvSpPr>
        <p:spPr>
          <a:xfrm>
            <a:off x="977900" y="631825"/>
            <a:ext cx="4640072" cy="246221"/>
          </a:xfrm>
          <a:prstGeom prst="rect">
            <a:avLst/>
          </a:prstGeom>
          <a:noFill/>
        </p:spPr>
        <p:txBody>
          <a:bodyPr wrap="square" rtlCol="0">
            <a:spAutoFit/>
          </a:bodyPr>
          <a:lstStyle/>
          <a:p>
            <a:r>
              <a:rPr lang="en-US" sz="1000" b="1" dirty="0" err="1"/>
              <a:t>Thêm</a:t>
            </a:r>
            <a:r>
              <a:rPr lang="en-US" sz="1000" b="1" dirty="0"/>
              <a:t> </a:t>
            </a:r>
            <a:r>
              <a:rPr lang="en-US" sz="1000" b="1" dirty="0" err="1"/>
              <a:t>cột</a:t>
            </a:r>
            <a:r>
              <a:rPr lang="en-US" sz="1000" b="1" dirty="0"/>
              <a:t> </a:t>
            </a:r>
            <a:r>
              <a:rPr lang="en-US" sz="1000" b="1" dirty="0" err="1"/>
              <a:t>dữ</a:t>
            </a:r>
            <a:r>
              <a:rPr lang="en-US" sz="1000" b="1" dirty="0"/>
              <a:t> </a:t>
            </a:r>
            <a:r>
              <a:rPr lang="en-US" sz="1000" b="1" dirty="0" err="1"/>
              <a:t>liệu</a:t>
            </a:r>
            <a:endParaRPr lang="en-US" sz="1000" b="1" dirty="0"/>
          </a:p>
        </p:txBody>
      </p:sp>
      <p:pic>
        <p:nvPicPr>
          <p:cNvPr id="34" name="Picture 33" descr="Table&#10;&#10;Description automatically generated">
            <a:extLst>
              <a:ext uri="{FF2B5EF4-FFF2-40B4-BE49-F238E27FC236}">
                <a16:creationId xmlns:a16="http://schemas.microsoft.com/office/drawing/2014/main" id="{3A146051-C825-4B41-B5FD-4D510325E800}"/>
              </a:ext>
            </a:extLst>
          </p:cNvPr>
          <p:cNvPicPr>
            <a:picLocks noChangeAspect="1"/>
          </p:cNvPicPr>
          <p:nvPr/>
        </p:nvPicPr>
        <p:blipFill>
          <a:blip r:embed="rId4"/>
          <a:stretch>
            <a:fillRect/>
          </a:stretch>
        </p:blipFill>
        <p:spPr>
          <a:xfrm>
            <a:off x="1037704" y="1023337"/>
            <a:ext cx="2023087" cy="1775641"/>
          </a:xfrm>
          <a:prstGeom prst="rect">
            <a:avLst/>
          </a:prstGeom>
        </p:spPr>
      </p:pic>
      <p:pic>
        <p:nvPicPr>
          <p:cNvPr id="35" name="Picture 34" descr="Table&#10;&#10;Description automatically generated">
            <a:extLst>
              <a:ext uri="{FF2B5EF4-FFF2-40B4-BE49-F238E27FC236}">
                <a16:creationId xmlns:a16="http://schemas.microsoft.com/office/drawing/2014/main" id="{515CDAD7-8BB3-41D2-A7F1-98EA716B95A4}"/>
              </a:ext>
            </a:extLst>
          </p:cNvPr>
          <p:cNvPicPr>
            <a:picLocks noChangeAspect="1"/>
          </p:cNvPicPr>
          <p:nvPr/>
        </p:nvPicPr>
        <p:blipFill>
          <a:blip r:embed="rId5"/>
          <a:stretch>
            <a:fillRect/>
          </a:stretch>
        </p:blipFill>
        <p:spPr>
          <a:xfrm>
            <a:off x="3579922" y="1023337"/>
            <a:ext cx="2038050" cy="1774434"/>
          </a:xfrm>
          <a:prstGeom prst="rect">
            <a:avLst/>
          </a:prstGeom>
        </p:spPr>
      </p:pic>
      <p:sp>
        <p:nvSpPr>
          <p:cNvPr id="32" name="Arrow: Right 31">
            <a:extLst>
              <a:ext uri="{FF2B5EF4-FFF2-40B4-BE49-F238E27FC236}">
                <a16:creationId xmlns:a16="http://schemas.microsoft.com/office/drawing/2014/main" id="{586CA87D-FC7E-4551-B7C9-AB9F7DCBF534}"/>
              </a:ext>
            </a:extLst>
          </p:cNvPr>
          <p:cNvSpPr/>
          <p:nvPr/>
        </p:nvSpPr>
        <p:spPr>
          <a:xfrm>
            <a:off x="3183636" y="1795534"/>
            <a:ext cx="228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16437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193002"/>
          </a:xfrm>
          <a:prstGeom prst="rect">
            <a:avLst/>
          </a:prstGeom>
        </p:spPr>
        <p:txBody>
          <a:bodyPr vert="horz" wrap="square" lIns="0" tIns="69215" rIns="0" bIns="0" rtlCol="0">
            <a:spAutoFit/>
          </a:bodyPr>
          <a:lstStyle/>
          <a:p>
            <a:pPr marL="12700">
              <a:lnSpc>
                <a:spcPct val="100000"/>
              </a:lnSpc>
            </a:pPr>
            <a:r>
              <a:rPr lang="en-US" sz="800" b="1" spc="-25" dirty="0" err="1">
                <a:solidFill>
                  <a:srgbClr val="3B3BFF"/>
                </a:solidFill>
                <a:latin typeface="Arial"/>
                <a:cs typeface="Arial"/>
              </a:rPr>
              <a:t>Khảo</a:t>
            </a:r>
            <a:r>
              <a:rPr lang="en-US" sz="800" b="1" spc="-30" dirty="0">
                <a:solidFill>
                  <a:srgbClr val="EBA1A9"/>
                </a:solidFill>
                <a:latin typeface="Arial"/>
                <a:cs typeface="Arial"/>
              </a:rPr>
              <a:t> </a:t>
            </a:r>
            <a:r>
              <a:rPr lang="en-US" sz="800" b="1" spc="-25" dirty="0" err="1">
                <a:solidFill>
                  <a:srgbClr val="3B3BFF"/>
                </a:solidFill>
                <a:latin typeface="Arial"/>
                <a:cs typeface="Arial"/>
              </a:rPr>
              <a:t>sát</a:t>
            </a:r>
            <a:endParaRPr lang="en-US" sz="800" b="1" spc="-25" dirty="0">
              <a:solidFill>
                <a:srgbClr val="3B3BFF"/>
              </a:solidFill>
              <a:latin typeface="Arial"/>
              <a:cs typeface="Arial"/>
            </a:endParaRPr>
          </a:p>
        </p:txBody>
      </p:sp>
      <p:sp>
        <p:nvSpPr>
          <p:cNvPr id="3" name="object 3"/>
          <p:cNvSpPr txBox="1"/>
          <p:nvPr/>
        </p:nvSpPr>
        <p:spPr>
          <a:xfrm>
            <a:off x="62355" y="770952"/>
            <a:ext cx="769976" cy="900439"/>
          </a:xfrm>
          <a:prstGeom prst="rect">
            <a:avLst/>
          </a:prstGeom>
        </p:spPr>
        <p:txBody>
          <a:bodyPr vert="horz" wrap="square" lIns="0" tIns="17145" rIns="0" bIns="0" rtlCol="0">
            <a:spAutoFit/>
          </a:bodyPr>
          <a:lstStyle/>
          <a:p>
            <a:pPr marL="12700" marR="5080">
              <a:lnSpc>
                <a:spcPts val="950"/>
              </a:lnSpc>
              <a:spcBef>
                <a:spcPts val="135"/>
              </a:spcBef>
            </a:pPr>
            <a:r>
              <a:rPr sz="800" b="1" u="sng" spc="-25" dirty="0">
                <a:solidFill>
                  <a:srgbClr val="3B3BFF"/>
                </a:solidFill>
                <a:latin typeface="Arial"/>
                <a:cs typeface="Arial"/>
              </a:rPr>
              <a:t>Phân </a:t>
            </a:r>
            <a:r>
              <a:rPr sz="800" b="1" u="sng" spc="-20" dirty="0">
                <a:solidFill>
                  <a:srgbClr val="3B3BFF"/>
                </a:solidFill>
                <a:latin typeface="Arial"/>
                <a:cs typeface="Arial"/>
              </a:rPr>
              <a:t>tích </a:t>
            </a:r>
            <a:r>
              <a:rPr sz="800" b="1" u="sng" spc="-45" dirty="0" err="1">
                <a:solidFill>
                  <a:srgbClr val="3B3BFF"/>
                </a:solidFill>
                <a:latin typeface="Arial"/>
                <a:cs typeface="Arial"/>
              </a:rPr>
              <a:t>và</a:t>
            </a:r>
            <a:r>
              <a:rPr sz="800" b="1" u="sng" spc="-45" dirty="0">
                <a:solidFill>
                  <a:srgbClr val="3B3BFF"/>
                </a:solidFill>
                <a:latin typeface="Arial"/>
                <a:cs typeface="Arial"/>
              </a:rPr>
              <a:t> </a:t>
            </a:r>
            <a:r>
              <a:rPr sz="800" b="1" u="sng" dirty="0" err="1">
                <a:solidFill>
                  <a:srgbClr val="3B3BFF"/>
                </a:solidFill>
                <a:latin typeface="Arial"/>
                <a:cs typeface="Arial"/>
              </a:rPr>
              <a:t>thi</a:t>
            </a:r>
            <a:r>
              <a:rPr lang="vi-VN" sz="800" b="1" u="sng" dirty="0">
                <a:solidFill>
                  <a:srgbClr val="3B3BFF"/>
                </a:solidFill>
                <a:latin typeface="Arial"/>
                <a:cs typeface="Arial"/>
              </a:rPr>
              <a:t>ết kế</a:t>
            </a:r>
            <a:endParaRPr lang="en-US" sz="800" b="1" u="sng" dirty="0">
              <a:solidFill>
                <a:srgbClr val="3B3BFF"/>
              </a:solidFill>
              <a:latin typeface="Arial"/>
              <a:cs typeface="Arial"/>
            </a:endParaRPr>
          </a:p>
          <a:p>
            <a:pPr marL="12700" marR="5080">
              <a:lnSpc>
                <a:spcPts val="950"/>
              </a:lnSpc>
            </a:pPr>
            <a:r>
              <a:rPr lang="en-US" sz="800" i="1" dirty="0">
                <a:solidFill>
                  <a:srgbClr val="3B3BFF"/>
                </a:solidFill>
                <a:latin typeface="Arial"/>
                <a:cs typeface="Arial"/>
              </a:rPr>
              <a:t> </a:t>
            </a:r>
            <a:r>
              <a:rPr lang="en-US" sz="600" i="1" dirty="0" err="1">
                <a:solidFill>
                  <a:srgbClr val="3B3BFF"/>
                </a:solidFill>
                <a:latin typeface="Arial"/>
                <a:cs typeface="Arial"/>
              </a:rPr>
              <a:t>Kiến</a:t>
            </a:r>
            <a:r>
              <a:rPr lang="en-US" sz="600" i="1" dirty="0">
                <a:solidFill>
                  <a:srgbClr val="3B3BFF"/>
                </a:solidFill>
                <a:latin typeface="Arial"/>
                <a:cs typeface="Arial"/>
              </a:rPr>
              <a:t> </a:t>
            </a:r>
            <a:r>
              <a:rPr lang="en-US" sz="600" i="1" dirty="0" err="1">
                <a:solidFill>
                  <a:srgbClr val="3B3BFF"/>
                </a:solidFill>
                <a:latin typeface="Arial"/>
                <a:cs typeface="Arial"/>
              </a:rPr>
              <a:t>trúc</a:t>
            </a:r>
            <a:r>
              <a:rPr lang="en-US" sz="600" i="1" dirty="0">
                <a:solidFill>
                  <a:srgbClr val="3B3BFF"/>
                </a:solidFill>
                <a:latin typeface="Arial"/>
                <a:cs typeface="Arial"/>
              </a:rPr>
              <a:t> DW</a:t>
            </a:r>
          </a:p>
          <a:p>
            <a:pPr marL="12700" marR="5080">
              <a:lnSpc>
                <a:spcPts val="950"/>
              </a:lnSpc>
            </a:pPr>
            <a:r>
              <a:rPr lang="en-US" sz="600" i="1" dirty="0">
                <a:solidFill>
                  <a:srgbClr val="3B3BFF"/>
                </a:solidFill>
                <a:latin typeface="Arial"/>
                <a:cs typeface="Arial"/>
              </a:rPr>
              <a:t> </a:t>
            </a:r>
            <a:r>
              <a:rPr lang="en-US" sz="600" i="1" u="sng" dirty="0">
                <a:solidFill>
                  <a:srgbClr val="3B3BFF"/>
                </a:solidFill>
                <a:latin typeface="Arial"/>
                <a:cs typeface="Arial"/>
              </a:rPr>
              <a:t>ETL</a:t>
            </a:r>
          </a:p>
          <a:p>
            <a:pPr marL="12700" marR="5080">
              <a:lnSpc>
                <a:spcPts val="950"/>
              </a:lnSpc>
            </a:pPr>
            <a:r>
              <a:rPr lang="en-US" sz="600" i="1" dirty="0">
                <a:solidFill>
                  <a:srgbClr val="3B3BFF"/>
                </a:solidFill>
                <a:latin typeface="Arial"/>
                <a:cs typeface="Arial"/>
              </a:rPr>
              <a:t> Dimension</a:t>
            </a:r>
          </a:p>
          <a:p>
            <a:pPr marL="12700" marR="5080">
              <a:lnSpc>
                <a:spcPts val="950"/>
              </a:lnSpc>
            </a:pPr>
            <a:r>
              <a:rPr lang="en-US" sz="600" i="1" dirty="0">
                <a:solidFill>
                  <a:srgbClr val="3B3BFF"/>
                </a:solidFill>
                <a:latin typeface="Arial"/>
                <a:cs typeface="Arial"/>
              </a:rPr>
              <a:t> Data Model OLTP</a:t>
            </a:r>
          </a:p>
          <a:p>
            <a:pPr marL="12700" marR="5080">
              <a:lnSpc>
                <a:spcPts val="950"/>
              </a:lnSpc>
            </a:pPr>
            <a:r>
              <a:rPr lang="en-US" sz="600" i="1" dirty="0">
                <a:solidFill>
                  <a:srgbClr val="3B3BFF"/>
                </a:solidFill>
                <a:latin typeface="Arial"/>
                <a:cs typeface="Arial"/>
              </a:rPr>
              <a:t> Data Model OLAP</a:t>
            </a:r>
          </a:p>
        </p:txBody>
      </p:sp>
      <p:sp>
        <p:nvSpPr>
          <p:cNvPr id="4" name="object 4"/>
          <p:cNvSpPr txBox="1"/>
          <p:nvPr/>
        </p:nvSpPr>
        <p:spPr>
          <a:xfrm>
            <a:off x="62355" y="170871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2914231" cy="355867"/>
          </a:xfrm>
          <a:prstGeom prst="rect">
            <a:avLst/>
          </a:prstGeom>
        </p:spPr>
        <p:txBody>
          <a:bodyPr vert="horz" wrap="square" lIns="0" tIns="17145" rIns="0" bIns="0" rtlCol="0">
            <a:spAutoFit/>
          </a:bodyPr>
          <a:lstStyle/>
          <a:p>
            <a:pPr marL="12700">
              <a:lnSpc>
                <a:spcPct val="100000"/>
              </a:lnSpc>
              <a:spcBef>
                <a:spcPts val="135"/>
              </a:spcBef>
            </a:pPr>
            <a:r>
              <a:rPr lang="en-US" spc="-20" dirty="0" err="1"/>
              <a:t>Các</a:t>
            </a:r>
            <a:r>
              <a:rPr lang="en-US" spc="-20" dirty="0"/>
              <a:t> </a:t>
            </a:r>
            <a:r>
              <a:rPr lang="en-US" spc="-20" dirty="0" err="1"/>
              <a:t>thao</a:t>
            </a:r>
            <a:r>
              <a:rPr lang="en-US" spc="-20" dirty="0"/>
              <a:t> </a:t>
            </a:r>
            <a:r>
              <a:rPr lang="en-US" spc="-20" dirty="0" err="1"/>
              <a:t>tác</a:t>
            </a:r>
            <a:r>
              <a:rPr lang="en-US" spc="-20" dirty="0"/>
              <a:t> ETL</a:t>
            </a:r>
            <a:br>
              <a:rPr lang="vi-VN" spc="-20" dirty="0"/>
            </a:br>
            <a:endParaRPr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22</a:t>
            </a:fld>
            <a:endParaRPr spc="-20" dirty="0"/>
          </a:p>
        </p:txBody>
      </p:sp>
      <p:sp>
        <p:nvSpPr>
          <p:cNvPr id="26" name="TextBox 25">
            <a:extLst>
              <a:ext uri="{FF2B5EF4-FFF2-40B4-BE49-F238E27FC236}">
                <a16:creationId xmlns:a16="http://schemas.microsoft.com/office/drawing/2014/main" id="{1233ED99-0664-491F-963A-5B3ACEBE5A85}"/>
              </a:ext>
            </a:extLst>
          </p:cNvPr>
          <p:cNvSpPr txBox="1"/>
          <p:nvPr/>
        </p:nvSpPr>
        <p:spPr>
          <a:xfrm>
            <a:off x="977900" y="631825"/>
            <a:ext cx="4640072" cy="246221"/>
          </a:xfrm>
          <a:prstGeom prst="rect">
            <a:avLst/>
          </a:prstGeom>
          <a:noFill/>
        </p:spPr>
        <p:txBody>
          <a:bodyPr wrap="square" rtlCol="0">
            <a:spAutoFit/>
          </a:bodyPr>
          <a:lstStyle/>
          <a:p>
            <a:r>
              <a:rPr lang="en-US" sz="1000" b="1" dirty="0"/>
              <a:t>Append </a:t>
            </a:r>
            <a:r>
              <a:rPr lang="en-US" sz="1000" b="1" dirty="0" err="1"/>
              <a:t>các</a:t>
            </a:r>
            <a:r>
              <a:rPr lang="en-US" sz="1000" b="1" dirty="0"/>
              <a:t> file </a:t>
            </a:r>
            <a:r>
              <a:rPr lang="en-US" sz="1000" b="1" dirty="0" err="1"/>
              <a:t>dữ</a:t>
            </a:r>
            <a:r>
              <a:rPr lang="en-US" sz="1000" b="1" dirty="0"/>
              <a:t> </a:t>
            </a:r>
            <a:r>
              <a:rPr lang="en-US" sz="1000" b="1" dirty="0" err="1"/>
              <a:t>liệu</a:t>
            </a:r>
            <a:r>
              <a:rPr lang="en-US" sz="1000" b="1" dirty="0"/>
              <a:t> </a:t>
            </a:r>
            <a:r>
              <a:rPr lang="en-US" sz="1000" b="1" dirty="0" err="1"/>
              <a:t>tách</a:t>
            </a:r>
            <a:r>
              <a:rPr lang="en-US" sz="1000" b="1" dirty="0"/>
              <a:t> </a:t>
            </a:r>
            <a:r>
              <a:rPr lang="en-US" sz="1000" b="1" dirty="0" err="1"/>
              <a:t>rời</a:t>
            </a:r>
            <a:endParaRPr lang="en-US" sz="1000" b="1" dirty="0"/>
          </a:p>
        </p:txBody>
      </p:sp>
      <p:pic>
        <p:nvPicPr>
          <p:cNvPr id="32" name="Picture 31" descr="Table&#10;&#10;Description automatically generated">
            <a:extLst>
              <a:ext uri="{FF2B5EF4-FFF2-40B4-BE49-F238E27FC236}">
                <a16:creationId xmlns:a16="http://schemas.microsoft.com/office/drawing/2014/main" id="{5721210E-5F67-4377-8B27-B2591B76333A}"/>
              </a:ext>
            </a:extLst>
          </p:cNvPr>
          <p:cNvPicPr>
            <a:picLocks noChangeAspect="1"/>
          </p:cNvPicPr>
          <p:nvPr/>
        </p:nvPicPr>
        <p:blipFill>
          <a:blip r:embed="rId4"/>
          <a:stretch>
            <a:fillRect/>
          </a:stretch>
        </p:blipFill>
        <p:spPr>
          <a:xfrm>
            <a:off x="1166724" y="936625"/>
            <a:ext cx="1949132" cy="1899300"/>
          </a:xfrm>
          <a:prstGeom prst="rect">
            <a:avLst/>
          </a:prstGeom>
        </p:spPr>
      </p:pic>
      <p:pic>
        <p:nvPicPr>
          <p:cNvPr id="33" name="Picture 32" descr="Table&#10;&#10;Description automatically generated">
            <a:extLst>
              <a:ext uri="{FF2B5EF4-FFF2-40B4-BE49-F238E27FC236}">
                <a16:creationId xmlns:a16="http://schemas.microsoft.com/office/drawing/2014/main" id="{F42F9E47-7883-43E3-858E-70BC71B9C1EC}"/>
              </a:ext>
            </a:extLst>
          </p:cNvPr>
          <p:cNvPicPr>
            <a:picLocks noChangeAspect="1"/>
          </p:cNvPicPr>
          <p:nvPr/>
        </p:nvPicPr>
        <p:blipFill>
          <a:blip r:embed="rId5"/>
          <a:stretch>
            <a:fillRect/>
          </a:stretch>
        </p:blipFill>
        <p:spPr>
          <a:xfrm>
            <a:off x="3538340" y="936625"/>
            <a:ext cx="1492932" cy="1899300"/>
          </a:xfrm>
          <a:prstGeom prst="rect">
            <a:avLst/>
          </a:prstGeom>
        </p:spPr>
      </p:pic>
      <p:sp>
        <p:nvSpPr>
          <p:cNvPr id="34" name="Arrow: Right 33">
            <a:extLst>
              <a:ext uri="{FF2B5EF4-FFF2-40B4-BE49-F238E27FC236}">
                <a16:creationId xmlns:a16="http://schemas.microsoft.com/office/drawing/2014/main" id="{6B79D30A-C6AB-4CED-8781-CA644A062133}"/>
              </a:ext>
            </a:extLst>
          </p:cNvPr>
          <p:cNvSpPr/>
          <p:nvPr/>
        </p:nvSpPr>
        <p:spPr>
          <a:xfrm>
            <a:off x="3212798" y="1795534"/>
            <a:ext cx="228600"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775383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193002"/>
          </a:xfrm>
          <a:prstGeom prst="rect">
            <a:avLst/>
          </a:prstGeom>
        </p:spPr>
        <p:txBody>
          <a:bodyPr vert="horz" wrap="square" lIns="0" tIns="69215" rIns="0" bIns="0" rtlCol="0">
            <a:spAutoFit/>
          </a:bodyPr>
          <a:lstStyle/>
          <a:p>
            <a:pPr marL="12700">
              <a:lnSpc>
                <a:spcPct val="100000"/>
              </a:lnSpc>
            </a:pPr>
            <a:r>
              <a:rPr lang="en-US" sz="800" b="1" spc="-25" dirty="0" err="1">
                <a:solidFill>
                  <a:srgbClr val="3B3BFF"/>
                </a:solidFill>
                <a:latin typeface="Arial"/>
                <a:cs typeface="Arial"/>
              </a:rPr>
              <a:t>Khảo</a:t>
            </a:r>
            <a:r>
              <a:rPr lang="en-US" sz="800" b="1" spc="-30" dirty="0">
                <a:solidFill>
                  <a:srgbClr val="EBA1A9"/>
                </a:solidFill>
                <a:latin typeface="Arial"/>
                <a:cs typeface="Arial"/>
              </a:rPr>
              <a:t> </a:t>
            </a:r>
            <a:r>
              <a:rPr lang="en-US" sz="800" b="1" spc="-25" dirty="0" err="1">
                <a:solidFill>
                  <a:srgbClr val="3B3BFF"/>
                </a:solidFill>
                <a:latin typeface="Arial"/>
                <a:cs typeface="Arial"/>
              </a:rPr>
              <a:t>sát</a:t>
            </a:r>
            <a:endParaRPr lang="en-US" sz="800" b="1" spc="-25" dirty="0">
              <a:solidFill>
                <a:srgbClr val="3B3BFF"/>
              </a:solidFill>
              <a:latin typeface="Arial"/>
              <a:cs typeface="Arial"/>
            </a:endParaRPr>
          </a:p>
        </p:txBody>
      </p:sp>
      <p:sp>
        <p:nvSpPr>
          <p:cNvPr id="3" name="object 3"/>
          <p:cNvSpPr txBox="1"/>
          <p:nvPr/>
        </p:nvSpPr>
        <p:spPr>
          <a:xfrm>
            <a:off x="62355" y="770952"/>
            <a:ext cx="769976" cy="900439"/>
          </a:xfrm>
          <a:prstGeom prst="rect">
            <a:avLst/>
          </a:prstGeom>
        </p:spPr>
        <p:txBody>
          <a:bodyPr vert="horz" wrap="square" lIns="0" tIns="17145" rIns="0" bIns="0" rtlCol="0">
            <a:spAutoFit/>
          </a:bodyPr>
          <a:lstStyle/>
          <a:p>
            <a:pPr marL="12700" marR="5080">
              <a:lnSpc>
                <a:spcPts val="950"/>
              </a:lnSpc>
              <a:spcBef>
                <a:spcPts val="135"/>
              </a:spcBef>
            </a:pPr>
            <a:r>
              <a:rPr sz="800" b="1" u="sng" spc="-25" dirty="0">
                <a:solidFill>
                  <a:srgbClr val="3B3BFF"/>
                </a:solidFill>
                <a:latin typeface="Arial"/>
                <a:cs typeface="Arial"/>
              </a:rPr>
              <a:t>Phân </a:t>
            </a:r>
            <a:r>
              <a:rPr sz="800" b="1" u="sng" spc="-20" dirty="0">
                <a:solidFill>
                  <a:srgbClr val="3B3BFF"/>
                </a:solidFill>
                <a:latin typeface="Arial"/>
                <a:cs typeface="Arial"/>
              </a:rPr>
              <a:t>tích </a:t>
            </a:r>
            <a:r>
              <a:rPr sz="800" b="1" u="sng" spc="-45" dirty="0" err="1">
                <a:solidFill>
                  <a:srgbClr val="3B3BFF"/>
                </a:solidFill>
                <a:latin typeface="Arial"/>
                <a:cs typeface="Arial"/>
              </a:rPr>
              <a:t>và</a:t>
            </a:r>
            <a:r>
              <a:rPr sz="800" b="1" u="sng" spc="-45" dirty="0">
                <a:solidFill>
                  <a:srgbClr val="3B3BFF"/>
                </a:solidFill>
                <a:latin typeface="Arial"/>
                <a:cs typeface="Arial"/>
              </a:rPr>
              <a:t> </a:t>
            </a:r>
            <a:r>
              <a:rPr sz="800" b="1" u="sng" dirty="0" err="1">
                <a:solidFill>
                  <a:srgbClr val="3B3BFF"/>
                </a:solidFill>
                <a:latin typeface="Arial"/>
                <a:cs typeface="Arial"/>
              </a:rPr>
              <a:t>thi</a:t>
            </a:r>
            <a:r>
              <a:rPr lang="vi-VN" sz="800" b="1" u="sng" dirty="0">
                <a:solidFill>
                  <a:srgbClr val="3B3BFF"/>
                </a:solidFill>
                <a:latin typeface="Arial"/>
                <a:cs typeface="Arial"/>
              </a:rPr>
              <a:t>ết kế</a:t>
            </a:r>
            <a:endParaRPr lang="en-US" sz="800" b="1" u="sng" dirty="0">
              <a:solidFill>
                <a:srgbClr val="3B3BFF"/>
              </a:solidFill>
              <a:latin typeface="Arial"/>
              <a:cs typeface="Arial"/>
            </a:endParaRPr>
          </a:p>
          <a:p>
            <a:pPr marL="12700" marR="5080">
              <a:lnSpc>
                <a:spcPts val="950"/>
              </a:lnSpc>
            </a:pPr>
            <a:r>
              <a:rPr lang="en-US" sz="800" i="1" dirty="0">
                <a:solidFill>
                  <a:srgbClr val="3B3BFF"/>
                </a:solidFill>
                <a:latin typeface="Arial"/>
                <a:cs typeface="Arial"/>
              </a:rPr>
              <a:t> </a:t>
            </a:r>
            <a:r>
              <a:rPr lang="en-US" sz="600" i="1" dirty="0" err="1">
                <a:solidFill>
                  <a:srgbClr val="3B3BFF"/>
                </a:solidFill>
                <a:latin typeface="Arial"/>
                <a:cs typeface="Arial"/>
              </a:rPr>
              <a:t>Kiến</a:t>
            </a:r>
            <a:r>
              <a:rPr lang="en-US" sz="600" i="1" dirty="0">
                <a:solidFill>
                  <a:srgbClr val="3B3BFF"/>
                </a:solidFill>
                <a:latin typeface="Arial"/>
                <a:cs typeface="Arial"/>
              </a:rPr>
              <a:t> </a:t>
            </a:r>
            <a:r>
              <a:rPr lang="en-US" sz="600" i="1" dirty="0" err="1">
                <a:solidFill>
                  <a:srgbClr val="3B3BFF"/>
                </a:solidFill>
                <a:latin typeface="Arial"/>
                <a:cs typeface="Arial"/>
              </a:rPr>
              <a:t>trúc</a:t>
            </a:r>
            <a:r>
              <a:rPr lang="en-US" sz="600" i="1" dirty="0">
                <a:solidFill>
                  <a:srgbClr val="3B3BFF"/>
                </a:solidFill>
                <a:latin typeface="Arial"/>
                <a:cs typeface="Arial"/>
              </a:rPr>
              <a:t> DW</a:t>
            </a:r>
          </a:p>
          <a:p>
            <a:pPr marL="12700" marR="5080">
              <a:lnSpc>
                <a:spcPts val="950"/>
              </a:lnSpc>
            </a:pPr>
            <a:r>
              <a:rPr lang="en-US" sz="600" i="1" dirty="0">
                <a:solidFill>
                  <a:srgbClr val="3B3BFF"/>
                </a:solidFill>
                <a:latin typeface="Arial"/>
                <a:cs typeface="Arial"/>
              </a:rPr>
              <a:t> </a:t>
            </a:r>
            <a:r>
              <a:rPr lang="en-US" sz="600" i="1" u="sng" dirty="0">
                <a:solidFill>
                  <a:srgbClr val="3B3BFF"/>
                </a:solidFill>
                <a:latin typeface="Arial"/>
                <a:cs typeface="Arial"/>
              </a:rPr>
              <a:t>ETL</a:t>
            </a:r>
          </a:p>
          <a:p>
            <a:pPr marL="12700" marR="5080">
              <a:lnSpc>
                <a:spcPts val="950"/>
              </a:lnSpc>
            </a:pPr>
            <a:r>
              <a:rPr lang="en-US" sz="600" i="1" dirty="0">
                <a:solidFill>
                  <a:srgbClr val="3B3BFF"/>
                </a:solidFill>
                <a:latin typeface="Arial"/>
                <a:cs typeface="Arial"/>
              </a:rPr>
              <a:t> Dimension</a:t>
            </a:r>
          </a:p>
          <a:p>
            <a:pPr marL="12700" marR="5080">
              <a:lnSpc>
                <a:spcPts val="950"/>
              </a:lnSpc>
            </a:pPr>
            <a:r>
              <a:rPr lang="en-US" sz="600" i="1" dirty="0">
                <a:solidFill>
                  <a:srgbClr val="3B3BFF"/>
                </a:solidFill>
                <a:latin typeface="Arial"/>
                <a:cs typeface="Arial"/>
              </a:rPr>
              <a:t> Data Model OLTP</a:t>
            </a:r>
          </a:p>
          <a:p>
            <a:pPr marL="12700" marR="5080">
              <a:lnSpc>
                <a:spcPts val="950"/>
              </a:lnSpc>
            </a:pPr>
            <a:r>
              <a:rPr lang="en-US" sz="600" i="1" dirty="0">
                <a:solidFill>
                  <a:srgbClr val="3B3BFF"/>
                </a:solidFill>
                <a:latin typeface="Arial"/>
                <a:cs typeface="Arial"/>
              </a:rPr>
              <a:t> Data Model OLAP</a:t>
            </a:r>
          </a:p>
        </p:txBody>
      </p:sp>
      <p:sp>
        <p:nvSpPr>
          <p:cNvPr id="4" name="object 4"/>
          <p:cNvSpPr txBox="1"/>
          <p:nvPr/>
        </p:nvSpPr>
        <p:spPr>
          <a:xfrm>
            <a:off x="62355" y="170871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2914231" cy="355867"/>
          </a:xfrm>
          <a:prstGeom prst="rect">
            <a:avLst/>
          </a:prstGeom>
        </p:spPr>
        <p:txBody>
          <a:bodyPr vert="horz" wrap="square" lIns="0" tIns="17145" rIns="0" bIns="0" rtlCol="0">
            <a:spAutoFit/>
          </a:bodyPr>
          <a:lstStyle/>
          <a:p>
            <a:pPr marL="12700">
              <a:lnSpc>
                <a:spcPct val="100000"/>
              </a:lnSpc>
              <a:spcBef>
                <a:spcPts val="135"/>
              </a:spcBef>
            </a:pPr>
            <a:r>
              <a:rPr lang="en-US" spc="-20" dirty="0" err="1"/>
              <a:t>Các</a:t>
            </a:r>
            <a:r>
              <a:rPr lang="en-US" spc="-20" dirty="0"/>
              <a:t> </a:t>
            </a:r>
            <a:r>
              <a:rPr lang="en-US" spc="-20" dirty="0" err="1"/>
              <a:t>thao</a:t>
            </a:r>
            <a:r>
              <a:rPr lang="en-US" spc="-20" dirty="0"/>
              <a:t> </a:t>
            </a:r>
            <a:r>
              <a:rPr lang="en-US" spc="-20" dirty="0" err="1"/>
              <a:t>tác</a:t>
            </a:r>
            <a:r>
              <a:rPr lang="en-US" spc="-20" dirty="0"/>
              <a:t> ETL</a:t>
            </a:r>
            <a:br>
              <a:rPr lang="vi-VN" spc="-20" dirty="0"/>
            </a:br>
            <a:endParaRPr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23</a:t>
            </a:fld>
            <a:endParaRPr spc="-20" dirty="0"/>
          </a:p>
        </p:txBody>
      </p:sp>
      <p:sp>
        <p:nvSpPr>
          <p:cNvPr id="26" name="TextBox 25">
            <a:extLst>
              <a:ext uri="{FF2B5EF4-FFF2-40B4-BE49-F238E27FC236}">
                <a16:creationId xmlns:a16="http://schemas.microsoft.com/office/drawing/2014/main" id="{1233ED99-0664-491F-963A-5B3ACEBE5A85}"/>
              </a:ext>
            </a:extLst>
          </p:cNvPr>
          <p:cNvSpPr txBox="1"/>
          <p:nvPr/>
        </p:nvSpPr>
        <p:spPr>
          <a:xfrm>
            <a:off x="977899" y="631825"/>
            <a:ext cx="5317715" cy="246221"/>
          </a:xfrm>
          <a:prstGeom prst="rect">
            <a:avLst/>
          </a:prstGeom>
          <a:noFill/>
        </p:spPr>
        <p:txBody>
          <a:bodyPr wrap="square" rtlCol="0">
            <a:spAutoFit/>
          </a:bodyPr>
          <a:lstStyle/>
          <a:p>
            <a:r>
              <a:rPr lang="en-US" sz="1000" b="1" dirty="0"/>
              <a:t>Merge </a:t>
            </a:r>
            <a:r>
              <a:rPr lang="en-US" sz="1000" b="1" dirty="0" err="1"/>
              <a:t>các</a:t>
            </a:r>
            <a:r>
              <a:rPr lang="en-US" sz="1000" b="1" dirty="0"/>
              <a:t> </a:t>
            </a:r>
            <a:r>
              <a:rPr lang="en-US" sz="1000" b="1" dirty="0" err="1"/>
              <a:t>bảng</a:t>
            </a:r>
            <a:r>
              <a:rPr lang="en-US" sz="1000" b="1" dirty="0"/>
              <a:t> </a:t>
            </a:r>
            <a:r>
              <a:rPr lang="en-US" sz="1000" b="1" dirty="0" err="1"/>
              <a:t>dữ</a:t>
            </a:r>
            <a:r>
              <a:rPr lang="en-US" sz="1000" b="1" dirty="0"/>
              <a:t> </a:t>
            </a:r>
            <a:r>
              <a:rPr lang="en-US" sz="1000" b="1" dirty="0" err="1"/>
              <a:t>liệu</a:t>
            </a:r>
            <a:endParaRPr lang="en-US" sz="1000" b="1" dirty="0"/>
          </a:p>
        </p:txBody>
      </p:sp>
      <p:pic>
        <p:nvPicPr>
          <p:cNvPr id="34" name="Picture 33" descr="Table&#10;&#10;Description automatically generated">
            <a:extLst>
              <a:ext uri="{FF2B5EF4-FFF2-40B4-BE49-F238E27FC236}">
                <a16:creationId xmlns:a16="http://schemas.microsoft.com/office/drawing/2014/main" id="{569B0E33-EA12-42E7-BCA0-FA0FE8466B87}"/>
              </a:ext>
            </a:extLst>
          </p:cNvPr>
          <p:cNvPicPr>
            <a:picLocks noChangeAspect="1"/>
          </p:cNvPicPr>
          <p:nvPr/>
        </p:nvPicPr>
        <p:blipFill>
          <a:blip r:embed="rId4"/>
          <a:stretch>
            <a:fillRect/>
          </a:stretch>
        </p:blipFill>
        <p:spPr>
          <a:xfrm>
            <a:off x="2089358" y="894858"/>
            <a:ext cx="2421261" cy="2175368"/>
          </a:xfrm>
          <a:prstGeom prst="rect">
            <a:avLst/>
          </a:prstGeom>
        </p:spPr>
      </p:pic>
    </p:spTree>
    <p:extLst>
      <p:ext uri="{BB962C8B-B14F-4D97-AF65-F5344CB8AC3E}">
        <p14:creationId xmlns:p14="http://schemas.microsoft.com/office/powerpoint/2010/main" val="293864555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193002"/>
          </a:xfrm>
          <a:prstGeom prst="rect">
            <a:avLst/>
          </a:prstGeom>
        </p:spPr>
        <p:txBody>
          <a:bodyPr vert="horz" wrap="square" lIns="0" tIns="69215" rIns="0" bIns="0" rtlCol="0">
            <a:spAutoFit/>
          </a:bodyPr>
          <a:lstStyle/>
          <a:p>
            <a:pPr marL="12700">
              <a:lnSpc>
                <a:spcPct val="100000"/>
              </a:lnSpc>
            </a:pPr>
            <a:r>
              <a:rPr lang="en-US" sz="800" b="1" spc="-25" dirty="0" err="1">
                <a:solidFill>
                  <a:srgbClr val="3B3BFF"/>
                </a:solidFill>
                <a:latin typeface="Arial"/>
                <a:cs typeface="Arial"/>
              </a:rPr>
              <a:t>Khảo</a:t>
            </a:r>
            <a:r>
              <a:rPr lang="en-US" sz="800" b="1" spc="-30" dirty="0">
                <a:solidFill>
                  <a:srgbClr val="EBA1A9"/>
                </a:solidFill>
                <a:latin typeface="Arial"/>
                <a:cs typeface="Arial"/>
              </a:rPr>
              <a:t> </a:t>
            </a:r>
            <a:r>
              <a:rPr lang="en-US" sz="800" b="1" spc="-25" dirty="0" err="1">
                <a:solidFill>
                  <a:srgbClr val="3B3BFF"/>
                </a:solidFill>
                <a:latin typeface="Arial"/>
                <a:cs typeface="Arial"/>
              </a:rPr>
              <a:t>sát</a:t>
            </a:r>
            <a:endParaRPr lang="en-US" sz="800" b="1" spc="-25" dirty="0">
              <a:solidFill>
                <a:srgbClr val="3B3BFF"/>
              </a:solidFill>
              <a:latin typeface="Arial"/>
              <a:cs typeface="Arial"/>
            </a:endParaRPr>
          </a:p>
        </p:txBody>
      </p:sp>
      <p:sp>
        <p:nvSpPr>
          <p:cNvPr id="3" name="object 3"/>
          <p:cNvSpPr txBox="1"/>
          <p:nvPr/>
        </p:nvSpPr>
        <p:spPr>
          <a:xfrm>
            <a:off x="62355" y="770952"/>
            <a:ext cx="769976" cy="900439"/>
          </a:xfrm>
          <a:prstGeom prst="rect">
            <a:avLst/>
          </a:prstGeom>
        </p:spPr>
        <p:txBody>
          <a:bodyPr vert="horz" wrap="square" lIns="0" tIns="17145" rIns="0" bIns="0" rtlCol="0">
            <a:spAutoFit/>
          </a:bodyPr>
          <a:lstStyle/>
          <a:p>
            <a:pPr marL="12700" marR="5080">
              <a:lnSpc>
                <a:spcPts val="950"/>
              </a:lnSpc>
              <a:spcBef>
                <a:spcPts val="135"/>
              </a:spcBef>
            </a:pPr>
            <a:r>
              <a:rPr sz="800" b="1" u="sng" spc="-25" dirty="0">
                <a:solidFill>
                  <a:srgbClr val="3B3BFF"/>
                </a:solidFill>
                <a:latin typeface="Arial"/>
                <a:cs typeface="Arial"/>
              </a:rPr>
              <a:t>Phân </a:t>
            </a:r>
            <a:r>
              <a:rPr sz="800" b="1" u="sng" spc="-20" dirty="0">
                <a:solidFill>
                  <a:srgbClr val="3B3BFF"/>
                </a:solidFill>
                <a:latin typeface="Arial"/>
                <a:cs typeface="Arial"/>
              </a:rPr>
              <a:t>tích </a:t>
            </a:r>
            <a:r>
              <a:rPr sz="800" b="1" u="sng" spc="-45" dirty="0" err="1">
                <a:solidFill>
                  <a:srgbClr val="3B3BFF"/>
                </a:solidFill>
                <a:latin typeface="Arial"/>
                <a:cs typeface="Arial"/>
              </a:rPr>
              <a:t>và</a:t>
            </a:r>
            <a:r>
              <a:rPr sz="800" b="1" u="sng" spc="-45" dirty="0">
                <a:solidFill>
                  <a:srgbClr val="3B3BFF"/>
                </a:solidFill>
                <a:latin typeface="Arial"/>
                <a:cs typeface="Arial"/>
              </a:rPr>
              <a:t> </a:t>
            </a:r>
            <a:r>
              <a:rPr sz="800" b="1" u="sng" dirty="0" err="1">
                <a:solidFill>
                  <a:srgbClr val="3B3BFF"/>
                </a:solidFill>
                <a:latin typeface="Arial"/>
                <a:cs typeface="Arial"/>
              </a:rPr>
              <a:t>thi</a:t>
            </a:r>
            <a:r>
              <a:rPr lang="vi-VN" sz="800" b="1" u="sng" dirty="0">
                <a:solidFill>
                  <a:srgbClr val="3B3BFF"/>
                </a:solidFill>
                <a:latin typeface="Arial"/>
                <a:cs typeface="Arial"/>
              </a:rPr>
              <a:t>ết kế</a:t>
            </a:r>
            <a:endParaRPr lang="en-US" sz="800" b="1" u="sng" dirty="0">
              <a:solidFill>
                <a:srgbClr val="3B3BFF"/>
              </a:solidFill>
              <a:latin typeface="Arial"/>
              <a:cs typeface="Arial"/>
            </a:endParaRPr>
          </a:p>
          <a:p>
            <a:pPr marL="12700" marR="5080">
              <a:lnSpc>
                <a:spcPts val="950"/>
              </a:lnSpc>
            </a:pPr>
            <a:r>
              <a:rPr lang="en-US" sz="800" i="1" dirty="0">
                <a:solidFill>
                  <a:srgbClr val="3B3BFF"/>
                </a:solidFill>
                <a:latin typeface="Arial"/>
                <a:cs typeface="Arial"/>
              </a:rPr>
              <a:t> </a:t>
            </a:r>
            <a:r>
              <a:rPr lang="en-US" sz="600" i="1" dirty="0" err="1">
                <a:solidFill>
                  <a:srgbClr val="3B3BFF"/>
                </a:solidFill>
                <a:latin typeface="Arial"/>
                <a:cs typeface="Arial"/>
              </a:rPr>
              <a:t>Kiến</a:t>
            </a:r>
            <a:r>
              <a:rPr lang="en-US" sz="600" i="1" dirty="0">
                <a:solidFill>
                  <a:srgbClr val="3B3BFF"/>
                </a:solidFill>
                <a:latin typeface="Arial"/>
                <a:cs typeface="Arial"/>
              </a:rPr>
              <a:t> </a:t>
            </a:r>
            <a:r>
              <a:rPr lang="en-US" sz="600" i="1" dirty="0" err="1">
                <a:solidFill>
                  <a:srgbClr val="3B3BFF"/>
                </a:solidFill>
                <a:latin typeface="Arial"/>
                <a:cs typeface="Arial"/>
              </a:rPr>
              <a:t>trúc</a:t>
            </a:r>
            <a:r>
              <a:rPr lang="en-US" sz="600" i="1" dirty="0">
                <a:solidFill>
                  <a:srgbClr val="3B3BFF"/>
                </a:solidFill>
                <a:latin typeface="Arial"/>
                <a:cs typeface="Arial"/>
              </a:rPr>
              <a:t> DW</a:t>
            </a:r>
          </a:p>
          <a:p>
            <a:pPr marL="12700" marR="5080">
              <a:lnSpc>
                <a:spcPts val="950"/>
              </a:lnSpc>
            </a:pPr>
            <a:r>
              <a:rPr lang="en-US" sz="600" i="1" dirty="0">
                <a:solidFill>
                  <a:srgbClr val="3B3BFF"/>
                </a:solidFill>
                <a:latin typeface="Arial"/>
                <a:cs typeface="Arial"/>
              </a:rPr>
              <a:t> </a:t>
            </a:r>
            <a:r>
              <a:rPr lang="en-US" sz="600" i="1" u="sng" dirty="0">
                <a:solidFill>
                  <a:srgbClr val="3B3BFF"/>
                </a:solidFill>
                <a:latin typeface="Arial"/>
                <a:cs typeface="Arial"/>
              </a:rPr>
              <a:t>ETL</a:t>
            </a:r>
          </a:p>
          <a:p>
            <a:pPr marL="12700" marR="5080">
              <a:lnSpc>
                <a:spcPts val="950"/>
              </a:lnSpc>
            </a:pPr>
            <a:r>
              <a:rPr lang="en-US" sz="600" i="1" dirty="0">
                <a:solidFill>
                  <a:srgbClr val="3B3BFF"/>
                </a:solidFill>
                <a:latin typeface="Arial"/>
                <a:cs typeface="Arial"/>
              </a:rPr>
              <a:t> Dimension</a:t>
            </a:r>
          </a:p>
          <a:p>
            <a:pPr marL="12700" marR="5080">
              <a:lnSpc>
                <a:spcPts val="950"/>
              </a:lnSpc>
            </a:pPr>
            <a:r>
              <a:rPr lang="en-US" sz="600" i="1" dirty="0">
                <a:solidFill>
                  <a:srgbClr val="3B3BFF"/>
                </a:solidFill>
                <a:latin typeface="Arial"/>
                <a:cs typeface="Arial"/>
              </a:rPr>
              <a:t> Data Model OLTP</a:t>
            </a:r>
          </a:p>
          <a:p>
            <a:pPr marL="12700" marR="5080">
              <a:lnSpc>
                <a:spcPts val="950"/>
              </a:lnSpc>
            </a:pPr>
            <a:r>
              <a:rPr lang="en-US" sz="600" i="1" dirty="0">
                <a:solidFill>
                  <a:srgbClr val="3B3BFF"/>
                </a:solidFill>
                <a:latin typeface="Arial"/>
                <a:cs typeface="Arial"/>
              </a:rPr>
              <a:t> Data Model OLAP</a:t>
            </a:r>
          </a:p>
        </p:txBody>
      </p:sp>
      <p:sp>
        <p:nvSpPr>
          <p:cNvPr id="4" name="object 4"/>
          <p:cNvSpPr txBox="1"/>
          <p:nvPr/>
        </p:nvSpPr>
        <p:spPr>
          <a:xfrm>
            <a:off x="62355" y="170871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2914231" cy="355867"/>
          </a:xfrm>
          <a:prstGeom prst="rect">
            <a:avLst/>
          </a:prstGeom>
        </p:spPr>
        <p:txBody>
          <a:bodyPr vert="horz" wrap="square" lIns="0" tIns="17145" rIns="0" bIns="0" rtlCol="0">
            <a:spAutoFit/>
          </a:bodyPr>
          <a:lstStyle/>
          <a:p>
            <a:pPr marL="12700">
              <a:lnSpc>
                <a:spcPct val="100000"/>
              </a:lnSpc>
              <a:spcBef>
                <a:spcPts val="135"/>
              </a:spcBef>
            </a:pPr>
            <a:r>
              <a:rPr lang="en-US" spc="-20" dirty="0" err="1"/>
              <a:t>Các</a:t>
            </a:r>
            <a:r>
              <a:rPr lang="en-US" spc="-20" dirty="0"/>
              <a:t> </a:t>
            </a:r>
            <a:r>
              <a:rPr lang="en-US" spc="-20" dirty="0" err="1"/>
              <a:t>thao</a:t>
            </a:r>
            <a:r>
              <a:rPr lang="en-US" spc="-20" dirty="0"/>
              <a:t> </a:t>
            </a:r>
            <a:r>
              <a:rPr lang="en-US" spc="-20" dirty="0" err="1"/>
              <a:t>tác</a:t>
            </a:r>
            <a:r>
              <a:rPr lang="en-US" spc="-20" dirty="0"/>
              <a:t> ETL</a:t>
            </a:r>
            <a:br>
              <a:rPr lang="vi-VN" spc="-20" dirty="0"/>
            </a:br>
            <a:endParaRPr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24</a:t>
            </a:fld>
            <a:endParaRPr spc="-20" dirty="0"/>
          </a:p>
        </p:txBody>
      </p:sp>
      <p:sp>
        <p:nvSpPr>
          <p:cNvPr id="26" name="TextBox 25">
            <a:extLst>
              <a:ext uri="{FF2B5EF4-FFF2-40B4-BE49-F238E27FC236}">
                <a16:creationId xmlns:a16="http://schemas.microsoft.com/office/drawing/2014/main" id="{1233ED99-0664-491F-963A-5B3ACEBE5A85}"/>
              </a:ext>
            </a:extLst>
          </p:cNvPr>
          <p:cNvSpPr txBox="1"/>
          <p:nvPr/>
        </p:nvSpPr>
        <p:spPr>
          <a:xfrm>
            <a:off x="977899" y="631825"/>
            <a:ext cx="5317715" cy="246221"/>
          </a:xfrm>
          <a:prstGeom prst="rect">
            <a:avLst/>
          </a:prstGeom>
          <a:noFill/>
        </p:spPr>
        <p:txBody>
          <a:bodyPr wrap="square" rtlCol="0">
            <a:spAutoFit/>
          </a:bodyPr>
          <a:lstStyle/>
          <a:p>
            <a:r>
              <a:rPr lang="en-US" sz="1000" b="1" dirty="0"/>
              <a:t>Merge </a:t>
            </a:r>
            <a:r>
              <a:rPr lang="en-US" sz="1000" b="1" dirty="0" err="1"/>
              <a:t>các</a:t>
            </a:r>
            <a:r>
              <a:rPr lang="en-US" sz="1000" b="1" dirty="0"/>
              <a:t> </a:t>
            </a:r>
            <a:r>
              <a:rPr lang="en-US" sz="1000" b="1" dirty="0" err="1"/>
              <a:t>bảng</a:t>
            </a:r>
            <a:r>
              <a:rPr lang="en-US" sz="1000" b="1" dirty="0"/>
              <a:t> </a:t>
            </a:r>
            <a:r>
              <a:rPr lang="en-US" sz="1000" b="1" dirty="0" err="1"/>
              <a:t>dữ</a:t>
            </a:r>
            <a:r>
              <a:rPr lang="en-US" sz="1000" b="1" dirty="0"/>
              <a:t> </a:t>
            </a:r>
            <a:r>
              <a:rPr lang="en-US" sz="1000" b="1" dirty="0" err="1"/>
              <a:t>liệu</a:t>
            </a:r>
            <a:endParaRPr lang="en-US" sz="1000" b="1" dirty="0"/>
          </a:p>
        </p:txBody>
      </p:sp>
      <p:pic>
        <p:nvPicPr>
          <p:cNvPr id="32" name="Picture 31" descr="Graphical user interface, table, Excel&#10;&#10;Description automatically generated">
            <a:extLst>
              <a:ext uri="{FF2B5EF4-FFF2-40B4-BE49-F238E27FC236}">
                <a16:creationId xmlns:a16="http://schemas.microsoft.com/office/drawing/2014/main" id="{EBEC4824-5A9D-4AAD-A4F0-332AAB34B62E}"/>
              </a:ext>
            </a:extLst>
          </p:cNvPr>
          <p:cNvPicPr>
            <a:picLocks noChangeAspect="1"/>
          </p:cNvPicPr>
          <p:nvPr/>
        </p:nvPicPr>
        <p:blipFill>
          <a:blip r:embed="rId4"/>
          <a:stretch>
            <a:fillRect/>
          </a:stretch>
        </p:blipFill>
        <p:spPr>
          <a:xfrm>
            <a:off x="1311973" y="973233"/>
            <a:ext cx="4031976" cy="1803393"/>
          </a:xfrm>
          <a:prstGeom prst="rect">
            <a:avLst/>
          </a:prstGeom>
        </p:spPr>
      </p:pic>
    </p:spTree>
    <p:extLst>
      <p:ext uri="{BB962C8B-B14F-4D97-AF65-F5344CB8AC3E}">
        <p14:creationId xmlns:p14="http://schemas.microsoft.com/office/powerpoint/2010/main" val="393391058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193002"/>
          </a:xfrm>
          <a:prstGeom prst="rect">
            <a:avLst/>
          </a:prstGeom>
        </p:spPr>
        <p:txBody>
          <a:bodyPr vert="horz" wrap="square" lIns="0" tIns="69215" rIns="0" bIns="0" rtlCol="0">
            <a:spAutoFit/>
          </a:bodyPr>
          <a:lstStyle/>
          <a:p>
            <a:pPr marL="12700">
              <a:lnSpc>
                <a:spcPct val="100000"/>
              </a:lnSpc>
            </a:pPr>
            <a:r>
              <a:rPr lang="en-US" sz="800" b="1" spc="-25" dirty="0" err="1">
                <a:solidFill>
                  <a:srgbClr val="3B3BFF"/>
                </a:solidFill>
                <a:latin typeface="Arial"/>
                <a:cs typeface="Arial"/>
              </a:rPr>
              <a:t>Khảo</a:t>
            </a:r>
            <a:r>
              <a:rPr lang="en-US" sz="800" b="1" spc="-30" dirty="0">
                <a:solidFill>
                  <a:srgbClr val="EBA1A9"/>
                </a:solidFill>
                <a:latin typeface="Arial"/>
                <a:cs typeface="Arial"/>
              </a:rPr>
              <a:t> </a:t>
            </a:r>
            <a:r>
              <a:rPr lang="en-US" sz="800" b="1" spc="-25" dirty="0" err="1">
                <a:solidFill>
                  <a:srgbClr val="3B3BFF"/>
                </a:solidFill>
                <a:latin typeface="Arial"/>
                <a:cs typeface="Arial"/>
              </a:rPr>
              <a:t>sát</a:t>
            </a:r>
            <a:endParaRPr lang="en-US" sz="800" b="1" spc="-25" dirty="0">
              <a:solidFill>
                <a:srgbClr val="3B3BFF"/>
              </a:solidFill>
              <a:latin typeface="Arial"/>
              <a:cs typeface="Arial"/>
            </a:endParaRPr>
          </a:p>
        </p:txBody>
      </p:sp>
      <p:sp>
        <p:nvSpPr>
          <p:cNvPr id="3" name="object 3"/>
          <p:cNvSpPr txBox="1"/>
          <p:nvPr/>
        </p:nvSpPr>
        <p:spPr>
          <a:xfrm>
            <a:off x="62355" y="770952"/>
            <a:ext cx="769976" cy="900439"/>
          </a:xfrm>
          <a:prstGeom prst="rect">
            <a:avLst/>
          </a:prstGeom>
        </p:spPr>
        <p:txBody>
          <a:bodyPr vert="horz" wrap="square" lIns="0" tIns="17145" rIns="0" bIns="0" rtlCol="0">
            <a:spAutoFit/>
          </a:bodyPr>
          <a:lstStyle/>
          <a:p>
            <a:pPr marL="12700" marR="5080">
              <a:lnSpc>
                <a:spcPts val="950"/>
              </a:lnSpc>
              <a:spcBef>
                <a:spcPts val="135"/>
              </a:spcBef>
            </a:pPr>
            <a:r>
              <a:rPr sz="800" b="1" u="sng" spc="-25" dirty="0">
                <a:solidFill>
                  <a:srgbClr val="3B3BFF"/>
                </a:solidFill>
                <a:latin typeface="Arial"/>
                <a:cs typeface="Arial"/>
              </a:rPr>
              <a:t>Phân </a:t>
            </a:r>
            <a:r>
              <a:rPr sz="800" b="1" u="sng" spc="-20" dirty="0">
                <a:solidFill>
                  <a:srgbClr val="3B3BFF"/>
                </a:solidFill>
                <a:latin typeface="Arial"/>
                <a:cs typeface="Arial"/>
              </a:rPr>
              <a:t>tích </a:t>
            </a:r>
            <a:r>
              <a:rPr sz="800" b="1" u="sng" spc="-45" dirty="0" err="1">
                <a:solidFill>
                  <a:srgbClr val="3B3BFF"/>
                </a:solidFill>
                <a:latin typeface="Arial"/>
                <a:cs typeface="Arial"/>
              </a:rPr>
              <a:t>và</a:t>
            </a:r>
            <a:r>
              <a:rPr sz="800" b="1" u="sng" spc="-45" dirty="0">
                <a:solidFill>
                  <a:srgbClr val="3B3BFF"/>
                </a:solidFill>
                <a:latin typeface="Arial"/>
                <a:cs typeface="Arial"/>
              </a:rPr>
              <a:t> </a:t>
            </a:r>
            <a:r>
              <a:rPr sz="800" b="1" u="sng" dirty="0" err="1">
                <a:solidFill>
                  <a:srgbClr val="3B3BFF"/>
                </a:solidFill>
                <a:latin typeface="Arial"/>
                <a:cs typeface="Arial"/>
              </a:rPr>
              <a:t>thi</a:t>
            </a:r>
            <a:r>
              <a:rPr lang="vi-VN" sz="800" b="1" u="sng" dirty="0">
                <a:solidFill>
                  <a:srgbClr val="3B3BFF"/>
                </a:solidFill>
                <a:latin typeface="Arial"/>
                <a:cs typeface="Arial"/>
              </a:rPr>
              <a:t>ết kế</a:t>
            </a:r>
            <a:endParaRPr lang="en-US" sz="800" b="1" u="sng" dirty="0">
              <a:solidFill>
                <a:srgbClr val="3B3BFF"/>
              </a:solidFill>
              <a:latin typeface="Arial"/>
              <a:cs typeface="Arial"/>
            </a:endParaRPr>
          </a:p>
          <a:p>
            <a:pPr marL="12700" marR="5080">
              <a:lnSpc>
                <a:spcPts val="950"/>
              </a:lnSpc>
            </a:pPr>
            <a:r>
              <a:rPr lang="en-US" sz="800" i="1" dirty="0">
                <a:solidFill>
                  <a:srgbClr val="3B3BFF"/>
                </a:solidFill>
                <a:latin typeface="Arial"/>
                <a:cs typeface="Arial"/>
              </a:rPr>
              <a:t> </a:t>
            </a:r>
            <a:r>
              <a:rPr lang="en-US" sz="600" i="1" dirty="0" err="1">
                <a:solidFill>
                  <a:srgbClr val="3B3BFF"/>
                </a:solidFill>
                <a:latin typeface="Arial"/>
                <a:cs typeface="Arial"/>
              </a:rPr>
              <a:t>Kiến</a:t>
            </a:r>
            <a:r>
              <a:rPr lang="en-US" sz="600" i="1" dirty="0">
                <a:solidFill>
                  <a:srgbClr val="3B3BFF"/>
                </a:solidFill>
                <a:latin typeface="Arial"/>
                <a:cs typeface="Arial"/>
              </a:rPr>
              <a:t> </a:t>
            </a:r>
            <a:r>
              <a:rPr lang="en-US" sz="600" i="1" dirty="0" err="1">
                <a:solidFill>
                  <a:srgbClr val="3B3BFF"/>
                </a:solidFill>
                <a:latin typeface="Arial"/>
                <a:cs typeface="Arial"/>
              </a:rPr>
              <a:t>trúc</a:t>
            </a:r>
            <a:r>
              <a:rPr lang="en-US" sz="600" i="1" dirty="0">
                <a:solidFill>
                  <a:srgbClr val="3B3BFF"/>
                </a:solidFill>
                <a:latin typeface="Arial"/>
                <a:cs typeface="Arial"/>
              </a:rPr>
              <a:t> DW</a:t>
            </a:r>
          </a:p>
          <a:p>
            <a:pPr marL="12700" marR="5080">
              <a:lnSpc>
                <a:spcPts val="950"/>
              </a:lnSpc>
            </a:pPr>
            <a:r>
              <a:rPr lang="en-US" sz="600" i="1" dirty="0">
                <a:solidFill>
                  <a:srgbClr val="3B3BFF"/>
                </a:solidFill>
                <a:latin typeface="Arial"/>
                <a:cs typeface="Arial"/>
              </a:rPr>
              <a:t> </a:t>
            </a:r>
            <a:r>
              <a:rPr lang="en-US" sz="600" i="1" u="sng" dirty="0">
                <a:solidFill>
                  <a:srgbClr val="3B3BFF"/>
                </a:solidFill>
                <a:latin typeface="Arial"/>
                <a:cs typeface="Arial"/>
              </a:rPr>
              <a:t>ETL</a:t>
            </a:r>
          </a:p>
          <a:p>
            <a:pPr marL="12700" marR="5080">
              <a:lnSpc>
                <a:spcPts val="950"/>
              </a:lnSpc>
            </a:pPr>
            <a:r>
              <a:rPr lang="en-US" sz="600" i="1" dirty="0">
                <a:solidFill>
                  <a:srgbClr val="3B3BFF"/>
                </a:solidFill>
                <a:latin typeface="Arial"/>
                <a:cs typeface="Arial"/>
              </a:rPr>
              <a:t> Dimension</a:t>
            </a:r>
          </a:p>
          <a:p>
            <a:pPr marL="12700" marR="5080">
              <a:lnSpc>
                <a:spcPts val="950"/>
              </a:lnSpc>
            </a:pPr>
            <a:r>
              <a:rPr lang="en-US" sz="600" i="1" dirty="0">
                <a:solidFill>
                  <a:srgbClr val="3B3BFF"/>
                </a:solidFill>
                <a:latin typeface="Arial"/>
                <a:cs typeface="Arial"/>
              </a:rPr>
              <a:t> Data Model OLTP</a:t>
            </a:r>
          </a:p>
          <a:p>
            <a:pPr marL="12700" marR="5080">
              <a:lnSpc>
                <a:spcPts val="950"/>
              </a:lnSpc>
            </a:pPr>
            <a:r>
              <a:rPr lang="en-US" sz="600" i="1" dirty="0">
                <a:solidFill>
                  <a:srgbClr val="3B3BFF"/>
                </a:solidFill>
                <a:latin typeface="Arial"/>
                <a:cs typeface="Arial"/>
              </a:rPr>
              <a:t> Data Model OLAP</a:t>
            </a:r>
          </a:p>
        </p:txBody>
      </p:sp>
      <p:sp>
        <p:nvSpPr>
          <p:cNvPr id="4" name="object 4"/>
          <p:cNvSpPr txBox="1"/>
          <p:nvPr/>
        </p:nvSpPr>
        <p:spPr>
          <a:xfrm>
            <a:off x="62355" y="170871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2914231" cy="355867"/>
          </a:xfrm>
          <a:prstGeom prst="rect">
            <a:avLst/>
          </a:prstGeom>
        </p:spPr>
        <p:txBody>
          <a:bodyPr vert="horz" wrap="square" lIns="0" tIns="17145" rIns="0" bIns="0" rtlCol="0">
            <a:spAutoFit/>
          </a:bodyPr>
          <a:lstStyle/>
          <a:p>
            <a:pPr marL="12700">
              <a:lnSpc>
                <a:spcPct val="100000"/>
              </a:lnSpc>
              <a:spcBef>
                <a:spcPts val="135"/>
              </a:spcBef>
            </a:pPr>
            <a:r>
              <a:rPr lang="en-US" spc="-20" dirty="0" err="1"/>
              <a:t>Các</a:t>
            </a:r>
            <a:r>
              <a:rPr lang="en-US" spc="-20" dirty="0"/>
              <a:t> </a:t>
            </a:r>
            <a:r>
              <a:rPr lang="en-US" spc="-20" dirty="0" err="1"/>
              <a:t>thao</a:t>
            </a:r>
            <a:r>
              <a:rPr lang="en-US" spc="-20" dirty="0"/>
              <a:t> </a:t>
            </a:r>
            <a:r>
              <a:rPr lang="en-US" spc="-20" dirty="0" err="1"/>
              <a:t>tác</a:t>
            </a:r>
            <a:r>
              <a:rPr lang="en-US" spc="-20" dirty="0"/>
              <a:t> ETL</a:t>
            </a:r>
            <a:br>
              <a:rPr lang="vi-VN" spc="-20" dirty="0"/>
            </a:br>
            <a:endParaRPr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25</a:t>
            </a:fld>
            <a:endParaRPr spc="-20" dirty="0"/>
          </a:p>
        </p:txBody>
      </p:sp>
      <p:sp>
        <p:nvSpPr>
          <p:cNvPr id="26" name="TextBox 25">
            <a:extLst>
              <a:ext uri="{FF2B5EF4-FFF2-40B4-BE49-F238E27FC236}">
                <a16:creationId xmlns:a16="http://schemas.microsoft.com/office/drawing/2014/main" id="{1233ED99-0664-491F-963A-5B3ACEBE5A85}"/>
              </a:ext>
            </a:extLst>
          </p:cNvPr>
          <p:cNvSpPr txBox="1"/>
          <p:nvPr/>
        </p:nvSpPr>
        <p:spPr>
          <a:xfrm>
            <a:off x="977899" y="631825"/>
            <a:ext cx="5317715" cy="246221"/>
          </a:xfrm>
          <a:prstGeom prst="rect">
            <a:avLst/>
          </a:prstGeom>
          <a:noFill/>
        </p:spPr>
        <p:txBody>
          <a:bodyPr wrap="square" rtlCol="0">
            <a:spAutoFit/>
          </a:bodyPr>
          <a:lstStyle/>
          <a:p>
            <a:r>
              <a:rPr lang="en-US" sz="1000" b="1" dirty="0" err="1"/>
              <a:t>Dữ</a:t>
            </a:r>
            <a:r>
              <a:rPr lang="en-US" sz="1000" b="1" dirty="0"/>
              <a:t> </a:t>
            </a:r>
            <a:r>
              <a:rPr lang="en-US" sz="1000" b="1" dirty="0" err="1"/>
              <a:t>liệu</a:t>
            </a:r>
            <a:r>
              <a:rPr lang="en-US" sz="1000" b="1" dirty="0"/>
              <a:t> </a:t>
            </a:r>
            <a:r>
              <a:rPr lang="en-US" sz="1000" b="1" dirty="0" err="1"/>
              <a:t>sau</a:t>
            </a:r>
            <a:r>
              <a:rPr lang="en-US" sz="1000" b="1" dirty="0"/>
              <a:t> </a:t>
            </a:r>
            <a:r>
              <a:rPr lang="en-US" sz="1000" b="1" dirty="0" err="1"/>
              <a:t>khi</a:t>
            </a:r>
            <a:r>
              <a:rPr lang="en-US" sz="1000" b="1" dirty="0"/>
              <a:t> </a:t>
            </a:r>
            <a:r>
              <a:rPr lang="en-US" sz="1000" b="1" dirty="0" err="1"/>
              <a:t>thực</a:t>
            </a:r>
            <a:r>
              <a:rPr lang="en-US" sz="1000" b="1" dirty="0"/>
              <a:t> </a:t>
            </a:r>
            <a:r>
              <a:rPr lang="en-US" sz="1000" b="1" dirty="0" err="1"/>
              <a:t>hiện</a:t>
            </a:r>
            <a:r>
              <a:rPr lang="en-US" sz="1000" b="1" dirty="0"/>
              <a:t> ETL</a:t>
            </a:r>
          </a:p>
        </p:txBody>
      </p:sp>
      <p:pic>
        <p:nvPicPr>
          <p:cNvPr id="25" name="Picture 24">
            <a:extLst>
              <a:ext uri="{FF2B5EF4-FFF2-40B4-BE49-F238E27FC236}">
                <a16:creationId xmlns:a16="http://schemas.microsoft.com/office/drawing/2014/main" id="{D8047351-8F2F-4AD8-87C2-405CC4DB8F32}"/>
              </a:ext>
            </a:extLst>
          </p:cNvPr>
          <p:cNvPicPr>
            <a:picLocks noChangeAspect="1"/>
          </p:cNvPicPr>
          <p:nvPr/>
        </p:nvPicPr>
        <p:blipFill>
          <a:blip r:embed="rId4"/>
          <a:stretch>
            <a:fillRect/>
          </a:stretch>
        </p:blipFill>
        <p:spPr>
          <a:xfrm>
            <a:off x="1137566" y="878046"/>
            <a:ext cx="4331960" cy="1993250"/>
          </a:xfrm>
          <a:prstGeom prst="rect">
            <a:avLst/>
          </a:prstGeom>
        </p:spPr>
      </p:pic>
    </p:spTree>
    <p:extLst>
      <p:ext uri="{BB962C8B-B14F-4D97-AF65-F5344CB8AC3E}">
        <p14:creationId xmlns:p14="http://schemas.microsoft.com/office/powerpoint/2010/main" val="1562477474"/>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193002"/>
          </a:xfrm>
          <a:prstGeom prst="rect">
            <a:avLst/>
          </a:prstGeom>
        </p:spPr>
        <p:txBody>
          <a:bodyPr vert="horz" wrap="square" lIns="0" tIns="69215" rIns="0" bIns="0" rtlCol="0">
            <a:spAutoFit/>
          </a:bodyPr>
          <a:lstStyle/>
          <a:p>
            <a:pPr marL="12700">
              <a:lnSpc>
                <a:spcPct val="100000"/>
              </a:lnSpc>
            </a:pPr>
            <a:r>
              <a:rPr lang="en-US" sz="800" b="1" spc="-25" dirty="0" err="1">
                <a:solidFill>
                  <a:srgbClr val="3B3BFF"/>
                </a:solidFill>
                <a:latin typeface="Arial"/>
                <a:cs typeface="Arial"/>
              </a:rPr>
              <a:t>Khảo</a:t>
            </a:r>
            <a:r>
              <a:rPr lang="en-US" sz="800" b="1" spc="-30" dirty="0">
                <a:solidFill>
                  <a:srgbClr val="EBA1A9"/>
                </a:solidFill>
                <a:latin typeface="Arial"/>
                <a:cs typeface="Arial"/>
              </a:rPr>
              <a:t> </a:t>
            </a:r>
            <a:r>
              <a:rPr lang="en-US" sz="800" b="1" spc="-25" dirty="0" err="1">
                <a:solidFill>
                  <a:srgbClr val="3B3BFF"/>
                </a:solidFill>
                <a:latin typeface="Arial"/>
                <a:cs typeface="Arial"/>
              </a:rPr>
              <a:t>sát</a:t>
            </a:r>
            <a:endParaRPr lang="en-US" sz="800" b="1" spc="-25" dirty="0">
              <a:solidFill>
                <a:srgbClr val="3B3BFF"/>
              </a:solidFill>
              <a:latin typeface="Arial"/>
              <a:cs typeface="Arial"/>
            </a:endParaRPr>
          </a:p>
        </p:txBody>
      </p:sp>
      <p:sp>
        <p:nvSpPr>
          <p:cNvPr id="3" name="object 3"/>
          <p:cNvSpPr txBox="1"/>
          <p:nvPr/>
        </p:nvSpPr>
        <p:spPr>
          <a:xfrm>
            <a:off x="62355" y="770952"/>
            <a:ext cx="769976" cy="900439"/>
          </a:xfrm>
          <a:prstGeom prst="rect">
            <a:avLst/>
          </a:prstGeom>
        </p:spPr>
        <p:txBody>
          <a:bodyPr vert="horz" wrap="square" lIns="0" tIns="17145" rIns="0" bIns="0" rtlCol="0">
            <a:spAutoFit/>
          </a:bodyPr>
          <a:lstStyle/>
          <a:p>
            <a:pPr marL="12700" marR="5080">
              <a:lnSpc>
                <a:spcPts val="950"/>
              </a:lnSpc>
              <a:spcBef>
                <a:spcPts val="135"/>
              </a:spcBef>
            </a:pPr>
            <a:r>
              <a:rPr sz="800" b="1" u="sng" spc="-25" dirty="0">
                <a:solidFill>
                  <a:srgbClr val="3B3BFF"/>
                </a:solidFill>
                <a:latin typeface="Arial"/>
                <a:cs typeface="Arial"/>
              </a:rPr>
              <a:t>Phân </a:t>
            </a:r>
            <a:r>
              <a:rPr sz="800" b="1" u="sng" spc="-20" dirty="0">
                <a:solidFill>
                  <a:srgbClr val="3B3BFF"/>
                </a:solidFill>
                <a:latin typeface="Arial"/>
                <a:cs typeface="Arial"/>
              </a:rPr>
              <a:t>tích </a:t>
            </a:r>
            <a:r>
              <a:rPr sz="800" b="1" u="sng" spc="-45" dirty="0" err="1">
                <a:solidFill>
                  <a:srgbClr val="3B3BFF"/>
                </a:solidFill>
                <a:latin typeface="Arial"/>
                <a:cs typeface="Arial"/>
              </a:rPr>
              <a:t>và</a:t>
            </a:r>
            <a:r>
              <a:rPr sz="800" b="1" u="sng" spc="-45" dirty="0">
                <a:solidFill>
                  <a:srgbClr val="3B3BFF"/>
                </a:solidFill>
                <a:latin typeface="Arial"/>
                <a:cs typeface="Arial"/>
              </a:rPr>
              <a:t> </a:t>
            </a:r>
            <a:r>
              <a:rPr sz="800" b="1" u="sng" dirty="0" err="1">
                <a:solidFill>
                  <a:srgbClr val="3B3BFF"/>
                </a:solidFill>
                <a:latin typeface="Arial"/>
                <a:cs typeface="Arial"/>
              </a:rPr>
              <a:t>thi</a:t>
            </a:r>
            <a:r>
              <a:rPr lang="vi-VN" sz="800" b="1" u="sng" dirty="0">
                <a:solidFill>
                  <a:srgbClr val="3B3BFF"/>
                </a:solidFill>
                <a:latin typeface="Arial"/>
                <a:cs typeface="Arial"/>
              </a:rPr>
              <a:t>ết kế</a:t>
            </a:r>
            <a:endParaRPr lang="en-US" sz="800" b="1" u="sng" dirty="0">
              <a:solidFill>
                <a:srgbClr val="3B3BFF"/>
              </a:solidFill>
              <a:latin typeface="Arial"/>
              <a:cs typeface="Arial"/>
            </a:endParaRPr>
          </a:p>
          <a:p>
            <a:pPr marL="12700" marR="5080">
              <a:lnSpc>
                <a:spcPts val="950"/>
              </a:lnSpc>
            </a:pPr>
            <a:r>
              <a:rPr lang="en-US" sz="800" i="1" dirty="0">
                <a:solidFill>
                  <a:srgbClr val="3B3BFF"/>
                </a:solidFill>
                <a:latin typeface="Arial"/>
                <a:cs typeface="Arial"/>
              </a:rPr>
              <a:t> </a:t>
            </a:r>
            <a:r>
              <a:rPr lang="en-US" sz="600" i="1" dirty="0" err="1">
                <a:solidFill>
                  <a:srgbClr val="3B3BFF"/>
                </a:solidFill>
                <a:latin typeface="Arial"/>
                <a:cs typeface="Arial"/>
              </a:rPr>
              <a:t>Kiến</a:t>
            </a:r>
            <a:r>
              <a:rPr lang="en-US" sz="600" i="1" dirty="0">
                <a:solidFill>
                  <a:srgbClr val="3B3BFF"/>
                </a:solidFill>
                <a:latin typeface="Arial"/>
                <a:cs typeface="Arial"/>
              </a:rPr>
              <a:t> </a:t>
            </a:r>
            <a:r>
              <a:rPr lang="en-US" sz="600" i="1" dirty="0" err="1">
                <a:solidFill>
                  <a:srgbClr val="3B3BFF"/>
                </a:solidFill>
                <a:latin typeface="Arial"/>
                <a:cs typeface="Arial"/>
              </a:rPr>
              <a:t>trúc</a:t>
            </a:r>
            <a:r>
              <a:rPr lang="en-US" sz="600" i="1" dirty="0">
                <a:solidFill>
                  <a:srgbClr val="3B3BFF"/>
                </a:solidFill>
                <a:latin typeface="Arial"/>
                <a:cs typeface="Arial"/>
              </a:rPr>
              <a:t> DW</a:t>
            </a:r>
          </a:p>
          <a:p>
            <a:pPr marL="12700" marR="5080">
              <a:lnSpc>
                <a:spcPts val="950"/>
              </a:lnSpc>
            </a:pPr>
            <a:r>
              <a:rPr lang="en-US" sz="600" i="1" dirty="0">
                <a:solidFill>
                  <a:srgbClr val="3B3BFF"/>
                </a:solidFill>
                <a:latin typeface="Arial"/>
                <a:cs typeface="Arial"/>
              </a:rPr>
              <a:t> </a:t>
            </a:r>
            <a:r>
              <a:rPr lang="en-US" sz="600" i="1" u="sng" dirty="0">
                <a:solidFill>
                  <a:srgbClr val="3B3BFF"/>
                </a:solidFill>
                <a:latin typeface="Arial"/>
                <a:cs typeface="Arial"/>
              </a:rPr>
              <a:t>ETL</a:t>
            </a:r>
          </a:p>
          <a:p>
            <a:pPr marL="12700" marR="5080">
              <a:lnSpc>
                <a:spcPts val="950"/>
              </a:lnSpc>
            </a:pPr>
            <a:r>
              <a:rPr lang="en-US" sz="600" i="1" dirty="0">
                <a:solidFill>
                  <a:srgbClr val="3B3BFF"/>
                </a:solidFill>
                <a:latin typeface="Arial"/>
                <a:cs typeface="Arial"/>
              </a:rPr>
              <a:t> Dimension</a:t>
            </a:r>
          </a:p>
          <a:p>
            <a:pPr marL="12700" marR="5080">
              <a:lnSpc>
                <a:spcPts val="950"/>
              </a:lnSpc>
            </a:pPr>
            <a:r>
              <a:rPr lang="en-US" sz="600" i="1" dirty="0">
                <a:solidFill>
                  <a:srgbClr val="3B3BFF"/>
                </a:solidFill>
                <a:latin typeface="Arial"/>
                <a:cs typeface="Arial"/>
              </a:rPr>
              <a:t> Data Model OLTP</a:t>
            </a:r>
          </a:p>
          <a:p>
            <a:pPr marL="12700" marR="5080">
              <a:lnSpc>
                <a:spcPts val="950"/>
              </a:lnSpc>
            </a:pPr>
            <a:r>
              <a:rPr lang="en-US" sz="600" i="1" dirty="0">
                <a:solidFill>
                  <a:srgbClr val="3B3BFF"/>
                </a:solidFill>
                <a:latin typeface="Arial"/>
                <a:cs typeface="Arial"/>
              </a:rPr>
              <a:t> Data Model OLAP</a:t>
            </a:r>
          </a:p>
        </p:txBody>
      </p:sp>
      <p:sp>
        <p:nvSpPr>
          <p:cNvPr id="4" name="object 4"/>
          <p:cNvSpPr txBox="1"/>
          <p:nvPr/>
        </p:nvSpPr>
        <p:spPr>
          <a:xfrm>
            <a:off x="62355" y="170871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2914231" cy="355867"/>
          </a:xfrm>
          <a:prstGeom prst="rect">
            <a:avLst/>
          </a:prstGeom>
        </p:spPr>
        <p:txBody>
          <a:bodyPr vert="horz" wrap="square" lIns="0" tIns="17145" rIns="0" bIns="0" rtlCol="0">
            <a:spAutoFit/>
          </a:bodyPr>
          <a:lstStyle/>
          <a:p>
            <a:pPr marL="12700">
              <a:lnSpc>
                <a:spcPct val="100000"/>
              </a:lnSpc>
              <a:spcBef>
                <a:spcPts val="135"/>
              </a:spcBef>
            </a:pPr>
            <a:r>
              <a:rPr lang="en-US" spc="-20" dirty="0" err="1"/>
              <a:t>Các</a:t>
            </a:r>
            <a:r>
              <a:rPr lang="en-US" spc="-20" dirty="0"/>
              <a:t> </a:t>
            </a:r>
            <a:r>
              <a:rPr lang="en-US" spc="-20" dirty="0" err="1"/>
              <a:t>thao</a:t>
            </a:r>
            <a:r>
              <a:rPr lang="en-US" spc="-20" dirty="0"/>
              <a:t> </a:t>
            </a:r>
            <a:r>
              <a:rPr lang="en-US" spc="-20" dirty="0" err="1"/>
              <a:t>tác</a:t>
            </a:r>
            <a:r>
              <a:rPr lang="en-US" spc="-20" dirty="0"/>
              <a:t> ETL</a:t>
            </a:r>
            <a:br>
              <a:rPr lang="vi-VN" spc="-20" dirty="0"/>
            </a:br>
            <a:endParaRPr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26</a:t>
            </a:fld>
            <a:endParaRPr spc="-20" dirty="0"/>
          </a:p>
        </p:txBody>
      </p:sp>
      <p:pic>
        <p:nvPicPr>
          <p:cNvPr id="25" name="Picture 24">
            <a:extLst>
              <a:ext uri="{FF2B5EF4-FFF2-40B4-BE49-F238E27FC236}">
                <a16:creationId xmlns:a16="http://schemas.microsoft.com/office/drawing/2014/main" id="{AA14B024-D998-44EC-802C-6C2CC92AAA4B}"/>
              </a:ext>
            </a:extLst>
          </p:cNvPr>
          <p:cNvPicPr>
            <a:picLocks noChangeAspect="1"/>
          </p:cNvPicPr>
          <p:nvPr/>
        </p:nvPicPr>
        <p:blipFill>
          <a:blip r:embed="rId4"/>
          <a:stretch>
            <a:fillRect/>
          </a:stretch>
        </p:blipFill>
        <p:spPr>
          <a:xfrm>
            <a:off x="1500827" y="878046"/>
            <a:ext cx="3654267" cy="2126971"/>
          </a:xfrm>
          <a:prstGeom prst="rect">
            <a:avLst/>
          </a:prstGeom>
        </p:spPr>
      </p:pic>
      <p:sp>
        <p:nvSpPr>
          <p:cNvPr id="32" name="TextBox 31">
            <a:extLst>
              <a:ext uri="{FF2B5EF4-FFF2-40B4-BE49-F238E27FC236}">
                <a16:creationId xmlns:a16="http://schemas.microsoft.com/office/drawing/2014/main" id="{DA4A096C-0CF3-405F-9FDB-DAFF58C760F4}"/>
              </a:ext>
            </a:extLst>
          </p:cNvPr>
          <p:cNvSpPr txBox="1"/>
          <p:nvPr/>
        </p:nvSpPr>
        <p:spPr>
          <a:xfrm>
            <a:off x="946995" y="605183"/>
            <a:ext cx="5317715" cy="246221"/>
          </a:xfrm>
          <a:prstGeom prst="rect">
            <a:avLst/>
          </a:prstGeom>
          <a:noFill/>
        </p:spPr>
        <p:txBody>
          <a:bodyPr wrap="square" rtlCol="0">
            <a:spAutoFit/>
          </a:bodyPr>
          <a:lstStyle/>
          <a:p>
            <a:r>
              <a:rPr lang="en-US" sz="1000" b="1" dirty="0" err="1"/>
              <a:t>Dữ</a:t>
            </a:r>
            <a:r>
              <a:rPr lang="en-US" sz="1000" b="1" dirty="0"/>
              <a:t> </a:t>
            </a:r>
            <a:r>
              <a:rPr lang="en-US" sz="1000" b="1" dirty="0" err="1"/>
              <a:t>liệu</a:t>
            </a:r>
            <a:r>
              <a:rPr lang="en-US" sz="1000" b="1" dirty="0"/>
              <a:t> </a:t>
            </a:r>
            <a:r>
              <a:rPr lang="en-US" sz="1000" b="1" dirty="0" err="1"/>
              <a:t>sau</a:t>
            </a:r>
            <a:r>
              <a:rPr lang="en-US" sz="1000" b="1" dirty="0"/>
              <a:t> </a:t>
            </a:r>
            <a:r>
              <a:rPr lang="en-US" sz="1000" b="1" dirty="0" err="1"/>
              <a:t>khi</a:t>
            </a:r>
            <a:r>
              <a:rPr lang="en-US" sz="1000" b="1" dirty="0"/>
              <a:t> </a:t>
            </a:r>
            <a:r>
              <a:rPr lang="en-US" sz="1000" b="1" dirty="0" err="1"/>
              <a:t>thực</a:t>
            </a:r>
            <a:r>
              <a:rPr lang="en-US" sz="1000" b="1" dirty="0"/>
              <a:t> </a:t>
            </a:r>
            <a:r>
              <a:rPr lang="en-US" sz="1000" b="1" dirty="0" err="1"/>
              <a:t>hiện</a:t>
            </a:r>
            <a:r>
              <a:rPr lang="en-US" sz="1000" b="1" dirty="0"/>
              <a:t> ETL</a:t>
            </a:r>
          </a:p>
        </p:txBody>
      </p:sp>
    </p:spTree>
    <p:extLst>
      <p:ext uri="{BB962C8B-B14F-4D97-AF65-F5344CB8AC3E}">
        <p14:creationId xmlns:p14="http://schemas.microsoft.com/office/powerpoint/2010/main" val="1430861123"/>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193002"/>
          </a:xfrm>
          <a:prstGeom prst="rect">
            <a:avLst/>
          </a:prstGeom>
        </p:spPr>
        <p:txBody>
          <a:bodyPr vert="horz" wrap="square" lIns="0" tIns="69215" rIns="0" bIns="0" rtlCol="0">
            <a:spAutoFit/>
          </a:bodyPr>
          <a:lstStyle/>
          <a:p>
            <a:pPr marL="12700">
              <a:lnSpc>
                <a:spcPct val="100000"/>
              </a:lnSpc>
            </a:pPr>
            <a:r>
              <a:rPr lang="en-US" sz="800" b="1" spc="-25" dirty="0" err="1">
                <a:solidFill>
                  <a:srgbClr val="3B3BFF"/>
                </a:solidFill>
                <a:latin typeface="Arial"/>
                <a:cs typeface="Arial"/>
              </a:rPr>
              <a:t>Khảo</a:t>
            </a:r>
            <a:r>
              <a:rPr lang="en-US" sz="800" b="1" spc="-30" dirty="0">
                <a:solidFill>
                  <a:srgbClr val="EBA1A9"/>
                </a:solidFill>
                <a:latin typeface="Arial"/>
                <a:cs typeface="Arial"/>
              </a:rPr>
              <a:t> </a:t>
            </a:r>
            <a:r>
              <a:rPr lang="en-US" sz="800" b="1" spc="-25" dirty="0" err="1">
                <a:solidFill>
                  <a:srgbClr val="3B3BFF"/>
                </a:solidFill>
                <a:latin typeface="Arial"/>
                <a:cs typeface="Arial"/>
              </a:rPr>
              <a:t>sát</a:t>
            </a:r>
            <a:endParaRPr lang="en-US" sz="800" b="1" spc="-25" dirty="0">
              <a:solidFill>
                <a:srgbClr val="3B3BFF"/>
              </a:solidFill>
              <a:latin typeface="Arial"/>
              <a:cs typeface="Arial"/>
            </a:endParaRPr>
          </a:p>
        </p:txBody>
      </p:sp>
      <p:sp>
        <p:nvSpPr>
          <p:cNvPr id="3" name="object 3"/>
          <p:cNvSpPr txBox="1"/>
          <p:nvPr/>
        </p:nvSpPr>
        <p:spPr>
          <a:xfrm>
            <a:off x="62355" y="770952"/>
            <a:ext cx="769976" cy="900439"/>
          </a:xfrm>
          <a:prstGeom prst="rect">
            <a:avLst/>
          </a:prstGeom>
        </p:spPr>
        <p:txBody>
          <a:bodyPr vert="horz" wrap="square" lIns="0" tIns="17145" rIns="0" bIns="0" rtlCol="0">
            <a:spAutoFit/>
          </a:bodyPr>
          <a:lstStyle/>
          <a:p>
            <a:pPr marL="12700" marR="5080">
              <a:lnSpc>
                <a:spcPts val="950"/>
              </a:lnSpc>
              <a:spcBef>
                <a:spcPts val="135"/>
              </a:spcBef>
            </a:pPr>
            <a:r>
              <a:rPr sz="800" b="1" u="sng" spc="-25" dirty="0">
                <a:solidFill>
                  <a:srgbClr val="3B3BFF"/>
                </a:solidFill>
                <a:latin typeface="Arial"/>
                <a:cs typeface="Arial"/>
              </a:rPr>
              <a:t>Phân </a:t>
            </a:r>
            <a:r>
              <a:rPr sz="800" b="1" u="sng" spc="-20" dirty="0">
                <a:solidFill>
                  <a:srgbClr val="3B3BFF"/>
                </a:solidFill>
                <a:latin typeface="Arial"/>
                <a:cs typeface="Arial"/>
              </a:rPr>
              <a:t>tích </a:t>
            </a:r>
            <a:r>
              <a:rPr sz="800" b="1" u="sng" spc="-45" dirty="0" err="1">
                <a:solidFill>
                  <a:srgbClr val="3B3BFF"/>
                </a:solidFill>
                <a:latin typeface="Arial"/>
                <a:cs typeface="Arial"/>
              </a:rPr>
              <a:t>và</a:t>
            </a:r>
            <a:r>
              <a:rPr sz="800" b="1" u="sng" spc="-45" dirty="0">
                <a:solidFill>
                  <a:srgbClr val="3B3BFF"/>
                </a:solidFill>
                <a:latin typeface="Arial"/>
                <a:cs typeface="Arial"/>
              </a:rPr>
              <a:t> </a:t>
            </a:r>
            <a:r>
              <a:rPr sz="800" b="1" u="sng" dirty="0" err="1">
                <a:solidFill>
                  <a:srgbClr val="3B3BFF"/>
                </a:solidFill>
                <a:latin typeface="Arial"/>
                <a:cs typeface="Arial"/>
              </a:rPr>
              <a:t>thi</a:t>
            </a:r>
            <a:r>
              <a:rPr lang="vi-VN" sz="800" b="1" u="sng" dirty="0">
                <a:solidFill>
                  <a:srgbClr val="3B3BFF"/>
                </a:solidFill>
                <a:latin typeface="Arial"/>
                <a:cs typeface="Arial"/>
              </a:rPr>
              <a:t>ết kế</a:t>
            </a:r>
            <a:endParaRPr lang="en-US" sz="800" b="1" u="sng" dirty="0">
              <a:solidFill>
                <a:srgbClr val="3B3BFF"/>
              </a:solidFill>
              <a:latin typeface="Arial"/>
              <a:cs typeface="Arial"/>
            </a:endParaRPr>
          </a:p>
          <a:p>
            <a:pPr marL="12700" marR="5080">
              <a:lnSpc>
                <a:spcPts val="950"/>
              </a:lnSpc>
            </a:pPr>
            <a:r>
              <a:rPr lang="en-US" sz="800" i="1" dirty="0">
                <a:solidFill>
                  <a:srgbClr val="3B3BFF"/>
                </a:solidFill>
                <a:latin typeface="Arial"/>
                <a:cs typeface="Arial"/>
              </a:rPr>
              <a:t> </a:t>
            </a:r>
            <a:r>
              <a:rPr lang="en-US" sz="600" i="1" dirty="0" err="1">
                <a:solidFill>
                  <a:srgbClr val="3B3BFF"/>
                </a:solidFill>
                <a:latin typeface="Arial"/>
                <a:cs typeface="Arial"/>
              </a:rPr>
              <a:t>Kiến</a:t>
            </a:r>
            <a:r>
              <a:rPr lang="en-US" sz="600" i="1" dirty="0">
                <a:solidFill>
                  <a:srgbClr val="3B3BFF"/>
                </a:solidFill>
                <a:latin typeface="Arial"/>
                <a:cs typeface="Arial"/>
              </a:rPr>
              <a:t> </a:t>
            </a:r>
            <a:r>
              <a:rPr lang="en-US" sz="600" i="1" dirty="0" err="1">
                <a:solidFill>
                  <a:srgbClr val="3B3BFF"/>
                </a:solidFill>
                <a:latin typeface="Arial"/>
                <a:cs typeface="Arial"/>
              </a:rPr>
              <a:t>trúc</a:t>
            </a:r>
            <a:r>
              <a:rPr lang="en-US" sz="600" i="1" dirty="0">
                <a:solidFill>
                  <a:srgbClr val="3B3BFF"/>
                </a:solidFill>
                <a:latin typeface="Arial"/>
                <a:cs typeface="Arial"/>
              </a:rPr>
              <a:t> DW</a:t>
            </a:r>
          </a:p>
          <a:p>
            <a:pPr marL="12700" marR="5080">
              <a:lnSpc>
                <a:spcPts val="950"/>
              </a:lnSpc>
            </a:pPr>
            <a:r>
              <a:rPr lang="en-US" sz="600" i="1" dirty="0">
                <a:solidFill>
                  <a:srgbClr val="3B3BFF"/>
                </a:solidFill>
                <a:latin typeface="Arial"/>
                <a:cs typeface="Arial"/>
              </a:rPr>
              <a:t> </a:t>
            </a:r>
            <a:r>
              <a:rPr lang="en-US" sz="600" i="1" u="sng" dirty="0">
                <a:solidFill>
                  <a:srgbClr val="3B3BFF"/>
                </a:solidFill>
                <a:latin typeface="Arial"/>
                <a:cs typeface="Arial"/>
              </a:rPr>
              <a:t>ETL</a:t>
            </a:r>
          </a:p>
          <a:p>
            <a:pPr marL="12700" marR="5080">
              <a:lnSpc>
                <a:spcPts val="950"/>
              </a:lnSpc>
            </a:pPr>
            <a:r>
              <a:rPr lang="en-US" sz="600" i="1" dirty="0">
                <a:solidFill>
                  <a:srgbClr val="3B3BFF"/>
                </a:solidFill>
                <a:latin typeface="Arial"/>
                <a:cs typeface="Arial"/>
              </a:rPr>
              <a:t> Dimension</a:t>
            </a:r>
          </a:p>
          <a:p>
            <a:pPr marL="12700" marR="5080">
              <a:lnSpc>
                <a:spcPts val="950"/>
              </a:lnSpc>
            </a:pPr>
            <a:r>
              <a:rPr lang="en-US" sz="600" i="1" dirty="0">
                <a:solidFill>
                  <a:srgbClr val="3B3BFF"/>
                </a:solidFill>
                <a:latin typeface="Arial"/>
                <a:cs typeface="Arial"/>
              </a:rPr>
              <a:t> Data Model OLTP</a:t>
            </a:r>
          </a:p>
          <a:p>
            <a:pPr marL="12700" marR="5080">
              <a:lnSpc>
                <a:spcPts val="950"/>
              </a:lnSpc>
            </a:pPr>
            <a:r>
              <a:rPr lang="en-US" sz="600" i="1" dirty="0">
                <a:solidFill>
                  <a:srgbClr val="3B3BFF"/>
                </a:solidFill>
                <a:latin typeface="Arial"/>
                <a:cs typeface="Arial"/>
              </a:rPr>
              <a:t> Data Model OLAP</a:t>
            </a:r>
          </a:p>
        </p:txBody>
      </p:sp>
      <p:sp>
        <p:nvSpPr>
          <p:cNvPr id="4" name="object 4"/>
          <p:cNvSpPr txBox="1"/>
          <p:nvPr/>
        </p:nvSpPr>
        <p:spPr>
          <a:xfrm>
            <a:off x="62355" y="170871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2914231" cy="355867"/>
          </a:xfrm>
          <a:prstGeom prst="rect">
            <a:avLst/>
          </a:prstGeom>
        </p:spPr>
        <p:txBody>
          <a:bodyPr vert="horz" wrap="square" lIns="0" tIns="17145" rIns="0" bIns="0" rtlCol="0">
            <a:spAutoFit/>
          </a:bodyPr>
          <a:lstStyle/>
          <a:p>
            <a:pPr marL="12700">
              <a:lnSpc>
                <a:spcPct val="100000"/>
              </a:lnSpc>
              <a:spcBef>
                <a:spcPts val="135"/>
              </a:spcBef>
            </a:pPr>
            <a:r>
              <a:rPr lang="en-US" spc="-20" dirty="0"/>
              <a:t>Dim </a:t>
            </a:r>
            <a:r>
              <a:rPr lang="en-US" spc="-20" dirty="0" err="1"/>
              <a:t>và</a:t>
            </a:r>
            <a:r>
              <a:rPr lang="en-US" spc="-20" dirty="0"/>
              <a:t> Fact</a:t>
            </a:r>
            <a:br>
              <a:rPr lang="en-US" spc="-20" dirty="0"/>
            </a:br>
            <a:endParaRPr lang="en-US"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27</a:t>
            </a:fld>
            <a:endParaRPr spc="-20" dirty="0"/>
          </a:p>
        </p:txBody>
      </p:sp>
      <p:pic>
        <p:nvPicPr>
          <p:cNvPr id="27" name="Picture 26">
            <a:extLst>
              <a:ext uri="{FF2B5EF4-FFF2-40B4-BE49-F238E27FC236}">
                <a16:creationId xmlns:a16="http://schemas.microsoft.com/office/drawing/2014/main" id="{30149117-47F8-44E1-A16E-A750B55CC1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1012" y="641027"/>
            <a:ext cx="4242983" cy="2327227"/>
          </a:xfrm>
          <a:prstGeom prst="rect">
            <a:avLst/>
          </a:prstGeom>
        </p:spPr>
      </p:pic>
    </p:spTree>
    <p:extLst>
      <p:ext uri="{BB962C8B-B14F-4D97-AF65-F5344CB8AC3E}">
        <p14:creationId xmlns:p14="http://schemas.microsoft.com/office/powerpoint/2010/main" val="397898483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193002"/>
          </a:xfrm>
          <a:prstGeom prst="rect">
            <a:avLst/>
          </a:prstGeom>
        </p:spPr>
        <p:txBody>
          <a:bodyPr vert="horz" wrap="square" lIns="0" tIns="69215" rIns="0" bIns="0" rtlCol="0">
            <a:spAutoFit/>
          </a:bodyPr>
          <a:lstStyle/>
          <a:p>
            <a:pPr marL="12700">
              <a:lnSpc>
                <a:spcPct val="100000"/>
              </a:lnSpc>
            </a:pPr>
            <a:r>
              <a:rPr lang="en-US" sz="800" b="1" spc="-25" dirty="0" err="1">
                <a:solidFill>
                  <a:srgbClr val="3B3BFF"/>
                </a:solidFill>
                <a:latin typeface="Arial"/>
                <a:cs typeface="Arial"/>
              </a:rPr>
              <a:t>Khảo</a:t>
            </a:r>
            <a:r>
              <a:rPr lang="en-US" sz="800" b="1" spc="-30" dirty="0">
                <a:solidFill>
                  <a:srgbClr val="EBA1A9"/>
                </a:solidFill>
                <a:latin typeface="Arial"/>
                <a:cs typeface="Arial"/>
              </a:rPr>
              <a:t> </a:t>
            </a:r>
            <a:r>
              <a:rPr lang="en-US" sz="800" b="1" spc="-25" dirty="0" err="1">
                <a:solidFill>
                  <a:srgbClr val="3B3BFF"/>
                </a:solidFill>
                <a:latin typeface="Arial"/>
                <a:cs typeface="Arial"/>
              </a:rPr>
              <a:t>sát</a:t>
            </a:r>
            <a:endParaRPr lang="en-US" sz="800" b="1" spc="-25" dirty="0">
              <a:solidFill>
                <a:srgbClr val="3B3BFF"/>
              </a:solidFill>
              <a:latin typeface="Arial"/>
              <a:cs typeface="Arial"/>
            </a:endParaRPr>
          </a:p>
        </p:txBody>
      </p:sp>
      <p:sp>
        <p:nvSpPr>
          <p:cNvPr id="3" name="object 3"/>
          <p:cNvSpPr txBox="1"/>
          <p:nvPr/>
        </p:nvSpPr>
        <p:spPr>
          <a:xfrm>
            <a:off x="62355" y="770952"/>
            <a:ext cx="769976" cy="900439"/>
          </a:xfrm>
          <a:prstGeom prst="rect">
            <a:avLst/>
          </a:prstGeom>
        </p:spPr>
        <p:txBody>
          <a:bodyPr vert="horz" wrap="square" lIns="0" tIns="17145" rIns="0" bIns="0" rtlCol="0">
            <a:spAutoFit/>
          </a:bodyPr>
          <a:lstStyle/>
          <a:p>
            <a:pPr marL="12700" marR="5080">
              <a:lnSpc>
                <a:spcPts val="950"/>
              </a:lnSpc>
              <a:spcBef>
                <a:spcPts val="135"/>
              </a:spcBef>
            </a:pPr>
            <a:r>
              <a:rPr sz="800" b="1" u="sng" spc="-25" dirty="0">
                <a:solidFill>
                  <a:srgbClr val="3B3BFF"/>
                </a:solidFill>
                <a:latin typeface="Arial"/>
                <a:cs typeface="Arial"/>
              </a:rPr>
              <a:t>Phân </a:t>
            </a:r>
            <a:r>
              <a:rPr sz="800" b="1" u="sng" spc="-20" dirty="0">
                <a:solidFill>
                  <a:srgbClr val="3B3BFF"/>
                </a:solidFill>
                <a:latin typeface="Arial"/>
                <a:cs typeface="Arial"/>
              </a:rPr>
              <a:t>tích </a:t>
            </a:r>
            <a:r>
              <a:rPr sz="800" b="1" u="sng" spc="-45" dirty="0" err="1">
                <a:solidFill>
                  <a:srgbClr val="3B3BFF"/>
                </a:solidFill>
                <a:latin typeface="Arial"/>
                <a:cs typeface="Arial"/>
              </a:rPr>
              <a:t>và</a:t>
            </a:r>
            <a:r>
              <a:rPr sz="800" b="1" u="sng" spc="-45" dirty="0">
                <a:solidFill>
                  <a:srgbClr val="3B3BFF"/>
                </a:solidFill>
                <a:latin typeface="Arial"/>
                <a:cs typeface="Arial"/>
              </a:rPr>
              <a:t> </a:t>
            </a:r>
            <a:r>
              <a:rPr sz="800" b="1" u="sng" dirty="0" err="1">
                <a:solidFill>
                  <a:srgbClr val="3B3BFF"/>
                </a:solidFill>
                <a:latin typeface="Arial"/>
                <a:cs typeface="Arial"/>
              </a:rPr>
              <a:t>thi</a:t>
            </a:r>
            <a:r>
              <a:rPr lang="vi-VN" sz="800" b="1" u="sng" dirty="0">
                <a:solidFill>
                  <a:srgbClr val="3B3BFF"/>
                </a:solidFill>
                <a:latin typeface="Arial"/>
                <a:cs typeface="Arial"/>
              </a:rPr>
              <a:t>ết kế</a:t>
            </a:r>
            <a:endParaRPr lang="en-US" sz="800" b="1" u="sng" dirty="0">
              <a:solidFill>
                <a:srgbClr val="3B3BFF"/>
              </a:solidFill>
              <a:latin typeface="Arial"/>
              <a:cs typeface="Arial"/>
            </a:endParaRPr>
          </a:p>
          <a:p>
            <a:pPr marL="12700" marR="5080">
              <a:lnSpc>
                <a:spcPts val="950"/>
              </a:lnSpc>
            </a:pPr>
            <a:r>
              <a:rPr lang="en-US" sz="800" i="1" dirty="0">
                <a:solidFill>
                  <a:srgbClr val="3B3BFF"/>
                </a:solidFill>
                <a:latin typeface="Arial"/>
                <a:cs typeface="Arial"/>
              </a:rPr>
              <a:t> </a:t>
            </a:r>
            <a:r>
              <a:rPr lang="en-US" sz="600" i="1" dirty="0" err="1">
                <a:solidFill>
                  <a:srgbClr val="3B3BFF"/>
                </a:solidFill>
                <a:latin typeface="Arial"/>
                <a:cs typeface="Arial"/>
              </a:rPr>
              <a:t>Kiến</a:t>
            </a:r>
            <a:r>
              <a:rPr lang="en-US" sz="600" i="1" dirty="0">
                <a:solidFill>
                  <a:srgbClr val="3B3BFF"/>
                </a:solidFill>
                <a:latin typeface="Arial"/>
                <a:cs typeface="Arial"/>
              </a:rPr>
              <a:t> </a:t>
            </a:r>
            <a:r>
              <a:rPr lang="en-US" sz="600" i="1" dirty="0" err="1">
                <a:solidFill>
                  <a:srgbClr val="3B3BFF"/>
                </a:solidFill>
                <a:latin typeface="Arial"/>
                <a:cs typeface="Arial"/>
              </a:rPr>
              <a:t>trúc</a:t>
            </a:r>
            <a:r>
              <a:rPr lang="en-US" sz="600" i="1" dirty="0">
                <a:solidFill>
                  <a:srgbClr val="3B3BFF"/>
                </a:solidFill>
                <a:latin typeface="Arial"/>
                <a:cs typeface="Arial"/>
              </a:rPr>
              <a:t> DW</a:t>
            </a:r>
          </a:p>
          <a:p>
            <a:pPr marL="12700" marR="5080">
              <a:lnSpc>
                <a:spcPts val="950"/>
              </a:lnSpc>
            </a:pPr>
            <a:r>
              <a:rPr lang="en-US" sz="600" i="1" dirty="0">
                <a:solidFill>
                  <a:srgbClr val="3B3BFF"/>
                </a:solidFill>
                <a:latin typeface="Arial"/>
                <a:cs typeface="Arial"/>
              </a:rPr>
              <a:t> </a:t>
            </a:r>
            <a:r>
              <a:rPr lang="en-US" sz="600" i="1" u="sng" dirty="0">
                <a:solidFill>
                  <a:srgbClr val="3B3BFF"/>
                </a:solidFill>
                <a:latin typeface="Arial"/>
                <a:cs typeface="Arial"/>
              </a:rPr>
              <a:t>ETL</a:t>
            </a:r>
          </a:p>
          <a:p>
            <a:pPr marL="12700" marR="5080">
              <a:lnSpc>
                <a:spcPts val="950"/>
              </a:lnSpc>
            </a:pPr>
            <a:r>
              <a:rPr lang="en-US" sz="600" i="1" dirty="0">
                <a:solidFill>
                  <a:srgbClr val="3B3BFF"/>
                </a:solidFill>
                <a:latin typeface="Arial"/>
                <a:cs typeface="Arial"/>
              </a:rPr>
              <a:t> Dimension</a:t>
            </a:r>
          </a:p>
          <a:p>
            <a:pPr marL="12700" marR="5080">
              <a:lnSpc>
                <a:spcPts val="950"/>
              </a:lnSpc>
            </a:pPr>
            <a:r>
              <a:rPr lang="en-US" sz="600" i="1" dirty="0">
                <a:solidFill>
                  <a:srgbClr val="3B3BFF"/>
                </a:solidFill>
                <a:latin typeface="Arial"/>
                <a:cs typeface="Arial"/>
              </a:rPr>
              <a:t> Data Model OLTP</a:t>
            </a:r>
          </a:p>
          <a:p>
            <a:pPr marL="12700" marR="5080">
              <a:lnSpc>
                <a:spcPts val="950"/>
              </a:lnSpc>
            </a:pPr>
            <a:r>
              <a:rPr lang="en-US" sz="600" i="1" dirty="0">
                <a:solidFill>
                  <a:srgbClr val="3B3BFF"/>
                </a:solidFill>
                <a:latin typeface="Arial"/>
                <a:cs typeface="Arial"/>
              </a:rPr>
              <a:t> Data Model OLAP</a:t>
            </a:r>
          </a:p>
        </p:txBody>
      </p:sp>
      <p:sp>
        <p:nvSpPr>
          <p:cNvPr id="4" name="object 4"/>
          <p:cNvSpPr txBox="1"/>
          <p:nvPr/>
        </p:nvSpPr>
        <p:spPr>
          <a:xfrm>
            <a:off x="62355" y="170871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77900" y="114991"/>
            <a:ext cx="2914231" cy="355867"/>
          </a:xfrm>
          <a:prstGeom prst="rect">
            <a:avLst/>
          </a:prstGeom>
        </p:spPr>
        <p:txBody>
          <a:bodyPr vert="horz" wrap="square" lIns="0" tIns="17145" rIns="0" bIns="0" rtlCol="0">
            <a:spAutoFit/>
          </a:bodyPr>
          <a:lstStyle/>
          <a:p>
            <a:pPr marL="12700">
              <a:lnSpc>
                <a:spcPct val="100000"/>
              </a:lnSpc>
              <a:spcBef>
                <a:spcPts val="135"/>
              </a:spcBef>
            </a:pPr>
            <a:r>
              <a:rPr lang="en-US" spc="-20" dirty="0"/>
              <a:t>OLTP Model</a:t>
            </a:r>
            <a:br>
              <a:rPr lang="en-US" spc="-20" dirty="0"/>
            </a:br>
            <a:endParaRPr lang="en-US"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28</a:t>
            </a:fld>
            <a:endParaRPr spc="-20" dirty="0"/>
          </a:p>
        </p:txBody>
      </p:sp>
      <p:pic>
        <p:nvPicPr>
          <p:cNvPr id="25" name="Picture 24">
            <a:extLst>
              <a:ext uri="{FF2B5EF4-FFF2-40B4-BE49-F238E27FC236}">
                <a16:creationId xmlns:a16="http://schemas.microsoft.com/office/drawing/2014/main" id="{11C46AC5-C76C-45E9-9038-4B2F5F5FCB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0693" y="644041"/>
            <a:ext cx="4549626" cy="2485818"/>
          </a:xfrm>
          <a:prstGeom prst="rect">
            <a:avLst/>
          </a:prstGeom>
        </p:spPr>
      </p:pic>
    </p:spTree>
    <p:extLst>
      <p:ext uri="{BB962C8B-B14F-4D97-AF65-F5344CB8AC3E}">
        <p14:creationId xmlns:p14="http://schemas.microsoft.com/office/powerpoint/2010/main" val="829808215"/>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193002"/>
          </a:xfrm>
          <a:prstGeom prst="rect">
            <a:avLst/>
          </a:prstGeom>
        </p:spPr>
        <p:txBody>
          <a:bodyPr vert="horz" wrap="square" lIns="0" tIns="69215" rIns="0" bIns="0" rtlCol="0">
            <a:spAutoFit/>
          </a:bodyPr>
          <a:lstStyle/>
          <a:p>
            <a:pPr marL="12700">
              <a:lnSpc>
                <a:spcPct val="100000"/>
              </a:lnSpc>
            </a:pPr>
            <a:r>
              <a:rPr lang="en-US" sz="800" b="1" spc="-25" dirty="0" err="1">
                <a:solidFill>
                  <a:srgbClr val="3B3BFF"/>
                </a:solidFill>
                <a:latin typeface="Arial"/>
                <a:cs typeface="Arial"/>
              </a:rPr>
              <a:t>Khảo</a:t>
            </a:r>
            <a:r>
              <a:rPr lang="en-US" sz="800" b="1" spc="-30" dirty="0">
                <a:solidFill>
                  <a:srgbClr val="EBA1A9"/>
                </a:solidFill>
                <a:latin typeface="Arial"/>
                <a:cs typeface="Arial"/>
              </a:rPr>
              <a:t> </a:t>
            </a:r>
            <a:r>
              <a:rPr lang="en-US" sz="800" b="1" spc="-25" dirty="0" err="1">
                <a:solidFill>
                  <a:srgbClr val="3B3BFF"/>
                </a:solidFill>
                <a:latin typeface="Arial"/>
                <a:cs typeface="Arial"/>
              </a:rPr>
              <a:t>sát</a:t>
            </a:r>
            <a:endParaRPr lang="en-US" sz="800" b="1" spc="-25" dirty="0">
              <a:solidFill>
                <a:srgbClr val="3B3BFF"/>
              </a:solidFill>
              <a:latin typeface="Arial"/>
              <a:cs typeface="Arial"/>
            </a:endParaRPr>
          </a:p>
        </p:txBody>
      </p:sp>
      <p:sp>
        <p:nvSpPr>
          <p:cNvPr id="3" name="object 3"/>
          <p:cNvSpPr txBox="1"/>
          <p:nvPr/>
        </p:nvSpPr>
        <p:spPr>
          <a:xfrm>
            <a:off x="62355" y="770952"/>
            <a:ext cx="769976" cy="900439"/>
          </a:xfrm>
          <a:prstGeom prst="rect">
            <a:avLst/>
          </a:prstGeom>
        </p:spPr>
        <p:txBody>
          <a:bodyPr vert="horz" wrap="square" lIns="0" tIns="17145" rIns="0" bIns="0" rtlCol="0">
            <a:spAutoFit/>
          </a:bodyPr>
          <a:lstStyle/>
          <a:p>
            <a:pPr marL="12700" marR="5080">
              <a:lnSpc>
                <a:spcPts val="950"/>
              </a:lnSpc>
              <a:spcBef>
                <a:spcPts val="135"/>
              </a:spcBef>
            </a:pPr>
            <a:r>
              <a:rPr sz="800" b="1" u="sng" spc="-25" dirty="0">
                <a:solidFill>
                  <a:srgbClr val="3B3BFF"/>
                </a:solidFill>
                <a:latin typeface="Arial"/>
                <a:cs typeface="Arial"/>
              </a:rPr>
              <a:t>Phân </a:t>
            </a:r>
            <a:r>
              <a:rPr sz="800" b="1" u="sng" spc="-20" dirty="0">
                <a:solidFill>
                  <a:srgbClr val="3B3BFF"/>
                </a:solidFill>
                <a:latin typeface="Arial"/>
                <a:cs typeface="Arial"/>
              </a:rPr>
              <a:t>tích </a:t>
            </a:r>
            <a:r>
              <a:rPr sz="800" b="1" u="sng" spc="-45" dirty="0" err="1">
                <a:solidFill>
                  <a:srgbClr val="3B3BFF"/>
                </a:solidFill>
                <a:latin typeface="Arial"/>
                <a:cs typeface="Arial"/>
              </a:rPr>
              <a:t>và</a:t>
            </a:r>
            <a:r>
              <a:rPr sz="800" b="1" u="sng" spc="-45" dirty="0">
                <a:solidFill>
                  <a:srgbClr val="3B3BFF"/>
                </a:solidFill>
                <a:latin typeface="Arial"/>
                <a:cs typeface="Arial"/>
              </a:rPr>
              <a:t> </a:t>
            </a:r>
            <a:r>
              <a:rPr sz="800" b="1" u="sng" dirty="0" err="1">
                <a:solidFill>
                  <a:srgbClr val="3B3BFF"/>
                </a:solidFill>
                <a:latin typeface="Arial"/>
                <a:cs typeface="Arial"/>
              </a:rPr>
              <a:t>thi</a:t>
            </a:r>
            <a:r>
              <a:rPr lang="vi-VN" sz="800" b="1" u="sng" dirty="0">
                <a:solidFill>
                  <a:srgbClr val="3B3BFF"/>
                </a:solidFill>
                <a:latin typeface="Arial"/>
                <a:cs typeface="Arial"/>
              </a:rPr>
              <a:t>ết kế</a:t>
            </a:r>
            <a:endParaRPr lang="en-US" sz="800" b="1" u="sng" dirty="0">
              <a:solidFill>
                <a:srgbClr val="3B3BFF"/>
              </a:solidFill>
              <a:latin typeface="Arial"/>
              <a:cs typeface="Arial"/>
            </a:endParaRPr>
          </a:p>
          <a:p>
            <a:pPr marL="12700" marR="5080">
              <a:lnSpc>
                <a:spcPts val="950"/>
              </a:lnSpc>
            </a:pPr>
            <a:r>
              <a:rPr lang="en-US" sz="800" i="1" dirty="0">
                <a:solidFill>
                  <a:srgbClr val="3B3BFF"/>
                </a:solidFill>
                <a:latin typeface="Arial"/>
                <a:cs typeface="Arial"/>
              </a:rPr>
              <a:t> </a:t>
            </a:r>
            <a:r>
              <a:rPr lang="en-US" sz="600" i="1" dirty="0" err="1">
                <a:solidFill>
                  <a:srgbClr val="3B3BFF"/>
                </a:solidFill>
                <a:latin typeface="Arial"/>
                <a:cs typeface="Arial"/>
              </a:rPr>
              <a:t>Kiến</a:t>
            </a:r>
            <a:r>
              <a:rPr lang="en-US" sz="600" i="1" dirty="0">
                <a:solidFill>
                  <a:srgbClr val="3B3BFF"/>
                </a:solidFill>
                <a:latin typeface="Arial"/>
                <a:cs typeface="Arial"/>
              </a:rPr>
              <a:t> </a:t>
            </a:r>
            <a:r>
              <a:rPr lang="en-US" sz="600" i="1" dirty="0" err="1">
                <a:solidFill>
                  <a:srgbClr val="3B3BFF"/>
                </a:solidFill>
                <a:latin typeface="Arial"/>
                <a:cs typeface="Arial"/>
              </a:rPr>
              <a:t>trúc</a:t>
            </a:r>
            <a:r>
              <a:rPr lang="en-US" sz="600" i="1" dirty="0">
                <a:solidFill>
                  <a:srgbClr val="3B3BFF"/>
                </a:solidFill>
                <a:latin typeface="Arial"/>
                <a:cs typeface="Arial"/>
              </a:rPr>
              <a:t> DW</a:t>
            </a:r>
          </a:p>
          <a:p>
            <a:pPr marL="12700" marR="5080">
              <a:lnSpc>
                <a:spcPts val="950"/>
              </a:lnSpc>
            </a:pPr>
            <a:r>
              <a:rPr lang="en-US" sz="600" i="1" dirty="0">
                <a:solidFill>
                  <a:srgbClr val="3B3BFF"/>
                </a:solidFill>
                <a:latin typeface="Arial"/>
                <a:cs typeface="Arial"/>
              </a:rPr>
              <a:t> </a:t>
            </a:r>
            <a:r>
              <a:rPr lang="en-US" sz="600" i="1" u="sng" dirty="0">
                <a:solidFill>
                  <a:srgbClr val="3B3BFF"/>
                </a:solidFill>
                <a:latin typeface="Arial"/>
                <a:cs typeface="Arial"/>
              </a:rPr>
              <a:t>ETL</a:t>
            </a:r>
          </a:p>
          <a:p>
            <a:pPr marL="12700" marR="5080">
              <a:lnSpc>
                <a:spcPts val="950"/>
              </a:lnSpc>
            </a:pPr>
            <a:r>
              <a:rPr lang="en-US" sz="600" i="1" dirty="0">
                <a:solidFill>
                  <a:srgbClr val="3B3BFF"/>
                </a:solidFill>
                <a:latin typeface="Arial"/>
                <a:cs typeface="Arial"/>
              </a:rPr>
              <a:t> Dimension</a:t>
            </a:r>
          </a:p>
          <a:p>
            <a:pPr marL="12700" marR="5080">
              <a:lnSpc>
                <a:spcPts val="950"/>
              </a:lnSpc>
            </a:pPr>
            <a:r>
              <a:rPr lang="en-US" sz="600" i="1" dirty="0">
                <a:solidFill>
                  <a:srgbClr val="3B3BFF"/>
                </a:solidFill>
                <a:latin typeface="Arial"/>
                <a:cs typeface="Arial"/>
              </a:rPr>
              <a:t> Data Model OLTP</a:t>
            </a:r>
          </a:p>
          <a:p>
            <a:pPr marL="12700" marR="5080">
              <a:lnSpc>
                <a:spcPts val="950"/>
              </a:lnSpc>
            </a:pPr>
            <a:r>
              <a:rPr lang="en-US" sz="600" i="1" dirty="0">
                <a:solidFill>
                  <a:srgbClr val="3B3BFF"/>
                </a:solidFill>
                <a:latin typeface="Arial"/>
                <a:cs typeface="Arial"/>
              </a:rPr>
              <a:t> Data Model OLAP</a:t>
            </a:r>
          </a:p>
        </p:txBody>
      </p:sp>
      <p:sp>
        <p:nvSpPr>
          <p:cNvPr id="4" name="object 4"/>
          <p:cNvSpPr txBox="1"/>
          <p:nvPr/>
        </p:nvSpPr>
        <p:spPr>
          <a:xfrm>
            <a:off x="62355" y="170871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77900" y="114991"/>
            <a:ext cx="2914231" cy="355867"/>
          </a:xfrm>
          <a:prstGeom prst="rect">
            <a:avLst/>
          </a:prstGeom>
        </p:spPr>
        <p:txBody>
          <a:bodyPr vert="horz" wrap="square" lIns="0" tIns="17145" rIns="0" bIns="0" rtlCol="0">
            <a:spAutoFit/>
          </a:bodyPr>
          <a:lstStyle/>
          <a:p>
            <a:pPr marL="12700">
              <a:lnSpc>
                <a:spcPct val="100000"/>
              </a:lnSpc>
              <a:spcBef>
                <a:spcPts val="135"/>
              </a:spcBef>
            </a:pPr>
            <a:r>
              <a:rPr lang="en-US" spc="-20" dirty="0"/>
              <a:t>OLAP</a:t>
            </a:r>
            <a:br>
              <a:rPr lang="en-US" spc="-20" dirty="0"/>
            </a:br>
            <a:endParaRPr lang="en-US"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29</a:t>
            </a:fld>
            <a:endParaRPr spc="-20" dirty="0"/>
          </a:p>
        </p:txBody>
      </p:sp>
      <p:pic>
        <p:nvPicPr>
          <p:cNvPr id="26" name="Picture 25">
            <a:extLst>
              <a:ext uri="{FF2B5EF4-FFF2-40B4-BE49-F238E27FC236}">
                <a16:creationId xmlns:a16="http://schemas.microsoft.com/office/drawing/2014/main" id="{27461089-4382-4C05-93CA-99A909D355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223" y="544526"/>
            <a:ext cx="4497408" cy="2426810"/>
          </a:xfrm>
          <a:prstGeom prst="rect">
            <a:avLst/>
          </a:prstGeom>
        </p:spPr>
      </p:pic>
    </p:spTree>
    <p:extLst>
      <p:ext uri="{BB962C8B-B14F-4D97-AF65-F5344CB8AC3E}">
        <p14:creationId xmlns:p14="http://schemas.microsoft.com/office/powerpoint/2010/main" val="428405151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601902"/>
            <a:ext cx="441959" cy="135293"/>
          </a:xfrm>
          <a:prstGeom prst="rect">
            <a:avLst/>
          </a:prstGeom>
        </p:spPr>
        <p:txBody>
          <a:bodyPr vert="horz" wrap="square" lIns="0" tIns="12065" rIns="0" bIns="0" rtlCol="0">
            <a:spAutoFit/>
          </a:bodyPr>
          <a:lstStyle/>
          <a:p>
            <a:pPr marL="12700">
              <a:lnSpc>
                <a:spcPct val="100000"/>
              </a:lnSpc>
              <a:spcBef>
                <a:spcPts val="95"/>
              </a:spcBef>
            </a:pPr>
            <a:r>
              <a:rPr lang="vi-VN" sz="800" b="1" spc="-30" dirty="0" err="1">
                <a:solidFill>
                  <a:srgbClr val="3B3BFF"/>
                </a:solidFill>
                <a:latin typeface="Arial"/>
                <a:cs typeface="Arial"/>
              </a:rPr>
              <a:t>Khảo</a:t>
            </a:r>
            <a:r>
              <a:rPr lang="vi-VN" sz="800" b="1" spc="-30" dirty="0">
                <a:solidFill>
                  <a:srgbClr val="3B3BFF"/>
                </a:solidFill>
                <a:latin typeface="Arial"/>
                <a:cs typeface="Arial"/>
              </a:rPr>
              <a:t> </a:t>
            </a:r>
            <a:r>
              <a:rPr lang="vi-VN" sz="800" b="1" spc="-30" dirty="0" err="1">
                <a:solidFill>
                  <a:srgbClr val="3B3BFF"/>
                </a:solidFill>
                <a:latin typeface="Arial"/>
                <a:cs typeface="Arial"/>
              </a:rPr>
              <a:t>sát</a:t>
            </a:r>
            <a:endParaRPr sz="800" dirty="0">
              <a:solidFill>
                <a:srgbClr val="3B3BFF"/>
              </a:solidFill>
              <a:latin typeface="Arial"/>
              <a:cs typeface="Arial"/>
            </a:endParaRPr>
          </a:p>
        </p:txBody>
      </p:sp>
      <p:sp>
        <p:nvSpPr>
          <p:cNvPr id="3" name="object 3"/>
          <p:cNvSpPr txBox="1"/>
          <p:nvPr/>
        </p:nvSpPr>
        <p:spPr>
          <a:xfrm>
            <a:off x="62356" y="822481"/>
            <a:ext cx="5345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5" dirty="0">
                <a:solidFill>
                  <a:srgbClr val="3B3BFF"/>
                </a:solidFill>
                <a:latin typeface="Arial"/>
                <a:cs typeface="Arial"/>
              </a:rPr>
              <a:t>Phân </a:t>
            </a:r>
            <a:r>
              <a:rPr lang="vi-VN" sz="800" b="1" spc="-25" dirty="0" err="1">
                <a:solidFill>
                  <a:srgbClr val="3B3BFF"/>
                </a:solidFill>
                <a:latin typeface="Arial"/>
                <a:cs typeface="Arial"/>
              </a:rPr>
              <a:t>tích</a:t>
            </a:r>
            <a:r>
              <a:rPr lang="vi-VN" sz="800" b="1" spc="-25" dirty="0">
                <a:solidFill>
                  <a:srgbClr val="3B3BFF"/>
                </a:solidFill>
                <a:latin typeface="Arial"/>
                <a:cs typeface="Arial"/>
              </a:rPr>
              <a:t> </a:t>
            </a:r>
            <a:r>
              <a:rPr lang="vi-VN" sz="800" b="1" spc="-25" dirty="0" err="1">
                <a:solidFill>
                  <a:srgbClr val="3B3BFF"/>
                </a:solidFill>
                <a:latin typeface="Arial"/>
                <a:cs typeface="Arial"/>
              </a:rPr>
              <a:t>và</a:t>
            </a:r>
            <a:r>
              <a:rPr lang="vi-VN" sz="800" b="1" spc="-25" dirty="0">
                <a:solidFill>
                  <a:srgbClr val="3B3BFF"/>
                </a:solidFill>
                <a:latin typeface="Arial"/>
                <a:cs typeface="Arial"/>
              </a:rPr>
              <a:t> </a:t>
            </a:r>
            <a:r>
              <a:rPr lang="vi-VN" sz="800" b="1" spc="-25" dirty="0" err="1">
                <a:solidFill>
                  <a:srgbClr val="3B3BFF"/>
                </a:solidFill>
                <a:latin typeface="Arial"/>
                <a:cs typeface="Arial"/>
              </a:rPr>
              <a:t>thiết</a:t>
            </a:r>
            <a:r>
              <a:rPr lang="vi-VN" sz="800" b="1" spc="-25" dirty="0">
                <a:solidFill>
                  <a:srgbClr val="3B3BFF"/>
                </a:solidFill>
                <a:latin typeface="Arial"/>
                <a:cs typeface="Arial"/>
              </a:rPr>
              <a:t> </a:t>
            </a:r>
            <a:r>
              <a:rPr lang="vi-VN" sz="800" b="1" spc="-25" dirty="0" err="1">
                <a:solidFill>
                  <a:srgbClr val="3B3BFF"/>
                </a:solidFill>
                <a:latin typeface="Arial"/>
                <a:cs typeface="Arial"/>
              </a:rPr>
              <a:t>kế</a:t>
            </a:r>
            <a:endParaRPr sz="800" dirty="0">
              <a:solidFill>
                <a:srgbClr val="3B3BFF"/>
              </a:solidFill>
              <a:latin typeface="Arial"/>
              <a:cs typeface="Arial"/>
            </a:endParaRPr>
          </a:p>
        </p:txBody>
      </p:sp>
      <p:sp>
        <p:nvSpPr>
          <p:cNvPr id="4" name="object 4"/>
          <p:cNvSpPr txBox="1"/>
          <p:nvPr/>
        </p:nvSpPr>
        <p:spPr>
          <a:xfrm>
            <a:off x="62356" y="1156511"/>
            <a:ext cx="657643"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791210" cy="232756"/>
          </a:xfrm>
          <a:prstGeom prst="rect">
            <a:avLst/>
          </a:prstGeom>
        </p:spPr>
        <p:txBody>
          <a:bodyPr vert="horz" wrap="square" lIns="0" tIns="17145" rIns="0" bIns="0" rtlCol="0">
            <a:spAutoFit/>
          </a:bodyPr>
          <a:lstStyle/>
          <a:p>
            <a:pPr marL="12700">
              <a:lnSpc>
                <a:spcPct val="100000"/>
              </a:lnSpc>
              <a:spcBef>
                <a:spcPts val="135"/>
              </a:spcBef>
            </a:pPr>
            <a:r>
              <a:rPr lang="vi-VN" spc="-50" dirty="0" err="1"/>
              <a:t>Nộ</a:t>
            </a:r>
            <a:r>
              <a:rPr spc="-50" dirty="0" err="1"/>
              <a:t>i</a:t>
            </a:r>
            <a:r>
              <a:rPr spc="75" dirty="0"/>
              <a:t> </a:t>
            </a:r>
            <a:r>
              <a:rPr spc="-60" dirty="0"/>
              <a:t>dung</a:t>
            </a:r>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1035532" y="634936"/>
            <a:ext cx="127000" cy="127000"/>
          </a:xfrm>
          <a:custGeom>
            <a:avLst/>
            <a:gdLst/>
            <a:ahLst/>
            <a:cxnLst/>
            <a:rect l="l" t="t" r="r" b="b"/>
            <a:pathLst>
              <a:path w="127000" h="127000">
                <a:moveTo>
                  <a:pt x="126492" y="0"/>
                </a:moveTo>
                <a:lnTo>
                  <a:pt x="0" y="0"/>
                </a:lnTo>
                <a:lnTo>
                  <a:pt x="0" y="126492"/>
                </a:lnTo>
                <a:lnTo>
                  <a:pt x="126492" y="126492"/>
                </a:lnTo>
                <a:lnTo>
                  <a:pt x="126492" y="0"/>
                </a:lnTo>
                <a:close/>
              </a:path>
            </a:pathLst>
          </a:custGeom>
          <a:solidFill>
            <a:srgbClr val="CE1527"/>
          </a:solidFill>
        </p:spPr>
        <p:txBody>
          <a:bodyPr wrap="square" lIns="0" tIns="0" rIns="0" bIns="0" rtlCol="0"/>
          <a:lstStyle/>
          <a:p>
            <a:endParaRPr/>
          </a:p>
        </p:txBody>
      </p:sp>
      <p:sp>
        <p:nvSpPr>
          <p:cNvPr id="25" name="object 25"/>
          <p:cNvSpPr/>
          <p:nvPr/>
        </p:nvSpPr>
        <p:spPr>
          <a:xfrm>
            <a:off x="1246352" y="848613"/>
            <a:ext cx="67945" cy="67945"/>
          </a:xfrm>
          <a:custGeom>
            <a:avLst/>
            <a:gdLst/>
            <a:ahLst/>
            <a:cxnLst/>
            <a:rect l="l" t="t" r="r" b="b"/>
            <a:pathLst>
              <a:path w="67944" h="67944">
                <a:moveTo>
                  <a:pt x="67462" y="0"/>
                </a:moveTo>
                <a:lnTo>
                  <a:pt x="0" y="0"/>
                </a:lnTo>
                <a:lnTo>
                  <a:pt x="0" y="67462"/>
                </a:lnTo>
                <a:lnTo>
                  <a:pt x="67462" y="67462"/>
                </a:lnTo>
                <a:lnTo>
                  <a:pt x="67462" y="0"/>
                </a:lnTo>
                <a:close/>
              </a:path>
            </a:pathLst>
          </a:custGeom>
          <a:solidFill>
            <a:srgbClr val="CE1527"/>
          </a:solidFill>
        </p:spPr>
        <p:txBody>
          <a:bodyPr wrap="square" lIns="0" tIns="0" rIns="0" bIns="0" rtlCol="0"/>
          <a:lstStyle/>
          <a:p>
            <a:endParaRPr/>
          </a:p>
        </p:txBody>
      </p:sp>
      <p:sp>
        <p:nvSpPr>
          <p:cNvPr id="26" name="object 26"/>
          <p:cNvSpPr/>
          <p:nvPr/>
        </p:nvSpPr>
        <p:spPr>
          <a:xfrm>
            <a:off x="1246352" y="1025753"/>
            <a:ext cx="67945" cy="67945"/>
          </a:xfrm>
          <a:custGeom>
            <a:avLst/>
            <a:gdLst/>
            <a:ahLst/>
            <a:cxnLst/>
            <a:rect l="l" t="t" r="r" b="b"/>
            <a:pathLst>
              <a:path w="67944" h="67944">
                <a:moveTo>
                  <a:pt x="67462" y="0"/>
                </a:moveTo>
                <a:lnTo>
                  <a:pt x="0" y="0"/>
                </a:lnTo>
                <a:lnTo>
                  <a:pt x="0" y="67462"/>
                </a:lnTo>
                <a:lnTo>
                  <a:pt x="67462" y="67462"/>
                </a:lnTo>
                <a:lnTo>
                  <a:pt x="67462" y="0"/>
                </a:lnTo>
                <a:close/>
              </a:path>
            </a:pathLst>
          </a:custGeom>
          <a:solidFill>
            <a:srgbClr val="CE1527"/>
          </a:solidFill>
        </p:spPr>
        <p:txBody>
          <a:bodyPr wrap="square" lIns="0" tIns="0" rIns="0" bIns="0" rtlCol="0"/>
          <a:lstStyle/>
          <a:p>
            <a:endParaRPr/>
          </a:p>
        </p:txBody>
      </p:sp>
      <p:sp>
        <p:nvSpPr>
          <p:cNvPr id="27" name="object 27"/>
          <p:cNvSpPr txBox="1"/>
          <p:nvPr/>
        </p:nvSpPr>
        <p:spPr>
          <a:xfrm>
            <a:off x="1058188" y="599979"/>
            <a:ext cx="1375757" cy="563616"/>
          </a:xfrm>
          <a:prstGeom prst="rect">
            <a:avLst/>
          </a:prstGeom>
        </p:spPr>
        <p:txBody>
          <a:bodyPr vert="horz" wrap="square" lIns="0" tIns="12065" rIns="0" bIns="0" rtlCol="0">
            <a:spAutoFit/>
          </a:bodyPr>
          <a:lstStyle/>
          <a:p>
            <a:pPr marL="12700">
              <a:lnSpc>
                <a:spcPts val="1415"/>
              </a:lnSpc>
              <a:spcBef>
                <a:spcPts val="95"/>
              </a:spcBef>
            </a:pPr>
            <a:r>
              <a:rPr sz="1000" spc="-60" dirty="0">
                <a:solidFill>
                  <a:srgbClr val="FFFFFF"/>
                </a:solidFill>
                <a:latin typeface="Arial"/>
                <a:cs typeface="Arial"/>
              </a:rPr>
              <a:t>1 </a:t>
            </a:r>
            <a:r>
              <a:rPr lang="vi-VN" sz="1200" spc="-65" dirty="0" err="1">
                <a:solidFill>
                  <a:srgbClr val="CE1527"/>
                </a:solidFill>
                <a:latin typeface="Arial"/>
                <a:cs typeface="Arial"/>
              </a:rPr>
              <a:t>Khảo</a:t>
            </a:r>
            <a:r>
              <a:rPr sz="1200" spc="70" dirty="0">
                <a:solidFill>
                  <a:srgbClr val="CE1527"/>
                </a:solidFill>
                <a:latin typeface="Arial"/>
                <a:cs typeface="Arial"/>
              </a:rPr>
              <a:t> </a:t>
            </a:r>
            <a:r>
              <a:rPr lang="vi-VN" sz="1200" spc="-60" dirty="0" err="1">
                <a:solidFill>
                  <a:srgbClr val="CE1527"/>
                </a:solidFill>
                <a:latin typeface="Arial"/>
                <a:cs typeface="Arial"/>
              </a:rPr>
              <a:t>sát</a:t>
            </a:r>
            <a:endParaRPr sz="1200" dirty="0">
              <a:latin typeface="Arial"/>
              <a:cs typeface="Arial"/>
            </a:endParaRPr>
          </a:p>
          <a:p>
            <a:pPr marL="326390" marR="5080">
              <a:lnSpc>
                <a:spcPts val="1390"/>
              </a:lnSpc>
              <a:spcBef>
                <a:spcPts val="65"/>
              </a:spcBef>
            </a:pPr>
            <a:r>
              <a:rPr lang="vi-VN" sz="1200" spc="-70" dirty="0">
                <a:latin typeface="Arial"/>
                <a:cs typeface="Arial"/>
                <a:hlinkClick r:id="rId4" action="ppaction://hlinksldjump"/>
              </a:rPr>
              <a:t>Requirement</a:t>
            </a:r>
            <a:r>
              <a:rPr sz="1200" spc="-70" dirty="0">
                <a:latin typeface="Arial"/>
                <a:cs typeface="Arial"/>
                <a:hlinkClick r:id="rId4" action="ppaction://hlinksldjump"/>
              </a:rPr>
              <a:t> </a:t>
            </a:r>
            <a:r>
              <a:rPr lang="vi-VN" sz="1200" u="sng" dirty="0">
                <a:solidFill>
                  <a:srgbClr val="3B3BFF"/>
                </a:solidFill>
                <a:latin typeface="Arial"/>
                <a:cs typeface="Arial"/>
              </a:rPr>
              <a:t>Quy mô </a:t>
            </a:r>
            <a:r>
              <a:rPr lang="vi-VN" sz="1200" u="sng" dirty="0" err="1">
                <a:solidFill>
                  <a:srgbClr val="3B3BFF"/>
                </a:solidFill>
                <a:latin typeface="Arial"/>
                <a:cs typeface="Arial"/>
              </a:rPr>
              <a:t>dữ</a:t>
            </a:r>
            <a:r>
              <a:rPr lang="vi-VN" sz="1200" u="sng" dirty="0">
                <a:solidFill>
                  <a:srgbClr val="3B3BFF"/>
                </a:solidFill>
                <a:latin typeface="Arial"/>
                <a:cs typeface="Arial"/>
              </a:rPr>
              <a:t> </a:t>
            </a:r>
            <a:r>
              <a:rPr lang="vi-VN" sz="1200" u="sng" dirty="0" err="1">
                <a:solidFill>
                  <a:srgbClr val="3B3BFF"/>
                </a:solidFill>
                <a:latin typeface="Arial"/>
                <a:cs typeface="Arial"/>
              </a:rPr>
              <a:t>liệu</a:t>
            </a:r>
            <a:endParaRPr sz="1200" u="sng" dirty="0">
              <a:solidFill>
                <a:srgbClr val="3B3BFF"/>
              </a:solidFill>
              <a:latin typeface="Arial"/>
              <a:cs typeface="Arial"/>
            </a:endParaRPr>
          </a:p>
        </p:txBody>
      </p:sp>
      <p:sp>
        <p:nvSpPr>
          <p:cNvPr id="28" name="object 28"/>
          <p:cNvSpPr/>
          <p:nvPr/>
        </p:nvSpPr>
        <p:spPr>
          <a:xfrm>
            <a:off x="1035532" y="1297203"/>
            <a:ext cx="127000" cy="127000"/>
          </a:xfrm>
          <a:custGeom>
            <a:avLst/>
            <a:gdLst/>
            <a:ahLst/>
            <a:cxnLst/>
            <a:rect l="l" t="t" r="r" b="b"/>
            <a:pathLst>
              <a:path w="127000" h="127000">
                <a:moveTo>
                  <a:pt x="126492" y="0"/>
                </a:moveTo>
                <a:lnTo>
                  <a:pt x="0" y="0"/>
                </a:lnTo>
                <a:lnTo>
                  <a:pt x="0" y="126492"/>
                </a:lnTo>
                <a:lnTo>
                  <a:pt x="126492" y="126492"/>
                </a:lnTo>
                <a:lnTo>
                  <a:pt x="126492" y="0"/>
                </a:lnTo>
                <a:close/>
              </a:path>
            </a:pathLst>
          </a:custGeom>
          <a:solidFill>
            <a:srgbClr val="CE1527"/>
          </a:solidFill>
        </p:spPr>
        <p:txBody>
          <a:bodyPr wrap="square" lIns="0" tIns="0" rIns="0" bIns="0" rtlCol="0"/>
          <a:lstStyle/>
          <a:p>
            <a:endParaRPr/>
          </a:p>
        </p:txBody>
      </p:sp>
      <p:sp>
        <p:nvSpPr>
          <p:cNvPr id="29" name="object 29"/>
          <p:cNvSpPr/>
          <p:nvPr/>
        </p:nvSpPr>
        <p:spPr>
          <a:xfrm>
            <a:off x="1246352" y="1510880"/>
            <a:ext cx="67945" cy="67945"/>
          </a:xfrm>
          <a:custGeom>
            <a:avLst/>
            <a:gdLst/>
            <a:ahLst/>
            <a:cxnLst/>
            <a:rect l="l" t="t" r="r" b="b"/>
            <a:pathLst>
              <a:path w="67944" h="67944">
                <a:moveTo>
                  <a:pt x="67462" y="0"/>
                </a:moveTo>
                <a:lnTo>
                  <a:pt x="0" y="0"/>
                </a:lnTo>
                <a:lnTo>
                  <a:pt x="0" y="67462"/>
                </a:lnTo>
                <a:lnTo>
                  <a:pt x="67462" y="67462"/>
                </a:lnTo>
                <a:lnTo>
                  <a:pt x="67462" y="0"/>
                </a:lnTo>
                <a:close/>
              </a:path>
            </a:pathLst>
          </a:custGeom>
          <a:solidFill>
            <a:srgbClr val="CE1527"/>
          </a:solidFill>
        </p:spPr>
        <p:txBody>
          <a:bodyPr wrap="square" lIns="0" tIns="0" rIns="0" bIns="0" rtlCol="0"/>
          <a:lstStyle/>
          <a:p>
            <a:endParaRPr/>
          </a:p>
        </p:txBody>
      </p:sp>
      <p:sp>
        <p:nvSpPr>
          <p:cNvPr id="30" name="object 30"/>
          <p:cNvSpPr/>
          <p:nvPr/>
        </p:nvSpPr>
        <p:spPr>
          <a:xfrm>
            <a:off x="1246352" y="1688020"/>
            <a:ext cx="67945" cy="67945"/>
          </a:xfrm>
          <a:custGeom>
            <a:avLst/>
            <a:gdLst/>
            <a:ahLst/>
            <a:cxnLst/>
            <a:rect l="l" t="t" r="r" b="b"/>
            <a:pathLst>
              <a:path w="67944" h="67944">
                <a:moveTo>
                  <a:pt x="67462" y="0"/>
                </a:moveTo>
                <a:lnTo>
                  <a:pt x="0" y="0"/>
                </a:lnTo>
                <a:lnTo>
                  <a:pt x="0" y="67462"/>
                </a:lnTo>
                <a:lnTo>
                  <a:pt x="67462" y="67462"/>
                </a:lnTo>
                <a:lnTo>
                  <a:pt x="67462" y="0"/>
                </a:lnTo>
                <a:close/>
              </a:path>
            </a:pathLst>
          </a:custGeom>
          <a:solidFill>
            <a:srgbClr val="CE1527"/>
          </a:solidFill>
        </p:spPr>
        <p:txBody>
          <a:bodyPr wrap="square" lIns="0" tIns="0" rIns="0" bIns="0" rtlCol="0"/>
          <a:lstStyle/>
          <a:p>
            <a:endParaRPr/>
          </a:p>
        </p:txBody>
      </p:sp>
      <p:sp>
        <p:nvSpPr>
          <p:cNvPr id="31" name="object 31"/>
          <p:cNvSpPr/>
          <p:nvPr/>
        </p:nvSpPr>
        <p:spPr>
          <a:xfrm>
            <a:off x="1246352" y="1865147"/>
            <a:ext cx="67945" cy="67945"/>
          </a:xfrm>
          <a:custGeom>
            <a:avLst/>
            <a:gdLst/>
            <a:ahLst/>
            <a:cxnLst/>
            <a:rect l="l" t="t" r="r" b="b"/>
            <a:pathLst>
              <a:path w="67944" h="67944">
                <a:moveTo>
                  <a:pt x="67462" y="0"/>
                </a:moveTo>
                <a:lnTo>
                  <a:pt x="0" y="0"/>
                </a:lnTo>
                <a:lnTo>
                  <a:pt x="0" y="67462"/>
                </a:lnTo>
                <a:lnTo>
                  <a:pt x="67462" y="67462"/>
                </a:lnTo>
                <a:lnTo>
                  <a:pt x="67462" y="0"/>
                </a:lnTo>
                <a:close/>
              </a:path>
            </a:pathLst>
          </a:custGeom>
          <a:solidFill>
            <a:srgbClr val="CE1527"/>
          </a:solidFill>
        </p:spPr>
        <p:txBody>
          <a:bodyPr wrap="square" lIns="0" tIns="0" rIns="0" bIns="0" rtlCol="0"/>
          <a:lstStyle/>
          <a:p>
            <a:endParaRPr/>
          </a:p>
        </p:txBody>
      </p:sp>
      <p:sp>
        <p:nvSpPr>
          <p:cNvPr id="32" name="object 32"/>
          <p:cNvSpPr/>
          <p:nvPr/>
        </p:nvSpPr>
        <p:spPr>
          <a:xfrm>
            <a:off x="1246352" y="2042286"/>
            <a:ext cx="67945" cy="67945"/>
          </a:xfrm>
          <a:custGeom>
            <a:avLst/>
            <a:gdLst/>
            <a:ahLst/>
            <a:cxnLst/>
            <a:rect l="l" t="t" r="r" b="b"/>
            <a:pathLst>
              <a:path w="67944" h="67944">
                <a:moveTo>
                  <a:pt x="67462" y="0"/>
                </a:moveTo>
                <a:lnTo>
                  <a:pt x="0" y="0"/>
                </a:lnTo>
                <a:lnTo>
                  <a:pt x="0" y="67462"/>
                </a:lnTo>
                <a:lnTo>
                  <a:pt x="67462" y="67462"/>
                </a:lnTo>
                <a:lnTo>
                  <a:pt x="67462" y="0"/>
                </a:lnTo>
                <a:close/>
              </a:path>
            </a:pathLst>
          </a:custGeom>
          <a:solidFill>
            <a:srgbClr val="CE1527"/>
          </a:solidFill>
        </p:spPr>
        <p:txBody>
          <a:bodyPr wrap="square" lIns="0" tIns="0" rIns="0" bIns="0" rtlCol="0"/>
          <a:lstStyle/>
          <a:p>
            <a:endParaRPr/>
          </a:p>
        </p:txBody>
      </p:sp>
      <p:sp>
        <p:nvSpPr>
          <p:cNvPr id="33" name="object 33"/>
          <p:cNvSpPr/>
          <p:nvPr/>
        </p:nvSpPr>
        <p:spPr>
          <a:xfrm>
            <a:off x="1246352" y="2219426"/>
            <a:ext cx="67945" cy="67945"/>
          </a:xfrm>
          <a:custGeom>
            <a:avLst/>
            <a:gdLst/>
            <a:ahLst/>
            <a:cxnLst/>
            <a:rect l="l" t="t" r="r" b="b"/>
            <a:pathLst>
              <a:path w="67944" h="67944">
                <a:moveTo>
                  <a:pt x="67462" y="0"/>
                </a:moveTo>
                <a:lnTo>
                  <a:pt x="0" y="0"/>
                </a:lnTo>
                <a:lnTo>
                  <a:pt x="0" y="67462"/>
                </a:lnTo>
                <a:lnTo>
                  <a:pt x="67462" y="67462"/>
                </a:lnTo>
                <a:lnTo>
                  <a:pt x="67462" y="0"/>
                </a:lnTo>
                <a:close/>
              </a:path>
            </a:pathLst>
          </a:custGeom>
          <a:solidFill>
            <a:srgbClr val="CE1527"/>
          </a:solidFill>
        </p:spPr>
        <p:txBody>
          <a:bodyPr wrap="square" lIns="0" tIns="0" rIns="0" bIns="0" rtlCol="0"/>
          <a:lstStyle/>
          <a:p>
            <a:endParaRPr/>
          </a:p>
        </p:txBody>
      </p:sp>
      <p:sp>
        <p:nvSpPr>
          <p:cNvPr id="34" name="object 34"/>
          <p:cNvSpPr txBox="1"/>
          <p:nvPr/>
        </p:nvSpPr>
        <p:spPr>
          <a:xfrm>
            <a:off x="1054455" y="1245249"/>
            <a:ext cx="1985645" cy="1102225"/>
          </a:xfrm>
          <a:prstGeom prst="rect">
            <a:avLst/>
          </a:prstGeom>
        </p:spPr>
        <p:txBody>
          <a:bodyPr vert="horz" wrap="square" lIns="0" tIns="12065" rIns="0" bIns="0" rtlCol="0">
            <a:spAutoFit/>
          </a:bodyPr>
          <a:lstStyle/>
          <a:p>
            <a:pPr marL="12700">
              <a:lnSpc>
                <a:spcPts val="1415"/>
              </a:lnSpc>
              <a:spcBef>
                <a:spcPts val="95"/>
              </a:spcBef>
            </a:pPr>
            <a:r>
              <a:rPr sz="1000" spc="-60" dirty="0">
                <a:solidFill>
                  <a:srgbClr val="FFFFFF"/>
                </a:solidFill>
                <a:latin typeface="Arial"/>
                <a:cs typeface="Arial"/>
              </a:rPr>
              <a:t>2 </a:t>
            </a:r>
            <a:r>
              <a:rPr sz="1200" spc="-80" dirty="0" err="1">
                <a:solidFill>
                  <a:srgbClr val="CE1527"/>
                </a:solidFill>
                <a:latin typeface="Arial"/>
                <a:cs typeface="Arial"/>
              </a:rPr>
              <a:t>Phân</a:t>
            </a:r>
            <a:r>
              <a:rPr sz="1200" spc="-80" dirty="0">
                <a:solidFill>
                  <a:srgbClr val="CE1527"/>
                </a:solidFill>
                <a:latin typeface="Arial"/>
                <a:cs typeface="Arial"/>
              </a:rPr>
              <a:t> </a:t>
            </a:r>
            <a:r>
              <a:rPr lang="vi-VN" sz="1200" spc="-35" dirty="0" err="1">
                <a:solidFill>
                  <a:srgbClr val="CE1527"/>
                </a:solidFill>
                <a:latin typeface="Arial"/>
                <a:cs typeface="Arial"/>
              </a:rPr>
              <a:t>tích</a:t>
            </a:r>
            <a:r>
              <a:rPr lang="vi-VN" sz="1200" spc="-35" dirty="0">
                <a:solidFill>
                  <a:srgbClr val="CE1527"/>
                </a:solidFill>
                <a:latin typeface="Arial"/>
                <a:cs typeface="Arial"/>
              </a:rPr>
              <a:t> </a:t>
            </a:r>
            <a:r>
              <a:rPr lang="vi-VN" sz="1200" spc="-35" dirty="0" err="1">
                <a:solidFill>
                  <a:srgbClr val="CE1527"/>
                </a:solidFill>
                <a:latin typeface="Arial"/>
                <a:cs typeface="Arial"/>
              </a:rPr>
              <a:t>và</a:t>
            </a:r>
            <a:r>
              <a:rPr lang="vi-VN" sz="1200" spc="-35" dirty="0">
                <a:solidFill>
                  <a:srgbClr val="CE1527"/>
                </a:solidFill>
                <a:latin typeface="Arial"/>
                <a:cs typeface="Arial"/>
              </a:rPr>
              <a:t> </a:t>
            </a:r>
            <a:r>
              <a:rPr lang="vi-VN" sz="1200" spc="-35" dirty="0" err="1">
                <a:solidFill>
                  <a:srgbClr val="CE1527"/>
                </a:solidFill>
                <a:latin typeface="Arial"/>
                <a:cs typeface="Arial"/>
              </a:rPr>
              <a:t>thiết</a:t>
            </a:r>
            <a:r>
              <a:rPr lang="vi-VN" sz="1200" spc="-35" dirty="0">
                <a:solidFill>
                  <a:srgbClr val="CE1527"/>
                </a:solidFill>
                <a:latin typeface="Arial"/>
                <a:cs typeface="Arial"/>
              </a:rPr>
              <a:t> </a:t>
            </a:r>
            <a:r>
              <a:rPr lang="vi-VN" sz="1200" spc="-35" dirty="0" err="1">
                <a:solidFill>
                  <a:srgbClr val="CE1527"/>
                </a:solidFill>
                <a:latin typeface="Arial"/>
                <a:cs typeface="Arial"/>
              </a:rPr>
              <a:t>kế</a:t>
            </a:r>
            <a:endParaRPr sz="1200" dirty="0">
              <a:latin typeface="Arial"/>
              <a:cs typeface="Arial"/>
            </a:endParaRPr>
          </a:p>
          <a:p>
            <a:pPr marL="326390" marR="5080">
              <a:lnSpc>
                <a:spcPts val="1390"/>
              </a:lnSpc>
              <a:spcBef>
                <a:spcPts val="65"/>
              </a:spcBef>
            </a:pPr>
            <a:r>
              <a:rPr lang="vi-VN" sz="1200" spc="-55" dirty="0">
                <a:latin typeface="Arial"/>
                <a:cs typeface="Arial"/>
                <a:hlinkClick r:id="" action="ppaction://noaction"/>
              </a:rPr>
              <a:t>Kiến trúc Data Warehouse</a:t>
            </a:r>
            <a:r>
              <a:rPr sz="1200" spc="-105" dirty="0">
                <a:latin typeface="Arial"/>
                <a:cs typeface="Arial"/>
                <a:hlinkClick r:id="" action="ppaction://noaction"/>
              </a:rPr>
              <a:t> </a:t>
            </a:r>
            <a:r>
              <a:rPr sz="1200" spc="-105" dirty="0">
                <a:latin typeface="Arial"/>
                <a:cs typeface="Arial"/>
              </a:rPr>
              <a:t> </a:t>
            </a:r>
            <a:r>
              <a:rPr lang="en-US" sz="1200" spc="-25" dirty="0">
                <a:latin typeface="Arial"/>
                <a:cs typeface="Arial"/>
                <a:hlinkClick r:id="" action="ppaction://noaction"/>
              </a:rPr>
              <a:t>E</a:t>
            </a:r>
            <a:r>
              <a:rPr sz="1200" spc="-25" dirty="0">
                <a:latin typeface="Arial"/>
                <a:cs typeface="Arial"/>
                <a:hlinkClick r:id="" action="ppaction://noaction"/>
              </a:rPr>
              <a:t>TL</a:t>
            </a:r>
            <a:endParaRPr sz="1200" dirty="0">
              <a:latin typeface="Arial"/>
              <a:cs typeface="Arial"/>
            </a:endParaRPr>
          </a:p>
          <a:p>
            <a:pPr marL="326390">
              <a:lnSpc>
                <a:spcPts val="1340"/>
              </a:lnSpc>
            </a:pPr>
            <a:r>
              <a:rPr sz="1200" spc="-70" dirty="0">
                <a:latin typeface="Arial"/>
                <a:cs typeface="Arial"/>
                <a:hlinkClick r:id="" action="ppaction://noaction"/>
              </a:rPr>
              <a:t>Dimension</a:t>
            </a:r>
            <a:endParaRPr sz="1200" dirty="0">
              <a:latin typeface="Arial"/>
              <a:cs typeface="Arial"/>
            </a:endParaRPr>
          </a:p>
          <a:p>
            <a:pPr marL="326390" marR="480695">
              <a:lnSpc>
                <a:spcPts val="1390"/>
              </a:lnSpc>
              <a:spcBef>
                <a:spcPts val="65"/>
              </a:spcBef>
            </a:pPr>
            <a:r>
              <a:rPr sz="1200" spc="-40" dirty="0">
                <a:latin typeface="Arial"/>
                <a:cs typeface="Arial"/>
                <a:hlinkClick r:id="" action="ppaction://noaction"/>
              </a:rPr>
              <a:t>Data </a:t>
            </a:r>
            <a:r>
              <a:rPr sz="1200" spc="-55" dirty="0">
                <a:latin typeface="Arial"/>
                <a:cs typeface="Arial"/>
                <a:hlinkClick r:id="" action="ppaction://noaction"/>
              </a:rPr>
              <a:t>Model</a:t>
            </a:r>
            <a:r>
              <a:rPr lang="en-US" sz="1200" spc="-55" dirty="0">
                <a:latin typeface="Arial"/>
                <a:cs typeface="Arial"/>
                <a:hlinkClick r:id="" action="ppaction://noaction"/>
              </a:rPr>
              <a:t> </a:t>
            </a:r>
            <a:r>
              <a:rPr lang="en-US" sz="1200" spc="-85" dirty="0">
                <a:latin typeface="Arial"/>
                <a:cs typeface="Arial"/>
                <a:hlinkClick r:id="" action="ppaction://noaction"/>
              </a:rPr>
              <a:t>OLTP</a:t>
            </a:r>
            <a:r>
              <a:rPr sz="1200" spc="-85" dirty="0">
                <a:latin typeface="Arial"/>
                <a:cs typeface="Arial"/>
                <a:hlinkClick r:id="" action="ppaction://noaction"/>
              </a:rPr>
              <a:t> </a:t>
            </a:r>
            <a:r>
              <a:rPr sz="1200" spc="-85" dirty="0">
                <a:latin typeface="Arial"/>
                <a:cs typeface="Arial"/>
              </a:rPr>
              <a:t> </a:t>
            </a:r>
            <a:r>
              <a:rPr sz="1200" spc="-40" dirty="0">
                <a:latin typeface="Arial"/>
                <a:cs typeface="Arial"/>
                <a:hlinkClick r:id="" action="ppaction://noaction"/>
              </a:rPr>
              <a:t>Data </a:t>
            </a:r>
            <a:r>
              <a:rPr sz="1200" spc="-55" dirty="0">
                <a:latin typeface="Arial"/>
                <a:cs typeface="Arial"/>
                <a:hlinkClick r:id="" action="ppaction://noaction"/>
              </a:rPr>
              <a:t>Model</a:t>
            </a:r>
            <a:r>
              <a:rPr lang="en-US" sz="1200" spc="100" dirty="0">
                <a:latin typeface="Arial"/>
                <a:cs typeface="Arial"/>
                <a:hlinkClick r:id="" action="ppaction://noaction"/>
              </a:rPr>
              <a:t> </a:t>
            </a:r>
            <a:r>
              <a:rPr sz="1200" spc="-50" dirty="0">
                <a:latin typeface="Arial"/>
                <a:cs typeface="Arial"/>
                <a:hlinkClick r:id="" action="ppaction://noaction"/>
              </a:rPr>
              <a:t>OLAP</a:t>
            </a:r>
            <a:endParaRPr sz="1200" dirty="0">
              <a:latin typeface="Arial"/>
              <a:cs typeface="Arial"/>
            </a:endParaRPr>
          </a:p>
        </p:txBody>
      </p:sp>
      <p:sp>
        <p:nvSpPr>
          <p:cNvPr id="35" name="object 35"/>
          <p:cNvSpPr/>
          <p:nvPr/>
        </p:nvSpPr>
        <p:spPr>
          <a:xfrm>
            <a:off x="1035532" y="2490876"/>
            <a:ext cx="127000" cy="127000"/>
          </a:xfrm>
          <a:custGeom>
            <a:avLst/>
            <a:gdLst/>
            <a:ahLst/>
            <a:cxnLst/>
            <a:rect l="l" t="t" r="r" b="b"/>
            <a:pathLst>
              <a:path w="127000" h="127000">
                <a:moveTo>
                  <a:pt x="126492" y="0"/>
                </a:moveTo>
                <a:lnTo>
                  <a:pt x="0" y="0"/>
                </a:lnTo>
                <a:lnTo>
                  <a:pt x="0" y="126491"/>
                </a:lnTo>
                <a:lnTo>
                  <a:pt x="126492" y="126491"/>
                </a:lnTo>
                <a:lnTo>
                  <a:pt x="126492" y="0"/>
                </a:lnTo>
                <a:close/>
              </a:path>
            </a:pathLst>
          </a:custGeom>
          <a:solidFill>
            <a:srgbClr val="CE1527"/>
          </a:solidFill>
        </p:spPr>
        <p:txBody>
          <a:bodyPr wrap="square" lIns="0" tIns="0" rIns="0" bIns="0" rtlCol="0"/>
          <a:lstStyle/>
          <a:p>
            <a:endParaRPr/>
          </a:p>
        </p:txBody>
      </p:sp>
      <p:sp>
        <p:nvSpPr>
          <p:cNvPr id="36" name="object 36"/>
          <p:cNvSpPr/>
          <p:nvPr/>
        </p:nvSpPr>
        <p:spPr>
          <a:xfrm>
            <a:off x="1246352" y="2704553"/>
            <a:ext cx="67945" cy="67945"/>
          </a:xfrm>
          <a:custGeom>
            <a:avLst/>
            <a:gdLst/>
            <a:ahLst/>
            <a:cxnLst/>
            <a:rect l="l" t="t" r="r" b="b"/>
            <a:pathLst>
              <a:path w="67944" h="67944">
                <a:moveTo>
                  <a:pt x="67462" y="0"/>
                </a:moveTo>
                <a:lnTo>
                  <a:pt x="0" y="0"/>
                </a:lnTo>
                <a:lnTo>
                  <a:pt x="0" y="67462"/>
                </a:lnTo>
                <a:lnTo>
                  <a:pt x="67462" y="67462"/>
                </a:lnTo>
                <a:lnTo>
                  <a:pt x="67462" y="0"/>
                </a:lnTo>
                <a:close/>
              </a:path>
            </a:pathLst>
          </a:custGeom>
          <a:solidFill>
            <a:srgbClr val="CE1527"/>
          </a:solidFill>
        </p:spPr>
        <p:txBody>
          <a:bodyPr wrap="square" lIns="0" tIns="0" rIns="0" bIns="0" rtlCol="0"/>
          <a:lstStyle/>
          <a:p>
            <a:endParaRPr/>
          </a:p>
        </p:txBody>
      </p:sp>
      <p:sp>
        <p:nvSpPr>
          <p:cNvPr id="37" name="object 37"/>
          <p:cNvSpPr/>
          <p:nvPr/>
        </p:nvSpPr>
        <p:spPr>
          <a:xfrm>
            <a:off x="1246352" y="2881693"/>
            <a:ext cx="67945" cy="67945"/>
          </a:xfrm>
          <a:custGeom>
            <a:avLst/>
            <a:gdLst/>
            <a:ahLst/>
            <a:cxnLst/>
            <a:rect l="l" t="t" r="r" b="b"/>
            <a:pathLst>
              <a:path w="67944" h="67944">
                <a:moveTo>
                  <a:pt x="67462" y="0"/>
                </a:moveTo>
                <a:lnTo>
                  <a:pt x="0" y="0"/>
                </a:lnTo>
                <a:lnTo>
                  <a:pt x="0" y="67462"/>
                </a:lnTo>
                <a:lnTo>
                  <a:pt x="67462" y="67462"/>
                </a:lnTo>
                <a:lnTo>
                  <a:pt x="67462" y="0"/>
                </a:lnTo>
                <a:close/>
              </a:path>
            </a:pathLst>
          </a:custGeom>
          <a:solidFill>
            <a:srgbClr val="CE1527"/>
          </a:solidFill>
        </p:spPr>
        <p:txBody>
          <a:bodyPr wrap="square" lIns="0" tIns="0" rIns="0" bIns="0" rtlCol="0"/>
          <a:lstStyle/>
          <a:p>
            <a:endParaRPr/>
          </a:p>
        </p:txBody>
      </p:sp>
      <p:sp>
        <p:nvSpPr>
          <p:cNvPr id="38" name="object 38"/>
          <p:cNvSpPr txBox="1"/>
          <p:nvPr/>
        </p:nvSpPr>
        <p:spPr>
          <a:xfrm>
            <a:off x="1054455" y="2430345"/>
            <a:ext cx="1624965" cy="561692"/>
          </a:xfrm>
          <a:prstGeom prst="rect">
            <a:avLst/>
          </a:prstGeom>
        </p:spPr>
        <p:txBody>
          <a:bodyPr vert="horz" wrap="square" lIns="0" tIns="22860" rIns="0" bIns="0" rtlCol="0">
            <a:spAutoFit/>
          </a:bodyPr>
          <a:lstStyle/>
          <a:p>
            <a:pPr marL="326390" marR="5080" indent="-314325">
              <a:lnSpc>
                <a:spcPts val="1390"/>
              </a:lnSpc>
              <a:spcBef>
                <a:spcPts val="180"/>
              </a:spcBef>
            </a:pPr>
            <a:r>
              <a:rPr sz="1000" spc="-60" dirty="0">
                <a:solidFill>
                  <a:srgbClr val="FFFFFF"/>
                </a:solidFill>
                <a:latin typeface="Arial"/>
                <a:cs typeface="Arial"/>
              </a:rPr>
              <a:t>3 </a:t>
            </a:r>
            <a:r>
              <a:rPr lang="vi-VN" sz="1200" spc="-80" dirty="0">
                <a:solidFill>
                  <a:srgbClr val="CE1527"/>
                </a:solidFill>
                <a:latin typeface="Arial"/>
                <a:cs typeface="Arial"/>
              </a:rPr>
              <a:t>Xây </a:t>
            </a:r>
            <a:r>
              <a:rPr lang="vi-VN" sz="1200" spc="-80" dirty="0" err="1">
                <a:solidFill>
                  <a:srgbClr val="CE1527"/>
                </a:solidFill>
                <a:latin typeface="Arial"/>
                <a:cs typeface="Arial"/>
              </a:rPr>
              <a:t>dựng</a:t>
            </a:r>
            <a:r>
              <a:rPr lang="vi-VN" sz="1200" spc="-80" dirty="0">
                <a:solidFill>
                  <a:srgbClr val="CE1527"/>
                </a:solidFill>
                <a:latin typeface="Arial"/>
                <a:cs typeface="Arial"/>
              </a:rPr>
              <a:t> chương </a:t>
            </a:r>
            <a:r>
              <a:rPr lang="vi-VN" sz="1200" spc="-80" dirty="0" err="1">
                <a:solidFill>
                  <a:srgbClr val="CE1527"/>
                </a:solidFill>
                <a:latin typeface="Arial"/>
                <a:cs typeface="Arial"/>
              </a:rPr>
              <a:t>trình</a:t>
            </a:r>
            <a:r>
              <a:rPr sz="1200" spc="-30" dirty="0">
                <a:solidFill>
                  <a:srgbClr val="CE1527"/>
                </a:solidFill>
                <a:latin typeface="Arial"/>
                <a:cs typeface="Arial"/>
                <a:hlinkClick r:id="" action="ppaction://noaction"/>
              </a:rPr>
              <a:t> </a:t>
            </a:r>
            <a:r>
              <a:rPr sz="1200" spc="-30" dirty="0">
                <a:latin typeface="Arial"/>
                <a:cs typeface="Arial"/>
                <a:hlinkClick r:id="" action="ppaction://noaction"/>
              </a:rPr>
              <a:t> </a:t>
            </a:r>
            <a:r>
              <a:rPr sz="1200" spc="-80" dirty="0">
                <a:latin typeface="Arial"/>
                <a:cs typeface="Arial"/>
                <a:hlinkClick r:id="" action="ppaction://noaction"/>
              </a:rPr>
              <a:t>Dashboard</a:t>
            </a:r>
            <a:endParaRPr sz="1200" dirty="0">
              <a:latin typeface="Arial"/>
              <a:cs typeface="Arial"/>
            </a:endParaRPr>
          </a:p>
          <a:p>
            <a:pPr marL="326390">
              <a:lnSpc>
                <a:spcPts val="1360"/>
              </a:lnSpc>
            </a:pPr>
            <a:r>
              <a:rPr sz="1200" u="sng" spc="-45" dirty="0" err="1">
                <a:solidFill>
                  <a:srgbClr val="0000FF"/>
                </a:solidFill>
                <a:latin typeface="Arial"/>
                <a:cs typeface="Arial"/>
              </a:rPr>
              <a:t>Bài</a:t>
            </a:r>
            <a:r>
              <a:rPr sz="1200" u="sng" spc="-45" dirty="0">
                <a:solidFill>
                  <a:srgbClr val="0000FF"/>
                </a:solidFill>
                <a:latin typeface="Arial"/>
                <a:cs typeface="Arial"/>
              </a:rPr>
              <a:t> </a:t>
            </a:r>
            <a:r>
              <a:rPr sz="1200" u="sng" spc="-70" dirty="0">
                <a:solidFill>
                  <a:srgbClr val="0000FF"/>
                </a:solidFill>
                <a:latin typeface="Arial"/>
                <a:cs typeface="Arial"/>
              </a:rPr>
              <a:t>h</a:t>
            </a:r>
            <a:r>
              <a:rPr lang="vi-VN" sz="1200" u="sng" spc="-70" dirty="0" err="1">
                <a:solidFill>
                  <a:srgbClr val="0000FF"/>
                </a:solidFill>
                <a:latin typeface="Arial"/>
                <a:cs typeface="Arial"/>
              </a:rPr>
              <a:t>ọc</a:t>
            </a:r>
            <a:r>
              <a:rPr lang="vi-VN" sz="1200" u="sng" spc="-70" dirty="0">
                <a:solidFill>
                  <a:srgbClr val="0000FF"/>
                </a:solidFill>
                <a:latin typeface="Arial"/>
                <a:cs typeface="Arial"/>
              </a:rPr>
              <a:t> </a:t>
            </a:r>
            <a:r>
              <a:rPr lang="vi-VN" sz="1200" u="sng" spc="-70" dirty="0" err="1">
                <a:solidFill>
                  <a:srgbClr val="0000FF"/>
                </a:solidFill>
                <a:latin typeface="Arial"/>
                <a:cs typeface="Arial"/>
              </a:rPr>
              <a:t>tổng</a:t>
            </a:r>
            <a:r>
              <a:rPr lang="vi-VN" sz="1200" u="sng" spc="-70" dirty="0">
                <a:solidFill>
                  <a:srgbClr val="0000FF"/>
                </a:solidFill>
                <a:latin typeface="Arial"/>
                <a:cs typeface="Arial"/>
              </a:rPr>
              <a:t> </a:t>
            </a:r>
            <a:r>
              <a:rPr lang="vi-VN" sz="1200" u="sng" spc="-70" dirty="0" err="1">
                <a:solidFill>
                  <a:srgbClr val="0000FF"/>
                </a:solidFill>
                <a:latin typeface="Arial"/>
                <a:cs typeface="Arial"/>
              </a:rPr>
              <a:t>kết</a:t>
            </a:r>
            <a:endParaRPr sz="1200" u="sng" dirty="0">
              <a:solidFill>
                <a:srgbClr val="0000FF"/>
              </a:solidFill>
              <a:latin typeface="Arial"/>
              <a:cs typeface="Arial"/>
            </a:endParaRPr>
          </a:p>
        </p:txBody>
      </p:sp>
      <p:sp>
        <p:nvSpPr>
          <p:cNvPr id="39" name="object 39"/>
          <p:cNvSpPr txBox="1">
            <a:spLocks noGrp="1"/>
          </p:cNvSpPr>
          <p:nvPr>
            <p:ph type="ftr" sz="quarter" idx="5"/>
          </p:nvPr>
        </p:nvSpPr>
        <p:spPr>
          <a:xfrm>
            <a:off x="1059408" y="3159743"/>
            <a:ext cx="1447981"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40" name="object 40"/>
          <p:cNvSpPr txBox="1"/>
          <p:nvPr/>
        </p:nvSpPr>
        <p:spPr>
          <a:xfrm>
            <a:off x="2859774"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41" name="object 41"/>
          <p:cNvSpPr txBox="1"/>
          <p:nvPr/>
        </p:nvSpPr>
        <p:spPr>
          <a:xfrm>
            <a:off x="4271423" y="3154769"/>
            <a:ext cx="811530" cy="89768"/>
          </a:xfrm>
          <a:prstGeom prst="rect">
            <a:avLst/>
          </a:prstGeom>
        </p:spPr>
        <p:txBody>
          <a:bodyPr vert="horz" wrap="square" lIns="0" tIns="0" rIns="0" bIns="0" rtlCol="0">
            <a:spAutoFit/>
          </a:bodyPr>
          <a:lstStyle/>
          <a:p>
            <a:pPr marL="12700">
              <a:lnSpc>
                <a:spcPts val="675"/>
              </a:lnSpc>
            </a:pPr>
            <a:r>
              <a:rPr sz="600" spc="-5" dirty="0" err="1">
                <a:solidFill>
                  <a:srgbClr val="CE1527"/>
                </a:solidFill>
                <a:latin typeface="Arial"/>
                <a:cs typeface="Arial"/>
              </a:rPr>
              <a:t>Nhóm</a:t>
            </a:r>
            <a:r>
              <a:rPr sz="600" spc="-5" dirty="0">
                <a:solidFill>
                  <a:srgbClr val="CE1527"/>
                </a:solidFill>
                <a:latin typeface="Arial"/>
                <a:cs typeface="Arial"/>
              </a:rPr>
              <a:t> </a:t>
            </a:r>
            <a:r>
              <a:rPr lang="vi-VN" sz="600" spc="-20" dirty="0">
                <a:solidFill>
                  <a:srgbClr val="CE1527"/>
                </a:solidFill>
                <a:latin typeface="Arial"/>
                <a:cs typeface="Arial"/>
              </a:rPr>
              <a:t>4</a:t>
            </a:r>
            <a:r>
              <a:rPr sz="600" spc="-20" dirty="0">
                <a:solidFill>
                  <a:srgbClr val="CE1527"/>
                </a:solidFill>
                <a:latin typeface="Arial"/>
                <a:cs typeface="Arial"/>
              </a:rPr>
              <a:t> </a:t>
            </a:r>
            <a:r>
              <a:rPr lang="vi-VN" sz="600" spc="10" dirty="0">
                <a:solidFill>
                  <a:srgbClr val="CE1527"/>
                </a:solidFill>
                <a:latin typeface="Arial"/>
                <a:cs typeface="Arial"/>
              </a:rPr>
              <a:t>–</a:t>
            </a:r>
            <a:r>
              <a:rPr sz="600" spc="10" dirty="0">
                <a:solidFill>
                  <a:srgbClr val="CE1527"/>
                </a:solidFill>
                <a:latin typeface="Arial"/>
                <a:cs typeface="Arial"/>
              </a:rPr>
              <a:t> </a:t>
            </a:r>
            <a:r>
              <a:rPr lang="vi-VN" sz="600" spc="-5" dirty="0" err="1">
                <a:solidFill>
                  <a:srgbClr val="CE1527"/>
                </a:solidFill>
                <a:latin typeface="Arial"/>
                <a:cs typeface="Arial"/>
              </a:rPr>
              <a:t>Lớp</a:t>
            </a:r>
            <a:r>
              <a:rPr sz="600" spc="-15" dirty="0">
                <a:solidFill>
                  <a:srgbClr val="CE1527"/>
                </a:solidFill>
                <a:latin typeface="Arial"/>
                <a:cs typeface="Arial"/>
              </a:rPr>
              <a:t> </a:t>
            </a:r>
            <a:r>
              <a:rPr lang="vi-VN" sz="600" spc="-20" dirty="0">
                <a:solidFill>
                  <a:srgbClr val="CE1527"/>
                </a:solidFill>
                <a:latin typeface="Arial"/>
                <a:cs typeface="Arial"/>
              </a:rPr>
              <a:t>129870</a:t>
            </a:r>
            <a:endParaRPr sz="600" dirty="0">
              <a:latin typeface="Arial"/>
              <a:cs typeface="Arial"/>
            </a:endParaRPr>
          </a:p>
        </p:txBody>
      </p:sp>
      <p:sp>
        <p:nvSpPr>
          <p:cNvPr id="42" name="object 42"/>
          <p:cNvSpPr txBox="1"/>
          <p:nvPr/>
        </p:nvSpPr>
        <p:spPr>
          <a:xfrm>
            <a:off x="5501445" y="3154769"/>
            <a:ext cx="116839" cy="102235"/>
          </a:xfrm>
          <a:prstGeom prst="rect">
            <a:avLst/>
          </a:prstGeom>
        </p:spPr>
        <p:txBody>
          <a:bodyPr vert="horz" wrap="square" lIns="0" tIns="0" rIns="0" bIns="0" rtlCol="0">
            <a:spAutoFit/>
          </a:bodyPr>
          <a:lstStyle/>
          <a:p>
            <a:pPr marL="38100">
              <a:lnSpc>
                <a:spcPts val="675"/>
              </a:lnSpc>
            </a:pPr>
            <a:fld id="{81D60167-4931-47E6-BA6A-407CBD079E47}" type="slidenum">
              <a:rPr sz="600" spc="-20" dirty="0">
                <a:solidFill>
                  <a:srgbClr val="CE1527"/>
                </a:solidFill>
                <a:latin typeface="Arial"/>
                <a:cs typeface="Arial"/>
              </a:rPr>
              <a:t>3</a:t>
            </a:fld>
            <a:endParaRPr sz="600">
              <a:latin typeface="Arial"/>
              <a:cs typeface="Arial"/>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193002"/>
          </a:xfrm>
          <a:prstGeom prst="rect">
            <a:avLst/>
          </a:prstGeom>
        </p:spPr>
        <p:txBody>
          <a:bodyPr vert="horz" wrap="square" lIns="0" tIns="69215" rIns="0" bIns="0" rtlCol="0">
            <a:spAutoFit/>
          </a:bodyPr>
          <a:lstStyle/>
          <a:p>
            <a:pPr marL="12700">
              <a:lnSpc>
                <a:spcPct val="100000"/>
              </a:lnSpc>
            </a:pPr>
            <a:r>
              <a:rPr lang="en-US" sz="800" b="1" spc="-25" dirty="0" err="1">
                <a:solidFill>
                  <a:srgbClr val="3B3BFF"/>
                </a:solidFill>
                <a:latin typeface="Arial"/>
                <a:cs typeface="Arial"/>
              </a:rPr>
              <a:t>Khảo</a:t>
            </a:r>
            <a:r>
              <a:rPr lang="en-US" sz="800" b="1" spc="-30" dirty="0">
                <a:solidFill>
                  <a:srgbClr val="EBA1A9"/>
                </a:solidFill>
                <a:latin typeface="Arial"/>
                <a:cs typeface="Arial"/>
              </a:rPr>
              <a:t> </a:t>
            </a:r>
            <a:r>
              <a:rPr lang="en-US" sz="800" b="1" spc="-25" dirty="0" err="1">
                <a:solidFill>
                  <a:srgbClr val="3B3BFF"/>
                </a:solidFill>
                <a:latin typeface="Arial"/>
                <a:cs typeface="Arial"/>
              </a:rPr>
              <a:t>sát</a:t>
            </a:r>
            <a:endParaRPr lang="en-US" sz="800" b="1" spc="-25" dirty="0">
              <a:solidFill>
                <a:srgbClr val="3B3BFF"/>
              </a:solidFill>
              <a:latin typeface="Arial"/>
              <a:cs typeface="Arial"/>
            </a:endParaRPr>
          </a:p>
        </p:txBody>
      </p:sp>
      <p:sp>
        <p:nvSpPr>
          <p:cNvPr id="3" name="object 3"/>
          <p:cNvSpPr txBox="1"/>
          <p:nvPr/>
        </p:nvSpPr>
        <p:spPr>
          <a:xfrm>
            <a:off x="62355" y="770952"/>
            <a:ext cx="769976" cy="900439"/>
          </a:xfrm>
          <a:prstGeom prst="rect">
            <a:avLst/>
          </a:prstGeom>
        </p:spPr>
        <p:txBody>
          <a:bodyPr vert="horz" wrap="square" lIns="0" tIns="17145" rIns="0" bIns="0" rtlCol="0">
            <a:spAutoFit/>
          </a:bodyPr>
          <a:lstStyle/>
          <a:p>
            <a:pPr marL="12700" marR="5080">
              <a:lnSpc>
                <a:spcPts val="950"/>
              </a:lnSpc>
              <a:spcBef>
                <a:spcPts val="135"/>
              </a:spcBef>
            </a:pPr>
            <a:r>
              <a:rPr sz="800" b="1" u="sng" spc="-25" dirty="0">
                <a:solidFill>
                  <a:srgbClr val="3B3BFF"/>
                </a:solidFill>
                <a:latin typeface="Arial"/>
                <a:cs typeface="Arial"/>
              </a:rPr>
              <a:t>Phân </a:t>
            </a:r>
            <a:r>
              <a:rPr sz="800" b="1" u="sng" spc="-20" dirty="0">
                <a:solidFill>
                  <a:srgbClr val="3B3BFF"/>
                </a:solidFill>
                <a:latin typeface="Arial"/>
                <a:cs typeface="Arial"/>
              </a:rPr>
              <a:t>tích </a:t>
            </a:r>
            <a:r>
              <a:rPr sz="800" b="1" u="sng" spc="-45" dirty="0" err="1">
                <a:solidFill>
                  <a:srgbClr val="3B3BFF"/>
                </a:solidFill>
                <a:latin typeface="Arial"/>
                <a:cs typeface="Arial"/>
              </a:rPr>
              <a:t>và</a:t>
            </a:r>
            <a:r>
              <a:rPr sz="800" b="1" u="sng" spc="-45" dirty="0">
                <a:solidFill>
                  <a:srgbClr val="3B3BFF"/>
                </a:solidFill>
                <a:latin typeface="Arial"/>
                <a:cs typeface="Arial"/>
              </a:rPr>
              <a:t> </a:t>
            </a:r>
            <a:r>
              <a:rPr sz="800" b="1" u="sng" dirty="0" err="1">
                <a:solidFill>
                  <a:srgbClr val="3B3BFF"/>
                </a:solidFill>
                <a:latin typeface="Arial"/>
                <a:cs typeface="Arial"/>
              </a:rPr>
              <a:t>thi</a:t>
            </a:r>
            <a:r>
              <a:rPr lang="vi-VN" sz="800" b="1" u="sng" dirty="0">
                <a:solidFill>
                  <a:srgbClr val="3B3BFF"/>
                </a:solidFill>
                <a:latin typeface="Arial"/>
                <a:cs typeface="Arial"/>
              </a:rPr>
              <a:t>ết kế</a:t>
            </a:r>
            <a:endParaRPr lang="en-US" sz="800" b="1" u="sng" dirty="0">
              <a:solidFill>
                <a:srgbClr val="3B3BFF"/>
              </a:solidFill>
              <a:latin typeface="Arial"/>
              <a:cs typeface="Arial"/>
            </a:endParaRPr>
          </a:p>
          <a:p>
            <a:pPr marL="12700" marR="5080">
              <a:lnSpc>
                <a:spcPts val="950"/>
              </a:lnSpc>
            </a:pPr>
            <a:r>
              <a:rPr lang="en-US" sz="800" i="1" dirty="0">
                <a:solidFill>
                  <a:srgbClr val="3B3BFF"/>
                </a:solidFill>
                <a:latin typeface="Arial"/>
                <a:cs typeface="Arial"/>
              </a:rPr>
              <a:t> </a:t>
            </a:r>
            <a:r>
              <a:rPr lang="en-US" sz="600" i="1" dirty="0" err="1">
                <a:solidFill>
                  <a:srgbClr val="3B3BFF"/>
                </a:solidFill>
                <a:latin typeface="Arial"/>
                <a:cs typeface="Arial"/>
              </a:rPr>
              <a:t>Kiến</a:t>
            </a:r>
            <a:r>
              <a:rPr lang="en-US" sz="600" i="1" dirty="0">
                <a:solidFill>
                  <a:srgbClr val="3B3BFF"/>
                </a:solidFill>
                <a:latin typeface="Arial"/>
                <a:cs typeface="Arial"/>
              </a:rPr>
              <a:t> </a:t>
            </a:r>
            <a:r>
              <a:rPr lang="en-US" sz="600" i="1" dirty="0" err="1">
                <a:solidFill>
                  <a:srgbClr val="3B3BFF"/>
                </a:solidFill>
                <a:latin typeface="Arial"/>
                <a:cs typeface="Arial"/>
              </a:rPr>
              <a:t>trúc</a:t>
            </a:r>
            <a:r>
              <a:rPr lang="en-US" sz="600" i="1" dirty="0">
                <a:solidFill>
                  <a:srgbClr val="3B3BFF"/>
                </a:solidFill>
                <a:latin typeface="Arial"/>
                <a:cs typeface="Arial"/>
              </a:rPr>
              <a:t> DW</a:t>
            </a:r>
          </a:p>
          <a:p>
            <a:pPr marL="12700" marR="5080">
              <a:lnSpc>
                <a:spcPts val="950"/>
              </a:lnSpc>
            </a:pPr>
            <a:r>
              <a:rPr lang="en-US" sz="600" i="1" dirty="0">
                <a:solidFill>
                  <a:srgbClr val="3B3BFF"/>
                </a:solidFill>
                <a:latin typeface="Arial"/>
                <a:cs typeface="Arial"/>
              </a:rPr>
              <a:t> </a:t>
            </a:r>
            <a:r>
              <a:rPr lang="en-US" sz="600" i="1" u="sng" dirty="0">
                <a:solidFill>
                  <a:srgbClr val="3B3BFF"/>
                </a:solidFill>
                <a:latin typeface="Arial"/>
                <a:cs typeface="Arial"/>
              </a:rPr>
              <a:t>ETL</a:t>
            </a:r>
          </a:p>
          <a:p>
            <a:pPr marL="12700" marR="5080">
              <a:lnSpc>
                <a:spcPts val="950"/>
              </a:lnSpc>
            </a:pPr>
            <a:r>
              <a:rPr lang="en-US" sz="600" i="1" dirty="0">
                <a:solidFill>
                  <a:srgbClr val="3B3BFF"/>
                </a:solidFill>
                <a:latin typeface="Arial"/>
                <a:cs typeface="Arial"/>
              </a:rPr>
              <a:t> Dimension</a:t>
            </a:r>
          </a:p>
          <a:p>
            <a:pPr marL="12700" marR="5080">
              <a:lnSpc>
                <a:spcPts val="950"/>
              </a:lnSpc>
            </a:pPr>
            <a:r>
              <a:rPr lang="en-US" sz="600" i="1" dirty="0">
                <a:solidFill>
                  <a:srgbClr val="3B3BFF"/>
                </a:solidFill>
                <a:latin typeface="Arial"/>
                <a:cs typeface="Arial"/>
              </a:rPr>
              <a:t> Data Model OLTP</a:t>
            </a:r>
          </a:p>
          <a:p>
            <a:pPr marL="12700" marR="5080">
              <a:lnSpc>
                <a:spcPts val="950"/>
              </a:lnSpc>
            </a:pPr>
            <a:r>
              <a:rPr lang="en-US" sz="600" i="1" dirty="0">
                <a:solidFill>
                  <a:srgbClr val="3B3BFF"/>
                </a:solidFill>
                <a:latin typeface="Arial"/>
                <a:cs typeface="Arial"/>
              </a:rPr>
              <a:t> Data Model OLAP</a:t>
            </a:r>
          </a:p>
        </p:txBody>
      </p:sp>
      <p:sp>
        <p:nvSpPr>
          <p:cNvPr id="4" name="object 4"/>
          <p:cNvSpPr txBox="1"/>
          <p:nvPr/>
        </p:nvSpPr>
        <p:spPr>
          <a:xfrm>
            <a:off x="62355" y="170871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77900" y="114991"/>
            <a:ext cx="2914231" cy="355867"/>
          </a:xfrm>
          <a:prstGeom prst="rect">
            <a:avLst/>
          </a:prstGeom>
        </p:spPr>
        <p:txBody>
          <a:bodyPr vert="horz" wrap="square" lIns="0" tIns="17145" rIns="0" bIns="0" rtlCol="0">
            <a:spAutoFit/>
          </a:bodyPr>
          <a:lstStyle/>
          <a:p>
            <a:pPr marL="12700">
              <a:lnSpc>
                <a:spcPct val="100000"/>
              </a:lnSpc>
              <a:spcBef>
                <a:spcPts val="135"/>
              </a:spcBef>
            </a:pPr>
            <a:r>
              <a:rPr lang="en-US" spc="-20" dirty="0"/>
              <a:t>OLAP</a:t>
            </a:r>
            <a:br>
              <a:rPr lang="en-US" spc="-20" dirty="0"/>
            </a:br>
            <a:endParaRPr lang="en-US"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30</a:t>
            </a:fld>
            <a:endParaRPr spc="-20" dirty="0"/>
          </a:p>
        </p:txBody>
      </p:sp>
      <p:pic>
        <p:nvPicPr>
          <p:cNvPr id="26" name="Picture 25">
            <a:extLst>
              <a:ext uri="{FF2B5EF4-FFF2-40B4-BE49-F238E27FC236}">
                <a16:creationId xmlns:a16="http://schemas.microsoft.com/office/drawing/2014/main" id="{27461089-4382-4C05-93CA-99A909D355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3223" y="544526"/>
            <a:ext cx="4497408" cy="2426810"/>
          </a:xfrm>
          <a:prstGeom prst="rect">
            <a:avLst/>
          </a:prstGeom>
        </p:spPr>
      </p:pic>
    </p:spTree>
    <p:extLst>
      <p:ext uri="{BB962C8B-B14F-4D97-AF65-F5344CB8AC3E}">
        <p14:creationId xmlns:p14="http://schemas.microsoft.com/office/powerpoint/2010/main" val="110687613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193002"/>
          </a:xfrm>
          <a:prstGeom prst="rect">
            <a:avLst/>
          </a:prstGeom>
        </p:spPr>
        <p:txBody>
          <a:bodyPr vert="horz" wrap="square" lIns="0" tIns="69215" rIns="0" bIns="0" rtlCol="0">
            <a:spAutoFit/>
          </a:bodyPr>
          <a:lstStyle/>
          <a:p>
            <a:pPr marL="12700">
              <a:lnSpc>
                <a:spcPct val="100000"/>
              </a:lnSpc>
            </a:pPr>
            <a:r>
              <a:rPr lang="en-US" sz="800" b="1" spc="-25" dirty="0" err="1">
                <a:solidFill>
                  <a:srgbClr val="3B3BFF"/>
                </a:solidFill>
                <a:latin typeface="Arial"/>
                <a:cs typeface="Arial"/>
              </a:rPr>
              <a:t>Khảo</a:t>
            </a:r>
            <a:r>
              <a:rPr lang="en-US" sz="800" b="1" spc="-30" dirty="0">
                <a:solidFill>
                  <a:srgbClr val="EBA1A9"/>
                </a:solidFill>
                <a:latin typeface="Arial"/>
                <a:cs typeface="Arial"/>
              </a:rPr>
              <a:t> </a:t>
            </a:r>
            <a:r>
              <a:rPr lang="en-US" sz="800" b="1" spc="-25" dirty="0" err="1">
                <a:solidFill>
                  <a:srgbClr val="3B3BFF"/>
                </a:solidFill>
                <a:latin typeface="Arial"/>
                <a:cs typeface="Arial"/>
              </a:rPr>
              <a:t>sát</a:t>
            </a:r>
            <a:endParaRPr lang="en-US" sz="800" b="1" spc="-25" dirty="0">
              <a:solidFill>
                <a:srgbClr val="3B3BFF"/>
              </a:solidFill>
              <a:latin typeface="Arial"/>
              <a:cs typeface="Arial"/>
            </a:endParaRPr>
          </a:p>
        </p:txBody>
      </p:sp>
      <p:sp>
        <p:nvSpPr>
          <p:cNvPr id="3" name="object 3"/>
          <p:cNvSpPr txBox="1"/>
          <p:nvPr/>
        </p:nvSpPr>
        <p:spPr>
          <a:xfrm>
            <a:off x="62355" y="770952"/>
            <a:ext cx="769976" cy="265073"/>
          </a:xfrm>
          <a:prstGeom prst="rect">
            <a:avLst/>
          </a:prstGeom>
        </p:spPr>
        <p:txBody>
          <a:bodyPr vert="horz" wrap="square" lIns="0" tIns="17145" rIns="0" bIns="0" rtlCol="0">
            <a:spAutoFit/>
          </a:bodyPr>
          <a:lstStyle/>
          <a:p>
            <a:pPr marL="12700" marR="5080">
              <a:lnSpc>
                <a:spcPts val="950"/>
              </a:lnSpc>
              <a:spcBef>
                <a:spcPts val="135"/>
              </a:spcBef>
            </a:pPr>
            <a:r>
              <a:rPr sz="800" b="1" spc="-25" dirty="0">
                <a:solidFill>
                  <a:srgbClr val="3B3BFF"/>
                </a:solidFill>
                <a:latin typeface="Arial"/>
                <a:cs typeface="Arial"/>
              </a:rPr>
              <a:t>Phân </a:t>
            </a:r>
            <a:r>
              <a:rPr sz="800" b="1" spc="-20" dirty="0">
                <a:solidFill>
                  <a:srgbClr val="3B3BFF"/>
                </a:solidFill>
                <a:latin typeface="Arial"/>
                <a:cs typeface="Arial"/>
              </a:rPr>
              <a:t>tích </a:t>
            </a:r>
            <a:r>
              <a:rPr sz="800" b="1" spc="-45" dirty="0" err="1">
                <a:solidFill>
                  <a:srgbClr val="3B3BFF"/>
                </a:solidFill>
                <a:latin typeface="Arial"/>
                <a:cs typeface="Arial"/>
              </a:rPr>
              <a:t>và</a:t>
            </a:r>
            <a:r>
              <a:rPr sz="800" b="1" spc="-45" dirty="0">
                <a:solidFill>
                  <a:srgbClr val="3B3BFF"/>
                </a:solidFill>
                <a:latin typeface="Arial"/>
                <a:cs typeface="Arial"/>
              </a:rPr>
              <a:t> </a:t>
            </a:r>
            <a:r>
              <a:rPr sz="800" b="1" dirty="0" err="1">
                <a:solidFill>
                  <a:srgbClr val="3B3BFF"/>
                </a:solidFill>
                <a:latin typeface="Arial"/>
                <a:cs typeface="Arial"/>
              </a:rPr>
              <a:t>thi</a:t>
            </a:r>
            <a:r>
              <a:rPr lang="vi-VN" sz="800" b="1" dirty="0">
                <a:solidFill>
                  <a:srgbClr val="3B3BFF"/>
                </a:solidFill>
                <a:latin typeface="Arial"/>
                <a:cs typeface="Arial"/>
              </a:rPr>
              <a:t>ết kế</a:t>
            </a:r>
            <a:endParaRPr lang="en-US" sz="800" b="1" dirty="0">
              <a:solidFill>
                <a:srgbClr val="3B3BFF"/>
              </a:solidFill>
              <a:latin typeface="Arial"/>
              <a:cs typeface="Arial"/>
            </a:endParaRPr>
          </a:p>
        </p:txBody>
      </p:sp>
      <p:sp>
        <p:nvSpPr>
          <p:cNvPr id="4" name="object 4"/>
          <p:cNvSpPr txBox="1"/>
          <p:nvPr/>
        </p:nvSpPr>
        <p:spPr>
          <a:xfrm>
            <a:off x="57760" y="1069449"/>
            <a:ext cx="686944" cy="547201"/>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dựng chương trình</a:t>
            </a:r>
            <a:endParaRPr lang="en-US" sz="800" b="1" spc="-20" dirty="0">
              <a:solidFill>
                <a:srgbClr val="3B3BFF"/>
              </a:solidFill>
              <a:latin typeface="Arial"/>
              <a:cs typeface="Arial"/>
            </a:endParaRPr>
          </a:p>
          <a:p>
            <a:pPr marL="12700" marR="5080">
              <a:lnSpc>
                <a:spcPts val="950"/>
              </a:lnSpc>
              <a:spcBef>
                <a:spcPts val="135"/>
              </a:spcBef>
            </a:pPr>
            <a:r>
              <a:rPr lang="en-US" sz="800" b="1" spc="-20" dirty="0">
                <a:solidFill>
                  <a:srgbClr val="3B3BFF"/>
                </a:solidFill>
                <a:latin typeface="Arial"/>
                <a:cs typeface="Arial"/>
              </a:rPr>
              <a:t> </a:t>
            </a:r>
            <a:r>
              <a:rPr lang="en-US" sz="600" i="1" u="sng" spc="-20" dirty="0">
                <a:solidFill>
                  <a:srgbClr val="3B3BFF"/>
                </a:solidFill>
                <a:latin typeface="Arial"/>
                <a:cs typeface="Arial"/>
              </a:rPr>
              <a:t>Dashboard</a:t>
            </a:r>
          </a:p>
          <a:p>
            <a:pPr marL="12700" marR="5080">
              <a:lnSpc>
                <a:spcPts val="950"/>
              </a:lnSpc>
              <a:spcBef>
                <a:spcPts val="135"/>
              </a:spcBef>
            </a:pPr>
            <a:r>
              <a:rPr lang="en-US" sz="600" i="1" spc="-20" dirty="0">
                <a:solidFill>
                  <a:srgbClr val="3B3BFF"/>
                </a:solidFill>
                <a:latin typeface="Arial"/>
                <a:cs typeface="Arial"/>
              </a:rPr>
              <a:t>  </a:t>
            </a:r>
            <a:r>
              <a:rPr lang="en-US" sz="600" i="1" spc="-20" dirty="0" err="1">
                <a:solidFill>
                  <a:srgbClr val="3B3BFF"/>
                </a:solidFill>
                <a:latin typeface="Arial"/>
                <a:cs typeface="Arial"/>
              </a:rPr>
              <a:t>Tổng</a:t>
            </a:r>
            <a:r>
              <a:rPr lang="en-US" sz="600" i="1" spc="-20" dirty="0">
                <a:solidFill>
                  <a:srgbClr val="3B3BFF"/>
                </a:solidFill>
                <a:latin typeface="Arial"/>
                <a:cs typeface="Arial"/>
              </a:rPr>
              <a:t> </a:t>
            </a:r>
            <a:r>
              <a:rPr lang="en-US" sz="600" i="1" spc="-20" dirty="0" err="1">
                <a:solidFill>
                  <a:srgbClr val="3B3BFF"/>
                </a:solidFill>
                <a:latin typeface="Arial"/>
                <a:cs typeface="Arial"/>
              </a:rPr>
              <a:t>kết</a:t>
            </a:r>
            <a:endParaRPr sz="800" i="1"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77900" y="114991"/>
            <a:ext cx="2914231" cy="355867"/>
          </a:xfrm>
          <a:prstGeom prst="rect">
            <a:avLst/>
          </a:prstGeom>
        </p:spPr>
        <p:txBody>
          <a:bodyPr vert="horz" wrap="square" lIns="0" tIns="17145" rIns="0" bIns="0" rtlCol="0">
            <a:spAutoFit/>
          </a:bodyPr>
          <a:lstStyle/>
          <a:p>
            <a:pPr marL="12700">
              <a:lnSpc>
                <a:spcPct val="100000"/>
              </a:lnSpc>
              <a:spcBef>
                <a:spcPts val="135"/>
              </a:spcBef>
            </a:pPr>
            <a:r>
              <a:rPr lang="en-US" spc="-20" dirty="0"/>
              <a:t>Dashboard</a:t>
            </a:r>
            <a:br>
              <a:rPr lang="en-US" spc="-20" dirty="0"/>
            </a:br>
            <a:endParaRPr lang="en-US"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31</a:t>
            </a:fld>
            <a:endParaRPr spc="-20" dirty="0"/>
          </a:p>
        </p:txBody>
      </p:sp>
    </p:spTree>
    <p:extLst>
      <p:ext uri="{BB962C8B-B14F-4D97-AF65-F5344CB8AC3E}">
        <p14:creationId xmlns:p14="http://schemas.microsoft.com/office/powerpoint/2010/main" val="3423340564"/>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193002"/>
          </a:xfrm>
          <a:prstGeom prst="rect">
            <a:avLst/>
          </a:prstGeom>
        </p:spPr>
        <p:txBody>
          <a:bodyPr vert="horz" wrap="square" lIns="0" tIns="69215" rIns="0" bIns="0" rtlCol="0">
            <a:spAutoFit/>
          </a:bodyPr>
          <a:lstStyle/>
          <a:p>
            <a:pPr marL="12700">
              <a:lnSpc>
                <a:spcPct val="100000"/>
              </a:lnSpc>
            </a:pPr>
            <a:r>
              <a:rPr lang="en-US" sz="800" b="1" spc="-25" dirty="0" err="1">
                <a:solidFill>
                  <a:srgbClr val="3B3BFF"/>
                </a:solidFill>
                <a:latin typeface="Arial"/>
                <a:cs typeface="Arial"/>
              </a:rPr>
              <a:t>Khảo</a:t>
            </a:r>
            <a:r>
              <a:rPr lang="en-US" sz="800" b="1" spc="-30" dirty="0">
                <a:solidFill>
                  <a:srgbClr val="EBA1A9"/>
                </a:solidFill>
                <a:latin typeface="Arial"/>
                <a:cs typeface="Arial"/>
              </a:rPr>
              <a:t> </a:t>
            </a:r>
            <a:r>
              <a:rPr lang="en-US" sz="800" b="1" spc="-25" dirty="0" err="1">
                <a:solidFill>
                  <a:srgbClr val="3B3BFF"/>
                </a:solidFill>
                <a:latin typeface="Arial"/>
                <a:cs typeface="Arial"/>
              </a:rPr>
              <a:t>sát</a:t>
            </a:r>
            <a:endParaRPr lang="en-US" sz="800" b="1" spc="-25" dirty="0">
              <a:solidFill>
                <a:srgbClr val="3B3BFF"/>
              </a:solidFill>
              <a:latin typeface="Arial"/>
              <a:cs typeface="Arial"/>
            </a:endParaRPr>
          </a:p>
        </p:txBody>
      </p:sp>
      <p:sp>
        <p:nvSpPr>
          <p:cNvPr id="3" name="object 3"/>
          <p:cNvSpPr txBox="1"/>
          <p:nvPr/>
        </p:nvSpPr>
        <p:spPr>
          <a:xfrm>
            <a:off x="62355" y="770952"/>
            <a:ext cx="769976" cy="265073"/>
          </a:xfrm>
          <a:prstGeom prst="rect">
            <a:avLst/>
          </a:prstGeom>
        </p:spPr>
        <p:txBody>
          <a:bodyPr vert="horz" wrap="square" lIns="0" tIns="17145" rIns="0" bIns="0" rtlCol="0">
            <a:spAutoFit/>
          </a:bodyPr>
          <a:lstStyle/>
          <a:p>
            <a:pPr marL="12700" marR="5080">
              <a:lnSpc>
                <a:spcPts val="950"/>
              </a:lnSpc>
              <a:spcBef>
                <a:spcPts val="135"/>
              </a:spcBef>
            </a:pPr>
            <a:r>
              <a:rPr sz="800" b="1" spc="-25" dirty="0">
                <a:solidFill>
                  <a:srgbClr val="3B3BFF"/>
                </a:solidFill>
                <a:latin typeface="Arial"/>
                <a:cs typeface="Arial"/>
              </a:rPr>
              <a:t>Phân </a:t>
            </a:r>
            <a:r>
              <a:rPr sz="800" b="1" spc="-20" dirty="0">
                <a:solidFill>
                  <a:srgbClr val="3B3BFF"/>
                </a:solidFill>
                <a:latin typeface="Arial"/>
                <a:cs typeface="Arial"/>
              </a:rPr>
              <a:t>tích </a:t>
            </a:r>
            <a:r>
              <a:rPr sz="800" b="1" spc="-45" dirty="0" err="1">
                <a:solidFill>
                  <a:srgbClr val="3B3BFF"/>
                </a:solidFill>
                <a:latin typeface="Arial"/>
                <a:cs typeface="Arial"/>
              </a:rPr>
              <a:t>và</a:t>
            </a:r>
            <a:r>
              <a:rPr sz="800" b="1" spc="-45" dirty="0">
                <a:solidFill>
                  <a:srgbClr val="3B3BFF"/>
                </a:solidFill>
                <a:latin typeface="Arial"/>
                <a:cs typeface="Arial"/>
              </a:rPr>
              <a:t> </a:t>
            </a:r>
            <a:r>
              <a:rPr sz="800" b="1" dirty="0" err="1">
                <a:solidFill>
                  <a:srgbClr val="3B3BFF"/>
                </a:solidFill>
                <a:latin typeface="Arial"/>
                <a:cs typeface="Arial"/>
              </a:rPr>
              <a:t>thi</a:t>
            </a:r>
            <a:r>
              <a:rPr lang="vi-VN" sz="800" b="1" dirty="0">
                <a:solidFill>
                  <a:srgbClr val="3B3BFF"/>
                </a:solidFill>
                <a:latin typeface="Arial"/>
                <a:cs typeface="Arial"/>
              </a:rPr>
              <a:t>ết kế</a:t>
            </a:r>
            <a:endParaRPr lang="en-US" sz="800" b="1" dirty="0">
              <a:solidFill>
                <a:srgbClr val="3B3BFF"/>
              </a:solidFill>
              <a:latin typeface="Arial"/>
              <a:cs typeface="Arial"/>
            </a:endParaRPr>
          </a:p>
        </p:txBody>
      </p:sp>
      <p:sp>
        <p:nvSpPr>
          <p:cNvPr id="4" name="object 4"/>
          <p:cNvSpPr txBox="1"/>
          <p:nvPr/>
        </p:nvSpPr>
        <p:spPr>
          <a:xfrm>
            <a:off x="57760" y="1069449"/>
            <a:ext cx="686944" cy="547201"/>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dựng chương trình</a:t>
            </a:r>
            <a:endParaRPr lang="en-US" sz="800" b="1" spc="-20" dirty="0">
              <a:solidFill>
                <a:srgbClr val="3B3BFF"/>
              </a:solidFill>
              <a:latin typeface="Arial"/>
              <a:cs typeface="Arial"/>
            </a:endParaRPr>
          </a:p>
          <a:p>
            <a:pPr marL="12700" marR="5080">
              <a:lnSpc>
                <a:spcPts val="950"/>
              </a:lnSpc>
              <a:spcBef>
                <a:spcPts val="135"/>
              </a:spcBef>
            </a:pPr>
            <a:r>
              <a:rPr lang="en-US" sz="800" b="1" spc="-20" dirty="0">
                <a:solidFill>
                  <a:srgbClr val="3B3BFF"/>
                </a:solidFill>
                <a:latin typeface="Arial"/>
                <a:cs typeface="Arial"/>
              </a:rPr>
              <a:t> </a:t>
            </a:r>
            <a:r>
              <a:rPr lang="en-US" sz="600" i="1" spc="-20" dirty="0">
                <a:solidFill>
                  <a:srgbClr val="3B3BFF"/>
                </a:solidFill>
                <a:latin typeface="Arial"/>
                <a:cs typeface="Arial"/>
              </a:rPr>
              <a:t>Dashboard</a:t>
            </a:r>
          </a:p>
          <a:p>
            <a:pPr marL="12700" marR="5080">
              <a:lnSpc>
                <a:spcPts val="950"/>
              </a:lnSpc>
              <a:spcBef>
                <a:spcPts val="135"/>
              </a:spcBef>
            </a:pPr>
            <a:r>
              <a:rPr lang="en-US" sz="600" i="1" spc="-20" dirty="0">
                <a:solidFill>
                  <a:srgbClr val="3B3BFF"/>
                </a:solidFill>
                <a:latin typeface="Arial"/>
                <a:cs typeface="Arial"/>
              </a:rPr>
              <a:t>  </a:t>
            </a:r>
            <a:r>
              <a:rPr lang="en-US" sz="600" i="1" u="sng" spc="-20" dirty="0" err="1">
                <a:solidFill>
                  <a:srgbClr val="3B3BFF"/>
                </a:solidFill>
                <a:latin typeface="Arial"/>
                <a:cs typeface="Arial"/>
              </a:rPr>
              <a:t>Tổng</a:t>
            </a:r>
            <a:r>
              <a:rPr lang="en-US" sz="600" i="1" u="sng" spc="-20" dirty="0">
                <a:solidFill>
                  <a:srgbClr val="3B3BFF"/>
                </a:solidFill>
                <a:latin typeface="Arial"/>
                <a:cs typeface="Arial"/>
              </a:rPr>
              <a:t> </a:t>
            </a:r>
            <a:r>
              <a:rPr lang="en-US" sz="600" i="1" u="sng" spc="-20" dirty="0" err="1">
                <a:solidFill>
                  <a:srgbClr val="3B3BFF"/>
                </a:solidFill>
                <a:latin typeface="Arial"/>
                <a:cs typeface="Arial"/>
              </a:rPr>
              <a:t>kết</a:t>
            </a:r>
            <a:endParaRPr sz="800" i="1" u="sng"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77900" y="114991"/>
            <a:ext cx="2914231" cy="355867"/>
          </a:xfrm>
          <a:prstGeom prst="rect">
            <a:avLst/>
          </a:prstGeom>
        </p:spPr>
        <p:txBody>
          <a:bodyPr vert="horz" wrap="square" lIns="0" tIns="17145" rIns="0" bIns="0" rtlCol="0">
            <a:spAutoFit/>
          </a:bodyPr>
          <a:lstStyle/>
          <a:p>
            <a:pPr marL="12700">
              <a:lnSpc>
                <a:spcPct val="100000"/>
              </a:lnSpc>
              <a:spcBef>
                <a:spcPts val="135"/>
              </a:spcBef>
            </a:pPr>
            <a:r>
              <a:rPr lang="en-US" spc="-20" dirty="0" err="1"/>
              <a:t>Tổng</a:t>
            </a:r>
            <a:r>
              <a:rPr lang="en-US" spc="-20" dirty="0"/>
              <a:t> </a:t>
            </a:r>
            <a:r>
              <a:rPr lang="en-US" spc="-20" dirty="0" err="1"/>
              <a:t>kết</a:t>
            </a:r>
            <a:br>
              <a:rPr lang="en-US" spc="-20" dirty="0"/>
            </a:br>
            <a:endParaRPr lang="en-US"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32</a:t>
            </a:fld>
            <a:endParaRPr spc="-20" dirty="0"/>
          </a:p>
        </p:txBody>
      </p:sp>
      <p:sp>
        <p:nvSpPr>
          <p:cNvPr id="27" name="TextBox 26">
            <a:extLst>
              <a:ext uri="{FF2B5EF4-FFF2-40B4-BE49-F238E27FC236}">
                <a16:creationId xmlns:a16="http://schemas.microsoft.com/office/drawing/2014/main" id="{60889F87-F137-4BD3-BE45-FBF09A33DAB0}"/>
              </a:ext>
            </a:extLst>
          </p:cNvPr>
          <p:cNvSpPr txBox="1"/>
          <p:nvPr/>
        </p:nvSpPr>
        <p:spPr>
          <a:xfrm>
            <a:off x="1054100" y="770952"/>
            <a:ext cx="4495796" cy="1869743"/>
          </a:xfrm>
          <a:prstGeom prst="rect">
            <a:avLst/>
          </a:prstGeom>
          <a:noFill/>
        </p:spPr>
        <p:txBody>
          <a:bodyPr wrap="square" rtlCol="0">
            <a:spAutoFit/>
          </a:bodyPr>
          <a:lstStyle/>
          <a:p>
            <a:pPr marL="228600" indent="-228600" algn="just">
              <a:buFont typeface="+mj-lt"/>
              <a:buAutoNum type="arabicPeriod"/>
            </a:pPr>
            <a:r>
              <a:rPr lang="en-US" sz="1050" dirty="0" err="1"/>
              <a:t>Cần</a:t>
            </a:r>
            <a:r>
              <a:rPr lang="en-US" sz="1050" dirty="0"/>
              <a:t> </a:t>
            </a:r>
            <a:r>
              <a:rPr lang="en-US" sz="1050" dirty="0" err="1"/>
              <a:t>tìm</a:t>
            </a:r>
            <a:r>
              <a:rPr lang="en-US" sz="1050" dirty="0"/>
              <a:t> </a:t>
            </a:r>
            <a:r>
              <a:rPr lang="en-US" sz="1050" dirty="0" err="1"/>
              <a:t>hiểu</a:t>
            </a:r>
            <a:r>
              <a:rPr lang="en-US" sz="1050" dirty="0"/>
              <a:t>, </a:t>
            </a:r>
            <a:r>
              <a:rPr lang="en-US" sz="1050" dirty="0" err="1"/>
              <a:t>khảo</a:t>
            </a:r>
            <a:r>
              <a:rPr lang="en-US" sz="1050" dirty="0"/>
              <a:t> </a:t>
            </a:r>
            <a:r>
              <a:rPr lang="en-US" sz="1050" dirty="0" err="1"/>
              <a:t>sát</a:t>
            </a:r>
            <a:r>
              <a:rPr lang="en-US" sz="1050" dirty="0"/>
              <a:t> </a:t>
            </a:r>
            <a:r>
              <a:rPr lang="en-US" sz="1050" dirty="0" err="1"/>
              <a:t>kĩ</a:t>
            </a:r>
            <a:r>
              <a:rPr lang="en-US" sz="1050" dirty="0"/>
              <a:t> </a:t>
            </a:r>
            <a:r>
              <a:rPr lang="en-US" sz="1050" dirty="0" err="1"/>
              <a:t>càng</a:t>
            </a:r>
            <a:r>
              <a:rPr lang="en-US" sz="1050" dirty="0"/>
              <a:t> </a:t>
            </a:r>
            <a:r>
              <a:rPr lang="en-US" sz="1050" dirty="0" err="1"/>
              <a:t>yêu</a:t>
            </a:r>
            <a:r>
              <a:rPr lang="en-US" sz="1050" dirty="0"/>
              <a:t> </a:t>
            </a:r>
            <a:r>
              <a:rPr lang="en-US" sz="1050" dirty="0" err="1"/>
              <a:t>cầu</a:t>
            </a:r>
            <a:r>
              <a:rPr lang="en-US" sz="1050" dirty="0"/>
              <a:t>, </a:t>
            </a:r>
            <a:r>
              <a:rPr lang="en-US" sz="1050" dirty="0" err="1"/>
              <a:t>nghiệp</a:t>
            </a:r>
            <a:r>
              <a:rPr lang="en-US" sz="1050" dirty="0"/>
              <a:t> </a:t>
            </a:r>
            <a:r>
              <a:rPr lang="en-US" sz="1050" dirty="0" err="1"/>
              <a:t>vụ</a:t>
            </a:r>
            <a:r>
              <a:rPr lang="en-US" sz="1050" dirty="0"/>
              <a:t> </a:t>
            </a:r>
            <a:r>
              <a:rPr lang="en-US" sz="1050" dirty="0" err="1"/>
              <a:t>chuyên</a:t>
            </a:r>
            <a:r>
              <a:rPr lang="en-US" sz="1050" dirty="0"/>
              <a:t> </a:t>
            </a:r>
            <a:r>
              <a:rPr lang="en-US" sz="1050" dirty="0" err="1"/>
              <a:t>môn</a:t>
            </a:r>
            <a:r>
              <a:rPr lang="en-US" sz="1050" dirty="0"/>
              <a:t> </a:t>
            </a:r>
            <a:r>
              <a:rPr lang="en-US" sz="1050" dirty="0" err="1"/>
              <a:t>trước</a:t>
            </a:r>
            <a:r>
              <a:rPr lang="en-US" sz="1050" dirty="0"/>
              <a:t> </a:t>
            </a:r>
            <a:r>
              <a:rPr lang="en-US" sz="1050" dirty="0" err="1"/>
              <a:t>khi</a:t>
            </a:r>
            <a:r>
              <a:rPr lang="en-US" sz="1050" dirty="0"/>
              <a:t> </a:t>
            </a:r>
            <a:r>
              <a:rPr lang="en-US" sz="1050" dirty="0" err="1"/>
              <a:t>xử</a:t>
            </a:r>
            <a:r>
              <a:rPr lang="en-US" sz="1050" dirty="0"/>
              <a:t> </a:t>
            </a:r>
            <a:r>
              <a:rPr lang="en-US" sz="1050" dirty="0" err="1"/>
              <a:t>lý</a:t>
            </a:r>
            <a:r>
              <a:rPr lang="en-US" sz="1050" dirty="0"/>
              <a:t> </a:t>
            </a:r>
            <a:r>
              <a:rPr lang="en-US" sz="1050" dirty="0" err="1"/>
              <a:t>dữ</a:t>
            </a:r>
            <a:r>
              <a:rPr lang="en-US" sz="1050" dirty="0"/>
              <a:t> </a:t>
            </a:r>
            <a:r>
              <a:rPr lang="en-US" sz="1050" dirty="0" err="1"/>
              <a:t>liệu</a:t>
            </a:r>
            <a:r>
              <a:rPr lang="en-US" sz="1050" dirty="0"/>
              <a:t>, </a:t>
            </a:r>
            <a:r>
              <a:rPr lang="en-US" sz="1050" dirty="0" err="1"/>
              <a:t>phân</a:t>
            </a:r>
            <a:r>
              <a:rPr lang="en-US" sz="1050" dirty="0"/>
              <a:t> </a:t>
            </a:r>
            <a:r>
              <a:rPr lang="en-US" sz="1050" dirty="0" err="1"/>
              <a:t>tích</a:t>
            </a:r>
            <a:r>
              <a:rPr lang="en-US" sz="1050" dirty="0"/>
              <a:t> </a:t>
            </a:r>
            <a:r>
              <a:rPr lang="en-US" sz="1050" dirty="0" err="1"/>
              <a:t>và</a:t>
            </a:r>
            <a:r>
              <a:rPr lang="en-US" sz="1050" dirty="0"/>
              <a:t> </a:t>
            </a:r>
            <a:r>
              <a:rPr lang="en-US" sz="1050" dirty="0" err="1"/>
              <a:t>thiết</a:t>
            </a:r>
            <a:r>
              <a:rPr lang="en-US" sz="1050" dirty="0"/>
              <a:t> </a:t>
            </a:r>
            <a:r>
              <a:rPr lang="en-US" sz="1050" dirty="0" err="1"/>
              <a:t>kế</a:t>
            </a:r>
            <a:r>
              <a:rPr lang="en-US" sz="1050" dirty="0"/>
              <a:t> Data warehouse</a:t>
            </a:r>
          </a:p>
          <a:p>
            <a:pPr marL="228600" indent="-228600" algn="just">
              <a:buFont typeface="+mj-lt"/>
              <a:buAutoNum type="arabicPeriod"/>
            </a:pPr>
            <a:r>
              <a:rPr lang="en-US" sz="1050" dirty="0" err="1"/>
              <a:t>Dữ</a:t>
            </a:r>
            <a:r>
              <a:rPr lang="en-US" sz="1050" dirty="0"/>
              <a:t> </a:t>
            </a:r>
            <a:r>
              <a:rPr lang="en-US" sz="1050" dirty="0" err="1"/>
              <a:t>liệu</a:t>
            </a:r>
            <a:r>
              <a:rPr lang="en-US" sz="1050" dirty="0"/>
              <a:t> </a:t>
            </a:r>
            <a:r>
              <a:rPr lang="en-US" sz="1050" dirty="0" err="1"/>
              <a:t>thực</a:t>
            </a:r>
            <a:r>
              <a:rPr lang="en-US" sz="1050" dirty="0"/>
              <a:t> </a:t>
            </a:r>
            <a:r>
              <a:rPr lang="en-US" sz="1050" dirty="0" err="1"/>
              <a:t>tế</a:t>
            </a:r>
            <a:r>
              <a:rPr lang="en-US" sz="1050" dirty="0"/>
              <a:t> </a:t>
            </a:r>
            <a:r>
              <a:rPr lang="en-US" sz="1050" dirty="0" err="1"/>
              <a:t>luôn</a:t>
            </a:r>
            <a:r>
              <a:rPr lang="en-US" sz="1050" dirty="0"/>
              <a:t> </a:t>
            </a:r>
            <a:r>
              <a:rPr lang="en-US" sz="1050" dirty="0" err="1"/>
              <a:t>luôn</a:t>
            </a:r>
            <a:r>
              <a:rPr lang="en-US" sz="1050" dirty="0"/>
              <a:t> </a:t>
            </a:r>
            <a:r>
              <a:rPr lang="en-US" sz="1050" dirty="0" err="1"/>
              <a:t>chưa</a:t>
            </a:r>
            <a:r>
              <a:rPr lang="en-US" sz="1050" dirty="0"/>
              <a:t> </a:t>
            </a:r>
            <a:r>
              <a:rPr lang="en-US" sz="1050" dirty="0" err="1"/>
              <a:t>hoàn</a:t>
            </a:r>
            <a:r>
              <a:rPr lang="en-US" sz="1050" dirty="0"/>
              <a:t> </a:t>
            </a:r>
            <a:r>
              <a:rPr lang="en-US" sz="1050" dirty="0" err="1"/>
              <a:t>chỉnh</a:t>
            </a:r>
            <a:r>
              <a:rPr lang="en-US" sz="1050" dirty="0"/>
              <a:t>. </a:t>
            </a:r>
            <a:r>
              <a:rPr lang="en-US" sz="1050" dirty="0" err="1"/>
              <a:t>Cần</a:t>
            </a:r>
            <a:r>
              <a:rPr lang="en-US" sz="1050" dirty="0"/>
              <a:t> </a:t>
            </a:r>
            <a:r>
              <a:rPr lang="en-US" sz="1050" dirty="0" err="1"/>
              <a:t>có</a:t>
            </a:r>
            <a:r>
              <a:rPr lang="en-US" sz="1050" dirty="0"/>
              <a:t> </a:t>
            </a:r>
            <a:r>
              <a:rPr lang="en-US" sz="1050" dirty="0" err="1"/>
              <a:t>các</a:t>
            </a:r>
            <a:r>
              <a:rPr lang="en-US" sz="1050" dirty="0"/>
              <a:t> </a:t>
            </a:r>
            <a:r>
              <a:rPr lang="en-US" sz="1050" dirty="0" err="1"/>
              <a:t>bước</a:t>
            </a:r>
            <a:r>
              <a:rPr lang="en-US" sz="1050" dirty="0"/>
              <a:t> </a:t>
            </a:r>
            <a:r>
              <a:rPr lang="en-US" sz="1050" dirty="0" err="1"/>
              <a:t>xử</a:t>
            </a:r>
            <a:r>
              <a:rPr lang="en-US" sz="1050" dirty="0"/>
              <a:t> </a:t>
            </a:r>
            <a:r>
              <a:rPr lang="en-US" sz="1050" dirty="0" err="1"/>
              <a:t>lý</a:t>
            </a:r>
            <a:r>
              <a:rPr lang="en-US" sz="1050" dirty="0"/>
              <a:t> </a:t>
            </a:r>
            <a:r>
              <a:rPr lang="en-US" sz="1050" dirty="0" err="1"/>
              <a:t>dữ</a:t>
            </a:r>
            <a:r>
              <a:rPr lang="en-US" sz="1050" dirty="0"/>
              <a:t> </a:t>
            </a:r>
            <a:r>
              <a:rPr lang="en-US" sz="1050" dirty="0" err="1"/>
              <a:t>liệu</a:t>
            </a:r>
            <a:r>
              <a:rPr lang="en-US" sz="1050" dirty="0"/>
              <a:t> </a:t>
            </a:r>
            <a:r>
              <a:rPr lang="en-US" sz="1050" dirty="0" err="1"/>
              <a:t>sao</a:t>
            </a:r>
            <a:r>
              <a:rPr lang="en-US" sz="1050" dirty="0"/>
              <a:t> </a:t>
            </a:r>
            <a:r>
              <a:rPr lang="en-US" sz="1050" dirty="0" err="1"/>
              <a:t>cho</a:t>
            </a:r>
            <a:r>
              <a:rPr lang="en-US" sz="1050" dirty="0"/>
              <a:t> </a:t>
            </a:r>
            <a:r>
              <a:rPr lang="en-US" sz="1050" dirty="0" err="1"/>
              <a:t>đạt</a:t>
            </a:r>
            <a:r>
              <a:rPr lang="en-US" sz="1050" dirty="0"/>
              <a:t> </a:t>
            </a:r>
            <a:r>
              <a:rPr lang="en-US" sz="1050" dirty="0" err="1"/>
              <a:t>hiệu</a:t>
            </a:r>
            <a:r>
              <a:rPr lang="en-US" sz="1050" dirty="0"/>
              <a:t> </a:t>
            </a:r>
            <a:r>
              <a:rPr lang="en-US" sz="1050" dirty="0" err="1"/>
              <a:t>quả</a:t>
            </a:r>
            <a:r>
              <a:rPr lang="en-US" sz="1050" dirty="0"/>
              <a:t>, </a:t>
            </a:r>
            <a:r>
              <a:rPr lang="en-US" sz="1050" dirty="0" err="1"/>
              <a:t>dữ</a:t>
            </a:r>
            <a:r>
              <a:rPr lang="en-US" sz="1050" dirty="0"/>
              <a:t> </a:t>
            </a:r>
            <a:r>
              <a:rPr lang="en-US" sz="1050" dirty="0" err="1"/>
              <a:t>liệu</a:t>
            </a:r>
            <a:r>
              <a:rPr lang="en-US" sz="1050" dirty="0"/>
              <a:t> </a:t>
            </a:r>
            <a:r>
              <a:rPr lang="en-US" sz="1050" dirty="0" err="1"/>
              <a:t>được</a:t>
            </a:r>
            <a:r>
              <a:rPr lang="en-US" sz="1050" dirty="0"/>
              <a:t> </a:t>
            </a:r>
            <a:r>
              <a:rPr lang="en-US" sz="1050" dirty="0" err="1"/>
              <a:t>chọn</a:t>
            </a:r>
            <a:r>
              <a:rPr lang="en-US" sz="1050" dirty="0"/>
              <a:t> </a:t>
            </a:r>
            <a:r>
              <a:rPr lang="en-US" sz="1050" dirty="0" err="1"/>
              <a:t>lọc</a:t>
            </a:r>
            <a:r>
              <a:rPr lang="en-US" sz="1050" dirty="0"/>
              <a:t>, </a:t>
            </a:r>
            <a:r>
              <a:rPr lang="en-US" sz="1050" dirty="0" err="1"/>
              <a:t>chuẩn</a:t>
            </a:r>
            <a:r>
              <a:rPr lang="en-US" sz="1050" dirty="0"/>
              <a:t> </a:t>
            </a:r>
            <a:r>
              <a:rPr lang="en-US" sz="1050" dirty="0" err="1"/>
              <a:t>hoá</a:t>
            </a:r>
            <a:r>
              <a:rPr lang="en-US" sz="1050" dirty="0"/>
              <a:t>, </a:t>
            </a:r>
            <a:r>
              <a:rPr lang="en-US" sz="1050" dirty="0" err="1"/>
              <a:t>thu</a:t>
            </a:r>
            <a:r>
              <a:rPr lang="en-US" sz="1050" dirty="0"/>
              <a:t> </a:t>
            </a:r>
            <a:r>
              <a:rPr lang="en-US" sz="1050" dirty="0" err="1"/>
              <a:t>gọn</a:t>
            </a:r>
            <a:r>
              <a:rPr lang="en-US" sz="1050" dirty="0"/>
              <a:t> </a:t>
            </a:r>
            <a:r>
              <a:rPr lang="en-US" sz="1050" dirty="0" err="1"/>
              <a:t>kích</a:t>
            </a:r>
            <a:r>
              <a:rPr lang="en-US" sz="1050" dirty="0"/>
              <a:t> </a:t>
            </a:r>
            <a:r>
              <a:rPr lang="en-US" sz="1050" dirty="0" err="1"/>
              <a:t>thước</a:t>
            </a:r>
            <a:r>
              <a:rPr lang="en-US" sz="1050" dirty="0"/>
              <a:t> </a:t>
            </a:r>
            <a:r>
              <a:rPr lang="en-US" sz="1050" dirty="0" err="1"/>
              <a:t>để</a:t>
            </a:r>
            <a:r>
              <a:rPr lang="en-US" sz="1050" dirty="0"/>
              <a:t> </a:t>
            </a:r>
            <a:r>
              <a:rPr lang="en-US" sz="1050" dirty="0" err="1"/>
              <a:t>phù</a:t>
            </a:r>
            <a:r>
              <a:rPr lang="en-US" sz="1050" dirty="0"/>
              <a:t> </a:t>
            </a:r>
            <a:r>
              <a:rPr lang="en-US" sz="1050" dirty="0" err="1"/>
              <a:t>hợp</a:t>
            </a:r>
            <a:r>
              <a:rPr lang="en-US" sz="1050" dirty="0"/>
              <a:t> </a:t>
            </a:r>
            <a:r>
              <a:rPr lang="en-US" sz="1050" dirty="0" err="1"/>
              <a:t>với</a:t>
            </a:r>
            <a:r>
              <a:rPr lang="en-US" sz="1050" dirty="0"/>
              <a:t> </a:t>
            </a:r>
            <a:r>
              <a:rPr lang="en-US" sz="1050" dirty="0" err="1"/>
              <a:t>yêu</a:t>
            </a:r>
            <a:r>
              <a:rPr lang="en-US" sz="1050" dirty="0"/>
              <a:t> </a:t>
            </a:r>
            <a:r>
              <a:rPr lang="en-US" sz="1050" dirty="0" err="1"/>
              <a:t>cầu</a:t>
            </a:r>
            <a:r>
              <a:rPr lang="en-US" sz="1050" dirty="0"/>
              <a:t> </a:t>
            </a:r>
            <a:r>
              <a:rPr lang="en-US" sz="1050" dirty="0" err="1"/>
              <a:t>phân</a:t>
            </a:r>
            <a:r>
              <a:rPr lang="en-US" sz="1050" dirty="0"/>
              <a:t> </a:t>
            </a:r>
            <a:r>
              <a:rPr lang="en-US" sz="1050" dirty="0" err="1"/>
              <a:t>tích</a:t>
            </a:r>
            <a:endParaRPr lang="en-US" sz="1050" dirty="0"/>
          </a:p>
          <a:p>
            <a:pPr marL="228600" indent="-228600" algn="just">
              <a:buFont typeface="+mj-lt"/>
              <a:buAutoNum type="arabicPeriod"/>
            </a:pPr>
            <a:r>
              <a:rPr lang="en-US" sz="1050" dirty="0"/>
              <a:t>Dashboard </a:t>
            </a:r>
            <a:r>
              <a:rPr lang="en-US" sz="1050" dirty="0" err="1"/>
              <a:t>cần</a:t>
            </a:r>
            <a:r>
              <a:rPr lang="en-US" sz="1050" dirty="0"/>
              <a:t> </a:t>
            </a:r>
            <a:r>
              <a:rPr lang="en-US" sz="1050" dirty="0" err="1"/>
              <a:t>phải</a:t>
            </a:r>
            <a:r>
              <a:rPr lang="en-US" sz="1050" dirty="0"/>
              <a:t> </a:t>
            </a:r>
            <a:r>
              <a:rPr lang="en-US" sz="1050" dirty="0" err="1"/>
              <a:t>bám</a:t>
            </a:r>
            <a:r>
              <a:rPr lang="en-US" sz="1050" dirty="0"/>
              <a:t> </a:t>
            </a:r>
            <a:r>
              <a:rPr lang="en-US" sz="1050" dirty="0" err="1"/>
              <a:t>sát</a:t>
            </a:r>
            <a:r>
              <a:rPr lang="en-US" sz="1050" dirty="0"/>
              <a:t> </a:t>
            </a:r>
            <a:r>
              <a:rPr lang="en-US" sz="1050" dirty="0" err="1"/>
              <a:t>yêu</a:t>
            </a:r>
            <a:r>
              <a:rPr lang="en-US" sz="1050" dirty="0"/>
              <a:t> </a:t>
            </a:r>
            <a:r>
              <a:rPr lang="en-US" sz="1050" dirty="0" err="1"/>
              <a:t>cầu</a:t>
            </a:r>
            <a:r>
              <a:rPr lang="en-US" sz="1050" dirty="0"/>
              <a:t> </a:t>
            </a:r>
            <a:r>
              <a:rPr lang="en-US" sz="1050" dirty="0" err="1"/>
              <a:t>nghiệp</a:t>
            </a:r>
            <a:r>
              <a:rPr lang="en-US" sz="1050" dirty="0"/>
              <a:t> </a:t>
            </a:r>
            <a:r>
              <a:rPr lang="en-US" sz="1050" dirty="0" err="1"/>
              <a:t>vụ</a:t>
            </a:r>
            <a:r>
              <a:rPr lang="en-US" sz="1050" dirty="0"/>
              <a:t>, </a:t>
            </a:r>
            <a:r>
              <a:rPr lang="en-US" sz="1050" dirty="0" err="1"/>
              <a:t>đảm</a:t>
            </a:r>
            <a:r>
              <a:rPr lang="en-US" sz="1050" dirty="0"/>
              <a:t> </a:t>
            </a:r>
            <a:r>
              <a:rPr lang="en-US" sz="1050" dirty="0" err="1"/>
              <a:t>bảo</a:t>
            </a:r>
            <a:r>
              <a:rPr lang="en-US" sz="1050" dirty="0"/>
              <a:t> </a:t>
            </a:r>
            <a:r>
              <a:rPr lang="en-US" sz="1050" dirty="0" err="1"/>
              <a:t>tính</a:t>
            </a:r>
            <a:r>
              <a:rPr lang="en-US" sz="1050" dirty="0"/>
              <a:t> </a:t>
            </a:r>
            <a:r>
              <a:rPr lang="en-US" sz="1050" dirty="0" err="1"/>
              <a:t>trực</a:t>
            </a:r>
            <a:r>
              <a:rPr lang="en-US" sz="1050" dirty="0"/>
              <a:t> </a:t>
            </a:r>
            <a:r>
              <a:rPr lang="en-US" sz="1050" dirty="0" err="1"/>
              <a:t>quan</a:t>
            </a:r>
            <a:r>
              <a:rPr lang="en-US" sz="1050" dirty="0"/>
              <a:t>, </a:t>
            </a:r>
            <a:r>
              <a:rPr lang="en-US" sz="1050" dirty="0" err="1"/>
              <a:t>đa</a:t>
            </a:r>
            <a:r>
              <a:rPr lang="en-US" sz="1050" dirty="0"/>
              <a:t> </a:t>
            </a:r>
            <a:r>
              <a:rPr lang="en-US" sz="1050" dirty="0" err="1"/>
              <a:t>dạng</a:t>
            </a:r>
            <a:r>
              <a:rPr lang="en-US" sz="1050" dirty="0"/>
              <a:t>, </a:t>
            </a:r>
            <a:r>
              <a:rPr lang="en-US" sz="1050" dirty="0" err="1"/>
              <a:t>thông</a:t>
            </a:r>
            <a:r>
              <a:rPr lang="en-US" sz="1050" dirty="0"/>
              <a:t> tin </a:t>
            </a:r>
            <a:r>
              <a:rPr lang="en-US" sz="1050" dirty="0" err="1"/>
              <a:t>phải</a:t>
            </a:r>
            <a:r>
              <a:rPr lang="en-US" sz="1050" dirty="0"/>
              <a:t> </a:t>
            </a:r>
            <a:r>
              <a:rPr lang="en-US" sz="1050" dirty="0" err="1"/>
              <a:t>được</a:t>
            </a:r>
            <a:r>
              <a:rPr lang="en-US" sz="1050" dirty="0"/>
              <a:t> </a:t>
            </a:r>
            <a:r>
              <a:rPr lang="en-US" sz="1050" dirty="0" err="1"/>
              <a:t>biểu</a:t>
            </a:r>
            <a:r>
              <a:rPr lang="en-US" sz="1050" dirty="0"/>
              <a:t> </a:t>
            </a:r>
            <a:r>
              <a:rPr lang="en-US" sz="1050" dirty="0" err="1"/>
              <a:t>diễn</a:t>
            </a:r>
            <a:r>
              <a:rPr lang="en-US" sz="1050" dirty="0"/>
              <a:t> </a:t>
            </a:r>
            <a:r>
              <a:rPr lang="en-US" sz="1050" dirty="0" err="1"/>
              <a:t>tường</a:t>
            </a:r>
            <a:r>
              <a:rPr lang="en-US" sz="1050" dirty="0"/>
              <a:t> </a:t>
            </a:r>
            <a:r>
              <a:rPr lang="en-US" sz="1050" dirty="0" err="1"/>
              <a:t>minh</a:t>
            </a:r>
            <a:r>
              <a:rPr lang="en-US" sz="1050" dirty="0"/>
              <a:t>, </a:t>
            </a:r>
            <a:r>
              <a:rPr lang="en-US" sz="1050" dirty="0" err="1"/>
              <a:t>được</a:t>
            </a:r>
            <a:r>
              <a:rPr lang="en-US" sz="1050" dirty="0"/>
              <a:t> </a:t>
            </a:r>
            <a:r>
              <a:rPr lang="en-US" sz="1050" dirty="0" err="1"/>
              <a:t>sắp</a:t>
            </a:r>
            <a:r>
              <a:rPr lang="en-US" sz="1050" dirty="0"/>
              <a:t> </a:t>
            </a:r>
            <a:r>
              <a:rPr lang="en-US" sz="1050" dirty="0" err="1"/>
              <a:t>xếp</a:t>
            </a:r>
            <a:r>
              <a:rPr lang="en-US" sz="1050" dirty="0"/>
              <a:t> khoa </a:t>
            </a:r>
            <a:r>
              <a:rPr lang="en-US" sz="1050" dirty="0" err="1"/>
              <a:t>học</a:t>
            </a:r>
            <a:r>
              <a:rPr lang="en-US" sz="1050" dirty="0"/>
              <a:t>,…</a:t>
            </a:r>
          </a:p>
          <a:p>
            <a:pPr marL="228600" indent="-228600" algn="just">
              <a:buFont typeface="+mj-lt"/>
              <a:buAutoNum type="arabicPeriod"/>
            </a:pPr>
            <a:r>
              <a:rPr lang="en-US" sz="1050" dirty="0"/>
              <a:t>Dashboard </a:t>
            </a:r>
            <a:r>
              <a:rPr lang="en-US" sz="1050" dirty="0" err="1"/>
              <a:t>phải</a:t>
            </a:r>
            <a:r>
              <a:rPr lang="en-US" sz="1050" dirty="0"/>
              <a:t> </a:t>
            </a:r>
            <a:r>
              <a:rPr lang="en-US" sz="1050" dirty="0" err="1"/>
              <a:t>phục</a:t>
            </a:r>
            <a:r>
              <a:rPr lang="en-US" sz="1050" dirty="0"/>
              <a:t> </a:t>
            </a:r>
            <a:r>
              <a:rPr lang="en-US" sz="1050" dirty="0" err="1"/>
              <a:t>vụ</a:t>
            </a:r>
            <a:r>
              <a:rPr lang="en-US" sz="1050" dirty="0"/>
              <a:t> </a:t>
            </a:r>
            <a:r>
              <a:rPr lang="en-US" sz="1050" dirty="0" err="1"/>
              <a:t>nhu</a:t>
            </a:r>
            <a:r>
              <a:rPr lang="en-US" sz="1050" dirty="0"/>
              <a:t> </a:t>
            </a:r>
            <a:r>
              <a:rPr lang="en-US" sz="1050" dirty="0" err="1"/>
              <a:t>cầu</a:t>
            </a:r>
            <a:r>
              <a:rPr lang="en-US" sz="1050" dirty="0"/>
              <a:t> </a:t>
            </a:r>
            <a:r>
              <a:rPr lang="en-US" sz="1050" dirty="0" err="1"/>
              <a:t>đưa</a:t>
            </a:r>
            <a:r>
              <a:rPr lang="en-US" sz="1050" dirty="0"/>
              <a:t> ra </a:t>
            </a:r>
            <a:r>
              <a:rPr lang="en-US" sz="1050" dirty="0" err="1"/>
              <a:t>phân</a:t>
            </a:r>
            <a:r>
              <a:rPr lang="en-US" sz="1050" dirty="0"/>
              <a:t> </a:t>
            </a:r>
            <a:r>
              <a:rPr lang="en-US" sz="1050" dirty="0" err="1"/>
              <a:t>tích</a:t>
            </a:r>
            <a:r>
              <a:rPr lang="en-US" sz="1050" dirty="0"/>
              <a:t>, </a:t>
            </a:r>
            <a:r>
              <a:rPr lang="en-US" sz="1050" dirty="0" err="1"/>
              <a:t>dự</a:t>
            </a:r>
            <a:r>
              <a:rPr lang="en-US" sz="1050" dirty="0"/>
              <a:t> </a:t>
            </a:r>
            <a:r>
              <a:rPr lang="en-US" sz="1050" dirty="0" err="1"/>
              <a:t>báo</a:t>
            </a:r>
            <a:r>
              <a:rPr lang="en-US" sz="1050" dirty="0"/>
              <a:t>, ra </a:t>
            </a:r>
            <a:r>
              <a:rPr lang="en-US" sz="1050" dirty="0" err="1"/>
              <a:t>quyết</a:t>
            </a:r>
            <a:r>
              <a:rPr lang="en-US" sz="1050" dirty="0"/>
              <a:t> </a:t>
            </a:r>
            <a:r>
              <a:rPr lang="en-US" sz="1050" dirty="0" err="1"/>
              <a:t>định</a:t>
            </a:r>
            <a:r>
              <a:rPr lang="en-US" sz="1050" dirty="0"/>
              <a:t>,… </a:t>
            </a:r>
            <a:r>
              <a:rPr lang="en-US" sz="1050" dirty="0" err="1"/>
              <a:t>không</a:t>
            </a:r>
            <a:r>
              <a:rPr lang="en-US" sz="1050" dirty="0"/>
              <a:t> </a:t>
            </a:r>
            <a:r>
              <a:rPr lang="en-US" sz="1050" dirty="0" err="1"/>
              <a:t>quá</a:t>
            </a:r>
            <a:r>
              <a:rPr lang="en-US" sz="1050" dirty="0"/>
              <a:t> </a:t>
            </a:r>
            <a:r>
              <a:rPr lang="en-US" sz="1050" dirty="0" err="1"/>
              <a:t>tập</a:t>
            </a:r>
            <a:r>
              <a:rPr lang="en-US" sz="1050" dirty="0"/>
              <a:t> </a:t>
            </a:r>
            <a:r>
              <a:rPr lang="en-US" sz="1050" dirty="0" err="1"/>
              <a:t>trung</a:t>
            </a:r>
            <a:r>
              <a:rPr lang="en-US" sz="1050" dirty="0"/>
              <a:t> </a:t>
            </a:r>
            <a:r>
              <a:rPr lang="en-US" sz="1050" dirty="0" err="1"/>
              <a:t>vào</a:t>
            </a:r>
            <a:r>
              <a:rPr lang="en-US" sz="1050" dirty="0"/>
              <a:t> </a:t>
            </a:r>
            <a:r>
              <a:rPr lang="en-US" sz="1050" dirty="0" err="1"/>
              <a:t>thống</a:t>
            </a:r>
            <a:r>
              <a:rPr lang="en-US" sz="1050" dirty="0"/>
              <a:t> </a:t>
            </a:r>
            <a:r>
              <a:rPr lang="en-US" sz="1050" dirty="0" err="1"/>
              <a:t>kê</a:t>
            </a:r>
            <a:r>
              <a:rPr lang="en-US" sz="1050" dirty="0"/>
              <a:t> </a:t>
            </a:r>
            <a:r>
              <a:rPr lang="en-US" sz="1050" dirty="0" err="1"/>
              <a:t>đơn</a:t>
            </a:r>
            <a:r>
              <a:rPr lang="en-US" sz="1050" dirty="0"/>
              <a:t> </a:t>
            </a:r>
            <a:r>
              <a:rPr lang="en-US" sz="1050" dirty="0" err="1"/>
              <a:t>thuần</a:t>
            </a:r>
            <a:endParaRPr lang="en-US" sz="1050" dirty="0"/>
          </a:p>
          <a:p>
            <a:pPr marL="228600" indent="-228600" algn="just">
              <a:buFont typeface="+mj-lt"/>
              <a:buAutoNum type="arabicPeriod"/>
            </a:pPr>
            <a:r>
              <a:rPr lang="en-US" sz="1050" dirty="0" err="1"/>
              <a:t>Kỹ</a:t>
            </a:r>
            <a:r>
              <a:rPr lang="en-US" sz="1050" dirty="0"/>
              <a:t> </a:t>
            </a:r>
            <a:r>
              <a:rPr lang="en-US" sz="1050" dirty="0" err="1"/>
              <a:t>năng</a:t>
            </a:r>
            <a:r>
              <a:rPr lang="en-US" sz="1050" dirty="0"/>
              <a:t> </a:t>
            </a:r>
            <a:r>
              <a:rPr lang="en-US" sz="1050" dirty="0" err="1"/>
              <a:t>làm</a:t>
            </a:r>
            <a:r>
              <a:rPr lang="en-US" sz="1050" dirty="0"/>
              <a:t> </a:t>
            </a:r>
            <a:r>
              <a:rPr lang="en-US" sz="1050" dirty="0" err="1"/>
              <a:t>việc</a:t>
            </a:r>
            <a:r>
              <a:rPr lang="en-US" sz="1050" dirty="0"/>
              <a:t> </a:t>
            </a:r>
            <a:r>
              <a:rPr lang="en-US" sz="1050" dirty="0" err="1"/>
              <a:t>nhóm</a:t>
            </a:r>
            <a:r>
              <a:rPr lang="en-US" sz="1050" dirty="0"/>
              <a:t> </a:t>
            </a:r>
            <a:r>
              <a:rPr lang="en-US" sz="1050" dirty="0" err="1"/>
              <a:t>hiệu</a:t>
            </a:r>
            <a:r>
              <a:rPr lang="en-US" sz="1050" dirty="0"/>
              <a:t> </a:t>
            </a:r>
            <a:r>
              <a:rPr lang="en-US" sz="1050" dirty="0" err="1"/>
              <a:t>quả</a:t>
            </a:r>
            <a:endParaRPr lang="en-US" sz="1050" dirty="0"/>
          </a:p>
        </p:txBody>
      </p:sp>
    </p:spTree>
    <p:extLst>
      <p:ext uri="{BB962C8B-B14F-4D97-AF65-F5344CB8AC3E}">
        <p14:creationId xmlns:p14="http://schemas.microsoft.com/office/powerpoint/2010/main" val="519944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1986" y="343147"/>
            <a:ext cx="1196340" cy="340360"/>
          </a:xfrm>
          <a:prstGeom prst="rect">
            <a:avLst/>
          </a:prstGeom>
        </p:spPr>
        <p:txBody>
          <a:bodyPr vert="horz" wrap="square" lIns="0" tIns="14604" rIns="0" bIns="0" rtlCol="0">
            <a:spAutoFit/>
          </a:bodyPr>
          <a:lstStyle/>
          <a:p>
            <a:pPr marL="12700">
              <a:lnSpc>
                <a:spcPct val="100000"/>
              </a:lnSpc>
              <a:spcBef>
                <a:spcPts val="114"/>
              </a:spcBef>
            </a:pPr>
            <a:r>
              <a:rPr sz="2050" b="0" spc="-80" dirty="0">
                <a:latin typeface="Trebuchet MS"/>
                <a:cs typeface="Trebuchet MS"/>
              </a:rPr>
              <a:t>Thank</a:t>
            </a:r>
            <a:r>
              <a:rPr sz="2050" b="0" spc="-40" dirty="0">
                <a:latin typeface="Trebuchet MS"/>
                <a:cs typeface="Trebuchet MS"/>
              </a:rPr>
              <a:t> </a:t>
            </a:r>
            <a:r>
              <a:rPr sz="2050" b="0" spc="-145" dirty="0">
                <a:latin typeface="Trebuchet MS"/>
                <a:cs typeface="Trebuchet MS"/>
              </a:rPr>
              <a:t>you!</a:t>
            </a:r>
            <a:endParaRPr sz="2050">
              <a:latin typeface="Trebuchet MS"/>
              <a:cs typeface="Trebuchet MS"/>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446341"/>
          </a:xfrm>
          <a:prstGeom prst="rect">
            <a:avLst/>
          </a:prstGeom>
        </p:spPr>
        <p:txBody>
          <a:bodyPr vert="horz" wrap="square" lIns="0" tIns="69215" rIns="0" bIns="0" rtlCol="0">
            <a:spAutoFit/>
          </a:bodyPr>
          <a:lstStyle/>
          <a:p>
            <a:pPr marL="12700">
              <a:lnSpc>
                <a:spcPct val="100000"/>
              </a:lnSpc>
              <a:spcBef>
                <a:spcPts val="545"/>
              </a:spcBef>
            </a:pPr>
            <a:r>
              <a:rPr sz="800" b="1" spc="-30" dirty="0" err="1">
                <a:solidFill>
                  <a:srgbClr val="EBA1A9"/>
                </a:solidFill>
                <a:latin typeface="Arial"/>
                <a:cs typeface="Arial"/>
                <a:hlinkClick r:id="rId2" action="ppaction://hlinksldjump"/>
              </a:rPr>
              <a:t>Kh</a:t>
            </a:r>
            <a:r>
              <a:rPr lang="vi-VN" sz="800" b="1" spc="-30" dirty="0" err="1">
                <a:solidFill>
                  <a:srgbClr val="EBA1A9"/>
                </a:solidFill>
                <a:latin typeface="Arial"/>
                <a:cs typeface="Arial"/>
                <a:hlinkClick r:id="rId2" action="ppaction://hlinksldjump"/>
              </a:rPr>
              <a:t>ảo</a:t>
            </a:r>
            <a:r>
              <a:rPr sz="800" b="1" spc="50" dirty="0">
                <a:solidFill>
                  <a:srgbClr val="EBA1A9"/>
                </a:solidFill>
                <a:latin typeface="Arial"/>
                <a:cs typeface="Arial"/>
                <a:hlinkClick r:id="rId2" action="ppaction://hlinksldjump"/>
              </a:rPr>
              <a:t> </a:t>
            </a:r>
            <a:r>
              <a:rPr sz="800" b="1" spc="-30" dirty="0">
                <a:solidFill>
                  <a:srgbClr val="EBA1A9"/>
                </a:solidFill>
                <a:latin typeface="Arial"/>
                <a:cs typeface="Arial"/>
                <a:hlinkClick r:id="rId2" action="ppaction://hlinksldjump"/>
              </a:rPr>
              <a:t>sát</a:t>
            </a:r>
            <a:endParaRPr sz="800" dirty="0">
              <a:latin typeface="Arial"/>
              <a:cs typeface="Arial"/>
            </a:endParaRPr>
          </a:p>
          <a:p>
            <a:pPr marL="27305" marR="5080">
              <a:lnSpc>
                <a:spcPct val="138400"/>
              </a:lnSpc>
              <a:spcBef>
                <a:spcPts val="60"/>
              </a:spcBef>
            </a:pPr>
            <a:r>
              <a:rPr sz="600" i="1" spc="-15" dirty="0">
                <a:solidFill>
                  <a:srgbClr val="CE1527"/>
                </a:solidFill>
                <a:latin typeface="Arial"/>
                <a:cs typeface="Arial"/>
                <a:hlinkClick r:id="rId3" action="ppaction://hlinksldjump"/>
              </a:rPr>
              <a:t>Requirement </a:t>
            </a:r>
            <a:r>
              <a:rPr sz="600" i="1" spc="-15" dirty="0">
                <a:solidFill>
                  <a:srgbClr val="CE1527"/>
                </a:solidFill>
                <a:latin typeface="Arial"/>
                <a:cs typeface="Arial"/>
              </a:rPr>
              <a:t> </a:t>
            </a:r>
            <a:r>
              <a:rPr sz="600" i="1" spc="-10" dirty="0">
                <a:solidFill>
                  <a:srgbClr val="3B3BFF"/>
                </a:solidFill>
                <a:latin typeface="Arial"/>
                <a:cs typeface="Arial"/>
              </a:rPr>
              <a:t>Quy </a:t>
            </a:r>
            <a:r>
              <a:rPr sz="600" i="1" spc="-10" dirty="0" err="1">
                <a:solidFill>
                  <a:srgbClr val="3B3BFF"/>
                </a:solidFill>
                <a:latin typeface="Arial"/>
                <a:cs typeface="Arial"/>
              </a:rPr>
              <a:t>mô</a:t>
            </a:r>
            <a:r>
              <a:rPr sz="600" i="1" spc="-10" dirty="0">
                <a:solidFill>
                  <a:srgbClr val="3B3BFF"/>
                </a:solidFill>
                <a:latin typeface="Arial"/>
                <a:cs typeface="Arial"/>
              </a:rPr>
              <a:t> </a:t>
            </a:r>
            <a:r>
              <a:rPr lang="vi-VN" sz="600" i="1" spc="-10" dirty="0" err="1">
                <a:solidFill>
                  <a:srgbClr val="3B3BFF"/>
                </a:solidFill>
                <a:latin typeface="Arial"/>
                <a:cs typeface="Arial"/>
              </a:rPr>
              <a:t>dữ</a:t>
            </a:r>
            <a:r>
              <a:rPr sz="600" i="1" spc="70" dirty="0">
                <a:solidFill>
                  <a:srgbClr val="3B3BFF"/>
                </a:solidFill>
                <a:latin typeface="Arial"/>
                <a:cs typeface="Arial"/>
              </a:rPr>
              <a:t> </a:t>
            </a:r>
            <a:r>
              <a:rPr sz="600" i="1" spc="-50" dirty="0">
                <a:solidFill>
                  <a:srgbClr val="3B3BFF"/>
                </a:solidFill>
                <a:latin typeface="Arial"/>
                <a:cs typeface="Arial"/>
              </a:rPr>
              <a:t>l</a:t>
            </a:r>
            <a:r>
              <a:rPr lang="vi-VN" sz="600" i="1" spc="-50" dirty="0" err="1">
                <a:solidFill>
                  <a:srgbClr val="3B3BFF"/>
                </a:solidFill>
                <a:latin typeface="Arial"/>
                <a:cs typeface="Arial"/>
              </a:rPr>
              <a:t>iệu</a:t>
            </a:r>
            <a:endParaRPr sz="600" dirty="0">
              <a:solidFill>
                <a:srgbClr val="3B3BFF"/>
              </a:solidFill>
              <a:latin typeface="Arial"/>
              <a:cs typeface="Arial"/>
            </a:endParaRPr>
          </a:p>
        </p:txBody>
      </p:sp>
      <p:sp>
        <p:nvSpPr>
          <p:cNvPr id="3" name="object 3"/>
          <p:cNvSpPr txBox="1"/>
          <p:nvPr/>
        </p:nvSpPr>
        <p:spPr>
          <a:xfrm>
            <a:off x="62356" y="1072183"/>
            <a:ext cx="563245" cy="268022"/>
          </a:xfrm>
          <a:prstGeom prst="rect">
            <a:avLst/>
          </a:prstGeom>
        </p:spPr>
        <p:txBody>
          <a:bodyPr vert="horz" wrap="square" lIns="0" tIns="17145" rIns="0" bIns="0" rtlCol="0">
            <a:spAutoFit/>
          </a:bodyPr>
          <a:lstStyle/>
          <a:p>
            <a:pPr marL="12700" marR="5080">
              <a:lnSpc>
                <a:spcPts val="950"/>
              </a:lnSpc>
              <a:spcBef>
                <a:spcPts val="135"/>
              </a:spcBef>
            </a:pPr>
            <a:r>
              <a:rPr lang="vi-VN" sz="800" b="1" spc="-25" dirty="0">
                <a:solidFill>
                  <a:srgbClr val="3B3BFF"/>
                </a:solidFill>
                <a:cs typeface="Arial"/>
              </a:rPr>
              <a:t>Phân </a:t>
            </a:r>
            <a:r>
              <a:rPr lang="vi-VN" sz="800" b="1" spc="-25" dirty="0" err="1">
                <a:solidFill>
                  <a:srgbClr val="3B3BFF"/>
                </a:solidFill>
                <a:cs typeface="Arial"/>
              </a:rPr>
              <a:t>tích</a:t>
            </a:r>
            <a:r>
              <a:rPr lang="vi-VN" sz="800" b="1" spc="-25" dirty="0">
                <a:solidFill>
                  <a:srgbClr val="3B3BFF"/>
                </a:solidFill>
                <a:cs typeface="Arial"/>
              </a:rPr>
              <a:t> </a:t>
            </a:r>
            <a:r>
              <a:rPr lang="vi-VN" sz="800" b="1" spc="-25" dirty="0" err="1">
                <a:solidFill>
                  <a:srgbClr val="3B3BFF"/>
                </a:solidFill>
                <a:cs typeface="Arial"/>
              </a:rPr>
              <a:t>và</a:t>
            </a:r>
            <a:r>
              <a:rPr lang="vi-VN" sz="800" b="1" spc="-25" dirty="0">
                <a:solidFill>
                  <a:srgbClr val="3B3BFF"/>
                </a:solidFill>
                <a:cs typeface="Arial"/>
              </a:rPr>
              <a:t> </a:t>
            </a:r>
            <a:r>
              <a:rPr lang="vi-VN" sz="800" b="1" spc="-25" dirty="0" err="1">
                <a:solidFill>
                  <a:srgbClr val="3B3BFF"/>
                </a:solidFill>
                <a:cs typeface="Arial"/>
              </a:rPr>
              <a:t>thiết</a:t>
            </a:r>
            <a:r>
              <a:rPr lang="vi-VN" sz="800" b="1" spc="-25" dirty="0">
                <a:solidFill>
                  <a:srgbClr val="3B3BFF"/>
                </a:solidFill>
                <a:cs typeface="Arial"/>
              </a:rPr>
              <a:t> </a:t>
            </a:r>
            <a:r>
              <a:rPr lang="vi-VN" sz="800" b="1" spc="-25" dirty="0" err="1">
                <a:solidFill>
                  <a:srgbClr val="3B3BFF"/>
                </a:solidFill>
                <a:cs typeface="Arial"/>
              </a:rPr>
              <a:t>kế</a:t>
            </a:r>
            <a:endParaRPr sz="800" dirty="0">
              <a:solidFill>
                <a:srgbClr val="3B3BFF"/>
              </a:solidFill>
              <a:cs typeface="Arial"/>
            </a:endParaRPr>
          </a:p>
        </p:txBody>
      </p:sp>
      <p:sp>
        <p:nvSpPr>
          <p:cNvPr id="4" name="object 4"/>
          <p:cNvSpPr txBox="1"/>
          <p:nvPr/>
        </p:nvSpPr>
        <p:spPr>
          <a:xfrm>
            <a:off x="62356" y="1409597"/>
            <a:ext cx="740486"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1705610" cy="232756"/>
          </a:xfrm>
          <a:prstGeom prst="rect">
            <a:avLst/>
          </a:prstGeom>
        </p:spPr>
        <p:txBody>
          <a:bodyPr vert="horz" wrap="square" lIns="0" tIns="17145" rIns="0" bIns="0" rtlCol="0">
            <a:spAutoFit/>
          </a:bodyPr>
          <a:lstStyle/>
          <a:p>
            <a:pPr marL="12700">
              <a:lnSpc>
                <a:spcPct val="100000"/>
              </a:lnSpc>
              <a:spcBef>
                <a:spcPts val="135"/>
              </a:spcBef>
            </a:pPr>
            <a:r>
              <a:rPr spc="-20" dirty="0"/>
              <a:t>Phân </a:t>
            </a:r>
            <a:r>
              <a:rPr spc="-10" dirty="0" err="1"/>
              <a:t>tích</a:t>
            </a:r>
            <a:r>
              <a:rPr spc="-10" dirty="0"/>
              <a:t> </a:t>
            </a:r>
            <a:r>
              <a:rPr lang="vi-VN" spc="-114" dirty="0" err="1"/>
              <a:t>nghiệp</a:t>
            </a:r>
            <a:r>
              <a:rPr lang="vi-VN" spc="-114" dirty="0"/>
              <a:t> </a:t>
            </a:r>
            <a:r>
              <a:rPr lang="vi-VN" spc="-114" dirty="0" err="1"/>
              <a:t>vụ</a:t>
            </a:r>
            <a:endParaRPr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5" cstate="print"/>
            <a:stretch>
              <a:fillRect/>
            </a:stretch>
          </a:blipFill>
        </p:spPr>
        <p:txBody>
          <a:bodyPr wrap="square" lIns="0" tIns="0" rIns="0" bIns="0" rtlCol="0"/>
          <a:lstStyle/>
          <a:p>
            <a:endParaRPr/>
          </a:p>
        </p:txBody>
      </p:sp>
      <p:sp>
        <p:nvSpPr>
          <p:cNvPr id="24" name="object 24"/>
          <p:cNvSpPr txBox="1"/>
          <p:nvPr/>
        </p:nvSpPr>
        <p:spPr>
          <a:xfrm>
            <a:off x="1140891" y="576069"/>
            <a:ext cx="4318000" cy="448200"/>
          </a:xfrm>
          <a:prstGeom prst="rect">
            <a:avLst/>
          </a:prstGeom>
        </p:spPr>
        <p:txBody>
          <a:bodyPr vert="horz" wrap="square" lIns="0" tIns="17145" rIns="0" bIns="0" rtlCol="0">
            <a:spAutoFit/>
          </a:bodyPr>
          <a:lstStyle/>
          <a:p>
            <a:pPr marL="172720" indent="-160655">
              <a:lnSpc>
                <a:spcPct val="100000"/>
              </a:lnSpc>
              <a:spcBef>
                <a:spcPts val="135"/>
              </a:spcBef>
              <a:buClr>
                <a:srgbClr val="CE1527"/>
              </a:buClr>
              <a:buFont typeface="Arial"/>
              <a:buChar char="•"/>
              <a:tabLst>
                <a:tab pos="173355" algn="l"/>
              </a:tabLst>
            </a:pPr>
            <a:r>
              <a:rPr lang="vi-VN" sz="1400" spc="-60" dirty="0">
                <a:latin typeface="Arial" panose="020B0604020202020204" pitchFamily="34" charset="0"/>
                <a:cs typeface="Arial" panose="020B0604020202020204" pitchFamily="34" charset="0"/>
              </a:rPr>
              <a:t>Tổng quan về </a:t>
            </a:r>
            <a:r>
              <a:rPr lang="en-US" sz="1400" spc="-60" dirty="0">
                <a:latin typeface="Arial" panose="020B0604020202020204" pitchFamily="34" charset="0"/>
                <a:cs typeface="Arial" panose="020B0604020202020204" pitchFamily="34" charset="0"/>
              </a:rPr>
              <a:t>U</a:t>
            </a:r>
            <a:r>
              <a:rPr lang="vi-VN" sz="1400" spc="-60" dirty="0">
                <a:latin typeface="Arial" panose="020B0604020202020204" pitchFamily="34" charset="0"/>
                <a:cs typeface="Arial" panose="020B0604020202020204" pitchFamily="34" charset="0"/>
              </a:rPr>
              <a:t>niversity </a:t>
            </a:r>
            <a:r>
              <a:rPr lang="en-US" sz="1400" spc="-60" dirty="0">
                <a:latin typeface="Arial" panose="020B0604020202020204" pitchFamily="34" charset="0"/>
                <a:cs typeface="Arial" panose="020B0604020202020204" pitchFamily="34" charset="0"/>
              </a:rPr>
              <a:t>M</a:t>
            </a:r>
            <a:r>
              <a:rPr lang="vi-VN" sz="1400" spc="-60" dirty="0">
                <a:latin typeface="Arial" panose="020B0604020202020204" pitchFamily="34" charset="0"/>
                <a:cs typeface="Arial" panose="020B0604020202020204" pitchFamily="34" charset="0"/>
              </a:rPr>
              <a:t>anagement</a:t>
            </a:r>
            <a:r>
              <a:rPr lang="en-US" sz="1400" spc="-60" dirty="0">
                <a:latin typeface="Arial" panose="020B0604020202020204" pitchFamily="34" charset="0"/>
                <a:cs typeface="Arial" panose="020B0604020202020204" pitchFamily="34" charset="0"/>
              </a:rPr>
              <a:t> </a:t>
            </a:r>
            <a:r>
              <a:rPr sz="1400" spc="-45" dirty="0">
                <a:latin typeface="Arial" panose="020B0604020202020204" pitchFamily="34" charset="0"/>
                <a:cs typeface="Arial" panose="020B0604020202020204" pitchFamily="34" charset="0"/>
              </a:rPr>
              <a:t>(</a:t>
            </a:r>
            <a:r>
              <a:rPr lang="vi-VN" sz="1400" spc="-45" dirty="0" err="1">
                <a:latin typeface="Arial" panose="020B0604020202020204" pitchFamily="34" charset="0"/>
                <a:cs typeface="Arial" panose="020B0604020202020204" pitchFamily="34" charset="0"/>
              </a:rPr>
              <a:t>Quản</a:t>
            </a:r>
            <a:r>
              <a:rPr sz="1400" spc="75" dirty="0">
                <a:latin typeface="Arial" panose="020B0604020202020204" pitchFamily="34" charset="0"/>
                <a:cs typeface="Arial" panose="020B0604020202020204" pitchFamily="34" charset="0"/>
              </a:rPr>
              <a:t> </a:t>
            </a:r>
            <a:r>
              <a:rPr sz="1400" spc="-20" dirty="0" err="1">
                <a:latin typeface="Arial" panose="020B0604020202020204" pitchFamily="34" charset="0"/>
                <a:cs typeface="Arial" panose="020B0604020202020204" pitchFamily="34" charset="0"/>
              </a:rPr>
              <a:t>lý</a:t>
            </a:r>
            <a:r>
              <a:rPr lang="vi-VN" sz="1400" spc="-20" dirty="0">
                <a:latin typeface="Arial" panose="020B0604020202020204" pitchFamily="34" charset="0"/>
                <a:cs typeface="Arial" panose="020B0604020202020204" pitchFamily="34" charset="0"/>
              </a:rPr>
              <a:t> trường đại học)</a:t>
            </a:r>
            <a:endParaRPr sz="1400" dirty="0">
              <a:latin typeface="Arial" panose="020B0604020202020204" pitchFamily="34" charset="0"/>
              <a:cs typeface="Arial" panose="020B0604020202020204" pitchFamily="34" charset="0"/>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4</a:t>
            </a:fld>
            <a:endParaRPr spc="-20" dirty="0"/>
          </a:p>
        </p:txBody>
      </p:sp>
      <p:sp>
        <p:nvSpPr>
          <p:cNvPr id="26" name="object 26"/>
          <p:cNvSpPr txBox="1"/>
          <p:nvPr/>
        </p:nvSpPr>
        <p:spPr>
          <a:xfrm>
            <a:off x="1140891" y="1189809"/>
            <a:ext cx="2891790" cy="232756"/>
          </a:xfrm>
          <a:prstGeom prst="rect">
            <a:avLst/>
          </a:prstGeom>
        </p:spPr>
        <p:txBody>
          <a:bodyPr vert="horz" wrap="square" lIns="0" tIns="17145" rIns="0" bIns="0" rtlCol="0">
            <a:spAutoFit/>
          </a:bodyPr>
          <a:lstStyle/>
          <a:p>
            <a:pPr marL="172720" indent="-160655">
              <a:lnSpc>
                <a:spcPct val="100000"/>
              </a:lnSpc>
              <a:spcBef>
                <a:spcPts val="135"/>
              </a:spcBef>
              <a:buClr>
                <a:srgbClr val="CE1527"/>
              </a:buClr>
              <a:buFont typeface="Arial"/>
              <a:buChar char="•"/>
              <a:tabLst>
                <a:tab pos="173355" algn="l"/>
              </a:tabLst>
            </a:pPr>
            <a:r>
              <a:rPr lang="vi-VN" sz="1400" dirty="0">
                <a:latin typeface="Arial" panose="020B0604020202020204" pitchFamily="34" charset="0"/>
                <a:cs typeface="Arial" panose="020B0604020202020204" pitchFamily="34" charset="0"/>
              </a:rPr>
              <a:t>Quy </a:t>
            </a:r>
            <a:r>
              <a:rPr lang="vi-VN" sz="1400" dirty="0" err="1">
                <a:latin typeface="Arial" panose="020B0604020202020204" pitchFamily="34" charset="0"/>
                <a:cs typeface="Arial" panose="020B0604020202020204" pitchFamily="34" charset="0"/>
              </a:rPr>
              <a:t>trình</a:t>
            </a:r>
            <a:r>
              <a:rPr lang="vi-VN" sz="1400" dirty="0">
                <a:latin typeface="Arial" panose="020B0604020202020204" pitchFamily="34" charset="0"/>
                <a:cs typeface="Arial" panose="020B0604020202020204" pitchFamily="34" charset="0"/>
              </a:rPr>
              <a:t> </a:t>
            </a:r>
            <a:r>
              <a:rPr lang="vi-VN" sz="1400" dirty="0" err="1">
                <a:latin typeface="Arial" panose="020B0604020202020204" pitchFamily="34" charset="0"/>
                <a:cs typeface="Arial" panose="020B0604020202020204" pitchFamily="34" charset="0"/>
              </a:rPr>
              <a:t>quản</a:t>
            </a:r>
            <a:r>
              <a:rPr lang="vi-VN" sz="1400" dirty="0">
                <a:latin typeface="Arial" panose="020B0604020202020204" pitchFamily="34" charset="0"/>
                <a:cs typeface="Arial" panose="020B0604020202020204" pitchFamily="34" charset="0"/>
              </a:rPr>
              <a:t> </a:t>
            </a:r>
            <a:r>
              <a:rPr lang="vi-VN" sz="1400" dirty="0" err="1">
                <a:latin typeface="Arial" panose="020B0604020202020204" pitchFamily="34" charset="0"/>
                <a:cs typeface="Arial" panose="020B0604020202020204" pitchFamily="34" charset="0"/>
              </a:rPr>
              <a:t>lý</a:t>
            </a:r>
            <a:r>
              <a:rPr lang="vi-VN" sz="1400" dirty="0">
                <a:latin typeface="Arial" panose="020B0604020202020204" pitchFamily="34" charset="0"/>
                <a:cs typeface="Arial" panose="020B0604020202020204" pitchFamily="34" charset="0"/>
              </a:rPr>
              <a:t> </a:t>
            </a:r>
            <a:r>
              <a:rPr lang="vi-VN" sz="1400" dirty="0" err="1">
                <a:latin typeface="Arial" panose="020B0604020202020204" pitchFamily="34" charset="0"/>
                <a:cs typeface="Arial" panose="020B0604020202020204" pitchFamily="34" charset="0"/>
              </a:rPr>
              <a:t>trường</a:t>
            </a:r>
            <a:r>
              <a:rPr lang="vi-VN" sz="1400" dirty="0">
                <a:latin typeface="Arial" panose="020B0604020202020204" pitchFamily="34" charset="0"/>
                <a:cs typeface="Arial" panose="020B0604020202020204" pitchFamily="34" charset="0"/>
              </a:rPr>
              <a:t> </a:t>
            </a:r>
            <a:r>
              <a:rPr lang="vi-VN" sz="1400" dirty="0" err="1">
                <a:latin typeface="Arial" panose="020B0604020202020204" pitchFamily="34" charset="0"/>
                <a:cs typeface="Arial" panose="020B0604020202020204" pitchFamily="34" charset="0"/>
              </a:rPr>
              <a:t>đại</a:t>
            </a:r>
            <a:r>
              <a:rPr lang="vi-VN" sz="1400" dirty="0">
                <a:latin typeface="Arial" panose="020B0604020202020204" pitchFamily="34" charset="0"/>
                <a:cs typeface="Arial" panose="020B0604020202020204" pitchFamily="34" charset="0"/>
              </a:rPr>
              <a:t> </a:t>
            </a:r>
            <a:r>
              <a:rPr lang="vi-VN" sz="1400" dirty="0" err="1">
                <a:latin typeface="Arial" panose="020B0604020202020204" pitchFamily="34" charset="0"/>
                <a:cs typeface="Arial" panose="020B0604020202020204" pitchFamily="34" charset="0"/>
              </a:rPr>
              <a:t>học</a:t>
            </a:r>
            <a:endParaRPr sz="1400" dirty="0">
              <a:latin typeface="Arial" panose="020B0604020202020204" pitchFamily="34" charset="0"/>
              <a:cs typeface="Arial" panose="020B0604020202020204" pitchFamily="34" charset="0"/>
            </a:endParaRPr>
          </a:p>
        </p:txBody>
      </p:sp>
      <p:sp>
        <p:nvSpPr>
          <p:cNvPr id="27" name="object 27"/>
          <p:cNvSpPr txBox="1"/>
          <p:nvPr/>
        </p:nvSpPr>
        <p:spPr>
          <a:xfrm>
            <a:off x="1140891" y="1620341"/>
            <a:ext cx="3822065" cy="663964"/>
          </a:xfrm>
          <a:prstGeom prst="rect">
            <a:avLst/>
          </a:prstGeom>
        </p:spPr>
        <p:txBody>
          <a:bodyPr vert="horz" wrap="square" lIns="0" tIns="2540" rIns="0" bIns="0" rtlCol="0">
            <a:spAutoFit/>
          </a:bodyPr>
          <a:lstStyle/>
          <a:p>
            <a:pPr marL="172720" marR="5080" indent="-160655">
              <a:lnSpc>
                <a:spcPct val="106700"/>
              </a:lnSpc>
              <a:spcBef>
                <a:spcPts val="20"/>
              </a:spcBef>
              <a:buClr>
                <a:srgbClr val="CE1527"/>
              </a:buClr>
              <a:buFont typeface="Arial"/>
              <a:buChar char="•"/>
              <a:tabLst>
                <a:tab pos="173355" algn="l"/>
              </a:tabLst>
            </a:pPr>
            <a:r>
              <a:rPr sz="1400" spc="-50" dirty="0" err="1">
                <a:latin typeface="Arial" panose="020B0604020202020204" pitchFamily="34" charset="0"/>
                <a:cs typeface="Arial" panose="020B0604020202020204" pitchFamily="34" charset="0"/>
              </a:rPr>
              <a:t>Nhu</a:t>
            </a:r>
            <a:r>
              <a:rPr sz="1400" spc="-50" dirty="0">
                <a:latin typeface="Arial" panose="020B0604020202020204" pitchFamily="34" charset="0"/>
                <a:cs typeface="Arial" panose="020B0604020202020204" pitchFamily="34" charset="0"/>
              </a:rPr>
              <a:t> </a:t>
            </a:r>
            <a:r>
              <a:rPr lang="vi-VN" sz="1400" spc="-80" dirty="0" err="1">
                <a:latin typeface="Arial" panose="020B0604020202020204" pitchFamily="34" charset="0"/>
                <a:cs typeface="Arial" panose="020B0604020202020204" pitchFamily="34" charset="0"/>
              </a:rPr>
              <a:t>cầu</a:t>
            </a:r>
            <a:r>
              <a:rPr lang="vi-VN" sz="1400" spc="-80" dirty="0">
                <a:latin typeface="Arial" panose="020B0604020202020204" pitchFamily="34" charset="0"/>
                <a:cs typeface="Arial" panose="020B0604020202020204" pitchFamily="34" charset="0"/>
              </a:rPr>
              <a:t> xây </a:t>
            </a:r>
            <a:r>
              <a:rPr lang="vi-VN" sz="1400" spc="-80" dirty="0" err="1">
                <a:latin typeface="Arial" panose="020B0604020202020204" pitchFamily="34" charset="0"/>
                <a:cs typeface="Arial" panose="020B0604020202020204" pitchFamily="34" charset="0"/>
              </a:rPr>
              <a:t>dựng</a:t>
            </a:r>
            <a:r>
              <a:rPr lang="vi-VN" sz="1400" spc="-80" dirty="0">
                <a:latin typeface="Arial" panose="020B0604020202020204" pitchFamily="34" charset="0"/>
                <a:cs typeface="Arial" panose="020B0604020202020204" pitchFamily="34" charset="0"/>
              </a:rPr>
              <a:t> </a:t>
            </a:r>
            <a:r>
              <a:rPr lang="vi-VN" sz="1400" spc="-80" dirty="0" err="1">
                <a:latin typeface="Arial" panose="020B0604020202020204" pitchFamily="34" charset="0"/>
                <a:cs typeface="Arial" panose="020B0604020202020204" pitchFamily="34" charset="0"/>
              </a:rPr>
              <a:t>University</a:t>
            </a:r>
            <a:r>
              <a:rPr lang="vi-VN" sz="1400" spc="-80" dirty="0">
                <a:latin typeface="Arial" panose="020B0604020202020204" pitchFamily="34" charset="0"/>
                <a:cs typeface="Arial" panose="020B0604020202020204" pitchFamily="34" charset="0"/>
              </a:rPr>
              <a:t> </a:t>
            </a:r>
            <a:r>
              <a:rPr lang="vi-VN" sz="1400" spc="-80" dirty="0" err="1">
                <a:latin typeface="Arial" panose="020B0604020202020204" pitchFamily="34" charset="0"/>
                <a:cs typeface="Arial" panose="020B0604020202020204" pitchFamily="34" charset="0"/>
              </a:rPr>
              <a:t>Management</a:t>
            </a:r>
            <a:r>
              <a:rPr lang="vi-VN" sz="1400" spc="-80" dirty="0">
                <a:latin typeface="Arial" panose="020B0604020202020204" pitchFamily="34" charset="0"/>
                <a:cs typeface="Arial" panose="020B0604020202020204" pitchFamily="34" charset="0"/>
              </a:rPr>
              <a:t> DW</a:t>
            </a:r>
            <a:endParaRPr sz="1400" dirty="0">
              <a:latin typeface="Arial" panose="020B0604020202020204" pitchFamily="34" charset="0"/>
              <a:cs typeface="Arial" panose="020B0604020202020204" pitchFamily="34" charset="0"/>
            </a:endParaRPr>
          </a:p>
          <a:p>
            <a:pPr>
              <a:lnSpc>
                <a:spcPct val="100000"/>
              </a:lnSpc>
              <a:spcBef>
                <a:spcPts val="35"/>
              </a:spcBef>
              <a:buClr>
                <a:srgbClr val="CE1527"/>
              </a:buClr>
              <a:buFont typeface="Arial"/>
              <a:buChar char="•"/>
            </a:pPr>
            <a:endParaRPr sz="1400" dirty="0">
              <a:latin typeface="Arial" panose="020B0604020202020204" pitchFamily="34" charset="0"/>
              <a:cs typeface="Arial" panose="020B0604020202020204" pitchFamily="34" charset="0"/>
            </a:endParaRPr>
          </a:p>
          <a:p>
            <a:pPr marL="172720" indent="-160655">
              <a:lnSpc>
                <a:spcPct val="100000"/>
              </a:lnSpc>
              <a:buClr>
                <a:srgbClr val="CE1527"/>
              </a:buClr>
              <a:buFont typeface="Arial"/>
              <a:buChar char="•"/>
              <a:tabLst>
                <a:tab pos="173355" algn="l"/>
              </a:tabLst>
            </a:pPr>
            <a:r>
              <a:rPr sz="1400" spc="-105" dirty="0">
                <a:latin typeface="Arial" panose="020B0604020202020204" pitchFamily="34" charset="0"/>
                <a:cs typeface="Arial" panose="020B0604020202020204" pitchFamily="34" charset="0"/>
              </a:rPr>
              <a:t>Các</a:t>
            </a:r>
            <a:r>
              <a:rPr sz="1400" spc="70" dirty="0">
                <a:latin typeface="Arial" panose="020B0604020202020204" pitchFamily="34" charset="0"/>
                <a:cs typeface="Arial" panose="020B0604020202020204" pitchFamily="34" charset="0"/>
              </a:rPr>
              <a:t> </a:t>
            </a:r>
            <a:r>
              <a:rPr sz="1400" spc="-50" dirty="0">
                <a:latin typeface="Arial" panose="020B0604020202020204" pitchFamily="34" charset="0"/>
                <a:cs typeface="Arial" panose="020B0604020202020204" pitchFamily="34" charset="0"/>
              </a:rPr>
              <a:t>requirement.</a:t>
            </a:r>
            <a:endParaRPr sz="1400" dirty="0">
              <a:latin typeface="Arial" panose="020B0604020202020204" pitchFamily="34" charset="0"/>
              <a:cs typeface="Arial" panose="020B0604020202020204" pitchFamily="34" charset="0"/>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446341"/>
          </a:xfrm>
          <a:prstGeom prst="rect">
            <a:avLst/>
          </a:prstGeom>
        </p:spPr>
        <p:txBody>
          <a:bodyPr vert="horz" wrap="square" lIns="0" tIns="69215" rIns="0" bIns="0" rtlCol="0">
            <a:spAutoFit/>
          </a:bodyPr>
          <a:lstStyle/>
          <a:p>
            <a:pPr marL="12700">
              <a:lnSpc>
                <a:spcPct val="100000"/>
              </a:lnSpc>
              <a:spcBef>
                <a:spcPts val="545"/>
              </a:spcBef>
            </a:pPr>
            <a:r>
              <a:rPr sz="800" b="1" spc="-30" dirty="0" err="1">
                <a:solidFill>
                  <a:srgbClr val="EBA1A9"/>
                </a:solidFill>
                <a:latin typeface="Arial"/>
                <a:cs typeface="Arial"/>
                <a:hlinkClick r:id="rId2" action="ppaction://hlinksldjump"/>
              </a:rPr>
              <a:t>Kh</a:t>
            </a:r>
            <a:r>
              <a:rPr lang="vi-VN" sz="800" b="1" spc="-30" dirty="0" err="1">
                <a:solidFill>
                  <a:srgbClr val="EBA1A9"/>
                </a:solidFill>
                <a:latin typeface="Arial"/>
                <a:cs typeface="Arial"/>
                <a:hlinkClick r:id="rId2" action="ppaction://hlinksldjump"/>
              </a:rPr>
              <a:t>ảo</a:t>
            </a:r>
            <a:r>
              <a:rPr sz="800" b="1" spc="50" dirty="0">
                <a:solidFill>
                  <a:srgbClr val="EBA1A9"/>
                </a:solidFill>
                <a:latin typeface="Arial"/>
                <a:cs typeface="Arial"/>
                <a:hlinkClick r:id="rId2" action="ppaction://hlinksldjump"/>
              </a:rPr>
              <a:t> </a:t>
            </a:r>
            <a:r>
              <a:rPr sz="800" b="1" spc="-30" dirty="0">
                <a:solidFill>
                  <a:srgbClr val="EBA1A9"/>
                </a:solidFill>
                <a:latin typeface="Arial"/>
                <a:cs typeface="Arial"/>
                <a:hlinkClick r:id="rId2" action="ppaction://hlinksldjump"/>
              </a:rPr>
              <a:t>sát</a:t>
            </a:r>
            <a:endParaRPr sz="800" dirty="0">
              <a:latin typeface="Arial"/>
              <a:cs typeface="Arial"/>
            </a:endParaRPr>
          </a:p>
          <a:p>
            <a:pPr marL="27305" marR="5080">
              <a:lnSpc>
                <a:spcPct val="138400"/>
              </a:lnSpc>
              <a:spcBef>
                <a:spcPts val="60"/>
              </a:spcBef>
            </a:pPr>
            <a:r>
              <a:rPr sz="600" i="1" spc="-15" dirty="0">
                <a:solidFill>
                  <a:srgbClr val="CE1527"/>
                </a:solidFill>
                <a:latin typeface="Arial"/>
                <a:cs typeface="Arial"/>
                <a:hlinkClick r:id="rId3" action="ppaction://hlinksldjump"/>
              </a:rPr>
              <a:t>Requirement </a:t>
            </a:r>
            <a:r>
              <a:rPr sz="600" i="1" spc="-15" dirty="0">
                <a:solidFill>
                  <a:srgbClr val="CE1527"/>
                </a:solidFill>
                <a:latin typeface="Arial"/>
                <a:cs typeface="Arial"/>
              </a:rPr>
              <a:t> </a:t>
            </a:r>
            <a:r>
              <a:rPr sz="600" i="1" spc="-10" dirty="0">
                <a:solidFill>
                  <a:srgbClr val="3B3BFF"/>
                </a:solidFill>
                <a:latin typeface="Arial"/>
                <a:cs typeface="Arial"/>
              </a:rPr>
              <a:t>Quy </a:t>
            </a:r>
            <a:r>
              <a:rPr sz="600" i="1" spc="-10" dirty="0" err="1">
                <a:solidFill>
                  <a:srgbClr val="3B3BFF"/>
                </a:solidFill>
                <a:latin typeface="Arial"/>
                <a:cs typeface="Arial"/>
              </a:rPr>
              <a:t>mô</a:t>
            </a:r>
            <a:r>
              <a:rPr sz="600" i="1" spc="-10" dirty="0">
                <a:solidFill>
                  <a:srgbClr val="3B3BFF"/>
                </a:solidFill>
                <a:latin typeface="Arial"/>
                <a:cs typeface="Arial"/>
              </a:rPr>
              <a:t> </a:t>
            </a:r>
            <a:r>
              <a:rPr lang="vi-VN" sz="600" i="1" spc="-10" dirty="0" err="1">
                <a:solidFill>
                  <a:srgbClr val="3B3BFF"/>
                </a:solidFill>
                <a:latin typeface="Arial"/>
                <a:cs typeface="Arial"/>
              </a:rPr>
              <a:t>dữ</a:t>
            </a:r>
            <a:r>
              <a:rPr sz="600" i="1" spc="70" dirty="0">
                <a:solidFill>
                  <a:srgbClr val="3B3BFF"/>
                </a:solidFill>
                <a:latin typeface="Arial"/>
                <a:cs typeface="Arial"/>
              </a:rPr>
              <a:t> </a:t>
            </a:r>
            <a:r>
              <a:rPr sz="600" i="1" spc="-50" dirty="0">
                <a:solidFill>
                  <a:srgbClr val="3B3BFF"/>
                </a:solidFill>
                <a:latin typeface="Arial"/>
                <a:cs typeface="Arial"/>
              </a:rPr>
              <a:t>li</a:t>
            </a:r>
            <a:r>
              <a:rPr lang="vi-VN" sz="600" i="1" spc="-50" dirty="0" err="1">
                <a:solidFill>
                  <a:srgbClr val="3B3BFF"/>
                </a:solidFill>
                <a:latin typeface="Arial"/>
                <a:cs typeface="Arial"/>
              </a:rPr>
              <a:t>ệu</a:t>
            </a:r>
            <a:endParaRPr sz="600" dirty="0">
              <a:solidFill>
                <a:srgbClr val="3B3BFF"/>
              </a:solidFill>
              <a:latin typeface="Arial"/>
              <a:cs typeface="Arial"/>
            </a:endParaRPr>
          </a:p>
        </p:txBody>
      </p:sp>
      <p:sp>
        <p:nvSpPr>
          <p:cNvPr id="3" name="object 3"/>
          <p:cNvSpPr txBox="1"/>
          <p:nvPr/>
        </p:nvSpPr>
        <p:spPr>
          <a:xfrm>
            <a:off x="62356" y="1072183"/>
            <a:ext cx="563245" cy="267335"/>
          </a:xfrm>
          <a:prstGeom prst="rect">
            <a:avLst/>
          </a:prstGeom>
        </p:spPr>
        <p:txBody>
          <a:bodyPr vert="horz" wrap="square" lIns="0" tIns="17145" rIns="0" bIns="0" rtlCol="0">
            <a:spAutoFit/>
          </a:bodyPr>
          <a:lstStyle/>
          <a:p>
            <a:pPr marL="12700" marR="5080">
              <a:lnSpc>
                <a:spcPts val="950"/>
              </a:lnSpc>
              <a:spcBef>
                <a:spcPts val="135"/>
              </a:spcBef>
            </a:pPr>
            <a:r>
              <a:rPr sz="800" b="1" spc="-25" dirty="0">
                <a:solidFill>
                  <a:srgbClr val="3B3BFF"/>
                </a:solidFill>
                <a:latin typeface="Arial"/>
                <a:cs typeface="Arial"/>
              </a:rPr>
              <a:t>Phân </a:t>
            </a:r>
            <a:r>
              <a:rPr sz="800" b="1" spc="-20" dirty="0">
                <a:solidFill>
                  <a:srgbClr val="3B3BFF"/>
                </a:solidFill>
                <a:latin typeface="Arial"/>
                <a:cs typeface="Arial"/>
              </a:rPr>
              <a:t>tích </a:t>
            </a:r>
            <a:r>
              <a:rPr sz="800" b="1" spc="-45" dirty="0" err="1">
                <a:solidFill>
                  <a:srgbClr val="3B3BFF"/>
                </a:solidFill>
                <a:latin typeface="Arial"/>
                <a:cs typeface="Arial"/>
              </a:rPr>
              <a:t>và</a:t>
            </a:r>
            <a:r>
              <a:rPr sz="800" b="1" spc="-45" dirty="0">
                <a:solidFill>
                  <a:srgbClr val="3B3BFF"/>
                </a:solidFill>
                <a:latin typeface="Arial"/>
                <a:cs typeface="Arial"/>
              </a:rPr>
              <a:t> </a:t>
            </a:r>
            <a:r>
              <a:rPr sz="800" b="1" dirty="0" err="1">
                <a:solidFill>
                  <a:srgbClr val="3B3BFF"/>
                </a:solidFill>
                <a:latin typeface="Arial"/>
                <a:cs typeface="Arial"/>
              </a:rPr>
              <a:t>thi</a:t>
            </a:r>
            <a:r>
              <a:rPr lang="vi-VN" sz="800" b="1" dirty="0" err="1">
                <a:solidFill>
                  <a:srgbClr val="3B3BFF"/>
                </a:solidFill>
                <a:latin typeface="Arial"/>
                <a:cs typeface="Arial"/>
              </a:rPr>
              <a:t>ết</a:t>
            </a:r>
            <a:r>
              <a:rPr lang="vi-VN" sz="800" b="1" dirty="0">
                <a:solidFill>
                  <a:srgbClr val="3B3BFF"/>
                </a:solidFill>
                <a:latin typeface="Arial"/>
                <a:cs typeface="Arial"/>
              </a:rPr>
              <a:t> </a:t>
            </a:r>
            <a:r>
              <a:rPr lang="vi-VN" sz="800" b="1" dirty="0" err="1">
                <a:solidFill>
                  <a:srgbClr val="3B3BFF"/>
                </a:solidFill>
                <a:latin typeface="Arial"/>
                <a:cs typeface="Arial"/>
              </a:rPr>
              <a:t>kế</a:t>
            </a:r>
            <a:endParaRPr sz="800" dirty="0">
              <a:solidFill>
                <a:srgbClr val="3B3BFF"/>
              </a:solidFill>
              <a:latin typeface="Arial"/>
              <a:cs typeface="Arial"/>
            </a:endParaRPr>
          </a:p>
        </p:txBody>
      </p:sp>
      <p:sp>
        <p:nvSpPr>
          <p:cNvPr id="4" name="object 4"/>
          <p:cNvSpPr txBox="1"/>
          <p:nvPr/>
        </p:nvSpPr>
        <p:spPr>
          <a:xfrm>
            <a:off x="62356" y="140959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3285280" cy="232756"/>
          </a:xfrm>
          <a:prstGeom prst="rect">
            <a:avLst/>
          </a:prstGeom>
        </p:spPr>
        <p:txBody>
          <a:bodyPr vert="horz" wrap="square" lIns="0" tIns="17145" rIns="0" bIns="0" rtlCol="0">
            <a:spAutoFit/>
          </a:bodyPr>
          <a:lstStyle/>
          <a:p>
            <a:pPr marL="12700">
              <a:lnSpc>
                <a:spcPct val="100000"/>
              </a:lnSpc>
              <a:spcBef>
                <a:spcPts val="135"/>
              </a:spcBef>
            </a:pPr>
            <a:r>
              <a:rPr lang="vi-VN" spc="-20" dirty="0" err="1"/>
              <a:t>Tổng</a:t>
            </a:r>
            <a:r>
              <a:rPr lang="vi-VN" spc="-20" dirty="0"/>
              <a:t> quan </a:t>
            </a:r>
            <a:r>
              <a:rPr lang="vi-VN" spc="-20" dirty="0" err="1"/>
              <a:t>về</a:t>
            </a:r>
            <a:r>
              <a:rPr lang="vi-VN" spc="-20" dirty="0"/>
              <a:t> </a:t>
            </a:r>
            <a:r>
              <a:rPr lang="vi-VN" spc="-20" dirty="0" err="1"/>
              <a:t>University</a:t>
            </a:r>
            <a:r>
              <a:rPr lang="vi-VN" spc="-20" dirty="0"/>
              <a:t> </a:t>
            </a:r>
            <a:r>
              <a:rPr lang="vi-VN" spc="-20" dirty="0" err="1"/>
              <a:t>Management</a:t>
            </a:r>
            <a:endParaRPr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5" cstate="print"/>
            <a:stretch>
              <a:fillRect/>
            </a:stretch>
          </a:blipFill>
        </p:spPr>
        <p:txBody>
          <a:bodyPr wrap="square" lIns="0" tIns="0" rIns="0" bIns="0" rtlCol="0"/>
          <a:lstStyle/>
          <a:p>
            <a:endParaRPr/>
          </a:p>
        </p:txBody>
      </p:sp>
      <p:sp>
        <p:nvSpPr>
          <p:cNvPr id="24" name="object 24"/>
          <p:cNvSpPr txBox="1"/>
          <p:nvPr/>
        </p:nvSpPr>
        <p:spPr>
          <a:xfrm>
            <a:off x="1170431" y="576069"/>
            <a:ext cx="4288459" cy="232756"/>
          </a:xfrm>
          <a:prstGeom prst="rect">
            <a:avLst/>
          </a:prstGeom>
        </p:spPr>
        <p:txBody>
          <a:bodyPr vert="horz" wrap="square" lIns="0" tIns="17145" rIns="0" bIns="0" rtlCol="0">
            <a:spAutoFit/>
          </a:bodyPr>
          <a:lstStyle/>
          <a:p>
            <a:pPr marL="297815" indent="-285750">
              <a:lnSpc>
                <a:spcPct val="100000"/>
              </a:lnSpc>
              <a:spcBef>
                <a:spcPts val="135"/>
              </a:spcBef>
              <a:buClr>
                <a:srgbClr val="CE1527"/>
              </a:buClr>
              <a:buFont typeface="Arial" panose="020B0604020202020204" pitchFamily="34" charset="0"/>
              <a:buChar char="•"/>
              <a:tabLst>
                <a:tab pos="173355" algn="l"/>
              </a:tabLst>
            </a:pPr>
            <a:r>
              <a:rPr lang="en-US" sz="1400" dirty="0">
                <a:solidFill>
                  <a:srgbClr val="000000"/>
                </a:solidFill>
                <a:latin typeface="Arial" panose="020B0604020202020204" pitchFamily="34" charset="0"/>
                <a:cs typeface="Arial" panose="020B0604020202020204" pitchFamily="34" charset="0"/>
              </a:rPr>
              <a:t>X</a:t>
            </a:r>
            <a:r>
              <a:rPr lang="vi-VN" sz="1400" b="0" i="0" dirty="0">
                <a:solidFill>
                  <a:srgbClr val="000000"/>
                </a:solidFill>
                <a:effectLst/>
                <a:latin typeface="Arial" panose="020B0604020202020204" pitchFamily="34" charset="0"/>
                <a:cs typeface="Arial" panose="020B0604020202020204" pitchFamily="34" charset="0"/>
              </a:rPr>
              <a:t>ây dựng và tập hợp các quy tắc, hệ thống.</a:t>
            </a:r>
            <a:endParaRPr sz="1400" dirty="0">
              <a:latin typeface="Arial" panose="020B0604020202020204" pitchFamily="34" charset="0"/>
              <a:cs typeface="Arial" panose="020B0604020202020204" pitchFamily="34" charset="0"/>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5</a:t>
            </a:fld>
            <a:endParaRPr spc="-20" dirty="0"/>
          </a:p>
        </p:txBody>
      </p:sp>
      <p:sp>
        <p:nvSpPr>
          <p:cNvPr id="26" name="object 26"/>
          <p:cNvSpPr txBox="1"/>
          <p:nvPr/>
        </p:nvSpPr>
        <p:spPr>
          <a:xfrm>
            <a:off x="1186037" y="1092092"/>
            <a:ext cx="3925957" cy="676467"/>
          </a:xfrm>
          <a:prstGeom prst="rect">
            <a:avLst/>
          </a:prstGeom>
        </p:spPr>
        <p:txBody>
          <a:bodyPr vert="horz" wrap="square" lIns="0" tIns="17145" rIns="0" bIns="0" rtlCol="0">
            <a:spAutoFit/>
          </a:bodyPr>
          <a:lstStyle/>
          <a:p>
            <a:pPr marL="297815" indent="-285750">
              <a:spcBef>
                <a:spcPts val="135"/>
              </a:spcBef>
              <a:buClr>
                <a:srgbClr val="CE1527"/>
              </a:buClr>
              <a:buFont typeface="Arial" panose="020B0604020202020204" pitchFamily="34" charset="0"/>
              <a:buChar char="•"/>
              <a:tabLst>
                <a:tab pos="173355" algn="l"/>
              </a:tabLst>
            </a:pPr>
            <a:r>
              <a:rPr lang="en-US" sz="1400" b="0" i="0" dirty="0">
                <a:solidFill>
                  <a:srgbClr val="000000"/>
                </a:solidFill>
                <a:effectLst/>
                <a:latin typeface="Arial" panose="020B0604020202020204" pitchFamily="34" charset="0"/>
                <a:cs typeface="Arial" panose="020B0604020202020204" pitchFamily="34" charset="0"/>
              </a:rPr>
              <a:t>Q</a:t>
            </a:r>
            <a:r>
              <a:rPr lang="vi-VN" sz="1400" b="0" i="0" dirty="0">
                <a:solidFill>
                  <a:srgbClr val="000000"/>
                </a:solidFill>
                <a:effectLst/>
                <a:latin typeface="Arial" panose="020B0604020202020204" pitchFamily="34" charset="0"/>
                <a:cs typeface="Arial" panose="020B0604020202020204" pitchFamily="34" charset="0"/>
              </a:rPr>
              <a:t>uản lý và kiểm soát toàn bộ hoạt động của một trường học</a:t>
            </a:r>
            <a:endParaRPr lang="vi-VN" sz="1400" dirty="0">
              <a:latin typeface="Arial" panose="020B0604020202020204" pitchFamily="34" charset="0"/>
              <a:cs typeface="Arial" panose="020B0604020202020204" pitchFamily="34" charset="0"/>
            </a:endParaRPr>
          </a:p>
          <a:p>
            <a:pPr marL="297815" indent="-285750">
              <a:lnSpc>
                <a:spcPct val="100000"/>
              </a:lnSpc>
              <a:spcBef>
                <a:spcPts val="135"/>
              </a:spcBef>
              <a:buClr>
                <a:srgbClr val="CE1527"/>
              </a:buClr>
              <a:buFont typeface="Arial" panose="020B0604020202020204" pitchFamily="34" charset="0"/>
              <a:buChar char="•"/>
              <a:tabLst>
                <a:tab pos="173355" algn="l"/>
              </a:tabLst>
            </a:pPr>
            <a:endParaRPr sz="1400" dirty="0">
              <a:latin typeface="Arial" panose="020B0604020202020204" pitchFamily="34" charset="0"/>
              <a:cs typeface="Arial" panose="020B0604020202020204" pitchFamily="34" charset="0"/>
            </a:endParaRPr>
          </a:p>
        </p:txBody>
      </p:sp>
      <p:sp>
        <p:nvSpPr>
          <p:cNvPr id="25" name="Hộp Văn bản 24">
            <a:extLst>
              <a:ext uri="{FF2B5EF4-FFF2-40B4-BE49-F238E27FC236}">
                <a16:creationId xmlns:a16="http://schemas.microsoft.com/office/drawing/2014/main" id="{CDFAB99C-16E7-4316-A27E-A415C1F86309}"/>
              </a:ext>
            </a:extLst>
          </p:cNvPr>
          <p:cNvSpPr txBox="1"/>
          <p:nvPr/>
        </p:nvSpPr>
        <p:spPr>
          <a:xfrm>
            <a:off x="1102325" y="1739563"/>
            <a:ext cx="4218975" cy="738664"/>
          </a:xfrm>
          <a:prstGeom prst="rect">
            <a:avLst/>
          </a:prstGeom>
          <a:noFill/>
        </p:spPr>
        <p:txBody>
          <a:bodyPr wrap="square" rtlCol="0">
            <a:spAutoFit/>
          </a:bodyPr>
          <a:lstStyle/>
          <a:p>
            <a:pPr marL="297815" indent="-285750">
              <a:spcBef>
                <a:spcPts val="135"/>
              </a:spcBef>
              <a:buClr>
                <a:srgbClr val="CE1527"/>
              </a:buClr>
              <a:buFont typeface="Arial" panose="020B0604020202020204" pitchFamily="34" charset="0"/>
              <a:buChar char="•"/>
              <a:tabLst>
                <a:tab pos="173355" algn="l"/>
              </a:tabLst>
            </a:pPr>
            <a:r>
              <a:rPr lang="en-US" sz="1400" dirty="0">
                <a:latin typeface="Arial" panose="020B0604020202020204" pitchFamily="34" charset="0"/>
                <a:cs typeface="Arial" panose="020B0604020202020204" pitchFamily="34" charset="0"/>
              </a:rPr>
              <a:t>G</a:t>
            </a:r>
            <a:r>
              <a:rPr lang="vi-VN" sz="1400" dirty="0">
                <a:latin typeface="Arial" panose="020B0604020202020204" pitchFamily="34" charset="0"/>
                <a:cs typeface="Arial" panose="020B0604020202020204" pitchFamily="34" charset="0"/>
              </a:rPr>
              <a:t>iải quyết kịp thời và hiệu quả các mối quan tâm, thắc mắc, đề xuất, khiếu nại và phản hồi của sinh viên, cán bộ giảng dạy và phi học tập.</a:t>
            </a:r>
            <a:endParaRPr lang="vi-V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844083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446341"/>
          </a:xfrm>
          <a:prstGeom prst="rect">
            <a:avLst/>
          </a:prstGeom>
        </p:spPr>
        <p:txBody>
          <a:bodyPr vert="horz" wrap="square" lIns="0" tIns="69215" rIns="0" bIns="0" rtlCol="0">
            <a:spAutoFit/>
          </a:bodyPr>
          <a:lstStyle/>
          <a:p>
            <a:pPr marL="12700">
              <a:lnSpc>
                <a:spcPct val="100000"/>
              </a:lnSpc>
              <a:spcBef>
                <a:spcPts val="545"/>
              </a:spcBef>
            </a:pPr>
            <a:r>
              <a:rPr sz="800" b="1" spc="-30" dirty="0" err="1">
                <a:solidFill>
                  <a:srgbClr val="EBA1A9"/>
                </a:solidFill>
                <a:latin typeface="Arial"/>
                <a:cs typeface="Arial"/>
                <a:hlinkClick r:id="rId2" action="ppaction://hlinksldjump"/>
              </a:rPr>
              <a:t>Kh</a:t>
            </a:r>
            <a:r>
              <a:rPr lang="vi-VN" sz="800" b="1" spc="-30" dirty="0" err="1">
                <a:solidFill>
                  <a:srgbClr val="EBA1A9"/>
                </a:solidFill>
                <a:latin typeface="Arial"/>
                <a:cs typeface="Arial"/>
                <a:hlinkClick r:id="rId2" action="ppaction://hlinksldjump"/>
              </a:rPr>
              <a:t>ảo</a:t>
            </a:r>
            <a:r>
              <a:rPr sz="800" b="1" spc="50" dirty="0">
                <a:solidFill>
                  <a:srgbClr val="EBA1A9"/>
                </a:solidFill>
                <a:latin typeface="Arial"/>
                <a:cs typeface="Arial"/>
                <a:hlinkClick r:id="rId2" action="ppaction://hlinksldjump"/>
              </a:rPr>
              <a:t> </a:t>
            </a:r>
            <a:r>
              <a:rPr sz="800" b="1" spc="-30" dirty="0">
                <a:solidFill>
                  <a:srgbClr val="EBA1A9"/>
                </a:solidFill>
                <a:latin typeface="Arial"/>
                <a:cs typeface="Arial"/>
                <a:hlinkClick r:id="rId2" action="ppaction://hlinksldjump"/>
              </a:rPr>
              <a:t>sát</a:t>
            </a:r>
            <a:endParaRPr sz="800" dirty="0">
              <a:latin typeface="Arial"/>
              <a:cs typeface="Arial"/>
            </a:endParaRPr>
          </a:p>
          <a:p>
            <a:pPr marL="27305" marR="5080">
              <a:lnSpc>
                <a:spcPct val="138400"/>
              </a:lnSpc>
              <a:spcBef>
                <a:spcPts val="60"/>
              </a:spcBef>
            </a:pPr>
            <a:r>
              <a:rPr sz="600" i="1" spc="-15" dirty="0">
                <a:solidFill>
                  <a:srgbClr val="CE1527"/>
                </a:solidFill>
                <a:latin typeface="Arial"/>
                <a:cs typeface="Arial"/>
                <a:hlinkClick r:id="rId3" action="ppaction://hlinksldjump"/>
              </a:rPr>
              <a:t>Requirement </a:t>
            </a:r>
            <a:r>
              <a:rPr sz="600" i="1" spc="-15" dirty="0">
                <a:solidFill>
                  <a:srgbClr val="CE1527"/>
                </a:solidFill>
                <a:latin typeface="Arial"/>
                <a:cs typeface="Arial"/>
              </a:rPr>
              <a:t> </a:t>
            </a:r>
            <a:r>
              <a:rPr sz="600" i="1" spc="-10" dirty="0">
                <a:solidFill>
                  <a:srgbClr val="3B3BFF"/>
                </a:solidFill>
                <a:latin typeface="Arial"/>
                <a:cs typeface="Arial"/>
              </a:rPr>
              <a:t>Quy </a:t>
            </a:r>
            <a:r>
              <a:rPr sz="600" i="1" spc="-10" dirty="0" err="1">
                <a:solidFill>
                  <a:srgbClr val="3B3BFF"/>
                </a:solidFill>
                <a:latin typeface="Arial"/>
                <a:cs typeface="Arial"/>
              </a:rPr>
              <a:t>mô</a:t>
            </a:r>
            <a:r>
              <a:rPr sz="600" i="1" spc="-10" dirty="0">
                <a:solidFill>
                  <a:srgbClr val="3B3BFF"/>
                </a:solidFill>
                <a:latin typeface="Arial"/>
                <a:cs typeface="Arial"/>
              </a:rPr>
              <a:t> </a:t>
            </a:r>
            <a:r>
              <a:rPr lang="vi-VN" sz="600" i="1" spc="-10" dirty="0" err="1">
                <a:solidFill>
                  <a:srgbClr val="3B3BFF"/>
                </a:solidFill>
                <a:latin typeface="Arial"/>
                <a:cs typeface="Arial"/>
              </a:rPr>
              <a:t>dữ</a:t>
            </a:r>
            <a:r>
              <a:rPr sz="600" i="1" spc="70" dirty="0">
                <a:solidFill>
                  <a:srgbClr val="3B3BFF"/>
                </a:solidFill>
                <a:latin typeface="Arial"/>
                <a:cs typeface="Arial"/>
              </a:rPr>
              <a:t> </a:t>
            </a:r>
            <a:r>
              <a:rPr sz="600" i="1" spc="-50" dirty="0">
                <a:solidFill>
                  <a:srgbClr val="3B3BFF"/>
                </a:solidFill>
                <a:latin typeface="Arial"/>
                <a:cs typeface="Arial"/>
              </a:rPr>
              <a:t>li</a:t>
            </a:r>
            <a:r>
              <a:rPr lang="vi-VN" sz="600" i="1" spc="-50" dirty="0" err="1">
                <a:solidFill>
                  <a:srgbClr val="3B3BFF"/>
                </a:solidFill>
                <a:latin typeface="Arial"/>
                <a:cs typeface="Arial"/>
              </a:rPr>
              <a:t>ệu</a:t>
            </a:r>
            <a:endParaRPr sz="600" dirty="0">
              <a:solidFill>
                <a:srgbClr val="3B3BFF"/>
              </a:solidFill>
              <a:latin typeface="Arial"/>
              <a:cs typeface="Arial"/>
            </a:endParaRPr>
          </a:p>
        </p:txBody>
      </p:sp>
      <p:sp>
        <p:nvSpPr>
          <p:cNvPr id="3" name="object 3"/>
          <p:cNvSpPr txBox="1"/>
          <p:nvPr/>
        </p:nvSpPr>
        <p:spPr>
          <a:xfrm>
            <a:off x="62356" y="1072183"/>
            <a:ext cx="563245" cy="267335"/>
          </a:xfrm>
          <a:prstGeom prst="rect">
            <a:avLst/>
          </a:prstGeom>
        </p:spPr>
        <p:txBody>
          <a:bodyPr vert="horz" wrap="square" lIns="0" tIns="17145" rIns="0" bIns="0" rtlCol="0">
            <a:spAutoFit/>
          </a:bodyPr>
          <a:lstStyle/>
          <a:p>
            <a:pPr marL="12700" marR="5080">
              <a:lnSpc>
                <a:spcPts val="950"/>
              </a:lnSpc>
              <a:spcBef>
                <a:spcPts val="135"/>
              </a:spcBef>
            </a:pPr>
            <a:r>
              <a:rPr sz="800" b="1" spc="-25" dirty="0">
                <a:solidFill>
                  <a:srgbClr val="3B3BFF"/>
                </a:solidFill>
                <a:latin typeface="Arial"/>
                <a:cs typeface="Arial"/>
              </a:rPr>
              <a:t>Phân </a:t>
            </a:r>
            <a:r>
              <a:rPr sz="800" b="1" spc="-20" dirty="0" err="1">
                <a:solidFill>
                  <a:srgbClr val="3B3BFF"/>
                </a:solidFill>
                <a:latin typeface="Arial"/>
                <a:cs typeface="Arial"/>
              </a:rPr>
              <a:t>tích</a:t>
            </a:r>
            <a:r>
              <a:rPr sz="800" b="1" spc="-20" dirty="0">
                <a:solidFill>
                  <a:srgbClr val="3B3BFF"/>
                </a:solidFill>
                <a:latin typeface="Arial"/>
                <a:cs typeface="Arial"/>
              </a:rPr>
              <a:t> </a:t>
            </a:r>
            <a:r>
              <a:rPr sz="800" b="1" spc="-45" dirty="0" err="1">
                <a:solidFill>
                  <a:srgbClr val="3B3BFF"/>
                </a:solidFill>
                <a:latin typeface="Arial"/>
                <a:cs typeface="Arial"/>
              </a:rPr>
              <a:t>và</a:t>
            </a:r>
            <a:r>
              <a:rPr sz="800" b="1" spc="-45" dirty="0">
                <a:solidFill>
                  <a:srgbClr val="3B3BFF"/>
                </a:solidFill>
                <a:latin typeface="Arial"/>
                <a:cs typeface="Arial"/>
              </a:rPr>
              <a:t> </a:t>
            </a:r>
            <a:r>
              <a:rPr sz="800" b="1" dirty="0" err="1">
                <a:solidFill>
                  <a:srgbClr val="3B3BFF"/>
                </a:solidFill>
                <a:latin typeface="Arial"/>
                <a:cs typeface="Arial"/>
              </a:rPr>
              <a:t>thi</a:t>
            </a:r>
            <a:r>
              <a:rPr lang="vi-VN" sz="800" b="1" dirty="0" err="1">
                <a:solidFill>
                  <a:srgbClr val="3B3BFF"/>
                </a:solidFill>
                <a:latin typeface="Arial"/>
                <a:cs typeface="Arial"/>
              </a:rPr>
              <a:t>ết</a:t>
            </a:r>
            <a:r>
              <a:rPr lang="vi-VN" sz="800" b="1" dirty="0">
                <a:solidFill>
                  <a:srgbClr val="3B3BFF"/>
                </a:solidFill>
                <a:latin typeface="Arial"/>
                <a:cs typeface="Arial"/>
              </a:rPr>
              <a:t> </a:t>
            </a:r>
            <a:r>
              <a:rPr lang="vi-VN" sz="800" b="1" dirty="0" err="1">
                <a:solidFill>
                  <a:srgbClr val="3B3BFF"/>
                </a:solidFill>
                <a:latin typeface="Arial"/>
                <a:cs typeface="Arial"/>
              </a:rPr>
              <a:t>kế</a:t>
            </a:r>
            <a:endParaRPr sz="800" dirty="0">
              <a:solidFill>
                <a:srgbClr val="3B3BFF"/>
              </a:solidFill>
              <a:latin typeface="Arial"/>
              <a:cs typeface="Arial"/>
            </a:endParaRPr>
          </a:p>
        </p:txBody>
      </p:sp>
      <p:sp>
        <p:nvSpPr>
          <p:cNvPr id="4" name="object 4"/>
          <p:cNvSpPr txBox="1"/>
          <p:nvPr/>
        </p:nvSpPr>
        <p:spPr>
          <a:xfrm>
            <a:off x="62356" y="140959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4031830" cy="232756"/>
          </a:xfrm>
          <a:prstGeom prst="rect">
            <a:avLst/>
          </a:prstGeom>
        </p:spPr>
        <p:txBody>
          <a:bodyPr vert="horz" wrap="square" lIns="0" tIns="17145" rIns="0" bIns="0" rtlCol="0">
            <a:spAutoFit/>
          </a:bodyPr>
          <a:lstStyle/>
          <a:p>
            <a:pPr marL="12700">
              <a:lnSpc>
                <a:spcPct val="100000"/>
              </a:lnSpc>
              <a:spcBef>
                <a:spcPts val="135"/>
              </a:spcBef>
            </a:pPr>
            <a:r>
              <a:rPr lang="vi-VN" spc="-20" dirty="0"/>
              <a:t>Quy </a:t>
            </a:r>
            <a:r>
              <a:rPr lang="vi-VN" spc="-20" dirty="0" err="1"/>
              <a:t>trình</a:t>
            </a:r>
            <a:r>
              <a:rPr lang="vi-VN" spc="-20" dirty="0"/>
              <a:t> </a:t>
            </a:r>
            <a:r>
              <a:rPr lang="vi-VN" spc="-20" dirty="0" err="1"/>
              <a:t>các</a:t>
            </a:r>
            <a:r>
              <a:rPr lang="vi-VN" spc="-20" dirty="0"/>
              <a:t> </a:t>
            </a:r>
            <a:r>
              <a:rPr lang="vi-VN" spc="-20" dirty="0" err="1"/>
              <a:t>bước</a:t>
            </a:r>
            <a:r>
              <a:rPr lang="vi-VN" spc="-20" dirty="0"/>
              <a:t> trong </a:t>
            </a:r>
            <a:r>
              <a:rPr lang="vi-VN" spc="-20" dirty="0" err="1"/>
              <a:t>quản</a:t>
            </a:r>
            <a:r>
              <a:rPr lang="vi-VN" spc="-20" dirty="0"/>
              <a:t> </a:t>
            </a:r>
            <a:r>
              <a:rPr lang="vi-VN" spc="-20" dirty="0" err="1"/>
              <a:t>lý</a:t>
            </a:r>
            <a:r>
              <a:rPr lang="vi-VN" spc="-20" dirty="0"/>
              <a:t> </a:t>
            </a:r>
            <a:r>
              <a:rPr lang="vi-VN" spc="-20" dirty="0" err="1"/>
              <a:t>trường</a:t>
            </a:r>
            <a:r>
              <a:rPr lang="vi-VN" spc="-20" dirty="0"/>
              <a:t> </a:t>
            </a:r>
            <a:r>
              <a:rPr lang="vi-VN" spc="-20" dirty="0" err="1"/>
              <a:t>đại</a:t>
            </a:r>
            <a:r>
              <a:rPr lang="vi-VN" spc="-20" dirty="0"/>
              <a:t> </a:t>
            </a:r>
            <a:r>
              <a:rPr lang="vi-VN" spc="-20" dirty="0" err="1"/>
              <a:t>học</a:t>
            </a:r>
            <a:endParaRPr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5" cstate="print"/>
            <a:stretch>
              <a:fillRect/>
            </a:stretch>
          </a:blipFill>
        </p:spPr>
        <p:txBody>
          <a:bodyPr wrap="square" lIns="0" tIns="0" rIns="0" bIns="0" rtlCol="0"/>
          <a:lstStyle/>
          <a:p>
            <a:endParaRPr/>
          </a:p>
        </p:txBody>
      </p:sp>
      <p:sp>
        <p:nvSpPr>
          <p:cNvPr id="24" name="object 24"/>
          <p:cNvSpPr txBox="1"/>
          <p:nvPr/>
        </p:nvSpPr>
        <p:spPr>
          <a:xfrm>
            <a:off x="1102325" y="762441"/>
            <a:ext cx="4288459" cy="1494640"/>
          </a:xfrm>
          <a:prstGeom prst="rect">
            <a:avLst/>
          </a:prstGeom>
        </p:spPr>
        <p:txBody>
          <a:bodyPr vert="horz" wrap="square" lIns="0" tIns="17145" rIns="0" bIns="0" rtlCol="0">
            <a:spAutoFit/>
          </a:bodyPr>
          <a:lstStyle/>
          <a:p>
            <a:r>
              <a:rPr lang="vi-VN" sz="1200" dirty="0">
                <a:latin typeface="Calibri" panose="020F0502020204030204" pitchFamily="34" charset="0"/>
                <a:cs typeface="Calibri" panose="020F0502020204030204" pitchFamily="34" charset="0"/>
              </a:rPr>
              <a:t>1.</a:t>
            </a:r>
            <a:r>
              <a:rPr lang="en-US" sz="1200" dirty="0">
                <a:latin typeface="Calibri" panose="020F0502020204030204" pitchFamily="34" charset="0"/>
                <a:cs typeface="Calibri" panose="020F0502020204030204" pitchFamily="34" charset="0"/>
              </a:rPr>
              <a:t> N</a:t>
            </a:r>
            <a:r>
              <a:rPr lang="vi-VN" sz="1200" dirty="0">
                <a:latin typeface="Calibri" panose="020F0502020204030204" pitchFamily="34" charset="0"/>
                <a:cs typeface="Calibri" panose="020F0502020204030204" pitchFamily="34" charset="0"/>
              </a:rPr>
              <a:t>hập học,</a:t>
            </a:r>
            <a:r>
              <a:rPr lang="en-US" sz="1200" dirty="0">
                <a:latin typeface="Calibri" panose="020F0502020204030204" pitchFamily="34" charset="0"/>
                <a:cs typeface="Calibri" panose="020F0502020204030204" pitchFamily="34" charset="0"/>
              </a:rPr>
              <a:t> </a:t>
            </a:r>
            <a:r>
              <a:rPr lang="vi-VN" sz="1200" dirty="0">
                <a:latin typeface="Calibri" panose="020F0502020204030204" pitchFamily="34" charset="0"/>
                <a:cs typeface="Calibri" panose="020F0502020204030204" pitchFamily="34" charset="0"/>
              </a:rPr>
              <a:t>cấp mã số sv</a:t>
            </a:r>
          </a:p>
          <a:p>
            <a:r>
              <a:rPr lang="vi-VN" sz="1200" dirty="0">
                <a:latin typeface="Calibri" panose="020F0502020204030204" pitchFamily="34" charset="0"/>
                <a:cs typeface="Calibri" panose="020F0502020204030204" pitchFamily="34" charset="0"/>
              </a:rPr>
              <a:t>2.</a:t>
            </a:r>
            <a:r>
              <a:rPr lang="en-US" sz="1200" dirty="0">
                <a:latin typeface="Calibri" panose="020F0502020204030204" pitchFamily="34" charset="0"/>
                <a:cs typeface="Calibri" panose="020F0502020204030204" pitchFamily="34" charset="0"/>
              </a:rPr>
              <a:t> </a:t>
            </a:r>
            <a:r>
              <a:rPr lang="vi-VN" sz="1200" dirty="0">
                <a:latin typeface="Calibri" panose="020F0502020204030204" pitchFamily="34" charset="0"/>
                <a:cs typeface="Calibri" panose="020F0502020204030204" pitchFamily="34" charset="0"/>
              </a:rPr>
              <a:t>Cập nhật, quản lý khung chương tr</a:t>
            </a:r>
            <a:r>
              <a:rPr lang="en-US" sz="1200" dirty="0">
                <a:latin typeface="Calibri" panose="020F0502020204030204" pitchFamily="34" charset="0"/>
                <a:cs typeface="Calibri" panose="020F0502020204030204" pitchFamily="34" charset="0"/>
              </a:rPr>
              <a:t>ì</a:t>
            </a:r>
            <a:r>
              <a:rPr lang="vi-VN" sz="1200" dirty="0">
                <a:latin typeface="Calibri" panose="020F0502020204030204" pitchFamily="34" charset="0"/>
                <a:cs typeface="Calibri" panose="020F0502020204030204" pitchFamily="34" charset="0"/>
              </a:rPr>
              <a:t>nh đ</a:t>
            </a:r>
            <a:r>
              <a:rPr lang="en-US" sz="1200" dirty="0">
                <a:latin typeface="Calibri" panose="020F0502020204030204" pitchFamily="34" charset="0"/>
                <a:cs typeface="Calibri" panose="020F0502020204030204" pitchFamily="34" charset="0"/>
              </a:rPr>
              <a:t>à</a:t>
            </a:r>
            <a:r>
              <a:rPr lang="vi-VN" sz="1200" dirty="0">
                <a:latin typeface="Calibri" panose="020F0502020204030204" pitchFamily="34" charset="0"/>
                <a:cs typeface="Calibri" panose="020F0502020204030204" pitchFamily="34" charset="0"/>
              </a:rPr>
              <a:t>o tạo</a:t>
            </a:r>
          </a:p>
          <a:p>
            <a:r>
              <a:rPr lang="vi-VN" sz="1200" dirty="0">
                <a:latin typeface="Calibri" panose="020F0502020204030204" pitchFamily="34" charset="0"/>
                <a:cs typeface="Calibri" panose="020F0502020204030204" pitchFamily="34" charset="0"/>
              </a:rPr>
              <a:t>3.</a:t>
            </a:r>
            <a:r>
              <a:rPr lang="en-US" sz="1200" dirty="0">
                <a:latin typeface="Calibri" panose="020F0502020204030204" pitchFamily="34" charset="0"/>
                <a:cs typeface="Calibri" panose="020F0502020204030204" pitchFamily="34" charset="0"/>
              </a:rPr>
              <a:t> </a:t>
            </a:r>
            <a:r>
              <a:rPr lang="vi-VN" sz="1200" dirty="0">
                <a:latin typeface="Calibri" panose="020F0502020204030204" pitchFamily="34" charset="0"/>
                <a:cs typeface="Calibri" panose="020F0502020204030204" pitchFamily="34" charset="0"/>
              </a:rPr>
              <a:t>Cập nhật thông tin sinh viên chuyển đến</a:t>
            </a:r>
            <a:r>
              <a:rPr lang="en-US" sz="1200" dirty="0">
                <a:latin typeface="Calibri" panose="020F0502020204030204" pitchFamily="34" charset="0"/>
                <a:cs typeface="Calibri" panose="020F0502020204030204" pitchFamily="34" charset="0"/>
              </a:rPr>
              <a:t>/</a:t>
            </a:r>
            <a:r>
              <a:rPr lang="en-US" sz="1200" dirty="0" err="1">
                <a:latin typeface="Calibri" panose="020F0502020204030204" pitchFamily="34" charset="0"/>
                <a:cs typeface="Calibri" panose="020F0502020204030204" pitchFamily="34" charset="0"/>
              </a:rPr>
              <a:t>rời</a:t>
            </a:r>
            <a:r>
              <a:rPr lang="vi-VN" sz="1200" dirty="0">
                <a:latin typeface="Calibri" panose="020F0502020204030204" pitchFamily="34" charset="0"/>
                <a:cs typeface="Calibri" panose="020F0502020204030204" pitchFamily="34" charset="0"/>
              </a:rPr>
              <a:t> trường</a:t>
            </a:r>
          </a:p>
          <a:p>
            <a:r>
              <a:rPr lang="vi-VN" sz="1200" dirty="0">
                <a:latin typeface="Calibri" panose="020F0502020204030204" pitchFamily="34" charset="0"/>
                <a:cs typeface="Calibri" panose="020F0502020204030204" pitchFamily="34" charset="0"/>
              </a:rPr>
              <a:t>4.</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Quản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lý</a:t>
            </a:r>
            <a:r>
              <a:rPr lang="en-US" sz="1200" dirty="0">
                <a:latin typeface="Calibri" panose="020F0502020204030204" pitchFamily="34" charset="0"/>
                <a:cs typeface="Calibri" panose="020F0502020204030204" pitchFamily="34" charset="0"/>
              </a:rPr>
              <a:t> đ</a:t>
            </a:r>
            <a:r>
              <a:rPr lang="vi-VN" sz="1200" dirty="0">
                <a:latin typeface="Calibri" panose="020F0502020204030204" pitchFamily="34" charset="0"/>
                <a:cs typeface="Calibri" panose="020F0502020204030204" pitchFamily="34" charset="0"/>
              </a:rPr>
              <a:t>ăng ký học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tập</a:t>
            </a:r>
            <a:endParaRPr lang="en-US" sz="1200" dirty="0">
              <a:latin typeface="Calibri" panose="020F0502020204030204" pitchFamily="34" charset="0"/>
              <a:cs typeface="Calibri" panose="020F0502020204030204" pitchFamily="34" charset="0"/>
            </a:endParaRPr>
          </a:p>
          <a:p>
            <a:r>
              <a:rPr lang="vi-VN" sz="1200" dirty="0">
                <a:latin typeface="Calibri" panose="020F0502020204030204" pitchFamily="34" charset="0"/>
                <a:cs typeface="Calibri" panose="020F0502020204030204" pitchFamily="34" charset="0"/>
              </a:rPr>
              <a:t>5.</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Quản</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lý</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học</a:t>
            </a:r>
            <a:r>
              <a:rPr lang="en-US" sz="1200" dirty="0">
                <a:latin typeface="Calibri" panose="020F0502020204030204" pitchFamily="34" charset="0"/>
                <a:cs typeface="Calibri" panose="020F0502020204030204" pitchFamily="34" charset="0"/>
              </a:rPr>
              <a:t> </a:t>
            </a:r>
            <a:r>
              <a:rPr lang="en-US" sz="1200" dirty="0" err="1">
                <a:latin typeface="Calibri" panose="020F0502020204030204" pitchFamily="34" charset="0"/>
                <a:cs typeface="Calibri" panose="020F0502020204030204" pitchFamily="34" charset="0"/>
              </a:rPr>
              <a:t>phí</a:t>
            </a:r>
            <a:endParaRPr lang="en-US" sz="1200" dirty="0">
              <a:latin typeface="Calibri" panose="020F0502020204030204" pitchFamily="34" charset="0"/>
              <a:cs typeface="Calibri" panose="020F0502020204030204" pitchFamily="34" charset="0"/>
            </a:endParaRPr>
          </a:p>
          <a:p>
            <a:r>
              <a:rPr lang="en-US" sz="1200" dirty="0">
                <a:latin typeface="Calibri" panose="020F0502020204030204" pitchFamily="34" charset="0"/>
                <a:cs typeface="Calibri" panose="020F0502020204030204" pitchFamily="34" charset="0"/>
              </a:rPr>
              <a:t>6. </a:t>
            </a:r>
            <a:r>
              <a:rPr lang="vi-VN" sz="1200" dirty="0">
                <a:latin typeface="Calibri" panose="020F0502020204030204" pitchFamily="34" charset="0"/>
                <a:cs typeface="Calibri" panose="020F0502020204030204" pitchFamily="34" charset="0"/>
              </a:rPr>
              <a:t>Tổ chức thi và nhập điểm</a:t>
            </a:r>
          </a:p>
          <a:p>
            <a:r>
              <a:rPr lang="vi-VN" sz="1200" dirty="0">
                <a:latin typeface="Calibri" panose="020F0502020204030204" pitchFamily="34" charset="0"/>
                <a:cs typeface="Calibri" panose="020F0502020204030204" pitchFamily="34" charset="0"/>
              </a:rPr>
              <a:t>6.</a:t>
            </a:r>
            <a:r>
              <a:rPr lang="en-US" sz="1200" dirty="0">
                <a:latin typeface="Calibri" panose="020F0502020204030204" pitchFamily="34" charset="0"/>
                <a:cs typeface="Calibri" panose="020F0502020204030204" pitchFamily="34" charset="0"/>
              </a:rPr>
              <a:t> </a:t>
            </a:r>
            <a:r>
              <a:rPr lang="vi-VN" sz="1200" dirty="0">
                <a:latin typeface="Calibri" panose="020F0502020204030204" pitchFamily="34" charset="0"/>
                <a:cs typeface="Calibri" panose="020F0502020204030204" pitchFamily="34" charset="0"/>
              </a:rPr>
              <a:t>Thay đổi và bổ sung điểm</a:t>
            </a:r>
          </a:p>
          <a:p>
            <a:r>
              <a:rPr lang="vi-VN" sz="1200" dirty="0">
                <a:latin typeface="Calibri" panose="020F0502020204030204" pitchFamily="34" charset="0"/>
                <a:cs typeface="Calibri" panose="020F0502020204030204" pitchFamily="34" charset="0"/>
              </a:rPr>
              <a:t>7.</a:t>
            </a:r>
            <a:r>
              <a:rPr lang="en-US" sz="1200" dirty="0">
                <a:latin typeface="Calibri" panose="020F0502020204030204" pitchFamily="34" charset="0"/>
                <a:cs typeface="Calibri" panose="020F0502020204030204" pitchFamily="34" charset="0"/>
              </a:rPr>
              <a:t> </a:t>
            </a:r>
            <a:r>
              <a:rPr lang="vi-VN" sz="1200" dirty="0">
                <a:latin typeface="Calibri" panose="020F0502020204030204" pitchFamily="34" charset="0"/>
                <a:cs typeface="Calibri" panose="020F0502020204030204" pitchFamily="34" charset="0"/>
              </a:rPr>
              <a:t>Xét tốt nghiệp</a:t>
            </a: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6</a:t>
            </a:fld>
            <a:endParaRPr spc="-20" dirty="0"/>
          </a:p>
        </p:txBody>
      </p:sp>
    </p:spTree>
    <p:extLst>
      <p:ext uri="{BB962C8B-B14F-4D97-AF65-F5344CB8AC3E}">
        <p14:creationId xmlns:p14="http://schemas.microsoft.com/office/powerpoint/2010/main" val="201397227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446341"/>
          </a:xfrm>
          <a:prstGeom prst="rect">
            <a:avLst/>
          </a:prstGeom>
        </p:spPr>
        <p:txBody>
          <a:bodyPr vert="horz" wrap="square" lIns="0" tIns="69215" rIns="0" bIns="0" rtlCol="0">
            <a:spAutoFit/>
          </a:bodyPr>
          <a:lstStyle/>
          <a:p>
            <a:pPr marL="12700">
              <a:lnSpc>
                <a:spcPct val="100000"/>
              </a:lnSpc>
              <a:spcBef>
                <a:spcPts val="545"/>
              </a:spcBef>
            </a:pPr>
            <a:r>
              <a:rPr sz="800" b="1" spc="-30" dirty="0" err="1">
                <a:solidFill>
                  <a:srgbClr val="EBA1A9"/>
                </a:solidFill>
                <a:latin typeface="Arial"/>
                <a:cs typeface="Arial"/>
                <a:hlinkClick r:id="rId2" action="ppaction://hlinksldjump"/>
              </a:rPr>
              <a:t>Kh</a:t>
            </a:r>
            <a:r>
              <a:rPr lang="vi-VN" sz="800" b="1" spc="-30" dirty="0" err="1">
                <a:solidFill>
                  <a:srgbClr val="EBA1A9"/>
                </a:solidFill>
                <a:latin typeface="Arial"/>
                <a:cs typeface="Arial"/>
                <a:hlinkClick r:id="rId2" action="ppaction://hlinksldjump"/>
              </a:rPr>
              <a:t>ảo</a:t>
            </a:r>
            <a:r>
              <a:rPr sz="800" b="1" spc="50" dirty="0">
                <a:solidFill>
                  <a:srgbClr val="EBA1A9"/>
                </a:solidFill>
                <a:latin typeface="Arial"/>
                <a:cs typeface="Arial"/>
                <a:hlinkClick r:id="rId2" action="ppaction://hlinksldjump"/>
              </a:rPr>
              <a:t> </a:t>
            </a:r>
            <a:r>
              <a:rPr sz="800" b="1" spc="-30" dirty="0">
                <a:solidFill>
                  <a:srgbClr val="EBA1A9"/>
                </a:solidFill>
                <a:latin typeface="Arial"/>
                <a:cs typeface="Arial"/>
                <a:hlinkClick r:id="rId2" action="ppaction://hlinksldjump"/>
              </a:rPr>
              <a:t>sát</a:t>
            </a:r>
            <a:endParaRPr sz="800" dirty="0">
              <a:latin typeface="Arial"/>
              <a:cs typeface="Arial"/>
            </a:endParaRPr>
          </a:p>
          <a:p>
            <a:pPr marL="27305" marR="5080">
              <a:lnSpc>
                <a:spcPct val="138400"/>
              </a:lnSpc>
              <a:spcBef>
                <a:spcPts val="60"/>
              </a:spcBef>
            </a:pPr>
            <a:r>
              <a:rPr sz="600" i="1" spc="-15" dirty="0">
                <a:solidFill>
                  <a:srgbClr val="CE1527"/>
                </a:solidFill>
                <a:latin typeface="Arial"/>
                <a:cs typeface="Arial"/>
                <a:hlinkClick r:id="rId3" action="ppaction://hlinksldjump"/>
              </a:rPr>
              <a:t>Requirement </a:t>
            </a:r>
            <a:r>
              <a:rPr sz="600" i="1" spc="-15" dirty="0">
                <a:solidFill>
                  <a:srgbClr val="CE1527"/>
                </a:solidFill>
                <a:latin typeface="Arial"/>
                <a:cs typeface="Arial"/>
              </a:rPr>
              <a:t> </a:t>
            </a:r>
            <a:r>
              <a:rPr sz="600" i="1" spc="-10" dirty="0">
                <a:solidFill>
                  <a:srgbClr val="3B3BFF"/>
                </a:solidFill>
                <a:latin typeface="Arial"/>
                <a:cs typeface="Arial"/>
              </a:rPr>
              <a:t>Quy </a:t>
            </a:r>
            <a:r>
              <a:rPr sz="600" i="1" spc="-10" dirty="0" err="1">
                <a:solidFill>
                  <a:srgbClr val="3B3BFF"/>
                </a:solidFill>
                <a:latin typeface="Arial"/>
                <a:cs typeface="Arial"/>
              </a:rPr>
              <a:t>mô</a:t>
            </a:r>
            <a:r>
              <a:rPr sz="600" i="1" spc="-10" dirty="0">
                <a:solidFill>
                  <a:srgbClr val="3B3BFF"/>
                </a:solidFill>
                <a:latin typeface="Arial"/>
                <a:cs typeface="Arial"/>
              </a:rPr>
              <a:t> </a:t>
            </a:r>
            <a:r>
              <a:rPr lang="vi-VN" sz="600" i="1" spc="-10" dirty="0" err="1">
                <a:solidFill>
                  <a:srgbClr val="3B3BFF"/>
                </a:solidFill>
                <a:latin typeface="Arial"/>
                <a:cs typeface="Arial"/>
              </a:rPr>
              <a:t>dữ</a:t>
            </a:r>
            <a:r>
              <a:rPr sz="600" i="1" spc="70" dirty="0">
                <a:solidFill>
                  <a:srgbClr val="3B3BFF"/>
                </a:solidFill>
                <a:latin typeface="Arial"/>
                <a:cs typeface="Arial"/>
              </a:rPr>
              <a:t> </a:t>
            </a:r>
            <a:r>
              <a:rPr sz="600" i="1" spc="-50" dirty="0">
                <a:solidFill>
                  <a:srgbClr val="3B3BFF"/>
                </a:solidFill>
                <a:latin typeface="Arial"/>
                <a:cs typeface="Arial"/>
              </a:rPr>
              <a:t>li</a:t>
            </a:r>
            <a:r>
              <a:rPr lang="vi-VN" sz="600" i="1" spc="-50" dirty="0" err="1">
                <a:solidFill>
                  <a:srgbClr val="3B3BFF"/>
                </a:solidFill>
                <a:latin typeface="Arial"/>
                <a:cs typeface="Arial"/>
              </a:rPr>
              <a:t>ệu</a:t>
            </a:r>
            <a:endParaRPr sz="600" dirty="0">
              <a:solidFill>
                <a:srgbClr val="3B3BFF"/>
              </a:solidFill>
              <a:latin typeface="Arial"/>
              <a:cs typeface="Arial"/>
            </a:endParaRPr>
          </a:p>
        </p:txBody>
      </p:sp>
      <p:sp>
        <p:nvSpPr>
          <p:cNvPr id="3" name="object 3"/>
          <p:cNvSpPr txBox="1"/>
          <p:nvPr/>
        </p:nvSpPr>
        <p:spPr>
          <a:xfrm>
            <a:off x="62356" y="1072183"/>
            <a:ext cx="563245" cy="267335"/>
          </a:xfrm>
          <a:prstGeom prst="rect">
            <a:avLst/>
          </a:prstGeom>
        </p:spPr>
        <p:txBody>
          <a:bodyPr vert="horz" wrap="square" lIns="0" tIns="17145" rIns="0" bIns="0" rtlCol="0">
            <a:spAutoFit/>
          </a:bodyPr>
          <a:lstStyle/>
          <a:p>
            <a:pPr marL="12700" marR="5080">
              <a:lnSpc>
                <a:spcPts val="950"/>
              </a:lnSpc>
              <a:spcBef>
                <a:spcPts val="135"/>
              </a:spcBef>
            </a:pPr>
            <a:r>
              <a:rPr sz="800" b="1" spc="-25" dirty="0">
                <a:solidFill>
                  <a:srgbClr val="3B3BFF"/>
                </a:solidFill>
                <a:latin typeface="Arial"/>
                <a:cs typeface="Arial"/>
              </a:rPr>
              <a:t>Phân </a:t>
            </a:r>
            <a:r>
              <a:rPr sz="800" b="1" spc="-20" dirty="0">
                <a:solidFill>
                  <a:srgbClr val="3B3BFF"/>
                </a:solidFill>
                <a:latin typeface="Arial"/>
                <a:cs typeface="Arial"/>
              </a:rPr>
              <a:t>tích </a:t>
            </a:r>
            <a:r>
              <a:rPr sz="800" b="1" spc="-45" dirty="0" err="1">
                <a:solidFill>
                  <a:srgbClr val="3B3BFF"/>
                </a:solidFill>
                <a:latin typeface="Arial"/>
                <a:cs typeface="Arial"/>
              </a:rPr>
              <a:t>và</a:t>
            </a:r>
            <a:r>
              <a:rPr sz="800" b="1" spc="-45" dirty="0">
                <a:solidFill>
                  <a:srgbClr val="3B3BFF"/>
                </a:solidFill>
                <a:latin typeface="Arial"/>
                <a:cs typeface="Arial"/>
              </a:rPr>
              <a:t> </a:t>
            </a:r>
            <a:r>
              <a:rPr sz="800" b="1" dirty="0" err="1">
                <a:solidFill>
                  <a:srgbClr val="3B3BFF"/>
                </a:solidFill>
                <a:latin typeface="Arial"/>
                <a:cs typeface="Arial"/>
              </a:rPr>
              <a:t>thi</a:t>
            </a:r>
            <a:r>
              <a:rPr lang="vi-VN" sz="800" b="1" dirty="0" err="1">
                <a:solidFill>
                  <a:srgbClr val="3B3BFF"/>
                </a:solidFill>
                <a:latin typeface="Arial"/>
                <a:cs typeface="Arial"/>
              </a:rPr>
              <a:t>ết</a:t>
            </a:r>
            <a:r>
              <a:rPr lang="vi-VN" sz="800" b="1" dirty="0">
                <a:solidFill>
                  <a:srgbClr val="3B3BFF"/>
                </a:solidFill>
                <a:latin typeface="Arial"/>
                <a:cs typeface="Arial"/>
              </a:rPr>
              <a:t> </a:t>
            </a:r>
            <a:r>
              <a:rPr lang="vi-VN" sz="800" b="1" dirty="0" err="1">
                <a:solidFill>
                  <a:srgbClr val="3B3BFF"/>
                </a:solidFill>
                <a:latin typeface="Arial"/>
                <a:cs typeface="Arial"/>
              </a:rPr>
              <a:t>kế</a:t>
            </a:r>
            <a:endParaRPr sz="800" dirty="0">
              <a:solidFill>
                <a:srgbClr val="3B3BFF"/>
              </a:solidFill>
              <a:latin typeface="Arial"/>
              <a:cs typeface="Arial"/>
            </a:endParaRPr>
          </a:p>
        </p:txBody>
      </p:sp>
      <p:sp>
        <p:nvSpPr>
          <p:cNvPr id="4" name="object 4"/>
          <p:cNvSpPr txBox="1"/>
          <p:nvPr/>
        </p:nvSpPr>
        <p:spPr>
          <a:xfrm>
            <a:off x="62356" y="140959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4031830" cy="232756"/>
          </a:xfrm>
          <a:prstGeom prst="rect">
            <a:avLst/>
          </a:prstGeom>
        </p:spPr>
        <p:txBody>
          <a:bodyPr vert="horz" wrap="square" lIns="0" tIns="17145" rIns="0" bIns="0" rtlCol="0">
            <a:spAutoFit/>
          </a:bodyPr>
          <a:lstStyle/>
          <a:p>
            <a:pPr marL="12700">
              <a:lnSpc>
                <a:spcPct val="100000"/>
              </a:lnSpc>
              <a:spcBef>
                <a:spcPts val="135"/>
              </a:spcBef>
            </a:pPr>
            <a:r>
              <a:rPr lang="vi-VN" spc="-20" dirty="0"/>
              <a:t>Nhu </a:t>
            </a:r>
            <a:r>
              <a:rPr lang="vi-VN" spc="-20" dirty="0" err="1"/>
              <a:t>cầu</a:t>
            </a:r>
            <a:r>
              <a:rPr lang="vi-VN" spc="-20" dirty="0"/>
              <a:t> xây </a:t>
            </a:r>
            <a:r>
              <a:rPr lang="vi-VN" spc="-20" dirty="0" err="1"/>
              <a:t>dựng</a:t>
            </a:r>
            <a:r>
              <a:rPr lang="vi-VN" spc="-20" dirty="0"/>
              <a:t> </a:t>
            </a:r>
            <a:r>
              <a:rPr lang="vi-VN" spc="-20" dirty="0" err="1"/>
              <a:t>University</a:t>
            </a:r>
            <a:r>
              <a:rPr lang="vi-VN" spc="-20" dirty="0"/>
              <a:t> </a:t>
            </a:r>
            <a:r>
              <a:rPr lang="vi-VN" spc="-20" dirty="0" err="1"/>
              <a:t>Management</a:t>
            </a:r>
            <a:r>
              <a:rPr lang="vi-VN" spc="-20" dirty="0"/>
              <a:t> DW</a:t>
            </a:r>
            <a:endParaRPr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5" cstate="print"/>
            <a:stretch>
              <a:fillRect/>
            </a:stretch>
          </a:blipFill>
        </p:spPr>
        <p:txBody>
          <a:bodyPr wrap="square" lIns="0" tIns="0" rIns="0" bIns="0" rtlCol="0"/>
          <a:lstStyle/>
          <a:p>
            <a:endParaRPr/>
          </a:p>
        </p:txBody>
      </p:sp>
      <p:sp>
        <p:nvSpPr>
          <p:cNvPr id="24" name="object 24"/>
          <p:cNvSpPr txBox="1"/>
          <p:nvPr/>
        </p:nvSpPr>
        <p:spPr>
          <a:xfrm>
            <a:off x="1102325" y="762441"/>
            <a:ext cx="4288459" cy="1756250"/>
          </a:xfrm>
          <a:prstGeom prst="rect">
            <a:avLst/>
          </a:prstGeom>
        </p:spPr>
        <p:txBody>
          <a:bodyPr vert="horz" wrap="square" lIns="0" tIns="17145" rIns="0" bIns="0" rtlCol="0">
            <a:spAutoFit/>
          </a:bodyPr>
          <a:lstStyle/>
          <a:p>
            <a:pPr marL="297815" indent="-285750">
              <a:lnSpc>
                <a:spcPct val="100000"/>
              </a:lnSpc>
              <a:spcBef>
                <a:spcPts val="135"/>
              </a:spcBef>
              <a:buClr>
                <a:srgbClr val="CE1527"/>
              </a:buClr>
              <a:buFont typeface="Arial" panose="020B0604020202020204" pitchFamily="34" charset="0"/>
              <a:buChar char="•"/>
              <a:tabLst>
                <a:tab pos="173355" algn="l"/>
              </a:tabLst>
            </a:pPr>
            <a:r>
              <a:rPr lang="vi-VN" sz="1200" dirty="0">
                <a:solidFill>
                  <a:srgbClr val="000000"/>
                </a:solidFill>
                <a:cs typeface="Arial"/>
              </a:rPr>
              <a:t>Phục vụ cho việc phân tích dữ liệu</a:t>
            </a:r>
            <a:r>
              <a:rPr lang="en-US" sz="1200" dirty="0">
                <a:solidFill>
                  <a:srgbClr val="000000"/>
                </a:solidFill>
                <a:cs typeface="Arial"/>
              </a:rPr>
              <a:t>.</a:t>
            </a:r>
            <a:endParaRPr lang="vi-VN" sz="1200" dirty="0">
              <a:solidFill>
                <a:srgbClr val="000000"/>
              </a:solidFill>
              <a:cs typeface="Arial"/>
            </a:endParaRPr>
          </a:p>
          <a:p>
            <a:pPr marL="297815" indent="-285750">
              <a:lnSpc>
                <a:spcPct val="100000"/>
              </a:lnSpc>
              <a:spcBef>
                <a:spcPts val="135"/>
              </a:spcBef>
              <a:buClr>
                <a:srgbClr val="CE1527"/>
              </a:buClr>
              <a:buFont typeface="Arial" panose="020B0604020202020204" pitchFamily="34" charset="0"/>
              <a:buChar char="•"/>
              <a:tabLst>
                <a:tab pos="173355" algn="l"/>
              </a:tabLst>
            </a:pPr>
            <a:endParaRPr lang="vi-VN" sz="1200" dirty="0">
              <a:solidFill>
                <a:srgbClr val="000000"/>
              </a:solidFill>
              <a:cs typeface="Arial"/>
            </a:endParaRPr>
          </a:p>
          <a:p>
            <a:pPr marL="297815" indent="-285750">
              <a:lnSpc>
                <a:spcPct val="100000"/>
              </a:lnSpc>
              <a:spcBef>
                <a:spcPts val="135"/>
              </a:spcBef>
              <a:buClr>
                <a:srgbClr val="CE1527"/>
              </a:buClr>
              <a:buFont typeface="Arial" panose="020B0604020202020204" pitchFamily="34" charset="0"/>
              <a:buChar char="•"/>
              <a:tabLst>
                <a:tab pos="173355" algn="l"/>
              </a:tabLst>
            </a:pPr>
            <a:endParaRPr lang="vi-VN" sz="1200" dirty="0">
              <a:solidFill>
                <a:srgbClr val="000000"/>
              </a:solidFill>
              <a:cs typeface="Arial"/>
            </a:endParaRPr>
          </a:p>
          <a:p>
            <a:pPr marL="297815" indent="-285750">
              <a:lnSpc>
                <a:spcPct val="100000"/>
              </a:lnSpc>
              <a:spcBef>
                <a:spcPts val="135"/>
              </a:spcBef>
              <a:buClr>
                <a:srgbClr val="CE1527"/>
              </a:buClr>
              <a:buFont typeface="Arial" panose="020B0604020202020204" pitchFamily="34" charset="0"/>
              <a:buChar char="•"/>
              <a:tabLst>
                <a:tab pos="173355" algn="l"/>
              </a:tabLst>
            </a:pPr>
            <a:r>
              <a:rPr lang="vi-VN" sz="1200" dirty="0">
                <a:solidFill>
                  <a:srgbClr val="000000"/>
                </a:solidFill>
                <a:cs typeface="Arial"/>
              </a:rPr>
              <a:t>Cung cấp cái nhìn tổng quát về sinh viên để đáp ứng nhu cầu học tập</a:t>
            </a:r>
            <a:r>
              <a:rPr lang="en-US" sz="1200" dirty="0">
                <a:solidFill>
                  <a:srgbClr val="000000"/>
                </a:solidFill>
                <a:cs typeface="Arial"/>
              </a:rPr>
              <a:t>.</a:t>
            </a:r>
            <a:endParaRPr lang="vi-VN" sz="1200" dirty="0">
              <a:solidFill>
                <a:srgbClr val="000000"/>
              </a:solidFill>
              <a:cs typeface="Arial"/>
            </a:endParaRPr>
          </a:p>
          <a:p>
            <a:pPr marL="297815" indent="-285750">
              <a:lnSpc>
                <a:spcPct val="100000"/>
              </a:lnSpc>
              <a:spcBef>
                <a:spcPts val="135"/>
              </a:spcBef>
              <a:buClr>
                <a:srgbClr val="CE1527"/>
              </a:buClr>
              <a:buFont typeface="Arial" panose="020B0604020202020204" pitchFamily="34" charset="0"/>
              <a:buChar char="•"/>
              <a:tabLst>
                <a:tab pos="173355" algn="l"/>
              </a:tabLst>
            </a:pPr>
            <a:endParaRPr lang="vi-VN" sz="1200" dirty="0">
              <a:solidFill>
                <a:srgbClr val="000000"/>
              </a:solidFill>
              <a:cs typeface="Arial"/>
            </a:endParaRPr>
          </a:p>
          <a:p>
            <a:pPr marL="297815" indent="-285750">
              <a:lnSpc>
                <a:spcPct val="100000"/>
              </a:lnSpc>
              <a:spcBef>
                <a:spcPts val="135"/>
              </a:spcBef>
              <a:buClr>
                <a:srgbClr val="CE1527"/>
              </a:buClr>
              <a:buFont typeface="Arial" panose="020B0604020202020204" pitchFamily="34" charset="0"/>
              <a:buChar char="•"/>
              <a:tabLst>
                <a:tab pos="173355" algn="l"/>
              </a:tabLst>
            </a:pPr>
            <a:endParaRPr lang="vi-VN" sz="1200" dirty="0">
              <a:solidFill>
                <a:srgbClr val="000000"/>
              </a:solidFill>
              <a:cs typeface="Arial"/>
            </a:endParaRPr>
          </a:p>
          <a:p>
            <a:pPr marL="297815" indent="-285750">
              <a:lnSpc>
                <a:spcPct val="100000"/>
              </a:lnSpc>
              <a:spcBef>
                <a:spcPts val="135"/>
              </a:spcBef>
              <a:buClr>
                <a:srgbClr val="CE1527"/>
              </a:buClr>
              <a:buFont typeface="Arial" panose="020B0604020202020204" pitchFamily="34" charset="0"/>
              <a:buChar char="•"/>
              <a:tabLst>
                <a:tab pos="173355" algn="l"/>
              </a:tabLst>
            </a:pPr>
            <a:r>
              <a:rPr lang="vi-VN" sz="1200" dirty="0" err="1">
                <a:solidFill>
                  <a:srgbClr val="000000"/>
                </a:solidFill>
                <a:cs typeface="Arial"/>
              </a:rPr>
              <a:t>Giúp</a:t>
            </a:r>
            <a:r>
              <a:rPr lang="vi-VN" sz="1200" dirty="0">
                <a:solidFill>
                  <a:srgbClr val="000000"/>
                </a:solidFill>
                <a:cs typeface="Arial"/>
              </a:rPr>
              <a:t> </a:t>
            </a:r>
            <a:r>
              <a:rPr lang="vi-VN" sz="1200" dirty="0" err="1">
                <a:solidFill>
                  <a:srgbClr val="000000"/>
                </a:solidFill>
                <a:cs typeface="Arial"/>
              </a:rPr>
              <a:t>các</a:t>
            </a:r>
            <a:r>
              <a:rPr lang="vi-VN" sz="1200" dirty="0">
                <a:solidFill>
                  <a:srgbClr val="000000"/>
                </a:solidFill>
                <a:cs typeface="Arial"/>
              </a:rPr>
              <a:t> </a:t>
            </a:r>
            <a:r>
              <a:rPr lang="vi-VN" sz="1200" dirty="0" err="1">
                <a:solidFill>
                  <a:srgbClr val="000000"/>
                </a:solidFill>
                <a:cs typeface="Arial"/>
              </a:rPr>
              <a:t>nhà</a:t>
            </a:r>
            <a:r>
              <a:rPr lang="vi-VN" sz="1200" dirty="0">
                <a:solidFill>
                  <a:srgbClr val="000000"/>
                </a:solidFill>
                <a:cs typeface="Arial"/>
              </a:rPr>
              <a:t> giao </a:t>
            </a:r>
            <a:r>
              <a:rPr lang="vi-VN" sz="1200" dirty="0" err="1">
                <a:solidFill>
                  <a:srgbClr val="000000"/>
                </a:solidFill>
                <a:cs typeface="Arial"/>
              </a:rPr>
              <a:t>dục</a:t>
            </a:r>
            <a:r>
              <a:rPr lang="vi-VN" sz="1200" dirty="0">
                <a:solidFill>
                  <a:srgbClr val="000000"/>
                </a:solidFill>
                <a:cs typeface="Arial"/>
              </a:rPr>
              <a:t> đưa ra </a:t>
            </a:r>
            <a:r>
              <a:rPr lang="vi-VN" sz="1200" dirty="0" err="1">
                <a:solidFill>
                  <a:srgbClr val="000000"/>
                </a:solidFill>
                <a:cs typeface="Arial"/>
              </a:rPr>
              <a:t>quyết</a:t>
            </a:r>
            <a:r>
              <a:rPr lang="vi-VN" sz="1200" dirty="0">
                <a:solidFill>
                  <a:srgbClr val="000000"/>
                </a:solidFill>
                <a:cs typeface="Arial"/>
              </a:rPr>
              <a:t> </a:t>
            </a:r>
            <a:r>
              <a:rPr lang="vi-VN" sz="1200" dirty="0" err="1">
                <a:solidFill>
                  <a:srgbClr val="000000"/>
                </a:solidFill>
                <a:cs typeface="Arial"/>
              </a:rPr>
              <a:t>định</a:t>
            </a:r>
            <a:r>
              <a:rPr lang="vi-VN" sz="1200" dirty="0">
                <a:solidFill>
                  <a:srgbClr val="000000"/>
                </a:solidFill>
                <a:cs typeface="Arial"/>
              </a:rPr>
              <a:t> </a:t>
            </a:r>
            <a:r>
              <a:rPr lang="vi-VN" sz="1200" dirty="0" err="1">
                <a:solidFill>
                  <a:srgbClr val="000000"/>
                </a:solidFill>
                <a:cs typeface="Arial"/>
              </a:rPr>
              <a:t>ảnh</a:t>
            </a:r>
            <a:r>
              <a:rPr lang="vi-VN" sz="1200" dirty="0">
                <a:solidFill>
                  <a:srgbClr val="000000"/>
                </a:solidFill>
                <a:cs typeface="Arial"/>
              </a:rPr>
              <a:t> </a:t>
            </a:r>
            <a:r>
              <a:rPr lang="vi-VN" sz="1200" dirty="0" err="1">
                <a:solidFill>
                  <a:srgbClr val="000000"/>
                </a:solidFill>
                <a:cs typeface="Arial"/>
              </a:rPr>
              <a:t>hưởng</a:t>
            </a:r>
            <a:r>
              <a:rPr lang="vi-VN" sz="1200" dirty="0">
                <a:solidFill>
                  <a:srgbClr val="000000"/>
                </a:solidFill>
                <a:cs typeface="Arial"/>
              </a:rPr>
              <a:t> </a:t>
            </a:r>
            <a:r>
              <a:rPr lang="vi-VN" sz="1200" dirty="0" err="1">
                <a:solidFill>
                  <a:srgbClr val="000000"/>
                </a:solidFill>
                <a:cs typeface="Arial"/>
              </a:rPr>
              <a:t>tích</a:t>
            </a:r>
            <a:r>
              <a:rPr lang="vi-VN" sz="1200" dirty="0">
                <a:solidFill>
                  <a:srgbClr val="000000"/>
                </a:solidFill>
                <a:cs typeface="Arial"/>
              </a:rPr>
              <a:t> </a:t>
            </a:r>
            <a:r>
              <a:rPr lang="vi-VN" sz="1200" dirty="0" err="1">
                <a:solidFill>
                  <a:srgbClr val="000000"/>
                </a:solidFill>
                <a:cs typeface="Arial"/>
              </a:rPr>
              <a:t>cực</a:t>
            </a:r>
            <a:r>
              <a:rPr lang="vi-VN" sz="1200" dirty="0">
                <a:solidFill>
                  <a:srgbClr val="000000"/>
                </a:solidFill>
                <a:cs typeface="Arial"/>
              </a:rPr>
              <a:t> </a:t>
            </a:r>
            <a:r>
              <a:rPr lang="vi-VN" sz="1200" dirty="0" err="1">
                <a:solidFill>
                  <a:srgbClr val="000000"/>
                </a:solidFill>
                <a:cs typeface="Arial"/>
              </a:rPr>
              <a:t>đến</a:t>
            </a:r>
            <a:r>
              <a:rPr lang="vi-VN" sz="1200" dirty="0">
                <a:solidFill>
                  <a:srgbClr val="000000"/>
                </a:solidFill>
                <a:cs typeface="Arial"/>
              </a:rPr>
              <a:t> </a:t>
            </a:r>
            <a:r>
              <a:rPr lang="vi-VN" sz="1200" dirty="0" err="1">
                <a:solidFill>
                  <a:srgbClr val="000000"/>
                </a:solidFill>
                <a:cs typeface="Arial"/>
              </a:rPr>
              <a:t>kết</a:t>
            </a:r>
            <a:r>
              <a:rPr lang="vi-VN" sz="1200" dirty="0">
                <a:solidFill>
                  <a:srgbClr val="000000"/>
                </a:solidFill>
                <a:cs typeface="Arial"/>
              </a:rPr>
              <a:t> </a:t>
            </a:r>
            <a:r>
              <a:rPr lang="vi-VN" sz="1200" dirty="0" err="1">
                <a:solidFill>
                  <a:srgbClr val="000000"/>
                </a:solidFill>
                <a:cs typeface="Arial"/>
              </a:rPr>
              <a:t>quả</a:t>
            </a:r>
            <a:r>
              <a:rPr lang="vi-VN" sz="1200" dirty="0">
                <a:solidFill>
                  <a:srgbClr val="000000"/>
                </a:solidFill>
                <a:cs typeface="Arial"/>
              </a:rPr>
              <a:t> </a:t>
            </a:r>
            <a:r>
              <a:rPr lang="vi-VN" sz="1200" dirty="0" err="1">
                <a:solidFill>
                  <a:srgbClr val="000000"/>
                </a:solidFill>
                <a:cs typeface="Arial"/>
              </a:rPr>
              <a:t>học</a:t>
            </a:r>
            <a:r>
              <a:rPr lang="vi-VN" sz="1200" dirty="0">
                <a:solidFill>
                  <a:srgbClr val="000000"/>
                </a:solidFill>
                <a:cs typeface="Arial"/>
              </a:rPr>
              <a:t> </a:t>
            </a:r>
            <a:r>
              <a:rPr lang="vi-VN" sz="1200" dirty="0" err="1">
                <a:solidFill>
                  <a:srgbClr val="000000"/>
                </a:solidFill>
                <a:cs typeface="Arial"/>
              </a:rPr>
              <a:t>tập</a:t>
            </a:r>
            <a:r>
              <a:rPr lang="vi-VN" sz="1200" dirty="0">
                <a:solidFill>
                  <a:srgbClr val="000000"/>
                </a:solidFill>
                <a:cs typeface="Arial"/>
              </a:rPr>
              <a:t> </a:t>
            </a:r>
            <a:r>
              <a:rPr lang="vi-VN" sz="1200" dirty="0" err="1">
                <a:solidFill>
                  <a:srgbClr val="000000"/>
                </a:solidFill>
                <a:cs typeface="Arial"/>
              </a:rPr>
              <a:t>của</a:t>
            </a:r>
            <a:r>
              <a:rPr lang="vi-VN" sz="1200" dirty="0">
                <a:solidFill>
                  <a:srgbClr val="000000"/>
                </a:solidFill>
                <a:cs typeface="Arial"/>
              </a:rPr>
              <a:t> sinh viên.</a:t>
            </a:r>
            <a:endParaRPr lang="vi-VN" sz="1200" dirty="0">
              <a:cs typeface="Arial"/>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7</a:t>
            </a:fld>
            <a:endParaRPr spc="-20" dirty="0"/>
          </a:p>
        </p:txBody>
      </p:sp>
    </p:spTree>
    <p:extLst>
      <p:ext uri="{BB962C8B-B14F-4D97-AF65-F5344CB8AC3E}">
        <p14:creationId xmlns:p14="http://schemas.microsoft.com/office/powerpoint/2010/main" val="62564292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446341"/>
          </a:xfrm>
          <a:prstGeom prst="rect">
            <a:avLst/>
          </a:prstGeom>
        </p:spPr>
        <p:txBody>
          <a:bodyPr vert="horz" wrap="square" lIns="0" tIns="69215" rIns="0" bIns="0" rtlCol="0">
            <a:spAutoFit/>
          </a:bodyPr>
          <a:lstStyle/>
          <a:p>
            <a:pPr marL="12700">
              <a:lnSpc>
                <a:spcPct val="100000"/>
              </a:lnSpc>
              <a:spcBef>
                <a:spcPts val="545"/>
              </a:spcBef>
            </a:pPr>
            <a:r>
              <a:rPr sz="800" b="1" spc="-30" dirty="0" err="1">
                <a:solidFill>
                  <a:srgbClr val="EBA1A9"/>
                </a:solidFill>
                <a:latin typeface="Arial"/>
                <a:cs typeface="Arial"/>
                <a:hlinkClick r:id="rId2" action="ppaction://hlinksldjump"/>
              </a:rPr>
              <a:t>Kh</a:t>
            </a:r>
            <a:r>
              <a:rPr lang="vi-VN" sz="800" b="1" spc="-30" dirty="0" err="1">
                <a:solidFill>
                  <a:srgbClr val="EBA1A9"/>
                </a:solidFill>
                <a:latin typeface="Arial"/>
                <a:cs typeface="Arial"/>
                <a:hlinkClick r:id="rId2" action="ppaction://hlinksldjump"/>
              </a:rPr>
              <a:t>ảo</a:t>
            </a:r>
            <a:r>
              <a:rPr sz="800" b="1" spc="50" dirty="0">
                <a:solidFill>
                  <a:srgbClr val="EBA1A9"/>
                </a:solidFill>
                <a:latin typeface="Arial"/>
                <a:cs typeface="Arial"/>
                <a:hlinkClick r:id="rId2" action="ppaction://hlinksldjump"/>
              </a:rPr>
              <a:t> </a:t>
            </a:r>
            <a:r>
              <a:rPr sz="800" b="1" spc="-30" dirty="0">
                <a:solidFill>
                  <a:srgbClr val="EBA1A9"/>
                </a:solidFill>
                <a:latin typeface="Arial"/>
                <a:cs typeface="Arial"/>
                <a:hlinkClick r:id="rId2" action="ppaction://hlinksldjump"/>
              </a:rPr>
              <a:t>sát</a:t>
            </a:r>
            <a:endParaRPr sz="800" dirty="0">
              <a:latin typeface="Arial"/>
              <a:cs typeface="Arial"/>
            </a:endParaRPr>
          </a:p>
          <a:p>
            <a:pPr marL="27305" marR="5080">
              <a:lnSpc>
                <a:spcPct val="138400"/>
              </a:lnSpc>
              <a:spcBef>
                <a:spcPts val="60"/>
              </a:spcBef>
            </a:pPr>
            <a:r>
              <a:rPr sz="600" i="1" spc="-15" dirty="0">
                <a:solidFill>
                  <a:srgbClr val="CE1527"/>
                </a:solidFill>
                <a:latin typeface="Arial"/>
                <a:cs typeface="Arial"/>
                <a:hlinkClick r:id="rId3" action="ppaction://hlinksldjump"/>
              </a:rPr>
              <a:t>Requirement </a:t>
            </a:r>
            <a:r>
              <a:rPr sz="600" i="1" spc="-15" dirty="0">
                <a:solidFill>
                  <a:srgbClr val="CE1527"/>
                </a:solidFill>
                <a:latin typeface="Arial"/>
                <a:cs typeface="Arial"/>
              </a:rPr>
              <a:t> </a:t>
            </a:r>
            <a:r>
              <a:rPr sz="600" i="1" spc="-10" dirty="0">
                <a:solidFill>
                  <a:srgbClr val="3B3BFF"/>
                </a:solidFill>
                <a:latin typeface="Arial"/>
                <a:cs typeface="Arial"/>
              </a:rPr>
              <a:t>Quy </a:t>
            </a:r>
            <a:r>
              <a:rPr sz="600" i="1" spc="-10" dirty="0" err="1">
                <a:solidFill>
                  <a:srgbClr val="3B3BFF"/>
                </a:solidFill>
                <a:latin typeface="Arial"/>
                <a:cs typeface="Arial"/>
              </a:rPr>
              <a:t>mô</a:t>
            </a:r>
            <a:r>
              <a:rPr sz="600" i="1" spc="-10" dirty="0">
                <a:solidFill>
                  <a:srgbClr val="3B3BFF"/>
                </a:solidFill>
                <a:latin typeface="Arial"/>
                <a:cs typeface="Arial"/>
              </a:rPr>
              <a:t> </a:t>
            </a:r>
            <a:r>
              <a:rPr lang="vi-VN" sz="600" i="1" spc="-10" dirty="0" err="1">
                <a:solidFill>
                  <a:srgbClr val="3B3BFF"/>
                </a:solidFill>
                <a:latin typeface="Arial"/>
                <a:cs typeface="Arial"/>
              </a:rPr>
              <a:t>dữ</a:t>
            </a:r>
            <a:r>
              <a:rPr sz="600" i="1" spc="70" dirty="0">
                <a:solidFill>
                  <a:srgbClr val="3B3BFF"/>
                </a:solidFill>
                <a:latin typeface="Arial"/>
                <a:cs typeface="Arial"/>
              </a:rPr>
              <a:t> </a:t>
            </a:r>
            <a:r>
              <a:rPr sz="600" i="1" spc="-50" dirty="0">
                <a:solidFill>
                  <a:srgbClr val="3B3BFF"/>
                </a:solidFill>
                <a:latin typeface="Arial"/>
                <a:cs typeface="Arial"/>
              </a:rPr>
              <a:t>li</a:t>
            </a:r>
            <a:r>
              <a:rPr lang="vi-VN" sz="600" i="1" spc="-50" dirty="0" err="1">
                <a:solidFill>
                  <a:srgbClr val="3B3BFF"/>
                </a:solidFill>
                <a:latin typeface="Arial"/>
                <a:cs typeface="Arial"/>
              </a:rPr>
              <a:t>ệu</a:t>
            </a:r>
            <a:endParaRPr sz="600" dirty="0">
              <a:solidFill>
                <a:srgbClr val="3B3BFF"/>
              </a:solidFill>
              <a:latin typeface="Arial"/>
              <a:cs typeface="Arial"/>
            </a:endParaRPr>
          </a:p>
        </p:txBody>
      </p:sp>
      <p:sp>
        <p:nvSpPr>
          <p:cNvPr id="3" name="object 3"/>
          <p:cNvSpPr txBox="1"/>
          <p:nvPr/>
        </p:nvSpPr>
        <p:spPr>
          <a:xfrm>
            <a:off x="62356" y="1072183"/>
            <a:ext cx="563245" cy="267335"/>
          </a:xfrm>
          <a:prstGeom prst="rect">
            <a:avLst/>
          </a:prstGeom>
        </p:spPr>
        <p:txBody>
          <a:bodyPr vert="horz" wrap="square" lIns="0" tIns="17145" rIns="0" bIns="0" rtlCol="0">
            <a:spAutoFit/>
          </a:bodyPr>
          <a:lstStyle/>
          <a:p>
            <a:pPr marL="12700" marR="5080">
              <a:lnSpc>
                <a:spcPts val="950"/>
              </a:lnSpc>
              <a:spcBef>
                <a:spcPts val="135"/>
              </a:spcBef>
            </a:pPr>
            <a:r>
              <a:rPr sz="800" b="1" spc="-25" dirty="0">
                <a:solidFill>
                  <a:srgbClr val="3B3BFF"/>
                </a:solidFill>
                <a:latin typeface="Arial"/>
                <a:cs typeface="Arial"/>
              </a:rPr>
              <a:t>Phân </a:t>
            </a:r>
            <a:r>
              <a:rPr sz="800" b="1" spc="-20" dirty="0">
                <a:solidFill>
                  <a:srgbClr val="3B3BFF"/>
                </a:solidFill>
                <a:latin typeface="Arial"/>
                <a:cs typeface="Arial"/>
              </a:rPr>
              <a:t>tích </a:t>
            </a:r>
            <a:r>
              <a:rPr sz="800" b="1" spc="-45" dirty="0" err="1">
                <a:solidFill>
                  <a:srgbClr val="3B3BFF"/>
                </a:solidFill>
                <a:latin typeface="Arial"/>
                <a:cs typeface="Arial"/>
              </a:rPr>
              <a:t>và</a:t>
            </a:r>
            <a:r>
              <a:rPr sz="800" b="1" spc="-45" dirty="0">
                <a:solidFill>
                  <a:srgbClr val="3B3BFF"/>
                </a:solidFill>
                <a:latin typeface="Arial"/>
                <a:cs typeface="Arial"/>
              </a:rPr>
              <a:t> </a:t>
            </a:r>
            <a:r>
              <a:rPr sz="800" b="1" dirty="0" err="1">
                <a:solidFill>
                  <a:srgbClr val="3B3BFF"/>
                </a:solidFill>
                <a:latin typeface="Arial"/>
                <a:cs typeface="Arial"/>
              </a:rPr>
              <a:t>thi</a:t>
            </a:r>
            <a:r>
              <a:rPr lang="vi-VN" sz="800" b="1" dirty="0" err="1">
                <a:solidFill>
                  <a:srgbClr val="3B3BFF"/>
                </a:solidFill>
                <a:latin typeface="Arial"/>
                <a:cs typeface="Arial"/>
              </a:rPr>
              <a:t>ết</a:t>
            </a:r>
            <a:r>
              <a:rPr lang="vi-VN" sz="800" b="1" dirty="0">
                <a:solidFill>
                  <a:srgbClr val="3B3BFF"/>
                </a:solidFill>
                <a:latin typeface="Arial"/>
                <a:cs typeface="Arial"/>
              </a:rPr>
              <a:t> </a:t>
            </a:r>
            <a:r>
              <a:rPr lang="vi-VN" sz="800" b="1" dirty="0" err="1">
                <a:solidFill>
                  <a:srgbClr val="3B3BFF"/>
                </a:solidFill>
                <a:latin typeface="Arial"/>
                <a:cs typeface="Arial"/>
              </a:rPr>
              <a:t>kế</a:t>
            </a:r>
            <a:endParaRPr sz="800" dirty="0">
              <a:solidFill>
                <a:srgbClr val="3B3BFF"/>
              </a:solidFill>
              <a:latin typeface="Arial"/>
              <a:cs typeface="Arial"/>
            </a:endParaRPr>
          </a:p>
        </p:txBody>
      </p:sp>
      <p:sp>
        <p:nvSpPr>
          <p:cNvPr id="4" name="object 4"/>
          <p:cNvSpPr txBox="1"/>
          <p:nvPr/>
        </p:nvSpPr>
        <p:spPr>
          <a:xfrm>
            <a:off x="62356" y="140959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2914231" cy="355867"/>
          </a:xfrm>
          <a:prstGeom prst="rect">
            <a:avLst/>
          </a:prstGeom>
        </p:spPr>
        <p:txBody>
          <a:bodyPr vert="horz" wrap="square" lIns="0" tIns="17145" rIns="0" bIns="0" rtlCol="0">
            <a:spAutoFit/>
          </a:bodyPr>
          <a:lstStyle/>
          <a:p>
            <a:pPr marL="12700">
              <a:lnSpc>
                <a:spcPct val="100000"/>
              </a:lnSpc>
              <a:spcBef>
                <a:spcPts val="135"/>
              </a:spcBef>
            </a:pPr>
            <a:r>
              <a:rPr lang="vi-VN" spc="-20" dirty="0"/>
              <a:t>Yêu </a:t>
            </a:r>
            <a:r>
              <a:rPr lang="vi-VN" spc="-20" dirty="0" err="1"/>
              <a:t>cầu</a:t>
            </a:r>
            <a:br>
              <a:rPr lang="vi-VN" spc="-20" dirty="0"/>
            </a:br>
            <a:r>
              <a:rPr lang="vi-VN" sz="800" spc="-20" dirty="0" err="1"/>
              <a:t>Input</a:t>
            </a:r>
            <a:r>
              <a:rPr lang="vi-VN" sz="800" spc="-20" dirty="0"/>
              <a:t> </a:t>
            </a:r>
            <a:r>
              <a:rPr lang="vi-VN" sz="800" spc="-20" dirty="0" err="1"/>
              <a:t>và</a:t>
            </a:r>
            <a:r>
              <a:rPr lang="vi-VN" sz="800" spc="-20" dirty="0"/>
              <a:t> </a:t>
            </a:r>
            <a:r>
              <a:rPr lang="vi-VN" sz="800" spc="-20" dirty="0" err="1"/>
              <a:t>Output</a:t>
            </a:r>
            <a:endParaRPr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4"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5"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8</a:t>
            </a:fld>
            <a:endParaRPr spc="-20" dirty="0"/>
          </a:p>
        </p:txBody>
      </p:sp>
      <p:sp>
        <p:nvSpPr>
          <p:cNvPr id="32" name="object 24">
            <a:extLst>
              <a:ext uri="{FF2B5EF4-FFF2-40B4-BE49-F238E27FC236}">
                <a16:creationId xmlns:a16="http://schemas.microsoft.com/office/drawing/2014/main" id="{856D846C-52F7-44B1-951D-1D9FBCFFC5CA}"/>
              </a:ext>
            </a:extLst>
          </p:cNvPr>
          <p:cNvSpPr txBox="1"/>
          <p:nvPr/>
        </p:nvSpPr>
        <p:spPr>
          <a:xfrm>
            <a:off x="1102325" y="762441"/>
            <a:ext cx="4288459" cy="1399486"/>
          </a:xfrm>
          <a:prstGeom prst="rect">
            <a:avLst/>
          </a:prstGeom>
        </p:spPr>
        <p:txBody>
          <a:bodyPr vert="horz" wrap="square" lIns="0" tIns="17145" rIns="0" bIns="0" rtlCol="0">
            <a:spAutoFit/>
          </a:bodyPr>
          <a:lstStyle/>
          <a:p>
            <a:pPr marL="342900" marR="0" lvl="0" indent="-342900">
              <a:lnSpc>
                <a:spcPct val="107000"/>
              </a:lnSpc>
              <a:spcBef>
                <a:spcPts val="0"/>
              </a:spcBef>
              <a:spcAft>
                <a:spcPts val="800"/>
              </a:spcAft>
              <a:buFont typeface="Symbol" panose="05050102010706020507" pitchFamily="18" charset="2"/>
              <a:buChar char=""/>
            </a:pPr>
            <a:r>
              <a:rPr lang="en-US" sz="1200" dirty="0" err="1">
                <a:solidFill>
                  <a:srgbClr val="000000"/>
                </a:solidFill>
                <a:cs typeface="Arial"/>
              </a:rPr>
              <a:t>Phân</a:t>
            </a:r>
            <a:r>
              <a:rPr lang="en-US" sz="1200" dirty="0">
                <a:solidFill>
                  <a:srgbClr val="000000"/>
                </a:solidFill>
                <a:cs typeface="Arial"/>
              </a:rPr>
              <a:t> </a:t>
            </a:r>
            <a:r>
              <a:rPr lang="en-US" sz="1200" dirty="0" err="1">
                <a:solidFill>
                  <a:srgbClr val="000000"/>
                </a:solidFill>
                <a:cs typeface="Arial"/>
              </a:rPr>
              <a:t>tích</a:t>
            </a:r>
            <a:r>
              <a:rPr lang="en-US" sz="1200" dirty="0">
                <a:solidFill>
                  <a:srgbClr val="000000"/>
                </a:solidFill>
                <a:cs typeface="Arial"/>
              </a:rPr>
              <a:t> </a:t>
            </a:r>
            <a:r>
              <a:rPr lang="en-US" sz="1200" dirty="0" err="1">
                <a:solidFill>
                  <a:srgbClr val="000000"/>
                </a:solidFill>
                <a:cs typeface="Arial"/>
              </a:rPr>
              <a:t>về</a:t>
            </a:r>
            <a:r>
              <a:rPr lang="en-US" sz="1200" dirty="0">
                <a:solidFill>
                  <a:srgbClr val="000000"/>
                </a:solidFill>
                <a:cs typeface="Arial"/>
              </a:rPr>
              <a:t> </a:t>
            </a:r>
            <a:r>
              <a:rPr lang="en-US" sz="1200" dirty="0" err="1">
                <a:solidFill>
                  <a:srgbClr val="000000"/>
                </a:solidFill>
                <a:cs typeface="Arial"/>
              </a:rPr>
              <a:t>các</a:t>
            </a:r>
            <a:r>
              <a:rPr lang="en-US" sz="1200" dirty="0">
                <a:solidFill>
                  <a:srgbClr val="000000"/>
                </a:solidFill>
                <a:cs typeface="Arial"/>
              </a:rPr>
              <a:t> </a:t>
            </a:r>
            <a:r>
              <a:rPr lang="en-US" sz="1200" dirty="0" err="1">
                <a:solidFill>
                  <a:srgbClr val="000000"/>
                </a:solidFill>
                <a:cs typeface="Arial"/>
              </a:rPr>
              <a:t>dữ</a:t>
            </a:r>
            <a:r>
              <a:rPr lang="en-US" sz="1200" dirty="0">
                <a:solidFill>
                  <a:srgbClr val="000000"/>
                </a:solidFill>
                <a:cs typeface="Arial"/>
              </a:rPr>
              <a:t> </a:t>
            </a:r>
            <a:r>
              <a:rPr lang="en-US" sz="1200" dirty="0" err="1">
                <a:solidFill>
                  <a:srgbClr val="000000"/>
                </a:solidFill>
                <a:cs typeface="Arial"/>
              </a:rPr>
              <a:t>liệu</a:t>
            </a:r>
            <a:r>
              <a:rPr lang="en-US" sz="1200" dirty="0">
                <a:solidFill>
                  <a:srgbClr val="000000"/>
                </a:solidFill>
                <a:cs typeface="Arial"/>
              </a:rPr>
              <a:t> </a:t>
            </a:r>
            <a:r>
              <a:rPr lang="en-US" sz="1200" dirty="0" err="1">
                <a:solidFill>
                  <a:srgbClr val="000000"/>
                </a:solidFill>
                <a:cs typeface="Arial"/>
              </a:rPr>
              <a:t>học</a:t>
            </a:r>
            <a:r>
              <a:rPr lang="en-US" sz="1200" dirty="0">
                <a:solidFill>
                  <a:srgbClr val="000000"/>
                </a:solidFill>
                <a:cs typeface="Arial"/>
              </a:rPr>
              <a:t> </a:t>
            </a:r>
            <a:r>
              <a:rPr lang="en-US" sz="1200" dirty="0" err="1">
                <a:solidFill>
                  <a:srgbClr val="000000"/>
                </a:solidFill>
                <a:cs typeface="Arial"/>
              </a:rPr>
              <a:t>tập</a:t>
            </a:r>
            <a:r>
              <a:rPr lang="en-US" sz="1200" dirty="0">
                <a:solidFill>
                  <a:srgbClr val="000000"/>
                </a:solidFill>
                <a:cs typeface="Arial"/>
              </a:rPr>
              <a:t> </a:t>
            </a:r>
            <a:r>
              <a:rPr lang="en-US" sz="1200" dirty="0" err="1">
                <a:solidFill>
                  <a:srgbClr val="000000"/>
                </a:solidFill>
                <a:cs typeface="Arial"/>
              </a:rPr>
              <a:t>của</a:t>
            </a:r>
            <a:r>
              <a:rPr lang="en-US" sz="1200" dirty="0">
                <a:solidFill>
                  <a:srgbClr val="000000"/>
                </a:solidFill>
                <a:cs typeface="Arial"/>
              </a:rPr>
              <a:t> </a:t>
            </a:r>
            <a:r>
              <a:rPr lang="en-US" sz="1200" dirty="0" err="1">
                <a:solidFill>
                  <a:srgbClr val="000000"/>
                </a:solidFill>
                <a:cs typeface="Arial"/>
              </a:rPr>
              <a:t>sinh</a:t>
            </a:r>
            <a:r>
              <a:rPr lang="en-US" sz="1200" dirty="0">
                <a:solidFill>
                  <a:srgbClr val="000000"/>
                </a:solidFill>
                <a:cs typeface="Arial"/>
              </a:rPr>
              <a:t> </a:t>
            </a:r>
            <a:r>
              <a:rPr lang="en-US" sz="1200" dirty="0" err="1">
                <a:solidFill>
                  <a:srgbClr val="000000"/>
                </a:solidFill>
                <a:cs typeface="Arial"/>
              </a:rPr>
              <a:t>viên</a:t>
            </a:r>
            <a:r>
              <a:rPr lang="en-US" sz="1200" dirty="0">
                <a:solidFill>
                  <a:srgbClr val="000000"/>
                </a:solidFill>
                <a:cs typeface="Arial"/>
              </a:rPr>
              <a:t>: </a:t>
            </a:r>
            <a:r>
              <a:rPr lang="en-US" sz="1200" dirty="0" err="1">
                <a:solidFill>
                  <a:srgbClr val="000000"/>
                </a:solidFill>
                <a:cs typeface="Arial"/>
              </a:rPr>
              <a:t>số</a:t>
            </a:r>
            <a:r>
              <a:rPr lang="en-US" sz="1200" dirty="0">
                <a:solidFill>
                  <a:srgbClr val="000000"/>
                </a:solidFill>
                <a:cs typeface="Arial"/>
              </a:rPr>
              <a:t> </a:t>
            </a:r>
            <a:r>
              <a:rPr lang="en-US" sz="1200" dirty="0" err="1">
                <a:solidFill>
                  <a:srgbClr val="000000"/>
                </a:solidFill>
                <a:cs typeface="Arial"/>
              </a:rPr>
              <a:t>tín</a:t>
            </a:r>
            <a:r>
              <a:rPr lang="en-US" sz="1200" dirty="0">
                <a:solidFill>
                  <a:srgbClr val="000000"/>
                </a:solidFill>
                <a:cs typeface="Arial"/>
              </a:rPr>
              <a:t> </a:t>
            </a:r>
            <a:r>
              <a:rPr lang="en-US" sz="1200" dirty="0" err="1">
                <a:solidFill>
                  <a:srgbClr val="000000"/>
                </a:solidFill>
                <a:cs typeface="Arial"/>
              </a:rPr>
              <a:t>chỉ</a:t>
            </a:r>
            <a:r>
              <a:rPr lang="en-US" sz="1200" dirty="0">
                <a:solidFill>
                  <a:srgbClr val="000000"/>
                </a:solidFill>
                <a:cs typeface="Arial"/>
              </a:rPr>
              <a:t> </a:t>
            </a:r>
            <a:r>
              <a:rPr lang="en-US" sz="1200" dirty="0" err="1">
                <a:solidFill>
                  <a:srgbClr val="000000"/>
                </a:solidFill>
                <a:cs typeface="Arial"/>
              </a:rPr>
              <a:t>tích</a:t>
            </a:r>
            <a:r>
              <a:rPr lang="en-US" sz="1200" dirty="0">
                <a:solidFill>
                  <a:srgbClr val="000000"/>
                </a:solidFill>
                <a:cs typeface="Arial"/>
              </a:rPr>
              <a:t> </a:t>
            </a:r>
            <a:r>
              <a:rPr lang="en-US" sz="1200" dirty="0" err="1">
                <a:solidFill>
                  <a:srgbClr val="000000"/>
                </a:solidFill>
                <a:cs typeface="Arial"/>
              </a:rPr>
              <a:t>luỹ</a:t>
            </a:r>
            <a:r>
              <a:rPr lang="en-US" sz="1200" dirty="0">
                <a:solidFill>
                  <a:srgbClr val="000000"/>
                </a:solidFill>
                <a:cs typeface="Arial"/>
              </a:rPr>
              <a:t>, </a:t>
            </a:r>
            <a:r>
              <a:rPr lang="en-US" sz="1200" dirty="0" err="1">
                <a:solidFill>
                  <a:srgbClr val="000000"/>
                </a:solidFill>
                <a:cs typeface="Arial"/>
              </a:rPr>
              <a:t>kết</a:t>
            </a:r>
            <a:r>
              <a:rPr lang="en-US" sz="1200" dirty="0">
                <a:solidFill>
                  <a:srgbClr val="000000"/>
                </a:solidFill>
                <a:cs typeface="Arial"/>
              </a:rPr>
              <a:t> </a:t>
            </a:r>
            <a:r>
              <a:rPr lang="en-US" sz="1200" dirty="0" err="1">
                <a:solidFill>
                  <a:srgbClr val="000000"/>
                </a:solidFill>
                <a:cs typeface="Arial"/>
              </a:rPr>
              <a:t>quả</a:t>
            </a:r>
            <a:r>
              <a:rPr lang="en-US" sz="1200" dirty="0">
                <a:solidFill>
                  <a:srgbClr val="000000"/>
                </a:solidFill>
                <a:cs typeface="Arial"/>
              </a:rPr>
              <a:t> </a:t>
            </a:r>
            <a:r>
              <a:rPr lang="en-US" sz="1200" dirty="0" err="1">
                <a:solidFill>
                  <a:srgbClr val="000000"/>
                </a:solidFill>
                <a:cs typeface="Arial"/>
              </a:rPr>
              <a:t>học</a:t>
            </a:r>
            <a:r>
              <a:rPr lang="en-US" sz="1200" dirty="0">
                <a:solidFill>
                  <a:srgbClr val="000000"/>
                </a:solidFill>
                <a:cs typeface="Arial"/>
              </a:rPr>
              <a:t> </a:t>
            </a:r>
            <a:r>
              <a:rPr lang="en-US" sz="1200" dirty="0" err="1">
                <a:solidFill>
                  <a:srgbClr val="000000"/>
                </a:solidFill>
                <a:cs typeface="Arial"/>
              </a:rPr>
              <a:t>tập</a:t>
            </a:r>
            <a:r>
              <a:rPr lang="en-US" sz="1200" dirty="0">
                <a:solidFill>
                  <a:srgbClr val="000000"/>
                </a:solidFill>
                <a:cs typeface="Arial"/>
              </a:rPr>
              <a:t>, xu </a:t>
            </a:r>
            <a:r>
              <a:rPr lang="en-US" sz="1200" dirty="0" err="1">
                <a:solidFill>
                  <a:srgbClr val="000000"/>
                </a:solidFill>
                <a:cs typeface="Arial"/>
              </a:rPr>
              <a:t>hướng</a:t>
            </a:r>
            <a:r>
              <a:rPr lang="en-US" sz="1200" dirty="0">
                <a:solidFill>
                  <a:srgbClr val="000000"/>
                </a:solidFill>
                <a:cs typeface="Arial"/>
              </a:rPr>
              <a:t> </a:t>
            </a:r>
            <a:r>
              <a:rPr lang="en-US" sz="1200" dirty="0" err="1">
                <a:solidFill>
                  <a:srgbClr val="000000"/>
                </a:solidFill>
                <a:cs typeface="Arial"/>
              </a:rPr>
              <a:t>học</a:t>
            </a:r>
            <a:r>
              <a:rPr lang="en-US" sz="1200" dirty="0">
                <a:solidFill>
                  <a:srgbClr val="000000"/>
                </a:solidFill>
                <a:cs typeface="Arial"/>
              </a:rPr>
              <a:t> </a:t>
            </a:r>
            <a:r>
              <a:rPr lang="en-US" sz="1200" dirty="0" err="1">
                <a:solidFill>
                  <a:srgbClr val="000000"/>
                </a:solidFill>
                <a:cs typeface="Arial"/>
              </a:rPr>
              <a:t>tập</a:t>
            </a:r>
            <a:r>
              <a:rPr lang="en-US" sz="1200" dirty="0">
                <a:solidFill>
                  <a:srgbClr val="000000"/>
                </a:solidFill>
                <a:cs typeface="Arial"/>
              </a:rPr>
              <a:t>, </a:t>
            </a:r>
            <a:r>
              <a:rPr lang="en-US" sz="1200" dirty="0" err="1">
                <a:solidFill>
                  <a:srgbClr val="000000"/>
                </a:solidFill>
                <a:cs typeface="Arial"/>
              </a:rPr>
              <a:t>thời</a:t>
            </a:r>
            <a:r>
              <a:rPr lang="en-US" sz="1200" dirty="0">
                <a:solidFill>
                  <a:srgbClr val="000000"/>
                </a:solidFill>
                <a:cs typeface="Arial"/>
              </a:rPr>
              <a:t> </a:t>
            </a:r>
            <a:r>
              <a:rPr lang="en-US" sz="1200" dirty="0" err="1">
                <a:solidFill>
                  <a:srgbClr val="000000"/>
                </a:solidFill>
                <a:cs typeface="Arial"/>
              </a:rPr>
              <a:t>gian</a:t>
            </a:r>
            <a:r>
              <a:rPr lang="en-US" sz="1200" dirty="0">
                <a:solidFill>
                  <a:srgbClr val="000000"/>
                </a:solidFill>
                <a:cs typeface="Arial"/>
              </a:rPr>
              <a:t> </a:t>
            </a:r>
            <a:r>
              <a:rPr lang="en-US" sz="1200" dirty="0" err="1">
                <a:solidFill>
                  <a:srgbClr val="000000"/>
                </a:solidFill>
                <a:cs typeface="Arial"/>
              </a:rPr>
              <a:t>học</a:t>
            </a:r>
            <a:r>
              <a:rPr lang="en-US" sz="1200" dirty="0">
                <a:solidFill>
                  <a:srgbClr val="000000"/>
                </a:solidFill>
                <a:cs typeface="Arial"/>
              </a:rPr>
              <a:t> </a:t>
            </a:r>
            <a:r>
              <a:rPr lang="en-US" sz="1200" dirty="0" err="1">
                <a:solidFill>
                  <a:srgbClr val="000000"/>
                </a:solidFill>
                <a:cs typeface="Arial"/>
              </a:rPr>
              <a:t>tập</a:t>
            </a:r>
            <a:r>
              <a:rPr lang="en-US" sz="1200" dirty="0">
                <a:solidFill>
                  <a:srgbClr val="000000"/>
                </a:solidFill>
                <a:cs typeface="Arial"/>
              </a:rPr>
              <a:t>,…</a:t>
            </a:r>
          </a:p>
          <a:p>
            <a:pPr marL="342900" marR="0" lvl="0" indent="-342900">
              <a:lnSpc>
                <a:spcPct val="107000"/>
              </a:lnSpc>
              <a:spcBef>
                <a:spcPts val="0"/>
              </a:spcBef>
              <a:spcAft>
                <a:spcPts val="800"/>
              </a:spcAft>
              <a:buFont typeface="Symbol" panose="05050102010706020507" pitchFamily="18" charset="2"/>
              <a:buChar char=""/>
            </a:pPr>
            <a:r>
              <a:rPr lang="en-US" sz="1200" dirty="0" err="1">
                <a:solidFill>
                  <a:srgbClr val="000000"/>
                </a:solidFill>
                <a:cs typeface="Arial"/>
              </a:rPr>
              <a:t>Phân</a:t>
            </a:r>
            <a:r>
              <a:rPr lang="en-US" sz="1200" dirty="0">
                <a:solidFill>
                  <a:srgbClr val="000000"/>
                </a:solidFill>
                <a:cs typeface="Arial"/>
              </a:rPr>
              <a:t> </a:t>
            </a:r>
            <a:r>
              <a:rPr lang="en-US" sz="1200" dirty="0" err="1">
                <a:solidFill>
                  <a:srgbClr val="000000"/>
                </a:solidFill>
                <a:cs typeface="Arial"/>
              </a:rPr>
              <a:t>tích</a:t>
            </a:r>
            <a:r>
              <a:rPr lang="en-US" sz="1200" dirty="0">
                <a:solidFill>
                  <a:srgbClr val="000000"/>
                </a:solidFill>
                <a:cs typeface="Arial"/>
              </a:rPr>
              <a:t> </a:t>
            </a:r>
            <a:r>
              <a:rPr lang="en-US" sz="1200" dirty="0" err="1">
                <a:solidFill>
                  <a:srgbClr val="000000"/>
                </a:solidFill>
                <a:cs typeface="Arial"/>
              </a:rPr>
              <a:t>về</a:t>
            </a:r>
            <a:r>
              <a:rPr lang="en-US" sz="1200" dirty="0">
                <a:solidFill>
                  <a:srgbClr val="000000"/>
                </a:solidFill>
                <a:cs typeface="Arial"/>
              </a:rPr>
              <a:t> </a:t>
            </a:r>
            <a:r>
              <a:rPr lang="en-US" sz="1200" dirty="0" err="1">
                <a:solidFill>
                  <a:srgbClr val="000000"/>
                </a:solidFill>
                <a:cs typeface="Arial"/>
              </a:rPr>
              <a:t>các</a:t>
            </a:r>
            <a:r>
              <a:rPr lang="en-US" sz="1200" dirty="0">
                <a:solidFill>
                  <a:srgbClr val="000000"/>
                </a:solidFill>
                <a:cs typeface="Arial"/>
              </a:rPr>
              <a:t> </a:t>
            </a:r>
            <a:r>
              <a:rPr lang="en-US" sz="1200" dirty="0" err="1">
                <a:solidFill>
                  <a:srgbClr val="000000"/>
                </a:solidFill>
                <a:cs typeface="Arial"/>
              </a:rPr>
              <a:t>dữ</a:t>
            </a:r>
            <a:r>
              <a:rPr lang="en-US" sz="1200" dirty="0">
                <a:solidFill>
                  <a:srgbClr val="000000"/>
                </a:solidFill>
                <a:cs typeface="Arial"/>
              </a:rPr>
              <a:t> </a:t>
            </a:r>
            <a:r>
              <a:rPr lang="en-US" sz="1200" dirty="0" err="1">
                <a:solidFill>
                  <a:srgbClr val="000000"/>
                </a:solidFill>
                <a:cs typeface="Arial"/>
              </a:rPr>
              <a:t>liệu</a:t>
            </a:r>
            <a:r>
              <a:rPr lang="en-US" sz="1200" dirty="0">
                <a:solidFill>
                  <a:srgbClr val="000000"/>
                </a:solidFill>
                <a:cs typeface="Arial"/>
              </a:rPr>
              <a:t> </a:t>
            </a:r>
            <a:r>
              <a:rPr lang="en-US" sz="1200" dirty="0" err="1">
                <a:solidFill>
                  <a:srgbClr val="000000"/>
                </a:solidFill>
                <a:cs typeface="Arial"/>
              </a:rPr>
              <a:t>của</a:t>
            </a:r>
            <a:r>
              <a:rPr lang="en-US" sz="1200" dirty="0">
                <a:solidFill>
                  <a:srgbClr val="000000"/>
                </a:solidFill>
                <a:cs typeface="Arial"/>
              </a:rPr>
              <a:t> </a:t>
            </a:r>
            <a:r>
              <a:rPr lang="en-US" sz="1200" dirty="0" err="1">
                <a:solidFill>
                  <a:srgbClr val="000000"/>
                </a:solidFill>
                <a:cs typeface="Arial"/>
              </a:rPr>
              <a:t>giảng</a:t>
            </a:r>
            <a:r>
              <a:rPr lang="en-US" sz="1200" dirty="0">
                <a:solidFill>
                  <a:srgbClr val="000000"/>
                </a:solidFill>
                <a:cs typeface="Arial"/>
              </a:rPr>
              <a:t> </a:t>
            </a:r>
            <a:r>
              <a:rPr lang="en-US" sz="1200" dirty="0" err="1">
                <a:solidFill>
                  <a:srgbClr val="000000"/>
                </a:solidFill>
                <a:cs typeface="Arial"/>
              </a:rPr>
              <a:t>viên</a:t>
            </a:r>
            <a:r>
              <a:rPr lang="en-US" sz="1200" dirty="0">
                <a:solidFill>
                  <a:srgbClr val="000000"/>
                </a:solidFill>
                <a:cs typeface="Arial"/>
              </a:rPr>
              <a:t>: </a:t>
            </a:r>
            <a:r>
              <a:rPr lang="en-US" sz="1200" dirty="0" err="1">
                <a:solidFill>
                  <a:srgbClr val="000000"/>
                </a:solidFill>
                <a:cs typeface="Arial"/>
              </a:rPr>
              <a:t>sự</a:t>
            </a:r>
            <a:r>
              <a:rPr lang="en-US" sz="1200" dirty="0">
                <a:solidFill>
                  <a:srgbClr val="000000"/>
                </a:solidFill>
                <a:cs typeface="Arial"/>
              </a:rPr>
              <a:t> </a:t>
            </a:r>
            <a:r>
              <a:rPr lang="en-US" sz="1200" dirty="0" err="1">
                <a:solidFill>
                  <a:srgbClr val="000000"/>
                </a:solidFill>
                <a:cs typeface="Arial"/>
              </a:rPr>
              <a:t>phân</a:t>
            </a:r>
            <a:r>
              <a:rPr lang="en-US" sz="1200" dirty="0">
                <a:solidFill>
                  <a:srgbClr val="000000"/>
                </a:solidFill>
                <a:cs typeface="Arial"/>
              </a:rPr>
              <a:t> </a:t>
            </a:r>
            <a:r>
              <a:rPr lang="en-US" sz="1200" dirty="0" err="1">
                <a:solidFill>
                  <a:srgbClr val="000000"/>
                </a:solidFill>
                <a:cs typeface="Arial"/>
              </a:rPr>
              <a:t>bố</a:t>
            </a:r>
            <a:r>
              <a:rPr lang="en-US" sz="1200" dirty="0">
                <a:solidFill>
                  <a:srgbClr val="000000"/>
                </a:solidFill>
                <a:cs typeface="Arial"/>
              </a:rPr>
              <a:t> ở </a:t>
            </a:r>
            <a:r>
              <a:rPr lang="en-US" sz="1200" dirty="0" err="1">
                <a:solidFill>
                  <a:srgbClr val="000000"/>
                </a:solidFill>
                <a:cs typeface="Arial"/>
              </a:rPr>
              <a:t>các</a:t>
            </a:r>
            <a:r>
              <a:rPr lang="en-US" sz="1200" dirty="0">
                <a:solidFill>
                  <a:srgbClr val="000000"/>
                </a:solidFill>
                <a:cs typeface="Arial"/>
              </a:rPr>
              <a:t> khoa, </a:t>
            </a:r>
            <a:r>
              <a:rPr lang="en-US" sz="1200" dirty="0" err="1">
                <a:solidFill>
                  <a:srgbClr val="000000"/>
                </a:solidFill>
                <a:cs typeface="Arial"/>
              </a:rPr>
              <a:t>mức</a:t>
            </a:r>
            <a:r>
              <a:rPr lang="en-US" sz="1200" dirty="0">
                <a:solidFill>
                  <a:srgbClr val="000000"/>
                </a:solidFill>
                <a:cs typeface="Arial"/>
              </a:rPr>
              <a:t> </a:t>
            </a:r>
            <a:r>
              <a:rPr lang="en-US" sz="1200" dirty="0" err="1">
                <a:solidFill>
                  <a:srgbClr val="000000"/>
                </a:solidFill>
                <a:cs typeface="Arial"/>
              </a:rPr>
              <a:t>lương</a:t>
            </a:r>
            <a:r>
              <a:rPr lang="en-US" sz="1200" dirty="0">
                <a:solidFill>
                  <a:srgbClr val="000000"/>
                </a:solidFill>
                <a:cs typeface="Arial"/>
              </a:rPr>
              <a:t>, </a:t>
            </a:r>
            <a:r>
              <a:rPr lang="en-US" sz="1200" dirty="0" err="1">
                <a:solidFill>
                  <a:srgbClr val="000000"/>
                </a:solidFill>
                <a:cs typeface="Arial"/>
              </a:rPr>
              <a:t>số</a:t>
            </a:r>
            <a:r>
              <a:rPr lang="en-US" sz="1200" dirty="0">
                <a:solidFill>
                  <a:srgbClr val="000000"/>
                </a:solidFill>
                <a:cs typeface="Arial"/>
              </a:rPr>
              <a:t> </a:t>
            </a:r>
            <a:r>
              <a:rPr lang="en-US" sz="1200" dirty="0" err="1">
                <a:solidFill>
                  <a:srgbClr val="000000"/>
                </a:solidFill>
                <a:cs typeface="Arial"/>
              </a:rPr>
              <a:t>lượng</a:t>
            </a:r>
            <a:r>
              <a:rPr lang="en-US" sz="1200" dirty="0">
                <a:solidFill>
                  <a:srgbClr val="000000"/>
                </a:solidFill>
                <a:cs typeface="Arial"/>
              </a:rPr>
              <a:t> </a:t>
            </a:r>
            <a:r>
              <a:rPr lang="en-US" sz="1200" dirty="0" err="1">
                <a:solidFill>
                  <a:srgbClr val="000000"/>
                </a:solidFill>
                <a:cs typeface="Arial"/>
              </a:rPr>
              <a:t>lớp</a:t>
            </a:r>
            <a:r>
              <a:rPr lang="en-US" sz="1200" dirty="0">
                <a:solidFill>
                  <a:srgbClr val="000000"/>
                </a:solidFill>
                <a:cs typeface="Arial"/>
              </a:rPr>
              <a:t> </a:t>
            </a:r>
            <a:r>
              <a:rPr lang="en-US" sz="1200" dirty="0" err="1">
                <a:solidFill>
                  <a:srgbClr val="000000"/>
                </a:solidFill>
                <a:cs typeface="Arial"/>
              </a:rPr>
              <a:t>giảng</a:t>
            </a:r>
            <a:r>
              <a:rPr lang="en-US" sz="1200" dirty="0">
                <a:solidFill>
                  <a:srgbClr val="000000"/>
                </a:solidFill>
                <a:cs typeface="Arial"/>
              </a:rPr>
              <a:t> </a:t>
            </a:r>
            <a:r>
              <a:rPr lang="en-US" sz="1200" dirty="0" err="1">
                <a:solidFill>
                  <a:srgbClr val="000000"/>
                </a:solidFill>
                <a:cs typeface="Arial"/>
              </a:rPr>
              <a:t>dạy</a:t>
            </a:r>
            <a:r>
              <a:rPr lang="en-US" sz="1200" dirty="0">
                <a:solidFill>
                  <a:srgbClr val="000000"/>
                </a:solidFill>
                <a:cs typeface="Arial"/>
              </a:rPr>
              <a:t>, </a:t>
            </a:r>
            <a:r>
              <a:rPr lang="en-US" sz="1200" dirty="0" err="1">
                <a:solidFill>
                  <a:srgbClr val="000000"/>
                </a:solidFill>
                <a:cs typeface="Arial"/>
              </a:rPr>
              <a:t>số</a:t>
            </a:r>
            <a:r>
              <a:rPr lang="en-US" sz="1200" dirty="0">
                <a:solidFill>
                  <a:srgbClr val="000000"/>
                </a:solidFill>
                <a:cs typeface="Arial"/>
              </a:rPr>
              <a:t> </a:t>
            </a:r>
            <a:r>
              <a:rPr lang="en-US" sz="1200" dirty="0" err="1">
                <a:solidFill>
                  <a:srgbClr val="000000"/>
                </a:solidFill>
                <a:cs typeface="Arial"/>
              </a:rPr>
              <a:t>lượng</a:t>
            </a:r>
            <a:r>
              <a:rPr lang="en-US" sz="1200" dirty="0">
                <a:solidFill>
                  <a:srgbClr val="000000"/>
                </a:solidFill>
                <a:cs typeface="Arial"/>
              </a:rPr>
              <a:t> </a:t>
            </a:r>
            <a:r>
              <a:rPr lang="en-US" sz="1200" dirty="0" err="1">
                <a:solidFill>
                  <a:srgbClr val="000000"/>
                </a:solidFill>
                <a:cs typeface="Arial"/>
              </a:rPr>
              <a:t>sinh</a:t>
            </a:r>
            <a:r>
              <a:rPr lang="en-US" sz="1200" dirty="0">
                <a:solidFill>
                  <a:srgbClr val="000000"/>
                </a:solidFill>
                <a:cs typeface="Arial"/>
              </a:rPr>
              <a:t> </a:t>
            </a:r>
            <a:r>
              <a:rPr lang="en-US" sz="1200" dirty="0" err="1">
                <a:solidFill>
                  <a:srgbClr val="000000"/>
                </a:solidFill>
                <a:cs typeface="Arial"/>
              </a:rPr>
              <a:t>viên</a:t>
            </a:r>
            <a:r>
              <a:rPr lang="en-US" sz="1200" dirty="0">
                <a:solidFill>
                  <a:srgbClr val="000000"/>
                </a:solidFill>
                <a:cs typeface="Arial"/>
              </a:rPr>
              <a:t> </a:t>
            </a:r>
            <a:r>
              <a:rPr lang="en-US" sz="1200" dirty="0" err="1">
                <a:solidFill>
                  <a:srgbClr val="000000"/>
                </a:solidFill>
                <a:cs typeface="Arial"/>
              </a:rPr>
              <a:t>giảng</a:t>
            </a:r>
            <a:r>
              <a:rPr lang="en-US" sz="1200" dirty="0">
                <a:solidFill>
                  <a:srgbClr val="000000"/>
                </a:solidFill>
                <a:cs typeface="Arial"/>
              </a:rPr>
              <a:t> </a:t>
            </a:r>
            <a:r>
              <a:rPr lang="en-US" sz="1200" dirty="0" err="1">
                <a:solidFill>
                  <a:srgbClr val="000000"/>
                </a:solidFill>
                <a:cs typeface="Arial"/>
              </a:rPr>
              <a:t>dạy</a:t>
            </a:r>
            <a:r>
              <a:rPr lang="en-US" sz="1200" dirty="0">
                <a:solidFill>
                  <a:srgbClr val="000000"/>
                </a:solidFill>
                <a:cs typeface="Arial"/>
              </a:rPr>
              <a:t>,...</a:t>
            </a:r>
          </a:p>
          <a:p>
            <a:pPr marL="342900" marR="0" lvl="0" indent="-342900">
              <a:lnSpc>
                <a:spcPct val="107000"/>
              </a:lnSpc>
              <a:spcBef>
                <a:spcPts val="0"/>
              </a:spcBef>
              <a:spcAft>
                <a:spcPts val="800"/>
              </a:spcAft>
              <a:buFont typeface="Symbol" panose="05050102010706020507" pitchFamily="18" charset="2"/>
              <a:buChar char=""/>
            </a:pPr>
            <a:r>
              <a:rPr lang="en-US" sz="1200" dirty="0" err="1">
                <a:solidFill>
                  <a:srgbClr val="000000"/>
                </a:solidFill>
                <a:cs typeface="Arial"/>
              </a:rPr>
              <a:t>Phân</a:t>
            </a:r>
            <a:r>
              <a:rPr lang="en-US" sz="1200" dirty="0">
                <a:solidFill>
                  <a:srgbClr val="000000"/>
                </a:solidFill>
                <a:cs typeface="Arial"/>
              </a:rPr>
              <a:t> </a:t>
            </a:r>
            <a:r>
              <a:rPr lang="en-US" sz="1200" dirty="0" err="1">
                <a:solidFill>
                  <a:srgbClr val="000000"/>
                </a:solidFill>
                <a:cs typeface="Arial"/>
              </a:rPr>
              <a:t>tích</a:t>
            </a:r>
            <a:r>
              <a:rPr lang="en-US" sz="1200" dirty="0">
                <a:solidFill>
                  <a:srgbClr val="000000"/>
                </a:solidFill>
                <a:cs typeface="Arial"/>
              </a:rPr>
              <a:t> </a:t>
            </a:r>
            <a:r>
              <a:rPr lang="en-US" sz="1200" dirty="0" err="1">
                <a:solidFill>
                  <a:srgbClr val="000000"/>
                </a:solidFill>
                <a:cs typeface="Arial"/>
              </a:rPr>
              <a:t>sự</a:t>
            </a:r>
            <a:r>
              <a:rPr lang="en-US" sz="1200" dirty="0">
                <a:solidFill>
                  <a:srgbClr val="000000"/>
                </a:solidFill>
                <a:cs typeface="Arial"/>
              </a:rPr>
              <a:t> </a:t>
            </a:r>
            <a:r>
              <a:rPr lang="en-US" sz="1200" dirty="0" err="1">
                <a:solidFill>
                  <a:srgbClr val="000000"/>
                </a:solidFill>
                <a:cs typeface="Arial"/>
              </a:rPr>
              <a:t>thay</a:t>
            </a:r>
            <a:r>
              <a:rPr lang="en-US" sz="1200" dirty="0">
                <a:solidFill>
                  <a:srgbClr val="000000"/>
                </a:solidFill>
                <a:cs typeface="Arial"/>
              </a:rPr>
              <a:t> </a:t>
            </a:r>
            <a:r>
              <a:rPr lang="en-US" sz="1200" dirty="0" err="1">
                <a:solidFill>
                  <a:srgbClr val="000000"/>
                </a:solidFill>
                <a:cs typeface="Arial"/>
              </a:rPr>
              <a:t>đổi</a:t>
            </a:r>
            <a:r>
              <a:rPr lang="en-US" sz="1200" dirty="0">
                <a:solidFill>
                  <a:srgbClr val="000000"/>
                </a:solidFill>
                <a:cs typeface="Arial"/>
              </a:rPr>
              <a:t> </a:t>
            </a:r>
            <a:r>
              <a:rPr lang="en-US" sz="1200" dirty="0" err="1">
                <a:solidFill>
                  <a:srgbClr val="000000"/>
                </a:solidFill>
                <a:cs typeface="Arial"/>
              </a:rPr>
              <a:t>các</a:t>
            </a:r>
            <a:r>
              <a:rPr lang="en-US" sz="1200" dirty="0">
                <a:solidFill>
                  <a:srgbClr val="000000"/>
                </a:solidFill>
                <a:cs typeface="Arial"/>
              </a:rPr>
              <a:t> </a:t>
            </a:r>
            <a:r>
              <a:rPr lang="en-US" sz="1200" dirty="0" err="1">
                <a:solidFill>
                  <a:srgbClr val="000000"/>
                </a:solidFill>
                <a:cs typeface="Arial"/>
              </a:rPr>
              <a:t>yếu</a:t>
            </a:r>
            <a:r>
              <a:rPr lang="en-US" sz="1200" dirty="0">
                <a:solidFill>
                  <a:srgbClr val="000000"/>
                </a:solidFill>
                <a:cs typeface="Arial"/>
              </a:rPr>
              <a:t> </a:t>
            </a:r>
            <a:r>
              <a:rPr lang="en-US" sz="1200" dirty="0" err="1">
                <a:solidFill>
                  <a:srgbClr val="000000"/>
                </a:solidFill>
                <a:cs typeface="Arial"/>
              </a:rPr>
              <a:t>tố</a:t>
            </a:r>
            <a:r>
              <a:rPr lang="en-US" sz="1200" dirty="0">
                <a:solidFill>
                  <a:srgbClr val="000000"/>
                </a:solidFill>
                <a:cs typeface="Arial"/>
              </a:rPr>
              <a:t> </a:t>
            </a:r>
            <a:r>
              <a:rPr lang="en-US" sz="1200" dirty="0" err="1">
                <a:solidFill>
                  <a:srgbClr val="000000"/>
                </a:solidFill>
                <a:cs typeface="Arial"/>
              </a:rPr>
              <a:t>trên</a:t>
            </a:r>
            <a:r>
              <a:rPr lang="en-US" sz="1200" dirty="0">
                <a:solidFill>
                  <a:srgbClr val="000000"/>
                </a:solidFill>
                <a:cs typeface="Arial"/>
              </a:rPr>
              <a:t> qua </a:t>
            </a:r>
            <a:r>
              <a:rPr lang="en-US" sz="1200" dirty="0" err="1">
                <a:solidFill>
                  <a:srgbClr val="000000"/>
                </a:solidFill>
                <a:cs typeface="Arial"/>
              </a:rPr>
              <a:t>các</a:t>
            </a:r>
            <a:r>
              <a:rPr lang="en-US" sz="1200" dirty="0">
                <a:solidFill>
                  <a:srgbClr val="000000"/>
                </a:solidFill>
                <a:cs typeface="Arial"/>
              </a:rPr>
              <a:t> </a:t>
            </a:r>
            <a:r>
              <a:rPr lang="en-US" sz="1200" dirty="0" err="1">
                <a:solidFill>
                  <a:srgbClr val="000000"/>
                </a:solidFill>
                <a:cs typeface="Arial"/>
              </a:rPr>
              <a:t>khoảng</a:t>
            </a:r>
            <a:r>
              <a:rPr lang="en-US" sz="1200" dirty="0">
                <a:solidFill>
                  <a:srgbClr val="000000"/>
                </a:solidFill>
                <a:cs typeface="Arial"/>
              </a:rPr>
              <a:t> </a:t>
            </a:r>
            <a:r>
              <a:rPr lang="en-US" sz="1200" dirty="0" err="1">
                <a:solidFill>
                  <a:srgbClr val="000000"/>
                </a:solidFill>
                <a:cs typeface="Arial"/>
              </a:rPr>
              <a:t>thời</a:t>
            </a:r>
            <a:r>
              <a:rPr lang="en-US" sz="1200" dirty="0">
                <a:solidFill>
                  <a:srgbClr val="000000"/>
                </a:solidFill>
                <a:cs typeface="Arial"/>
              </a:rPr>
              <a:t> </a:t>
            </a:r>
            <a:r>
              <a:rPr lang="en-US" sz="1200" dirty="0" err="1">
                <a:solidFill>
                  <a:srgbClr val="000000"/>
                </a:solidFill>
                <a:cs typeface="Arial"/>
              </a:rPr>
              <a:t>gian</a:t>
            </a:r>
            <a:r>
              <a:rPr lang="en-US" sz="1200" dirty="0">
                <a:solidFill>
                  <a:srgbClr val="000000"/>
                </a:solidFill>
                <a:cs typeface="Arial"/>
              </a:rPr>
              <a:t>.</a:t>
            </a:r>
          </a:p>
        </p:txBody>
      </p:sp>
    </p:spTree>
    <p:extLst>
      <p:ext uri="{BB962C8B-B14F-4D97-AF65-F5344CB8AC3E}">
        <p14:creationId xmlns:p14="http://schemas.microsoft.com/office/powerpoint/2010/main" val="17136621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356" y="544526"/>
            <a:ext cx="563245" cy="408445"/>
          </a:xfrm>
          <a:prstGeom prst="rect">
            <a:avLst/>
          </a:prstGeom>
        </p:spPr>
        <p:txBody>
          <a:bodyPr vert="horz" wrap="square" lIns="0" tIns="69215" rIns="0" bIns="0" rtlCol="0">
            <a:spAutoFit/>
          </a:bodyPr>
          <a:lstStyle/>
          <a:p>
            <a:pPr marL="12700">
              <a:lnSpc>
                <a:spcPct val="100000"/>
              </a:lnSpc>
            </a:pPr>
            <a:r>
              <a:rPr lang="en-US" sz="800" b="1" u="sng" spc="-25" dirty="0" err="1">
                <a:solidFill>
                  <a:srgbClr val="3B3BFF"/>
                </a:solidFill>
                <a:latin typeface="Arial"/>
                <a:cs typeface="Arial"/>
              </a:rPr>
              <a:t>Khảo</a:t>
            </a:r>
            <a:r>
              <a:rPr lang="en-US" sz="800" b="1" u="sng" spc="-30" dirty="0">
                <a:solidFill>
                  <a:srgbClr val="EBA1A9"/>
                </a:solidFill>
                <a:latin typeface="Arial"/>
                <a:cs typeface="Arial"/>
              </a:rPr>
              <a:t> </a:t>
            </a:r>
            <a:r>
              <a:rPr lang="en-US" sz="800" b="1" u="sng" spc="-25" dirty="0" err="1">
                <a:solidFill>
                  <a:srgbClr val="3B3BFF"/>
                </a:solidFill>
                <a:latin typeface="Arial"/>
                <a:cs typeface="Arial"/>
              </a:rPr>
              <a:t>sát</a:t>
            </a:r>
            <a:endParaRPr lang="en-US" sz="800" b="1" u="sng" spc="-25" dirty="0">
              <a:solidFill>
                <a:srgbClr val="3B3BFF"/>
              </a:solidFill>
              <a:latin typeface="Arial"/>
              <a:cs typeface="Arial"/>
            </a:endParaRPr>
          </a:p>
          <a:p>
            <a:pPr marL="12700">
              <a:lnSpc>
                <a:spcPct val="100000"/>
              </a:lnSpc>
            </a:pPr>
            <a:r>
              <a:rPr lang="en-US" sz="800" b="1" spc="-25" dirty="0">
                <a:solidFill>
                  <a:srgbClr val="3B3BFF"/>
                </a:solidFill>
                <a:latin typeface="Arial"/>
                <a:cs typeface="Arial"/>
              </a:rPr>
              <a:t> </a:t>
            </a:r>
            <a:r>
              <a:rPr lang="en-US" sz="600" i="1" spc="-25" dirty="0">
                <a:solidFill>
                  <a:srgbClr val="3B3BFF"/>
                </a:solidFill>
                <a:latin typeface="Arial"/>
                <a:cs typeface="Arial"/>
              </a:rPr>
              <a:t>Requirement</a:t>
            </a:r>
          </a:p>
          <a:p>
            <a:pPr marL="12700">
              <a:lnSpc>
                <a:spcPct val="100000"/>
              </a:lnSpc>
            </a:pPr>
            <a:r>
              <a:rPr lang="en-US" sz="600" b="1" i="1" spc="-25" dirty="0">
                <a:solidFill>
                  <a:srgbClr val="3B3BFF"/>
                </a:solidFill>
                <a:latin typeface="Arial"/>
                <a:cs typeface="Arial"/>
              </a:rPr>
              <a:t> </a:t>
            </a:r>
            <a:r>
              <a:rPr lang="en-US" sz="600" i="1" u="sng" spc="-25" dirty="0" err="1">
                <a:solidFill>
                  <a:srgbClr val="3B3BFF"/>
                </a:solidFill>
                <a:latin typeface="Arial"/>
                <a:cs typeface="Arial"/>
              </a:rPr>
              <a:t>Quy</a:t>
            </a:r>
            <a:r>
              <a:rPr lang="en-US" sz="600" i="1" u="sng" spc="-25" dirty="0">
                <a:solidFill>
                  <a:srgbClr val="3B3BFF"/>
                </a:solidFill>
                <a:latin typeface="Arial"/>
                <a:cs typeface="Arial"/>
              </a:rPr>
              <a:t> </a:t>
            </a:r>
            <a:r>
              <a:rPr lang="en-US" sz="600" i="1" u="sng" spc="-25" dirty="0" err="1">
                <a:solidFill>
                  <a:srgbClr val="3B3BFF"/>
                </a:solidFill>
                <a:latin typeface="Arial"/>
                <a:cs typeface="Arial"/>
              </a:rPr>
              <a:t>mô</a:t>
            </a:r>
            <a:r>
              <a:rPr lang="en-US" sz="600" i="1" u="sng" spc="-25" dirty="0">
                <a:solidFill>
                  <a:srgbClr val="3B3BFF"/>
                </a:solidFill>
                <a:latin typeface="Arial"/>
                <a:cs typeface="Arial"/>
              </a:rPr>
              <a:t> </a:t>
            </a:r>
            <a:r>
              <a:rPr lang="en-US" sz="600" i="1" u="sng" spc="-25" dirty="0" err="1">
                <a:solidFill>
                  <a:srgbClr val="3B3BFF"/>
                </a:solidFill>
                <a:latin typeface="Arial"/>
                <a:cs typeface="Arial"/>
              </a:rPr>
              <a:t>dữ</a:t>
            </a:r>
            <a:r>
              <a:rPr lang="en-US" sz="600" i="1" u="sng" spc="-25" dirty="0">
                <a:solidFill>
                  <a:srgbClr val="3B3BFF"/>
                </a:solidFill>
                <a:latin typeface="Arial"/>
                <a:cs typeface="Arial"/>
              </a:rPr>
              <a:t> </a:t>
            </a:r>
            <a:r>
              <a:rPr lang="en-US" sz="600" i="1" u="sng" spc="-25" dirty="0" err="1">
                <a:solidFill>
                  <a:srgbClr val="3B3BFF"/>
                </a:solidFill>
                <a:latin typeface="Arial"/>
                <a:cs typeface="Arial"/>
              </a:rPr>
              <a:t>liệu</a:t>
            </a:r>
            <a:endParaRPr sz="800" i="1" u="sng" spc="-25" dirty="0">
              <a:solidFill>
                <a:srgbClr val="3B3BFF"/>
              </a:solidFill>
              <a:latin typeface="Arial"/>
              <a:cs typeface="Arial"/>
            </a:endParaRPr>
          </a:p>
        </p:txBody>
      </p:sp>
      <p:sp>
        <p:nvSpPr>
          <p:cNvPr id="3" name="object 3"/>
          <p:cNvSpPr txBox="1"/>
          <p:nvPr/>
        </p:nvSpPr>
        <p:spPr>
          <a:xfrm>
            <a:off x="62356" y="1072183"/>
            <a:ext cx="563245" cy="267335"/>
          </a:xfrm>
          <a:prstGeom prst="rect">
            <a:avLst/>
          </a:prstGeom>
        </p:spPr>
        <p:txBody>
          <a:bodyPr vert="horz" wrap="square" lIns="0" tIns="17145" rIns="0" bIns="0" rtlCol="0">
            <a:spAutoFit/>
          </a:bodyPr>
          <a:lstStyle/>
          <a:p>
            <a:pPr marL="12700" marR="5080">
              <a:lnSpc>
                <a:spcPts val="950"/>
              </a:lnSpc>
              <a:spcBef>
                <a:spcPts val="135"/>
              </a:spcBef>
            </a:pPr>
            <a:r>
              <a:rPr sz="800" b="1" spc="-25" dirty="0">
                <a:solidFill>
                  <a:srgbClr val="3B3BFF"/>
                </a:solidFill>
                <a:latin typeface="Arial"/>
                <a:cs typeface="Arial"/>
              </a:rPr>
              <a:t>Phân </a:t>
            </a:r>
            <a:r>
              <a:rPr sz="800" b="1" spc="-20" dirty="0">
                <a:solidFill>
                  <a:srgbClr val="3B3BFF"/>
                </a:solidFill>
                <a:latin typeface="Arial"/>
                <a:cs typeface="Arial"/>
              </a:rPr>
              <a:t>tích </a:t>
            </a:r>
            <a:r>
              <a:rPr sz="800" b="1" spc="-45" dirty="0" err="1">
                <a:solidFill>
                  <a:srgbClr val="3B3BFF"/>
                </a:solidFill>
                <a:latin typeface="Arial"/>
                <a:cs typeface="Arial"/>
              </a:rPr>
              <a:t>và</a:t>
            </a:r>
            <a:r>
              <a:rPr sz="800" b="1" spc="-45" dirty="0">
                <a:solidFill>
                  <a:srgbClr val="3B3BFF"/>
                </a:solidFill>
                <a:latin typeface="Arial"/>
                <a:cs typeface="Arial"/>
              </a:rPr>
              <a:t> </a:t>
            </a:r>
            <a:r>
              <a:rPr sz="800" b="1" dirty="0" err="1">
                <a:solidFill>
                  <a:srgbClr val="3B3BFF"/>
                </a:solidFill>
                <a:latin typeface="Arial"/>
                <a:cs typeface="Arial"/>
              </a:rPr>
              <a:t>thi</a:t>
            </a:r>
            <a:r>
              <a:rPr lang="vi-VN" sz="800" b="1" dirty="0" err="1">
                <a:solidFill>
                  <a:srgbClr val="3B3BFF"/>
                </a:solidFill>
                <a:latin typeface="Arial"/>
                <a:cs typeface="Arial"/>
              </a:rPr>
              <a:t>ết</a:t>
            </a:r>
            <a:r>
              <a:rPr lang="vi-VN" sz="800" b="1" dirty="0">
                <a:solidFill>
                  <a:srgbClr val="3B3BFF"/>
                </a:solidFill>
                <a:latin typeface="Arial"/>
                <a:cs typeface="Arial"/>
              </a:rPr>
              <a:t> </a:t>
            </a:r>
            <a:r>
              <a:rPr lang="vi-VN" sz="800" b="1" dirty="0" err="1">
                <a:solidFill>
                  <a:srgbClr val="3B3BFF"/>
                </a:solidFill>
                <a:latin typeface="Arial"/>
                <a:cs typeface="Arial"/>
              </a:rPr>
              <a:t>kế</a:t>
            </a:r>
            <a:endParaRPr sz="800" dirty="0">
              <a:solidFill>
                <a:srgbClr val="3B3BFF"/>
              </a:solidFill>
              <a:latin typeface="Arial"/>
              <a:cs typeface="Arial"/>
            </a:endParaRPr>
          </a:p>
        </p:txBody>
      </p:sp>
      <p:sp>
        <p:nvSpPr>
          <p:cNvPr id="4" name="object 4"/>
          <p:cNvSpPr txBox="1"/>
          <p:nvPr/>
        </p:nvSpPr>
        <p:spPr>
          <a:xfrm>
            <a:off x="62356" y="1409597"/>
            <a:ext cx="686944" cy="265073"/>
          </a:xfrm>
          <a:prstGeom prst="rect">
            <a:avLst/>
          </a:prstGeom>
        </p:spPr>
        <p:txBody>
          <a:bodyPr vert="horz" wrap="square" lIns="0" tIns="17145" rIns="0" bIns="0" rtlCol="0">
            <a:spAutoFit/>
          </a:bodyPr>
          <a:lstStyle/>
          <a:p>
            <a:pPr marL="12700" marR="5080">
              <a:lnSpc>
                <a:spcPts val="950"/>
              </a:lnSpc>
              <a:spcBef>
                <a:spcPts val="135"/>
              </a:spcBef>
            </a:pPr>
            <a:r>
              <a:rPr lang="vi-VN" sz="800" b="1" spc="-20" dirty="0">
                <a:solidFill>
                  <a:srgbClr val="3B3BFF"/>
                </a:solidFill>
                <a:latin typeface="Arial"/>
                <a:cs typeface="Arial"/>
              </a:rPr>
              <a:t>Xây </a:t>
            </a:r>
            <a:r>
              <a:rPr lang="vi-VN" sz="800" b="1" spc="-20" dirty="0" err="1">
                <a:solidFill>
                  <a:srgbClr val="3B3BFF"/>
                </a:solidFill>
                <a:latin typeface="Arial"/>
                <a:cs typeface="Arial"/>
              </a:rPr>
              <a:t>dựng</a:t>
            </a:r>
            <a:r>
              <a:rPr lang="vi-VN" sz="800" b="1" spc="-20" dirty="0">
                <a:solidFill>
                  <a:srgbClr val="3B3BFF"/>
                </a:solidFill>
                <a:latin typeface="Arial"/>
                <a:cs typeface="Arial"/>
              </a:rPr>
              <a:t> chương </a:t>
            </a:r>
            <a:r>
              <a:rPr lang="vi-VN" sz="800" b="1" spc="-20" dirty="0" err="1">
                <a:solidFill>
                  <a:srgbClr val="3B3BFF"/>
                </a:solidFill>
                <a:latin typeface="Arial"/>
                <a:cs typeface="Arial"/>
              </a:rPr>
              <a:t>trình</a:t>
            </a:r>
            <a:endParaRPr sz="800" dirty="0">
              <a:solidFill>
                <a:srgbClr val="3B3BFF"/>
              </a:solidFill>
              <a:latin typeface="Arial"/>
              <a:cs typeface="Arial"/>
            </a:endParaRPr>
          </a:p>
        </p:txBody>
      </p:sp>
      <p:sp>
        <p:nvSpPr>
          <p:cNvPr id="5" name="object 5"/>
          <p:cNvSpPr/>
          <p:nvPr/>
        </p:nvSpPr>
        <p:spPr>
          <a:xfrm>
            <a:off x="895594" y="0"/>
            <a:ext cx="4864735" cy="486409"/>
          </a:xfrm>
          <a:custGeom>
            <a:avLst/>
            <a:gdLst/>
            <a:ahLst/>
            <a:cxnLst/>
            <a:rect l="l" t="t" r="r" b="b"/>
            <a:pathLst>
              <a:path w="4864735" h="486409">
                <a:moveTo>
                  <a:pt x="0" y="485978"/>
                </a:moveTo>
                <a:lnTo>
                  <a:pt x="4864401" y="485978"/>
                </a:lnTo>
                <a:lnTo>
                  <a:pt x="4864401" y="0"/>
                </a:lnTo>
                <a:lnTo>
                  <a:pt x="0" y="0"/>
                </a:lnTo>
                <a:lnTo>
                  <a:pt x="0" y="485978"/>
                </a:lnTo>
                <a:close/>
              </a:path>
            </a:pathLst>
          </a:custGeom>
          <a:solidFill>
            <a:srgbClr val="CE1527"/>
          </a:solidFill>
        </p:spPr>
        <p:txBody>
          <a:bodyPr wrap="square" lIns="0" tIns="0" rIns="0" bIns="0" rtlCol="0"/>
          <a:lstStyle/>
          <a:p>
            <a:endParaRPr/>
          </a:p>
        </p:txBody>
      </p:sp>
      <p:sp>
        <p:nvSpPr>
          <p:cNvPr id="6" name="object 6"/>
          <p:cNvSpPr txBox="1">
            <a:spLocks noGrp="1"/>
          </p:cNvSpPr>
          <p:nvPr>
            <p:ph type="title"/>
          </p:nvPr>
        </p:nvSpPr>
        <p:spPr>
          <a:xfrm>
            <a:off x="959269" y="114970"/>
            <a:ext cx="2914231" cy="355867"/>
          </a:xfrm>
          <a:prstGeom prst="rect">
            <a:avLst/>
          </a:prstGeom>
        </p:spPr>
        <p:txBody>
          <a:bodyPr vert="horz" wrap="square" lIns="0" tIns="17145" rIns="0" bIns="0" rtlCol="0">
            <a:spAutoFit/>
          </a:bodyPr>
          <a:lstStyle/>
          <a:p>
            <a:pPr marL="12700">
              <a:lnSpc>
                <a:spcPct val="100000"/>
              </a:lnSpc>
              <a:spcBef>
                <a:spcPts val="135"/>
              </a:spcBef>
            </a:pPr>
            <a:r>
              <a:rPr lang="en-US" spc="-20" dirty="0" err="1"/>
              <a:t>Quy</a:t>
            </a:r>
            <a:r>
              <a:rPr lang="en-US" spc="-20" dirty="0"/>
              <a:t> </a:t>
            </a:r>
            <a:r>
              <a:rPr lang="en-US" spc="-20" dirty="0" err="1"/>
              <a:t>mô</a:t>
            </a:r>
            <a:r>
              <a:rPr lang="en-US" spc="-20" dirty="0"/>
              <a:t> </a:t>
            </a:r>
            <a:r>
              <a:rPr lang="en-US" spc="-20" dirty="0" err="1"/>
              <a:t>dữ</a:t>
            </a:r>
            <a:r>
              <a:rPr lang="en-US" spc="-20" dirty="0"/>
              <a:t> </a:t>
            </a:r>
            <a:r>
              <a:rPr lang="en-US" spc="-20" dirty="0" err="1"/>
              <a:t>liệu</a:t>
            </a:r>
            <a:br>
              <a:rPr lang="vi-VN" spc="-20" dirty="0"/>
            </a:br>
            <a:endParaRPr sz="800" spc="-65" dirty="0"/>
          </a:p>
        </p:txBody>
      </p:sp>
      <p:grpSp>
        <p:nvGrpSpPr>
          <p:cNvPr id="7" name="object 7"/>
          <p:cNvGrpSpPr/>
          <p:nvPr/>
        </p:nvGrpSpPr>
        <p:grpSpPr>
          <a:xfrm>
            <a:off x="832331" y="0"/>
            <a:ext cx="4928235" cy="486409"/>
            <a:chOff x="832331" y="0"/>
            <a:chExt cx="4928235" cy="486409"/>
          </a:xfrm>
        </p:grpSpPr>
        <p:sp>
          <p:nvSpPr>
            <p:cNvPr id="8" name="object 8"/>
            <p:cNvSpPr/>
            <p:nvPr/>
          </p:nvSpPr>
          <p:spPr>
            <a:xfrm>
              <a:off x="4787988" y="323974"/>
              <a:ext cx="324485" cy="162560"/>
            </a:xfrm>
            <a:custGeom>
              <a:avLst/>
              <a:gdLst/>
              <a:ahLst/>
              <a:cxnLst/>
              <a:rect l="l" t="t" r="r" b="b"/>
              <a:pathLst>
                <a:path w="324485" h="162559">
                  <a:moveTo>
                    <a:pt x="162003" y="0"/>
                  </a:moveTo>
                  <a:lnTo>
                    <a:pt x="0" y="162003"/>
                  </a:lnTo>
                  <a:lnTo>
                    <a:pt x="324005" y="162003"/>
                  </a:lnTo>
                  <a:lnTo>
                    <a:pt x="162003" y="0"/>
                  </a:lnTo>
                  <a:close/>
                </a:path>
              </a:pathLst>
            </a:custGeom>
            <a:solidFill>
              <a:srgbClr val="FFFFFF">
                <a:alpha val="34999"/>
              </a:srgbClr>
            </a:solidFill>
          </p:spPr>
          <p:txBody>
            <a:bodyPr wrap="square" lIns="0" tIns="0" rIns="0" bIns="0" rtlCol="0"/>
            <a:lstStyle/>
            <a:p>
              <a:endParaRPr/>
            </a:p>
          </p:txBody>
        </p:sp>
        <p:sp>
          <p:nvSpPr>
            <p:cNvPr id="9" name="object 9"/>
            <p:cNvSpPr/>
            <p:nvPr/>
          </p:nvSpPr>
          <p:spPr>
            <a:xfrm>
              <a:off x="4949992" y="161972"/>
              <a:ext cx="162560" cy="324485"/>
            </a:xfrm>
            <a:custGeom>
              <a:avLst/>
              <a:gdLst/>
              <a:ahLst/>
              <a:cxnLst/>
              <a:rect l="l" t="t" r="r" b="b"/>
              <a:pathLst>
                <a:path w="162560" h="324484">
                  <a:moveTo>
                    <a:pt x="162001" y="0"/>
                  </a:moveTo>
                  <a:lnTo>
                    <a:pt x="0" y="162001"/>
                  </a:lnTo>
                  <a:lnTo>
                    <a:pt x="162001" y="324005"/>
                  </a:lnTo>
                  <a:lnTo>
                    <a:pt x="162001" y="0"/>
                  </a:lnTo>
                  <a:close/>
                </a:path>
              </a:pathLst>
            </a:custGeom>
            <a:solidFill>
              <a:srgbClr val="FFFFFF">
                <a:alpha val="25000"/>
              </a:srgbClr>
            </a:solidFill>
          </p:spPr>
          <p:txBody>
            <a:bodyPr wrap="square" lIns="0" tIns="0" rIns="0" bIns="0" rtlCol="0"/>
            <a:lstStyle/>
            <a:p>
              <a:endParaRPr/>
            </a:p>
          </p:txBody>
        </p:sp>
        <p:sp>
          <p:nvSpPr>
            <p:cNvPr id="10" name="object 10"/>
            <p:cNvSpPr/>
            <p:nvPr/>
          </p:nvSpPr>
          <p:spPr>
            <a:xfrm>
              <a:off x="5111994" y="323974"/>
              <a:ext cx="324485" cy="162560"/>
            </a:xfrm>
            <a:custGeom>
              <a:avLst/>
              <a:gdLst/>
              <a:ahLst/>
              <a:cxnLst/>
              <a:rect l="l" t="t" r="r" b="b"/>
              <a:pathLst>
                <a:path w="324485" h="162559">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1" name="object 11"/>
            <p:cNvSpPr/>
            <p:nvPr/>
          </p:nvSpPr>
          <p:spPr>
            <a:xfrm>
              <a:off x="5273997" y="161972"/>
              <a:ext cx="162560" cy="324485"/>
            </a:xfrm>
            <a:custGeom>
              <a:avLst/>
              <a:gdLst/>
              <a:ahLst/>
              <a:cxnLst/>
              <a:rect l="l" t="t" r="r" b="b"/>
              <a:pathLst>
                <a:path w="162560" h="324484">
                  <a:moveTo>
                    <a:pt x="162003" y="0"/>
                  </a:moveTo>
                  <a:lnTo>
                    <a:pt x="0" y="162001"/>
                  </a:lnTo>
                  <a:lnTo>
                    <a:pt x="162003" y="324005"/>
                  </a:lnTo>
                  <a:lnTo>
                    <a:pt x="162003" y="0"/>
                  </a:lnTo>
                  <a:close/>
                </a:path>
              </a:pathLst>
            </a:custGeom>
            <a:solidFill>
              <a:srgbClr val="FFFFFF">
                <a:alpha val="25000"/>
              </a:srgbClr>
            </a:solidFill>
          </p:spPr>
          <p:txBody>
            <a:bodyPr wrap="square" lIns="0" tIns="0" rIns="0" bIns="0" rtlCol="0"/>
            <a:lstStyle/>
            <a:p>
              <a:endParaRPr/>
            </a:p>
          </p:txBody>
        </p:sp>
        <p:sp>
          <p:nvSpPr>
            <p:cNvPr id="12" name="object 12"/>
            <p:cNvSpPr/>
            <p:nvPr/>
          </p:nvSpPr>
          <p:spPr>
            <a:xfrm>
              <a:off x="5436001" y="323974"/>
              <a:ext cx="324485" cy="162560"/>
            </a:xfrm>
            <a:custGeom>
              <a:avLst/>
              <a:gdLst/>
              <a:ahLst/>
              <a:cxnLst/>
              <a:rect l="l" t="t" r="r" b="b"/>
              <a:pathLst>
                <a:path w="324485" h="162559">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3" name="object 13"/>
            <p:cNvSpPr/>
            <p:nvPr/>
          </p:nvSpPr>
          <p:spPr>
            <a:xfrm>
              <a:off x="5598007" y="161972"/>
              <a:ext cx="162560" cy="324485"/>
            </a:xfrm>
            <a:custGeom>
              <a:avLst/>
              <a:gdLst/>
              <a:ahLst/>
              <a:cxnLst/>
              <a:rect l="l" t="t" r="r" b="b"/>
              <a:pathLst>
                <a:path w="162560" h="324484">
                  <a:moveTo>
                    <a:pt x="161997" y="0"/>
                  </a:moveTo>
                  <a:lnTo>
                    <a:pt x="0" y="162001"/>
                  </a:lnTo>
                  <a:lnTo>
                    <a:pt x="161997" y="324005"/>
                  </a:lnTo>
                  <a:lnTo>
                    <a:pt x="161997" y="0"/>
                  </a:lnTo>
                  <a:close/>
                </a:path>
              </a:pathLst>
            </a:custGeom>
            <a:solidFill>
              <a:srgbClr val="FFFFFF">
                <a:alpha val="25000"/>
              </a:srgbClr>
            </a:solidFill>
          </p:spPr>
          <p:txBody>
            <a:bodyPr wrap="square" lIns="0" tIns="0" rIns="0" bIns="0" rtlCol="0"/>
            <a:lstStyle/>
            <a:p>
              <a:endParaRPr/>
            </a:p>
          </p:txBody>
        </p:sp>
        <p:sp>
          <p:nvSpPr>
            <p:cNvPr id="14" name="object 14"/>
            <p:cNvSpPr/>
            <p:nvPr/>
          </p:nvSpPr>
          <p:spPr>
            <a:xfrm>
              <a:off x="5111994" y="0"/>
              <a:ext cx="324485" cy="162560"/>
            </a:xfrm>
            <a:custGeom>
              <a:avLst/>
              <a:gdLst/>
              <a:ahLst/>
              <a:cxnLst/>
              <a:rect l="l" t="t" r="r" b="b"/>
              <a:pathLst>
                <a:path w="324485" h="162560">
                  <a:moveTo>
                    <a:pt x="162003" y="0"/>
                  </a:moveTo>
                  <a:lnTo>
                    <a:pt x="0" y="162003"/>
                  </a:lnTo>
                  <a:lnTo>
                    <a:pt x="324007" y="162003"/>
                  </a:lnTo>
                  <a:lnTo>
                    <a:pt x="162003" y="0"/>
                  </a:lnTo>
                  <a:close/>
                </a:path>
              </a:pathLst>
            </a:custGeom>
            <a:solidFill>
              <a:srgbClr val="FFFFFF">
                <a:alpha val="34999"/>
              </a:srgbClr>
            </a:solidFill>
          </p:spPr>
          <p:txBody>
            <a:bodyPr wrap="square" lIns="0" tIns="0" rIns="0" bIns="0" rtlCol="0"/>
            <a:lstStyle/>
            <a:p>
              <a:endParaRPr/>
            </a:p>
          </p:txBody>
        </p:sp>
        <p:sp>
          <p:nvSpPr>
            <p:cNvPr id="15" name="object 15"/>
            <p:cNvSpPr/>
            <p:nvPr/>
          </p:nvSpPr>
          <p:spPr>
            <a:xfrm>
              <a:off x="5274028" y="0"/>
              <a:ext cx="162560" cy="162560"/>
            </a:xfrm>
            <a:custGeom>
              <a:avLst/>
              <a:gdLst/>
              <a:ahLst/>
              <a:cxnLst/>
              <a:rect l="l" t="t" r="r" b="b"/>
              <a:pathLst>
                <a:path w="162560" h="162560">
                  <a:moveTo>
                    <a:pt x="161972" y="0"/>
                  </a:moveTo>
                  <a:lnTo>
                    <a:pt x="0" y="0"/>
                  </a:lnTo>
                  <a:lnTo>
                    <a:pt x="161972" y="161972"/>
                  </a:lnTo>
                  <a:lnTo>
                    <a:pt x="161972" y="0"/>
                  </a:lnTo>
                  <a:close/>
                </a:path>
              </a:pathLst>
            </a:custGeom>
            <a:solidFill>
              <a:srgbClr val="FFFFFF">
                <a:alpha val="25000"/>
              </a:srgbClr>
            </a:solidFill>
          </p:spPr>
          <p:txBody>
            <a:bodyPr wrap="square" lIns="0" tIns="0" rIns="0" bIns="0" rtlCol="0"/>
            <a:lstStyle/>
            <a:p>
              <a:endParaRPr/>
            </a:p>
          </p:txBody>
        </p:sp>
        <p:sp>
          <p:nvSpPr>
            <p:cNvPr id="16" name="object 16"/>
            <p:cNvSpPr/>
            <p:nvPr/>
          </p:nvSpPr>
          <p:spPr>
            <a:xfrm>
              <a:off x="5436001" y="0"/>
              <a:ext cx="324485" cy="162560"/>
            </a:xfrm>
            <a:custGeom>
              <a:avLst/>
              <a:gdLst/>
              <a:ahLst/>
              <a:cxnLst/>
              <a:rect l="l" t="t" r="r" b="b"/>
              <a:pathLst>
                <a:path w="324485" h="162560">
                  <a:moveTo>
                    <a:pt x="162005" y="0"/>
                  </a:moveTo>
                  <a:lnTo>
                    <a:pt x="0" y="162003"/>
                  </a:lnTo>
                  <a:lnTo>
                    <a:pt x="324002" y="162003"/>
                  </a:lnTo>
                  <a:lnTo>
                    <a:pt x="162005" y="0"/>
                  </a:lnTo>
                  <a:close/>
                </a:path>
              </a:pathLst>
            </a:custGeom>
            <a:solidFill>
              <a:srgbClr val="FFFFFF">
                <a:alpha val="34999"/>
              </a:srgbClr>
            </a:solidFill>
          </p:spPr>
          <p:txBody>
            <a:bodyPr wrap="square" lIns="0" tIns="0" rIns="0" bIns="0" rtlCol="0"/>
            <a:lstStyle/>
            <a:p>
              <a:endParaRPr/>
            </a:p>
          </p:txBody>
        </p:sp>
        <p:sp>
          <p:nvSpPr>
            <p:cNvPr id="17" name="object 17"/>
            <p:cNvSpPr/>
            <p:nvPr/>
          </p:nvSpPr>
          <p:spPr>
            <a:xfrm>
              <a:off x="5598038" y="0"/>
              <a:ext cx="162560" cy="162560"/>
            </a:xfrm>
            <a:custGeom>
              <a:avLst/>
              <a:gdLst/>
              <a:ahLst/>
              <a:cxnLst/>
              <a:rect l="l" t="t" r="r" b="b"/>
              <a:pathLst>
                <a:path w="162560" h="162560">
                  <a:moveTo>
                    <a:pt x="161958" y="0"/>
                  </a:moveTo>
                  <a:lnTo>
                    <a:pt x="0" y="0"/>
                  </a:lnTo>
                  <a:lnTo>
                    <a:pt x="161958" y="161965"/>
                  </a:lnTo>
                  <a:lnTo>
                    <a:pt x="161958" y="0"/>
                  </a:lnTo>
                  <a:close/>
                </a:path>
              </a:pathLst>
            </a:custGeom>
            <a:solidFill>
              <a:srgbClr val="FFFFFF">
                <a:alpha val="25000"/>
              </a:srgbClr>
            </a:solidFill>
          </p:spPr>
          <p:txBody>
            <a:bodyPr wrap="square" lIns="0" tIns="0" rIns="0" bIns="0" rtlCol="0"/>
            <a:lstStyle/>
            <a:p>
              <a:endParaRPr/>
            </a:p>
          </p:txBody>
        </p:sp>
        <p:sp>
          <p:nvSpPr>
            <p:cNvPr id="18" name="object 18"/>
            <p:cNvSpPr/>
            <p:nvPr/>
          </p:nvSpPr>
          <p:spPr>
            <a:xfrm>
              <a:off x="5111994" y="0"/>
              <a:ext cx="486409" cy="486409"/>
            </a:xfrm>
            <a:custGeom>
              <a:avLst/>
              <a:gdLst/>
              <a:ahLst/>
              <a:cxnLst/>
              <a:rect l="l" t="t" r="r" b="b"/>
              <a:pathLst>
                <a:path w="486410" h="486409">
                  <a:moveTo>
                    <a:pt x="0" y="161972"/>
                  </a:moveTo>
                  <a:lnTo>
                    <a:pt x="0" y="485978"/>
                  </a:lnTo>
                  <a:lnTo>
                    <a:pt x="162003" y="323974"/>
                  </a:lnTo>
                  <a:lnTo>
                    <a:pt x="0" y="161972"/>
                  </a:lnTo>
                  <a:close/>
                </a:path>
                <a:path w="486410" h="486409">
                  <a:moveTo>
                    <a:pt x="324007" y="161972"/>
                  </a:moveTo>
                  <a:lnTo>
                    <a:pt x="324007" y="485978"/>
                  </a:lnTo>
                  <a:lnTo>
                    <a:pt x="486012" y="323974"/>
                  </a:lnTo>
                  <a:lnTo>
                    <a:pt x="324007" y="161972"/>
                  </a:lnTo>
                  <a:close/>
                </a:path>
                <a:path w="486410" h="486409">
                  <a:moveTo>
                    <a:pt x="485982" y="0"/>
                  </a:moveTo>
                  <a:lnTo>
                    <a:pt x="324007" y="0"/>
                  </a:lnTo>
                  <a:lnTo>
                    <a:pt x="324007" y="161972"/>
                  </a:lnTo>
                  <a:lnTo>
                    <a:pt x="485982" y="0"/>
                  </a:lnTo>
                  <a:close/>
                </a:path>
              </a:pathLst>
            </a:custGeom>
            <a:solidFill>
              <a:srgbClr val="FFFFFF">
                <a:alpha val="14999"/>
              </a:srgbClr>
            </a:solidFill>
          </p:spPr>
          <p:txBody>
            <a:bodyPr wrap="square" lIns="0" tIns="0" rIns="0" bIns="0" rtlCol="0"/>
            <a:lstStyle/>
            <a:p>
              <a:endParaRPr/>
            </a:p>
          </p:txBody>
        </p:sp>
        <p:sp>
          <p:nvSpPr>
            <p:cNvPr id="19" name="object 19"/>
            <p:cNvSpPr/>
            <p:nvPr/>
          </p:nvSpPr>
          <p:spPr>
            <a:xfrm>
              <a:off x="832331" y="0"/>
              <a:ext cx="63500" cy="486409"/>
            </a:xfrm>
            <a:custGeom>
              <a:avLst/>
              <a:gdLst/>
              <a:ahLst/>
              <a:cxnLst/>
              <a:rect l="l" t="t" r="r" b="b"/>
              <a:pathLst>
                <a:path w="63500" h="486409">
                  <a:moveTo>
                    <a:pt x="0" y="485985"/>
                  </a:moveTo>
                  <a:lnTo>
                    <a:pt x="63263" y="485985"/>
                  </a:lnTo>
                  <a:lnTo>
                    <a:pt x="63263" y="0"/>
                  </a:lnTo>
                  <a:lnTo>
                    <a:pt x="0" y="0"/>
                  </a:lnTo>
                  <a:lnTo>
                    <a:pt x="0" y="485985"/>
                  </a:lnTo>
                  <a:close/>
                </a:path>
              </a:pathLst>
            </a:custGeom>
            <a:solidFill>
              <a:srgbClr val="FFFFFF"/>
            </a:solidFill>
          </p:spPr>
          <p:txBody>
            <a:bodyPr wrap="square" lIns="0" tIns="0" rIns="0" bIns="0" rtlCol="0"/>
            <a:lstStyle/>
            <a:p>
              <a:endParaRPr/>
            </a:p>
          </p:txBody>
        </p:sp>
        <p:sp>
          <p:nvSpPr>
            <p:cNvPr id="20" name="object 20"/>
            <p:cNvSpPr/>
            <p:nvPr/>
          </p:nvSpPr>
          <p:spPr>
            <a:xfrm>
              <a:off x="851310" y="0"/>
              <a:ext cx="25400" cy="486409"/>
            </a:xfrm>
            <a:custGeom>
              <a:avLst/>
              <a:gdLst/>
              <a:ahLst/>
              <a:cxnLst/>
              <a:rect l="l" t="t" r="r" b="b"/>
              <a:pathLst>
                <a:path w="25400" h="486409">
                  <a:moveTo>
                    <a:pt x="0" y="485985"/>
                  </a:moveTo>
                  <a:lnTo>
                    <a:pt x="25305" y="485985"/>
                  </a:lnTo>
                  <a:lnTo>
                    <a:pt x="25305" y="0"/>
                  </a:lnTo>
                  <a:lnTo>
                    <a:pt x="0" y="0"/>
                  </a:lnTo>
                  <a:lnTo>
                    <a:pt x="0" y="485985"/>
                  </a:lnTo>
                  <a:close/>
                </a:path>
              </a:pathLst>
            </a:custGeom>
            <a:solidFill>
              <a:srgbClr val="CE1527"/>
            </a:solidFill>
          </p:spPr>
          <p:txBody>
            <a:bodyPr wrap="square" lIns="0" tIns="0" rIns="0" bIns="0" rtlCol="0"/>
            <a:lstStyle/>
            <a:p>
              <a:endParaRPr/>
            </a:p>
          </p:txBody>
        </p:sp>
      </p:grpSp>
      <p:sp>
        <p:nvSpPr>
          <p:cNvPr id="21" name="object 21"/>
          <p:cNvSpPr/>
          <p:nvPr/>
        </p:nvSpPr>
        <p:spPr>
          <a:xfrm>
            <a:off x="863963" y="583175"/>
            <a:ext cx="0" cy="2559685"/>
          </a:xfrm>
          <a:custGeom>
            <a:avLst/>
            <a:gdLst/>
            <a:ahLst/>
            <a:cxnLst/>
            <a:rect l="l" t="t" r="r" b="b"/>
            <a:pathLst>
              <a:path h="2559685">
                <a:moveTo>
                  <a:pt x="0" y="0"/>
                </a:moveTo>
                <a:lnTo>
                  <a:pt x="0" y="2559655"/>
                </a:lnTo>
              </a:path>
            </a:pathLst>
          </a:custGeom>
          <a:ln w="12652">
            <a:solidFill>
              <a:srgbClr val="F2C107"/>
            </a:solidFill>
          </a:ln>
        </p:spPr>
        <p:txBody>
          <a:bodyPr wrap="square" lIns="0" tIns="0" rIns="0" bIns="0" rtlCol="0"/>
          <a:lstStyle/>
          <a:p>
            <a:endParaRPr/>
          </a:p>
        </p:txBody>
      </p:sp>
      <p:sp>
        <p:nvSpPr>
          <p:cNvPr id="22" name="object 22"/>
          <p:cNvSpPr/>
          <p:nvPr/>
        </p:nvSpPr>
        <p:spPr>
          <a:xfrm>
            <a:off x="274724" y="41038"/>
            <a:ext cx="261349" cy="42982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143967" y="2276190"/>
            <a:ext cx="576035" cy="866614"/>
          </a:xfrm>
          <a:prstGeom prst="rect">
            <a:avLst/>
          </a:prstGeom>
          <a:blipFill>
            <a:blip r:embed="rId3" cstate="print"/>
            <a:stretch>
              <a:fillRect/>
            </a:stretch>
          </a:blipFill>
        </p:spPr>
        <p:txBody>
          <a:bodyPr wrap="square" lIns="0" tIns="0" rIns="0" bIns="0" rtlCol="0"/>
          <a:lstStyle/>
          <a:p>
            <a:endParaRPr/>
          </a:p>
        </p:txBody>
      </p:sp>
      <p:sp>
        <p:nvSpPr>
          <p:cNvPr id="28" name="object 28"/>
          <p:cNvSpPr txBox="1">
            <a:spLocks noGrp="1"/>
          </p:cNvSpPr>
          <p:nvPr>
            <p:ph type="ftr" sz="quarter" idx="5"/>
          </p:nvPr>
        </p:nvSpPr>
        <p:spPr>
          <a:xfrm>
            <a:off x="1031264" y="3154769"/>
            <a:ext cx="1470635" cy="89768"/>
          </a:xfrm>
          <a:prstGeom prst="rect">
            <a:avLst/>
          </a:prstGeom>
        </p:spPr>
        <p:txBody>
          <a:bodyPr vert="horz" wrap="square" lIns="0" tIns="0" rIns="0" bIns="0" rtlCol="0">
            <a:spAutoFit/>
          </a:bodyPr>
          <a:lstStyle/>
          <a:p>
            <a:pPr marL="12700">
              <a:lnSpc>
                <a:spcPts val="675"/>
              </a:lnSpc>
            </a:pPr>
            <a:r>
              <a:rPr spc="5" dirty="0"/>
              <a:t>Data </a:t>
            </a:r>
            <a:r>
              <a:rPr spc="-30" dirty="0"/>
              <a:t>Warehouse </a:t>
            </a:r>
            <a:r>
              <a:rPr spc="80" dirty="0"/>
              <a:t>&amp; </a:t>
            </a:r>
            <a:r>
              <a:rPr spc="-25" dirty="0"/>
              <a:t>Business </a:t>
            </a:r>
            <a:r>
              <a:rPr spc="-10" dirty="0"/>
              <a:t>Intelligence</a:t>
            </a:r>
          </a:p>
        </p:txBody>
      </p:sp>
      <p:sp>
        <p:nvSpPr>
          <p:cNvPr id="29" name="object 29"/>
          <p:cNvSpPr txBox="1"/>
          <p:nvPr/>
        </p:nvSpPr>
        <p:spPr>
          <a:xfrm>
            <a:off x="2846337" y="3154769"/>
            <a:ext cx="967740" cy="89768"/>
          </a:xfrm>
          <a:prstGeom prst="rect">
            <a:avLst/>
          </a:prstGeom>
        </p:spPr>
        <p:txBody>
          <a:bodyPr vert="horz" wrap="square" lIns="0" tIns="0" rIns="0" bIns="0" rtlCol="0">
            <a:spAutoFit/>
          </a:bodyPr>
          <a:lstStyle/>
          <a:p>
            <a:pPr marL="12700">
              <a:lnSpc>
                <a:spcPts val="675"/>
              </a:lnSpc>
            </a:pPr>
            <a:r>
              <a:rPr lang="vi-VN" sz="600" spc="-15" dirty="0" err="1">
                <a:solidFill>
                  <a:srgbClr val="CE1527"/>
                </a:solidFill>
                <a:latin typeface="Arial"/>
                <a:cs typeface="Arial"/>
              </a:rPr>
              <a:t>Quản</a:t>
            </a:r>
            <a:r>
              <a:rPr lang="vi-VN" sz="600" spc="-15" dirty="0">
                <a:solidFill>
                  <a:srgbClr val="CE1527"/>
                </a:solidFill>
                <a:latin typeface="Arial"/>
                <a:cs typeface="Arial"/>
              </a:rPr>
              <a:t> </a:t>
            </a:r>
            <a:r>
              <a:rPr lang="vi-VN" sz="600" spc="-15" dirty="0" err="1">
                <a:solidFill>
                  <a:srgbClr val="CE1527"/>
                </a:solidFill>
                <a:latin typeface="Arial"/>
                <a:cs typeface="Arial"/>
              </a:rPr>
              <a:t>lý</a:t>
            </a:r>
            <a:r>
              <a:rPr lang="vi-VN" sz="600" spc="-15" dirty="0">
                <a:solidFill>
                  <a:srgbClr val="CE1527"/>
                </a:solidFill>
                <a:latin typeface="Arial"/>
                <a:cs typeface="Arial"/>
              </a:rPr>
              <a:t> </a:t>
            </a:r>
            <a:r>
              <a:rPr lang="vi-VN" sz="600" spc="-15" dirty="0" err="1">
                <a:solidFill>
                  <a:srgbClr val="CE1527"/>
                </a:solidFill>
                <a:latin typeface="Arial"/>
                <a:cs typeface="Arial"/>
              </a:rPr>
              <a:t>trường</a:t>
            </a:r>
            <a:r>
              <a:rPr lang="vi-VN" sz="600" spc="-15" dirty="0">
                <a:solidFill>
                  <a:srgbClr val="CE1527"/>
                </a:solidFill>
                <a:latin typeface="Arial"/>
                <a:cs typeface="Arial"/>
              </a:rPr>
              <a:t> </a:t>
            </a:r>
            <a:r>
              <a:rPr lang="vi-VN" sz="600" spc="-15" dirty="0" err="1">
                <a:solidFill>
                  <a:srgbClr val="CE1527"/>
                </a:solidFill>
                <a:latin typeface="Arial"/>
                <a:cs typeface="Arial"/>
              </a:rPr>
              <a:t>đại</a:t>
            </a:r>
            <a:r>
              <a:rPr lang="vi-VN" sz="600" spc="-15" dirty="0">
                <a:solidFill>
                  <a:srgbClr val="CE1527"/>
                </a:solidFill>
                <a:latin typeface="Arial"/>
                <a:cs typeface="Arial"/>
              </a:rPr>
              <a:t> </a:t>
            </a:r>
            <a:r>
              <a:rPr lang="vi-VN" sz="600" spc="-15" dirty="0" err="1">
                <a:solidFill>
                  <a:srgbClr val="CE1527"/>
                </a:solidFill>
                <a:latin typeface="Arial"/>
                <a:cs typeface="Arial"/>
              </a:rPr>
              <a:t>học</a:t>
            </a:r>
            <a:endParaRPr sz="600" dirty="0">
              <a:latin typeface="Arial"/>
              <a:cs typeface="Arial"/>
            </a:endParaRPr>
          </a:p>
        </p:txBody>
      </p:sp>
      <p:sp>
        <p:nvSpPr>
          <p:cNvPr id="30" name="object 30"/>
          <p:cNvSpPr txBox="1">
            <a:spLocks noGrp="1"/>
          </p:cNvSpPr>
          <p:nvPr>
            <p:ph type="dt" sz="half" idx="6"/>
          </p:nvPr>
        </p:nvSpPr>
        <p:spPr>
          <a:xfrm>
            <a:off x="4244549" y="3154769"/>
            <a:ext cx="811529" cy="89768"/>
          </a:xfrm>
          <a:prstGeom prst="rect">
            <a:avLst/>
          </a:prstGeom>
        </p:spPr>
        <p:txBody>
          <a:bodyPr vert="horz" wrap="square" lIns="0" tIns="0" rIns="0" bIns="0" rtlCol="0">
            <a:spAutoFit/>
          </a:bodyPr>
          <a:lstStyle/>
          <a:p>
            <a:pPr marL="12700">
              <a:lnSpc>
                <a:spcPts val="675"/>
              </a:lnSpc>
            </a:pPr>
            <a:r>
              <a:rPr spc="-5" dirty="0" err="1"/>
              <a:t>Nhóm</a:t>
            </a:r>
            <a:r>
              <a:rPr spc="-5" dirty="0"/>
              <a:t> </a:t>
            </a:r>
            <a:r>
              <a:rPr lang="vi-VN" spc="-5" dirty="0"/>
              <a:t>4</a:t>
            </a:r>
            <a:r>
              <a:rPr spc="10" dirty="0"/>
              <a:t>- </a:t>
            </a:r>
            <a:r>
              <a:rPr lang="vi-VN" spc="-5" dirty="0" err="1"/>
              <a:t>Lớ</a:t>
            </a:r>
            <a:r>
              <a:rPr spc="-5" dirty="0"/>
              <a:t>p</a:t>
            </a:r>
            <a:r>
              <a:rPr spc="-15" dirty="0"/>
              <a:t> </a:t>
            </a:r>
            <a:r>
              <a:rPr lang="vi-VN" spc="-20" dirty="0"/>
              <a:t>129870</a:t>
            </a:r>
            <a:endParaRPr spc="-20" dirty="0"/>
          </a:p>
        </p:txBody>
      </p:sp>
      <p:sp>
        <p:nvSpPr>
          <p:cNvPr id="31" name="object 31"/>
          <p:cNvSpPr txBox="1">
            <a:spLocks noGrp="1"/>
          </p:cNvSpPr>
          <p:nvPr>
            <p:ph type="sldNum" sz="quarter" idx="7"/>
          </p:nvPr>
        </p:nvSpPr>
        <p:spPr>
          <a:prstGeom prst="rect">
            <a:avLst/>
          </a:prstGeom>
        </p:spPr>
        <p:txBody>
          <a:bodyPr vert="horz" wrap="square" lIns="0" tIns="0" rIns="0" bIns="0" rtlCol="0">
            <a:spAutoFit/>
          </a:bodyPr>
          <a:lstStyle/>
          <a:p>
            <a:pPr marL="38100">
              <a:lnSpc>
                <a:spcPts val="675"/>
              </a:lnSpc>
            </a:pPr>
            <a:fld id="{81D60167-4931-47E6-BA6A-407CBD079E47}" type="slidenum">
              <a:rPr spc="-20" dirty="0"/>
              <a:t>9</a:t>
            </a:fld>
            <a:endParaRPr spc="-20" dirty="0"/>
          </a:p>
        </p:txBody>
      </p:sp>
      <p:sp>
        <p:nvSpPr>
          <p:cNvPr id="32" name="TextBox 31">
            <a:extLst>
              <a:ext uri="{FF2B5EF4-FFF2-40B4-BE49-F238E27FC236}">
                <a16:creationId xmlns:a16="http://schemas.microsoft.com/office/drawing/2014/main" id="{1BBB5C55-A1F8-4868-B2C7-8773B48C0BE7}"/>
              </a:ext>
            </a:extLst>
          </p:cNvPr>
          <p:cNvSpPr txBox="1"/>
          <p:nvPr/>
        </p:nvSpPr>
        <p:spPr>
          <a:xfrm>
            <a:off x="977899" y="631825"/>
            <a:ext cx="4725543" cy="553998"/>
          </a:xfrm>
          <a:prstGeom prst="rect">
            <a:avLst/>
          </a:prstGeom>
          <a:noFill/>
        </p:spPr>
        <p:txBody>
          <a:bodyPr wrap="square" rtlCol="0">
            <a:spAutoFit/>
          </a:bodyPr>
          <a:lstStyle/>
          <a:p>
            <a:pPr marL="171450" indent="-171450">
              <a:buFont typeface="Arial" panose="020B0604020202020204" pitchFamily="34" charset="0"/>
              <a:buChar char="•"/>
            </a:pPr>
            <a:r>
              <a:rPr lang="en-US" sz="1000" b="1" dirty="0" err="1"/>
              <a:t>Số</a:t>
            </a:r>
            <a:r>
              <a:rPr lang="en-US" sz="1000" b="1" dirty="0"/>
              <a:t> </a:t>
            </a:r>
            <a:r>
              <a:rPr lang="en-US" sz="1000" b="1" dirty="0" err="1"/>
              <a:t>bảng</a:t>
            </a:r>
            <a:r>
              <a:rPr lang="en-US" sz="1000" b="1" dirty="0"/>
              <a:t>: 11 </a:t>
            </a:r>
          </a:p>
          <a:p>
            <a:r>
              <a:rPr lang="en-US" sz="1000" b="1" dirty="0"/>
              <a:t>-&gt; </a:t>
            </a:r>
            <a:r>
              <a:rPr lang="en-US" sz="1000" b="1" dirty="0" err="1"/>
              <a:t>Các</a:t>
            </a:r>
            <a:r>
              <a:rPr lang="en-US" sz="1000" b="1" dirty="0"/>
              <a:t> </a:t>
            </a:r>
            <a:r>
              <a:rPr lang="en-US" sz="1000" b="1" dirty="0" err="1"/>
              <a:t>bảng</a:t>
            </a:r>
            <a:r>
              <a:rPr lang="en-US" sz="1000" b="1" dirty="0"/>
              <a:t> </a:t>
            </a:r>
            <a:r>
              <a:rPr lang="en-US" sz="1000" b="1" dirty="0" err="1"/>
              <a:t>chính</a:t>
            </a:r>
            <a:r>
              <a:rPr lang="en-US" sz="1000" b="1" dirty="0"/>
              <a:t> phân </a:t>
            </a:r>
            <a:r>
              <a:rPr lang="en-US" sz="1000" b="1" dirty="0" err="1"/>
              <a:t>tích</a:t>
            </a:r>
            <a:r>
              <a:rPr lang="en-US" sz="1000" b="1" dirty="0"/>
              <a:t>: </a:t>
            </a:r>
            <a:r>
              <a:rPr lang="en-US" sz="1000" dirty="0"/>
              <a:t>Student, </a:t>
            </a:r>
            <a:r>
              <a:rPr lang="en-US" sz="1000" dirty="0" err="1"/>
              <a:t>Intrucstor</a:t>
            </a:r>
            <a:r>
              <a:rPr lang="en-US" sz="1000" dirty="0"/>
              <a:t>, Section, Takes, Teaches, Department </a:t>
            </a:r>
          </a:p>
          <a:p>
            <a:pPr marL="171450" indent="-171450">
              <a:buFont typeface="Arial" panose="020B0604020202020204" pitchFamily="34" charset="0"/>
              <a:buChar char="•"/>
            </a:pPr>
            <a:r>
              <a:rPr lang="en-US" sz="1000" b="1" dirty="0" err="1"/>
              <a:t>Kích</a:t>
            </a:r>
            <a:r>
              <a:rPr lang="en-US" sz="1000" b="1" dirty="0"/>
              <a:t> </a:t>
            </a:r>
            <a:r>
              <a:rPr lang="en-US" sz="1000" b="1" dirty="0" err="1"/>
              <a:t>cỡ</a:t>
            </a:r>
            <a:r>
              <a:rPr lang="en-US" sz="1000" b="1" dirty="0"/>
              <a:t>: 60.5 MB</a:t>
            </a:r>
          </a:p>
        </p:txBody>
      </p:sp>
      <p:pic>
        <p:nvPicPr>
          <p:cNvPr id="27" name="Picture 26">
            <a:extLst>
              <a:ext uri="{FF2B5EF4-FFF2-40B4-BE49-F238E27FC236}">
                <a16:creationId xmlns:a16="http://schemas.microsoft.com/office/drawing/2014/main" id="{4221B3DE-7FF3-4077-B3A2-788D08CDE7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1264" y="1269588"/>
            <a:ext cx="4566732" cy="1591799"/>
          </a:xfrm>
          <a:prstGeom prst="rect">
            <a:avLst/>
          </a:prstGeom>
        </p:spPr>
      </p:pic>
    </p:spTree>
    <p:extLst>
      <p:ext uri="{BB962C8B-B14F-4D97-AF65-F5344CB8AC3E}">
        <p14:creationId xmlns:p14="http://schemas.microsoft.com/office/powerpoint/2010/main" val="489469628"/>
      </p:ext>
    </p:extLst>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956</TotalTime>
  <Words>2194</Words>
  <Application>Microsoft Office PowerPoint</Application>
  <PresentationFormat>Custom</PresentationFormat>
  <Paragraphs>475</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LM Sans 10</vt:lpstr>
      <vt:lpstr>Symbol</vt:lpstr>
      <vt:lpstr>Trebuchet MS</vt:lpstr>
      <vt:lpstr>Office Theme</vt:lpstr>
      <vt:lpstr>Data Warehouse and Business Intelligence Quản lý trường đại học</vt:lpstr>
      <vt:lpstr>Danh sách thành viên</vt:lpstr>
      <vt:lpstr>Nội dung</vt:lpstr>
      <vt:lpstr>Phân tích nghiệp vụ</vt:lpstr>
      <vt:lpstr>Tổng quan về University Management</vt:lpstr>
      <vt:lpstr>Quy trình các bước trong quản lý trường đại học</vt:lpstr>
      <vt:lpstr>Nhu cầu xây dựng University Management DW</vt:lpstr>
      <vt:lpstr>Yêu cầu Input và Output</vt:lpstr>
      <vt:lpstr>Quy mô dữ liệu </vt:lpstr>
      <vt:lpstr>Quy mô dữ liệu </vt:lpstr>
      <vt:lpstr>Quy mô dữ liệu </vt:lpstr>
      <vt:lpstr>Quy mô dữ liệu </vt:lpstr>
      <vt:lpstr>Quy mô dữ liệu </vt:lpstr>
      <vt:lpstr>Nội dung</vt:lpstr>
      <vt:lpstr>Kiến trúc mô hình cũ</vt:lpstr>
      <vt:lpstr>Kiến trúc Data Warehouse </vt:lpstr>
      <vt:lpstr>Các thao tác ETL </vt:lpstr>
      <vt:lpstr>Các thao tác ETL </vt:lpstr>
      <vt:lpstr>Các thao tác ETL </vt:lpstr>
      <vt:lpstr>Các thao tác ETL </vt:lpstr>
      <vt:lpstr>Các thao tác ETL </vt:lpstr>
      <vt:lpstr>Các thao tác ETL </vt:lpstr>
      <vt:lpstr>Các thao tác ETL </vt:lpstr>
      <vt:lpstr>Các thao tác ETL </vt:lpstr>
      <vt:lpstr>Các thao tác ETL </vt:lpstr>
      <vt:lpstr>Các thao tác ETL </vt:lpstr>
      <vt:lpstr>Dim và Fact </vt:lpstr>
      <vt:lpstr>OLTP Model </vt:lpstr>
      <vt:lpstr>OLAP </vt:lpstr>
      <vt:lpstr>OLAP </vt:lpstr>
      <vt:lpstr>Dashboard </vt:lpstr>
      <vt:lpstr>Tổng kết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Warehouse and Business Intelligence - Quan lý nhân s ngng vic 0.6cm</dc:title>
  <dc:creator>Giang viên hng dn: ThS. Nguyn Danh Tú  Nhóm 15 - Lp 119643 -0.55cm</dc:creator>
  <cp:lastModifiedBy>VU TRONG NGHIA 20195985</cp:lastModifiedBy>
  <cp:revision>6</cp:revision>
  <dcterms:created xsi:type="dcterms:W3CDTF">2021-12-04T09:58:42Z</dcterms:created>
  <dcterms:modified xsi:type="dcterms:W3CDTF">2022-01-26T18:19:34Z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2021-01-05T00:00:00Z</vt:filetime>
  </property>
  <property fmtid="{D5CDD505-2E9C-101B-9397-08002B2CF9AE}" pid="3" name="Creator">
    <vt:lpwstr>LaTeX with Beamer class</vt:lpwstr>
  </property>
  <property fmtid="{D5CDD505-2E9C-101B-9397-08002B2CF9AE}" pid="4" name="LastSaved">
    <vt:filetime>2021-12-04T00:00:00Z</vt:filetime>
  </property>
</Properties>
</file>