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notesMasterIdLst>
    <p:notesMasterId r:id="rId50"/>
  </p:notesMasterIdLst>
  <p:sldIdLst>
    <p:sldId id="256" r:id="rId5"/>
    <p:sldId id="346" r:id="rId6"/>
    <p:sldId id="347" r:id="rId7"/>
    <p:sldId id="348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3" r:id="rId17"/>
    <p:sldId id="362" r:id="rId18"/>
    <p:sldId id="365" r:id="rId19"/>
    <p:sldId id="367" r:id="rId20"/>
    <p:sldId id="368" r:id="rId21"/>
    <p:sldId id="369" r:id="rId22"/>
    <p:sldId id="373" r:id="rId23"/>
    <p:sldId id="380" r:id="rId24"/>
    <p:sldId id="374" r:id="rId25"/>
    <p:sldId id="381" r:id="rId26"/>
    <p:sldId id="372" r:id="rId27"/>
    <p:sldId id="375" r:id="rId28"/>
    <p:sldId id="376" r:id="rId29"/>
    <p:sldId id="377" r:id="rId30"/>
    <p:sldId id="378" r:id="rId31"/>
    <p:sldId id="379" r:id="rId32"/>
    <p:sldId id="382" r:id="rId33"/>
    <p:sldId id="383" r:id="rId34"/>
    <p:sldId id="384" r:id="rId35"/>
    <p:sldId id="385" r:id="rId36"/>
    <p:sldId id="386" r:id="rId37"/>
    <p:sldId id="387" r:id="rId38"/>
    <p:sldId id="389" r:id="rId39"/>
    <p:sldId id="388" r:id="rId40"/>
    <p:sldId id="390" r:id="rId41"/>
    <p:sldId id="391" r:id="rId42"/>
    <p:sldId id="392" r:id="rId43"/>
    <p:sldId id="394" r:id="rId44"/>
    <p:sldId id="395" r:id="rId45"/>
    <p:sldId id="393" r:id="rId46"/>
    <p:sldId id="396" r:id="rId47"/>
    <p:sldId id="398" r:id="rId48"/>
    <p:sldId id="397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hngan2017" initials="m" lastIdx="1" clrIdx="0">
    <p:extLst>
      <p:ext uri="{19B8F6BF-5375-455C-9EA6-DF929625EA0E}">
        <p15:presenceInfo xmlns:p15="http://schemas.microsoft.com/office/powerpoint/2012/main" userId="875f19a7d4626b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1B2"/>
    <a:srgbClr val="420A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8B98D9-BA7E-4CB1-81AD-02924DCAD1B1}" v="1" dt="2022-03-22T08:15:19.419"/>
    <p1510:client id="{85F86E7F-1575-4E55-AD8F-A4B098806293}" v="8" dt="2022-02-25T19:16:51.331"/>
    <p1510:client id="{C9AD3B06-2F8E-483F-8B29-61D89CE294F3}" v="1" dt="2022-02-25T19:15:15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 Anh Duc 20200181" userId="S::duc.va200181@sis.hust.edu.vn::0c8b93ef-fb26-45b9-8147-b50cc24637d6" providerId="AD" clId="Web-{728B98D9-BA7E-4CB1-81AD-02924DCAD1B1}"/>
    <pc:docChg chg="sldOrd">
      <pc:chgData name="Vu Anh Duc 20200181" userId="S::duc.va200181@sis.hust.edu.vn::0c8b93ef-fb26-45b9-8147-b50cc24637d6" providerId="AD" clId="Web-{728B98D9-BA7E-4CB1-81AD-02924DCAD1B1}" dt="2022-03-22T08:15:19.419" v="0"/>
      <pc:docMkLst>
        <pc:docMk/>
      </pc:docMkLst>
      <pc:sldChg chg="ord">
        <pc:chgData name="Vu Anh Duc 20200181" userId="S::duc.va200181@sis.hust.edu.vn::0c8b93ef-fb26-45b9-8147-b50cc24637d6" providerId="AD" clId="Web-{728B98D9-BA7E-4CB1-81AD-02924DCAD1B1}" dt="2022-03-22T08:15:19.419" v="0"/>
        <pc:sldMkLst>
          <pc:docMk/>
          <pc:sldMk cId="1191755894" sldId="398"/>
        </pc:sldMkLst>
      </pc:sldChg>
    </pc:docChg>
  </pc:docChgLst>
  <pc:docChgLst>
    <pc:chgData name="Nguyen Cong Dat 20200137" userId="S::dat.nc200137@sis.hust.edu.vn::b3c9a1ae-516d-4883-93a4-2f6f73c7253b" providerId="AD" clId="Web-{85F86E7F-1575-4E55-AD8F-A4B098806293}"/>
    <pc:docChg chg="addSld delSld">
      <pc:chgData name="Nguyen Cong Dat 20200137" userId="S::dat.nc200137@sis.hust.edu.vn::b3c9a1ae-516d-4883-93a4-2f6f73c7253b" providerId="AD" clId="Web-{85F86E7F-1575-4E55-AD8F-A4B098806293}" dt="2022-02-25T19:16:49.018" v="1"/>
      <pc:docMkLst>
        <pc:docMk/>
      </pc:docMkLst>
      <pc:sldChg chg="add del">
        <pc:chgData name="Nguyen Cong Dat 20200137" userId="S::dat.nc200137@sis.hust.edu.vn::b3c9a1ae-516d-4883-93a4-2f6f73c7253b" providerId="AD" clId="Web-{85F86E7F-1575-4E55-AD8F-A4B098806293}" dt="2022-02-25T19:16:49.018" v="1"/>
        <pc:sldMkLst>
          <pc:docMk/>
          <pc:sldMk cId="1191755894" sldId="398"/>
        </pc:sldMkLst>
      </pc:sldChg>
    </pc:docChg>
  </pc:docChgLst>
  <pc:docChgLst>
    <pc:chgData name="Nguyen Cong Dat 20200137" userId="S::dat.nc200137@sis.hust.edu.vn::b3c9a1ae-516d-4883-93a4-2f6f73c7253b" providerId="AD" clId="Web-{C9AD3B06-2F8E-483F-8B29-61D89CE294F3}"/>
    <pc:docChg chg="delSld">
      <pc:chgData name="Nguyen Cong Dat 20200137" userId="S::dat.nc200137@sis.hust.edu.vn::b3c9a1ae-516d-4883-93a4-2f6f73c7253b" providerId="AD" clId="Web-{C9AD3B06-2F8E-483F-8B29-61D89CE294F3}" dt="2022-02-25T19:15:15.460" v="0"/>
      <pc:docMkLst>
        <pc:docMk/>
      </pc:docMkLst>
      <pc:sldChg chg="del">
        <pc:chgData name="Nguyen Cong Dat 20200137" userId="S::dat.nc200137@sis.hust.edu.vn::b3c9a1ae-516d-4883-93a4-2f6f73c7253b" providerId="AD" clId="Web-{C9AD3B06-2F8E-483F-8B29-61D89CE294F3}" dt="2022-02-25T19:15:15.460" v="0"/>
        <pc:sldMkLst>
          <pc:docMk/>
          <pc:sldMk cId="3488868181" sldId="31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92657-F949-4EB0-8214-8326A5CBD4FD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0525F-52E0-4DF5-8F06-12AA7BDE7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1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41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~</a:t>
            </a:r>
            <a:r>
              <a:rPr lang="en-US" baseline="0"/>
              <a:t> = có thể coi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08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38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49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24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16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cross-entropy trên</a:t>
            </a:r>
            <a:r>
              <a:rPr lang="en-US" baseline="0"/>
              <a:t> 1 điểm dữ liệu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31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b: [M,]</a:t>
            </a:r>
            <a:r>
              <a:rPr lang="en-US" baseline="0"/>
              <a:t> là 1 vector, mỗi hang của X nhân với 1 cột của W sẽ được cộng với 1 chiều tương ứng trên vector b. Ma trận W có mỗi cột tương ứng là 1 bộ trọng số w</a:t>
            </a:r>
            <a:r>
              <a:rPr lang="en-US" baseline="-25000"/>
              <a:t>i</a:t>
            </a:r>
            <a:r>
              <a:rPr lang="en-US" baseline="0"/>
              <a:t> </a:t>
            </a:r>
          </a:p>
          <a:p>
            <a:r>
              <a:rPr lang="en-US" baseline="0"/>
              <a:t>logits: output chưa được normalize -&gt; đưa vào softmax để normalize về một phân phối xác suất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43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142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11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78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14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104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616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70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633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865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713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54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Lưu</a:t>
            </a:r>
            <a:r>
              <a:rPr lang="en-US" baseline="0"/>
              <a:t> ý: Các variables cần được khởi tạo trước khi sử dụng (line 198)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445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37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341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Sử</a:t>
            </a:r>
            <a:r>
              <a:rPr lang="en-US" baseline="0"/>
              <a:t> dụng mini-batch, bởi vì ta không thể feed cùng lúc tất cả dataset -&gt; rất nặng. Hơn nữa, mini-batch SGD có tốc độ hội tụ nhanh hơn so với batch SGD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774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952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01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697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683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820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05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141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738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6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574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761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89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81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25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66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77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50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4B7C-78FE-41F8-9ED2-ADBDDA9DE3CA}" type="datetime1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84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1C26-9B01-4994-8F61-A641C35A28A0}" type="datetime1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2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1999-8452-4809-B305-4591E7E75DE6}" type="datetime1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7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7CE7-A0F4-4634-BD93-8831D0F1C4FF}" type="datetime1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8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85E9-0FA5-458D-B085-5514D578EFAD}" type="datetime1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70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C947-DF96-4C8F-B648-B9795ED65CD9}" type="datetime1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1DFB-9622-4FA4-921D-17BD1EABB3ED}" type="datetime1">
              <a:rPr lang="en-US" smtClean="0"/>
              <a:t>12/10/2022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8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F20A-1D81-4765-A7BF-6289062AC7A3}" type="datetime1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9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368A-4981-4ABE-874D-CF96C485871E}" type="datetime1">
              <a:rPr lang="en-US" smtClean="0"/>
              <a:t>12/10/2022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6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EBA8ED-CF5B-4F08-A4F3-4EF706866F2A}" type="datetime1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9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421B-BCEE-4D8C-939B-7C7E6783DFBD}" type="datetime1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5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19179"/>
            <a:ext cx="10058400" cy="42499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39791-2184-4B0A-93AF-BA62E49B5D59}" type="datetime1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553117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07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03576"/>
          </a:xfrm>
        </p:spPr>
        <p:txBody>
          <a:bodyPr/>
          <a:lstStyle/>
          <a:p>
            <a:pPr algn="ctr"/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máy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67723" y="3629375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Session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z="2800" smtClean="0"/>
              <a:t>1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48491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Back-propagation: dựa trên </a:t>
            </a:r>
            <a:r>
              <a:rPr lang="en-US" b="1"/>
              <a:t>chain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67130" y="2051756"/>
            <a:ext cx="1832429" cy="421188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258049" y="2202490"/>
            <a:ext cx="3897631" cy="418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634" y="3098795"/>
            <a:ext cx="1169850" cy="8852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93" y="4236908"/>
            <a:ext cx="1184491" cy="8805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849" y="3744136"/>
            <a:ext cx="1389212" cy="13733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93" y="5463702"/>
            <a:ext cx="1129215" cy="747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441" y="5055598"/>
            <a:ext cx="1216160" cy="116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50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Back-propagation tổng quát:</a:t>
            </a:r>
          </a:p>
          <a:p>
            <a:pPr marL="0" indent="0">
              <a:buNone/>
            </a:pPr>
            <a:r>
              <a:rPr lang="en-US" b="1"/>
              <a:t>	=</a:t>
            </a:r>
            <a:r>
              <a:rPr lang="en-US"/>
              <a:t>&gt; Xem </a:t>
            </a:r>
            <a:r>
              <a:rPr lang="en-US">
                <a:solidFill>
                  <a:srgbClr val="FF0000"/>
                </a:solidFill>
              </a:rPr>
              <a:t>chương 6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Deep learning book</a:t>
            </a:r>
            <a:r>
              <a:rPr lang="en-US"/>
              <a:t>:</a:t>
            </a:r>
          </a:p>
          <a:p>
            <a:pPr marL="0" indent="0">
              <a:buNone/>
            </a:pPr>
            <a:r>
              <a:rPr lang="en-US" b="1"/>
              <a:t>	https://www.deeplearningbook.org/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49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Back-propagation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&gt; </a:t>
            </a:r>
            <a:r>
              <a:rPr lang="en-US" dirty="0" err="1">
                <a:highlight>
                  <a:srgbClr val="FFFF00"/>
                </a:highlight>
              </a:rPr>
              <a:t>Tồn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tại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biểu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diễ</a:t>
            </a:r>
            <a:r>
              <a:rPr lang="en-US" dirty="0" err="1"/>
              <a:t>n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computation graph </a:t>
            </a:r>
            <a:r>
              <a:rPr lang="en-US" dirty="0" err="1"/>
              <a:t>cho</a:t>
            </a:r>
            <a:r>
              <a:rPr lang="en-US" dirty="0"/>
              <a:t> model</a:t>
            </a:r>
          </a:p>
          <a:p>
            <a:pPr marL="0" indent="0">
              <a:buNone/>
            </a:pPr>
            <a:r>
              <a:rPr lang="en-US" dirty="0"/>
              <a:t>	&gt;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computation graph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>
                <a:highlight>
                  <a:srgbClr val="FFFF00"/>
                </a:highlight>
              </a:rPr>
              <a:t>tồn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tại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	</a:t>
            </a:r>
            <a:r>
              <a:rPr lang="en-US" dirty="0" err="1">
                <a:highlight>
                  <a:srgbClr val="FFFF00"/>
                </a:highlight>
              </a:rPr>
              <a:t>đạo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hàm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17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Làm quen với tensorflow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Nội dung chính:</a:t>
            </a:r>
          </a:p>
          <a:p>
            <a:pPr marL="0" indent="0">
              <a:buNone/>
            </a:pPr>
            <a:r>
              <a:rPr lang="en-US"/>
              <a:t>	1. Một số vấn đề cơ bản</a:t>
            </a:r>
          </a:p>
          <a:p>
            <a:pPr marL="0" indent="0">
              <a:buNone/>
            </a:pPr>
            <a:r>
              <a:rPr lang="en-US"/>
              <a:t>	2. Xây dựng mô hình Multi-layer Perceptron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39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1. Một số vấn đề cơ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Tensorflow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 err="1">
                <a:highlight>
                  <a:srgbClr val="FFFF00"/>
                </a:highlight>
              </a:rPr>
              <a:t>môi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highlight>
                  <a:srgbClr val="FFFF00"/>
                </a:highlight>
              </a:rPr>
              <a:t>trường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highlight>
                  <a:srgbClr val="FFFF00"/>
                </a:highlight>
              </a:rPr>
              <a:t>hỗ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highlight>
                  <a:srgbClr val="FFFF00"/>
                </a:highlight>
              </a:rPr>
              <a:t>trợ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highlight>
                  <a:srgbClr val="FFFF00"/>
                </a:highlight>
              </a:rPr>
              <a:t>việc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highlight>
                  <a:srgbClr val="FFFF00"/>
                </a:highlight>
              </a:rPr>
              <a:t>xây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highlight>
                  <a:srgbClr val="FFFF00"/>
                </a:highlight>
              </a:rPr>
              <a:t>dựng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highlight>
                  <a:srgbClr val="FFFF00"/>
                </a:highlight>
              </a:rPr>
              <a:t>một</a:t>
            </a:r>
            <a:r>
              <a:rPr lang="en-US" b="1" dirty="0">
                <a:highlight>
                  <a:srgbClr val="FFFF00"/>
                </a:highlight>
              </a:rPr>
              <a:t> computation graph</a:t>
            </a:r>
            <a:r>
              <a:rPr lang="en-US" dirty="0"/>
              <a:t>, </a:t>
            </a:r>
            <a:r>
              <a:rPr lang="en-US" dirty="0" err="1">
                <a:highlight>
                  <a:srgbClr val="FFFF00"/>
                </a:highlight>
              </a:rPr>
              <a:t>cung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cấp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các</a:t>
            </a:r>
            <a:r>
              <a:rPr lang="en-US" dirty="0">
                <a:highlight>
                  <a:srgbClr val="FFFF00"/>
                </a:highlight>
              </a:rPr>
              <a:t> module </a:t>
            </a:r>
            <a:r>
              <a:rPr lang="en-US" dirty="0" err="1">
                <a:highlight>
                  <a:srgbClr val="FFFF00"/>
                </a:highlight>
              </a:rPr>
              <a:t>có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sẵn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>
                <a:highlight>
                  <a:srgbClr val="FFFF00"/>
                </a:highlight>
              </a:rPr>
              <a:t>thực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hiện</a:t>
            </a:r>
            <a:r>
              <a:rPr lang="en-US" dirty="0">
                <a:highlight>
                  <a:srgbClr val="FFFF00"/>
                </a:highlight>
              </a:rPr>
              <a:t> Back-prop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Tensorflow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framework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>
                <a:highlight>
                  <a:srgbClr val="FFFF00"/>
                </a:highlight>
              </a:rPr>
              <a:t>thao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tác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với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các</a:t>
            </a:r>
            <a:r>
              <a:rPr lang="en-US" dirty="0">
                <a:highlight>
                  <a:srgbClr val="FFFF00"/>
                </a:highlight>
              </a:rPr>
              <a:t> tensor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Tensor shape: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2400" dirty="0"/>
              <a:t>&gt; scalar: shape = None                             &gt; 3-tensor: shape = [M, N, P]</a:t>
            </a:r>
          </a:p>
          <a:p>
            <a:pPr marL="0" indent="0">
              <a:buNone/>
            </a:pPr>
            <a:r>
              <a:rPr lang="en-US" sz="2400" dirty="0"/>
              <a:t>	&gt; vector: shape = [M, ]                                                     ( ~ a list of matrix)</a:t>
            </a:r>
          </a:p>
          <a:p>
            <a:pPr marL="0" indent="0">
              <a:buNone/>
            </a:pPr>
            <a:r>
              <a:rPr lang="en-US" sz="2400" dirty="0"/>
              <a:t>	&gt; matrix: shape = [M, N]                          &gt; n-tensor: [M</a:t>
            </a:r>
            <a:r>
              <a:rPr lang="en-US" sz="2400" baseline="-25000" dirty="0"/>
              <a:t>1</a:t>
            </a:r>
            <a:r>
              <a:rPr lang="en-US" sz="2400" dirty="0"/>
              <a:t>, M</a:t>
            </a:r>
            <a:r>
              <a:rPr lang="en-US" sz="2400" baseline="-25000" dirty="0"/>
              <a:t>2</a:t>
            </a:r>
            <a:r>
              <a:rPr lang="en-US" sz="2400" dirty="0"/>
              <a:t>, …, M</a:t>
            </a:r>
            <a:r>
              <a:rPr lang="en-US" sz="2400" baseline="-25000" dirty="0"/>
              <a:t>n</a:t>
            </a:r>
            <a:r>
              <a:rPr lang="en-US" sz="2400" dirty="0"/>
              <a:t>] </a:t>
            </a:r>
          </a:p>
          <a:p>
            <a:pPr marL="0" indent="0">
              <a:buNone/>
            </a:pPr>
            <a:r>
              <a:rPr lang="en-US" sz="2400" dirty="0"/>
              <a:t>	                                                                                  ( ~ a list of (n-1)-tensors)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3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958840" y="3901440"/>
            <a:ext cx="3048" cy="2139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587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1. Một số vấn đề cơ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Các loại tensor: về cơ bản có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/>
              <a:t>&gt; constant:</a:t>
            </a:r>
          </a:p>
          <a:p>
            <a:pPr marL="0" indent="0">
              <a:buNone/>
            </a:pPr>
            <a:r>
              <a:rPr lang="en-US"/>
              <a:t>		</a:t>
            </a:r>
            <a:r>
              <a:rPr lang="en-US">
                <a:solidFill>
                  <a:srgbClr val="FF0000"/>
                </a:solidFill>
              </a:rPr>
              <a:t>x = tf.constant(value)</a:t>
            </a:r>
          </a:p>
          <a:p>
            <a:pPr marL="0" indent="0">
              <a:buNone/>
            </a:pPr>
            <a:r>
              <a:rPr lang="en-US"/>
              <a:t>	&gt; placeholder:</a:t>
            </a:r>
          </a:p>
          <a:p>
            <a:pPr marL="0" indent="0">
              <a:buNone/>
            </a:pPr>
            <a:r>
              <a:rPr lang="en-US"/>
              <a:t>		</a:t>
            </a:r>
            <a:r>
              <a:rPr lang="en-US">
                <a:solidFill>
                  <a:srgbClr val="FF0000"/>
                </a:solidFill>
              </a:rPr>
              <a:t>x = tf.placeholder(dtype, shape) </a:t>
            </a:r>
          </a:p>
          <a:p>
            <a:pPr marL="0" indent="0">
              <a:buNone/>
            </a:pPr>
            <a:r>
              <a:rPr lang="en-US"/>
              <a:t>	&gt; variable:</a:t>
            </a:r>
          </a:p>
          <a:p>
            <a:pPr marL="0" indent="0">
              <a:buNone/>
            </a:pPr>
            <a:r>
              <a:rPr lang="en-US"/>
              <a:t>		</a:t>
            </a:r>
            <a:r>
              <a:rPr lang="en-US">
                <a:solidFill>
                  <a:srgbClr val="FF0000"/>
                </a:solidFill>
              </a:rPr>
              <a:t>x = tf.get_variable(name, shape, initializer)</a:t>
            </a:r>
            <a:endParaRPr lang="en-US" sz="360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62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1. Một số vấn đề cơ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Ví dụ: xây dựng mô hình tính </a:t>
            </a:r>
            <a:r>
              <a:rPr lang="en-US">
                <a:solidFill>
                  <a:srgbClr val="FF0000"/>
                </a:solidFill>
              </a:rPr>
              <a:t>result = x1 * x2 với x1=5, x2=6</a:t>
            </a:r>
          </a:p>
          <a:p>
            <a:pPr marL="0" indent="0">
              <a:buNone/>
            </a:pPr>
            <a:r>
              <a:rPr lang="en-US"/>
              <a:t>	&gt; import thư viện và xây dựng computation graph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177" y="2749767"/>
            <a:ext cx="4928676" cy="178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58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1. Một số vấn đề cơ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Ví dụ: xây dựng mô hình tính </a:t>
            </a:r>
            <a:r>
              <a:rPr lang="en-US">
                <a:solidFill>
                  <a:srgbClr val="FF0000"/>
                </a:solidFill>
              </a:rPr>
              <a:t>result = x1 * x2 với x1=5, x2=6</a:t>
            </a:r>
          </a:p>
          <a:p>
            <a:pPr marL="0" indent="0">
              <a:buNone/>
            </a:pPr>
            <a:r>
              <a:rPr lang="en-US"/>
              <a:t>	&gt; Nếu in thử giá trị của result, ta sẽ chỉ thu được cái “vỏ”</a:t>
            </a:r>
          </a:p>
          <a:p>
            <a:pPr marL="0" indent="0">
              <a:buNone/>
            </a:pPr>
            <a:r>
              <a:rPr lang="en-US"/>
              <a:t>	thay vì “giá trị”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	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	&gt;&gt; output: Tensor("Mul:0", shape=(), dtype=int32)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648" y="3410142"/>
            <a:ext cx="2986832" cy="32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91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1. Một số vấn đề cơ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Ví dụ: xây dựng mô hình tính </a:t>
            </a:r>
            <a:r>
              <a:rPr lang="en-US">
                <a:solidFill>
                  <a:srgbClr val="FF0000"/>
                </a:solidFill>
              </a:rPr>
              <a:t>result = x1 * x2 với x1=5, x2=6</a:t>
            </a:r>
          </a:p>
          <a:p>
            <a:pPr marL="0" indent="0">
              <a:buNone/>
            </a:pPr>
            <a:r>
              <a:rPr lang="en-US"/>
              <a:t>	&gt; Mở một phiên làm việc và chạy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	&gt;&gt; output: 30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=&gt; Nhận xét: nếu không dung lệnh </a:t>
            </a:r>
            <a:r>
              <a:rPr lang="en-US">
                <a:solidFill>
                  <a:srgbClr val="FF0000"/>
                </a:solidFill>
              </a:rPr>
              <a:t>with</a:t>
            </a:r>
            <a:r>
              <a:rPr lang="en-US">
                <a:solidFill>
                  <a:schemeClr val="tx1"/>
                </a:solidFill>
              </a:rPr>
              <a:t>, ta phải đóng session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một cách thủ công (sess.close())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709162"/>
            <a:ext cx="4772438" cy="8428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14" y="2709162"/>
            <a:ext cx="4439104" cy="117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80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Nhắc lại kiến thức: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99" y="2144463"/>
            <a:ext cx="7045800" cy="406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5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Computation graph và Back-Prop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Làm quen với tensorflow</a:t>
            </a:r>
          </a:p>
          <a:p>
            <a:pPr marL="0" indent="0">
              <a:buNone/>
            </a:pPr>
            <a:r>
              <a:rPr lang="en-US"/>
              <a:t>	&gt; Một số vấn đề cơ bản</a:t>
            </a:r>
          </a:p>
          <a:p>
            <a:pPr marL="0" indent="0">
              <a:buNone/>
            </a:pPr>
            <a:r>
              <a:rPr lang="en-US"/>
              <a:t>	&gt; Triển khai Multi-layer Perceptron (MLP)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02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8"/>
                <a:ext cx="10058400" cy="484060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Hàm lỗi phân lớp: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		=&gt; cross-entropy(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/>
                  <a:t>, y) =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/>
                            <m:aln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i="0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8"/>
                <a:ext cx="10058400" cy="4840607"/>
              </a:xfrm>
              <a:blipFill>
                <a:blip r:embed="rId3"/>
                <a:stretch>
                  <a:fillRect l="-1939" t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761" y="2176923"/>
            <a:ext cx="5379007" cy="212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89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8"/>
                <a:ext cx="10058400" cy="484060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</a:t>
                </a:r>
                <a:r>
                  <a:rPr lang="en-US" err="1"/>
                  <a:t>Mô</a:t>
                </a:r>
                <a:r>
                  <a:rPr lang="en-US"/>
                  <a:t> </a:t>
                </a:r>
                <a:r>
                  <a:rPr lang="en-US" err="1"/>
                  <a:t>hình</a:t>
                </a:r>
                <a:r>
                  <a:rPr lang="en-US"/>
                  <a:t> </a:t>
                </a:r>
                <a:r>
                  <a:rPr lang="en-US" err="1"/>
                  <a:t>hóa</a:t>
                </a:r>
                <a:r>
                  <a:rPr lang="en-US"/>
                  <a:t>: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:r>
                  <a:rPr lang="en-US">
                    <a:solidFill>
                      <a:srgbClr val="FF0000"/>
                    </a:solidFill>
                  </a:rPr>
                  <a:t>hidden = x.dot(W</a:t>
                </a:r>
                <a:r>
                  <a:rPr lang="en-US" baseline="-25000">
                    <a:solidFill>
                      <a:srgbClr val="FF0000"/>
                    </a:solidFill>
                  </a:rPr>
                  <a:t>1</a:t>
                </a:r>
                <a:r>
                  <a:rPr lang="en-US">
                    <a:solidFill>
                      <a:srgbClr val="FF0000"/>
                    </a:solidFill>
                  </a:rPr>
                  <a:t>)+b</a:t>
                </a:r>
                <a:r>
                  <a:rPr lang="en-US" baseline="-25000">
                    <a:solidFill>
                      <a:srgbClr val="FF0000"/>
                    </a:solidFill>
                  </a:rPr>
                  <a:t>1</a:t>
                </a:r>
                <a:r>
                  <a:rPr lang="en-US">
                    <a:solidFill>
                      <a:srgbClr val="FF0000"/>
                    </a:solidFill>
                  </a:rPr>
                  <a:t>     # X: [1, K] ; W</a:t>
                </a:r>
                <a:r>
                  <a:rPr lang="en-US" baseline="-25000">
                    <a:solidFill>
                      <a:srgbClr val="FF0000"/>
                    </a:solidFill>
                  </a:rPr>
                  <a:t>1</a:t>
                </a:r>
                <a:r>
                  <a:rPr lang="en-US">
                    <a:solidFill>
                      <a:srgbClr val="FF0000"/>
                    </a:solidFill>
                  </a:rPr>
                  <a:t>: [K, M] ; b</a:t>
                </a:r>
                <a:r>
                  <a:rPr lang="en-US" baseline="-25000">
                    <a:solidFill>
                      <a:srgbClr val="FF0000"/>
                    </a:solidFill>
                  </a:rPr>
                  <a:t>1 </a:t>
                </a:r>
                <a:r>
                  <a:rPr lang="en-US">
                    <a:solidFill>
                      <a:srgbClr val="FF0000"/>
                    </a:solidFill>
                  </a:rPr>
                  <a:t>: [M,]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rgbClr val="FF0000"/>
                    </a:solidFill>
                  </a:rPr>
                  <a:t>	hidden = activation(hidden)                     # [1, M]	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rgbClr val="FF0000"/>
                    </a:solidFill>
                  </a:rPr>
                  <a:t>	logits = hidden.dot(W</a:t>
                </a:r>
                <a:r>
                  <a:rPr lang="en-US" baseline="-25000">
                    <a:solidFill>
                      <a:srgbClr val="FF0000"/>
                    </a:solidFill>
                  </a:rPr>
                  <a:t>2</a:t>
                </a:r>
                <a:r>
                  <a:rPr lang="en-US">
                    <a:solidFill>
                      <a:srgbClr val="FF0000"/>
                    </a:solidFill>
                  </a:rPr>
                  <a:t>)+b</a:t>
                </a:r>
                <a:r>
                  <a:rPr lang="en-US" baseline="-25000">
                    <a:solidFill>
                      <a:srgbClr val="FF0000"/>
                    </a:solidFill>
                  </a:rPr>
                  <a:t>2</a:t>
                </a:r>
                <a:r>
                  <a:rPr lang="en-US">
                    <a:solidFill>
                      <a:srgbClr val="FF0000"/>
                    </a:solidFill>
                  </a:rPr>
                  <a:t>                       # [1, </a:t>
                </a:r>
                <a:r>
                  <a:rPr lang="en-US" err="1">
                    <a:solidFill>
                      <a:srgbClr val="FF0000"/>
                    </a:solidFill>
                  </a:rPr>
                  <a:t>num_classes</a:t>
                </a:r>
                <a:r>
                  <a:rPr lang="en-US">
                    <a:solidFill>
                      <a:srgbClr val="FF0000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rgbClr val="FF0000"/>
                    </a:solidFill>
                  </a:rPr>
                  <a:t>	outputs = </a:t>
                </a:r>
                <a:r>
                  <a:rPr lang="en-US" err="1">
                    <a:solidFill>
                      <a:srgbClr val="FF0000"/>
                    </a:solidFill>
                  </a:rPr>
                  <a:t>softmax</a:t>
                </a:r>
                <a:r>
                  <a:rPr lang="en-US">
                    <a:solidFill>
                      <a:srgbClr val="FF0000"/>
                    </a:solidFill>
                  </a:rPr>
                  <a:t>(logits)                          # [1, </a:t>
                </a:r>
                <a:r>
                  <a:rPr lang="en-US" err="1">
                    <a:solidFill>
                      <a:srgbClr val="FF0000"/>
                    </a:solidFill>
                  </a:rPr>
                  <a:t>num_classes</a:t>
                </a:r>
                <a:r>
                  <a:rPr lang="en-US">
                    <a:solidFill>
                      <a:srgbClr val="FF0000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rgbClr val="FF0000"/>
                    </a:solidFill>
                  </a:rPr>
                  <a:t>	loss = cross-entropy(outputs, one-hot(real-label))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rgbClr val="FF0000"/>
                    </a:solidFill>
                  </a:rPr>
                  <a:t>	predicted-label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/>
                      <m:e>
                        <m:limLow>
                          <m:limLow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𝑎𝑟𝑔𝑚𝑎𝑥</m:t>
                            </m:r>
                          </m:e>
                          <m:lim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ⅈ</m:t>
                            </m:r>
                          </m:lim>
                        </m:limLow>
                      </m:e>
                    </m:func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(</a:t>
                </a:r>
                <a:r>
                  <a:rPr lang="en-US" err="1">
                    <a:solidFill>
                      <a:srgbClr val="FF0000"/>
                    </a:solidFill>
                  </a:rPr>
                  <a:t>outputs</a:t>
                </a:r>
                <a:r>
                  <a:rPr lang="en-US" baseline="-25000" err="1">
                    <a:solidFill>
                      <a:srgbClr val="FF0000"/>
                    </a:solidFill>
                  </a:rPr>
                  <a:t>i</a:t>
                </a:r>
                <a:r>
                  <a:rPr lang="en-US">
                    <a:solidFill>
                      <a:srgbClr val="FF0000"/>
                    </a:solidFill>
                  </a:rPr>
                  <a:t>)  # [1,]</a:t>
                </a:r>
              </a:p>
              <a:p>
                <a:pPr marL="0" indent="0">
                  <a:buNone/>
                </a:pPr>
                <a:endParaRPr lang="en-US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8"/>
                <a:ext cx="10058400" cy="4840607"/>
              </a:xfrm>
              <a:blipFill>
                <a:blip r:embed="rId3"/>
                <a:stretch>
                  <a:fillRect l="-1939" t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35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Hàm softmax: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Hàm activation:</a:t>
            </a:r>
          </a:p>
          <a:p>
            <a:pPr marL="0" indent="0">
              <a:buNone/>
            </a:pPr>
            <a:r>
              <a:rPr lang="en-US"/>
              <a:t>	&gt; sigmoid                                                    &gt; ReLU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	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962" y="1964957"/>
            <a:ext cx="3488915" cy="7568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656" y="3736258"/>
            <a:ext cx="3037617" cy="23654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85" y="3824388"/>
            <a:ext cx="3647768" cy="242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26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Các bước để xây dựng mô hình trên tensorlfow</a:t>
            </a:r>
          </a:p>
          <a:p>
            <a:pPr marL="0" indent="0">
              <a:buNone/>
            </a:pPr>
            <a:r>
              <a:rPr lang="en-US" sz="3500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chemeClr val="tx1"/>
                </a:solidFill>
              </a:rPr>
              <a:t>&gt; </a:t>
            </a:r>
            <a:r>
              <a:rPr lang="en-US">
                <a:solidFill>
                  <a:srgbClr val="FF0000"/>
                </a:solidFill>
              </a:rPr>
              <a:t>B1</a:t>
            </a:r>
            <a:r>
              <a:rPr lang="en-US">
                <a:solidFill>
                  <a:schemeClr val="tx1"/>
                </a:solidFill>
              </a:rPr>
              <a:t>: Xây dựng computation graph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&gt; </a:t>
            </a:r>
            <a:r>
              <a:rPr lang="en-US">
                <a:solidFill>
                  <a:srgbClr val="FF0000"/>
                </a:solidFill>
              </a:rPr>
              <a:t>B2</a:t>
            </a:r>
            <a:r>
              <a:rPr lang="en-US">
                <a:solidFill>
                  <a:schemeClr val="tx1"/>
                </a:solidFill>
              </a:rPr>
              <a:t>: Mở một phiên làm việc (session), truyền (feed) dữ liệu 		vào graph và chạy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8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Xây dựng </a:t>
            </a:r>
            <a:r>
              <a:rPr lang="en-US">
                <a:solidFill>
                  <a:srgbClr val="FF0000"/>
                </a:solidFill>
              </a:rPr>
              <a:t>class MLP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077" y="2351313"/>
            <a:ext cx="7616381" cy="16221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8983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/>
                </a:solidFill>
              </a:rPr>
              <a:t> Xây dựng </a:t>
            </a:r>
            <a:r>
              <a:rPr lang="en-US">
                <a:solidFill>
                  <a:srgbClr val="FF0000"/>
                </a:solidFill>
              </a:rPr>
              <a:t>class MLP: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hàm </a:t>
            </a:r>
            <a:r>
              <a:rPr lang="en-US">
                <a:solidFill>
                  <a:srgbClr val="FF0000"/>
                </a:solidFill>
              </a:rPr>
              <a:t>init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86" y="2299862"/>
            <a:ext cx="6710787" cy="7678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5752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/>
                </a:solidFill>
              </a:rPr>
              <a:t> Xây dựng </a:t>
            </a:r>
            <a:r>
              <a:rPr lang="en-US">
                <a:solidFill>
                  <a:srgbClr val="FF0000"/>
                </a:solidFill>
              </a:rPr>
              <a:t>class MLP: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hàm </a:t>
            </a:r>
            <a:r>
              <a:rPr lang="en-US">
                <a:solidFill>
                  <a:srgbClr val="FF0000"/>
                </a:solidFill>
              </a:rPr>
              <a:t>build_graph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24" y="2236128"/>
            <a:ext cx="9364944" cy="32800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6903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Xây dựng </a:t>
            </a:r>
            <a:r>
              <a:rPr lang="en-US">
                <a:solidFill>
                  <a:srgbClr val="FF0000"/>
                </a:solidFill>
              </a:rPr>
              <a:t>class MLP: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hàm </a:t>
            </a:r>
            <a:r>
              <a:rPr lang="en-US">
                <a:solidFill>
                  <a:srgbClr val="FF0000"/>
                </a:solidFill>
              </a:rPr>
              <a:t>build_graph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15" y="2275962"/>
            <a:ext cx="8348235" cy="24336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9556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Xây dựng </a:t>
            </a:r>
            <a:r>
              <a:rPr lang="en-US">
                <a:solidFill>
                  <a:srgbClr val="FF0000"/>
                </a:solidFill>
              </a:rPr>
              <a:t>class MLP: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hàm </a:t>
            </a:r>
            <a:r>
              <a:rPr lang="en-US">
                <a:solidFill>
                  <a:srgbClr val="FF0000"/>
                </a:solidFill>
              </a:rPr>
              <a:t>build_graph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758" y="2204071"/>
            <a:ext cx="9437081" cy="20827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6317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/>
                </a:solidFill>
              </a:rPr>
              <a:t> Xây dựng </a:t>
            </a:r>
            <a:r>
              <a:rPr lang="en-US">
                <a:solidFill>
                  <a:srgbClr val="FF0000"/>
                </a:solidFill>
              </a:rPr>
              <a:t>class MLP: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hàm </a:t>
            </a:r>
            <a:r>
              <a:rPr lang="en-US">
                <a:solidFill>
                  <a:srgbClr val="FF0000"/>
                </a:solidFill>
              </a:rPr>
              <a:t>build_graph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lấy </a:t>
            </a:r>
            <a:r>
              <a:rPr lang="en-US">
                <a:solidFill>
                  <a:srgbClr val="FF0000"/>
                </a:solidFill>
              </a:rPr>
              <a:t>predicted-labels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để tính </a:t>
            </a:r>
            <a:r>
              <a:rPr lang="en-US">
                <a:solidFill>
                  <a:srgbClr val="FF0000"/>
                </a:solidFill>
              </a:rPr>
              <a:t>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671" y="2769295"/>
            <a:ext cx="7205787" cy="1204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69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computation graph:</a:t>
            </a:r>
          </a:p>
          <a:p>
            <a:pPr marL="0" indent="0">
              <a:buNone/>
            </a:pPr>
            <a:r>
              <a:rPr lang="en-US" dirty="0"/>
              <a:t>	&gt;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cạnh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&gt;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node </a:t>
            </a:r>
            <a:r>
              <a:rPr lang="en-US" dirty="0" err="1">
                <a:highlight>
                  <a:srgbClr val="FFFF00"/>
                </a:highlight>
              </a:rPr>
              <a:t>là</a:t>
            </a:r>
            <a:r>
              <a:rPr lang="en-US" dirty="0">
                <a:highlight>
                  <a:srgbClr val="FFFF00"/>
                </a:highlight>
              </a:rPr>
              <a:t> 1 </a:t>
            </a:r>
            <a:r>
              <a:rPr lang="en-US" dirty="0" err="1">
                <a:highlight>
                  <a:srgbClr val="FFFF00"/>
                </a:highlight>
              </a:rPr>
              <a:t>biến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/>
              <a:t>	&gt;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node x </a:t>
            </a:r>
            <a:r>
              <a:rPr lang="en-US" dirty="0" err="1"/>
              <a:t>tới</a:t>
            </a:r>
            <a:r>
              <a:rPr lang="en-US" dirty="0"/>
              <a:t> node y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>
                <a:highlight>
                  <a:srgbClr val="FFFF00"/>
                </a:highlight>
              </a:rPr>
              <a:t>phép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toán</a:t>
            </a:r>
            <a:r>
              <a:rPr lang="en-US" dirty="0">
                <a:highlight>
                  <a:srgbClr val="FFFF00"/>
                </a:highlight>
              </a:rPr>
              <a:t> 	</a:t>
            </a:r>
            <a:r>
              <a:rPr lang="en-US" dirty="0" err="1">
                <a:highlight>
                  <a:srgbClr val="FFFF00"/>
                </a:highlight>
              </a:rPr>
              <a:t>mà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từ</a:t>
            </a:r>
            <a:r>
              <a:rPr lang="en-US" dirty="0">
                <a:highlight>
                  <a:srgbClr val="FFFF00"/>
                </a:highlight>
              </a:rPr>
              <a:t> x </a:t>
            </a:r>
            <a:r>
              <a:rPr lang="en-US" dirty="0" err="1">
                <a:highlight>
                  <a:srgbClr val="FFFF00"/>
                </a:highlight>
              </a:rPr>
              <a:t>sinh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ra</a:t>
            </a:r>
            <a:r>
              <a:rPr lang="en-US" dirty="0">
                <a:highlight>
                  <a:srgbClr val="FFFF00"/>
                </a:highlight>
              </a:rPr>
              <a:t> 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95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Xây dựng </a:t>
            </a:r>
            <a:r>
              <a:rPr lang="en-US">
                <a:solidFill>
                  <a:srgbClr val="FF0000"/>
                </a:solidFill>
              </a:rPr>
              <a:t>class MLP: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hàm </a:t>
            </a:r>
            <a:r>
              <a:rPr lang="en-US">
                <a:solidFill>
                  <a:srgbClr val="FF0000"/>
                </a:solidFill>
              </a:rPr>
              <a:t>trainer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chọn thuật toán để tối ưu hàm loss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75" y="2618306"/>
            <a:ext cx="8877412" cy="7049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6781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B1: Xây dựng computation graph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31" y="2247078"/>
            <a:ext cx="7354927" cy="24232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9461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B2: Mở một phiên làm việc, truyền dữ liệu và chạy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209" y="2149928"/>
            <a:ext cx="8784724" cy="39854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3948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B2: Mở một phiên làm việc, truyền dữ liệu và chạy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chemeClr val="tx1"/>
                </a:solidFill>
              </a:rPr>
              <a:t>&gt; hàm </a:t>
            </a:r>
            <a:r>
              <a:rPr lang="en-US">
                <a:solidFill>
                  <a:srgbClr val="FF0000"/>
                </a:solidFill>
              </a:rPr>
              <a:t>load_dataset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365" y="2877330"/>
            <a:ext cx="7363806" cy="27762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3127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B2: Mở một phiên làm việc, truyền dữ liệu và chạy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chemeClr val="tx1"/>
                </a:solidFill>
              </a:rPr>
              <a:t>&gt; class </a:t>
            </a:r>
            <a:r>
              <a:rPr lang="en-US">
                <a:solidFill>
                  <a:srgbClr val="FF0000"/>
                </a:solidFill>
              </a:rPr>
              <a:t>DataReader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640" y="2916337"/>
            <a:ext cx="8088818" cy="977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0175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class DataReader</a:t>
            </a:r>
            <a:r>
              <a:rPr lang="en-US"/>
              <a:t>: hàm </a:t>
            </a:r>
            <a:r>
              <a:rPr lang="en-US">
                <a:solidFill>
                  <a:srgbClr val="FF0000"/>
                </a:solidFill>
              </a:rPr>
              <a:t>init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060" y="2102871"/>
            <a:ext cx="7339552" cy="34945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3469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class DataReader</a:t>
            </a:r>
            <a:r>
              <a:rPr lang="en-US"/>
              <a:t>: hàm </a:t>
            </a:r>
            <a:r>
              <a:rPr lang="en-US">
                <a:solidFill>
                  <a:srgbClr val="FF0000"/>
                </a:solidFill>
              </a:rPr>
              <a:t>init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line </a:t>
            </a:r>
            <a:r>
              <a:rPr lang="en-US">
                <a:solidFill>
                  <a:srgbClr val="FF0000"/>
                </a:solidFill>
              </a:rPr>
              <a:t>129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69" y="2190537"/>
            <a:ext cx="8285037" cy="27157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49195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class DataReader</a:t>
            </a:r>
            <a:r>
              <a:rPr lang="en-US"/>
              <a:t>: hàm </a:t>
            </a:r>
            <a:r>
              <a:rPr lang="en-US">
                <a:solidFill>
                  <a:srgbClr val="FF0000"/>
                </a:solidFill>
              </a:rPr>
              <a:t>init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line </a:t>
            </a:r>
            <a:r>
              <a:rPr lang="en-US">
                <a:solidFill>
                  <a:srgbClr val="FF0000"/>
                </a:solidFill>
              </a:rPr>
              <a:t>129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69" y="2190537"/>
            <a:ext cx="8285037" cy="27157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18801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class DataReader</a:t>
            </a:r>
            <a:r>
              <a:rPr lang="en-US"/>
              <a:t>: hàm </a:t>
            </a:r>
            <a:r>
              <a:rPr lang="en-US">
                <a:solidFill>
                  <a:srgbClr val="FF0000"/>
                </a:solidFill>
              </a:rPr>
              <a:t>next_batch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638" y="2177388"/>
            <a:ext cx="9486845" cy="33680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47653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Lưu các tham số mô hình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có thể lưu tại bất cứ bước lặp nào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của quá trình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508" y="2794513"/>
            <a:ext cx="6179172" cy="18168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430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Ví dụ về computation graph:</a:t>
            </a:r>
          </a:p>
          <a:p>
            <a:pPr marL="0" indent="0">
              <a:buNone/>
            </a:pPr>
            <a:r>
              <a:rPr lang="en-US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646091" y="2117558"/>
            <a:ext cx="4385741" cy="42073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713" y="3599757"/>
            <a:ext cx="3261745" cy="6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694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Lưu các tham số mô hình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save_parameters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920" y="2265383"/>
            <a:ext cx="9982164" cy="27458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0178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Lưu các tham số mô hình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save_parameters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Nội dung file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02" y="2867560"/>
            <a:ext cx="8081156" cy="23438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23553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Khôi phục các tham số đã lưu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sử dụng ngay sau khi khởi tạo variables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291" y="2796616"/>
            <a:ext cx="7539367" cy="13427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90920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Khôi phục các tham số đã lưu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restore_parameters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716" y="2301648"/>
            <a:ext cx="9956462" cy="24768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07332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Đánh giá model trên test data: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00" y="2163161"/>
            <a:ext cx="9691980" cy="37472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17558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Đánh giá model trên test data: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632" y="2171590"/>
            <a:ext cx="8350173" cy="30788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075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Back-propagation: dựa trên </a:t>
            </a:r>
            <a:r>
              <a:rPr lang="en-US" b="1"/>
              <a:t>chain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67130" y="2051756"/>
            <a:ext cx="1832429" cy="421188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258049" y="2202490"/>
            <a:ext cx="3897631" cy="41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08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Back-propagation: dựa trên </a:t>
            </a:r>
            <a:r>
              <a:rPr lang="en-US" b="1"/>
              <a:t>chain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67130" y="2051756"/>
            <a:ext cx="1832429" cy="421188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258049" y="2202490"/>
            <a:ext cx="3897631" cy="418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634" y="3098795"/>
            <a:ext cx="1169850" cy="88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77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Back-propagation: dựa trên </a:t>
            </a:r>
            <a:r>
              <a:rPr lang="en-US" b="1"/>
              <a:t>chain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67130" y="2051756"/>
            <a:ext cx="1832429" cy="421188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258049" y="2202490"/>
            <a:ext cx="3897631" cy="418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634" y="3098795"/>
            <a:ext cx="1169850" cy="8852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93" y="4236908"/>
            <a:ext cx="1184491" cy="88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2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Back-propagation: dựa trên </a:t>
            </a:r>
            <a:r>
              <a:rPr lang="en-US" b="1"/>
              <a:t>chain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67130" y="2051756"/>
            <a:ext cx="1832429" cy="421188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258049" y="2202490"/>
            <a:ext cx="3897631" cy="418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634" y="3098795"/>
            <a:ext cx="1169850" cy="8852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93" y="4236908"/>
            <a:ext cx="1184491" cy="8805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849" y="3744136"/>
            <a:ext cx="1389212" cy="137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5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Back-propagation: dựa trên </a:t>
            </a:r>
            <a:r>
              <a:rPr lang="en-US" b="1"/>
              <a:t>chain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67130" y="2051756"/>
            <a:ext cx="1832429" cy="421188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258049" y="2202490"/>
            <a:ext cx="3897631" cy="418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634" y="3098795"/>
            <a:ext cx="1169850" cy="8852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93" y="4236908"/>
            <a:ext cx="1184491" cy="8805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849" y="3744136"/>
            <a:ext cx="1389212" cy="13733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93" y="5463702"/>
            <a:ext cx="1129215" cy="7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232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F118E21B99204C91D146C561430925" ma:contentTypeVersion="4" ma:contentTypeDescription="Create a new document." ma:contentTypeScope="" ma:versionID="55b6a0e5318d4e37682ee6a89c351aad">
  <xsd:schema xmlns:xsd="http://www.w3.org/2001/XMLSchema" xmlns:xs="http://www.w3.org/2001/XMLSchema" xmlns:p="http://schemas.microsoft.com/office/2006/metadata/properties" xmlns:ns2="9e24faa2-8f4a-48de-ad6a-0e527f10a801" targetNamespace="http://schemas.microsoft.com/office/2006/metadata/properties" ma:root="true" ma:fieldsID="a8a6bde89e908da18980281cf9736dca" ns2:_="">
    <xsd:import namespace="9e24faa2-8f4a-48de-ad6a-0e527f10a8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24faa2-8f4a-48de-ad6a-0e527f10a8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0DAAFB-A3CA-46D0-8F35-DE7BE3DD9F3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A90660C-76E7-4B10-9852-E6C8F9504B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2F7345-B1DE-4720-9E20-4BEE8335C4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24faa2-8f4a-48de-ad6a-0e527f10a8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180</TotalTime>
  <Words>1423</Words>
  <Application>Microsoft Office PowerPoint</Application>
  <PresentationFormat>Widescreen</PresentationFormat>
  <Paragraphs>250</Paragraphs>
  <Slides>45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Calibri</vt:lpstr>
      <vt:lpstr>Calibri Light</vt:lpstr>
      <vt:lpstr>Cambria Math</vt:lpstr>
      <vt:lpstr>Wingdings</vt:lpstr>
      <vt:lpstr>Retrospect</vt:lpstr>
      <vt:lpstr>Học máy với Python</vt:lpstr>
      <vt:lpstr>Tổng quan</vt:lpstr>
      <vt:lpstr>Computation graph và Back-prop</vt:lpstr>
      <vt:lpstr>Computation graph và Back-prop</vt:lpstr>
      <vt:lpstr>Computation graph và Back-prop</vt:lpstr>
      <vt:lpstr>Computation graph và Back-prop</vt:lpstr>
      <vt:lpstr>Computation graph và Back-prop</vt:lpstr>
      <vt:lpstr>Computation graph và Back-prop</vt:lpstr>
      <vt:lpstr>Computation graph và Back-prop</vt:lpstr>
      <vt:lpstr>Computation graph và Back-prop</vt:lpstr>
      <vt:lpstr>Computation graph và Back-prop</vt:lpstr>
      <vt:lpstr>Computation graph và Back-prop</vt:lpstr>
      <vt:lpstr>Làm quen với tensorflow</vt:lpstr>
      <vt:lpstr>1. Một số vấn đề cơ bản</vt:lpstr>
      <vt:lpstr>1. Một số vấn đề cơ bản</vt:lpstr>
      <vt:lpstr>1. Một số vấn đề cơ bản</vt:lpstr>
      <vt:lpstr>1. Một số vấn đề cơ bản</vt:lpstr>
      <vt:lpstr>1. Một số vấn đề cơ bản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máy với Python</dc:title>
  <dc:creator>minhngan2017</dc:creator>
  <cp:lastModifiedBy>Pham Quang Nghia 20200436</cp:lastModifiedBy>
  <cp:revision>4</cp:revision>
  <dcterms:created xsi:type="dcterms:W3CDTF">2018-07-08T01:14:52Z</dcterms:created>
  <dcterms:modified xsi:type="dcterms:W3CDTF">2022-10-12T10:05:38Z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0x01010068F118E21B99204C91D146C561430925</vt:lpwstr>
  </property>
</Properties>
</file>