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Kép 34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Kép 35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30A16F8-609B-4B8E-999D-F095CD153653}" type="slidenum">
              <a:rPr lang="en-US" sz="10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Shading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oogle Shape;60;p13"/>
          <p:cNvPicPr/>
          <p:nvPr/>
        </p:nvPicPr>
        <p:blipFill>
          <a:blip r:embed="rId2"/>
          <a:stretch/>
        </p:blipFill>
        <p:spPr>
          <a:xfrm>
            <a:off x="412560" y="1212840"/>
            <a:ext cx="5902920" cy="33289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 rot="10800000">
            <a:off x="3915564" y="2946397"/>
            <a:ext cx="2926080" cy="145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 rot="10800000">
            <a:off x="4340337" y="2446639"/>
            <a:ext cx="2862720" cy="71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6977520" y="2352600"/>
            <a:ext cx="2121120" cy="13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Shading: object's own color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755400" y="3947400"/>
            <a:ext cx="2257920" cy="11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Shadow of other objects (difficult to handle)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9;p14"/>
          <p:cNvPicPr/>
          <p:nvPr/>
        </p:nvPicPr>
        <p:blipFill>
          <a:blip r:embed="rId2"/>
          <a:srcRect t="29928" b="16916"/>
          <a:stretch/>
        </p:blipFill>
        <p:spPr>
          <a:xfrm>
            <a:off x="1041120" y="295200"/>
            <a:ext cx="6933960" cy="26071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513000" y="3142080"/>
            <a:ext cx="7990200" cy="192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 illumination: only direct effect of light source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11760" y="943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Material attributes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11760" y="722520"/>
            <a:ext cx="8520120" cy="3918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 can model (simplified) materials with 3 parameters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Trebuchet MS"/>
              <a:buChar char="●"/>
            </a:pPr>
            <a:r>
              <a:rPr lang="en-US" sz="18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Ambient component:</a:t>
            </a: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no regard to light source place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Trebuchet MS"/>
              <a:buChar char="●"/>
            </a:pPr>
            <a:r>
              <a:rPr lang="en-US" sz="18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Diffuse component</a:t>
            </a: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: direction of incoming light rays is important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Specular component:</a:t>
            </a: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direction of reflected rays also 
important (do they go towards the camera)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Google Shape;77;p15"/>
          <p:cNvPicPr/>
          <p:nvPr/>
        </p:nvPicPr>
        <p:blipFill>
          <a:blip r:embed="rId2"/>
          <a:stretch/>
        </p:blipFill>
        <p:spPr>
          <a:xfrm>
            <a:off x="7527960" y="1623240"/>
            <a:ext cx="1304280" cy="1304280"/>
          </a:xfrm>
          <a:prstGeom prst="rect">
            <a:avLst/>
          </a:prstGeom>
          <a:ln>
            <a:noFill/>
          </a:ln>
        </p:spPr>
      </p:pic>
      <p:pic>
        <p:nvPicPr>
          <p:cNvPr id="48" name="Google Shape;78;p15"/>
          <p:cNvPicPr/>
          <p:nvPr/>
        </p:nvPicPr>
        <p:blipFill>
          <a:blip r:embed="rId3"/>
          <a:srcRect l="34608" t="9015" r="32570" b="7264"/>
          <a:stretch/>
        </p:blipFill>
        <p:spPr>
          <a:xfrm>
            <a:off x="6257160" y="3461040"/>
            <a:ext cx="892800" cy="152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11760" y="1580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Light source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311760" y="785520"/>
            <a:ext cx="8520120" cy="427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Directional light</a:t>
            </a: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: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Point light</a:t>
            </a: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84240" y="1331640"/>
            <a:ext cx="45928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Google Shape;86;p16"/>
          <p:cNvPicPr/>
          <p:nvPr/>
        </p:nvPicPr>
        <p:blipFill>
          <a:blip r:embed="rId2"/>
          <a:stretch/>
        </p:blipFill>
        <p:spPr>
          <a:xfrm>
            <a:off x="3524760" y="1249920"/>
            <a:ext cx="2200680" cy="1407240"/>
          </a:xfrm>
          <a:prstGeom prst="rect">
            <a:avLst/>
          </a:prstGeom>
          <a:ln>
            <a:noFill/>
          </a:ln>
        </p:spPr>
      </p:pic>
      <p:pic>
        <p:nvPicPr>
          <p:cNvPr id="53" name="Google Shape;87;p16"/>
          <p:cNvPicPr/>
          <p:nvPr/>
        </p:nvPicPr>
        <p:blipFill>
          <a:blip r:embed="rId3"/>
          <a:stretch/>
        </p:blipFill>
        <p:spPr>
          <a:xfrm>
            <a:off x="3446640" y="3228840"/>
            <a:ext cx="2356560" cy="17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Google Shape;93;p17"/>
          <p:cNvPicPr/>
          <p:nvPr/>
        </p:nvPicPr>
        <p:blipFill>
          <a:blip r:embed="rId2"/>
          <a:stretch/>
        </p:blipFill>
        <p:spPr>
          <a:xfrm>
            <a:off x="365760" y="1108440"/>
            <a:ext cx="8412120" cy="38293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1770480" y="2886840"/>
            <a:ext cx="4664520" cy="113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462600" y="2584800"/>
            <a:ext cx="1921320" cy="76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Fragmentenként számítjuk ki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169000" y="2420280"/>
            <a:ext cx="3763440" cy="302760"/>
          </a:xfrm>
          <a:prstGeom prst="ellipse">
            <a:avLst/>
          </a:prstGeom>
          <a:noFill/>
          <a:ln w="38160">
            <a:solidFill>
              <a:srgbClr val="FF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5299560" y="2584800"/>
            <a:ext cx="20091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Összeadódnak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11040" y="255240"/>
            <a:ext cx="81734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508680" y="2584800"/>
            <a:ext cx="1739160" cy="76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 fragment calculation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Vertex normals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311760" y="1152360"/>
            <a:ext cx="8520120" cy="387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Normals are needed to reflect light rays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Normal is a perpendicular vector to the surface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Google Shape;112;p19"/>
          <p:cNvPicPr/>
          <p:nvPr/>
        </p:nvPicPr>
        <p:blipFill>
          <a:blip r:embed="rId2"/>
          <a:stretch/>
        </p:blipFill>
        <p:spPr>
          <a:xfrm>
            <a:off x="2750760" y="2463840"/>
            <a:ext cx="3642120" cy="249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Triangle normals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Cross product of two side vectors (in example: (C-A)×(B-A))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2300760" y="2401200"/>
            <a:ext cx="4153320" cy="213984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1919520" y="4273920"/>
            <a:ext cx="521280" cy="3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6454440" y="4359600"/>
            <a:ext cx="521280" cy="3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4116600" y="2003760"/>
            <a:ext cx="521280" cy="3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2367720" y="4722120"/>
            <a:ext cx="216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2922840" y="4722120"/>
            <a:ext cx="789120" cy="3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B-A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 rot="18910800">
            <a:off x="1972440" y="3477960"/>
            <a:ext cx="225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0"/>
          <p:cNvSpPr/>
          <p:nvPr/>
        </p:nvSpPr>
        <p:spPr>
          <a:xfrm rot="18910800">
            <a:off x="2270880" y="3255480"/>
            <a:ext cx="95940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C-A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117</Words>
  <Application>Microsoft Office PowerPoint</Application>
  <PresentationFormat>Diavetítés a képernyőre (16:9 oldalarány)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6" baseType="lpstr">
      <vt:lpstr>Arial</vt:lpstr>
      <vt:lpstr>Average</vt:lpstr>
      <vt:lpstr>DejaVu Sans</vt:lpstr>
      <vt:lpstr>Oswald</vt:lpstr>
      <vt:lpstr>Symbol</vt:lpstr>
      <vt:lpstr>Times New Roman</vt:lpstr>
      <vt:lpstr>Trebuchet MS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/>
  <dc:description/>
  <cp:lastModifiedBy>Sipos Ágoston</cp:lastModifiedBy>
  <cp:revision>3</cp:revision>
  <dcterms:modified xsi:type="dcterms:W3CDTF">2018-12-04T16:39:54Z</dcterms:modified>
  <dc:language>en-US</dc:language>
</cp:coreProperties>
</file>