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0"/>
  </p:notesMasterIdLst>
  <p:sldIdLst>
    <p:sldId id="257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7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  <a:srgbClr val="800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223" autoAdjust="0"/>
  </p:normalViewPr>
  <p:slideViewPr>
    <p:cSldViewPr snapToGrid="0">
      <p:cViewPr varScale="1">
        <p:scale>
          <a:sx n="86" d="100"/>
          <a:sy n="86" d="100"/>
        </p:scale>
        <p:origin x="-23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D81E-CB38-4577-B65F-1438DDE1E44B}" type="datetimeFigureOut">
              <a:rPr lang="hu-HU" smtClean="0"/>
              <a:t>2018.10.04.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E64B-E32F-4C33-928F-C1F5883E70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0428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102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20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6107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068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2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711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640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540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396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643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03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19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289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7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19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79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48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00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EE64B-E32F-4C33-928F-C1F5883E704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09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71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7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21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9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3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4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</a:t>
            </a:r>
            <a:r>
              <a:rPr lang="hu-HU" dirty="0" err="1" smtClean="0"/>
              <a:t>Example</a:t>
            </a:r>
            <a:r>
              <a:rPr lang="hu-HU" dirty="0" smtClean="0"/>
              <a:t> – </a:t>
            </a:r>
            <a:r>
              <a:rPr lang="hu-HU" dirty="0" err="1" smtClean="0"/>
              <a:t>Calculator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6" y="2111559"/>
            <a:ext cx="5766744" cy="4325054"/>
          </a:xfrm>
        </p:spPr>
      </p:pic>
    </p:spTree>
    <p:extLst>
      <p:ext uri="{BB962C8B-B14F-4D97-AF65-F5344CB8AC3E}">
        <p14:creationId xmlns:p14="http://schemas.microsoft.com/office/powerpoint/2010/main" val="38219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9" cy="48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9" cy="48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8" cy="48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8" cy="48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7" cy="48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19997" cy="48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2" cy="448138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316771" y="2100659"/>
            <a:ext cx="2446638" cy="1062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= -</a:t>
            </a:r>
          </a:p>
          <a:p>
            <a:r>
              <a:rPr lang="hu-HU" sz="1400" dirty="0" err="1" smtClean="0"/>
              <a:t>screen</a:t>
            </a:r>
            <a:r>
              <a:rPr lang="hu-HU" sz="1400" dirty="0"/>
              <a:t> </a:t>
            </a:r>
            <a:r>
              <a:rPr lang="hu-HU" sz="1400" dirty="0" smtClean="0"/>
              <a:t>= ””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perator = ””</a:t>
            </a:r>
            <a:br>
              <a:rPr lang="hu-HU" sz="1400" dirty="0" smtClean="0"/>
            </a:br>
            <a:r>
              <a:rPr lang="hu-HU" sz="1400" dirty="0" err="1" smtClean="0"/>
              <a:t>buffer</a:t>
            </a:r>
            <a:r>
              <a:rPr lang="hu-HU" sz="1400" dirty="0" smtClean="0"/>
              <a:t> = -</a:t>
            </a:r>
          </a:p>
          <a:p>
            <a:endParaRPr lang="hu-HU" sz="1400" dirty="0"/>
          </a:p>
        </p:txBody>
      </p:sp>
      <p:sp>
        <p:nvSpPr>
          <p:cNvPr id="7" name="Téglalap 6"/>
          <p:cNvSpPr/>
          <p:nvPr/>
        </p:nvSpPr>
        <p:spPr>
          <a:xfrm>
            <a:off x="6312618" y="3540435"/>
            <a:ext cx="2446638" cy="3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</p:txBody>
      </p:sp>
      <p:sp>
        <p:nvSpPr>
          <p:cNvPr id="9" name="Téglalap 8"/>
          <p:cNvSpPr/>
          <p:nvPr/>
        </p:nvSpPr>
        <p:spPr>
          <a:xfrm>
            <a:off x="5406490" y="1779372"/>
            <a:ext cx="2446638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Cleared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0" name="Téglalap 9"/>
          <p:cNvSpPr/>
          <p:nvPr/>
        </p:nvSpPr>
        <p:spPr>
          <a:xfrm>
            <a:off x="5406490" y="3241615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Active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1" name="Téglalap 10"/>
          <p:cNvSpPr/>
          <p:nvPr/>
        </p:nvSpPr>
        <p:spPr>
          <a:xfrm>
            <a:off x="6312618" y="4304334"/>
            <a:ext cx="2446638" cy="745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= -</a:t>
            </a:r>
          </a:p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  <a:p>
            <a:r>
              <a:rPr lang="hu-HU" sz="1400" dirty="0" smtClean="0"/>
              <a:t>operator = ””</a:t>
            </a:r>
          </a:p>
        </p:txBody>
      </p:sp>
      <p:sp>
        <p:nvSpPr>
          <p:cNvPr id="12" name="Téglalap 11"/>
          <p:cNvSpPr/>
          <p:nvPr/>
        </p:nvSpPr>
        <p:spPr>
          <a:xfrm>
            <a:off x="5406490" y="3952785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Type</a:t>
            </a:r>
            <a:r>
              <a:rPr lang="hu-HU" b="1" dirty="0" smtClean="0"/>
              <a:t>_</a:t>
            </a:r>
            <a:r>
              <a:rPr lang="hu-HU" b="1" dirty="0" err="1" smtClean="0"/>
              <a:t>first</a:t>
            </a:r>
            <a:r>
              <a:rPr lang="hu-HU" b="1" dirty="0" smtClean="0"/>
              <a:t>:</a:t>
            </a:r>
            <a:endParaRPr lang="hu-HU" b="1" dirty="0"/>
          </a:p>
        </p:txBody>
      </p:sp>
      <p:sp>
        <p:nvSpPr>
          <p:cNvPr id="13" name="Téglalap 12"/>
          <p:cNvSpPr/>
          <p:nvPr/>
        </p:nvSpPr>
        <p:spPr>
          <a:xfrm>
            <a:off x="6312618" y="5662210"/>
            <a:ext cx="2446638" cy="76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400" dirty="0" err="1" smtClean="0"/>
              <a:t>leftside</a:t>
            </a:r>
            <a:r>
              <a:rPr lang="hu-HU" sz="1400" dirty="0" smtClean="0"/>
              <a:t> != -</a:t>
            </a:r>
          </a:p>
          <a:p>
            <a:r>
              <a:rPr lang="hu-HU" sz="1400" dirty="0" err="1" smtClean="0"/>
              <a:t>screen</a:t>
            </a:r>
            <a:r>
              <a:rPr lang="hu-HU" sz="1400" dirty="0" smtClean="0"/>
              <a:t> != ””</a:t>
            </a:r>
          </a:p>
          <a:p>
            <a:r>
              <a:rPr lang="hu-HU" sz="1400" dirty="0"/>
              <a:t>o</a:t>
            </a:r>
            <a:r>
              <a:rPr lang="hu-HU" sz="1400" dirty="0" smtClean="0"/>
              <a:t>perator != ””</a:t>
            </a:r>
          </a:p>
        </p:txBody>
      </p:sp>
      <p:sp>
        <p:nvSpPr>
          <p:cNvPr id="14" name="Téglalap 13"/>
          <p:cNvSpPr/>
          <p:nvPr/>
        </p:nvSpPr>
        <p:spPr>
          <a:xfrm>
            <a:off x="5406490" y="5313446"/>
            <a:ext cx="2446638" cy="3542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b="1" dirty="0" err="1" smtClean="0"/>
              <a:t>Type</a:t>
            </a:r>
            <a:r>
              <a:rPr lang="hu-HU" b="1" dirty="0" smtClean="0"/>
              <a:t>_</a:t>
            </a:r>
            <a:r>
              <a:rPr lang="hu-HU" b="1" dirty="0" err="1" smtClean="0"/>
              <a:t>second</a:t>
            </a:r>
            <a:r>
              <a:rPr lang="hu-HU" b="1" dirty="0" smtClean="0"/>
              <a:t>: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9291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1" cy="4481384"/>
          </a:xfrm>
          <a:prstGeom prst="rect">
            <a:avLst/>
          </a:prstGeom>
        </p:spPr>
      </p:pic>
      <p:sp>
        <p:nvSpPr>
          <p:cNvPr id="15" name="Téglalap 14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pic>
        <p:nvPicPr>
          <p:cNvPr id="1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</p:spTree>
    <p:extLst>
      <p:ext uri="{BB962C8B-B14F-4D97-AF65-F5344CB8AC3E}">
        <p14:creationId xmlns:p14="http://schemas.microsoft.com/office/powerpoint/2010/main" val="66853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1" cy="4481383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3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150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0" cy="4481383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”35”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35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38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24147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46" y="2111559"/>
            <a:ext cx="5766744" cy="432505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3295650" y="4356100"/>
            <a:ext cx="1498600" cy="1435100"/>
          </a:xfrm>
          <a:prstGeom prst="rect">
            <a:avLst/>
          </a:prstGeom>
          <a:solidFill>
            <a:srgbClr val="FFFF00">
              <a:alpha val="30000"/>
            </a:srgbClr>
          </a:solidFill>
          <a:ln w="25400">
            <a:solidFill>
              <a:srgbClr val="FFC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913976" y="4888984"/>
            <a:ext cx="17187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</a:rPr>
              <a:t>operands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8" name="Egyenes összekötő nyíllal 7"/>
          <p:cNvCxnSpPr>
            <a:stCxn id="6" idx="3"/>
            <a:endCxn id="5" idx="1"/>
          </p:cNvCxnSpPr>
          <p:nvPr/>
        </p:nvCxnSpPr>
        <p:spPr>
          <a:xfrm>
            <a:off x="2632716" y="5073650"/>
            <a:ext cx="662934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4584700" y="6205321"/>
            <a:ext cx="1260281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hu-HU" dirty="0" err="1" smtClean="0"/>
              <a:t>calculate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4794250" y="5454650"/>
            <a:ext cx="920750" cy="33655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/>
          <p:cNvCxnSpPr>
            <a:stCxn id="9" idx="0"/>
            <a:endCxn id="10" idx="2"/>
          </p:cNvCxnSpPr>
          <p:nvPr/>
        </p:nvCxnSpPr>
        <p:spPr>
          <a:xfrm flipV="1">
            <a:off x="5214841" y="5791200"/>
            <a:ext cx="39784" cy="4141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 alak 14"/>
          <p:cNvSpPr/>
          <p:nvPr/>
        </p:nvSpPr>
        <p:spPr>
          <a:xfrm>
            <a:off x="4794250" y="4356100"/>
            <a:ext cx="920750" cy="1098550"/>
          </a:xfrm>
          <a:prstGeom prst="corner">
            <a:avLst>
              <a:gd name="adj1" fmla="val 78276"/>
              <a:gd name="adj2" fmla="val 50000"/>
            </a:avLst>
          </a:prstGeom>
          <a:solidFill>
            <a:srgbClr val="0070C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025900" y="3536950"/>
            <a:ext cx="125707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operators</a:t>
            </a:r>
            <a:endParaRPr lang="hu-HU" dirty="0"/>
          </a:p>
        </p:txBody>
      </p:sp>
      <p:cxnSp>
        <p:nvCxnSpPr>
          <p:cNvPr id="18" name="Egyenes összekötő nyíllal 17"/>
          <p:cNvCxnSpPr>
            <a:stCxn id="16" idx="2"/>
            <a:endCxn id="15" idx="3"/>
          </p:cNvCxnSpPr>
          <p:nvPr/>
        </p:nvCxnSpPr>
        <p:spPr>
          <a:xfrm>
            <a:off x="4654438" y="3906282"/>
            <a:ext cx="370000" cy="44981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églalap 18"/>
          <p:cNvSpPr/>
          <p:nvPr/>
        </p:nvSpPr>
        <p:spPr>
          <a:xfrm>
            <a:off x="5254625" y="4356100"/>
            <a:ext cx="460375" cy="368300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solidFill>
              <a:srgbClr val="800C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/>
          <p:cNvSpPr txBox="1"/>
          <p:nvPr/>
        </p:nvSpPr>
        <p:spPr>
          <a:xfrm>
            <a:off x="6616700" y="3397250"/>
            <a:ext cx="756938" cy="369332"/>
          </a:xfrm>
          <a:prstGeom prst="rect">
            <a:avLst/>
          </a:prstGeom>
          <a:solidFill>
            <a:srgbClr val="B01513"/>
          </a:solidFill>
        </p:spPr>
        <p:txBody>
          <a:bodyPr wrap="none" rtlCol="0">
            <a:spAutoFit/>
          </a:bodyPr>
          <a:lstStyle/>
          <a:p>
            <a:r>
              <a:rPr lang="hu-HU" dirty="0" err="1" smtClean="0"/>
              <a:t>clear</a:t>
            </a:r>
            <a:endParaRPr lang="hu-HU" dirty="0"/>
          </a:p>
        </p:txBody>
      </p:sp>
      <p:cxnSp>
        <p:nvCxnSpPr>
          <p:cNvPr id="22" name="Egyenes összekötő nyíllal 21"/>
          <p:cNvCxnSpPr>
            <a:stCxn id="20" idx="2"/>
            <a:endCxn id="19" idx="3"/>
          </p:cNvCxnSpPr>
          <p:nvPr/>
        </p:nvCxnSpPr>
        <p:spPr>
          <a:xfrm flipH="1">
            <a:off x="5715000" y="3766582"/>
            <a:ext cx="1280169" cy="77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50" cy="4481382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Szövegdoboz 8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35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”35”</a:t>
            </a:r>
          </a:p>
          <a:p>
            <a:r>
              <a:rPr lang="hu-HU" dirty="0" smtClean="0"/>
              <a:t>operator = ”+”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85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9" cy="4481382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7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2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35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”7”</a:t>
            </a:r>
          </a:p>
          <a:p>
            <a:r>
              <a:rPr lang="hu-HU" dirty="0" smtClean="0"/>
              <a:t>operator = ”+”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7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36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9" cy="4481381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Szövegdoboz 8"/>
          <p:cNvSpPr txBox="1"/>
          <p:nvPr/>
        </p:nvSpPr>
        <p:spPr>
          <a:xfrm>
            <a:off x="7150914" y="5651157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42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42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”42”</a:t>
            </a:r>
          </a:p>
          <a:p>
            <a:r>
              <a:rPr lang="hu-HU" dirty="0" smtClean="0"/>
              <a:t>operator = ”/”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29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8" cy="4481381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400983" y="565115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42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”2”</a:t>
            </a:r>
          </a:p>
          <a:p>
            <a:r>
              <a:rPr lang="hu-HU" dirty="0" smtClean="0"/>
              <a:t>operator = ”/”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708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8" cy="448138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35+7/2=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5" name="Szövegdoboz 4"/>
          <p:cNvSpPr txBox="1"/>
          <p:nvPr/>
        </p:nvSpPr>
        <p:spPr>
          <a:xfrm>
            <a:off x="7216637" y="565115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21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”21”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7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78227"/>
            <a:ext cx="4015647" cy="4481380"/>
          </a:xfrm>
          <a:prstGeom prst="rect">
            <a:avLst/>
          </a:prstGeom>
        </p:spPr>
      </p:pic>
      <p:sp>
        <p:nvSpPr>
          <p:cNvPr id="16" name="Téglalap 15"/>
          <p:cNvSpPr/>
          <p:nvPr/>
        </p:nvSpPr>
        <p:spPr>
          <a:xfrm>
            <a:off x="5171712" y="1878227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 smtClean="0"/>
              <a:t>: </a:t>
            </a:r>
            <a:r>
              <a:rPr lang="hu-HU" u="sng" dirty="0" err="1" smtClean="0"/>
              <a:t>Calculator</a:t>
            </a:r>
            <a:endParaRPr lang="hu-HU" u="sng" dirty="0"/>
          </a:p>
        </p:txBody>
      </p:sp>
      <p:sp>
        <p:nvSpPr>
          <p:cNvPr id="3" name="Szövegdoboz 2"/>
          <p:cNvSpPr txBox="1"/>
          <p:nvPr/>
        </p:nvSpPr>
        <p:spPr>
          <a:xfrm>
            <a:off x="5171712" y="374958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35+7/2=C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5171712" y="4490990"/>
            <a:ext cx="3436501" cy="3982874"/>
          </a:xfrm>
        </p:spPr>
      </p:pic>
      <p:sp>
        <p:nvSpPr>
          <p:cNvPr id="9" name="Téglalap 8"/>
          <p:cNvSpPr/>
          <p:nvPr/>
        </p:nvSpPr>
        <p:spPr>
          <a:xfrm>
            <a:off x="5171712" y="2314831"/>
            <a:ext cx="2446638" cy="11944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 smtClean="0"/>
              <a:t>leftside</a:t>
            </a:r>
            <a:r>
              <a:rPr lang="hu-HU" dirty="0" smtClean="0"/>
              <a:t> = -</a:t>
            </a:r>
          </a:p>
          <a:p>
            <a:r>
              <a:rPr lang="hu-HU" dirty="0" err="1" smtClean="0"/>
              <a:t>screen</a:t>
            </a:r>
            <a:r>
              <a:rPr lang="hu-HU" dirty="0" smtClean="0"/>
              <a:t> = ””</a:t>
            </a:r>
          </a:p>
          <a:p>
            <a:r>
              <a:rPr lang="hu-HU" dirty="0" smtClean="0"/>
              <a:t>operator = ””</a:t>
            </a:r>
          </a:p>
          <a:p>
            <a:r>
              <a:rPr lang="hu-HU" dirty="0" err="1" smtClean="0"/>
              <a:t>buffer</a:t>
            </a:r>
            <a:r>
              <a:rPr lang="hu-HU" dirty="0" smtClean="0"/>
              <a:t> = -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41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Turnstile</a:t>
            </a:r>
            <a:endParaRPr lang="hu-HU" sz="2000" dirty="0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3" y="2573149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Turnstile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447763" y="1264647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 smtClean="0"/>
              <a:t>Locked</a:t>
            </a:r>
            <a:endParaRPr lang="hu-HU" sz="3200" b="1" dirty="0" smtClean="0"/>
          </a:p>
        </p:txBody>
      </p:sp>
      <p:sp>
        <p:nvSpPr>
          <p:cNvPr id="7" name="Szövegdoboz 6"/>
          <p:cNvSpPr txBox="1"/>
          <p:nvPr/>
        </p:nvSpPr>
        <p:spPr>
          <a:xfrm>
            <a:off x="5877223" y="1757089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Coin</a:t>
            </a:r>
            <a:endParaRPr lang="hu-HU" sz="28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5877223" y="2734240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Pass</a:t>
            </a:r>
            <a:endParaRPr lang="hu-HU" sz="2800" dirty="0"/>
          </a:p>
        </p:txBody>
      </p:sp>
      <p:sp>
        <p:nvSpPr>
          <p:cNvPr id="11" name="Téglalap 10"/>
          <p:cNvSpPr/>
          <p:nvPr/>
        </p:nvSpPr>
        <p:spPr>
          <a:xfrm>
            <a:off x="6279882" y="217927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unlock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Unlocked</a:t>
            </a:r>
            <a:endParaRPr lang="hu-HU" sz="2000" dirty="0"/>
          </a:p>
        </p:txBody>
      </p:sp>
      <p:sp>
        <p:nvSpPr>
          <p:cNvPr id="12" name="Téglalap 11"/>
          <p:cNvSpPr/>
          <p:nvPr/>
        </p:nvSpPr>
        <p:spPr>
          <a:xfrm>
            <a:off x="6279882" y="315546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alarm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Locked</a:t>
            </a:r>
            <a:endParaRPr lang="hu-HU" sz="2000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5447763" y="3839259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 err="1" smtClean="0"/>
              <a:t>Unlocked</a:t>
            </a:r>
            <a:endParaRPr lang="hu-HU" sz="3200" b="1" dirty="0" smtClean="0"/>
          </a:p>
        </p:txBody>
      </p:sp>
      <p:sp>
        <p:nvSpPr>
          <p:cNvPr id="14" name="Szövegdoboz 13"/>
          <p:cNvSpPr txBox="1"/>
          <p:nvPr/>
        </p:nvSpPr>
        <p:spPr>
          <a:xfrm>
            <a:off x="5877223" y="4331701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Coin</a:t>
            </a:r>
            <a:endParaRPr lang="hu-HU" sz="28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5877223" y="5308852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Pass</a:t>
            </a:r>
            <a:endParaRPr lang="hu-HU" sz="2800" dirty="0"/>
          </a:p>
        </p:txBody>
      </p:sp>
      <p:sp>
        <p:nvSpPr>
          <p:cNvPr id="16" name="Téglalap 15"/>
          <p:cNvSpPr/>
          <p:nvPr/>
        </p:nvSpPr>
        <p:spPr>
          <a:xfrm>
            <a:off x="6279882" y="47538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thankyou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Unlocked</a:t>
            </a:r>
            <a:endParaRPr lang="hu-HU" sz="2000" dirty="0"/>
          </a:p>
        </p:txBody>
      </p:sp>
      <p:sp>
        <p:nvSpPr>
          <p:cNvPr id="17" name="Téglalap 16"/>
          <p:cNvSpPr/>
          <p:nvPr/>
        </p:nvSpPr>
        <p:spPr>
          <a:xfrm>
            <a:off x="6279882" y="573007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sz="2000" dirty="0" smtClean="0"/>
              <a:t>Action:	 </a:t>
            </a:r>
            <a:r>
              <a:rPr lang="hu-HU" sz="2000" dirty="0" err="1" smtClean="0"/>
              <a:t>lock</a:t>
            </a:r>
            <a:endParaRPr lang="hu-HU" sz="2000" dirty="0"/>
          </a:p>
          <a:p>
            <a:r>
              <a:rPr lang="hu-HU" sz="2000" dirty="0" err="1" smtClean="0"/>
              <a:t>State</a:t>
            </a:r>
            <a:r>
              <a:rPr lang="hu-HU" sz="2000" dirty="0"/>
              <a:t>: </a:t>
            </a:r>
            <a:r>
              <a:rPr lang="hu-HU" sz="2000" dirty="0" smtClean="0"/>
              <a:t>	 </a:t>
            </a:r>
            <a:r>
              <a:rPr lang="hu-HU" sz="2000" dirty="0" err="1" smtClean="0"/>
              <a:t>Locked</a:t>
            </a:r>
            <a:endParaRPr lang="hu-HU" sz="2000" dirty="0"/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2995850"/>
            <a:ext cx="5074276" cy="146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Turnstile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93141" y="1282216"/>
            <a:ext cx="524694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state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rgbClr val="00B0F0"/>
                </a:solidFill>
              </a:rPr>
              <a:t>event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COIN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unlock</a:t>
            </a:r>
            <a:r>
              <a:rPr lang="hu-HU" sz="2000" dirty="0" smtClean="0"/>
              <a:t>()</a:t>
            </a:r>
            <a:br>
              <a:rPr lang="hu-HU" sz="2000" dirty="0" smtClean="0"/>
            </a:br>
            <a:r>
              <a:rPr lang="hu-HU" sz="2000" dirty="0" smtClean="0"/>
              <a:t>	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PASS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alarm()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hu-HU" sz="2000" dirty="0" err="1" smtClean="0"/>
              <a:t>switch</a:t>
            </a:r>
            <a:r>
              <a:rPr lang="hu-HU" sz="2000" dirty="0" smtClean="0"/>
              <a:t>(</a:t>
            </a:r>
            <a:r>
              <a:rPr lang="hu-HU" sz="2000" dirty="0" err="1" smtClean="0">
                <a:solidFill>
                  <a:srgbClr val="00B0F0"/>
                </a:solidFill>
              </a:rPr>
              <a:t>event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COIN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thankyou</a:t>
            </a:r>
            <a:r>
              <a:rPr lang="hu-HU" sz="2000" dirty="0" smtClean="0"/>
              <a:t>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UNLOCKED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</a:t>
            </a:r>
            <a:r>
              <a:rPr lang="hu-HU" sz="2000" dirty="0" err="1" smtClean="0"/>
              <a:t>case</a:t>
            </a:r>
            <a:r>
              <a:rPr lang="hu-HU" sz="2000" dirty="0" smtClean="0"/>
              <a:t> </a:t>
            </a:r>
            <a:r>
              <a:rPr lang="hu-HU" sz="2000" b="1" dirty="0" smtClean="0">
                <a:solidFill>
                  <a:srgbClr val="00B0F0"/>
                </a:solidFill>
              </a:rPr>
              <a:t>PASS</a:t>
            </a:r>
            <a:r>
              <a:rPr lang="hu-HU" sz="2000" dirty="0" smtClean="0"/>
              <a:t>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lock</a:t>
            </a:r>
            <a:r>
              <a:rPr lang="hu-HU" sz="2000" dirty="0" smtClean="0"/>
              <a:t>()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		</a:t>
            </a:r>
            <a:r>
              <a:rPr lang="hu-HU" sz="2000" dirty="0" err="1" smtClean="0"/>
              <a:t>changeState</a:t>
            </a:r>
            <a:r>
              <a:rPr lang="hu-HU" sz="2000" dirty="0" smtClean="0"/>
              <a:t>(</a:t>
            </a:r>
            <a:r>
              <a:rPr lang="hu-HU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LOCKED</a:t>
            </a:r>
            <a:r>
              <a:rPr lang="hu-H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5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Turnstile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80689"/>
              </p:ext>
            </p:extLst>
          </p:nvPr>
        </p:nvGraphicFramePr>
        <p:xfrm>
          <a:off x="1444090" y="1880315"/>
          <a:ext cx="609600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State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Event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Action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Next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State</a:t>
                      </a:r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43773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9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/>
              <a:t>Calculator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2000" dirty="0" smtClean="0"/>
              <a:t>	</a:t>
            </a:r>
            <a:r>
              <a:rPr lang="hu-HU" sz="2000" dirty="0" err="1" smtClean="0"/>
              <a:t>States</a:t>
            </a:r>
            <a:r>
              <a:rPr lang="hu-HU" sz="2000" dirty="0" smtClean="0"/>
              <a:t> and </a:t>
            </a:r>
            <a:r>
              <a:rPr lang="hu-HU" sz="2000" dirty="0" err="1" smtClean="0"/>
              <a:t>Attributes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356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356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356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861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Turnstile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4670"/>
              </p:ext>
            </p:extLst>
          </p:nvPr>
        </p:nvGraphicFramePr>
        <p:xfrm>
          <a:off x="1444090" y="1880315"/>
          <a:ext cx="6096000" cy="1844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State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Event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Action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Next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State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25385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Turnstile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7024"/>
              </p:ext>
            </p:extLst>
          </p:nvPr>
        </p:nvGraphicFramePr>
        <p:xfrm>
          <a:off x="1444090" y="1880315"/>
          <a:ext cx="609600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State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Event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Action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Next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State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Turnstile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09001"/>
              </p:ext>
            </p:extLst>
          </p:nvPr>
        </p:nvGraphicFramePr>
        <p:xfrm>
          <a:off x="1444090" y="1880315"/>
          <a:ext cx="609600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State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Event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Action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Next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State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thankyou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Turnstile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42593"/>
              </p:ext>
            </p:extLst>
          </p:nvPr>
        </p:nvGraphicFramePr>
        <p:xfrm>
          <a:off x="1444090" y="1880315"/>
          <a:ext cx="609600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43773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State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Event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Action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Next</a:t>
                      </a:r>
                      <a:r>
                        <a:rPr lang="hu-HU" dirty="0" smtClean="0"/>
                        <a:t> </a:t>
                      </a:r>
                      <a:r>
                        <a:rPr lang="hu-HU" dirty="0" err="1" smtClean="0"/>
                        <a:t>State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alarm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Coin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thankyou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Unlocked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Pass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 smtClean="0"/>
                        <a:t>Locked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3" y="4361006"/>
            <a:ext cx="7097754" cy="20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/>
              <a:t>– </a:t>
            </a:r>
            <a:r>
              <a:rPr lang="hu-HU" dirty="0" smtClean="0"/>
              <a:t> </a:t>
            </a:r>
            <a:r>
              <a:rPr lang="hu-HU" dirty="0" err="1" smtClean="0"/>
              <a:t>Cursor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79" y="1528904"/>
            <a:ext cx="6081911" cy="47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</a:t>
            </a:r>
            <a:r>
              <a:rPr lang="hu-HU" dirty="0" err="1"/>
              <a:t>Example</a:t>
            </a:r>
            <a:r>
              <a:rPr lang="hu-HU" dirty="0"/>
              <a:t> –  </a:t>
            </a:r>
            <a:r>
              <a:rPr lang="hu-HU" dirty="0" err="1"/>
              <a:t>Cursor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8156678" cy="41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</a:t>
            </a:r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/>
              <a:t>–</a:t>
            </a:r>
            <a:r>
              <a:rPr lang="hu-HU" dirty="0" smtClean="0"/>
              <a:t> </a:t>
            </a:r>
            <a:r>
              <a:rPr lang="hu-HU" dirty="0" err="1" smtClean="0"/>
              <a:t>Garage</a:t>
            </a:r>
            <a:r>
              <a:rPr lang="hu-HU" dirty="0" smtClean="0"/>
              <a:t> </a:t>
            </a:r>
            <a:r>
              <a:rPr lang="hu-HU" dirty="0" err="1" smtClean="0"/>
              <a:t>door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9227"/>
            <a:ext cx="7097486" cy="44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Industrial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– </a:t>
            </a:r>
            <a:r>
              <a:rPr lang="hu-HU" dirty="0" smtClean="0"/>
              <a:t>Game </a:t>
            </a:r>
            <a:r>
              <a:rPr lang="hu-HU" dirty="0" err="1" smtClean="0"/>
              <a:t>industry</a:t>
            </a:r>
            <a:endParaRPr lang="hu-HU" sz="3600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6" y="2532514"/>
            <a:ext cx="7324725" cy="395287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56" y="1324203"/>
            <a:ext cx="888426" cy="10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Industrial</a:t>
            </a:r>
            <a:r>
              <a:rPr lang="hu-HU" dirty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– </a:t>
            </a:r>
            <a:r>
              <a:rPr lang="hu-HU" dirty="0"/>
              <a:t/>
            </a:r>
            <a:br>
              <a:rPr lang="hu-HU" dirty="0"/>
            </a:br>
            <a:r>
              <a:rPr lang="hu-HU" sz="4000" dirty="0" err="1" smtClean="0"/>
              <a:t>Embedded</a:t>
            </a:r>
            <a:r>
              <a:rPr lang="hu-HU" sz="4000" dirty="0" smtClean="0"/>
              <a:t> </a:t>
            </a:r>
            <a:r>
              <a:rPr lang="hu-HU" sz="4000" dirty="0" err="1" smtClean="0"/>
              <a:t>systems</a:t>
            </a:r>
            <a:endParaRPr lang="hu-HU" sz="40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43" y="2857944"/>
            <a:ext cx="5399314" cy="378951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1" b="45397"/>
          <a:stretch/>
        </p:blipFill>
        <p:spPr>
          <a:xfrm>
            <a:off x="2040362" y="2061943"/>
            <a:ext cx="5063275" cy="6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356</a:t>
            </a:r>
            <a:r>
              <a:rPr lang="hu-HU" dirty="0" smtClean="0"/>
              <a:t> +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356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(+): 356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12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356</a:t>
            </a:r>
            <a:r>
              <a:rPr lang="hu-HU" dirty="0" smtClean="0"/>
              <a:t> + 675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350580" y="3311611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675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(+): 356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675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03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</a:t>
            </a:r>
            <a:r>
              <a:rPr lang="hu-HU" dirty="0" smtClean="0"/>
              <a:t> x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231957" y="3311611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1031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1031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40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</a:t>
            </a:r>
            <a:r>
              <a:rPr lang="hu-HU" dirty="0" smtClean="0"/>
              <a:t> x 2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850717" y="331161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5428735" y="3411785"/>
            <a:ext cx="31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1031</a:t>
            </a:r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7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/>
              <a:t>Calculator</a:t>
            </a:r>
            <a:r>
              <a:rPr lang="hu-HU" dirty="0"/>
              <a:t/>
            </a:r>
            <a:br>
              <a:rPr lang="hu-HU" dirty="0"/>
            </a:br>
            <a:r>
              <a:rPr lang="hu-HU" sz="2000" dirty="0"/>
              <a:t>	</a:t>
            </a:r>
            <a:r>
              <a:rPr lang="hu-HU" sz="2000" dirty="0" err="1"/>
              <a:t>States</a:t>
            </a:r>
            <a:r>
              <a:rPr lang="hu-HU" sz="2000" dirty="0"/>
              <a:t> and </a:t>
            </a:r>
            <a:r>
              <a:rPr lang="hu-HU" sz="2000" dirty="0" err="1"/>
              <a:t>Attributes</a:t>
            </a:r>
            <a:endParaRPr lang="hu-HU" sz="2000" dirty="0"/>
          </a:p>
        </p:txBody>
      </p:sp>
      <p:sp>
        <p:nvSpPr>
          <p:cNvPr id="5" name="Téglalap 4"/>
          <p:cNvSpPr/>
          <p:nvPr/>
        </p:nvSpPr>
        <p:spPr>
          <a:xfrm>
            <a:off x="6316771" y="5305166"/>
            <a:ext cx="2446638" cy="12768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/>
              <a:t>- </a:t>
            </a:r>
            <a:r>
              <a:rPr lang="hu-HU" dirty="0" err="1"/>
              <a:t>screen</a:t>
            </a:r>
            <a:r>
              <a:rPr lang="hu-HU" dirty="0"/>
              <a:t> : </a:t>
            </a:r>
            <a:r>
              <a:rPr lang="hu-HU" dirty="0" err="1" smtClean="0"/>
              <a:t>String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- </a:t>
            </a:r>
            <a:r>
              <a:rPr lang="hu-HU" dirty="0" err="1" smtClean="0"/>
              <a:t>leftside</a:t>
            </a:r>
            <a:r>
              <a:rPr lang="hu-HU" dirty="0" smtClean="0"/>
              <a:t> : </a:t>
            </a:r>
            <a:r>
              <a:rPr lang="hu-HU" dirty="0" err="1" smtClean="0"/>
              <a:t>Float</a:t>
            </a:r>
            <a:endParaRPr lang="hu-HU" dirty="0" smtClean="0"/>
          </a:p>
          <a:p>
            <a:r>
              <a:rPr lang="hu-HU" dirty="0" smtClean="0"/>
              <a:t>- </a:t>
            </a:r>
            <a:r>
              <a:rPr lang="hu-HU" dirty="0" err="1" smtClean="0"/>
              <a:t>buffer</a:t>
            </a:r>
            <a:r>
              <a:rPr lang="hu-HU" dirty="0" smtClean="0"/>
              <a:t> : </a:t>
            </a:r>
            <a:r>
              <a:rPr lang="hu-HU" dirty="0" err="1" smtClean="0"/>
              <a:t>Float</a:t>
            </a:r>
            <a:endParaRPr lang="hu-HU" dirty="0" smtClean="0"/>
          </a:p>
          <a:p>
            <a:r>
              <a:rPr lang="hu-HU" dirty="0" smtClean="0"/>
              <a:t>- operator : </a:t>
            </a:r>
            <a:r>
              <a:rPr lang="hu-HU" dirty="0" err="1" smtClean="0"/>
              <a:t>String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316771" y="4868562"/>
            <a:ext cx="2446638" cy="4366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Calculator</a:t>
            </a:r>
            <a:endParaRPr lang="hu-HU" dirty="0"/>
          </a:p>
        </p:txBody>
      </p:sp>
      <p:pic>
        <p:nvPicPr>
          <p:cNvPr id="7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3" r="18756"/>
          <a:stretch/>
        </p:blipFill>
        <p:spPr>
          <a:xfrm>
            <a:off x="484710" y="2042795"/>
            <a:ext cx="3731741" cy="4325054"/>
          </a:xfrm>
        </p:spPr>
      </p:pic>
      <p:sp>
        <p:nvSpPr>
          <p:cNvPr id="3" name="Szövegdoboz 2"/>
          <p:cNvSpPr txBox="1"/>
          <p:nvPr/>
        </p:nvSpPr>
        <p:spPr>
          <a:xfrm>
            <a:off x="5428735" y="2331308"/>
            <a:ext cx="279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 smtClean="0"/>
              <a:t>(356 + 675) x 2</a:t>
            </a:r>
            <a:r>
              <a:rPr lang="hu-HU" dirty="0" smtClean="0"/>
              <a:t> =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5428735" y="3411785"/>
            <a:ext cx="311390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of </a:t>
            </a:r>
            <a:r>
              <a:rPr lang="hu-HU" dirty="0" err="1" smtClean="0"/>
              <a:t>operation</a:t>
            </a:r>
            <a:r>
              <a:rPr lang="hu-HU" dirty="0" smtClean="0"/>
              <a:t> (x): 2062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2100510" y="3311611"/>
            <a:ext cx="118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2062</a:t>
            </a:r>
            <a:endParaRPr lang="hu-HU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5428735" y="2873634"/>
            <a:ext cx="311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Buffer</a:t>
            </a:r>
            <a:r>
              <a:rPr lang="hu-HU" dirty="0" smtClean="0"/>
              <a:t>: -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16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57098"/>
          </a:xfrm>
        </p:spPr>
        <p:txBody>
          <a:bodyPr/>
          <a:lstStyle/>
          <a:p>
            <a:r>
              <a:rPr lang="hu-HU" dirty="0"/>
              <a:t>1.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Calculator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1309816"/>
            <a:ext cx="4320000" cy="48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1095</TotalTime>
  <Words>581</Words>
  <Application>Microsoft Office PowerPoint</Application>
  <PresentationFormat>Diavetítés a képernyőre (4:3 oldalarány)</PresentationFormat>
  <Paragraphs>252</Paragraphs>
  <Slides>38</Slides>
  <Notes>19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39" baseType="lpstr">
      <vt:lpstr>Ion</vt:lpstr>
      <vt:lpstr>1. Example – Calculator</vt:lpstr>
      <vt:lpstr>1. Example – Calculator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</vt:lpstr>
      <vt:lpstr>1. Example – Calculator</vt:lpstr>
      <vt:lpstr>1. Example – Calculator</vt:lpstr>
      <vt:lpstr>1. Example – Calculator</vt:lpstr>
      <vt:lpstr>1. Example – Calculator</vt:lpstr>
      <vt:lpstr>1. Example – Calculator</vt:lpstr>
      <vt:lpstr>1. Example – Calculator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1. Example – Calculator  States and Attributes</vt:lpstr>
      <vt:lpstr>2. Example – Turnstile</vt:lpstr>
      <vt:lpstr>2. Example – Turnstile</vt:lpstr>
      <vt:lpstr>2. Example – Turnstile</vt:lpstr>
      <vt:lpstr>2. Example – Turnstile</vt:lpstr>
      <vt:lpstr>2. Example – Turnstile</vt:lpstr>
      <vt:lpstr>2. Example – Turnstile</vt:lpstr>
      <vt:lpstr>2. Example – Turnstile</vt:lpstr>
      <vt:lpstr>2. Example – Turnstile</vt:lpstr>
      <vt:lpstr>3. Example –  Cursor</vt:lpstr>
      <vt:lpstr>3. Example –  Cursor</vt:lpstr>
      <vt:lpstr>4. Example – Garage door</vt:lpstr>
      <vt:lpstr>Industrial application – Game industry</vt:lpstr>
      <vt:lpstr>Industrial application –  Embedded systems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Technológia I.</dc:title>
  <dc:creator>Andris</dc:creator>
  <cp:lastModifiedBy>HurryCane</cp:lastModifiedBy>
  <cp:revision>64</cp:revision>
  <dcterms:created xsi:type="dcterms:W3CDTF">2015-12-02T20:47:29Z</dcterms:created>
  <dcterms:modified xsi:type="dcterms:W3CDTF">2018-10-04T11:51:42Z</dcterms:modified>
</cp:coreProperties>
</file>