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8" r:id="rId2"/>
    <p:sldId id="257" r:id="rId3"/>
    <p:sldId id="259" r:id="rId4"/>
    <p:sldId id="261" r:id="rId5"/>
    <p:sldId id="286" r:id="rId6"/>
    <p:sldId id="284" r:id="rId7"/>
    <p:sldId id="287" r:id="rId8"/>
    <p:sldId id="289" r:id="rId9"/>
    <p:sldId id="290" r:id="rId10"/>
    <p:sldId id="292" r:id="rId11"/>
    <p:sldId id="293" r:id="rId12"/>
    <p:sldId id="294" r:id="rId13"/>
    <p:sldId id="295" r:id="rId14"/>
    <p:sldId id="279" r:id="rId15"/>
  </p:sldIdLst>
  <p:sldSz cx="9144000" cy="5143500" type="screen16x9"/>
  <p:notesSz cx="6858000" cy="9144000"/>
  <p:embeddedFontLst>
    <p:embeddedFont>
      <p:font typeface="Roboto Condensed" pitchFamily="2" charset="0"/>
      <p:regular r:id="rId17"/>
    </p:embeddedFont>
    <p:embeddedFont>
      <p:font typeface="Roboto Condensed Light" charset="0"/>
      <p:regular r:id="rId18"/>
      <p:bold r:id="rId19"/>
      <p:italic r:id="rId20"/>
      <p:boldItalic r:id="rId21"/>
    </p:embeddedFont>
    <p:embeddedFont>
      <p:font typeface="Arvo" pitchFamily="2" charset="-93"/>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988022B-D225-417F-A866-660C0DA59A23}">
  <a:tblStyle styleId="{B988022B-D225-417F-A866-660C0DA59A2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66"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8900310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vi-VN"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vi-VN"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5697213" y="2635518"/>
            <a:ext cx="889200" cy="2964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28" name="Shape 28"/>
          <p:cNvGrpSpPr/>
          <p:nvPr/>
        </p:nvGrpSpPr>
        <p:grpSpPr>
          <a:xfrm rot="10800000" flipH="1">
            <a:off x="-1" y="2924825"/>
            <a:ext cx="6589086" cy="2027267"/>
            <a:chOff x="-9894851" y="-4493254"/>
            <a:chExt cx="21200407" cy="6522739"/>
          </a:xfrm>
        </p:grpSpPr>
        <p:sp>
          <p:nvSpPr>
            <p:cNvPr id="29" name="Shape 29"/>
            <p:cNvSpPr/>
            <p:nvPr/>
          </p:nvSpPr>
          <p:spPr>
            <a:xfrm>
              <a:off x="-9894851" y="-4493114"/>
              <a:ext cx="14685300" cy="65226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30" name="Shape 30"/>
            <p:cNvSpPr/>
            <p:nvPr/>
          </p:nvSpPr>
          <p:spPr>
            <a:xfrm>
              <a:off x="4782955" y="-4493254"/>
              <a:ext cx="6522599" cy="65226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31" name="Shape 31"/>
          <p:cNvGrpSpPr/>
          <p:nvPr/>
        </p:nvGrpSpPr>
        <p:grpSpPr>
          <a:xfrm>
            <a:off x="6946841" y="4472722"/>
            <a:ext cx="2202829" cy="670794"/>
            <a:chOff x="5575241" y="4472722"/>
            <a:chExt cx="2202829" cy="670794"/>
          </a:xfrm>
        </p:grpSpPr>
        <p:sp>
          <p:nvSpPr>
            <p:cNvPr id="32" name="Shape 32"/>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33" name="Shape 33"/>
            <p:cNvGrpSpPr/>
            <p:nvPr/>
          </p:nvGrpSpPr>
          <p:grpSpPr>
            <a:xfrm flipH="1">
              <a:off x="5734850" y="4472722"/>
              <a:ext cx="2040836" cy="670794"/>
              <a:chOff x="1297953" y="330075"/>
              <a:chExt cx="5169293" cy="1699505"/>
            </a:xfrm>
          </p:grpSpPr>
          <p:sp>
            <p:nvSpPr>
              <p:cNvPr id="34" name="Shape 34"/>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36" name="Shape 36"/>
            <p:cNvGrpSpPr/>
            <p:nvPr/>
          </p:nvGrpSpPr>
          <p:grpSpPr>
            <a:xfrm flipH="1">
              <a:off x="5578208" y="4646737"/>
              <a:ext cx="2199862" cy="304562"/>
              <a:chOff x="-5827152" y="330075"/>
              <a:chExt cx="12276018" cy="1699568"/>
            </a:xfrm>
          </p:grpSpPr>
          <p:sp>
            <p:nvSpPr>
              <p:cNvPr id="37" name="Shape 37"/>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38" name="Shape 38"/>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40" name="Shape 40"/>
          <p:cNvSpPr txBox="1">
            <a:spLocks noGrp="1"/>
          </p:cNvSpPr>
          <p:nvPr>
            <p:ph type="subTitle" idx="1"/>
          </p:nvPr>
        </p:nvSpPr>
        <p:spPr>
          <a:xfrm>
            <a:off x="463525" y="3975448"/>
            <a:ext cx="4094400" cy="784800"/>
          </a:xfrm>
          <a:prstGeom prst="rect">
            <a:avLst/>
          </a:prstGeom>
        </p:spPr>
        <p:txBody>
          <a:bodyPr lIns="91425" tIns="91425" rIns="91425" bIns="91425" anchor="t" anchorCtr="0"/>
          <a:lstStyle>
            <a:lvl1pPr lvl="0" rtl="0">
              <a:spcBef>
                <a:spcPts val="0"/>
              </a:spcBef>
              <a:buClr>
                <a:srgbClr val="FF9800"/>
              </a:buClr>
              <a:buSzPct val="100000"/>
              <a:buNone/>
              <a:defRPr sz="2000">
                <a:solidFill>
                  <a:srgbClr val="FF9800"/>
                </a:solidFill>
              </a:defRPr>
            </a:lvl1pPr>
            <a:lvl2pPr lvl="1" rtl="0">
              <a:spcBef>
                <a:spcPts val="0"/>
              </a:spcBef>
              <a:buClr>
                <a:srgbClr val="FF9800"/>
              </a:buClr>
              <a:buSzPct val="100000"/>
              <a:buNone/>
              <a:defRPr sz="2000">
                <a:solidFill>
                  <a:srgbClr val="FF9800"/>
                </a:solidFill>
              </a:defRPr>
            </a:lvl2pPr>
            <a:lvl3pPr lvl="2" rtl="0">
              <a:spcBef>
                <a:spcPts val="0"/>
              </a:spcBef>
              <a:buClr>
                <a:srgbClr val="FF9800"/>
              </a:buClr>
              <a:buSzPct val="100000"/>
              <a:buNone/>
              <a:defRPr sz="2000">
                <a:solidFill>
                  <a:srgbClr val="FF9800"/>
                </a:solidFill>
              </a:defRPr>
            </a:lvl3pPr>
            <a:lvl4pPr lvl="3" rtl="0">
              <a:spcBef>
                <a:spcPts val="0"/>
              </a:spcBef>
              <a:buClr>
                <a:srgbClr val="FF9800"/>
              </a:buClr>
              <a:buSzPct val="100000"/>
              <a:buNone/>
              <a:defRPr sz="2000">
                <a:solidFill>
                  <a:srgbClr val="FF9800"/>
                </a:solidFill>
              </a:defRPr>
            </a:lvl4pPr>
            <a:lvl5pPr lvl="4" rtl="0">
              <a:spcBef>
                <a:spcPts val="0"/>
              </a:spcBef>
              <a:buClr>
                <a:srgbClr val="FF9800"/>
              </a:buClr>
              <a:buSzPct val="100000"/>
              <a:buNone/>
              <a:defRPr sz="2000">
                <a:solidFill>
                  <a:srgbClr val="FF9800"/>
                </a:solidFill>
              </a:defRPr>
            </a:lvl5pPr>
            <a:lvl6pPr lvl="5" rtl="0">
              <a:spcBef>
                <a:spcPts val="0"/>
              </a:spcBef>
              <a:buClr>
                <a:srgbClr val="FF9800"/>
              </a:buClr>
              <a:buSzPct val="100000"/>
              <a:buNone/>
              <a:defRPr sz="2000">
                <a:solidFill>
                  <a:srgbClr val="FF9800"/>
                </a:solidFill>
              </a:defRPr>
            </a:lvl6pPr>
            <a:lvl7pPr lvl="6" rtl="0">
              <a:spcBef>
                <a:spcPts val="0"/>
              </a:spcBef>
              <a:buClr>
                <a:srgbClr val="FF9800"/>
              </a:buClr>
              <a:buSzPct val="100000"/>
              <a:buNone/>
              <a:defRPr sz="2000">
                <a:solidFill>
                  <a:srgbClr val="FF9800"/>
                </a:solidFill>
              </a:defRPr>
            </a:lvl7pPr>
            <a:lvl8pPr lvl="7" rtl="0">
              <a:spcBef>
                <a:spcPts val="0"/>
              </a:spcBef>
              <a:buClr>
                <a:srgbClr val="FF9800"/>
              </a:buClr>
              <a:buSzPct val="100000"/>
              <a:buNone/>
              <a:defRPr sz="2000">
                <a:solidFill>
                  <a:srgbClr val="FF9800"/>
                </a:solidFill>
              </a:defRPr>
            </a:lvl8pPr>
            <a:lvl9pPr lvl="8" rtl="0">
              <a:spcBef>
                <a:spcPts val="0"/>
              </a:spcBef>
              <a:buClr>
                <a:srgbClr val="FF9800"/>
              </a:buClr>
              <a:buSzPct val="100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3" y="40"/>
            <a:ext cx="7072430" cy="1327314"/>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1" y="4472722"/>
            <a:ext cx="2202829" cy="670794"/>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77" name="Shape 7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lIns="91425" tIns="91425" rIns="91425" bIns="91425" anchor="ctr"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3" y="40"/>
            <a:ext cx="7072430" cy="1327314"/>
            <a:chOff x="-3" y="40"/>
            <a:chExt cx="7072430" cy="1327314"/>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1" y="4472722"/>
            <a:ext cx="2202829" cy="670794"/>
            <a:chOff x="5575241" y="4472722"/>
            <a:chExt cx="2202829" cy="670794"/>
          </a:xfrm>
        </p:grpSpPr>
        <p:sp>
          <p:nvSpPr>
            <p:cNvPr id="91" name="Shape 9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97" name="Shape 9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7"/>
            <a:ext cx="3378300" cy="2724300"/>
          </a:xfrm>
          <a:prstGeom prst="rect">
            <a:avLst/>
          </a:prstGeom>
        </p:spPr>
        <p:txBody>
          <a:bodyPr lIns="91425" tIns="91425" rIns="91425" bIns="91425" anchor="t" anchorCtr="0"/>
          <a:lstStyle>
            <a:lvl1pPr lvl="0">
              <a:spcBef>
                <a:spcPts val="0"/>
              </a:spcBef>
              <a:buSzPct val="100000"/>
              <a:buChar char="●"/>
              <a:defRPr sz="2000"/>
            </a:lvl1pPr>
            <a:lvl2pPr lvl="1">
              <a:spcBef>
                <a:spcPts val="0"/>
              </a:spcBef>
              <a:buSzPct val="100000"/>
              <a:buChar char="○"/>
              <a:defRPr sz="2000"/>
            </a:lvl2pPr>
            <a:lvl3pPr lvl="2">
              <a:spcBef>
                <a:spcPts val="0"/>
              </a:spcBef>
              <a:buSzPct val="100000"/>
              <a:buChar char="■"/>
              <a:defRPr sz="2000"/>
            </a:lvl3pPr>
            <a:lvl4pPr lvl="3">
              <a:spcBef>
                <a:spcPts val="0"/>
              </a:spcBef>
              <a:buSzPct val="100000"/>
              <a:buChar char="●"/>
              <a:defRPr sz="2000"/>
            </a:lvl4pPr>
            <a:lvl5pPr lvl="4">
              <a:spcBef>
                <a:spcPts val="0"/>
              </a:spcBef>
              <a:buSzPct val="100000"/>
              <a:buChar char="○"/>
              <a:defRPr sz="2000"/>
            </a:lvl5pPr>
            <a:lvl6pPr lvl="5">
              <a:spcBef>
                <a:spcPts val="0"/>
              </a:spcBef>
              <a:buSzPct val="100000"/>
              <a:buChar char="■"/>
              <a:defRPr sz="2000"/>
            </a:lvl6pPr>
            <a:lvl7pPr lvl="6">
              <a:spcBef>
                <a:spcPts val="0"/>
              </a:spcBef>
              <a:buSzPct val="100000"/>
              <a:buChar char="●"/>
              <a:defRPr sz="2000"/>
            </a:lvl7pPr>
            <a:lvl8pPr lvl="7">
              <a:spcBef>
                <a:spcPts val="0"/>
              </a:spcBef>
              <a:buSzPct val="100000"/>
              <a:buChar char="○"/>
              <a:defRPr sz="2000"/>
            </a:lvl8pPr>
            <a:lvl9pPr lvl="8">
              <a:spcBef>
                <a:spcPts val="0"/>
              </a:spcBef>
              <a:buSzPct val="100000"/>
              <a:buChar char="■"/>
              <a:defRPr sz="2000"/>
            </a:lvl9pPr>
          </a:lstStyle>
          <a:p>
            <a:endParaRPr/>
          </a:p>
        </p:txBody>
      </p:sp>
      <p:sp>
        <p:nvSpPr>
          <p:cNvPr id="100" name="Shape 100"/>
          <p:cNvSpPr txBox="1">
            <a:spLocks noGrp="1"/>
          </p:cNvSpPr>
          <p:nvPr>
            <p:ph type="body" idx="2"/>
          </p:nvPr>
        </p:nvSpPr>
        <p:spPr>
          <a:xfrm>
            <a:off x="4396123" y="1537987"/>
            <a:ext cx="3378299" cy="2724300"/>
          </a:xfrm>
          <a:prstGeom prst="rect">
            <a:avLst/>
          </a:prstGeom>
        </p:spPr>
        <p:txBody>
          <a:bodyPr lIns="91425" tIns="91425" rIns="91425" bIns="91425" anchor="t" anchorCtr="0"/>
          <a:lstStyle>
            <a:lvl1pPr lvl="0">
              <a:spcBef>
                <a:spcPts val="0"/>
              </a:spcBef>
              <a:buSzPct val="100000"/>
              <a:buChar char="●"/>
              <a:defRPr sz="2000"/>
            </a:lvl1pPr>
            <a:lvl2pPr lvl="1">
              <a:spcBef>
                <a:spcPts val="0"/>
              </a:spcBef>
              <a:buSzPct val="100000"/>
              <a:buChar char="○"/>
              <a:defRPr sz="2000"/>
            </a:lvl2pPr>
            <a:lvl3pPr lvl="2">
              <a:spcBef>
                <a:spcPts val="0"/>
              </a:spcBef>
              <a:buSzPct val="100000"/>
              <a:buChar char="■"/>
              <a:defRPr sz="2000"/>
            </a:lvl3pPr>
            <a:lvl4pPr lvl="3">
              <a:spcBef>
                <a:spcPts val="0"/>
              </a:spcBef>
              <a:buSzPct val="100000"/>
              <a:buChar char="●"/>
              <a:defRPr sz="2000"/>
            </a:lvl4pPr>
            <a:lvl5pPr lvl="4">
              <a:spcBef>
                <a:spcPts val="0"/>
              </a:spcBef>
              <a:buSzPct val="100000"/>
              <a:buChar char="○"/>
              <a:defRPr sz="2000"/>
            </a:lvl5pPr>
            <a:lvl6pPr lvl="5">
              <a:spcBef>
                <a:spcPts val="0"/>
              </a:spcBef>
              <a:buSzPct val="100000"/>
              <a:buChar char="■"/>
              <a:defRPr sz="2000"/>
            </a:lvl6pPr>
            <a:lvl7pPr lvl="6">
              <a:spcBef>
                <a:spcPts val="0"/>
              </a:spcBef>
              <a:buSzPct val="100000"/>
              <a:buChar char="●"/>
              <a:defRPr sz="2000"/>
            </a:lvl7pPr>
            <a:lvl8pPr lvl="7">
              <a:spcBef>
                <a:spcPts val="0"/>
              </a:spcBef>
              <a:buSzPct val="100000"/>
              <a:buChar char="○"/>
              <a:defRPr sz="2000"/>
            </a:lvl8pPr>
            <a:lvl9pPr lvl="8">
              <a:spcBef>
                <a:spcPts val="0"/>
              </a:spcBef>
              <a:buSzPct val="100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1" y="4472722"/>
            <a:ext cx="2202829" cy="670794"/>
            <a:chOff x="5575241" y="4472722"/>
            <a:chExt cx="2202829" cy="670794"/>
          </a:xfrm>
        </p:grpSpPr>
        <p:sp>
          <p:nvSpPr>
            <p:cNvPr id="165" name="Shape 165"/>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2"/>
              <a:ext cx="2040836" cy="670794"/>
              <a:chOff x="1297953" y="330075"/>
              <a:chExt cx="5169293" cy="1699505"/>
            </a:xfrm>
          </p:grpSpPr>
          <p:sp>
            <p:nvSpPr>
              <p:cNvPr id="167" name="Shape 167"/>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8" y="4646737"/>
              <a:ext cx="2199862" cy="304562"/>
              <a:chOff x="-5827152" y="330075"/>
              <a:chExt cx="12276018" cy="1699568"/>
            </a:xfrm>
          </p:grpSpPr>
          <p:sp>
            <p:nvSpPr>
              <p:cNvPr id="170" name="Shape 170"/>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171" name="Shape 171"/>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29" cy="670794"/>
            <a:chOff x="5575241" y="4472722"/>
            <a:chExt cx="2202829" cy="670794"/>
          </a:xfrm>
        </p:grpSpPr>
        <p:sp>
          <p:nvSpPr>
            <p:cNvPr id="173" name="Shape 173"/>
            <p:cNvSpPr/>
            <p:nvPr/>
          </p:nvSpPr>
          <p:spPr>
            <a:xfrm rot="10800000">
              <a:off x="5575241" y="4948333"/>
              <a:ext cx="394200" cy="131400"/>
            </a:xfrm>
            <a:prstGeom prst="triangle">
              <a:avLst>
                <a:gd name="adj" fmla="val 32425"/>
              </a:avLst>
            </a:prstGeom>
            <a:solidFill>
              <a:srgbClr val="263248"/>
            </a:solidFill>
            <a:ln>
              <a:noFill/>
            </a:ln>
          </p:spPr>
          <p:txBody>
            <a:bodyPr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2"/>
              <a:ext cx="2040836" cy="670794"/>
              <a:chOff x="1297953" y="330075"/>
              <a:chExt cx="5169293" cy="1699505"/>
            </a:xfrm>
          </p:grpSpPr>
          <p:sp>
            <p:nvSpPr>
              <p:cNvPr id="175" name="Shape 175"/>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8" y="4646737"/>
              <a:ext cx="2199862" cy="304562"/>
              <a:chOff x="-5827152" y="330075"/>
              <a:chExt cx="12276018" cy="1699568"/>
            </a:xfrm>
          </p:grpSpPr>
          <p:sp>
            <p:nvSpPr>
              <p:cNvPr id="178" name="Shape 178"/>
              <p:cNvSpPr/>
              <p:nvPr/>
            </p:nvSpPr>
            <p:spPr>
              <a:xfrm>
                <a:off x="-5827152" y="330143"/>
                <a:ext cx="1061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p>
            </p:txBody>
          </p:sp>
          <p:sp>
            <p:nvSpPr>
              <p:cNvPr id="179" name="Shape 179"/>
              <p:cNvSpPr/>
              <p:nvPr/>
            </p:nvSpPr>
            <p:spPr>
              <a:xfrm>
                <a:off x="4749365" y="330075"/>
                <a:ext cx="1699500" cy="1699500"/>
              </a:xfrm>
              <a:prstGeom prst="rtTriangle">
                <a:avLst/>
              </a:prstGeom>
              <a:solidFill>
                <a:srgbClr val="3F5378"/>
              </a:solidFill>
              <a:ln>
                <a:noFill/>
              </a:ln>
            </p:spPr>
            <p:txBody>
              <a:bodyPr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lIns="91425" tIns="91425" rIns="91425" bIns="91425" anchor="ctr" anchorCtr="0"/>
          <a:lstStyle>
            <a:lvl1pPr lvl="0">
              <a:spcBef>
                <a:spcPts val="600"/>
              </a:spcBef>
              <a:spcAft>
                <a:spcPts val="1000"/>
              </a:spcAft>
              <a:buNone/>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None/>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None/>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None/>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None/>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None/>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None/>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None/>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None/>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6"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1026" name="Picture 2" descr="D:\CV\U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67494"/>
            <a:ext cx="2478832" cy="2232248"/>
          </a:xfrm>
          <a:prstGeom prst="rect">
            <a:avLst/>
          </a:prstGeom>
          <a:noFill/>
          <a:extLst>
            <a:ext uri="{909E8E84-426E-40DD-AFC4-6F175D3DCCD1}">
              <a14:hiddenFill xmlns:a14="http://schemas.microsoft.com/office/drawing/2010/main">
                <a:solidFill>
                  <a:srgbClr val="FFFFFF"/>
                </a:solidFill>
              </a14:hiddenFill>
            </a:ext>
          </a:extLst>
        </p:spPr>
      </p:pic>
      <p:sp>
        <p:nvSpPr>
          <p:cNvPr id="213" name="Shape 213"/>
          <p:cNvSpPr txBox="1">
            <a:spLocks noGrp="1"/>
          </p:cNvSpPr>
          <p:nvPr>
            <p:ph type="ctrTitle" idx="4294967295"/>
          </p:nvPr>
        </p:nvSpPr>
        <p:spPr>
          <a:xfrm>
            <a:off x="1275150" y="2364400"/>
            <a:ext cx="6593700" cy="1159800"/>
          </a:xfrm>
          <a:prstGeom prst="rect">
            <a:avLst/>
          </a:prstGeom>
        </p:spPr>
        <p:txBody>
          <a:bodyPr lIns="91425" tIns="91425" rIns="91425" bIns="91425" anchor="ctr" anchorCtr="0">
            <a:noAutofit/>
          </a:bodyPr>
          <a:lstStyle/>
          <a:p>
            <a:pPr lvl="0" algn="ctr"/>
            <a:r>
              <a:rPr lang="vi-VN" sz="3200" dirty="0">
                <a:solidFill>
                  <a:srgbClr val="FF9800"/>
                </a:solidFill>
              </a:rPr>
              <a:t>XÂY DỰNG ỨNG DỤNG UET MAIL</a:t>
            </a:r>
            <a:br>
              <a:rPr lang="vi-VN" sz="3200" dirty="0">
                <a:solidFill>
                  <a:srgbClr val="FF9800"/>
                </a:solidFill>
              </a:rPr>
            </a:br>
            <a:r>
              <a:rPr lang="vi-VN" sz="3200" dirty="0">
                <a:solidFill>
                  <a:srgbClr val="FF9800"/>
                </a:solidFill>
              </a:rPr>
              <a:t> TRÊN THIẾT BỊ DI ĐỘNG THÔNG MINH</a:t>
            </a:r>
            <a:endParaRPr lang="en" sz="3200" dirty="0">
              <a:solidFill>
                <a:srgbClr val="FF9800"/>
              </a:solidFill>
            </a:endParaRPr>
          </a:p>
        </p:txBody>
      </p:sp>
      <p:sp>
        <p:nvSpPr>
          <p:cNvPr id="214" name="Shape 214"/>
          <p:cNvSpPr txBox="1">
            <a:spLocks noGrp="1"/>
          </p:cNvSpPr>
          <p:nvPr>
            <p:ph type="subTitle" idx="4294967295"/>
          </p:nvPr>
        </p:nvSpPr>
        <p:spPr>
          <a:xfrm>
            <a:off x="1275150" y="3435846"/>
            <a:ext cx="6593700" cy="1136353"/>
          </a:xfrm>
          <a:prstGeom prst="rect">
            <a:avLst/>
          </a:prstGeom>
        </p:spPr>
        <p:txBody>
          <a:bodyPr lIns="91425" tIns="91425" rIns="91425" bIns="91425" anchor="ctr" anchorCtr="0">
            <a:noAutofit/>
          </a:bodyPr>
          <a:lstStyle/>
          <a:p>
            <a:pPr lvl="0" rtl="0">
              <a:spcBef>
                <a:spcPts val="0"/>
              </a:spcBef>
              <a:spcAft>
                <a:spcPts val="0"/>
              </a:spcAft>
              <a:buNone/>
            </a:pPr>
            <a:r>
              <a:rPr lang="vi-VN" sz="2000" b="1" dirty="0" smtClean="0">
                <a:latin typeface="+mn-lt"/>
              </a:rPr>
              <a:t>Nguyễn Văn Diên</a:t>
            </a:r>
          </a:p>
          <a:p>
            <a:pPr lvl="0" rtl="0">
              <a:spcBef>
                <a:spcPts val="0"/>
              </a:spcBef>
              <a:spcAft>
                <a:spcPts val="0"/>
              </a:spcAft>
              <a:buNone/>
            </a:pPr>
            <a:r>
              <a:rPr lang="vi-VN" sz="2000" dirty="0" smtClean="0">
                <a:latin typeface="+mn-lt"/>
              </a:rPr>
              <a:t>Lớp: K61N</a:t>
            </a:r>
          </a:p>
          <a:p>
            <a:pPr lvl="0" rtl="0">
              <a:spcBef>
                <a:spcPts val="0"/>
              </a:spcBef>
              <a:spcAft>
                <a:spcPts val="0"/>
              </a:spcAft>
              <a:buNone/>
            </a:pPr>
            <a:r>
              <a:rPr lang="vi-VN" sz="2000" dirty="0" smtClean="0">
                <a:latin typeface="+mn-lt"/>
              </a:rPr>
              <a:t>Mã sinh viên: 16022428</a:t>
            </a:r>
            <a:endParaRPr lang="en" sz="2000" dirty="0">
              <a:latin typeface="+mn-lt"/>
            </a:endParaRPr>
          </a:p>
        </p:txBody>
      </p:sp>
      <p:sp>
        <p:nvSpPr>
          <p:cNvPr id="216" name="Shape 216"/>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vi-VN" dirty="0" smtClean="0"/>
              <a:t>Màn hình chính và màn hình thao tác với tài khoản</a:t>
            </a:r>
            <a:endParaRPr lang="en" dirty="0"/>
          </a:p>
        </p:txBody>
      </p:sp>
      <p:sp>
        <p:nvSpPr>
          <p:cNvPr id="238" name="Shape 238"/>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1" name="Picture 10" descr="NguyenVanDien_16022428_KLTN.docx - Microsoft Word"/>
          <p:cNvPicPr>
            <a:picLocks noChangeAspect="1"/>
          </p:cNvPicPr>
          <p:nvPr/>
        </p:nvPicPr>
        <p:blipFill rotWithShape="1">
          <a:blip r:embed="rId3">
            <a:extLst>
              <a:ext uri="{28A0092B-C50C-407E-A947-70E740481C1C}">
                <a14:useLocalDpi xmlns:a14="http://schemas.microsoft.com/office/drawing/2010/main" val="0"/>
              </a:ext>
            </a:extLst>
          </a:blip>
          <a:srcRect l="27470" t="27522" r="24699" b="9142"/>
          <a:stretch/>
        </p:blipFill>
        <p:spPr>
          <a:xfrm>
            <a:off x="323528" y="1244577"/>
            <a:ext cx="4589192" cy="3271389"/>
          </a:xfrm>
          <a:prstGeom prst="rect">
            <a:avLst/>
          </a:prstGeom>
        </p:spPr>
      </p:pic>
      <p:pic>
        <p:nvPicPr>
          <p:cNvPr id="5122"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109" y="1635646"/>
            <a:ext cx="1580837" cy="2808312"/>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5579" y="1635646"/>
            <a:ext cx="1580837" cy="28083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4" name="Rectangle 4"/>
          <p:cNvSpPr>
            <a:spLocks noChangeArrowheads="1"/>
          </p:cNvSpPr>
          <p:nvPr/>
        </p:nvSpPr>
        <p:spPr bwMode="auto">
          <a:xfrm>
            <a:off x="0" y="4772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ea typeface="Arial"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0" y="9086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4914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vi-VN" dirty="0" smtClean="0"/>
              <a:t>Các thao tác với email</a:t>
            </a:r>
            <a:endParaRPr lang="en" dirty="0"/>
          </a:p>
        </p:txBody>
      </p:sp>
      <p:sp>
        <p:nvSpPr>
          <p:cNvPr id="238" name="Shape 238"/>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6" name="Rectangle 9"/>
          <p:cNvSpPr>
            <a:spLocks noChangeArrowheads="1"/>
          </p:cNvSpPr>
          <p:nvPr/>
        </p:nvSpPr>
        <p:spPr bwMode="auto">
          <a:xfrm>
            <a:off x="0" y="4772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ea typeface="Arial"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10"/>
          <p:cNvSpPr>
            <a:spLocks noChangeArrowheads="1"/>
          </p:cNvSpPr>
          <p:nvPr/>
        </p:nvSpPr>
        <p:spPr bwMode="auto">
          <a:xfrm>
            <a:off x="0" y="9086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pic>
        <p:nvPicPr>
          <p:cNvPr id="4113" name="Picture 3" descr="Description: E:\Tai Lieu uet\KhoaLuan\UETM\AMA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9621"/>
            <a:ext cx="1661907" cy="2952328"/>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419622"/>
            <a:ext cx="1661907" cy="29523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3" name="Rectangle 19"/>
          <p:cNvSpPr>
            <a:spLocks noChangeArrowheads="1"/>
          </p:cNvSpPr>
          <p:nvPr/>
        </p:nvSpPr>
        <p:spPr bwMode="auto">
          <a:xfrm>
            <a:off x="152400" y="492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ea typeface="Arial"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20"/>
          <p:cNvSpPr>
            <a:spLocks noChangeArrowheads="1"/>
          </p:cNvSpPr>
          <p:nvPr/>
        </p:nvSpPr>
        <p:spPr bwMode="auto">
          <a:xfrm>
            <a:off x="152400" y="9239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pic>
        <p:nvPicPr>
          <p:cNvPr id="4118"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1419621"/>
            <a:ext cx="1661907" cy="2952328"/>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1419621"/>
            <a:ext cx="1661907" cy="295232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23"/>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6" name="Rectangle 24"/>
          <p:cNvSpPr>
            <a:spLocks noChangeArrowheads="1"/>
          </p:cNvSpPr>
          <p:nvPr/>
        </p:nvSpPr>
        <p:spPr bwMode="auto">
          <a:xfrm>
            <a:off x="304800" y="5076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ea typeface="Arial"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25"/>
          <p:cNvSpPr>
            <a:spLocks noChangeArrowheads="1"/>
          </p:cNvSpPr>
          <p:nvPr/>
        </p:nvSpPr>
        <p:spPr bwMode="auto">
          <a:xfrm>
            <a:off x="304800" y="939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27234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8"/>
            <a:ext cx="4094400" cy="1159800"/>
          </a:xfrm>
          <a:prstGeom prst="rect">
            <a:avLst/>
          </a:prstGeom>
        </p:spPr>
        <p:txBody>
          <a:bodyPr lIns="91425" tIns="91425" rIns="91425" bIns="91425" anchor="b" anchorCtr="0">
            <a:noAutofit/>
          </a:bodyPr>
          <a:lstStyle/>
          <a:p>
            <a:pPr lvl="0"/>
            <a:r>
              <a:rPr lang="vi-VN" dirty="0" smtClean="0"/>
              <a:t>Kết quả</a:t>
            </a:r>
            <a:endParaRPr lang="vi-VN" dirty="0"/>
          </a:p>
        </p:txBody>
      </p:sp>
      <p:sp>
        <p:nvSpPr>
          <p:cNvPr id="222" name="Shape 222"/>
          <p:cNvSpPr txBox="1">
            <a:spLocks noGrp="1"/>
          </p:cNvSpPr>
          <p:nvPr>
            <p:ph type="subTitle" idx="1"/>
          </p:nvPr>
        </p:nvSpPr>
        <p:spPr>
          <a:xfrm>
            <a:off x="463525" y="3975448"/>
            <a:ext cx="4094400" cy="784800"/>
          </a:xfrm>
          <a:prstGeom prst="rect">
            <a:avLst/>
          </a:prstGeom>
        </p:spPr>
        <p:txBody>
          <a:bodyPr lIns="91425" tIns="91425" rIns="91425" bIns="91425" anchor="t" anchorCtr="0">
            <a:noAutofit/>
          </a:bodyPr>
          <a:lstStyle/>
          <a:p>
            <a:pPr lvl="0"/>
            <a:endParaRPr lang="vi-VN" dirty="0">
              <a:latin typeface="+mn-lt"/>
            </a:endParaRPr>
          </a:p>
        </p:txBody>
      </p:sp>
      <p:sp>
        <p:nvSpPr>
          <p:cNvPr id="223" name="Shape 223"/>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224" name="Shape 224"/>
          <p:cNvSpPr txBox="1"/>
          <p:nvPr/>
        </p:nvSpPr>
        <p:spPr>
          <a:xfrm>
            <a:off x="463525" y="0"/>
            <a:ext cx="2181600" cy="3136200"/>
          </a:xfrm>
          <a:prstGeom prst="rect">
            <a:avLst/>
          </a:prstGeom>
          <a:noFill/>
          <a:ln>
            <a:noFill/>
          </a:ln>
        </p:spPr>
        <p:txBody>
          <a:bodyPr lIns="91425" tIns="91425" rIns="91425" bIns="91425" anchor="b" anchorCtr="0">
            <a:noAutofit/>
          </a:bodyPr>
          <a:lstStyle/>
          <a:p>
            <a:pPr lvl="0">
              <a:spcBef>
                <a:spcPts val="0"/>
              </a:spcBef>
              <a:buNone/>
            </a:pPr>
            <a:r>
              <a:rPr lang="vi-VN" sz="12000" b="1" dirty="0" smtClean="0">
                <a:solidFill>
                  <a:srgbClr val="3F5378"/>
                </a:solidFill>
                <a:latin typeface="Roboto Condensed"/>
                <a:ea typeface="Roboto Condensed"/>
                <a:cs typeface="Roboto Condensed"/>
                <a:sym typeface="Roboto Condensed"/>
              </a:rPr>
              <a:t>4</a:t>
            </a:r>
            <a:endParaRPr lang="en"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79363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
        <p:nvSpPr>
          <p:cNvPr id="13" name="Shape 237"/>
          <p:cNvSpPr txBox="1">
            <a:spLocks/>
          </p:cNvSpPr>
          <p:nvPr/>
        </p:nvSpPr>
        <p:spPr>
          <a:xfrm>
            <a:off x="2915816" y="771550"/>
            <a:ext cx="5472608" cy="3672408"/>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Aft>
                <a:spcPts val="1000"/>
              </a:spcAft>
            </a:pPr>
            <a:r>
              <a:rPr lang="vi-VN" sz="1600" dirty="0" smtClean="0">
                <a:solidFill>
                  <a:srgbClr val="263248"/>
                </a:solidFill>
                <a:ea typeface="Roboto Condensed Light"/>
                <a:sym typeface="Roboto Condensed Light"/>
              </a:rPr>
              <a:t>Ứng dụng sau khi hoàn thiện hoạt động ổn định, phục vụ được đa phần các nhu cầu cơ bản của người dùng. Tuy nhiên vẫn có một số vấn đề và yêu cầu cải tiến sau :</a:t>
            </a:r>
            <a:endParaRPr lang="vi-VN" sz="1600" dirty="0">
              <a:solidFill>
                <a:srgbClr val="263248"/>
              </a:solidFill>
              <a:ea typeface="Roboto Condensed Light"/>
              <a:sym typeface="Roboto Condensed Light"/>
            </a:endParaRPr>
          </a:p>
          <a:p>
            <a:pPr marL="457200" lvl="0" indent="-228600">
              <a:spcAft>
                <a:spcPts val="1000"/>
              </a:spcAft>
              <a:buFontTx/>
              <a:buChar char="●"/>
            </a:pPr>
            <a:r>
              <a:rPr lang="vi-VN" sz="1600" b="1" dirty="0" smtClean="0">
                <a:solidFill>
                  <a:srgbClr val="263248"/>
                </a:solidFill>
                <a:ea typeface="Roboto Condensed Light"/>
                <a:sym typeface="Roboto Condensed Light"/>
              </a:rPr>
              <a:t>Tạo ra một cơ chế đồng bộ tốt hơn:</a:t>
            </a:r>
            <a:r>
              <a:rPr lang="vi-VN" sz="1600" dirty="0" smtClean="0">
                <a:solidFill>
                  <a:srgbClr val="263248"/>
                </a:solidFill>
                <a:ea typeface="Roboto Condensed Light"/>
                <a:sym typeface="Roboto Condensed Light"/>
              </a:rPr>
              <a:t> Hiện tại, mỗi khi đồng bộ thì tất cả email cũ sẽ bị xóa đi. Cách làm như vậy chưa được tối ưu.</a:t>
            </a:r>
            <a:endParaRPr lang="vi-VN" sz="1600" dirty="0">
              <a:solidFill>
                <a:srgbClr val="263248"/>
              </a:solidFill>
              <a:ea typeface="Roboto Condensed Light"/>
              <a:sym typeface="Roboto Condensed Light"/>
            </a:endParaRPr>
          </a:p>
          <a:p>
            <a:pPr marL="457200" lvl="0" indent="-228600">
              <a:spcAft>
                <a:spcPts val="1000"/>
              </a:spcAft>
              <a:buFontTx/>
              <a:buChar char="●"/>
            </a:pPr>
            <a:r>
              <a:rPr lang="vi-VN" sz="1600" b="1" dirty="0" smtClean="0">
                <a:solidFill>
                  <a:srgbClr val="263248"/>
                </a:solidFill>
                <a:ea typeface="Roboto Condensed Light"/>
                <a:sym typeface="Roboto Condensed Light"/>
              </a:rPr>
              <a:t>Tạo thêm tính năng đồng bộ email từ hệ thống mail cũ</a:t>
            </a:r>
            <a:r>
              <a:rPr lang="vi-VN" sz="1600" dirty="0" smtClean="0">
                <a:solidFill>
                  <a:srgbClr val="263248"/>
                </a:solidFill>
                <a:ea typeface="Roboto Condensed Light"/>
                <a:sym typeface="Roboto Condensed Light"/>
              </a:rPr>
              <a:t>: Do ĐHQGHN mới chuyển sang sử dụng bộ dịch vụ GSUITE nên toàn bộ email cũ đều chưa được đồng bộ sang, mà hệ thống mail cũ này vẫn chứa rất nhiều email quan trọng. Vì vậy cần thiết kế thêm tính </a:t>
            </a:r>
            <a:r>
              <a:rPr lang="vi-VN" sz="1600" smtClean="0">
                <a:solidFill>
                  <a:srgbClr val="263248"/>
                </a:solidFill>
                <a:ea typeface="Roboto Condensed Light"/>
                <a:sym typeface="Roboto Condensed Light"/>
              </a:rPr>
              <a:t>năng cho ứng dụng để </a:t>
            </a:r>
            <a:r>
              <a:rPr lang="vi-VN" sz="1600" dirty="0" smtClean="0">
                <a:solidFill>
                  <a:srgbClr val="263248"/>
                </a:solidFill>
                <a:ea typeface="Roboto Condensed Light"/>
                <a:sym typeface="Roboto Condensed Light"/>
              </a:rPr>
              <a:t>đồng bộ sang hệ thống mới, tránh mất mát nếu sau này hệ thống mail cũ ngừng hoạt động </a:t>
            </a:r>
            <a:r>
              <a:rPr lang="vi-VN" sz="1600" smtClean="0">
                <a:solidFill>
                  <a:srgbClr val="263248"/>
                </a:solidFill>
                <a:ea typeface="Roboto Condensed Light"/>
                <a:sym typeface="Roboto Condensed Light"/>
              </a:rPr>
              <a:t>hẳn.</a:t>
            </a:r>
            <a:endParaRPr lang="en" sz="1600" dirty="0">
              <a:solidFill>
                <a:srgbClr val="263248"/>
              </a:solidFill>
              <a:ea typeface="Roboto Condensed Light"/>
              <a:sym typeface="Roboto Condensed Ligh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5" y="792088"/>
            <a:ext cx="2232249" cy="3968442"/>
          </a:xfrm>
          <a:prstGeom prst="rect">
            <a:avLst/>
          </a:prstGeom>
        </p:spPr>
      </p:pic>
    </p:spTree>
    <p:extLst>
      <p:ext uri="{BB962C8B-B14F-4D97-AF65-F5344CB8AC3E}">
        <p14:creationId xmlns:p14="http://schemas.microsoft.com/office/powerpoint/2010/main" val="3038052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lIns="91425" tIns="91425" rIns="91425" bIns="91425" anchor="ctr" anchorCtr="0">
            <a:noAutofit/>
          </a:bodyPr>
          <a:lstStyle/>
          <a:p>
            <a:pPr lvl="0" algn="ctr" rtl="0">
              <a:spcBef>
                <a:spcPts val="0"/>
              </a:spcBef>
              <a:buNone/>
            </a:pPr>
            <a:r>
              <a:rPr lang="en" sz="6000" dirty="0">
                <a:solidFill>
                  <a:srgbClr val="FF9800"/>
                </a:solidFill>
              </a:rPr>
              <a:t>THANKS!</a:t>
            </a:r>
          </a:p>
        </p:txBody>
      </p:sp>
      <p:sp>
        <p:nvSpPr>
          <p:cNvPr id="504" name="Shape 504"/>
          <p:cNvSpPr txBox="1">
            <a:spLocks noGrp="1"/>
          </p:cNvSpPr>
          <p:nvPr>
            <p:ph type="subTitle" idx="4294967295"/>
          </p:nvPr>
        </p:nvSpPr>
        <p:spPr>
          <a:xfrm>
            <a:off x="1275150" y="3230000"/>
            <a:ext cx="6593700" cy="1342199"/>
          </a:xfrm>
          <a:prstGeom prst="rect">
            <a:avLst/>
          </a:prstGeom>
        </p:spPr>
        <p:txBody>
          <a:bodyPr lIns="91425" tIns="91425" rIns="91425" bIns="91425" anchor="ctr" anchorCtr="0">
            <a:noAutofit/>
          </a:bodyPr>
          <a:lstStyle/>
          <a:p>
            <a:pPr lvl="0" algn="ctr" rtl="0">
              <a:spcBef>
                <a:spcPts val="0"/>
              </a:spcBef>
              <a:spcAft>
                <a:spcPts val="0"/>
              </a:spcAft>
              <a:buNone/>
            </a:pPr>
            <a:r>
              <a:rPr lang="en" sz="2000" b="1" dirty="0"/>
              <a:t>Any questions</a:t>
            </a:r>
            <a:r>
              <a:rPr lang="en" sz="2000" b="1" dirty="0" smtClean="0"/>
              <a:t>?</a:t>
            </a:r>
            <a:endParaRPr lang="en" sz="2000" b="1" dirty="0"/>
          </a:p>
        </p:txBody>
      </p:sp>
      <p:grpSp>
        <p:nvGrpSpPr>
          <p:cNvPr id="505" name="Shape 505"/>
          <p:cNvGrpSpPr/>
          <p:nvPr/>
        </p:nvGrpSpPr>
        <p:grpSpPr>
          <a:xfrm>
            <a:off x="3996209" y="966816"/>
            <a:ext cx="1197664" cy="1126776"/>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lIns="91425" tIns="91425" rIns="91425" bIns="91425" anchor="ctr" anchorCtr="0">
            <a:noAutofit/>
          </a:bodyPr>
          <a:lstStyle/>
          <a:p>
            <a:pPr lvl="0" rtl="0">
              <a:spcBef>
                <a:spcPts val="0"/>
              </a:spcBef>
              <a:buNone/>
            </a:pPr>
            <a:r>
              <a:rPr lang="en" dirty="0" smtClean="0">
                <a:latin typeface="+mn-lt"/>
              </a:rPr>
              <a:t>TÓM TẮT</a:t>
            </a:r>
            <a:endParaRPr lang="en" dirty="0">
              <a:latin typeface="+mn-lt"/>
            </a:endParaRPr>
          </a:p>
        </p:txBody>
      </p:sp>
      <p:sp>
        <p:nvSpPr>
          <p:cNvPr id="190" name="Shape 190"/>
          <p:cNvSpPr txBox="1">
            <a:spLocks noGrp="1"/>
          </p:cNvSpPr>
          <p:nvPr>
            <p:ph type="body" idx="2"/>
          </p:nvPr>
        </p:nvSpPr>
        <p:spPr>
          <a:xfrm>
            <a:off x="4119725" y="1744425"/>
            <a:ext cx="3654900" cy="1043349"/>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vi-VN" sz="1200" b="1" dirty="0" smtClean="0">
                <a:solidFill>
                  <a:srgbClr val="FF9800"/>
                </a:solidFill>
                <a:latin typeface="+mn-lt"/>
              </a:rPr>
              <a:t>2. </a:t>
            </a:r>
            <a:r>
              <a:rPr lang="vi-VN" sz="1200" b="1" dirty="0" smtClean="0">
                <a:solidFill>
                  <a:srgbClr val="FF9800"/>
                </a:solidFill>
                <a:latin typeface="+mn-lt"/>
              </a:rPr>
              <a:t>Giải pháp</a:t>
            </a:r>
            <a:r>
              <a:rPr lang="vi-VN" sz="1200" b="1" dirty="0" smtClean="0">
                <a:solidFill>
                  <a:srgbClr val="FF9800"/>
                </a:solidFill>
                <a:latin typeface="+mn-lt"/>
              </a:rPr>
              <a:t> sử dụng</a:t>
            </a:r>
            <a:endParaRPr lang="en" sz="1200" b="1" dirty="0">
              <a:solidFill>
                <a:srgbClr val="FF9800"/>
              </a:solidFill>
              <a:latin typeface="+mn-lt"/>
            </a:endParaRPr>
          </a:p>
          <a:p>
            <a:pPr lvl="0" rtl="0">
              <a:spcBef>
                <a:spcPts val="0"/>
              </a:spcBef>
              <a:spcAft>
                <a:spcPts val="0"/>
              </a:spcAft>
              <a:buClr>
                <a:schemeClr val="dk1"/>
              </a:buClr>
              <a:buSzPct val="91666"/>
              <a:buFont typeface="Arial"/>
              <a:buNone/>
            </a:pPr>
            <a:r>
              <a:rPr lang="vi-VN" sz="1200" dirty="0" smtClean="0">
                <a:latin typeface="+mn-lt"/>
              </a:rPr>
              <a:t>Trình bày về giải pháp, công nghệ sử dụng trong đề tài.</a:t>
            </a:r>
            <a:endParaRPr lang="en" sz="1200" dirty="0">
              <a:latin typeface="+mn-lt"/>
            </a:endParaRPr>
          </a:p>
          <a:p>
            <a:pPr lvl="0" rtl="0">
              <a:spcBef>
                <a:spcPts val="0"/>
              </a:spcBef>
              <a:buNone/>
            </a:pPr>
            <a:endParaRPr sz="1200" b="1" dirty="0">
              <a:latin typeface="+mn-lt"/>
            </a:endParaRPr>
          </a:p>
        </p:txBody>
      </p:sp>
      <p:sp>
        <p:nvSpPr>
          <p:cNvPr id="192" name="Shape 192"/>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latin typeface="+mn-lt"/>
              </a:rPr>
              <a:t>2</a:t>
            </a:fld>
            <a:endParaRPr lang="en">
              <a:latin typeface="+mn-lt"/>
            </a:endParaRPr>
          </a:p>
        </p:txBody>
      </p:sp>
      <p:sp>
        <p:nvSpPr>
          <p:cNvPr id="193" name="Shape 193"/>
          <p:cNvSpPr txBox="1">
            <a:spLocks noGrp="1"/>
          </p:cNvSpPr>
          <p:nvPr>
            <p:ph type="body" idx="1"/>
          </p:nvPr>
        </p:nvSpPr>
        <p:spPr>
          <a:xfrm>
            <a:off x="814275" y="1744425"/>
            <a:ext cx="3084300" cy="1043349"/>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vi-VN" sz="1200" b="1" dirty="0" smtClean="0">
                <a:solidFill>
                  <a:srgbClr val="FF9800"/>
                </a:solidFill>
                <a:latin typeface="+mn-lt"/>
              </a:rPr>
              <a:t>1. Giới thiệu đề tài</a:t>
            </a:r>
            <a:endParaRPr lang="en" sz="1200" b="1" dirty="0">
              <a:solidFill>
                <a:srgbClr val="FF9800"/>
              </a:solidFill>
              <a:latin typeface="+mn-lt"/>
            </a:endParaRPr>
          </a:p>
          <a:p>
            <a:pPr lvl="0" rtl="0">
              <a:spcBef>
                <a:spcPts val="0"/>
              </a:spcBef>
              <a:spcAft>
                <a:spcPts val="0"/>
              </a:spcAft>
              <a:buClr>
                <a:schemeClr val="dk1"/>
              </a:buClr>
              <a:buSzPct val="91666"/>
              <a:buFont typeface="Arial"/>
              <a:buNone/>
            </a:pPr>
            <a:r>
              <a:rPr lang="vi-VN" sz="1200" dirty="0" smtClean="0">
                <a:latin typeface="+mn-lt"/>
              </a:rPr>
              <a:t>Giới thiệu sơ lược về đề tài, mục tiêu đề tài, nội dung nghiên cứu.</a:t>
            </a:r>
            <a:endParaRPr lang="en" sz="1200" dirty="0">
              <a:latin typeface="+mn-lt"/>
            </a:endParaRPr>
          </a:p>
        </p:txBody>
      </p:sp>
      <p:grpSp>
        <p:nvGrpSpPr>
          <p:cNvPr id="194" name="Shape 194"/>
          <p:cNvGrpSpPr/>
          <p:nvPr/>
        </p:nvGrpSpPr>
        <p:grpSpPr>
          <a:xfrm>
            <a:off x="293682" y="574116"/>
            <a:ext cx="309041" cy="403122"/>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n-lt"/>
              </a:endParaRPr>
            </a:p>
          </p:txBody>
        </p:sp>
      </p:grpSp>
      <p:sp>
        <p:nvSpPr>
          <p:cNvPr id="22" name="Shape 190"/>
          <p:cNvSpPr txBox="1">
            <a:spLocks/>
          </p:cNvSpPr>
          <p:nvPr/>
        </p:nvSpPr>
        <p:spPr>
          <a:xfrm>
            <a:off x="4133034" y="2859782"/>
            <a:ext cx="3654900" cy="104334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spcAft>
                <a:spcPts val="0"/>
              </a:spcAft>
              <a:buClr>
                <a:schemeClr val="dk1"/>
              </a:buClr>
              <a:buSzPct val="91666"/>
              <a:buFont typeface="Arial"/>
              <a:buNone/>
            </a:pPr>
            <a:r>
              <a:rPr lang="en-US" sz="1200" b="1" dirty="0" smtClean="0">
                <a:solidFill>
                  <a:srgbClr val="FF9800"/>
                </a:solidFill>
                <a:latin typeface="+mn-lt"/>
              </a:rPr>
              <a:t>4. </a:t>
            </a:r>
            <a:r>
              <a:rPr lang="en-US" sz="1200" b="1" dirty="0" err="1" smtClean="0">
                <a:solidFill>
                  <a:srgbClr val="FF9800"/>
                </a:solidFill>
                <a:latin typeface="+mn-lt"/>
              </a:rPr>
              <a:t>Kết</a:t>
            </a:r>
            <a:r>
              <a:rPr lang="en-US" sz="1200" b="1" dirty="0" smtClean="0">
                <a:solidFill>
                  <a:srgbClr val="FF9800"/>
                </a:solidFill>
                <a:latin typeface="+mn-lt"/>
              </a:rPr>
              <a:t> </a:t>
            </a:r>
            <a:r>
              <a:rPr lang="en-US" sz="1200" b="1" dirty="0" err="1" smtClean="0">
                <a:solidFill>
                  <a:srgbClr val="FF9800"/>
                </a:solidFill>
                <a:latin typeface="+mn-lt"/>
              </a:rPr>
              <a:t>quả</a:t>
            </a:r>
            <a:endParaRPr lang="en-US" sz="1200" b="1" dirty="0" smtClean="0">
              <a:solidFill>
                <a:srgbClr val="FF9800"/>
              </a:solidFill>
              <a:latin typeface="+mn-lt"/>
            </a:endParaRPr>
          </a:p>
          <a:p>
            <a:pPr>
              <a:spcAft>
                <a:spcPts val="0"/>
              </a:spcAft>
              <a:buClr>
                <a:schemeClr val="dk1"/>
              </a:buClr>
              <a:buSzPct val="91666"/>
              <a:buFont typeface="Arial"/>
              <a:buNone/>
            </a:pPr>
            <a:r>
              <a:rPr lang="en-US" sz="1200" dirty="0" err="1" smtClean="0">
                <a:latin typeface="+mn-lt"/>
              </a:rPr>
              <a:t>Kết</a:t>
            </a:r>
            <a:r>
              <a:rPr lang="en-US" sz="1200" dirty="0" smtClean="0">
                <a:latin typeface="+mn-lt"/>
              </a:rPr>
              <a:t> </a:t>
            </a:r>
            <a:r>
              <a:rPr lang="en-US" sz="1200" dirty="0" err="1" smtClean="0">
                <a:latin typeface="+mn-lt"/>
              </a:rPr>
              <a:t>quả</a:t>
            </a:r>
            <a:r>
              <a:rPr lang="en-US" sz="1200" dirty="0" smtClean="0">
                <a:latin typeface="+mn-lt"/>
              </a:rPr>
              <a:t> </a:t>
            </a:r>
            <a:r>
              <a:rPr lang="en-US" sz="1200" dirty="0" err="1" smtClean="0">
                <a:latin typeface="+mn-lt"/>
              </a:rPr>
              <a:t>của</a:t>
            </a:r>
            <a:r>
              <a:rPr lang="en-US" sz="1200" dirty="0" smtClean="0">
                <a:latin typeface="+mn-lt"/>
              </a:rPr>
              <a:t> </a:t>
            </a:r>
            <a:r>
              <a:rPr lang="en-US" sz="1200" dirty="0" err="1" smtClean="0">
                <a:latin typeface="+mn-lt"/>
              </a:rPr>
              <a:t>đề</a:t>
            </a:r>
            <a:r>
              <a:rPr lang="en-US" sz="1200" dirty="0" smtClean="0">
                <a:latin typeface="+mn-lt"/>
              </a:rPr>
              <a:t> </a:t>
            </a:r>
            <a:r>
              <a:rPr lang="en-US" sz="1200" dirty="0" err="1" smtClean="0">
                <a:latin typeface="+mn-lt"/>
              </a:rPr>
              <a:t>tài</a:t>
            </a:r>
            <a:r>
              <a:rPr lang="en-US" sz="1200" dirty="0" smtClean="0">
                <a:latin typeface="+mn-lt"/>
              </a:rPr>
              <a:t> </a:t>
            </a:r>
            <a:r>
              <a:rPr lang="en-US" sz="1200" dirty="0" err="1" smtClean="0">
                <a:latin typeface="+mn-lt"/>
              </a:rPr>
              <a:t>và</a:t>
            </a:r>
            <a:r>
              <a:rPr lang="en-US" sz="1200" dirty="0" smtClean="0">
                <a:latin typeface="+mn-lt"/>
              </a:rPr>
              <a:t> </a:t>
            </a:r>
            <a:r>
              <a:rPr lang="en-US" sz="1200" dirty="0" err="1" smtClean="0">
                <a:latin typeface="+mn-lt"/>
              </a:rPr>
              <a:t>các</a:t>
            </a:r>
            <a:r>
              <a:rPr lang="en-US" sz="1200" dirty="0" smtClean="0">
                <a:latin typeface="+mn-lt"/>
              </a:rPr>
              <a:t> </a:t>
            </a:r>
            <a:r>
              <a:rPr lang="en-US" sz="1200" dirty="0" err="1" smtClean="0">
                <a:latin typeface="+mn-lt"/>
              </a:rPr>
              <a:t>biện</a:t>
            </a:r>
            <a:r>
              <a:rPr lang="en-US" sz="1200" dirty="0" smtClean="0">
                <a:latin typeface="+mn-lt"/>
              </a:rPr>
              <a:t> </a:t>
            </a:r>
            <a:r>
              <a:rPr lang="en-US" sz="1200" dirty="0" err="1" smtClean="0">
                <a:latin typeface="+mn-lt"/>
              </a:rPr>
              <a:t>pháp</a:t>
            </a:r>
            <a:r>
              <a:rPr lang="en-US" sz="1200" dirty="0" smtClean="0">
                <a:latin typeface="+mn-lt"/>
              </a:rPr>
              <a:t> </a:t>
            </a:r>
            <a:r>
              <a:rPr lang="en-US" sz="1200" dirty="0" err="1" smtClean="0">
                <a:latin typeface="+mn-lt"/>
              </a:rPr>
              <a:t>cải</a:t>
            </a:r>
            <a:r>
              <a:rPr lang="en-US" sz="1200" dirty="0" smtClean="0">
                <a:latin typeface="+mn-lt"/>
              </a:rPr>
              <a:t> </a:t>
            </a:r>
            <a:r>
              <a:rPr lang="en-US" sz="1200" dirty="0" err="1" smtClean="0">
                <a:latin typeface="+mn-lt"/>
              </a:rPr>
              <a:t>tiến</a:t>
            </a:r>
            <a:r>
              <a:rPr lang="en-US" sz="1200" dirty="0" smtClean="0">
                <a:latin typeface="+mn-lt"/>
              </a:rPr>
              <a:t> </a:t>
            </a:r>
            <a:r>
              <a:rPr lang="en-US" sz="1200" dirty="0" err="1" smtClean="0">
                <a:latin typeface="+mn-lt"/>
              </a:rPr>
              <a:t>ứng</a:t>
            </a:r>
            <a:r>
              <a:rPr lang="en-US" sz="1200" dirty="0" smtClean="0">
                <a:latin typeface="+mn-lt"/>
              </a:rPr>
              <a:t> </a:t>
            </a:r>
            <a:r>
              <a:rPr lang="en-US" sz="1200" dirty="0" err="1" smtClean="0">
                <a:latin typeface="+mn-lt"/>
              </a:rPr>
              <a:t>dụng</a:t>
            </a:r>
            <a:r>
              <a:rPr lang="en-US" sz="1200" dirty="0" smtClean="0">
                <a:latin typeface="+mn-lt"/>
              </a:rPr>
              <a:t> </a:t>
            </a:r>
            <a:r>
              <a:rPr lang="en-US" sz="1200" dirty="0" err="1" smtClean="0">
                <a:latin typeface="+mn-lt"/>
              </a:rPr>
              <a:t>hiện</a:t>
            </a:r>
            <a:r>
              <a:rPr lang="en-US" sz="1200" dirty="0" smtClean="0">
                <a:latin typeface="+mn-lt"/>
              </a:rPr>
              <a:t> </a:t>
            </a:r>
            <a:r>
              <a:rPr lang="en-US" sz="1200" dirty="0" err="1" smtClean="0">
                <a:latin typeface="+mn-lt"/>
              </a:rPr>
              <a:t>có</a:t>
            </a:r>
            <a:r>
              <a:rPr lang="en-US" sz="1200" dirty="0">
                <a:latin typeface="+mn-lt"/>
              </a:rPr>
              <a:t>.</a:t>
            </a:r>
            <a:endParaRPr lang="en-US" sz="1200" dirty="0" smtClean="0">
              <a:latin typeface="+mn-lt"/>
            </a:endParaRPr>
          </a:p>
          <a:p>
            <a:pPr>
              <a:buFontTx/>
              <a:buNone/>
            </a:pPr>
            <a:endParaRPr lang="en-US" sz="1200" b="1" dirty="0">
              <a:latin typeface="+mn-lt"/>
            </a:endParaRPr>
          </a:p>
        </p:txBody>
      </p:sp>
      <p:sp>
        <p:nvSpPr>
          <p:cNvPr id="23" name="Shape 193"/>
          <p:cNvSpPr txBox="1">
            <a:spLocks/>
          </p:cNvSpPr>
          <p:nvPr/>
        </p:nvSpPr>
        <p:spPr>
          <a:xfrm>
            <a:off x="827584" y="2859782"/>
            <a:ext cx="3084300" cy="104334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SzPct val="100000"/>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spcAft>
                <a:spcPts val="0"/>
              </a:spcAft>
              <a:buClr>
                <a:schemeClr val="dk1"/>
              </a:buClr>
              <a:buSzPct val="91666"/>
              <a:buFont typeface="Arial"/>
              <a:buNone/>
            </a:pPr>
            <a:r>
              <a:rPr lang="vi-VN" sz="1200" b="1" dirty="0" smtClean="0">
                <a:solidFill>
                  <a:srgbClr val="FF9800"/>
                </a:solidFill>
                <a:latin typeface="+mn-lt"/>
              </a:rPr>
              <a:t>3. </a:t>
            </a:r>
            <a:r>
              <a:rPr lang="en-US" sz="1200" b="1" dirty="0" err="1" smtClean="0">
                <a:solidFill>
                  <a:srgbClr val="FF9800"/>
                </a:solidFill>
                <a:latin typeface="+mn-lt"/>
              </a:rPr>
              <a:t>Ứng</a:t>
            </a:r>
            <a:r>
              <a:rPr lang="en-US" sz="1200" b="1" dirty="0" smtClean="0">
                <a:solidFill>
                  <a:srgbClr val="FF9800"/>
                </a:solidFill>
                <a:latin typeface="+mn-lt"/>
              </a:rPr>
              <a:t> </a:t>
            </a:r>
            <a:r>
              <a:rPr lang="en-US" sz="1200" b="1" dirty="0" err="1" smtClean="0">
                <a:solidFill>
                  <a:srgbClr val="FF9800"/>
                </a:solidFill>
                <a:latin typeface="+mn-lt"/>
              </a:rPr>
              <a:t>dụng</a:t>
            </a:r>
            <a:r>
              <a:rPr lang="en-US" sz="1200" b="1" dirty="0" smtClean="0">
                <a:solidFill>
                  <a:srgbClr val="FF9800"/>
                </a:solidFill>
                <a:latin typeface="+mn-lt"/>
              </a:rPr>
              <a:t> </a:t>
            </a:r>
            <a:r>
              <a:rPr lang="en-US" sz="1200" b="1" dirty="0" err="1" smtClean="0">
                <a:solidFill>
                  <a:srgbClr val="FF9800"/>
                </a:solidFill>
                <a:latin typeface="+mn-lt"/>
              </a:rPr>
              <a:t>UETMail</a:t>
            </a:r>
            <a:endParaRPr lang="en" sz="1200" b="1" dirty="0" smtClean="0">
              <a:solidFill>
                <a:srgbClr val="FF9800"/>
              </a:solidFill>
              <a:latin typeface="+mn-lt"/>
            </a:endParaRPr>
          </a:p>
          <a:p>
            <a:pPr>
              <a:spcAft>
                <a:spcPts val="0"/>
              </a:spcAft>
              <a:buClr>
                <a:schemeClr val="dk1"/>
              </a:buClr>
              <a:buSzPct val="91666"/>
              <a:buFont typeface="Arial"/>
              <a:buNone/>
            </a:pPr>
            <a:r>
              <a:rPr lang="en" sz="1200" dirty="0" smtClean="0">
                <a:latin typeface="+mn-lt"/>
              </a:rPr>
              <a:t>Trình bày</a:t>
            </a:r>
            <a:r>
              <a:rPr lang="vi-VN" sz="1200" dirty="0" smtClean="0">
                <a:latin typeface="+mn-lt"/>
              </a:rPr>
              <a:t> về</a:t>
            </a:r>
            <a:r>
              <a:rPr lang="en" sz="1200" dirty="0" smtClean="0">
                <a:latin typeface="+mn-lt"/>
              </a:rPr>
              <a:t> các tính năng của ứng dụng</a:t>
            </a:r>
            <a:r>
              <a:rPr lang="vi-VN" sz="1200" dirty="0" smtClean="0">
                <a:latin typeface="+mn-lt"/>
              </a:rPr>
              <a:t> đã được hoàn thiện</a:t>
            </a:r>
            <a:r>
              <a:rPr lang="en" sz="1200" dirty="0" smtClean="0">
                <a:latin typeface="+mn-lt"/>
              </a:rPr>
              <a:t>.</a:t>
            </a:r>
            <a:endParaRPr lang="en" sz="12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8"/>
            <a:ext cx="4094400" cy="1159800"/>
          </a:xfrm>
          <a:prstGeom prst="rect">
            <a:avLst/>
          </a:prstGeom>
        </p:spPr>
        <p:txBody>
          <a:bodyPr lIns="91425" tIns="91425" rIns="91425" bIns="91425" anchor="b" anchorCtr="0">
            <a:noAutofit/>
          </a:bodyPr>
          <a:lstStyle/>
          <a:p>
            <a:pPr lvl="0"/>
            <a:r>
              <a:rPr lang="vi-VN" dirty="0"/>
              <a:t>Giới thiệu đề tài</a:t>
            </a:r>
          </a:p>
        </p:txBody>
      </p:sp>
      <p:sp>
        <p:nvSpPr>
          <p:cNvPr id="222" name="Shape 222"/>
          <p:cNvSpPr txBox="1">
            <a:spLocks noGrp="1"/>
          </p:cNvSpPr>
          <p:nvPr>
            <p:ph type="subTitle" idx="1"/>
          </p:nvPr>
        </p:nvSpPr>
        <p:spPr>
          <a:xfrm>
            <a:off x="463525" y="3975448"/>
            <a:ext cx="4094400" cy="784800"/>
          </a:xfrm>
          <a:prstGeom prst="rect">
            <a:avLst/>
          </a:prstGeom>
        </p:spPr>
        <p:txBody>
          <a:bodyPr lIns="91425" tIns="91425" rIns="91425" bIns="91425" anchor="t" anchorCtr="0">
            <a:noAutofit/>
          </a:bodyPr>
          <a:lstStyle/>
          <a:p>
            <a:pPr lvl="0"/>
            <a:endParaRPr lang="vi-VN" dirty="0">
              <a:latin typeface="+mn-lt"/>
            </a:endParaRPr>
          </a:p>
        </p:txBody>
      </p:sp>
      <p:sp>
        <p:nvSpPr>
          <p:cNvPr id="223" name="Shape 223"/>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224" name="Shape 224"/>
          <p:cNvSpPr txBox="1"/>
          <p:nvPr/>
        </p:nvSpPr>
        <p:spPr>
          <a:xfrm>
            <a:off x="463525" y="0"/>
            <a:ext cx="2181600" cy="3136200"/>
          </a:xfrm>
          <a:prstGeom prst="rect">
            <a:avLst/>
          </a:prstGeom>
          <a:noFill/>
          <a:ln>
            <a:noFill/>
          </a:ln>
        </p:spPr>
        <p:txBody>
          <a:bodyPr lIns="91425" tIns="91425" rIns="91425" bIns="91425" anchor="b" anchorCtr="0">
            <a:noAutofit/>
          </a:bodyPr>
          <a:lstStyle/>
          <a:p>
            <a:pPr lvl="0">
              <a:spcBef>
                <a:spcPts val="0"/>
              </a:spcBef>
              <a:buNone/>
            </a:pPr>
            <a:r>
              <a:rPr lang="en" sz="12000" b="1">
                <a:solidFill>
                  <a:srgbClr val="3F5378"/>
                </a:solidFill>
                <a:latin typeface="Roboto Condensed"/>
                <a:ea typeface="Roboto Condensed"/>
                <a:cs typeface="Roboto Condensed"/>
                <a:sym typeface="Roboto Condensed"/>
              </a:rPr>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vi-VN" dirty="0" smtClean="0"/>
              <a:t>Sơ lược đề tài</a:t>
            </a:r>
            <a:endParaRPr lang="en" dirty="0"/>
          </a:p>
        </p:txBody>
      </p:sp>
      <p:sp>
        <p:nvSpPr>
          <p:cNvPr id="237" name="Shape 237"/>
          <p:cNvSpPr txBox="1">
            <a:spLocks noGrp="1"/>
          </p:cNvSpPr>
          <p:nvPr>
            <p:ph type="body" idx="1"/>
          </p:nvPr>
        </p:nvSpPr>
        <p:spPr>
          <a:xfrm>
            <a:off x="814275" y="1327350"/>
            <a:ext cx="6132600" cy="3145500"/>
          </a:xfrm>
          <a:prstGeom prst="rect">
            <a:avLst/>
          </a:prstGeom>
        </p:spPr>
        <p:txBody>
          <a:bodyPr lIns="91425" tIns="91425" rIns="91425" bIns="91425" anchor="ctr" anchorCtr="0">
            <a:noAutofit/>
          </a:bodyPr>
          <a:lstStyle/>
          <a:p>
            <a:pPr>
              <a:buNone/>
            </a:pPr>
            <a:r>
              <a:rPr lang="vi-VN" sz="1600" dirty="0" smtClean="0">
                <a:latin typeface="+mn-lt"/>
              </a:rPr>
              <a:t>Đề </a:t>
            </a:r>
            <a:r>
              <a:rPr lang="vi-VN" sz="1600" dirty="0">
                <a:latin typeface="+mn-lt"/>
              </a:rPr>
              <a:t>tài </a:t>
            </a:r>
            <a:r>
              <a:rPr lang="vi-VN" sz="1600" dirty="0" smtClean="0">
                <a:latin typeface="+mn-lt"/>
              </a:rPr>
              <a:t>"Xây dựng ứng dụng UETMail trên thiết bị di động </a:t>
            </a:r>
            <a:r>
              <a:rPr lang="vi-VN" sz="1600" dirty="0">
                <a:latin typeface="+mn-lt"/>
              </a:rPr>
              <a:t>thông </a:t>
            </a:r>
            <a:r>
              <a:rPr lang="vi-VN" sz="1600" dirty="0" smtClean="0">
                <a:latin typeface="+mn-lt"/>
              </a:rPr>
              <a:t>minh" được tạo ra để phục vụ cho việc cập nhật các email mới nhất thuộc nhiều dịch vụ mail khác nhau và đặc biệt là email trong nội bộ trường Đại học Công Nghệ.</a:t>
            </a:r>
          </a:p>
          <a:p>
            <a:pPr>
              <a:buNone/>
            </a:pPr>
            <a:r>
              <a:rPr lang="vi-VN" sz="1600" dirty="0" smtClean="0">
                <a:latin typeface="+mn-lt"/>
              </a:rPr>
              <a:t>Ngoài ra, ứng dụng còn thiết kể để phục vụ cho việc thêm mới các tính năng đặc thù của trường.</a:t>
            </a:r>
            <a:endParaRPr lang="en" sz="1600" dirty="0">
              <a:latin typeface="+mn-lt"/>
            </a:endParaRPr>
          </a:p>
        </p:txBody>
      </p:sp>
      <p:sp>
        <p:nvSpPr>
          <p:cNvPr id="238" name="Shape 238"/>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r>
              <a:rPr lang="vi-VN" dirty="0"/>
              <a:t>Nội dung nghiên cứu</a:t>
            </a:r>
            <a:endParaRPr lang="en" dirty="0"/>
          </a:p>
        </p:txBody>
      </p:sp>
      <p:sp>
        <p:nvSpPr>
          <p:cNvPr id="237" name="Shape 237"/>
          <p:cNvSpPr txBox="1">
            <a:spLocks noGrp="1"/>
          </p:cNvSpPr>
          <p:nvPr>
            <p:ph type="body" idx="1"/>
          </p:nvPr>
        </p:nvSpPr>
        <p:spPr>
          <a:xfrm>
            <a:off x="814275" y="1327350"/>
            <a:ext cx="6132600" cy="3145500"/>
          </a:xfrm>
          <a:prstGeom prst="rect">
            <a:avLst/>
          </a:prstGeom>
        </p:spPr>
        <p:txBody>
          <a:bodyPr lIns="91425" tIns="91425" rIns="91425" bIns="91425" anchor="ctr" anchorCtr="0">
            <a:noAutofit/>
          </a:bodyPr>
          <a:lstStyle/>
          <a:p>
            <a:pPr>
              <a:buNone/>
            </a:pPr>
            <a:r>
              <a:rPr lang="vi-VN" sz="1600" dirty="0" smtClean="0">
                <a:latin typeface="+mn-lt"/>
              </a:rPr>
              <a:t>Các nội dung nghiên cứu chính của đề tài:</a:t>
            </a:r>
            <a:endParaRPr lang="vi-VN" sz="1600" dirty="0">
              <a:latin typeface="+mn-lt"/>
            </a:endParaRPr>
          </a:p>
          <a:p>
            <a:pPr marL="457200" lvl="0" indent="-228600"/>
            <a:r>
              <a:rPr lang="vi-VN" sz="1600" dirty="0" smtClean="0">
                <a:latin typeface="+mn-lt"/>
              </a:rPr>
              <a:t>Tìm hiểu về các giao thức nhận/gửi email như</a:t>
            </a:r>
            <a:r>
              <a:rPr lang="vi-VN" sz="1600" dirty="0">
                <a:latin typeface="+mn-lt"/>
              </a:rPr>
              <a:t>: SMTP, POP3, </a:t>
            </a:r>
            <a:r>
              <a:rPr lang="vi-VN" sz="1600" dirty="0" smtClean="0">
                <a:latin typeface="+mn-lt"/>
              </a:rPr>
              <a:t>IMAP.</a:t>
            </a:r>
          </a:p>
          <a:p>
            <a:pPr marL="457200" lvl="0" indent="-228600"/>
            <a:r>
              <a:rPr lang="vi-VN" sz="1600" dirty="0" smtClean="0">
                <a:latin typeface="+mn-lt"/>
              </a:rPr>
              <a:t>Tìm hiểu GSUITE để có thể thực hiện kết nối tới mail server sử dụng GSUITE.</a:t>
            </a:r>
            <a:endParaRPr lang="en" sz="1600" dirty="0">
              <a:latin typeface="+mn-lt"/>
            </a:endParaRPr>
          </a:p>
          <a:p>
            <a:pPr marL="457200" lvl="0" indent="-228600" rtl="0">
              <a:spcBef>
                <a:spcPts val="0"/>
              </a:spcBef>
              <a:spcAft>
                <a:spcPts val="1000"/>
              </a:spcAft>
            </a:pPr>
            <a:r>
              <a:rPr lang="vi-VN" sz="1600" dirty="0" smtClean="0">
                <a:latin typeface="+mn-lt"/>
              </a:rPr>
              <a:t>Nghiên cứu và tạo ra một ứng dụng trên nền tảng di dộng (Android).</a:t>
            </a:r>
            <a:endParaRPr lang="en" sz="1600" dirty="0">
              <a:latin typeface="+mn-lt"/>
            </a:endParaRPr>
          </a:p>
        </p:txBody>
      </p:sp>
      <p:sp>
        <p:nvSpPr>
          <p:cNvPr id="238" name="Shape 238"/>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423351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lIns="91425" tIns="91425" rIns="91425" bIns="91425" anchor="ctr" anchorCtr="0">
            <a:noAutofit/>
          </a:bodyPr>
          <a:lstStyle/>
          <a:p>
            <a:pPr lvl="0">
              <a:spcBef>
                <a:spcPts val="0"/>
              </a:spcBef>
              <a:buNone/>
            </a:pPr>
            <a:r>
              <a:rPr lang="vi-VN" dirty="0" smtClean="0"/>
              <a:t>Mục tiêu đề tài</a:t>
            </a:r>
            <a:endParaRPr lang="en" dirty="0"/>
          </a:p>
        </p:txBody>
      </p:sp>
      <p:sp>
        <p:nvSpPr>
          <p:cNvPr id="237" name="Shape 237"/>
          <p:cNvSpPr txBox="1">
            <a:spLocks noGrp="1"/>
          </p:cNvSpPr>
          <p:nvPr>
            <p:ph type="body" idx="1"/>
          </p:nvPr>
        </p:nvSpPr>
        <p:spPr>
          <a:xfrm>
            <a:off x="814275" y="1327350"/>
            <a:ext cx="6132600" cy="3145500"/>
          </a:xfrm>
          <a:prstGeom prst="rect">
            <a:avLst/>
          </a:prstGeom>
        </p:spPr>
        <p:txBody>
          <a:bodyPr lIns="91425" tIns="91425" rIns="91425" bIns="91425" anchor="ctr" anchorCtr="0">
            <a:noAutofit/>
          </a:bodyPr>
          <a:lstStyle/>
          <a:p>
            <a:pPr>
              <a:buNone/>
            </a:pPr>
            <a:r>
              <a:rPr lang="vi-VN" sz="1600" dirty="0" smtClean="0">
                <a:latin typeface="+mn-lt"/>
              </a:rPr>
              <a:t>Việc cập nhật những thông báo mới nhất của nhà trường thông qua kênh email (bằng smartphone) đối với sinh viên UET-VNU là vô cùng cấp thiết và quan trọng. Do đó cần </a:t>
            </a:r>
            <a:r>
              <a:rPr lang="vi-VN" sz="1600" dirty="0">
                <a:latin typeface="+mn-lt"/>
              </a:rPr>
              <a:t>thiết kế một ứng dụng dành mail đáp ứng các yêu cầu sau:</a:t>
            </a:r>
          </a:p>
          <a:p>
            <a:pPr marL="457200" lvl="0" indent="-228600" rtl="0">
              <a:spcBef>
                <a:spcPts val="0"/>
              </a:spcBef>
              <a:spcAft>
                <a:spcPts val="1000"/>
              </a:spcAft>
            </a:pPr>
            <a:r>
              <a:rPr lang="vi-VN" sz="1600" dirty="0" smtClean="0">
                <a:latin typeface="+mn-lt"/>
              </a:rPr>
              <a:t>Nhỏ gọn, tiện lợi cho việc quản lý email.</a:t>
            </a:r>
            <a:endParaRPr lang="en" sz="1600" dirty="0">
              <a:latin typeface="+mn-lt"/>
            </a:endParaRPr>
          </a:p>
          <a:p>
            <a:pPr marL="457200" lvl="0" indent="-228600" rtl="0">
              <a:spcBef>
                <a:spcPts val="0"/>
              </a:spcBef>
              <a:spcAft>
                <a:spcPts val="1000"/>
              </a:spcAft>
            </a:pPr>
            <a:r>
              <a:rPr lang="vi-VN" sz="1600" dirty="0" smtClean="0">
                <a:latin typeface="+mn-lt"/>
              </a:rPr>
              <a:t>Hỗ trợ các giao thức bảo mật cho việc nhận/gửi email như: SSL, TLS,...</a:t>
            </a:r>
            <a:endParaRPr lang="en" sz="1600" dirty="0">
              <a:latin typeface="+mn-lt"/>
            </a:endParaRPr>
          </a:p>
          <a:p>
            <a:pPr marL="457200" lvl="0" indent="-228600" rtl="0">
              <a:spcBef>
                <a:spcPts val="0"/>
              </a:spcBef>
              <a:spcAft>
                <a:spcPts val="1000"/>
              </a:spcAft>
            </a:pPr>
            <a:r>
              <a:rPr lang="vi-VN" sz="1600" dirty="0" smtClean="0">
                <a:latin typeface="+mn-lt"/>
              </a:rPr>
              <a:t>Thiết kế hợp lý để làm nền tảng cho việc thêm các tính năng đặc thù cho UETMail.</a:t>
            </a:r>
            <a:endParaRPr lang="en" sz="1600" dirty="0">
              <a:latin typeface="+mn-lt"/>
            </a:endParaRPr>
          </a:p>
        </p:txBody>
      </p:sp>
      <p:sp>
        <p:nvSpPr>
          <p:cNvPr id="238" name="Shape 238"/>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grpSp>
        <p:nvGrpSpPr>
          <p:cNvPr id="239" name="Shape 239"/>
          <p:cNvGrpSpPr/>
          <p:nvPr/>
        </p:nvGrpSpPr>
        <p:grpSpPr>
          <a:xfrm>
            <a:off x="282215" y="590918"/>
            <a:ext cx="369504" cy="369504"/>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5423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8"/>
            <a:ext cx="4094400" cy="1159800"/>
          </a:xfrm>
          <a:prstGeom prst="rect">
            <a:avLst/>
          </a:prstGeom>
        </p:spPr>
        <p:txBody>
          <a:bodyPr lIns="91425" tIns="91425" rIns="91425" bIns="91425" anchor="b" anchorCtr="0">
            <a:noAutofit/>
          </a:bodyPr>
          <a:lstStyle/>
          <a:p>
            <a:pPr lvl="0"/>
            <a:r>
              <a:rPr lang="vi-VN" dirty="0" smtClean="0"/>
              <a:t>Giải pháp sử dụng</a:t>
            </a:r>
            <a:endParaRPr lang="vi-VN" dirty="0"/>
          </a:p>
        </p:txBody>
      </p:sp>
      <p:sp>
        <p:nvSpPr>
          <p:cNvPr id="222" name="Shape 222"/>
          <p:cNvSpPr txBox="1">
            <a:spLocks noGrp="1"/>
          </p:cNvSpPr>
          <p:nvPr>
            <p:ph type="subTitle" idx="1"/>
          </p:nvPr>
        </p:nvSpPr>
        <p:spPr>
          <a:xfrm>
            <a:off x="463525" y="3975448"/>
            <a:ext cx="4094400" cy="784800"/>
          </a:xfrm>
          <a:prstGeom prst="rect">
            <a:avLst/>
          </a:prstGeom>
        </p:spPr>
        <p:txBody>
          <a:bodyPr lIns="91425" tIns="91425" rIns="91425" bIns="91425" anchor="t" anchorCtr="0">
            <a:noAutofit/>
          </a:bodyPr>
          <a:lstStyle/>
          <a:p>
            <a:pPr lvl="0"/>
            <a:endParaRPr lang="vi-VN" dirty="0">
              <a:latin typeface="+mn-lt"/>
            </a:endParaRPr>
          </a:p>
        </p:txBody>
      </p:sp>
      <p:sp>
        <p:nvSpPr>
          <p:cNvPr id="223" name="Shape 223"/>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
        <p:nvSpPr>
          <p:cNvPr id="224" name="Shape 224"/>
          <p:cNvSpPr txBox="1"/>
          <p:nvPr/>
        </p:nvSpPr>
        <p:spPr>
          <a:xfrm>
            <a:off x="463525" y="0"/>
            <a:ext cx="2181600" cy="3136200"/>
          </a:xfrm>
          <a:prstGeom prst="rect">
            <a:avLst/>
          </a:prstGeom>
          <a:noFill/>
          <a:ln>
            <a:noFill/>
          </a:ln>
        </p:spPr>
        <p:txBody>
          <a:bodyPr lIns="91425" tIns="91425" rIns="91425" bIns="91425" anchor="b" anchorCtr="0">
            <a:noAutofit/>
          </a:bodyPr>
          <a:lstStyle/>
          <a:p>
            <a:pPr lvl="0">
              <a:spcBef>
                <a:spcPts val="0"/>
              </a:spcBef>
              <a:buNone/>
            </a:pPr>
            <a:r>
              <a:rPr lang="vi-VN" sz="12000" b="1" dirty="0">
                <a:solidFill>
                  <a:srgbClr val="3F5378"/>
                </a:solidFill>
                <a:latin typeface="Roboto Condensed"/>
                <a:ea typeface="Roboto Condensed"/>
                <a:cs typeface="Roboto Condensed"/>
                <a:sym typeface="Roboto Condensed"/>
              </a:rPr>
              <a:t>2</a:t>
            </a:r>
            <a:endParaRPr lang="en"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03334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
        <p:nvSpPr>
          <p:cNvPr id="11" name="Shape 267"/>
          <p:cNvSpPr txBox="1">
            <a:spLocks/>
          </p:cNvSpPr>
          <p:nvPr/>
        </p:nvSpPr>
        <p:spPr>
          <a:xfrm>
            <a:off x="814276" y="2067694"/>
            <a:ext cx="2160240" cy="1932212"/>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spcAft>
                <a:spcPts val="1000"/>
              </a:spcAft>
            </a:pPr>
            <a:r>
              <a:rPr lang="vi-VN" sz="1200" b="1" dirty="0" smtClean="0">
                <a:solidFill>
                  <a:srgbClr val="263248"/>
                </a:solidFill>
                <a:latin typeface="+mn-lt"/>
                <a:ea typeface="Roboto Condensed Light"/>
                <a:cs typeface="Roboto Condensed Light"/>
                <a:sym typeface="Roboto Condensed Light"/>
              </a:rPr>
              <a:t>Hỗ trợ tốt các giao thức bảo mật</a:t>
            </a:r>
            <a:endParaRPr lang="en" sz="1200" b="1" dirty="0">
              <a:solidFill>
                <a:srgbClr val="263248"/>
              </a:solidFill>
              <a:latin typeface="+mn-lt"/>
              <a:ea typeface="Roboto Condensed Light"/>
              <a:cs typeface="Roboto Condensed Light"/>
              <a:sym typeface="Roboto Condensed Light"/>
            </a:endParaRPr>
          </a:p>
          <a:p>
            <a:pPr>
              <a:spcAft>
                <a:spcPts val="1000"/>
              </a:spcAft>
            </a:pPr>
            <a:r>
              <a:rPr lang="vi-VN" sz="1200" dirty="0" smtClean="0">
                <a:solidFill>
                  <a:srgbClr val="263248"/>
                </a:solidFill>
                <a:latin typeface="+mn-lt"/>
                <a:ea typeface="Roboto Condensed Light"/>
                <a:cs typeface="Roboto Condensed Light"/>
                <a:sym typeface="Roboto Condensed Light"/>
              </a:rPr>
              <a:t>Một số framework phát triển ứng dụng di động da nền tảng như React Native tuy có hỗ trợ module nhận/gửi mail nhưng chưa thể thực hiện thông qua kết nối bảo mật (SSL, TLS)</a:t>
            </a:r>
            <a:r>
              <a:rPr lang="en" sz="1200" dirty="0" smtClean="0">
                <a:solidFill>
                  <a:srgbClr val="263248"/>
                </a:solidFill>
                <a:latin typeface="+mn-lt"/>
                <a:ea typeface="Roboto Condensed Light"/>
                <a:cs typeface="Roboto Condensed Light"/>
                <a:sym typeface="Roboto Condensed Light"/>
              </a:rPr>
              <a:t>.</a:t>
            </a:r>
            <a:endParaRPr lang="en" sz="1200" dirty="0">
              <a:solidFill>
                <a:srgbClr val="263248"/>
              </a:solidFill>
              <a:latin typeface="+mn-lt"/>
              <a:ea typeface="Roboto Condensed Light"/>
              <a:cs typeface="Roboto Condensed Light"/>
              <a:sym typeface="Roboto Condensed Light"/>
            </a:endParaRPr>
          </a:p>
        </p:txBody>
      </p:sp>
      <p:sp>
        <p:nvSpPr>
          <p:cNvPr id="12" name="Shape 269"/>
          <p:cNvSpPr txBox="1">
            <a:spLocks/>
          </p:cNvSpPr>
          <p:nvPr/>
        </p:nvSpPr>
        <p:spPr>
          <a:xfrm>
            <a:off x="3419873" y="2067694"/>
            <a:ext cx="2160239" cy="1932212"/>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spcAft>
                <a:spcPts val="1000"/>
              </a:spcAft>
            </a:pPr>
            <a:r>
              <a:rPr lang="vi-VN" sz="1200" b="1" dirty="0" smtClean="0">
                <a:solidFill>
                  <a:srgbClr val="263248"/>
                </a:solidFill>
                <a:latin typeface="+mn-lt"/>
                <a:ea typeface="Roboto Condensed Light"/>
                <a:cs typeface="Roboto Condensed Light"/>
                <a:sym typeface="Roboto Condensed Light"/>
              </a:rPr>
              <a:t>Hoạt động nhanh, nhỏ gọn</a:t>
            </a:r>
            <a:endParaRPr lang="en" sz="1200" b="1" dirty="0">
              <a:solidFill>
                <a:srgbClr val="263248"/>
              </a:solidFill>
              <a:latin typeface="+mn-lt"/>
              <a:ea typeface="Roboto Condensed Light"/>
              <a:cs typeface="Roboto Condensed Light"/>
              <a:sym typeface="Roboto Condensed Light"/>
            </a:endParaRPr>
          </a:p>
          <a:p>
            <a:pPr>
              <a:spcAft>
                <a:spcPts val="1000"/>
              </a:spcAft>
            </a:pPr>
            <a:r>
              <a:rPr lang="vi-VN" sz="1200" dirty="0" smtClean="0">
                <a:solidFill>
                  <a:srgbClr val="263248"/>
                </a:solidFill>
                <a:latin typeface="+mn-lt"/>
                <a:ea typeface="Roboto Condensed Light"/>
                <a:cs typeface="Roboto Condensed Light"/>
                <a:sym typeface="Roboto Condensed Light"/>
              </a:rPr>
              <a:t>Với việc sử dụng java-android, ứng dụng trở nên nhỏ gọn và quá trình hoạt động nhanh hơn nhiều so với React Native.</a:t>
            </a:r>
            <a:endParaRPr lang="en" sz="1200" dirty="0">
              <a:solidFill>
                <a:srgbClr val="263248"/>
              </a:solidFill>
              <a:latin typeface="+mn-lt"/>
              <a:ea typeface="Roboto Condensed Light"/>
              <a:cs typeface="Roboto Condensed Light"/>
              <a:sym typeface="Roboto Condensed Light"/>
            </a:endParaRPr>
          </a:p>
        </p:txBody>
      </p:sp>
      <p:sp>
        <p:nvSpPr>
          <p:cNvPr id="13" name="Shape 237"/>
          <p:cNvSpPr txBox="1">
            <a:spLocks/>
          </p:cNvSpPr>
          <p:nvPr/>
        </p:nvSpPr>
        <p:spPr>
          <a:xfrm>
            <a:off x="827584" y="771550"/>
            <a:ext cx="6132600" cy="1008112"/>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spcAft>
                <a:spcPts val="1000"/>
              </a:spcAft>
            </a:pPr>
            <a:r>
              <a:rPr lang="vi-VN" sz="1600" dirty="0" smtClean="0">
                <a:solidFill>
                  <a:srgbClr val="263248"/>
                </a:solidFill>
                <a:latin typeface="+mn-lt"/>
                <a:ea typeface="Roboto Condensed Light"/>
                <a:cs typeface="Roboto Condensed Light"/>
                <a:sym typeface="Roboto Condensed Light"/>
              </a:rPr>
              <a:t>Giải pháp được thực hiện cho đề tài này là sử dụng công nghệ java-android với mô </a:t>
            </a:r>
            <a:r>
              <a:rPr lang="vi-VN" sz="1600" dirty="0">
                <a:solidFill>
                  <a:srgbClr val="263248"/>
                </a:solidFill>
                <a:latin typeface="+mn-lt"/>
                <a:ea typeface="Roboto Condensed Light"/>
                <a:cs typeface="Roboto Condensed Light"/>
                <a:sym typeface="Roboto Condensed Light"/>
              </a:rPr>
              <a:t>hình </a:t>
            </a:r>
            <a:r>
              <a:rPr lang="vi-VN" sz="1600" dirty="0" smtClean="0">
                <a:solidFill>
                  <a:srgbClr val="263248"/>
                </a:solidFill>
                <a:latin typeface="+mn-lt"/>
                <a:ea typeface="Roboto Condensed Light"/>
                <a:cs typeface="Roboto Condensed Light"/>
                <a:sym typeface="Roboto Condensed Light"/>
              </a:rPr>
              <a:t>MVVM (Model-View-ViewModel) vì những lý do sau:</a:t>
            </a:r>
            <a:endParaRPr lang="vi-VN" sz="1600" dirty="0">
              <a:solidFill>
                <a:srgbClr val="263248"/>
              </a:solidFill>
              <a:latin typeface="+mn-lt"/>
              <a:ea typeface="Roboto Condensed Light"/>
              <a:cs typeface="Roboto Condensed Light"/>
              <a:sym typeface="Roboto Condensed Light"/>
            </a:endParaRPr>
          </a:p>
        </p:txBody>
      </p:sp>
      <p:sp>
        <p:nvSpPr>
          <p:cNvPr id="14" name="Shape 269"/>
          <p:cNvSpPr txBox="1">
            <a:spLocks/>
          </p:cNvSpPr>
          <p:nvPr/>
        </p:nvSpPr>
        <p:spPr>
          <a:xfrm>
            <a:off x="6084169" y="2067694"/>
            <a:ext cx="2160239" cy="1932212"/>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spcAft>
                <a:spcPts val="1000"/>
              </a:spcAft>
            </a:pPr>
            <a:r>
              <a:rPr lang="vi-VN" sz="1200" b="1" dirty="0" smtClean="0">
                <a:solidFill>
                  <a:srgbClr val="263248"/>
                </a:solidFill>
                <a:latin typeface="+mn-lt"/>
                <a:ea typeface="Roboto Condensed Light"/>
                <a:cs typeface="Roboto Condensed Light"/>
                <a:sym typeface="Roboto Condensed Light"/>
              </a:rPr>
              <a:t>Mô hình MVVM vô cùng đơn giản</a:t>
            </a:r>
            <a:endParaRPr lang="en" sz="1200" b="1" dirty="0">
              <a:solidFill>
                <a:srgbClr val="263248"/>
              </a:solidFill>
              <a:latin typeface="+mn-lt"/>
              <a:ea typeface="Roboto Condensed Light"/>
              <a:cs typeface="Roboto Condensed Light"/>
              <a:sym typeface="Roboto Condensed Light"/>
            </a:endParaRPr>
          </a:p>
          <a:p>
            <a:pPr>
              <a:spcAft>
                <a:spcPts val="1000"/>
              </a:spcAft>
            </a:pPr>
            <a:r>
              <a:rPr lang="vi-VN" sz="1200" dirty="0" smtClean="0">
                <a:solidFill>
                  <a:srgbClr val="263248"/>
                </a:solidFill>
                <a:latin typeface="+mn-lt"/>
                <a:ea typeface="Roboto Condensed Light"/>
                <a:cs typeface="Roboto Condensed Light"/>
                <a:sym typeface="Roboto Condensed Light"/>
              </a:rPr>
              <a:t>Với một dự án không quá phức tạp thì việc sử dụng mô hình MVVM thay vì MVP hay các mô hình khác sẽ giúp quá trình phát triển trở nên nhanh chóng, dễ bảo trì.</a:t>
            </a:r>
            <a:endParaRPr lang="en" sz="1200" dirty="0">
              <a:solidFill>
                <a:srgbClr val="263248"/>
              </a:solidFill>
              <a:latin typeface="+mn-lt"/>
              <a:ea typeface="Roboto Condensed Light"/>
              <a:cs typeface="Roboto Condensed Light"/>
              <a:sym typeface="Roboto Condensed Light"/>
            </a:endParaRPr>
          </a:p>
        </p:txBody>
      </p:sp>
    </p:spTree>
    <p:extLst>
      <p:ext uri="{BB962C8B-B14F-4D97-AF65-F5344CB8AC3E}">
        <p14:creationId xmlns:p14="http://schemas.microsoft.com/office/powerpoint/2010/main" val="14267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8"/>
            <a:ext cx="4094400" cy="1159800"/>
          </a:xfrm>
          <a:prstGeom prst="rect">
            <a:avLst/>
          </a:prstGeom>
        </p:spPr>
        <p:txBody>
          <a:bodyPr lIns="91425" tIns="91425" rIns="91425" bIns="91425" anchor="b" anchorCtr="0">
            <a:noAutofit/>
          </a:bodyPr>
          <a:lstStyle/>
          <a:p>
            <a:pPr lvl="0"/>
            <a:r>
              <a:rPr lang="vi-VN" dirty="0" smtClean="0"/>
              <a:t>Ứng dụng UETMail</a:t>
            </a:r>
            <a:endParaRPr lang="vi-VN" dirty="0"/>
          </a:p>
        </p:txBody>
      </p:sp>
      <p:sp>
        <p:nvSpPr>
          <p:cNvPr id="222" name="Shape 222"/>
          <p:cNvSpPr txBox="1">
            <a:spLocks noGrp="1"/>
          </p:cNvSpPr>
          <p:nvPr>
            <p:ph type="subTitle" idx="1"/>
          </p:nvPr>
        </p:nvSpPr>
        <p:spPr>
          <a:xfrm>
            <a:off x="463525" y="3975448"/>
            <a:ext cx="4094400" cy="784800"/>
          </a:xfrm>
          <a:prstGeom prst="rect">
            <a:avLst/>
          </a:prstGeom>
        </p:spPr>
        <p:txBody>
          <a:bodyPr lIns="91425" tIns="91425" rIns="91425" bIns="91425" anchor="t" anchorCtr="0">
            <a:noAutofit/>
          </a:bodyPr>
          <a:lstStyle/>
          <a:p>
            <a:pPr lvl="0"/>
            <a:endParaRPr lang="vi-VN" dirty="0">
              <a:latin typeface="+mn-lt"/>
            </a:endParaRPr>
          </a:p>
        </p:txBody>
      </p:sp>
      <p:sp>
        <p:nvSpPr>
          <p:cNvPr id="223" name="Shape 223"/>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
        <p:nvSpPr>
          <p:cNvPr id="224" name="Shape 224"/>
          <p:cNvSpPr txBox="1"/>
          <p:nvPr/>
        </p:nvSpPr>
        <p:spPr>
          <a:xfrm>
            <a:off x="463525" y="0"/>
            <a:ext cx="2181600" cy="3136200"/>
          </a:xfrm>
          <a:prstGeom prst="rect">
            <a:avLst/>
          </a:prstGeom>
          <a:noFill/>
          <a:ln>
            <a:noFill/>
          </a:ln>
        </p:spPr>
        <p:txBody>
          <a:bodyPr lIns="91425" tIns="91425" rIns="91425" bIns="91425" anchor="b" anchorCtr="0">
            <a:noAutofit/>
          </a:bodyPr>
          <a:lstStyle/>
          <a:p>
            <a:pPr lvl="0">
              <a:spcBef>
                <a:spcPts val="0"/>
              </a:spcBef>
              <a:buNone/>
            </a:pPr>
            <a:r>
              <a:rPr lang="vi-VN" sz="12000" b="1" dirty="0" smtClean="0">
                <a:solidFill>
                  <a:srgbClr val="3F5378"/>
                </a:solidFill>
                <a:latin typeface="Roboto Condensed"/>
                <a:ea typeface="Roboto Condensed"/>
                <a:cs typeface="Roboto Condensed"/>
                <a:sym typeface="Roboto Condensed"/>
              </a:rPr>
              <a:t>3</a:t>
            </a:r>
            <a:endParaRPr lang="en"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015848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711</Words>
  <Application>Microsoft Office PowerPoint</Application>
  <PresentationFormat>On-screen Show (16:9)</PresentationFormat>
  <Paragraphs>66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 Condensed</vt:lpstr>
      <vt:lpstr>Roboto Condensed Light</vt:lpstr>
      <vt:lpstr>Times New Roman</vt:lpstr>
      <vt:lpstr>Arvo</vt:lpstr>
      <vt:lpstr>Salerio template</vt:lpstr>
      <vt:lpstr>XÂY DỰNG ỨNG DỤNG UET MAIL  TRÊN THIẾT BỊ DI ĐỘNG THÔNG MINH</vt:lpstr>
      <vt:lpstr>TÓM TẮT</vt:lpstr>
      <vt:lpstr>Giới thiệu đề tài</vt:lpstr>
      <vt:lpstr>Sơ lược đề tài</vt:lpstr>
      <vt:lpstr>Nội dung nghiên cứu</vt:lpstr>
      <vt:lpstr>Mục tiêu đề tài</vt:lpstr>
      <vt:lpstr>Giải pháp sử dụng</vt:lpstr>
      <vt:lpstr>PowerPoint Presentation</vt:lpstr>
      <vt:lpstr>Ứng dụng UETMail</vt:lpstr>
      <vt:lpstr>Màn hình chính và màn hình thao tác với tài khoản</vt:lpstr>
      <vt:lpstr>Các thao tác với email</vt:lpstr>
      <vt:lpstr>Kết quả</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UET MAIL  TRÊN THIẾT BỊ DI ĐỘNG THÔNG MINH</dc:title>
  <cp:lastModifiedBy>Win 8.1 Version 2</cp:lastModifiedBy>
  <cp:revision>22</cp:revision>
  <dcterms:modified xsi:type="dcterms:W3CDTF">2020-12-15T19:26:02Z</dcterms:modified>
</cp:coreProperties>
</file>