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3" r:id="rId4"/>
    <p:sldId id="266" r:id="rId5"/>
    <p:sldId id="267" r:id="rId6"/>
    <p:sldId id="284" r:id="rId7"/>
    <p:sldId id="285" r:id="rId8"/>
    <p:sldId id="270" r:id="rId9"/>
    <p:sldId id="282" r:id="rId10"/>
    <p:sldId id="271" r:id="rId11"/>
    <p:sldId id="272" r:id="rId12"/>
    <p:sldId id="273" r:id="rId13"/>
    <p:sldId id="283" r:id="rId14"/>
    <p:sldId id="274" r:id="rId15"/>
    <p:sldId id="275" r:id="rId16"/>
    <p:sldId id="276" r:id="rId17"/>
    <p:sldId id="277"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4AD0-84A8-D6FA-A6EE-6E89534370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2BE137-23D2-6BC8-1E62-250D0A2BA2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7A5BD0-8D1B-8EF5-9BD5-D0A2E193464E}"/>
              </a:ext>
            </a:extLst>
          </p:cNvPr>
          <p:cNvSpPr>
            <a:spLocks noGrp="1"/>
          </p:cNvSpPr>
          <p:nvPr>
            <p:ph type="dt" sz="half" idx="10"/>
          </p:nvPr>
        </p:nvSpPr>
        <p:spPr/>
        <p:txBody>
          <a:bodyPr/>
          <a:lstStyle/>
          <a:p>
            <a:fld id="{537FB7D6-3212-4DB2-880A-31A493BC433A}" type="datetimeFigureOut">
              <a:rPr lang="en-US" smtClean="0"/>
              <a:t>5/27/2022</a:t>
            </a:fld>
            <a:endParaRPr lang="en-US"/>
          </a:p>
        </p:txBody>
      </p:sp>
      <p:sp>
        <p:nvSpPr>
          <p:cNvPr id="5" name="Footer Placeholder 4">
            <a:extLst>
              <a:ext uri="{FF2B5EF4-FFF2-40B4-BE49-F238E27FC236}">
                <a16:creationId xmlns:a16="http://schemas.microsoft.com/office/drawing/2014/main" id="{D2758A0A-411A-AA82-09FE-703E6854F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B0EF4-14F8-B85E-F89D-FA2DC85DC166}"/>
              </a:ext>
            </a:extLst>
          </p:cNvPr>
          <p:cNvSpPr>
            <a:spLocks noGrp="1"/>
          </p:cNvSpPr>
          <p:nvPr>
            <p:ph type="sldNum" sz="quarter" idx="12"/>
          </p:nvPr>
        </p:nvSpPr>
        <p:spPr/>
        <p:txBody>
          <a:bodyPr/>
          <a:lstStyle/>
          <a:p>
            <a:fld id="{5159326A-C8D8-4712-996F-8D232AC97B64}" type="slidenum">
              <a:rPr lang="en-US" smtClean="0"/>
              <a:t>‹#›</a:t>
            </a:fld>
            <a:endParaRPr lang="en-US"/>
          </a:p>
        </p:txBody>
      </p:sp>
    </p:spTree>
    <p:extLst>
      <p:ext uri="{BB962C8B-B14F-4D97-AF65-F5344CB8AC3E}">
        <p14:creationId xmlns:p14="http://schemas.microsoft.com/office/powerpoint/2010/main" val="180672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65819-BE23-3DF9-2934-C3EC1BA7D0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410F78-FD82-EF02-D12C-7652391F71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E3942-9B02-9A2A-9133-EE743476C0AA}"/>
              </a:ext>
            </a:extLst>
          </p:cNvPr>
          <p:cNvSpPr>
            <a:spLocks noGrp="1"/>
          </p:cNvSpPr>
          <p:nvPr>
            <p:ph type="dt" sz="half" idx="10"/>
          </p:nvPr>
        </p:nvSpPr>
        <p:spPr/>
        <p:txBody>
          <a:bodyPr/>
          <a:lstStyle/>
          <a:p>
            <a:fld id="{537FB7D6-3212-4DB2-880A-31A493BC433A}" type="datetimeFigureOut">
              <a:rPr lang="en-US" smtClean="0"/>
              <a:t>5/27/2022</a:t>
            </a:fld>
            <a:endParaRPr lang="en-US"/>
          </a:p>
        </p:txBody>
      </p:sp>
      <p:sp>
        <p:nvSpPr>
          <p:cNvPr id="5" name="Footer Placeholder 4">
            <a:extLst>
              <a:ext uri="{FF2B5EF4-FFF2-40B4-BE49-F238E27FC236}">
                <a16:creationId xmlns:a16="http://schemas.microsoft.com/office/drawing/2014/main" id="{F7B67055-C044-3CB1-2772-A1968E05D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D5FEC-80D3-1BDE-7064-E421E5037413}"/>
              </a:ext>
            </a:extLst>
          </p:cNvPr>
          <p:cNvSpPr>
            <a:spLocks noGrp="1"/>
          </p:cNvSpPr>
          <p:nvPr>
            <p:ph type="sldNum" sz="quarter" idx="12"/>
          </p:nvPr>
        </p:nvSpPr>
        <p:spPr/>
        <p:txBody>
          <a:bodyPr/>
          <a:lstStyle/>
          <a:p>
            <a:fld id="{5159326A-C8D8-4712-996F-8D232AC97B64}" type="slidenum">
              <a:rPr lang="en-US" smtClean="0"/>
              <a:t>‹#›</a:t>
            </a:fld>
            <a:endParaRPr lang="en-US"/>
          </a:p>
        </p:txBody>
      </p:sp>
    </p:spTree>
    <p:extLst>
      <p:ext uri="{BB962C8B-B14F-4D97-AF65-F5344CB8AC3E}">
        <p14:creationId xmlns:p14="http://schemas.microsoft.com/office/powerpoint/2010/main" val="211810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9F8ED7-AFBC-F941-7E2A-625002A2C2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184AA5-BB86-6BAD-295A-E7FB4B9C67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B418F-9ED6-6FA0-1201-2374CA4763DD}"/>
              </a:ext>
            </a:extLst>
          </p:cNvPr>
          <p:cNvSpPr>
            <a:spLocks noGrp="1"/>
          </p:cNvSpPr>
          <p:nvPr>
            <p:ph type="dt" sz="half" idx="10"/>
          </p:nvPr>
        </p:nvSpPr>
        <p:spPr/>
        <p:txBody>
          <a:bodyPr/>
          <a:lstStyle/>
          <a:p>
            <a:fld id="{537FB7D6-3212-4DB2-880A-31A493BC433A}" type="datetimeFigureOut">
              <a:rPr lang="en-US" smtClean="0"/>
              <a:t>5/27/2022</a:t>
            </a:fld>
            <a:endParaRPr lang="en-US"/>
          </a:p>
        </p:txBody>
      </p:sp>
      <p:sp>
        <p:nvSpPr>
          <p:cNvPr id="5" name="Footer Placeholder 4">
            <a:extLst>
              <a:ext uri="{FF2B5EF4-FFF2-40B4-BE49-F238E27FC236}">
                <a16:creationId xmlns:a16="http://schemas.microsoft.com/office/drawing/2014/main" id="{9952E83F-05F8-E4A0-8D5C-D33A42AA5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B2522-1FBF-D7B0-236A-A1EC9574E77A}"/>
              </a:ext>
            </a:extLst>
          </p:cNvPr>
          <p:cNvSpPr>
            <a:spLocks noGrp="1"/>
          </p:cNvSpPr>
          <p:nvPr>
            <p:ph type="sldNum" sz="quarter" idx="12"/>
          </p:nvPr>
        </p:nvSpPr>
        <p:spPr/>
        <p:txBody>
          <a:bodyPr/>
          <a:lstStyle/>
          <a:p>
            <a:fld id="{5159326A-C8D8-4712-996F-8D232AC97B64}" type="slidenum">
              <a:rPr lang="en-US" smtClean="0"/>
              <a:t>‹#›</a:t>
            </a:fld>
            <a:endParaRPr lang="en-US"/>
          </a:p>
        </p:txBody>
      </p:sp>
    </p:spTree>
    <p:extLst>
      <p:ext uri="{BB962C8B-B14F-4D97-AF65-F5344CB8AC3E}">
        <p14:creationId xmlns:p14="http://schemas.microsoft.com/office/powerpoint/2010/main" val="2099412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7741-0295-1C63-1B74-E25230D2A7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10933E-982A-FDBD-4CF9-E81296A63A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775A4-FFD5-17A3-61BE-03EC7DEFFDFA}"/>
              </a:ext>
            </a:extLst>
          </p:cNvPr>
          <p:cNvSpPr>
            <a:spLocks noGrp="1"/>
          </p:cNvSpPr>
          <p:nvPr>
            <p:ph type="dt" sz="half" idx="10"/>
          </p:nvPr>
        </p:nvSpPr>
        <p:spPr/>
        <p:txBody>
          <a:bodyPr/>
          <a:lstStyle/>
          <a:p>
            <a:fld id="{537FB7D6-3212-4DB2-880A-31A493BC433A}" type="datetimeFigureOut">
              <a:rPr lang="en-US" smtClean="0"/>
              <a:t>5/27/2022</a:t>
            </a:fld>
            <a:endParaRPr lang="en-US"/>
          </a:p>
        </p:txBody>
      </p:sp>
      <p:sp>
        <p:nvSpPr>
          <p:cNvPr id="5" name="Footer Placeholder 4">
            <a:extLst>
              <a:ext uri="{FF2B5EF4-FFF2-40B4-BE49-F238E27FC236}">
                <a16:creationId xmlns:a16="http://schemas.microsoft.com/office/drawing/2014/main" id="{A888BB2A-916E-8574-9D87-AAD6DAD72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6BD64-6AC9-4B28-913F-50E3895AB19A}"/>
              </a:ext>
            </a:extLst>
          </p:cNvPr>
          <p:cNvSpPr>
            <a:spLocks noGrp="1"/>
          </p:cNvSpPr>
          <p:nvPr>
            <p:ph type="sldNum" sz="quarter" idx="12"/>
          </p:nvPr>
        </p:nvSpPr>
        <p:spPr/>
        <p:txBody>
          <a:bodyPr/>
          <a:lstStyle/>
          <a:p>
            <a:fld id="{5159326A-C8D8-4712-996F-8D232AC97B64}" type="slidenum">
              <a:rPr lang="en-US" smtClean="0"/>
              <a:t>‹#›</a:t>
            </a:fld>
            <a:endParaRPr lang="en-US"/>
          </a:p>
        </p:txBody>
      </p:sp>
    </p:spTree>
    <p:extLst>
      <p:ext uri="{BB962C8B-B14F-4D97-AF65-F5344CB8AC3E}">
        <p14:creationId xmlns:p14="http://schemas.microsoft.com/office/powerpoint/2010/main" val="1551813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D0D5-90DD-16F0-D91B-B798DF2F1F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671257-2A39-6BDA-3723-E985895C0D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1D106-06F8-2D2C-A7A8-9D68E345E385}"/>
              </a:ext>
            </a:extLst>
          </p:cNvPr>
          <p:cNvSpPr>
            <a:spLocks noGrp="1"/>
          </p:cNvSpPr>
          <p:nvPr>
            <p:ph type="dt" sz="half" idx="10"/>
          </p:nvPr>
        </p:nvSpPr>
        <p:spPr/>
        <p:txBody>
          <a:bodyPr/>
          <a:lstStyle/>
          <a:p>
            <a:fld id="{537FB7D6-3212-4DB2-880A-31A493BC433A}" type="datetimeFigureOut">
              <a:rPr lang="en-US" smtClean="0"/>
              <a:t>5/27/2022</a:t>
            </a:fld>
            <a:endParaRPr lang="en-US"/>
          </a:p>
        </p:txBody>
      </p:sp>
      <p:sp>
        <p:nvSpPr>
          <p:cNvPr id="5" name="Footer Placeholder 4">
            <a:extLst>
              <a:ext uri="{FF2B5EF4-FFF2-40B4-BE49-F238E27FC236}">
                <a16:creationId xmlns:a16="http://schemas.microsoft.com/office/drawing/2014/main" id="{758139CF-5C96-1A22-71B4-5BE9613A0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EC695-7419-D042-DBA1-5BAC204EABC7}"/>
              </a:ext>
            </a:extLst>
          </p:cNvPr>
          <p:cNvSpPr>
            <a:spLocks noGrp="1"/>
          </p:cNvSpPr>
          <p:nvPr>
            <p:ph type="sldNum" sz="quarter" idx="12"/>
          </p:nvPr>
        </p:nvSpPr>
        <p:spPr/>
        <p:txBody>
          <a:bodyPr/>
          <a:lstStyle/>
          <a:p>
            <a:fld id="{5159326A-C8D8-4712-996F-8D232AC97B64}" type="slidenum">
              <a:rPr lang="en-US" smtClean="0"/>
              <a:t>‹#›</a:t>
            </a:fld>
            <a:endParaRPr lang="en-US"/>
          </a:p>
        </p:txBody>
      </p:sp>
    </p:spTree>
    <p:extLst>
      <p:ext uri="{BB962C8B-B14F-4D97-AF65-F5344CB8AC3E}">
        <p14:creationId xmlns:p14="http://schemas.microsoft.com/office/powerpoint/2010/main" val="922710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7F2AF-AF8D-9A40-F401-22876899F8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4932CB-0206-D24C-CF6F-9EAE06C510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75C794-CB7F-4980-930E-E1399FFB10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DA5D8A-E98D-1E68-C203-A14BF8F10974}"/>
              </a:ext>
            </a:extLst>
          </p:cNvPr>
          <p:cNvSpPr>
            <a:spLocks noGrp="1"/>
          </p:cNvSpPr>
          <p:nvPr>
            <p:ph type="dt" sz="half" idx="10"/>
          </p:nvPr>
        </p:nvSpPr>
        <p:spPr/>
        <p:txBody>
          <a:bodyPr/>
          <a:lstStyle/>
          <a:p>
            <a:fld id="{537FB7D6-3212-4DB2-880A-31A493BC433A}" type="datetimeFigureOut">
              <a:rPr lang="en-US" smtClean="0"/>
              <a:t>5/27/2022</a:t>
            </a:fld>
            <a:endParaRPr lang="en-US"/>
          </a:p>
        </p:txBody>
      </p:sp>
      <p:sp>
        <p:nvSpPr>
          <p:cNvPr id="6" name="Footer Placeholder 5">
            <a:extLst>
              <a:ext uri="{FF2B5EF4-FFF2-40B4-BE49-F238E27FC236}">
                <a16:creationId xmlns:a16="http://schemas.microsoft.com/office/drawing/2014/main" id="{9C58E02F-5FA6-C83C-F1F0-49ABCFF1A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533116-F9C7-C8FE-03C2-9F57A51D3255}"/>
              </a:ext>
            </a:extLst>
          </p:cNvPr>
          <p:cNvSpPr>
            <a:spLocks noGrp="1"/>
          </p:cNvSpPr>
          <p:nvPr>
            <p:ph type="sldNum" sz="quarter" idx="12"/>
          </p:nvPr>
        </p:nvSpPr>
        <p:spPr/>
        <p:txBody>
          <a:bodyPr/>
          <a:lstStyle/>
          <a:p>
            <a:fld id="{5159326A-C8D8-4712-996F-8D232AC97B64}" type="slidenum">
              <a:rPr lang="en-US" smtClean="0"/>
              <a:t>‹#›</a:t>
            </a:fld>
            <a:endParaRPr lang="en-US"/>
          </a:p>
        </p:txBody>
      </p:sp>
    </p:spTree>
    <p:extLst>
      <p:ext uri="{BB962C8B-B14F-4D97-AF65-F5344CB8AC3E}">
        <p14:creationId xmlns:p14="http://schemas.microsoft.com/office/powerpoint/2010/main" val="385511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BA8C-6A95-C3EA-1C6B-024E089D45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346CD2-D43C-F3ED-408B-F6155EE73B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5E6C-6E99-1334-3AA6-0961580FA6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CFBE8E-B55D-1B1E-8D5A-928B867B1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DFFD5-3E19-40EF-F954-B381F21872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8ABD8D-9CDA-04F8-5396-4D8536065316}"/>
              </a:ext>
            </a:extLst>
          </p:cNvPr>
          <p:cNvSpPr>
            <a:spLocks noGrp="1"/>
          </p:cNvSpPr>
          <p:nvPr>
            <p:ph type="dt" sz="half" idx="10"/>
          </p:nvPr>
        </p:nvSpPr>
        <p:spPr/>
        <p:txBody>
          <a:bodyPr/>
          <a:lstStyle/>
          <a:p>
            <a:fld id="{537FB7D6-3212-4DB2-880A-31A493BC433A}" type="datetimeFigureOut">
              <a:rPr lang="en-US" smtClean="0"/>
              <a:t>5/27/2022</a:t>
            </a:fld>
            <a:endParaRPr lang="en-US"/>
          </a:p>
        </p:txBody>
      </p:sp>
      <p:sp>
        <p:nvSpPr>
          <p:cNvPr id="8" name="Footer Placeholder 7">
            <a:extLst>
              <a:ext uri="{FF2B5EF4-FFF2-40B4-BE49-F238E27FC236}">
                <a16:creationId xmlns:a16="http://schemas.microsoft.com/office/drawing/2014/main" id="{55C6181D-AE07-6EE3-16D5-62FB0BEC72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047CC4-C1F0-D8C3-C4B9-30F34CF9541A}"/>
              </a:ext>
            </a:extLst>
          </p:cNvPr>
          <p:cNvSpPr>
            <a:spLocks noGrp="1"/>
          </p:cNvSpPr>
          <p:nvPr>
            <p:ph type="sldNum" sz="quarter" idx="12"/>
          </p:nvPr>
        </p:nvSpPr>
        <p:spPr/>
        <p:txBody>
          <a:bodyPr/>
          <a:lstStyle/>
          <a:p>
            <a:fld id="{5159326A-C8D8-4712-996F-8D232AC97B64}" type="slidenum">
              <a:rPr lang="en-US" smtClean="0"/>
              <a:t>‹#›</a:t>
            </a:fld>
            <a:endParaRPr lang="en-US"/>
          </a:p>
        </p:txBody>
      </p:sp>
    </p:spTree>
    <p:extLst>
      <p:ext uri="{BB962C8B-B14F-4D97-AF65-F5344CB8AC3E}">
        <p14:creationId xmlns:p14="http://schemas.microsoft.com/office/powerpoint/2010/main" val="284505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E779-9598-BD17-F489-31BB0F2E5F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932B52-F832-F9FA-4579-3C755E767DC1}"/>
              </a:ext>
            </a:extLst>
          </p:cNvPr>
          <p:cNvSpPr>
            <a:spLocks noGrp="1"/>
          </p:cNvSpPr>
          <p:nvPr>
            <p:ph type="dt" sz="half" idx="10"/>
          </p:nvPr>
        </p:nvSpPr>
        <p:spPr/>
        <p:txBody>
          <a:bodyPr/>
          <a:lstStyle/>
          <a:p>
            <a:fld id="{537FB7D6-3212-4DB2-880A-31A493BC433A}" type="datetimeFigureOut">
              <a:rPr lang="en-US" smtClean="0"/>
              <a:t>5/27/2022</a:t>
            </a:fld>
            <a:endParaRPr lang="en-US"/>
          </a:p>
        </p:txBody>
      </p:sp>
      <p:sp>
        <p:nvSpPr>
          <p:cNvPr id="4" name="Footer Placeholder 3">
            <a:extLst>
              <a:ext uri="{FF2B5EF4-FFF2-40B4-BE49-F238E27FC236}">
                <a16:creationId xmlns:a16="http://schemas.microsoft.com/office/drawing/2014/main" id="{689B71D1-7569-89F7-63C3-AED5DA1BD3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D34CFC-5A41-B408-E543-6676F9E5FA94}"/>
              </a:ext>
            </a:extLst>
          </p:cNvPr>
          <p:cNvSpPr>
            <a:spLocks noGrp="1"/>
          </p:cNvSpPr>
          <p:nvPr>
            <p:ph type="sldNum" sz="quarter" idx="12"/>
          </p:nvPr>
        </p:nvSpPr>
        <p:spPr/>
        <p:txBody>
          <a:bodyPr/>
          <a:lstStyle/>
          <a:p>
            <a:fld id="{5159326A-C8D8-4712-996F-8D232AC97B64}" type="slidenum">
              <a:rPr lang="en-US" smtClean="0"/>
              <a:t>‹#›</a:t>
            </a:fld>
            <a:endParaRPr lang="en-US"/>
          </a:p>
        </p:txBody>
      </p:sp>
    </p:spTree>
    <p:extLst>
      <p:ext uri="{BB962C8B-B14F-4D97-AF65-F5344CB8AC3E}">
        <p14:creationId xmlns:p14="http://schemas.microsoft.com/office/powerpoint/2010/main" val="369885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656F64-7EC6-D71E-47C7-05B703F21EEC}"/>
              </a:ext>
            </a:extLst>
          </p:cNvPr>
          <p:cNvSpPr>
            <a:spLocks noGrp="1"/>
          </p:cNvSpPr>
          <p:nvPr>
            <p:ph type="dt" sz="half" idx="10"/>
          </p:nvPr>
        </p:nvSpPr>
        <p:spPr/>
        <p:txBody>
          <a:bodyPr/>
          <a:lstStyle/>
          <a:p>
            <a:fld id="{537FB7D6-3212-4DB2-880A-31A493BC433A}" type="datetimeFigureOut">
              <a:rPr lang="en-US" smtClean="0"/>
              <a:t>5/27/2022</a:t>
            </a:fld>
            <a:endParaRPr lang="en-US"/>
          </a:p>
        </p:txBody>
      </p:sp>
      <p:sp>
        <p:nvSpPr>
          <p:cNvPr id="3" name="Footer Placeholder 2">
            <a:extLst>
              <a:ext uri="{FF2B5EF4-FFF2-40B4-BE49-F238E27FC236}">
                <a16:creationId xmlns:a16="http://schemas.microsoft.com/office/drawing/2014/main" id="{FCA917B7-5B6E-953F-6081-46B23BFA9B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9B3315-F0D6-1308-0EF7-93B94692DEB4}"/>
              </a:ext>
            </a:extLst>
          </p:cNvPr>
          <p:cNvSpPr>
            <a:spLocks noGrp="1"/>
          </p:cNvSpPr>
          <p:nvPr>
            <p:ph type="sldNum" sz="quarter" idx="12"/>
          </p:nvPr>
        </p:nvSpPr>
        <p:spPr/>
        <p:txBody>
          <a:bodyPr/>
          <a:lstStyle/>
          <a:p>
            <a:fld id="{5159326A-C8D8-4712-996F-8D232AC97B64}" type="slidenum">
              <a:rPr lang="en-US" smtClean="0"/>
              <a:t>‹#›</a:t>
            </a:fld>
            <a:endParaRPr lang="en-US"/>
          </a:p>
        </p:txBody>
      </p:sp>
    </p:spTree>
    <p:extLst>
      <p:ext uri="{BB962C8B-B14F-4D97-AF65-F5344CB8AC3E}">
        <p14:creationId xmlns:p14="http://schemas.microsoft.com/office/powerpoint/2010/main" val="251327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8245-274B-0197-D27D-C587EF929E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00D843-597F-3672-DA09-D6088D6E8A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CE1BDB-CA8D-0ECC-78BF-CD3675A26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73E63F-8E8B-E4BF-B94F-F114F356E891}"/>
              </a:ext>
            </a:extLst>
          </p:cNvPr>
          <p:cNvSpPr>
            <a:spLocks noGrp="1"/>
          </p:cNvSpPr>
          <p:nvPr>
            <p:ph type="dt" sz="half" idx="10"/>
          </p:nvPr>
        </p:nvSpPr>
        <p:spPr/>
        <p:txBody>
          <a:bodyPr/>
          <a:lstStyle/>
          <a:p>
            <a:fld id="{537FB7D6-3212-4DB2-880A-31A493BC433A}" type="datetimeFigureOut">
              <a:rPr lang="en-US" smtClean="0"/>
              <a:t>5/27/2022</a:t>
            </a:fld>
            <a:endParaRPr lang="en-US"/>
          </a:p>
        </p:txBody>
      </p:sp>
      <p:sp>
        <p:nvSpPr>
          <p:cNvPr id="6" name="Footer Placeholder 5">
            <a:extLst>
              <a:ext uri="{FF2B5EF4-FFF2-40B4-BE49-F238E27FC236}">
                <a16:creationId xmlns:a16="http://schemas.microsoft.com/office/drawing/2014/main" id="{73303CC3-637C-57FE-7F04-E1D133A45F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8C1FB6-402B-7566-E6C1-83535A8A1074}"/>
              </a:ext>
            </a:extLst>
          </p:cNvPr>
          <p:cNvSpPr>
            <a:spLocks noGrp="1"/>
          </p:cNvSpPr>
          <p:nvPr>
            <p:ph type="sldNum" sz="quarter" idx="12"/>
          </p:nvPr>
        </p:nvSpPr>
        <p:spPr/>
        <p:txBody>
          <a:bodyPr/>
          <a:lstStyle/>
          <a:p>
            <a:fld id="{5159326A-C8D8-4712-996F-8D232AC97B64}" type="slidenum">
              <a:rPr lang="en-US" smtClean="0"/>
              <a:t>‹#›</a:t>
            </a:fld>
            <a:endParaRPr lang="en-US"/>
          </a:p>
        </p:txBody>
      </p:sp>
    </p:spTree>
    <p:extLst>
      <p:ext uri="{BB962C8B-B14F-4D97-AF65-F5344CB8AC3E}">
        <p14:creationId xmlns:p14="http://schemas.microsoft.com/office/powerpoint/2010/main" val="86473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1E22-704A-0644-0C58-95079E2758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BACF7-DA80-708A-476D-3DFD3DB9C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DBFEEE-6629-5F53-248E-C4CC9428AC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EE9DE-0ABF-5DAD-4055-F86FD6F380B9}"/>
              </a:ext>
            </a:extLst>
          </p:cNvPr>
          <p:cNvSpPr>
            <a:spLocks noGrp="1"/>
          </p:cNvSpPr>
          <p:nvPr>
            <p:ph type="dt" sz="half" idx="10"/>
          </p:nvPr>
        </p:nvSpPr>
        <p:spPr/>
        <p:txBody>
          <a:bodyPr/>
          <a:lstStyle/>
          <a:p>
            <a:fld id="{537FB7D6-3212-4DB2-880A-31A493BC433A}" type="datetimeFigureOut">
              <a:rPr lang="en-US" smtClean="0"/>
              <a:t>5/27/2022</a:t>
            </a:fld>
            <a:endParaRPr lang="en-US"/>
          </a:p>
        </p:txBody>
      </p:sp>
      <p:sp>
        <p:nvSpPr>
          <p:cNvPr id="6" name="Footer Placeholder 5">
            <a:extLst>
              <a:ext uri="{FF2B5EF4-FFF2-40B4-BE49-F238E27FC236}">
                <a16:creationId xmlns:a16="http://schemas.microsoft.com/office/drawing/2014/main" id="{62C39F47-C914-01D6-86FA-1DCA9361D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BA3C5-4FD0-4E87-635C-DA54A27246CC}"/>
              </a:ext>
            </a:extLst>
          </p:cNvPr>
          <p:cNvSpPr>
            <a:spLocks noGrp="1"/>
          </p:cNvSpPr>
          <p:nvPr>
            <p:ph type="sldNum" sz="quarter" idx="12"/>
          </p:nvPr>
        </p:nvSpPr>
        <p:spPr/>
        <p:txBody>
          <a:bodyPr/>
          <a:lstStyle/>
          <a:p>
            <a:fld id="{5159326A-C8D8-4712-996F-8D232AC97B64}" type="slidenum">
              <a:rPr lang="en-US" smtClean="0"/>
              <a:t>‹#›</a:t>
            </a:fld>
            <a:endParaRPr lang="en-US"/>
          </a:p>
        </p:txBody>
      </p:sp>
    </p:spTree>
    <p:extLst>
      <p:ext uri="{BB962C8B-B14F-4D97-AF65-F5344CB8AC3E}">
        <p14:creationId xmlns:p14="http://schemas.microsoft.com/office/powerpoint/2010/main" val="3169744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964BA4-468F-0B9D-7021-DDC6E7F3E8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51B485-2209-DF85-5AF9-4F3DFBCC9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DF75E-54BA-1E23-0E41-BEB50BDC55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7FB7D6-3212-4DB2-880A-31A493BC433A}" type="datetimeFigureOut">
              <a:rPr lang="en-US" smtClean="0"/>
              <a:t>5/27/2022</a:t>
            </a:fld>
            <a:endParaRPr lang="en-US"/>
          </a:p>
        </p:txBody>
      </p:sp>
      <p:sp>
        <p:nvSpPr>
          <p:cNvPr id="5" name="Footer Placeholder 4">
            <a:extLst>
              <a:ext uri="{FF2B5EF4-FFF2-40B4-BE49-F238E27FC236}">
                <a16:creationId xmlns:a16="http://schemas.microsoft.com/office/drawing/2014/main" id="{7692096F-2158-B9A7-2F22-61C3329B59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39B4EA-61D4-018A-D0CE-A0169198ED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9326A-C8D8-4712-996F-8D232AC97B64}" type="slidenum">
              <a:rPr lang="en-US" smtClean="0"/>
              <a:t>‹#›</a:t>
            </a:fld>
            <a:endParaRPr lang="en-US"/>
          </a:p>
        </p:txBody>
      </p:sp>
    </p:spTree>
    <p:extLst>
      <p:ext uri="{BB962C8B-B14F-4D97-AF65-F5344CB8AC3E}">
        <p14:creationId xmlns:p14="http://schemas.microsoft.com/office/powerpoint/2010/main" val="1600598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B2FB-FE38-2691-92F9-81BB416530A8}"/>
              </a:ext>
            </a:extLst>
          </p:cNvPr>
          <p:cNvSpPr>
            <a:spLocks noGrp="1"/>
          </p:cNvSpPr>
          <p:nvPr>
            <p:ph type="title"/>
          </p:nvPr>
        </p:nvSpPr>
        <p:spPr>
          <a:xfrm>
            <a:off x="838200" y="1826177"/>
            <a:ext cx="10515600" cy="4097545"/>
          </a:xfrm>
        </p:spPr>
        <p:txBody>
          <a:bodyPr>
            <a:normAutofit/>
          </a:bodyPr>
          <a:lstStyle/>
          <a:p>
            <a:pPr algn="ctr"/>
            <a:r>
              <a:rPr lang="en-US" sz="3600">
                <a:latin typeface="Arial" panose="020B0604020202020204" pitchFamily="34" charset="0"/>
                <a:cs typeface="Arial" panose="020B0604020202020204" pitchFamily="34" charset="0"/>
              </a:rPr>
              <a:t>           </a:t>
            </a:r>
            <a:r>
              <a:rPr lang="en-US" sz="4800">
                <a:latin typeface="Arial" panose="020B0604020202020204" pitchFamily="34" charset="0"/>
                <a:cs typeface="Arial" panose="020B0604020202020204" pitchFamily="34" charset="0"/>
              </a:rPr>
              <a:t>KHÓA LUẬN TỐT NGHIỆP</a:t>
            </a:r>
            <a:br>
              <a:rPr lang="en-US"/>
            </a:br>
            <a:r>
              <a:rPr lang="en-US" sz="2200">
                <a:latin typeface="Time new roman"/>
              </a:rPr>
              <a:t>                                             </a:t>
            </a:r>
            <a:br>
              <a:rPr lang="en-US" sz="2200">
                <a:latin typeface="Time new roman"/>
              </a:rPr>
            </a:br>
            <a:br>
              <a:rPr lang="en-US" sz="2200">
                <a:latin typeface="Time new roman"/>
              </a:rPr>
            </a:br>
            <a:r>
              <a:rPr lang="en-US" sz="2200">
                <a:latin typeface="Time new roman"/>
              </a:rPr>
              <a:t>CHUYÊN NGÀNH: KHOA HỌC MÁY TÍNH</a:t>
            </a:r>
            <a:br>
              <a:rPr lang="en-US" sz="2200">
                <a:latin typeface="Time new roman"/>
              </a:rPr>
            </a:br>
            <a:r>
              <a:rPr lang="en-US" sz="2200">
                <a:latin typeface="Time new roman"/>
              </a:rPr>
              <a:t>                                   </a:t>
            </a:r>
            <a:br>
              <a:rPr lang="en-US" sz="2200">
                <a:latin typeface="Time new roman"/>
              </a:rPr>
            </a:br>
            <a:r>
              <a:rPr lang="en-US" sz="2200">
                <a:latin typeface="Time new roman"/>
              </a:rPr>
              <a:t>Sinh </a:t>
            </a:r>
            <a:r>
              <a:rPr lang="en-US" sz="2200" err="1">
                <a:latin typeface="Time new roman"/>
              </a:rPr>
              <a:t>viên</a:t>
            </a:r>
            <a:r>
              <a:rPr lang="en-US" sz="2200">
                <a:latin typeface="Time new roman"/>
              </a:rPr>
              <a:t> </a:t>
            </a:r>
            <a:r>
              <a:rPr lang="en-US" sz="2200" err="1">
                <a:latin typeface="Time new roman"/>
              </a:rPr>
              <a:t>thực</a:t>
            </a:r>
            <a:r>
              <a:rPr lang="en-US" sz="2200">
                <a:latin typeface="Time new roman"/>
              </a:rPr>
              <a:t> </a:t>
            </a:r>
            <a:r>
              <a:rPr lang="en-US" sz="2200" err="1">
                <a:latin typeface="Time new roman"/>
              </a:rPr>
              <a:t>hiện</a:t>
            </a:r>
            <a:r>
              <a:rPr lang="en-US" sz="2200">
                <a:latin typeface="Time new roman"/>
              </a:rPr>
              <a:t>:    TRẦN MỸ LINH</a:t>
            </a:r>
            <a:br>
              <a:rPr lang="en-US" sz="2200">
                <a:latin typeface="Time new roman"/>
              </a:rPr>
            </a:br>
            <a:r>
              <a:rPr lang="en-US" sz="2200">
                <a:latin typeface="Time new roman"/>
              </a:rPr>
              <a:t>			      ĐẶNG VĂN NGHIÊM</a:t>
            </a:r>
            <a:br>
              <a:rPr lang="en-US"/>
            </a:br>
            <a:endParaRPr lang="en-US"/>
          </a:p>
        </p:txBody>
      </p:sp>
      <p:pic>
        <p:nvPicPr>
          <p:cNvPr id="4" name="Content Placeholder 3">
            <a:extLst>
              <a:ext uri="{FF2B5EF4-FFF2-40B4-BE49-F238E27FC236}">
                <a16:creationId xmlns:a16="http://schemas.microsoft.com/office/drawing/2014/main" id="{8299FDB4-C656-840C-9A9B-6F0B44E4F13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4721" y="318052"/>
            <a:ext cx="8698305" cy="1304746"/>
          </a:xfrm>
        </p:spPr>
      </p:pic>
      <p:sp>
        <p:nvSpPr>
          <p:cNvPr id="7" name="Content Placeholder 6">
            <a:extLst>
              <a:ext uri="{FF2B5EF4-FFF2-40B4-BE49-F238E27FC236}">
                <a16:creationId xmlns:a16="http://schemas.microsoft.com/office/drawing/2014/main" id="{AB9BAC29-3BF3-6A5C-133D-E4718D33305F}"/>
              </a:ext>
            </a:extLst>
          </p:cNvPr>
          <p:cNvSpPr>
            <a:spLocks noGrp="1"/>
          </p:cNvSpPr>
          <p:nvPr>
            <p:ph sz="half" idx="2"/>
          </p:nvPr>
        </p:nvSpPr>
        <p:spPr>
          <a:xfrm>
            <a:off x="241852" y="6370981"/>
            <a:ext cx="11708295" cy="487019"/>
          </a:xfrm>
        </p:spPr>
        <p:txBody>
          <a:bodyPr>
            <a:noAutofit/>
          </a:bodyPr>
          <a:lstStyle/>
          <a:p>
            <a:pPr marL="0" indent="0">
              <a:buNone/>
            </a:pPr>
            <a:r>
              <a:rPr lang="en-US" sz="2000" err="1">
                <a:latin typeface="Time new roman"/>
              </a:rPr>
              <a:t>Khóa</a:t>
            </a:r>
            <a:r>
              <a:rPr lang="en-US" sz="2000">
                <a:latin typeface="Time new roman"/>
              </a:rPr>
              <a:t> </a:t>
            </a:r>
            <a:r>
              <a:rPr lang="en-US" sz="2000" err="1">
                <a:latin typeface="Time new roman"/>
              </a:rPr>
              <a:t>luận</a:t>
            </a:r>
            <a:r>
              <a:rPr lang="en-US" sz="2000">
                <a:latin typeface="Time new roman"/>
              </a:rPr>
              <a:t> </a:t>
            </a:r>
            <a:r>
              <a:rPr lang="en-US" sz="2000" err="1">
                <a:latin typeface="Time new roman"/>
              </a:rPr>
              <a:t>tốt</a:t>
            </a:r>
            <a:r>
              <a:rPr lang="en-US" sz="2000">
                <a:latin typeface="Time new roman"/>
              </a:rPr>
              <a:t> </a:t>
            </a:r>
            <a:r>
              <a:rPr lang="en-US" sz="2000" err="1">
                <a:latin typeface="Time new roman"/>
              </a:rPr>
              <a:t>nghiệp</a:t>
            </a:r>
            <a:r>
              <a:rPr lang="en-US" sz="2000">
                <a:latin typeface="Time new roman"/>
              </a:rPr>
              <a:t>                                                                                                                       GVHD: TS. </a:t>
            </a:r>
            <a:r>
              <a:rPr lang="en-US" sz="2000" err="1">
                <a:latin typeface="Time new roman"/>
              </a:rPr>
              <a:t>Đặng</a:t>
            </a:r>
            <a:r>
              <a:rPr lang="en-US" sz="2000">
                <a:latin typeface="Time new roman"/>
              </a:rPr>
              <a:t> </a:t>
            </a:r>
            <a:r>
              <a:rPr lang="en-US" sz="2000" err="1">
                <a:latin typeface="Time new roman"/>
              </a:rPr>
              <a:t>Thị</a:t>
            </a:r>
            <a:r>
              <a:rPr lang="en-US" sz="2000">
                <a:latin typeface="Time new roman"/>
              </a:rPr>
              <a:t> </a:t>
            </a:r>
            <a:r>
              <a:rPr lang="en-US" sz="2000" err="1">
                <a:latin typeface="Time new roman"/>
              </a:rPr>
              <a:t>Phúc</a:t>
            </a:r>
            <a:r>
              <a:rPr lang="en-US" sz="2000">
                <a:latin typeface="Time new roman"/>
              </a:rPr>
              <a:t>                     </a:t>
            </a:r>
          </a:p>
        </p:txBody>
      </p:sp>
    </p:spTree>
    <p:extLst>
      <p:ext uri="{BB962C8B-B14F-4D97-AF65-F5344CB8AC3E}">
        <p14:creationId xmlns:p14="http://schemas.microsoft.com/office/powerpoint/2010/main" val="2381195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B2FB-FE38-2691-92F9-81BB416530A8}"/>
              </a:ext>
            </a:extLst>
          </p:cNvPr>
          <p:cNvSpPr>
            <a:spLocks noGrp="1"/>
          </p:cNvSpPr>
          <p:nvPr>
            <p:ph type="title"/>
          </p:nvPr>
        </p:nvSpPr>
        <p:spPr/>
        <p:txBody>
          <a:bodyPr>
            <a:normAutofit/>
          </a:bodyPr>
          <a:lstStyle/>
          <a:p>
            <a:r>
              <a:rPr lang="en-US" sz="5500">
                <a:latin typeface="Time new roman"/>
              </a:rPr>
              <a:t>3.2 </a:t>
            </a:r>
            <a:r>
              <a:rPr lang="en-US" sz="5500" err="1">
                <a:latin typeface="Time new roman"/>
              </a:rPr>
              <a:t>Cải</a:t>
            </a:r>
            <a:r>
              <a:rPr lang="en-US" sz="5500">
                <a:latin typeface="Time new roman"/>
              </a:rPr>
              <a:t> </a:t>
            </a:r>
            <a:r>
              <a:rPr lang="en-US" sz="5500" err="1">
                <a:latin typeface="Time new roman"/>
              </a:rPr>
              <a:t>thiện</a:t>
            </a:r>
            <a:r>
              <a:rPr lang="en-US" sz="5500">
                <a:latin typeface="Time new roman"/>
              </a:rPr>
              <a:t> </a:t>
            </a:r>
            <a:r>
              <a:rPr lang="en-US" sz="5500" err="1">
                <a:latin typeface="Time new roman"/>
              </a:rPr>
              <a:t>thuật</a:t>
            </a:r>
            <a:r>
              <a:rPr lang="en-US" sz="5500">
                <a:latin typeface="Time new roman"/>
              </a:rPr>
              <a:t> </a:t>
            </a:r>
            <a:r>
              <a:rPr lang="en-US" sz="5500" err="1">
                <a:latin typeface="Time new roman"/>
              </a:rPr>
              <a:t>toán</a:t>
            </a:r>
            <a:r>
              <a:rPr lang="en-US" sz="5500">
                <a:latin typeface="Time new roman"/>
              </a:rPr>
              <a:t> BM25</a:t>
            </a:r>
          </a:p>
        </p:txBody>
      </p:sp>
      <p:sp>
        <p:nvSpPr>
          <p:cNvPr id="7" name="Content Placeholder 6">
            <a:extLst>
              <a:ext uri="{FF2B5EF4-FFF2-40B4-BE49-F238E27FC236}">
                <a16:creationId xmlns:a16="http://schemas.microsoft.com/office/drawing/2014/main" id="{AB9BAC29-3BF3-6A5C-133D-E4718D33305F}"/>
              </a:ext>
            </a:extLst>
          </p:cNvPr>
          <p:cNvSpPr>
            <a:spLocks noGrp="1"/>
          </p:cNvSpPr>
          <p:nvPr>
            <p:ph sz="half" idx="2"/>
          </p:nvPr>
        </p:nvSpPr>
        <p:spPr>
          <a:xfrm>
            <a:off x="241852" y="6377802"/>
            <a:ext cx="11708295" cy="487019"/>
          </a:xfrm>
        </p:spPr>
        <p:txBody>
          <a:bodyPr>
            <a:normAutofit fontScale="92500"/>
          </a:bodyPr>
          <a:lstStyle/>
          <a:p>
            <a:pPr marL="0" indent="0">
              <a:buNone/>
            </a:pPr>
            <a:r>
              <a:rPr lang="en-US" sz="2200" err="1">
                <a:latin typeface="Time new roman"/>
              </a:rPr>
              <a:t>Khóa</a:t>
            </a:r>
            <a:r>
              <a:rPr lang="en-US" sz="2200">
                <a:latin typeface="Time new roman"/>
              </a:rPr>
              <a:t> </a:t>
            </a:r>
            <a:r>
              <a:rPr lang="en-US" sz="2200" err="1">
                <a:latin typeface="Time new roman"/>
              </a:rPr>
              <a:t>luận</a:t>
            </a:r>
            <a:r>
              <a:rPr lang="en-US" sz="2200">
                <a:latin typeface="Time new roman"/>
              </a:rPr>
              <a:t> </a:t>
            </a:r>
            <a:r>
              <a:rPr lang="en-US" sz="2200" err="1">
                <a:latin typeface="Time new roman"/>
              </a:rPr>
              <a:t>tốt</a:t>
            </a:r>
            <a:r>
              <a:rPr lang="en-US" sz="2200">
                <a:latin typeface="Time new roman"/>
              </a:rPr>
              <a:t> </a:t>
            </a:r>
            <a:r>
              <a:rPr lang="en-US" sz="2200" err="1">
                <a:latin typeface="Time new roman"/>
              </a:rPr>
              <a:t>nghiệp</a:t>
            </a:r>
            <a:r>
              <a:rPr lang="en-US" sz="2200">
                <a:latin typeface="Time new roman"/>
              </a:rPr>
              <a:t>                                                                                                                       GVHD: TS. </a:t>
            </a:r>
            <a:r>
              <a:rPr lang="en-US" sz="2200" err="1">
                <a:latin typeface="Time new roman"/>
              </a:rPr>
              <a:t>Đặng</a:t>
            </a:r>
            <a:r>
              <a:rPr lang="en-US" sz="2200">
                <a:latin typeface="Time new roman"/>
              </a:rPr>
              <a:t> </a:t>
            </a:r>
            <a:r>
              <a:rPr lang="en-US" sz="2200" err="1">
                <a:latin typeface="Time new roman"/>
              </a:rPr>
              <a:t>Thị</a:t>
            </a:r>
            <a:r>
              <a:rPr lang="en-US" sz="2200">
                <a:latin typeface="Time new roman"/>
              </a:rPr>
              <a:t> </a:t>
            </a:r>
            <a:r>
              <a:rPr lang="en-US" sz="2200" err="1">
                <a:latin typeface="Time new roman"/>
              </a:rPr>
              <a:t>Phúc</a:t>
            </a:r>
            <a:r>
              <a:rPr lang="en-US" sz="2200">
                <a:latin typeface="Time new roman"/>
              </a:rPr>
              <a:t>                     </a:t>
            </a:r>
          </a:p>
        </p:txBody>
      </p:sp>
      <p:sp>
        <p:nvSpPr>
          <p:cNvPr id="9" name="TextBox 8">
            <a:extLst>
              <a:ext uri="{FF2B5EF4-FFF2-40B4-BE49-F238E27FC236}">
                <a16:creationId xmlns:a16="http://schemas.microsoft.com/office/drawing/2014/main" id="{E1D17F81-8DD1-F56C-A64D-0F3E56220941}"/>
              </a:ext>
            </a:extLst>
          </p:cNvPr>
          <p:cNvSpPr txBox="1"/>
          <p:nvPr/>
        </p:nvSpPr>
        <p:spPr>
          <a:xfrm>
            <a:off x="838200" y="1783453"/>
            <a:ext cx="2544832" cy="477054"/>
          </a:xfrm>
          <a:prstGeom prst="rect">
            <a:avLst/>
          </a:prstGeom>
          <a:noFill/>
        </p:spPr>
        <p:txBody>
          <a:bodyPr wrap="square">
            <a:spAutoFit/>
          </a:bodyPr>
          <a:lstStyle/>
          <a:p>
            <a:pPr marL="0" indent="0">
              <a:lnSpc>
                <a:spcPct val="100000"/>
              </a:lnSpc>
              <a:buNone/>
            </a:pPr>
            <a:r>
              <a:rPr lang="en-US" sz="2500" err="1">
                <a:latin typeface="Time new roman"/>
                <a:ea typeface="+mn-lt"/>
                <a:cs typeface="+mn-lt"/>
              </a:rPr>
              <a:t>Công</a:t>
            </a:r>
            <a:r>
              <a:rPr lang="en-US" sz="2500">
                <a:latin typeface="Time new roman"/>
                <a:ea typeface="+mn-lt"/>
                <a:cs typeface="+mn-lt"/>
              </a:rPr>
              <a:t> </a:t>
            </a:r>
            <a:r>
              <a:rPr lang="en-US" sz="2500" err="1">
                <a:latin typeface="Time new roman"/>
                <a:ea typeface="+mn-lt"/>
                <a:cs typeface="+mn-lt"/>
              </a:rPr>
              <a:t>thức</a:t>
            </a:r>
            <a:r>
              <a:rPr lang="en-US" sz="2500">
                <a:latin typeface="Time new roman"/>
                <a:ea typeface="+mn-lt"/>
                <a:cs typeface="+mn-lt"/>
              </a:rPr>
              <a:t> BM25:</a:t>
            </a:r>
          </a:p>
        </p:txBody>
      </p:sp>
      <p:sp>
        <p:nvSpPr>
          <p:cNvPr id="11" name="TextBox 10">
            <a:extLst>
              <a:ext uri="{FF2B5EF4-FFF2-40B4-BE49-F238E27FC236}">
                <a16:creationId xmlns:a16="http://schemas.microsoft.com/office/drawing/2014/main" id="{61CC51A2-5B98-BF9E-F6FC-CB0F2461E068}"/>
              </a:ext>
            </a:extLst>
          </p:cNvPr>
          <p:cNvSpPr txBox="1"/>
          <p:nvPr/>
        </p:nvSpPr>
        <p:spPr>
          <a:xfrm>
            <a:off x="838200" y="3707945"/>
            <a:ext cx="4123082" cy="477054"/>
          </a:xfrm>
          <a:prstGeom prst="rect">
            <a:avLst/>
          </a:prstGeom>
          <a:noFill/>
        </p:spPr>
        <p:txBody>
          <a:bodyPr wrap="square">
            <a:spAutoFit/>
          </a:bodyPr>
          <a:lstStyle/>
          <a:p>
            <a:pPr marL="0" indent="0">
              <a:lnSpc>
                <a:spcPct val="100000"/>
              </a:lnSpc>
              <a:buNone/>
            </a:pPr>
            <a:r>
              <a:rPr lang="en-US" sz="2500" err="1">
                <a:latin typeface="Time new roman"/>
                <a:ea typeface="+mn-lt"/>
                <a:cs typeface="+mn-lt"/>
              </a:rPr>
              <a:t>Công</a:t>
            </a:r>
            <a:r>
              <a:rPr lang="en-US" sz="2500">
                <a:latin typeface="Time new roman"/>
                <a:ea typeface="+mn-lt"/>
                <a:cs typeface="+mn-lt"/>
              </a:rPr>
              <a:t> </a:t>
            </a:r>
            <a:r>
              <a:rPr lang="en-US" sz="2500" err="1">
                <a:latin typeface="Time new roman"/>
                <a:ea typeface="+mn-lt"/>
                <a:cs typeface="+mn-lt"/>
              </a:rPr>
              <a:t>thức</a:t>
            </a:r>
            <a:r>
              <a:rPr lang="en-US" sz="2500">
                <a:latin typeface="Time new roman"/>
                <a:ea typeface="+mn-lt"/>
                <a:cs typeface="+mn-lt"/>
              </a:rPr>
              <a:t> </a:t>
            </a:r>
            <a:r>
              <a:rPr lang="en-US" sz="2500" err="1">
                <a:latin typeface="Time new roman"/>
                <a:ea typeface="+mn-lt"/>
                <a:cs typeface="+mn-lt"/>
              </a:rPr>
              <a:t>của</a:t>
            </a:r>
            <a:r>
              <a:rPr lang="en-US" sz="2500">
                <a:latin typeface="Time new roman"/>
                <a:ea typeface="+mn-lt"/>
                <a:cs typeface="+mn-lt"/>
              </a:rPr>
              <a:t> IDF(qi):</a:t>
            </a:r>
            <a:endParaRPr lang="en-US" sz="2500">
              <a:latin typeface="Time new roman"/>
            </a:endParaRPr>
          </a:p>
        </p:txBody>
      </p:sp>
      <p:pic>
        <p:nvPicPr>
          <p:cNvPr id="12" name="Picture 11">
            <a:extLst>
              <a:ext uri="{FF2B5EF4-FFF2-40B4-BE49-F238E27FC236}">
                <a16:creationId xmlns:a16="http://schemas.microsoft.com/office/drawing/2014/main" id="{E3A737F6-05B1-073E-9A5E-CF77CAE13AF6}"/>
              </a:ext>
            </a:extLst>
          </p:cNvPr>
          <p:cNvPicPr>
            <a:picLocks noChangeAspect="1"/>
          </p:cNvPicPr>
          <p:nvPr/>
        </p:nvPicPr>
        <p:blipFill>
          <a:blip r:embed="rId2"/>
          <a:stretch>
            <a:fillRect/>
          </a:stretch>
        </p:blipFill>
        <p:spPr>
          <a:xfrm>
            <a:off x="1699677" y="4375453"/>
            <a:ext cx="5504883" cy="1156025"/>
          </a:xfrm>
          <a:prstGeom prst="rect">
            <a:avLst/>
          </a:prstGeom>
        </p:spPr>
      </p:pic>
      <p:pic>
        <p:nvPicPr>
          <p:cNvPr id="4" name="Picture 3">
            <a:extLst>
              <a:ext uri="{FF2B5EF4-FFF2-40B4-BE49-F238E27FC236}">
                <a16:creationId xmlns:a16="http://schemas.microsoft.com/office/drawing/2014/main" id="{5690FE20-8E80-6C9A-AAF0-181492744392}"/>
              </a:ext>
            </a:extLst>
          </p:cNvPr>
          <p:cNvPicPr>
            <a:picLocks noChangeAspect="1"/>
          </p:cNvPicPr>
          <p:nvPr/>
        </p:nvPicPr>
        <p:blipFill>
          <a:blip r:embed="rId3"/>
          <a:stretch>
            <a:fillRect/>
          </a:stretch>
        </p:blipFill>
        <p:spPr>
          <a:xfrm>
            <a:off x="1699677" y="2475568"/>
            <a:ext cx="5774628" cy="1113307"/>
          </a:xfrm>
          <a:prstGeom prst="rect">
            <a:avLst/>
          </a:prstGeom>
        </p:spPr>
      </p:pic>
      <p:graphicFrame>
        <p:nvGraphicFramePr>
          <p:cNvPr id="3" name="Table 2">
            <a:extLst>
              <a:ext uri="{FF2B5EF4-FFF2-40B4-BE49-F238E27FC236}">
                <a16:creationId xmlns:a16="http://schemas.microsoft.com/office/drawing/2014/main" id="{BD606303-3357-4081-88D1-A80F81EE18B3}"/>
              </a:ext>
            </a:extLst>
          </p:cNvPr>
          <p:cNvGraphicFramePr>
            <a:graphicFrameLocks noGrp="1"/>
          </p:cNvGraphicFramePr>
          <p:nvPr>
            <p:extLst>
              <p:ext uri="{D42A27DB-BD31-4B8C-83A1-F6EECF244321}">
                <p14:modId xmlns:p14="http://schemas.microsoft.com/office/powerpoint/2010/main" val="4056450136"/>
              </p:ext>
            </p:extLst>
          </p:nvPr>
        </p:nvGraphicFramePr>
        <p:xfrm>
          <a:off x="7510749" y="2858974"/>
          <a:ext cx="4439399" cy="2018730"/>
        </p:xfrm>
        <a:graphic>
          <a:graphicData uri="http://schemas.openxmlformats.org/drawingml/2006/table">
            <a:tbl>
              <a:tblPr firstRow="1" firstCol="1" bandRow="1">
                <a:tableStyleId>{5940675A-B579-460E-94D1-54222C63F5DA}</a:tableStyleId>
              </a:tblPr>
              <a:tblGrid>
                <a:gridCol w="1224596">
                  <a:extLst>
                    <a:ext uri="{9D8B030D-6E8A-4147-A177-3AD203B41FA5}">
                      <a16:colId xmlns:a16="http://schemas.microsoft.com/office/drawing/2014/main" val="4263943411"/>
                    </a:ext>
                  </a:extLst>
                </a:gridCol>
                <a:gridCol w="1892898">
                  <a:extLst>
                    <a:ext uri="{9D8B030D-6E8A-4147-A177-3AD203B41FA5}">
                      <a16:colId xmlns:a16="http://schemas.microsoft.com/office/drawing/2014/main" val="4133496207"/>
                    </a:ext>
                  </a:extLst>
                </a:gridCol>
                <a:gridCol w="1321905">
                  <a:extLst>
                    <a:ext uri="{9D8B030D-6E8A-4147-A177-3AD203B41FA5}">
                      <a16:colId xmlns:a16="http://schemas.microsoft.com/office/drawing/2014/main" val="556378407"/>
                    </a:ext>
                  </a:extLst>
                </a:gridCol>
              </a:tblGrid>
              <a:tr h="0">
                <a:tc>
                  <a:txBody>
                    <a:bodyPr/>
                    <a:lstStyle/>
                    <a:p>
                      <a:pPr marL="0" marR="0" indent="0" algn="just">
                        <a:lnSpc>
                          <a:spcPct val="150000"/>
                        </a:lnSpc>
                        <a:spcBef>
                          <a:spcPts val="1000"/>
                        </a:spcBef>
                        <a:spcAft>
                          <a:spcPts val="0"/>
                        </a:spcAft>
                      </a:pPr>
                      <a:r>
                        <a:rPr lang="en-US" sz="2400">
                          <a:effectLst/>
                        </a:rPr>
                        <a:t> </a:t>
                      </a:r>
                      <a:endParaRPr lang="en-US" sz="2400">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indent="0" algn="just">
                        <a:lnSpc>
                          <a:spcPct val="150000"/>
                        </a:lnSpc>
                        <a:spcBef>
                          <a:spcPts val="1000"/>
                        </a:spcBef>
                        <a:spcAft>
                          <a:spcPts val="0"/>
                        </a:spcAft>
                      </a:pPr>
                      <a:r>
                        <a:rPr lang="en-US" sz="2400">
                          <a:effectLst/>
                        </a:rPr>
                        <a:t>Accuracy</a:t>
                      </a:r>
                      <a:endParaRPr lang="en-US" sz="2400">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indent="0" algn="just">
                        <a:lnSpc>
                          <a:spcPct val="150000"/>
                        </a:lnSpc>
                        <a:spcBef>
                          <a:spcPts val="1000"/>
                        </a:spcBef>
                        <a:spcAft>
                          <a:spcPts val="0"/>
                        </a:spcAft>
                      </a:pPr>
                      <a:r>
                        <a:rPr lang="en-US" sz="2400">
                          <a:effectLst/>
                        </a:rPr>
                        <a:t>F1-score</a:t>
                      </a:r>
                      <a:endParaRPr lang="en-US" sz="2400">
                        <a:effectLst/>
                        <a:latin typeface="Times New Roman" panose="02020603050405020304" pitchFamily="18" charset="0"/>
                        <a:ea typeface="Times New Roman" panose="02020603050405020304" pitchFamily="18" charset="0"/>
                      </a:endParaRPr>
                    </a:p>
                  </a:txBody>
                  <a:tcPr marL="36195" marR="36195" marT="0" marB="0" anchor="ctr"/>
                </a:tc>
                <a:extLst>
                  <a:ext uri="{0D108BD9-81ED-4DB2-BD59-A6C34878D82A}">
                    <a16:rowId xmlns:a16="http://schemas.microsoft.com/office/drawing/2014/main" val="3133144425"/>
                  </a:ext>
                </a:extLst>
              </a:tr>
              <a:tr h="0">
                <a:tc>
                  <a:txBody>
                    <a:bodyPr/>
                    <a:lstStyle/>
                    <a:p>
                      <a:pPr marL="0" marR="0" indent="0" algn="just">
                        <a:lnSpc>
                          <a:spcPct val="150000"/>
                        </a:lnSpc>
                        <a:spcBef>
                          <a:spcPts val="1000"/>
                        </a:spcBef>
                        <a:spcAft>
                          <a:spcPts val="0"/>
                        </a:spcAft>
                      </a:pPr>
                      <a:r>
                        <a:rPr lang="en-US" sz="2400">
                          <a:effectLst/>
                        </a:rPr>
                        <a:t>BM25 </a:t>
                      </a:r>
                      <a:endParaRPr lang="en-US" sz="2400">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indent="0" algn="just">
                        <a:lnSpc>
                          <a:spcPct val="150000"/>
                        </a:lnSpc>
                        <a:spcBef>
                          <a:spcPts val="1000"/>
                        </a:spcBef>
                        <a:spcAft>
                          <a:spcPts val="0"/>
                        </a:spcAft>
                      </a:pPr>
                      <a:r>
                        <a:rPr lang="en-US" sz="2400">
                          <a:effectLst/>
                        </a:rPr>
                        <a:t>83.34</a:t>
                      </a:r>
                      <a:endParaRPr lang="en-US" sz="2400">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indent="0" algn="just">
                        <a:lnSpc>
                          <a:spcPct val="150000"/>
                        </a:lnSpc>
                        <a:spcBef>
                          <a:spcPts val="1000"/>
                        </a:spcBef>
                        <a:spcAft>
                          <a:spcPts val="0"/>
                        </a:spcAft>
                      </a:pPr>
                      <a:r>
                        <a:rPr lang="en-US" sz="2400">
                          <a:effectLst/>
                        </a:rPr>
                        <a:t>90.92</a:t>
                      </a:r>
                      <a:endParaRPr lang="en-US" sz="2400">
                        <a:effectLst/>
                        <a:latin typeface="Times New Roman" panose="02020603050405020304" pitchFamily="18" charset="0"/>
                        <a:ea typeface="Times New Roman" panose="02020603050405020304" pitchFamily="18" charset="0"/>
                      </a:endParaRPr>
                    </a:p>
                  </a:txBody>
                  <a:tcPr marL="36195" marR="36195" marT="0" marB="0" anchor="ctr"/>
                </a:tc>
                <a:extLst>
                  <a:ext uri="{0D108BD9-81ED-4DB2-BD59-A6C34878D82A}">
                    <a16:rowId xmlns:a16="http://schemas.microsoft.com/office/drawing/2014/main" val="3435333849"/>
                  </a:ext>
                </a:extLst>
              </a:tr>
              <a:tr h="0">
                <a:tc>
                  <a:txBody>
                    <a:bodyPr/>
                    <a:lstStyle/>
                    <a:p>
                      <a:pPr marL="0" marR="0" indent="0" algn="just">
                        <a:lnSpc>
                          <a:spcPct val="150000"/>
                        </a:lnSpc>
                        <a:spcBef>
                          <a:spcPts val="1000"/>
                        </a:spcBef>
                        <a:spcAft>
                          <a:spcPts val="0"/>
                        </a:spcAft>
                      </a:pPr>
                      <a:r>
                        <a:rPr lang="en-US" sz="2400">
                          <a:effectLst/>
                        </a:rPr>
                        <a:t>BM25 cải tiến</a:t>
                      </a:r>
                      <a:endParaRPr lang="en-US" sz="2400">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indent="0" algn="just">
                        <a:lnSpc>
                          <a:spcPct val="150000"/>
                        </a:lnSpc>
                        <a:spcBef>
                          <a:spcPts val="1000"/>
                        </a:spcBef>
                        <a:spcAft>
                          <a:spcPts val="0"/>
                        </a:spcAft>
                      </a:pPr>
                      <a:r>
                        <a:rPr lang="en-US" sz="2400">
                          <a:effectLst/>
                        </a:rPr>
                        <a:t>85.87</a:t>
                      </a:r>
                      <a:endParaRPr lang="en-US" sz="2400">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indent="0" algn="just">
                        <a:lnSpc>
                          <a:spcPct val="150000"/>
                        </a:lnSpc>
                        <a:spcBef>
                          <a:spcPts val="1000"/>
                        </a:spcBef>
                        <a:spcAft>
                          <a:spcPts val="0"/>
                        </a:spcAft>
                      </a:pPr>
                      <a:r>
                        <a:rPr lang="en-US" sz="2400">
                          <a:effectLst/>
                        </a:rPr>
                        <a:t>92.40</a:t>
                      </a:r>
                      <a:endParaRPr lang="en-US" sz="2400">
                        <a:effectLst/>
                        <a:latin typeface="Times New Roman" panose="02020603050405020304" pitchFamily="18" charset="0"/>
                        <a:ea typeface="Times New Roman" panose="02020603050405020304" pitchFamily="18" charset="0"/>
                      </a:endParaRPr>
                    </a:p>
                  </a:txBody>
                  <a:tcPr marL="36195" marR="36195" marT="0" marB="0" anchor="ctr"/>
                </a:tc>
                <a:extLst>
                  <a:ext uri="{0D108BD9-81ED-4DB2-BD59-A6C34878D82A}">
                    <a16:rowId xmlns:a16="http://schemas.microsoft.com/office/drawing/2014/main" val="1190460605"/>
                  </a:ext>
                </a:extLst>
              </a:tr>
            </a:tbl>
          </a:graphicData>
        </a:graphic>
      </p:graphicFrame>
    </p:spTree>
    <p:extLst>
      <p:ext uri="{BB962C8B-B14F-4D97-AF65-F5344CB8AC3E}">
        <p14:creationId xmlns:p14="http://schemas.microsoft.com/office/powerpoint/2010/main" val="385937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B2FB-FE38-2691-92F9-81BB416530A8}"/>
              </a:ext>
            </a:extLst>
          </p:cNvPr>
          <p:cNvSpPr>
            <a:spLocks noGrp="1"/>
          </p:cNvSpPr>
          <p:nvPr>
            <p:ph type="title"/>
          </p:nvPr>
        </p:nvSpPr>
        <p:spPr/>
        <p:txBody>
          <a:bodyPr>
            <a:normAutofit/>
          </a:bodyPr>
          <a:lstStyle/>
          <a:p>
            <a:r>
              <a:rPr lang="en-US" sz="5500">
                <a:latin typeface="Time new roman"/>
              </a:rPr>
              <a:t>3.3 </a:t>
            </a:r>
            <a:r>
              <a:rPr lang="en-US" sz="5500" err="1">
                <a:latin typeface="Time new roman"/>
              </a:rPr>
              <a:t>Mô</a:t>
            </a:r>
            <a:r>
              <a:rPr lang="en-US" sz="5500">
                <a:latin typeface="Time new roman"/>
              </a:rPr>
              <a:t> </a:t>
            </a:r>
            <a:r>
              <a:rPr lang="en-US" sz="5500" err="1">
                <a:latin typeface="Time new roman"/>
              </a:rPr>
              <a:t>hình</a:t>
            </a:r>
            <a:r>
              <a:rPr lang="en-US" sz="5500">
                <a:latin typeface="Time new roman"/>
              </a:rPr>
              <a:t> BERT</a:t>
            </a:r>
          </a:p>
        </p:txBody>
      </p:sp>
      <p:sp>
        <p:nvSpPr>
          <p:cNvPr id="7" name="Content Placeholder 6">
            <a:extLst>
              <a:ext uri="{FF2B5EF4-FFF2-40B4-BE49-F238E27FC236}">
                <a16:creationId xmlns:a16="http://schemas.microsoft.com/office/drawing/2014/main" id="{AB9BAC29-3BF3-6A5C-133D-E4718D33305F}"/>
              </a:ext>
            </a:extLst>
          </p:cNvPr>
          <p:cNvSpPr>
            <a:spLocks noGrp="1"/>
          </p:cNvSpPr>
          <p:nvPr>
            <p:ph sz="half" idx="2"/>
          </p:nvPr>
        </p:nvSpPr>
        <p:spPr>
          <a:xfrm>
            <a:off x="241852" y="6370981"/>
            <a:ext cx="11708295" cy="487019"/>
          </a:xfrm>
        </p:spPr>
        <p:txBody>
          <a:bodyPr>
            <a:normAutofit fontScale="85000" lnSpcReduction="10000"/>
          </a:bodyPr>
          <a:lstStyle/>
          <a:p>
            <a:pPr marL="0" indent="0">
              <a:buNone/>
            </a:pPr>
            <a:r>
              <a:rPr lang="en-US" sz="2300" err="1">
                <a:latin typeface="Time new roman"/>
              </a:rPr>
              <a:t>Khóa</a:t>
            </a:r>
            <a:r>
              <a:rPr lang="en-US" sz="2300">
                <a:latin typeface="Time new roman"/>
              </a:rPr>
              <a:t> </a:t>
            </a:r>
            <a:r>
              <a:rPr lang="en-US" sz="2300" err="1">
                <a:latin typeface="Time new roman"/>
              </a:rPr>
              <a:t>luận</a:t>
            </a:r>
            <a:r>
              <a:rPr lang="en-US" sz="2300">
                <a:latin typeface="Time new roman"/>
              </a:rPr>
              <a:t> </a:t>
            </a:r>
            <a:r>
              <a:rPr lang="en-US" sz="2300" err="1">
                <a:latin typeface="Time new roman"/>
              </a:rPr>
              <a:t>tốt</a:t>
            </a:r>
            <a:r>
              <a:rPr lang="en-US" sz="2300">
                <a:latin typeface="Time new roman"/>
              </a:rPr>
              <a:t> </a:t>
            </a:r>
            <a:r>
              <a:rPr lang="en-US" sz="2300" err="1">
                <a:latin typeface="Time new roman"/>
              </a:rPr>
              <a:t>nghiệp</a:t>
            </a:r>
            <a:r>
              <a:rPr lang="en-US" sz="2300">
                <a:latin typeface="Time new roman"/>
              </a:rPr>
              <a:t>                                                                                                                       GVHD: TS. </a:t>
            </a:r>
            <a:r>
              <a:rPr lang="en-US" sz="2300" err="1">
                <a:latin typeface="Time new roman"/>
              </a:rPr>
              <a:t>Đặng</a:t>
            </a:r>
            <a:r>
              <a:rPr lang="en-US" sz="2300">
                <a:latin typeface="Time new roman"/>
              </a:rPr>
              <a:t> </a:t>
            </a:r>
            <a:r>
              <a:rPr lang="en-US" sz="2300" err="1">
                <a:latin typeface="Time new roman"/>
              </a:rPr>
              <a:t>Thị</a:t>
            </a:r>
            <a:r>
              <a:rPr lang="en-US" sz="2300">
                <a:latin typeface="Time new roman"/>
              </a:rPr>
              <a:t> </a:t>
            </a:r>
            <a:r>
              <a:rPr lang="en-US" sz="2300" err="1">
                <a:latin typeface="Time new roman"/>
              </a:rPr>
              <a:t>Phúc</a:t>
            </a:r>
            <a:r>
              <a:rPr lang="en-US" sz="2300">
                <a:latin typeface="Time new roman"/>
              </a:rPr>
              <a:t>                     </a:t>
            </a:r>
          </a:p>
        </p:txBody>
      </p:sp>
      <p:sp>
        <p:nvSpPr>
          <p:cNvPr id="3" name="TextBox 2">
            <a:extLst>
              <a:ext uri="{FF2B5EF4-FFF2-40B4-BE49-F238E27FC236}">
                <a16:creationId xmlns:a16="http://schemas.microsoft.com/office/drawing/2014/main" id="{CB7B6868-0802-4200-94AD-0E558DFC2F20}"/>
              </a:ext>
            </a:extLst>
          </p:cNvPr>
          <p:cNvSpPr txBox="1"/>
          <p:nvPr/>
        </p:nvSpPr>
        <p:spPr>
          <a:xfrm>
            <a:off x="1104406" y="1517786"/>
            <a:ext cx="10034649" cy="4431983"/>
          </a:xfrm>
          <a:prstGeom prst="rect">
            <a:avLst/>
          </a:prstGeom>
          <a:noFill/>
        </p:spPr>
        <p:txBody>
          <a:bodyPr wrap="square" rtlCol="0">
            <a:spAutoFit/>
          </a:bodyPr>
          <a:lstStyle/>
          <a:p>
            <a:r>
              <a:rPr lang="en-US" sz="2400">
                <a:latin typeface="Time new roman"/>
              </a:rPr>
              <a:t>BERT là viết tắt của từ Bidirectional Encoder Representation from Transformer, có nghĩa là mô hình biểu diễn vector theo 2 chiều ứng dụng kỹ thuật transformer.</a:t>
            </a:r>
          </a:p>
          <a:p>
            <a:r>
              <a:rPr lang="en-US" sz="2400">
                <a:latin typeface="Time new roman"/>
              </a:rPr>
              <a:t>Điểm đặc biệt của BERT đó là cân bằng bối cảnh ngữ nghĩa theo 2 chiều trái phải.</a:t>
            </a:r>
          </a:p>
          <a:p>
            <a:r>
              <a:rPr lang="en-US" sz="2400">
                <a:latin typeface="Time new roman"/>
              </a:rPr>
              <a:t>Mô hình BERT định nghĩa số lớp ẩn là L, kích thước lớp ẩn là H (hay còn gọi là kích thước của vector embedding) và số head ở attention là A.</a:t>
            </a:r>
          </a:p>
          <a:p>
            <a:endParaRPr lang="en-US" sz="2400">
              <a:latin typeface="Time new roman"/>
            </a:endParaRPr>
          </a:p>
          <a:p>
            <a:r>
              <a:rPr lang="en-US" sz="2400">
                <a:latin typeface="Time new roman"/>
              </a:rPr>
              <a:t>BERT chủ yếu có 2 kiến trúc:</a:t>
            </a:r>
          </a:p>
          <a:p>
            <a:r>
              <a:rPr lang="en-US" sz="2400">
                <a:latin typeface="Time new roman"/>
              </a:rPr>
              <a:t>	BERT base: L = 12, H = 768, A = 12</a:t>
            </a:r>
          </a:p>
          <a:p>
            <a:r>
              <a:rPr lang="en-US" sz="2400">
                <a:latin typeface="Time new roman"/>
              </a:rPr>
              <a:t>	BERT large: L = 24, H = 1024, A = 16</a:t>
            </a:r>
          </a:p>
          <a:p>
            <a:endParaRPr lang="en-US"/>
          </a:p>
        </p:txBody>
      </p:sp>
    </p:spTree>
    <p:extLst>
      <p:ext uri="{BB962C8B-B14F-4D97-AF65-F5344CB8AC3E}">
        <p14:creationId xmlns:p14="http://schemas.microsoft.com/office/powerpoint/2010/main" val="3716602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B2FB-FE38-2691-92F9-81BB416530A8}"/>
              </a:ext>
            </a:extLst>
          </p:cNvPr>
          <p:cNvSpPr>
            <a:spLocks noGrp="1"/>
          </p:cNvSpPr>
          <p:nvPr>
            <p:ph type="title"/>
          </p:nvPr>
        </p:nvSpPr>
        <p:spPr>
          <a:xfrm>
            <a:off x="134974" y="757011"/>
            <a:ext cx="4137561" cy="1325563"/>
          </a:xfrm>
        </p:spPr>
        <p:txBody>
          <a:bodyPr>
            <a:normAutofit fontScale="90000"/>
          </a:bodyPr>
          <a:lstStyle/>
          <a:p>
            <a:r>
              <a:rPr lang="en-US" sz="5500">
                <a:latin typeface="Time new roman"/>
              </a:rPr>
              <a:t>3.4 </a:t>
            </a:r>
            <a:r>
              <a:rPr lang="en-US" sz="5500" err="1">
                <a:latin typeface="Time new roman"/>
              </a:rPr>
              <a:t>Tinh</a:t>
            </a:r>
            <a:r>
              <a:rPr lang="en-US" sz="5500">
                <a:latin typeface="Time new roman"/>
              </a:rPr>
              <a:t> </a:t>
            </a:r>
            <a:r>
              <a:rPr lang="en-US" sz="5500" err="1">
                <a:latin typeface="Time new roman"/>
              </a:rPr>
              <a:t>chỉnh</a:t>
            </a:r>
            <a:r>
              <a:rPr lang="en-US" sz="5500">
                <a:latin typeface="Time new roman"/>
              </a:rPr>
              <a:t> </a:t>
            </a:r>
            <a:r>
              <a:rPr lang="en-US" sz="5500" err="1">
                <a:latin typeface="Time new roman"/>
              </a:rPr>
              <a:t>mô</a:t>
            </a:r>
            <a:r>
              <a:rPr lang="en-US" sz="5500">
                <a:latin typeface="Time new roman"/>
              </a:rPr>
              <a:t> </a:t>
            </a:r>
            <a:r>
              <a:rPr lang="en-US" sz="5500" err="1">
                <a:latin typeface="Time new roman"/>
              </a:rPr>
              <a:t>hình</a:t>
            </a:r>
            <a:r>
              <a:rPr lang="en-US" sz="5500">
                <a:latin typeface="Time new roman"/>
              </a:rPr>
              <a:t> </a:t>
            </a:r>
            <a:r>
              <a:rPr lang="en-US" sz="5500" err="1">
                <a:latin typeface="Time new roman"/>
              </a:rPr>
              <a:t>RoBERTa</a:t>
            </a:r>
            <a:endParaRPr lang="en-US" sz="5500">
              <a:latin typeface="Time new roman"/>
            </a:endParaRPr>
          </a:p>
        </p:txBody>
      </p:sp>
      <p:sp>
        <p:nvSpPr>
          <p:cNvPr id="7" name="Content Placeholder 6">
            <a:extLst>
              <a:ext uri="{FF2B5EF4-FFF2-40B4-BE49-F238E27FC236}">
                <a16:creationId xmlns:a16="http://schemas.microsoft.com/office/drawing/2014/main" id="{AB9BAC29-3BF3-6A5C-133D-E4718D33305F}"/>
              </a:ext>
            </a:extLst>
          </p:cNvPr>
          <p:cNvSpPr>
            <a:spLocks noGrp="1"/>
          </p:cNvSpPr>
          <p:nvPr>
            <p:ph sz="half" idx="2"/>
          </p:nvPr>
        </p:nvSpPr>
        <p:spPr>
          <a:xfrm>
            <a:off x="241852" y="6370981"/>
            <a:ext cx="11708295" cy="487019"/>
          </a:xfrm>
        </p:spPr>
        <p:txBody>
          <a:bodyPr>
            <a:noAutofit/>
          </a:bodyPr>
          <a:lstStyle/>
          <a:p>
            <a:pPr marL="0" indent="0">
              <a:buNone/>
            </a:pPr>
            <a:r>
              <a:rPr lang="en-US" sz="2000" err="1">
                <a:latin typeface="Time new roman"/>
              </a:rPr>
              <a:t>Khóa</a:t>
            </a:r>
            <a:r>
              <a:rPr lang="en-US" sz="2000">
                <a:latin typeface="Time new roman"/>
              </a:rPr>
              <a:t> </a:t>
            </a:r>
            <a:r>
              <a:rPr lang="en-US" sz="2000" err="1">
                <a:latin typeface="Time new roman"/>
              </a:rPr>
              <a:t>luận</a:t>
            </a:r>
            <a:r>
              <a:rPr lang="en-US" sz="2000">
                <a:latin typeface="Time new roman"/>
              </a:rPr>
              <a:t> </a:t>
            </a:r>
            <a:r>
              <a:rPr lang="en-US" sz="2000" err="1">
                <a:latin typeface="Time new roman"/>
              </a:rPr>
              <a:t>tốt</a:t>
            </a:r>
            <a:r>
              <a:rPr lang="en-US" sz="2000">
                <a:latin typeface="Time new roman"/>
              </a:rPr>
              <a:t> </a:t>
            </a:r>
            <a:r>
              <a:rPr lang="en-US" sz="2000" err="1">
                <a:latin typeface="Time new roman"/>
              </a:rPr>
              <a:t>nghiệp</a:t>
            </a:r>
            <a:r>
              <a:rPr lang="en-US" sz="2000">
                <a:latin typeface="Time new roman"/>
              </a:rPr>
              <a:t>                                                                                                                      GVHD: TS. </a:t>
            </a:r>
            <a:r>
              <a:rPr lang="en-US" sz="2000" err="1">
                <a:latin typeface="Time new roman"/>
              </a:rPr>
              <a:t>Đặng</a:t>
            </a:r>
            <a:r>
              <a:rPr lang="en-US" sz="2000">
                <a:latin typeface="Time new roman"/>
              </a:rPr>
              <a:t> </a:t>
            </a:r>
            <a:r>
              <a:rPr lang="en-US" sz="2000" err="1">
                <a:latin typeface="Time new roman"/>
              </a:rPr>
              <a:t>Thị</a:t>
            </a:r>
            <a:r>
              <a:rPr lang="en-US" sz="2000">
                <a:latin typeface="Time new roman"/>
              </a:rPr>
              <a:t> </a:t>
            </a:r>
            <a:r>
              <a:rPr lang="en-US" sz="2000" err="1">
                <a:latin typeface="Time new roman"/>
              </a:rPr>
              <a:t>Phúc</a:t>
            </a:r>
            <a:r>
              <a:rPr lang="en-US" sz="2000">
                <a:latin typeface="Time new roman"/>
              </a:rPr>
              <a:t>                     </a:t>
            </a:r>
          </a:p>
        </p:txBody>
      </p:sp>
      <p:pic>
        <p:nvPicPr>
          <p:cNvPr id="8" name="Picture 7">
            <a:extLst>
              <a:ext uri="{FF2B5EF4-FFF2-40B4-BE49-F238E27FC236}">
                <a16:creationId xmlns:a16="http://schemas.microsoft.com/office/drawing/2014/main" id="{2D6A4EED-4909-FC84-352F-3FE0E71AB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6066" y="95250"/>
            <a:ext cx="6600825" cy="6762750"/>
          </a:xfrm>
          <a:prstGeom prst="rect">
            <a:avLst/>
          </a:prstGeom>
        </p:spPr>
      </p:pic>
    </p:spTree>
    <p:extLst>
      <p:ext uri="{BB962C8B-B14F-4D97-AF65-F5344CB8AC3E}">
        <p14:creationId xmlns:p14="http://schemas.microsoft.com/office/powerpoint/2010/main" val="2657192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0B220B5-096E-4E92-AF0F-75AA5031E88A}"/>
              </a:ext>
            </a:extLst>
          </p:cNvPr>
          <p:cNvGraphicFramePr>
            <a:graphicFrameLocks noGrp="1"/>
          </p:cNvGraphicFramePr>
          <p:nvPr>
            <p:extLst>
              <p:ext uri="{D42A27DB-BD31-4B8C-83A1-F6EECF244321}">
                <p14:modId xmlns:p14="http://schemas.microsoft.com/office/powerpoint/2010/main" val="3555976817"/>
              </p:ext>
            </p:extLst>
          </p:nvPr>
        </p:nvGraphicFramePr>
        <p:xfrm>
          <a:off x="1662156" y="1838878"/>
          <a:ext cx="8462505" cy="4641876"/>
        </p:xfrm>
        <a:graphic>
          <a:graphicData uri="http://schemas.openxmlformats.org/drawingml/2006/table">
            <a:tbl>
              <a:tblPr firstRow="1" firstCol="1" bandRow="1">
                <a:tableStyleId>{5940675A-B579-460E-94D1-54222C63F5DA}</a:tableStyleId>
              </a:tblPr>
              <a:tblGrid>
                <a:gridCol w="1823166">
                  <a:extLst>
                    <a:ext uri="{9D8B030D-6E8A-4147-A177-3AD203B41FA5}">
                      <a16:colId xmlns:a16="http://schemas.microsoft.com/office/drawing/2014/main" val="2360998324"/>
                    </a:ext>
                  </a:extLst>
                </a:gridCol>
                <a:gridCol w="795130">
                  <a:extLst>
                    <a:ext uri="{9D8B030D-6E8A-4147-A177-3AD203B41FA5}">
                      <a16:colId xmlns:a16="http://schemas.microsoft.com/office/drawing/2014/main" val="189184945"/>
                    </a:ext>
                  </a:extLst>
                </a:gridCol>
                <a:gridCol w="861391">
                  <a:extLst>
                    <a:ext uri="{9D8B030D-6E8A-4147-A177-3AD203B41FA5}">
                      <a16:colId xmlns:a16="http://schemas.microsoft.com/office/drawing/2014/main" val="474575287"/>
                    </a:ext>
                  </a:extLst>
                </a:gridCol>
                <a:gridCol w="689113">
                  <a:extLst>
                    <a:ext uri="{9D8B030D-6E8A-4147-A177-3AD203B41FA5}">
                      <a16:colId xmlns:a16="http://schemas.microsoft.com/office/drawing/2014/main" val="1688538324"/>
                    </a:ext>
                  </a:extLst>
                </a:gridCol>
                <a:gridCol w="1245705">
                  <a:extLst>
                    <a:ext uri="{9D8B030D-6E8A-4147-A177-3AD203B41FA5}">
                      <a16:colId xmlns:a16="http://schemas.microsoft.com/office/drawing/2014/main" val="174165837"/>
                    </a:ext>
                  </a:extLst>
                </a:gridCol>
                <a:gridCol w="967408">
                  <a:extLst>
                    <a:ext uri="{9D8B030D-6E8A-4147-A177-3AD203B41FA5}">
                      <a16:colId xmlns:a16="http://schemas.microsoft.com/office/drawing/2014/main" val="2847938870"/>
                    </a:ext>
                  </a:extLst>
                </a:gridCol>
                <a:gridCol w="1046922">
                  <a:extLst>
                    <a:ext uri="{9D8B030D-6E8A-4147-A177-3AD203B41FA5}">
                      <a16:colId xmlns:a16="http://schemas.microsoft.com/office/drawing/2014/main" val="1442196587"/>
                    </a:ext>
                  </a:extLst>
                </a:gridCol>
                <a:gridCol w="1033670">
                  <a:extLst>
                    <a:ext uri="{9D8B030D-6E8A-4147-A177-3AD203B41FA5}">
                      <a16:colId xmlns:a16="http://schemas.microsoft.com/office/drawing/2014/main" val="383443501"/>
                    </a:ext>
                  </a:extLst>
                </a:gridCol>
              </a:tblGrid>
              <a:tr h="640786">
                <a:tc>
                  <a:txBody>
                    <a:bodyPr/>
                    <a:lstStyle/>
                    <a:p>
                      <a:pPr marL="0" marR="0" indent="0" algn="l">
                        <a:lnSpc>
                          <a:spcPct val="150000"/>
                        </a:lnSpc>
                        <a:spcBef>
                          <a:spcPts val="0"/>
                        </a:spcBef>
                        <a:spcAft>
                          <a:spcPts val="0"/>
                        </a:spcAft>
                      </a:pPr>
                      <a:r>
                        <a:rPr lang="en-US" sz="1600">
                          <a:effectLst/>
                        </a:rPr>
                        <a:t>Model</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L</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H</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A</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time per epoch</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epochs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f1-score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EM</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extLst>
                  <a:ext uri="{0D108BD9-81ED-4DB2-BD59-A6C34878D82A}">
                    <a16:rowId xmlns:a16="http://schemas.microsoft.com/office/drawing/2014/main" val="3850329754"/>
                  </a:ext>
                </a:extLst>
              </a:tr>
              <a:tr h="253309">
                <a:tc>
                  <a:txBody>
                    <a:bodyPr/>
                    <a:lstStyle/>
                    <a:p>
                      <a:pPr marL="0" marR="0" indent="0" algn="l">
                        <a:lnSpc>
                          <a:spcPct val="150000"/>
                        </a:lnSpc>
                        <a:spcBef>
                          <a:spcPts val="0"/>
                        </a:spcBef>
                        <a:spcAft>
                          <a:spcPts val="0"/>
                        </a:spcAft>
                      </a:pPr>
                      <a:r>
                        <a:rPr lang="en-US" sz="1600">
                          <a:effectLst/>
                        </a:rPr>
                        <a:t>BERT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512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812s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20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0.65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0.61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extLst>
                  <a:ext uri="{0D108BD9-81ED-4DB2-BD59-A6C34878D82A}">
                    <a16:rowId xmlns:a16="http://schemas.microsoft.com/office/drawing/2014/main" val="2211015177"/>
                  </a:ext>
                </a:extLst>
              </a:tr>
              <a:tr h="640786">
                <a:tc>
                  <a:txBody>
                    <a:bodyPr/>
                    <a:lstStyle/>
                    <a:p>
                      <a:pPr marL="0" marR="0" indent="0" algn="l">
                        <a:lnSpc>
                          <a:spcPct val="150000"/>
                        </a:lnSpc>
                        <a:spcBef>
                          <a:spcPts val="0"/>
                        </a:spcBef>
                        <a:spcAft>
                          <a:spcPts val="0"/>
                        </a:spcAft>
                      </a:pPr>
                      <a:r>
                        <a:rPr lang="en-US" sz="1600">
                          <a:effectLst/>
                        </a:rPr>
                        <a:t>BERT + LSTM</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256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784s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20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0.59</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0.53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extLst>
                  <a:ext uri="{0D108BD9-81ED-4DB2-BD59-A6C34878D82A}">
                    <a16:rowId xmlns:a16="http://schemas.microsoft.com/office/drawing/2014/main" val="685177227"/>
                  </a:ext>
                </a:extLst>
              </a:tr>
              <a:tr h="447048">
                <a:tc>
                  <a:txBody>
                    <a:bodyPr/>
                    <a:lstStyle/>
                    <a:p>
                      <a:pPr marL="0" marR="0" indent="0" algn="l">
                        <a:lnSpc>
                          <a:spcPct val="150000"/>
                        </a:lnSpc>
                        <a:spcBef>
                          <a:spcPts val="0"/>
                        </a:spcBef>
                        <a:spcAft>
                          <a:spcPts val="0"/>
                        </a:spcAft>
                      </a:pPr>
                      <a:r>
                        <a:rPr lang="en-US" sz="1600">
                          <a:effectLst/>
                        </a:rPr>
                        <a:t>RoBERTa</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256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845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20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0.74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0.74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extLst>
                  <a:ext uri="{0D108BD9-81ED-4DB2-BD59-A6C34878D82A}">
                    <a16:rowId xmlns:a16="http://schemas.microsoft.com/office/drawing/2014/main" val="2971483867"/>
                  </a:ext>
                </a:extLst>
              </a:tr>
              <a:tr h="447048">
                <a:tc>
                  <a:txBody>
                    <a:bodyPr/>
                    <a:lstStyle/>
                    <a:p>
                      <a:pPr marL="0" marR="0" indent="0" algn="l">
                        <a:lnSpc>
                          <a:spcPct val="150000"/>
                        </a:lnSpc>
                        <a:spcBef>
                          <a:spcPts val="0"/>
                        </a:spcBef>
                        <a:spcAft>
                          <a:spcPts val="0"/>
                        </a:spcAft>
                      </a:pPr>
                      <a:r>
                        <a:rPr lang="en-US" sz="1600">
                          <a:effectLst/>
                        </a:rPr>
                        <a:t>DistilBERT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256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892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20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0.72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0.71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extLst>
                  <a:ext uri="{0D108BD9-81ED-4DB2-BD59-A6C34878D82A}">
                    <a16:rowId xmlns:a16="http://schemas.microsoft.com/office/drawing/2014/main" val="3206686232"/>
                  </a:ext>
                </a:extLst>
              </a:tr>
              <a:tr h="640786">
                <a:tc>
                  <a:txBody>
                    <a:bodyPr/>
                    <a:lstStyle/>
                    <a:p>
                      <a:pPr marL="0" marR="0" indent="0" algn="l">
                        <a:lnSpc>
                          <a:spcPct val="150000"/>
                        </a:lnSpc>
                        <a:spcBef>
                          <a:spcPts val="0"/>
                        </a:spcBef>
                        <a:spcAft>
                          <a:spcPts val="0"/>
                        </a:spcAft>
                      </a:pPr>
                      <a:r>
                        <a:rPr lang="en-US" sz="1600" b="1">
                          <a:effectLst/>
                        </a:rPr>
                        <a:t>RoBERTa+weight</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b="1">
                          <a:effectLst/>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b="1">
                          <a:effectLst/>
                        </a:rPr>
                        <a:t>256</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b="1">
                          <a:effectLst/>
                        </a:rPr>
                        <a:t>8</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b="1">
                          <a:effectLst/>
                        </a:rPr>
                        <a:t>922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b="1">
                          <a:effectLst/>
                        </a:rPr>
                        <a:t>30</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b="1">
                          <a:effectLst/>
                        </a:rPr>
                        <a:t>0.75</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b="1">
                          <a:effectLst/>
                        </a:rPr>
                        <a:t>0.73</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extLst>
                  <a:ext uri="{0D108BD9-81ED-4DB2-BD59-A6C34878D82A}">
                    <a16:rowId xmlns:a16="http://schemas.microsoft.com/office/drawing/2014/main" val="381131717"/>
                  </a:ext>
                </a:extLst>
              </a:tr>
              <a:tr h="640786">
                <a:tc>
                  <a:txBody>
                    <a:bodyPr/>
                    <a:lstStyle/>
                    <a:p>
                      <a:pPr marL="0" marR="0" indent="0" algn="l">
                        <a:lnSpc>
                          <a:spcPct val="150000"/>
                        </a:lnSpc>
                        <a:spcBef>
                          <a:spcPts val="0"/>
                        </a:spcBef>
                        <a:spcAft>
                          <a:spcPts val="0"/>
                        </a:spcAft>
                      </a:pPr>
                      <a:r>
                        <a:rPr lang="en-US" sz="1600">
                          <a:effectLst/>
                        </a:rPr>
                        <a:t>BERT +weight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256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782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20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0.69</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0.65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extLst>
                  <a:ext uri="{0D108BD9-81ED-4DB2-BD59-A6C34878D82A}">
                    <a16:rowId xmlns:a16="http://schemas.microsoft.com/office/drawing/2014/main" val="2992918208"/>
                  </a:ext>
                </a:extLst>
              </a:tr>
              <a:tr h="640786">
                <a:tc>
                  <a:txBody>
                    <a:bodyPr/>
                    <a:lstStyle/>
                    <a:p>
                      <a:pPr marL="0" marR="0" indent="0" algn="l">
                        <a:lnSpc>
                          <a:spcPct val="150000"/>
                        </a:lnSpc>
                        <a:spcBef>
                          <a:spcPts val="0"/>
                        </a:spcBef>
                        <a:spcAft>
                          <a:spcPts val="0"/>
                        </a:spcAft>
                      </a:pPr>
                      <a:r>
                        <a:rPr lang="en-US" sz="1600">
                          <a:effectLst/>
                        </a:rPr>
                        <a:t>DistilBERT+weight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256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1027</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20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0.62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tc>
                  <a:txBody>
                    <a:bodyPr/>
                    <a:lstStyle/>
                    <a:p>
                      <a:pPr marL="0" marR="0" indent="0" algn="l">
                        <a:lnSpc>
                          <a:spcPct val="150000"/>
                        </a:lnSpc>
                        <a:spcBef>
                          <a:spcPts val="0"/>
                        </a:spcBef>
                        <a:spcAft>
                          <a:spcPts val="0"/>
                        </a:spcAft>
                      </a:pPr>
                      <a:r>
                        <a:rPr lang="en-US" sz="1600">
                          <a:effectLst/>
                        </a:rPr>
                        <a:t>0.58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397" marR="41397" marT="41397" marB="41397"/>
                </a:tc>
                <a:extLst>
                  <a:ext uri="{0D108BD9-81ED-4DB2-BD59-A6C34878D82A}">
                    <a16:rowId xmlns:a16="http://schemas.microsoft.com/office/drawing/2014/main" val="3587649866"/>
                  </a:ext>
                </a:extLst>
              </a:tr>
            </a:tbl>
          </a:graphicData>
        </a:graphic>
      </p:graphicFrame>
      <p:sp>
        <p:nvSpPr>
          <p:cNvPr id="6" name="Title 1">
            <a:extLst>
              <a:ext uri="{FF2B5EF4-FFF2-40B4-BE49-F238E27FC236}">
                <a16:creationId xmlns:a16="http://schemas.microsoft.com/office/drawing/2014/main" id="{3C7EF299-EAEE-4BA2-AA94-6D7A65BC7458}"/>
              </a:ext>
            </a:extLst>
          </p:cNvPr>
          <p:cNvSpPr>
            <a:spLocks noGrp="1"/>
          </p:cNvSpPr>
          <p:nvPr>
            <p:ph type="title"/>
          </p:nvPr>
        </p:nvSpPr>
        <p:spPr>
          <a:xfrm>
            <a:off x="838200" y="365125"/>
            <a:ext cx="10728366" cy="1325563"/>
          </a:xfrm>
        </p:spPr>
        <p:txBody>
          <a:bodyPr>
            <a:noAutofit/>
          </a:bodyPr>
          <a:lstStyle/>
          <a:p>
            <a:r>
              <a:rPr lang="en-US" sz="3600">
                <a:latin typeface="Time new roman"/>
              </a:rPr>
              <a:t>Kết quả mô hình trả lời câu hỏi</a:t>
            </a:r>
          </a:p>
        </p:txBody>
      </p:sp>
    </p:spTree>
    <p:extLst>
      <p:ext uri="{BB962C8B-B14F-4D97-AF65-F5344CB8AC3E}">
        <p14:creationId xmlns:p14="http://schemas.microsoft.com/office/powerpoint/2010/main" val="2161857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B2FB-FE38-2691-92F9-81BB416530A8}"/>
              </a:ext>
            </a:extLst>
          </p:cNvPr>
          <p:cNvSpPr>
            <a:spLocks noGrp="1"/>
          </p:cNvSpPr>
          <p:nvPr>
            <p:ph type="title"/>
          </p:nvPr>
        </p:nvSpPr>
        <p:spPr/>
        <p:txBody>
          <a:bodyPr>
            <a:normAutofit/>
          </a:bodyPr>
          <a:lstStyle/>
          <a:p>
            <a:r>
              <a:rPr lang="en-US" sz="5500">
                <a:latin typeface="Time new roman"/>
              </a:rPr>
              <a:t>4. </a:t>
            </a:r>
            <a:r>
              <a:rPr lang="en-US" sz="5500" err="1">
                <a:latin typeface="Time new roman"/>
              </a:rPr>
              <a:t>Thực</a:t>
            </a:r>
            <a:r>
              <a:rPr lang="en-US" sz="5500">
                <a:latin typeface="Time new roman"/>
              </a:rPr>
              <a:t> </a:t>
            </a:r>
            <a:r>
              <a:rPr lang="en-US" sz="5500" err="1">
                <a:latin typeface="Time new roman"/>
              </a:rPr>
              <a:t>nghiệm</a:t>
            </a:r>
            <a:endParaRPr lang="en-US" sz="5500">
              <a:latin typeface="Time new roman"/>
            </a:endParaRPr>
          </a:p>
        </p:txBody>
      </p:sp>
      <p:sp>
        <p:nvSpPr>
          <p:cNvPr id="6" name="Content Placeholder 5">
            <a:extLst>
              <a:ext uri="{FF2B5EF4-FFF2-40B4-BE49-F238E27FC236}">
                <a16:creationId xmlns:a16="http://schemas.microsoft.com/office/drawing/2014/main" id="{A6AC5B9F-FACB-916B-38D8-7333D53260B3}"/>
              </a:ext>
            </a:extLst>
          </p:cNvPr>
          <p:cNvSpPr>
            <a:spLocks noGrp="1"/>
          </p:cNvSpPr>
          <p:nvPr>
            <p:ph sz="half" idx="1"/>
          </p:nvPr>
        </p:nvSpPr>
        <p:spPr>
          <a:xfrm>
            <a:off x="1107708" y="1690688"/>
            <a:ext cx="9976584" cy="3697673"/>
          </a:xfrm>
        </p:spPr>
        <p:txBody>
          <a:bodyPr>
            <a:normAutofit/>
          </a:bodyPr>
          <a:lstStyle/>
          <a:p>
            <a:pPr marL="0" indent="0">
              <a:lnSpc>
                <a:spcPct val="100000"/>
              </a:lnSpc>
              <a:buNone/>
            </a:pPr>
            <a:endParaRPr lang="en-US" sz="1800">
              <a:latin typeface="Time new roman"/>
              <a:ea typeface="+mn-lt"/>
              <a:cs typeface="+mn-lt"/>
            </a:endParaRPr>
          </a:p>
          <a:p>
            <a:pPr marL="0" indent="0">
              <a:lnSpc>
                <a:spcPct val="100000"/>
              </a:lnSpc>
              <a:buNone/>
            </a:pPr>
            <a:endParaRPr lang="en-US" sz="1800">
              <a:latin typeface="Time new roman"/>
              <a:ea typeface="+mn-lt"/>
              <a:cs typeface="+mn-lt"/>
            </a:endParaRPr>
          </a:p>
        </p:txBody>
      </p:sp>
      <p:sp>
        <p:nvSpPr>
          <p:cNvPr id="7" name="Content Placeholder 6">
            <a:extLst>
              <a:ext uri="{FF2B5EF4-FFF2-40B4-BE49-F238E27FC236}">
                <a16:creationId xmlns:a16="http://schemas.microsoft.com/office/drawing/2014/main" id="{AB9BAC29-3BF3-6A5C-133D-E4718D33305F}"/>
              </a:ext>
            </a:extLst>
          </p:cNvPr>
          <p:cNvSpPr>
            <a:spLocks noGrp="1"/>
          </p:cNvSpPr>
          <p:nvPr>
            <p:ph sz="half" idx="2"/>
          </p:nvPr>
        </p:nvSpPr>
        <p:spPr>
          <a:xfrm>
            <a:off x="241852" y="6370981"/>
            <a:ext cx="11708295" cy="487019"/>
          </a:xfrm>
        </p:spPr>
        <p:txBody>
          <a:bodyPr>
            <a:normAutofit/>
          </a:bodyPr>
          <a:lstStyle/>
          <a:p>
            <a:pPr marL="0" indent="0">
              <a:buNone/>
            </a:pPr>
            <a:r>
              <a:rPr lang="en-US" sz="2000" err="1">
                <a:latin typeface="Time new roman"/>
              </a:rPr>
              <a:t>Khóa</a:t>
            </a:r>
            <a:r>
              <a:rPr lang="en-US" sz="2000">
                <a:latin typeface="Time new roman"/>
              </a:rPr>
              <a:t> </a:t>
            </a:r>
            <a:r>
              <a:rPr lang="en-US" sz="2000" err="1">
                <a:latin typeface="Time new roman"/>
              </a:rPr>
              <a:t>luận</a:t>
            </a:r>
            <a:r>
              <a:rPr lang="en-US" sz="2000">
                <a:latin typeface="Time new roman"/>
              </a:rPr>
              <a:t> </a:t>
            </a:r>
            <a:r>
              <a:rPr lang="en-US" sz="2000" err="1">
                <a:latin typeface="Time new roman"/>
              </a:rPr>
              <a:t>tốt</a:t>
            </a:r>
            <a:r>
              <a:rPr lang="en-US" sz="2000">
                <a:latin typeface="Time new roman"/>
              </a:rPr>
              <a:t> </a:t>
            </a:r>
            <a:r>
              <a:rPr lang="en-US" sz="2000" err="1">
                <a:latin typeface="Time new roman"/>
              </a:rPr>
              <a:t>nghiệp</a:t>
            </a:r>
            <a:r>
              <a:rPr lang="en-US" sz="2000">
                <a:latin typeface="Time new roman"/>
              </a:rPr>
              <a:t>                                                                                                                       GVHD: TS. </a:t>
            </a:r>
            <a:r>
              <a:rPr lang="en-US" sz="2000" err="1">
                <a:latin typeface="Time new roman"/>
              </a:rPr>
              <a:t>Đặng</a:t>
            </a:r>
            <a:r>
              <a:rPr lang="en-US" sz="2000">
                <a:latin typeface="Time new roman"/>
              </a:rPr>
              <a:t> </a:t>
            </a:r>
            <a:r>
              <a:rPr lang="en-US" sz="2000" err="1">
                <a:latin typeface="Time new roman"/>
              </a:rPr>
              <a:t>Thị</a:t>
            </a:r>
            <a:r>
              <a:rPr lang="en-US" sz="2000">
                <a:latin typeface="Time new roman"/>
              </a:rPr>
              <a:t> </a:t>
            </a:r>
            <a:r>
              <a:rPr lang="en-US" sz="2000" err="1">
                <a:latin typeface="Time new roman"/>
              </a:rPr>
              <a:t>Phúc</a:t>
            </a:r>
            <a:r>
              <a:rPr lang="en-US" sz="2000">
                <a:latin typeface="Time new roman"/>
              </a:rPr>
              <a:t>                     </a:t>
            </a:r>
          </a:p>
        </p:txBody>
      </p:sp>
      <p:graphicFrame>
        <p:nvGraphicFramePr>
          <p:cNvPr id="3" name="Table 3">
            <a:extLst>
              <a:ext uri="{FF2B5EF4-FFF2-40B4-BE49-F238E27FC236}">
                <a16:creationId xmlns:a16="http://schemas.microsoft.com/office/drawing/2014/main" id="{6F418EF2-0DA1-9E2D-18A2-B27E81F592AA}"/>
              </a:ext>
            </a:extLst>
          </p:cNvPr>
          <p:cNvGraphicFramePr>
            <a:graphicFrameLocks noGrp="1"/>
          </p:cNvGraphicFramePr>
          <p:nvPr>
            <p:extLst>
              <p:ext uri="{D42A27DB-BD31-4B8C-83A1-F6EECF244321}">
                <p14:modId xmlns:p14="http://schemas.microsoft.com/office/powerpoint/2010/main" val="268757920"/>
              </p:ext>
            </p:extLst>
          </p:nvPr>
        </p:nvGraphicFramePr>
        <p:xfrm>
          <a:off x="1997765" y="1690688"/>
          <a:ext cx="8806070" cy="3951715"/>
        </p:xfrm>
        <a:graphic>
          <a:graphicData uri="http://schemas.openxmlformats.org/drawingml/2006/table">
            <a:tbl>
              <a:tblPr firstRow="1" bandRow="1">
                <a:tableStyleId>{5940675A-B579-460E-94D1-54222C63F5DA}</a:tableStyleId>
              </a:tblPr>
              <a:tblGrid>
                <a:gridCol w="4403035">
                  <a:extLst>
                    <a:ext uri="{9D8B030D-6E8A-4147-A177-3AD203B41FA5}">
                      <a16:colId xmlns:a16="http://schemas.microsoft.com/office/drawing/2014/main" val="668274522"/>
                    </a:ext>
                  </a:extLst>
                </a:gridCol>
                <a:gridCol w="4403035">
                  <a:extLst>
                    <a:ext uri="{9D8B030D-6E8A-4147-A177-3AD203B41FA5}">
                      <a16:colId xmlns:a16="http://schemas.microsoft.com/office/drawing/2014/main" val="2218028844"/>
                    </a:ext>
                  </a:extLst>
                </a:gridCol>
              </a:tblGrid>
              <a:tr h="3054418">
                <a:tc>
                  <a:txBody>
                    <a:bodyPr/>
                    <a:lstStyle/>
                    <a:p>
                      <a:r>
                        <a:rPr lang="en-US" sz="2200" err="1">
                          <a:latin typeface="Time new roman"/>
                        </a:rPr>
                        <a:t>Đoạn</a:t>
                      </a:r>
                      <a:r>
                        <a:rPr lang="en-US" sz="2200">
                          <a:latin typeface="Time new roman"/>
                        </a:rPr>
                        <a:t> </a:t>
                      </a:r>
                      <a:r>
                        <a:rPr lang="en-US" sz="2200" err="1">
                          <a:latin typeface="Time new roman"/>
                        </a:rPr>
                        <a:t>văn</a:t>
                      </a:r>
                    </a:p>
                  </a:txBody>
                  <a:tcPr/>
                </a:tc>
                <a:tc>
                  <a:txBody>
                    <a:bodyPr/>
                    <a:lstStyle/>
                    <a:p>
                      <a:r>
                        <a:rPr lang="en-US" sz="2200">
                          <a:latin typeface="Time new roman"/>
                        </a:rPr>
                        <a:t>"</a:t>
                      </a:r>
                      <a:r>
                        <a:rPr lang="en-US" sz="2200" err="1">
                          <a:latin typeface="Time new roman"/>
                        </a:rPr>
                        <a:t>Mục</a:t>
                      </a:r>
                      <a:r>
                        <a:rPr lang="en-US" sz="2200">
                          <a:latin typeface="Time new roman"/>
                        </a:rPr>
                        <a:t> </a:t>
                      </a:r>
                      <a:r>
                        <a:rPr lang="en-US" sz="2200" err="1">
                          <a:latin typeface="Time new roman"/>
                        </a:rPr>
                        <a:t>đính</a:t>
                      </a:r>
                      <a:r>
                        <a:rPr lang="en-US" sz="2200">
                          <a:latin typeface="Time new roman"/>
                        </a:rPr>
                        <a:t>. Công </a:t>
                      </a:r>
                      <a:r>
                        <a:rPr lang="en-US" sz="2200" err="1">
                          <a:latin typeface="Time new roman"/>
                        </a:rPr>
                        <a:t>tách</a:t>
                      </a:r>
                      <a:r>
                        <a:rPr lang="en-US" sz="2200">
                          <a:latin typeface="Time new roman"/>
                        </a:rPr>
                        <a:t> </a:t>
                      </a:r>
                      <a:r>
                        <a:rPr lang="en-US" sz="2200" err="1">
                          <a:latin typeface="Time new roman"/>
                        </a:rPr>
                        <a:t>sinh</a:t>
                      </a:r>
                      <a:r>
                        <a:rPr lang="en-US" sz="2200">
                          <a:latin typeface="Time new roman"/>
                        </a:rPr>
                        <a:t> </a:t>
                      </a:r>
                      <a:r>
                        <a:rPr lang="en-US" sz="2200" err="1">
                          <a:latin typeface="Time new roman"/>
                        </a:rPr>
                        <a:t>viên</a:t>
                      </a:r>
                      <a:r>
                        <a:rPr lang="en-US" sz="2200">
                          <a:latin typeface="Time new roman"/>
                        </a:rPr>
                        <a:t> </a:t>
                      </a:r>
                      <a:r>
                        <a:rPr lang="en-US" sz="2200" err="1">
                          <a:latin typeface="Time new roman"/>
                        </a:rPr>
                        <a:t>là</a:t>
                      </a:r>
                      <a:r>
                        <a:rPr lang="en-US" sz="2200">
                          <a:latin typeface="Time new roman"/>
                        </a:rPr>
                        <a:t> </a:t>
                      </a:r>
                      <a:r>
                        <a:rPr lang="en-US" sz="2200" err="1">
                          <a:latin typeface="Time new roman"/>
                        </a:rPr>
                        <a:t>một</a:t>
                      </a:r>
                      <a:r>
                        <a:rPr lang="en-US" sz="2200">
                          <a:latin typeface="Time new roman"/>
                        </a:rPr>
                        <a:t> </a:t>
                      </a:r>
                      <a:r>
                        <a:rPr lang="en-US" sz="2200" err="1">
                          <a:latin typeface="Time new roman"/>
                        </a:rPr>
                        <a:t>trong</a:t>
                      </a:r>
                      <a:r>
                        <a:rPr lang="en-US" sz="2200">
                          <a:latin typeface="Time new roman"/>
                        </a:rPr>
                        <a:t> </a:t>
                      </a:r>
                      <a:r>
                        <a:rPr lang="en-US" sz="2200" err="1">
                          <a:latin typeface="Time new roman"/>
                        </a:rPr>
                        <a:t>những</a:t>
                      </a:r>
                      <a:r>
                        <a:rPr lang="en-US" sz="2200">
                          <a:latin typeface="Time new roman"/>
                        </a:rPr>
                        <a:t> </a:t>
                      </a:r>
                      <a:r>
                        <a:rPr lang="en-US" sz="2200" err="1">
                          <a:latin typeface="Time new roman"/>
                        </a:rPr>
                        <a:t>công</a:t>
                      </a:r>
                      <a:r>
                        <a:rPr lang="en-US" sz="2200">
                          <a:latin typeface="Time new roman"/>
                        </a:rPr>
                        <a:t> </a:t>
                      </a:r>
                      <a:r>
                        <a:rPr lang="en-US" sz="2200" err="1">
                          <a:latin typeface="Time new roman"/>
                        </a:rPr>
                        <a:t>tác</a:t>
                      </a:r>
                      <a:r>
                        <a:rPr lang="en-US" sz="2200">
                          <a:latin typeface="Time new roman"/>
                        </a:rPr>
                        <a:t> </a:t>
                      </a:r>
                      <a:r>
                        <a:rPr lang="en-US" sz="2200" err="1">
                          <a:latin typeface="Time new roman"/>
                        </a:rPr>
                        <a:t>trọng</a:t>
                      </a:r>
                      <a:r>
                        <a:rPr lang="en-US" sz="2200">
                          <a:latin typeface="Time new roman"/>
                        </a:rPr>
                        <a:t> </a:t>
                      </a:r>
                      <a:r>
                        <a:rPr lang="en-US" sz="2200" err="1">
                          <a:latin typeface="Time new roman"/>
                        </a:rPr>
                        <a:t>tâm</a:t>
                      </a:r>
                      <a:r>
                        <a:rPr lang="en-US" sz="2200">
                          <a:latin typeface="Time new roman"/>
                        </a:rPr>
                        <a:t>...."</a:t>
                      </a:r>
                    </a:p>
                    <a:p>
                      <a:pPr lvl="0">
                        <a:buNone/>
                      </a:pPr>
                      <a:r>
                        <a:rPr lang="en-US" sz="2200">
                          <a:latin typeface="Time new roman"/>
                        </a:rPr>
                        <a:t>"</a:t>
                      </a:r>
                      <a:r>
                        <a:rPr lang="en-US" sz="2200" err="1">
                          <a:latin typeface="Time new roman"/>
                        </a:rPr>
                        <a:t>Yêu</a:t>
                      </a:r>
                      <a:r>
                        <a:rPr lang="en-US" sz="2200">
                          <a:latin typeface="Time new roman"/>
                        </a:rPr>
                        <a:t> </a:t>
                      </a:r>
                      <a:r>
                        <a:rPr lang="en-US" sz="2200" err="1">
                          <a:latin typeface="Time new roman"/>
                        </a:rPr>
                        <a:t>cầu</a:t>
                      </a:r>
                      <a:r>
                        <a:rPr lang="en-US" sz="2200">
                          <a:latin typeface="Time new roman"/>
                        </a:rPr>
                        <a:t> </a:t>
                      </a:r>
                      <a:r>
                        <a:rPr lang="en-US" sz="2200" err="1">
                          <a:latin typeface="Time new roman"/>
                        </a:rPr>
                        <a:t>của</a:t>
                      </a:r>
                      <a:r>
                        <a:rPr lang="en-US" sz="2200">
                          <a:latin typeface="Time new roman"/>
                        </a:rPr>
                        <a:t> </a:t>
                      </a:r>
                      <a:r>
                        <a:rPr lang="en-US" sz="2200" err="1">
                          <a:latin typeface="Time new roman"/>
                        </a:rPr>
                        <a:t>công</a:t>
                      </a:r>
                      <a:r>
                        <a:rPr lang="en-US" sz="2200">
                          <a:latin typeface="Time new roman"/>
                        </a:rPr>
                        <a:t> </a:t>
                      </a:r>
                      <a:r>
                        <a:rPr lang="en-US" sz="2200" err="1">
                          <a:latin typeface="Time new roman"/>
                        </a:rPr>
                        <a:t>tác</a:t>
                      </a:r>
                      <a:r>
                        <a:rPr lang="en-US" sz="2200">
                          <a:latin typeface="Time new roman"/>
                        </a:rPr>
                        <a:t> </a:t>
                      </a:r>
                      <a:r>
                        <a:rPr lang="en-US" sz="2200" err="1">
                          <a:latin typeface="Time new roman"/>
                        </a:rPr>
                        <a:t>sinh</a:t>
                      </a:r>
                      <a:r>
                        <a:rPr lang="en-US" sz="2200">
                          <a:latin typeface="Time new roman"/>
                        </a:rPr>
                        <a:t> </a:t>
                      </a:r>
                      <a:r>
                        <a:rPr lang="en-US" sz="2200" err="1">
                          <a:latin typeface="Time new roman"/>
                        </a:rPr>
                        <a:t>viên</a:t>
                      </a:r>
                      <a:r>
                        <a:rPr lang="en-US" sz="2200">
                          <a:latin typeface="Time new roman"/>
                        </a:rPr>
                        <a:t>. 1. Sinh </a:t>
                      </a:r>
                      <a:r>
                        <a:rPr lang="en-US" sz="2200" err="1">
                          <a:latin typeface="Time new roman"/>
                        </a:rPr>
                        <a:t>viên</a:t>
                      </a:r>
                      <a:r>
                        <a:rPr lang="en-US" sz="2200">
                          <a:latin typeface="Time new roman"/>
                        </a:rPr>
                        <a:t> </a:t>
                      </a:r>
                      <a:r>
                        <a:rPr lang="en-US" sz="2200" err="1">
                          <a:latin typeface="Time new roman"/>
                        </a:rPr>
                        <a:t>là</a:t>
                      </a:r>
                      <a:r>
                        <a:rPr lang="en-US" sz="2200">
                          <a:latin typeface="Time new roman"/>
                        </a:rPr>
                        <a:t> </a:t>
                      </a:r>
                      <a:r>
                        <a:rPr lang="en-US" sz="2200" err="1">
                          <a:latin typeface="Time new roman"/>
                        </a:rPr>
                        <a:t>nhân</a:t>
                      </a:r>
                      <a:r>
                        <a:rPr lang="en-US" sz="2200">
                          <a:latin typeface="Time new roman"/>
                        </a:rPr>
                        <a:t> </a:t>
                      </a:r>
                      <a:r>
                        <a:rPr lang="en-US" sz="2200" err="1">
                          <a:latin typeface="Time new roman"/>
                        </a:rPr>
                        <a:t>vật</a:t>
                      </a:r>
                      <a:r>
                        <a:rPr lang="en-US" sz="2200">
                          <a:latin typeface="Time new roman"/>
                        </a:rPr>
                        <a:t> </a:t>
                      </a:r>
                      <a:r>
                        <a:rPr lang="en-US" sz="2200" err="1">
                          <a:latin typeface="Time new roman"/>
                        </a:rPr>
                        <a:t>trung</a:t>
                      </a:r>
                      <a:r>
                        <a:rPr lang="en-US" sz="2200">
                          <a:latin typeface="Time new roman"/>
                        </a:rPr>
                        <a:t> </a:t>
                      </a:r>
                      <a:r>
                        <a:rPr lang="en-US" sz="2200" err="1">
                          <a:latin typeface="Time new roman"/>
                        </a:rPr>
                        <a:t>tâm</a:t>
                      </a:r>
                      <a:r>
                        <a:rPr lang="en-US" sz="2200">
                          <a:latin typeface="Time new roman"/>
                        </a:rPr>
                        <a:t>..."</a:t>
                      </a:r>
                    </a:p>
                    <a:p>
                      <a:pPr lvl="0">
                        <a:buNone/>
                      </a:pPr>
                      <a:r>
                        <a:rPr lang="en-US" sz="2200">
                          <a:latin typeface="Time new roman"/>
                        </a:rPr>
                        <a:t>"</a:t>
                      </a:r>
                      <a:r>
                        <a:rPr lang="en-US" sz="2200" err="1">
                          <a:latin typeface="Time new roman"/>
                        </a:rPr>
                        <a:t>Nhiệm</a:t>
                      </a:r>
                      <a:r>
                        <a:rPr lang="en-US" sz="2200">
                          <a:latin typeface="Time new roman"/>
                        </a:rPr>
                        <a:t> </a:t>
                      </a:r>
                      <a:r>
                        <a:rPr lang="en-US" sz="2200" err="1">
                          <a:latin typeface="Time new roman"/>
                        </a:rPr>
                        <a:t>vụ</a:t>
                      </a:r>
                      <a:r>
                        <a:rPr lang="en-US" sz="2200">
                          <a:latin typeface="Time new roman"/>
                        </a:rPr>
                        <a:t> </a:t>
                      </a:r>
                      <a:r>
                        <a:rPr lang="en-US" sz="2200" err="1">
                          <a:latin typeface="Time new roman"/>
                        </a:rPr>
                        <a:t>của</a:t>
                      </a:r>
                      <a:r>
                        <a:rPr lang="en-US" sz="2200">
                          <a:latin typeface="Time new roman"/>
                        </a:rPr>
                        <a:t> </a:t>
                      </a:r>
                      <a:r>
                        <a:rPr lang="en-US" sz="2200" err="1">
                          <a:latin typeface="Time new roman"/>
                        </a:rPr>
                        <a:t>sinh</a:t>
                      </a:r>
                      <a:r>
                        <a:rPr lang="en-US" sz="2200">
                          <a:latin typeface="Time new roman"/>
                        </a:rPr>
                        <a:t> </a:t>
                      </a:r>
                      <a:r>
                        <a:rPr lang="en-US" sz="2200" err="1">
                          <a:latin typeface="Time new roman"/>
                        </a:rPr>
                        <a:t>viên</a:t>
                      </a:r>
                      <a:r>
                        <a:rPr lang="en-US" sz="2200">
                          <a:latin typeface="Time new roman"/>
                        </a:rPr>
                        <a:t>. 1. </a:t>
                      </a:r>
                      <a:r>
                        <a:rPr lang="en-US" sz="2200" err="1">
                          <a:latin typeface="Time new roman"/>
                        </a:rPr>
                        <a:t>Chấp</a:t>
                      </a:r>
                      <a:r>
                        <a:rPr lang="en-US" sz="2200">
                          <a:latin typeface="Time new roman"/>
                        </a:rPr>
                        <a:t> </a:t>
                      </a:r>
                      <a:r>
                        <a:rPr lang="en-US" sz="2200" err="1">
                          <a:latin typeface="Time new roman"/>
                        </a:rPr>
                        <a:t>hành</a:t>
                      </a:r>
                      <a:r>
                        <a:rPr lang="en-US" sz="2200">
                          <a:latin typeface="Time new roman"/>
                        </a:rPr>
                        <a:t> </a:t>
                      </a:r>
                      <a:r>
                        <a:rPr lang="en-US" sz="2200" err="1">
                          <a:latin typeface="Time new roman"/>
                        </a:rPr>
                        <a:t>chủ</a:t>
                      </a:r>
                      <a:r>
                        <a:rPr lang="en-US" sz="2200">
                          <a:latin typeface="Time new roman"/>
                        </a:rPr>
                        <a:t> </a:t>
                      </a:r>
                      <a:r>
                        <a:rPr lang="en-US" sz="2200" err="1">
                          <a:latin typeface="Time new roman"/>
                        </a:rPr>
                        <a:t>trương</a:t>
                      </a:r>
                      <a:r>
                        <a:rPr lang="en-US" sz="2200">
                          <a:latin typeface="Time new roman"/>
                        </a:rPr>
                        <a:t>, </a:t>
                      </a:r>
                      <a:r>
                        <a:rPr lang="en-US" sz="2200" err="1">
                          <a:latin typeface="Time new roman"/>
                        </a:rPr>
                        <a:t>đường</a:t>
                      </a:r>
                      <a:r>
                        <a:rPr lang="en-US" sz="2200">
                          <a:latin typeface="Time new roman"/>
                        </a:rPr>
                        <a:t> </a:t>
                      </a:r>
                      <a:r>
                        <a:rPr lang="en-US" sz="2200" err="1">
                          <a:latin typeface="Time new roman"/>
                        </a:rPr>
                        <a:t>lối</a:t>
                      </a:r>
                      <a:r>
                        <a:rPr lang="en-US" sz="2200">
                          <a:latin typeface="Time new roman"/>
                        </a:rPr>
                        <a:t> </a:t>
                      </a:r>
                      <a:r>
                        <a:rPr lang="en-US" sz="2200" err="1">
                          <a:latin typeface="Time new roman"/>
                        </a:rPr>
                        <a:t>của</a:t>
                      </a:r>
                      <a:r>
                        <a:rPr lang="en-US" sz="2200">
                          <a:latin typeface="Time new roman"/>
                        </a:rPr>
                        <a:t> </a:t>
                      </a:r>
                      <a:r>
                        <a:rPr lang="en-US" sz="2200" err="1">
                          <a:latin typeface="Time new roman"/>
                        </a:rPr>
                        <a:t>Đảng</a:t>
                      </a:r>
                      <a:r>
                        <a:rPr lang="en-US" sz="2200">
                          <a:latin typeface="Time new roman"/>
                        </a:rPr>
                        <a:t>..."</a:t>
                      </a:r>
                    </a:p>
                  </a:txBody>
                  <a:tcPr/>
                </a:tc>
                <a:extLst>
                  <a:ext uri="{0D108BD9-81ED-4DB2-BD59-A6C34878D82A}">
                    <a16:rowId xmlns:a16="http://schemas.microsoft.com/office/drawing/2014/main" val="3177731005"/>
                  </a:ext>
                </a:extLst>
              </a:tr>
              <a:tr h="897297">
                <a:tc>
                  <a:txBody>
                    <a:bodyPr/>
                    <a:lstStyle/>
                    <a:p>
                      <a:r>
                        <a:rPr lang="en-US" sz="2200" err="1">
                          <a:latin typeface="Time new roman"/>
                        </a:rPr>
                        <a:t>Câu</a:t>
                      </a:r>
                      <a:r>
                        <a:rPr lang="en-US" sz="2200">
                          <a:latin typeface="Time new roman"/>
                        </a:rPr>
                        <a:t> </a:t>
                      </a:r>
                      <a:r>
                        <a:rPr lang="en-US" sz="2200" err="1">
                          <a:latin typeface="Time new roman"/>
                        </a:rPr>
                        <a:t>hỏi</a:t>
                      </a:r>
                    </a:p>
                  </a:txBody>
                  <a:tcPr/>
                </a:tc>
                <a:tc>
                  <a:txBody>
                    <a:bodyPr/>
                    <a:lstStyle/>
                    <a:p>
                      <a:r>
                        <a:rPr lang="en-US" sz="2200">
                          <a:latin typeface="Time new roman"/>
                        </a:rPr>
                        <a:t>"</a:t>
                      </a:r>
                      <a:r>
                        <a:rPr lang="en-US" sz="2200" err="1">
                          <a:latin typeface="Time new roman"/>
                        </a:rPr>
                        <a:t>mục</a:t>
                      </a:r>
                      <a:r>
                        <a:rPr lang="en-US" sz="2200">
                          <a:latin typeface="Time new roman"/>
                        </a:rPr>
                        <a:t> </a:t>
                      </a:r>
                      <a:r>
                        <a:rPr lang="en-US" sz="2200" err="1">
                          <a:latin typeface="Time new roman"/>
                        </a:rPr>
                        <a:t>đính</a:t>
                      </a:r>
                      <a:r>
                        <a:rPr lang="en-US" sz="2200">
                          <a:latin typeface="Time new roman"/>
                        </a:rPr>
                        <a:t> </a:t>
                      </a:r>
                      <a:r>
                        <a:rPr lang="en-US" sz="2200" err="1">
                          <a:latin typeface="Time new roman"/>
                        </a:rPr>
                        <a:t>của</a:t>
                      </a:r>
                      <a:r>
                        <a:rPr lang="en-US" sz="2200">
                          <a:latin typeface="Time new roman"/>
                        </a:rPr>
                        <a:t> </a:t>
                      </a:r>
                      <a:r>
                        <a:rPr lang="en-US" sz="2200" err="1">
                          <a:latin typeface="Time new roman"/>
                        </a:rPr>
                        <a:t>công</a:t>
                      </a:r>
                      <a:r>
                        <a:rPr lang="en-US" sz="2200">
                          <a:latin typeface="Time new roman"/>
                        </a:rPr>
                        <a:t> </a:t>
                      </a:r>
                      <a:r>
                        <a:rPr lang="en-US" sz="2200" err="1">
                          <a:latin typeface="Time new roman"/>
                        </a:rPr>
                        <a:t>tác</a:t>
                      </a:r>
                      <a:r>
                        <a:rPr lang="en-US" sz="2200">
                          <a:latin typeface="Time new roman"/>
                        </a:rPr>
                        <a:t> </a:t>
                      </a:r>
                      <a:r>
                        <a:rPr lang="en-US" sz="2200" err="1">
                          <a:latin typeface="Time new roman"/>
                        </a:rPr>
                        <a:t>sinh</a:t>
                      </a:r>
                      <a:r>
                        <a:rPr lang="en-US" sz="2200">
                          <a:latin typeface="Time new roman"/>
                        </a:rPr>
                        <a:t> </a:t>
                      </a:r>
                      <a:r>
                        <a:rPr lang="en-US" sz="2200" err="1">
                          <a:latin typeface="Time new roman"/>
                        </a:rPr>
                        <a:t>viên</a:t>
                      </a:r>
                      <a:r>
                        <a:rPr lang="en-US" sz="2200">
                          <a:latin typeface="Time new roman"/>
                        </a:rPr>
                        <a:t> </a:t>
                      </a:r>
                      <a:r>
                        <a:rPr lang="en-US" sz="2200" err="1">
                          <a:latin typeface="Time new roman"/>
                        </a:rPr>
                        <a:t>là</a:t>
                      </a:r>
                      <a:r>
                        <a:rPr lang="en-US" sz="2200">
                          <a:latin typeface="Time new roman"/>
                        </a:rPr>
                        <a:t> </a:t>
                      </a:r>
                      <a:r>
                        <a:rPr lang="en-US" sz="2200" err="1">
                          <a:latin typeface="Time new roman"/>
                        </a:rPr>
                        <a:t>gì</a:t>
                      </a:r>
                      <a:r>
                        <a:rPr lang="en-US" sz="2200">
                          <a:latin typeface="Time new roman"/>
                        </a:rPr>
                        <a:t>?"</a:t>
                      </a:r>
                    </a:p>
                  </a:txBody>
                  <a:tcPr/>
                </a:tc>
                <a:extLst>
                  <a:ext uri="{0D108BD9-81ED-4DB2-BD59-A6C34878D82A}">
                    <a16:rowId xmlns:a16="http://schemas.microsoft.com/office/drawing/2014/main" val="1646539488"/>
                  </a:ext>
                </a:extLst>
              </a:tr>
            </a:tbl>
          </a:graphicData>
        </a:graphic>
      </p:graphicFrame>
    </p:spTree>
    <p:extLst>
      <p:ext uri="{BB962C8B-B14F-4D97-AF65-F5344CB8AC3E}">
        <p14:creationId xmlns:p14="http://schemas.microsoft.com/office/powerpoint/2010/main" val="252792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6AC5B9F-FACB-916B-38D8-7333D53260B3}"/>
              </a:ext>
            </a:extLst>
          </p:cNvPr>
          <p:cNvSpPr>
            <a:spLocks noGrp="1"/>
          </p:cNvSpPr>
          <p:nvPr>
            <p:ph sz="half" idx="1"/>
          </p:nvPr>
        </p:nvSpPr>
        <p:spPr>
          <a:xfrm>
            <a:off x="1008317" y="736532"/>
            <a:ext cx="9976584" cy="3697673"/>
          </a:xfrm>
        </p:spPr>
        <p:txBody>
          <a:bodyPr>
            <a:normAutofit fontScale="92500" lnSpcReduction="20000"/>
          </a:bodyPr>
          <a:lstStyle/>
          <a:p>
            <a:pPr marL="0" indent="0">
              <a:lnSpc>
                <a:spcPct val="100000"/>
              </a:lnSpc>
              <a:buNone/>
            </a:pPr>
            <a:r>
              <a:rPr lang="en-US" sz="2900" err="1">
                <a:latin typeface="Time new roman"/>
                <a:ea typeface="+mn-lt"/>
                <a:cs typeface="+mn-lt"/>
              </a:rPr>
              <a:t>Phân</a:t>
            </a:r>
            <a:r>
              <a:rPr lang="en-US" sz="2900">
                <a:latin typeface="Time new roman"/>
                <a:ea typeface="+mn-lt"/>
                <a:cs typeface="+mn-lt"/>
              </a:rPr>
              <a:t> </a:t>
            </a:r>
            <a:r>
              <a:rPr lang="en-US" sz="2900" err="1">
                <a:latin typeface="Time new roman"/>
                <a:ea typeface="+mn-lt"/>
                <a:cs typeface="+mn-lt"/>
              </a:rPr>
              <a:t>tích</a:t>
            </a:r>
            <a:r>
              <a:rPr lang="en-US" sz="2900">
                <a:latin typeface="Time new roman"/>
                <a:ea typeface="+mn-lt"/>
                <a:cs typeface="+mn-lt"/>
              </a:rPr>
              <a:t> </a:t>
            </a:r>
            <a:r>
              <a:rPr lang="en-US" sz="2900" err="1">
                <a:latin typeface="Time new roman"/>
                <a:ea typeface="+mn-lt"/>
                <a:cs typeface="+mn-lt"/>
              </a:rPr>
              <a:t>câu</a:t>
            </a:r>
            <a:r>
              <a:rPr lang="en-US" sz="2900">
                <a:latin typeface="Time new roman"/>
                <a:ea typeface="+mn-lt"/>
                <a:cs typeface="+mn-lt"/>
              </a:rPr>
              <a:t> </a:t>
            </a:r>
            <a:r>
              <a:rPr lang="en-US" sz="2900" err="1">
                <a:latin typeface="Time new roman"/>
                <a:ea typeface="+mn-lt"/>
                <a:cs typeface="+mn-lt"/>
              </a:rPr>
              <a:t>hỏi</a:t>
            </a:r>
            <a:r>
              <a:rPr lang="en-US" sz="2900">
                <a:latin typeface="Time new roman"/>
                <a:ea typeface="+mn-lt"/>
                <a:cs typeface="+mn-lt"/>
              </a:rPr>
              <a:t>:</a:t>
            </a:r>
          </a:p>
          <a:p>
            <a:pPr marL="0" indent="0">
              <a:lnSpc>
                <a:spcPct val="100000"/>
              </a:lnSpc>
              <a:buNone/>
            </a:pPr>
            <a:r>
              <a:rPr lang="en-US" sz="2900">
                <a:latin typeface="Time new roman"/>
                <a:ea typeface="+mn-lt"/>
                <a:cs typeface="+mn-lt"/>
              </a:rPr>
              <a:t>  +  </a:t>
            </a:r>
            <a:r>
              <a:rPr lang="en-US" sz="2900" err="1">
                <a:latin typeface="Time new roman"/>
                <a:ea typeface="+mn-lt"/>
                <a:cs typeface="+mn-lt"/>
              </a:rPr>
              <a:t>Loại</a:t>
            </a:r>
            <a:r>
              <a:rPr lang="en-US" sz="2900">
                <a:latin typeface="Time new roman"/>
                <a:ea typeface="+mn-lt"/>
                <a:cs typeface="+mn-lt"/>
              </a:rPr>
              <a:t> </a:t>
            </a:r>
            <a:r>
              <a:rPr lang="en-US" sz="2900" err="1">
                <a:latin typeface="Time new roman"/>
                <a:ea typeface="+mn-lt"/>
                <a:cs typeface="+mn-lt"/>
              </a:rPr>
              <a:t>câu</a:t>
            </a:r>
            <a:r>
              <a:rPr lang="en-US" sz="2900">
                <a:latin typeface="Time new roman"/>
                <a:ea typeface="+mn-lt"/>
                <a:cs typeface="+mn-lt"/>
              </a:rPr>
              <a:t> </a:t>
            </a:r>
            <a:r>
              <a:rPr lang="en-US" sz="2900" err="1">
                <a:latin typeface="Time new roman"/>
                <a:ea typeface="+mn-lt"/>
                <a:cs typeface="+mn-lt"/>
              </a:rPr>
              <a:t>hỏi</a:t>
            </a:r>
            <a:r>
              <a:rPr lang="en-US" sz="2900">
                <a:latin typeface="Time new roman"/>
                <a:ea typeface="+mn-lt"/>
                <a:cs typeface="+mn-lt"/>
              </a:rPr>
              <a:t> : </a:t>
            </a:r>
            <a:r>
              <a:rPr lang="en-US" sz="2900" err="1">
                <a:latin typeface="Time new roman"/>
                <a:ea typeface="+mn-lt"/>
                <a:cs typeface="+mn-lt"/>
              </a:rPr>
              <a:t>cái</a:t>
            </a:r>
            <a:r>
              <a:rPr lang="en-US" sz="2900">
                <a:latin typeface="Time new roman"/>
                <a:ea typeface="+mn-lt"/>
                <a:cs typeface="+mn-lt"/>
              </a:rPr>
              <a:t> </a:t>
            </a:r>
            <a:r>
              <a:rPr lang="en-US" sz="2900" err="1">
                <a:latin typeface="Time new roman"/>
                <a:ea typeface="+mn-lt"/>
                <a:cs typeface="+mn-lt"/>
              </a:rPr>
              <a:t>gì</a:t>
            </a:r>
            <a:endParaRPr lang="en-US" sz="2900">
              <a:latin typeface="Time new roman"/>
              <a:ea typeface="+mn-lt"/>
              <a:cs typeface="+mn-lt"/>
            </a:endParaRPr>
          </a:p>
          <a:p>
            <a:pPr marL="0" indent="0">
              <a:lnSpc>
                <a:spcPct val="100000"/>
              </a:lnSpc>
              <a:buNone/>
            </a:pPr>
            <a:r>
              <a:rPr lang="en-US" sz="2900">
                <a:latin typeface="Time new roman"/>
                <a:ea typeface="+mn-lt"/>
                <a:cs typeface="+mn-lt"/>
              </a:rPr>
              <a:t>  +  </a:t>
            </a:r>
            <a:r>
              <a:rPr lang="en-US" sz="2900" err="1">
                <a:latin typeface="Time new roman"/>
                <a:ea typeface="+mn-lt"/>
                <a:cs typeface="+mn-lt"/>
              </a:rPr>
              <a:t>Postag</a:t>
            </a:r>
            <a:r>
              <a:rPr lang="en-US" sz="2900">
                <a:latin typeface="Time new roman"/>
                <a:ea typeface="+mn-lt"/>
                <a:cs typeface="+mn-lt"/>
              </a:rPr>
              <a:t> </a:t>
            </a:r>
            <a:r>
              <a:rPr lang="en-US" sz="2900" err="1">
                <a:latin typeface="Time new roman"/>
                <a:ea typeface="+mn-lt"/>
                <a:cs typeface="+mn-lt"/>
              </a:rPr>
              <a:t>của</a:t>
            </a:r>
            <a:r>
              <a:rPr lang="en-US" sz="2900">
                <a:latin typeface="Time new roman"/>
                <a:ea typeface="+mn-lt"/>
                <a:cs typeface="+mn-lt"/>
              </a:rPr>
              <a:t> </a:t>
            </a:r>
            <a:r>
              <a:rPr lang="en-US" sz="2900" err="1">
                <a:latin typeface="Time new roman"/>
                <a:ea typeface="+mn-lt"/>
                <a:cs typeface="+mn-lt"/>
              </a:rPr>
              <a:t>câu</a:t>
            </a:r>
            <a:r>
              <a:rPr lang="en-US" sz="2900">
                <a:latin typeface="Time new roman"/>
                <a:ea typeface="+mn-lt"/>
                <a:cs typeface="+mn-lt"/>
              </a:rPr>
              <a:t> </a:t>
            </a:r>
            <a:r>
              <a:rPr lang="en-US" sz="2900" err="1">
                <a:latin typeface="Time new roman"/>
                <a:ea typeface="+mn-lt"/>
                <a:cs typeface="+mn-lt"/>
              </a:rPr>
              <a:t>hỏi</a:t>
            </a:r>
            <a:r>
              <a:rPr lang="en-US" sz="2900">
                <a:latin typeface="Time new roman"/>
                <a:ea typeface="+mn-lt"/>
                <a:cs typeface="+mn-lt"/>
              </a:rPr>
              <a:t>:</a:t>
            </a:r>
          </a:p>
          <a:p>
            <a:pPr marL="0" indent="0">
              <a:lnSpc>
                <a:spcPct val="100000"/>
              </a:lnSpc>
              <a:buNone/>
            </a:pPr>
            <a:endParaRPr lang="en-US" sz="1800">
              <a:latin typeface="Time new roman"/>
              <a:ea typeface="+mn-lt"/>
              <a:cs typeface="+mn-lt"/>
            </a:endParaRPr>
          </a:p>
          <a:p>
            <a:pPr marL="0" indent="0">
              <a:lnSpc>
                <a:spcPct val="100000"/>
              </a:lnSpc>
              <a:buNone/>
            </a:pPr>
            <a:endParaRPr lang="en-US" sz="1800">
              <a:latin typeface="Time new roman"/>
              <a:ea typeface="+mn-lt"/>
              <a:cs typeface="+mn-lt"/>
            </a:endParaRPr>
          </a:p>
          <a:p>
            <a:pPr marL="0" indent="0">
              <a:lnSpc>
                <a:spcPct val="100000"/>
              </a:lnSpc>
              <a:buNone/>
            </a:pPr>
            <a:endParaRPr lang="en-US" sz="1800">
              <a:latin typeface="Time new roman"/>
              <a:ea typeface="+mn-lt"/>
              <a:cs typeface="+mn-lt"/>
            </a:endParaRPr>
          </a:p>
          <a:p>
            <a:pPr marL="0" indent="0">
              <a:lnSpc>
                <a:spcPct val="100000"/>
              </a:lnSpc>
              <a:buNone/>
            </a:pPr>
            <a:endParaRPr lang="en-US" sz="1800">
              <a:latin typeface="Time new roman"/>
              <a:ea typeface="+mn-lt"/>
              <a:cs typeface="+mn-lt"/>
            </a:endParaRPr>
          </a:p>
          <a:p>
            <a:pPr marL="0" indent="0">
              <a:lnSpc>
                <a:spcPct val="100000"/>
              </a:lnSpc>
              <a:buNone/>
            </a:pPr>
            <a:endParaRPr lang="en-US" sz="1800">
              <a:latin typeface="Time new roman"/>
              <a:ea typeface="+mn-lt"/>
              <a:cs typeface="+mn-lt"/>
            </a:endParaRPr>
          </a:p>
          <a:p>
            <a:pPr marL="0" indent="0">
              <a:lnSpc>
                <a:spcPct val="100000"/>
              </a:lnSpc>
              <a:buNone/>
            </a:pPr>
            <a:r>
              <a:rPr lang="en-US" sz="2900" err="1">
                <a:latin typeface="Time new roman"/>
                <a:ea typeface="+mn-lt"/>
                <a:cs typeface="+mn-lt"/>
              </a:rPr>
              <a:t>Trọng</a:t>
            </a:r>
            <a:r>
              <a:rPr lang="en-US" sz="2900">
                <a:latin typeface="Time new roman"/>
                <a:ea typeface="+mn-lt"/>
                <a:cs typeface="+mn-lt"/>
              </a:rPr>
              <a:t> </a:t>
            </a:r>
            <a:r>
              <a:rPr lang="en-US" sz="2900" err="1">
                <a:latin typeface="Time new roman"/>
                <a:ea typeface="+mn-lt"/>
                <a:cs typeface="+mn-lt"/>
              </a:rPr>
              <a:t>số</a:t>
            </a:r>
            <a:r>
              <a:rPr lang="en-US" sz="2900">
                <a:latin typeface="Time new roman"/>
                <a:ea typeface="+mn-lt"/>
                <a:cs typeface="+mn-lt"/>
              </a:rPr>
              <a:t> </a:t>
            </a:r>
            <a:r>
              <a:rPr lang="en-US" sz="2900" err="1">
                <a:latin typeface="Time new roman"/>
                <a:ea typeface="+mn-lt"/>
                <a:cs typeface="+mn-lt"/>
              </a:rPr>
              <a:t>của</a:t>
            </a:r>
            <a:r>
              <a:rPr lang="en-US" sz="2900">
                <a:latin typeface="Time new roman"/>
                <a:ea typeface="+mn-lt"/>
                <a:cs typeface="+mn-lt"/>
              </a:rPr>
              <a:t> </a:t>
            </a:r>
            <a:r>
              <a:rPr lang="en-US" sz="2900" err="1">
                <a:latin typeface="Time new roman"/>
                <a:ea typeface="+mn-lt"/>
                <a:cs typeface="+mn-lt"/>
              </a:rPr>
              <a:t>các</a:t>
            </a:r>
            <a:r>
              <a:rPr lang="en-US" sz="2900">
                <a:latin typeface="Time new roman"/>
                <a:ea typeface="+mn-lt"/>
                <a:cs typeface="+mn-lt"/>
              </a:rPr>
              <a:t> </a:t>
            </a:r>
            <a:r>
              <a:rPr lang="en-US" sz="2900" err="1">
                <a:latin typeface="Time new roman"/>
                <a:ea typeface="+mn-lt"/>
                <a:cs typeface="+mn-lt"/>
              </a:rPr>
              <a:t>từ</a:t>
            </a:r>
            <a:r>
              <a:rPr lang="en-US" sz="2900">
                <a:latin typeface="Time new roman"/>
                <a:ea typeface="+mn-lt"/>
                <a:cs typeface="+mn-lt"/>
              </a:rPr>
              <a:t>:</a:t>
            </a:r>
          </a:p>
          <a:p>
            <a:pPr marL="0" indent="0">
              <a:lnSpc>
                <a:spcPct val="100000"/>
              </a:lnSpc>
              <a:buNone/>
            </a:pPr>
            <a:endParaRPr lang="en-US" sz="1800">
              <a:latin typeface="Time new roman"/>
              <a:ea typeface="+mn-lt"/>
              <a:cs typeface="+mn-lt"/>
            </a:endParaRPr>
          </a:p>
          <a:p>
            <a:pPr marL="0" indent="0">
              <a:lnSpc>
                <a:spcPct val="100000"/>
              </a:lnSpc>
              <a:buNone/>
            </a:pPr>
            <a:endParaRPr lang="en-US" sz="1800">
              <a:latin typeface="Time new roman"/>
              <a:ea typeface="+mn-lt"/>
              <a:cs typeface="+mn-lt"/>
            </a:endParaRPr>
          </a:p>
          <a:p>
            <a:pPr marL="0" indent="0">
              <a:lnSpc>
                <a:spcPct val="100000"/>
              </a:lnSpc>
              <a:buNone/>
            </a:pPr>
            <a:endParaRPr lang="en-US" sz="1800">
              <a:latin typeface="Time new roman"/>
              <a:ea typeface="+mn-lt"/>
              <a:cs typeface="+mn-lt"/>
            </a:endParaRPr>
          </a:p>
        </p:txBody>
      </p:sp>
      <p:sp>
        <p:nvSpPr>
          <p:cNvPr id="7" name="Content Placeholder 6">
            <a:extLst>
              <a:ext uri="{FF2B5EF4-FFF2-40B4-BE49-F238E27FC236}">
                <a16:creationId xmlns:a16="http://schemas.microsoft.com/office/drawing/2014/main" id="{AB9BAC29-3BF3-6A5C-133D-E4718D33305F}"/>
              </a:ext>
            </a:extLst>
          </p:cNvPr>
          <p:cNvSpPr>
            <a:spLocks noGrp="1"/>
          </p:cNvSpPr>
          <p:nvPr>
            <p:ph sz="half" idx="2"/>
          </p:nvPr>
        </p:nvSpPr>
        <p:spPr>
          <a:xfrm>
            <a:off x="241852" y="6370981"/>
            <a:ext cx="11708295" cy="487019"/>
          </a:xfrm>
        </p:spPr>
        <p:txBody>
          <a:bodyPr>
            <a:normAutofit fontScale="92500" lnSpcReduction="20000"/>
          </a:bodyPr>
          <a:lstStyle/>
          <a:p>
            <a:pPr marL="0" indent="0">
              <a:buNone/>
            </a:pPr>
            <a:r>
              <a:rPr lang="en-US" sz="2200" err="1">
                <a:latin typeface="Time new roman"/>
              </a:rPr>
              <a:t>Khóa</a:t>
            </a:r>
            <a:r>
              <a:rPr lang="en-US" sz="2200">
                <a:latin typeface="Time new roman"/>
              </a:rPr>
              <a:t> </a:t>
            </a:r>
            <a:r>
              <a:rPr lang="en-US" sz="2200" err="1">
                <a:latin typeface="Time new roman"/>
              </a:rPr>
              <a:t>luận</a:t>
            </a:r>
            <a:r>
              <a:rPr lang="en-US" sz="2200">
                <a:latin typeface="Time new roman"/>
              </a:rPr>
              <a:t> </a:t>
            </a:r>
            <a:r>
              <a:rPr lang="en-US" sz="2200" err="1">
                <a:latin typeface="Time new roman"/>
              </a:rPr>
              <a:t>tốt</a:t>
            </a:r>
            <a:r>
              <a:rPr lang="en-US" sz="2200">
                <a:latin typeface="Time new roman"/>
              </a:rPr>
              <a:t> </a:t>
            </a:r>
            <a:r>
              <a:rPr lang="en-US" sz="2200" err="1">
                <a:latin typeface="Time new roman"/>
              </a:rPr>
              <a:t>nghiệp</a:t>
            </a:r>
            <a:r>
              <a:rPr lang="en-US" sz="2200">
                <a:latin typeface="Time new roman"/>
              </a:rPr>
              <a:t>                                                                                                                       GVHD: TS. </a:t>
            </a:r>
            <a:r>
              <a:rPr lang="en-US" sz="2200" err="1">
                <a:latin typeface="Time new roman"/>
              </a:rPr>
              <a:t>Đặng</a:t>
            </a:r>
            <a:r>
              <a:rPr lang="en-US" sz="2200">
                <a:latin typeface="Time new roman"/>
              </a:rPr>
              <a:t> </a:t>
            </a:r>
            <a:r>
              <a:rPr lang="en-US" sz="2200" err="1">
                <a:latin typeface="Time new roman"/>
              </a:rPr>
              <a:t>Thị</a:t>
            </a:r>
            <a:r>
              <a:rPr lang="en-US" sz="2200">
                <a:latin typeface="Time new roman"/>
              </a:rPr>
              <a:t> </a:t>
            </a:r>
            <a:r>
              <a:rPr lang="en-US" sz="2200" err="1">
                <a:latin typeface="Time new roman"/>
              </a:rPr>
              <a:t>Phúc</a:t>
            </a:r>
            <a:r>
              <a:rPr lang="en-US" sz="2200">
                <a:latin typeface="Time new roman"/>
              </a:rPr>
              <a:t>                     </a:t>
            </a:r>
          </a:p>
        </p:txBody>
      </p:sp>
      <p:graphicFrame>
        <p:nvGraphicFramePr>
          <p:cNvPr id="8" name="Table 7">
            <a:extLst>
              <a:ext uri="{FF2B5EF4-FFF2-40B4-BE49-F238E27FC236}">
                <a16:creationId xmlns:a16="http://schemas.microsoft.com/office/drawing/2014/main" id="{F0901793-D3DF-A9E9-3E09-1BF507787098}"/>
              </a:ext>
            </a:extLst>
          </p:cNvPr>
          <p:cNvGraphicFramePr>
            <a:graphicFrameLocks noGrp="1"/>
          </p:cNvGraphicFramePr>
          <p:nvPr>
            <p:extLst>
              <p:ext uri="{D42A27DB-BD31-4B8C-83A1-F6EECF244321}">
                <p14:modId xmlns:p14="http://schemas.microsoft.com/office/powerpoint/2010/main" val="3073105331"/>
              </p:ext>
            </p:extLst>
          </p:nvPr>
        </p:nvGraphicFramePr>
        <p:xfrm>
          <a:off x="2062572" y="2155044"/>
          <a:ext cx="7397144" cy="1402080"/>
        </p:xfrm>
        <a:graphic>
          <a:graphicData uri="http://schemas.openxmlformats.org/drawingml/2006/table">
            <a:tbl>
              <a:tblPr firstRow="1" bandRow="1">
                <a:tableStyleId>{5940675A-B579-460E-94D1-54222C63F5DA}</a:tableStyleId>
              </a:tblPr>
              <a:tblGrid>
                <a:gridCol w="1041152">
                  <a:extLst>
                    <a:ext uri="{9D8B030D-6E8A-4147-A177-3AD203B41FA5}">
                      <a16:colId xmlns:a16="http://schemas.microsoft.com/office/drawing/2014/main" val="3750380305"/>
                    </a:ext>
                  </a:extLst>
                </a:gridCol>
                <a:gridCol w="1041152">
                  <a:extLst>
                    <a:ext uri="{9D8B030D-6E8A-4147-A177-3AD203B41FA5}">
                      <a16:colId xmlns:a16="http://schemas.microsoft.com/office/drawing/2014/main" val="2962483828"/>
                    </a:ext>
                  </a:extLst>
                </a:gridCol>
                <a:gridCol w="1041152">
                  <a:extLst>
                    <a:ext uri="{9D8B030D-6E8A-4147-A177-3AD203B41FA5}">
                      <a16:colId xmlns:a16="http://schemas.microsoft.com/office/drawing/2014/main" val="2198159745"/>
                    </a:ext>
                  </a:extLst>
                </a:gridCol>
                <a:gridCol w="730460">
                  <a:extLst>
                    <a:ext uri="{9D8B030D-6E8A-4147-A177-3AD203B41FA5}">
                      <a16:colId xmlns:a16="http://schemas.microsoft.com/office/drawing/2014/main" val="2663306020"/>
                    </a:ext>
                  </a:extLst>
                </a:gridCol>
                <a:gridCol w="885807">
                  <a:extLst>
                    <a:ext uri="{9D8B030D-6E8A-4147-A177-3AD203B41FA5}">
                      <a16:colId xmlns:a16="http://schemas.microsoft.com/office/drawing/2014/main" val="15284906"/>
                    </a:ext>
                  </a:extLst>
                </a:gridCol>
                <a:gridCol w="885807">
                  <a:extLst>
                    <a:ext uri="{9D8B030D-6E8A-4147-A177-3AD203B41FA5}">
                      <a16:colId xmlns:a16="http://schemas.microsoft.com/office/drawing/2014/main" val="3538267540"/>
                    </a:ext>
                  </a:extLst>
                </a:gridCol>
                <a:gridCol w="885807">
                  <a:extLst>
                    <a:ext uri="{9D8B030D-6E8A-4147-A177-3AD203B41FA5}">
                      <a16:colId xmlns:a16="http://schemas.microsoft.com/office/drawing/2014/main" val="1911117438"/>
                    </a:ext>
                  </a:extLst>
                </a:gridCol>
                <a:gridCol w="885807">
                  <a:extLst>
                    <a:ext uri="{9D8B030D-6E8A-4147-A177-3AD203B41FA5}">
                      <a16:colId xmlns:a16="http://schemas.microsoft.com/office/drawing/2014/main" val="1756001356"/>
                    </a:ext>
                  </a:extLst>
                </a:gridCol>
              </a:tblGrid>
              <a:tr h="668275">
                <a:tc>
                  <a:txBody>
                    <a:bodyPr/>
                    <a:lstStyle/>
                    <a:p>
                      <a:r>
                        <a:rPr lang="en-US" sz="2000" err="1">
                          <a:latin typeface="Time new roman"/>
                        </a:rPr>
                        <a:t>Mục</a:t>
                      </a:r>
                      <a:r>
                        <a:rPr lang="en-US" sz="2000">
                          <a:latin typeface="Time new roman"/>
                        </a:rPr>
                        <a:t> </a:t>
                      </a:r>
                      <a:r>
                        <a:rPr lang="en-US" sz="2000" err="1">
                          <a:latin typeface="Time new roman"/>
                        </a:rPr>
                        <a:t>đích</a:t>
                      </a:r>
                      <a:endParaRPr lang="en-US" sz="2000">
                        <a:latin typeface="Time new roman"/>
                      </a:endParaRPr>
                    </a:p>
                  </a:txBody>
                  <a:tcPr/>
                </a:tc>
                <a:tc>
                  <a:txBody>
                    <a:bodyPr/>
                    <a:lstStyle/>
                    <a:p>
                      <a:r>
                        <a:rPr lang="en-US" sz="2000" err="1">
                          <a:latin typeface="Time new roman"/>
                        </a:rPr>
                        <a:t>Của</a:t>
                      </a:r>
                      <a:endParaRPr lang="en-US" sz="2000">
                        <a:latin typeface="Time new roman"/>
                      </a:endParaRPr>
                    </a:p>
                  </a:txBody>
                  <a:tcPr/>
                </a:tc>
                <a:tc>
                  <a:txBody>
                    <a:bodyPr/>
                    <a:lstStyle/>
                    <a:p>
                      <a:r>
                        <a:rPr lang="en-US" sz="2000" err="1">
                          <a:latin typeface="Time new roman"/>
                        </a:rPr>
                        <a:t>Phòng</a:t>
                      </a:r>
                      <a:endParaRPr lang="en-US" sz="2000">
                        <a:latin typeface="Time new roman"/>
                      </a:endParaRPr>
                    </a:p>
                  </a:txBody>
                  <a:tcPr/>
                </a:tc>
                <a:tc>
                  <a:txBody>
                    <a:bodyPr/>
                    <a:lstStyle/>
                    <a:p>
                      <a:r>
                        <a:rPr lang="en-US" sz="2000" err="1">
                          <a:latin typeface="Time new roman"/>
                        </a:rPr>
                        <a:t>Công</a:t>
                      </a:r>
                      <a:r>
                        <a:rPr lang="en-US" sz="2000">
                          <a:latin typeface="Time new roman"/>
                        </a:rPr>
                        <a:t> </a:t>
                      </a:r>
                      <a:r>
                        <a:rPr lang="en-US" sz="2000" err="1">
                          <a:latin typeface="Time new roman"/>
                        </a:rPr>
                        <a:t>tác</a:t>
                      </a:r>
                      <a:endParaRPr lang="en-US" sz="2000">
                        <a:latin typeface="Time new roman"/>
                      </a:endParaRPr>
                    </a:p>
                  </a:txBody>
                  <a:tcPr/>
                </a:tc>
                <a:tc>
                  <a:txBody>
                    <a:bodyPr/>
                    <a:lstStyle/>
                    <a:p>
                      <a:r>
                        <a:rPr lang="en-US" sz="2000" err="1">
                          <a:latin typeface="Time new roman"/>
                        </a:rPr>
                        <a:t>Sinh</a:t>
                      </a:r>
                      <a:r>
                        <a:rPr lang="en-US" sz="2000">
                          <a:latin typeface="Time new roman"/>
                        </a:rPr>
                        <a:t> </a:t>
                      </a:r>
                      <a:r>
                        <a:rPr lang="en-US" sz="2000" err="1">
                          <a:latin typeface="Time new roman"/>
                        </a:rPr>
                        <a:t>viên</a:t>
                      </a:r>
                      <a:endParaRPr lang="en-US" sz="2000">
                        <a:latin typeface="Time new roman"/>
                      </a:endParaRPr>
                    </a:p>
                  </a:txBody>
                  <a:tcPr/>
                </a:tc>
                <a:tc>
                  <a:txBody>
                    <a:bodyPr/>
                    <a:lstStyle/>
                    <a:p>
                      <a:r>
                        <a:rPr lang="en-US" sz="2000" err="1">
                          <a:latin typeface="Time new roman"/>
                        </a:rPr>
                        <a:t>Là</a:t>
                      </a:r>
                      <a:endParaRPr lang="en-US" sz="2000">
                        <a:latin typeface="Time new roman"/>
                      </a:endParaRPr>
                    </a:p>
                  </a:txBody>
                  <a:tcPr/>
                </a:tc>
                <a:tc>
                  <a:txBody>
                    <a:bodyPr/>
                    <a:lstStyle/>
                    <a:p>
                      <a:r>
                        <a:rPr lang="en-US" sz="2000" err="1">
                          <a:latin typeface="Time new roman"/>
                        </a:rPr>
                        <a:t>Gì</a:t>
                      </a:r>
                      <a:endParaRPr lang="en-US" sz="2000">
                        <a:latin typeface="Time new roman"/>
                      </a:endParaRPr>
                    </a:p>
                  </a:txBody>
                  <a:tcPr/>
                </a:tc>
                <a:tc>
                  <a:txBody>
                    <a:bodyPr/>
                    <a:lstStyle/>
                    <a:p>
                      <a:r>
                        <a:rPr lang="en-US" sz="2000">
                          <a:latin typeface="Time new roman"/>
                        </a:rPr>
                        <a:t>Ạ</a:t>
                      </a:r>
                    </a:p>
                  </a:txBody>
                  <a:tcPr/>
                </a:tc>
                <a:extLst>
                  <a:ext uri="{0D108BD9-81ED-4DB2-BD59-A6C34878D82A}">
                    <a16:rowId xmlns:a16="http://schemas.microsoft.com/office/drawing/2014/main" val="2521321943"/>
                  </a:ext>
                </a:extLst>
              </a:tr>
              <a:tr h="668275">
                <a:tc>
                  <a:txBody>
                    <a:bodyPr/>
                    <a:lstStyle/>
                    <a:p>
                      <a:r>
                        <a:rPr lang="en-US" sz="2000" err="1">
                          <a:latin typeface="Time new roman"/>
                        </a:rPr>
                        <a:t>Danh</a:t>
                      </a:r>
                      <a:r>
                        <a:rPr lang="en-US" sz="2000">
                          <a:latin typeface="Time new roman"/>
                        </a:rPr>
                        <a:t> </a:t>
                      </a:r>
                      <a:r>
                        <a:rPr lang="en-US" sz="2000" err="1">
                          <a:latin typeface="Time new roman"/>
                        </a:rPr>
                        <a:t>từ</a:t>
                      </a:r>
                      <a:endParaRPr lang="en-US" sz="2000">
                        <a:latin typeface="Time new roman"/>
                      </a:endParaRPr>
                    </a:p>
                  </a:txBody>
                  <a:tcPr/>
                </a:tc>
                <a:tc>
                  <a:txBody>
                    <a:bodyPr/>
                    <a:lstStyle/>
                    <a:p>
                      <a:r>
                        <a:rPr lang="en-US" sz="2000" err="1">
                          <a:latin typeface="Time new roman"/>
                        </a:rPr>
                        <a:t>Giới</a:t>
                      </a:r>
                      <a:r>
                        <a:rPr lang="en-US" sz="2000">
                          <a:latin typeface="Time new roman"/>
                        </a:rPr>
                        <a:t> </a:t>
                      </a:r>
                      <a:r>
                        <a:rPr lang="en-US" sz="2000" err="1">
                          <a:latin typeface="Time new roman"/>
                        </a:rPr>
                        <a:t>từ</a:t>
                      </a:r>
                      <a:endParaRPr lang="en-US" sz="2000">
                        <a:latin typeface="Time new roman"/>
                      </a:endParaRPr>
                    </a:p>
                  </a:txBody>
                  <a:tcPr/>
                </a:tc>
                <a:tc>
                  <a:txBody>
                    <a:bodyPr/>
                    <a:lstStyle/>
                    <a:p>
                      <a:r>
                        <a:rPr lang="en-US" sz="2000" err="1">
                          <a:latin typeface="Time new roman"/>
                        </a:rPr>
                        <a:t>Danh</a:t>
                      </a:r>
                      <a:r>
                        <a:rPr lang="en-US" sz="2000">
                          <a:latin typeface="Time new roman"/>
                        </a:rPr>
                        <a:t> </a:t>
                      </a:r>
                      <a:r>
                        <a:rPr lang="en-US" sz="2000" err="1">
                          <a:latin typeface="Time new roman"/>
                        </a:rPr>
                        <a:t>từ</a:t>
                      </a:r>
                      <a:endParaRPr lang="en-US" sz="2000">
                        <a:latin typeface="Time new roman"/>
                      </a:endParaRPr>
                    </a:p>
                  </a:txBody>
                  <a:tcPr/>
                </a:tc>
                <a:tc>
                  <a:txBody>
                    <a:bodyPr/>
                    <a:lstStyle/>
                    <a:p>
                      <a:r>
                        <a:rPr lang="en-US" sz="2000" err="1">
                          <a:latin typeface="Time new roman"/>
                        </a:rPr>
                        <a:t>Danh</a:t>
                      </a:r>
                      <a:r>
                        <a:rPr lang="en-US" sz="2000">
                          <a:latin typeface="Time new roman"/>
                        </a:rPr>
                        <a:t> </a:t>
                      </a:r>
                      <a:r>
                        <a:rPr lang="en-US" sz="2000" err="1">
                          <a:latin typeface="Time new roman"/>
                        </a:rPr>
                        <a:t>từ</a:t>
                      </a:r>
                      <a:endParaRPr lang="en-US" sz="2000">
                        <a:latin typeface="Time new roman"/>
                      </a:endParaRPr>
                    </a:p>
                  </a:txBody>
                  <a:tcPr/>
                </a:tc>
                <a:tc>
                  <a:txBody>
                    <a:bodyPr/>
                    <a:lstStyle/>
                    <a:p>
                      <a:r>
                        <a:rPr lang="en-US" sz="2000" err="1">
                          <a:latin typeface="Time new roman"/>
                        </a:rPr>
                        <a:t>Danh</a:t>
                      </a:r>
                      <a:r>
                        <a:rPr lang="en-US" sz="2000">
                          <a:latin typeface="Time new roman"/>
                        </a:rPr>
                        <a:t> </a:t>
                      </a:r>
                      <a:r>
                        <a:rPr lang="en-US" sz="2000" err="1">
                          <a:latin typeface="Time new roman"/>
                        </a:rPr>
                        <a:t>từ</a:t>
                      </a:r>
                      <a:endParaRPr lang="en-US" sz="2000">
                        <a:latin typeface="Time new roman"/>
                      </a:endParaRPr>
                    </a:p>
                  </a:txBody>
                  <a:tcPr/>
                </a:tc>
                <a:tc>
                  <a:txBody>
                    <a:bodyPr/>
                    <a:lstStyle/>
                    <a:p>
                      <a:r>
                        <a:rPr lang="en-US" sz="2000" err="1">
                          <a:latin typeface="Time new roman"/>
                        </a:rPr>
                        <a:t>Động</a:t>
                      </a:r>
                      <a:r>
                        <a:rPr lang="en-US" sz="2000">
                          <a:latin typeface="Time new roman"/>
                        </a:rPr>
                        <a:t> </a:t>
                      </a:r>
                      <a:r>
                        <a:rPr lang="en-US" sz="2000" err="1">
                          <a:latin typeface="Time new roman"/>
                        </a:rPr>
                        <a:t>từ</a:t>
                      </a:r>
                      <a:endParaRPr lang="en-US" sz="2000">
                        <a:latin typeface="Time new roman"/>
                      </a:endParaRPr>
                    </a:p>
                  </a:txBody>
                  <a:tcPr/>
                </a:tc>
                <a:tc>
                  <a:txBody>
                    <a:bodyPr/>
                    <a:lstStyle/>
                    <a:p>
                      <a:r>
                        <a:rPr lang="en-US" sz="2000" err="1">
                          <a:latin typeface="Time new roman"/>
                        </a:rPr>
                        <a:t>Đại</a:t>
                      </a:r>
                      <a:r>
                        <a:rPr lang="en-US" sz="2000">
                          <a:latin typeface="Time new roman"/>
                        </a:rPr>
                        <a:t> </a:t>
                      </a:r>
                      <a:r>
                        <a:rPr lang="en-US" sz="2000" err="1">
                          <a:latin typeface="Time new roman"/>
                        </a:rPr>
                        <a:t>từ</a:t>
                      </a:r>
                      <a:endParaRPr lang="en-US" sz="2000">
                        <a:latin typeface="Time new roman"/>
                      </a:endParaRPr>
                    </a:p>
                  </a:txBody>
                  <a:tcPr/>
                </a:tc>
                <a:tc>
                  <a:txBody>
                    <a:bodyPr/>
                    <a:lstStyle/>
                    <a:p>
                      <a:r>
                        <a:rPr lang="en-US" sz="2000" err="1">
                          <a:latin typeface="Time new roman"/>
                        </a:rPr>
                        <a:t>Tính</a:t>
                      </a:r>
                      <a:r>
                        <a:rPr lang="en-US" sz="2000">
                          <a:latin typeface="Time new roman"/>
                        </a:rPr>
                        <a:t> </a:t>
                      </a:r>
                      <a:r>
                        <a:rPr lang="en-US" sz="2000" err="1">
                          <a:latin typeface="Time new roman"/>
                        </a:rPr>
                        <a:t>từ</a:t>
                      </a:r>
                      <a:endParaRPr lang="en-US" sz="2000">
                        <a:latin typeface="Time new roman"/>
                      </a:endParaRPr>
                    </a:p>
                  </a:txBody>
                  <a:tcPr/>
                </a:tc>
                <a:extLst>
                  <a:ext uri="{0D108BD9-81ED-4DB2-BD59-A6C34878D82A}">
                    <a16:rowId xmlns:a16="http://schemas.microsoft.com/office/drawing/2014/main" val="300116004"/>
                  </a:ext>
                </a:extLst>
              </a:tr>
            </a:tbl>
          </a:graphicData>
        </a:graphic>
      </p:graphicFrame>
      <p:graphicFrame>
        <p:nvGraphicFramePr>
          <p:cNvPr id="10" name="Table 9">
            <a:extLst>
              <a:ext uri="{FF2B5EF4-FFF2-40B4-BE49-F238E27FC236}">
                <a16:creationId xmlns:a16="http://schemas.microsoft.com/office/drawing/2014/main" id="{D08FDCD9-713E-CC8B-7D1C-24B8F5566FA9}"/>
              </a:ext>
            </a:extLst>
          </p:cNvPr>
          <p:cNvGraphicFramePr>
            <a:graphicFrameLocks noGrp="1"/>
          </p:cNvGraphicFramePr>
          <p:nvPr>
            <p:extLst>
              <p:ext uri="{D42A27DB-BD31-4B8C-83A1-F6EECF244321}">
                <p14:modId xmlns:p14="http://schemas.microsoft.com/office/powerpoint/2010/main" val="941000633"/>
              </p:ext>
            </p:extLst>
          </p:nvPr>
        </p:nvGraphicFramePr>
        <p:xfrm>
          <a:off x="2060541" y="4337263"/>
          <a:ext cx="7404093" cy="1369315"/>
        </p:xfrm>
        <a:graphic>
          <a:graphicData uri="http://schemas.openxmlformats.org/drawingml/2006/table">
            <a:tbl>
              <a:tblPr firstRow="1" bandRow="1">
                <a:tableStyleId>{5940675A-B579-460E-94D1-54222C63F5DA}</a:tableStyleId>
              </a:tblPr>
              <a:tblGrid>
                <a:gridCol w="1133233">
                  <a:extLst>
                    <a:ext uri="{9D8B030D-6E8A-4147-A177-3AD203B41FA5}">
                      <a16:colId xmlns:a16="http://schemas.microsoft.com/office/drawing/2014/main" val="1725703463"/>
                    </a:ext>
                  </a:extLst>
                </a:gridCol>
                <a:gridCol w="1007165">
                  <a:extLst>
                    <a:ext uri="{9D8B030D-6E8A-4147-A177-3AD203B41FA5}">
                      <a16:colId xmlns:a16="http://schemas.microsoft.com/office/drawing/2014/main" val="4032305912"/>
                    </a:ext>
                  </a:extLst>
                </a:gridCol>
                <a:gridCol w="1007165">
                  <a:extLst>
                    <a:ext uri="{9D8B030D-6E8A-4147-A177-3AD203B41FA5}">
                      <a16:colId xmlns:a16="http://schemas.microsoft.com/office/drawing/2014/main" val="3311682973"/>
                    </a:ext>
                  </a:extLst>
                </a:gridCol>
                <a:gridCol w="768626">
                  <a:extLst>
                    <a:ext uri="{9D8B030D-6E8A-4147-A177-3AD203B41FA5}">
                      <a16:colId xmlns:a16="http://schemas.microsoft.com/office/drawing/2014/main" val="4085528818"/>
                    </a:ext>
                  </a:extLst>
                </a:gridCol>
                <a:gridCol w="874644">
                  <a:extLst>
                    <a:ext uri="{9D8B030D-6E8A-4147-A177-3AD203B41FA5}">
                      <a16:colId xmlns:a16="http://schemas.microsoft.com/office/drawing/2014/main" val="2687081708"/>
                    </a:ext>
                  </a:extLst>
                </a:gridCol>
                <a:gridCol w="938839">
                  <a:extLst>
                    <a:ext uri="{9D8B030D-6E8A-4147-A177-3AD203B41FA5}">
                      <a16:colId xmlns:a16="http://schemas.microsoft.com/office/drawing/2014/main" val="3748716992"/>
                    </a:ext>
                  </a:extLst>
                </a:gridCol>
                <a:gridCol w="902525">
                  <a:extLst>
                    <a:ext uri="{9D8B030D-6E8A-4147-A177-3AD203B41FA5}">
                      <a16:colId xmlns:a16="http://schemas.microsoft.com/office/drawing/2014/main" val="1143327331"/>
                    </a:ext>
                  </a:extLst>
                </a:gridCol>
                <a:gridCol w="771896">
                  <a:extLst>
                    <a:ext uri="{9D8B030D-6E8A-4147-A177-3AD203B41FA5}">
                      <a16:colId xmlns:a16="http://schemas.microsoft.com/office/drawing/2014/main" val="2299717240"/>
                    </a:ext>
                  </a:extLst>
                </a:gridCol>
              </a:tblGrid>
              <a:tr h="668275">
                <a:tc>
                  <a:txBody>
                    <a:bodyPr/>
                    <a:lstStyle/>
                    <a:p>
                      <a:r>
                        <a:rPr lang="en-US" sz="2000" err="1">
                          <a:latin typeface="Time new roman"/>
                        </a:rPr>
                        <a:t>Mục</a:t>
                      </a:r>
                      <a:r>
                        <a:rPr lang="en-US" sz="2000">
                          <a:latin typeface="Time new roman"/>
                        </a:rPr>
                        <a:t> </a:t>
                      </a:r>
                      <a:r>
                        <a:rPr lang="en-US" sz="2000" err="1">
                          <a:latin typeface="Time new roman"/>
                        </a:rPr>
                        <a:t>đích</a:t>
                      </a:r>
                      <a:endParaRPr lang="en-US" sz="2000">
                        <a:latin typeface="Time new roman"/>
                      </a:endParaRPr>
                    </a:p>
                  </a:txBody>
                  <a:tcPr/>
                </a:tc>
                <a:tc>
                  <a:txBody>
                    <a:bodyPr/>
                    <a:lstStyle/>
                    <a:p>
                      <a:r>
                        <a:rPr lang="en-US" sz="2000" err="1">
                          <a:latin typeface="Time new roman"/>
                        </a:rPr>
                        <a:t>Của</a:t>
                      </a:r>
                      <a:endParaRPr lang="en-US" sz="2000">
                        <a:latin typeface="Time new roman"/>
                      </a:endParaRPr>
                    </a:p>
                  </a:txBody>
                  <a:tcPr/>
                </a:tc>
                <a:tc>
                  <a:txBody>
                    <a:bodyPr/>
                    <a:lstStyle/>
                    <a:p>
                      <a:r>
                        <a:rPr lang="en-US" sz="2000" err="1">
                          <a:latin typeface="Time new roman"/>
                        </a:rPr>
                        <a:t>Phòng</a:t>
                      </a:r>
                      <a:endParaRPr lang="en-US" sz="2000">
                        <a:latin typeface="Time new roman"/>
                      </a:endParaRPr>
                    </a:p>
                  </a:txBody>
                  <a:tcPr/>
                </a:tc>
                <a:tc>
                  <a:txBody>
                    <a:bodyPr/>
                    <a:lstStyle/>
                    <a:p>
                      <a:r>
                        <a:rPr lang="en-US" sz="2000" err="1">
                          <a:latin typeface="Time new roman"/>
                        </a:rPr>
                        <a:t>Công</a:t>
                      </a:r>
                      <a:r>
                        <a:rPr lang="en-US" sz="2000">
                          <a:latin typeface="Time new roman"/>
                        </a:rPr>
                        <a:t> </a:t>
                      </a:r>
                      <a:r>
                        <a:rPr lang="en-US" sz="2000" err="1">
                          <a:latin typeface="Time new roman"/>
                        </a:rPr>
                        <a:t>tác</a:t>
                      </a:r>
                      <a:endParaRPr lang="en-US" sz="2000">
                        <a:latin typeface="Time new roman"/>
                      </a:endParaRPr>
                    </a:p>
                  </a:txBody>
                  <a:tcPr/>
                </a:tc>
                <a:tc>
                  <a:txBody>
                    <a:bodyPr/>
                    <a:lstStyle/>
                    <a:p>
                      <a:r>
                        <a:rPr lang="en-US" sz="2000" err="1">
                          <a:latin typeface="Time new roman"/>
                        </a:rPr>
                        <a:t>Sinh</a:t>
                      </a:r>
                      <a:r>
                        <a:rPr lang="en-US" sz="2000">
                          <a:latin typeface="Time new roman"/>
                        </a:rPr>
                        <a:t> </a:t>
                      </a:r>
                      <a:r>
                        <a:rPr lang="en-US" sz="2000" err="1">
                          <a:latin typeface="Time new roman"/>
                        </a:rPr>
                        <a:t>viên</a:t>
                      </a:r>
                      <a:endParaRPr lang="en-US" sz="2000">
                        <a:latin typeface="Time new roman"/>
                      </a:endParaRPr>
                    </a:p>
                  </a:txBody>
                  <a:tcPr/>
                </a:tc>
                <a:tc>
                  <a:txBody>
                    <a:bodyPr/>
                    <a:lstStyle/>
                    <a:p>
                      <a:r>
                        <a:rPr lang="en-US" sz="2000" err="1">
                          <a:latin typeface="Time new roman"/>
                        </a:rPr>
                        <a:t>Là</a:t>
                      </a:r>
                      <a:endParaRPr lang="en-US" sz="2000">
                        <a:latin typeface="Time new roman"/>
                      </a:endParaRPr>
                    </a:p>
                  </a:txBody>
                  <a:tcPr/>
                </a:tc>
                <a:tc>
                  <a:txBody>
                    <a:bodyPr/>
                    <a:lstStyle/>
                    <a:p>
                      <a:r>
                        <a:rPr lang="en-US" sz="2000" err="1">
                          <a:latin typeface="Time new roman"/>
                        </a:rPr>
                        <a:t>Gì</a:t>
                      </a:r>
                      <a:endParaRPr lang="en-US" sz="2000">
                        <a:latin typeface="Time new roman"/>
                      </a:endParaRPr>
                    </a:p>
                  </a:txBody>
                  <a:tcPr/>
                </a:tc>
                <a:tc>
                  <a:txBody>
                    <a:bodyPr/>
                    <a:lstStyle/>
                    <a:p>
                      <a:r>
                        <a:rPr lang="en-US" sz="2000">
                          <a:latin typeface="Time new roman"/>
                        </a:rPr>
                        <a:t>Ạ</a:t>
                      </a:r>
                    </a:p>
                  </a:txBody>
                  <a:tcPr/>
                </a:tc>
                <a:extLst>
                  <a:ext uri="{0D108BD9-81ED-4DB2-BD59-A6C34878D82A}">
                    <a16:rowId xmlns:a16="http://schemas.microsoft.com/office/drawing/2014/main" val="1832756206"/>
                  </a:ext>
                </a:extLst>
              </a:tr>
              <a:tr h="668275">
                <a:tc>
                  <a:txBody>
                    <a:bodyPr/>
                    <a:lstStyle/>
                    <a:p>
                      <a:r>
                        <a:rPr lang="en-US" sz="2000">
                          <a:latin typeface="Time new roman"/>
                        </a:rPr>
                        <a:t>0.88</a:t>
                      </a:r>
                    </a:p>
                  </a:txBody>
                  <a:tcPr/>
                </a:tc>
                <a:tc>
                  <a:txBody>
                    <a:bodyPr/>
                    <a:lstStyle/>
                    <a:p>
                      <a:r>
                        <a:rPr lang="en-US" sz="2000">
                          <a:latin typeface="Time new roman"/>
                        </a:rPr>
                        <a:t>0.21</a:t>
                      </a:r>
                    </a:p>
                  </a:txBody>
                  <a:tcPr/>
                </a:tc>
                <a:tc>
                  <a:txBody>
                    <a:bodyPr/>
                    <a:lstStyle/>
                    <a:p>
                      <a:r>
                        <a:rPr lang="en-US" sz="2000">
                          <a:latin typeface="Time new roman"/>
                        </a:rPr>
                        <a:t>0.84</a:t>
                      </a:r>
                    </a:p>
                  </a:txBody>
                  <a:tcPr/>
                </a:tc>
                <a:tc>
                  <a:txBody>
                    <a:bodyPr/>
                    <a:lstStyle/>
                    <a:p>
                      <a:r>
                        <a:rPr lang="en-US" sz="2000">
                          <a:latin typeface="Time new roman"/>
                        </a:rPr>
                        <a:t>0.79</a:t>
                      </a:r>
                    </a:p>
                  </a:txBody>
                  <a:tcPr/>
                </a:tc>
                <a:tc>
                  <a:txBody>
                    <a:bodyPr/>
                    <a:lstStyle/>
                    <a:p>
                      <a:r>
                        <a:rPr lang="en-US" sz="2000">
                          <a:latin typeface="Time new roman"/>
                        </a:rPr>
                        <a:t>0.84</a:t>
                      </a:r>
                    </a:p>
                  </a:txBody>
                  <a:tcPr/>
                </a:tc>
                <a:tc>
                  <a:txBody>
                    <a:bodyPr/>
                    <a:lstStyle/>
                    <a:p>
                      <a:r>
                        <a:rPr lang="en-US" sz="2000">
                          <a:latin typeface="Time new roman"/>
                        </a:rPr>
                        <a:t>0.22</a:t>
                      </a:r>
                    </a:p>
                  </a:txBody>
                  <a:tcPr/>
                </a:tc>
                <a:tc>
                  <a:txBody>
                    <a:bodyPr/>
                    <a:lstStyle/>
                    <a:p>
                      <a:r>
                        <a:rPr lang="en-US" sz="2000">
                          <a:latin typeface="Time new roman"/>
                        </a:rPr>
                        <a:t>0.40</a:t>
                      </a:r>
                    </a:p>
                  </a:txBody>
                  <a:tcPr/>
                </a:tc>
                <a:tc>
                  <a:txBody>
                    <a:bodyPr/>
                    <a:lstStyle/>
                    <a:p>
                      <a:r>
                        <a:rPr lang="en-US" sz="2000">
                          <a:latin typeface="Time new roman"/>
                        </a:rPr>
                        <a:t>0.42</a:t>
                      </a:r>
                    </a:p>
                  </a:txBody>
                  <a:tcPr/>
                </a:tc>
                <a:extLst>
                  <a:ext uri="{0D108BD9-81ED-4DB2-BD59-A6C34878D82A}">
                    <a16:rowId xmlns:a16="http://schemas.microsoft.com/office/drawing/2014/main" val="3470899805"/>
                  </a:ext>
                </a:extLst>
              </a:tr>
            </a:tbl>
          </a:graphicData>
        </a:graphic>
      </p:graphicFrame>
    </p:spTree>
    <p:extLst>
      <p:ext uri="{BB962C8B-B14F-4D97-AF65-F5344CB8AC3E}">
        <p14:creationId xmlns:p14="http://schemas.microsoft.com/office/powerpoint/2010/main" val="2136384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6AC5B9F-FACB-916B-38D8-7333D53260B3}"/>
              </a:ext>
            </a:extLst>
          </p:cNvPr>
          <p:cNvSpPr>
            <a:spLocks noGrp="1"/>
          </p:cNvSpPr>
          <p:nvPr>
            <p:ph sz="half" idx="1"/>
          </p:nvPr>
        </p:nvSpPr>
        <p:spPr>
          <a:xfrm>
            <a:off x="803769" y="562110"/>
            <a:ext cx="9976584" cy="3697673"/>
          </a:xfrm>
        </p:spPr>
        <p:txBody>
          <a:bodyPr>
            <a:normAutofit fontScale="85000" lnSpcReduction="10000"/>
          </a:bodyPr>
          <a:lstStyle/>
          <a:p>
            <a:pPr marL="0" indent="0">
              <a:lnSpc>
                <a:spcPct val="100000"/>
              </a:lnSpc>
              <a:buNone/>
            </a:pPr>
            <a:r>
              <a:rPr lang="en-US" sz="2900">
                <a:latin typeface="Time new roman"/>
                <a:ea typeface="+mn-lt"/>
                <a:cs typeface="+mn-lt"/>
              </a:rPr>
              <a:t>Sau </a:t>
            </a:r>
            <a:r>
              <a:rPr lang="en-US" sz="2900" err="1">
                <a:latin typeface="Time new roman"/>
                <a:ea typeface="+mn-lt"/>
                <a:cs typeface="+mn-lt"/>
              </a:rPr>
              <a:t>khi</a:t>
            </a:r>
            <a:r>
              <a:rPr lang="en-US" sz="2900">
                <a:latin typeface="Time new roman"/>
                <a:ea typeface="+mn-lt"/>
                <a:cs typeface="+mn-lt"/>
              </a:rPr>
              <a:t> </a:t>
            </a:r>
            <a:r>
              <a:rPr lang="en-US" sz="2900" err="1">
                <a:latin typeface="Time new roman"/>
                <a:ea typeface="+mn-lt"/>
                <a:cs typeface="+mn-lt"/>
              </a:rPr>
              <a:t>đánh</a:t>
            </a:r>
            <a:r>
              <a:rPr lang="en-US" sz="2900">
                <a:latin typeface="Time new roman"/>
                <a:ea typeface="+mn-lt"/>
                <a:cs typeface="+mn-lt"/>
              </a:rPr>
              <a:t> </a:t>
            </a:r>
            <a:r>
              <a:rPr lang="en-US" sz="2900" err="1">
                <a:latin typeface="Time new roman"/>
                <a:ea typeface="+mn-lt"/>
                <a:cs typeface="+mn-lt"/>
              </a:rPr>
              <a:t>trọng</a:t>
            </a:r>
            <a:r>
              <a:rPr lang="en-US" sz="2900">
                <a:latin typeface="Time new roman"/>
                <a:ea typeface="+mn-lt"/>
                <a:cs typeface="+mn-lt"/>
              </a:rPr>
              <a:t> </a:t>
            </a:r>
            <a:r>
              <a:rPr lang="en-US" sz="2900" err="1">
                <a:latin typeface="Time new roman"/>
                <a:ea typeface="+mn-lt"/>
                <a:cs typeface="+mn-lt"/>
              </a:rPr>
              <a:t>số</a:t>
            </a:r>
            <a:r>
              <a:rPr lang="en-US" sz="2900">
                <a:latin typeface="Time new roman"/>
                <a:ea typeface="+mn-lt"/>
                <a:cs typeface="+mn-lt"/>
              </a:rPr>
              <a:t> </a:t>
            </a:r>
            <a:r>
              <a:rPr lang="en-US" sz="2900" err="1">
                <a:latin typeface="Time new roman"/>
                <a:ea typeface="+mn-lt"/>
                <a:cs typeface="+mn-lt"/>
              </a:rPr>
              <a:t>chúng</a:t>
            </a:r>
            <a:r>
              <a:rPr lang="en-US" sz="2900">
                <a:latin typeface="Time new roman"/>
                <a:ea typeface="+mn-lt"/>
                <a:cs typeface="+mn-lt"/>
              </a:rPr>
              <a:t> ta </a:t>
            </a:r>
            <a:r>
              <a:rPr lang="en-US" sz="2900" err="1">
                <a:latin typeface="Time new roman"/>
                <a:ea typeface="+mn-lt"/>
                <a:cs typeface="+mn-lt"/>
              </a:rPr>
              <a:t>sẽ</a:t>
            </a:r>
            <a:r>
              <a:rPr lang="en-US" sz="2900">
                <a:latin typeface="Time new roman"/>
                <a:ea typeface="+mn-lt"/>
                <a:cs typeface="+mn-lt"/>
              </a:rPr>
              <a:t> </a:t>
            </a:r>
            <a:r>
              <a:rPr lang="en-US" sz="2900" err="1">
                <a:latin typeface="Time new roman"/>
                <a:ea typeface="+mn-lt"/>
                <a:cs typeface="+mn-lt"/>
              </a:rPr>
              <a:t>áp</a:t>
            </a:r>
            <a:r>
              <a:rPr lang="en-US" sz="2900">
                <a:latin typeface="Time new roman"/>
                <a:ea typeface="+mn-lt"/>
                <a:cs typeface="+mn-lt"/>
              </a:rPr>
              <a:t> </a:t>
            </a:r>
            <a:r>
              <a:rPr lang="en-US" sz="2900" err="1">
                <a:latin typeface="Time new roman"/>
                <a:ea typeface="+mn-lt"/>
                <a:cs typeface="+mn-lt"/>
              </a:rPr>
              <a:t>dụng</a:t>
            </a:r>
            <a:r>
              <a:rPr lang="en-US" sz="2900">
                <a:latin typeface="Time new roman"/>
                <a:ea typeface="+mn-lt"/>
                <a:cs typeface="+mn-lt"/>
              </a:rPr>
              <a:t> </a:t>
            </a:r>
            <a:r>
              <a:rPr lang="en-US" sz="2900" err="1">
                <a:latin typeface="Time new roman"/>
                <a:ea typeface="+mn-lt"/>
                <a:cs typeface="+mn-lt"/>
              </a:rPr>
              <a:t>vào</a:t>
            </a:r>
            <a:r>
              <a:rPr lang="en-US" sz="2900">
                <a:latin typeface="Time new roman"/>
                <a:ea typeface="+mn-lt"/>
                <a:cs typeface="+mn-lt"/>
              </a:rPr>
              <a:t> </a:t>
            </a:r>
            <a:r>
              <a:rPr lang="en-US" sz="2900" err="1">
                <a:latin typeface="Time new roman"/>
                <a:ea typeface="+mn-lt"/>
                <a:cs typeface="+mn-lt"/>
              </a:rPr>
              <a:t>thuật</a:t>
            </a:r>
            <a:r>
              <a:rPr lang="en-US" sz="2900">
                <a:latin typeface="Time new roman"/>
                <a:ea typeface="+mn-lt"/>
                <a:cs typeface="+mn-lt"/>
              </a:rPr>
              <a:t> </a:t>
            </a:r>
            <a:r>
              <a:rPr lang="en-US" sz="2900" err="1">
                <a:latin typeface="Time new roman"/>
                <a:ea typeface="+mn-lt"/>
                <a:cs typeface="+mn-lt"/>
              </a:rPr>
              <a:t>toán</a:t>
            </a:r>
            <a:r>
              <a:rPr lang="en-US" sz="2900">
                <a:latin typeface="Time new roman"/>
                <a:ea typeface="+mn-lt"/>
                <a:cs typeface="+mn-lt"/>
              </a:rPr>
              <a:t> BM25 </a:t>
            </a:r>
            <a:r>
              <a:rPr lang="en-US" sz="2900" err="1">
                <a:latin typeface="Time new roman"/>
                <a:ea typeface="+mn-lt"/>
                <a:cs typeface="+mn-lt"/>
              </a:rPr>
              <a:t>để</a:t>
            </a:r>
            <a:r>
              <a:rPr lang="en-US" sz="2900">
                <a:latin typeface="Time new roman"/>
                <a:ea typeface="+mn-lt"/>
                <a:cs typeface="+mn-lt"/>
              </a:rPr>
              <a:t> </a:t>
            </a:r>
            <a:r>
              <a:rPr lang="en-US" sz="2900" err="1">
                <a:latin typeface="Time new roman"/>
                <a:ea typeface="+mn-lt"/>
                <a:cs typeface="+mn-lt"/>
              </a:rPr>
              <a:t>tìm</a:t>
            </a:r>
            <a:r>
              <a:rPr lang="en-US" sz="2900">
                <a:latin typeface="Time new roman"/>
                <a:ea typeface="+mn-lt"/>
                <a:cs typeface="+mn-lt"/>
              </a:rPr>
              <a:t> </a:t>
            </a:r>
            <a:r>
              <a:rPr lang="en-US" sz="2900" err="1">
                <a:latin typeface="Time new roman"/>
                <a:ea typeface="+mn-lt"/>
                <a:cs typeface="+mn-lt"/>
              </a:rPr>
              <a:t>đoạn</a:t>
            </a:r>
            <a:r>
              <a:rPr lang="en-US" sz="2900">
                <a:latin typeface="Time new roman"/>
                <a:ea typeface="+mn-lt"/>
                <a:cs typeface="+mn-lt"/>
              </a:rPr>
              <a:t> </a:t>
            </a:r>
            <a:r>
              <a:rPr lang="en-US" sz="2900" err="1">
                <a:latin typeface="Time new roman"/>
                <a:ea typeface="+mn-lt"/>
                <a:cs typeface="+mn-lt"/>
              </a:rPr>
              <a:t>văn</a:t>
            </a:r>
            <a:r>
              <a:rPr lang="en-US" sz="2900">
                <a:latin typeface="Time new roman"/>
                <a:ea typeface="+mn-lt"/>
                <a:cs typeface="+mn-lt"/>
              </a:rPr>
              <a:t> </a:t>
            </a:r>
            <a:r>
              <a:rPr lang="en-US" sz="2900" err="1">
                <a:latin typeface="Time new roman"/>
                <a:ea typeface="+mn-lt"/>
                <a:cs typeface="+mn-lt"/>
              </a:rPr>
              <a:t>chứa</a:t>
            </a:r>
            <a:r>
              <a:rPr lang="en-US" sz="2900">
                <a:latin typeface="Time new roman"/>
                <a:ea typeface="+mn-lt"/>
                <a:cs typeface="+mn-lt"/>
              </a:rPr>
              <a:t> </a:t>
            </a:r>
            <a:r>
              <a:rPr lang="en-US" sz="2900" err="1">
                <a:latin typeface="Time new roman"/>
                <a:ea typeface="+mn-lt"/>
                <a:cs typeface="+mn-lt"/>
              </a:rPr>
              <a:t>câu</a:t>
            </a:r>
            <a:r>
              <a:rPr lang="en-US" sz="2900">
                <a:latin typeface="Time new roman"/>
                <a:ea typeface="+mn-lt"/>
                <a:cs typeface="+mn-lt"/>
              </a:rPr>
              <a:t> </a:t>
            </a:r>
            <a:r>
              <a:rPr lang="en-US" sz="2900" err="1">
                <a:latin typeface="Time new roman"/>
                <a:ea typeface="+mn-lt"/>
                <a:cs typeface="+mn-lt"/>
              </a:rPr>
              <a:t>trả</a:t>
            </a:r>
            <a:r>
              <a:rPr lang="en-US" sz="2900">
                <a:latin typeface="Time new roman"/>
                <a:ea typeface="+mn-lt"/>
                <a:cs typeface="+mn-lt"/>
              </a:rPr>
              <a:t> </a:t>
            </a:r>
            <a:r>
              <a:rPr lang="en-US" sz="2900" err="1">
                <a:latin typeface="Time new roman"/>
                <a:ea typeface="+mn-lt"/>
                <a:cs typeface="+mn-lt"/>
              </a:rPr>
              <a:t>lời</a:t>
            </a:r>
            <a:r>
              <a:rPr lang="en-US" sz="2900">
                <a:latin typeface="Time new roman"/>
                <a:ea typeface="+mn-lt"/>
                <a:cs typeface="+mn-lt"/>
              </a:rPr>
              <a:t>:</a:t>
            </a:r>
          </a:p>
          <a:p>
            <a:pPr marL="0" indent="0">
              <a:lnSpc>
                <a:spcPct val="100000"/>
              </a:lnSpc>
              <a:buNone/>
            </a:pPr>
            <a:endParaRPr lang="en-US" sz="1800">
              <a:latin typeface="Time new roman"/>
              <a:ea typeface="+mn-lt"/>
              <a:cs typeface="+mn-lt"/>
            </a:endParaRPr>
          </a:p>
          <a:p>
            <a:pPr marL="0" indent="0">
              <a:lnSpc>
                <a:spcPct val="100000"/>
              </a:lnSpc>
              <a:buNone/>
            </a:pPr>
            <a:endParaRPr lang="en-US" sz="1800">
              <a:latin typeface="Time new roman"/>
              <a:ea typeface="+mn-lt"/>
              <a:cs typeface="+mn-lt"/>
            </a:endParaRPr>
          </a:p>
        </p:txBody>
      </p:sp>
      <p:sp>
        <p:nvSpPr>
          <p:cNvPr id="7" name="Content Placeholder 6">
            <a:extLst>
              <a:ext uri="{FF2B5EF4-FFF2-40B4-BE49-F238E27FC236}">
                <a16:creationId xmlns:a16="http://schemas.microsoft.com/office/drawing/2014/main" id="{AB9BAC29-3BF3-6A5C-133D-E4718D33305F}"/>
              </a:ext>
            </a:extLst>
          </p:cNvPr>
          <p:cNvSpPr>
            <a:spLocks noGrp="1"/>
          </p:cNvSpPr>
          <p:nvPr>
            <p:ph sz="half" idx="2"/>
          </p:nvPr>
        </p:nvSpPr>
        <p:spPr>
          <a:xfrm>
            <a:off x="347870" y="6192077"/>
            <a:ext cx="11708295" cy="487019"/>
          </a:xfrm>
        </p:spPr>
        <p:txBody>
          <a:bodyPr>
            <a:normAutofit fontScale="85000" lnSpcReduction="10000"/>
          </a:bodyPr>
          <a:lstStyle/>
          <a:p>
            <a:pPr marL="0" indent="0">
              <a:buNone/>
            </a:pPr>
            <a:r>
              <a:rPr lang="en-US" err="1"/>
              <a:t>Khóa</a:t>
            </a:r>
            <a:r>
              <a:rPr lang="en-US"/>
              <a:t> </a:t>
            </a:r>
            <a:r>
              <a:rPr lang="en-US" err="1"/>
              <a:t>luận</a:t>
            </a:r>
            <a:r>
              <a:rPr lang="en-US"/>
              <a:t> </a:t>
            </a:r>
            <a:r>
              <a:rPr lang="en-US" err="1"/>
              <a:t>tốt</a:t>
            </a:r>
            <a:r>
              <a:rPr lang="en-US"/>
              <a:t> </a:t>
            </a:r>
            <a:r>
              <a:rPr lang="en-US" err="1"/>
              <a:t>nghiệp</a:t>
            </a:r>
            <a:r>
              <a:rPr lang="en-US"/>
              <a:t>                                                                                    GVHD: TS. </a:t>
            </a:r>
            <a:r>
              <a:rPr lang="en-US" err="1"/>
              <a:t>Đặng</a:t>
            </a:r>
            <a:r>
              <a:rPr lang="en-US"/>
              <a:t> </a:t>
            </a:r>
            <a:r>
              <a:rPr lang="en-US" err="1"/>
              <a:t>Thị</a:t>
            </a:r>
            <a:r>
              <a:rPr lang="en-US"/>
              <a:t> </a:t>
            </a:r>
            <a:r>
              <a:rPr lang="en-US" err="1"/>
              <a:t>Phúc</a:t>
            </a:r>
            <a:r>
              <a:rPr lang="en-US"/>
              <a:t>                     </a:t>
            </a:r>
          </a:p>
        </p:txBody>
      </p:sp>
      <p:graphicFrame>
        <p:nvGraphicFramePr>
          <p:cNvPr id="9" name="Table 8">
            <a:extLst>
              <a:ext uri="{FF2B5EF4-FFF2-40B4-BE49-F238E27FC236}">
                <a16:creationId xmlns:a16="http://schemas.microsoft.com/office/drawing/2014/main" id="{E85296F7-68DA-8251-0EF4-AC115A1EAC4D}"/>
              </a:ext>
            </a:extLst>
          </p:cNvPr>
          <p:cNvGraphicFramePr>
            <a:graphicFrameLocks noGrp="1"/>
          </p:cNvGraphicFramePr>
          <p:nvPr>
            <p:extLst>
              <p:ext uri="{D42A27DB-BD31-4B8C-83A1-F6EECF244321}">
                <p14:modId xmlns:p14="http://schemas.microsoft.com/office/powerpoint/2010/main" val="723740414"/>
              </p:ext>
            </p:extLst>
          </p:nvPr>
        </p:nvGraphicFramePr>
        <p:xfrm>
          <a:off x="1411647" y="1501251"/>
          <a:ext cx="9156672" cy="4165344"/>
        </p:xfrm>
        <a:graphic>
          <a:graphicData uri="http://schemas.openxmlformats.org/drawingml/2006/table">
            <a:tbl>
              <a:tblPr firstRow="1" bandRow="1">
                <a:tableStyleId>{5940675A-B579-460E-94D1-54222C63F5DA}</a:tableStyleId>
              </a:tblPr>
              <a:tblGrid>
                <a:gridCol w="4578336">
                  <a:extLst>
                    <a:ext uri="{9D8B030D-6E8A-4147-A177-3AD203B41FA5}">
                      <a16:colId xmlns:a16="http://schemas.microsoft.com/office/drawing/2014/main" val="924812932"/>
                    </a:ext>
                  </a:extLst>
                </a:gridCol>
                <a:gridCol w="4578336">
                  <a:extLst>
                    <a:ext uri="{9D8B030D-6E8A-4147-A177-3AD203B41FA5}">
                      <a16:colId xmlns:a16="http://schemas.microsoft.com/office/drawing/2014/main" val="817738799"/>
                    </a:ext>
                  </a:extLst>
                </a:gridCol>
              </a:tblGrid>
              <a:tr h="1041336">
                <a:tc>
                  <a:txBody>
                    <a:bodyPr/>
                    <a:lstStyle/>
                    <a:p>
                      <a:pPr algn="ctr">
                        <a:lnSpc>
                          <a:spcPct val="200000"/>
                        </a:lnSpc>
                      </a:pPr>
                      <a:r>
                        <a:rPr lang="en-US" sz="2000" err="1">
                          <a:latin typeface="Time new roman"/>
                        </a:rPr>
                        <a:t>Đoạn</a:t>
                      </a:r>
                      <a:r>
                        <a:rPr lang="en-US" sz="2000">
                          <a:latin typeface="Time new roman"/>
                        </a:rPr>
                        <a:t> </a:t>
                      </a:r>
                      <a:r>
                        <a:rPr lang="en-US" sz="2000" err="1">
                          <a:latin typeface="Time new roman"/>
                        </a:rPr>
                        <a:t>văn</a:t>
                      </a:r>
                    </a:p>
                  </a:txBody>
                  <a:tcPr/>
                </a:tc>
                <a:tc>
                  <a:txBody>
                    <a:bodyPr/>
                    <a:lstStyle/>
                    <a:p>
                      <a:pPr algn="ctr">
                        <a:lnSpc>
                          <a:spcPct val="200000"/>
                        </a:lnSpc>
                      </a:pPr>
                      <a:r>
                        <a:rPr lang="en-US" sz="2000" err="1">
                          <a:latin typeface="Time new roman"/>
                        </a:rPr>
                        <a:t>Điểm</a:t>
                      </a:r>
                      <a:r>
                        <a:rPr lang="en-US" sz="2000">
                          <a:latin typeface="Time new roman"/>
                        </a:rPr>
                        <a:t> </a:t>
                      </a:r>
                      <a:r>
                        <a:rPr lang="en-US" sz="2000" err="1">
                          <a:latin typeface="Time new roman"/>
                        </a:rPr>
                        <a:t>số</a:t>
                      </a:r>
                    </a:p>
                  </a:txBody>
                  <a:tcPr/>
                </a:tc>
                <a:extLst>
                  <a:ext uri="{0D108BD9-81ED-4DB2-BD59-A6C34878D82A}">
                    <a16:rowId xmlns:a16="http://schemas.microsoft.com/office/drawing/2014/main" val="2998166376"/>
                  </a:ext>
                </a:extLst>
              </a:tr>
              <a:tr h="1041336">
                <a:tc>
                  <a:txBody>
                    <a:bodyPr/>
                    <a:lstStyle/>
                    <a:p>
                      <a:r>
                        <a:rPr lang="en-US" sz="2000">
                          <a:latin typeface="Time new roman"/>
                        </a:rPr>
                        <a:t>"</a:t>
                      </a:r>
                      <a:r>
                        <a:rPr lang="en-US" sz="2000" b="0" i="0" u="none" strike="noStrike" noProof="0" err="1">
                          <a:latin typeface="Time new roman"/>
                        </a:rPr>
                        <a:t>Mục</a:t>
                      </a:r>
                      <a:r>
                        <a:rPr lang="en-US" sz="2000" b="0" i="0" u="none" strike="noStrike" noProof="0">
                          <a:latin typeface="Time new roman"/>
                        </a:rPr>
                        <a:t> </a:t>
                      </a:r>
                      <a:r>
                        <a:rPr lang="en-US" sz="2000" b="0" i="0" u="none" strike="noStrike" noProof="0" err="1">
                          <a:latin typeface="Time new roman"/>
                        </a:rPr>
                        <a:t>đích</a:t>
                      </a:r>
                      <a:r>
                        <a:rPr lang="en-US" sz="2000" b="0" i="0" u="none" strike="noStrike" noProof="0">
                          <a:latin typeface="Time new roman"/>
                        </a:rPr>
                        <a:t>. Công </a:t>
                      </a:r>
                      <a:r>
                        <a:rPr lang="en-US" sz="2000" b="0" i="0" u="none" strike="noStrike" noProof="0" err="1">
                          <a:latin typeface="Time new roman"/>
                        </a:rPr>
                        <a:t>tác</a:t>
                      </a:r>
                      <a:r>
                        <a:rPr lang="en-US" sz="2000" b="0" i="0" u="none" strike="noStrike" noProof="0">
                          <a:latin typeface="Time new roman"/>
                        </a:rPr>
                        <a:t> </a:t>
                      </a:r>
                      <a:r>
                        <a:rPr lang="en-US" sz="2000" b="0" i="0" u="none" strike="noStrike" noProof="0" err="1">
                          <a:latin typeface="Time new roman"/>
                        </a:rPr>
                        <a:t>sinh</a:t>
                      </a:r>
                      <a:r>
                        <a:rPr lang="en-US" sz="2000" b="0" i="0" u="none" strike="noStrike" noProof="0">
                          <a:latin typeface="Time new roman"/>
                        </a:rPr>
                        <a:t> </a:t>
                      </a:r>
                      <a:r>
                        <a:rPr lang="en-US" sz="2000" b="0" i="0" u="none" strike="noStrike" noProof="0" err="1">
                          <a:latin typeface="Time new roman"/>
                        </a:rPr>
                        <a:t>viên</a:t>
                      </a:r>
                      <a:r>
                        <a:rPr lang="en-US" sz="2000" b="0" i="0" u="none" strike="noStrike" noProof="0">
                          <a:latin typeface="Time new roman"/>
                        </a:rPr>
                        <a:t> </a:t>
                      </a:r>
                      <a:r>
                        <a:rPr lang="en-US" sz="2000" b="0" i="0" u="none" strike="noStrike" noProof="0" err="1">
                          <a:latin typeface="Time new roman"/>
                        </a:rPr>
                        <a:t>là</a:t>
                      </a:r>
                      <a:r>
                        <a:rPr lang="en-US" sz="2000" b="0" i="0" u="none" strike="noStrike" noProof="0">
                          <a:latin typeface="Time new roman"/>
                        </a:rPr>
                        <a:t> </a:t>
                      </a:r>
                      <a:r>
                        <a:rPr lang="en-US" sz="2000" b="0" i="0" u="none" strike="noStrike" noProof="0" err="1">
                          <a:latin typeface="Time new roman"/>
                        </a:rPr>
                        <a:t>một</a:t>
                      </a:r>
                      <a:r>
                        <a:rPr lang="en-US" sz="2000" b="0" i="0" u="none" strike="noStrike" noProof="0">
                          <a:latin typeface="Time new roman"/>
                        </a:rPr>
                        <a:t> </a:t>
                      </a:r>
                      <a:r>
                        <a:rPr lang="en-US" sz="2000" b="0" i="0" u="none" strike="noStrike" noProof="0" err="1">
                          <a:latin typeface="Time new roman"/>
                        </a:rPr>
                        <a:t>trong</a:t>
                      </a:r>
                      <a:r>
                        <a:rPr lang="en-US" sz="2000" b="0" i="0" u="none" strike="noStrike" noProof="0">
                          <a:latin typeface="Time new roman"/>
                        </a:rPr>
                        <a:t> </a:t>
                      </a:r>
                      <a:r>
                        <a:rPr lang="en-US" sz="2000" b="0" i="0" u="none" strike="noStrike" noProof="0" err="1">
                          <a:latin typeface="Time new roman"/>
                        </a:rPr>
                        <a:t>những</a:t>
                      </a:r>
                      <a:r>
                        <a:rPr lang="en-US" sz="2000" b="0" i="0" u="none" strike="noStrike" noProof="0">
                          <a:latin typeface="Time new roman"/>
                        </a:rPr>
                        <a:t> </a:t>
                      </a:r>
                      <a:r>
                        <a:rPr lang="en-US" sz="2000" b="0" i="0" u="none" strike="noStrike" noProof="0" err="1">
                          <a:latin typeface="Time new roman"/>
                        </a:rPr>
                        <a:t>công</a:t>
                      </a:r>
                      <a:r>
                        <a:rPr lang="en-US" sz="2000" b="0" i="0" u="none" strike="noStrike" noProof="0">
                          <a:latin typeface="Time new roman"/>
                        </a:rPr>
                        <a:t> </a:t>
                      </a:r>
                      <a:r>
                        <a:rPr lang="en-US" sz="2000" b="0" i="0" u="none" strike="noStrike" noProof="0" err="1">
                          <a:latin typeface="Time new roman"/>
                        </a:rPr>
                        <a:t>tác</a:t>
                      </a:r>
                      <a:r>
                        <a:rPr lang="en-US" sz="2000" b="0" i="0" u="none" strike="noStrike" noProof="0">
                          <a:latin typeface="Time new roman"/>
                        </a:rPr>
                        <a:t> </a:t>
                      </a:r>
                      <a:r>
                        <a:rPr lang="en-US" sz="2000" b="0" i="0" u="none" strike="noStrike" noProof="0" err="1">
                          <a:latin typeface="Time new roman"/>
                        </a:rPr>
                        <a:t>trọng</a:t>
                      </a:r>
                      <a:r>
                        <a:rPr lang="en-US" sz="2000" b="0" i="0" u="none" strike="noStrike" noProof="0">
                          <a:latin typeface="Time new roman"/>
                        </a:rPr>
                        <a:t> </a:t>
                      </a:r>
                      <a:r>
                        <a:rPr lang="en-US" sz="2000" b="0" i="0" u="none" strike="noStrike" noProof="0" err="1">
                          <a:latin typeface="Time new roman"/>
                        </a:rPr>
                        <a:t>tâm</a:t>
                      </a:r>
                      <a:r>
                        <a:rPr lang="en-US" sz="2000" b="0" i="0" u="none" strike="noStrike" noProof="0">
                          <a:latin typeface="Time new roman"/>
                        </a:rPr>
                        <a:t> </a:t>
                      </a:r>
                      <a:r>
                        <a:rPr lang="en-US" sz="2000" b="0" i="0" u="none" strike="noStrike" noProof="0" err="1">
                          <a:latin typeface="Time new roman"/>
                        </a:rPr>
                        <a:t>của</a:t>
                      </a:r>
                      <a:r>
                        <a:rPr lang="en-US" sz="2000" b="0" i="0" u="none" strike="noStrike" noProof="0">
                          <a:latin typeface="Time new roman"/>
                        </a:rPr>
                        <a:t> Nhà </a:t>
                      </a:r>
                      <a:r>
                        <a:rPr lang="en-US" sz="2000" b="0" i="0" u="none" strike="noStrike" noProof="0" err="1">
                          <a:latin typeface="Time new roman"/>
                        </a:rPr>
                        <a:t>trường</a:t>
                      </a:r>
                      <a:r>
                        <a:rPr lang="en-US" sz="2000" b="0" i="0" u="none" strike="noStrike" noProof="0">
                          <a:latin typeface="Time new roman"/>
                        </a:rPr>
                        <a:t> </a:t>
                      </a:r>
                      <a:r>
                        <a:rPr lang="en-US" sz="2000" b="0" i="0" u="none" strike="noStrike" noProof="0" err="1">
                          <a:latin typeface="Time new roman"/>
                        </a:rPr>
                        <a:t>nhằm</a:t>
                      </a:r>
                      <a:r>
                        <a:rPr lang="en-US" sz="2000" b="0" i="0" u="none" strike="noStrike" noProof="0">
                          <a:latin typeface="Time new roman"/>
                        </a:rPr>
                        <a:t> </a:t>
                      </a:r>
                      <a:r>
                        <a:rPr lang="en-US" sz="2000" b="0" i="0" u="none" strike="noStrike" noProof="0" err="1">
                          <a:latin typeface="Time new roman"/>
                        </a:rPr>
                        <a:t>đảm</a:t>
                      </a:r>
                      <a:r>
                        <a:rPr lang="en-US" sz="2000" b="0" i="0" u="none" strike="noStrike" noProof="0">
                          <a:latin typeface="Time new roman"/>
                        </a:rPr>
                        <a:t> </a:t>
                      </a:r>
                      <a:r>
                        <a:rPr lang="en-US" sz="2000" b="0" i="0" u="none" strike="noStrike" noProof="0" err="1">
                          <a:latin typeface="Time new roman"/>
                        </a:rPr>
                        <a:t>bảo</a:t>
                      </a:r>
                      <a:r>
                        <a:rPr lang="en-US" sz="2000" b="0" i="0" u="none" strike="noStrike" noProof="0">
                          <a:latin typeface="Time new roman"/>
                        </a:rPr>
                        <a:t> …."</a:t>
                      </a:r>
                      <a:endParaRPr lang="en-US" sz="2000">
                        <a:latin typeface="Time new roman"/>
                      </a:endParaRPr>
                    </a:p>
                  </a:txBody>
                  <a:tcPr/>
                </a:tc>
                <a:tc>
                  <a:txBody>
                    <a:bodyPr/>
                    <a:lstStyle/>
                    <a:p>
                      <a:r>
                        <a:rPr lang="en-US" sz="2000">
                          <a:latin typeface="Time new roman"/>
                        </a:rPr>
                        <a:t>4.73</a:t>
                      </a:r>
                    </a:p>
                  </a:txBody>
                  <a:tcPr/>
                </a:tc>
                <a:extLst>
                  <a:ext uri="{0D108BD9-81ED-4DB2-BD59-A6C34878D82A}">
                    <a16:rowId xmlns:a16="http://schemas.microsoft.com/office/drawing/2014/main" val="1558331490"/>
                  </a:ext>
                </a:extLst>
              </a:tr>
              <a:tr h="1041336">
                <a:tc>
                  <a:txBody>
                    <a:bodyPr/>
                    <a:lstStyle/>
                    <a:p>
                      <a:r>
                        <a:rPr lang="en-US" sz="2000">
                          <a:latin typeface="Time new roman"/>
                        </a:rPr>
                        <a:t>"</a:t>
                      </a:r>
                      <a:r>
                        <a:rPr lang="en-US" sz="2000" err="1">
                          <a:latin typeface="Time new roman"/>
                        </a:rPr>
                        <a:t>Yêu</a:t>
                      </a:r>
                      <a:r>
                        <a:rPr lang="en-US" sz="2000">
                          <a:latin typeface="Time new roman"/>
                        </a:rPr>
                        <a:t> </a:t>
                      </a:r>
                      <a:r>
                        <a:rPr lang="en-US" sz="2000" err="1">
                          <a:latin typeface="Time new roman"/>
                        </a:rPr>
                        <a:t>cầu</a:t>
                      </a:r>
                      <a:r>
                        <a:rPr lang="en-US" sz="2000">
                          <a:latin typeface="Time new roman"/>
                        </a:rPr>
                        <a:t> </a:t>
                      </a:r>
                      <a:r>
                        <a:rPr lang="en-US" sz="2000" err="1">
                          <a:latin typeface="Time new roman"/>
                        </a:rPr>
                        <a:t>của</a:t>
                      </a:r>
                      <a:r>
                        <a:rPr lang="en-US" sz="2000">
                          <a:latin typeface="Time new roman"/>
                        </a:rPr>
                        <a:t> </a:t>
                      </a:r>
                      <a:r>
                        <a:rPr lang="en-US" sz="2000" err="1">
                          <a:latin typeface="Time new roman"/>
                        </a:rPr>
                        <a:t>công</a:t>
                      </a:r>
                      <a:r>
                        <a:rPr lang="en-US" sz="2000">
                          <a:latin typeface="Time new roman"/>
                        </a:rPr>
                        <a:t> </a:t>
                      </a:r>
                      <a:r>
                        <a:rPr lang="en-US" sz="2000" err="1">
                          <a:latin typeface="Time new roman"/>
                        </a:rPr>
                        <a:t>tác</a:t>
                      </a:r>
                      <a:r>
                        <a:rPr lang="en-US" sz="2000">
                          <a:latin typeface="Time new roman"/>
                        </a:rPr>
                        <a:t> </a:t>
                      </a:r>
                      <a:r>
                        <a:rPr lang="en-US" sz="2000" err="1">
                          <a:latin typeface="Time new roman"/>
                        </a:rPr>
                        <a:t>sinh</a:t>
                      </a:r>
                      <a:r>
                        <a:rPr lang="en-US" sz="2000">
                          <a:latin typeface="Time new roman"/>
                        </a:rPr>
                        <a:t> </a:t>
                      </a:r>
                      <a:r>
                        <a:rPr lang="en-US" sz="2000" err="1">
                          <a:latin typeface="Time new roman"/>
                        </a:rPr>
                        <a:t>viên</a:t>
                      </a:r>
                      <a:r>
                        <a:rPr lang="en-US" sz="2000">
                          <a:latin typeface="Time new roman"/>
                        </a:rPr>
                        <a:t>. 1.  Sinh </a:t>
                      </a:r>
                      <a:r>
                        <a:rPr lang="en-US" sz="2000" err="1">
                          <a:latin typeface="Time new roman"/>
                        </a:rPr>
                        <a:t>viên</a:t>
                      </a:r>
                      <a:r>
                        <a:rPr lang="en-US" sz="2000">
                          <a:latin typeface="Time new roman"/>
                        </a:rPr>
                        <a:t> </a:t>
                      </a:r>
                      <a:r>
                        <a:rPr lang="en-US" sz="2000" err="1">
                          <a:latin typeface="Time new roman"/>
                        </a:rPr>
                        <a:t>là</a:t>
                      </a:r>
                      <a:r>
                        <a:rPr lang="en-US" sz="2000">
                          <a:latin typeface="Time new roman"/>
                        </a:rPr>
                        <a:t> </a:t>
                      </a:r>
                      <a:r>
                        <a:rPr lang="en-US" sz="2000" err="1">
                          <a:latin typeface="Time new roman"/>
                        </a:rPr>
                        <a:t>nhân</a:t>
                      </a:r>
                      <a:r>
                        <a:rPr lang="en-US" sz="2000">
                          <a:latin typeface="Time new roman"/>
                        </a:rPr>
                        <a:t> </a:t>
                      </a:r>
                      <a:r>
                        <a:rPr lang="en-US" sz="2000" err="1">
                          <a:latin typeface="Time new roman"/>
                        </a:rPr>
                        <a:t>vật</a:t>
                      </a:r>
                      <a:r>
                        <a:rPr lang="en-US" sz="2000">
                          <a:latin typeface="Time new roman"/>
                        </a:rPr>
                        <a:t> </a:t>
                      </a:r>
                      <a:r>
                        <a:rPr lang="en-US" sz="2000" err="1">
                          <a:latin typeface="Time new roman"/>
                        </a:rPr>
                        <a:t>trung</a:t>
                      </a:r>
                      <a:r>
                        <a:rPr lang="en-US" sz="2000">
                          <a:latin typeface="Time new roman"/>
                        </a:rPr>
                        <a:t> </a:t>
                      </a:r>
                      <a:r>
                        <a:rPr lang="en-US" sz="2000" err="1">
                          <a:latin typeface="Time new roman"/>
                        </a:rPr>
                        <a:t>tâm</a:t>
                      </a:r>
                      <a:r>
                        <a:rPr lang="en-US" sz="2000">
                          <a:latin typeface="Time new roman"/>
                        </a:rPr>
                        <a:t> </a:t>
                      </a:r>
                      <a:r>
                        <a:rPr lang="en-US" sz="2000" err="1">
                          <a:latin typeface="Time new roman"/>
                        </a:rPr>
                        <a:t>trong</a:t>
                      </a:r>
                      <a:r>
                        <a:rPr lang="en-US" sz="2000">
                          <a:latin typeface="Time new roman"/>
                        </a:rPr>
                        <a:t> </a:t>
                      </a:r>
                      <a:r>
                        <a:rPr lang="en-US" sz="2000" err="1">
                          <a:latin typeface="Time new roman"/>
                        </a:rPr>
                        <a:t>nhà</a:t>
                      </a:r>
                      <a:r>
                        <a:rPr lang="en-US" sz="2000">
                          <a:latin typeface="Time new roman"/>
                        </a:rPr>
                        <a:t> </a:t>
                      </a:r>
                      <a:r>
                        <a:rPr lang="en-US" sz="2000" err="1">
                          <a:latin typeface="Time new roman"/>
                        </a:rPr>
                        <a:t>trường</a:t>
                      </a:r>
                      <a:r>
                        <a:rPr lang="en-US" sz="2000">
                          <a:latin typeface="Time new roman"/>
                        </a:rPr>
                        <a:t>, </a:t>
                      </a:r>
                      <a:r>
                        <a:rPr lang="en-US" sz="2000" err="1">
                          <a:latin typeface="Time new roman"/>
                        </a:rPr>
                        <a:t>được</a:t>
                      </a:r>
                      <a:r>
                        <a:rPr lang="en-US" sz="2000">
                          <a:latin typeface="Time new roman"/>
                        </a:rPr>
                        <a:t> Nhà </a:t>
                      </a:r>
                      <a:r>
                        <a:rPr lang="en-US" sz="2000" err="1">
                          <a:latin typeface="Time new roman"/>
                        </a:rPr>
                        <a:t>trường</a:t>
                      </a:r>
                      <a:r>
                        <a:rPr lang="en-US" sz="2000">
                          <a:latin typeface="Time new roman"/>
                        </a:rPr>
                        <a:t> </a:t>
                      </a:r>
                      <a:r>
                        <a:rPr lang="en-US" sz="2000" err="1">
                          <a:latin typeface="Time new roman"/>
                        </a:rPr>
                        <a:t>bảo</a:t>
                      </a:r>
                      <a:r>
                        <a:rPr lang="en-US" sz="2000">
                          <a:latin typeface="Time new roman"/>
                        </a:rPr>
                        <a:t> </a:t>
                      </a:r>
                      <a:r>
                        <a:rPr lang="en-US" sz="2000" err="1">
                          <a:latin typeface="Time new roman"/>
                        </a:rPr>
                        <a:t>đảm</a:t>
                      </a:r>
                      <a:r>
                        <a:rPr lang="en-US" sz="2000">
                          <a:latin typeface="Time new roman"/>
                        </a:rPr>
                        <a:t> …"</a:t>
                      </a:r>
                    </a:p>
                  </a:txBody>
                  <a:tcPr/>
                </a:tc>
                <a:tc>
                  <a:txBody>
                    <a:bodyPr/>
                    <a:lstStyle/>
                    <a:p>
                      <a:r>
                        <a:rPr lang="en-US" sz="2000">
                          <a:latin typeface="Time new roman"/>
                        </a:rPr>
                        <a:t>2.69</a:t>
                      </a:r>
                    </a:p>
                  </a:txBody>
                  <a:tcPr/>
                </a:tc>
                <a:extLst>
                  <a:ext uri="{0D108BD9-81ED-4DB2-BD59-A6C34878D82A}">
                    <a16:rowId xmlns:a16="http://schemas.microsoft.com/office/drawing/2014/main" val="3128972132"/>
                  </a:ext>
                </a:extLst>
              </a:tr>
              <a:tr h="1041336">
                <a:tc>
                  <a:txBody>
                    <a:bodyPr/>
                    <a:lstStyle/>
                    <a:p>
                      <a:r>
                        <a:rPr lang="en-US" sz="2000">
                          <a:latin typeface="Time new roman"/>
                        </a:rPr>
                        <a:t>"</a:t>
                      </a:r>
                      <a:r>
                        <a:rPr lang="en-US" sz="2000" err="1">
                          <a:latin typeface="Time new roman"/>
                        </a:rPr>
                        <a:t>Nhiệm</a:t>
                      </a:r>
                      <a:r>
                        <a:rPr lang="en-US" sz="2000">
                          <a:latin typeface="Time new roman"/>
                        </a:rPr>
                        <a:t> </a:t>
                      </a:r>
                      <a:r>
                        <a:rPr lang="en-US" sz="2000" err="1">
                          <a:latin typeface="Time new roman"/>
                        </a:rPr>
                        <a:t>vụ</a:t>
                      </a:r>
                      <a:r>
                        <a:rPr lang="en-US" sz="2000">
                          <a:latin typeface="Time new roman"/>
                        </a:rPr>
                        <a:t> </a:t>
                      </a:r>
                      <a:r>
                        <a:rPr lang="en-US" sz="2000" err="1">
                          <a:latin typeface="Time new roman"/>
                        </a:rPr>
                        <a:t>của</a:t>
                      </a:r>
                      <a:r>
                        <a:rPr lang="en-US" sz="2000">
                          <a:latin typeface="Time new roman"/>
                        </a:rPr>
                        <a:t> </a:t>
                      </a:r>
                      <a:r>
                        <a:rPr lang="en-US" sz="2000" err="1">
                          <a:latin typeface="Time new roman"/>
                        </a:rPr>
                        <a:t>sinh</a:t>
                      </a:r>
                      <a:r>
                        <a:rPr lang="en-US" sz="2000">
                          <a:latin typeface="Time new roman"/>
                        </a:rPr>
                        <a:t> </a:t>
                      </a:r>
                      <a:r>
                        <a:rPr lang="en-US" sz="2000" err="1">
                          <a:latin typeface="Time new roman"/>
                        </a:rPr>
                        <a:t>viên</a:t>
                      </a:r>
                      <a:r>
                        <a:rPr lang="en-US" sz="2000">
                          <a:latin typeface="Time new roman"/>
                        </a:rPr>
                        <a:t>. 1. </a:t>
                      </a:r>
                      <a:r>
                        <a:rPr lang="en-US" sz="2000" err="1">
                          <a:latin typeface="Time new roman"/>
                        </a:rPr>
                        <a:t>Chấp</a:t>
                      </a:r>
                      <a:r>
                        <a:rPr lang="en-US" sz="2000">
                          <a:latin typeface="Time new roman"/>
                        </a:rPr>
                        <a:t> </a:t>
                      </a:r>
                      <a:r>
                        <a:rPr lang="en-US" sz="2000" err="1">
                          <a:latin typeface="Time new roman"/>
                        </a:rPr>
                        <a:t>hành</a:t>
                      </a:r>
                      <a:r>
                        <a:rPr lang="en-US" sz="2000">
                          <a:latin typeface="Time new roman"/>
                        </a:rPr>
                        <a:t> </a:t>
                      </a:r>
                      <a:r>
                        <a:rPr lang="en-US" sz="2000" err="1">
                          <a:latin typeface="Time new roman"/>
                        </a:rPr>
                        <a:t>chủ</a:t>
                      </a:r>
                      <a:r>
                        <a:rPr lang="en-US" sz="2000">
                          <a:latin typeface="Time new roman"/>
                        </a:rPr>
                        <a:t> </a:t>
                      </a:r>
                      <a:r>
                        <a:rPr lang="en-US" sz="2000" err="1">
                          <a:latin typeface="Time new roman"/>
                        </a:rPr>
                        <a:t>trương</a:t>
                      </a:r>
                      <a:r>
                        <a:rPr lang="en-US" sz="2000">
                          <a:latin typeface="Time new roman"/>
                        </a:rPr>
                        <a:t>, </a:t>
                      </a:r>
                      <a:r>
                        <a:rPr lang="en-US" sz="2000" err="1">
                          <a:latin typeface="Time new roman"/>
                        </a:rPr>
                        <a:t>đường</a:t>
                      </a:r>
                      <a:r>
                        <a:rPr lang="en-US" sz="2000">
                          <a:latin typeface="Time new roman"/>
                        </a:rPr>
                        <a:t> </a:t>
                      </a:r>
                      <a:r>
                        <a:rPr lang="en-US" sz="2000" err="1">
                          <a:latin typeface="Time new roman"/>
                        </a:rPr>
                        <a:t>lối</a:t>
                      </a:r>
                      <a:r>
                        <a:rPr lang="en-US" sz="2000">
                          <a:latin typeface="Time new roman"/>
                        </a:rPr>
                        <a:t> </a:t>
                      </a:r>
                      <a:r>
                        <a:rPr lang="en-US" sz="2000" err="1">
                          <a:latin typeface="Time new roman"/>
                        </a:rPr>
                        <a:t>của</a:t>
                      </a:r>
                      <a:r>
                        <a:rPr lang="en-US" sz="2000">
                          <a:latin typeface="Time new roman"/>
                        </a:rPr>
                        <a:t> </a:t>
                      </a:r>
                      <a:r>
                        <a:rPr lang="en-US" sz="2000" err="1">
                          <a:latin typeface="Time new roman"/>
                        </a:rPr>
                        <a:t>Đảng</a:t>
                      </a:r>
                      <a:r>
                        <a:rPr lang="en-US" sz="2000">
                          <a:latin typeface="Time new roman"/>
                        </a:rPr>
                        <a:t>, </a:t>
                      </a:r>
                      <a:r>
                        <a:rPr lang="en-US" sz="2000" err="1">
                          <a:latin typeface="Time new roman"/>
                        </a:rPr>
                        <a:t>chính</a:t>
                      </a:r>
                      <a:r>
                        <a:rPr lang="en-US" sz="2000">
                          <a:latin typeface="Time new roman"/>
                        </a:rPr>
                        <a:t> </a:t>
                      </a:r>
                      <a:r>
                        <a:rPr lang="en-US" sz="2000" err="1">
                          <a:latin typeface="Time new roman"/>
                        </a:rPr>
                        <a:t>sách</a:t>
                      </a:r>
                      <a:r>
                        <a:rPr lang="en-US" sz="2000">
                          <a:latin typeface="Time new roman"/>
                        </a:rPr>
                        <a:t>, </a:t>
                      </a:r>
                      <a:r>
                        <a:rPr lang="en-US" sz="2000" err="1">
                          <a:latin typeface="Time new roman"/>
                        </a:rPr>
                        <a:t>pháp</a:t>
                      </a:r>
                      <a:r>
                        <a:rPr lang="en-US" sz="2000">
                          <a:latin typeface="Time new roman"/>
                        </a:rPr>
                        <a:t> </a:t>
                      </a:r>
                      <a:r>
                        <a:rPr lang="en-US" sz="2000" err="1">
                          <a:latin typeface="Time new roman"/>
                        </a:rPr>
                        <a:t>luật</a:t>
                      </a:r>
                      <a:r>
                        <a:rPr lang="en-US" sz="2000">
                          <a:latin typeface="Time new roman"/>
                        </a:rPr>
                        <a:t> </a:t>
                      </a:r>
                      <a:r>
                        <a:rPr lang="en-US" sz="2000" err="1">
                          <a:latin typeface="Time new roman"/>
                        </a:rPr>
                        <a:t>của</a:t>
                      </a:r>
                      <a:r>
                        <a:rPr lang="en-US" sz="2000">
                          <a:latin typeface="Time new roman"/>
                        </a:rPr>
                        <a:t> Nhà </a:t>
                      </a:r>
                      <a:r>
                        <a:rPr lang="en-US" sz="2000" err="1">
                          <a:latin typeface="Time new roman"/>
                        </a:rPr>
                        <a:t>nước</a:t>
                      </a:r>
                      <a:r>
                        <a:rPr lang="en-US" sz="2000">
                          <a:latin typeface="Time new roman"/>
                        </a:rPr>
                        <a:t>, …"</a:t>
                      </a:r>
                    </a:p>
                  </a:txBody>
                  <a:tcPr/>
                </a:tc>
                <a:tc>
                  <a:txBody>
                    <a:bodyPr/>
                    <a:lstStyle/>
                    <a:p>
                      <a:r>
                        <a:rPr lang="en-US" sz="2000">
                          <a:latin typeface="Time new roman"/>
                        </a:rPr>
                        <a:t>2.98</a:t>
                      </a:r>
                    </a:p>
                  </a:txBody>
                  <a:tcPr/>
                </a:tc>
                <a:extLst>
                  <a:ext uri="{0D108BD9-81ED-4DB2-BD59-A6C34878D82A}">
                    <a16:rowId xmlns:a16="http://schemas.microsoft.com/office/drawing/2014/main" val="3716038621"/>
                  </a:ext>
                </a:extLst>
              </a:tr>
            </a:tbl>
          </a:graphicData>
        </a:graphic>
      </p:graphicFrame>
    </p:spTree>
    <p:extLst>
      <p:ext uri="{BB962C8B-B14F-4D97-AF65-F5344CB8AC3E}">
        <p14:creationId xmlns:p14="http://schemas.microsoft.com/office/powerpoint/2010/main" val="1951055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6AC5B9F-FACB-916B-38D8-7333D53260B3}"/>
              </a:ext>
            </a:extLst>
          </p:cNvPr>
          <p:cNvSpPr>
            <a:spLocks noGrp="1"/>
          </p:cNvSpPr>
          <p:nvPr>
            <p:ph sz="half" idx="1"/>
          </p:nvPr>
        </p:nvSpPr>
        <p:spPr>
          <a:xfrm>
            <a:off x="640569" y="1"/>
            <a:ext cx="9976584" cy="1003852"/>
          </a:xfrm>
        </p:spPr>
        <p:txBody>
          <a:bodyPr>
            <a:normAutofit fontScale="70000" lnSpcReduction="20000"/>
          </a:bodyPr>
          <a:lstStyle/>
          <a:p>
            <a:pPr marL="0" indent="0">
              <a:lnSpc>
                <a:spcPct val="100000"/>
              </a:lnSpc>
              <a:buNone/>
            </a:pPr>
            <a:endParaRPr lang="en-US" sz="2900">
              <a:latin typeface="Time new roman"/>
              <a:ea typeface="+mn-lt"/>
              <a:cs typeface="+mn-lt"/>
            </a:endParaRPr>
          </a:p>
          <a:p>
            <a:pPr marL="0" indent="0">
              <a:lnSpc>
                <a:spcPct val="100000"/>
              </a:lnSpc>
              <a:buNone/>
            </a:pPr>
            <a:r>
              <a:rPr lang="en-US" sz="2900">
                <a:latin typeface="Time new roman"/>
                <a:ea typeface="+mn-lt"/>
                <a:cs typeface="+mn-lt"/>
              </a:rPr>
              <a:t>Sau </a:t>
            </a:r>
            <a:r>
              <a:rPr lang="en-US" sz="2900" err="1">
                <a:latin typeface="Time new roman"/>
                <a:ea typeface="+mn-lt"/>
                <a:cs typeface="+mn-lt"/>
              </a:rPr>
              <a:t>khi</a:t>
            </a:r>
            <a:r>
              <a:rPr lang="en-US" sz="2900">
                <a:latin typeface="Time new roman"/>
                <a:ea typeface="+mn-lt"/>
                <a:cs typeface="+mn-lt"/>
              </a:rPr>
              <a:t> </a:t>
            </a:r>
            <a:r>
              <a:rPr lang="en-US" sz="2900" err="1">
                <a:latin typeface="Time new roman"/>
                <a:ea typeface="+mn-lt"/>
                <a:cs typeface="+mn-lt"/>
              </a:rPr>
              <a:t>tìm</a:t>
            </a:r>
            <a:r>
              <a:rPr lang="en-US" sz="2900">
                <a:latin typeface="Time new roman"/>
                <a:ea typeface="+mn-lt"/>
                <a:cs typeface="+mn-lt"/>
              </a:rPr>
              <a:t> </a:t>
            </a:r>
            <a:r>
              <a:rPr lang="en-US" sz="2900" err="1">
                <a:latin typeface="Time new roman"/>
                <a:ea typeface="+mn-lt"/>
                <a:cs typeface="+mn-lt"/>
              </a:rPr>
              <a:t>được</a:t>
            </a:r>
            <a:r>
              <a:rPr lang="en-US" sz="2900">
                <a:latin typeface="Time new roman"/>
                <a:ea typeface="+mn-lt"/>
                <a:cs typeface="+mn-lt"/>
              </a:rPr>
              <a:t> </a:t>
            </a:r>
            <a:r>
              <a:rPr lang="en-US" sz="2900" err="1">
                <a:latin typeface="Time new roman"/>
                <a:ea typeface="+mn-lt"/>
                <a:cs typeface="+mn-lt"/>
              </a:rPr>
              <a:t>đoạn</a:t>
            </a:r>
            <a:r>
              <a:rPr lang="en-US" sz="2900">
                <a:latin typeface="Time new roman"/>
                <a:ea typeface="+mn-lt"/>
                <a:cs typeface="+mn-lt"/>
              </a:rPr>
              <a:t> </a:t>
            </a:r>
            <a:r>
              <a:rPr lang="en-US" sz="2900" err="1">
                <a:latin typeface="Time new roman"/>
                <a:ea typeface="+mn-lt"/>
                <a:cs typeface="+mn-lt"/>
              </a:rPr>
              <a:t>văn</a:t>
            </a:r>
            <a:r>
              <a:rPr lang="en-US" sz="2900">
                <a:latin typeface="Time new roman"/>
                <a:ea typeface="+mn-lt"/>
                <a:cs typeface="+mn-lt"/>
              </a:rPr>
              <a:t> </a:t>
            </a:r>
            <a:r>
              <a:rPr lang="en-US" sz="2900" err="1">
                <a:latin typeface="Time new roman"/>
                <a:ea typeface="+mn-lt"/>
                <a:cs typeface="+mn-lt"/>
              </a:rPr>
              <a:t>chứa</a:t>
            </a:r>
            <a:r>
              <a:rPr lang="en-US" sz="2900">
                <a:latin typeface="Time new roman"/>
                <a:ea typeface="+mn-lt"/>
                <a:cs typeface="+mn-lt"/>
              </a:rPr>
              <a:t> </a:t>
            </a:r>
            <a:r>
              <a:rPr lang="en-US" sz="2900" err="1">
                <a:latin typeface="Time new roman"/>
                <a:ea typeface="+mn-lt"/>
                <a:cs typeface="+mn-lt"/>
              </a:rPr>
              <a:t>câu</a:t>
            </a:r>
            <a:r>
              <a:rPr lang="en-US" sz="2900">
                <a:latin typeface="Time new roman"/>
                <a:ea typeface="+mn-lt"/>
                <a:cs typeface="+mn-lt"/>
              </a:rPr>
              <a:t> </a:t>
            </a:r>
            <a:r>
              <a:rPr lang="en-US" sz="2900" err="1">
                <a:latin typeface="Time new roman"/>
                <a:ea typeface="+mn-lt"/>
                <a:cs typeface="+mn-lt"/>
              </a:rPr>
              <a:t>trả</a:t>
            </a:r>
            <a:r>
              <a:rPr lang="en-US" sz="2900">
                <a:latin typeface="Time new roman"/>
                <a:ea typeface="+mn-lt"/>
                <a:cs typeface="+mn-lt"/>
              </a:rPr>
              <a:t> </a:t>
            </a:r>
            <a:r>
              <a:rPr lang="en-US" sz="2900" err="1">
                <a:latin typeface="Time new roman"/>
                <a:ea typeface="+mn-lt"/>
                <a:cs typeface="+mn-lt"/>
              </a:rPr>
              <a:t>lời</a:t>
            </a:r>
            <a:r>
              <a:rPr lang="en-US" sz="2900">
                <a:latin typeface="Time new roman"/>
                <a:ea typeface="+mn-lt"/>
                <a:cs typeface="+mn-lt"/>
              </a:rPr>
              <a:t> </a:t>
            </a:r>
            <a:r>
              <a:rPr lang="en-US" sz="2900" err="1">
                <a:latin typeface="Time new roman"/>
                <a:ea typeface="+mn-lt"/>
                <a:cs typeface="+mn-lt"/>
              </a:rPr>
              <a:t>bằng</a:t>
            </a:r>
            <a:r>
              <a:rPr lang="en-US" sz="2900">
                <a:latin typeface="Time new roman"/>
                <a:ea typeface="+mn-lt"/>
                <a:cs typeface="+mn-lt"/>
              </a:rPr>
              <a:t> </a:t>
            </a:r>
            <a:r>
              <a:rPr lang="en-US" sz="2900" err="1">
                <a:latin typeface="Time new roman"/>
                <a:ea typeface="+mn-lt"/>
                <a:cs typeface="+mn-lt"/>
              </a:rPr>
              <a:t>thuật</a:t>
            </a:r>
            <a:r>
              <a:rPr lang="en-US" sz="2900">
                <a:latin typeface="Time new roman"/>
                <a:ea typeface="+mn-lt"/>
                <a:cs typeface="+mn-lt"/>
              </a:rPr>
              <a:t> </a:t>
            </a:r>
            <a:r>
              <a:rPr lang="en-US" sz="2900" err="1">
                <a:latin typeface="Time new roman"/>
                <a:ea typeface="+mn-lt"/>
                <a:cs typeface="+mn-lt"/>
              </a:rPr>
              <a:t>toán</a:t>
            </a:r>
            <a:r>
              <a:rPr lang="en-US" sz="2900">
                <a:latin typeface="Time new roman"/>
                <a:ea typeface="+mn-lt"/>
                <a:cs typeface="+mn-lt"/>
              </a:rPr>
              <a:t> BM25 </a:t>
            </a:r>
            <a:r>
              <a:rPr lang="en-US" sz="2900" err="1">
                <a:latin typeface="Time new roman"/>
                <a:ea typeface="+mn-lt"/>
                <a:cs typeface="+mn-lt"/>
              </a:rPr>
              <a:t>cải</a:t>
            </a:r>
            <a:r>
              <a:rPr lang="en-US" sz="2900">
                <a:latin typeface="Time new roman"/>
                <a:ea typeface="+mn-lt"/>
                <a:cs typeface="+mn-lt"/>
              </a:rPr>
              <a:t> </a:t>
            </a:r>
            <a:r>
              <a:rPr lang="en-US" sz="2900" err="1">
                <a:latin typeface="Time new roman"/>
                <a:ea typeface="+mn-lt"/>
                <a:cs typeface="+mn-lt"/>
              </a:rPr>
              <a:t>tiến</a:t>
            </a:r>
            <a:r>
              <a:rPr lang="en-US" sz="2900">
                <a:latin typeface="Time new roman"/>
                <a:ea typeface="+mn-lt"/>
                <a:cs typeface="+mn-lt"/>
              </a:rPr>
              <a:t> </a:t>
            </a:r>
            <a:r>
              <a:rPr lang="en-US" sz="2900" err="1">
                <a:latin typeface="Time new roman"/>
                <a:ea typeface="+mn-lt"/>
                <a:cs typeface="+mn-lt"/>
              </a:rPr>
              <a:t>thì</a:t>
            </a:r>
            <a:r>
              <a:rPr lang="en-US" sz="2900">
                <a:latin typeface="Time new roman"/>
                <a:ea typeface="+mn-lt"/>
                <a:cs typeface="+mn-lt"/>
              </a:rPr>
              <a:t> ta </a:t>
            </a:r>
            <a:r>
              <a:rPr lang="en-US" sz="2900" err="1">
                <a:latin typeface="Time new roman"/>
                <a:ea typeface="+mn-lt"/>
                <a:cs typeface="+mn-lt"/>
              </a:rPr>
              <a:t>đưa</a:t>
            </a:r>
            <a:r>
              <a:rPr lang="en-US" sz="2900">
                <a:latin typeface="Time new roman"/>
                <a:ea typeface="+mn-lt"/>
                <a:cs typeface="+mn-lt"/>
              </a:rPr>
              <a:t> </a:t>
            </a:r>
            <a:r>
              <a:rPr lang="en-US" sz="2900" err="1">
                <a:latin typeface="Time new roman"/>
                <a:ea typeface="+mn-lt"/>
                <a:cs typeface="+mn-lt"/>
              </a:rPr>
              <a:t>câu</a:t>
            </a:r>
            <a:r>
              <a:rPr lang="en-US" sz="2900">
                <a:latin typeface="Time new roman"/>
                <a:ea typeface="+mn-lt"/>
                <a:cs typeface="+mn-lt"/>
              </a:rPr>
              <a:t> </a:t>
            </a:r>
            <a:r>
              <a:rPr lang="en-US" sz="2900" err="1">
                <a:latin typeface="Time new roman"/>
                <a:ea typeface="+mn-lt"/>
                <a:cs typeface="+mn-lt"/>
              </a:rPr>
              <a:t>hỏi</a:t>
            </a:r>
            <a:r>
              <a:rPr lang="en-US" sz="2900">
                <a:latin typeface="Time new roman"/>
                <a:ea typeface="+mn-lt"/>
                <a:cs typeface="+mn-lt"/>
              </a:rPr>
              <a:t> </a:t>
            </a:r>
            <a:r>
              <a:rPr lang="en-US" sz="2900" err="1">
                <a:latin typeface="Time new roman"/>
                <a:ea typeface="+mn-lt"/>
                <a:cs typeface="+mn-lt"/>
              </a:rPr>
              <a:t>và</a:t>
            </a:r>
            <a:r>
              <a:rPr lang="en-US" sz="2900">
                <a:latin typeface="Time new roman"/>
                <a:ea typeface="+mn-lt"/>
                <a:cs typeface="+mn-lt"/>
              </a:rPr>
              <a:t> </a:t>
            </a:r>
            <a:r>
              <a:rPr lang="en-US" sz="2900" err="1">
                <a:latin typeface="Time new roman"/>
                <a:ea typeface="+mn-lt"/>
                <a:cs typeface="+mn-lt"/>
              </a:rPr>
              <a:t>đoạn</a:t>
            </a:r>
            <a:r>
              <a:rPr lang="en-US" sz="2900">
                <a:latin typeface="Time new roman"/>
                <a:ea typeface="+mn-lt"/>
                <a:cs typeface="+mn-lt"/>
              </a:rPr>
              <a:t> </a:t>
            </a:r>
            <a:r>
              <a:rPr lang="en-US" sz="2900" err="1">
                <a:latin typeface="Time new roman"/>
                <a:ea typeface="+mn-lt"/>
                <a:cs typeface="+mn-lt"/>
              </a:rPr>
              <a:t>văn</a:t>
            </a:r>
            <a:r>
              <a:rPr lang="en-US" sz="2900">
                <a:latin typeface="Time new roman"/>
                <a:ea typeface="+mn-lt"/>
                <a:cs typeface="+mn-lt"/>
              </a:rPr>
              <a:t> </a:t>
            </a:r>
            <a:r>
              <a:rPr lang="en-US" sz="2900" err="1">
                <a:latin typeface="Time new roman"/>
                <a:ea typeface="+mn-lt"/>
                <a:cs typeface="+mn-lt"/>
              </a:rPr>
              <a:t>vào</a:t>
            </a:r>
            <a:r>
              <a:rPr lang="en-US" sz="2900">
                <a:latin typeface="Time new roman"/>
                <a:ea typeface="+mn-lt"/>
                <a:cs typeface="+mn-lt"/>
              </a:rPr>
              <a:t> </a:t>
            </a:r>
            <a:r>
              <a:rPr lang="en-US" sz="2900" err="1">
                <a:latin typeface="Time new roman"/>
                <a:ea typeface="+mn-lt"/>
                <a:cs typeface="+mn-lt"/>
              </a:rPr>
              <a:t>mô</a:t>
            </a:r>
            <a:r>
              <a:rPr lang="en-US" sz="2900">
                <a:latin typeface="Time new roman"/>
                <a:ea typeface="+mn-lt"/>
                <a:cs typeface="+mn-lt"/>
              </a:rPr>
              <a:t> </a:t>
            </a:r>
            <a:r>
              <a:rPr lang="en-US" sz="2900" err="1">
                <a:latin typeface="Time new roman"/>
                <a:ea typeface="+mn-lt"/>
                <a:cs typeface="+mn-lt"/>
              </a:rPr>
              <a:t>hình</a:t>
            </a:r>
            <a:r>
              <a:rPr lang="en-US" sz="2900">
                <a:latin typeface="Time new roman"/>
                <a:ea typeface="+mn-lt"/>
                <a:cs typeface="+mn-lt"/>
              </a:rPr>
              <a:t> BERT </a:t>
            </a:r>
            <a:r>
              <a:rPr lang="en-US" sz="2900" err="1">
                <a:latin typeface="Time new roman"/>
                <a:ea typeface="+mn-lt"/>
                <a:cs typeface="+mn-lt"/>
              </a:rPr>
              <a:t>để</a:t>
            </a:r>
            <a:r>
              <a:rPr lang="en-US" sz="2900">
                <a:latin typeface="Time new roman"/>
                <a:ea typeface="+mn-lt"/>
                <a:cs typeface="+mn-lt"/>
              </a:rPr>
              <a:t> </a:t>
            </a:r>
            <a:r>
              <a:rPr lang="en-US" sz="2900" err="1">
                <a:latin typeface="Time new roman"/>
                <a:ea typeface="+mn-lt"/>
                <a:cs typeface="+mn-lt"/>
              </a:rPr>
              <a:t>tìm</a:t>
            </a:r>
            <a:r>
              <a:rPr lang="en-US" sz="2900">
                <a:latin typeface="Time new roman"/>
                <a:ea typeface="+mn-lt"/>
                <a:cs typeface="+mn-lt"/>
              </a:rPr>
              <a:t> </a:t>
            </a:r>
            <a:r>
              <a:rPr lang="en-US" sz="2900" err="1">
                <a:latin typeface="Time new roman"/>
                <a:ea typeface="+mn-lt"/>
                <a:cs typeface="+mn-lt"/>
              </a:rPr>
              <a:t>vị</a:t>
            </a:r>
            <a:r>
              <a:rPr lang="en-US" sz="2900">
                <a:latin typeface="Time new roman"/>
                <a:ea typeface="+mn-lt"/>
                <a:cs typeface="+mn-lt"/>
              </a:rPr>
              <a:t> </a:t>
            </a:r>
            <a:r>
              <a:rPr lang="en-US" sz="2900" err="1">
                <a:latin typeface="Time new roman"/>
                <a:ea typeface="+mn-lt"/>
                <a:cs typeface="+mn-lt"/>
              </a:rPr>
              <a:t>trí</a:t>
            </a:r>
            <a:r>
              <a:rPr lang="en-US" sz="2900">
                <a:latin typeface="Time new roman"/>
                <a:ea typeface="+mn-lt"/>
                <a:cs typeface="+mn-lt"/>
              </a:rPr>
              <a:t> </a:t>
            </a:r>
            <a:r>
              <a:rPr lang="en-US" sz="2900" err="1">
                <a:latin typeface="Time new roman"/>
                <a:ea typeface="+mn-lt"/>
                <a:cs typeface="+mn-lt"/>
              </a:rPr>
              <a:t>của</a:t>
            </a:r>
            <a:r>
              <a:rPr lang="en-US" sz="2900">
                <a:latin typeface="Time new roman"/>
                <a:ea typeface="+mn-lt"/>
                <a:cs typeface="+mn-lt"/>
              </a:rPr>
              <a:t> </a:t>
            </a:r>
            <a:r>
              <a:rPr lang="en-US" sz="2900" err="1">
                <a:latin typeface="Time new roman"/>
                <a:ea typeface="+mn-lt"/>
                <a:cs typeface="+mn-lt"/>
              </a:rPr>
              <a:t>câu</a:t>
            </a:r>
            <a:r>
              <a:rPr lang="en-US" sz="2900">
                <a:latin typeface="Time new roman"/>
                <a:ea typeface="+mn-lt"/>
                <a:cs typeface="+mn-lt"/>
              </a:rPr>
              <a:t> </a:t>
            </a:r>
            <a:r>
              <a:rPr lang="en-US" sz="2900" err="1">
                <a:latin typeface="Time new roman"/>
                <a:ea typeface="+mn-lt"/>
                <a:cs typeface="+mn-lt"/>
              </a:rPr>
              <a:t>trả</a:t>
            </a:r>
            <a:r>
              <a:rPr lang="en-US" sz="2900">
                <a:latin typeface="Time new roman"/>
                <a:ea typeface="+mn-lt"/>
                <a:cs typeface="+mn-lt"/>
              </a:rPr>
              <a:t> </a:t>
            </a:r>
            <a:r>
              <a:rPr lang="en-US" sz="2900" err="1">
                <a:latin typeface="Time new roman"/>
                <a:ea typeface="+mn-lt"/>
                <a:cs typeface="+mn-lt"/>
              </a:rPr>
              <a:t>lời</a:t>
            </a:r>
            <a:r>
              <a:rPr lang="en-US" sz="2900">
                <a:latin typeface="Time new roman"/>
                <a:ea typeface="+mn-lt"/>
                <a:cs typeface="+mn-lt"/>
              </a:rPr>
              <a:t> </a:t>
            </a:r>
            <a:r>
              <a:rPr lang="en-US" sz="2900" err="1">
                <a:latin typeface="Time new roman"/>
                <a:ea typeface="+mn-lt"/>
                <a:cs typeface="+mn-lt"/>
              </a:rPr>
              <a:t>bên</a:t>
            </a:r>
            <a:r>
              <a:rPr lang="en-US" sz="2900">
                <a:latin typeface="Time new roman"/>
                <a:ea typeface="+mn-lt"/>
                <a:cs typeface="+mn-lt"/>
              </a:rPr>
              <a:t> </a:t>
            </a:r>
            <a:r>
              <a:rPr lang="en-US" sz="2900" err="1">
                <a:latin typeface="Time new roman"/>
                <a:ea typeface="+mn-lt"/>
                <a:cs typeface="+mn-lt"/>
              </a:rPr>
              <a:t>trong</a:t>
            </a:r>
            <a:r>
              <a:rPr lang="en-US" sz="2900">
                <a:latin typeface="Time new roman"/>
                <a:ea typeface="+mn-lt"/>
                <a:cs typeface="+mn-lt"/>
              </a:rPr>
              <a:t> </a:t>
            </a:r>
            <a:r>
              <a:rPr lang="en-US" sz="2900" err="1">
                <a:latin typeface="Time new roman"/>
                <a:ea typeface="+mn-lt"/>
                <a:cs typeface="+mn-lt"/>
              </a:rPr>
              <a:t>đoạn</a:t>
            </a:r>
            <a:r>
              <a:rPr lang="en-US" sz="2900">
                <a:latin typeface="Time new roman"/>
                <a:ea typeface="+mn-lt"/>
                <a:cs typeface="+mn-lt"/>
              </a:rPr>
              <a:t> </a:t>
            </a:r>
            <a:r>
              <a:rPr lang="en-US" sz="2900" err="1">
                <a:latin typeface="Time new roman"/>
                <a:ea typeface="+mn-lt"/>
                <a:cs typeface="+mn-lt"/>
              </a:rPr>
              <a:t>văn</a:t>
            </a:r>
            <a:r>
              <a:rPr lang="en-US" sz="2900">
                <a:latin typeface="Time new roman"/>
                <a:ea typeface="+mn-lt"/>
                <a:cs typeface="+mn-lt"/>
              </a:rPr>
              <a:t>:</a:t>
            </a:r>
            <a:endParaRPr lang="en-US" sz="2900">
              <a:latin typeface="Time new roman"/>
            </a:endParaRPr>
          </a:p>
          <a:p>
            <a:pPr marL="0" indent="0">
              <a:lnSpc>
                <a:spcPct val="100000"/>
              </a:lnSpc>
              <a:buNone/>
            </a:pPr>
            <a:endParaRPr lang="en-US" sz="1800">
              <a:latin typeface="Time new roman"/>
              <a:ea typeface="+mn-lt"/>
              <a:cs typeface="+mn-lt"/>
            </a:endParaRPr>
          </a:p>
        </p:txBody>
      </p:sp>
      <p:sp>
        <p:nvSpPr>
          <p:cNvPr id="7" name="Content Placeholder 6">
            <a:extLst>
              <a:ext uri="{FF2B5EF4-FFF2-40B4-BE49-F238E27FC236}">
                <a16:creationId xmlns:a16="http://schemas.microsoft.com/office/drawing/2014/main" id="{AB9BAC29-3BF3-6A5C-133D-E4718D33305F}"/>
              </a:ext>
            </a:extLst>
          </p:cNvPr>
          <p:cNvSpPr>
            <a:spLocks noGrp="1"/>
          </p:cNvSpPr>
          <p:nvPr>
            <p:ph sz="half" idx="2"/>
          </p:nvPr>
        </p:nvSpPr>
        <p:spPr>
          <a:xfrm>
            <a:off x="241852" y="6370980"/>
            <a:ext cx="11708295" cy="487019"/>
          </a:xfrm>
        </p:spPr>
        <p:txBody>
          <a:bodyPr>
            <a:noAutofit/>
          </a:bodyPr>
          <a:lstStyle/>
          <a:p>
            <a:pPr marL="0" indent="0">
              <a:buNone/>
            </a:pPr>
            <a:r>
              <a:rPr lang="en-US" sz="2000" err="1">
                <a:latin typeface="Time new roman"/>
              </a:rPr>
              <a:t>Khóa</a:t>
            </a:r>
            <a:r>
              <a:rPr lang="en-US" sz="2000">
                <a:latin typeface="Time new roman"/>
              </a:rPr>
              <a:t> </a:t>
            </a:r>
            <a:r>
              <a:rPr lang="en-US" sz="2000" err="1">
                <a:latin typeface="Time new roman"/>
              </a:rPr>
              <a:t>luận</a:t>
            </a:r>
            <a:r>
              <a:rPr lang="en-US" sz="2000">
                <a:latin typeface="Time new roman"/>
              </a:rPr>
              <a:t> </a:t>
            </a:r>
            <a:r>
              <a:rPr lang="en-US" sz="2000" err="1">
                <a:latin typeface="Time new roman"/>
              </a:rPr>
              <a:t>tốt</a:t>
            </a:r>
            <a:r>
              <a:rPr lang="en-US" sz="2000">
                <a:latin typeface="Time new roman"/>
              </a:rPr>
              <a:t> </a:t>
            </a:r>
            <a:r>
              <a:rPr lang="en-US" sz="2000" err="1">
                <a:latin typeface="Time new roman"/>
              </a:rPr>
              <a:t>nghiệp</a:t>
            </a:r>
            <a:r>
              <a:rPr lang="en-US" sz="2000">
                <a:latin typeface="Time new roman"/>
              </a:rPr>
              <a:t>                                                                                                                       GVHD: TS. </a:t>
            </a:r>
            <a:r>
              <a:rPr lang="en-US" sz="2000" err="1">
                <a:latin typeface="Time new roman"/>
              </a:rPr>
              <a:t>Đặng</a:t>
            </a:r>
            <a:r>
              <a:rPr lang="en-US" sz="2000">
                <a:latin typeface="Time new roman"/>
              </a:rPr>
              <a:t> </a:t>
            </a:r>
            <a:r>
              <a:rPr lang="en-US" sz="2000" err="1">
                <a:latin typeface="Time new roman"/>
              </a:rPr>
              <a:t>Thị</a:t>
            </a:r>
            <a:r>
              <a:rPr lang="en-US" sz="2000">
                <a:latin typeface="Time new roman"/>
              </a:rPr>
              <a:t> </a:t>
            </a:r>
            <a:r>
              <a:rPr lang="en-US" sz="2000" err="1">
                <a:latin typeface="Time new roman"/>
              </a:rPr>
              <a:t>Phúc</a:t>
            </a:r>
            <a:r>
              <a:rPr lang="en-US" sz="2000">
                <a:latin typeface="Time new roman"/>
              </a:rPr>
              <a:t>                     </a:t>
            </a:r>
          </a:p>
        </p:txBody>
      </p:sp>
      <p:graphicFrame>
        <p:nvGraphicFramePr>
          <p:cNvPr id="10" name="Table 9">
            <a:extLst>
              <a:ext uri="{FF2B5EF4-FFF2-40B4-BE49-F238E27FC236}">
                <a16:creationId xmlns:a16="http://schemas.microsoft.com/office/drawing/2014/main" id="{35571283-5C73-7101-DDED-A2726DC77801}"/>
              </a:ext>
            </a:extLst>
          </p:cNvPr>
          <p:cNvGraphicFramePr>
            <a:graphicFrameLocks noGrp="1"/>
          </p:cNvGraphicFramePr>
          <p:nvPr>
            <p:extLst>
              <p:ext uri="{D42A27DB-BD31-4B8C-83A1-F6EECF244321}">
                <p14:modId xmlns:p14="http://schemas.microsoft.com/office/powerpoint/2010/main" val="2594819801"/>
              </p:ext>
            </p:extLst>
          </p:nvPr>
        </p:nvGraphicFramePr>
        <p:xfrm>
          <a:off x="1256097" y="1147379"/>
          <a:ext cx="9014338" cy="3981212"/>
        </p:xfrm>
        <a:graphic>
          <a:graphicData uri="http://schemas.openxmlformats.org/drawingml/2006/table">
            <a:tbl>
              <a:tblPr firstRow="1" bandRow="1">
                <a:tableStyleId>{5940675A-B579-460E-94D1-54222C63F5DA}</a:tableStyleId>
              </a:tblPr>
              <a:tblGrid>
                <a:gridCol w="2321990">
                  <a:extLst>
                    <a:ext uri="{9D8B030D-6E8A-4147-A177-3AD203B41FA5}">
                      <a16:colId xmlns:a16="http://schemas.microsoft.com/office/drawing/2014/main" val="4236604085"/>
                    </a:ext>
                  </a:extLst>
                </a:gridCol>
                <a:gridCol w="2093843">
                  <a:extLst>
                    <a:ext uri="{9D8B030D-6E8A-4147-A177-3AD203B41FA5}">
                      <a16:colId xmlns:a16="http://schemas.microsoft.com/office/drawing/2014/main" val="1162722250"/>
                    </a:ext>
                  </a:extLst>
                </a:gridCol>
                <a:gridCol w="4598505">
                  <a:extLst>
                    <a:ext uri="{9D8B030D-6E8A-4147-A177-3AD203B41FA5}">
                      <a16:colId xmlns:a16="http://schemas.microsoft.com/office/drawing/2014/main" val="1447811326"/>
                    </a:ext>
                  </a:extLst>
                </a:gridCol>
              </a:tblGrid>
              <a:tr h="625500">
                <a:tc>
                  <a:txBody>
                    <a:bodyPr/>
                    <a:lstStyle/>
                    <a:p>
                      <a:pPr algn="ctr"/>
                      <a:r>
                        <a:rPr lang="en-US" sz="1900" err="1">
                          <a:latin typeface="Time new roman"/>
                        </a:rPr>
                        <a:t>Bắt</a:t>
                      </a:r>
                      <a:r>
                        <a:rPr lang="en-US" sz="1900">
                          <a:latin typeface="Time new roman"/>
                        </a:rPr>
                        <a:t> </a:t>
                      </a:r>
                      <a:r>
                        <a:rPr lang="en-US" sz="1900" err="1">
                          <a:latin typeface="Time new roman"/>
                        </a:rPr>
                        <a:t>đầu</a:t>
                      </a:r>
                    </a:p>
                  </a:txBody>
                  <a:tcPr/>
                </a:tc>
                <a:tc>
                  <a:txBody>
                    <a:bodyPr/>
                    <a:lstStyle/>
                    <a:p>
                      <a:pPr algn="ctr"/>
                      <a:r>
                        <a:rPr lang="en-US" sz="1900" err="1">
                          <a:latin typeface="Time new roman"/>
                        </a:rPr>
                        <a:t>Kết</a:t>
                      </a:r>
                      <a:r>
                        <a:rPr lang="en-US" sz="1900">
                          <a:latin typeface="Time new roman"/>
                        </a:rPr>
                        <a:t> </a:t>
                      </a:r>
                      <a:r>
                        <a:rPr lang="en-US" sz="1900" err="1">
                          <a:latin typeface="Time new roman"/>
                        </a:rPr>
                        <a:t>thúc</a:t>
                      </a:r>
                    </a:p>
                  </a:txBody>
                  <a:tcPr/>
                </a:tc>
                <a:tc>
                  <a:txBody>
                    <a:bodyPr/>
                    <a:lstStyle/>
                    <a:p>
                      <a:pPr algn="ctr"/>
                      <a:r>
                        <a:rPr lang="en-US" sz="1900" err="1">
                          <a:latin typeface="Time new roman"/>
                        </a:rPr>
                        <a:t>Kết</a:t>
                      </a:r>
                      <a:r>
                        <a:rPr lang="en-US" sz="1900">
                          <a:latin typeface="Time new roman"/>
                        </a:rPr>
                        <a:t> </a:t>
                      </a:r>
                      <a:r>
                        <a:rPr lang="en-US" sz="1900" err="1">
                          <a:latin typeface="Time new roman"/>
                        </a:rPr>
                        <a:t>quả</a:t>
                      </a:r>
                    </a:p>
                  </a:txBody>
                  <a:tcPr/>
                </a:tc>
                <a:extLst>
                  <a:ext uri="{0D108BD9-81ED-4DB2-BD59-A6C34878D82A}">
                    <a16:rowId xmlns:a16="http://schemas.microsoft.com/office/drawing/2014/main" val="1845383395"/>
                  </a:ext>
                </a:extLst>
              </a:tr>
              <a:tr h="3355712">
                <a:tc>
                  <a:txBody>
                    <a:bodyPr/>
                    <a:lstStyle/>
                    <a:p>
                      <a:r>
                        <a:rPr lang="en-US" sz="1900">
                          <a:latin typeface="Time new roman"/>
                        </a:rPr>
                        <a:t>0</a:t>
                      </a:r>
                    </a:p>
                  </a:txBody>
                  <a:tcPr/>
                </a:tc>
                <a:tc>
                  <a:txBody>
                    <a:bodyPr/>
                    <a:lstStyle/>
                    <a:p>
                      <a:r>
                        <a:rPr lang="en-US" sz="1900">
                          <a:latin typeface="Time new roman"/>
                        </a:rPr>
                        <a:t>52</a:t>
                      </a:r>
                    </a:p>
                  </a:txBody>
                  <a:tcPr/>
                </a:tc>
                <a:tc>
                  <a:txBody>
                    <a:bodyPr/>
                    <a:lstStyle/>
                    <a:p>
                      <a:pPr lvl="0">
                        <a:buNone/>
                      </a:pPr>
                      <a:r>
                        <a:rPr lang="en-US" sz="1900" b="0" i="0" u="none" strike="noStrike" noProof="0" err="1">
                          <a:latin typeface="Time new roman"/>
                        </a:rPr>
                        <a:t>mục_đích</a:t>
                      </a:r>
                      <a:r>
                        <a:rPr lang="en-US" sz="1900" b="0" i="0" u="none" strike="noStrike" noProof="0">
                          <a:latin typeface="Time new roman"/>
                        </a:rPr>
                        <a:t> </a:t>
                      </a:r>
                      <a:r>
                        <a:rPr lang="en-US" sz="1900" b="0" i="0" u="none" strike="noStrike" noProof="0" err="1">
                          <a:latin typeface="Time new roman"/>
                        </a:rPr>
                        <a:t>công_tác</a:t>
                      </a:r>
                      <a:r>
                        <a:rPr lang="en-US" sz="1900" b="0" i="0" u="none" strike="noStrike" noProof="0">
                          <a:latin typeface="Time new roman"/>
                        </a:rPr>
                        <a:t> </a:t>
                      </a:r>
                      <a:r>
                        <a:rPr lang="en-US" sz="1900" b="0" i="0" u="none" strike="noStrike" noProof="0" err="1">
                          <a:latin typeface="Time new roman"/>
                        </a:rPr>
                        <a:t>sinh_viên</a:t>
                      </a:r>
                      <a:r>
                        <a:rPr lang="en-US" sz="1900" b="0" i="0" u="none" strike="noStrike" noProof="0">
                          <a:latin typeface="Time new roman"/>
                        </a:rPr>
                        <a:t> </a:t>
                      </a:r>
                      <a:r>
                        <a:rPr lang="en-US" sz="1900" b="0" i="0" u="none" strike="noStrike" noProof="0" err="1">
                          <a:latin typeface="Time new roman"/>
                        </a:rPr>
                        <a:t>là</a:t>
                      </a:r>
                      <a:r>
                        <a:rPr lang="en-US" sz="1900" b="0" i="0" u="none" strike="noStrike" noProof="0">
                          <a:latin typeface="Time new roman"/>
                        </a:rPr>
                        <a:t> </a:t>
                      </a:r>
                      <a:r>
                        <a:rPr lang="en-US" sz="1900" b="0" i="0" u="none" strike="noStrike" noProof="0" err="1">
                          <a:latin typeface="Time new roman"/>
                        </a:rPr>
                        <a:t>một</a:t>
                      </a:r>
                      <a:r>
                        <a:rPr lang="en-US" sz="1900" b="0" i="0" u="none" strike="noStrike" noProof="0">
                          <a:latin typeface="Time new roman"/>
                        </a:rPr>
                        <a:t> </a:t>
                      </a:r>
                      <a:r>
                        <a:rPr lang="en-US" sz="1900" b="0" i="0" u="none" strike="noStrike" noProof="0" err="1">
                          <a:latin typeface="Time new roman"/>
                        </a:rPr>
                        <a:t>trong</a:t>
                      </a:r>
                      <a:r>
                        <a:rPr lang="en-US" sz="1900" b="0" i="0" u="none" strike="noStrike" noProof="0">
                          <a:latin typeface="Time new roman"/>
                        </a:rPr>
                        <a:t> </a:t>
                      </a:r>
                      <a:r>
                        <a:rPr lang="en-US" sz="1900" b="0" i="0" u="none" strike="noStrike" noProof="0" err="1">
                          <a:latin typeface="Time new roman"/>
                        </a:rPr>
                        <a:t>những</a:t>
                      </a:r>
                      <a:r>
                        <a:rPr lang="en-US" sz="1900" b="0" i="0" u="none" strike="noStrike" noProof="0">
                          <a:latin typeface="Time new roman"/>
                        </a:rPr>
                        <a:t> </a:t>
                      </a:r>
                      <a:r>
                        <a:rPr lang="en-US" sz="1900" b="0" i="0" u="none" strike="noStrike" noProof="0" err="1">
                          <a:latin typeface="Time new roman"/>
                        </a:rPr>
                        <a:t>công_tác</a:t>
                      </a:r>
                      <a:r>
                        <a:rPr lang="en-US" sz="1900" b="0" i="0" u="none" strike="noStrike" noProof="0">
                          <a:latin typeface="Time new roman"/>
                        </a:rPr>
                        <a:t> </a:t>
                      </a:r>
                      <a:r>
                        <a:rPr lang="en-US" sz="1900" b="0" i="0" u="none" strike="noStrike" noProof="0" err="1">
                          <a:latin typeface="Time new roman"/>
                        </a:rPr>
                        <a:t>trọng_tâm</a:t>
                      </a:r>
                      <a:r>
                        <a:rPr lang="en-US" sz="1900" b="0" i="0" u="none" strike="noStrike" noProof="0">
                          <a:latin typeface="Time new roman"/>
                        </a:rPr>
                        <a:t> </a:t>
                      </a:r>
                      <a:r>
                        <a:rPr lang="en-US" sz="1900" b="0" i="0" u="none" strike="noStrike" noProof="0" err="1">
                          <a:latin typeface="Time new roman"/>
                        </a:rPr>
                        <a:t>của</a:t>
                      </a:r>
                      <a:r>
                        <a:rPr lang="en-US" sz="1900" b="0" i="0" u="none" strike="noStrike" noProof="0">
                          <a:latin typeface="Time new roman"/>
                        </a:rPr>
                        <a:t> </a:t>
                      </a:r>
                      <a:r>
                        <a:rPr lang="en-US" sz="1900" b="0" i="0" u="none" strike="noStrike" noProof="0" err="1">
                          <a:latin typeface="Time new roman"/>
                        </a:rPr>
                        <a:t>nhà_trường</a:t>
                      </a:r>
                      <a:r>
                        <a:rPr lang="en-US" sz="1900" b="0" i="0" u="none" strike="noStrike" noProof="0">
                          <a:latin typeface="Time new roman"/>
                        </a:rPr>
                        <a:t> </a:t>
                      </a:r>
                      <a:r>
                        <a:rPr lang="en-US" sz="1900" b="0" i="0" u="none" strike="noStrike" noProof="0" err="1">
                          <a:latin typeface="Time new roman"/>
                        </a:rPr>
                        <a:t>nhằm</a:t>
                      </a:r>
                      <a:r>
                        <a:rPr lang="en-US" sz="1900" b="0" i="0" u="none" strike="noStrike" noProof="0">
                          <a:latin typeface="Time new roman"/>
                        </a:rPr>
                        <a:t> </a:t>
                      </a:r>
                      <a:r>
                        <a:rPr lang="en-US" sz="1900" b="0" i="0" u="none" strike="noStrike" noProof="0" err="1">
                          <a:latin typeface="Time new roman"/>
                        </a:rPr>
                        <a:t>bảo_đảm</a:t>
                      </a:r>
                      <a:r>
                        <a:rPr lang="en-US" sz="1900" b="0" i="0" u="none" strike="noStrike" noProof="0">
                          <a:latin typeface="Time new roman"/>
                        </a:rPr>
                        <a:t> </a:t>
                      </a:r>
                      <a:r>
                        <a:rPr lang="en-US" sz="1900" b="0" i="0" u="none" strike="noStrike" noProof="0" err="1">
                          <a:latin typeface="Time new roman"/>
                        </a:rPr>
                        <a:t>thực_hiện</a:t>
                      </a:r>
                      <a:r>
                        <a:rPr lang="en-US" sz="1900" b="0" i="0" u="none" strike="noStrike" noProof="0">
                          <a:latin typeface="Time new roman"/>
                        </a:rPr>
                        <a:t> </a:t>
                      </a:r>
                      <a:r>
                        <a:rPr lang="en-US" sz="1900" b="0" i="0" u="none" strike="noStrike" noProof="0" err="1">
                          <a:latin typeface="Time new roman"/>
                        </a:rPr>
                        <a:t>mục_tiêu</a:t>
                      </a:r>
                      <a:r>
                        <a:rPr lang="en-US" sz="1900" b="0" i="0" u="none" strike="noStrike" noProof="0">
                          <a:latin typeface="Time new roman"/>
                        </a:rPr>
                        <a:t> </a:t>
                      </a:r>
                      <a:r>
                        <a:rPr lang="en-US" sz="1900" b="0" i="0" u="none" strike="noStrike" noProof="0" err="1">
                          <a:latin typeface="Time new roman"/>
                        </a:rPr>
                        <a:t>giáo_dục</a:t>
                      </a:r>
                      <a:r>
                        <a:rPr lang="en-US" sz="1900" b="0" i="0" u="none" strike="noStrike" noProof="0">
                          <a:latin typeface="Time new roman"/>
                        </a:rPr>
                        <a:t> </a:t>
                      </a:r>
                      <a:r>
                        <a:rPr lang="en-US" sz="1900" b="0" i="0" u="none" strike="noStrike" noProof="0" err="1">
                          <a:latin typeface="Time new roman"/>
                        </a:rPr>
                        <a:t>là</a:t>
                      </a:r>
                      <a:r>
                        <a:rPr lang="en-US" sz="1900" b="0" i="0" u="none" strike="noStrike" noProof="0">
                          <a:latin typeface="Time new roman"/>
                        </a:rPr>
                        <a:t> </a:t>
                      </a:r>
                      <a:r>
                        <a:rPr lang="en-US" sz="1900" b="0" i="0" u="none" strike="noStrike" noProof="0" err="1">
                          <a:latin typeface="Time new roman"/>
                        </a:rPr>
                        <a:t>đào_tạo</a:t>
                      </a:r>
                      <a:r>
                        <a:rPr lang="en-US" sz="1900" b="0" i="0" u="none" strike="noStrike" noProof="0">
                          <a:latin typeface="Time new roman"/>
                        </a:rPr>
                        <a:t> </a:t>
                      </a:r>
                      <a:r>
                        <a:rPr lang="en-US" sz="1900" b="0" i="0" u="none" strike="noStrike" noProof="0" err="1">
                          <a:latin typeface="Time new roman"/>
                        </a:rPr>
                        <a:t>con_người</a:t>
                      </a:r>
                      <a:r>
                        <a:rPr lang="en-US" sz="1900" b="0" i="0" u="none" strike="noStrike" noProof="0">
                          <a:latin typeface="Time new roman"/>
                        </a:rPr>
                        <a:t> </a:t>
                      </a:r>
                      <a:r>
                        <a:rPr lang="en-US" sz="1900" b="0" i="0" u="none" strike="noStrike" noProof="0" err="1">
                          <a:latin typeface="Time new roman"/>
                        </a:rPr>
                        <a:t>việt_nam</a:t>
                      </a:r>
                      <a:r>
                        <a:rPr lang="en-US" sz="1900" b="0" i="0" u="none" strike="noStrike" noProof="0">
                          <a:latin typeface="Time new roman"/>
                        </a:rPr>
                        <a:t> </a:t>
                      </a:r>
                      <a:r>
                        <a:rPr lang="en-US" sz="1900" b="0" i="0" u="none" strike="noStrike" noProof="0" err="1">
                          <a:latin typeface="Time new roman"/>
                        </a:rPr>
                        <a:t>phát_triển</a:t>
                      </a:r>
                      <a:r>
                        <a:rPr lang="en-US" sz="1900" b="0" i="0" u="none" strike="noStrike" noProof="0">
                          <a:latin typeface="Time new roman"/>
                        </a:rPr>
                        <a:t> </a:t>
                      </a:r>
                      <a:r>
                        <a:rPr lang="en-US" sz="1900" b="0" i="0" u="none" strike="noStrike" noProof="0" err="1">
                          <a:latin typeface="Time new roman"/>
                        </a:rPr>
                        <a:t>toàn_diện</a:t>
                      </a:r>
                      <a:r>
                        <a:rPr lang="en-US" sz="1900" b="0" i="0" u="none" strike="noStrike" noProof="0">
                          <a:latin typeface="Time new roman"/>
                        </a:rPr>
                        <a:t> </a:t>
                      </a:r>
                      <a:r>
                        <a:rPr lang="en-US" sz="1900" b="0" i="0" u="none" strike="noStrike" noProof="0" err="1">
                          <a:latin typeface="Time new roman"/>
                        </a:rPr>
                        <a:t>có</a:t>
                      </a:r>
                      <a:r>
                        <a:rPr lang="en-US" sz="1900" b="0" i="0" u="none" strike="noStrike" noProof="0">
                          <a:latin typeface="Time new roman"/>
                        </a:rPr>
                        <a:t> </a:t>
                      </a:r>
                      <a:r>
                        <a:rPr lang="en-US" sz="1900" b="0" i="0" u="none" strike="noStrike" noProof="0" err="1">
                          <a:latin typeface="Time new roman"/>
                        </a:rPr>
                        <a:t>đạo_đức</a:t>
                      </a:r>
                      <a:r>
                        <a:rPr lang="en-US" sz="1900" b="0" i="0" u="none" strike="noStrike" noProof="0">
                          <a:latin typeface="Time new roman"/>
                        </a:rPr>
                        <a:t> </a:t>
                      </a:r>
                      <a:r>
                        <a:rPr lang="en-US" sz="1900" b="0" i="0" u="none" strike="noStrike" noProof="0" err="1">
                          <a:latin typeface="Time new roman"/>
                        </a:rPr>
                        <a:t>tri_thức</a:t>
                      </a:r>
                      <a:r>
                        <a:rPr lang="en-US" sz="1900" b="0" i="0" u="none" strike="noStrike" noProof="0">
                          <a:latin typeface="Time new roman"/>
                        </a:rPr>
                        <a:t> </a:t>
                      </a:r>
                      <a:r>
                        <a:rPr lang="en-US" sz="1900" b="0" i="0" u="none" strike="noStrike" noProof="0" err="1">
                          <a:latin typeface="Time new roman"/>
                        </a:rPr>
                        <a:t>sức_khoẻ</a:t>
                      </a:r>
                      <a:r>
                        <a:rPr lang="en-US" sz="1900" b="0" i="0" u="none" strike="noStrike" noProof="0">
                          <a:latin typeface="Time new roman"/>
                        </a:rPr>
                        <a:t> </a:t>
                      </a:r>
                      <a:r>
                        <a:rPr lang="en-US" sz="1900" b="0" i="0" u="none" strike="noStrike" noProof="0" err="1">
                          <a:latin typeface="Time new roman"/>
                        </a:rPr>
                        <a:t>thẩm_mỹ</a:t>
                      </a:r>
                      <a:r>
                        <a:rPr lang="en-US" sz="1900" b="0" i="0" u="none" strike="noStrike" noProof="0">
                          <a:latin typeface="Time new roman"/>
                        </a:rPr>
                        <a:t> </a:t>
                      </a:r>
                      <a:r>
                        <a:rPr lang="en-US" sz="1900" b="0" i="0" u="none" strike="noStrike" noProof="0" err="1">
                          <a:latin typeface="Time new roman"/>
                        </a:rPr>
                        <a:t>và</a:t>
                      </a:r>
                      <a:r>
                        <a:rPr lang="en-US" sz="1900" b="0" i="0" u="none" strike="noStrike" noProof="0">
                          <a:latin typeface="Time new roman"/>
                        </a:rPr>
                        <a:t> </a:t>
                      </a:r>
                      <a:r>
                        <a:rPr lang="en-US" sz="1900" b="0" i="0" u="none" strike="noStrike" noProof="0" err="1">
                          <a:latin typeface="Time new roman"/>
                        </a:rPr>
                        <a:t>nghề_nghiệp</a:t>
                      </a:r>
                      <a:r>
                        <a:rPr lang="en-US" sz="1900" b="0" i="0" u="none" strike="noStrike" noProof="0">
                          <a:latin typeface="Time new roman"/>
                        </a:rPr>
                        <a:t> </a:t>
                      </a:r>
                      <a:r>
                        <a:rPr lang="en-US" sz="1900" b="0" i="0" u="none" strike="noStrike" noProof="0" err="1">
                          <a:latin typeface="Time new roman"/>
                        </a:rPr>
                        <a:t>trung_thành</a:t>
                      </a:r>
                      <a:r>
                        <a:rPr lang="en-US" sz="1900" b="0" i="0" u="none" strike="noStrike" noProof="0">
                          <a:latin typeface="Time new roman"/>
                        </a:rPr>
                        <a:t> </a:t>
                      </a:r>
                      <a:r>
                        <a:rPr lang="en-US" sz="1900" b="0" i="0" u="none" strike="noStrike" noProof="0" err="1">
                          <a:latin typeface="Time new roman"/>
                        </a:rPr>
                        <a:t>với</a:t>
                      </a:r>
                      <a:r>
                        <a:rPr lang="en-US" sz="1900" b="0" i="0" u="none" strike="noStrike" noProof="0">
                          <a:latin typeface="Time new roman"/>
                        </a:rPr>
                        <a:t> </a:t>
                      </a:r>
                      <a:r>
                        <a:rPr lang="en-US" sz="1900" b="0" i="0" u="none" strike="noStrike" noProof="0" err="1">
                          <a:latin typeface="Time new roman"/>
                        </a:rPr>
                        <a:t>lý_tưởng</a:t>
                      </a:r>
                      <a:r>
                        <a:rPr lang="en-US" sz="1900" b="0" i="0" u="none" strike="noStrike" noProof="0">
                          <a:latin typeface="Time new roman"/>
                        </a:rPr>
                        <a:t> </a:t>
                      </a:r>
                      <a:r>
                        <a:rPr lang="en-US" sz="1900" b="0" i="0" u="none" strike="noStrike" noProof="0" err="1">
                          <a:latin typeface="Time new roman"/>
                        </a:rPr>
                        <a:t>độc_lập</a:t>
                      </a:r>
                      <a:r>
                        <a:rPr lang="en-US" sz="1900" b="0" i="0" u="none" strike="noStrike" noProof="0">
                          <a:latin typeface="Time new roman"/>
                        </a:rPr>
                        <a:t> </a:t>
                      </a:r>
                      <a:r>
                        <a:rPr lang="en-US" sz="1900" b="0" i="0" u="none" strike="noStrike" noProof="0" err="1">
                          <a:latin typeface="Time new roman"/>
                        </a:rPr>
                        <a:t>dân_tộc</a:t>
                      </a:r>
                      <a:r>
                        <a:rPr lang="en-US" sz="1900" b="0" i="0" u="none" strike="noStrike" noProof="0">
                          <a:latin typeface="Time new roman"/>
                        </a:rPr>
                        <a:t> </a:t>
                      </a:r>
                      <a:r>
                        <a:rPr lang="en-US" sz="1900" b="0" i="0" u="none" strike="noStrike" noProof="0" err="1">
                          <a:latin typeface="Time new roman"/>
                        </a:rPr>
                        <a:t>và</a:t>
                      </a:r>
                      <a:r>
                        <a:rPr lang="en-US" sz="1900" b="0" i="0" u="none" strike="noStrike" noProof="0">
                          <a:latin typeface="Time new roman"/>
                        </a:rPr>
                        <a:t> </a:t>
                      </a:r>
                      <a:r>
                        <a:rPr lang="en-US" sz="1900" b="0" i="0" u="none" strike="noStrike" noProof="0" err="1">
                          <a:latin typeface="Time new roman"/>
                        </a:rPr>
                        <a:t>chủ_nghĩa_xã_hội</a:t>
                      </a:r>
                      <a:r>
                        <a:rPr lang="en-US" sz="1900" b="0" i="0" u="none" strike="noStrike" noProof="0">
                          <a:latin typeface="Time new roman"/>
                        </a:rPr>
                        <a:t> </a:t>
                      </a:r>
                      <a:r>
                        <a:rPr lang="en-US" sz="1900" b="0" i="0" u="none" strike="noStrike" noProof="0" err="1">
                          <a:latin typeface="Time new roman"/>
                        </a:rPr>
                        <a:t>hình_thành</a:t>
                      </a:r>
                      <a:r>
                        <a:rPr lang="en-US" sz="1900" b="0" i="0" u="none" strike="noStrike" noProof="0">
                          <a:latin typeface="Time new roman"/>
                        </a:rPr>
                        <a:t> </a:t>
                      </a:r>
                      <a:r>
                        <a:rPr lang="en-US" sz="1900" b="0" i="0" u="none" strike="noStrike" noProof="0" err="1">
                          <a:latin typeface="Time new roman"/>
                        </a:rPr>
                        <a:t>và</a:t>
                      </a:r>
                      <a:r>
                        <a:rPr lang="en-US" sz="1900" b="0" i="0" u="none" strike="noStrike" noProof="0">
                          <a:latin typeface="Time new roman"/>
                        </a:rPr>
                        <a:t> </a:t>
                      </a:r>
                      <a:r>
                        <a:rPr lang="en-US" sz="1900" b="0" i="0" u="none" strike="noStrike" noProof="0" err="1">
                          <a:latin typeface="Time new roman"/>
                        </a:rPr>
                        <a:t>bồi_dưỡng</a:t>
                      </a:r>
                      <a:r>
                        <a:rPr lang="en-US" sz="1900" b="0" i="0" u="none" strike="noStrike" noProof="0">
                          <a:latin typeface="Time new roman"/>
                        </a:rPr>
                        <a:t> </a:t>
                      </a:r>
                      <a:r>
                        <a:rPr lang="en-US" sz="1900" b="0" i="0" u="none" strike="noStrike" noProof="0" err="1">
                          <a:latin typeface="Time new roman"/>
                        </a:rPr>
                        <a:t>nhân_cách</a:t>
                      </a:r>
                      <a:r>
                        <a:rPr lang="en-US" sz="1900" b="0" i="0" u="none" strike="noStrike" noProof="0">
                          <a:latin typeface="Time new roman"/>
                        </a:rPr>
                        <a:t> </a:t>
                      </a:r>
                      <a:r>
                        <a:rPr lang="en-US" sz="1900" b="0" i="0" u="none" strike="noStrike" noProof="0" err="1">
                          <a:latin typeface="Time new roman"/>
                        </a:rPr>
                        <a:t>phẩm_chất</a:t>
                      </a:r>
                      <a:r>
                        <a:rPr lang="en-US" sz="1900" b="0" i="0" u="none" strike="noStrike" noProof="0">
                          <a:latin typeface="Time new roman"/>
                        </a:rPr>
                        <a:t> </a:t>
                      </a:r>
                      <a:r>
                        <a:rPr lang="en-US" sz="1900" b="0" i="0" u="none" strike="noStrike" noProof="0" err="1">
                          <a:latin typeface="Time new roman"/>
                        </a:rPr>
                        <a:t>và</a:t>
                      </a:r>
                      <a:r>
                        <a:rPr lang="en-US" sz="1900" b="0" i="0" u="none" strike="noStrike" noProof="0">
                          <a:latin typeface="Time new roman"/>
                        </a:rPr>
                        <a:t> </a:t>
                      </a:r>
                      <a:r>
                        <a:rPr lang="en-US" sz="1900" b="0" i="0" u="none" strike="noStrike" noProof="0" err="1">
                          <a:latin typeface="Time new roman"/>
                        </a:rPr>
                        <a:t>năng_lực</a:t>
                      </a:r>
                      <a:r>
                        <a:rPr lang="en-US" sz="1900" b="0" i="0" u="none" strike="noStrike" noProof="0">
                          <a:latin typeface="Time new roman"/>
                        </a:rPr>
                        <a:t> </a:t>
                      </a:r>
                      <a:r>
                        <a:rPr lang="en-US" sz="1900" b="0" i="0" u="none" strike="noStrike" noProof="0" err="1">
                          <a:latin typeface="Time new roman"/>
                        </a:rPr>
                        <a:t>công_dân</a:t>
                      </a:r>
                      <a:r>
                        <a:rPr lang="en-US" sz="1900" b="0" i="0" u="none" strike="noStrike" noProof="0">
                          <a:latin typeface="Time new roman"/>
                        </a:rPr>
                        <a:t> </a:t>
                      </a:r>
                      <a:r>
                        <a:rPr lang="en-US" sz="1900" b="0" i="0" u="none" strike="noStrike" noProof="0" err="1">
                          <a:latin typeface="Time new roman"/>
                        </a:rPr>
                        <a:t>đáp_ứng</a:t>
                      </a:r>
                      <a:r>
                        <a:rPr lang="en-US" sz="1900" b="0" i="0" u="none" strike="noStrike" noProof="0">
                          <a:latin typeface="Time new roman"/>
                        </a:rPr>
                        <a:t> </a:t>
                      </a:r>
                      <a:r>
                        <a:rPr lang="en-US" sz="1900" b="0" i="0" u="none" strike="noStrike" noProof="0" err="1">
                          <a:latin typeface="Time new roman"/>
                        </a:rPr>
                        <a:t>yêu_cầu</a:t>
                      </a:r>
                      <a:r>
                        <a:rPr lang="en-US" sz="1900" b="0" i="0" u="none" strike="noStrike" noProof="0">
                          <a:latin typeface="Time new roman"/>
                        </a:rPr>
                        <a:t> </a:t>
                      </a:r>
                      <a:r>
                        <a:rPr lang="en-US" sz="1900" b="0" i="0" u="none" strike="noStrike" noProof="0" err="1">
                          <a:latin typeface="Time new roman"/>
                        </a:rPr>
                        <a:t>của</a:t>
                      </a:r>
                      <a:r>
                        <a:rPr lang="en-US" sz="1900" b="0" i="0" u="none" strike="noStrike" noProof="0">
                          <a:latin typeface="Time new roman"/>
                        </a:rPr>
                        <a:t> </a:t>
                      </a:r>
                      <a:r>
                        <a:rPr lang="en-US" sz="1900" b="0" i="0" u="none" strike="noStrike" noProof="0" err="1">
                          <a:latin typeface="Time new roman"/>
                        </a:rPr>
                        <a:t>sự_nghiệp</a:t>
                      </a:r>
                      <a:r>
                        <a:rPr lang="en-US" sz="1900" b="0" i="0" u="none" strike="noStrike" noProof="0">
                          <a:latin typeface="Time new roman"/>
                        </a:rPr>
                        <a:t> </a:t>
                      </a:r>
                      <a:r>
                        <a:rPr lang="en-US" sz="1900" b="0" i="0" u="none" strike="noStrike" noProof="0" err="1">
                          <a:latin typeface="Time new roman"/>
                        </a:rPr>
                        <a:t>xây_dựng</a:t>
                      </a:r>
                      <a:r>
                        <a:rPr lang="en-US" sz="1900" b="0" i="0" u="none" strike="noStrike" noProof="0">
                          <a:latin typeface="Time new roman"/>
                        </a:rPr>
                        <a:t> </a:t>
                      </a:r>
                      <a:r>
                        <a:rPr lang="en-US" sz="1900" b="0" i="0" u="none" strike="noStrike" noProof="0" err="1">
                          <a:latin typeface="Time new roman"/>
                        </a:rPr>
                        <a:t>và</a:t>
                      </a:r>
                      <a:r>
                        <a:rPr lang="en-US" sz="1900" b="0" i="0" u="none" strike="noStrike" noProof="0">
                          <a:latin typeface="Time new roman"/>
                        </a:rPr>
                        <a:t> </a:t>
                      </a:r>
                      <a:r>
                        <a:rPr lang="en-US" sz="1900" b="0" i="0" u="none" strike="noStrike" noProof="0" err="1">
                          <a:latin typeface="Time new roman"/>
                        </a:rPr>
                        <a:t>bảo_vệ</a:t>
                      </a:r>
                      <a:r>
                        <a:rPr lang="en-US" sz="1900" b="0" i="0" u="none" strike="noStrike" noProof="0">
                          <a:latin typeface="Time new roman"/>
                        </a:rPr>
                        <a:t> </a:t>
                      </a:r>
                      <a:r>
                        <a:rPr lang="en-US" sz="1900" b="0" i="0" u="none" strike="noStrike" noProof="0" err="1">
                          <a:latin typeface="Time new roman"/>
                        </a:rPr>
                        <a:t>tổ_quốc</a:t>
                      </a:r>
                      <a:endParaRPr lang="en-US" sz="1900" err="1">
                        <a:latin typeface="Time new roman"/>
                      </a:endParaRPr>
                    </a:p>
                  </a:txBody>
                  <a:tcPr/>
                </a:tc>
                <a:extLst>
                  <a:ext uri="{0D108BD9-81ED-4DB2-BD59-A6C34878D82A}">
                    <a16:rowId xmlns:a16="http://schemas.microsoft.com/office/drawing/2014/main" val="4245170983"/>
                  </a:ext>
                </a:extLst>
              </a:tr>
            </a:tbl>
          </a:graphicData>
        </a:graphic>
      </p:graphicFrame>
    </p:spTree>
    <p:extLst>
      <p:ext uri="{BB962C8B-B14F-4D97-AF65-F5344CB8AC3E}">
        <p14:creationId xmlns:p14="http://schemas.microsoft.com/office/powerpoint/2010/main" val="3582941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B2FB-FE38-2691-92F9-81BB416530A8}"/>
              </a:ext>
            </a:extLst>
          </p:cNvPr>
          <p:cNvSpPr>
            <a:spLocks noGrp="1"/>
          </p:cNvSpPr>
          <p:nvPr>
            <p:ph type="title"/>
          </p:nvPr>
        </p:nvSpPr>
        <p:spPr/>
        <p:txBody>
          <a:bodyPr>
            <a:normAutofit/>
          </a:bodyPr>
          <a:lstStyle/>
          <a:p>
            <a:r>
              <a:rPr lang="en-US" sz="5500">
                <a:latin typeface="Time new roman"/>
              </a:rPr>
              <a:t>5. </a:t>
            </a:r>
            <a:r>
              <a:rPr lang="en-US" sz="5500" err="1">
                <a:latin typeface="Time new roman"/>
              </a:rPr>
              <a:t>Kết</a:t>
            </a:r>
            <a:r>
              <a:rPr lang="en-US" sz="5500">
                <a:latin typeface="Time new roman"/>
              </a:rPr>
              <a:t> </a:t>
            </a:r>
            <a:r>
              <a:rPr lang="en-US" sz="5500" err="1">
                <a:latin typeface="Time new roman"/>
              </a:rPr>
              <a:t>luận</a:t>
            </a:r>
            <a:r>
              <a:rPr lang="en-US" sz="5500">
                <a:latin typeface="Time new roman"/>
              </a:rPr>
              <a:t> </a:t>
            </a:r>
            <a:r>
              <a:rPr lang="en-US" sz="5500" err="1">
                <a:latin typeface="Time new roman"/>
              </a:rPr>
              <a:t>và</a:t>
            </a:r>
            <a:r>
              <a:rPr lang="en-US" sz="5500">
                <a:latin typeface="Time new roman"/>
              </a:rPr>
              <a:t> </a:t>
            </a:r>
            <a:r>
              <a:rPr lang="en-US" sz="5500" err="1">
                <a:latin typeface="Time new roman"/>
              </a:rPr>
              <a:t>hướng</a:t>
            </a:r>
            <a:r>
              <a:rPr lang="en-US" sz="5500">
                <a:latin typeface="Time new roman"/>
              </a:rPr>
              <a:t> </a:t>
            </a:r>
            <a:r>
              <a:rPr lang="en-US" sz="5500" err="1">
                <a:latin typeface="Time new roman"/>
              </a:rPr>
              <a:t>phát</a:t>
            </a:r>
            <a:r>
              <a:rPr lang="en-US" sz="5500">
                <a:latin typeface="Time new roman"/>
              </a:rPr>
              <a:t> </a:t>
            </a:r>
            <a:r>
              <a:rPr lang="en-US" sz="5500" err="1">
                <a:latin typeface="Time new roman"/>
              </a:rPr>
              <a:t>triển</a:t>
            </a:r>
            <a:endParaRPr lang="en-US" sz="5500">
              <a:latin typeface="Time new roman"/>
            </a:endParaRPr>
          </a:p>
        </p:txBody>
      </p:sp>
      <p:sp>
        <p:nvSpPr>
          <p:cNvPr id="7" name="Content Placeholder 6">
            <a:extLst>
              <a:ext uri="{FF2B5EF4-FFF2-40B4-BE49-F238E27FC236}">
                <a16:creationId xmlns:a16="http://schemas.microsoft.com/office/drawing/2014/main" id="{AB9BAC29-3BF3-6A5C-133D-E4718D33305F}"/>
              </a:ext>
            </a:extLst>
          </p:cNvPr>
          <p:cNvSpPr>
            <a:spLocks noGrp="1"/>
          </p:cNvSpPr>
          <p:nvPr>
            <p:ph sz="half" idx="2"/>
          </p:nvPr>
        </p:nvSpPr>
        <p:spPr>
          <a:xfrm>
            <a:off x="241852" y="6370981"/>
            <a:ext cx="11708295" cy="487019"/>
          </a:xfrm>
        </p:spPr>
        <p:txBody>
          <a:bodyPr>
            <a:normAutofit fontScale="92500"/>
          </a:bodyPr>
          <a:lstStyle/>
          <a:p>
            <a:pPr marL="0" indent="0">
              <a:buNone/>
            </a:pPr>
            <a:r>
              <a:rPr lang="en-US" sz="2200" err="1">
                <a:latin typeface="Time new roman"/>
              </a:rPr>
              <a:t>Khóa</a:t>
            </a:r>
            <a:r>
              <a:rPr lang="en-US" sz="2200">
                <a:latin typeface="Time new roman"/>
              </a:rPr>
              <a:t> </a:t>
            </a:r>
            <a:r>
              <a:rPr lang="en-US" sz="2200" err="1">
                <a:latin typeface="Time new roman"/>
              </a:rPr>
              <a:t>luận</a:t>
            </a:r>
            <a:r>
              <a:rPr lang="en-US" sz="2200">
                <a:latin typeface="Time new roman"/>
              </a:rPr>
              <a:t> </a:t>
            </a:r>
            <a:r>
              <a:rPr lang="en-US" sz="2200" err="1">
                <a:latin typeface="Time new roman"/>
              </a:rPr>
              <a:t>tốt</a:t>
            </a:r>
            <a:r>
              <a:rPr lang="en-US" sz="2200">
                <a:latin typeface="Time new roman"/>
              </a:rPr>
              <a:t> </a:t>
            </a:r>
            <a:r>
              <a:rPr lang="en-US" sz="2200" err="1">
                <a:latin typeface="Time new roman"/>
              </a:rPr>
              <a:t>nghiệp</a:t>
            </a:r>
            <a:r>
              <a:rPr lang="en-US" sz="2200">
                <a:latin typeface="Time new roman"/>
              </a:rPr>
              <a:t>                                                                                                                       GVHD: TS. </a:t>
            </a:r>
            <a:r>
              <a:rPr lang="en-US" sz="2200" err="1">
                <a:latin typeface="Time new roman"/>
              </a:rPr>
              <a:t>Đặng</a:t>
            </a:r>
            <a:r>
              <a:rPr lang="en-US" sz="2200">
                <a:latin typeface="Time new roman"/>
              </a:rPr>
              <a:t> </a:t>
            </a:r>
            <a:r>
              <a:rPr lang="en-US" sz="2200" err="1">
                <a:latin typeface="Time new roman"/>
              </a:rPr>
              <a:t>Thị</a:t>
            </a:r>
            <a:r>
              <a:rPr lang="en-US" sz="2200">
                <a:latin typeface="Time new roman"/>
              </a:rPr>
              <a:t> </a:t>
            </a:r>
            <a:r>
              <a:rPr lang="en-US" sz="2200" err="1">
                <a:latin typeface="Time new roman"/>
              </a:rPr>
              <a:t>Phúc</a:t>
            </a:r>
            <a:r>
              <a:rPr lang="en-US" sz="2200">
                <a:latin typeface="Time new roman"/>
              </a:rPr>
              <a:t>                     </a:t>
            </a:r>
          </a:p>
        </p:txBody>
      </p:sp>
      <p:sp>
        <p:nvSpPr>
          <p:cNvPr id="3" name="TextBox 2">
            <a:extLst>
              <a:ext uri="{FF2B5EF4-FFF2-40B4-BE49-F238E27FC236}">
                <a16:creationId xmlns:a16="http://schemas.microsoft.com/office/drawing/2014/main" id="{3925E60C-AD34-49EA-A709-7C154865C665}"/>
              </a:ext>
            </a:extLst>
          </p:cNvPr>
          <p:cNvSpPr txBox="1"/>
          <p:nvPr/>
        </p:nvSpPr>
        <p:spPr>
          <a:xfrm>
            <a:off x="838201" y="1934817"/>
            <a:ext cx="10969486" cy="4154984"/>
          </a:xfrm>
          <a:prstGeom prst="rect">
            <a:avLst/>
          </a:prstGeom>
          <a:noFill/>
        </p:spPr>
        <p:txBody>
          <a:bodyPr wrap="square" rtlCol="0">
            <a:spAutoFit/>
          </a:bodyPr>
          <a:lstStyle/>
          <a:p>
            <a:pPr marL="342900" indent="-342900">
              <a:buFont typeface="Arial" panose="020B0604020202020204" pitchFamily="34" charset="0"/>
              <a:buChar char="•"/>
            </a:pPr>
            <a:r>
              <a:rPr lang="en-US" sz="2400"/>
              <a:t>Kết luận:</a:t>
            </a:r>
          </a:p>
          <a:p>
            <a:pPr marL="800100" lvl="1" indent="-342900">
              <a:buFont typeface="Wingdings" panose="05000000000000000000" pitchFamily="2" charset="2"/>
              <a:buChar char="ü"/>
            </a:pPr>
            <a:r>
              <a:rPr lang="en-US" sz="2400"/>
              <a:t>Trong khóa luận đã thử nghiệm qua các model để đạt được kết quả khả quan cho quá trình phân tích câu hỏi và các tác vụ phía sau.</a:t>
            </a:r>
          </a:p>
          <a:p>
            <a:pPr marL="800100" lvl="1" indent="-342900">
              <a:buFont typeface="Wingdings" panose="05000000000000000000" pitchFamily="2" charset="2"/>
              <a:buChar char="ü"/>
            </a:pPr>
            <a:r>
              <a:rPr lang="en-US" sz="2400"/>
              <a:t>Nhược điểm: chưa tốt cho câu dài, dữ liệu mới. Dối với dữ liệu mới có vài trường hợp dẫn đến trọng số âm khi áp dụng vào BM25 sẽ dẫn đến lỗi do log của số âm.</a:t>
            </a:r>
          </a:p>
          <a:p>
            <a:pPr marL="342900" indent="-342900">
              <a:buFont typeface="Arial" panose="020B0604020202020204" pitchFamily="34" charset="0"/>
              <a:buChar char="•"/>
            </a:pPr>
            <a:r>
              <a:rPr lang="en-US" sz="2400"/>
              <a:t>Hướng phát triển:</a:t>
            </a:r>
          </a:p>
          <a:p>
            <a:pPr marL="800100" lvl="1" indent="-342900">
              <a:buFont typeface="Wingdings" panose="05000000000000000000" pitchFamily="2" charset="2"/>
              <a:buChar char="ü"/>
            </a:pPr>
            <a:r>
              <a:rPr lang="en-US" sz="2400"/>
              <a:t>Thêm nhiều dữ liệu hơn cho bài toán</a:t>
            </a:r>
          </a:p>
          <a:p>
            <a:pPr marL="800100" lvl="1" indent="-342900">
              <a:buFont typeface="Wingdings" panose="05000000000000000000" pitchFamily="2" charset="2"/>
              <a:buChar char="ü"/>
            </a:pPr>
            <a:r>
              <a:rPr lang="en-US" sz="2400"/>
              <a:t>Cải thiện mô hình để đảm bảo tính ứng dụng bởi vì mô hình hiện tại khá nặng</a:t>
            </a:r>
          </a:p>
          <a:p>
            <a:pPr marL="800100" lvl="1" indent="-342900">
              <a:buFont typeface="Wingdings" panose="05000000000000000000" pitchFamily="2" charset="2"/>
              <a:buChar char="ü"/>
            </a:pPr>
            <a:r>
              <a:rPr lang="en-US" sz="2400"/>
              <a:t>Thử nghiêm trên nhiều mô hình mới hơn nữa để tìm mô hình phù hợp với bài toán</a:t>
            </a:r>
          </a:p>
        </p:txBody>
      </p:sp>
    </p:spTree>
    <p:extLst>
      <p:ext uri="{BB962C8B-B14F-4D97-AF65-F5344CB8AC3E}">
        <p14:creationId xmlns:p14="http://schemas.microsoft.com/office/powerpoint/2010/main" val="4177074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B2FB-FE38-2691-92F9-81BB416530A8}"/>
              </a:ext>
            </a:extLst>
          </p:cNvPr>
          <p:cNvSpPr>
            <a:spLocks noGrp="1"/>
          </p:cNvSpPr>
          <p:nvPr>
            <p:ph type="title"/>
          </p:nvPr>
        </p:nvSpPr>
        <p:spPr>
          <a:xfrm>
            <a:off x="1027043" y="2591490"/>
            <a:ext cx="10515600" cy="1325563"/>
          </a:xfrm>
        </p:spPr>
        <p:txBody>
          <a:bodyPr>
            <a:noAutofit/>
          </a:bodyPr>
          <a:lstStyle/>
          <a:p>
            <a:pPr algn="ctr"/>
            <a:r>
              <a:rPr lang="en-US" sz="6000">
                <a:latin typeface="Time new roman"/>
              </a:rPr>
              <a:t>CẢM ƠN CÔ </a:t>
            </a:r>
            <a:br>
              <a:rPr lang="en-US" sz="6000">
                <a:latin typeface="Time new roman"/>
              </a:rPr>
            </a:br>
            <a:r>
              <a:rPr lang="en-US" sz="6000">
                <a:latin typeface="Time new roman"/>
              </a:rPr>
              <a:t>ĐÃ LẮNG NGHE</a:t>
            </a:r>
          </a:p>
        </p:txBody>
      </p:sp>
    </p:spTree>
    <p:extLst>
      <p:ext uri="{BB962C8B-B14F-4D97-AF65-F5344CB8AC3E}">
        <p14:creationId xmlns:p14="http://schemas.microsoft.com/office/powerpoint/2010/main" val="61397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B2FB-FE38-2691-92F9-81BB416530A8}"/>
              </a:ext>
            </a:extLst>
          </p:cNvPr>
          <p:cNvSpPr>
            <a:spLocks noGrp="1"/>
          </p:cNvSpPr>
          <p:nvPr>
            <p:ph type="title"/>
          </p:nvPr>
        </p:nvSpPr>
        <p:spPr>
          <a:xfrm>
            <a:off x="838199" y="1826177"/>
            <a:ext cx="10790583" cy="4097545"/>
          </a:xfrm>
        </p:spPr>
        <p:txBody>
          <a:bodyPr>
            <a:normAutofit fontScale="90000"/>
          </a:bodyPr>
          <a:lstStyle/>
          <a:p>
            <a:pPr algn="ctr"/>
            <a:r>
              <a:rPr lang="en-US"/>
              <a:t>  </a:t>
            </a:r>
            <a:r>
              <a:rPr lang="en-US" sz="6100" err="1">
                <a:latin typeface="Time new roman"/>
              </a:rPr>
              <a:t>Ứng</a:t>
            </a:r>
            <a:r>
              <a:rPr lang="en-US" sz="6100">
                <a:latin typeface="Time new roman"/>
              </a:rPr>
              <a:t> </a:t>
            </a:r>
            <a:r>
              <a:rPr lang="en-US" sz="6100" err="1">
                <a:latin typeface="Time new roman"/>
              </a:rPr>
              <a:t>dụng</a:t>
            </a:r>
            <a:r>
              <a:rPr lang="en-US" sz="6100">
                <a:latin typeface="Time new roman"/>
              </a:rPr>
              <a:t> </a:t>
            </a:r>
            <a:r>
              <a:rPr lang="en-US" sz="6100" err="1">
                <a:latin typeface="Time new roman"/>
              </a:rPr>
              <a:t>học</a:t>
            </a:r>
            <a:r>
              <a:rPr lang="en-US" sz="6100">
                <a:latin typeface="Time new roman"/>
              </a:rPr>
              <a:t> </a:t>
            </a:r>
            <a:r>
              <a:rPr lang="en-US" sz="6100" err="1">
                <a:latin typeface="Time new roman"/>
              </a:rPr>
              <a:t>sâu</a:t>
            </a:r>
            <a:r>
              <a:rPr lang="en-US" sz="6100">
                <a:latin typeface="Time new roman"/>
              </a:rPr>
              <a:t> </a:t>
            </a:r>
            <a:r>
              <a:rPr lang="en-US" sz="6100" err="1">
                <a:latin typeface="Time new roman"/>
              </a:rPr>
              <a:t>để</a:t>
            </a:r>
            <a:r>
              <a:rPr lang="en-US" sz="6100">
                <a:latin typeface="Time new roman"/>
              </a:rPr>
              <a:t> </a:t>
            </a:r>
            <a:r>
              <a:rPr lang="en-US" sz="6100" err="1">
                <a:latin typeface="Time new roman"/>
              </a:rPr>
              <a:t>cải</a:t>
            </a:r>
            <a:r>
              <a:rPr lang="en-US" sz="6100">
                <a:latin typeface="Time new roman"/>
              </a:rPr>
              <a:t> </a:t>
            </a:r>
            <a:r>
              <a:rPr lang="en-US" sz="6100" err="1">
                <a:latin typeface="Time new roman"/>
              </a:rPr>
              <a:t>tiến</a:t>
            </a:r>
            <a:r>
              <a:rPr lang="en-US" sz="6100">
                <a:latin typeface="Time new roman"/>
              </a:rPr>
              <a:t> </a:t>
            </a:r>
            <a:r>
              <a:rPr lang="en-US" sz="6100" err="1">
                <a:latin typeface="Time new roman"/>
              </a:rPr>
              <a:t>mô</a:t>
            </a:r>
            <a:r>
              <a:rPr lang="en-US" sz="6100">
                <a:latin typeface="Time new roman"/>
              </a:rPr>
              <a:t> </a:t>
            </a:r>
            <a:r>
              <a:rPr lang="en-US" sz="6100" err="1">
                <a:latin typeface="Time new roman"/>
              </a:rPr>
              <a:t>hình</a:t>
            </a:r>
            <a:r>
              <a:rPr lang="en-US" sz="6100">
                <a:latin typeface="Time new roman"/>
              </a:rPr>
              <a:t> </a:t>
            </a:r>
            <a:r>
              <a:rPr lang="en-US" sz="6100" err="1">
                <a:latin typeface="Time new roman"/>
              </a:rPr>
              <a:t>phân</a:t>
            </a:r>
            <a:r>
              <a:rPr lang="en-US" sz="6100">
                <a:latin typeface="Time new roman"/>
              </a:rPr>
              <a:t> </a:t>
            </a:r>
            <a:r>
              <a:rPr lang="en-US" sz="6100" err="1">
                <a:latin typeface="Time new roman"/>
              </a:rPr>
              <a:t>tích</a:t>
            </a:r>
            <a:r>
              <a:rPr lang="en-US" sz="6100">
                <a:latin typeface="Time new roman"/>
              </a:rPr>
              <a:t> </a:t>
            </a:r>
            <a:r>
              <a:rPr lang="en-US" sz="6100" err="1">
                <a:latin typeface="Time new roman"/>
              </a:rPr>
              <a:t>câu</a:t>
            </a:r>
            <a:r>
              <a:rPr lang="en-US" sz="6100">
                <a:latin typeface="Time new roman"/>
              </a:rPr>
              <a:t> </a:t>
            </a:r>
            <a:r>
              <a:rPr lang="en-US" sz="6100" err="1">
                <a:latin typeface="Time new roman"/>
              </a:rPr>
              <a:t>hỏi</a:t>
            </a:r>
            <a:r>
              <a:rPr lang="en-US" sz="6100">
                <a:latin typeface="Time new roman"/>
              </a:rPr>
              <a:t> </a:t>
            </a:r>
            <a:r>
              <a:rPr lang="en-US" sz="6100" err="1">
                <a:latin typeface="Time new roman"/>
              </a:rPr>
              <a:t>trong</a:t>
            </a:r>
            <a:r>
              <a:rPr lang="en-US" sz="6100">
                <a:latin typeface="Time new roman"/>
              </a:rPr>
              <a:t> </a:t>
            </a:r>
            <a:r>
              <a:rPr lang="en-US" sz="6100" err="1">
                <a:latin typeface="Time new roman"/>
              </a:rPr>
              <a:t>bài</a:t>
            </a:r>
            <a:r>
              <a:rPr lang="en-US" sz="6100">
                <a:latin typeface="Time new roman"/>
              </a:rPr>
              <a:t> </a:t>
            </a:r>
            <a:r>
              <a:rPr lang="en-US" sz="6100" err="1">
                <a:latin typeface="Time new roman"/>
              </a:rPr>
              <a:t>toán</a:t>
            </a:r>
            <a:r>
              <a:rPr lang="en-US" sz="6100">
                <a:latin typeface="Time new roman"/>
              </a:rPr>
              <a:t> </a:t>
            </a:r>
            <a:r>
              <a:rPr lang="en-US" sz="6100" err="1">
                <a:latin typeface="Time new roman"/>
              </a:rPr>
              <a:t>trả</a:t>
            </a:r>
            <a:r>
              <a:rPr lang="en-US" sz="6100">
                <a:latin typeface="Time new roman"/>
              </a:rPr>
              <a:t> </a:t>
            </a:r>
            <a:r>
              <a:rPr lang="en-US" sz="6100" err="1">
                <a:latin typeface="Time new roman"/>
              </a:rPr>
              <a:t>lời</a:t>
            </a:r>
            <a:r>
              <a:rPr lang="en-US" sz="6100">
                <a:latin typeface="Time new roman"/>
              </a:rPr>
              <a:t> </a:t>
            </a:r>
            <a:r>
              <a:rPr lang="en-US" sz="6100" err="1">
                <a:latin typeface="Time new roman"/>
              </a:rPr>
              <a:t>câu</a:t>
            </a:r>
            <a:r>
              <a:rPr lang="en-US" sz="6100">
                <a:latin typeface="Time new roman"/>
              </a:rPr>
              <a:t> </a:t>
            </a:r>
            <a:r>
              <a:rPr lang="en-US" sz="6100" err="1">
                <a:latin typeface="Time new roman"/>
              </a:rPr>
              <a:t>hỏi</a:t>
            </a:r>
            <a:br>
              <a:rPr lang="en-US"/>
            </a:br>
            <a:r>
              <a:rPr lang="en-US"/>
              <a:t>                         </a:t>
            </a:r>
            <a:br>
              <a:rPr lang="en-US"/>
            </a:br>
            <a:r>
              <a:rPr lang="en-US"/>
              <a:t>					         </a:t>
            </a:r>
            <a:r>
              <a:rPr lang="en-US" sz="2600" err="1">
                <a:latin typeface="Time new roman"/>
              </a:rPr>
              <a:t>Giáo</a:t>
            </a:r>
            <a:r>
              <a:rPr lang="en-US" sz="2600">
                <a:latin typeface="Time new roman"/>
              </a:rPr>
              <a:t> </a:t>
            </a:r>
            <a:r>
              <a:rPr lang="en-US" sz="2600" err="1">
                <a:latin typeface="Time new roman"/>
              </a:rPr>
              <a:t>viên</a:t>
            </a:r>
            <a:r>
              <a:rPr lang="en-US" sz="2600">
                <a:latin typeface="Time new roman"/>
              </a:rPr>
              <a:t> </a:t>
            </a:r>
            <a:r>
              <a:rPr lang="en-US" sz="2600" err="1">
                <a:latin typeface="Time new roman"/>
              </a:rPr>
              <a:t>hướng</a:t>
            </a:r>
            <a:r>
              <a:rPr lang="en-US" sz="2600">
                <a:latin typeface="Time new roman"/>
              </a:rPr>
              <a:t> </a:t>
            </a:r>
            <a:r>
              <a:rPr lang="en-US" sz="2600" err="1">
                <a:latin typeface="Time new roman"/>
              </a:rPr>
              <a:t>dẫn</a:t>
            </a:r>
            <a:r>
              <a:rPr lang="en-US" sz="2600">
                <a:latin typeface="Time new roman"/>
              </a:rPr>
              <a:t>: TS. ĐẶNG THỊ PHÚC</a:t>
            </a:r>
          </a:p>
        </p:txBody>
      </p:sp>
      <p:pic>
        <p:nvPicPr>
          <p:cNvPr id="4" name="Content Placeholder 3">
            <a:extLst>
              <a:ext uri="{FF2B5EF4-FFF2-40B4-BE49-F238E27FC236}">
                <a16:creationId xmlns:a16="http://schemas.microsoft.com/office/drawing/2014/main" id="{8299FDB4-C656-840C-9A9B-6F0B44E4F13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4721" y="318052"/>
            <a:ext cx="8698305" cy="1304746"/>
          </a:xfrm>
        </p:spPr>
      </p:pic>
      <p:sp>
        <p:nvSpPr>
          <p:cNvPr id="7" name="Content Placeholder 6">
            <a:extLst>
              <a:ext uri="{FF2B5EF4-FFF2-40B4-BE49-F238E27FC236}">
                <a16:creationId xmlns:a16="http://schemas.microsoft.com/office/drawing/2014/main" id="{AB9BAC29-3BF3-6A5C-133D-E4718D33305F}"/>
              </a:ext>
            </a:extLst>
          </p:cNvPr>
          <p:cNvSpPr>
            <a:spLocks noGrp="1"/>
          </p:cNvSpPr>
          <p:nvPr>
            <p:ph sz="half" idx="2"/>
          </p:nvPr>
        </p:nvSpPr>
        <p:spPr>
          <a:xfrm>
            <a:off x="241852" y="6370981"/>
            <a:ext cx="11708295" cy="487019"/>
          </a:xfrm>
        </p:spPr>
        <p:txBody>
          <a:bodyPr>
            <a:normAutofit/>
          </a:bodyPr>
          <a:lstStyle/>
          <a:p>
            <a:pPr marL="0" indent="0">
              <a:buNone/>
            </a:pPr>
            <a:r>
              <a:rPr lang="en-US" sz="2000" err="1">
                <a:latin typeface="Time new roman"/>
              </a:rPr>
              <a:t>Khóa</a:t>
            </a:r>
            <a:r>
              <a:rPr lang="en-US" sz="2000">
                <a:latin typeface="Time new roman"/>
              </a:rPr>
              <a:t> </a:t>
            </a:r>
            <a:r>
              <a:rPr lang="en-US" sz="2000" err="1">
                <a:latin typeface="Time new roman"/>
              </a:rPr>
              <a:t>luận</a:t>
            </a:r>
            <a:r>
              <a:rPr lang="en-US" sz="2000">
                <a:latin typeface="Time new roman"/>
              </a:rPr>
              <a:t> </a:t>
            </a:r>
            <a:r>
              <a:rPr lang="en-US" sz="2000" err="1">
                <a:latin typeface="Time new roman"/>
              </a:rPr>
              <a:t>tốt</a:t>
            </a:r>
            <a:r>
              <a:rPr lang="en-US" sz="2000">
                <a:latin typeface="Time new roman"/>
              </a:rPr>
              <a:t> </a:t>
            </a:r>
            <a:r>
              <a:rPr lang="en-US" sz="2000" err="1">
                <a:latin typeface="Time new roman"/>
              </a:rPr>
              <a:t>nghiệp</a:t>
            </a:r>
            <a:r>
              <a:rPr lang="en-US" sz="2000">
                <a:latin typeface="Time new roman"/>
              </a:rPr>
              <a:t>                                                                                                                       GVHD: TS. </a:t>
            </a:r>
            <a:r>
              <a:rPr lang="en-US" sz="2000" err="1">
                <a:latin typeface="Time new roman"/>
              </a:rPr>
              <a:t>Đặng</a:t>
            </a:r>
            <a:r>
              <a:rPr lang="en-US" sz="2000">
                <a:latin typeface="Time new roman"/>
              </a:rPr>
              <a:t> </a:t>
            </a:r>
            <a:r>
              <a:rPr lang="en-US" sz="2000" err="1">
                <a:latin typeface="Time new roman"/>
              </a:rPr>
              <a:t>Thị</a:t>
            </a:r>
            <a:r>
              <a:rPr lang="en-US" sz="2000">
                <a:latin typeface="Time new roman"/>
              </a:rPr>
              <a:t> </a:t>
            </a:r>
            <a:r>
              <a:rPr lang="en-US" sz="2000" err="1">
                <a:latin typeface="Time new roman"/>
              </a:rPr>
              <a:t>Phúc</a:t>
            </a:r>
            <a:r>
              <a:rPr lang="en-US" sz="2000">
                <a:latin typeface="Time new roman"/>
              </a:rPr>
              <a:t>                     </a:t>
            </a:r>
          </a:p>
        </p:txBody>
      </p:sp>
    </p:spTree>
    <p:extLst>
      <p:ext uri="{BB962C8B-B14F-4D97-AF65-F5344CB8AC3E}">
        <p14:creationId xmlns:p14="http://schemas.microsoft.com/office/powerpoint/2010/main" val="308110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B2FB-FE38-2691-92F9-81BB416530A8}"/>
              </a:ext>
            </a:extLst>
          </p:cNvPr>
          <p:cNvSpPr>
            <a:spLocks noGrp="1"/>
          </p:cNvSpPr>
          <p:nvPr>
            <p:ph type="title"/>
          </p:nvPr>
        </p:nvSpPr>
        <p:spPr/>
        <p:txBody>
          <a:bodyPr>
            <a:normAutofit/>
          </a:bodyPr>
          <a:lstStyle/>
          <a:p>
            <a:r>
              <a:rPr lang="en-US" sz="5500" err="1">
                <a:latin typeface="Time new roman"/>
              </a:rPr>
              <a:t>Các</a:t>
            </a:r>
            <a:r>
              <a:rPr lang="en-US" sz="5500">
                <a:latin typeface="Time new roman"/>
              </a:rPr>
              <a:t> </a:t>
            </a:r>
            <a:r>
              <a:rPr lang="en-US" sz="5500" err="1">
                <a:latin typeface="Time new roman"/>
              </a:rPr>
              <a:t>nội</a:t>
            </a:r>
            <a:r>
              <a:rPr lang="en-US" sz="5500">
                <a:latin typeface="Time new roman"/>
              </a:rPr>
              <a:t> dung</a:t>
            </a:r>
          </a:p>
        </p:txBody>
      </p:sp>
      <p:sp>
        <p:nvSpPr>
          <p:cNvPr id="6" name="Content Placeholder 5">
            <a:extLst>
              <a:ext uri="{FF2B5EF4-FFF2-40B4-BE49-F238E27FC236}">
                <a16:creationId xmlns:a16="http://schemas.microsoft.com/office/drawing/2014/main" id="{A6AC5B9F-FACB-916B-38D8-7333D53260B3}"/>
              </a:ext>
            </a:extLst>
          </p:cNvPr>
          <p:cNvSpPr>
            <a:spLocks noGrp="1"/>
          </p:cNvSpPr>
          <p:nvPr>
            <p:ph sz="half" idx="1"/>
          </p:nvPr>
        </p:nvSpPr>
        <p:spPr>
          <a:xfrm>
            <a:off x="838199" y="1825624"/>
            <a:ext cx="10515599" cy="3978828"/>
          </a:xfrm>
        </p:spPr>
        <p:txBody>
          <a:bodyPr>
            <a:normAutofit lnSpcReduction="10000"/>
          </a:bodyPr>
          <a:lstStyle/>
          <a:p>
            <a:pPr marL="457200" lvl="1" indent="0" algn="l">
              <a:buNone/>
            </a:pPr>
            <a:r>
              <a:rPr lang="en-US" sz="2900">
                <a:latin typeface="Times New Roman" panose="02020603050405020304" pitchFamily="18" charset="0"/>
                <a:cs typeface="Times New Roman" panose="02020603050405020304" pitchFamily="18" charset="0"/>
              </a:rPr>
              <a:t>1. </a:t>
            </a:r>
            <a:r>
              <a:rPr lang="en-US" sz="2900" err="1">
                <a:latin typeface="Times New Roman" panose="02020603050405020304" pitchFamily="18" charset="0"/>
                <a:cs typeface="Times New Roman" panose="02020603050405020304" pitchFamily="18" charset="0"/>
              </a:rPr>
              <a:t>Mục</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tiêu</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đề</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tài</a:t>
            </a:r>
            <a:endParaRPr lang="en-US" sz="2900">
              <a:latin typeface="Times New Roman" panose="02020603050405020304" pitchFamily="18" charset="0"/>
              <a:cs typeface="Times New Roman" panose="02020603050405020304" pitchFamily="18" charset="0"/>
            </a:endParaRPr>
          </a:p>
          <a:p>
            <a:pPr marL="457200" lvl="1" indent="0" algn="l">
              <a:buNone/>
            </a:pPr>
            <a:r>
              <a:rPr lang="en-US" sz="2900">
                <a:latin typeface="Times New Roman" panose="02020603050405020304" pitchFamily="18" charset="0"/>
                <a:cs typeface="Times New Roman" panose="02020603050405020304" pitchFamily="18" charset="0"/>
              </a:rPr>
              <a:t>2. </a:t>
            </a:r>
            <a:r>
              <a:rPr lang="en-US" sz="2900" err="1">
                <a:latin typeface="Times New Roman" panose="02020603050405020304" pitchFamily="18" charset="0"/>
                <a:cs typeface="Times New Roman" panose="02020603050405020304" pitchFamily="18" charset="0"/>
              </a:rPr>
              <a:t>Phương</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hướng</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giải</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quyết</a:t>
            </a:r>
            <a:endParaRPr lang="en-US" sz="2900">
              <a:latin typeface="Times New Roman" panose="02020603050405020304" pitchFamily="18" charset="0"/>
              <a:cs typeface="Times New Roman" panose="02020603050405020304" pitchFamily="18" charset="0"/>
            </a:endParaRPr>
          </a:p>
          <a:p>
            <a:pPr marL="457200" lvl="1" indent="0" algn="l">
              <a:buNone/>
            </a:pPr>
            <a:r>
              <a:rPr lang="en-US" sz="2900">
                <a:latin typeface="Times New Roman" panose="02020603050405020304" pitchFamily="18" charset="0"/>
                <a:cs typeface="Times New Roman" panose="02020603050405020304" pitchFamily="18" charset="0"/>
              </a:rPr>
              <a:t>3. </a:t>
            </a:r>
            <a:r>
              <a:rPr lang="en-US" sz="2900" err="1">
                <a:latin typeface="Times New Roman" panose="02020603050405020304" pitchFamily="18" charset="0"/>
                <a:cs typeface="Times New Roman" panose="02020603050405020304" pitchFamily="18" charset="0"/>
              </a:rPr>
              <a:t>Các</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loại</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mô</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hình</a:t>
            </a:r>
            <a:endParaRPr lang="en-US" sz="2900">
              <a:latin typeface="Times New Roman" panose="02020603050405020304" pitchFamily="18" charset="0"/>
              <a:cs typeface="Times New Roman" panose="02020603050405020304" pitchFamily="18" charset="0"/>
            </a:endParaRPr>
          </a:p>
          <a:p>
            <a:pPr marL="914400" lvl="2" indent="0" algn="l">
              <a:buNone/>
            </a:pPr>
            <a:r>
              <a:rPr lang="en-US" sz="2900">
                <a:latin typeface="Times New Roman" panose="02020603050405020304" pitchFamily="18" charset="0"/>
                <a:cs typeface="Times New Roman" panose="02020603050405020304" pitchFamily="18" charset="0"/>
              </a:rPr>
              <a:t>3.1 </a:t>
            </a:r>
            <a:r>
              <a:rPr lang="en-US" sz="2900" err="1">
                <a:latin typeface="Times New Roman" panose="02020603050405020304" pitchFamily="18" charset="0"/>
                <a:cs typeface="Times New Roman" panose="02020603050405020304" pitchFamily="18" charset="0"/>
              </a:rPr>
              <a:t>Mô</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hình</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tìm</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trọng</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số</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của</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từ</a:t>
            </a:r>
            <a:endParaRPr lang="en-US" sz="2900">
              <a:latin typeface="Times New Roman" panose="02020603050405020304" pitchFamily="18" charset="0"/>
              <a:cs typeface="Times New Roman" panose="02020603050405020304" pitchFamily="18" charset="0"/>
            </a:endParaRPr>
          </a:p>
          <a:p>
            <a:pPr marL="914400" lvl="2" indent="0" algn="l">
              <a:buNone/>
            </a:pPr>
            <a:r>
              <a:rPr lang="en-US" sz="2900">
                <a:latin typeface="Times New Roman" panose="02020603050405020304" pitchFamily="18" charset="0"/>
                <a:cs typeface="Times New Roman" panose="02020603050405020304" pitchFamily="18" charset="0"/>
              </a:rPr>
              <a:t>3.2 </a:t>
            </a:r>
            <a:r>
              <a:rPr lang="en-US" sz="2900" err="1">
                <a:latin typeface="Times New Roman" panose="02020603050405020304" pitchFamily="18" charset="0"/>
                <a:cs typeface="Times New Roman" panose="02020603050405020304" pitchFamily="18" charset="0"/>
              </a:rPr>
              <a:t>Cải</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thiện</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thuật</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toán</a:t>
            </a:r>
            <a:r>
              <a:rPr lang="en-US" sz="2900">
                <a:latin typeface="Times New Roman" panose="02020603050405020304" pitchFamily="18" charset="0"/>
                <a:cs typeface="Times New Roman" panose="02020603050405020304" pitchFamily="18" charset="0"/>
              </a:rPr>
              <a:t> BM25</a:t>
            </a:r>
          </a:p>
          <a:p>
            <a:pPr marL="914400" lvl="2" indent="0" algn="l">
              <a:buNone/>
            </a:pPr>
            <a:r>
              <a:rPr lang="en-US" sz="2900">
                <a:latin typeface="Times New Roman" panose="02020603050405020304" pitchFamily="18" charset="0"/>
                <a:cs typeface="Times New Roman" panose="02020603050405020304" pitchFamily="18" charset="0"/>
              </a:rPr>
              <a:t>3.3 </a:t>
            </a:r>
            <a:r>
              <a:rPr lang="en-US" sz="2900" err="1">
                <a:latin typeface="Times New Roman" panose="02020603050405020304" pitchFamily="18" charset="0"/>
                <a:cs typeface="Times New Roman" panose="02020603050405020304" pitchFamily="18" charset="0"/>
              </a:rPr>
              <a:t>Mô</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hình</a:t>
            </a:r>
            <a:r>
              <a:rPr lang="en-US" sz="2900">
                <a:latin typeface="Times New Roman" panose="02020603050405020304" pitchFamily="18" charset="0"/>
                <a:cs typeface="Times New Roman" panose="02020603050405020304" pitchFamily="18" charset="0"/>
              </a:rPr>
              <a:t> BERT</a:t>
            </a:r>
          </a:p>
          <a:p>
            <a:pPr marL="914400" lvl="2" indent="0" algn="l">
              <a:buNone/>
            </a:pPr>
            <a:r>
              <a:rPr lang="en-US" sz="2900">
                <a:latin typeface="Times New Roman" panose="02020603050405020304" pitchFamily="18" charset="0"/>
                <a:cs typeface="Times New Roman" panose="02020603050405020304" pitchFamily="18" charset="0"/>
              </a:rPr>
              <a:t>3.4 </a:t>
            </a:r>
            <a:r>
              <a:rPr lang="en-US" sz="2900" err="1">
                <a:latin typeface="Times New Roman" panose="02020603050405020304" pitchFamily="18" charset="0"/>
                <a:cs typeface="Times New Roman" panose="02020603050405020304" pitchFamily="18" charset="0"/>
              </a:rPr>
              <a:t>Tinh</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chỉnh</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mô</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hình</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RoBERTa</a:t>
            </a:r>
            <a:endParaRPr lang="en-US" sz="2900">
              <a:latin typeface="Times New Roman" panose="02020603050405020304" pitchFamily="18" charset="0"/>
              <a:cs typeface="Times New Roman" panose="02020603050405020304" pitchFamily="18" charset="0"/>
            </a:endParaRPr>
          </a:p>
          <a:p>
            <a:pPr marL="457200" lvl="1" indent="0" algn="l">
              <a:buNone/>
            </a:pPr>
            <a:r>
              <a:rPr lang="en-US" sz="2900">
                <a:latin typeface="Times New Roman" panose="02020603050405020304" pitchFamily="18" charset="0"/>
                <a:cs typeface="Times New Roman" panose="02020603050405020304" pitchFamily="18" charset="0"/>
              </a:rPr>
              <a:t>4. </a:t>
            </a:r>
            <a:r>
              <a:rPr lang="en-US" sz="2900" err="1">
                <a:latin typeface="Times New Roman" panose="02020603050405020304" pitchFamily="18" charset="0"/>
                <a:cs typeface="Times New Roman" panose="02020603050405020304" pitchFamily="18" charset="0"/>
              </a:rPr>
              <a:t>Thực</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nghiệm</a:t>
            </a:r>
            <a:endParaRPr lang="en-US" sz="2900">
              <a:latin typeface="Times New Roman" panose="02020603050405020304" pitchFamily="18" charset="0"/>
              <a:cs typeface="Times New Roman" panose="02020603050405020304" pitchFamily="18" charset="0"/>
            </a:endParaRPr>
          </a:p>
          <a:p>
            <a:pPr marL="457200" lvl="1" indent="0" algn="l">
              <a:buNone/>
            </a:pPr>
            <a:r>
              <a:rPr lang="en-US" sz="2900">
                <a:latin typeface="Times New Roman" panose="02020603050405020304" pitchFamily="18" charset="0"/>
                <a:cs typeface="Times New Roman" panose="02020603050405020304" pitchFamily="18" charset="0"/>
              </a:rPr>
              <a:t>5. </a:t>
            </a:r>
            <a:r>
              <a:rPr lang="en-US" sz="2900" err="1">
                <a:latin typeface="Times New Roman" panose="02020603050405020304" pitchFamily="18" charset="0"/>
                <a:cs typeface="Times New Roman" panose="02020603050405020304" pitchFamily="18" charset="0"/>
              </a:rPr>
              <a:t>Kết</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luận</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và</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hướng</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phát</a:t>
            </a:r>
            <a:r>
              <a:rPr lang="en-US" sz="2900">
                <a:latin typeface="Times New Roman" panose="02020603050405020304" pitchFamily="18" charset="0"/>
                <a:cs typeface="Times New Roman" panose="02020603050405020304" pitchFamily="18" charset="0"/>
              </a:rPr>
              <a:t> </a:t>
            </a:r>
            <a:r>
              <a:rPr lang="en-US" sz="2900" err="1">
                <a:latin typeface="Times New Roman" panose="02020603050405020304" pitchFamily="18" charset="0"/>
                <a:cs typeface="Times New Roman" panose="02020603050405020304" pitchFamily="18" charset="0"/>
              </a:rPr>
              <a:t>triển</a:t>
            </a:r>
            <a:endParaRPr lang="en-US" sz="2900">
              <a:latin typeface="Times New Roman" panose="02020603050405020304" pitchFamily="18" charset="0"/>
              <a:cs typeface="Times New Roman" panose="02020603050405020304" pitchFamily="18" charset="0"/>
            </a:endParaRPr>
          </a:p>
          <a:p>
            <a:pPr marL="0" indent="0">
              <a:buNone/>
            </a:pPr>
            <a:endParaRPr lang="en-US"/>
          </a:p>
        </p:txBody>
      </p:sp>
      <p:sp>
        <p:nvSpPr>
          <p:cNvPr id="7" name="Content Placeholder 6">
            <a:extLst>
              <a:ext uri="{FF2B5EF4-FFF2-40B4-BE49-F238E27FC236}">
                <a16:creationId xmlns:a16="http://schemas.microsoft.com/office/drawing/2014/main" id="{AB9BAC29-3BF3-6A5C-133D-E4718D33305F}"/>
              </a:ext>
            </a:extLst>
          </p:cNvPr>
          <p:cNvSpPr>
            <a:spLocks noGrp="1"/>
          </p:cNvSpPr>
          <p:nvPr>
            <p:ph sz="half" idx="2"/>
          </p:nvPr>
        </p:nvSpPr>
        <p:spPr>
          <a:xfrm>
            <a:off x="241850" y="6370981"/>
            <a:ext cx="11708295" cy="487019"/>
          </a:xfrm>
        </p:spPr>
        <p:txBody>
          <a:bodyPr>
            <a:noAutofit/>
          </a:bodyPr>
          <a:lstStyle/>
          <a:p>
            <a:pPr marL="0" indent="0">
              <a:buNone/>
            </a:pPr>
            <a:r>
              <a:rPr lang="en-US" sz="2000" err="1">
                <a:latin typeface="Time new roman"/>
              </a:rPr>
              <a:t>Khóa</a:t>
            </a:r>
            <a:r>
              <a:rPr lang="en-US" sz="2000">
                <a:latin typeface="Time new roman"/>
              </a:rPr>
              <a:t> </a:t>
            </a:r>
            <a:r>
              <a:rPr lang="en-US" sz="2000" err="1">
                <a:latin typeface="Time new roman"/>
              </a:rPr>
              <a:t>luận</a:t>
            </a:r>
            <a:r>
              <a:rPr lang="en-US" sz="2000">
                <a:latin typeface="Time new roman"/>
              </a:rPr>
              <a:t> </a:t>
            </a:r>
            <a:r>
              <a:rPr lang="en-US" sz="2000" err="1">
                <a:latin typeface="Time new roman"/>
              </a:rPr>
              <a:t>tốt</a:t>
            </a:r>
            <a:r>
              <a:rPr lang="en-US" sz="2000">
                <a:latin typeface="Time new roman"/>
              </a:rPr>
              <a:t> </a:t>
            </a:r>
            <a:r>
              <a:rPr lang="en-US" sz="2000" err="1">
                <a:latin typeface="Time new roman"/>
              </a:rPr>
              <a:t>nghiệp</a:t>
            </a:r>
            <a:r>
              <a:rPr lang="en-US" sz="2000">
                <a:latin typeface="Time new roman"/>
              </a:rPr>
              <a:t>                                                                                                                      GVHD: TS. </a:t>
            </a:r>
            <a:r>
              <a:rPr lang="en-US" sz="2000" err="1">
                <a:latin typeface="Time new roman"/>
              </a:rPr>
              <a:t>Đặng</a:t>
            </a:r>
            <a:r>
              <a:rPr lang="en-US" sz="2000">
                <a:latin typeface="Time new roman"/>
              </a:rPr>
              <a:t> </a:t>
            </a:r>
            <a:r>
              <a:rPr lang="en-US" sz="2000" err="1">
                <a:latin typeface="Time new roman"/>
              </a:rPr>
              <a:t>Thị</a:t>
            </a:r>
            <a:r>
              <a:rPr lang="en-US" sz="2000">
                <a:latin typeface="Time new roman"/>
              </a:rPr>
              <a:t> </a:t>
            </a:r>
            <a:r>
              <a:rPr lang="en-US" sz="2000" err="1">
                <a:latin typeface="Time new roman"/>
              </a:rPr>
              <a:t>Phúc</a:t>
            </a:r>
            <a:r>
              <a:rPr lang="en-US" sz="2000">
                <a:latin typeface="Time new roman"/>
              </a:rPr>
              <a:t>                     </a:t>
            </a:r>
          </a:p>
        </p:txBody>
      </p:sp>
    </p:spTree>
    <p:extLst>
      <p:ext uri="{BB962C8B-B14F-4D97-AF65-F5344CB8AC3E}">
        <p14:creationId xmlns:p14="http://schemas.microsoft.com/office/powerpoint/2010/main" val="2017856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B2FB-FE38-2691-92F9-81BB416530A8}"/>
              </a:ext>
            </a:extLst>
          </p:cNvPr>
          <p:cNvSpPr>
            <a:spLocks noGrp="1"/>
          </p:cNvSpPr>
          <p:nvPr>
            <p:ph type="title"/>
          </p:nvPr>
        </p:nvSpPr>
        <p:spPr/>
        <p:txBody>
          <a:bodyPr>
            <a:normAutofit/>
          </a:bodyPr>
          <a:lstStyle/>
          <a:p>
            <a:r>
              <a:rPr lang="en-US" sz="5500">
                <a:latin typeface="Time new roman"/>
              </a:rPr>
              <a:t>1. </a:t>
            </a:r>
            <a:r>
              <a:rPr lang="en-US" sz="5500" err="1">
                <a:latin typeface="Time new roman"/>
              </a:rPr>
              <a:t>Mục</a:t>
            </a:r>
            <a:r>
              <a:rPr lang="en-US" sz="5500">
                <a:latin typeface="Time new roman"/>
              </a:rPr>
              <a:t> </a:t>
            </a:r>
            <a:r>
              <a:rPr lang="en-US" sz="5500" err="1">
                <a:latin typeface="Time new roman"/>
              </a:rPr>
              <a:t>tiêu</a:t>
            </a:r>
            <a:r>
              <a:rPr lang="en-US" sz="5500">
                <a:latin typeface="Time new roman"/>
              </a:rPr>
              <a:t> </a:t>
            </a:r>
            <a:r>
              <a:rPr lang="en-US" sz="5500" err="1">
                <a:latin typeface="Time new roman"/>
              </a:rPr>
              <a:t>đề</a:t>
            </a:r>
            <a:r>
              <a:rPr lang="en-US" sz="5500">
                <a:latin typeface="Time new roman"/>
              </a:rPr>
              <a:t> </a:t>
            </a:r>
            <a:r>
              <a:rPr lang="en-US" sz="5500" err="1">
                <a:latin typeface="Time new roman"/>
              </a:rPr>
              <a:t>tài</a:t>
            </a:r>
            <a:endParaRPr lang="en-US" sz="5500">
              <a:latin typeface="Time new roman"/>
            </a:endParaRPr>
          </a:p>
        </p:txBody>
      </p:sp>
      <p:sp>
        <p:nvSpPr>
          <p:cNvPr id="6" name="Content Placeholder 5">
            <a:extLst>
              <a:ext uri="{FF2B5EF4-FFF2-40B4-BE49-F238E27FC236}">
                <a16:creationId xmlns:a16="http://schemas.microsoft.com/office/drawing/2014/main" id="{A6AC5B9F-FACB-916B-38D8-7333D53260B3}"/>
              </a:ext>
            </a:extLst>
          </p:cNvPr>
          <p:cNvSpPr>
            <a:spLocks noGrp="1"/>
          </p:cNvSpPr>
          <p:nvPr>
            <p:ph sz="half" idx="1"/>
          </p:nvPr>
        </p:nvSpPr>
        <p:spPr>
          <a:xfrm>
            <a:off x="1434546" y="2320302"/>
            <a:ext cx="10515599" cy="3978828"/>
          </a:xfrm>
        </p:spPr>
        <p:txBody>
          <a:bodyPr>
            <a:normAutofit/>
          </a:bodyPr>
          <a:lstStyle/>
          <a:p>
            <a:pPr marL="0" indent="0">
              <a:buNone/>
            </a:pPr>
            <a:r>
              <a:rPr lang="en-US"/>
              <a:t>Phân tích câu hỏi: đánh trọng số cho các từ trong câu hỏi nhằm tìm ra những từ quan trọng trong câu hỏi</a:t>
            </a:r>
          </a:p>
          <a:p>
            <a:pPr marL="0" indent="0">
              <a:buNone/>
            </a:pPr>
            <a:r>
              <a:rPr lang="en-US"/>
              <a:t>Áp dụng trọng số vào các tác vụ phía sau: tìm kiếm đoạn văn chứa câu trả lời, trích xuất câu trả lời từ đoạn văn.</a:t>
            </a:r>
          </a:p>
        </p:txBody>
      </p:sp>
      <p:sp>
        <p:nvSpPr>
          <p:cNvPr id="7" name="Content Placeholder 6">
            <a:extLst>
              <a:ext uri="{FF2B5EF4-FFF2-40B4-BE49-F238E27FC236}">
                <a16:creationId xmlns:a16="http://schemas.microsoft.com/office/drawing/2014/main" id="{AB9BAC29-3BF3-6A5C-133D-E4718D33305F}"/>
              </a:ext>
            </a:extLst>
          </p:cNvPr>
          <p:cNvSpPr>
            <a:spLocks noGrp="1"/>
          </p:cNvSpPr>
          <p:nvPr>
            <p:ph sz="half" idx="2"/>
          </p:nvPr>
        </p:nvSpPr>
        <p:spPr>
          <a:xfrm>
            <a:off x="241850" y="6370981"/>
            <a:ext cx="11708295" cy="487019"/>
          </a:xfrm>
        </p:spPr>
        <p:txBody>
          <a:bodyPr>
            <a:noAutofit/>
          </a:bodyPr>
          <a:lstStyle/>
          <a:p>
            <a:pPr marL="0" indent="0">
              <a:buNone/>
            </a:pPr>
            <a:r>
              <a:rPr lang="en-US" sz="2000" err="1">
                <a:latin typeface="Time new roman"/>
              </a:rPr>
              <a:t>Khóa</a:t>
            </a:r>
            <a:r>
              <a:rPr lang="en-US" sz="2000">
                <a:latin typeface="Time new roman"/>
              </a:rPr>
              <a:t> </a:t>
            </a:r>
            <a:r>
              <a:rPr lang="en-US" sz="2000" err="1">
                <a:latin typeface="Time new roman"/>
              </a:rPr>
              <a:t>luận</a:t>
            </a:r>
            <a:r>
              <a:rPr lang="en-US" sz="2000">
                <a:latin typeface="Time new roman"/>
              </a:rPr>
              <a:t> </a:t>
            </a:r>
            <a:r>
              <a:rPr lang="en-US" sz="2000" err="1">
                <a:latin typeface="Time new roman"/>
              </a:rPr>
              <a:t>tốt</a:t>
            </a:r>
            <a:r>
              <a:rPr lang="en-US" sz="2000">
                <a:latin typeface="Time new roman"/>
              </a:rPr>
              <a:t> </a:t>
            </a:r>
            <a:r>
              <a:rPr lang="en-US" sz="2000" err="1">
                <a:latin typeface="Time new roman"/>
              </a:rPr>
              <a:t>nghiệp</a:t>
            </a:r>
            <a:r>
              <a:rPr lang="en-US" sz="2000">
                <a:latin typeface="Time new roman"/>
              </a:rPr>
              <a:t>                                                                                                                       GVHD: TS. </a:t>
            </a:r>
            <a:r>
              <a:rPr lang="en-US" sz="2000" err="1">
                <a:latin typeface="Time new roman"/>
              </a:rPr>
              <a:t>Đặng</a:t>
            </a:r>
            <a:r>
              <a:rPr lang="en-US" sz="2000">
                <a:latin typeface="Time new roman"/>
              </a:rPr>
              <a:t> </a:t>
            </a:r>
            <a:r>
              <a:rPr lang="en-US" sz="2000" err="1">
                <a:latin typeface="Time new roman"/>
              </a:rPr>
              <a:t>Thị</a:t>
            </a:r>
            <a:r>
              <a:rPr lang="en-US" sz="2000">
                <a:latin typeface="Time new roman"/>
              </a:rPr>
              <a:t> </a:t>
            </a:r>
            <a:r>
              <a:rPr lang="en-US" sz="2000" err="1">
                <a:latin typeface="Time new roman"/>
              </a:rPr>
              <a:t>Phúc</a:t>
            </a:r>
            <a:r>
              <a:rPr lang="en-US" sz="2000">
                <a:latin typeface="Time new roman"/>
              </a:rPr>
              <a:t>                     </a:t>
            </a:r>
          </a:p>
        </p:txBody>
      </p:sp>
    </p:spTree>
    <p:extLst>
      <p:ext uri="{BB962C8B-B14F-4D97-AF65-F5344CB8AC3E}">
        <p14:creationId xmlns:p14="http://schemas.microsoft.com/office/powerpoint/2010/main" val="80496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B2FB-FE38-2691-92F9-81BB416530A8}"/>
              </a:ext>
            </a:extLst>
          </p:cNvPr>
          <p:cNvSpPr>
            <a:spLocks noGrp="1"/>
          </p:cNvSpPr>
          <p:nvPr>
            <p:ph type="title"/>
          </p:nvPr>
        </p:nvSpPr>
        <p:spPr/>
        <p:txBody>
          <a:bodyPr>
            <a:normAutofit/>
          </a:bodyPr>
          <a:lstStyle/>
          <a:p>
            <a:r>
              <a:rPr lang="en-US" sz="5500">
                <a:latin typeface="Time new roman"/>
              </a:rPr>
              <a:t>2. </a:t>
            </a:r>
            <a:r>
              <a:rPr lang="en-US" sz="5500" err="1">
                <a:latin typeface="Time new roman"/>
              </a:rPr>
              <a:t>Phương</a:t>
            </a:r>
            <a:r>
              <a:rPr lang="en-US" sz="5500">
                <a:latin typeface="Time new roman"/>
              </a:rPr>
              <a:t> </a:t>
            </a:r>
            <a:r>
              <a:rPr lang="en-US" sz="5500" err="1">
                <a:latin typeface="Time new roman"/>
              </a:rPr>
              <a:t>hướng</a:t>
            </a:r>
            <a:r>
              <a:rPr lang="en-US" sz="5500">
                <a:latin typeface="Time new roman"/>
              </a:rPr>
              <a:t> </a:t>
            </a:r>
            <a:r>
              <a:rPr lang="en-US" sz="5500" err="1">
                <a:latin typeface="Time new roman"/>
              </a:rPr>
              <a:t>giải</a:t>
            </a:r>
            <a:r>
              <a:rPr lang="en-US" sz="5500">
                <a:latin typeface="Time new roman"/>
              </a:rPr>
              <a:t> </a:t>
            </a:r>
            <a:r>
              <a:rPr lang="en-US" sz="5500" err="1">
                <a:latin typeface="Time new roman"/>
              </a:rPr>
              <a:t>quyết</a:t>
            </a:r>
            <a:endParaRPr lang="en-US" sz="5500">
              <a:latin typeface="Time new roman"/>
            </a:endParaRPr>
          </a:p>
        </p:txBody>
      </p:sp>
      <p:sp>
        <p:nvSpPr>
          <p:cNvPr id="6" name="Content Placeholder 5">
            <a:extLst>
              <a:ext uri="{FF2B5EF4-FFF2-40B4-BE49-F238E27FC236}">
                <a16:creationId xmlns:a16="http://schemas.microsoft.com/office/drawing/2014/main" id="{A6AC5B9F-FACB-916B-38D8-7333D53260B3}"/>
              </a:ext>
            </a:extLst>
          </p:cNvPr>
          <p:cNvSpPr>
            <a:spLocks noGrp="1"/>
          </p:cNvSpPr>
          <p:nvPr>
            <p:ph sz="half" idx="1"/>
          </p:nvPr>
        </p:nvSpPr>
        <p:spPr>
          <a:xfrm>
            <a:off x="8120270" y="2166414"/>
            <a:ext cx="3584712" cy="2415525"/>
          </a:xfrm>
        </p:spPr>
        <p:txBody>
          <a:bodyPr>
            <a:noAutofit/>
          </a:bodyPr>
          <a:lstStyle/>
          <a:p>
            <a:pPr marL="0" indent="0">
              <a:buNone/>
            </a:pPr>
            <a:r>
              <a:rPr lang="en-US" sz="2500" err="1">
                <a:latin typeface="Time new roman"/>
              </a:rPr>
              <a:t>Phân</a:t>
            </a:r>
            <a:r>
              <a:rPr lang="en-US" sz="2500">
                <a:latin typeface="Time new roman"/>
              </a:rPr>
              <a:t> </a:t>
            </a:r>
            <a:r>
              <a:rPr lang="en-US" sz="2500" err="1">
                <a:latin typeface="Time new roman"/>
              </a:rPr>
              <a:t>tích</a:t>
            </a:r>
            <a:r>
              <a:rPr lang="en-US" sz="2500">
                <a:latin typeface="Time new roman"/>
              </a:rPr>
              <a:t> </a:t>
            </a:r>
            <a:r>
              <a:rPr lang="en-US" sz="2500" err="1">
                <a:latin typeface="Time new roman"/>
              </a:rPr>
              <a:t>câu</a:t>
            </a:r>
            <a:r>
              <a:rPr lang="en-US" sz="2500">
                <a:latin typeface="Time new roman"/>
              </a:rPr>
              <a:t> </a:t>
            </a:r>
            <a:r>
              <a:rPr lang="en-US" sz="2500" err="1">
                <a:latin typeface="Time new roman"/>
              </a:rPr>
              <a:t>hỏi</a:t>
            </a:r>
            <a:r>
              <a:rPr lang="en-US" sz="2500">
                <a:latin typeface="Time new roman"/>
              </a:rPr>
              <a:t>: </a:t>
            </a:r>
            <a:r>
              <a:rPr lang="en-US" sz="2500" err="1">
                <a:latin typeface="Time new roman"/>
              </a:rPr>
              <a:t>phân</a:t>
            </a:r>
            <a:r>
              <a:rPr lang="en-US" sz="2500">
                <a:latin typeface="Time new roman"/>
              </a:rPr>
              <a:t> </a:t>
            </a:r>
            <a:r>
              <a:rPr lang="en-US" sz="2500" err="1">
                <a:latin typeface="Time new roman"/>
              </a:rPr>
              <a:t>tích</a:t>
            </a:r>
            <a:r>
              <a:rPr lang="en-US" sz="2500">
                <a:latin typeface="Time new roman"/>
              </a:rPr>
              <a:t> </a:t>
            </a:r>
            <a:r>
              <a:rPr lang="en-US" sz="2500" err="1">
                <a:latin typeface="Time new roman"/>
              </a:rPr>
              <a:t>ngữ</a:t>
            </a:r>
            <a:r>
              <a:rPr lang="en-US" sz="2500">
                <a:latin typeface="Time new roman"/>
              </a:rPr>
              <a:t> </a:t>
            </a:r>
            <a:r>
              <a:rPr lang="en-US" sz="2500" err="1">
                <a:latin typeface="Time new roman"/>
              </a:rPr>
              <a:t>cảnh</a:t>
            </a:r>
            <a:r>
              <a:rPr lang="en-US" sz="2500">
                <a:latin typeface="Time new roman"/>
              </a:rPr>
              <a:t>, </a:t>
            </a:r>
            <a:r>
              <a:rPr lang="en-US" sz="2500" err="1">
                <a:latin typeface="Time new roman"/>
              </a:rPr>
              <a:t>phân</a:t>
            </a:r>
            <a:r>
              <a:rPr lang="en-US" sz="2500">
                <a:latin typeface="Time new roman"/>
              </a:rPr>
              <a:t> </a:t>
            </a:r>
            <a:r>
              <a:rPr lang="en-US" sz="2500" err="1">
                <a:latin typeface="Time new roman"/>
              </a:rPr>
              <a:t>tích</a:t>
            </a:r>
            <a:r>
              <a:rPr lang="en-US" sz="2500">
                <a:latin typeface="Time new roman"/>
              </a:rPr>
              <a:t> </a:t>
            </a:r>
            <a:r>
              <a:rPr lang="en-US" sz="2500" err="1">
                <a:latin typeface="Time new roman"/>
              </a:rPr>
              <a:t>loại</a:t>
            </a:r>
            <a:r>
              <a:rPr lang="en-US" sz="2500">
                <a:latin typeface="Time new roman"/>
              </a:rPr>
              <a:t> </a:t>
            </a:r>
            <a:r>
              <a:rPr lang="en-US" sz="2500" err="1">
                <a:latin typeface="Time new roman"/>
              </a:rPr>
              <a:t>câu</a:t>
            </a:r>
            <a:r>
              <a:rPr lang="en-US" sz="2500">
                <a:latin typeface="Time new roman"/>
              </a:rPr>
              <a:t> </a:t>
            </a:r>
            <a:r>
              <a:rPr lang="en-US" sz="2500" err="1">
                <a:latin typeface="Time new roman"/>
              </a:rPr>
              <a:t>hỏi</a:t>
            </a:r>
            <a:r>
              <a:rPr lang="en-US" sz="2500">
                <a:latin typeface="Time new roman"/>
              </a:rPr>
              <a:t>, </a:t>
            </a:r>
            <a:r>
              <a:rPr lang="en-US" sz="2500" err="1">
                <a:latin typeface="Time new roman"/>
              </a:rPr>
              <a:t>phân</a:t>
            </a:r>
            <a:r>
              <a:rPr lang="en-US" sz="2500">
                <a:latin typeface="Time new roman"/>
              </a:rPr>
              <a:t> </a:t>
            </a:r>
            <a:r>
              <a:rPr lang="en-US" sz="2500" err="1">
                <a:latin typeface="Time new roman"/>
              </a:rPr>
              <a:t>tích</a:t>
            </a:r>
            <a:r>
              <a:rPr lang="en-US" sz="2500">
                <a:latin typeface="Time new roman"/>
              </a:rPr>
              <a:t> </a:t>
            </a:r>
            <a:r>
              <a:rPr lang="en-US" sz="2500" err="1">
                <a:latin typeface="Time new roman"/>
              </a:rPr>
              <a:t>từ</a:t>
            </a:r>
            <a:r>
              <a:rPr lang="en-US" sz="2500">
                <a:latin typeface="Time new roman"/>
              </a:rPr>
              <a:t> </a:t>
            </a:r>
            <a:r>
              <a:rPr lang="en-US" sz="2500" err="1">
                <a:latin typeface="Time new roman"/>
              </a:rPr>
              <a:t>loại</a:t>
            </a:r>
            <a:r>
              <a:rPr lang="en-US" sz="2500">
                <a:latin typeface="Time new roman"/>
              </a:rPr>
              <a:t> </a:t>
            </a:r>
            <a:r>
              <a:rPr lang="en-US" sz="2500" err="1">
                <a:latin typeface="Time new roman"/>
              </a:rPr>
              <a:t>trong</a:t>
            </a:r>
            <a:r>
              <a:rPr lang="en-US" sz="2500">
                <a:latin typeface="Time new roman"/>
              </a:rPr>
              <a:t> </a:t>
            </a:r>
            <a:r>
              <a:rPr lang="en-US" sz="2500" err="1">
                <a:latin typeface="Time new roman"/>
              </a:rPr>
              <a:t>câu</a:t>
            </a:r>
            <a:r>
              <a:rPr lang="en-US" sz="2500">
                <a:latin typeface="Time new roman"/>
              </a:rPr>
              <a:t> </a:t>
            </a:r>
            <a:r>
              <a:rPr lang="en-US" sz="2500" err="1">
                <a:latin typeface="Time new roman"/>
              </a:rPr>
              <a:t>hỏi</a:t>
            </a:r>
            <a:endParaRPr lang="en-US" sz="2500">
              <a:latin typeface="Time new roman"/>
            </a:endParaRPr>
          </a:p>
          <a:p>
            <a:pPr marL="0" indent="0">
              <a:buNone/>
            </a:pPr>
            <a:r>
              <a:rPr lang="en-US" sz="2500" err="1">
                <a:latin typeface="Time new roman"/>
              </a:rPr>
              <a:t>Tìm</a:t>
            </a:r>
            <a:r>
              <a:rPr lang="en-US" sz="2500">
                <a:latin typeface="Time new roman"/>
              </a:rPr>
              <a:t> </a:t>
            </a:r>
            <a:r>
              <a:rPr lang="en-US" sz="2500" err="1">
                <a:latin typeface="Time new roman"/>
              </a:rPr>
              <a:t>kiếm</a:t>
            </a:r>
            <a:r>
              <a:rPr lang="en-US" sz="2500">
                <a:latin typeface="Time new roman"/>
              </a:rPr>
              <a:t> </a:t>
            </a:r>
            <a:r>
              <a:rPr lang="en-US" sz="2500" err="1">
                <a:latin typeface="Time new roman"/>
              </a:rPr>
              <a:t>đoạn</a:t>
            </a:r>
            <a:r>
              <a:rPr lang="en-US" sz="2500">
                <a:latin typeface="Time new roman"/>
              </a:rPr>
              <a:t> </a:t>
            </a:r>
            <a:r>
              <a:rPr lang="en-US" sz="2500" err="1">
                <a:latin typeface="Time new roman"/>
              </a:rPr>
              <a:t>văn</a:t>
            </a:r>
            <a:r>
              <a:rPr lang="en-US" sz="2500">
                <a:latin typeface="Time new roman"/>
              </a:rPr>
              <a:t> </a:t>
            </a:r>
            <a:r>
              <a:rPr lang="en-US" sz="2500" err="1">
                <a:latin typeface="Time new roman"/>
              </a:rPr>
              <a:t>chứa</a:t>
            </a:r>
            <a:r>
              <a:rPr lang="en-US" sz="2500">
                <a:latin typeface="Time new roman"/>
              </a:rPr>
              <a:t> </a:t>
            </a:r>
            <a:r>
              <a:rPr lang="en-US" sz="2500" err="1">
                <a:latin typeface="Time new roman"/>
              </a:rPr>
              <a:t>câu</a:t>
            </a:r>
            <a:r>
              <a:rPr lang="en-US" sz="2500">
                <a:latin typeface="Time new roman"/>
              </a:rPr>
              <a:t> </a:t>
            </a:r>
            <a:r>
              <a:rPr lang="en-US" sz="2500" err="1">
                <a:latin typeface="Time new roman"/>
              </a:rPr>
              <a:t>trả</a:t>
            </a:r>
            <a:r>
              <a:rPr lang="en-US" sz="2500">
                <a:latin typeface="Time new roman"/>
              </a:rPr>
              <a:t> </a:t>
            </a:r>
            <a:r>
              <a:rPr lang="en-US" sz="2500" err="1">
                <a:latin typeface="Time new roman"/>
              </a:rPr>
              <a:t>lời</a:t>
            </a:r>
            <a:endParaRPr lang="en-US" sz="2500">
              <a:latin typeface="Time new roman"/>
            </a:endParaRPr>
          </a:p>
          <a:p>
            <a:pPr marL="0" indent="0">
              <a:buNone/>
            </a:pPr>
            <a:r>
              <a:rPr lang="en-US" sz="2500" err="1">
                <a:latin typeface="Time new roman"/>
              </a:rPr>
              <a:t>Trích</a:t>
            </a:r>
            <a:r>
              <a:rPr lang="en-US" sz="2500">
                <a:latin typeface="Time new roman"/>
              </a:rPr>
              <a:t> </a:t>
            </a:r>
            <a:r>
              <a:rPr lang="en-US" sz="2500" err="1">
                <a:latin typeface="Time new roman"/>
              </a:rPr>
              <a:t>xuất</a:t>
            </a:r>
            <a:r>
              <a:rPr lang="en-US" sz="2500">
                <a:latin typeface="Time new roman"/>
              </a:rPr>
              <a:t> </a:t>
            </a:r>
            <a:r>
              <a:rPr lang="en-US" sz="2500" err="1">
                <a:latin typeface="Time new roman"/>
              </a:rPr>
              <a:t>câu</a:t>
            </a:r>
            <a:r>
              <a:rPr lang="en-US" sz="2500">
                <a:latin typeface="Time new roman"/>
              </a:rPr>
              <a:t> </a:t>
            </a:r>
            <a:r>
              <a:rPr lang="en-US" sz="2500" err="1">
                <a:latin typeface="Time new roman"/>
              </a:rPr>
              <a:t>trả</a:t>
            </a:r>
            <a:r>
              <a:rPr lang="en-US" sz="2500">
                <a:latin typeface="Time new roman"/>
              </a:rPr>
              <a:t> </a:t>
            </a:r>
            <a:r>
              <a:rPr lang="en-US" sz="2500" err="1">
                <a:latin typeface="Time new roman"/>
              </a:rPr>
              <a:t>lời</a:t>
            </a:r>
            <a:endParaRPr lang="en-US" sz="2500"/>
          </a:p>
        </p:txBody>
      </p:sp>
      <p:sp>
        <p:nvSpPr>
          <p:cNvPr id="7" name="Content Placeholder 6">
            <a:extLst>
              <a:ext uri="{FF2B5EF4-FFF2-40B4-BE49-F238E27FC236}">
                <a16:creationId xmlns:a16="http://schemas.microsoft.com/office/drawing/2014/main" id="{AB9BAC29-3BF3-6A5C-133D-E4718D33305F}"/>
              </a:ext>
            </a:extLst>
          </p:cNvPr>
          <p:cNvSpPr>
            <a:spLocks noGrp="1"/>
          </p:cNvSpPr>
          <p:nvPr>
            <p:ph sz="half" idx="2"/>
          </p:nvPr>
        </p:nvSpPr>
        <p:spPr>
          <a:xfrm>
            <a:off x="241852" y="6352486"/>
            <a:ext cx="11708295" cy="487019"/>
          </a:xfrm>
        </p:spPr>
        <p:txBody>
          <a:bodyPr>
            <a:normAutofit fontScale="92500"/>
          </a:bodyPr>
          <a:lstStyle/>
          <a:p>
            <a:pPr marL="0" indent="0">
              <a:buNone/>
            </a:pPr>
            <a:r>
              <a:rPr lang="en-US" sz="2200" err="1">
                <a:latin typeface="Time new roman"/>
              </a:rPr>
              <a:t>Khóa</a:t>
            </a:r>
            <a:r>
              <a:rPr lang="en-US" sz="2200">
                <a:latin typeface="Time new roman"/>
              </a:rPr>
              <a:t> </a:t>
            </a:r>
            <a:r>
              <a:rPr lang="en-US" sz="2200" err="1">
                <a:latin typeface="Time new roman"/>
              </a:rPr>
              <a:t>luận</a:t>
            </a:r>
            <a:r>
              <a:rPr lang="en-US" sz="2200">
                <a:latin typeface="Time new roman"/>
              </a:rPr>
              <a:t> </a:t>
            </a:r>
            <a:r>
              <a:rPr lang="en-US" sz="2200" err="1">
                <a:latin typeface="Time new roman"/>
              </a:rPr>
              <a:t>tốt</a:t>
            </a:r>
            <a:r>
              <a:rPr lang="en-US" sz="2200">
                <a:latin typeface="Time new roman"/>
              </a:rPr>
              <a:t> </a:t>
            </a:r>
            <a:r>
              <a:rPr lang="en-US" sz="2200" err="1">
                <a:latin typeface="Time new roman"/>
              </a:rPr>
              <a:t>nghiệp</a:t>
            </a:r>
            <a:r>
              <a:rPr lang="en-US" sz="2200">
                <a:latin typeface="Time new roman"/>
              </a:rPr>
              <a:t>                                                                                                                       GVHD: TS. </a:t>
            </a:r>
            <a:r>
              <a:rPr lang="en-US" sz="2200" err="1">
                <a:latin typeface="Time new roman"/>
              </a:rPr>
              <a:t>Đặng</a:t>
            </a:r>
            <a:r>
              <a:rPr lang="en-US" sz="2200">
                <a:latin typeface="Time new roman"/>
              </a:rPr>
              <a:t> </a:t>
            </a:r>
            <a:r>
              <a:rPr lang="en-US" sz="2200" err="1">
                <a:latin typeface="Time new roman"/>
              </a:rPr>
              <a:t>Thị</a:t>
            </a:r>
            <a:r>
              <a:rPr lang="en-US" sz="2200">
                <a:latin typeface="Time new roman"/>
              </a:rPr>
              <a:t> </a:t>
            </a:r>
            <a:r>
              <a:rPr lang="en-US" sz="2200" err="1">
                <a:latin typeface="Time new roman"/>
              </a:rPr>
              <a:t>Phúc</a:t>
            </a:r>
            <a:r>
              <a:rPr lang="en-US" sz="2200">
                <a:latin typeface="Time new roman"/>
              </a:rPr>
              <a:t>                     </a:t>
            </a:r>
          </a:p>
        </p:txBody>
      </p:sp>
      <p:pic>
        <p:nvPicPr>
          <p:cNvPr id="4" name="Picture 3">
            <a:extLst>
              <a:ext uri="{FF2B5EF4-FFF2-40B4-BE49-F238E27FC236}">
                <a16:creationId xmlns:a16="http://schemas.microsoft.com/office/drawing/2014/main" id="{D2D055C6-400B-427C-DE25-32372E4D1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81" y="1933437"/>
            <a:ext cx="7581900" cy="3533775"/>
          </a:xfrm>
          <a:prstGeom prst="rect">
            <a:avLst/>
          </a:prstGeom>
        </p:spPr>
      </p:pic>
    </p:spTree>
    <p:extLst>
      <p:ext uri="{BB962C8B-B14F-4D97-AF65-F5344CB8AC3E}">
        <p14:creationId xmlns:p14="http://schemas.microsoft.com/office/powerpoint/2010/main" val="345116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D41C3DF-14B8-47C9-B781-AF1DA8744C2E}"/>
              </a:ext>
            </a:extLst>
          </p:cNvPr>
          <p:cNvSpPr>
            <a:spLocks noGrp="1"/>
          </p:cNvSpPr>
          <p:nvPr>
            <p:ph type="title"/>
          </p:nvPr>
        </p:nvSpPr>
        <p:spPr>
          <a:xfrm>
            <a:off x="215347" y="206099"/>
            <a:ext cx="10728366" cy="1325563"/>
          </a:xfrm>
        </p:spPr>
        <p:txBody>
          <a:bodyPr>
            <a:noAutofit/>
          </a:bodyPr>
          <a:lstStyle/>
          <a:p>
            <a:r>
              <a:rPr lang="en-US" sz="3600">
                <a:latin typeface="Time new roman"/>
              </a:rPr>
              <a:t>Nhược điểm của RNN</a:t>
            </a:r>
          </a:p>
        </p:txBody>
      </p:sp>
      <p:pic>
        <p:nvPicPr>
          <p:cNvPr id="6" name="Picture 5">
            <a:extLst>
              <a:ext uri="{FF2B5EF4-FFF2-40B4-BE49-F238E27FC236}">
                <a16:creationId xmlns:a16="http://schemas.microsoft.com/office/drawing/2014/main" id="{65AFDA02-E875-4A66-9EF5-33805429B6D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3432" y="1531661"/>
            <a:ext cx="3693838" cy="1450077"/>
          </a:xfrm>
          <a:prstGeom prst="rect">
            <a:avLst/>
          </a:prstGeom>
          <a:noFill/>
          <a:ln>
            <a:noFill/>
          </a:ln>
        </p:spPr>
      </p:pic>
      <p:pic>
        <p:nvPicPr>
          <p:cNvPr id="7" name="Picture 6">
            <a:extLst>
              <a:ext uri="{FF2B5EF4-FFF2-40B4-BE49-F238E27FC236}">
                <a16:creationId xmlns:a16="http://schemas.microsoft.com/office/drawing/2014/main" id="{200AF10C-E727-431E-863D-C7014198D3B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093432" y="3677898"/>
            <a:ext cx="3587820" cy="1954275"/>
          </a:xfrm>
          <a:prstGeom prst="rect">
            <a:avLst/>
          </a:prstGeom>
        </p:spPr>
      </p:pic>
      <p:sp>
        <p:nvSpPr>
          <p:cNvPr id="9" name="TextBox 8">
            <a:extLst>
              <a:ext uri="{FF2B5EF4-FFF2-40B4-BE49-F238E27FC236}">
                <a16:creationId xmlns:a16="http://schemas.microsoft.com/office/drawing/2014/main" id="{BBD73BEA-7FD7-42E4-BF05-ADD07A84E017}"/>
              </a:ext>
            </a:extLst>
          </p:cNvPr>
          <p:cNvSpPr txBox="1"/>
          <p:nvPr/>
        </p:nvSpPr>
        <p:spPr>
          <a:xfrm>
            <a:off x="477079" y="1889347"/>
            <a:ext cx="6096000" cy="3525132"/>
          </a:xfrm>
          <a:prstGeom prst="rect">
            <a:avLst/>
          </a:prstGeom>
          <a:noFill/>
        </p:spPr>
        <p:txBody>
          <a:bodyPr wrap="square">
            <a:spAutoFit/>
          </a:bodyPr>
          <a:lstStyle/>
          <a:p>
            <a:pPr marL="457200" marR="0" indent="0" algn="just">
              <a:lnSpc>
                <a:spcPct val="150000"/>
              </a:lnSpc>
              <a:spcBef>
                <a:spcPts val="1000"/>
              </a:spcBef>
              <a:spcAft>
                <a:spcPts val="0"/>
              </a:spcAft>
            </a:pPr>
            <a:r>
              <a:rPr lang="en-US" sz="2000">
                <a:effectLst/>
                <a:latin typeface="Times New Roman" panose="02020603050405020304" pitchFamily="18" charset="0"/>
                <a:ea typeface="Times New Roman" panose="02020603050405020304" pitchFamily="18" charset="0"/>
              </a:rPr>
              <a:t>Vanishing gradient: hiện tượng gradient sẽ bị nhỏ lại tới mức gần như biến mất ở những hidden state cuối của một đầu vào dài như đoạn văn.</a:t>
            </a:r>
          </a:p>
          <a:p>
            <a:pPr marL="457200" marR="0" indent="0" algn="just">
              <a:lnSpc>
                <a:spcPct val="150000"/>
              </a:lnSpc>
              <a:spcBef>
                <a:spcPts val="1000"/>
              </a:spcBef>
              <a:spcAft>
                <a:spcPts val="0"/>
              </a:spcAft>
            </a:pPr>
            <a:r>
              <a:rPr lang="en-US" sz="2000">
                <a:effectLst/>
                <a:latin typeface="Times New Roman" panose="02020603050405020304" pitchFamily="18" charset="0"/>
                <a:ea typeface="Times New Roman" panose="02020603050405020304" pitchFamily="18" charset="0"/>
              </a:rPr>
              <a:t>RNN lưu các trạng thái phía trước nó cho nên cần nhiều bộ nhớ và thời gian tron quá trình huấn luyện.</a:t>
            </a:r>
          </a:p>
          <a:p>
            <a:pPr marL="457200" marR="0" indent="0" algn="just">
              <a:lnSpc>
                <a:spcPct val="150000"/>
              </a:lnSpc>
              <a:spcBef>
                <a:spcPts val="1000"/>
              </a:spcBef>
              <a:spcAft>
                <a:spcPts val="0"/>
              </a:spcAft>
            </a:pPr>
            <a:r>
              <a:rPr lang="en-US" sz="2000">
                <a:latin typeface="Times New Roman" panose="02020603050405020304" pitchFamily="18" charset="0"/>
                <a:ea typeface="Times New Roman" panose="02020603050405020304" pitchFamily="18" charset="0"/>
              </a:rPr>
              <a:t>Khả năng bị mất thông tin ở những kiểu dữ liệu quá dài như đoạn văn</a:t>
            </a:r>
            <a:endParaRPr lang="en-US" sz="20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5156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6666DE-4724-4C92-ABCA-BDBFFD7B80AC}"/>
              </a:ext>
            </a:extLst>
          </p:cNvPr>
          <p:cNvSpPr>
            <a:spLocks noGrp="1"/>
          </p:cNvSpPr>
          <p:nvPr>
            <p:ph type="title"/>
          </p:nvPr>
        </p:nvSpPr>
        <p:spPr>
          <a:xfrm>
            <a:off x="429964" y="57383"/>
            <a:ext cx="10728366" cy="1325563"/>
          </a:xfrm>
        </p:spPr>
        <p:txBody>
          <a:bodyPr>
            <a:noAutofit/>
          </a:bodyPr>
          <a:lstStyle/>
          <a:p>
            <a:r>
              <a:rPr lang="en-US" sz="3600">
                <a:latin typeface="Time new roman"/>
              </a:rPr>
              <a:t>Attention</a:t>
            </a:r>
          </a:p>
        </p:txBody>
      </p:sp>
      <p:sp>
        <p:nvSpPr>
          <p:cNvPr id="7" name="TextBox 6">
            <a:extLst>
              <a:ext uri="{FF2B5EF4-FFF2-40B4-BE49-F238E27FC236}">
                <a16:creationId xmlns:a16="http://schemas.microsoft.com/office/drawing/2014/main" id="{C6DC8319-D2F1-4576-B0CE-2FC208E61A88}"/>
              </a:ext>
            </a:extLst>
          </p:cNvPr>
          <p:cNvSpPr txBox="1"/>
          <p:nvPr/>
        </p:nvSpPr>
        <p:spPr>
          <a:xfrm>
            <a:off x="1033669" y="1223260"/>
            <a:ext cx="8719930" cy="1015663"/>
          </a:xfrm>
          <a:prstGeom prst="rect">
            <a:avLst/>
          </a:prstGeom>
          <a:noFill/>
        </p:spPr>
        <p:txBody>
          <a:bodyPr wrap="square">
            <a:spAutoFit/>
          </a:bodyPr>
          <a:lstStyle/>
          <a:p>
            <a:r>
              <a:rPr lang="en-US" sz="2000">
                <a:effectLst/>
                <a:latin typeface="Times New Roman" panose="02020603050405020304" pitchFamily="18" charset="0"/>
                <a:ea typeface="Times New Roman" panose="02020603050405020304" pitchFamily="18" charset="0"/>
              </a:rPr>
              <a:t>Attention giúp mô hình chú ý vào những thông tin quan trọng. Đối với tác vụ xử lý ngôn ngữ tự nhiên nó giúp chú ý vào những từ quan trọng, còn với tác vụ xử lý ảnh nó giúp chú ý vào các điểm ảnh quan trọng</a:t>
            </a:r>
            <a:endParaRPr lang="en-US" sz="2000"/>
          </a:p>
        </p:txBody>
      </p:sp>
      <p:sp>
        <p:nvSpPr>
          <p:cNvPr id="9" name="TextBox 8">
            <a:extLst>
              <a:ext uri="{FF2B5EF4-FFF2-40B4-BE49-F238E27FC236}">
                <a16:creationId xmlns:a16="http://schemas.microsoft.com/office/drawing/2014/main" id="{E2D648B7-4346-4519-854E-E594B4C64BD6}"/>
              </a:ext>
            </a:extLst>
          </p:cNvPr>
          <p:cNvSpPr txBox="1"/>
          <p:nvPr/>
        </p:nvSpPr>
        <p:spPr>
          <a:xfrm>
            <a:off x="1033669" y="2374313"/>
            <a:ext cx="8945217" cy="707886"/>
          </a:xfrm>
          <a:prstGeom prst="rect">
            <a:avLst/>
          </a:prstGeom>
          <a:noFill/>
        </p:spPr>
        <p:txBody>
          <a:bodyPr wrap="square">
            <a:spAutoFit/>
          </a:bodyPr>
          <a:lstStyle/>
          <a:p>
            <a:r>
              <a:rPr lang="en-US" sz="2000">
                <a:effectLst/>
                <a:latin typeface="Times New Roman" panose="02020603050405020304" pitchFamily="18" charset="0"/>
                <a:ea typeface="Times New Roman" panose="02020603050405020304" pitchFamily="18" charset="0"/>
              </a:rPr>
              <a:t>Attention giúp đánh lại trọng số lại các thông tin đặc trưng tránh gây mất thông tin đối với câu dài</a:t>
            </a:r>
            <a:endParaRPr lang="en-US" sz="2000"/>
          </a:p>
        </p:txBody>
      </p:sp>
      <p:sp>
        <p:nvSpPr>
          <p:cNvPr id="11" name="TextBox 10">
            <a:extLst>
              <a:ext uri="{FF2B5EF4-FFF2-40B4-BE49-F238E27FC236}">
                <a16:creationId xmlns:a16="http://schemas.microsoft.com/office/drawing/2014/main" id="{CD29F802-4FC3-4D25-99F7-00B7432A4C8C}"/>
              </a:ext>
            </a:extLst>
          </p:cNvPr>
          <p:cNvSpPr txBox="1"/>
          <p:nvPr/>
        </p:nvSpPr>
        <p:spPr>
          <a:xfrm>
            <a:off x="1033669" y="3312467"/>
            <a:ext cx="8719930" cy="1015663"/>
          </a:xfrm>
          <a:prstGeom prst="rect">
            <a:avLst/>
          </a:prstGeom>
          <a:noFill/>
        </p:spPr>
        <p:txBody>
          <a:bodyPr wrap="square">
            <a:spAutoFit/>
          </a:bodyPr>
          <a:lstStyle/>
          <a:p>
            <a:r>
              <a:rPr lang="en-US" sz="2000">
                <a:effectLst/>
                <a:latin typeface="Times New Roman" panose="02020603050405020304" pitchFamily="18" charset="0"/>
                <a:ea typeface="Times New Roman" panose="02020603050405020304" pitchFamily="18" charset="0"/>
              </a:rPr>
              <a:t>Sự xuất hiện của attention dần dần phát sinh ra các loại attention có thể thay thế các mô hình RNN dùng để trích xuất đặc trưng. Hiện nay nổi bật là self-attention (tự chú ý), xuất hiện trong bài báo Attention is all you need</a:t>
            </a:r>
            <a:endParaRPr lang="en-US" sz="2000"/>
          </a:p>
        </p:txBody>
      </p:sp>
      <p:pic>
        <p:nvPicPr>
          <p:cNvPr id="12" name="Picture 11">
            <a:extLst>
              <a:ext uri="{FF2B5EF4-FFF2-40B4-BE49-F238E27FC236}">
                <a16:creationId xmlns:a16="http://schemas.microsoft.com/office/drawing/2014/main" id="{559A0D97-6B62-421F-AFB6-B0948B3BA4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23422" y="4527620"/>
            <a:ext cx="8244646" cy="1981935"/>
          </a:xfrm>
          <a:prstGeom prst="rect">
            <a:avLst/>
          </a:prstGeom>
          <a:noFill/>
          <a:ln>
            <a:noFill/>
          </a:ln>
        </p:spPr>
      </p:pic>
    </p:spTree>
    <p:extLst>
      <p:ext uri="{BB962C8B-B14F-4D97-AF65-F5344CB8AC3E}">
        <p14:creationId xmlns:p14="http://schemas.microsoft.com/office/powerpoint/2010/main" val="86839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B2FB-FE38-2691-92F9-81BB416530A8}"/>
              </a:ext>
            </a:extLst>
          </p:cNvPr>
          <p:cNvSpPr>
            <a:spLocks noGrp="1"/>
          </p:cNvSpPr>
          <p:nvPr>
            <p:ph type="title"/>
          </p:nvPr>
        </p:nvSpPr>
        <p:spPr>
          <a:xfrm>
            <a:off x="838200" y="365125"/>
            <a:ext cx="10728366" cy="1325563"/>
          </a:xfrm>
        </p:spPr>
        <p:txBody>
          <a:bodyPr>
            <a:noAutofit/>
          </a:bodyPr>
          <a:lstStyle/>
          <a:p>
            <a:r>
              <a:rPr lang="en-US" sz="5500">
                <a:latin typeface="Time new roman"/>
              </a:rPr>
              <a:t>3.1 </a:t>
            </a:r>
            <a:r>
              <a:rPr lang="en-US" sz="5500" err="1">
                <a:latin typeface="Time new roman"/>
              </a:rPr>
              <a:t>Mô</a:t>
            </a:r>
            <a:r>
              <a:rPr lang="en-US" sz="5500">
                <a:latin typeface="Time new roman"/>
              </a:rPr>
              <a:t> </a:t>
            </a:r>
            <a:r>
              <a:rPr lang="en-US" sz="5500" err="1">
                <a:latin typeface="Time new roman"/>
              </a:rPr>
              <a:t>hình</a:t>
            </a:r>
            <a:r>
              <a:rPr lang="en-US" sz="5500">
                <a:latin typeface="Time new roman"/>
              </a:rPr>
              <a:t> </a:t>
            </a:r>
            <a:r>
              <a:rPr lang="en-US" sz="5500" err="1">
                <a:latin typeface="Time new roman"/>
              </a:rPr>
              <a:t>đánh</a:t>
            </a:r>
            <a:r>
              <a:rPr lang="en-US" sz="5500">
                <a:latin typeface="Time new roman"/>
              </a:rPr>
              <a:t> </a:t>
            </a:r>
            <a:br>
              <a:rPr lang="en-US" sz="5500">
                <a:latin typeface="Time new roman"/>
              </a:rPr>
            </a:br>
            <a:r>
              <a:rPr lang="en-US" sz="5500" err="1">
                <a:latin typeface="Time new roman"/>
              </a:rPr>
              <a:t>trọng</a:t>
            </a:r>
            <a:r>
              <a:rPr lang="en-US" sz="5500">
                <a:latin typeface="Time new roman"/>
              </a:rPr>
              <a:t> </a:t>
            </a:r>
            <a:r>
              <a:rPr lang="en-US" sz="5500" err="1">
                <a:latin typeface="Time new roman"/>
              </a:rPr>
              <a:t>số</a:t>
            </a:r>
            <a:endParaRPr lang="en-US" sz="5500">
              <a:latin typeface="Time new roman"/>
            </a:endParaRPr>
          </a:p>
        </p:txBody>
      </p:sp>
      <p:sp>
        <p:nvSpPr>
          <p:cNvPr id="6" name="Content Placeholder 5">
            <a:extLst>
              <a:ext uri="{FF2B5EF4-FFF2-40B4-BE49-F238E27FC236}">
                <a16:creationId xmlns:a16="http://schemas.microsoft.com/office/drawing/2014/main" id="{A6AC5B9F-FACB-916B-38D8-7333D53260B3}"/>
              </a:ext>
            </a:extLst>
          </p:cNvPr>
          <p:cNvSpPr>
            <a:spLocks noGrp="1"/>
          </p:cNvSpPr>
          <p:nvPr>
            <p:ph sz="half" idx="1"/>
          </p:nvPr>
        </p:nvSpPr>
        <p:spPr>
          <a:xfrm>
            <a:off x="838200" y="1904013"/>
            <a:ext cx="5003888" cy="3697673"/>
          </a:xfrm>
        </p:spPr>
        <p:txBody>
          <a:bodyPr>
            <a:noAutofit/>
          </a:bodyPr>
          <a:lstStyle/>
          <a:p>
            <a:pPr marL="0" indent="0">
              <a:lnSpc>
                <a:spcPct val="100000"/>
              </a:lnSpc>
              <a:buNone/>
            </a:pPr>
            <a:r>
              <a:rPr lang="en-US" sz="2000" err="1">
                <a:latin typeface="Time new roman"/>
              </a:rPr>
              <a:t>Mô</a:t>
            </a:r>
            <a:r>
              <a:rPr lang="en-US" sz="2000">
                <a:latin typeface="Time new roman"/>
              </a:rPr>
              <a:t> </a:t>
            </a:r>
            <a:r>
              <a:rPr lang="en-US" sz="2000" err="1">
                <a:latin typeface="Time new roman"/>
              </a:rPr>
              <a:t>hình</a:t>
            </a:r>
            <a:r>
              <a:rPr lang="en-US" sz="2000">
                <a:latin typeface="Time new roman"/>
              </a:rPr>
              <a:t> </a:t>
            </a:r>
            <a:r>
              <a:rPr lang="en-US" sz="2000" err="1">
                <a:latin typeface="Time new roman"/>
              </a:rPr>
              <a:t>tìm</a:t>
            </a:r>
            <a:r>
              <a:rPr lang="en-US" sz="2000">
                <a:latin typeface="Time new roman"/>
              </a:rPr>
              <a:t> </a:t>
            </a:r>
            <a:r>
              <a:rPr lang="en-US" sz="2000" err="1">
                <a:latin typeface="Time new roman"/>
              </a:rPr>
              <a:t>trọng</a:t>
            </a:r>
            <a:r>
              <a:rPr lang="en-US" sz="2000">
                <a:latin typeface="Time new roman"/>
              </a:rPr>
              <a:t> </a:t>
            </a:r>
            <a:r>
              <a:rPr lang="en-US" sz="2000" err="1">
                <a:latin typeface="Time new roman"/>
              </a:rPr>
              <a:t>số</a:t>
            </a:r>
            <a:r>
              <a:rPr lang="en-US" sz="2000">
                <a:latin typeface="Time new roman"/>
              </a:rPr>
              <a:t> </a:t>
            </a:r>
            <a:r>
              <a:rPr lang="en-US" sz="2000" err="1">
                <a:latin typeface="Time new roman"/>
              </a:rPr>
              <a:t>sẽ</a:t>
            </a:r>
            <a:r>
              <a:rPr lang="en-US" sz="2000">
                <a:latin typeface="Time new roman"/>
              </a:rPr>
              <a:t> </a:t>
            </a:r>
            <a:r>
              <a:rPr lang="en-US" sz="2000" err="1">
                <a:latin typeface="Time new roman"/>
              </a:rPr>
              <a:t>phân</a:t>
            </a:r>
            <a:r>
              <a:rPr lang="en-US" sz="2000">
                <a:latin typeface="Time new roman"/>
              </a:rPr>
              <a:t> </a:t>
            </a:r>
            <a:r>
              <a:rPr lang="en-US" sz="2000" err="1">
                <a:latin typeface="Time new roman"/>
              </a:rPr>
              <a:t>tích</a:t>
            </a:r>
            <a:r>
              <a:rPr lang="en-US" sz="2000">
                <a:latin typeface="Time new roman"/>
              </a:rPr>
              <a:t> </a:t>
            </a:r>
            <a:r>
              <a:rPr lang="en-US" sz="2000" err="1">
                <a:latin typeface="Time new roman"/>
              </a:rPr>
              <a:t>câu</a:t>
            </a:r>
            <a:r>
              <a:rPr lang="en-US" sz="2000">
                <a:latin typeface="Time new roman"/>
              </a:rPr>
              <a:t> </a:t>
            </a:r>
            <a:r>
              <a:rPr lang="en-US" sz="2000" err="1">
                <a:latin typeface="Time new roman"/>
              </a:rPr>
              <a:t>hỏi</a:t>
            </a:r>
            <a:r>
              <a:rPr lang="en-US" sz="2000">
                <a:latin typeface="Time new roman"/>
              </a:rPr>
              <a:t> bao </a:t>
            </a:r>
            <a:r>
              <a:rPr lang="en-US" sz="2000" err="1">
                <a:latin typeface="Time new roman"/>
              </a:rPr>
              <a:t>gồm</a:t>
            </a:r>
            <a:r>
              <a:rPr lang="en-US" sz="2000">
                <a:latin typeface="Time new roman"/>
              </a:rPr>
              <a:t> phân tích đặc trưng thông tin câu hỏi, loại </a:t>
            </a:r>
            <a:r>
              <a:rPr lang="en-US" sz="2000" err="1">
                <a:latin typeface="Time new roman"/>
              </a:rPr>
              <a:t>câu</a:t>
            </a:r>
            <a:r>
              <a:rPr lang="en-US" sz="2000">
                <a:latin typeface="Time new roman"/>
              </a:rPr>
              <a:t> </a:t>
            </a:r>
            <a:r>
              <a:rPr lang="en-US" sz="2000" err="1">
                <a:latin typeface="Time new roman"/>
              </a:rPr>
              <a:t>hỏi</a:t>
            </a:r>
            <a:r>
              <a:rPr lang="en-US" sz="2000">
                <a:latin typeface="Time new roman"/>
              </a:rPr>
              <a:t> </a:t>
            </a:r>
            <a:r>
              <a:rPr lang="en-US" sz="2000" err="1">
                <a:latin typeface="Time new roman"/>
              </a:rPr>
              <a:t>và</a:t>
            </a:r>
            <a:r>
              <a:rPr lang="en-US" sz="2000">
                <a:latin typeface="Time new roman"/>
              </a:rPr>
              <a:t> </a:t>
            </a:r>
            <a:r>
              <a:rPr lang="en-US" sz="2000" err="1">
                <a:latin typeface="Time new roman"/>
              </a:rPr>
              <a:t>postag</a:t>
            </a:r>
            <a:r>
              <a:rPr lang="en-US" sz="2000">
                <a:latin typeface="Time new roman"/>
              </a:rPr>
              <a:t> </a:t>
            </a:r>
            <a:r>
              <a:rPr lang="en-US" sz="2000" err="1">
                <a:latin typeface="Time new roman"/>
              </a:rPr>
              <a:t>của</a:t>
            </a:r>
            <a:r>
              <a:rPr lang="en-US" sz="2000">
                <a:latin typeface="Time new roman"/>
              </a:rPr>
              <a:t> </a:t>
            </a:r>
            <a:r>
              <a:rPr lang="en-US" sz="2000" err="1">
                <a:latin typeface="Time new roman"/>
              </a:rPr>
              <a:t>các</a:t>
            </a:r>
            <a:r>
              <a:rPr lang="en-US" sz="2000">
                <a:latin typeface="Time new roman"/>
              </a:rPr>
              <a:t> </a:t>
            </a:r>
            <a:r>
              <a:rPr lang="en-US" sz="2000" err="1">
                <a:latin typeface="Time new roman"/>
              </a:rPr>
              <a:t>từ</a:t>
            </a:r>
            <a:r>
              <a:rPr lang="en-US" sz="2000">
                <a:latin typeface="Time new roman"/>
              </a:rPr>
              <a:t> </a:t>
            </a:r>
            <a:r>
              <a:rPr lang="en-US" sz="2000" err="1">
                <a:latin typeface="Time new roman"/>
              </a:rPr>
              <a:t>trong</a:t>
            </a:r>
            <a:r>
              <a:rPr lang="en-US" sz="2000">
                <a:latin typeface="Time new roman"/>
              </a:rPr>
              <a:t> </a:t>
            </a:r>
            <a:r>
              <a:rPr lang="en-US" sz="2000" err="1">
                <a:latin typeface="Time new roman"/>
              </a:rPr>
              <a:t>câu</a:t>
            </a:r>
            <a:r>
              <a:rPr lang="en-US" sz="2000">
                <a:latin typeface="Time new roman"/>
              </a:rPr>
              <a:t> </a:t>
            </a:r>
            <a:r>
              <a:rPr lang="en-US" sz="2000" err="1">
                <a:latin typeface="Time new roman"/>
              </a:rPr>
              <a:t>hỏi</a:t>
            </a:r>
            <a:r>
              <a:rPr lang="en-US" sz="2000">
                <a:latin typeface="Time new roman"/>
              </a:rPr>
              <a:t>. </a:t>
            </a:r>
          </a:p>
          <a:p>
            <a:pPr marL="0" indent="0">
              <a:lnSpc>
                <a:spcPct val="100000"/>
              </a:lnSpc>
              <a:buNone/>
            </a:pPr>
            <a:r>
              <a:rPr lang="en-US" sz="2000" err="1">
                <a:latin typeface="Time new roman"/>
              </a:rPr>
              <a:t>Đầu</a:t>
            </a:r>
            <a:r>
              <a:rPr lang="en-US" sz="2000">
                <a:latin typeface="Time new roman"/>
              </a:rPr>
              <a:t> </a:t>
            </a:r>
            <a:r>
              <a:rPr lang="en-US" sz="2000" err="1">
                <a:latin typeface="Time new roman"/>
              </a:rPr>
              <a:t>vào</a:t>
            </a:r>
            <a:r>
              <a:rPr lang="en-US" sz="2000">
                <a:latin typeface="Time new roman"/>
              </a:rPr>
              <a:t> </a:t>
            </a:r>
            <a:r>
              <a:rPr lang="en-US" sz="2000" err="1">
                <a:latin typeface="Time new roman"/>
              </a:rPr>
              <a:t>sẽ</a:t>
            </a:r>
            <a:r>
              <a:rPr lang="en-US" sz="2000">
                <a:latin typeface="Time new roman"/>
              </a:rPr>
              <a:t> chia </a:t>
            </a:r>
            <a:r>
              <a:rPr lang="en-US" sz="2000" err="1">
                <a:latin typeface="Time new roman"/>
              </a:rPr>
              <a:t>thành</a:t>
            </a:r>
            <a:r>
              <a:rPr lang="en-US" sz="2000">
                <a:latin typeface="Time new roman"/>
              </a:rPr>
              <a:t> 3 </a:t>
            </a:r>
            <a:r>
              <a:rPr lang="en-US" sz="2000" err="1">
                <a:latin typeface="Time new roman"/>
              </a:rPr>
              <a:t>hướng</a:t>
            </a:r>
            <a:r>
              <a:rPr lang="en-US" sz="2000">
                <a:latin typeface="Time new roman"/>
              </a:rPr>
              <a:t> </a:t>
            </a:r>
            <a:r>
              <a:rPr lang="en-US" sz="2000" err="1">
                <a:latin typeface="Time new roman"/>
              </a:rPr>
              <a:t>cho</a:t>
            </a:r>
            <a:r>
              <a:rPr lang="en-US" sz="2000">
                <a:latin typeface="Time new roman"/>
              </a:rPr>
              <a:t> 3 </a:t>
            </a:r>
            <a:r>
              <a:rPr lang="en-US" sz="2000" err="1">
                <a:latin typeface="Time new roman"/>
              </a:rPr>
              <a:t>tác</a:t>
            </a:r>
            <a:r>
              <a:rPr lang="en-US" sz="2000">
                <a:latin typeface="Time new roman"/>
              </a:rPr>
              <a:t> </a:t>
            </a:r>
            <a:r>
              <a:rPr lang="en-US" sz="2000" err="1">
                <a:latin typeface="Time new roman"/>
              </a:rPr>
              <a:t>vụ</a:t>
            </a:r>
            <a:r>
              <a:rPr lang="en-US" sz="2000">
                <a:latin typeface="Time new roman"/>
              </a:rPr>
              <a:t> </a:t>
            </a:r>
            <a:r>
              <a:rPr lang="en-US" sz="2000" err="1">
                <a:latin typeface="Time new roman"/>
              </a:rPr>
              <a:t>để</a:t>
            </a:r>
            <a:r>
              <a:rPr lang="en-US" sz="2000">
                <a:latin typeface="Time new roman"/>
              </a:rPr>
              <a:t> </a:t>
            </a:r>
            <a:r>
              <a:rPr lang="en-US" sz="2000" err="1">
                <a:latin typeface="Time new roman"/>
              </a:rPr>
              <a:t>phân</a:t>
            </a:r>
            <a:r>
              <a:rPr lang="en-US" sz="2000">
                <a:latin typeface="Time new roman"/>
              </a:rPr>
              <a:t> </a:t>
            </a:r>
            <a:r>
              <a:rPr lang="en-US" sz="2000" err="1">
                <a:latin typeface="Time new roman"/>
              </a:rPr>
              <a:t>tích</a:t>
            </a:r>
            <a:r>
              <a:rPr lang="en-US" sz="2000">
                <a:latin typeface="Time new roman"/>
              </a:rPr>
              <a:t>:</a:t>
            </a:r>
          </a:p>
          <a:p>
            <a:pPr marL="0" indent="0">
              <a:lnSpc>
                <a:spcPct val="100000"/>
              </a:lnSpc>
              <a:buNone/>
            </a:pPr>
            <a:r>
              <a:rPr lang="en-US" sz="2000">
                <a:latin typeface="Time new roman"/>
              </a:rPr>
              <a:t>+ </a:t>
            </a:r>
            <a:r>
              <a:rPr lang="en-US" sz="2000" err="1">
                <a:latin typeface="Time new roman"/>
              </a:rPr>
              <a:t>Trích</a:t>
            </a:r>
            <a:r>
              <a:rPr lang="en-US" sz="2000">
                <a:latin typeface="Time new roman"/>
              </a:rPr>
              <a:t> </a:t>
            </a:r>
            <a:r>
              <a:rPr lang="en-US" sz="2000" err="1">
                <a:latin typeface="Time new roman"/>
              </a:rPr>
              <a:t>xuất</a:t>
            </a:r>
            <a:r>
              <a:rPr lang="en-US" sz="2000">
                <a:latin typeface="Time new roman"/>
              </a:rPr>
              <a:t> </a:t>
            </a:r>
            <a:r>
              <a:rPr lang="en-US" sz="2000" err="1">
                <a:latin typeface="Time new roman"/>
              </a:rPr>
              <a:t>đặt</a:t>
            </a:r>
            <a:r>
              <a:rPr lang="en-US" sz="2000">
                <a:latin typeface="Time new roman"/>
              </a:rPr>
              <a:t> </a:t>
            </a:r>
            <a:r>
              <a:rPr lang="en-US" sz="2000" err="1">
                <a:latin typeface="Time new roman"/>
              </a:rPr>
              <a:t>trưng</a:t>
            </a:r>
            <a:r>
              <a:rPr lang="en-US" sz="2000">
                <a:latin typeface="Time new roman"/>
              </a:rPr>
              <a:t> </a:t>
            </a:r>
            <a:r>
              <a:rPr lang="en-US" sz="2000" err="1">
                <a:latin typeface="Time new roman"/>
              </a:rPr>
              <a:t>ngữ</a:t>
            </a:r>
            <a:r>
              <a:rPr lang="en-US" sz="2000">
                <a:latin typeface="Time new roman"/>
              </a:rPr>
              <a:t> </a:t>
            </a:r>
            <a:r>
              <a:rPr lang="en-US" sz="2000" err="1">
                <a:latin typeface="Time new roman"/>
              </a:rPr>
              <a:t>cảnh</a:t>
            </a:r>
            <a:r>
              <a:rPr lang="en-US" sz="2000">
                <a:latin typeface="Time new roman"/>
              </a:rPr>
              <a:t> </a:t>
            </a:r>
            <a:r>
              <a:rPr lang="en-US" sz="2000" err="1">
                <a:latin typeface="Time new roman"/>
              </a:rPr>
              <a:t>cho</a:t>
            </a:r>
            <a:r>
              <a:rPr lang="en-US" sz="2000">
                <a:latin typeface="Time new roman"/>
              </a:rPr>
              <a:t>  </a:t>
            </a:r>
            <a:r>
              <a:rPr lang="en-US" sz="2000" err="1">
                <a:latin typeface="Time new roman"/>
              </a:rPr>
              <a:t>câu</a:t>
            </a:r>
            <a:r>
              <a:rPr lang="en-US" sz="2000">
                <a:latin typeface="Time new roman"/>
              </a:rPr>
              <a:t> </a:t>
            </a:r>
            <a:r>
              <a:rPr lang="en-US" sz="2000" err="1">
                <a:latin typeface="Time new roman"/>
              </a:rPr>
              <a:t>hỏi</a:t>
            </a:r>
            <a:endParaRPr lang="en-US" sz="2000">
              <a:latin typeface="Time new roman"/>
            </a:endParaRPr>
          </a:p>
          <a:p>
            <a:pPr marL="0" indent="0">
              <a:lnSpc>
                <a:spcPct val="100000"/>
              </a:lnSpc>
              <a:buNone/>
            </a:pPr>
            <a:r>
              <a:rPr lang="en-US" sz="2000">
                <a:latin typeface="Time new roman"/>
              </a:rPr>
              <a:t>+ </a:t>
            </a:r>
            <a:r>
              <a:rPr lang="en-US" sz="2000" err="1">
                <a:latin typeface="Time new roman"/>
              </a:rPr>
              <a:t>Phân</a:t>
            </a:r>
            <a:r>
              <a:rPr lang="en-US" sz="2000">
                <a:latin typeface="Time new roman"/>
              </a:rPr>
              <a:t> </a:t>
            </a:r>
            <a:r>
              <a:rPr lang="en-US" sz="2000" err="1">
                <a:latin typeface="Time new roman"/>
              </a:rPr>
              <a:t>tích</a:t>
            </a:r>
            <a:r>
              <a:rPr lang="en-US" sz="2000">
                <a:latin typeface="Time new roman"/>
              </a:rPr>
              <a:t> pos tag  </a:t>
            </a:r>
            <a:r>
              <a:rPr lang="en-US" sz="2000" err="1">
                <a:latin typeface="Time new roman"/>
              </a:rPr>
              <a:t>cho</a:t>
            </a:r>
            <a:r>
              <a:rPr lang="en-US" sz="2000">
                <a:latin typeface="Time new roman"/>
              </a:rPr>
              <a:t> </a:t>
            </a:r>
            <a:r>
              <a:rPr lang="en-US" sz="2000" err="1">
                <a:latin typeface="Time new roman"/>
              </a:rPr>
              <a:t>câu</a:t>
            </a:r>
            <a:r>
              <a:rPr lang="en-US" sz="2000">
                <a:latin typeface="Time new roman"/>
              </a:rPr>
              <a:t> </a:t>
            </a:r>
            <a:r>
              <a:rPr lang="en-US" sz="2000" err="1">
                <a:latin typeface="Time new roman"/>
              </a:rPr>
              <a:t>hỏi</a:t>
            </a:r>
            <a:endParaRPr lang="en-US" sz="2000">
              <a:latin typeface="Time new roman"/>
            </a:endParaRPr>
          </a:p>
          <a:p>
            <a:pPr marL="0" indent="0">
              <a:lnSpc>
                <a:spcPct val="100000"/>
              </a:lnSpc>
              <a:buNone/>
            </a:pPr>
            <a:r>
              <a:rPr lang="en-US" sz="2000">
                <a:latin typeface="Time new roman"/>
              </a:rPr>
              <a:t>+ </a:t>
            </a:r>
            <a:r>
              <a:rPr lang="en-US" sz="2000" err="1">
                <a:latin typeface="Time new roman"/>
              </a:rPr>
              <a:t>Phân</a:t>
            </a:r>
            <a:r>
              <a:rPr lang="en-US" sz="2000">
                <a:latin typeface="Time new roman"/>
              </a:rPr>
              <a:t> </a:t>
            </a:r>
            <a:r>
              <a:rPr lang="en-US" sz="2000" err="1">
                <a:latin typeface="Time new roman"/>
              </a:rPr>
              <a:t>tích</a:t>
            </a:r>
            <a:r>
              <a:rPr lang="en-US" sz="2000">
                <a:latin typeface="Time new roman"/>
              </a:rPr>
              <a:t> </a:t>
            </a:r>
            <a:r>
              <a:rPr lang="en-US" sz="2000" err="1">
                <a:latin typeface="Time new roman"/>
              </a:rPr>
              <a:t>loại</a:t>
            </a:r>
            <a:r>
              <a:rPr lang="en-US" sz="2000">
                <a:latin typeface="Time new roman"/>
              </a:rPr>
              <a:t> </a:t>
            </a:r>
            <a:r>
              <a:rPr lang="en-US" sz="2000" err="1">
                <a:latin typeface="Time new roman"/>
              </a:rPr>
              <a:t>câu</a:t>
            </a:r>
            <a:r>
              <a:rPr lang="en-US" sz="2000">
                <a:latin typeface="Time new roman"/>
              </a:rPr>
              <a:t> </a:t>
            </a:r>
            <a:r>
              <a:rPr lang="en-US" sz="2000" err="1">
                <a:latin typeface="Time new roman"/>
              </a:rPr>
              <a:t>hỏi</a:t>
            </a:r>
            <a:r>
              <a:rPr lang="en-US" sz="2000">
                <a:latin typeface="Time new roman"/>
              </a:rPr>
              <a:t>: </a:t>
            </a:r>
            <a:r>
              <a:rPr lang="en-US" sz="2000" err="1">
                <a:latin typeface="Time new roman"/>
              </a:rPr>
              <a:t>hỏi</a:t>
            </a:r>
            <a:r>
              <a:rPr lang="en-US" sz="2000">
                <a:latin typeface="Time new roman"/>
              </a:rPr>
              <a:t> </a:t>
            </a:r>
            <a:r>
              <a:rPr lang="en-US" sz="2000" err="1">
                <a:latin typeface="Time new roman"/>
              </a:rPr>
              <a:t>về</a:t>
            </a:r>
            <a:r>
              <a:rPr lang="en-US" sz="2000">
                <a:latin typeface="Time new roman"/>
              </a:rPr>
              <a:t> </a:t>
            </a:r>
            <a:r>
              <a:rPr lang="en-US" sz="2000" err="1">
                <a:latin typeface="Time new roman"/>
              </a:rPr>
              <a:t>cái</a:t>
            </a:r>
            <a:r>
              <a:rPr lang="en-US" sz="2000">
                <a:latin typeface="Time new roman"/>
              </a:rPr>
              <a:t> </a:t>
            </a:r>
            <a:r>
              <a:rPr lang="en-US" sz="2000" err="1">
                <a:latin typeface="Time new roman"/>
              </a:rPr>
              <a:t>gì</a:t>
            </a:r>
            <a:r>
              <a:rPr lang="en-US" sz="2000">
                <a:latin typeface="Time new roman"/>
              </a:rPr>
              <a:t>, </a:t>
            </a:r>
            <a:r>
              <a:rPr lang="en-US" sz="2000" err="1">
                <a:latin typeface="Time new roman"/>
              </a:rPr>
              <a:t>người</a:t>
            </a:r>
            <a:r>
              <a:rPr lang="en-US" sz="2000">
                <a:latin typeface="Time new roman"/>
              </a:rPr>
              <a:t> hay con </a:t>
            </a:r>
            <a:r>
              <a:rPr lang="en-US" sz="2000" err="1">
                <a:latin typeface="Time new roman"/>
              </a:rPr>
              <a:t>vật</a:t>
            </a:r>
            <a:r>
              <a:rPr lang="en-US" sz="2000">
                <a:latin typeface="Time new roman"/>
              </a:rPr>
              <a:t>, ….</a:t>
            </a:r>
          </a:p>
          <a:p>
            <a:pPr marL="0" indent="0">
              <a:lnSpc>
                <a:spcPct val="100000"/>
              </a:lnSpc>
              <a:buNone/>
            </a:pPr>
            <a:r>
              <a:rPr lang="en-US" sz="2000" err="1">
                <a:latin typeface="Time new roman"/>
                <a:ea typeface="+mn-lt"/>
                <a:cs typeface="+mn-lt"/>
              </a:rPr>
              <a:t>Dữ</a:t>
            </a:r>
            <a:r>
              <a:rPr lang="en-US" sz="2000">
                <a:latin typeface="Time new roman"/>
                <a:ea typeface="+mn-lt"/>
                <a:cs typeface="+mn-lt"/>
              </a:rPr>
              <a:t> </a:t>
            </a:r>
            <a:r>
              <a:rPr lang="en-US" sz="2000" err="1">
                <a:latin typeface="Time new roman"/>
                <a:ea typeface="+mn-lt"/>
                <a:cs typeface="+mn-lt"/>
              </a:rPr>
              <a:t>liệu</a:t>
            </a:r>
            <a:r>
              <a:rPr lang="en-US" sz="2000">
                <a:latin typeface="Time new roman"/>
                <a:ea typeface="+mn-lt"/>
                <a:cs typeface="+mn-lt"/>
              </a:rPr>
              <a:t> bao </a:t>
            </a:r>
            <a:r>
              <a:rPr lang="en-US" sz="2000" err="1">
                <a:latin typeface="Time new roman"/>
                <a:ea typeface="+mn-lt"/>
                <a:cs typeface="+mn-lt"/>
              </a:rPr>
              <a:t>gồm</a:t>
            </a:r>
            <a:r>
              <a:rPr lang="en-US" sz="2000">
                <a:latin typeface="Time new roman"/>
                <a:ea typeface="+mn-lt"/>
                <a:cs typeface="+mn-lt"/>
              </a:rPr>
              <a:t>: 21073 </a:t>
            </a:r>
            <a:r>
              <a:rPr lang="en-US" sz="2000" err="1">
                <a:latin typeface="Time new roman"/>
                <a:ea typeface="+mn-lt"/>
                <a:cs typeface="+mn-lt"/>
              </a:rPr>
              <a:t>câu</a:t>
            </a:r>
            <a:r>
              <a:rPr lang="en-US" sz="2000">
                <a:latin typeface="Time new roman"/>
                <a:ea typeface="+mn-lt"/>
                <a:cs typeface="+mn-lt"/>
              </a:rPr>
              <a:t> </a:t>
            </a:r>
            <a:r>
              <a:rPr lang="en-US" sz="2000" err="1">
                <a:latin typeface="Time new roman"/>
                <a:ea typeface="+mn-lt"/>
                <a:cs typeface="+mn-lt"/>
              </a:rPr>
              <a:t>hỏi</a:t>
            </a:r>
            <a:r>
              <a:rPr lang="en-US" sz="2000">
                <a:latin typeface="Time new roman"/>
                <a:ea typeface="+mn-lt"/>
                <a:cs typeface="+mn-lt"/>
              </a:rPr>
              <a:t>.</a:t>
            </a:r>
            <a:endParaRPr lang="en-US" sz="2000">
              <a:latin typeface="Time new roman"/>
            </a:endParaRPr>
          </a:p>
        </p:txBody>
      </p:sp>
      <p:sp>
        <p:nvSpPr>
          <p:cNvPr id="7" name="Content Placeholder 6">
            <a:extLst>
              <a:ext uri="{FF2B5EF4-FFF2-40B4-BE49-F238E27FC236}">
                <a16:creationId xmlns:a16="http://schemas.microsoft.com/office/drawing/2014/main" id="{AB9BAC29-3BF3-6A5C-133D-E4718D33305F}"/>
              </a:ext>
            </a:extLst>
          </p:cNvPr>
          <p:cNvSpPr>
            <a:spLocks noGrp="1"/>
          </p:cNvSpPr>
          <p:nvPr>
            <p:ph sz="half" idx="2"/>
          </p:nvPr>
        </p:nvSpPr>
        <p:spPr>
          <a:xfrm>
            <a:off x="241852" y="6370981"/>
            <a:ext cx="11708295" cy="487019"/>
          </a:xfrm>
        </p:spPr>
        <p:txBody>
          <a:bodyPr>
            <a:normAutofit/>
          </a:bodyPr>
          <a:lstStyle/>
          <a:p>
            <a:pPr marL="0" indent="0">
              <a:buNone/>
            </a:pPr>
            <a:r>
              <a:rPr lang="en-US" sz="2000" err="1">
                <a:latin typeface="Time new roman"/>
              </a:rPr>
              <a:t>Khóa</a:t>
            </a:r>
            <a:r>
              <a:rPr lang="en-US" sz="2000">
                <a:latin typeface="Time new roman"/>
              </a:rPr>
              <a:t> </a:t>
            </a:r>
            <a:r>
              <a:rPr lang="en-US" sz="2000" err="1">
                <a:latin typeface="Time new roman"/>
              </a:rPr>
              <a:t>luận</a:t>
            </a:r>
            <a:r>
              <a:rPr lang="en-US" sz="2000">
                <a:latin typeface="Time new roman"/>
              </a:rPr>
              <a:t> </a:t>
            </a:r>
            <a:r>
              <a:rPr lang="en-US" sz="2000" err="1">
                <a:latin typeface="Time new roman"/>
              </a:rPr>
              <a:t>tốt</a:t>
            </a:r>
            <a:r>
              <a:rPr lang="en-US" sz="2000">
                <a:latin typeface="Time new roman"/>
              </a:rPr>
              <a:t> </a:t>
            </a:r>
            <a:r>
              <a:rPr lang="en-US" sz="2000" err="1">
                <a:latin typeface="Time new roman"/>
              </a:rPr>
              <a:t>nghiệp</a:t>
            </a:r>
            <a:r>
              <a:rPr lang="en-US" sz="2000">
                <a:latin typeface="Time new roman"/>
              </a:rPr>
              <a:t>                                                                                                                       GVHD: TS. </a:t>
            </a:r>
            <a:r>
              <a:rPr lang="en-US" sz="2000" err="1">
                <a:latin typeface="Time new roman"/>
              </a:rPr>
              <a:t>Đặng</a:t>
            </a:r>
            <a:r>
              <a:rPr lang="en-US" sz="2000">
                <a:latin typeface="Time new roman"/>
              </a:rPr>
              <a:t> </a:t>
            </a:r>
            <a:r>
              <a:rPr lang="en-US" sz="2000" err="1">
                <a:latin typeface="Time new roman"/>
              </a:rPr>
              <a:t>Thị</a:t>
            </a:r>
            <a:r>
              <a:rPr lang="en-US" sz="2000">
                <a:latin typeface="Time new roman"/>
              </a:rPr>
              <a:t> </a:t>
            </a:r>
            <a:r>
              <a:rPr lang="en-US" sz="2000" err="1">
                <a:latin typeface="Time new roman"/>
              </a:rPr>
              <a:t>Phúc</a:t>
            </a:r>
            <a:r>
              <a:rPr lang="en-US" sz="2000">
                <a:latin typeface="Time new roman"/>
              </a:rPr>
              <a:t>                     </a:t>
            </a:r>
          </a:p>
        </p:txBody>
      </p:sp>
      <p:pic>
        <p:nvPicPr>
          <p:cNvPr id="4" name="Picture 3">
            <a:extLst>
              <a:ext uri="{FF2B5EF4-FFF2-40B4-BE49-F238E27FC236}">
                <a16:creationId xmlns:a16="http://schemas.microsoft.com/office/drawing/2014/main" id="{424CCC74-F868-B7C4-D0AC-A79778AF4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3" y="1027906"/>
            <a:ext cx="4676775" cy="4772025"/>
          </a:xfrm>
          <a:prstGeom prst="rect">
            <a:avLst/>
          </a:prstGeom>
        </p:spPr>
      </p:pic>
    </p:spTree>
    <p:extLst>
      <p:ext uri="{BB962C8B-B14F-4D97-AF65-F5344CB8AC3E}">
        <p14:creationId xmlns:p14="http://schemas.microsoft.com/office/powerpoint/2010/main" val="8776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7576A1-F720-4E41-BC79-89C1384B28C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407" y="3207302"/>
            <a:ext cx="4200525" cy="2673350"/>
          </a:xfrm>
          <a:prstGeom prst="rect">
            <a:avLst/>
          </a:prstGeom>
          <a:noFill/>
          <a:ln>
            <a:noFill/>
          </a:ln>
        </p:spPr>
      </p:pic>
      <p:pic>
        <p:nvPicPr>
          <p:cNvPr id="7" name="Picture 6">
            <a:extLst>
              <a:ext uri="{FF2B5EF4-FFF2-40B4-BE49-F238E27FC236}">
                <a16:creationId xmlns:a16="http://schemas.microsoft.com/office/drawing/2014/main" id="{90D20678-9A0F-46C3-B64C-47BB22B04799}"/>
              </a:ext>
            </a:extLst>
          </p:cNvPr>
          <p:cNvPicPr/>
          <p:nvPr/>
        </p:nvPicPr>
        <p:blipFill>
          <a:blip r:embed="rId3"/>
          <a:stretch>
            <a:fillRect/>
          </a:stretch>
        </p:blipFill>
        <p:spPr>
          <a:xfrm>
            <a:off x="5046181" y="2468630"/>
            <a:ext cx="6834186" cy="3640621"/>
          </a:xfrm>
          <a:prstGeom prst="rect">
            <a:avLst/>
          </a:prstGeom>
        </p:spPr>
      </p:pic>
      <p:sp>
        <p:nvSpPr>
          <p:cNvPr id="8" name="Title 1">
            <a:extLst>
              <a:ext uri="{FF2B5EF4-FFF2-40B4-BE49-F238E27FC236}">
                <a16:creationId xmlns:a16="http://schemas.microsoft.com/office/drawing/2014/main" id="{84A9C32C-0A65-4053-8AEB-2EAF6B57185D}"/>
              </a:ext>
            </a:extLst>
          </p:cNvPr>
          <p:cNvSpPr>
            <a:spLocks noGrp="1"/>
          </p:cNvSpPr>
          <p:nvPr>
            <p:ph type="title"/>
          </p:nvPr>
        </p:nvSpPr>
        <p:spPr>
          <a:xfrm>
            <a:off x="838200" y="365125"/>
            <a:ext cx="10728366" cy="1325563"/>
          </a:xfrm>
        </p:spPr>
        <p:txBody>
          <a:bodyPr>
            <a:noAutofit/>
          </a:bodyPr>
          <a:lstStyle/>
          <a:p>
            <a:r>
              <a:rPr lang="en-US" sz="3600">
                <a:latin typeface="Time new roman"/>
              </a:rPr>
              <a:t>Kết quả mô hình tìm trọng số</a:t>
            </a:r>
          </a:p>
        </p:txBody>
      </p:sp>
    </p:spTree>
    <p:extLst>
      <p:ext uri="{BB962C8B-B14F-4D97-AF65-F5344CB8AC3E}">
        <p14:creationId xmlns:p14="http://schemas.microsoft.com/office/powerpoint/2010/main" val="305068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825</TotalTime>
  <Words>1504</Words>
  <Application>Microsoft Office PowerPoint</Application>
  <PresentationFormat>Widescreen</PresentationFormat>
  <Paragraphs>210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Time new roman</vt:lpstr>
      <vt:lpstr>Times New Roman</vt:lpstr>
      <vt:lpstr>Wingdings</vt:lpstr>
      <vt:lpstr>Office Theme</vt:lpstr>
      <vt:lpstr>           KHÓA LUẬN TỐT NGHIỆP                                                CHUYÊN NGÀNH: KHOA HỌC MÁY TÍNH                                     Sinh viên thực hiện:    TRẦN MỸ LINH          ĐẶNG VĂN NGHIÊM </vt:lpstr>
      <vt:lpstr>  Ứng dụng học sâu để cải tiến mô hình phân tích câu hỏi trong bài toán trả lời câu hỏi                                         Giáo viên hướng dẫn: TS. ĐẶNG THỊ PHÚC</vt:lpstr>
      <vt:lpstr>Các nội dung</vt:lpstr>
      <vt:lpstr>1. Mục tiêu đề tài</vt:lpstr>
      <vt:lpstr>2. Phương hướng giải quyết</vt:lpstr>
      <vt:lpstr>Nhược điểm của RNN</vt:lpstr>
      <vt:lpstr>Attention</vt:lpstr>
      <vt:lpstr>3.1 Mô hình đánh  trọng số</vt:lpstr>
      <vt:lpstr>Kết quả mô hình tìm trọng số</vt:lpstr>
      <vt:lpstr>3.2 Cải thiện thuật toán BM25</vt:lpstr>
      <vt:lpstr>3.3 Mô hình BERT</vt:lpstr>
      <vt:lpstr>3.4 Tinh chỉnh mô hình RoBERTa</vt:lpstr>
      <vt:lpstr>Kết quả mô hình trả lời câu hỏi</vt:lpstr>
      <vt:lpstr>4. Thực nghiệm</vt:lpstr>
      <vt:lpstr>PowerPoint Presentation</vt:lpstr>
      <vt:lpstr>PowerPoint Presentation</vt:lpstr>
      <vt:lpstr>PowerPoint Presentation</vt:lpstr>
      <vt:lpstr>5. Kết luận và hướng phát triển</vt:lpstr>
      <vt:lpstr>CẢM ƠN CÔ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LUẬN TỐT NGHIỆP</dc:title>
  <dc:creator>linh trần</dc:creator>
  <cp:lastModifiedBy>NGHIEM</cp:lastModifiedBy>
  <cp:revision>130</cp:revision>
  <dcterms:created xsi:type="dcterms:W3CDTF">2022-05-19T04:03:54Z</dcterms:created>
  <dcterms:modified xsi:type="dcterms:W3CDTF">2022-05-26T23:59:58Z</dcterms:modified>
</cp:coreProperties>
</file>