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handoutMasterIdLst>
    <p:handoutMasterId r:id="rId7"/>
  </p:handoutMasterIdLst>
  <p:sldIdLst>
    <p:sldId id="259" r:id="rId5"/>
  </p:sldIdLst>
  <p:sldSz cx="30267275" cy="42794238"/>
  <p:notesSz cx="6858000" cy="9144000"/>
  <p:defaultTextStyle>
    <a:defPPr>
      <a:defRPr lang="en-US"/>
    </a:defPPr>
    <a:lvl1pPr marL="0" algn="l" defTabSz="2087171" rtl="0" eaLnBrk="1" latinLnBrk="0" hangingPunct="1">
      <a:defRPr sz="8215" kern="1200">
        <a:solidFill>
          <a:schemeClr val="tx1"/>
        </a:solidFill>
        <a:latin typeface="+mn-lt"/>
        <a:ea typeface="+mn-ea"/>
        <a:cs typeface="+mn-cs"/>
      </a:defRPr>
    </a:lvl1pPr>
    <a:lvl2pPr marL="2087171" algn="l" defTabSz="2087171" rtl="0" eaLnBrk="1" latinLnBrk="0" hangingPunct="1">
      <a:defRPr sz="8215" kern="1200">
        <a:solidFill>
          <a:schemeClr val="tx1"/>
        </a:solidFill>
        <a:latin typeface="+mn-lt"/>
        <a:ea typeface="+mn-ea"/>
        <a:cs typeface="+mn-cs"/>
      </a:defRPr>
    </a:lvl2pPr>
    <a:lvl3pPr marL="4174339" algn="l" defTabSz="2087171" rtl="0" eaLnBrk="1" latinLnBrk="0" hangingPunct="1">
      <a:defRPr sz="8215" kern="1200">
        <a:solidFill>
          <a:schemeClr val="tx1"/>
        </a:solidFill>
        <a:latin typeface="+mn-lt"/>
        <a:ea typeface="+mn-ea"/>
        <a:cs typeface="+mn-cs"/>
      </a:defRPr>
    </a:lvl3pPr>
    <a:lvl4pPr marL="6261514" algn="l" defTabSz="2087171" rtl="0" eaLnBrk="1" latinLnBrk="0" hangingPunct="1">
      <a:defRPr sz="8215" kern="1200">
        <a:solidFill>
          <a:schemeClr val="tx1"/>
        </a:solidFill>
        <a:latin typeface="+mn-lt"/>
        <a:ea typeface="+mn-ea"/>
        <a:cs typeface="+mn-cs"/>
      </a:defRPr>
    </a:lvl4pPr>
    <a:lvl5pPr marL="8348685" algn="l" defTabSz="2087171" rtl="0" eaLnBrk="1" latinLnBrk="0" hangingPunct="1">
      <a:defRPr sz="8215" kern="1200">
        <a:solidFill>
          <a:schemeClr val="tx1"/>
        </a:solidFill>
        <a:latin typeface="+mn-lt"/>
        <a:ea typeface="+mn-ea"/>
        <a:cs typeface="+mn-cs"/>
      </a:defRPr>
    </a:lvl5pPr>
    <a:lvl6pPr marL="10435853" algn="l" defTabSz="2087171" rtl="0" eaLnBrk="1" latinLnBrk="0" hangingPunct="1">
      <a:defRPr sz="8215" kern="1200">
        <a:solidFill>
          <a:schemeClr val="tx1"/>
        </a:solidFill>
        <a:latin typeface="+mn-lt"/>
        <a:ea typeface="+mn-ea"/>
        <a:cs typeface="+mn-cs"/>
      </a:defRPr>
    </a:lvl6pPr>
    <a:lvl7pPr marL="12523024" algn="l" defTabSz="2087171" rtl="0" eaLnBrk="1" latinLnBrk="0" hangingPunct="1">
      <a:defRPr sz="8215" kern="1200">
        <a:solidFill>
          <a:schemeClr val="tx1"/>
        </a:solidFill>
        <a:latin typeface="+mn-lt"/>
        <a:ea typeface="+mn-ea"/>
        <a:cs typeface="+mn-cs"/>
      </a:defRPr>
    </a:lvl7pPr>
    <a:lvl8pPr marL="14610196" algn="l" defTabSz="2087171" rtl="0" eaLnBrk="1" latinLnBrk="0" hangingPunct="1">
      <a:defRPr sz="8215" kern="1200">
        <a:solidFill>
          <a:schemeClr val="tx1"/>
        </a:solidFill>
        <a:latin typeface="+mn-lt"/>
        <a:ea typeface="+mn-ea"/>
        <a:cs typeface="+mn-cs"/>
      </a:defRPr>
    </a:lvl8pPr>
    <a:lvl9pPr marL="16697364" algn="l" defTabSz="2087171" rtl="0" eaLnBrk="1" latinLnBrk="0" hangingPunct="1">
      <a:defRPr sz="8215" kern="1200">
        <a:solidFill>
          <a:schemeClr val="tx1"/>
        </a:solidFill>
        <a:latin typeface="+mn-lt"/>
        <a:ea typeface="+mn-ea"/>
        <a:cs typeface="+mn-cs"/>
      </a:defRPr>
    </a:lvl9pPr>
  </p:defaultTextStyle>
  <p:extLst>
    <p:ext uri="{EFAFB233-063F-42B5-8137-9DF3F51BA10A}">
      <p15:sldGuideLst xmlns:p15="http://schemas.microsoft.com/office/powerpoint/2012/main">
        <p15:guide id="2" pos="9533" userDrawn="1">
          <p15:clr>
            <a:srgbClr val="A4A3A4"/>
          </p15:clr>
        </p15:guide>
        <p15:guide id="3" orient="horz" pos="13479" userDrawn="1">
          <p15:clr>
            <a:srgbClr val="A4A3A4"/>
          </p15:clr>
        </p15:guide>
        <p15:guide id="4" pos="15838" userDrawn="1">
          <p15:clr>
            <a:srgbClr val="A4A3A4"/>
          </p15:clr>
        </p15:guide>
        <p15:guide id="5" orient="horz" pos="1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Hải Nam" initials="NHN" lastIdx="3" clrIdx="0">
    <p:extLst>
      <p:ext uri="{19B8F6BF-5375-455C-9EA6-DF929625EA0E}">
        <p15:presenceInfo xmlns:p15="http://schemas.microsoft.com/office/powerpoint/2012/main" userId="Nguyễn Hải N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EFF"/>
    <a:srgbClr val="FFFFFF"/>
    <a:srgbClr val="EFF9FF"/>
    <a:srgbClr val="D5EEFF"/>
    <a:srgbClr val="000000"/>
    <a:srgbClr val="0071BC"/>
    <a:srgbClr val="0C6EA5"/>
    <a:srgbClr val="F2B800"/>
    <a:srgbClr val="474B53"/>
    <a:srgbClr val="191E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4249" autoAdjust="0"/>
  </p:normalViewPr>
  <p:slideViewPr>
    <p:cSldViewPr snapToGrid="0" showGuides="1">
      <p:cViewPr>
        <p:scale>
          <a:sx n="25" d="100"/>
          <a:sy n="25" d="100"/>
        </p:scale>
        <p:origin x="876" y="-3294"/>
      </p:cViewPr>
      <p:guideLst>
        <p:guide pos="9533"/>
        <p:guide orient="horz" pos="13479"/>
        <p:guide pos="15838"/>
        <p:guide orient="horz" pos="1056"/>
      </p:guideLst>
    </p:cSldViewPr>
  </p:slideViewPr>
  <p:outlineViewPr>
    <p:cViewPr>
      <p:scale>
        <a:sx n="33" d="100"/>
        <a:sy n="33" d="100"/>
      </p:scale>
      <p:origin x="0" y="0"/>
    </p:cViewPr>
  </p:outlineViewPr>
  <p:notesTextViewPr>
    <p:cViewPr>
      <p:scale>
        <a:sx n="3" d="2"/>
        <a:sy n="3" d="2"/>
      </p:scale>
      <p:origin x="0" y="0"/>
    </p:cViewPr>
  </p:notesTextViewPr>
  <p:notesViewPr>
    <p:cSldViewPr snapToGrid="0" showGuides="1">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7E1F32-670E-42A1-BB79-BE7CF13D3D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7952D9F-355D-4E4D-9520-4A19B2947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23F10A-5BE5-4EE5-83A9-FC7FBAB5AC38}" type="datetimeFigureOut">
              <a:rPr lang="en-US" smtClean="0"/>
              <a:t>6/5/2022</a:t>
            </a:fld>
            <a:endParaRPr lang="en-US" dirty="0"/>
          </a:p>
        </p:txBody>
      </p:sp>
      <p:sp>
        <p:nvSpPr>
          <p:cNvPr id="4" name="Footer Placeholder 3">
            <a:extLst>
              <a:ext uri="{FF2B5EF4-FFF2-40B4-BE49-F238E27FC236}">
                <a16:creationId xmlns:a16="http://schemas.microsoft.com/office/drawing/2014/main" id="{9C1D824E-CABD-4018-B1C4-F54DF49C3C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8D1F29-09CA-482E-8686-EEE88BB73D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69D12F-E8AC-48C0-8B1F-BD566648D8E6}" type="slidenum">
              <a:rPr lang="en-US" smtClean="0"/>
              <a:t>‹#›</a:t>
            </a:fld>
            <a:endParaRPr lang="en-US" dirty="0"/>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27D22-D115-4CF2-BE84-ED8A12B36F7E}" type="datetimeFigureOut">
              <a:rPr lang="en-US" noProof="0" smtClean="0"/>
              <a:t>6/5/2022</a:t>
            </a:fld>
            <a:endParaRPr lang="en-US" noProof="0" dirty="0"/>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36092-2EDF-47BF-99B1-B87430F95B70}" type="slidenum">
              <a:rPr lang="en-US" noProof="0" smtClean="0"/>
              <a:t>‹#›</a:t>
            </a:fld>
            <a:endParaRPr lang="en-US" noProof="0" dirty="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notesStyle>
    <a:lvl1pPr marL="0" algn="l" defTabSz="4174339" rtl="0" eaLnBrk="1" latinLnBrk="0" hangingPunct="1">
      <a:defRPr sz="5476" kern="1200">
        <a:solidFill>
          <a:schemeClr val="tx1"/>
        </a:solidFill>
        <a:latin typeface="+mn-lt"/>
        <a:ea typeface="+mn-ea"/>
        <a:cs typeface="+mn-cs"/>
      </a:defRPr>
    </a:lvl1pPr>
    <a:lvl2pPr marL="2087171" algn="l" defTabSz="4174339" rtl="0" eaLnBrk="1" latinLnBrk="0" hangingPunct="1">
      <a:defRPr sz="5476" kern="1200">
        <a:solidFill>
          <a:schemeClr val="tx1"/>
        </a:solidFill>
        <a:latin typeface="+mn-lt"/>
        <a:ea typeface="+mn-ea"/>
        <a:cs typeface="+mn-cs"/>
      </a:defRPr>
    </a:lvl2pPr>
    <a:lvl3pPr marL="4174339" algn="l" defTabSz="4174339" rtl="0" eaLnBrk="1" latinLnBrk="0" hangingPunct="1">
      <a:defRPr sz="5476" kern="1200">
        <a:solidFill>
          <a:schemeClr val="tx1"/>
        </a:solidFill>
        <a:latin typeface="+mn-lt"/>
        <a:ea typeface="+mn-ea"/>
        <a:cs typeface="+mn-cs"/>
      </a:defRPr>
    </a:lvl3pPr>
    <a:lvl4pPr marL="6261514" algn="l" defTabSz="4174339" rtl="0" eaLnBrk="1" latinLnBrk="0" hangingPunct="1">
      <a:defRPr sz="5476" kern="1200">
        <a:solidFill>
          <a:schemeClr val="tx1"/>
        </a:solidFill>
        <a:latin typeface="+mn-lt"/>
        <a:ea typeface="+mn-ea"/>
        <a:cs typeface="+mn-cs"/>
      </a:defRPr>
    </a:lvl4pPr>
    <a:lvl5pPr marL="8348685" algn="l" defTabSz="4174339" rtl="0" eaLnBrk="1" latinLnBrk="0" hangingPunct="1">
      <a:defRPr sz="5476" kern="1200">
        <a:solidFill>
          <a:schemeClr val="tx1"/>
        </a:solidFill>
        <a:latin typeface="+mn-lt"/>
        <a:ea typeface="+mn-ea"/>
        <a:cs typeface="+mn-cs"/>
      </a:defRPr>
    </a:lvl5pPr>
    <a:lvl6pPr marL="10435853" algn="l" defTabSz="4174339" rtl="0" eaLnBrk="1" latinLnBrk="0" hangingPunct="1">
      <a:defRPr sz="5476" kern="1200">
        <a:solidFill>
          <a:schemeClr val="tx1"/>
        </a:solidFill>
        <a:latin typeface="+mn-lt"/>
        <a:ea typeface="+mn-ea"/>
        <a:cs typeface="+mn-cs"/>
      </a:defRPr>
    </a:lvl6pPr>
    <a:lvl7pPr marL="12523024" algn="l" defTabSz="4174339" rtl="0" eaLnBrk="1" latinLnBrk="0" hangingPunct="1">
      <a:defRPr sz="5476" kern="1200">
        <a:solidFill>
          <a:schemeClr val="tx1"/>
        </a:solidFill>
        <a:latin typeface="+mn-lt"/>
        <a:ea typeface="+mn-ea"/>
        <a:cs typeface="+mn-cs"/>
      </a:defRPr>
    </a:lvl7pPr>
    <a:lvl8pPr marL="14610196" algn="l" defTabSz="4174339" rtl="0" eaLnBrk="1" latinLnBrk="0" hangingPunct="1">
      <a:defRPr sz="5476" kern="1200">
        <a:solidFill>
          <a:schemeClr val="tx1"/>
        </a:solidFill>
        <a:latin typeface="+mn-lt"/>
        <a:ea typeface="+mn-ea"/>
        <a:cs typeface="+mn-cs"/>
      </a:defRPr>
    </a:lvl8pPr>
    <a:lvl9pPr marL="16697364" algn="l" defTabSz="4174339" rtl="0" eaLnBrk="1" latinLnBrk="0" hangingPunct="1">
      <a:defRPr sz="54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136092-2EDF-47BF-99B1-B87430F95B70}" type="slidenum">
              <a:rPr lang="en-US" noProof="0" smtClean="0"/>
              <a:t>1</a:t>
            </a:fld>
            <a:endParaRPr lang="en-US" noProof="0" dirty="0"/>
          </a:p>
        </p:txBody>
      </p:sp>
    </p:spTree>
    <p:extLst>
      <p:ext uri="{BB962C8B-B14F-4D97-AF65-F5344CB8AC3E}">
        <p14:creationId xmlns:p14="http://schemas.microsoft.com/office/powerpoint/2010/main" val="1176036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31B22D-278B-4494-9983-22D9FEE2D057}"/>
              </a:ext>
            </a:extLst>
          </p:cNvPr>
          <p:cNvPicPr>
            <a:picLocks noChangeAspect="1"/>
          </p:cNvPicPr>
          <p:nvPr userDrawn="1"/>
        </p:nvPicPr>
        <p:blipFill>
          <a:blip r:embed="rId2"/>
          <a:stretch>
            <a:fillRect/>
          </a:stretch>
        </p:blipFill>
        <p:spPr>
          <a:xfrm>
            <a:off x="3" y="0"/>
            <a:ext cx="30267275" cy="42794238"/>
          </a:xfrm>
          <a:prstGeom prst="rect">
            <a:avLst/>
          </a:prstGeom>
        </p:spPr>
      </p:pic>
      <p:sp>
        <p:nvSpPr>
          <p:cNvPr id="14" name="Text Placeholder 13">
            <a:extLst>
              <a:ext uri="{FF2B5EF4-FFF2-40B4-BE49-F238E27FC236}">
                <a16:creationId xmlns:a16="http://schemas.microsoft.com/office/drawing/2014/main" id="{780CA53D-B21C-44EE-A7DC-F80DFA651AFE}"/>
              </a:ext>
            </a:extLst>
          </p:cNvPr>
          <p:cNvSpPr>
            <a:spLocks noGrp="1"/>
          </p:cNvSpPr>
          <p:nvPr>
            <p:ph type="body" sz="quarter" idx="10" hasCustomPrompt="1"/>
          </p:nvPr>
        </p:nvSpPr>
        <p:spPr>
          <a:xfrm>
            <a:off x="1270443" y="3"/>
            <a:ext cx="2732793" cy="6062517"/>
          </a:xfrm>
          <a:solidFill>
            <a:schemeClr val="bg2"/>
          </a:solidFill>
        </p:spPr>
        <p:txBody>
          <a:bodyPr lIns="72000" tIns="108000" rIns="72000" bIns="72000" anchor="ctr" anchorCtr="0">
            <a:noAutofit/>
          </a:bodyPr>
          <a:lstStyle>
            <a:lvl1pPr marL="0" indent="0" algn="ctr">
              <a:buNone/>
              <a:defRPr sz="7941" b="1">
                <a:solidFill>
                  <a:schemeClr val="accent2"/>
                </a:solidFill>
                <a:latin typeface="+mn-lt"/>
              </a:defRPr>
            </a:lvl1pPr>
            <a:lvl2pPr>
              <a:defRPr sz="7941"/>
            </a:lvl2pPr>
            <a:lvl3pPr>
              <a:defRPr sz="7941"/>
            </a:lvl3pPr>
            <a:lvl4pPr>
              <a:defRPr sz="7941"/>
            </a:lvl4pPr>
            <a:lvl5pPr>
              <a:defRPr sz="7941"/>
            </a:lvl5pPr>
          </a:lstStyle>
          <a:p>
            <a:pPr lvl="0"/>
            <a:r>
              <a:rPr lang="en-US" dirty="0"/>
              <a:t>THE AGE OF</a:t>
            </a:r>
            <a:endParaRPr lang="ru-RU" dirty="0"/>
          </a:p>
        </p:txBody>
      </p:sp>
      <p:sp>
        <p:nvSpPr>
          <p:cNvPr id="29" name="Title 28">
            <a:extLst>
              <a:ext uri="{FF2B5EF4-FFF2-40B4-BE49-F238E27FC236}">
                <a16:creationId xmlns:a16="http://schemas.microsoft.com/office/drawing/2014/main" id="{CF5BE93F-A649-42C8-AEBD-2B75A390FADC}"/>
              </a:ext>
            </a:extLst>
          </p:cNvPr>
          <p:cNvSpPr>
            <a:spLocks noGrp="1"/>
          </p:cNvSpPr>
          <p:nvPr>
            <p:ph type="title" hasCustomPrompt="1"/>
          </p:nvPr>
        </p:nvSpPr>
        <p:spPr>
          <a:xfrm>
            <a:off x="3138348" y="1403845"/>
            <a:ext cx="26105525" cy="4865809"/>
          </a:xfrm>
        </p:spPr>
        <p:txBody>
          <a:bodyPr lIns="0" tIns="0" rIns="0" bIns="0">
            <a:noAutofit/>
          </a:bodyPr>
          <a:lstStyle>
            <a:lvl1pPr algn="r">
              <a:defRPr sz="42059">
                <a:solidFill>
                  <a:schemeClr val="bg1"/>
                </a:solidFill>
              </a:defRPr>
            </a:lvl1pPr>
          </a:lstStyle>
          <a:p>
            <a:r>
              <a:rPr lang="en-US" dirty="0"/>
              <a:t>BIG DATA</a:t>
            </a:r>
            <a:endParaRPr lang="ru-RU" dirty="0"/>
          </a:p>
        </p:txBody>
      </p:sp>
    </p:spTree>
    <p:extLst>
      <p:ext uri="{BB962C8B-B14F-4D97-AF65-F5344CB8AC3E}">
        <p14:creationId xmlns:p14="http://schemas.microsoft.com/office/powerpoint/2010/main" val="4160577128"/>
      </p:ext>
    </p:extLst>
  </p:cSld>
  <p:clrMapOvr>
    <a:masterClrMapping/>
  </p:clrMapOvr>
  <p:extLst>
    <p:ext uri="{DCECCB84-F9BA-43D5-87BE-67443E8EF086}">
      <p15:sldGuideLst xmlns:p15="http://schemas.microsoft.com/office/powerpoint/2012/main">
        <p15:guide id="1" orient="horz" pos="739" userDrawn="1">
          <p15:clr>
            <a:srgbClr val="FBAE40"/>
          </p15:clr>
        </p15:guide>
        <p15:guide id="2" pos="9533" userDrawn="1">
          <p15:clr>
            <a:srgbClr val="FBAE40"/>
          </p15:clr>
        </p15:guide>
        <p15:guide id="3" pos="722" userDrawn="1">
          <p15:clr>
            <a:srgbClr val="FBAE40"/>
          </p15:clr>
        </p15:guide>
        <p15:guide id="4" pos="18344" userDrawn="1">
          <p15:clr>
            <a:srgbClr val="FBAE40"/>
          </p15:clr>
        </p15:guide>
        <p15:guide id="12" orient="horz" pos="25901" userDrawn="1">
          <p15:clr>
            <a:srgbClr val="FBAE40"/>
          </p15:clr>
        </p15:guide>
        <p15:guide id="13" orient="horz" pos="3821" userDrawn="1">
          <p15:clr>
            <a:srgbClr val="FBAE40"/>
          </p15:clr>
        </p15:guide>
        <p15:guide id="14" orient="horz" pos="17938" userDrawn="1">
          <p15:clr>
            <a:srgbClr val="FBAE40"/>
          </p15:clr>
        </p15:guide>
        <p15:guide id="15" pos="7030"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8" y="2278411"/>
            <a:ext cx="26105525" cy="8271574"/>
          </a:xfrm>
          <a:prstGeom prst="rect">
            <a:avLst/>
          </a:prstGeom>
        </p:spPr>
        <p:txBody>
          <a:bodyPr vert="horz" lIns="91440" tIns="45720" rIns="91440" bIns="45720" rtlCol="0" anchor="ctr">
            <a:normAutofit/>
          </a:bodyPr>
          <a:lstStyle/>
          <a:p>
            <a:endParaRPr lang="en-US" noProof="0"/>
          </a:p>
        </p:txBody>
      </p:sp>
      <p:sp>
        <p:nvSpPr>
          <p:cNvPr id="3" name="Text Placeholder 2"/>
          <p:cNvSpPr>
            <a:spLocks noGrp="1"/>
          </p:cNvSpPr>
          <p:nvPr>
            <p:ph type="body" idx="1"/>
          </p:nvPr>
        </p:nvSpPr>
        <p:spPr>
          <a:xfrm>
            <a:off x="2080881" y="11391984"/>
            <a:ext cx="26105525" cy="27152552"/>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2080880" y="39663938"/>
            <a:ext cx="6810137" cy="2278398"/>
          </a:xfrm>
          <a:prstGeom prst="rect">
            <a:avLst/>
          </a:prstGeom>
        </p:spPr>
        <p:txBody>
          <a:bodyPr vert="horz" lIns="91440" tIns="45720" rIns="91440" bIns="45720" rtlCol="0" anchor="ctr"/>
          <a:lstStyle>
            <a:lvl1pPr algn="l">
              <a:defRPr sz="3972">
                <a:solidFill>
                  <a:schemeClr val="tx1">
                    <a:tint val="75000"/>
                  </a:schemeClr>
                </a:solidFill>
              </a:defRPr>
            </a:lvl1pPr>
          </a:lstStyle>
          <a:p>
            <a:r>
              <a:rPr lang="en-US" noProof="0" dirty="0"/>
              <a:t>MM.DD.20XX</a:t>
            </a:r>
          </a:p>
        </p:txBody>
      </p:sp>
      <p:sp>
        <p:nvSpPr>
          <p:cNvPr id="5" name="Footer Placeholder 4"/>
          <p:cNvSpPr>
            <a:spLocks noGrp="1"/>
          </p:cNvSpPr>
          <p:nvPr>
            <p:ph type="ftr" sz="quarter" idx="3"/>
          </p:nvPr>
        </p:nvSpPr>
        <p:spPr>
          <a:xfrm>
            <a:off x="10026041" y="39663938"/>
            <a:ext cx="10215205" cy="2278398"/>
          </a:xfrm>
          <a:prstGeom prst="rect">
            <a:avLst/>
          </a:prstGeom>
        </p:spPr>
        <p:txBody>
          <a:bodyPr vert="horz" lIns="91440" tIns="45720" rIns="91440" bIns="45720" rtlCol="0" anchor="ctr"/>
          <a:lstStyle>
            <a:lvl1pPr algn="ctr">
              <a:defRPr sz="3972">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21376268" y="39663938"/>
            <a:ext cx="6810137" cy="2278398"/>
          </a:xfrm>
          <a:prstGeom prst="rect">
            <a:avLst/>
          </a:prstGeom>
        </p:spPr>
        <p:txBody>
          <a:bodyPr vert="horz" lIns="91440" tIns="45720" rIns="91440" bIns="45720" rtlCol="0" anchor="ctr"/>
          <a:lstStyle>
            <a:lvl1pPr algn="r">
              <a:defRPr sz="3972">
                <a:solidFill>
                  <a:schemeClr val="tx1">
                    <a:tint val="75000"/>
                  </a:schemeClr>
                </a:solidFill>
              </a:defRPr>
            </a:lvl1pPr>
          </a:lstStyle>
          <a:p>
            <a:fld id="{C075BE66-B004-4B62-93B5-6C3A07EE5DEC}" type="slidenum">
              <a:rPr lang="en-US" noProof="0" smtClean="0"/>
              <a:t>‹#›</a:t>
            </a:fld>
            <a:endParaRPr lang="en-US" noProof="0"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3026597"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49" indent="-756649" algn="l" defTabSz="3026597"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69949" indent="-756649" algn="l" defTabSz="3026597" rtl="0" eaLnBrk="1" latinLnBrk="0" hangingPunct="1">
        <a:lnSpc>
          <a:spcPct val="90000"/>
        </a:lnSpc>
        <a:spcBef>
          <a:spcPts val="1652"/>
        </a:spcBef>
        <a:buFont typeface="Arial" panose="020B0604020202020204" pitchFamily="34" charset="0"/>
        <a:buChar char="•"/>
        <a:defRPr sz="7941" kern="1200">
          <a:solidFill>
            <a:schemeClr val="tx1"/>
          </a:solidFill>
          <a:latin typeface="+mn-lt"/>
          <a:ea typeface="+mn-ea"/>
          <a:cs typeface="+mn-cs"/>
        </a:defRPr>
      </a:lvl2pPr>
      <a:lvl3pPr marL="3783243" indent="-756649" algn="l" defTabSz="3026597" rtl="0" eaLnBrk="1" latinLnBrk="0" hangingPunct="1">
        <a:lnSpc>
          <a:spcPct val="90000"/>
        </a:lnSpc>
        <a:spcBef>
          <a:spcPts val="1652"/>
        </a:spcBef>
        <a:buFont typeface="Arial" panose="020B0604020202020204" pitchFamily="34" charset="0"/>
        <a:buChar char="•"/>
        <a:defRPr sz="6620" kern="1200">
          <a:solidFill>
            <a:schemeClr val="tx1"/>
          </a:solidFill>
          <a:latin typeface="+mn-lt"/>
          <a:ea typeface="+mn-ea"/>
          <a:cs typeface="+mn-cs"/>
        </a:defRPr>
      </a:lvl3pPr>
      <a:lvl4pPr marL="5296543" indent="-756649" algn="l" defTabSz="3026597" rtl="0" eaLnBrk="1" latinLnBrk="0" hangingPunct="1">
        <a:lnSpc>
          <a:spcPct val="90000"/>
        </a:lnSpc>
        <a:spcBef>
          <a:spcPts val="1652"/>
        </a:spcBef>
        <a:buFont typeface="Arial" panose="020B0604020202020204" pitchFamily="34" charset="0"/>
        <a:buChar char="•"/>
        <a:defRPr sz="5958" kern="1200">
          <a:solidFill>
            <a:schemeClr val="tx1"/>
          </a:solidFill>
          <a:latin typeface="+mn-lt"/>
          <a:ea typeface="+mn-ea"/>
          <a:cs typeface="+mn-cs"/>
        </a:defRPr>
      </a:lvl4pPr>
      <a:lvl5pPr marL="6809840" indent="-756649" algn="l" defTabSz="3026597" rtl="0" eaLnBrk="1" latinLnBrk="0" hangingPunct="1">
        <a:lnSpc>
          <a:spcPct val="90000"/>
        </a:lnSpc>
        <a:spcBef>
          <a:spcPts val="1652"/>
        </a:spcBef>
        <a:buFont typeface="Arial" panose="020B0604020202020204" pitchFamily="34" charset="0"/>
        <a:buChar char="•"/>
        <a:defRPr sz="5958" kern="1200">
          <a:solidFill>
            <a:schemeClr val="tx1"/>
          </a:solidFill>
          <a:latin typeface="+mn-lt"/>
          <a:ea typeface="+mn-ea"/>
          <a:cs typeface="+mn-cs"/>
        </a:defRPr>
      </a:lvl5pPr>
      <a:lvl6pPr marL="8323140" indent="-756649" algn="l" defTabSz="3026597" rtl="0" eaLnBrk="1" latinLnBrk="0" hangingPunct="1">
        <a:lnSpc>
          <a:spcPct val="90000"/>
        </a:lnSpc>
        <a:spcBef>
          <a:spcPts val="1652"/>
        </a:spcBef>
        <a:buFont typeface="Arial" panose="020B0604020202020204" pitchFamily="34" charset="0"/>
        <a:buChar char="•"/>
        <a:defRPr sz="5958" kern="1200">
          <a:solidFill>
            <a:schemeClr val="tx1"/>
          </a:solidFill>
          <a:latin typeface="+mn-lt"/>
          <a:ea typeface="+mn-ea"/>
          <a:cs typeface="+mn-cs"/>
        </a:defRPr>
      </a:lvl6pPr>
      <a:lvl7pPr marL="9836437" indent="-756649" algn="l" defTabSz="3026597" rtl="0" eaLnBrk="1" latinLnBrk="0" hangingPunct="1">
        <a:lnSpc>
          <a:spcPct val="90000"/>
        </a:lnSpc>
        <a:spcBef>
          <a:spcPts val="1652"/>
        </a:spcBef>
        <a:buFont typeface="Arial" panose="020B0604020202020204" pitchFamily="34" charset="0"/>
        <a:buChar char="•"/>
        <a:defRPr sz="5958" kern="1200">
          <a:solidFill>
            <a:schemeClr val="tx1"/>
          </a:solidFill>
          <a:latin typeface="+mn-lt"/>
          <a:ea typeface="+mn-ea"/>
          <a:cs typeface="+mn-cs"/>
        </a:defRPr>
      </a:lvl7pPr>
      <a:lvl8pPr marL="11349737" indent="-756649" algn="l" defTabSz="3026597" rtl="0" eaLnBrk="1" latinLnBrk="0" hangingPunct="1">
        <a:lnSpc>
          <a:spcPct val="90000"/>
        </a:lnSpc>
        <a:spcBef>
          <a:spcPts val="1652"/>
        </a:spcBef>
        <a:buFont typeface="Arial" panose="020B0604020202020204" pitchFamily="34" charset="0"/>
        <a:buChar char="•"/>
        <a:defRPr sz="5958" kern="1200">
          <a:solidFill>
            <a:schemeClr val="tx1"/>
          </a:solidFill>
          <a:latin typeface="+mn-lt"/>
          <a:ea typeface="+mn-ea"/>
          <a:cs typeface="+mn-cs"/>
        </a:defRPr>
      </a:lvl8pPr>
      <a:lvl9pPr marL="12863031" indent="-756649" algn="l" defTabSz="3026597" rtl="0" eaLnBrk="1" latinLnBrk="0" hangingPunct="1">
        <a:lnSpc>
          <a:spcPct val="90000"/>
        </a:lnSpc>
        <a:spcBef>
          <a:spcPts val="1652"/>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597" rtl="0" eaLnBrk="1" latinLnBrk="0" hangingPunct="1">
        <a:defRPr sz="5958" kern="1200">
          <a:solidFill>
            <a:schemeClr val="tx1"/>
          </a:solidFill>
          <a:latin typeface="+mn-lt"/>
          <a:ea typeface="+mn-ea"/>
          <a:cs typeface="+mn-cs"/>
        </a:defRPr>
      </a:lvl1pPr>
      <a:lvl2pPr marL="1513300" algn="l" defTabSz="3026597" rtl="0" eaLnBrk="1" latinLnBrk="0" hangingPunct="1">
        <a:defRPr sz="5958" kern="1200">
          <a:solidFill>
            <a:schemeClr val="tx1"/>
          </a:solidFill>
          <a:latin typeface="+mn-lt"/>
          <a:ea typeface="+mn-ea"/>
          <a:cs typeface="+mn-cs"/>
        </a:defRPr>
      </a:lvl2pPr>
      <a:lvl3pPr marL="3026597" algn="l" defTabSz="3026597" rtl="0" eaLnBrk="1" latinLnBrk="0" hangingPunct="1">
        <a:defRPr sz="5958" kern="1200">
          <a:solidFill>
            <a:schemeClr val="tx1"/>
          </a:solidFill>
          <a:latin typeface="+mn-lt"/>
          <a:ea typeface="+mn-ea"/>
          <a:cs typeface="+mn-cs"/>
        </a:defRPr>
      </a:lvl3pPr>
      <a:lvl4pPr marL="4539894" algn="l" defTabSz="3026597" rtl="0" eaLnBrk="1" latinLnBrk="0" hangingPunct="1">
        <a:defRPr sz="5958" kern="1200">
          <a:solidFill>
            <a:schemeClr val="tx1"/>
          </a:solidFill>
          <a:latin typeface="+mn-lt"/>
          <a:ea typeface="+mn-ea"/>
          <a:cs typeface="+mn-cs"/>
        </a:defRPr>
      </a:lvl4pPr>
      <a:lvl5pPr marL="6053191" algn="l" defTabSz="3026597" rtl="0" eaLnBrk="1" latinLnBrk="0" hangingPunct="1">
        <a:defRPr sz="5958" kern="1200">
          <a:solidFill>
            <a:schemeClr val="tx1"/>
          </a:solidFill>
          <a:latin typeface="+mn-lt"/>
          <a:ea typeface="+mn-ea"/>
          <a:cs typeface="+mn-cs"/>
        </a:defRPr>
      </a:lvl5pPr>
      <a:lvl6pPr marL="7566491" algn="l" defTabSz="3026597" rtl="0" eaLnBrk="1" latinLnBrk="0" hangingPunct="1">
        <a:defRPr sz="5958" kern="1200">
          <a:solidFill>
            <a:schemeClr val="tx1"/>
          </a:solidFill>
          <a:latin typeface="+mn-lt"/>
          <a:ea typeface="+mn-ea"/>
          <a:cs typeface="+mn-cs"/>
        </a:defRPr>
      </a:lvl6pPr>
      <a:lvl7pPr marL="9079788" algn="l" defTabSz="3026597" rtl="0" eaLnBrk="1" latinLnBrk="0" hangingPunct="1">
        <a:defRPr sz="5958" kern="1200">
          <a:solidFill>
            <a:schemeClr val="tx1"/>
          </a:solidFill>
          <a:latin typeface="+mn-lt"/>
          <a:ea typeface="+mn-ea"/>
          <a:cs typeface="+mn-cs"/>
        </a:defRPr>
      </a:lvl7pPr>
      <a:lvl8pPr marL="10593089" algn="l" defTabSz="3026597" rtl="0" eaLnBrk="1" latinLnBrk="0" hangingPunct="1">
        <a:defRPr sz="5958" kern="1200">
          <a:solidFill>
            <a:schemeClr val="tx1"/>
          </a:solidFill>
          <a:latin typeface="+mn-lt"/>
          <a:ea typeface="+mn-ea"/>
          <a:cs typeface="+mn-cs"/>
        </a:defRPr>
      </a:lvl8pPr>
      <a:lvl9pPr marL="12106382" algn="l" defTabSz="3026597"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image" Target="../media/image4.png"/><Relationship Id="rId3" Type="http://schemas.openxmlformats.org/officeDocument/2006/relationships/hyperlink" Target="mailto:tranmylinh26042000@gmail.com" TargetMode="External"/><Relationship Id="rId21" Type="http://schemas.openxmlformats.org/officeDocument/2006/relationships/image" Target="../media/image11.png"/><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notesSlide" Target="../notesSlides/notesSlide1.xml"/><Relationship Id="rId16" Type="http://schemas.openxmlformats.org/officeDocument/2006/relationships/image" Target="../media/image10.png"/><Relationship Id="rId20"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2.png"/><Relationship Id="rId19" Type="http://schemas.openxmlformats.org/officeDocument/2006/relationships/image" Target="../media/image5.png"/><Relationship Id="rId4" Type="http://schemas.openxmlformats.org/officeDocument/2006/relationships/hyperlink" Target="mailto:vannghiem848@gmail.com"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7FEFF">
            <a:alpha val="89804"/>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45D543-8C95-4E2F-84F2-1C0E104CDC5D}"/>
              </a:ext>
            </a:extLst>
          </p:cNvPr>
          <p:cNvSpPr txBox="1"/>
          <p:nvPr/>
        </p:nvSpPr>
        <p:spPr>
          <a:xfrm>
            <a:off x="36876" y="41375593"/>
            <a:ext cx="30267278" cy="1323439"/>
          </a:xfrm>
          <a:prstGeom prst="rect">
            <a:avLst/>
          </a:prstGeom>
          <a:noFill/>
        </p:spPr>
        <p:txBody>
          <a:bodyPr wrap="square" rtlCol="0">
            <a:spAutoFit/>
          </a:bodyPr>
          <a:lstStyle/>
          <a:p>
            <a:pPr algn="ctr"/>
            <a:r>
              <a:rPr lang="en-US" sz="4000" dirty="0" err="1">
                <a:solidFill>
                  <a:srgbClr val="000000"/>
                </a:solidFill>
                <a:latin typeface="Times New Roman" panose="02020603050405020304" pitchFamily="18" charset="0"/>
                <a:cs typeface="Times New Roman" panose="02020603050405020304" pitchFamily="18" charset="0"/>
              </a:rPr>
              <a:t>Thông</a:t>
            </a:r>
            <a:r>
              <a:rPr lang="en-US" sz="4000" dirty="0">
                <a:solidFill>
                  <a:srgbClr val="000000"/>
                </a:solidFill>
                <a:latin typeface="Times New Roman" panose="02020603050405020304" pitchFamily="18" charset="0"/>
                <a:cs typeface="Times New Roman" panose="02020603050405020304" pitchFamily="18" charset="0"/>
              </a:rPr>
              <a:t> tin </a:t>
            </a:r>
            <a:r>
              <a:rPr lang="en-US" sz="4000" dirty="0" err="1">
                <a:solidFill>
                  <a:srgbClr val="000000"/>
                </a:solidFill>
                <a:latin typeface="Times New Roman" panose="02020603050405020304" pitchFamily="18" charset="0"/>
                <a:cs typeface="Times New Roman" panose="02020603050405020304" pitchFamily="18" charset="0"/>
              </a:rPr>
              <a:t>liên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hệ</a:t>
            </a:r>
            <a:r>
              <a:rPr lang="en-US" sz="4000" dirty="0">
                <a:solidFill>
                  <a:srgbClr val="000000"/>
                </a:solidFill>
                <a:latin typeface="Times New Roman" panose="02020603050405020304" pitchFamily="18" charset="0"/>
                <a:cs typeface="Times New Roman" panose="02020603050405020304" pitchFamily="18" charset="0"/>
              </a:rPr>
              <a:t>:</a:t>
            </a:r>
          </a:p>
          <a:p>
            <a:pPr algn="ctr"/>
            <a:r>
              <a:rPr lang="en-US" sz="3200" dirty="0">
                <a:solidFill>
                  <a:srgbClr val="000000"/>
                </a:solidFill>
                <a:latin typeface="Times New Roman" panose="02020603050405020304" pitchFamily="18" charset="0"/>
                <a:cs typeface="Times New Roman" panose="02020603050405020304" pitchFamily="18" charset="0"/>
              </a:rPr>
              <a:t>Trần </a:t>
            </a:r>
            <a:r>
              <a:rPr lang="en-US" sz="3200" dirty="0" err="1">
                <a:solidFill>
                  <a:srgbClr val="000000"/>
                </a:solidFill>
                <a:latin typeface="Times New Roman" panose="02020603050405020304" pitchFamily="18" charset="0"/>
                <a:cs typeface="Times New Roman" panose="02020603050405020304" pitchFamily="18" charset="0"/>
              </a:rPr>
              <a:t>Mỹ</a:t>
            </a:r>
            <a:r>
              <a:rPr lang="en-US" sz="3200" dirty="0">
                <a:solidFill>
                  <a:srgbClr val="000000"/>
                </a:solidFill>
                <a:latin typeface="Times New Roman" panose="02020603050405020304" pitchFamily="18" charset="0"/>
                <a:cs typeface="Times New Roman" panose="02020603050405020304" pitchFamily="18" charset="0"/>
              </a:rPr>
              <a:t> Linh. Email: </a:t>
            </a:r>
            <a:r>
              <a:rPr lang="en-US" sz="3200" dirty="0">
                <a:solidFill>
                  <a:srgbClr val="000000"/>
                </a:solidFill>
                <a:latin typeface="Times New Roman" panose="02020603050405020304" pitchFamily="18" charset="0"/>
                <a:cs typeface="Times New Roman" panose="02020603050405020304" pitchFamily="18" charset="0"/>
                <a:hlinkClick r:id="rId3"/>
              </a:rPr>
              <a:t>tranmylinh26042000@gmail</a:t>
            </a:r>
            <a:r>
              <a:rPr lang="en-US" sz="3200">
                <a:solidFill>
                  <a:srgbClr val="000000"/>
                </a:solidFill>
                <a:latin typeface="Times New Roman" panose="02020603050405020304" pitchFamily="18" charset="0"/>
                <a:cs typeface="Times New Roman" panose="02020603050405020304" pitchFamily="18" charset="0"/>
                <a:hlinkClick r:id="rId3"/>
              </a:rPr>
              <a:t>.com</a:t>
            </a:r>
            <a:r>
              <a:rPr lang="en-US" sz="3200">
                <a:solidFill>
                  <a:srgbClr val="000000"/>
                </a:solidFill>
                <a:latin typeface="Times New Roman" panose="02020603050405020304" pitchFamily="18" charset="0"/>
                <a:cs typeface="Times New Roman" panose="02020603050405020304" pitchFamily="18" charset="0"/>
              </a:rPr>
              <a:t>  Đặng </a:t>
            </a:r>
            <a:r>
              <a:rPr lang="en-US" sz="3200" dirty="0" err="1">
                <a:solidFill>
                  <a:srgbClr val="000000"/>
                </a:solidFill>
                <a:latin typeface="Times New Roman" panose="02020603050405020304" pitchFamily="18" charset="0"/>
                <a:cs typeface="Times New Roman" panose="02020603050405020304" pitchFamily="18" charset="0"/>
              </a:rPr>
              <a:t>Văn</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Nghiêm</a:t>
            </a:r>
            <a:r>
              <a:rPr lang="en-US" sz="3200" dirty="0">
                <a:solidFill>
                  <a:srgbClr val="000000"/>
                </a:solidFill>
                <a:latin typeface="Times New Roman" panose="02020603050405020304" pitchFamily="18" charset="0"/>
                <a:cs typeface="Times New Roman" panose="02020603050405020304" pitchFamily="18" charset="0"/>
              </a:rPr>
              <a:t>. Email: </a:t>
            </a:r>
            <a:r>
              <a:rPr lang="en-US" sz="3200" dirty="0">
                <a:solidFill>
                  <a:srgbClr val="000000"/>
                </a:solidFill>
                <a:latin typeface="Times New Roman" panose="02020603050405020304" pitchFamily="18" charset="0"/>
                <a:cs typeface="Times New Roman" panose="02020603050405020304" pitchFamily="18" charset="0"/>
                <a:hlinkClick r:id="rId4"/>
              </a:rPr>
              <a:t>vannghiem848@gmail</a:t>
            </a:r>
            <a:r>
              <a:rPr lang="en-US" sz="3200">
                <a:solidFill>
                  <a:srgbClr val="000000"/>
                </a:solidFill>
                <a:latin typeface="Times New Roman" panose="02020603050405020304" pitchFamily="18" charset="0"/>
                <a:cs typeface="Times New Roman" panose="02020603050405020304" pitchFamily="18" charset="0"/>
                <a:hlinkClick r:id="rId4"/>
              </a:rPr>
              <a:t>.com</a:t>
            </a:r>
            <a:r>
              <a:rPr lang="en-US" sz="4000">
                <a:solidFill>
                  <a:srgbClr val="000000"/>
                </a:solidFill>
                <a:latin typeface="Times New Roman" panose="02020603050405020304" pitchFamily="18" charset="0"/>
                <a:cs typeface="Times New Roman" panose="02020603050405020304" pitchFamily="18" charset="0"/>
              </a:rPr>
              <a:t> </a:t>
            </a:r>
            <a:endParaRPr lang="en-US" sz="4000" dirty="0">
              <a:solidFill>
                <a:srgbClr val="00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E448051-221B-4A55-8010-EA3F23CFFAC3}"/>
              </a:ext>
            </a:extLst>
          </p:cNvPr>
          <p:cNvSpPr/>
          <p:nvPr/>
        </p:nvSpPr>
        <p:spPr>
          <a:xfrm>
            <a:off x="15041703" y="9798390"/>
            <a:ext cx="279962" cy="31463910"/>
          </a:xfrm>
          <a:prstGeom prst="rect">
            <a:avLst/>
          </a:prstGeom>
          <a:solidFill>
            <a:schemeClr val="tx1">
              <a:lumMod val="75000"/>
            </a:schemeClr>
          </a:solidFill>
          <a:ln>
            <a:no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5E48366C-6DBD-1138-00A6-8B8BEDCD0A55}"/>
              </a:ext>
            </a:extLst>
          </p:cNvPr>
          <p:cNvSpPr/>
          <p:nvPr/>
        </p:nvSpPr>
        <p:spPr>
          <a:xfrm>
            <a:off x="1314727" y="10927194"/>
            <a:ext cx="13171284" cy="1844720"/>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vi-VN" sz="4000" dirty="0">
                <a:solidFill>
                  <a:srgbClr val="000000"/>
                </a:solidFill>
                <a:latin typeface="Times New Roman" panose="02020603050405020304" pitchFamily="18" charset="0"/>
                <a:cs typeface="Times New Roman" panose="02020603050405020304" pitchFamily="18" charset="0"/>
              </a:rPr>
              <a:t>Hiện nay, với xu hướng số hóa tài liệu, đa số tài liệu văn bản được cập nhật lên mạng internet toàn cầu với số lượng lớn.</a:t>
            </a:r>
            <a:endParaRPr lang="en-US" sz="4000" dirty="0">
              <a:latin typeface="Times New Roman" panose="02020603050405020304" pitchFamily="18" charset="0"/>
              <a:cs typeface="Times New Roman" panose="02020603050405020304" pitchFamily="18" charset="0"/>
            </a:endParaRPr>
          </a:p>
        </p:txBody>
      </p:sp>
      <p:sp>
        <p:nvSpPr>
          <p:cNvPr id="11" name="Star: 7 Points 10">
            <a:extLst>
              <a:ext uri="{FF2B5EF4-FFF2-40B4-BE49-F238E27FC236}">
                <a16:creationId xmlns:a16="http://schemas.microsoft.com/office/drawing/2014/main" id="{A950E588-1E05-7F36-CA5E-449FA7360AFD}"/>
              </a:ext>
            </a:extLst>
          </p:cNvPr>
          <p:cNvSpPr/>
          <p:nvPr/>
        </p:nvSpPr>
        <p:spPr>
          <a:xfrm>
            <a:off x="316557" y="11100233"/>
            <a:ext cx="1370195" cy="1251944"/>
          </a:xfrm>
          <a:prstGeom prst="star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5500" dirty="0">
                <a:solidFill>
                  <a:schemeClr val="bg2"/>
                </a:solidFill>
                <a:latin typeface="Times New Roman" panose="02020603050405020304" pitchFamily="18" charset="0"/>
                <a:cs typeface="Times New Roman" panose="02020603050405020304" pitchFamily="18" charset="0"/>
              </a:rPr>
              <a:t>1</a:t>
            </a:r>
          </a:p>
        </p:txBody>
      </p:sp>
      <p:sp>
        <p:nvSpPr>
          <p:cNvPr id="12" name="Rectangle: Rounded Corners 11">
            <a:extLst>
              <a:ext uri="{FF2B5EF4-FFF2-40B4-BE49-F238E27FC236}">
                <a16:creationId xmlns:a16="http://schemas.microsoft.com/office/drawing/2014/main" id="{19BEB826-4D02-B996-F372-34E13F7E12BF}"/>
              </a:ext>
            </a:extLst>
          </p:cNvPr>
          <p:cNvSpPr/>
          <p:nvPr/>
        </p:nvSpPr>
        <p:spPr>
          <a:xfrm>
            <a:off x="1324027" y="12954857"/>
            <a:ext cx="13171284" cy="2412591"/>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sz="4000" dirty="0">
                <a:solidFill>
                  <a:srgbClr val="000000"/>
                </a:solidFill>
                <a:latin typeface="Times New Roman" panose="02020603050405020304" pitchFamily="18" charset="0"/>
                <a:cs typeface="Times New Roman" panose="02020603050405020304" pitchFamily="18" charset="0"/>
              </a:rPr>
              <a:t>Phân tích câu hỏi là yếu tố đầu tiền trong kiến trúc chung của một hệ thống hỏi đáp, nó có nhiệm vụ tìm ra các thông tin cần thiết làm đầu vào cho quá trình xử lý của các quá trình sau </a:t>
            </a:r>
            <a:endParaRPr lang="en-US" sz="4000" dirty="0">
              <a:latin typeface="Times New Roman" panose="02020603050405020304" pitchFamily="18" charset="0"/>
              <a:cs typeface="Times New Roman" panose="02020603050405020304" pitchFamily="18" charset="0"/>
            </a:endParaRPr>
          </a:p>
        </p:txBody>
      </p:sp>
      <p:sp>
        <p:nvSpPr>
          <p:cNvPr id="13" name="Star: 7 Points 12">
            <a:extLst>
              <a:ext uri="{FF2B5EF4-FFF2-40B4-BE49-F238E27FC236}">
                <a16:creationId xmlns:a16="http://schemas.microsoft.com/office/drawing/2014/main" id="{A2961B49-2E80-7DC8-A8A7-2203A3161415}"/>
              </a:ext>
            </a:extLst>
          </p:cNvPr>
          <p:cNvSpPr/>
          <p:nvPr/>
        </p:nvSpPr>
        <p:spPr>
          <a:xfrm>
            <a:off x="345636" y="13629399"/>
            <a:ext cx="1341116" cy="1318780"/>
          </a:xfrm>
          <a:prstGeom prst="star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5500" dirty="0">
                <a:solidFill>
                  <a:schemeClr val="tx1"/>
                </a:solidFill>
                <a:latin typeface="Times New Roman" panose="02020603050405020304" pitchFamily="18" charset="0"/>
                <a:cs typeface="Times New Roman" panose="02020603050405020304" pitchFamily="18" charset="0"/>
              </a:rPr>
              <a:t>2</a:t>
            </a:r>
          </a:p>
        </p:txBody>
      </p:sp>
      <p:sp>
        <p:nvSpPr>
          <p:cNvPr id="22" name="Rectangle: Rounded Corners 21">
            <a:extLst>
              <a:ext uri="{FF2B5EF4-FFF2-40B4-BE49-F238E27FC236}">
                <a16:creationId xmlns:a16="http://schemas.microsoft.com/office/drawing/2014/main" id="{701DA5C1-879E-4E69-7243-355463641565}"/>
              </a:ext>
            </a:extLst>
          </p:cNvPr>
          <p:cNvSpPr/>
          <p:nvPr/>
        </p:nvSpPr>
        <p:spPr>
          <a:xfrm>
            <a:off x="1314727" y="16683837"/>
            <a:ext cx="13171284" cy="170595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err="1">
                <a:solidFill>
                  <a:srgbClr val="000000"/>
                </a:solidFill>
                <a:latin typeface="Times New Roman" panose="02020603050405020304" pitchFamily="18" charset="0"/>
                <a:cs typeface="Times New Roman" panose="02020603050405020304" pitchFamily="18" charset="0"/>
              </a:rPr>
              <a:t>Phân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tích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câu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hỏi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đánh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trọng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số</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cho</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các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từ</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trong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câu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hỏi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nhằm</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tìm</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ra</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những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từ</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quan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trọng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trong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câu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hỏi</a:t>
            </a:r>
            <a:r>
              <a:rPr lang="en-US" sz="4000" dirty="0">
                <a:solidFill>
                  <a:srgbClr val="000000"/>
                </a:solidFill>
                <a:latin typeface="Times New Roman" panose="02020603050405020304" pitchFamily="18" charset="0"/>
                <a:cs typeface="Times New Roman" panose="02020603050405020304" pitchFamily="18" charset="0"/>
              </a:rPr>
              <a:t>.</a:t>
            </a:r>
          </a:p>
        </p:txBody>
      </p:sp>
      <p:sp>
        <p:nvSpPr>
          <p:cNvPr id="23" name="Rectangle: Rounded Corners 22">
            <a:extLst>
              <a:ext uri="{FF2B5EF4-FFF2-40B4-BE49-F238E27FC236}">
                <a16:creationId xmlns:a16="http://schemas.microsoft.com/office/drawing/2014/main" id="{2F51B4A7-7262-4E1C-8129-F87C7BC53BBA}"/>
              </a:ext>
            </a:extLst>
          </p:cNvPr>
          <p:cNvSpPr/>
          <p:nvPr/>
        </p:nvSpPr>
        <p:spPr>
          <a:xfrm>
            <a:off x="1368420" y="18612025"/>
            <a:ext cx="13171283" cy="1938282"/>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4000" dirty="0" err="1">
                <a:solidFill>
                  <a:srgbClr val="000000"/>
                </a:solidFill>
                <a:latin typeface="Times New Roman" panose="02020603050405020304" pitchFamily="18" charset="0"/>
                <a:cs typeface="Times New Roman" panose="02020603050405020304" pitchFamily="18" charset="0"/>
              </a:rPr>
              <a:t>Áp</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dụng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trọng</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số</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vào</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các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tác</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vụ</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phía</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sau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tìm</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kiếm</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đoạn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văn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chứa</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câu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trả</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lời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trích</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xuất</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câu</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trả</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lời</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từ</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đoạn</a:t>
            </a:r>
            <a:r>
              <a:rPr lang="en-US" sz="4000" dirty="0">
                <a:solidFill>
                  <a:srgbClr val="000000"/>
                </a:solidFill>
                <a:latin typeface="Times New Roman" panose="02020603050405020304" pitchFamily="18" charset="0"/>
                <a:cs typeface="Times New Roman" panose="02020603050405020304" pitchFamily="18" charset="0"/>
              </a:rPr>
              <a:t> </a:t>
            </a:r>
            <a:r>
              <a:rPr lang="en-US" sz="4000" dirty="0" err="1">
                <a:solidFill>
                  <a:srgbClr val="000000"/>
                </a:solidFill>
                <a:latin typeface="Times New Roman" panose="02020603050405020304" pitchFamily="18" charset="0"/>
                <a:cs typeface="Times New Roman" panose="02020603050405020304" pitchFamily="18" charset="0"/>
              </a:rPr>
              <a:t>văn</a:t>
            </a:r>
            <a:r>
              <a:rPr lang="en-US" sz="4000" dirty="0">
                <a:solidFill>
                  <a:srgbClr val="000000"/>
                </a:solidFill>
                <a:latin typeface="Times New Roman" panose="02020603050405020304" pitchFamily="18" charset="0"/>
                <a:cs typeface="Times New Roman" panose="02020603050405020304" pitchFamily="18" charset="0"/>
              </a:rPr>
              <a:t>.</a:t>
            </a:r>
          </a:p>
        </p:txBody>
      </p:sp>
      <p:sp>
        <p:nvSpPr>
          <p:cNvPr id="56" name="TextBox 55">
            <a:extLst>
              <a:ext uri="{FF2B5EF4-FFF2-40B4-BE49-F238E27FC236}">
                <a16:creationId xmlns:a16="http://schemas.microsoft.com/office/drawing/2014/main" id="{5E3F0FFD-920D-77EE-EA5A-7A7D4DD290FD}"/>
              </a:ext>
            </a:extLst>
          </p:cNvPr>
          <p:cNvSpPr txBox="1"/>
          <p:nvPr/>
        </p:nvSpPr>
        <p:spPr>
          <a:xfrm>
            <a:off x="38100" y="27090851"/>
            <a:ext cx="14955372" cy="861774"/>
          </a:xfrm>
          <a:prstGeom prst="rect">
            <a:avLst/>
          </a:prstGeom>
          <a:solidFill>
            <a:schemeClr val="tx1">
              <a:lumMod val="75000"/>
            </a:schemeClr>
          </a:solidFill>
          <a:ln>
            <a:solidFill>
              <a:schemeClr val="tx1">
                <a:lumMod val="60000"/>
                <a:lumOff val="40000"/>
              </a:schemeClr>
            </a:solidFill>
          </a:ln>
          <a:effectLst>
            <a:outerShdw blurRad="50800" dist="38100" dir="8100000" algn="tr" rotWithShape="0">
              <a:prstClr val="black">
                <a:alpha val="40000"/>
              </a:prstClr>
            </a:outerShdw>
            <a:reflection blurRad="6350" stA="52000" endA="300" endPos="35000" dir="5400000" sy="-100000" algn="bl" rotWithShape="0"/>
          </a:effectLst>
        </p:spPr>
        <p:txBody>
          <a:bodyPr wrap="square" rtlCol="0" anchor="ctr" anchorCtr="0">
            <a:spAutoFit/>
          </a:bodyPr>
          <a:lstStyle>
            <a:defPPr>
              <a:defRPr lang="en-US"/>
            </a:defPPr>
            <a:lvl1pPr>
              <a:defRPr sz="5000" b="1">
                <a:solidFill>
                  <a:schemeClr val="bg1"/>
                </a:solidFill>
                <a:latin typeface="Times New Roman" panose="02020603050405020304" pitchFamily="18" charset="0"/>
                <a:cs typeface="Times New Roman" panose="02020603050405020304" pitchFamily="18" charset="0"/>
              </a:defRPr>
            </a:lvl1pPr>
          </a:lstStyle>
          <a:p>
            <a:r>
              <a:rPr lang="en-US" dirty="0"/>
              <a:t>4. </a:t>
            </a:r>
            <a:r>
              <a:rPr lang="en-US" dirty="0" err="1"/>
              <a:t>Các</a:t>
            </a:r>
            <a:r>
              <a:rPr lang="en-US" dirty="0"/>
              <a:t> </a:t>
            </a:r>
            <a:r>
              <a:rPr lang="en-US" dirty="0" err="1"/>
              <a:t>mô</a:t>
            </a:r>
            <a:r>
              <a:rPr lang="en-US" dirty="0"/>
              <a:t> </a:t>
            </a:r>
            <a:r>
              <a:rPr lang="en-US" dirty="0" err="1"/>
              <a:t>hình</a:t>
            </a:r>
            <a:endParaRPr lang="en-US" dirty="0"/>
          </a:p>
        </p:txBody>
      </p:sp>
      <p:sp>
        <p:nvSpPr>
          <p:cNvPr id="60" name="TextBox 59">
            <a:extLst>
              <a:ext uri="{FF2B5EF4-FFF2-40B4-BE49-F238E27FC236}">
                <a16:creationId xmlns:a16="http://schemas.microsoft.com/office/drawing/2014/main" id="{8B734726-9C44-94E5-7E51-ABB60D4ADC80}"/>
              </a:ext>
            </a:extLst>
          </p:cNvPr>
          <p:cNvSpPr txBox="1"/>
          <p:nvPr/>
        </p:nvSpPr>
        <p:spPr>
          <a:xfrm>
            <a:off x="481189" y="28173910"/>
            <a:ext cx="11817988" cy="861774"/>
          </a:xfrm>
          <a:prstGeom prst="rect">
            <a:avLst/>
          </a:prstGeom>
          <a:noFill/>
        </p:spPr>
        <p:txBody>
          <a:bodyPr wrap="square">
            <a:spAutoFit/>
          </a:bodyPr>
          <a:lstStyle/>
          <a:p>
            <a:r>
              <a:rPr lang="en-US" sz="5000">
                <a:solidFill>
                  <a:srgbClr val="000000"/>
                </a:solidFill>
                <a:latin typeface="Times New Roman" panose="02020603050405020304" pitchFamily="18" charset="0"/>
                <a:cs typeface="Times New Roman" panose="02020603050405020304" pitchFamily="18" charset="0"/>
              </a:rPr>
              <a:t>Mô </a:t>
            </a:r>
            <a:r>
              <a:rPr lang="en-US" sz="5000" dirty="0" err="1">
                <a:solidFill>
                  <a:srgbClr val="000000"/>
                </a:solidFill>
                <a:latin typeface="Times New Roman" panose="02020603050405020304" pitchFamily="18" charset="0"/>
                <a:cs typeface="Times New Roman" panose="02020603050405020304" pitchFamily="18" charset="0"/>
              </a:rPr>
              <a:t>hình</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tìm</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trọng</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số</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của</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từ</a:t>
            </a:r>
            <a:endParaRPr lang="en-US" sz="5000" dirty="0">
              <a:solidFill>
                <a:srgbClr val="000000"/>
              </a:solidFill>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12EE111F-B6F0-4EEE-E793-A79E5E40E2DF}"/>
              </a:ext>
            </a:extLst>
          </p:cNvPr>
          <p:cNvSpPr txBox="1"/>
          <p:nvPr/>
        </p:nvSpPr>
        <p:spPr>
          <a:xfrm>
            <a:off x="757813" y="29213928"/>
            <a:ext cx="8473167" cy="2554545"/>
          </a:xfrm>
          <a:prstGeom prst="rect">
            <a:avLst/>
          </a:prstGeom>
          <a:noFill/>
        </p:spPr>
        <p:txBody>
          <a:bodyPr wrap="square">
            <a:spAutoFit/>
          </a:bodyPr>
          <a:lstStyle/>
          <a:p>
            <a:pPr marL="0" indent="0">
              <a:lnSpc>
                <a:spcPct val="100000"/>
              </a:lnSpc>
              <a:buNone/>
            </a:pPr>
            <a:r>
              <a:rPr lang="en-US" sz="4000" dirty="0" err="1">
                <a:solidFill>
                  <a:schemeClr val="tx2"/>
                </a:solidFill>
                <a:latin typeface="Times New Roman" panose="02020603050405020304" pitchFamily="18" charset="0"/>
                <a:cs typeface="Times New Roman" panose="02020603050405020304" pitchFamily="18" charset="0"/>
              </a:rPr>
              <a:t>Mô</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hình</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tìm</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trọng</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số</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sẽ</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phân</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tích</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câu</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hỏi</a:t>
            </a:r>
            <a:r>
              <a:rPr lang="en-US" sz="4000" dirty="0">
                <a:solidFill>
                  <a:schemeClr val="tx2"/>
                </a:solidFill>
                <a:latin typeface="Times New Roman" panose="02020603050405020304" pitchFamily="18" charset="0"/>
                <a:cs typeface="Times New Roman" panose="02020603050405020304" pitchFamily="18" charset="0"/>
              </a:rPr>
              <a:t> bao </a:t>
            </a:r>
            <a:r>
              <a:rPr lang="en-US" sz="4000" dirty="0" err="1">
                <a:solidFill>
                  <a:schemeClr val="tx2"/>
                </a:solidFill>
                <a:latin typeface="Times New Roman" panose="02020603050405020304" pitchFamily="18" charset="0"/>
                <a:cs typeface="Times New Roman" panose="02020603050405020304" pitchFamily="18" charset="0"/>
              </a:rPr>
              <a:t>gồm</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phân</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tích</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đặc</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trưng</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thông</a:t>
            </a:r>
            <a:r>
              <a:rPr lang="en-US" sz="4000" dirty="0">
                <a:solidFill>
                  <a:schemeClr val="tx2"/>
                </a:solidFill>
                <a:latin typeface="Times New Roman" panose="02020603050405020304" pitchFamily="18" charset="0"/>
                <a:cs typeface="Times New Roman" panose="02020603050405020304" pitchFamily="18" charset="0"/>
              </a:rPr>
              <a:t> tin </a:t>
            </a:r>
            <a:r>
              <a:rPr lang="en-US" sz="4000" dirty="0" err="1">
                <a:solidFill>
                  <a:schemeClr val="tx2"/>
                </a:solidFill>
                <a:latin typeface="Times New Roman" panose="02020603050405020304" pitchFamily="18" charset="0"/>
                <a:cs typeface="Times New Roman" panose="02020603050405020304" pitchFamily="18" charset="0"/>
              </a:rPr>
              <a:t>câu</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hỏi</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loại</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câu</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hỏi</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và</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postag</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của</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các</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từ</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trong</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câu</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hỏi</a:t>
            </a:r>
            <a:r>
              <a:rPr lang="en-US" sz="4000" dirty="0">
                <a:solidFill>
                  <a:schemeClr val="tx2"/>
                </a:solidFill>
                <a:latin typeface="Times New Roman" panose="02020603050405020304" pitchFamily="18" charset="0"/>
                <a:cs typeface="Times New Roman" panose="02020603050405020304" pitchFamily="18" charset="0"/>
              </a:rPr>
              <a:t>. </a:t>
            </a:r>
          </a:p>
        </p:txBody>
      </p:sp>
      <p:sp>
        <p:nvSpPr>
          <p:cNvPr id="63" name="TextBox 62">
            <a:extLst>
              <a:ext uri="{FF2B5EF4-FFF2-40B4-BE49-F238E27FC236}">
                <a16:creationId xmlns:a16="http://schemas.microsoft.com/office/drawing/2014/main" id="{A853770C-0156-05E1-B001-DCA3B1A807A9}"/>
              </a:ext>
            </a:extLst>
          </p:cNvPr>
          <p:cNvSpPr txBox="1"/>
          <p:nvPr/>
        </p:nvSpPr>
        <p:spPr>
          <a:xfrm>
            <a:off x="15681024" y="9545711"/>
            <a:ext cx="10490981" cy="861774"/>
          </a:xfrm>
          <a:prstGeom prst="rect">
            <a:avLst/>
          </a:prstGeom>
          <a:noFill/>
        </p:spPr>
        <p:txBody>
          <a:bodyPr wrap="square">
            <a:spAutoFit/>
          </a:bodyPr>
          <a:lstStyle/>
          <a:p>
            <a:r>
              <a:rPr lang="en-US" sz="5000">
                <a:solidFill>
                  <a:srgbClr val="000000"/>
                </a:solidFill>
                <a:latin typeface="Times New Roman" panose="02020603050405020304" pitchFamily="18" charset="0"/>
                <a:cs typeface="Times New Roman" panose="02020603050405020304" pitchFamily="18" charset="0"/>
              </a:rPr>
              <a:t>Tinh </a:t>
            </a:r>
            <a:r>
              <a:rPr lang="en-US" sz="5000" dirty="0" err="1">
                <a:solidFill>
                  <a:srgbClr val="000000"/>
                </a:solidFill>
                <a:latin typeface="Times New Roman" panose="02020603050405020304" pitchFamily="18" charset="0"/>
                <a:cs typeface="Times New Roman" panose="02020603050405020304" pitchFamily="18" charset="0"/>
              </a:rPr>
              <a:t>chỉnh</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mô</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hình</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RoBERTa</a:t>
            </a:r>
            <a:endParaRPr lang="en-US" sz="5000" dirty="0">
              <a:solidFill>
                <a:srgbClr val="000000"/>
              </a:solidFill>
              <a:latin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4C6DCC33-18C2-CC8E-C0A4-F85D74FF5388}"/>
              </a:ext>
            </a:extLst>
          </p:cNvPr>
          <p:cNvSpPr txBox="1"/>
          <p:nvPr/>
        </p:nvSpPr>
        <p:spPr>
          <a:xfrm>
            <a:off x="16314111" y="11158451"/>
            <a:ext cx="4343388" cy="5016758"/>
          </a:xfrm>
          <a:prstGeom prst="rect">
            <a:avLst/>
          </a:prstGeom>
          <a:noFill/>
        </p:spPr>
        <p:txBody>
          <a:bodyPr wrap="square">
            <a:spAutoFit/>
          </a:bodyPr>
          <a:lstStyle/>
          <a:p>
            <a:pPr marL="457200" lvl="1" algn="just"/>
            <a:r>
              <a:rPr lang="vi-VN" sz="4000" dirty="0">
                <a:solidFill>
                  <a:schemeClr val="tx2"/>
                </a:solidFill>
                <a:latin typeface="Times New Roman" panose="02020603050405020304" pitchFamily="18" charset="0"/>
                <a:cs typeface="Times New Roman" panose="02020603050405020304" pitchFamily="18" charset="0"/>
              </a:rPr>
              <a:t>Mô hình sẽ được tinh chỉnh thêm decoder để tách thành 2 đầu vào cho câu hỏi và </a:t>
            </a:r>
            <a:r>
              <a:rPr lang="vi-VN" sz="4000">
                <a:solidFill>
                  <a:schemeClr val="tx2"/>
                </a:solidFill>
                <a:latin typeface="Times New Roman" panose="02020603050405020304" pitchFamily="18" charset="0"/>
                <a:cs typeface="Times New Roman" panose="02020603050405020304" pitchFamily="18" charset="0"/>
              </a:rPr>
              <a:t>đoạn văn</a:t>
            </a:r>
            <a:r>
              <a:rPr lang="en-US" sz="4000">
                <a:solidFill>
                  <a:schemeClr val="tx2"/>
                </a:solidFill>
                <a:latin typeface="Times New Roman" panose="02020603050405020304" pitchFamily="18" charset="0"/>
                <a:cs typeface="Times New Roman" panose="02020603050405020304" pitchFamily="18" charset="0"/>
              </a:rPr>
              <a:t> và áp dụng mô hình phân tích trọng số</a:t>
            </a:r>
            <a:endParaRPr lang="en-US" sz="4000" dirty="0">
              <a:solidFill>
                <a:schemeClr val="tx2"/>
              </a:solidFill>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F4A130FD-B2A3-EA9D-F03B-E3FE423DD71F}"/>
              </a:ext>
            </a:extLst>
          </p:cNvPr>
          <p:cNvSpPr txBox="1"/>
          <p:nvPr/>
        </p:nvSpPr>
        <p:spPr>
          <a:xfrm>
            <a:off x="15354302" y="18242729"/>
            <a:ext cx="14949852" cy="861774"/>
          </a:xfrm>
          <a:prstGeom prst="rect">
            <a:avLst/>
          </a:prstGeom>
          <a:solidFill>
            <a:schemeClr val="tx1">
              <a:lumMod val="75000"/>
            </a:schemeClr>
          </a:solidFill>
          <a:ln>
            <a:solidFill>
              <a:schemeClr val="tx1">
                <a:lumMod val="60000"/>
                <a:lumOff val="40000"/>
              </a:schemeClr>
            </a:solidFill>
          </a:ln>
          <a:effectLst>
            <a:outerShdw blurRad="50800" dist="38100" dir="8100000" algn="tr" rotWithShape="0">
              <a:prstClr val="black">
                <a:alpha val="40000"/>
              </a:prstClr>
            </a:outerShdw>
            <a:reflection blurRad="6350" stA="52000" endA="300" endPos="35000" dir="5400000" sy="-100000" algn="bl" rotWithShape="0"/>
          </a:effectLst>
        </p:spPr>
        <p:txBody>
          <a:bodyPr wrap="square" rtlCol="0" anchor="ctr" anchorCtr="0">
            <a:spAutoFit/>
          </a:bodyPr>
          <a:lstStyle>
            <a:defPPr>
              <a:defRPr lang="en-US"/>
            </a:defPPr>
            <a:lvl1pPr>
              <a:defRPr sz="5000" b="1">
                <a:solidFill>
                  <a:schemeClr val="bg1"/>
                </a:solidFill>
                <a:latin typeface="Times New Roman" panose="02020603050405020304" pitchFamily="18" charset="0"/>
                <a:cs typeface="Times New Roman" panose="02020603050405020304" pitchFamily="18" charset="0"/>
              </a:defRPr>
            </a:lvl1pPr>
          </a:lstStyle>
          <a:p>
            <a:r>
              <a:rPr lang="en-US" dirty="0"/>
              <a:t>5. </a:t>
            </a:r>
            <a:r>
              <a:rPr lang="en-US" dirty="0" err="1"/>
              <a:t>Kết</a:t>
            </a:r>
            <a:r>
              <a:rPr lang="en-US" dirty="0"/>
              <a:t> </a:t>
            </a:r>
            <a:r>
              <a:rPr lang="en-US" dirty="0" err="1"/>
              <a:t>quả</a:t>
            </a:r>
            <a:endParaRPr lang="en-US" dirty="0"/>
          </a:p>
        </p:txBody>
      </p:sp>
      <p:pic>
        <p:nvPicPr>
          <p:cNvPr id="70" name="Picture 69">
            <a:extLst>
              <a:ext uri="{FF2B5EF4-FFF2-40B4-BE49-F238E27FC236}">
                <a16:creationId xmlns:a16="http://schemas.microsoft.com/office/drawing/2014/main" id="{D9A6130A-F2F0-0C8B-B085-86CD5E23544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6083415" y="20113344"/>
            <a:ext cx="6966987" cy="4447650"/>
          </a:xfrm>
          <a:prstGeom prst="rect">
            <a:avLst/>
          </a:prstGeom>
          <a:noFill/>
          <a:ln>
            <a:noFill/>
          </a:ln>
        </p:spPr>
      </p:pic>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776C88CA-5596-D48C-1D9A-4A66CCA851AD}"/>
                  </a:ext>
                </a:extLst>
              </p:cNvPr>
              <p:cNvSpPr txBox="1"/>
              <p:nvPr/>
            </p:nvSpPr>
            <p:spPr>
              <a:xfrm>
                <a:off x="22868135" y="20963167"/>
                <a:ext cx="6966987" cy="17726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i="1" smtClean="0">
                          <a:solidFill>
                            <a:schemeClr val="tx2"/>
                          </a:solidFill>
                          <a:effectLst/>
                          <a:latin typeface="Cambria Math" panose="02040503050406030204" pitchFamily="18" charset="0"/>
                          <a:ea typeface="Times New Roman" panose="02020603050405020304" pitchFamily="18" charset="0"/>
                        </a:rPr>
                        <m:t>𝑀𝑆𝐸</m:t>
                      </m:r>
                      <m:r>
                        <a:rPr lang="en-US" sz="4000" i="1" smtClean="0">
                          <a:solidFill>
                            <a:schemeClr val="tx2"/>
                          </a:solidFill>
                          <a:effectLst/>
                          <a:latin typeface="Cambria Math" panose="02040503050406030204" pitchFamily="18" charset="0"/>
                          <a:ea typeface="Times New Roman" panose="02020603050405020304" pitchFamily="18" charset="0"/>
                        </a:rPr>
                        <m:t>=</m:t>
                      </m:r>
                      <m:f>
                        <m:fPr>
                          <m:ctrlPr>
                            <a:rPr lang="en-US" sz="4000" i="1">
                              <a:solidFill>
                                <a:schemeClr val="tx2"/>
                              </a:solidFill>
                              <a:effectLst/>
                              <a:latin typeface="Cambria Math" panose="02040503050406030204" pitchFamily="18" charset="0"/>
                              <a:ea typeface="Times New Roman" panose="02020603050405020304" pitchFamily="18" charset="0"/>
                            </a:rPr>
                          </m:ctrlPr>
                        </m:fPr>
                        <m:num>
                          <m:r>
                            <a:rPr lang="en-US" sz="4000" i="1">
                              <a:solidFill>
                                <a:schemeClr val="tx2"/>
                              </a:solidFill>
                              <a:effectLst/>
                              <a:latin typeface="Cambria Math" panose="02040503050406030204" pitchFamily="18" charset="0"/>
                              <a:ea typeface="Times New Roman" panose="02020603050405020304" pitchFamily="18" charset="0"/>
                            </a:rPr>
                            <m:t>1</m:t>
                          </m:r>
                        </m:num>
                        <m:den>
                          <m:r>
                            <a:rPr lang="en-US" sz="4000" i="1">
                              <a:solidFill>
                                <a:schemeClr val="tx2"/>
                              </a:solidFill>
                              <a:effectLst/>
                              <a:latin typeface="Cambria Math" panose="02040503050406030204" pitchFamily="18" charset="0"/>
                              <a:ea typeface="Times New Roman" panose="02020603050405020304" pitchFamily="18" charset="0"/>
                            </a:rPr>
                            <m:t>𝑛</m:t>
                          </m:r>
                        </m:den>
                      </m:f>
                      <m:nary>
                        <m:naryPr>
                          <m:chr m:val="∑"/>
                          <m:limLoc m:val="undOvr"/>
                          <m:ctrlPr>
                            <a:rPr lang="en-US" sz="4000" i="1">
                              <a:solidFill>
                                <a:schemeClr val="tx2"/>
                              </a:solidFill>
                              <a:effectLst/>
                              <a:latin typeface="Cambria Math" panose="02040503050406030204" pitchFamily="18" charset="0"/>
                              <a:ea typeface="Times New Roman" panose="02020603050405020304" pitchFamily="18" charset="0"/>
                            </a:rPr>
                          </m:ctrlPr>
                        </m:naryPr>
                        <m:sub>
                          <m:r>
                            <a:rPr lang="en-US" sz="4000" i="1">
                              <a:solidFill>
                                <a:schemeClr val="tx2"/>
                              </a:solidFill>
                              <a:effectLst/>
                              <a:latin typeface="Cambria Math" panose="02040503050406030204" pitchFamily="18" charset="0"/>
                              <a:ea typeface="Times New Roman" panose="02020603050405020304" pitchFamily="18" charset="0"/>
                            </a:rPr>
                            <m:t>𝑖</m:t>
                          </m:r>
                          <m:r>
                            <a:rPr lang="en-US" sz="4000" i="1">
                              <a:solidFill>
                                <a:schemeClr val="tx2"/>
                              </a:solidFill>
                              <a:effectLst/>
                              <a:latin typeface="Cambria Math" panose="02040503050406030204" pitchFamily="18" charset="0"/>
                              <a:ea typeface="Times New Roman" panose="02020603050405020304" pitchFamily="18" charset="0"/>
                            </a:rPr>
                            <m:t>=1</m:t>
                          </m:r>
                        </m:sub>
                        <m:sup>
                          <m:r>
                            <a:rPr lang="en-US" sz="4000" i="1">
                              <a:solidFill>
                                <a:schemeClr val="tx2"/>
                              </a:solidFill>
                              <a:effectLst/>
                              <a:latin typeface="Cambria Math" panose="02040503050406030204" pitchFamily="18" charset="0"/>
                              <a:ea typeface="Times New Roman" panose="02020603050405020304" pitchFamily="18" charset="0"/>
                            </a:rPr>
                            <m:t>𝑛</m:t>
                          </m:r>
                        </m:sup>
                        <m:e>
                          <m:sSup>
                            <m:sSupPr>
                              <m:ctrlPr>
                                <a:rPr lang="en-US" sz="4000" i="1">
                                  <a:solidFill>
                                    <a:schemeClr val="tx2"/>
                                  </a:solidFill>
                                  <a:effectLst/>
                                  <a:latin typeface="Cambria Math" panose="02040503050406030204" pitchFamily="18" charset="0"/>
                                  <a:ea typeface="Times New Roman" panose="02020603050405020304" pitchFamily="18" charset="0"/>
                                </a:rPr>
                              </m:ctrlPr>
                            </m:sSupPr>
                            <m:e>
                              <m:d>
                                <m:dPr>
                                  <m:ctrlPr>
                                    <a:rPr lang="en-US" sz="4000" i="1">
                                      <a:solidFill>
                                        <a:schemeClr val="tx2"/>
                                      </a:solidFill>
                                      <a:effectLst/>
                                      <a:latin typeface="Cambria Math" panose="02040503050406030204" pitchFamily="18" charset="0"/>
                                      <a:ea typeface="Times New Roman" panose="02020603050405020304" pitchFamily="18" charset="0"/>
                                    </a:rPr>
                                  </m:ctrlPr>
                                </m:dPr>
                                <m:e>
                                  <m:sSub>
                                    <m:sSubPr>
                                      <m:ctrlPr>
                                        <a:rPr lang="en-US" sz="4000" i="1">
                                          <a:solidFill>
                                            <a:schemeClr val="tx2"/>
                                          </a:solidFill>
                                          <a:effectLst/>
                                          <a:latin typeface="Cambria Math" panose="02040503050406030204" pitchFamily="18" charset="0"/>
                                          <a:ea typeface="Times New Roman" panose="02020603050405020304" pitchFamily="18" charset="0"/>
                                        </a:rPr>
                                      </m:ctrlPr>
                                    </m:sSubPr>
                                    <m:e>
                                      <m:r>
                                        <a:rPr lang="en-US" sz="4000" i="1">
                                          <a:solidFill>
                                            <a:schemeClr val="tx2"/>
                                          </a:solidFill>
                                          <a:effectLst/>
                                          <a:latin typeface="Cambria Math" panose="02040503050406030204" pitchFamily="18" charset="0"/>
                                          <a:ea typeface="Times New Roman" panose="02020603050405020304" pitchFamily="18" charset="0"/>
                                        </a:rPr>
                                        <m:t>𝑦</m:t>
                                      </m:r>
                                    </m:e>
                                    <m:sub>
                                      <m:r>
                                        <a:rPr lang="en-US" sz="4000" i="1">
                                          <a:solidFill>
                                            <a:schemeClr val="tx2"/>
                                          </a:solidFill>
                                          <a:effectLst/>
                                          <a:latin typeface="Cambria Math" panose="02040503050406030204" pitchFamily="18" charset="0"/>
                                          <a:ea typeface="Times New Roman" panose="02020603050405020304" pitchFamily="18" charset="0"/>
                                        </a:rPr>
                                        <m:t>𝑖</m:t>
                                      </m:r>
                                    </m:sub>
                                  </m:sSub>
                                  <m:r>
                                    <a:rPr lang="en-US" sz="4000" i="1">
                                      <a:solidFill>
                                        <a:schemeClr val="tx2"/>
                                      </a:solidFill>
                                      <a:effectLst/>
                                      <a:latin typeface="Cambria Math" panose="02040503050406030204" pitchFamily="18" charset="0"/>
                                      <a:ea typeface="Times New Roman" panose="02020603050405020304" pitchFamily="18" charset="0"/>
                                    </a:rPr>
                                    <m:t>−</m:t>
                                  </m:r>
                                  <m:sSub>
                                    <m:sSubPr>
                                      <m:ctrlPr>
                                        <a:rPr lang="en-US" sz="4000" i="1">
                                          <a:solidFill>
                                            <a:schemeClr val="tx2"/>
                                          </a:solidFill>
                                          <a:effectLst/>
                                          <a:latin typeface="Cambria Math" panose="02040503050406030204" pitchFamily="18" charset="0"/>
                                          <a:ea typeface="Times New Roman" panose="02020603050405020304" pitchFamily="18" charset="0"/>
                                        </a:rPr>
                                      </m:ctrlPr>
                                    </m:sSubPr>
                                    <m:e>
                                      <m:acc>
                                        <m:accPr>
                                          <m:chr m:val="̂"/>
                                          <m:ctrlPr>
                                            <a:rPr lang="en-US" sz="4000" i="1">
                                              <a:solidFill>
                                                <a:schemeClr val="tx2"/>
                                              </a:solidFill>
                                              <a:effectLst/>
                                              <a:latin typeface="Cambria Math" panose="02040503050406030204" pitchFamily="18" charset="0"/>
                                              <a:ea typeface="Times New Roman" panose="02020603050405020304" pitchFamily="18" charset="0"/>
                                            </a:rPr>
                                          </m:ctrlPr>
                                        </m:accPr>
                                        <m:e>
                                          <m:r>
                                            <a:rPr lang="en-US" sz="4000" i="1">
                                              <a:solidFill>
                                                <a:schemeClr val="tx2"/>
                                              </a:solidFill>
                                              <a:effectLst/>
                                              <a:latin typeface="Cambria Math" panose="02040503050406030204" pitchFamily="18" charset="0"/>
                                              <a:ea typeface="Times New Roman" panose="02020603050405020304" pitchFamily="18" charset="0"/>
                                            </a:rPr>
                                            <m:t>𝑦</m:t>
                                          </m:r>
                                        </m:e>
                                      </m:acc>
                                    </m:e>
                                    <m:sub>
                                      <m:r>
                                        <a:rPr lang="en-US" sz="4000" i="1">
                                          <a:solidFill>
                                            <a:schemeClr val="tx2"/>
                                          </a:solidFill>
                                          <a:effectLst/>
                                          <a:latin typeface="Cambria Math" panose="02040503050406030204" pitchFamily="18" charset="0"/>
                                          <a:ea typeface="Times New Roman" panose="02020603050405020304" pitchFamily="18" charset="0"/>
                                        </a:rPr>
                                        <m:t>𝑖</m:t>
                                      </m:r>
                                    </m:sub>
                                  </m:sSub>
                                </m:e>
                              </m:d>
                            </m:e>
                            <m:sup>
                              <m:r>
                                <a:rPr lang="en-US" sz="4000" i="1">
                                  <a:solidFill>
                                    <a:schemeClr val="tx2"/>
                                  </a:solidFill>
                                  <a:effectLst/>
                                  <a:latin typeface="Cambria Math" panose="02040503050406030204" pitchFamily="18" charset="0"/>
                                  <a:ea typeface="Times New Roman" panose="02020603050405020304" pitchFamily="18" charset="0"/>
                                </a:rPr>
                                <m:t>2</m:t>
                              </m:r>
                            </m:sup>
                          </m:sSup>
                          <m:r>
                            <a:rPr lang="en-US" sz="4000" i="1">
                              <a:solidFill>
                                <a:schemeClr val="tx2"/>
                              </a:solidFill>
                              <a:effectLst/>
                              <a:latin typeface="Cambria Math" panose="02040503050406030204" pitchFamily="18" charset="0"/>
                              <a:ea typeface="Times New Roman" panose="02020603050405020304" pitchFamily="18" charset="0"/>
                            </a:rPr>
                            <m:t>∗</m:t>
                          </m:r>
                          <m:r>
                            <a:rPr lang="en-US" sz="4000" i="1">
                              <a:solidFill>
                                <a:schemeClr val="tx2"/>
                              </a:solidFill>
                              <a:effectLst/>
                              <a:latin typeface="Cambria Math" panose="02040503050406030204" pitchFamily="18" charset="0"/>
                              <a:ea typeface="Times New Roman" panose="02020603050405020304" pitchFamily="18" charset="0"/>
                            </a:rPr>
                            <m:t>𝑚𝑎𝑠𝑘</m:t>
                          </m:r>
                        </m:e>
                      </m:nary>
                    </m:oMath>
                  </m:oMathPara>
                </a14:m>
                <a:endParaRPr lang="en-US" sz="4000" dirty="0">
                  <a:latin typeface="Times New Roman" panose="02020603050405020304" pitchFamily="18" charset="0"/>
                  <a:cs typeface="Times New Roman" panose="02020603050405020304" pitchFamily="18" charset="0"/>
                </a:endParaRPr>
              </a:p>
            </p:txBody>
          </p:sp>
        </mc:Choice>
        <mc:Fallback xmlns="">
          <p:sp>
            <p:nvSpPr>
              <p:cNvPr id="72" name="TextBox 71">
                <a:extLst>
                  <a:ext uri="{FF2B5EF4-FFF2-40B4-BE49-F238E27FC236}">
                    <a16:creationId xmlns:a16="http://schemas.microsoft.com/office/drawing/2014/main" id="{776C88CA-5596-D48C-1D9A-4A66CCA851AD}"/>
                  </a:ext>
                </a:extLst>
              </p:cNvPr>
              <p:cNvSpPr txBox="1">
                <a:spLocks noRot="1" noChangeAspect="1" noMove="1" noResize="1" noEditPoints="1" noAdjustHandles="1" noChangeArrowheads="1" noChangeShapeType="1" noTextEdit="1"/>
              </p:cNvSpPr>
              <p:nvPr/>
            </p:nvSpPr>
            <p:spPr>
              <a:xfrm>
                <a:off x="22868135" y="20963167"/>
                <a:ext cx="6966987" cy="1772601"/>
              </a:xfrm>
              <a:prstGeom prst="rect">
                <a:avLst/>
              </a:prstGeom>
              <a:blipFill>
                <a:blip r:embed="rId12"/>
                <a:stretch>
                  <a:fillRect/>
                </a:stretch>
              </a:blipFill>
            </p:spPr>
            <p:txBody>
              <a:bodyPr/>
              <a:lstStyle/>
              <a:p>
                <a:r>
                  <a:rPr lang="en-US">
                    <a:noFill/>
                  </a:rPr>
                  <a:t> </a:t>
                </a:r>
              </a:p>
            </p:txBody>
          </p:sp>
        </mc:Fallback>
      </mc:AlternateContent>
      <p:sp>
        <p:nvSpPr>
          <p:cNvPr id="81" name="TextBox 80">
            <a:extLst>
              <a:ext uri="{FF2B5EF4-FFF2-40B4-BE49-F238E27FC236}">
                <a16:creationId xmlns:a16="http://schemas.microsoft.com/office/drawing/2014/main" id="{B019E764-0ADB-3596-5099-65828BB3F3B8}"/>
              </a:ext>
            </a:extLst>
          </p:cNvPr>
          <p:cNvSpPr txBox="1"/>
          <p:nvPr/>
        </p:nvSpPr>
        <p:spPr>
          <a:xfrm>
            <a:off x="16207219" y="19231959"/>
            <a:ext cx="10621755" cy="861774"/>
          </a:xfrm>
          <a:prstGeom prst="rect">
            <a:avLst/>
          </a:prstGeom>
          <a:noFill/>
        </p:spPr>
        <p:txBody>
          <a:bodyPr wrap="square">
            <a:spAutoFit/>
          </a:bodyPr>
          <a:lstStyle/>
          <a:p>
            <a:r>
              <a:rPr lang="en-US" sz="5000">
                <a:solidFill>
                  <a:srgbClr val="000000"/>
                </a:solidFill>
                <a:latin typeface="Times New Roman" panose="02020603050405020304" pitchFamily="18" charset="0"/>
                <a:cs typeface="Times New Roman" panose="02020603050405020304" pitchFamily="18" charset="0"/>
              </a:rPr>
              <a:t>Mô </a:t>
            </a:r>
            <a:r>
              <a:rPr lang="en-US" sz="5000" dirty="0" err="1">
                <a:solidFill>
                  <a:srgbClr val="000000"/>
                </a:solidFill>
                <a:latin typeface="Times New Roman" panose="02020603050405020304" pitchFamily="18" charset="0"/>
                <a:cs typeface="Times New Roman" panose="02020603050405020304" pitchFamily="18" charset="0"/>
              </a:rPr>
              <a:t>hình</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tìm</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trọng</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số</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của</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từ</a:t>
            </a:r>
            <a:endParaRPr lang="en-US" sz="5000" dirty="0">
              <a:solidFill>
                <a:srgbClr val="000000"/>
              </a:solidFill>
              <a:latin typeface="Times New Roman" panose="02020603050405020304" pitchFamily="18" charset="0"/>
              <a:cs typeface="Times New Roman" panose="02020603050405020304" pitchFamily="18" charset="0"/>
            </a:endParaRPr>
          </a:p>
        </p:txBody>
      </p:sp>
      <p:sp>
        <p:nvSpPr>
          <p:cNvPr id="77" name="Rectangle: Rounded Corners 76">
            <a:extLst>
              <a:ext uri="{FF2B5EF4-FFF2-40B4-BE49-F238E27FC236}">
                <a16:creationId xmlns:a16="http://schemas.microsoft.com/office/drawing/2014/main" id="{AAE17070-B858-A675-2692-BC9D4A2BC552}"/>
              </a:ext>
            </a:extLst>
          </p:cNvPr>
          <p:cNvSpPr/>
          <p:nvPr/>
        </p:nvSpPr>
        <p:spPr>
          <a:xfrm>
            <a:off x="16272362" y="37709070"/>
            <a:ext cx="13364956" cy="1323439"/>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1" name="TextBox 90">
            <a:extLst>
              <a:ext uri="{FF2B5EF4-FFF2-40B4-BE49-F238E27FC236}">
                <a16:creationId xmlns:a16="http://schemas.microsoft.com/office/drawing/2014/main" id="{6784F397-9DDF-92E3-0BD7-35143F9D9F81}"/>
              </a:ext>
            </a:extLst>
          </p:cNvPr>
          <p:cNvSpPr txBox="1"/>
          <p:nvPr/>
        </p:nvSpPr>
        <p:spPr>
          <a:xfrm>
            <a:off x="18593979" y="38070199"/>
            <a:ext cx="9160750" cy="707886"/>
          </a:xfrm>
          <a:prstGeom prst="rect">
            <a:avLst/>
          </a:prstGeom>
          <a:noFill/>
        </p:spPr>
        <p:txBody>
          <a:bodyPr wrap="square">
            <a:spAutoFit/>
          </a:bodyPr>
          <a:lstStyle/>
          <a:p>
            <a:pPr algn="just">
              <a:spcBef>
                <a:spcPts val="1000"/>
              </a:spcBef>
            </a:pPr>
            <a:r>
              <a:rPr lang="vi-VN" sz="4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Thêm nhiều dữ liệu hơn cho bài toán</a:t>
            </a:r>
          </a:p>
        </p:txBody>
      </p:sp>
      <p:sp>
        <p:nvSpPr>
          <p:cNvPr id="92" name="Rectangle: Rounded Corners 91">
            <a:extLst>
              <a:ext uri="{FF2B5EF4-FFF2-40B4-BE49-F238E27FC236}">
                <a16:creationId xmlns:a16="http://schemas.microsoft.com/office/drawing/2014/main" id="{596574A8-1DD9-C6B3-73CA-7FDC618C6028}"/>
              </a:ext>
            </a:extLst>
          </p:cNvPr>
          <p:cNvSpPr/>
          <p:nvPr/>
        </p:nvSpPr>
        <p:spPr>
          <a:xfrm>
            <a:off x="16272362" y="39164735"/>
            <a:ext cx="13364956" cy="2210858"/>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4" name="TextBox 93">
            <a:extLst>
              <a:ext uri="{FF2B5EF4-FFF2-40B4-BE49-F238E27FC236}">
                <a16:creationId xmlns:a16="http://schemas.microsoft.com/office/drawing/2014/main" id="{A2EC974D-E8C8-B8A3-71A0-F22A6F1C43E4}"/>
              </a:ext>
            </a:extLst>
          </p:cNvPr>
          <p:cNvSpPr txBox="1"/>
          <p:nvPr/>
        </p:nvSpPr>
        <p:spPr>
          <a:xfrm>
            <a:off x="16272362" y="39304375"/>
            <a:ext cx="13364956" cy="1938992"/>
          </a:xfrm>
          <a:prstGeom prst="rect">
            <a:avLst/>
          </a:prstGeom>
          <a:noFill/>
        </p:spPr>
        <p:txBody>
          <a:bodyPr wrap="square">
            <a:spAutoFit/>
          </a:bodyPr>
          <a:lstStyle/>
          <a:p>
            <a:pPr algn="just">
              <a:spcBef>
                <a:spcPts val="1000"/>
              </a:spcBef>
            </a:pPr>
            <a:r>
              <a:rPr lang="vi-VN" sz="4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Cải thiện mô hình để đảm bảo tính ứng dụng bởi vì mô hình hiện tại khá nặng</a:t>
            </a:r>
            <a:r>
              <a:rPr lang="en-US" sz="4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4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Thử nghiêm trên nhiều mô hình mới hơn nữa để tìm mô hình phù hợp với bài toán</a:t>
            </a:r>
          </a:p>
        </p:txBody>
      </p:sp>
      <p:sp>
        <p:nvSpPr>
          <p:cNvPr id="43" name="TextBox 42">
            <a:extLst>
              <a:ext uri="{FF2B5EF4-FFF2-40B4-BE49-F238E27FC236}">
                <a16:creationId xmlns:a16="http://schemas.microsoft.com/office/drawing/2014/main" id="{766A040B-9C18-D44D-62B8-DF071A919360}"/>
              </a:ext>
            </a:extLst>
          </p:cNvPr>
          <p:cNvSpPr txBox="1"/>
          <p:nvPr/>
        </p:nvSpPr>
        <p:spPr>
          <a:xfrm>
            <a:off x="481189" y="35442485"/>
            <a:ext cx="12888492" cy="861774"/>
          </a:xfrm>
          <a:prstGeom prst="rect">
            <a:avLst/>
          </a:prstGeom>
          <a:noFill/>
        </p:spPr>
        <p:txBody>
          <a:bodyPr wrap="square">
            <a:spAutoFit/>
          </a:bodyPr>
          <a:lstStyle/>
          <a:p>
            <a:r>
              <a:rPr lang="en-US" sz="5000">
                <a:solidFill>
                  <a:srgbClr val="000000"/>
                </a:solidFill>
                <a:latin typeface="Times New Roman" panose="02020603050405020304" pitchFamily="18" charset="0"/>
                <a:cs typeface="Times New Roman" panose="02020603050405020304" pitchFamily="18" charset="0"/>
              </a:rPr>
              <a:t>Ứng </a:t>
            </a:r>
            <a:r>
              <a:rPr lang="en-US" sz="5000" dirty="0" err="1">
                <a:solidFill>
                  <a:srgbClr val="000000"/>
                </a:solidFill>
                <a:latin typeface="Times New Roman" panose="02020603050405020304" pitchFamily="18" charset="0"/>
                <a:cs typeface="Times New Roman" panose="02020603050405020304" pitchFamily="18" charset="0"/>
              </a:rPr>
              <a:t>dụng</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trọng</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số</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vào</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thuật</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toán</a:t>
            </a:r>
            <a:r>
              <a:rPr lang="en-US" sz="5000" dirty="0">
                <a:solidFill>
                  <a:srgbClr val="000000"/>
                </a:solidFill>
                <a:latin typeface="Times New Roman" panose="02020603050405020304" pitchFamily="18" charset="0"/>
                <a:cs typeface="Times New Roman" panose="02020603050405020304" pitchFamily="18" charset="0"/>
              </a:rPr>
              <a:t> BM25</a:t>
            </a:r>
          </a:p>
        </p:txBody>
      </p:sp>
      <p:sp>
        <p:nvSpPr>
          <p:cNvPr id="47" name="TextBox 46">
            <a:extLst>
              <a:ext uri="{FF2B5EF4-FFF2-40B4-BE49-F238E27FC236}">
                <a16:creationId xmlns:a16="http://schemas.microsoft.com/office/drawing/2014/main" id="{92B5E047-EDFC-0D25-49D1-046ACCA6B331}"/>
              </a:ext>
            </a:extLst>
          </p:cNvPr>
          <p:cNvSpPr txBox="1"/>
          <p:nvPr/>
        </p:nvSpPr>
        <p:spPr>
          <a:xfrm>
            <a:off x="977698" y="37658228"/>
            <a:ext cx="4187566" cy="707886"/>
          </a:xfrm>
          <a:prstGeom prst="rect">
            <a:avLst/>
          </a:prstGeom>
          <a:noFill/>
        </p:spPr>
        <p:txBody>
          <a:bodyPr wrap="square">
            <a:spAutoFit/>
          </a:bodyPr>
          <a:lstStyle/>
          <a:p>
            <a:r>
              <a:rPr lang="en-US" sz="4000" dirty="0" err="1">
                <a:solidFill>
                  <a:schemeClr val="tx2"/>
                </a:solidFill>
                <a:latin typeface="Times New Roman" panose="02020603050405020304" pitchFamily="18" charset="0"/>
                <a:cs typeface="Times New Roman" panose="02020603050405020304" pitchFamily="18" charset="0"/>
              </a:rPr>
              <a:t>Công</a:t>
            </a:r>
            <a:r>
              <a:rPr lang="en-US" sz="4000" dirty="0">
                <a:solidFill>
                  <a:schemeClr val="tx2"/>
                </a:solidFill>
                <a:latin typeface="Times New Roman" panose="02020603050405020304" pitchFamily="18" charset="0"/>
                <a:cs typeface="Times New Roman" panose="02020603050405020304" pitchFamily="18" charset="0"/>
              </a:rPr>
              <a:t> </a:t>
            </a:r>
            <a:r>
              <a:rPr lang="en-US" sz="4000" dirty="0" err="1">
                <a:solidFill>
                  <a:schemeClr val="tx2"/>
                </a:solidFill>
                <a:latin typeface="Times New Roman" panose="02020603050405020304" pitchFamily="18" charset="0"/>
                <a:cs typeface="Times New Roman" panose="02020603050405020304" pitchFamily="18" charset="0"/>
              </a:rPr>
              <a:t>thức</a:t>
            </a:r>
            <a:r>
              <a:rPr lang="en-US" sz="4000" dirty="0">
                <a:solidFill>
                  <a:schemeClr val="tx2"/>
                </a:solidFill>
                <a:latin typeface="Times New Roman" panose="02020603050405020304" pitchFamily="18" charset="0"/>
                <a:cs typeface="Times New Roman" panose="02020603050405020304" pitchFamily="18" charset="0"/>
              </a:rPr>
              <a:t> BM25:</a:t>
            </a:r>
            <a:endParaRPr lang="en-US" sz="4000" dirty="0">
              <a:solidFill>
                <a:schemeClr val="tx2"/>
              </a:solidFill>
              <a:latin typeface="Times New Roman" panose="02020603050405020304" pitchFamily="18" charset="0"/>
              <a:ea typeface="+mn-lt"/>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96A61601-E441-F44D-F4B3-76AC3C8F2781}"/>
                  </a:ext>
                </a:extLst>
              </p:cNvPr>
              <p:cNvSpPr txBox="1"/>
              <p:nvPr/>
            </p:nvSpPr>
            <p:spPr>
              <a:xfrm>
                <a:off x="2002823" y="38273016"/>
                <a:ext cx="11605991" cy="14607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000" i="1" smtClean="0">
                          <a:solidFill>
                            <a:schemeClr val="tx2"/>
                          </a:solidFill>
                          <a:latin typeface="Cambria Math" panose="02040503050406030204" pitchFamily="18" charset="0"/>
                        </a:rPr>
                        <m:t>𝐵𝑀</m:t>
                      </m:r>
                      <m:r>
                        <a:rPr lang="en-US" sz="3000" i="0">
                          <a:solidFill>
                            <a:schemeClr val="tx2"/>
                          </a:solidFill>
                          <a:latin typeface="Cambria Math" panose="02040503050406030204" pitchFamily="18" charset="0"/>
                        </a:rPr>
                        <m:t>25=</m:t>
                      </m:r>
                      <m:nary>
                        <m:naryPr>
                          <m:chr m:val="∑"/>
                          <m:limLoc m:val="subSup"/>
                          <m:ctrlPr>
                            <a:rPr lang="en-US" sz="3000" i="1">
                              <a:solidFill>
                                <a:schemeClr val="tx2"/>
                              </a:solidFill>
                              <a:latin typeface="Cambria Math" panose="02040503050406030204" pitchFamily="18" charset="0"/>
                            </a:rPr>
                          </m:ctrlPr>
                        </m:naryPr>
                        <m:sub>
                          <m:r>
                            <a:rPr lang="en-US" sz="3000" i="1">
                              <a:solidFill>
                                <a:schemeClr val="tx2"/>
                              </a:solidFill>
                              <a:latin typeface="Cambria Math" panose="02040503050406030204" pitchFamily="18" charset="0"/>
                            </a:rPr>
                            <m:t>𝑖</m:t>
                          </m:r>
                        </m:sub>
                        <m:sup>
                          <m:r>
                            <a:rPr lang="en-US" sz="3000" i="1">
                              <a:solidFill>
                                <a:schemeClr val="tx2"/>
                              </a:solidFill>
                              <a:latin typeface="Cambria Math" panose="02040503050406030204" pitchFamily="18" charset="0"/>
                            </a:rPr>
                            <m:t>𝑛</m:t>
                          </m:r>
                        </m:sup>
                        <m:e>
                          <m:r>
                            <a:rPr lang="en-US" sz="3000" i="1">
                              <a:solidFill>
                                <a:schemeClr val="tx2"/>
                              </a:solidFill>
                              <a:latin typeface="Cambria Math" panose="02040503050406030204" pitchFamily="18" charset="0"/>
                            </a:rPr>
                            <m:t>𝐼𝐷𝐹</m:t>
                          </m:r>
                          <m:d>
                            <m:dPr>
                              <m:ctrlPr>
                                <a:rPr lang="en-US" sz="3000" i="1">
                                  <a:solidFill>
                                    <a:schemeClr val="tx2"/>
                                  </a:solidFill>
                                  <a:latin typeface="Cambria Math" panose="02040503050406030204" pitchFamily="18" charset="0"/>
                                </a:rPr>
                              </m:ctrlPr>
                            </m:dPr>
                            <m:e>
                              <m:sSub>
                                <m:sSubPr>
                                  <m:ctrlPr>
                                    <a:rPr lang="en-US" sz="3000" i="1">
                                      <a:solidFill>
                                        <a:schemeClr val="tx2"/>
                                      </a:solidFill>
                                      <a:latin typeface="Cambria Math" panose="02040503050406030204" pitchFamily="18" charset="0"/>
                                    </a:rPr>
                                  </m:ctrlPr>
                                </m:sSubPr>
                                <m:e>
                                  <m:r>
                                    <a:rPr lang="en-US" sz="3000" i="1">
                                      <a:solidFill>
                                        <a:schemeClr val="tx2"/>
                                      </a:solidFill>
                                      <a:latin typeface="Cambria Math" panose="02040503050406030204" pitchFamily="18" charset="0"/>
                                    </a:rPr>
                                    <m:t>𝑞</m:t>
                                  </m:r>
                                </m:e>
                                <m:sub>
                                  <m:r>
                                    <a:rPr lang="en-US" sz="3000" i="1">
                                      <a:solidFill>
                                        <a:schemeClr val="tx2"/>
                                      </a:solidFill>
                                      <a:latin typeface="Cambria Math" panose="02040503050406030204" pitchFamily="18" charset="0"/>
                                    </a:rPr>
                                    <m:t>𝑖</m:t>
                                  </m:r>
                                </m:sub>
                              </m:sSub>
                            </m:e>
                          </m:d>
                          <m:f>
                            <m:fPr>
                              <m:ctrlPr>
                                <a:rPr lang="en-US" sz="3000" i="1">
                                  <a:solidFill>
                                    <a:schemeClr val="tx2"/>
                                  </a:solidFill>
                                  <a:latin typeface="Cambria Math" panose="02040503050406030204" pitchFamily="18" charset="0"/>
                                </a:rPr>
                              </m:ctrlPr>
                            </m:fPr>
                            <m:num>
                              <m:r>
                                <a:rPr lang="en-US" sz="3000" i="1">
                                  <a:solidFill>
                                    <a:schemeClr val="tx2"/>
                                  </a:solidFill>
                                  <a:latin typeface="Cambria Math" panose="02040503050406030204" pitchFamily="18" charset="0"/>
                                </a:rPr>
                                <m:t>𝑓</m:t>
                              </m:r>
                              <m:d>
                                <m:dPr>
                                  <m:ctrlPr>
                                    <a:rPr lang="en-US" sz="3000" i="1">
                                      <a:solidFill>
                                        <a:schemeClr val="tx2"/>
                                      </a:solidFill>
                                      <a:latin typeface="Cambria Math" panose="02040503050406030204" pitchFamily="18" charset="0"/>
                                    </a:rPr>
                                  </m:ctrlPr>
                                </m:dPr>
                                <m:e>
                                  <m:sSub>
                                    <m:sSubPr>
                                      <m:ctrlPr>
                                        <a:rPr lang="en-US" sz="3000" i="1">
                                          <a:solidFill>
                                            <a:schemeClr val="tx2"/>
                                          </a:solidFill>
                                          <a:latin typeface="Cambria Math" panose="02040503050406030204" pitchFamily="18" charset="0"/>
                                        </a:rPr>
                                      </m:ctrlPr>
                                    </m:sSubPr>
                                    <m:e>
                                      <m:r>
                                        <a:rPr lang="en-US" sz="3000" i="1">
                                          <a:solidFill>
                                            <a:schemeClr val="tx2"/>
                                          </a:solidFill>
                                          <a:latin typeface="Cambria Math" panose="02040503050406030204" pitchFamily="18" charset="0"/>
                                        </a:rPr>
                                        <m:t>𝑞</m:t>
                                      </m:r>
                                    </m:e>
                                    <m:sub>
                                      <m:r>
                                        <a:rPr lang="en-US" sz="3000" i="1">
                                          <a:solidFill>
                                            <a:schemeClr val="tx2"/>
                                          </a:solidFill>
                                          <a:latin typeface="Cambria Math" panose="02040503050406030204" pitchFamily="18" charset="0"/>
                                        </a:rPr>
                                        <m:t>𝑖</m:t>
                                      </m:r>
                                    </m:sub>
                                  </m:sSub>
                                  <m:r>
                                    <a:rPr lang="en-US" sz="3000" i="0">
                                      <a:solidFill>
                                        <a:schemeClr val="tx2"/>
                                      </a:solidFill>
                                      <a:latin typeface="Cambria Math" panose="02040503050406030204" pitchFamily="18" charset="0"/>
                                    </a:rPr>
                                    <m:t>, </m:t>
                                  </m:r>
                                  <m:r>
                                    <a:rPr lang="en-US" sz="3000" i="1">
                                      <a:solidFill>
                                        <a:schemeClr val="tx2"/>
                                      </a:solidFill>
                                      <a:latin typeface="Cambria Math" panose="02040503050406030204" pitchFamily="18" charset="0"/>
                                    </a:rPr>
                                    <m:t>𝐷</m:t>
                                  </m:r>
                                </m:e>
                              </m:d>
                              <m:r>
                                <a:rPr lang="en-US" sz="3000" i="0">
                                  <a:solidFill>
                                    <a:schemeClr val="tx2"/>
                                  </a:solidFill>
                                  <a:latin typeface="Cambria Math" panose="02040503050406030204" pitchFamily="18" charset="0"/>
                                </a:rPr>
                                <m:t>×</m:t>
                              </m:r>
                              <m:d>
                                <m:dPr>
                                  <m:ctrlPr>
                                    <a:rPr lang="en-US" sz="3000" i="1">
                                      <a:solidFill>
                                        <a:schemeClr val="tx2"/>
                                      </a:solidFill>
                                      <a:latin typeface="Cambria Math" panose="02040503050406030204" pitchFamily="18" charset="0"/>
                                    </a:rPr>
                                  </m:ctrlPr>
                                </m:dPr>
                                <m:e>
                                  <m:r>
                                    <a:rPr lang="en-US" sz="3000" i="1">
                                      <a:solidFill>
                                        <a:schemeClr val="tx2"/>
                                      </a:solidFill>
                                      <a:latin typeface="Cambria Math" panose="02040503050406030204" pitchFamily="18" charset="0"/>
                                    </a:rPr>
                                    <m:t>𝑘</m:t>
                                  </m:r>
                                  <m:r>
                                    <a:rPr lang="en-US" sz="3000" i="0">
                                      <a:solidFill>
                                        <a:schemeClr val="tx2"/>
                                      </a:solidFill>
                                      <a:latin typeface="Cambria Math" panose="02040503050406030204" pitchFamily="18" charset="0"/>
                                    </a:rPr>
                                    <m:t>1+1+</m:t>
                                  </m:r>
                                  <m:sSub>
                                    <m:sSubPr>
                                      <m:ctrlPr>
                                        <a:rPr lang="en-US" sz="3000" i="1">
                                          <a:solidFill>
                                            <a:schemeClr val="tx2"/>
                                          </a:solidFill>
                                          <a:latin typeface="Cambria Math" panose="02040503050406030204" pitchFamily="18" charset="0"/>
                                        </a:rPr>
                                      </m:ctrlPr>
                                    </m:sSubPr>
                                    <m:e>
                                      <m:r>
                                        <a:rPr lang="en-US" sz="3000" i="1">
                                          <a:solidFill>
                                            <a:schemeClr val="tx2"/>
                                          </a:solidFill>
                                          <a:latin typeface="Cambria Math" panose="02040503050406030204" pitchFamily="18" charset="0"/>
                                        </a:rPr>
                                        <m:t>𝑤</m:t>
                                      </m:r>
                                    </m:e>
                                    <m:sub>
                                      <m:r>
                                        <a:rPr lang="en-US" sz="3000" i="1">
                                          <a:solidFill>
                                            <a:schemeClr val="tx2"/>
                                          </a:solidFill>
                                          <a:latin typeface="Cambria Math" panose="02040503050406030204" pitchFamily="18" charset="0"/>
                                        </a:rPr>
                                        <m:t>𝑖</m:t>
                                      </m:r>
                                    </m:sub>
                                  </m:sSub>
                                </m:e>
                              </m:d>
                            </m:num>
                            <m:den>
                              <m:r>
                                <a:rPr lang="en-US" sz="3000" i="1">
                                  <a:solidFill>
                                    <a:schemeClr val="tx2"/>
                                  </a:solidFill>
                                  <a:latin typeface="Cambria Math" panose="02040503050406030204" pitchFamily="18" charset="0"/>
                                </a:rPr>
                                <m:t>𝑓</m:t>
                              </m:r>
                              <m:d>
                                <m:dPr>
                                  <m:ctrlPr>
                                    <a:rPr lang="en-US" sz="3000" i="1">
                                      <a:solidFill>
                                        <a:schemeClr val="tx2"/>
                                      </a:solidFill>
                                      <a:latin typeface="Cambria Math" panose="02040503050406030204" pitchFamily="18" charset="0"/>
                                    </a:rPr>
                                  </m:ctrlPr>
                                </m:dPr>
                                <m:e>
                                  <m:sSub>
                                    <m:sSubPr>
                                      <m:ctrlPr>
                                        <a:rPr lang="en-US" sz="3000" i="1">
                                          <a:solidFill>
                                            <a:schemeClr val="tx2"/>
                                          </a:solidFill>
                                          <a:latin typeface="Cambria Math" panose="02040503050406030204" pitchFamily="18" charset="0"/>
                                        </a:rPr>
                                      </m:ctrlPr>
                                    </m:sSubPr>
                                    <m:e>
                                      <m:r>
                                        <a:rPr lang="en-US" sz="3000" i="1">
                                          <a:solidFill>
                                            <a:schemeClr val="tx2"/>
                                          </a:solidFill>
                                          <a:latin typeface="Cambria Math" panose="02040503050406030204" pitchFamily="18" charset="0"/>
                                        </a:rPr>
                                        <m:t>𝑞</m:t>
                                      </m:r>
                                    </m:e>
                                    <m:sub>
                                      <m:r>
                                        <a:rPr lang="en-US" sz="3000" i="1">
                                          <a:solidFill>
                                            <a:schemeClr val="tx2"/>
                                          </a:solidFill>
                                          <a:latin typeface="Cambria Math" panose="02040503050406030204" pitchFamily="18" charset="0"/>
                                        </a:rPr>
                                        <m:t>𝑖</m:t>
                                      </m:r>
                                    </m:sub>
                                  </m:sSub>
                                  <m:r>
                                    <a:rPr lang="en-US" sz="3000" i="0">
                                      <a:solidFill>
                                        <a:schemeClr val="tx2"/>
                                      </a:solidFill>
                                      <a:latin typeface="Cambria Math" panose="02040503050406030204" pitchFamily="18" charset="0"/>
                                    </a:rPr>
                                    <m:t>, </m:t>
                                  </m:r>
                                  <m:r>
                                    <a:rPr lang="en-US" sz="3000" i="1">
                                      <a:solidFill>
                                        <a:schemeClr val="tx2"/>
                                      </a:solidFill>
                                      <a:latin typeface="Cambria Math" panose="02040503050406030204" pitchFamily="18" charset="0"/>
                                    </a:rPr>
                                    <m:t>𝐷</m:t>
                                  </m:r>
                                </m:e>
                              </m:d>
                              <m:r>
                                <a:rPr lang="en-US" sz="3000" i="0">
                                  <a:solidFill>
                                    <a:schemeClr val="tx2"/>
                                  </a:solidFill>
                                  <a:latin typeface="Cambria Math" panose="02040503050406030204" pitchFamily="18" charset="0"/>
                                </a:rPr>
                                <m:t>+</m:t>
                              </m:r>
                              <m:r>
                                <a:rPr lang="en-US" sz="3000" i="1">
                                  <a:solidFill>
                                    <a:schemeClr val="tx2"/>
                                  </a:solidFill>
                                  <a:latin typeface="Cambria Math" panose="02040503050406030204" pitchFamily="18" charset="0"/>
                                </a:rPr>
                                <m:t>𝑘</m:t>
                              </m:r>
                              <m:r>
                                <a:rPr lang="en-US" sz="3000" i="0">
                                  <a:solidFill>
                                    <a:schemeClr val="tx2"/>
                                  </a:solidFill>
                                  <a:latin typeface="Cambria Math" panose="02040503050406030204" pitchFamily="18" charset="0"/>
                                </a:rPr>
                                <m:t>1×</m:t>
                              </m:r>
                              <m:d>
                                <m:dPr>
                                  <m:ctrlPr>
                                    <a:rPr lang="en-US" sz="3000" i="1">
                                      <a:solidFill>
                                        <a:schemeClr val="tx2"/>
                                      </a:solidFill>
                                      <a:latin typeface="Cambria Math" panose="02040503050406030204" pitchFamily="18" charset="0"/>
                                    </a:rPr>
                                  </m:ctrlPr>
                                </m:dPr>
                                <m:e>
                                  <m:r>
                                    <a:rPr lang="en-US" sz="3000" i="0">
                                      <a:solidFill>
                                        <a:schemeClr val="tx2"/>
                                      </a:solidFill>
                                      <a:latin typeface="Cambria Math" panose="02040503050406030204" pitchFamily="18" charset="0"/>
                                    </a:rPr>
                                    <m:t>1−</m:t>
                                  </m:r>
                                  <m:r>
                                    <a:rPr lang="en-US" sz="3000" i="1">
                                      <a:solidFill>
                                        <a:schemeClr val="tx2"/>
                                      </a:solidFill>
                                      <a:latin typeface="Cambria Math" panose="02040503050406030204" pitchFamily="18" charset="0"/>
                                    </a:rPr>
                                    <m:t>𝑏</m:t>
                                  </m:r>
                                  <m:r>
                                    <a:rPr lang="en-US" sz="3000" i="0">
                                      <a:solidFill>
                                        <a:schemeClr val="tx2"/>
                                      </a:solidFill>
                                      <a:latin typeface="Cambria Math" panose="02040503050406030204" pitchFamily="18" charset="0"/>
                                    </a:rPr>
                                    <m:t>+</m:t>
                                  </m:r>
                                  <m:r>
                                    <a:rPr lang="en-US" sz="3000" i="1">
                                      <a:solidFill>
                                        <a:schemeClr val="tx2"/>
                                      </a:solidFill>
                                      <a:latin typeface="Cambria Math" panose="02040503050406030204" pitchFamily="18" charset="0"/>
                                    </a:rPr>
                                    <m:t>𝑏</m:t>
                                  </m:r>
                                  <m:r>
                                    <a:rPr lang="en-US" sz="3000" i="0">
                                      <a:solidFill>
                                        <a:schemeClr val="tx2"/>
                                      </a:solidFill>
                                      <a:latin typeface="Cambria Math" panose="02040503050406030204" pitchFamily="18" charset="0"/>
                                    </a:rPr>
                                    <m:t>×</m:t>
                                  </m:r>
                                  <m:f>
                                    <m:fPr>
                                      <m:ctrlPr>
                                        <a:rPr lang="en-US" sz="3000" i="1">
                                          <a:solidFill>
                                            <a:schemeClr val="tx2"/>
                                          </a:solidFill>
                                          <a:latin typeface="Cambria Math" panose="02040503050406030204" pitchFamily="18" charset="0"/>
                                        </a:rPr>
                                      </m:ctrlPr>
                                    </m:fPr>
                                    <m:num>
                                      <m:r>
                                        <a:rPr lang="en-US" sz="3000" i="1">
                                          <a:solidFill>
                                            <a:schemeClr val="tx2"/>
                                          </a:solidFill>
                                          <a:latin typeface="Cambria Math" panose="02040503050406030204" pitchFamily="18" charset="0"/>
                                        </a:rPr>
                                        <m:t>𝑓𝑖𝑒𝑙𝑑𝐿𝑒𝑛</m:t>
                                      </m:r>
                                    </m:num>
                                    <m:den>
                                      <m:r>
                                        <a:rPr lang="en-US" sz="3000" i="1">
                                          <a:solidFill>
                                            <a:schemeClr val="tx2"/>
                                          </a:solidFill>
                                          <a:latin typeface="Cambria Math" panose="02040503050406030204" pitchFamily="18" charset="0"/>
                                        </a:rPr>
                                        <m:t>𝑎𝑣𝑔𝐹𝑖𝑒𝑙𝑑𝐿𝑒𝑛</m:t>
                                      </m:r>
                                    </m:den>
                                  </m:f>
                                </m:e>
                              </m:d>
                            </m:den>
                          </m:f>
                        </m:e>
                      </m:nary>
                    </m:oMath>
                  </m:oMathPara>
                </a14:m>
                <a:endParaRPr lang="en-US" sz="3000" dirty="0">
                  <a:latin typeface="Times New Roman" panose="02020603050405020304" pitchFamily="18" charset="0"/>
                  <a:cs typeface="Times New Roman" panose="02020603050405020304" pitchFamily="18" charset="0"/>
                </a:endParaRPr>
              </a:p>
            </p:txBody>
          </p:sp>
        </mc:Choice>
        <mc:Fallback xmlns="">
          <p:sp>
            <p:nvSpPr>
              <p:cNvPr id="50" name="TextBox 49">
                <a:extLst>
                  <a:ext uri="{FF2B5EF4-FFF2-40B4-BE49-F238E27FC236}">
                    <a16:creationId xmlns:a16="http://schemas.microsoft.com/office/drawing/2014/main" id="{96A61601-E441-F44D-F4B3-76AC3C8F2781}"/>
                  </a:ext>
                </a:extLst>
              </p:cNvPr>
              <p:cNvSpPr txBox="1">
                <a:spLocks noRot="1" noChangeAspect="1" noMove="1" noResize="1" noEditPoints="1" noAdjustHandles="1" noChangeArrowheads="1" noChangeShapeType="1" noTextEdit="1"/>
              </p:cNvSpPr>
              <p:nvPr/>
            </p:nvSpPr>
            <p:spPr>
              <a:xfrm>
                <a:off x="2002823" y="38273016"/>
                <a:ext cx="11605991" cy="1460721"/>
              </a:xfrm>
              <a:prstGeom prst="rect">
                <a:avLst/>
              </a:prstGeom>
              <a:blipFill>
                <a:blip r:embed="rId13"/>
                <a:stretch>
                  <a:fillRect/>
                </a:stretch>
              </a:blipFill>
            </p:spPr>
            <p:txBody>
              <a:bodyPr/>
              <a:lstStyle/>
              <a:p>
                <a:r>
                  <a:rPr lang="en-US">
                    <a:noFill/>
                  </a:rPr>
                  <a:t> </a:t>
                </a:r>
              </a:p>
            </p:txBody>
          </p:sp>
        </mc:Fallback>
      </mc:AlternateContent>
      <p:sp>
        <p:nvSpPr>
          <p:cNvPr id="52" name="TextBox 51">
            <a:extLst>
              <a:ext uri="{FF2B5EF4-FFF2-40B4-BE49-F238E27FC236}">
                <a16:creationId xmlns:a16="http://schemas.microsoft.com/office/drawing/2014/main" id="{59836E5D-2080-EA6D-9376-59B83F6EE33B}"/>
              </a:ext>
            </a:extLst>
          </p:cNvPr>
          <p:cNvSpPr txBox="1"/>
          <p:nvPr/>
        </p:nvSpPr>
        <p:spPr>
          <a:xfrm>
            <a:off x="1167169" y="39442941"/>
            <a:ext cx="6733200" cy="901593"/>
          </a:xfrm>
          <a:prstGeom prst="rect">
            <a:avLst/>
          </a:prstGeom>
          <a:noFill/>
        </p:spPr>
        <p:txBody>
          <a:bodyPr wrap="square">
            <a:spAutoFit/>
          </a:bodyPr>
          <a:lstStyle/>
          <a:p>
            <a:pPr marL="0" marR="0" indent="0" algn="just">
              <a:lnSpc>
                <a:spcPct val="150000"/>
              </a:lnSpc>
              <a:spcBef>
                <a:spcPts val="1000"/>
              </a:spcBef>
              <a:spcAft>
                <a:spcPts val="0"/>
              </a:spcAft>
            </a:pPr>
            <a:r>
              <a:rPr lang="en-US" sz="4000"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40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sz="40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40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IDF(q</a:t>
            </a:r>
            <a:r>
              <a:rPr lang="en-US" sz="4000" baseline="-250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40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500B886-31F3-0D06-B1DC-973ABB7B03C7}"/>
                  </a:ext>
                </a:extLst>
              </p:cNvPr>
              <p:cNvSpPr txBox="1"/>
              <p:nvPr/>
            </p:nvSpPr>
            <p:spPr>
              <a:xfrm>
                <a:off x="1818911" y="40444588"/>
                <a:ext cx="10250880" cy="11296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3000" smtClean="0">
                          <a:solidFill>
                            <a:schemeClr val="tx2"/>
                          </a:solidFill>
                          <a:latin typeface="Cambria Math" panose="02040503050406030204" pitchFamily="18" charset="0"/>
                        </a:rPr>
                        <m:t>I</m:t>
                      </m:r>
                      <m:r>
                        <m:rPr>
                          <m:sty m:val="p"/>
                        </m:rPr>
                        <a:rPr lang="en-US" sz="3000" i="0">
                          <a:solidFill>
                            <a:schemeClr val="tx2"/>
                          </a:solidFill>
                          <a:latin typeface="Cambria Math" panose="02040503050406030204" pitchFamily="18" charset="0"/>
                        </a:rPr>
                        <m:t>DF</m:t>
                      </m:r>
                      <m:d>
                        <m:dPr>
                          <m:ctrlPr>
                            <a:rPr lang="en-US" sz="3000" i="1">
                              <a:solidFill>
                                <a:schemeClr val="tx2"/>
                              </a:solidFill>
                              <a:latin typeface="Cambria Math" panose="02040503050406030204" pitchFamily="18" charset="0"/>
                            </a:rPr>
                          </m:ctrlPr>
                        </m:dPr>
                        <m:e>
                          <m:r>
                            <m:rPr>
                              <m:sty m:val="p"/>
                            </m:rPr>
                            <a:rPr lang="en-US" sz="3000" i="0">
                              <a:solidFill>
                                <a:schemeClr val="tx2"/>
                              </a:solidFill>
                              <a:latin typeface="Cambria Math" panose="02040503050406030204" pitchFamily="18" charset="0"/>
                            </a:rPr>
                            <m:t>q</m:t>
                          </m:r>
                          <m:r>
                            <m:rPr>
                              <m:sty m:val="p"/>
                            </m:rPr>
                            <a:rPr lang="en-US" sz="3000" i="0" baseline="-25000">
                              <a:solidFill>
                                <a:schemeClr val="tx2"/>
                              </a:solidFill>
                              <a:latin typeface="Cambria Math" panose="02040503050406030204" pitchFamily="18" charset="0"/>
                            </a:rPr>
                            <m:t>i</m:t>
                          </m:r>
                        </m:e>
                      </m:d>
                      <m:r>
                        <a:rPr lang="en-US" sz="3000" i="0">
                          <a:solidFill>
                            <a:schemeClr val="tx2"/>
                          </a:solidFill>
                          <a:latin typeface="Cambria Math" panose="02040503050406030204" pitchFamily="18" charset="0"/>
                        </a:rPr>
                        <m:t> = </m:t>
                      </m:r>
                      <m:func>
                        <m:funcPr>
                          <m:ctrlPr>
                            <a:rPr lang="en-US" sz="3000" i="1">
                              <a:solidFill>
                                <a:schemeClr val="tx2"/>
                              </a:solidFill>
                              <a:latin typeface="Cambria Math" panose="02040503050406030204" pitchFamily="18" charset="0"/>
                            </a:rPr>
                          </m:ctrlPr>
                        </m:funcPr>
                        <m:fName>
                          <m:r>
                            <m:rPr>
                              <m:sty m:val="p"/>
                            </m:rPr>
                            <a:rPr lang="en-US" sz="3000" i="0">
                              <a:solidFill>
                                <a:schemeClr val="tx2"/>
                              </a:solidFill>
                              <a:latin typeface="Cambria Math" panose="02040503050406030204" pitchFamily="18" charset="0"/>
                            </a:rPr>
                            <m:t>ln</m:t>
                          </m:r>
                        </m:fName>
                        <m:e>
                          <m:d>
                            <m:dPr>
                              <m:ctrlPr>
                                <a:rPr lang="en-US" sz="3000" i="1">
                                  <a:solidFill>
                                    <a:schemeClr val="tx2"/>
                                  </a:solidFill>
                                  <a:latin typeface="Cambria Math" panose="02040503050406030204" pitchFamily="18" charset="0"/>
                                </a:rPr>
                              </m:ctrlPr>
                            </m:dPr>
                            <m:e>
                              <m:r>
                                <a:rPr lang="en-US" sz="3000" i="0">
                                  <a:solidFill>
                                    <a:schemeClr val="tx2"/>
                                  </a:solidFill>
                                  <a:latin typeface="Cambria Math" panose="02040503050406030204" pitchFamily="18" charset="0"/>
                                </a:rPr>
                                <m:t>1+</m:t>
                              </m:r>
                              <m:f>
                                <m:fPr>
                                  <m:ctrlPr>
                                    <a:rPr lang="en-US" sz="3000" i="1">
                                      <a:solidFill>
                                        <a:schemeClr val="tx2"/>
                                      </a:solidFill>
                                      <a:latin typeface="Cambria Math" panose="02040503050406030204" pitchFamily="18" charset="0"/>
                                    </a:rPr>
                                  </m:ctrlPr>
                                </m:fPr>
                                <m:num>
                                  <m:d>
                                    <m:dPr>
                                      <m:ctrlPr>
                                        <a:rPr lang="en-US" sz="3000" i="1">
                                          <a:solidFill>
                                            <a:schemeClr val="tx2"/>
                                          </a:solidFill>
                                          <a:latin typeface="Cambria Math" panose="02040503050406030204" pitchFamily="18" charset="0"/>
                                        </a:rPr>
                                      </m:ctrlPr>
                                    </m:dPr>
                                    <m:e>
                                      <m:r>
                                        <a:rPr lang="en-US" sz="3000" i="1">
                                          <a:solidFill>
                                            <a:schemeClr val="tx2"/>
                                          </a:solidFill>
                                          <a:latin typeface="Cambria Math" panose="02040503050406030204" pitchFamily="18" charset="0"/>
                                        </a:rPr>
                                        <m:t>𝑑𝑜𝑐𝐶𝑜𝑢𝑛𝑡</m:t>
                                      </m:r>
                                      <m:r>
                                        <a:rPr lang="en-US" sz="3000" i="0">
                                          <a:solidFill>
                                            <a:schemeClr val="tx2"/>
                                          </a:solidFill>
                                          <a:latin typeface="Cambria Math" panose="02040503050406030204" pitchFamily="18" charset="0"/>
                                        </a:rPr>
                                        <m:t> −</m:t>
                                      </m:r>
                                      <m:r>
                                        <a:rPr lang="en-US" sz="3000" i="1">
                                          <a:solidFill>
                                            <a:schemeClr val="tx2"/>
                                          </a:solidFill>
                                          <a:latin typeface="Cambria Math" panose="02040503050406030204" pitchFamily="18" charset="0"/>
                                        </a:rPr>
                                        <m:t>𝑓</m:t>
                                      </m:r>
                                      <m:d>
                                        <m:dPr>
                                          <m:ctrlPr>
                                            <a:rPr lang="en-US" sz="3000" i="1">
                                              <a:solidFill>
                                                <a:schemeClr val="tx2"/>
                                              </a:solidFill>
                                              <a:latin typeface="Cambria Math" panose="02040503050406030204" pitchFamily="18" charset="0"/>
                                            </a:rPr>
                                          </m:ctrlPr>
                                        </m:dPr>
                                        <m:e>
                                          <m:sSub>
                                            <m:sSubPr>
                                              <m:ctrlPr>
                                                <a:rPr lang="en-US" sz="3000" i="1">
                                                  <a:solidFill>
                                                    <a:schemeClr val="tx2"/>
                                                  </a:solidFill>
                                                  <a:latin typeface="Cambria Math" panose="02040503050406030204" pitchFamily="18" charset="0"/>
                                                </a:rPr>
                                              </m:ctrlPr>
                                            </m:sSubPr>
                                            <m:e>
                                              <m:r>
                                                <a:rPr lang="en-US" sz="3000" i="1">
                                                  <a:solidFill>
                                                    <a:schemeClr val="tx2"/>
                                                  </a:solidFill>
                                                  <a:latin typeface="Cambria Math" panose="02040503050406030204" pitchFamily="18" charset="0"/>
                                                </a:rPr>
                                                <m:t>𝑞</m:t>
                                              </m:r>
                                            </m:e>
                                            <m:sub>
                                              <m:r>
                                                <a:rPr lang="en-US" sz="3000" i="1">
                                                  <a:solidFill>
                                                    <a:schemeClr val="tx2"/>
                                                  </a:solidFill>
                                                  <a:latin typeface="Cambria Math" panose="02040503050406030204" pitchFamily="18" charset="0"/>
                                                </a:rPr>
                                                <m:t>𝑖</m:t>
                                              </m:r>
                                            </m:sub>
                                          </m:sSub>
                                        </m:e>
                                      </m:d>
                                      <m:r>
                                        <a:rPr lang="en-US" sz="3000" i="0">
                                          <a:solidFill>
                                            <a:schemeClr val="tx2"/>
                                          </a:solidFill>
                                          <a:latin typeface="Cambria Math" panose="02040503050406030204" pitchFamily="18" charset="0"/>
                                        </a:rPr>
                                        <m:t>+0.5 +</m:t>
                                      </m:r>
                                      <m:sSub>
                                        <m:sSubPr>
                                          <m:ctrlPr>
                                            <a:rPr lang="en-US" sz="3000" i="1">
                                              <a:solidFill>
                                                <a:schemeClr val="tx2"/>
                                              </a:solidFill>
                                              <a:latin typeface="Cambria Math" panose="02040503050406030204" pitchFamily="18" charset="0"/>
                                            </a:rPr>
                                          </m:ctrlPr>
                                        </m:sSubPr>
                                        <m:e>
                                          <m:r>
                                            <a:rPr lang="en-US" sz="3000" i="1">
                                              <a:solidFill>
                                                <a:schemeClr val="tx2"/>
                                              </a:solidFill>
                                              <a:latin typeface="Cambria Math" panose="02040503050406030204" pitchFamily="18" charset="0"/>
                                            </a:rPr>
                                            <m:t>𝑤</m:t>
                                          </m:r>
                                        </m:e>
                                        <m:sub>
                                          <m:r>
                                            <a:rPr lang="en-US" sz="3000" i="1">
                                              <a:solidFill>
                                                <a:schemeClr val="tx2"/>
                                              </a:solidFill>
                                              <a:latin typeface="Cambria Math" panose="02040503050406030204" pitchFamily="18" charset="0"/>
                                            </a:rPr>
                                            <m:t>𝑖</m:t>
                                          </m:r>
                                        </m:sub>
                                      </m:sSub>
                                      <m:r>
                                        <a:rPr lang="en-US" sz="3000" i="0">
                                          <a:solidFill>
                                            <a:schemeClr val="tx2"/>
                                          </a:solidFill>
                                          <a:latin typeface="Cambria Math" panose="02040503050406030204" pitchFamily="18" charset="0"/>
                                        </a:rPr>
                                        <m:t> </m:t>
                                      </m:r>
                                    </m:e>
                                  </m:d>
                                </m:num>
                                <m:den>
                                  <m:r>
                                    <a:rPr lang="en-US" sz="3000" i="1">
                                      <a:solidFill>
                                        <a:schemeClr val="tx2"/>
                                      </a:solidFill>
                                      <a:latin typeface="Cambria Math" panose="02040503050406030204" pitchFamily="18" charset="0"/>
                                    </a:rPr>
                                    <m:t>𝑓</m:t>
                                  </m:r>
                                  <m:d>
                                    <m:dPr>
                                      <m:ctrlPr>
                                        <a:rPr lang="en-US" sz="3000" i="1">
                                          <a:solidFill>
                                            <a:schemeClr val="tx2"/>
                                          </a:solidFill>
                                          <a:latin typeface="Cambria Math" panose="02040503050406030204" pitchFamily="18" charset="0"/>
                                        </a:rPr>
                                      </m:ctrlPr>
                                    </m:dPr>
                                    <m:e>
                                      <m:sSub>
                                        <m:sSubPr>
                                          <m:ctrlPr>
                                            <a:rPr lang="en-US" sz="3000" i="1">
                                              <a:solidFill>
                                                <a:schemeClr val="tx2"/>
                                              </a:solidFill>
                                              <a:latin typeface="Cambria Math" panose="02040503050406030204" pitchFamily="18" charset="0"/>
                                            </a:rPr>
                                          </m:ctrlPr>
                                        </m:sSubPr>
                                        <m:e>
                                          <m:r>
                                            <a:rPr lang="en-US" sz="3000" i="1">
                                              <a:solidFill>
                                                <a:schemeClr val="tx2"/>
                                              </a:solidFill>
                                              <a:latin typeface="Cambria Math" panose="02040503050406030204" pitchFamily="18" charset="0"/>
                                            </a:rPr>
                                            <m:t>𝑞</m:t>
                                          </m:r>
                                        </m:e>
                                        <m:sub>
                                          <m:r>
                                            <a:rPr lang="en-US" sz="3000" i="1">
                                              <a:solidFill>
                                                <a:schemeClr val="tx2"/>
                                              </a:solidFill>
                                              <a:latin typeface="Cambria Math" panose="02040503050406030204" pitchFamily="18" charset="0"/>
                                            </a:rPr>
                                            <m:t>𝑖</m:t>
                                          </m:r>
                                        </m:sub>
                                      </m:sSub>
                                    </m:e>
                                  </m:d>
                                  <m:r>
                                    <a:rPr lang="en-US" sz="3000" i="0">
                                      <a:solidFill>
                                        <a:schemeClr val="tx2"/>
                                      </a:solidFill>
                                      <a:latin typeface="Cambria Math" panose="02040503050406030204" pitchFamily="18" charset="0"/>
                                    </a:rPr>
                                    <m:t>+0.5</m:t>
                                  </m:r>
                                </m:den>
                              </m:f>
                            </m:e>
                          </m:d>
                        </m:e>
                      </m:func>
                    </m:oMath>
                  </m:oMathPara>
                </a14:m>
                <a:endParaRPr lang="en-US" sz="3000" dirty="0">
                  <a:solidFill>
                    <a:schemeClr val="tx2"/>
                  </a:solidFill>
                  <a:latin typeface="Times New Roman" panose="02020603050405020304" pitchFamily="18" charset="0"/>
                  <a:cs typeface="Times New Roman" panose="02020603050405020304" pitchFamily="18" charset="0"/>
                </a:endParaRPr>
              </a:p>
            </p:txBody>
          </p:sp>
        </mc:Choice>
        <mc:Fallback xmlns="">
          <p:sp>
            <p:nvSpPr>
              <p:cNvPr id="53" name="TextBox 52">
                <a:extLst>
                  <a:ext uri="{FF2B5EF4-FFF2-40B4-BE49-F238E27FC236}">
                    <a16:creationId xmlns:a16="http://schemas.microsoft.com/office/drawing/2014/main" id="{5500B886-31F3-0D06-B1DC-973ABB7B03C7}"/>
                  </a:ext>
                </a:extLst>
              </p:cNvPr>
              <p:cNvSpPr txBox="1">
                <a:spLocks noRot="1" noChangeAspect="1" noMove="1" noResize="1" noEditPoints="1" noAdjustHandles="1" noChangeArrowheads="1" noChangeShapeType="1" noTextEdit="1"/>
              </p:cNvSpPr>
              <p:nvPr/>
            </p:nvSpPr>
            <p:spPr>
              <a:xfrm>
                <a:off x="1818911" y="40444588"/>
                <a:ext cx="10250880" cy="1129668"/>
              </a:xfrm>
              <a:prstGeom prst="rect">
                <a:avLst/>
              </a:prstGeom>
              <a:blipFill>
                <a:blip r:embed="rId14"/>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4928EDF2-075F-B751-47DC-401D25610D6F}"/>
              </a:ext>
            </a:extLst>
          </p:cNvPr>
          <p:cNvSpPr txBox="1"/>
          <p:nvPr/>
        </p:nvSpPr>
        <p:spPr>
          <a:xfrm>
            <a:off x="16118276" y="24431280"/>
            <a:ext cx="12533123" cy="861774"/>
          </a:xfrm>
          <a:prstGeom prst="rect">
            <a:avLst/>
          </a:prstGeom>
          <a:noFill/>
        </p:spPr>
        <p:txBody>
          <a:bodyPr wrap="square">
            <a:spAutoFit/>
          </a:bodyPr>
          <a:lstStyle/>
          <a:p>
            <a:r>
              <a:rPr lang="en-US" sz="5000">
                <a:solidFill>
                  <a:srgbClr val="000000"/>
                </a:solidFill>
                <a:latin typeface="Times New Roman" panose="02020603050405020304" pitchFamily="18" charset="0"/>
                <a:cs typeface="Times New Roman" panose="02020603050405020304" pitchFamily="18" charset="0"/>
              </a:rPr>
              <a:t>Ứng </a:t>
            </a:r>
            <a:r>
              <a:rPr lang="en-US" sz="5000" dirty="0" err="1">
                <a:solidFill>
                  <a:srgbClr val="000000"/>
                </a:solidFill>
                <a:latin typeface="Times New Roman" panose="02020603050405020304" pitchFamily="18" charset="0"/>
                <a:cs typeface="Times New Roman" panose="02020603050405020304" pitchFamily="18" charset="0"/>
              </a:rPr>
              <a:t>dụng</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trọng</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số</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và</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thuật</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toán</a:t>
            </a:r>
            <a:r>
              <a:rPr lang="en-US" sz="5000" dirty="0">
                <a:solidFill>
                  <a:srgbClr val="000000"/>
                </a:solidFill>
                <a:latin typeface="Times New Roman" panose="02020603050405020304" pitchFamily="18" charset="0"/>
                <a:cs typeface="Times New Roman" panose="02020603050405020304" pitchFamily="18" charset="0"/>
              </a:rPr>
              <a:t> BM25</a:t>
            </a:r>
          </a:p>
        </p:txBody>
      </p:sp>
      <p:graphicFrame>
        <p:nvGraphicFramePr>
          <p:cNvPr id="24" name="Table 23">
            <a:extLst>
              <a:ext uri="{FF2B5EF4-FFF2-40B4-BE49-F238E27FC236}">
                <a16:creationId xmlns:a16="http://schemas.microsoft.com/office/drawing/2014/main" id="{AC3D35DF-ECB5-5165-D581-D2371A37D729}"/>
              </a:ext>
            </a:extLst>
          </p:cNvPr>
          <p:cNvGraphicFramePr>
            <a:graphicFrameLocks noGrp="1"/>
          </p:cNvGraphicFramePr>
          <p:nvPr>
            <p:extLst>
              <p:ext uri="{D42A27DB-BD31-4B8C-83A1-F6EECF244321}">
                <p14:modId xmlns:p14="http://schemas.microsoft.com/office/powerpoint/2010/main" val="3176864803"/>
              </p:ext>
            </p:extLst>
          </p:nvPr>
        </p:nvGraphicFramePr>
        <p:xfrm>
          <a:off x="16533540" y="25400358"/>
          <a:ext cx="13138638" cy="2475189"/>
        </p:xfrm>
        <a:graphic>
          <a:graphicData uri="http://schemas.openxmlformats.org/drawingml/2006/table">
            <a:tbl>
              <a:tblPr firstRow="1" firstCol="1" bandRow="1"/>
              <a:tblGrid>
                <a:gridCol w="4378548">
                  <a:extLst>
                    <a:ext uri="{9D8B030D-6E8A-4147-A177-3AD203B41FA5}">
                      <a16:colId xmlns:a16="http://schemas.microsoft.com/office/drawing/2014/main" val="1905087710"/>
                    </a:ext>
                  </a:extLst>
                </a:gridCol>
                <a:gridCol w="4380045">
                  <a:extLst>
                    <a:ext uri="{9D8B030D-6E8A-4147-A177-3AD203B41FA5}">
                      <a16:colId xmlns:a16="http://schemas.microsoft.com/office/drawing/2014/main" val="3344721836"/>
                    </a:ext>
                  </a:extLst>
                </a:gridCol>
                <a:gridCol w="4380045">
                  <a:extLst>
                    <a:ext uri="{9D8B030D-6E8A-4147-A177-3AD203B41FA5}">
                      <a16:colId xmlns:a16="http://schemas.microsoft.com/office/drawing/2014/main" val="1214455882"/>
                    </a:ext>
                  </a:extLst>
                </a:gridCol>
              </a:tblGrid>
              <a:tr h="825063">
                <a:tc>
                  <a:txBody>
                    <a:bodyPr/>
                    <a:lstStyle/>
                    <a:p>
                      <a:pPr marL="0" marR="0" indent="0" algn="just">
                        <a:lnSpc>
                          <a:spcPct val="150000"/>
                        </a:lnSpc>
                        <a:spcBef>
                          <a:spcPts val="1000"/>
                        </a:spcBef>
                        <a:spcAft>
                          <a:spcPts val="0"/>
                        </a:spcAft>
                      </a:pPr>
                      <a:r>
                        <a:rPr lang="en-US" sz="4000">
                          <a:solidFill>
                            <a:schemeClr val="tx2"/>
                          </a:solidFill>
                          <a:effectLst/>
                          <a:latin typeface="Arial" panose="020B0604020202020204" pitchFamily="34" charset="0"/>
                          <a:ea typeface="Times New Roman" panose="02020603050405020304" pitchFamily="18" charset="0"/>
                          <a:cs typeface="Arial" panose="020B0604020202020204" pitchFamily="34" charset="0"/>
                        </a:rPr>
                        <a:t> </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50000"/>
                        </a:lnSpc>
                        <a:spcBef>
                          <a:spcPts val="1000"/>
                        </a:spcBef>
                        <a:spcAft>
                          <a:spcPts val="0"/>
                        </a:spcAft>
                      </a:pPr>
                      <a:r>
                        <a:rPr lang="en-US" sz="4000">
                          <a:solidFill>
                            <a:schemeClr val="tx2"/>
                          </a:solidFill>
                          <a:effectLst/>
                          <a:latin typeface="Arial" panose="020B0604020202020204" pitchFamily="34" charset="0"/>
                          <a:ea typeface="Times New Roman" panose="02020603050405020304" pitchFamily="18" charset="0"/>
                          <a:cs typeface="Arial" panose="020B0604020202020204" pitchFamily="34" charset="0"/>
                        </a:rPr>
                        <a:t>Accuracy (%)</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50000"/>
                        </a:lnSpc>
                        <a:spcBef>
                          <a:spcPts val="1000"/>
                        </a:spcBef>
                        <a:spcAft>
                          <a:spcPts val="0"/>
                        </a:spcAft>
                      </a:pPr>
                      <a:r>
                        <a:rPr lang="en-US" sz="4000">
                          <a:solidFill>
                            <a:schemeClr val="tx2"/>
                          </a:solidFill>
                          <a:effectLst/>
                          <a:latin typeface="Arial" panose="020B0604020202020204" pitchFamily="34" charset="0"/>
                          <a:ea typeface="Times New Roman" panose="02020603050405020304" pitchFamily="18" charset="0"/>
                          <a:cs typeface="Arial" panose="020B0604020202020204" pitchFamily="34" charset="0"/>
                        </a:rPr>
                        <a:t>F1-score (%)</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1481194"/>
                  </a:ext>
                </a:extLst>
              </a:tr>
              <a:tr h="825063">
                <a:tc>
                  <a:txBody>
                    <a:bodyPr/>
                    <a:lstStyle/>
                    <a:p>
                      <a:pPr marL="0" marR="0" indent="0" algn="just">
                        <a:lnSpc>
                          <a:spcPct val="150000"/>
                        </a:lnSpc>
                        <a:spcBef>
                          <a:spcPts val="1000"/>
                        </a:spcBef>
                        <a:spcAft>
                          <a:spcPts val="0"/>
                        </a:spcAft>
                      </a:pPr>
                      <a:r>
                        <a:rPr lang="en-US" sz="4000">
                          <a:solidFill>
                            <a:schemeClr val="tx2"/>
                          </a:solidFill>
                          <a:effectLst/>
                          <a:latin typeface="Arial" panose="020B0604020202020204" pitchFamily="34" charset="0"/>
                          <a:ea typeface="Times New Roman" panose="02020603050405020304" pitchFamily="18" charset="0"/>
                          <a:cs typeface="Arial" panose="020B0604020202020204" pitchFamily="34" charset="0"/>
                        </a:rPr>
                        <a:t>BM25 </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50000"/>
                        </a:lnSpc>
                        <a:spcBef>
                          <a:spcPts val="1000"/>
                        </a:spcBef>
                        <a:spcAft>
                          <a:spcPts val="0"/>
                        </a:spcAft>
                      </a:pPr>
                      <a:r>
                        <a:rPr lang="en-US" sz="4000">
                          <a:solidFill>
                            <a:schemeClr val="tx2"/>
                          </a:solidFill>
                          <a:effectLst/>
                          <a:latin typeface="Arial" panose="020B0604020202020204" pitchFamily="34" charset="0"/>
                          <a:ea typeface="Times New Roman" panose="02020603050405020304" pitchFamily="18" charset="0"/>
                          <a:cs typeface="Arial" panose="020B0604020202020204" pitchFamily="34" charset="0"/>
                        </a:rPr>
                        <a:t>83.34</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50000"/>
                        </a:lnSpc>
                        <a:spcBef>
                          <a:spcPts val="1000"/>
                        </a:spcBef>
                        <a:spcAft>
                          <a:spcPts val="0"/>
                        </a:spcAft>
                      </a:pPr>
                      <a:r>
                        <a:rPr lang="en-US" sz="4000">
                          <a:solidFill>
                            <a:schemeClr val="tx2"/>
                          </a:solidFill>
                          <a:effectLst/>
                          <a:latin typeface="Arial" panose="020B0604020202020204" pitchFamily="34" charset="0"/>
                          <a:ea typeface="Times New Roman" panose="02020603050405020304" pitchFamily="18" charset="0"/>
                          <a:cs typeface="Arial" panose="020B0604020202020204" pitchFamily="34" charset="0"/>
                        </a:rPr>
                        <a:t>90.92</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273122"/>
                  </a:ext>
                </a:extLst>
              </a:tr>
              <a:tr h="825063">
                <a:tc>
                  <a:txBody>
                    <a:bodyPr/>
                    <a:lstStyle/>
                    <a:p>
                      <a:pPr marL="0" marR="0" indent="0" algn="just">
                        <a:lnSpc>
                          <a:spcPct val="150000"/>
                        </a:lnSpc>
                        <a:spcBef>
                          <a:spcPts val="1000"/>
                        </a:spcBef>
                        <a:spcAft>
                          <a:spcPts val="0"/>
                        </a:spcAft>
                      </a:pPr>
                      <a:r>
                        <a:rPr lang="en-US" sz="4000">
                          <a:solidFill>
                            <a:schemeClr val="tx2"/>
                          </a:solidFill>
                          <a:effectLst/>
                          <a:latin typeface="Arial" panose="020B0604020202020204" pitchFamily="34" charset="0"/>
                          <a:ea typeface="Times New Roman" panose="02020603050405020304" pitchFamily="18" charset="0"/>
                          <a:cs typeface="Arial" panose="020B0604020202020204" pitchFamily="34" charset="0"/>
                        </a:rPr>
                        <a:t>BM25 cải tiến</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50000"/>
                        </a:lnSpc>
                        <a:spcBef>
                          <a:spcPts val="1000"/>
                        </a:spcBef>
                        <a:spcAft>
                          <a:spcPts val="0"/>
                        </a:spcAft>
                      </a:pPr>
                      <a:r>
                        <a:rPr lang="en-US" sz="4000">
                          <a:solidFill>
                            <a:schemeClr val="tx2"/>
                          </a:solidFill>
                          <a:effectLst/>
                          <a:latin typeface="Arial" panose="020B0604020202020204" pitchFamily="34" charset="0"/>
                          <a:ea typeface="Times New Roman" panose="02020603050405020304" pitchFamily="18" charset="0"/>
                          <a:cs typeface="Arial" panose="020B0604020202020204" pitchFamily="34" charset="0"/>
                        </a:rPr>
                        <a:t>85.87</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50000"/>
                        </a:lnSpc>
                        <a:spcBef>
                          <a:spcPts val="1000"/>
                        </a:spcBef>
                        <a:spcAft>
                          <a:spcPts val="0"/>
                        </a:spcAft>
                      </a:pPr>
                      <a:r>
                        <a:rPr lang="en-US" sz="4000"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92.40</a:t>
                      </a: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712625"/>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8E1816E-B8E0-5DD1-F33D-06F5BC1AE893}"/>
                  </a:ext>
                </a:extLst>
              </p:cNvPr>
              <p:cNvSpPr txBox="1"/>
              <p:nvPr/>
            </p:nvSpPr>
            <p:spPr>
              <a:xfrm>
                <a:off x="15075936" y="28079365"/>
                <a:ext cx="9992798" cy="3920689"/>
              </a:xfrm>
              <a:prstGeom prst="rect">
                <a:avLst/>
              </a:prstGeom>
              <a:noFill/>
            </p:spPr>
            <p:txBody>
              <a:bodyPr wrap="square">
                <a:spAutoFit/>
              </a:bodyPr>
              <a:lstStyle/>
              <a:p>
                <a:pPr marL="971550" marR="0" indent="0">
                  <a:lnSpc>
                    <a:spcPct val="150000"/>
                  </a:lnSpc>
                  <a:spcBef>
                    <a:spcPts val="1000"/>
                  </a:spcBef>
                  <a:spcAft>
                    <a:spcPts val="0"/>
                  </a:spcAft>
                </a:pPr>
                <a14:m>
                  <m:oMathPara xmlns:m="http://schemas.openxmlformats.org/officeDocument/2006/math">
                    <m:oMathParaPr>
                      <m:jc m:val="centerGroup"/>
                    </m:oMathParaPr>
                    <m:oMath xmlns:m="http://schemas.openxmlformats.org/officeDocument/2006/math">
                      <m:sSub>
                        <m:sSubPr>
                          <m:ctrlPr>
                            <a:rPr lang="en-US" sz="3500" i="1" smtClean="0">
                              <a:solidFill>
                                <a:schemeClr val="tx2"/>
                              </a:solidFill>
                              <a:effectLst/>
                              <a:latin typeface="Cambria Math" panose="02040503050406030204" pitchFamily="18" charset="0"/>
                              <a:ea typeface="Times New Roman" panose="02020603050405020304" pitchFamily="18" charset="0"/>
                            </a:rPr>
                          </m:ctrlPr>
                        </m:sSubPr>
                        <m:e>
                          <m:r>
                            <a:rPr lang="en-US" sz="3500" i="1">
                              <a:solidFill>
                                <a:schemeClr val="tx2"/>
                              </a:solidFill>
                              <a:effectLst/>
                              <a:latin typeface="Cambria Math" panose="02040503050406030204" pitchFamily="18" charset="0"/>
                              <a:ea typeface="Times New Roman" panose="02020603050405020304" pitchFamily="18" charset="0"/>
                            </a:rPr>
                            <m:t>𝑙𝑜𝑠𝑠</m:t>
                          </m:r>
                        </m:e>
                        <m:sub>
                          <m:r>
                            <a:rPr lang="en-US" sz="3500" i="1">
                              <a:solidFill>
                                <a:schemeClr val="tx2"/>
                              </a:solidFill>
                              <a:effectLst/>
                              <a:latin typeface="Cambria Math" panose="02040503050406030204" pitchFamily="18" charset="0"/>
                              <a:ea typeface="Times New Roman" panose="02020603050405020304" pitchFamily="18" charset="0"/>
                            </a:rPr>
                            <m:t>𝑠𝑡𝑎𝑟𝑡</m:t>
                          </m:r>
                          <m:r>
                            <a:rPr lang="en-US" sz="3500" i="1">
                              <a:solidFill>
                                <a:schemeClr val="tx2"/>
                              </a:solidFill>
                              <a:effectLst/>
                              <a:latin typeface="Cambria Math" panose="02040503050406030204" pitchFamily="18" charset="0"/>
                              <a:ea typeface="Times New Roman" panose="02020603050405020304" pitchFamily="18" charset="0"/>
                            </a:rPr>
                            <m:t>/</m:t>
                          </m:r>
                          <m:r>
                            <a:rPr lang="en-US" sz="3500" i="1">
                              <a:solidFill>
                                <a:schemeClr val="tx2"/>
                              </a:solidFill>
                              <a:effectLst/>
                              <a:latin typeface="Cambria Math" panose="02040503050406030204" pitchFamily="18" charset="0"/>
                              <a:ea typeface="Times New Roman" panose="02020603050405020304" pitchFamily="18" charset="0"/>
                            </a:rPr>
                            <m:t>𝑒𝑛𝑑</m:t>
                          </m:r>
                        </m:sub>
                      </m:sSub>
                      <m:r>
                        <a:rPr lang="en-US" sz="3500" i="1">
                          <a:solidFill>
                            <a:schemeClr val="tx2"/>
                          </a:solidFill>
                          <a:effectLst/>
                          <a:latin typeface="Cambria Math" panose="02040503050406030204" pitchFamily="18" charset="0"/>
                          <a:ea typeface="Times New Roman" panose="02020603050405020304" pitchFamily="18" charset="0"/>
                        </a:rPr>
                        <m:t>= − </m:t>
                      </m:r>
                      <m:nary>
                        <m:naryPr>
                          <m:chr m:val="∑"/>
                          <m:limLoc m:val="undOvr"/>
                          <m:ctrlPr>
                            <a:rPr lang="en-US" sz="3500" i="1">
                              <a:solidFill>
                                <a:schemeClr val="tx2"/>
                              </a:solidFill>
                              <a:effectLst/>
                              <a:latin typeface="Cambria Math" panose="02040503050406030204" pitchFamily="18" charset="0"/>
                              <a:ea typeface="Times New Roman" panose="02020603050405020304" pitchFamily="18" charset="0"/>
                            </a:rPr>
                          </m:ctrlPr>
                        </m:naryPr>
                        <m:sub>
                          <m:r>
                            <a:rPr lang="en-US" sz="3500" i="1">
                              <a:solidFill>
                                <a:schemeClr val="tx2"/>
                              </a:solidFill>
                              <a:effectLst/>
                              <a:latin typeface="Cambria Math" panose="02040503050406030204" pitchFamily="18" charset="0"/>
                              <a:ea typeface="Times New Roman" panose="02020603050405020304" pitchFamily="18" charset="0"/>
                            </a:rPr>
                            <m:t>𝑖</m:t>
                          </m:r>
                          <m:r>
                            <a:rPr lang="en-US" sz="3500" i="1">
                              <a:solidFill>
                                <a:schemeClr val="tx2"/>
                              </a:solidFill>
                              <a:effectLst/>
                              <a:latin typeface="Cambria Math" panose="02040503050406030204" pitchFamily="18" charset="0"/>
                              <a:ea typeface="Times New Roman" panose="02020603050405020304" pitchFamily="18" charset="0"/>
                            </a:rPr>
                            <m:t>=1</m:t>
                          </m:r>
                        </m:sub>
                        <m:sup>
                          <m:r>
                            <a:rPr lang="en-US" sz="3500" i="1">
                              <a:solidFill>
                                <a:schemeClr val="tx2"/>
                              </a:solidFill>
                              <a:effectLst/>
                              <a:latin typeface="Cambria Math" panose="02040503050406030204" pitchFamily="18" charset="0"/>
                              <a:ea typeface="Times New Roman" panose="02020603050405020304" pitchFamily="18" charset="0"/>
                            </a:rPr>
                            <m:t>𝑜𝑢𝑡𝑝𝑢𝑡</m:t>
                          </m:r>
                          <m:r>
                            <a:rPr lang="en-US" sz="3500" i="1">
                              <a:solidFill>
                                <a:schemeClr val="tx2"/>
                              </a:solidFill>
                              <a:effectLst/>
                              <a:latin typeface="Cambria Math" panose="02040503050406030204" pitchFamily="18" charset="0"/>
                              <a:ea typeface="Times New Roman" panose="02020603050405020304" pitchFamily="18" charset="0"/>
                            </a:rPr>
                            <m:t> </m:t>
                          </m:r>
                          <m:r>
                            <a:rPr lang="en-US" sz="3500" i="1">
                              <a:solidFill>
                                <a:schemeClr val="tx2"/>
                              </a:solidFill>
                              <a:effectLst/>
                              <a:latin typeface="Cambria Math" panose="02040503050406030204" pitchFamily="18" charset="0"/>
                              <a:ea typeface="Times New Roman" panose="02020603050405020304" pitchFamily="18" charset="0"/>
                            </a:rPr>
                            <m:t>𝑠𝑖𝑧𝑒</m:t>
                          </m:r>
                        </m:sup>
                        <m:e>
                          <m:sSub>
                            <m:sSubPr>
                              <m:ctrlPr>
                                <a:rPr lang="en-US" sz="3500" i="1">
                                  <a:solidFill>
                                    <a:schemeClr val="tx2"/>
                                  </a:solidFill>
                                  <a:effectLst/>
                                  <a:latin typeface="Cambria Math" panose="02040503050406030204" pitchFamily="18" charset="0"/>
                                  <a:ea typeface="Times New Roman" panose="02020603050405020304" pitchFamily="18" charset="0"/>
                                </a:rPr>
                              </m:ctrlPr>
                            </m:sSubPr>
                            <m:e>
                              <m:r>
                                <a:rPr lang="en-US" sz="3500" i="1">
                                  <a:solidFill>
                                    <a:schemeClr val="tx2"/>
                                  </a:solidFill>
                                  <a:effectLst/>
                                  <a:latin typeface="Cambria Math" panose="02040503050406030204" pitchFamily="18" charset="0"/>
                                  <a:ea typeface="Times New Roman" panose="02020603050405020304" pitchFamily="18" charset="0"/>
                                </a:rPr>
                                <m:t>𝑦</m:t>
                              </m:r>
                            </m:e>
                            <m:sub>
                              <m:r>
                                <a:rPr lang="en-US" sz="3500" i="1">
                                  <a:solidFill>
                                    <a:schemeClr val="tx2"/>
                                  </a:solidFill>
                                  <a:effectLst/>
                                  <a:latin typeface="Cambria Math" panose="02040503050406030204" pitchFamily="18" charset="0"/>
                                  <a:ea typeface="Times New Roman" panose="02020603050405020304" pitchFamily="18" charset="0"/>
                                </a:rPr>
                                <m:t>𝑖</m:t>
                              </m:r>
                            </m:sub>
                          </m:sSub>
                          <m:r>
                            <a:rPr lang="en-US" sz="3500" i="1">
                              <a:solidFill>
                                <a:schemeClr val="tx2"/>
                              </a:solidFill>
                              <a:effectLst/>
                              <a:latin typeface="Cambria Math" panose="02040503050406030204" pitchFamily="18" charset="0"/>
                              <a:ea typeface="Times New Roman" panose="02020603050405020304" pitchFamily="18" charset="0"/>
                            </a:rPr>
                            <m:t>×</m:t>
                          </m:r>
                          <m:func>
                            <m:funcPr>
                              <m:ctrlPr>
                                <a:rPr lang="en-US" sz="3500" i="1">
                                  <a:solidFill>
                                    <a:schemeClr val="tx2"/>
                                  </a:solidFill>
                                  <a:effectLst/>
                                  <a:latin typeface="Cambria Math" panose="02040503050406030204" pitchFamily="18" charset="0"/>
                                  <a:ea typeface="Times New Roman" panose="02020603050405020304" pitchFamily="18" charset="0"/>
                                </a:rPr>
                              </m:ctrlPr>
                            </m:funcPr>
                            <m:fName>
                              <m:r>
                                <m:rPr>
                                  <m:sty m:val="p"/>
                                </m:rPr>
                                <a:rPr lang="en-US" sz="3500">
                                  <a:solidFill>
                                    <a:schemeClr val="tx2"/>
                                  </a:solidFill>
                                  <a:effectLst/>
                                  <a:latin typeface="Cambria Math" panose="02040503050406030204" pitchFamily="18" charset="0"/>
                                  <a:ea typeface="Times New Roman" panose="02020603050405020304" pitchFamily="18" charset="0"/>
                                </a:rPr>
                                <m:t>log</m:t>
                              </m:r>
                            </m:fName>
                            <m:e>
                              <m:sSub>
                                <m:sSubPr>
                                  <m:ctrlPr>
                                    <a:rPr lang="en-US" sz="3500" i="1">
                                      <a:solidFill>
                                        <a:schemeClr val="tx2"/>
                                      </a:solidFill>
                                      <a:effectLst/>
                                      <a:latin typeface="Cambria Math" panose="02040503050406030204" pitchFamily="18" charset="0"/>
                                      <a:ea typeface="Times New Roman" panose="02020603050405020304" pitchFamily="18" charset="0"/>
                                    </a:rPr>
                                  </m:ctrlPr>
                                </m:sSubPr>
                                <m:e>
                                  <m:acc>
                                    <m:accPr>
                                      <m:chr m:val="̂"/>
                                      <m:ctrlPr>
                                        <a:rPr lang="en-US" sz="3500" i="1">
                                          <a:solidFill>
                                            <a:schemeClr val="tx2"/>
                                          </a:solidFill>
                                          <a:effectLst/>
                                          <a:latin typeface="Cambria Math" panose="02040503050406030204" pitchFamily="18" charset="0"/>
                                          <a:ea typeface="Times New Roman" panose="02020603050405020304" pitchFamily="18" charset="0"/>
                                        </a:rPr>
                                      </m:ctrlPr>
                                    </m:accPr>
                                    <m:e>
                                      <m:r>
                                        <a:rPr lang="en-US" sz="3500" i="1">
                                          <a:solidFill>
                                            <a:schemeClr val="tx2"/>
                                          </a:solidFill>
                                          <a:effectLst/>
                                          <a:latin typeface="Cambria Math" panose="02040503050406030204" pitchFamily="18" charset="0"/>
                                          <a:ea typeface="Times New Roman" panose="02020603050405020304" pitchFamily="18" charset="0"/>
                                        </a:rPr>
                                        <m:t>𝑦</m:t>
                                      </m:r>
                                    </m:e>
                                  </m:acc>
                                </m:e>
                                <m:sub>
                                  <m:r>
                                    <a:rPr lang="en-US" sz="3500" i="1">
                                      <a:solidFill>
                                        <a:schemeClr val="tx2"/>
                                      </a:solidFill>
                                      <a:effectLst/>
                                      <a:latin typeface="Cambria Math" panose="02040503050406030204" pitchFamily="18" charset="0"/>
                                      <a:ea typeface="Times New Roman" panose="02020603050405020304" pitchFamily="18" charset="0"/>
                                    </a:rPr>
                                    <m:t>𝑖</m:t>
                                  </m:r>
                                </m:sub>
                              </m:sSub>
                            </m:e>
                          </m:func>
                        </m:e>
                      </m:nary>
                    </m:oMath>
                  </m:oMathPara>
                </a14:m>
                <a:endParaRPr lang="en-US" sz="3500" i="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971550" marR="0" indent="0">
                  <a:lnSpc>
                    <a:spcPct val="150000"/>
                  </a:lnSpc>
                  <a:spcBef>
                    <a:spcPts val="1000"/>
                  </a:spcBef>
                  <a:spcAft>
                    <a:spcPts val="0"/>
                  </a:spcAft>
                </a:pPr>
                <a14:m>
                  <m:oMathPara xmlns:m="http://schemas.openxmlformats.org/officeDocument/2006/math">
                    <m:oMathParaPr>
                      <m:jc m:val="left"/>
                    </m:oMathParaPr>
                    <m:oMath xmlns:m="http://schemas.openxmlformats.org/officeDocument/2006/math">
                      <m:r>
                        <a:rPr lang="en-US" sz="3500" i="1">
                          <a:solidFill>
                            <a:schemeClr val="tx2"/>
                          </a:solidFill>
                          <a:effectLst/>
                          <a:latin typeface="Cambria Math" panose="02040503050406030204" pitchFamily="18" charset="0"/>
                          <a:ea typeface="Times New Roman" panose="02020603050405020304" pitchFamily="18" charset="0"/>
                        </a:rPr>
                        <m:t>𝑙𝑜𝑠𝑠</m:t>
                      </m:r>
                      <m:r>
                        <a:rPr lang="en-US" sz="3500" i="1">
                          <a:solidFill>
                            <a:schemeClr val="tx2"/>
                          </a:solidFill>
                          <a:effectLst/>
                          <a:latin typeface="Cambria Math" panose="02040503050406030204" pitchFamily="18" charset="0"/>
                          <a:ea typeface="Times New Roman" panose="02020603050405020304" pitchFamily="18" charset="0"/>
                        </a:rPr>
                        <m:t>= </m:t>
                      </m:r>
                      <m:f>
                        <m:fPr>
                          <m:ctrlPr>
                            <a:rPr lang="en-US" sz="3500" i="1">
                              <a:solidFill>
                                <a:schemeClr val="tx2"/>
                              </a:solidFill>
                              <a:effectLst/>
                              <a:latin typeface="Cambria Math" panose="02040503050406030204" pitchFamily="18" charset="0"/>
                              <a:ea typeface="Times New Roman" panose="02020603050405020304" pitchFamily="18" charset="0"/>
                            </a:rPr>
                          </m:ctrlPr>
                        </m:fPr>
                        <m:num>
                          <m:r>
                            <a:rPr lang="en-US" sz="3500" i="1">
                              <a:solidFill>
                                <a:schemeClr val="tx2"/>
                              </a:solidFill>
                              <a:effectLst/>
                              <a:latin typeface="Cambria Math" panose="02040503050406030204" pitchFamily="18" charset="0"/>
                              <a:ea typeface="Times New Roman" panose="02020603050405020304" pitchFamily="18" charset="0"/>
                            </a:rPr>
                            <m:t>𝑙𝑜𝑠𝑠</m:t>
                          </m:r>
                          <m:r>
                            <a:rPr lang="en-US" sz="3500" i="1">
                              <a:solidFill>
                                <a:schemeClr val="tx2"/>
                              </a:solidFill>
                              <a:effectLst/>
                              <a:latin typeface="Cambria Math" panose="02040503050406030204" pitchFamily="18" charset="0"/>
                              <a:ea typeface="Times New Roman" panose="02020603050405020304" pitchFamily="18" charset="0"/>
                            </a:rPr>
                            <m:t>_</m:t>
                          </m:r>
                          <m:r>
                            <a:rPr lang="en-US" sz="3500" i="1">
                              <a:solidFill>
                                <a:schemeClr val="tx2"/>
                              </a:solidFill>
                              <a:effectLst/>
                              <a:latin typeface="Cambria Math" panose="02040503050406030204" pitchFamily="18" charset="0"/>
                              <a:ea typeface="Times New Roman" panose="02020603050405020304" pitchFamily="18" charset="0"/>
                            </a:rPr>
                            <m:t>𝑠𝑡𝑎𝑟𝑡</m:t>
                          </m:r>
                          <m:r>
                            <a:rPr lang="en-US" sz="3500" i="1">
                              <a:solidFill>
                                <a:schemeClr val="tx2"/>
                              </a:solidFill>
                              <a:effectLst/>
                              <a:latin typeface="Cambria Math" panose="02040503050406030204" pitchFamily="18" charset="0"/>
                              <a:ea typeface="Times New Roman" panose="02020603050405020304" pitchFamily="18" charset="0"/>
                            </a:rPr>
                            <m:t>+</m:t>
                          </m:r>
                          <m:r>
                            <a:rPr lang="en-US" sz="3500" i="1">
                              <a:solidFill>
                                <a:schemeClr val="tx2"/>
                              </a:solidFill>
                              <a:effectLst/>
                              <a:latin typeface="Cambria Math" panose="02040503050406030204" pitchFamily="18" charset="0"/>
                              <a:ea typeface="Times New Roman" panose="02020603050405020304" pitchFamily="18" charset="0"/>
                            </a:rPr>
                            <m:t>𝑙𝑜𝑠𝑠</m:t>
                          </m:r>
                          <m:r>
                            <a:rPr lang="en-US" sz="3500" i="1">
                              <a:solidFill>
                                <a:schemeClr val="tx2"/>
                              </a:solidFill>
                              <a:effectLst/>
                              <a:latin typeface="Cambria Math" panose="02040503050406030204" pitchFamily="18" charset="0"/>
                              <a:ea typeface="Times New Roman" panose="02020603050405020304" pitchFamily="18" charset="0"/>
                            </a:rPr>
                            <m:t>_</m:t>
                          </m:r>
                          <m:r>
                            <a:rPr lang="en-US" sz="3500" i="1">
                              <a:solidFill>
                                <a:schemeClr val="tx2"/>
                              </a:solidFill>
                              <a:effectLst/>
                              <a:latin typeface="Cambria Math" panose="02040503050406030204" pitchFamily="18" charset="0"/>
                              <a:ea typeface="Times New Roman" panose="02020603050405020304" pitchFamily="18" charset="0"/>
                            </a:rPr>
                            <m:t>𝑒𝑛𝑑</m:t>
                          </m:r>
                        </m:num>
                        <m:den>
                          <m:r>
                            <a:rPr lang="en-US" sz="3500" i="1">
                              <a:solidFill>
                                <a:schemeClr val="tx2"/>
                              </a:solidFill>
                              <a:effectLst/>
                              <a:latin typeface="Cambria Math" panose="02040503050406030204" pitchFamily="18" charset="0"/>
                              <a:ea typeface="Times New Roman" panose="02020603050405020304" pitchFamily="18" charset="0"/>
                            </a:rPr>
                            <m:t>2</m:t>
                          </m:r>
                        </m:den>
                      </m:f>
                    </m:oMath>
                  </m:oMathPara>
                </a14:m>
                <a:endParaRPr lang="en-US" sz="35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57" name="TextBox 56">
                <a:extLst>
                  <a:ext uri="{FF2B5EF4-FFF2-40B4-BE49-F238E27FC236}">
                    <a16:creationId xmlns:a16="http://schemas.microsoft.com/office/drawing/2014/main" id="{68E1816E-B8E0-5DD1-F33D-06F5BC1AE893}"/>
                  </a:ext>
                </a:extLst>
              </p:cNvPr>
              <p:cNvSpPr txBox="1">
                <a:spLocks noRot="1" noChangeAspect="1" noMove="1" noResize="1" noEditPoints="1" noAdjustHandles="1" noChangeArrowheads="1" noChangeShapeType="1" noTextEdit="1"/>
              </p:cNvSpPr>
              <p:nvPr/>
            </p:nvSpPr>
            <p:spPr>
              <a:xfrm>
                <a:off x="15075936" y="28079365"/>
                <a:ext cx="9992798" cy="3920689"/>
              </a:xfrm>
              <a:prstGeom prst="rect">
                <a:avLst/>
              </a:prstGeom>
              <a:blipFill>
                <a:blip r:embed="rId16"/>
                <a:stretch>
                  <a:fillRect/>
                </a:stretch>
              </a:blipFill>
            </p:spPr>
            <p:txBody>
              <a:bodyPr/>
              <a:lstStyle/>
              <a:p>
                <a:r>
                  <a:rPr lang="en-US">
                    <a:noFill/>
                  </a:rPr>
                  <a:t> </a:t>
                </a:r>
              </a:p>
            </p:txBody>
          </p:sp>
        </mc:Fallback>
      </mc:AlternateContent>
      <p:pic>
        <p:nvPicPr>
          <p:cNvPr id="58" name="Picture 57">
            <a:extLst>
              <a:ext uri="{FF2B5EF4-FFF2-40B4-BE49-F238E27FC236}">
                <a16:creationId xmlns:a16="http://schemas.microsoft.com/office/drawing/2014/main" id="{CA4E5EC8-5788-2532-F25B-D98819692135}"/>
              </a:ext>
            </a:extLst>
          </p:cNvPr>
          <p:cNvPicPr>
            <a:picLocks noChangeAspect="1"/>
          </p:cNvPicPr>
          <p:nvPr/>
        </p:nvPicPr>
        <p:blipFill>
          <a:blip r:embed="rId17"/>
          <a:stretch>
            <a:fillRect/>
          </a:stretch>
        </p:blipFill>
        <p:spPr>
          <a:xfrm>
            <a:off x="15491590" y="31876845"/>
            <a:ext cx="14382293" cy="5021846"/>
          </a:xfrm>
          <a:prstGeom prst="rect">
            <a:avLst/>
          </a:prstGeom>
        </p:spPr>
      </p:pic>
      <p:sp>
        <p:nvSpPr>
          <p:cNvPr id="59" name="TextBox 58">
            <a:extLst>
              <a:ext uri="{FF2B5EF4-FFF2-40B4-BE49-F238E27FC236}">
                <a16:creationId xmlns:a16="http://schemas.microsoft.com/office/drawing/2014/main" id="{1D96BCEE-8C4D-5149-510C-C30AD628293B}"/>
              </a:ext>
            </a:extLst>
          </p:cNvPr>
          <p:cNvSpPr txBox="1"/>
          <p:nvPr/>
        </p:nvSpPr>
        <p:spPr>
          <a:xfrm>
            <a:off x="16118276" y="27921161"/>
            <a:ext cx="10621755" cy="861774"/>
          </a:xfrm>
          <a:prstGeom prst="rect">
            <a:avLst/>
          </a:prstGeom>
          <a:noFill/>
        </p:spPr>
        <p:txBody>
          <a:bodyPr wrap="square">
            <a:spAutoFit/>
          </a:bodyPr>
          <a:lstStyle/>
          <a:p>
            <a:r>
              <a:rPr lang="en-US" sz="5000">
                <a:solidFill>
                  <a:srgbClr val="000000"/>
                </a:solidFill>
                <a:latin typeface="Times New Roman" panose="02020603050405020304" pitchFamily="18" charset="0"/>
                <a:cs typeface="Times New Roman" panose="02020603050405020304" pitchFamily="18" charset="0"/>
              </a:rPr>
              <a:t>Mô </a:t>
            </a:r>
            <a:r>
              <a:rPr lang="en-US" sz="5000" dirty="0" err="1">
                <a:solidFill>
                  <a:srgbClr val="000000"/>
                </a:solidFill>
                <a:latin typeface="Times New Roman" panose="02020603050405020304" pitchFamily="18" charset="0"/>
                <a:cs typeface="Times New Roman" panose="02020603050405020304" pitchFamily="18" charset="0"/>
              </a:rPr>
              <a:t>hình</a:t>
            </a:r>
            <a:r>
              <a:rPr lang="en-US" sz="5000" dirty="0">
                <a:solidFill>
                  <a:srgbClr val="000000"/>
                </a:solidFill>
                <a:latin typeface="Times New Roman" panose="02020603050405020304" pitchFamily="18" charset="0"/>
                <a:cs typeface="Times New Roman" panose="02020603050405020304" pitchFamily="18" charset="0"/>
              </a:rPr>
              <a:t> </a:t>
            </a:r>
            <a:r>
              <a:rPr lang="en-US" sz="5000" dirty="0" err="1">
                <a:solidFill>
                  <a:srgbClr val="000000"/>
                </a:solidFill>
                <a:latin typeface="Times New Roman" panose="02020603050405020304" pitchFamily="18" charset="0"/>
                <a:cs typeface="Times New Roman" panose="02020603050405020304" pitchFamily="18" charset="0"/>
              </a:rPr>
              <a:t>RoBERTa</a:t>
            </a:r>
            <a:endParaRPr lang="en-US" sz="5000" dirty="0">
              <a:solidFill>
                <a:srgbClr val="000000"/>
              </a:solidFill>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D4444B54-EF31-6C66-28A2-E2C06893650D}"/>
              </a:ext>
            </a:extLst>
          </p:cNvPr>
          <p:cNvSpPr txBox="1"/>
          <p:nvPr/>
        </p:nvSpPr>
        <p:spPr>
          <a:xfrm>
            <a:off x="15305770" y="36661068"/>
            <a:ext cx="14949851" cy="861774"/>
          </a:xfrm>
          <a:prstGeom prst="rect">
            <a:avLst/>
          </a:prstGeom>
          <a:solidFill>
            <a:schemeClr val="tx1">
              <a:lumMod val="75000"/>
            </a:schemeClr>
          </a:solidFill>
          <a:ln>
            <a:solidFill>
              <a:schemeClr val="tx1">
                <a:lumMod val="60000"/>
                <a:lumOff val="40000"/>
              </a:schemeClr>
            </a:solidFill>
          </a:ln>
          <a:effectLst>
            <a:outerShdw blurRad="50800" dist="38100" dir="8100000" algn="tr" rotWithShape="0">
              <a:prstClr val="black">
                <a:alpha val="40000"/>
              </a:prstClr>
            </a:outerShdw>
            <a:reflection blurRad="6350" stA="52000" endA="300" endPos="35000" dir="5400000" sy="-100000" algn="bl" rotWithShape="0"/>
          </a:effectLst>
        </p:spPr>
        <p:txBody>
          <a:bodyPr wrap="square" rtlCol="0" anchor="ctr" anchorCtr="0">
            <a:spAutoFit/>
          </a:bodyPr>
          <a:lstStyle>
            <a:defPPr>
              <a:defRPr lang="en-US"/>
            </a:defPPr>
            <a:lvl1pPr>
              <a:defRPr sz="5000" b="1">
                <a:solidFill>
                  <a:schemeClr val="bg1"/>
                </a:solidFill>
                <a:latin typeface="Times New Roman" panose="02020603050405020304" pitchFamily="18" charset="0"/>
                <a:cs typeface="Times New Roman" panose="02020603050405020304" pitchFamily="18" charset="0"/>
              </a:defRPr>
            </a:lvl1pPr>
          </a:lstStyle>
          <a:p>
            <a:r>
              <a:rPr lang="en-US" dirty="0"/>
              <a:t>6. </a:t>
            </a:r>
            <a:r>
              <a:rPr lang="en-US" dirty="0" err="1"/>
              <a:t>Hướng</a:t>
            </a:r>
            <a:r>
              <a:rPr lang="en-US" dirty="0"/>
              <a:t> </a:t>
            </a:r>
            <a:r>
              <a:rPr lang="en-US" dirty="0" err="1"/>
              <a:t>phát</a:t>
            </a:r>
            <a:r>
              <a:rPr lang="en-US" dirty="0"/>
              <a:t> </a:t>
            </a:r>
            <a:r>
              <a:rPr lang="en-US" dirty="0" err="1"/>
              <a:t>triển</a:t>
            </a:r>
            <a:endParaRPr lang="en-US" dirty="0"/>
          </a:p>
        </p:txBody>
      </p:sp>
      <p:sp>
        <p:nvSpPr>
          <p:cNvPr id="65" name="Star: 7 Points 64">
            <a:extLst>
              <a:ext uri="{FF2B5EF4-FFF2-40B4-BE49-F238E27FC236}">
                <a16:creationId xmlns:a16="http://schemas.microsoft.com/office/drawing/2014/main" id="{B540100B-0D5A-CAFB-F39B-8B93C1F8A439}"/>
              </a:ext>
            </a:extLst>
          </p:cNvPr>
          <p:cNvSpPr/>
          <p:nvPr/>
        </p:nvSpPr>
        <p:spPr>
          <a:xfrm>
            <a:off x="135488" y="16894898"/>
            <a:ext cx="1370195" cy="1251944"/>
          </a:xfrm>
          <a:prstGeom prst="star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5500" dirty="0">
                <a:solidFill>
                  <a:schemeClr val="bg2"/>
                </a:solidFill>
                <a:latin typeface="Times New Roman" panose="02020603050405020304" pitchFamily="18" charset="0"/>
                <a:cs typeface="Times New Roman" panose="02020603050405020304" pitchFamily="18" charset="0"/>
              </a:rPr>
              <a:t>1</a:t>
            </a:r>
          </a:p>
        </p:txBody>
      </p:sp>
      <p:sp>
        <p:nvSpPr>
          <p:cNvPr id="66" name="Star: 7 Points 65">
            <a:extLst>
              <a:ext uri="{FF2B5EF4-FFF2-40B4-BE49-F238E27FC236}">
                <a16:creationId xmlns:a16="http://schemas.microsoft.com/office/drawing/2014/main" id="{A1F11CF8-FBAD-5F1A-D595-A6A90B274C5B}"/>
              </a:ext>
            </a:extLst>
          </p:cNvPr>
          <p:cNvSpPr/>
          <p:nvPr/>
        </p:nvSpPr>
        <p:spPr>
          <a:xfrm>
            <a:off x="345636" y="18864930"/>
            <a:ext cx="1341116" cy="1318780"/>
          </a:xfrm>
          <a:prstGeom prst="star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5500" dirty="0">
                <a:solidFill>
                  <a:schemeClr val="tx1"/>
                </a:solidFill>
                <a:latin typeface="Times New Roman" panose="02020603050405020304" pitchFamily="18" charset="0"/>
                <a:cs typeface="Times New Roman" panose="02020603050405020304" pitchFamily="18" charset="0"/>
              </a:rPr>
              <a:t>2</a:t>
            </a:r>
          </a:p>
        </p:txBody>
      </p:sp>
      <p:sp>
        <p:nvSpPr>
          <p:cNvPr id="68" name="TextBox 67">
            <a:extLst>
              <a:ext uri="{FF2B5EF4-FFF2-40B4-BE49-F238E27FC236}">
                <a16:creationId xmlns:a16="http://schemas.microsoft.com/office/drawing/2014/main" id="{B83E5831-5A90-D799-8533-10CE5EF1A0EF}"/>
              </a:ext>
            </a:extLst>
          </p:cNvPr>
          <p:cNvSpPr txBox="1"/>
          <p:nvPr/>
        </p:nvSpPr>
        <p:spPr>
          <a:xfrm>
            <a:off x="0" y="9824703"/>
            <a:ext cx="14955372" cy="861774"/>
          </a:xfrm>
          <a:prstGeom prst="rect">
            <a:avLst/>
          </a:prstGeom>
          <a:solidFill>
            <a:schemeClr val="tx1">
              <a:lumMod val="75000"/>
            </a:schemeClr>
          </a:solidFill>
          <a:ln>
            <a:solidFill>
              <a:schemeClr val="tx1">
                <a:lumMod val="60000"/>
                <a:lumOff val="40000"/>
              </a:schemeClr>
            </a:solidFill>
          </a:ln>
          <a:effectLst>
            <a:outerShdw blurRad="50800" dist="38100" dir="8100000" algn="tr" rotWithShape="0">
              <a:prstClr val="black">
                <a:alpha val="40000"/>
              </a:prstClr>
            </a:outerShdw>
            <a:reflection blurRad="6350" stA="52000" endA="300" endPos="35000" dir="5400000" sy="-100000" algn="bl" rotWithShape="0"/>
          </a:effectLst>
        </p:spPr>
        <p:txBody>
          <a:bodyPr wrap="square" rtlCol="0" anchor="ctr" anchorCtr="0">
            <a:spAutoFit/>
          </a:bodyPr>
          <a:lstStyle>
            <a:defPPr>
              <a:defRPr lang="en-US"/>
            </a:defPPr>
            <a:lvl1pPr>
              <a:defRPr sz="5000" b="1">
                <a:solidFill>
                  <a:srgbClr val="000000"/>
                </a:solidFill>
                <a:latin typeface="Arial" panose="020B0604020202020204" pitchFamily="34" charset="0"/>
                <a:cs typeface="Arial" panose="020B0604020202020204" pitchFamily="34" charset="0"/>
              </a:defRPr>
            </a:lvl1pPr>
          </a:lstStyle>
          <a:p>
            <a:r>
              <a:rPr lang="en-US">
                <a:solidFill>
                  <a:schemeClr val="bg1"/>
                </a:solidFill>
                <a:latin typeface="Times New Roman" panose="02020603050405020304" pitchFamily="18" charset="0"/>
                <a:cs typeface="Times New Roman" panose="02020603050405020304" pitchFamily="18" charset="0"/>
              </a:rPr>
              <a:t>1.Đặt vấn đề</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756D6937-40DC-1F50-28C2-648BA56B5E3F}"/>
              </a:ext>
            </a:extLst>
          </p:cNvPr>
          <p:cNvSpPr txBox="1"/>
          <p:nvPr/>
        </p:nvSpPr>
        <p:spPr>
          <a:xfrm>
            <a:off x="-1" y="20657641"/>
            <a:ext cx="14955373" cy="861774"/>
          </a:xfrm>
          <a:prstGeom prst="rect">
            <a:avLst/>
          </a:prstGeom>
          <a:solidFill>
            <a:schemeClr val="tx1">
              <a:lumMod val="75000"/>
            </a:schemeClr>
          </a:solidFill>
          <a:ln>
            <a:solidFill>
              <a:schemeClr val="tx1">
                <a:lumMod val="60000"/>
                <a:lumOff val="40000"/>
              </a:schemeClr>
            </a:solidFill>
          </a:ln>
          <a:effectLst>
            <a:outerShdw blurRad="50800" dist="38100" dir="8100000" algn="tr" rotWithShape="0">
              <a:prstClr val="black">
                <a:alpha val="40000"/>
              </a:prstClr>
            </a:outerShdw>
            <a:reflection blurRad="6350" stA="52000" endA="300" endPos="35000" dir="5400000" sy="-100000" algn="bl" rotWithShape="0"/>
          </a:effectLst>
        </p:spPr>
        <p:txBody>
          <a:bodyPr wrap="square" rtlCol="0" anchor="ctr" anchorCtr="0">
            <a:spAutoFit/>
          </a:bodyPr>
          <a:lstStyle>
            <a:defPPr>
              <a:defRPr lang="en-US"/>
            </a:defPPr>
            <a:lvl1pPr>
              <a:defRPr sz="5000" b="1">
                <a:solidFill>
                  <a:schemeClr val="bg1"/>
                </a:solidFill>
                <a:latin typeface="Times New Roman" panose="02020603050405020304" pitchFamily="18" charset="0"/>
                <a:cs typeface="Times New Roman" panose="02020603050405020304" pitchFamily="18" charset="0"/>
              </a:defRPr>
            </a:lvl1pPr>
          </a:lstStyle>
          <a:p>
            <a:r>
              <a:rPr lang="en-US"/>
              <a:t>3. Phương hướng giải quyết</a:t>
            </a:r>
            <a:endParaRPr lang="en-US" dirty="0"/>
          </a:p>
        </p:txBody>
      </p:sp>
      <p:sp>
        <p:nvSpPr>
          <p:cNvPr id="73" name="TextBox 72">
            <a:extLst>
              <a:ext uri="{FF2B5EF4-FFF2-40B4-BE49-F238E27FC236}">
                <a16:creationId xmlns:a16="http://schemas.microsoft.com/office/drawing/2014/main" id="{B4A0F2CE-1A68-30EA-585A-C8BA843F2092}"/>
              </a:ext>
            </a:extLst>
          </p:cNvPr>
          <p:cNvSpPr txBox="1"/>
          <p:nvPr/>
        </p:nvSpPr>
        <p:spPr>
          <a:xfrm>
            <a:off x="24156013" y="28975770"/>
            <a:ext cx="5345923" cy="1938992"/>
          </a:xfrm>
          <a:prstGeom prst="rect">
            <a:avLst/>
          </a:prstGeom>
          <a:noFill/>
        </p:spPr>
        <p:txBody>
          <a:bodyPr wrap="square">
            <a:spAutoFit/>
          </a:bodyPr>
          <a:lstStyle/>
          <a:p>
            <a:pPr marL="457200" lvl="1" algn="just"/>
            <a:r>
              <a:rPr lang="en-US" sz="4000">
                <a:solidFill>
                  <a:schemeClr val="tx2"/>
                </a:solidFill>
                <a:latin typeface="Times New Roman" panose="02020603050405020304" pitchFamily="18" charset="0"/>
                <a:cs typeface="Times New Roman" panose="02020603050405020304" pitchFamily="18" charset="0"/>
              </a:rPr>
              <a:t>Đánh giá trên tập test:</a:t>
            </a:r>
          </a:p>
          <a:p>
            <a:pPr marL="457200" lvl="1" algn="just"/>
            <a:r>
              <a:rPr lang="en-US" sz="4000">
                <a:solidFill>
                  <a:schemeClr val="tx2"/>
                </a:solidFill>
                <a:latin typeface="Times New Roman" panose="02020603050405020304" pitchFamily="18" charset="0"/>
                <a:cs typeface="Times New Roman" panose="02020603050405020304" pitchFamily="18" charset="0"/>
              </a:rPr>
              <a:t>F1-score: 73%</a:t>
            </a:r>
          </a:p>
          <a:p>
            <a:pPr marL="457200" lvl="1" algn="just"/>
            <a:r>
              <a:rPr lang="en-US" sz="4000">
                <a:solidFill>
                  <a:schemeClr val="tx2"/>
                </a:solidFill>
                <a:latin typeface="Times New Roman" panose="02020603050405020304" pitchFamily="18" charset="0"/>
                <a:cs typeface="Times New Roman" panose="02020603050405020304" pitchFamily="18" charset="0"/>
              </a:rPr>
              <a:t>EM: 73%</a:t>
            </a:r>
            <a:endParaRPr lang="en-US" sz="4000" dirty="0">
              <a:solidFill>
                <a:schemeClr val="tx2"/>
              </a:solidFill>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B8A72FEA-5207-5822-A905-419229846F13}"/>
              </a:ext>
            </a:extLst>
          </p:cNvPr>
          <p:cNvSpPr txBox="1"/>
          <p:nvPr/>
        </p:nvSpPr>
        <p:spPr>
          <a:xfrm>
            <a:off x="-1" y="15550389"/>
            <a:ext cx="14955373" cy="914400"/>
          </a:xfrm>
          <a:prstGeom prst="rect">
            <a:avLst/>
          </a:prstGeom>
          <a:solidFill>
            <a:schemeClr val="tx1">
              <a:lumMod val="75000"/>
            </a:schemeClr>
          </a:solidFill>
          <a:ln>
            <a:solidFill>
              <a:schemeClr val="tx1">
                <a:lumMod val="60000"/>
                <a:lumOff val="40000"/>
              </a:schemeClr>
            </a:solidFill>
          </a:ln>
          <a:effectLst>
            <a:outerShdw blurRad="50800" dist="38100" dir="8100000" algn="tr" rotWithShape="0">
              <a:prstClr val="black">
                <a:alpha val="40000"/>
              </a:prstClr>
            </a:outerShdw>
            <a:reflection blurRad="6350" stA="52000" endA="300" endPos="35000" dir="5400000" sy="-100000" algn="bl" rotWithShape="0"/>
          </a:effectLst>
        </p:spPr>
        <p:txBody>
          <a:bodyPr wrap="square" rtlCol="0" anchor="ctr" anchorCtr="0">
            <a:spAutoFit/>
          </a:bodyPr>
          <a:lstStyle>
            <a:defPPr>
              <a:defRPr lang="en-US"/>
            </a:defPPr>
            <a:lvl1pPr>
              <a:defRPr sz="5000" b="1">
                <a:solidFill>
                  <a:schemeClr val="bg1"/>
                </a:solidFill>
                <a:latin typeface="Times New Roman" panose="02020603050405020304" pitchFamily="18" charset="0"/>
                <a:cs typeface="Times New Roman" panose="02020603050405020304" pitchFamily="18" charset="0"/>
              </a:defRPr>
            </a:lvl1pPr>
          </a:lstStyle>
          <a:p>
            <a:r>
              <a:rPr lang="en-US" dirty="0"/>
              <a:t>2. </a:t>
            </a:r>
            <a:r>
              <a:rPr lang="en-US" dirty="0" err="1"/>
              <a:t>Mục</a:t>
            </a:r>
            <a:r>
              <a:rPr lang="en-US" dirty="0"/>
              <a:t> </a:t>
            </a:r>
            <a:r>
              <a:rPr lang="en-US" dirty="0" err="1"/>
              <a:t>tiêu</a:t>
            </a:r>
            <a:r>
              <a:rPr lang="en-US" dirty="0"/>
              <a:t> </a:t>
            </a:r>
            <a:r>
              <a:rPr lang="en-US" dirty="0" err="1"/>
              <a:t>đề</a:t>
            </a:r>
            <a:r>
              <a:rPr lang="en-US" dirty="0"/>
              <a:t> </a:t>
            </a:r>
            <a:r>
              <a:rPr lang="en-US" dirty="0" err="1"/>
              <a:t>tài</a:t>
            </a:r>
            <a:endParaRPr lang="en-US" dirty="0"/>
          </a:p>
        </p:txBody>
      </p:sp>
      <p:pic>
        <p:nvPicPr>
          <p:cNvPr id="9" name="Picture 8">
            <a:extLst>
              <a:ext uri="{FF2B5EF4-FFF2-40B4-BE49-F238E27FC236}">
                <a16:creationId xmlns:a16="http://schemas.microsoft.com/office/drawing/2014/main" id="{C83C3ADC-A23D-0A9E-C433-0EEF9DAB3255}"/>
              </a:ext>
            </a:extLst>
          </p:cNvPr>
          <p:cNvPicPr>
            <a:picLocks noChangeAspect="1"/>
          </p:cNvPicPr>
          <p:nvPr/>
        </p:nvPicPr>
        <p:blipFill>
          <a:blip r:embed="rId18"/>
          <a:stretch>
            <a:fillRect/>
          </a:stretch>
        </p:blipFill>
        <p:spPr>
          <a:xfrm>
            <a:off x="781113" y="21740698"/>
            <a:ext cx="12444579" cy="5240656"/>
          </a:xfrm>
          <a:prstGeom prst="rect">
            <a:avLst/>
          </a:prstGeom>
        </p:spPr>
      </p:pic>
      <p:pic>
        <p:nvPicPr>
          <p:cNvPr id="20" name="Picture 19">
            <a:extLst>
              <a:ext uri="{FF2B5EF4-FFF2-40B4-BE49-F238E27FC236}">
                <a16:creationId xmlns:a16="http://schemas.microsoft.com/office/drawing/2014/main" id="{651EA855-494F-FD2D-0765-1F58C8228647}"/>
              </a:ext>
            </a:extLst>
          </p:cNvPr>
          <p:cNvPicPr>
            <a:picLocks noChangeAspect="1"/>
          </p:cNvPicPr>
          <p:nvPr/>
        </p:nvPicPr>
        <p:blipFill>
          <a:blip r:embed="rId19"/>
          <a:stretch>
            <a:fillRect/>
          </a:stretch>
        </p:blipFill>
        <p:spPr>
          <a:xfrm>
            <a:off x="6575712" y="28194630"/>
            <a:ext cx="7033102" cy="7190666"/>
          </a:xfrm>
          <a:prstGeom prst="rect">
            <a:avLst/>
          </a:prstGeom>
        </p:spPr>
      </p:pic>
      <p:pic>
        <p:nvPicPr>
          <p:cNvPr id="25" name="Picture 24">
            <a:extLst>
              <a:ext uri="{FF2B5EF4-FFF2-40B4-BE49-F238E27FC236}">
                <a16:creationId xmlns:a16="http://schemas.microsoft.com/office/drawing/2014/main" id="{FCE2C4D2-562C-3304-94E7-B335F81471E2}"/>
              </a:ext>
            </a:extLst>
          </p:cNvPr>
          <p:cNvPicPr>
            <a:picLocks noChangeAspect="1"/>
          </p:cNvPicPr>
          <p:nvPr/>
        </p:nvPicPr>
        <p:blipFill>
          <a:blip r:embed="rId20"/>
          <a:stretch>
            <a:fillRect/>
          </a:stretch>
        </p:blipFill>
        <p:spPr>
          <a:xfrm>
            <a:off x="21370731" y="9331329"/>
            <a:ext cx="8606480" cy="8817302"/>
          </a:xfrm>
          <a:prstGeom prst="rect">
            <a:avLst/>
          </a:prstGeom>
        </p:spPr>
      </p:pic>
      <p:pic>
        <p:nvPicPr>
          <p:cNvPr id="75" name="Picture 74">
            <a:extLst>
              <a:ext uri="{FF2B5EF4-FFF2-40B4-BE49-F238E27FC236}">
                <a16:creationId xmlns:a16="http://schemas.microsoft.com/office/drawing/2014/main" id="{1F4A57C9-929D-8C9C-99B2-BE02E55703F9}"/>
              </a:ext>
            </a:extLst>
          </p:cNvPr>
          <p:cNvPicPr>
            <a:picLocks noChangeAspect="1"/>
          </p:cNvPicPr>
          <p:nvPr/>
        </p:nvPicPr>
        <p:blipFill rotWithShape="1">
          <a:blip r:embed="rId21"/>
          <a:srcRect b="14286"/>
          <a:stretch/>
        </p:blipFill>
        <p:spPr>
          <a:xfrm>
            <a:off x="0" y="0"/>
            <a:ext cx="30267275" cy="2927085"/>
          </a:xfrm>
          <a:prstGeom prst="rect">
            <a:avLst/>
          </a:prstGeom>
        </p:spPr>
      </p:pic>
      <p:sp>
        <p:nvSpPr>
          <p:cNvPr id="78" name="Rectangle 77">
            <a:extLst>
              <a:ext uri="{FF2B5EF4-FFF2-40B4-BE49-F238E27FC236}">
                <a16:creationId xmlns:a16="http://schemas.microsoft.com/office/drawing/2014/main" id="{9A42B37C-91F0-786E-A671-1EBA105417D8}"/>
              </a:ext>
            </a:extLst>
          </p:cNvPr>
          <p:cNvSpPr/>
          <p:nvPr/>
        </p:nvSpPr>
        <p:spPr>
          <a:xfrm>
            <a:off x="0" y="2896448"/>
            <a:ext cx="30267275" cy="2550939"/>
          </a:xfrm>
          <a:prstGeom prst="rect">
            <a:avLst/>
          </a:prstGeom>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600" b="1" dirty="0">
                <a:latin typeface="Calibri" panose="020F0502020204030204" pitchFamily="34" charset="0"/>
                <a:cs typeface="Calibri" panose="020F0502020204030204" pitchFamily="34" charset="0"/>
              </a:rPr>
              <a:t>KHÓA LUẬN TỐT NGHIỆP</a:t>
            </a:r>
          </a:p>
          <a:p>
            <a:pPr algn="ctr"/>
            <a:r>
              <a:rPr lang="en-US" sz="4800" b="1" dirty="0">
                <a:latin typeface="Calibri" panose="020F0502020204030204" pitchFamily="34" charset="0"/>
                <a:cs typeface="Calibri" panose="020F0502020204030204" pitchFamily="34" charset="0"/>
              </a:rPr>
              <a:t>CHUYÊN NGÀNH KHOA HỌC MÁY TÍNH</a:t>
            </a:r>
            <a:endParaRPr lang="en-US" sz="6000" b="1" dirty="0">
              <a:latin typeface="Calibri" panose="020F0502020204030204" pitchFamily="34" charset="0"/>
              <a:cs typeface="Calibri" panose="020F0502020204030204" pitchFamily="34" charset="0"/>
            </a:endParaRPr>
          </a:p>
        </p:txBody>
      </p:sp>
      <p:sp>
        <p:nvSpPr>
          <p:cNvPr id="82" name="Rectangle 81">
            <a:extLst>
              <a:ext uri="{FF2B5EF4-FFF2-40B4-BE49-F238E27FC236}">
                <a16:creationId xmlns:a16="http://schemas.microsoft.com/office/drawing/2014/main" id="{D025DDCB-7C9D-DE56-D6B3-324CF7F59CF6}"/>
              </a:ext>
            </a:extLst>
          </p:cNvPr>
          <p:cNvSpPr/>
          <p:nvPr/>
        </p:nvSpPr>
        <p:spPr>
          <a:xfrm>
            <a:off x="-1" y="5495324"/>
            <a:ext cx="30267275" cy="220143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indent="0" algn="ctr">
              <a:spcAft>
                <a:spcPts val="0"/>
              </a:spcAft>
            </a:pPr>
            <a:r>
              <a:rPr lang="en-US" sz="6000" b="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ỨNG DỤNG HỌC SÂU XÂY DỰNG MÔ HÌNH PHÂN TÍCH CÂU HỎI </a:t>
            </a:r>
          </a:p>
          <a:p>
            <a:pPr marL="0" marR="0" indent="0" algn="ctr">
              <a:spcAft>
                <a:spcPts val="0"/>
              </a:spcAft>
            </a:pPr>
            <a:r>
              <a:rPr lang="en-US" sz="6000" b="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TRONG BÀI TOÁN TRẢ LỜI CÂU HỎI</a:t>
            </a:r>
            <a:endParaRPr lang="en-US" sz="8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83" name="TextBox 82">
            <a:extLst>
              <a:ext uri="{FF2B5EF4-FFF2-40B4-BE49-F238E27FC236}">
                <a16:creationId xmlns:a16="http://schemas.microsoft.com/office/drawing/2014/main" id="{F8C5C931-08DD-4D87-C050-4D01974D54E1}"/>
              </a:ext>
            </a:extLst>
          </p:cNvPr>
          <p:cNvSpPr txBox="1"/>
          <p:nvPr/>
        </p:nvSpPr>
        <p:spPr>
          <a:xfrm>
            <a:off x="290064" y="7879697"/>
            <a:ext cx="29687147" cy="1938992"/>
          </a:xfrm>
          <a:prstGeom prst="rect">
            <a:avLst/>
          </a:prstGeom>
          <a:noFill/>
        </p:spPr>
        <p:txBody>
          <a:bodyPr wrap="square">
            <a:spAutoFit/>
          </a:bodyPr>
          <a:lstStyle/>
          <a:p>
            <a:pPr algn="ctr"/>
            <a:r>
              <a:rPr lang="en-US" sz="4000">
                <a:solidFill>
                  <a:srgbClr val="000000"/>
                </a:solidFill>
                <a:latin typeface="Times New Roman" panose="02020603050405020304" pitchFamily="18" charset="0"/>
                <a:cs typeface="Times New Roman" panose="02020603050405020304" pitchFamily="18" charset="0"/>
              </a:rPr>
              <a:t>Sinh viên: Trần Mỹ Linh 18066361, Đặng Văn Nghiêm 18056331</a:t>
            </a:r>
          </a:p>
          <a:p>
            <a:pPr algn="ctr"/>
            <a:r>
              <a:rPr lang="en-US" sz="4000">
                <a:solidFill>
                  <a:srgbClr val="000000"/>
                </a:solidFill>
                <a:latin typeface="Times New Roman" panose="02020603050405020304" pitchFamily="18" charset="0"/>
                <a:cs typeface="Times New Roman" panose="02020603050405020304" pitchFamily="18" charset="0"/>
              </a:rPr>
              <a:t>Giảng viên hướng dẫn: Ts. Đặng Thị Phúc</a:t>
            </a:r>
          </a:p>
          <a:p>
            <a:endParaRPr lang="en-US" sz="4000"/>
          </a:p>
        </p:txBody>
      </p:sp>
      <p:sp>
        <p:nvSpPr>
          <p:cNvPr id="62" name="TextBox 61">
            <a:extLst>
              <a:ext uri="{FF2B5EF4-FFF2-40B4-BE49-F238E27FC236}">
                <a16:creationId xmlns:a16="http://schemas.microsoft.com/office/drawing/2014/main" id="{EF589F18-2E96-6650-7C70-4ACEB038C676}"/>
              </a:ext>
            </a:extLst>
          </p:cNvPr>
          <p:cNvSpPr txBox="1"/>
          <p:nvPr/>
        </p:nvSpPr>
        <p:spPr>
          <a:xfrm>
            <a:off x="977698" y="36694300"/>
            <a:ext cx="13334891" cy="707886"/>
          </a:xfrm>
          <a:prstGeom prst="rect">
            <a:avLst/>
          </a:prstGeom>
          <a:noFill/>
        </p:spPr>
        <p:txBody>
          <a:bodyPr wrap="square">
            <a:spAutoFit/>
          </a:bodyPr>
          <a:lstStyle/>
          <a:p>
            <a:r>
              <a:rPr lang="en-US" sz="4000">
                <a:solidFill>
                  <a:schemeClr val="tx2"/>
                </a:solidFill>
                <a:latin typeface="Times New Roman" panose="02020603050405020304" pitchFamily="18" charset="0"/>
                <a:cs typeface="Times New Roman" panose="02020603050405020304" pitchFamily="18" charset="0"/>
              </a:rPr>
              <a:t>BM25 là thuật toán tìm kiếm tài liệu liên quan dựa vào câu hỏi</a:t>
            </a:r>
          </a:p>
        </p:txBody>
      </p:sp>
      <p:sp>
        <p:nvSpPr>
          <p:cNvPr id="7" name="Oval 6">
            <a:extLst>
              <a:ext uri="{FF2B5EF4-FFF2-40B4-BE49-F238E27FC236}">
                <a16:creationId xmlns:a16="http://schemas.microsoft.com/office/drawing/2014/main" id="{5EB793EA-BAA8-8331-DDAC-E4F5C7A66C1A}"/>
              </a:ext>
            </a:extLst>
          </p:cNvPr>
          <p:cNvSpPr/>
          <p:nvPr/>
        </p:nvSpPr>
        <p:spPr>
          <a:xfrm>
            <a:off x="29052542" y="41805999"/>
            <a:ext cx="898787" cy="8063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10</a:t>
            </a:r>
          </a:p>
        </p:txBody>
      </p:sp>
    </p:spTree>
    <p:extLst>
      <p:ext uri="{BB962C8B-B14F-4D97-AF65-F5344CB8AC3E}">
        <p14:creationId xmlns:p14="http://schemas.microsoft.com/office/powerpoint/2010/main" val="3332182174"/>
      </p:ext>
    </p:extLst>
  </p:cSld>
  <p:clrMapOvr>
    <a:masterClrMapping/>
  </p:clrMapOvr>
</p:sld>
</file>

<file path=ppt/theme/theme1.xml><?xml version="1.0" encoding="utf-8"?>
<a:theme xmlns:a="http://schemas.openxmlformats.org/drawingml/2006/main" name="InfographicsPoster_Tech_v1_mo">
  <a:themeElements>
    <a:clrScheme name="Custom 19">
      <a:dk1>
        <a:srgbClr val="0071BC"/>
      </a:dk1>
      <a:lt1>
        <a:srgbClr val="FFFFFF"/>
      </a:lt1>
      <a:dk2>
        <a:srgbClr val="191E28"/>
      </a:dk2>
      <a:lt2>
        <a:srgbClr val="F7931E"/>
      </a:lt2>
      <a:accent1>
        <a:srgbClr val="29ABE2"/>
      </a:accent1>
      <a:accent2>
        <a:srgbClr val="1B1464"/>
      </a:accent2>
      <a:accent3>
        <a:srgbClr val="F15A24"/>
      </a:accent3>
      <a:accent4>
        <a:srgbClr val="ED1C24"/>
      </a:accent4>
      <a:accent5>
        <a:srgbClr val="8CC63F"/>
      </a:accent5>
      <a:accent6>
        <a:srgbClr val="D4145A"/>
      </a:accent6>
      <a:hlink>
        <a:srgbClr val="29ABE2"/>
      </a:hlink>
      <a:folHlink>
        <a:srgbClr val="29ABE2"/>
      </a:folHlink>
    </a:clrScheme>
    <a:fontScheme name="Custom 10">
      <a:majorFont>
        <a:latin typeface="Tahoma"/>
        <a:ea typeface=""/>
        <a:cs typeface=""/>
      </a:majorFont>
      <a:minorFont>
        <a:latin typeface="Arial Narrow"/>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753508_Technology infographics poster_RVA_v4.potx" id="{6CFB736D-7DB4-4566-9568-CE35C858F8AB}" vid="{1A6105C9-D760-4AC9-BA9C-B3023B9898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9BC39D06-EEDE-42A2-B3BB-C660DC8711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143643-2CC1-40E8-8F96-3A622E5C8725}">
  <ds:schemaRefs>
    <ds:schemaRef ds:uri="http://schemas.microsoft.com/sharepoint/v3/contenttype/forms"/>
  </ds:schemaRefs>
</ds:datastoreItem>
</file>

<file path=customXml/itemProps3.xml><?xml version="1.0" encoding="utf-8"?>
<ds:datastoreItem xmlns:ds="http://schemas.openxmlformats.org/officeDocument/2006/customXml" ds:itemID="{E0CA591A-B9FA-47BD-A1F6-0A218B01BC5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Technology infographics poster</Template>
  <TotalTime>1252</TotalTime>
  <Words>459</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Narrow</vt:lpstr>
      <vt:lpstr>Calibri</vt:lpstr>
      <vt:lpstr>Cambria Math</vt:lpstr>
      <vt:lpstr>Tahoma</vt:lpstr>
      <vt:lpstr>Times New Roman</vt:lpstr>
      <vt:lpstr>InfographicsPoster_Tech_v1_mo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Hải Nam</dc:creator>
  <cp:lastModifiedBy>NGHIEM</cp:lastModifiedBy>
  <cp:revision>185</cp:revision>
  <dcterms:created xsi:type="dcterms:W3CDTF">2021-06-07T07:59:00Z</dcterms:created>
  <dcterms:modified xsi:type="dcterms:W3CDTF">2022-06-05T12:36:02Z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