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64" r:id="rId9"/>
    <p:sldId id="263" r:id="rId10"/>
    <p:sldId id="262" r:id="rId11"/>
    <p:sldId id="269" r:id="rId1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9EFD7"/>
    <a:srgbClr val="ECF4EE"/>
    <a:srgbClr val="C00000"/>
    <a:srgbClr val="BCD6C2"/>
    <a:srgbClr val="F0E5C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4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12.9.2014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221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12.9.2014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09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12.9.2014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274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12.9.2014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177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12.9.2014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320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12.9.2014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75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12.9.2014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55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12.9.2014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916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12.9.2014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770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12.9.2014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675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12.9.2014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90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3D71-5132-4725-81BF-C354BDD78DE3}" type="datetimeFigureOut">
              <a:rPr lang="fi-FI" smtClean="0"/>
              <a:t>12.9.2014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159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/>
          <p:cNvSpPr/>
          <p:nvPr/>
        </p:nvSpPr>
        <p:spPr>
          <a:xfrm>
            <a:off x="2663788" y="539095"/>
            <a:ext cx="6264696" cy="576064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Pyöristetty suorakulmio 4"/>
          <p:cNvSpPr/>
          <p:nvPr/>
        </p:nvSpPr>
        <p:spPr>
          <a:xfrm>
            <a:off x="2879811" y="3334641"/>
            <a:ext cx="1821634" cy="110977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/>
              <a:t>Hakea A:ta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/>
              <a:t>Hakea B:tä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/>
              <a:t>Hakea C:tä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/>
              <a:t>…</a:t>
            </a:r>
            <a:endParaRPr lang="fi-FI" sz="1400" b="1" dirty="0"/>
          </a:p>
        </p:txBody>
      </p:sp>
      <p:sp>
        <p:nvSpPr>
          <p:cNvPr id="6" name="Pyöristetty suorakulmio 5"/>
          <p:cNvSpPr/>
          <p:nvPr/>
        </p:nvSpPr>
        <p:spPr>
          <a:xfrm>
            <a:off x="2915816" y="1308124"/>
            <a:ext cx="1692188" cy="1109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b="1" dirty="0" smtClean="0"/>
              <a:t>Kysely 1 – 10.9.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b="1" dirty="0" smtClean="0"/>
              <a:t>Kysely 2 – 8.9.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b="1" dirty="0" smtClean="0"/>
              <a:t>Kysely 3 – 17.7.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400" b="1" dirty="0" smtClean="0"/>
          </a:p>
        </p:txBody>
      </p:sp>
      <p:sp>
        <p:nvSpPr>
          <p:cNvPr id="7" name="Suorakulmio 6"/>
          <p:cNvSpPr/>
          <p:nvPr/>
        </p:nvSpPr>
        <p:spPr>
          <a:xfrm>
            <a:off x="2879812" y="793775"/>
            <a:ext cx="172819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Voitko tarkistaa?</a:t>
            </a:r>
            <a:endParaRPr lang="fi-FI" dirty="0"/>
          </a:p>
        </p:txBody>
      </p:sp>
      <p:sp>
        <p:nvSpPr>
          <p:cNvPr id="8" name="Suorakulmio 7"/>
          <p:cNvSpPr/>
          <p:nvPr/>
        </p:nvSpPr>
        <p:spPr>
          <a:xfrm>
            <a:off x="4860032" y="796770"/>
            <a:ext cx="1728192" cy="36004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Omat tietosi</a:t>
            </a:r>
            <a:endParaRPr lang="fi-FI" dirty="0"/>
          </a:p>
        </p:txBody>
      </p:sp>
      <p:sp>
        <p:nvSpPr>
          <p:cNvPr id="9" name="Suorakulmio 8"/>
          <p:cNvSpPr/>
          <p:nvPr/>
        </p:nvSpPr>
        <p:spPr>
          <a:xfrm>
            <a:off x="2879812" y="2820292"/>
            <a:ext cx="1821633" cy="36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Haluatko…</a:t>
            </a:r>
            <a:endParaRPr lang="fi-FI" dirty="0"/>
          </a:p>
        </p:txBody>
      </p:sp>
      <p:sp>
        <p:nvSpPr>
          <p:cNvPr id="10" name="Pyöristetty suorakulmio 9"/>
          <p:cNvSpPr/>
          <p:nvPr/>
        </p:nvSpPr>
        <p:spPr>
          <a:xfrm>
            <a:off x="4896036" y="2276872"/>
            <a:ext cx="1692188" cy="250770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b="1" dirty="0" smtClean="0"/>
              <a:t>Kuluva vuosi</a:t>
            </a:r>
          </a:p>
        </p:txBody>
      </p:sp>
      <p:sp>
        <p:nvSpPr>
          <p:cNvPr id="11" name="Pyöristetty suorakulmio 10"/>
          <p:cNvSpPr/>
          <p:nvPr/>
        </p:nvSpPr>
        <p:spPr>
          <a:xfrm>
            <a:off x="5076056" y="2597540"/>
            <a:ext cx="1512168" cy="250770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b="1" dirty="0" smtClean="0"/>
              <a:t>Tulot</a:t>
            </a:r>
          </a:p>
        </p:txBody>
      </p:sp>
      <p:sp>
        <p:nvSpPr>
          <p:cNvPr id="12" name="Pyöristetty suorakulmio 11"/>
          <p:cNvSpPr/>
          <p:nvPr/>
        </p:nvSpPr>
        <p:spPr>
          <a:xfrm>
            <a:off x="5076056" y="2928110"/>
            <a:ext cx="1512168" cy="250770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b="1" dirty="0" smtClean="0"/>
              <a:t>Menot</a:t>
            </a:r>
          </a:p>
        </p:txBody>
      </p:sp>
      <p:sp>
        <p:nvSpPr>
          <p:cNvPr id="13" name="Pyöristetty suorakulmio 12"/>
          <p:cNvSpPr/>
          <p:nvPr/>
        </p:nvSpPr>
        <p:spPr>
          <a:xfrm>
            <a:off x="4896036" y="3293247"/>
            <a:ext cx="1692188" cy="461697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100" b="1" dirty="0" smtClean="0"/>
              <a:t>Viimeisimmät tapahtumat</a:t>
            </a:r>
          </a:p>
        </p:txBody>
      </p:sp>
      <p:sp>
        <p:nvSpPr>
          <p:cNvPr id="14" name="Pyöristetty suorakulmio 13"/>
          <p:cNvSpPr/>
          <p:nvPr/>
        </p:nvSpPr>
        <p:spPr>
          <a:xfrm>
            <a:off x="5076056" y="3804601"/>
            <a:ext cx="1512168" cy="250770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b="1" dirty="0" smtClean="0"/>
              <a:t>Lahja</a:t>
            </a:r>
          </a:p>
        </p:txBody>
      </p:sp>
      <p:sp>
        <p:nvSpPr>
          <p:cNvPr id="15" name="Pyöristetty suorakulmio 14"/>
          <p:cNvSpPr/>
          <p:nvPr/>
        </p:nvSpPr>
        <p:spPr>
          <a:xfrm>
            <a:off x="5076056" y="4125568"/>
            <a:ext cx="1512168" cy="250770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b="1" dirty="0" smtClean="0"/>
              <a:t>Kauppa</a:t>
            </a:r>
          </a:p>
        </p:txBody>
      </p:sp>
      <p:sp>
        <p:nvSpPr>
          <p:cNvPr id="16" name="Pyöristetty suorakulmio 15"/>
          <p:cNvSpPr/>
          <p:nvPr/>
        </p:nvSpPr>
        <p:spPr>
          <a:xfrm>
            <a:off x="4860032" y="4485608"/>
            <a:ext cx="1728192" cy="250770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b="1" dirty="0" smtClean="0"/>
              <a:t>Varallisuus</a:t>
            </a:r>
          </a:p>
        </p:txBody>
      </p:sp>
      <p:sp>
        <p:nvSpPr>
          <p:cNvPr id="17" name="Pyöristetty suorakulmio 16"/>
          <p:cNvSpPr/>
          <p:nvPr/>
        </p:nvSpPr>
        <p:spPr>
          <a:xfrm>
            <a:off x="5076056" y="4845648"/>
            <a:ext cx="1512168" cy="250770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b="1" dirty="0" smtClean="0"/>
              <a:t>Asunto</a:t>
            </a:r>
          </a:p>
        </p:txBody>
      </p:sp>
      <p:sp>
        <p:nvSpPr>
          <p:cNvPr id="18" name="Pyöristetty suorakulmio 17"/>
          <p:cNvSpPr/>
          <p:nvPr/>
        </p:nvSpPr>
        <p:spPr>
          <a:xfrm>
            <a:off x="5076056" y="5168426"/>
            <a:ext cx="1512168" cy="250770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b="1" dirty="0" smtClean="0"/>
              <a:t>Kesämökki</a:t>
            </a:r>
          </a:p>
        </p:txBody>
      </p:sp>
      <p:sp>
        <p:nvSpPr>
          <p:cNvPr id="19" name="Pyöristetty suorakulmio 18"/>
          <p:cNvSpPr/>
          <p:nvPr/>
        </p:nvSpPr>
        <p:spPr>
          <a:xfrm>
            <a:off x="5076056" y="5498818"/>
            <a:ext cx="1512168" cy="250770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b="1" dirty="0" smtClean="0"/>
              <a:t>Osakkeet</a:t>
            </a:r>
          </a:p>
        </p:txBody>
      </p:sp>
      <p:pic>
        <p:nvPicPr>
          <p:cNvPr id="20" name="Picture 6" descr="Person Male Light Icon 256x256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2" y="539095"/>
            <a:ext cx="8295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rson-Female-Ligh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0" y="683111"/>
            <a:ext cx="878777" cy="87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uorakulmio 21"/>
          <p:cNvSpPr/>
          <p:nvPr/>
        </p:nvSpPr>
        <p:spPr>
          <a:xfrm>
            <a:off x="2851093" y="4759119"/>
            <a:ext cx="1821633" cy="36004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/>
              <a:t>Kysy! Vastaamme.</a:t>
            </a:r>
            <a:endParaRPr lang="fi-FI" sz="1600" dirty="0"/>
          </a:p>
        </p:txBody>
      </p:sp>
      <p:sp>
        <p:nvSpPr>
          <p:cNvPr id="23" name="Suorakulmio 22"/>
          <p:cNvSpPr/>
          <p:nvPr/>
        </p:nvSpPr>
        <p:spPr>
          <a:xfrm>
            <a:off x="6804248" y="804890"/>
            <a:ext cx="1728192" cy="360040"/>
          </a:xfrm>
          <a:prstGeom prst="rect">
            <a:avLst/>
          </a:prstGeom>
          <a:solidFill>
            <a:schemeClr val="accent6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Veroarkistosi</a:t>
            </a:r>
            <a:endParaRPr lang="fi-FI" dirty="0"/>
          </a:p>
        </p:txBody>
      </p:sp>
      <p:sp>
        <p:nvSpPr>
          <p:cNvPr id="24" name="Pyöristetty suorakulmio 23"/>
          <p:cNvSpPr/>
          <p:nvPr/>
        </p:nvSpPr>
        <p:spPr>
          <a:xfrm>
            <a:off x="6804248" y="1331183"/>
            <a:ext cx="1728192" cy="15969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/>
              <a:t>X-vero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/>
              <a:t>Y-vero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/>
              <a:t>X-vero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/>
              <a:t>B-vero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/>
              <a:t>…</a:t>
            </a:r>
            <a:br>
              <a:rPr lang="fi-FI" sz="1400" b="1" dirty="0" smtClean="0"/>
            </a:br>
            <a:endParaRPr lang="fi-FI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400" b="1" dirty="0" smtClean="0"/>
          </a:p>
        </p:txBody>
      </p:sp>
      <p:sp>
        <p:nvSpPr>
          <p:cNvPr id="25" name="Pyöristetty suorakulmio 24"/>
          <p:cNvSpPr/>
          <p:nvPr/>
        </p:nvSpPr>
        <p:spPr>
          <a:xfrm>
            <a:off x="4860032" y="1302375"/>
            <a:ext cx="1692188" cy="250770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b="1" dirty="0" smtClean="0"/>
              <a:t>Henkilötiedot</a:t>
            </a:r>
          </a:p>
        </p:txBody>
      </p:sp>
      <p:sp>
        <p:nvSpPr>
          <p:cNvPr id="26" name="Pyöristetty suorakulmio 25"/>
          <p:cNvSpPr/>
          <p:nvPr/>
        </p:nvSpPr>
        <p:spPr>
          <a:xfrm>
            <a:off x="5040052" y="1612239"/>
            <a:ext cx="1512168" cy="250770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b="1" dirty="0" smtClean="0"/>
              <a:t>Yhteystiedot</a:t>
            </a:r>
          </a:p>
        </p:txBody>
      </p:sp>
      <p:sp>
        <p:nvSpPr>
          <p:cNvPr id="27" name="Pyöristetty suorakulmio 26"/>
          <p:cNvSpPr/>
          <p:nvPr/>
        </p:nvSpPr>
        <p:spPr>
          <a:xfrm>
            <a:off x="5040052" y="1916832"/>
            <a:ext cx="1512168" cy="250770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b="1" dirty="0" smtClean="0"/>
              <a:t>Perhesuhteet</a:t>
            </a:r>
          </a:p>
        </p:txBody>
      </p:sp>
      <p:sp>
        <p:nvSpPr>
          <p:cNvPr id="28" name="Suorakulmio 27"/>
          <p:cNvSpPr/>
          <p:nvPr/>
        </p:nvSpPr>
        <p:spPr>
          <a:xfrm>
            <a:off x="6812064" y="3186277"/>
            <a:ext cx="1728192" cy="3600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Verotilisi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29" name="Pyöristetty suorakulmio 28"/>
          <p:cNvSpPr/>
          <p:nvPr/>
        </p:nvSpPr>
        <p:spPr>
          <a:xfrm>
            <a:off x="6812064" y="3691812"/>
            <a:ext cx="1728192" cy="1393372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accent4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>
                <a:solidFill>
                  <a:schemeClr val="tx1"/>
                </a:solidFill>
              </a:rPr>
              <a:t>Saldo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>
                <a:solidFill>
                  <a:schemeClr val="tx1"/>
                </a:solidFill>
              </a:rPr>
              <a:t>Katso tilitapahtumat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>
                <a:solidFill>
                  <a:schemeClr val="tx1"/>
                </a:solidFill>
              </a:rPr>
              <a:t>Maksa!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Pyöristetty suorakulmio 29"/>
          <p:cNvSpPr/>
          <p:nvPr/>
        </p:nvSpPr>
        <p:spPr>
          <a:xfrm>
            <a:off x="4211960" y="332656"/>
            <a:ext cx="3456384" cy="3504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b="1" dirty="0" err="1" smtClean="0">
                <a:solidFill>
                  <a:schemeClr val="bg2">
                    <a:lumMod val="25000"/>
                  </a:schemeClr>
                </a:solidFill>
              </a:rPr>
              <a:t>OmaVero-palvelunäkymä</a:t>
            </a:r>
            <a:endParaRPr lang="fi-FI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" name="Picture 2" descr="http://cdn.flaticon.com/png/256/133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2957486"/>
            <a:ext cx="3806310" cy="38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uorakulmio 31"/>
          <p:cNvSpPr/>
          <p:nvPr/>
        </p:nvSpPr>
        <p:spPr>
          <a:xfrm>
            <a:off x="578529" y="3618327"/>
            <a:ext cx="1214423" cy="2585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b="1" dirty="0" smtClean="0"/>
              <a:t>Voitko tarkistaa?</a:t>
            </a:r>
            <a:endParaRPr lang="fi-FI" sz="1100" b="1" dirty="0"/>
          </a:p>
        </p:txBody>
      </p:sp>
      <p:sp>
        <p:nvSpPr>
          <p:cNvPr id="33" name="Suorakulmio 32"/>
          <p:cNvSpPr/>
          <p:nvPr/>
        </p:nvSpPr>
        <p:spPr>
          <a:xfrm>
            <a:off x="578530" y="4552856"/>
            <a:ext cx="1214423" cy="25851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b="1" dirty="0" smtClean="0"/>
              <a:t>Omat tietosi</a:t>
            </a:r>
            <a:endParaRPr lang="fi-FI" sz="1100" b="1" dirty="0"/>
          </a:p>
        </p:txBody>
      </p:sp>
      <p:sp>
        <p:nvSpPr>
          <p:cNvPr id="34" name="Suorakulmio 33"/>
          <p:cNvSpPr/>
          <p:nvPr/>
        </p:nvSpPr>
        <p:spPr>
          <a:xfrm>
            <a:off x="578529" y="3945710"/>
            <a:ext cx="1280085" cy="258518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b="1" dirty="0" smtClean="0"/>
              <a:t>Haluatko…</a:t>
            </a:r>
            <a:endParaRPr lang="fi-FI" sz="1100" b="1" dirty="0"/>
          </a:p>
        </p:txBody>
      </p:sp>
      <p:sp>
        <p:nvSpPr>
          <p:cNvPr id="35" name="Suorakulmio 34"/>
          <p:cNvSpPr/>
          <p:nvPr/>
        </p:nvSpPr>
        <p:spPr>
          <a:xfrm>
            <a:off x="578529" y="4243945"/>
            <a:ext cx="1280085" cy="25851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b="1" dirty="0" smtClean="0"/>
              <a:t>Kysy! Vastaamme.</a:t>
            </a:r>
            <a:endParaRPr lang="fi-FI" sz="1050" b="1" dirty="0"/>
          </a:p>
        </p:txBody>
      </p:sp>
      <p:sp>
        <p:nvSpPr>
          <p:cNvPr id="36" name="Suorakulmio 35"/>
          <p:cNvSpPr/>
          <p:nvPr/>
        </p:nvSpPr>
        <p:spPr>
          <a:xfrm>
            <a:off x="578528" y="4860641"/>
            <a:ext cx="1214423" cy="258518"/>
          </a:xfrm>
          <a:prstGeom prst="rect">
            <a:avLst/>
          </a:prstGeom>
          <a:solidFill>
            <a:schemeClr val="accent6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b="1" dirty="0" smtClean="0"/>
              <a:t>Veroarkistosi</a:t>
            </a:r>
            <a:endParaRPr lang="fi-FI" sz="1100" b="1" dirty="0"/>
          </a:p>
        </p:txBody>
      </p:sp>
      <p:sp>
        <p:nvSpPr>
          <p:cNvPr id="37" name="Suorakulmio 36"/>
          <p:cNvSpPr/>
          <p:nvPr/>
        </p:nvSpPr>
        <p:spPr>
          <a:xfrm>
            <a:off x="578527" y="5198573"/>
            <a:ext cx="1214423" cy="2585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b="1" dirty="0" smtClean="0">
                <a:solidFill>
                  <a:schemeClr val="tx1"/>
                </a:solidFill>
              </a:rPr>
              <a:t>Verotilisi</a:t>
            </a:r>
            <a:endParaRPr lang="fi-FI" sz="1100" b="1" dirty="0">
              <a:solidFill>
                <a:schemeClr val="tx1"/>
              </a:solidFill>
            </a:endParaRPr>
          </a:p>
        </p:txBody>
      </p:sp>
      <p:sp>
        <p:nvSpPr>
          <p:cNvPr id="38" name="Ellipsi 37"/>
          <p:cNvSpPr/>
          <p:nvPr/>
        </p:nvSpPr>
        <p:spPr>
          <a:xfrm>
            <a:off x="865635" y="1521823"/>
            <a:ext cx="1932358" cy="79001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b="1" dirty="0" err="1" smtClean="0">
                <a:solidFill>
                  <a:schemeClr val="tx1"/>
                </a:solidFill>
              </a:rPr>
              <a:t>Tunnistautunut</a:t>
            </a:r>
            <a:r>
              <a:rPr lang="fi-FI" sz="1400" b="1" dirty="0" smtClean="0">
                <a:solidFill>
                  <a:schemeClr val="tx1"/>
                </a:solidFill>
              </a:rPr>
              <a:t> asiakas</a:t>
            </a:r>
            <a:endParaRPr lang="fi-FI" sz="1400" b="1" dirty="0">
              <a:solidFill>
                <a:schemeClr val="tx1"/>
              </a:solidFill>
            </a:endParaRPr>
          </a:p>
        </p:txBody>
      </p:sp>
      <p:sp>
        <p:nvSpPr>
          <p:cNvPr id="39" name="Suorakulmio 38"/>
          <p:cNvSpPr/>
          <p:nvPr/>
        </p:nvSpPr>
        <p:spPr>
          <a:xfrm>
            <a:off x="2833091" y="5293811"/>
            <a:ext cx="1821633" cy="360040"/>
          </a:xfrm>
          <a:prstGeom prst="rect">
            <a:avLst/>
          </a:prstGeom>
          <a:solidFill>
            <a:srgbClr val="FF66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b="1" dirty="0" smtClean="0">
                <a:solidFill>
                  <a:schemeClr val="tx1"/>
                </a:solidFill>
              </a:rPr>
              <a:t>Valtuutukset</a:t>
            </a:r>
            <a:endParaRPr lang="fi-FI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/>
          <p:cNvSpPr/>
          <p:nvPr/>
        </p:nvSpPr>
        <p:spPr>
          <a:xfrm>
            <a:off x="2627784" y="548680"/>
            <a:ext cx="5760640" cy="576064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Pyöristetty suorakulmio 5"/>
          <p:cNvSpPr/>
          <p:nvPr/>
        </p:nvSpPr>
        <p:spPr>
          <a:xfrm>
            <a:off x="2915816" y="1308124"/>
            <a:ext cx="5112568" cy="4857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Kysely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Tarkistatko pankin G meille ilmoittaman korkotiedon ja taustalla olevan lainan?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Firma Oy on maksanut sinulle palkkaa ensimmäistä kertaa 1.9.201X. Voitko kertoa jotain työsuhteesta?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Kysely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Pertti Perinnönjättäjä on kuollut 7.9.2014. Voitko tarkistaa sukulaisuussuhteesi ja muut pyytämämme tiedot?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Kysely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Olet myynyt puolisosi kanssa kesämökin 15.8.2014, tarkistatko kaupan tiedot?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Kysely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Vuokralaisesi asunnossa Kotikatu 6 muutti pois 1.5.2014 – onko asunto jo vuokrattu?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600" b="1" dirty="0" smtClean="0"/>
          </a:p>
        </p:txBody>
      </p:sp>
      <p:sp>
        <p:nvSpPr>
          <p:cNvPr id="7" name="Suorakulmio 6"/>
          <p:cNvSpPr/>
          <p:nvPr/>
        </p:nvSpPr>
        <p:spPr>
          <a:xfrm>
            <a:off x="2879812" y="793775"/>
            <a:ext cx="514857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Olemme saaneet sinusta nämä tiedot, tarkistatko?</a:t>
            </a:r>
            <a:endParaRPr lang="fi-FI" b="1" dirty="0"/>
          </a:p>
        </p:txBody>
      </p:sp>
      <p:pic>
        <p:nvPicPr>
          <p:cNvPr id="20" name="Picture 6" descr="Person Male Light Icon 256x256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2" y="539095"/>
            <a:ext cx="8295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rson-Female-Ligh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0" y="683111"/>
            <a:ext cx="878777" cy="87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cdn.flaticon.com/png/256/133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2957486"/>
            <a:ext cx="3806310" cy="38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uorakulmio 23"/>
          <p:cNvSpPr/>
          <p:nvPr/>
        </p:nvSpPr>
        <p:spPr>
          <a:xfrm>
            <a:off x="578529" y="3618327"/>
            <a:ext cx="1214423" cy="2585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b="1" dirty="0" smtClean="0"/>
              <a:t>Voitko tarkistaa?</a:t>
            </a:r>
            <a:endParaRPr lang="fi-FI" sz="1100" b="1" dirty="0"/>
          </a:p>
        </p:txBody>
      </p:sp>
    </p:spTree>
    <p:extLst>
      <p:ext uri="{BB962C8B-B14F-4D97-AF65-F5344CB8AC3E}">
        <p14:creationId xmlns:p14="http://schemas.microsoft.com/office/powerpoint/2010/main" val="37371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/>
          <p:cNvSpPr/>
          <p:nvPr/>
        </p:nvSpPr>
        <p:spPr>
          <a:xfrm>
            <a:off x="2627784" y="548680"/>
            <a:ext cx="4608512" cy="576064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Pyöristetty suorakulmio 5"/>
          <p:cNvSpPr/>
          <p:nvPr/>
        </p:nvSpPr>
        <p:spPr>
          <a:xfrm>
            <a:off x="2915816" y="1308124"/>
            <a:ext cx="4104456" cy="3489028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Oletko teettänyt taloosi remppaa?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Oletko ajanut autolla tai bussilla töihin?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Oletko vuokrannut asuntoasi (sitä mummolta perimääsi) ja maksanut korjauskuluja?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Oletko myynyt kommandiittiyhtiö-osuuksiasi? (kun sinulla kerran on niitä)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Oletko lahjoittanut mitään isompaa? Älä viivyttele ilmoittamisessa, säästät!! </a:t>
            </a:r>
          </a:p>
        </p:txBody>
      </p:sp>
      <p:sp>
        <p:nvSpPr>
          <p:cNvPr id="7" name="Suorakulmio 6"/>
          <p:cNvSpPr/>
          <p:nvPr/>
        </p:nvSpPr>
        <p:spPr>
          <a:xfrm>
            <a:off x="2879812" y="793775"/>
            <a:ext cx="4140460" cy="36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Sinulla voi olla oikeus johonkin näistä:</a:t>
            </a:r>
            <a:endParaRPr lang="fi-FI" b="1" dirty="0"/>
          </a:p>
        </p:txBody>
      </p:sp>
      <p:pic>
        <p:nvPicPr>
          <p:cNvPr id="20" name="Picture 6" descr="Person Male Light Icon 256x256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2" y="539095"/>
            <a:ext cx="8295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rson-Female-Ligh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0" y="683111"/>
            <a:ext cx="878777" cy="87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dn.flaticon.com/png/256/133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2957486"/>
            <a:ext cx="3806310" cy="38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orakulmio 8"/>
          <p:cNvSpPr/>
          <p:nvPr/>
        </p:nvSpPr>
        <p:spPr>
          <a:xfrm>
            <a:off x="578529" y="3945710"/>
            <a:ext cx="1280085" cy="258518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b="1" dirty="0" smtClean="0"/>
              <a:t>Haluatko…</a:t>
            </a:r>
            <a:endParaRPr lang="fi-FI" sz="1100" b="1" dirty="0"/>
          </a:p>
        </p:txBody>
      </p:sp>
    </p:spTree>
    <p:extLst>
      <p:ext uri="{BB962C8B-B14F-4D97-AF65-F5344CB8AC3E}">
        <p14:creationId xmlns:p14="http://schemas.microsoft.com/office/powerpoint/2010/main" val="36198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/>
          <p:cNvSpPr/>
          <p:nvPr/>
        </p:nvSpPr>
        <p:spPr>
          <a:xfrm>
            <a:off x="2627784" y="548680"/>
            <a:ext cx="4608512" cy="576064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Pyöristetty suorakulmio 5"/>
          <p:cNvSpPr/>
          <p:nvPr/>
        </p:nvSpPr>
        <p:spPr>
          <a:xfrm>
            <a:off x="2915816" y="1308124"/>
            <a:ext cx="4104456" cy="2336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Kokeile kysymällä jotain!</a:t>
            </a:r>
            <a:br>
              <a:rPr lang="fi-FI" sz="1600" b="1" dirty="0" smtClean="0"/>
            </a:br>
            <a:r>
              <a:rPr lang="fi-FI" sz="1600" b="1" dirty="0" smtClean="0"/>
              <a:t/>
            </a:r>
            <a:br>
              <a:rPr lang="fi-FI" sz="1600" b="1" dirty="0" smtClean="0"/>
            </a:br>
            <a:r>
              <a:rPr lang="fi-FI" sz="1600" b="1" dirty="0" smtClean="0"/>
              <a:t/>
            </a:r>
            <a:br>
              <a:rPr lang="fi-FI" sz="1600" b="1" dirty="0" smtClean="0"/>
            </a:br>
            <a:r>
              <a:rPr lang="fi-FI" sz="1600" b="1" dirty="0" smtClean="0"/>
              <a:t/>
            </a:r>
            <a:br>
              <a:rPr lang="fi-FI" sz="1600" b="1" dirty="0" smtClean="0"/>
            </a:br>
            <a:r>
              <a:rPr lang="fi-FI" sz="1600" b="1" dirty="0" smtClean="0"/>
              <a:t/>
            </a:r>
            <a:br>
              <a:rPr lang="fi-FI" sz="1600" b="1" dirty="0" smtClean="0"/>
            </a:br>
            <a:r>
              <a:rPr lang="fi-FI" sz="1600" b="1" dirty="0" smtClean="0"/>
              <a:t/>
            </a:r>
            <a:br>
              <a:rPr lang="fi-FI" sz="1600" b="1" dirty="0" smtClean="0"/>
            </a:br>
            <a:endParaRPr lang="fi-FI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Voit myös soittaa tai </a:t>
            </a:r>
            <a:r>
              <a:rPr lang="fi-FI" sz="1600" b="1" dirty="0" err="1" smtClean="0"/>
              <a:t>chattailla</a:t>
            </a:r>
            <a:r>
              <a:rPr lang="fi-FI" sz="1600" b="1" dirty="0"/>
              <a:t>!</a:t>
            </a:r>
            <a:endParaRPr lang="fi-FI" sz="1600" b="1" dirty="0" smtClean="0"/>
          </a:p>
        </p:txBody>
      </p:sp>
      <p:sp>
        <p:nvSpPr>
          <p:cNvPr id="7" name="Suorakulmio 6"/>
          <p:cNvSpPr/>
          <p:nvPr/>
        </p:nvSpPr>
        <p:spPr>
          <a:xfrm>
            <a:off x="2879812" y="793775"/>
            <a:ext cx="4140460" cy="36004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Älykäs keskustelupalvelumme vastaa!</a:t>
            </a:r>
            <a:endParaRPr lang="fi-FI" b="1" dirty="0"/>
          </a:p>
        </p:txBody>
      </p:sp>
      <p:pic>
        <p:nvPicPr>
          <p:cNvPr id="20" name="Picture 6" descr="Person Male Light Icon 256x256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2" y="539095"/>
            <a:ext cx="8295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rson-Female-Ligh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0" y="683111"/>
            <a:ext cx="878777" cy="87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orakulmio 1"/>
          <p:cNvSpPr/>
          <p:nvPr/>
        </p:nvSpPr>
        <p:spPr>
          <a:xfrm>
            <a:off x="3131840" y="1844824"/>
            <a:ext cx="3672408" cy="93610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 descr="http://cdn.flaticon.com/png/256/133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2957486"/>
            <a:ext cx="3806310" cy="38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orakulmio 8"/>
          <p:cNvSpPr/>
          <p:nvPr/>
        </p:nvSpPr>
        <p:spPr>
          <a:xfrm>
            <a:off x="578529" y="4243945"/>
            <a:ext cx="1280085" cy="25851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b="1" dirty="0" smtClean="0"/>
              <a:t>Kysy! Vastaamme.</a:t>
            </a:r>
            <a:endParaRPr lang="fi-FI" sz="1050" b="1" dirty="0"/>
          </a:p>
        </p:txBody>
      </p:sp>
      <p:sp>
        <p:nvSpPr>
          <p:cNvPr id="3" name="Suorakulmio 2"/>
          <p:cNvSpPr/>
          <p:nvPr/>
        </p:nvSpPr>
        <p:spPr>
          <a:xfrm>
            <a:off x="4932040" y="3861048"/>
            <a:ext cx="2088232" cy="216024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200" dirty="0" smtClean="0">
                <a:solidFill>
                  <a:schemeClr val="tx1"/>
                </a:solidFill>
              </a:rPr>
              <a:t>Hei, olen </a:t>
            </a:r>
            <a:r>
              <a:rPr lang="fi-FI" sz="1200" dirty="0" err="1" smtClean="0">
                <a:solidFill>
                  <a:schemeClr val="tx1"/>
                </a:solidFill>
              </a:rPr>
              <a:t>Vero-Mikke</a:t>
            </a:r>
            <a:r>
              <a:rPr lang="fi-FI" sz="1200" dirty="0" smtClean="0">
                <a:solidFill>
                  <a:schemeClr val="tx1"/>
                </a:solidFill>
              </a:rPr>
              <a:t>, </a:t>
            </a:r>
            <a:br>
              <a:rPr lang="fi-FI" sz="1200" dirty="0" smtClean="0">
                <a:solidFill>
                  <a:schemeClr val="tx1"/>
                </a:solidFill>
              </a:rPr>
            </a:br>
            <a:r>
              <a:rPr lang="fi-FI" sz="1200" dirty="0" smtClean="0">
                <a:solidFill>
                  <a:schemeClr val="tx1"/>
                </a:solidFill>
              </a:rPr>
              <a:t>voinko auttaa?</a:t>
            </a:r>
            <a:endParaRPr lang="fi-FI" sz="1200" dirty="0">
              <a:solidFill>
                <a:schemeClr val="tx1"/>
              </a:solidFill>
            </a:endParaRPr>
          </a:p>
        </p:txBody>
      </p:sp>
      <p:pic>
        <p:nvPicPr>
          <p:cNvPr id="11" name="Picture 4" descr="Office-Client-Male-Ligh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030" y="3954777"/>
            <a:ext cx="421242" cy="4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5076056" y="4502463"/>
            <a:ext cx="1800200" cy="5107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io 9"/>
          <p:cNvSpPr/>
          <p:nvPr/>
        </p:nvSpPr>
        <p:spPr>
          <a:xfrm>
            <a:off x="6372200" y="5085184"/>
            <a:ext cx="504056" cy="1440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 smtClean="0"/>
              <a:t>Lähetä</a:t>
            </a:r>
            <a:endParaRPr lang="fi-FI" sz="800" b="1" dirty="0"/>
          </a:p>
        </p:txBody>
      </p:sp>
    </p:spTree>
    <p:extLst>
      <p:ext uri="{BB962C8B-B14F-4D97-AF65-F5344CB8AC3E}">
        <p14:creationId xmlns:p14="http://schemas.microsoft.com/office/powerpoint/2010/main" val="11822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/>
          <p:cNvSpPr/>
          <p:nvPr/>
        </p:nvSpPr>
        <p:spPr>
          <a:xfrm>
            <a:off x="2627784" y="548680"/>
            <a:ext cx="4608512" cy="576064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Pyöristetty suorakulmio 5"/>
          <p:cNvSpPr/>
          <p:nvPr/>
        </p:nvSpPr>
        <p:spPr>
          <a:xfrm>
            <a:off x="2915816" y="1308124"/>
            <a:ext cx="4104456" cy="3489028"/>
          </a:xfrm>
          <a:prstGeom prst="roundRect">
            <a:avLst/>
          </a:prstGeom>
          <a:solidFill>
            <a:srgbClr val="7030A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600" b="1" dirty="0" smtClean="0"/>
              <a:t>Kooste pysyvistä tiedoista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600" b="1" dirty="0" smtClean="0"/>
              <a:t>Listaus tapahtumakohtaisista tiedoista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600" b="1" dirty="0" smtClean="0"/>
              <a:t>Mahdollisuus kyseenalaistaa, ei suoraan korjata tietoja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i-FI" sz="1600" b="1" dirty="0" smtClean="0"/>
              <a:t>”Tarkistuspyyntö” menee suoraan tiedon ilmoittajalle, joka mahdollisesti korjaa Verohallinnolle ilmoittamansa tiedon</a:t>
            </a:r>
            <a:endParaRPr lang="fi-FI" sz="1600" b="1" dirty="0"/>
          </a:p>
        </p:txBody>
      </p:sp>
      <p:sp>
        <p:nvSpPr>
          <p:cNvPr id="7" name="Suorakulmio 6"/>
          <p:cNvSpPr/>
          <p:nvPr/>
        </p:nvSpPr>
        <p:spPr>
          <a:xfrm>
            <a:off x="2879812" y="793775"/>
            <a:ext cx="4140460" cy="36004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Omat henkilökohtaiset tietosi:</a:t>
            </a:r>
            <a:endParaRPr lang="fi-FI" dirty="0"/>
          </a:p>
        </p:txBody>
      </p:sp>
      <p:pic>
        <p:nvPicPr>
          <p:cNvPr id="20" name="Picture 6" descr="Person Male Light Icon 256x256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2" y="539095"/>
            <a:ext cx="8295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rson-Female-Ligh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0" y="683111"/>
            <a:ext cx="878777" cy="87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dn.flaticon.com/png/256/133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2957486"/>
            <a:ext cx="3806310" cy="38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orakulmio 9"/>
          <p:cNvSpPr/>
          <p:nvPr/>
        </p:nvSpPr>
        <p:spPr>
          <a:xfrm>
            <a:off x="578530" y="4552856"/>
            <a:ext cx="1214423" cy="25851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b="1" dirty="0" smtClean="0"/>
              <a:t>Omat tietosi</a:t>
            </a:r>
            <a:endParaRPr lang="fi-FI" sz="1100" b="1" dirty="0"/>
          </a:p>
        </p:txBody>
      </p:sp>
    </p:spTree>
    <p:extLst>
      <p:ext uri="{BB962C8B-B14F-4D97-AF65-F5344CB8AC3E}">
        <p14:creationId xmlns:p14="http://schemas.microsoft.com/office/powerpoint/2010/main" val="37161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/>
          <p:cNvSpPr/>
          <p:nvPr/>
        </p:nvSpPr>
        <p:spPr>
          <a:xfrm>
            <a:off x="2627784" y="548680"/>
            <a:ext cx="4608512" cy="576064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Pyöristetty suorakulmio 5"/>
          <p:cNvSpPr/>
          <p:nvPr/>
        </p:nvSpPr>
        <p:spPr>
          <a:xfrm>
            <a:off x="2915816" y="1308124"/>
            <a:ext cx="4104456" cy="44971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X-veron verotuspäätös vuodelta 2013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Avaa PDF/HTML-tiedosto!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/>
              <a:t>X-veron verotuspäätös vuodelta </a:t>
            </a:r>
            <a:r>
              <a:rPr lang="fi-FI" sz="1600" b="1" dirty="0" smtClean="0"/>
              <a:t>2012</a:t>
            </a:r>
            <a:endParaRPr lang="fi-FI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/>
              <a:t>Avaa PDF/HTML-tiedosto!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/>
              <a:t>X-veron verotuspäätös vuodelta </a:t>
            </a:r>
            <a:r>
              <a:rPr lang="fi-FI" sz="1600" b="1" dirty="0" smtClean="0"/>
              <a:t>2011</a:t>
            </a:r>
            <a:endParaRPr lang="fi-FI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/>
              <a:t>Avaa PDF/HTML-tiedosto</a:t>
            </a:r>
            <a:r>
              <a:rPr lang="fi-FI" sz="1600" b="1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Y-veron </a:t>
            </a:r>
            <a:r>
              <a:rPr lang="fi-FI" sz="1600" b="1" dirty="0"/>
              <a:t>verotuspäätös vuodelta 2013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/>
              <a:t>Avaa PDF/HTML-tiedosto!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Y-veron </a:t>
            </a:r>
            <a:r>
              <a:rPr lang="fi-FI" sz="1600" b="1" dirty="0"/>
              <a:t>verotuspäätös vuodelta </a:t>
            </a:r>
            <a:r>
              <a:rPr lang="fi-FI" sz="1600" b="1" dirty="0" smtClean="0"/>
              <a:t>2012</a:t>
            </a:r>
            <a:endParaRPr lang="fi-FI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/>
              <a:t>Avaa PDF/HTML-tiedosto!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Z-veron </a:t>
            </a:r>
            <a:r>
              <a:rPr lang="fi-FI" sz="1600" b="1" dirty="0"/>
              <a:t>verotuspäätös vuodelta </a:t>
            </a:r>
            <a:r>
              <a:rPr lang="fi-FI" sz="1600" b="1" dirty="0" smtClean="0"/>
              <a:t>2011</a:t>
            </a:r>
            <a:endParaRPr lang="fi-FI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/>
              <a:t>Avaa PDF/HTML-tiedosto!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G-veron </a:t>
            </a:r>
            <a:r>
              <a:rPr lang="fi-FI" sz="1600" b="1" dirty="0"/>
              <a:t>verotuspäätös vuodelta </a:t>
            </a:r>
            <a:r>
              <a:rPr lang="fi-FI" sz="1600" b="1" dirty="0" smtClean="0"/>
              <a:t>2011</a:t>
            </a:r>
            <a:endParaRPr lang="fi-FI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/>
              <a:t>Avaa PDF/HTML-tiedosto!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/>
              <a:t>P-veron </a:t>
            </a:r>
            <a:r>
              <a:rPr lang="fi-FI" sz="1600" b="1" dirty="0"/>
              <a:t>verotuspäätös vuodelta </a:t>
            </a:r>
            <a:r>
              <a:rPr lang="fi-FI" sz="1600" b="1" dirty="0" smtClean="0"/>
              <a:t>2010</a:t>
            </a:r>
            <a:endParaRPr lang="fi-FI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600" b="1" dirty="0"/>
              <a:t>Avaa PDF/HTML-tiedosto!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sz="1600" b="1" dirty="0" smtClean="0"/>
          </a:p>
        </p:txBody>
      </p:sp>
      <p:sp>
        <p:nvSpPr>
          <p:cNvPr id="7" name="Suorakulmio 6"/>
          <p:cNvSpPr/>
          <p:nvPr/>
        </p:nvSpPr>
        <p:spPr>
          <a:xfrm>
            <a:off x="2879812" y="793775"/>
            <a:ext cx="4140460" cy="360040"/>
          </a:xfrm>
          <a:prstGeom prst="rect">
            <a:avLst/>
          </a:prstGeom>
          <a:solidFill>
            <a:schemeClr val="accent6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Kaivele veroarkistoasi!</a:t>
            </a:r>
            <a:endParaRPr lang="fi-FI" b="1" dirty="0"/>
          </a:p>
        </p:txBody>
      </p:sp>
      <p:pic>
        <p:nvPicPr>
          <p:cNvPr id="20" name="Picture 6" descr="Person Male Light Icon 256x256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2" y="539095"/>
            <a:ext cx="8295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rson-Female-Ligh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0" y="683111"/>
            <a:ext cx="878777" cy="87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dn.flaticon.com/png/256/133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2957486"/>
            <a:ext cx="3806310" cy="38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orakulmio 9"/>
          <p:cNvSpPr/>
          <p:nvPr/>
        </p:nvSpPr>
        <p:spPr>
          <a:xfrm>
            <a:off x="578528" y="4860641"/>
            <a:ext cx="1214423" cy="258518"/>
          </a:xfrm>
          <a:prstGeom prst="rect">
            <a:avLst/>
          </a:prstGeom>
          <a:solidFill>
            <a:schemeClr val="accent6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b="1" dirty="0" smtClean="0"/>
              <a:t>Veroarkistosi</a:t>
            </a:r>
            <a:endParaRPr lang="fi-FI" sz="1100" b="1" dirty="0"/>
          </a:p>
        </p:txBody>
      </p:sp>
    </p:spTree>
    <p:extLst>
      <p:ext uri="{BB962C8B-B14F-4D97-AF65-F5344CB8AC3E}">
        <p14:creationId xmlns:p14="http://schemas.microsoft.com/office/powerpoint/2010/main" val="20839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dn.flaticon.com/png/256/133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2957486"/>
            <a:ext cx="3806310" cy="38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2"/>
          <p:cNvSpPr/>
          <p:nvPr/>
        </p:nvSpPr>
        <p:spPr>
          <a:xfrm>
            <a:off x="578527" y="5198573"/>
            <a:ext cx="1214423" cy="2585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b="1" dirty="0" smtClean="0">
                <a:solidFill>
                  <a:schemeClr val="tx1"/>
                </a:solidFill>
              </a:rPr>
              <a:t>Verotilisi</a:t>
            </a:r>
            <a:endParaRPr lang="fi-FI" sz="1100" b="1" dirty="0">
              <a:solidFill>
                <a:schemeClr val="tx1"/>
              </a:solidFill>
            </a:endParaRPr>
          </a:p>
        </p:txBody>
      </p:sp>
      <p:sp>
        <p:nvSpPr>
          <p:cNvPr id="4" name="Suorakulmio 3"/>
          <p:cNvSpPr/>
          <p:nvPr/>
        </p:nvSpPr>
        <p:spPr>
          <a:xfrm>
            <a:off x="2627784" y="548680"/>
            <a:ext cx="4608512" cy="576064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Pyöristetty suorakulmio 4"/>
          <p:cNvSpPr/>
          <p:nvPr/>
        </p:nvSpPr>
        <p:spPr>
          <a:xfrm>
            <a:off x="2915816" y="1308124"/>
            <a:ext cx="4104456" cy="16493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>
                <a:solidFill>
                  <a:schemeClr val="tx1"/>
                </a:solidFill>
              </a:rPr>
              <a:t>Tavanomainen verkkopankkityyppinen palvelunäkymä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>
                <a:solidFill>
                  <a:schemeClr val="tx1"/>
                </a:solidFill>
              </a:rPr>
              <a:t>Erääntyvät maksut  maksettavissa oman verkkopankin tms. kautta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b="1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Suorakulmio 5"/>
          <p:cNvSpPr/>
          <p:nvPr/>
        </p:nvSpPr>
        <p:spPr>
          <a:xfrm>
            <a:off x="2879812" y="793775"/>
            <a:ext cx="4140460" cy="3600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Maksutilanteesi suhteessa Verohallintoon</a:t>
            </a:r>
            <a:endParaRPr lang="fi-FI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Person Male Light Icon 256x256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2" y="539095"/>
            <a:ext cx="8295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erson-Female-Ligh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0" y="683111"/>
            <a:ext cx="878777" cy="87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3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547663" y="476672"/>
            <a:ext cx="6912767" cy="360040"/>
          </a:xfrm>
          <a:prstGeom prst="rect">
            <a:avLst/>
          </a:prstGeom>
          <a:solidFill>
            <a:schemeClr val="accent6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 smtClean="0"/>
              <a:t>Veroarkisto</a:t>
            </a:r>
            <a:endParaRPr lang="fi-FI" dirty="0"/>
          </a:p>
        </p:txBody>
      </p:sp>
      <p:sp>
        <p:nvSpPr>
          <p:cNvPr id="3" name="Pyöristetty suorakulmio 2"/>
          <p:cNvSpPr/>
          <p:nvPr/>
        </p:nvSpPr>
        <p:spPr>
          <a:xfrm>
            <a:off x="1581555" y="980728"/>
            <a:ext cx="6878876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sz="1400" b="1" dirty="0" smtClean="0"/>
              <a:t>Tuloverotuspäätökset 2016-2018 (html)</a:t>
            </a:r>
          </a:p>
        </p:txBody>
      </p:sp>
      <p:sp>
        <p:nvSpPr>
          <p:cNvPr id="4" name="Tekstiruutu 3"/>
          <p:cNvSpPr txBox="1"/>
          <p:nvPr/>
        </p:nvSpPr>
        <p:spPr>
          <a:xfrm>
            <a:off x="1581555" y="1975100"/>
            <a:ext cx="2126349" cy="3416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Verovuosi 2018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</p:txBody>
      </p:sp>
      <p:sp>
        <p:nvSpPr>
          <p:cNvPr id="5" name="Tekstiruutu 4"/>
          <p:cNvSpPr txBox="1"/>
          <p:nvPr/>
        </p:nvSpPr>
        <p:spPr>
          <a:xfrm>
            <a:off x="3957818" y="1975100"/>
            <a:ext cx="2126349" cy="341632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Verovuosi 2017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</p:txBody>
      </p:sp>
      <p:sp>
        <p:nvSpPr>
          <p:cNvPr id="6" name="Tekstiruutu 5"/>
          <p:cNvSpPr txBox="1"/>
          <p:nvPr/>
        </p:nvSpPr>
        <p:spPr>
          <a:xfrm>
            <a:off x="6334082" y="1975100"/>
            <a:ext cx="2126349" cy="341632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Verovuosi 2016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0" t="8134" r="39103" b="3590"/>
          <a:stretch/>
        </p:blipFill>
        <p:spPr bwMode="auto">
          <a:xfrm>
            <a:off x="3976025" y="2335140"/>
            <a:ext cx="2108141" cy="285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0" t="8134" r="39103" b="3590"/>
          <a:stretch/>
        </p:blipFill>
        <p:spPr bwMode="auto">
          <a:xfrm>
            <a:off x="6352290" y="2335140"/>
            <a:ext cx="2108141" cy="285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0" t="8134" r="39103" b="3590"/>
          <a:stretch/>
        </p:blipFill>
        <p:spPr bwMode="auto">
          <a:xfrm>
            <a:off x="1599763" y="2328585"/>
            <a:ext cx="2108141" cy="285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orakulmio 9"/>
          <p:cNvSpPr/>
          <p:nvPr/>
        </p:nvSpPr>
        <p:spPr>
          <a:xfrm>
            <a:off x="3957818" y="5503492"/>
            <a:ext cx="2126349" cy="36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b="1" dirty="0" smtClean="0"/>
              <a:t>Hae oikaisua!</a:t>
            </a:r>
            <a:endParaRPr lang="fi-FI" sz="1400" b="1" dirty="0"/>
          </a:p>
        </p:txBody>
      </p:sp>
      <p:sp>
        <p:nvSpPr>
          <p:cNvPr id="11" name="Suorakulmio 10"/>
          <p:cNvSpPr/>
          <p:nvPr/>
        </p:nvSpPr>
        <p:spPr>
          <a:xfrm>
            <a:off x="6352290" y="5517232"/>
            <a:ext cx="2126349" cy="36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b="1" dirty="0" smtClean="0"/>
              <a:t>Hae oikaisua!</a:t>
            </a:r>
            <a:endParaRPr lang="fi-FI" sz="1400" b="1" dirty="0"/>
          </a:p>
        </p:txBody>
      </p:sp>
      <p:sp>
        <p:nvSpPr>
          <p:cNvPr id="7" name="Tekstiruutu 6"/>
          <p:cNvSpPr txBox="1"/>
          <p:nvPr/>
        </p:nvSpPr>
        <p:spPr>
          <a:xfrm>
            <a:off x="1547663" y="1556792"/>
            <a:ext cx="21602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Avoin asia:</a:t>
            </a:r>
            <a:endParaRPr lang="fi-FI" dirty="0"/>
          </a:p>
        </p:txBody>
      </p:sp>
      <p:sp>
        <p:nvSpPr>
          <p:cNvPr id="13" name="Tekstiruutu 12"/>
          <p:cNvSpPr txBox="1"/>
          <p:nvPr/>
        </p:nvSpPr>
        <p:spPr>
          <a:xfrm>
            <a:off x="3957818" y="1556792"/>
            <a:ext cx="450261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Päätetyt asiat: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873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Verohallinto">
      <a:dk1>
        <a:srgbClr val="000000"/>
      </a:dk1>
      <a:lt1>
        <a:srgbClr val="FFFFFF"/>
      </a:lt1>
      <a:dk2>
        <a:srgbClr val="006600"/>
      </a:dk2>
      <a:lt2>
        <a:srgbClr val="E5EFE5"/>
      </a:lt2>
      <a:accent1>
        <a:srgbClr val="006600"/>
      </a:accent1>
      <a:accent2>
        <a:srgbClr val="FF9933"/>
      </a:accent2>
      <a:accent3>
        <a:srgbClr val="FFFFFF"/>
      </a:accent3>
      <a:accent4>
        <a:srgbClr val="000000"/>
      </a:accent4>
      <a:accent5>
        <a:srgbClr val="66A366"/>
      </a:accent5>
      <a:accent6>
        <a:srgbClr val="FFCC99"/>
      </a:accent6>
      <a:hlink>
        <a:srgbClr val="FF9933"/>
      </a:hlink>
      <a:folHlink>
        <a:srgbClr val="FFCC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c76ee15418447c48d0a20b845db3b4a xmlns="294485bf-d662-4a9d-a870-dcdc40405948">
      <Terms xmlns="http://schemas.microsoft.com/office/infopath/2007/PartnerControls"/>
    </kc76ee15418447c48d0a20b845db3b4a>
    <Osaprojekti_x0020__x0028_HTV_x0029_ xmlns="294485bf-d662-4a9d-a870-dcdc40405948" xsi:nil="true"/>
    <TaxCatchAll xmlns="ac86da84-ec6f-4cd6-855f-be5c7e0c753d"/>
    <d2a3072ef8ad4eb982de5ff8febe85f8 xmlns="294485bf-d662-4a9d-a870-dcdc40405948">
      <Terms xmlns="http://schemas.microsoft.com/office/infopath/2007/PartnerControls"/>
    </d2a3072ef8ad4eb982de5ff8febe85f8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DDA475E867E7DF41B595FB02E96AE401" ma:contentTypeVersion="6" ma:contentTypeDescription="Luo uusi asiakirja." ma:contentTypeScope="" ma:versionID="9de8b7d8cf976b10ab78600da2edf53b">
  <xsd:schema xmlns:xsd="http://www.w3.org/2001/XMLSchema" xmlns:xs="http://www.w3.org/2001/XMLSchema" xmlns:p="http://schemas.microsoft.com/office/2006/metadata/properties" xmlns:ns2="294485bf-d662-4a9d-a870-dcdc40405948" xmlns:ns3="ac86da84-ec6f-4cd6-855f-be5c7e0c753d" targetNamespace="http://schemas.microsoft.com/office/2006/metadata/properties" ma:root="true" ma:fieldsID="c49044a2a13bf858b5ef30a3f83f961c" ns2:_="" ns3:_="">
    <xsd:import namespace="294485bf-d662-4a9d-a870-dcdc40405948"/>
    <xsd:import namespace="ac86da84-ec6f-4cd6-855f-be5c7e0c753d"/>
    <xsd:element name="properties">
      <xsd:complexType>
        <xsd:sequence>
          <xsd:element name="documentManagement">
            <xsd:complexType>
              <xsd:all>
                <xsd:element ref="ns2:kc76ee15418447c48d0a20b845db3b4a" minOccurs="0"/>
                <xsd:element ref="ns3:TaxCatchAll" minOccurs="0"/>
                <xsd:element ref="ns2:d2a3072ef8ad4eb982de5ff8febe85f8" minOccurs="0"/>
                <xsd:element ref="ns2:Osaprojekti_x0020__x0028_HTV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485bf-d662-4a9d-a870-dcdc40405948" elementFormDefault="qualified">
    <xsd:import namespace="http://schemas.microsoft.com/office/2006/documentManagement/types"/>
    <xsd:import namespace="http://schemas.microsoft.com/office/infopath/2007/PartnerControls"/>
    <xsd:element name="kc76ee15418447c48d0a20b845db3b4a" ma:index="9" nillable="true" ma:taxonomy="true" ma:internalName="kc76ee15418447c48d0a20b845db3b4a" ma:taxonomyFieldName="Tila" ma:displayName="Tila" ma:default="" ma:fieldId="{4c76ee15-4184-47c4-8d0a-20b845db3b4a}" ma:sspId="e66af9cb-1a41-4350-a0a6-7758188c5ee7" ma:termSetId="bf99bead-3374-4daf-bb78-c28b637a4f5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2a3072ef8ad4eb982de5ff8febe85f8" ma:index="12" nillable="true" ma:taxonomy="true" ma:internalName="d2a3072ef8ad4eb982de5ff8febe85f8" ma:taxonomyFieldName="Luokka" ma:displayName="Luokka" ma:default="" ma:fieldId="{d2a3072e-f8ad-4eb9-82de-5ff8febe85f8}" ma:sspId="e66af9cb-1a41-4350-a0a6-7758188c5ee7" ma:termSetId="e381c1b3-e02d-4e68-a320-fc2532f0a99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saprojekti_x0020__x0028_HTV_x0029_" ma:index="13" nillable="true" ma:displayName="Osaprojekti (HTV)" ma:format="Dropdown" ma:internalName="Osaprojekti_x0020__x0028_HTV_x0029_">
      <xsd:simpleType>
        <xsd:restriction base="dms:Choice">
          <xsd:enumeration value="Säännöstön määrittely"/>
          <xsd:enumeration value="Joustava valmistuminen"/>
          <xsd:enumeration value="Tulorekisteri"/>
          <xsd:enumeration value="Tulorekisterin ulkopuolisten tietojen keruu"/>
          <xsd:enumeration value="Sähköisten palveluiden kehittäminen"/>
          <xsd:enumeration value="Siirtymäajan suunnitelma"/>
          <xsd:enumeration value="Vuosi-ilmoitustietojen valvonta siirtymäaikana"/>
          <xsd:enumeration value="Tulostee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6da84-ec6f-4cd6-855f-be5c7e0c753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Luokituksen Kaikki-sarake" ma:hidden="true" ma:list="{f7c811b5-0100-4b08-84a8-ba5cbfdf6c27}" ma:internalName="TaxCatchAll" ma:showField="CatchAllData" ma:web="ac86da84-ec6f-4cd6-855f-be5c7e0c75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A5BFC4-D967-4528-9B56-ACCC88A27286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ac86da84-ec6f-4cd6-855f-be5c7e0c753d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294485bf-d662-4a9d-a870-dcdc4040594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DAD0A7-428D-4C8D-BCD7-1E81FCB3F7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37D9DE-25E8-4D1C-8B9F-07CDBE30CD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4485bf-d662-4a9d-a870-dcdc40405948"/>
    <ds:schemaRef ds:uri="ac86da84-ec6f-4cd6-855f-be5c7e0c75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210</TotalTime>
  <Words>375</Words>
  <Application>Microsoft Office PowerPoint</Application>
  <PresentationFormat>Näytössä katseltava diaesitys (4:3)</PresentationFormat>
  <Paragraphs>137</Paragraphs>
  <Slides>8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9" baseType="lpstr">
      <vt:lpstr>Blank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Verohallinto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Mikael af Hällström</dc:creator>
  <cp:lastModifiedBy>Jukka Kyhäräinen</cp:lastModifiedBy>
  <cp:revision>24</cp:revision>
  <dcterms:created xsi:type="dcterms:W3CDTF">2014-09-08T10:29:20Z</dcterms:created>
  <dcterms:modified xsi:type="dcterms:W3CDTF">2014-09-12T10:32:47Z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0x010100DDA475E867E7DF41B595FB02E96AE401</vt:lpwstr>
  </property>
  <property fmtid="{D5CDD505-2E9C-101B-9397-08002B2CF9AE}" pid="3" name="Luokka">
    <vt:lpwstr/>
  </property>
  <property fmtid="{D5CDD505-2E9C-101B-9397-08002B2CF9AE}" pid="4" name="Tila">
    <vt:lpwstr/>
  </property>
</Properties>
</file>