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p:nvPr/>
        </p:nvSpPr>
        <p:spPr>
          <a:xfrm>
            <a:off x="609600" y="937310"/>
            <a:ext cx="8169000" cy="3048000"/>
          </a:xfrm>
          <a:prstGeom prst="rect">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lt1"/>
                </a:solidFill>
                <a:latin typeface="Calibri"/>
                <a:ea typeface="Calibri"/>
                <a:cs typeface="Calibri"/>
                <a:sym typeface="Calibri"/>
              </a:rPr>
              <a:t>The Battle of Neighborhoods</a:t>
            </a:r>
            <a:endParaRPr/>
          </a:p>
          <a:p>
            <a:pPr indent="0" lvl="0" marL="0" marR="0" rtl="0" algn="ctr">
              <a:spcBef>
                <a:spcPts val="0"/>
              </a:spcBef>
              <a:spcAft>
                <a:spcPts val="0"/>
              </a:spcAft>
              <a:buNone/>
            </a:pPr>
            <a:r>
              <a:rPr lang="en-US" sz="2800">
                <a:solidFill>
                  <a:schemeClr val="lt1"/>
                </a:solidFill>
                <a:latin typeface="Calibri"/>
                <a:ea typeface="Calibri"/>
                <a:cs typeface="Calibri"/>
                <a:sym typeface="Calibri"/>
              </a:rPr>
              <a:t>Nikhil Ghirnikar</a:t>
            </a:r>
            <a:endParaRPr b="0" i="0" sz="2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Coursera IBM Data Science Capstone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p:nvPr/>
        </p:nvSpPr>
        <p:spPr>
          <a:xfrm>
            <a:off x="0" y="0"/>
            <a:ext cx="9144000" cy="600364"/>
          </a:xfrm>
          <a:prstGeom prst="rect">
            <a:avLst/>
          </a:prstGeom>
          <a:solidFill>
            <a:srgbClr val="002147"/>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Trebuchet MS"/>
                <a:ea typeface="Trebuchet MS"/>
                <a:cs typeface="Trebuchet MS"/>
                <a:sym typeface="Trebuchet MS"/>
              </a:rPr>
              <a:t>Conclusion</a:t>
            </a:r>
            <a:endParaRPr/>
          </a:p>
        </p:txBody>
      </p:sp>
      <p:sp>
        <p:nvSpPr>
          <p:cNvPr id="155" name="Google Shape;155;p22"/>
          <p:cNvSpPr/>
          <p:nvPr/>
        </p:nvSpPr>
        <p:spPr>
          <a:xfrm>
            <a:off x="636104" y="1166682"/>
            <a:ext cx="7779026" cy="4915576"/>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7000"/>
              </a:lnSpc>
              <a:spcBef>
                <a:spcPts val="0"/>
              </a:spcBef>
              <a:spcAft>
                <a:spcPts val="0"/>
              </a:spcAft>
              <a:buClr>
                <a:srgbClr val="000000"/>
              </a:buClr>
              <a:buSzPts val="2000"/>
              <a:buFont typeface="Arial"/>
              <a:buChar char="•"/>
            </a:pPr>
            <a:r>
              <a:rPr lang="en-US" sz="2000">
                <a:solidFill>
                  <a:srgbClr val="000000"/>
                </a:solidFill>
                <a:latin typeface="Calibri"/>
                <a:ea typeface="Calibri"/>
                <a:cs typeface="Calibri"/>
                <a:sym typeface="Calibri"/>
              </a:rPr>
              <a:t>The project work was only done on the zip codes of New York and Toronto, which includes 401 zip codes each having 150 features even after dimensionality reduction with PCA. The problem is that we have a huge feature space but limited number of samples. We can collect data from entire United States and Canada, which will make our dataset well balanced. </a:t>
            </a:r>
            <a:endParaRPr/>
          </a:p>
          <a:p>
            <a:pPr indent="-285750" lvl="0" marL="285750" marR="0" rtl="0" algn="l">
              <a:lnSpc>
                <a:spcPct val="107000"/>
              </a:lnSpc>
              <a:spcBef>
                <a:spcPts val="800"/>
              </a:spcBef>
              <a:spcAft>
                <a:spcPts val="0"/>
              </a:spcAft>
              <a:buClr>
                <a:srgbClr val="000000"/>
              </a:buClr>
              <a:buSzPts val="2000"/>
              <a:buFont typeface="Arial"/>
              <a:buChar char="•"/>
            </a:pPr>
            <a:r>
              <a:rPr lang="en-US" sz="2000">
                <a:solidFill>
                  <a:srgbClr val="000000"/>
                </a:solidFill>
                <a:latin typeface="Calibri"/>
                <a:ea typeface="Calibri"/>
                <a:cs typeface="Calibri"/>
                <a:sym typeface="Calibri"/>
              </a:rPr>
              <a:t>From figure 5 and 6, we can spot certain outlier in our data. In future we will try to filter out those outliers for more robust clustering.</a:t>
            </a:r>
            <a:endParaRPr/>
          </a:p>
          <a:p>
            <a:pPr indent="-285750" lvl="0" marL="285750" marR="0" rtl="0" algn="l">
              <a:lnSpc>
                <a:spcPct val="107000"/>
              </a:lnSpc>
              <a:spcBef>
                <a:spcPts val="800"/>
              </a:spcBef>
              <a:spcAft>
                <a:spcPts val="0"/>
              </a:spcAft>
              <a:buClr>
                <a:srgbClr val="000000"/>
              </a:buClr>
              <a:buSzPts val="2000"/>
              <a:buFont typeface="Arial"/>
              <a:buChar char="•"/>
            </a:pPr>
            <a:r>
              <a:rPr lang="en-US" sz="2000">
                <a:solidFill>
                  <a:srgbClr val="000000"/>
                </a:solidFill>
                <a:latin typeface="Calibri"/>
                <a:ea typeface="Calibri"/>
                <a:cs typeface="Calibri"/>
                <a:sym typeface="Calibri"/>
              </a:rPr>
              <a:t>There could be other clustering algorithms that can work better. In future, DBSCAN seems to be a good fit for our data.</a:t>
            </a:r>
            <a:endParaRPr/>
          </a:p>
          <a:p>
            <a:pPr indent="-285750" lvl="0" marL="285750" marR="0" rtl="0" algn="l">
              <a:lnSpc>
                <a:spcPct val="107000"/>
              </a:lnSpc>
              <a:spcBef>
                <a:spcPts val="800"/>
              </a:spcBef>
              <a:spcAft>
                <a:spcPts val="0"/>
              </a:spcAft>
              <a:buClr>
                <a:srgbClr val="000000"/>
              </a:buClr>
              <a:buSzPts val="2000"/>
              <a:buFont typeface="Arial"/>
              <a:buChar char="•"/>
            </a:pPr>
            <a:r>
              <a:rPr lang="en-US" sz="2000">
                <a:solidFill>
                  <a:srgbClr val="000000"/>
                </a:solidFill>
                <a:latin typeface="Calibri"/>
                <a:ea typeface="Calibri"/>
                <a:cs typeface="Calibri"/>
                <a:sym typeface="Calibri"/>
              </a:rPr>
              <a:t>We can sum everything, and convert to a neighborhood recommendation APP.</a:t>
            </a:r>
            <a:endParaRPr/>
          </a:p>
          <a:p>
            <a:pPr indent="-107950" lvl="0" marL="285750" marR="0" rtl="0" algn="l">
              <a:lnSpc>
                <a:spcPct val="107000"/>
              </a:lnSpc>
              <a:spcBef>
                <a:spcPts val="8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p:nvPr/>
        </p:nvSpPr>
        <p:spPr>
          <a:xfrm>
            <a:off x="0" y="-8878"/>
            <a:ext cx="9144000" cy="600364"/>
          </a:xfrm>
          <a:prstGeom prst="rect">
            <a:avLst/>
          </a:prstGeom>
          <a:solidFill>
            <a:srgbClr val="002147"/>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Trebuchet MS"/>
              <a:ea typeface="Trebuchet MS"/>
              <a:cs typeface="Trebuchet MS"/>
              <a:sym typeface="Trebuchet MS"/>
            </a:endParaRPr>
          </a:p>
        </p:txBody>
      </p:sp>
      <p:sp>
        <p:nvSpPr>
          <p:cNvPr id="161" name="Google Shape;161;p23"/>
          <p:cNvSpPr txBox="1"/>
          <p:nvPr/>
        </p:nvSpPr>
        <p:spPr>
          <a:xfrm>
            <a:off x="1371600" y="3244334"/>
            <a:ext cx="64008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p:nvPr/>
        </p:nvSpPr>
        <p:spPr>
          <a:xfrm>
            <a:off x="0" y="0"/>
            <a:ext cx="9144000" cy="600364"/>
          </a:xfrm>
          <a:prstGeom prst="rect">
            <a:avLst/>
          </a:prstGeom>
          <a:solidFill>
            <a:srgbClr val="002147"/>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Motivation</a:t>
            </a:r>
            <a:endParaRPr/>
          </a:p>
        </p:txBody>
      </p:sp>
      <p:sp>
        <p:nvSpPr>
          <p:cNvPr id="94" name="Google Shape;94;p14"/>
          <p:cNvSpPr/>
          <p:nvPr/>
        </p:nvSpPr>
        <p:spPr>
          <a:xfrm>
            <a:off x="377300" y="657667"/>
            <a:ext cx="8340571" cy="5632311"/>
          </a:xfrm>
          <a:prstGeom prst="rect">
            <a:avLst/>
          </a:prstGeom>
          <a:noFill/>
          <a:ln>
            <a:noFill/>
          </a:ln>
        </p:spPr>
        <p:txBody>
          <a:bodyPr anchorCtr="0" anchor="t" bIns="45700" lIns="91425" spcFirstLastPara="1" rIns="91425" wrap="square" tIns="45700">
            <a:noAutofit/>
          </a:bodyPr>
          <a:lstStyle/>
          <a:p>
            <a:pPr indent="-133350" lvl="0" marL="285750" marR="0" rtl="0" algn="l">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457200" lvl="0" marL="457200" marR="0" rtl="0" algn="just">
              <a:spcBef>
                <a:spcPts val="0"/>
              </a:spcBef>
              <a:spcAft>
                <a:spcPts val="0"/>
              </a:spcAft>
              <a:buClr>
                <a:srgbClr val="000000"/>
              </a:buClr>
              <a:buSzPts val="2800"/>
              <a:buFont typeface="Arial"/>
              <a:buChar char="•"/>
            </a:pPr>
            <a:r>
              <a:rPr b="0" i="0" lang="en-US" sz="2800" u="none" cap="none" strike="noStrike">
                <a:solidFill>
                  <a:srgbClr val="000000"/>
                </a:solidFill>
                <a:latin typeface="Cambria"/>
                <a:ea typeface="Cambria"/>
                <a:cs typeface="Cambria"/>
                <a:sym typeface="Cambria"/>
              </a:rPr>
              <a:t>Suppose, a person has been living in East York, Toronto for 15 sweet years of his/her life. </a:t>
            </a:r>
            <a:endParaRPr/>
          </a:p>
          <a:p>
            <a:pPr indent="-457200" lvl="0" marL="457200" marR="0" rtl="0" algn="just">
              <a:spcBef>
                <a:spcPts val="0"/>
              </a:spcBef>
              <a:spcAft>
                <a:spcPts val="0"/>
              </a:spcAft>
              <a:buClr>
                <a:srgbClr val="000000"/>
              </a:buClr>
              <a:buSzPts val="2800"/>
              <a:buFont typeface="Arial"/>
              <a:buChar char="•"/>
            </a:pPr>
            <a:r>
              <a:rPr b="0" i="0" lang="en-US" sz="2800" u="none" cap="none" strike="noStrike">
                <a:solidFill>
                  <a:srgbClr val="000000"/>
                </a:solidFill>
                <a:latin typeface="Cambria"/>
                <a:ea typeface="Cambria"/>
                <a:cs typeface="Cambria"/>
                <a:sym typeface="Cambria"/>
              </a:rPr>
              <a:t>Now he has to leave East York and relocate to NY for a change in his job location or some other event. </a:t>
            </a:r>
            <a:endParaRPr/>
          </a:p>
          <a:p>
            <a:pPr indent="-457200" lvl="0" marL="457200" marR="0" rtl="0" algn="just">
              <a:spcBef>
                <a:spcPts val="0"/>
              </a:spcBef>
              <a:spcAft>
                <a:spcPts val="0"/>
              </a:spcAft>
              <a:buClr>
                <a:srgbClr val="000000"/>
              </a:buClr>
              <a:buSzPts val="2800"/>
              <a:buFont typeface="Arial"/>
              <a:buChar char="•"/>
            </a:pPr>
            <a:r>
              <a:rPr b="0" i="0" lang="en-US" sz="2800" u="none" cap="none" strike="noStrike">
                <a:solidFill>
                  <a:srgbClr val="000000"/>
                </a:solidFill>
                <a:latin typeface="Cambria"/>
                <a:ea typeface="Cambria"/>
                <a:cs typeface="Cambria"/>
                <a:sym typeface="Cambria"/>
              </a:rPr>
              <a:t>Now, he has been used to a particular lifestyle for a longtime. He may likes to go to Mexican restaurants for breakfast, maybe he loves to visit some kind of park in the weekends </a:t>
            </a:r>
            <a:endParaRPr/>
          </a:p>
          <a:p>
            <a:pPr indent="-457200" lvl="0" marL="457200" marR="0" rtl="0" algn="just">
              <a:spcBef>
                <a:spcPts val="0"/>
              </a:spcBef>
              <a:spcAft>
                <a:spcPts val="0"/>
              </a:spcAft>
              <a:buClr>
                <a:srgbClr val="000000"/>
              </a:buClr>
              <a:buSzPts val="2800"/>
              <a:buFont typeface="Arial"/>
              <a:buChar char="•"/>
            </a:pPr>
            <a:r>
              <a:rPr b="0" i="0" lang="en-US" sz="2800" u="none" cap="none" strike="noStrike">
                <a:solidFill>
                  <a:srgbClr val="000000"/>
                </a:solidFill>
                <a:latin typeface="Cambria"/>
                <a:ea typeface="Cambria"/>
                <a:cs typeface="Cambria"/>
                <a:sym typeface="Cambria"/>
              </a:rPr>
              <a:t>Now, he would more like to choose a neighborhood in Manhattan which has all the amenities he was used to in a close proximity.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p:nvPr/>
        </p:nvSpPr>
        <p:spPr>
          <a:xfrm>
            <a:off x="0" y="0"/>
            <a:ext cx="9144000" cy="600364"/>
          </a:xfrm>
          <a:prstGeom prst="rect">
            <a:avLst/>
          </a:prstGeom>
          <a:solidFill>
            <a:srgbClr val="002147"/>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Objective</a:t>
            </a:r>
            <a:endParaRPr/>
          </a:p>
        </p:txBody>
      </p:sp>
      <p:sp>
        <p:nvSpPr>
          <p:cNvPr id="100" name="Google Shape;100;p15"/>
          <p:cNvSpPr/>
          <p:nvPr/>
        </p:nvSpPr>
        <p:spPr>
          <a:xfrm>
            <a:off x="377300" y="657667"/>
            <a:ext cx="8340571" cy="3046988"/>
          </a:xfrm>
          <a:prstGeom prst="rect">
            <a:avLst/>
          </a:prstGeom>
          <a:noFill/>
          <a:ln>
            <a:noFill/>
          </a:ln>
        </p:spPr>
        <p:txBody>
          <a:bodyPr anchorCtr="0" anchor="t" bIns="45700" lIns="91425" spcFirstLastPara="1" rIns="91425" wrap="square" tIns="45700">
            <a:noAutofit/>
          </a:bodyPr>
          <a:lstStyle/>
          <a:p>
            <a:pPr indent="-133350" lvl="0" marL="285750" marR="0" rtl="0" algn="l">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rgbClr val="000000"/>
              </a:buClr>
              <a:buSzPts val="2400"/>
              <a:buFont typeface="Arial"/>
              <a:buChar char="•"/>
            </a:pPr>
            <a:r>
              <a:rPr b="0" i="0" lang="en-US" sz="2400" u="none" cap="none" strike="noStrike">
                <a:solidFill>
                  <a:srgbClr val="000000"/>
                </a:solidFill>
                <a:latin typeface="Cambria"/>
                <a:ea typeface="Cambria"/>
                <a:cs typeface="Cambria"/>
                <a:sym typeface="Cambria"/>
              </a:rPr>
              <a:t>Applying k-mean clustering algorithm to cluster the neighborhood based on their similarities in different amenities and venues. </a:t>
            </a:r>
            <a:endParaRPr/>
          </a:p>
          <a:p>
            <a:pPr indent="-133350" lvl="0" marL="285750" marR="0" rtl="0" algn="l">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For defining success we will try to figure out the optimal cluster size by doing some exploratory data analysis on different clusters and trying to observe their similarities.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p:nvPr/>
        </p:nvSpPr>
        <p:spPr>
          <a:xfrm>
            <a:off x="0" y="0"/>
            <a:ext cx="9144000" cy="600364"/>
          </a:xfrm>
          <a:prstGeom prst="rect">
            <a:avLst/>
          </a:prstGeom>
          <a:solidFill>
            <a:srgbClr val="002147"/>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Workflow</a:t>
            </a:r>
            <a:endParaRPr/>
          </a:p>
        </p:txBody>
      </p:sp>
      <p:sp>
        <p:nvSpPr>
          <p:cNvPr descr="https://docs.google.com/drawings/u/1/d/sBTAqS0lu9NXikBEHN4Lv_A/image?w=336&amp;h=383&amp;rev=1&amp;ac=1&amp;parent=1ab05f7SrOhUFo58dhpiJKP0KXQiNB1VO901mlmRKi3k" id="106" name="Google Shape;106;p16"/>
          <p:cNvSpPr/>
          <p:nvPr/>
        </p:nvSpPr>
        <p:spPr>
          <a:xfrm>
            <a:off x="2971800" y="1604963"/>
            <a:ext cx="3200400" cy="3648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7" name="Google Shape;107;p16"/>
          <p:cNvPicPr preferRelativeResize="0"/>
          <p:nvPr/>
        </p:nvPicPr>
        <p:blipFill rotWithShape="1">
          <a:blip r:embed="rId3">
            <a:alphaModFix/>
          </a:blip>
          <a:srcRect b="0" l="0" r="0" t="0"/>
          <a:stretch/>
        </p:blipFill>
        <p:spPr>
          <a:xfrm>
            <a:off x="2014331" y="1147762"/>
            <a:ext cx="5111854" cy="4987995"/>
          </a:xfrm>
          <a:prstGeom prst="rect">
            <a:avLst/>
          </a:prstGeom>
          <a:noFill/>
          <a:ln>
            <a:noFill/>
          </a:ln>
        </p:spPr>
      </p:pic>
      <p:sp>
        <p:nvSpPr>
          <p:cNvPr id="108" name="Google Shape;108;p16"/>
          <p:cNvSpPr/>
          <p:nvPr/>
        </p:nvSpPr>
        <p:spPr>
          <a:xfrm>
            <a:off x="2554185" y="6135757"/>
            <a:ext cx="4572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rgbClr val="000000"/>
                </a:solidFill>
                <a:latin typeface="Times New Roman"/>
                <a:ea typeface="Times New Roman"/>
                <a:cs typeface="Times New Roman"/>
                <a:sym typeface="Times New Roman"/>
              </a:rPr>
              <a:t>Figure 1. Neighborhood segmentation work flow chart</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p:nvPr/>
        </p:nvSpPr>
        <p:spPr>
          <a:xfrm>
            <a:off x="0" y="0"/>
            <a:ext cx="9144000" cy="600364"/>
          </a:xfrm>
          <a:prstGeom prst="rect">
            <a:avLst/>
          </a:prstGeom>
          <a:solidFill>
            <a:srgbClr val="002147"/>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Trebuchet MS"/>
                <a:ea typeface="Trebuchet MS"/>
                <a:cs typeface="Trebuchet MS"/>
                <a:sym typeface="Trebuchet MS"/>
              </a:rPr>
              <a:t>Selecting Principal Components</a:t>
            </a:r>
            <a:endParaRPr/>
          </a:p>
        </p:txBody>
      </p:sp>
      <p:sp>
        <p:nvSpPr>
          <p:cNvPr id="114" name="Google Shape;114;p17"/>
          <p:cNvSpPr/>
          <p:nvPr/>
        </p:nvSpPr>
        <p:spPr>
          <a:xfrm>
            <a:off x="2366889" y="6131741"/>
            <a:ext cx="419217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rgbClr val="000000"/>
                </a:solidFill>
                <a:latin typeface="Times New Roman"/>
                <a:ea typeface="Times New Roman"/>
                <a:cs typeface="Times New Roman"/>
                <a:sym typeface="Times New Roman"/>
              </a:rPr>
              <a:t>Figure 2. Selecting Principal Components</a:t>
            </a:r>
            <a:endParaRPr sz="1800">
              <a:solidFill>
                <a:schemeClr val="dk1"/>
              </a:solidFill>
              <a:latin typeface="Calibri"/>
              <a:ea typeface="Calibri"/>
              <a:cs typeface="Calibri"/>
              <a:sym typeface="Calibri"/>
            </a:endParaRPr>
          </a:p>
        </p:txBody>
      </p:sp>
      <p:pic>
        <p:nvPicPr>
          <p:cNvPr id="115" name="Google Shape;115;p17"/>
          <p:cNvPicPr preferRelativeResize="0"/>
          <p:nvPr/>
        </p:nvPicPr>
        <p:blipFill rotWithShape="1">
          <a:blip r:embed="rId3">
            <a:alphaModFix/>
          </a:blip>
          <a:srcRect b="0" l="0" r="0" t="0"/>
          <a:stretch/>
        </p:blipFill>
        <p:spPr>
          <a:xfrm>
            <a:off x="2018943" y="1595181"/>
            <a:ext cx="5106113" cy="36676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p:nvPr/>
        </p:nvSpPr>
        <p:spPr>
          <a:xfrm>
            <a:off x="0" y="0"/>
            <a:ext cx="9144000" cy="600364"/>
          </a:xfrm>
          <a:prstGeom prst="rect">
            <a:avLst/>
          </a:prstGeom>
          <a:solidFill>
            <a:srgbClr val="002147"/>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Trebuchet MS"/>
                <a:ea typeface="Trebuchet MS"/>
                <a:cs typeface="Trebuchet MS"/>
                <a:sym typeface="Trebuchet MS"/>
              </a:rPr>
              <a:t>Silhouette Score</a:t>
            </a:r>
            <a:endParaRPr/>
          </a:p>
        </p:txBody>
      </p:sp>
      <p:sp>
        <p:nvSpPr>
          <p:cNvPr id="121" name="Google Shape;121;p18"/>
          <p:cNvSpPr/>
          <p:nvPr/>
        </p:nvSpPr>
        <p:spPr>
          <a:xfrm>
            <a:off x="2617304" y="5881225"/>
            <a:ext cx="4572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rgbClr val="000000"/>
                </a:solidFill>
                <a:latin typeface="Times New Roman"/>
                <a:ea typeface="Times New Roman"/>
                <a:cs typeface="Times New Roman"/>
                <a:sym typeface="Times New Roman"/>
              </a:rPr>
              <a:t>Figure 3. Silhouette Score confirms optimal Cluster Number 5</a:t>
            </a:r>
            <a:endParaRPr sz="1800">
              <a:solidFill>
                <a:schemeClr val="dk1"/>
              </a:solidFill>
              <a:latin typeface="Calibri"/>
              <a:ea typeface="Calibri"/>
              <a:cs typeface="Calibri"/>
              <a:sym typeface="Calibri"/>
            </a:endParaRPr>
          </a:p>
        </p:txBody>
      </p:sp>
      <p:pic>
        <p:nvPicPr>
          <p:cNvPr id="122" name="Google Shape;122;p18"/>
          <p:cNvPicPr preferRelativeResize="0"/>
          <p:nvPr/>
        </p:nvPicPr>
        <p:blipFill rotWithShape="1">
          <a:blip r:embed="rId3">
            <a:alphaModFix/>
          </a:blip>
          <a:srcRect b="0" l="0" r="0" t="0"/>
          <a:stretch/>
        </p:blipFill>
        <p:spPr>
          <a:xfrm>
            <a:off x="2614339" y="1952419"/>
            <a:ext cx="3915321" cy="29531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p:nvPr/>
        </p:nvSpPr>
        <p:spPr>
          <a:xfrm>
            <a:off x="0" y="0"/>
            <a:ext cx="9144000" cy="600364"/>
          </a:xfrm>
          <a:prstGeom prst="rect">
            <a:avLst/>
          </a:prstGeom>
          <a:solidFill>
            <a:srgbClr val="002147"/>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Trebuchet MS"/>
                <a:ea typeface="Trebuchet MS"/>
                <a:cs typeface="Trebuchet MS"/>
                <a:sym typeface="Trebuchet MS"/>
              </a:rPr>
              <a:t>Elbow Method</a:t>
            </a:r>
            <a:endParaRPr/>
          </a:p>
        </p:txBody>
      </p:sp>
      <p:sp>
        <p:nvSpPr>
          <p:cNvPr id="128" name="Google Shape;128;p19"/>
          <p:cNvSpPr/>
          <p:nvPr/>
        </p:nvSpPr>
        <p:spPr>
          <a:xfrm>
            <a:off x="2040835" y="5950226"/>
            <a:ext cx="567855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rgbClr val="000000"/>
                </a:solidFill>
                <a:latin typeface="Times New Roman"/>
                <a:ea typeface="Times New Roman"/>
                <a:cs typeface="Times New Roman"/>
                <a:sym typeface="Times New Roman"/>
              </a:rPr>
              <a:t>Figure 4.</a:t>
            </a:r>
            <a:r>
              <a:rPr b="1" lang="en-US" sz="1800">
                <a:solidFill>
                  <a:srgbClr val="000000"/>
                </a:solidFill>
                <a:latin typeface="Times New Roman"/>
                <a:ea typeface="Times New Roman"/>
                <a:cs typeface="Times New Roman"/>
                <a:sym typeface="Times New Roman"/>
              </a:rPr>
              <a:t> </a:t>
            </a:r>
            <a:r>
              <a:rPr b="1" i="1" lang="en-US" sz="1800">
                <a:solidFill>
                  <a:srgbClr val="000000"/>
                </a:solidFill>
                <a:latin typeface="Times New Roman"/>
                <a:ea typeface="Times New Roman"/>
                <a:cs typeface="Times New Roman"/>
                <a:sym typeface="Times New Roman"/>
              </a:rPr>
              <a:t>Elbow found at k =5 (K is number of Clusters)</a:t>
            </a:r>
            <a:endParaRPr sz="1800">
              <a:solidFill>
                <a:schemeClr val="dk1"/>
              </a:solidFill>
              <a:latin typeface="Calibri"/>
              <a:ea typeface="Calibri"/>
              <a:cs typeface="Calibri"/>
              <a:sym typeface="Calibri"/>
            </a:endParaRPr>
          </a:p>
        </p:txBody>
      </p:sp>
      <p:pic>
        <p:nvPicPr>
          <p:cNvPr id="129" name="Google Shape;129;p19"/>
          <p:cNvPicPr preferRelativeResize="0"/>
          <p:nvPr/>
        </p:nvPicPr>
        <p:blipFill rotWithShape="1">
          <a:blip r:embed="rId3">
            <a:alphaModFix/>
          </a:blip>
          <a:srcRect b="0" l="0" r="0" t="0"/>
          <a:stretch/>
        </p:blipFill>
        <p:spPr>
          <a:xfrm>
            <a:off x="2342839" y="2047682"/>
            <a:ext cx="4458322" cy="27626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p:nvPr/>
        </p:nvSpPr>
        <p:spPr>
          <a:xfrm>
            <a:off x="0" y="0"/>
            <a:ext cx="9144000" cy="600364"/>
          </a:xfrm>
          <a:prstGeom prst="rect">
            <a:avLst/>
          </a:prstGeom>
          <a:solidFill>
            <a:srgbClr val="002147"/>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Trebuchet MS"/>
                <a:ea typeface="Trebuchet MS"/>
                <a:cs typeface="Trebuchet MS"/>
                <a:sym typeface="Trebuchet MS"/>
              </a:rPr>
              <a:t>Cluster Visualization</a:t>
            </a:r>
            <a:endParaRPr/>
          </a:p>
        </p:txBody>
      </p:sp>
      <p:sp>
        <p:nvSpPr>
          <p:cNvPr id="135" name="Google Shape;135;p20"/>
          <p:cNvSpPr/>
          <p:nvPr/>
        </p:nvSpPr>
        <p:spPr>
          <a:xfrm>
            <a:off x="1716155" y="6021314"/>
            <a:ext cx="602311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rgbClr val="000000"/>
                </a:solidFill>
                <a:latin typeface="Times New Roman"/>
                <a:ea typeface="Times New Roman"/>
                <a:cs typeface="Times New Roman"/>
                <a:sym typeface="Times New Roman"/>
              </a:rPr>
              <a:t>Figure 5. NY Zip codes with the assigned cluster label</a:t>
            </a:r>
            <a:r>
              <a:rPr lang="en-US" sz="1800">
                <a:solidFill>
                  <a:srgbClr val="000000"/>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
        <p:nvSpPr>
          <p:cNvPr id="136" name="Google Shape;136;p20"/>
          <p:cNvSpPr/>
          <p:nvPr/>
        </p:nvSpPr>
        <p:spPr>
          <a:xfrm>
            <a:off x="1571017" y="5114511"/>
            <a:ext cx="18838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rgbClr val="000000"/>
                </a:solidFill>
                <a:latin typeface="Times New Roman"/>
                <a:ea typeface="Times New Roman"/>
                <a:cs typeface="Times New Roman"/>
                <a:sym typeface="Times New Roman"/>
              </a:rPr>
              <a:t>Before Clustering</a:t>
            </a:r>
            <a:endParaRPr sz="1800">
              <a:solidFill>
                <a:schemeClr val="dk1"/>
              </a:solidFill>
              <a:latin typeface="Calibri"/>
              <a:ea typeface="Calibri"/>
              <a:cs typeface="Calibri"/>
              <a:sym typeface="Calibri"/>
            </a:endParaRPr>
          </a:p>
        </p:txBody>
      </p:sp>
      <p:sp>
        <p:nvSpPr>
          <p:cNvPr id="137" name="Google Shape;137;p20"/>
          <p:cNvSpPr/>
          <p:nvPr/>
        </p:nvSpPr>
        <p:spPr>
          <a:xfrm>
            <a:off x="5777375" y="5114511"/>
            <a:ext cx="17299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rgbClr val="000000"/>
                </a:solidFill>
                <a:latin typeface="Times New Roman"/>
                <a:ea typeface="Times New Roman"/>
                <a:cs typeface="Times New Roman"/>
                <a:sym typeface="Times New Roman"/>
              </a:rPr>
              <a:t>After Clustering</a:t>
            </a:r>
            <a:endParaRPr sz="1800">
              <a:solidFill>
                <a:schemeClr val="dk1"/>
              </a:solidFill>
              <a:latin typeface="Calibri"/>
              <a:ea typeface="Calibri"/>
              <a:cs typeface="Calibri"/>
              <a:sym typeface="Calibri"/>
            </a:endParaRPr>
          </a:p>
        </p:txBody>
      </p:sp>
      <p:pic>
        <p:nvPicPr>
          <p:cNvPr id="138" name="Google Shape;138;p20"/>
          <p:cNvPicPr preferRelativeResize="0"/>
          <p:nvPr/>
        </p:nvPicPr>
        <p:blipFill rotWithShape="1">
          <a:blip r:embed="rId3">
            <a:alphaModFix/>
          </a:blip>
          <a:srcRect b="0" l="0" r="0" t="0"/>
          <a:stretch/>
        </p:blipFill>
        <p:spPr>
          <a:xfrm>
            <a:off x="675503" y="2221562"/>
            <a:ext cx="3511131" cy="2624213"/>
          </a:xfrm>
          <a:prstGeom prst="rect">
            <a:avLst/>
          </a:prstGeom>
          <a:noFill/>
          <a:ln>
            <a:noFill/>
          </a:ln>
        </p:spPr>
      </p:pic>
      <p:pic>
        <p:nvPicPr>
          <p:cNvPr id="139" name="Google Shape;139;p20"/>
          <p:cNvPicPr preferRelativeResize="0"/>
          <p:nvPr/>
        </p:nvPicPr>
        <p:blipFill rotWithShape="1">
          <a:blip r:embed="rId4">
            <a:alphaModFix/>
          </a:blip>
          <a:srcRect b="0" l="0" r="0" t="0"/>
          <a:stretch/>
        </p:blipFill>
        <p:spPr>
          <a:xfrm>
            <a:off x="5140149" y="2221562"/>
            <a:ext cx="3946185" cy="26242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p:nvPr/>
        </p:nvSpPr>
        <p:spPr>
          <a:xfrm>
            <a:off x="0" y="0"/>
            <a:ext cx="9144000" cy="600364"/>
          </a:xfrm>
          <a:prstGeom prst="rect">
            <a:avLst/>
          </a:prstGeom>
          <a:solidFill>
            <a:srgbClr val="002147"/>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Trebuchet MS"/>
                <a:ea typeface="Trebuchet MS"/>
                <a:cs typeface="Trebuchet MS"/>
                <a:sym typeface="Trebuchet MS"/>
              </a:rPr>
              <a:t>Cluster Visualization</a:t>
            </a:r>
            <a:endParaRPr/>
          </a:p>
        </p:txBody>
      </p:sp>
      <p:sp>
        <p:nvSpPr>
          <p:cNvPr id="145" name="Google Shape;145;p21"/>
          <p:cNvSpPr/>
          <p:nvPr/>
        </p:nvSpPr>
        <p:spPr>
          <a:xfrm>
            <a:off x="1716155" y="6021314"/>
            <a:ext cx="602311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rgbClr val="000000"/>
                </a:solidFill>
                <a:latin typeface="Times New Roman"/>
                <a:ea typeface="Times New Roman"/>
                <a:cs typeface="Times New Roman"/>
                <a:sym typeface="Times New Roman"/>
              </a:rPr>
              <a:t>Figure 6. Toronto Zip codes with the assigned cluster label</a:t>
            </a:r>
            <a:r>
              <a:rPr lang="en-US" sz="1800">
                <a:solidFill>
                  <a:srgbClr val="000000"/>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
        <p:nvSpPr>
          <p:cNvPr id="146" name="Google Shape;146;p21"/>
          <p:cNvSpPr/>
          <p:nvPr/>
        </p:nvSpPr>
        <p:spPr>
          <a:xfrm>
            <a:off x="1571017" y="5114511"/>
            <a:ext cx="18838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rgbClr val="000000"/>
                </a:solidFill>
                <a:latin typeface="Times New Roman"/>
                <a:ea typeface="Times New Roman"/>
                <a:cs typeface="Times New Roman"/>
                <a:sym typeface="Times New Roman"/>
              </a:rPr>
              <a:t>Before Clustering</a:t>
            </a:r>
            <a:endParaRPr sz="1800">
              <a:solidFill>
                <a:schemeClr val="dk1"/>
              </a:solidFill>
              <a:latin typeface="Calibri"/>
              <a:ea typeface="Calibri"/>
              <a:cs typeface="Calibri"/>
              <a:sym typeface="Calibri"/>
            </a:endParaRPr>
          </a:p>
        </p:txBody>
      </p:sp>
      <p:sp>
        <p:nvSpPr>
          <p:cNvPr id="147" name="Google Shape;147;p21"/>
          <p:cNvSpPr/>
          <p:nvPr/>
        </p:nvSpPr>
        <p:spPr>
          <a:xfrm>
            <a:off x="5777375" y="5114511"/>
            <a:ext cx="17299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rgbClr val="000000"/>
                </a:solidFill>
                <a:latin typeface="Times New Roman"/>
                <a:ea typeface="Times New Roman"/>
                <a:cs typeface="Times New Roman"/>
                <a:sym typeface="Times New Roman"/>
              </a:rPr>
              <a:t>After Clustering</a:t>
            </a:r>
            <a:endParaRPr sz="1800">
              <a:solidFill>
                <a:schemeClr val="dk1"/>
              </a:solidFill>
              <a:latin typeface="Calibri"/>
              <a:ea typeface="Calibri"/>
              <a:cs typeface="Calibri"/>
              <a:sym typeface="Calibri"/>
            </a:endParaRPr>
          </a:p>
        </p:txBody>
      </p:sp>
      <p:pic>
        <p:nvPicPr>
          <p:cNvPr id="148" name="Google Shape;148;p21"/>
          <p:cNvPicPr preferRelativeResize="0"/>
          <p:nvPr/>
        </p:nvPicPr>
        <p:blipFill rotWithShape="1">
          <a:blip r:embed="rId3">
            <a:alphaModFix/>
          </a:blip>
          <a:srcRect b="0" l="0" r="0" t="0"/>
          <a:stretch/>
        </p:blipFill>
        <p:spPr>
          <a:xfrm>
            <a:off x="271849" y="2119532"/>
            <a:ext cx="3783787" cy="2382613"/>
          </a:xfrm>
          <a:prstGeom prst="rect">
            <a:avLst/>
          </a:prstGeom>
          <a:noFill/>
          <a:ln>
            <a:noFill/>
          </a:ln>
        </p:spPr>
      </p:pic>
      <p:pic>
        <p:nvPicPr>
          <p:cNvPr id="149" name="Google Shape;149;p21"/>
          <p:cNvPicPr preferRelativeResize="0"/>
          <p:nvPr/>
        </p:nvPicPr>
        <p:blipFill rotWithShape="1">
          <a:blip r:embed="rId4">
            <a:alphaModFix/>
          </a:blip>
          <a:srcRect b="0" l="0" r="0" t="0"/>
          <a:stretch/>
        </p:blipFill>
        <p:spPr>
          <a:xfrm>
            <a:off x="5148648" y="2119532"/>
            <a:ext cx="3995351" cy="23826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