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83" r:id="rId3"/>
    <p:sldId id="263" r:id="rId4"/>
    <p:sldId id="305" r:id="rId5"/>
    <p:sldId id="296" r:id="rId6"/>
    <p:sldId id="302" r:id="rId7"/>
    <p:sldId id="306" r:id="rId8"/>
    <p:sldId id="304" r:id="rId9"/>
  </p:sldIdLst>
  <p:sldSz cx="9144000" cy="5143500" type="screen16x9"/>
  <p:notesSz cx="6858000" cy="9144000"/>
  <p:embeddedFontLst>
    <p:embeddedFont>
      <p:font typeface="Bahnschrift SemiLight SemiConde" panose="020B0502040204020203" pitchFamily="34" charset="0"/>
      <p:regular r:id="rId11"/>
    </p:embeddedFon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8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6a1177a11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6a1177a11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5e2dad2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5e2dad2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66ddc4f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66ddc4f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3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5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7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5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4012101" y="2893284"/>
            <a:ext cx="5068172" cy="1421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effectLst/>
                <a:latin typeface="Bahnschrift SemiLight SemiConde" panose="020B0502040204020203" pitchFamily="34" charset="0"/>
                <a:ea typeface="Times New Roman" panose="02020603050405020304" pitchFamily="18" charset="0"/>
              </a:rPr>
              <a:t>XÂY DỰNG WEBSITE HỒ SƠ NĂNG LỰC CÁ NHÂN CHO LẬP TRÌNH VIÊN</a:t>
            </a:r>
            <a:endParaRPr lang="en-US" sz="35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subTitle" idx="1"/>
          </p:nvPr>
        </p:nvSpPr>
        <p:spPr>
          <a:xfrm>
            <a:off x="829668" y="4414017"/>
            <a:ext cx="7292898" cy="45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+mj-lt"/>
              </a:rPr>
              <a:t>GVGD: </a:t>
            </a:r>
            <a:r>
              <a:rPr lang="en-US" sz="1600">
                <a:latin typeface="+mj-lt"/>
              </a:rPr>
              <a:t>Dương Ngọc Vân Khanh		</a:t>
            </a:r>
            <a:r>
              <a:rPr lang="en-US" sz="1600" b="1">
                <a:latin typeface="+mj-lt"/>
              </a:rPr>
              <a:t>SVTH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dirty="0" err="1">
                <a:latin typeface="+mj-lt"/>
              </a:rPr>
              <a:t>Nghị</a:t>
            </a:r>
            <a:r>
              <a:rPr lang="en-US" sz="1600" dirty="0">
                <a:latin typeface="+mj-lt"/>
              </a:rPr>
              <a:t> </a:t>
            </a:r>
            <a:r>
              <a:rPr lang="en-US" sz="1600" err="1">
                <a:latin typeface="+mj-lt"/>
              </a:rPr>
              <a:t>Tuấn</a:t>
            </a:r>
            <a:r>
              <a:rPr lang="en-US" sz="1600">
                <a:latin typeface="+mj-lt"/>
              </a:rPr>
              <a:t> Lộc</a:t>
            </a:r>
            <a:endParaRPr lang="en-US" sz="1600" dirty="0">
              <a:latin typeface="+mj-lt"/>
            </a:endParaRPr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4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0"/>
          <p:cNvSpPr/>
          <p:nvPr/>
        </p:nvSpPr>
        <p:spPr>
          <a:xfrm>
            <a:off x="2581414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0"/>
          <p:cNvSpPr/>
          <p:nvPr/>
        </p:nvSpPr>
        <p:spPr>
          <a:xfrm>
            <a:off x="1212723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8" y="2857819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21334" y="1913882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5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1873978" y="806472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2490-E607-790E-AB0B-2D4ADE50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64" y="126499"/>
            <a:ext cx="630403" cy="63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BA692-D317-4154-F299-777F7B833177}"/>
              </a:ext>
            </a:extLst>
          </p:cNvPr>
          <p:cNvSpPr txBox="1"/>
          <p:nvPr/>
        </p:nvSpPr>
        <p:spPr>
          <a:xfrm>
            <a:off x="2635084" y="202697"/>
            <a:ext cx="35390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TRƯỜNG ĐẠI HỌC TRÀ VINH</a:t>
            </a:r>
          </a:p>
          <a:p>
            <a:pPr algn="ctr"/>
            <a:r>
              <a:rPr lang="en-US" sz="1500" dirty="0"/>
              <a:t>KHOA KỸ THUẬT VÀ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08F9-2CBA-BE8D-9519-D1C1B6B31775}"/>
              </a:ext>
            </a:extLst>
          </p:cNvPr>
          <p:cNvSpPr txBox="1"/>
          <p:nvPr/>
        </p:nvSpPr>
        <p:spPr>
          <a:xfrm>
            <a:off x="4335542" y="1951060"/>
            <a:ext cx="4718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+mj-lt"/>
              </a:rPr>
              <a:t>ĐỒ ÁN CHUYÊN NGÀNH</a:t>
            </a:r>
            <a:endParaRPr lang="en-US" sz="3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7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407644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+mj-lt"/>
              </a:rPr>
              <a:t>NỘI DUNG BÁO CÁO</a:t>
            </a:r>
            <a:endParaRPr sz="3000" b="1" dirty="0">
              <a:latin typeface="+mj-lt"/>
            </a:endParaRPr>
          </a:p>
        </p:txBody>
      </p:sp>
      <p:sp>
        <p:nvSpPr>
          <p:cNvPr id="1159" name="Google Shape;1159;p47"/>
          <p:cNvSpPr/>
          <p:nvPr/>
        </p:nvSpPr>
        <p:spPr>
          <a:xfrm>
            <a:off x="5152033" y="1630338"/>
            <a:ext cx="2616768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0" name="Google Shape;1160;p47"/>
          <p:cNvSpPr/>
          <p:nvPr/>
        </p:nvSpPr>
        <p:spPr>
          <a:xfrm>
            <a:off x="495289" y="2154150"/>
            <a:ext cx="3429021" cy="481197"/>
          </a:xfrm>
          <a:custGeom>
            <a:avLst/>
            <a:gdLst/>
            <a:ahLst/>
            <a:cxnLst/>
            <a:rect l="l" t="t" r="r" b="b"/>
            <a:pathLst>
              <a:path w="14156" h="2563" extrusionOk="0">
                <a:moveTo>
                  <a:pt x="0" y="0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1" name="Google Shape;1161;p47"/>
          <p:cNvSpPr/>
          <p:nvPr/>
        </p:nvSpPr>
        <p:spPr>
          <a:xfrm>
            <a:off x="5173649" y="2762550"/>
            <a:ext cx="2075534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4"/>
                </a:lnTo>
                <a:lnTo>
                  <a:pt x="14156" y="2564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2" name="Google Shape;1162;p47"/>
          <p:cNvSpPr/>
          <p:nvPr/>
        </p:nvSpPr>
        <p:spPr>
          <a:xfrm>
            <a:off x="5173638" y="4102375"/>
            <a:ext cx="1692598" cy="481197"/>
          </a:xfrm>
          <a:custGeom>
            <a:avLst/>
            <a:gdLst/>
            <a:ahLst/>
            <a:cxnLst/>
            <a:rect l="l" t="t" r="r" b="b"/>
            <a:pathLst>
              <a:path w="14156" h="2563" extrusionOk="0">
                <a:moveTo>
                  <a:pt x="0" y="0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3" name="Google Shape;1163;p47"/>
          <p:cNvSpPr/>
          <p:nvPr/>
        </p:nvSpPr>
        <p:spPr>
          <a:xfrm>
            <a:off x="2231711" y="3396563"/>
            <a:ext cx="1738371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4" name="Google Shape;1164;p47"/>
          <p:cNvSpPr txBox="1"/>
          <p:nvPr/>
        </p:nvSpPr>
        <p:spPr>
          <a:xfrm>
            <a:off x="871200" y="2252294"/>
            <a:ext cx="305311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5"/>
                </a:solidFill>
                <a:latin typeface="+mj-lt"/>
                <a:ea typeface="Roboto"/>
                <a:cs typeface="Roboto"/>
                <a:sym typeface="Roboto"/>
              </a:rPr>
              <a:t>CÁC CÔNG NGHỆ - KIẾN TRÚC</a:t>
            </a:r>
            <a:endParaRPr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47"/>
          <p:cNvSpPr txBox="1"/>
          <p:nvPr/>
        </p:nvSpPr>
        <p:spPr>
          <a:xfrm>
            <a:off x="1898565" y="3503437"/>
            <a:ext cx="2071518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3"/>
                </a:solidFill>
                <a:latin typeface="+mj-lt"/>
                <a:ea typeface="Roboto"/>
                <a:cs typeface="Roboto"/>
                <a:sym typeface="Roboto"/>
              </a:rPr>
              <a:t>KẾT LUẬN</a:t>
            </a:r>
            <a:endParaRPr b="1" dirty="0">
              <a:solidFill>
                <a:schemeClr val="accent3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47"/>
          <p:cNvSpPr txBox="1"/>
          <p:nvPr/>
        </p:nvSpPr>
        <p:spPr>
          <a:xfrm>
            <a:off x="5567636" y="1698406"/>
            <a:ext cx="2273163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+mj-lt"/>
                <a:ea typeface="Roboto"/>
                <a:cs typeface="Roboto"/>
                <a:sym typeface="Roboto"/>
              </a:rPr>
              <a:t>LÝ DO CHỌN ĐỀ TÀI</a:t>
            </a:r>
            <a:endParaRPr b="1" dirty="0">
              <a:solidFill>
                <a:schemeClr val="accen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47"/>
          <p:cNvSpPr txBox="1"/>
          <p:nvPr/>
        </p:nvSpPr>
        <p:spPr>
          <a:xfrm>
            <a:off x="4991311" y="2872276"/>
            <a:ext cx="2382067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4"/>
                </a:solidFill>
                <a:latin typeface="+mj-lt"/>
                <a:ea typeface="Roboto"/>
                <a:cs typeface="Roboto"/>
                <a:sym typeface="Roboto"/>
              </a:rPr>
              <a:t>SƠ ĐỒ PHÂN TÍCH</a:t>
            </a:r>
            <a:endParaRPr b="1" dirty="0">
              <a:solidFill>
                <a:schemeClr val="accent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47"/>
          <p:cNvSpPr txBox="1"/>
          <p:nvPr/>
        </p:nvSpPr>
        <p:spPr>
          <a:xfrm>
            <a:off x="5432838" y="42100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2"/>
                </a:solidFill>
                <a:latin typeface="+mj-lt"/>
                <a:ea typeface="Roboto"/>
                <a:cs typeface="Roboto"/>
                <a:sym typeface="Roboto"/>
              </a:rPr>
              <a:t>DEMO</a:t>
            </a:r>
            <a:endParaRPr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47"/>
          <p:cNvSpPr/>
          <p:nvPr/>
        </p:nvSpPr>
        <p:spPr>
          <a:xfrm>
            <a:off x="4572035" y="1639688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6"/>
                </a:lnTo>
                <a:lnTo>
                  <a:pt x="6960" y="1"/>
                </a:lnTo>
                <a:close/>
              </a:path>
            </a:pathLst>
          </a:custGeom>
          <a:solidFill>
            <a:srgbClr val="B63C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0" name="Google Shape;1170;p47"/>
          <p:cNvSpPr/>
          <p:nvPr/>
        </p:nvSpPr>
        <p:spPr>
          <a:xfrm>
            <a:off x="4572035" y="1246928"/>
            <a:ext cx="1337388" cy="537905"/>
          </a:xfrm>
          <a:custGeom>
            <a:avLst/>
            <a:gdLst/>
            <a:ahLst/>
            <a:cxnLst/>
            <a:rect l="l" t="t" r="r" b="b"/>
            <a:pathLst>
              <a:path w="22399" h="9009" extrusionOk="0">
                <a:moveTo>
                  <a:pt x="11834" y="0"/>
                </a:moveTo>
                <a:lnTo>
                  <a:pt x="1" y="9008"/>
                </a:lnTo>
                <a:lnTo>
                  <a:pt x="19799" y="9008"/>
                </a:lnTo>
                <a:lnTo>
                  <a:pt x="22399" y="4504"/>
                </a:lnTo>
                <a:lnTo>
                  <a:pt x="19799" y="0"/>
                </a:lnTo>
                <a:close/>
              </a:path>
            </a:pathLst>
          </a:custGeom>
          <a:solidFill>
            <a:srgbClr val="F250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1" name="Google Shape;1171;p47"/>
          <p:cNvSpPr/>
          <p:nvPr/>
        </p:nvSpPr>
        <p:spPr>
          <a:xfrm>
            <a:off x="4156502" y="2154142"/>
            <a:ext cx="415504" cy="462494"/>
          </a:xfrm>
          <a:custGeom>
            <a:avLst/>
            <a:gdLst/>
            <a:ahLst/>
            <a:cxnLst/>
            <a:rect l="l" t="t" r="r" b="b"/>
            <a:pathLst>
              <a:path w="6959" h="7746" extrusionOk="0">
                <a:moveTo>
                  <a:pt x="0" y="1"/>
                </a:moveTo>
                <a:lnTo>
                  <a:pt x="0" y="7746"/>
                </a:lnTo>
                <a:lnTo>
                  <a:pt x="6959" y="2430"/>
                </a:lnTo>
                <a:lnTo>
                  <a:pt x="0" y="1"/>
                </a:lnTo>
                <a:close/>
              </a:path>
            </a:pathLst>
          </a:custGeom>
          <a:solidFill>
            <a:srgbClr val="79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2" name="Google Shape;1172;p47"/>
          <p:cNvSpPr/>
          <p:nvPr/>
        </p:nvSpPr>
        <p:spPr>
          <a:xfrm>
            <a:off x="3234488" y="1761381"/>
            <a:ext cx="1337508" cy="537905"/>
          </a:xfrm>
          <a:custGeom>
            <a:avLst/>
            <a:gdLst/>
            <a:ahLst/>
            <a:cxnLst/>
            <a:rect l="l" t="t" r="r" b="b"/>
            <a:pathLst>
              <a:path w="22401" h="9009" extrusionOk="0">
                <a:moveTo>
                  <a:pt x="2602" y="0"/>
                </a:moveTo>
                <a:lnTo>
                  <a:pt x="1" y="4504"/>
                </a:lnTo>
                <a:lnTo>
                  <a:pt x="2602" y="9008"/>
                </a:lnTo>
                <a:lnTo>
                  <a:pt x="22401" y="9008"/>
                </a:lnTo>
                <a:lnTo>
                  <a:pt x="10565" y="0"/>
                </a:lnTo>
                <a:close/>
              </a:path>
            </a:pathLst>
          </a:custGeom>
          <a:solidFill>
            <a:srgbClr val="F2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3" name="Google Shape;1173;p47"/>
          <p:cNvSpPr/>
          <p:nvPr/>
        </p:nvSpPr>
        <p:spPr>
          <a:xfrm>
            <a:off x="4572035" y="2753320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5"/>
                </a:lnTo>
                <a:lnTo>
                  <a:pt x="6960" y="1"/>
                </a:lnTo>
                <a:close/>
              </a:path>
            </a:pathLst>
          </a:custGeom>
          <a:solidFill>
            <a:srgbClr val="B677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4" name="Google Shape;1174;p47"/>
          <p:cNvSpPr/>
          <p:nvPr/>
        </p:nvSpPr>
        <p:spPr>
          <a:xfrm>
            <a:off x="4572035" y="2360381"/>
            <a:ext cx="1337388" cy="538084"/>
          </a:xfrm>
          <a:custGeom>
            <a:avLst/>
            <a:gdLst/>
            <a:ahLst/>
            <a:cxnLst/>
            <a:rect l="l" t="t" r="r" b="b"/>
            <a:pathLst>
              <a:path w="22399" h="9012" extrusionOk="0">
                <a:moveTo>
                  <a:pt x="11834" y="1"/>
                </a:moveTo>
                <a:lnTo>
                  <a:pt x="1" y="9011"/>
                </a:lnTo>
                <a:lnTo>
                  <a:pt x="19799" y="9011"/>
                </a:lnTo>
                <a:lnTo>
                  <a:pt x="22399" y="4507"/>
                </a:lnTo>
                <a:lnTo>
                  <a:pt x="19799" y="1"/>
                </a:lnTo>
                <a:close/>
              </a:path>
            </a:pathLst>
          </a:custGeom>
          <a:solidFill>
            <a:srgbClr val="F29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5" name="Google Shape;1175;p47"/>
          <p:cNvSpPr/>
          <p:nvPr/>
        </p:nvSpPr>
        <p:spPr>
          <a:xfrm>
            <a:off x="4571735" y="4111725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6"/>
                </a:lnTo>
                <a:lnTo>
                  <a:pt x="6960" y="1"/>
                </a:lnTo>
                <a:close/>
              </a:path>
            </a:pathLst>
          </a:custGeom>
          <a:solidFill>
            <a:srgbClr val="0C1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6" name="Google Shape;1176;p47"/>
          <p:cNvSpPr/>
          <p:nvPr/>
        </p:nvSpPr>
        <p:spPr>
          <a:xfrm>
            <a:off x="4571735" y="3718965"/>
            <a:ext cx="1337388" cy="537905"/>
          </a:xfrm>
          <a:custGeom>
            <a:avLst/>
            <a:gdLst/>
            <a:ahLst/>
            <a:cxnLst/>
            <a:rect l="l" t="t" r="r" b="b"/>
            <a:pathLst>
              <a:path w="22399" h="9009" extrusionOk="0">
                <a:moveTo>
                  <a:pt x="11834" y="0"/>
                </a:moveTo>
                <a:lnTo>
                  <a:pt x="1" y="9008"/>
                </a:lnTo>
                <a:lnTo>
                  <a:pt x="19799" y="9008"/>
                </a:lnTo>
                <a:lnTo>
                  <a:pt x="22399" y="4504"/>
                </a:lnTo>
                <a:lnTo>
                  <a:pt x="19799" y="0"/>
                </a:lnTo>
                <a:close/>
              </a:path>
            </a:pathLst>
          </a:custGeom>
          <a:solidFill>
            <a:srgbClr val="1D2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7" name="Google Shape;1177;p47"/>
          <p:cNvSpPr/>
          <p:nvPr/>
        </p:nvSpPr>
        <p:spPr>
          <a:xfrm>
            <a:off x="4156502" y="3405999"/>
            <a:ext cx="415504" cy="462315"/>
          </a:xfrm>
          <a:custGeom>
            <a:avLst/>
            <a:gdLst/>
            <a:ahLst/>
            <a:cxnLst/>
            <a:rect l="l" t="t" r="r" b="b"/>
            <a:pathLst>
              <a:path w="6959" h="7743" extrusionOk="0">
                <a:moveTo>
                  <a:pt x="0" y="1"/>
                </a:moveTo>
                <a:lnTo>
                  <a:pt x="0" y="7743"/>
                </a:lnTo>
                <a:lnTo>
                  <a:pt x="6959" y="2430"/>
                </a:lnTo>
                <a:lnTo>
                  <a:pt x="0" y="1"/>
                </a:lnTo>
                <a:close/>
              </a:path>
            </a:pathLst>
          </a:custGeom>
          <a:solidFill>
            <a:srgbClr val="226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8" name="Google Shape;1178;p47"/>
          <p:cNvSpPr/>
          <p:nvPr/>
        </p:nvSpPr>
        <p:spPr>
          <a:xfrm>
            <a:off x="3234488" y="3013059"/>
            <a:ext cx="1337508" cy="538084"/>
          </a:xfrm>
          <a:custGeom>
            <a:avLst/>
            <a:gdLst/>
            <a:ahLst/>
            <a:cxnLst/>
            <a:rect l="l" t="t" r="r" b="b"/>
            <a:pathLst>
              <a:path w="22401" h="9012" extrusionOk="0">
                <a:moveTo>
                  <a:pt x="2602" y="1"/>
                </a:moveTo>
                <a:lnTo>
                  <a:pt x="1" y="4507"/>
                </a:lnTo>
                <a:lnTo>
                  <a:pt x="2602" y="9011"/>
                </a:lnTo>
                <a:lnTo>
                  <a:pt x="22401" y="9011"/>
                </a:lnTo>
                <a:lnTo>
                  <a:pt x="10565" y="1"/>
                </a:lnTo>
                <a:close/>
              </a:path>
            </a:pathLst>
          </a:custGeom>
          <a:solidFill>
            <a:srgbClr val="43C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9" name="Google Shape;1179;p47"/>
          <p:cNvSpPr/>
          <p:nvPr/>
        </p:nvSpPr>
        <p:spPr>
          <a:xfrm>
            <a:off x="5173655" y="1246450"/>
            <a:ext cx="736373" cy="538084"/>
          </a:xfrm>
          <a:custGeom>
            <a:avLst/>
            <a:gdLst/>
            <a:ahLst/>
            <a:cxnLst/>
            <a:rect l="l" t="t" r="r" b="b"/>
            <a:pathLst>
              <a:path w="12333" h="9012" extrusionOk="0">
                <a:moveTo>
                  <a:pt x="9710" y="1"/>
                </a:moveTo>
                <a:lnTo>
                  <a:pt x="0" y="9011"/>
                </a:lnTo>
                <a:lnTo>
                  <a:pt x="9710" y="9003"/>
                </a:lnTo>
                <a:lnTo>
                  <a:pt x="12333" y="4525"/>
                </a:lnTo>
                <a:lnTo>
                  <a:pt x="9710" y="1"/>
                </a:lnTo>
                <a:close/>
              </a:path>
            </a:pathLst>
          </a:custGeom>
          <a:solidFill>
            <a:srgbClr val="F573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0" name="Google Shape;1180;p47"/>
          <p:cNvSpPr/>
          <p:nvPr/>
        </p:nvSpPr>
        <p:spPr>
          <a:xfrm>
            <a:off x="3235682" y="1761859"/>
            <a:ext cx="736432" cy="538024"/>
          </a:xfrm>
          <a:custGeom>
            <a:avLst/>
            <a:gdLst/>
            <a:ahLst/>
            <a:cxnLst/>
            <a:rect l="l" t="t" r="r" b="b"/>
            <a:pathLst>
              <a:path w="12334" h="9011" extrusionOk="0">
                <a:moveTo>
                  <a:pt x="2623" y="0"/>
                </a:moveTo>
                <a:lnTo>
                  <a:pt x="1" y="4524"/>
                </a:lnTo>
                <a:lnTo>
                  <a:pt x="2623" y="9003"/>
                </a:lnTo>
                <a:lnTo>
                  <a:pt x="12333" y="9010"/>
                </a:lnTo>
                <a:lnTo>
                  <a:pt x="2623" y="0"/>
                </a:lnTo>
                <a:close/>
              </a:path>
            </a:pathLst>
          </a:custGeom>
          <a:solidFill>
            <a:srgbClr val="F59A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1" name="Google Shape;1181;p47"/>
          <p:cNvSpPr/>
          <p:nvPr/>
        </p:nvSpPr>
        <p:spPr>
          <a:xfrm>
            <a:off x="5173655" y="2359485"/>
            <a:ext cx="736373" cy="537905"/>
          </a:xfrm>
          <a:custGeom>
            <a:avLst/>
            <a:gdLst/>
            <a:ahLst/>
            <a:cxnLst/>
            <a:rect l="l" t="t" r="r" b="b"/>
            <a:pathLst>
              <a:path w="12333" h="9009" extrusionOk="0">
                <a:moveTo>
                  <a:pt x="9710" y="1"/>
                </a:moveTo>
                <a:lnTo>
                  <a:pt x="0" y="9008"/>
                </a:lnTo>
                <a:lnTo>
                  <a:pt x="9710" y="9003"/>
                </a:lnTo>
                <a:lnTo>
                  <a:pt x="12333" y="4522"/>
                </a:lnTo>
                <a:lnTo>
                  <a:pt x="9710" y="1"/>
                </a:lnTo>
                <a:close/>
              </a:path>
            </a:pathLst>
          </a:custGeom>
          <a:solidFill>
            <a:srgbClr val="F7C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3235682" y="3013059"/>
            <a:ext cx="736432" cy="537905"/>
          </a:xfrm>
          <a:custGeom>
            <a:avLst/>
            <a:gdLst/>
            <a:ahLst/>
            <a:cxnLst/>
            <a:rect l="l" t="t" r="r" b="b"/>
            <a:pathLst>
              <a:path w="12334" h="9009" extrusionOk="0">
                <a:moveTo>
                  <a:pt x="2623" y="1"/>
                </a:moveTo>
                <a:lnTo>
                  <a:pt x="1" y="4522"/>
                </a:lnTo>
                <a:lnTo>
                  <a:pt x="2623" y="9004"/>
                </a:lnTo>
                <a:lnTo>
                  <a:pt x="12333" y="9009"/>
                </a:lnTo>
                <a:lnTo>
                  <a:pt x="12333" y="9009"/>
                </a:lnTo>
                <a:lnTo>
                  <a:pt x="2623" y="1"/>
                </a:lnTo>
                <a:close/>
              </a:path>
            </a:pathLst>
          </a:custGeom>
          <a:solidFill>
            <a:srgbClr val="8EDF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3" name="Google Shape;1183;p47"/>
          <p:cNvSpPr/>
          <p:nvPr/>
        </p:nvSpPr>
        <p:spPr>
          <a:xfrm>
            <a:off x="5173355" y="3718965"/>
            <a:ext cx="736373" cy="538024"/>
          </a:xfrm>
          <a:custGeom>
            <a:avLst/>
            <a:gdLst/>
            <a:ahLst/>
            <a:cxnLst/>
            <a:rect l="l" t="t" r="r" b="b"/>
            <a:pathLst>
              <a:path w="12333" h="9011" extrusionOk="0">
                <a:moveTo>
                  <a:pt x="9710" y="0"/>
                </a:moveTo>
                <a:lnTo>
                  <a:pt x="0" y="9011"/>
                </a:lnTo>
                <a:lnTo>
                  <a:pt x="0" y="9011"/>
                </a:lnTo>
                <a:lnTo>
                  <a:pt x="9710" y="9003"/>
                </a:lnTo>
                <a:lnTo>
                  <a:pt x="12333" y="4525"/>
                </a:lnTo>
                <a:lnTo>
                  <a:pt x="9710" y="0"/>
                </a:lnTo>
                <a:close/>
              </a:path>
            </a:pathLst>
          </a:custGeom>
          <a:solidFill>
            <a:srgbClr val="5B8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4" name="Google Shape;1184;p47"/>
          <p:cNvSpPr txBox="1"/>
          <p:nvPr/>
        </p:nvSpPr>
        <p:spPr>
          <a:xfrm>
            <a:off x="4725025" y="13114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5" name="Google Shape;1185;p47"/>
          <p:cNvSpPr txBox="1"/>
          <p:nvPr/>
        </p:nvSpPr>
        <p:spPr>
          <a:xfrm>
            <a:off x="3355163" y="1811000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6" name="Google Shape;1186;p47"/>
          <p:cNvSpPr txBox="1"/>
          <p:nvPr/>
        </p:nvSpPr>
        <p:spPr>
          <a:xfrm>
            <a:off x="4725319" y="242497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7" name="Google Shape;1187;p47"/>
          <p:cNvSpPr txBox="1"/>
          <p:nvPr/>
        </p:nvSpPr>
        <p:spPr>
          <a:xfrm>
            <a:off x="3355163" y="304387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04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8" name="Google Shape;1188;p47"/>
          <p:cNvSpPr txBox="1"/>
          <p:nvPr/>
        </p:nvSpPr>
        <p:spPr>
          <a:xfrm>
            <a:off x="4725013" y="37835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05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/>
          <p:nvPr/>
        </p:nvSpPr>
        <p:spPr>
          <a:xfrm rot="10800000" flipH="1">
            <a:off x="842914" y="1616099"/>
            <a:ext cx="635100" cy="2305300"/>
          </a:xfrm>
          <a:prstGeom prst="round2DiagRect">
            <a:avLst>
              <a:gd name="adj1" fmla="val 48326"/>
              <a:gd name="adj2" fmla="val 4604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905125" y="16161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905125" y="25058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905125" y="33955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</a:br>
            <a:b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</a:b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/>
          </p:nvPr>
        </p:nvSpPr>
        <p:spPr>
          <a:xfrm>
            <a:off x="2419200" y="536650"/>
            <a:ext cx="3867289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latin typeface="+mj-lt"/>
              </a:rPr>
              <a:t>1. LÝ </a:t>
            </a:r>
            <a:r>
              <a:rPr lang="en-US" sz="2400" b="1" dirty="0">
                <a:latin typeface="+mj-lt"/>
              </a:rPr>
              <a:t>DO CHỌN ĐỀ TÀI</a:t>
            </a:r>
            <a:endParaRPr sz="2400" b="1" dirty="0">
              <a:latin typeface="+mj-lt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7791108" y="1790328"/>
            <a:ext cx="177319" cy="177399"/>
          </a:xfrm>
          <a:custGeom>
            <a:avLst/>
            <a:gdLst/>
            <a:ahLst/>
            <a:cxnLst/>
            <a:rect l="l" t="t" r="r" b="b"/>
            <a:pathLst>
              <a:path w="2235" h="2236" extrusionOk="0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35"/>
                  <a:pt x="501" y="2235"/>
                  <a:pt x="1118" y="2235"/>
                </a:cubicBezTo>
                <a:cubicBezTo>
                  <a:pt x="1734" y="2235"/>
                  <a:pt x="2235" y="1735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7791108" y="2679860"/>
            <a:ext cx="177319" cy="177795"/>
          </a:xfrm>
          <a:custGeom>
            <a:avLst/>
            <a:gdLst/>
            <a:ahLst/>
            <a:cxnLst/>
            <a:rect l="l" t="t" r="r" b="b"/>
            <a:pathLst>
              <a:path w="2235" h="2241" extrusionOk="0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40"/>
                  <a:pt x="501" y="2241"/>
                  <a:pt x="1118" y="2241"/>
                </a:cubicBezTo>
                <a:cubicBezTo>
                  <a:pt x="1734" y="2241"/>
                  <a:pt x="2235" y="1740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7791108" y="3569781"/>
            <a:ext cx="177319" cy="177319"/>
          </a:xfrm>
          <a:custGeom>
            <a:avLst/>
            <a:gdLst/>
            <a:ahLst/>
            <a:cxnLst/>
            <a:rect l="l" t="t" r="r" b="b"/>
            <a:pathLst>
              <a:path w="2235" h="2235" extrusionOk="0">
                <a:moveTo>
                  <a:pt x="1118" y="1"/>
                </a:moveTo>
                <a:cubicBezTo>
                  <a:pt x="501" y="1"/>
                  <a:pt x="0" y="501"/>
                  <a:pt x="0" y="1118"/>
                </a:cubicBezTo>
                <a:cubicBezTo>
                  <a:pt x="0" y="1734"/>
                  <a:pt x="501" y="2235"/>
                  <a:pt x="1118" y="2235"/>
                </a:cubicBezTo>
                <a:cubicBezTo>
                  <a:pt x="1734" y="2235"/>
                  <a:pt x="2235" y="1734"/>
                  <a:pt x="2235" y="1118"/>
                </a:cubicBezTo>
                <a:cubicBezTo>
                  <a:pt x="2235" y="501"/>
                  <a:pt x="1734" y="1"/>
                  <a:pt x="1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BBB8A-9E1C-6114-D2F0-4A30C1477C09}"/>
              </a:ext>
            </a:extLst>
          </p:cNvPr>
          <p:cNvSpPr txBox="1"/>
          <p:nvPr/>
        </p:nvSpPr>
        <p:spPr>
          <a:xfrm>
            <a:off x="1670441" y="2502117"/>
            <a:ext cx="620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Website thay thế CV, xây dựng thương hiệu.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49E2C-CA73-5B01-C86A-590E120CD99D}"/>
              </a:ext>
            </a:extLst>
          </p:cNvPr>
          <p:cNvSpPr txBox="1"/>
          <p:nvPr/>
        </p:nvSpPr>
        <p:spPr>
          <a:xfrm>
            <a:off x="1714900" y="1717041"/>
            <a:ext cx="654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Trưng bày kỹ năng, dự án, thu hút nhà tuyển dụng.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57CA-C5D1-1971-42E3-46C8C40B32F2}"/>
              </a:ext>
            </a:extLst>
          </p:cNvPr>
          <p:cNvSpPr txBox="1"/>
          <p:nvPr/>
        </p:nvSpPr>
        <p:spPr>
          <a:xfrm>
            <a:off x="1714900" y="3366408"/>
            <a:ext cx="6076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Thực tiễn cao, áp dụng cho bản thân và đồng nghiệp.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title"/>
          </p:nvPr>
        </p:nvSpPr>
        <p:spPr>
          <a:xfrm>
            <a:off x="364383" y="466283"/>
            <a:ext cx="841523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n-lt"/>
              </a:rPr>
              <a:t>2. </a:t>
            </a:r>
            <a:r>
              <a:rPr lang="vi-VN" b="1">
                <a:latin typeface="+mn-lt"/>
              </a:rPr>
              <a:t>CÁC CÔNG NGHỆ</a:t>
            </a:r>
            <a:r>
              <a:rPr lang="en-US" b="1">
                <a:latin typeface="+mn-lt"/>
              </a:rPr>
              <a:t> -</a:t>
            </a:r>
            <a:r>
              <a:rPr lang="vi-VN" b="1">
                <a:latin typeface="+mn-lt"/>
              </a:rPr>
              <a:t> KIẾN TRÚC</a:t>
            </a:r>
            <a:endParaRPr b="1" dirty="0">
              <a:latin typeface="+mn-lt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3537278" y="1602740"/>
            <a:ext cx="464858" cy="465200"/>
          </a:xfrm>
          <a:custGeom>
            <a:avLst/>
            <a:gdLst/>
            <a:ahLst/>
            <a:cxnLst/>
            <a:rect l="l" t="t" r="r" b="b"/>
            <a:pathLst>
              <a:path w="4082" h="4085" extrusionOk="0">
                <a:moveTo>
                  <a:pt x="2039" y="0"/>
                </a:moveTo>
                <a:cubicBezTo>
                  <a:pt x="913" y="0"/>
                  <a:pt x="0" y="916"/>
                  <a:pt x="0" y="2042"/>
                </a:cubicBezTo>
                <a:cubicBezTo>
                  <a:pt x="0" y="3171"/>
                  <a:pt x="913" y="4084"/>
                  <a:pt x="2039" y="4084"/>
                </a:cubicBezTo>
                <a:cubicBezTo>
                  <a:pt x="3168" y="4084"/>
                  <a:pt x="4081" y="3171"/>
                  <a:pt x="4081" y="2042"/>
                </a:cubicBezTo>
                <a:cubicBezTo>
                  <a:pt x="4081" y="916"/>
                  <a:pt x="3168" y="0"/>
                  <a:pt x="20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4076139" y="3225810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0"/>
                </a:moveTo>
                <a:cubicBezTo>
                  <a:pt x="917" y="0"/>
                  <a:pt x="1" y="913"/>
                  <a:pt x="1" y="2042"/>
                </a:cubicBezTo>
                <a:cubicBezTo>
                  <a:pt x="1" y="3168"/>
                  <a:pt x="917" y="4084"/>
                  <a:pt x="2043" y="4084"/>
                </a:cubicBezTo>
                <a:cubicBezTo>
                  <a:pt x="3172" y="4084"/>
                  <a:pt x="4085" y="3168"/>
                  <a:pt x="4085" y="2042"/>
                </a:cubicBezTo>
                <a:cubicBezTo>
                  <a:pt x="4085" y="913"/>
                  <a:pt x="3172" y="0"/>
                  <a:pt x="2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7278" y="4052522"/>
            <a:ext cx="464858" cy="464744"/>
          </a:xfrm>
          <a:custGeom>
            <a:avLst/>
            <a:gdLst/>
            <a:ahLst/>
            <a:cxnLst/>
            <a:rect l="l" t="t" r="r" b="b"/>
            <a:pathLst>
              <a:path w="4082" h="4081" extrusionOk="0">
                <a:moveTo>
                  <a:pt x="2039" y="0"/>
                </a:moveTo>
                <a:cubicBezTo>
                  <a:pt x="913" y="0"/>
                  <a:pt x="0" y="913"/>
                  <a:pt x="0" y="2042"/>
                </a:cubicBezTo>
                <a:cubicBezTo>
                  <a:pt x="0" y="3168"/>
                  <a:pt x="913" y="4081"/>
                  <a:pt x="2039" y="4081"/>
                </a:cubicBezTo>
                <a:cubicBezTo>
                  <a:pt x="3168" y="4081"/>
                  <a:pt x="4081" y="3168"/>
                  <a:pt x="4081" y="2042"/>
                </a:cubicBezTo>
                <a:cubicBezTo>
                  <a:pt x="4081" y="913"/>
                  <a:pt x="3168" y="0"/>
                  <a:pt x="20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1464284" y="2043911"/>
            <a:ext cx="720519" cy="1018429"/>
          </a:xfrm>
          <a:custGeom>
            <a:avLst/>
            <a:gdLst/>
            <a:ahLst/>
            <a:cxnLst/>
            <a:rect l="l" t="t" r="r" b="b"/>
            <a:pathLst>
              <a:path w="6327" h="8943" extrusionOk="0">
                <a:moveTo>
                  <a:pt x="1" y="1"/>
                </a:moveTo>
                <a:lnTo>
                  <a:pt x="1" y="8943"/>
                </a:lnTo>
                <a:lnTo>
                  <a:pt x="6326" y="2621"/>
                </a:lnTo>
                <a:cubicBezTo>
                  <a:pt x="4707" y="1001"/>
                  <a:pt x="2469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1464284" y="3062223"/>
            <a:ext cx="1018884" cy="720519"/>
          </a:xfrm>
          <a:custGeom>
            <a:avLst/>
            <a:gdLst/>
            <a:ahLst/>
            <a:cxnLst/>
            <a:rect l="l" t="t" r="r" b="b"/>
            <a:pathLst>
              <a:path w="8947" h="6327" extrusionOk="0">
                <a:moveTo>
                  <a:pt x="1" y="1"/>
                </a:moveTo>
                <a:lnTo>
                  <a:pt x="6326" y="6326"/>
                </a:lnTo>
                <a:cubicBezTo>
                  <a:pt x="7942" y="4707"/>
                  <a:pt x="8946" y="2472"/>
                  <a:pt x="89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1464284" y="2342276"/>
            <a:ext cx="1018884" cy="720063"/>
          </a:xfrm>
          <a:custGeom>
            <a:avLst/>
            <a:gdLst/>
            <a:ahLst/>
            <a:cxnLst/>
            <a:rect l="l" t="t" r="r" b="b"/>
            <a:pathLst>
              <a:path w="8947" h="6323" extrusionOk="0">
                <a:moveTo>
                  <a:pt x="6326" y="1"/>
                </a:moveTo>
                <a:lnTo>
                  <a:pt x="1" y="6323"/>
                </a:lnTo>
                <a:lnTo>
                  <a:pt x="8946" y="6323"/>
                </a:lnTo>
                <a:cubicBezTo>
                  <a:pt x="8946" y="3855"/>
                  <a:pt x="7942" y="1617"/>
                  <a:pt x="63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1464284" y="3062223"/>
            <a:ext cx="720519" cy="1018884"/>
          </a:xfrm>
          <a:custGeom>
            <a:avLst/>
            <a:gdLst/>
            <a:ahLst/>
            <a:cxnLst/>
            <a:rect l="l" t="t" r="r" b="b"/>
            <a:pathLst>
              <a:path w="6327" h="8947" extrusionOk="0">
                <a:moveTo>
                  <a:pt x="1" y="1"/>
                </a:moveTo>
                <a:lnTo>
                  <a:pt x="1" y="8946"/>
                </a:lnTo>
                <a:cubicBezTo>
                  <a:pt x="2469" y="8946"/>
                  <a:pt x="4707" y="7946"/>
                  <a:pt x="6326" y="6326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573750" y="2172139"/>
            <a:ext cx="1780742" cy="1780742"/>
          </a:xfrm>
          <a:custGeom>
            <a:avLst/>
            <a:gdLst/>
            <a:ahLst/>
            <a:cxnLst/>
            <a:rect l="l" t="t" r="r" b="b"/>
            <a:pathLst>
              <a:path w="15637" h="15637" extrusionOk="0">
                <a:moveTo>
                  <a:pt x="13348" y="2289"/>
                </a:moveTo>
                <a:cubicBezTo>
                  <a:pt x="11932" y="876"/>
                  <a:pt x="9978" y="0"/>
                  <a:pt x="7821" y="0"/>
                </a:cubicBezTo>
                <a:cubicBezTo>
                  <a:pt x="5660" y="0"/>
                  <a:pt x="3706" y="876"/>
                  <a:pt x="2293" y="2289"/>
                </a:cubicBezTo>
                <a:cubicBezTo>
                  <a:pt x="876" y="3706"/>
                  <a:pt x="1" y="5660"/>
                  <a:pt x="1" y="7817"/>
                </a:cubicBezTo>
                <a:cubicBezTo>
                  <a:pt x="1" y="9977"/>
                  <a:pt x="876" y="11931"/>
                  <a:pt x="2293" y="13344"/>
                </a:cubicBezTo>
                <a:cubicBezTo>
                  <a:pt x="3706" y="14761"/>
                  <a:pt x="5660" y="15637"/>
                  <a:pt x="7821" y="15637"/>
                </a:cubicBezTo>
                <a:cubicBezTo>
                  <a:pt x="9978" y="15637"/>
                  <a:pt x="11932" y="14761"/>
                  <a:pt x="13348" y="13344"/>
                </a:cubicBezTo>
                <a:cubicBezTo>
                  <a:pt x="14761" y="11931"/>
                  <a:pt x="15637" y="9977"/>
                  <a:pt x="15637" y="7817"/>
                </a:cubicBezTo>
                <a:cubicBezTo>
                  <a:pt x="15637" y="5660"/>
                  <a:pt x="14761" y="3706"/>
                  <a:pt x="13348" y="2289"/>
                </a:cubicBezTo>
                <a:close/>
              </a:path>
            </a:pathLst>
          </a:custGeom>
          <a:solidFill>
            <a:srgbClr val="F4F6F8"/>
          </a:solidFill>
          <a:ln>
            <a:noFill/>
          </a:ln>
          <a:effectLst>
            <a:outerShdw blurRad="57150" dist="19050" dir="8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4663234" y="1602740"/>
            <a:ext cx="4645072" cy="60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>
                <a:solidFill>
                  <a:schemeClr val="accent1"/>
                </a:solidFill>
                <a:latin typeface="+mn-lt"/>
                <a:ea typeface="Roboto"/>
                <a:cs typeface="Roboto"/>
                <a:sym typeface="Roboto"/>
              </a:rPr>
              <a:t>FRONT-END: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HTML, CSS,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REACT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, BOOTSTRAP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4720846" y="3250149"/>
            <a:ext cx="2745555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CSDL</a:t>
            </a:r>
            <a:r>
              <a:rPr lang="vi-VN" sz="18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:</a:t>
            </a:r>
            <a:r>
              <a:rPr lang="en-US" sz="18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MYSQL</a:t>
            </a:r>
            <a:endParaRPr sz="1800" dirty="0">
              <a:solidFill>
                <a:schemeClr val="accent2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4720846" y="4081107"/>
            <a:ext cx="2928246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KIẾN TRÚC ỨNG DỤNG: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MÔ HÌNH MVC</a:t>
            </a:r>
            <a:endParaRPr sz="1800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/>
          </p:nvPr>
        </p:nvSpPr>
        <p:spPr>
          <a:xfrm>
            <a:off x="393011" y="2695741"/>
            <a:ext cx="2087661" cy="7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WEBSITE</a:t>
            </a:r>
            <a:endParaRPr dirty="0">
              <a:latin typeface="+mn-lt"/>
            </a:endParaRPr>
          </a:p>
        </p:txBody>
      </p:sp>
      <p:cxnSp>
        <p:nvCxnSpPr>
          <p:cNvPr id="468" name="Google Shape;468;p29"/>
          <p:cNvCxnSpPr/>
          <p:nvPr/>
        </p:nvCxnSpPr>
        <p:spPr>
          <a:xfrm flipH="1">
            <a:off x="2313950" y="1836975"/>
            <a:ext cx="1245000" cy="31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Google Shape;470;p29"/>
          <p:cNvCxnSpPr/>
          <p:nvPr/>
        </p:nvCxnSpPr>
        <p:spPr>
          <a:xfrm rot="10800000">
            <a:off x="2705302" y="3302432"/>
            <a:ext cx="1336800" cy="204000"/>
          </a:xfrm>
          <a:prstGeom prst="bentConnector3">
            <a:avLst>
              <a:gd name="adj1" fmla="val 5114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Google Shape;471;p29"/>
          <p:cNvCxnSpPr/>
          <p:nvPr/>
        </p:nvCxnSpPr>
        <p:spPr>
          <a:xfrm rot="10800000">
            <a:off x="2171550" y="4020775"/>
            <a:ext cx="1408500" cy="29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2" name="Google Shape;472;p29"/>
          <p:cNvGrpSpPr/>
          <p:nvPr/>
        </p:nvGrpSpPr>
        <p:grpSpPr>
          <a:xfrm>
            <a:off x="3624916" y="1697224"/>
            <a:ext cx="289555" cy="276260"/>
            <a:chOff x="4126815" y="2760704"/>
            <a:chExt cx="380393" cy="363118"/>
          </a:xfrm>
        </p:grpSpPr>
        <p:sp>
          <p:nvSpPr>
            <p:cNvPr id="473" name="Google Shape;473;p2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4177694" y="3331125"/>
            <a:ext cx="262085" cy="250524"/>
            <a:chOff x="7441465" y="2302860"/>
            <a:chExt cx="342192" cy="327140"/>
          </a:xfrm>
        </p:grpSpPr>
        <p:sp>
          <p:nvSpPr>
            <p:cNvPr id="478" name="Google Shape;478;p2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480" name="Google Shape;480;p29"/>
          <p:cNvSpPr/>
          <p:nvPr/>
        </p:nvSpPr>
        <p:spPr>
          <a:xfrm>
            <a:off x="3638648" y="4154388"/>
            <a:ext cx="262110" cy="26100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4054600" y="2523901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3" name="Google Shape;450;p29">
            <a:extLst>
              <a:ext uri="{FF2B5EF4-FFF2-40B4-BE49-F238E27FC236}">
                <a16:creationId xmlns:a16="http://schemas.microsoft.com/office/drawing/2014/main" id="{40A7C1B4-B8AF-FD0C-B1B4-610BAC95538F}"/>
              </a:ext>
            </a:extLst>
          </p:cNvPr>
          <p:cNvSpPr/>
          <p:nvPr/>
        </p:nvSpPr>
        <p:spPr>
          <a:xfrm>
            <a:off x="4076139" y="2405308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1"/>
                </a:moveTo>
                <a:cubicBezTo>
                  <a:pt x="917" y="1"/>
                  <a:pt x="1" y="914"/>
                  <a:pt x="1" y="2043"/>
                </a:cubicBezTo>
                <a:cubicBezTo>
                  <a:pt x="1" y="3172"/>
                  <a:pt x="917" y="4085"/>
                  <a:pt x="2043" y="4085"/>
                </a:cubicBezTo>
                <a:cubicBezTo>
                  <a:pt x="3172" y="4085"/>
                  <a:pt x="4085" y="3172"/>
                  <a:pt x="4085" y="2043"/>
                </a:cubicBezTo>
                <a:cubicBezTo>
                  <a:pt x="4085" y="914"/>
                  <a:pt x="3172" y="1"/>
                  <a:pt x="20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4" name="Google Shape;469;p29">
            <a:extLst>
              <a:ext uri="{FF2B5EF4-FFF2-40B4-BE49-F238E27FC236}">
                <a16:creationId xmlns:a16="http://schemas.microsoft.com/office/drawing/2014/main" id="{51770F3B-691E-51E2-4BC1-5BCE38873738}"/>
              </a:ext>
            </a:extLst>
          </p:cNvPr>
          <p:cNvCxnSpPr/>
          <p:nvPr/>
        </p:nvCxnSpPr>
        <p:spPr>
          <a:xfrm flipH="1">
            <a:off x="2733738" y="2646575"/>
            <a:ext cx="1357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481;p29">
            <a:extLst>
              <a:ext uri="{FF2B5EF4-FFF2-40B4-BE49-F238E27FC236}">
                <a16:creationId xmlns:a16="http://schemas.microsoft.com/office/drawing/2014/main" id="{D44D4247-725C-EA2F-D112-C21AD116BED5}"/>
              </a:ext>
            </a:extLst>
          </p:cNvPr>
          <p:cNvSpPr/>
          <p:nvPr/>
        </p:nvSpPr>
        <p:spPr>
          <a:xfrm>
            <a:off x="4177688" y="2506876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" name="Google Shape;459;p29">
            <a:extLst>
              <a:ext uri="{FF2B5EF4-FFF2-40B4-BE49-F238E27FC236}">
                <a16:creationId xmlns:a16="http://schemas.microsoft.com/office/drawing/2014/main" id="{778EB873-2F71-AA23-5C13-68E2D9AE5000}"/>
              </a:ext>
            </a:extLst>
          </p:cNvPr>
          <p:cNvSpPr txBox="1"/>
          <p:nvPr/>
        </p:nvSpPr>
        <p:spPr>
          <a:xfrm>
            <a:off x="4720846" y="2406000"/>
            <a:ext cx="3169011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accent4"/>
                </a:solidFill>
                <a:latin typeface="+mn-lt"/>
                <a:ea typeface="Roboto"/>
                <a:cs typeface="Roboto"/>
                <a:sym typeface="Roboto"/>
              </a:rPr>
              <a:t>BACK-END:</a:t>
            </a:r>
            <a:r>
              <a:rPr lang="en-US" sz="1600" b="1">
                <a:solidFill>
                  <a:schemeClr val="accent4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en-US" sz="1600">
                <a:solidFill>
                  <a:schemeClr val="accent4"/>
                </a:solidFill>
                <a:latin typeface="+mn-lt"/>
                <a:ea typeface="Roboto"/>
                <a:cs typeface="Roboto"/>
                <a:sym typeface="Roboto"/>
              </a:rPr>
              <a:t>PHP LARAVEL</a:t>
            </a:r>
            <a:endParaRPr lang="vi-VN" sz="1600" dirty="0">
              <a:solidFill>
                <a:schemeClr val="accent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9953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143276" y="197616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latin typeface="+mj-lt"/>
              </a:rPr>
              <a:t>3. SƠ ĐỒ PHÂN TÍCH</a:t>
            </a:r>
            <a:endParaRPr b="1" dirty="0">
              <a:latin typeface="+mj-lt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307E2E0A-E718-4029-8757-DAA42364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6" y="606816"/>
            <a:ext cx="7213307" cy="44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2515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966FE5-FF02-1D15-93C3-ED2F8AA649BA}"/>
              </a:ext>
            </a:extLst>
          </p:cNvPr>
          <p:cNvSpPr txBox="1"/>
          <p:nvPr/>
        </p:nvSpPr>
        <p:spPr>
          <a:xfrm>
            <a:off x="867474" y="851101"/>
            <a:ext cx="7808526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KẾT QUẢ ĐẠT ĐƯỢC</a:t>
            </a: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latin typeface="+mj-lt"/>
              </a:rPr>
              <a:t>Hoàn thành website với các tính năng:Đăng ký/đăng nhập, tìm kiếm hồ sơ, quản lý hồ sơ, tạo và đăng tải bài viết.</a:t>
            </a: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latin typeface="+mj-lt"/>
              </a:rPr>
              <a:t>Giao diện và các chức năng hoạt động ổn.</a:t>
            </a: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+mj-lt"/>
              </a:rPr>
              <a:t>HẠN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CHẾ</a:t>
            </a: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Giao diện chưa thu hút và tối ưu.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latin typeface="+mj-lt"/>
              </a:rPr>
              <a:t>Tính năng còn hạn chế.</a:t>
            </a: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latin typeface="+mj-lt"/>
              </a:rPr>
              <a:t>Chưa tối ưu hiệu năng.</a:t>
            </a:r>
            <a:endParaRPr lang="en-US" sz="1600" dirty="0">
              <a:latin typeface="+mj-lt"/>
            </a:endParaRP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HƯỚNG PHÁT TRIỂN</a:t>
            </a:r>
          </a:p>
          <a:p>
            <a:pPr marL="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Triển khai trên internet.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 các tính năng: Chat trực tiếp, đánh giá xếp hạng, tạo CV trực tiếp.</a:t>
            </a:r>
          </a:p>
          <a:p>
            <a:pPr marL="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>
                <a:latin typeface="+mj-lt"/>
                <a:ea typeface="Times New Roman" panose="02020603050405020304" pitchFamily="18" charset="0"/>
              </a:rPr>
              <a:t>Tối ưu hóa tải trang và xử lý dữ liệu.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207C-2D1C-474B-99BE-0F1A3EC781E3}"/>
              </a:ext>
            </a:extLst>
          </p:cNvPr>
          <p:cNvSpPr txBox="1"/>
          <p:nvPr/>
        </p:nvSpPr>
        <p:spPr>
          <a:xfrm>
            <a:off x="2962800" y="234281"/>
            <a:ext cx="321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</a:rPr>
              <a:t>4. KẾT LUẬN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8455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45DF-1332-4940-986F-79387D47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37559905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3358956" y="3108913"/>
            <a:ext cx="5701591" cy="628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THANKS FOR WATCHING!!!</a:t>
            </a:r>
            <a:endParaRPr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4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0"/>
          <p:cNvSpPr/>
          <p:nvPr/>
        </p:nvSpPr>
        <p:spPr>
          <a:xfrm>
            <a:off x="2581414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0"/>
          <p:cNvSpPr/>
          <p:nvPr/>
        </p:nvSpPr>
        <p:spPr>
          <a:xfrm>
            <a:off x="1212723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8" y="2857819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-12" y="1934125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5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1873978" y="806472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4507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271</Words>
  <Application>Microsoft Office PowerPoint</Application>
  <PresentationFormat>On-screen Show (16:9)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Fira Sans Extra Condensed Medium</vt:lpstr>
      <vt:lpstr>Roboto</vt:lpstr>
      <vt:lpstr>Bahnschrift SemiLight SemiConde</vt:lpstr>
      <vt:lpstr>Arial</vt:lpstr>
      <vt:lpstr>Agile Infographics by Slidesgo</vt:lpstr>
      <vt:lpstr>XÂY DỰNG WEBSITE HỒ SƠ NĂNG LỰC CÁ NHÂN CHO LẬP TRÌNH VIÊN</vt:lpstr>
      <vt:lpstr>NỘI DUNG BÁO CÁO</vt:lpstr>
      <vt:lpstr>1. LÝ DO CHỌN ĐỀ TÀI</vt:lpstr>
      <vt:lpstr>2. CÁC CÔNG NGHỆ - KIẾN TRÚC</vt:lpstr>
      <vt:lpstr>3. SƠ ĐỒ PHÂN TÍCH</vt:lpstr>
      <vt:lpstr>PowerPoint Presentation</vt:lpstr>
      <vt:lpstr>5. DEMO</vt:lpstr>
      <vt:lpstr>THANKS FOR WATCHING!!!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HỒ SƠ NĂNG LỰC CÁ NHÂN CHO LẬP TRÌNH VIÊN</dc:title>
  <dc:creator>NT</dc:creator>
  <cp:lastModifiedBy>Loc Tuan</cp:lastModifiedBy>
  <cp:revision>14</cp:revision>
  <dcterms:modified xsi:type="dcterms:W3CDTF">2025-01-14T06:32:05Z</dcterms:modified>
</cp:coreProperties>
</file>