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4"/>
  </p:notesMasterIdLst>
  <p:sldIdLst>
    <p:sldId id="286" r:id="rId2"/>
    <p:sldId id="285"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10"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81818"/>
  </p:normalViewPr>
  <p:slideViewPr>
    <p:cSldViewPr snapToGrid="0" snapToObjects="1">
      <p:cViewPr>
        <p:scale>
          <a:sx n="81" d="100"/>
          <a:sy n="81" d="100"/>
        </p:scale>
        <p:origin x="-156"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08/10/2019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 xmlns:a16="http://schemas.microsoft.com/office/drawing/2014/main"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 xmlns:a16="http://schemas.microsoft.com/office/drawing/2014/main"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 xmlns:a16="http://schemas.microsoft.com/office/drawing/2014/main"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 xmlns:a16="http://schemas.microsoft.com/office/drawing/2014/main"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 xmlns:a16="http://schemas.microsoft.com/office/drawing/2014/main"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 xmlns:a16="http://schemas.microsoft.com/office/drawing/2014/main"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 xmlns:a16="http://schemas.microsoft.com/office/drawing/2014/main"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 xmlns:a16="http://schemas.microsoft.com/office/drawing/2014/main"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 xmlns:a16="http://schemas.microsoft.com/office/drawing/2014/main"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 xmlns:a16="http://schemas.microsoft.com/office/drawing/2014/main"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 xmlns:a16="http://schemas.microsoft.com/office/drawing/2014/main"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 xmlns:a16="http://schemas.microsoft.com/office/drawing/2014/main"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 xmlns:a16="http://schemas.microsoft.com/office/drawing/2014/main"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 xmlns:a16="http://schemas.microsoft.com/office/drawing/2014/main"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 xmlns:a16="http://schemas.microsoft.com/office/drawing/2014/main"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 xmlns:a16="http://schemas.microsoft.com/office/drawing/2014/main"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 xmlns:a16="http://schemas.microsoft.com/office/drawing/2014/main"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 xmlns:a16="http://schemas.microsoft.com/office/drawing/2014/main"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 xmlns:a16="http://schemas.microsoft.com/office/drawing/2014/main"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 xmlns:a16="http://schemas.microsoft.com/office/drawing/2014/main"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 xmlns:a16="http://schemas.microsoft.com/office/drawing/2014/main"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 xmlns:a16="http://schemas.microsoft.com/office/drawing/2014/main"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 xmlns:a16="http://schemas.microsoft.com/office/drawing/2014/main"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 xmlns:a16="http://schemas.microsoft.com/office/drawing/2014/main"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3D9EB45-1C59-C541-92E7-6FE421F29085}"/>
              </a:ext>
            </a:extLst>
          </p:cNvPr>
          <p:cNvSpPr>
            <a:spLocks noGrp="1"/>
          </p:cNvSpPr>
          <p:nvPr>
            <p:ph type="ctrTitle"/>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máy</a:t>
            </a:r>
            <a:r>
              <a:rPr lang="en-US" dirty="0"/>
              <a:t> </a:t>
            </a:r>
            <a:r>
              <a:rPr lang="en-US" dirty="0" err="1" smtClean="0"/>
              <a:t>tính</a:t>
            </a:r>
            <a:r>
              <a:rPr lang="en-US" dirty="0" smtClean="0"/>
              <a:t> </a:t>
            </a:r>
            <a:br>
              <a:rPr lang="en-US" dirty="0" smtClean="0"/>
            </a:br>
            <a:r>
              <a:rPr lang="en-US" dirty="0" smtClean="0"/>
              <a:t>Computer</a:t>
            </a:r>
            <a:endParaRPr lang="en-US" dirty="0"/>
          </a:p>
        </p:txBody>
      </p:sp>
      <p:sp>
        <p:nvSpPr>
          <p:cNvPr id="8" name="Subtitle 7">
            <a:extLst>
              <a:ext uri="{FF2B5EF4-FFF2-40B4-BE49-F238E27FC236}">
                <a16:creationId xmlns="" xmlns:a16="http://schemas.microsoft.com/office/drawing/2014/main" id="{DA0CEDCB-5CE2-1B41-9D8B-CA0EB9D3BBD7}"/>
              </a:ext>
            </a:extLst>
          </p:cNvPr>
          <p:cNvSpPr>
            <a:spLocks noGrp="1"/>
          </p:cNvSpPr>
          <p:nvPr>
            <p:ph type="subTitle" idx="1"/>
          </p:nvPr>
        </p:nvSpPr>
        <p:spPr/>
        <p:txBody>
          <a:bodyPr/>
          <a:lstStyle/>
          <a:p>
            <a:r>
              <a:rPr lang="en-US" dirty="0" smtClean="0"/>
              <a:t>Presenter: Nguyen </a:t>
            </a:r>
            <a:r>
              <a:rPr lang="en-US" dirty="0" err="1" smtClean="0"/>
              <a:t>Trong</a:t>
            </a:r>
            <a:r>
              <a:rPr lang="en-US" dirty="0" smtClean="0"/>
              <a:t> </a:t>
            </a:r>
            <a:r>
              <a:rPr lang="en-US" dirty="0" err="1" smtClean="0"/>
              <a:t>Tien</a:t>
            </a:r>
            <a:endParaRPr lang="en-US" dirty="0"/>
          </a:p>
        </p:txBody>
      </p:sp>
    </p:spTree>
    <p:extLst>
      <p:ext uri="{BB962C8B-B14F-4D97-AF65-F5344CB8AC3E}">
        <p14:creationId xmlns:p14="http://schemas.microsoft.com/office/powerpoint/2010/main" val="38050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Hệ thống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791092" cy="1740263"/>
          </a:xfrm>
        </p:spPr>
        <p:txBody>
          <a:bodyPr>
            <a:normAutofit/>
          </a:bodyPr>
          <a:lstStyle/>
          <a:p>
            <a:r>
              <a:rPr lang="vi-VN" dirty="0">
                <a:latin typeface="Calibri" panose="020F0502020204030204" pitchFamily="34" charset="0"/>
                <a:cs typeface="Calibri" panose="020F0502020204030204" pitchFamily="34" charset="0"/>
              </a:rPr>
              <a:t>Các thành phần vật lý kiến tạo lên máy tính.</a:t>
            </a:r>
          </a:p>
          <a:p>
            <a:pPr lvl="1" algn="just"/>
            <a:r>
              <a:rPr lang="vi-VN" sz="2800" dirty="0">
                <a:latin typeface="Calibri" panose="020F0502020204030204" pitchFamily="34" charset="0"/>
                <a:cs typeface="Calibri" panose="020F0502020204030204" pitchFamily="34" charset="0"/>
              </a:rPr>
              <a:t>Phần cứng máy tính bao gồm các thiết bị điện tử tích hợp với nhau  được sử dụng để điều khiển các hoạt động nhập xuất của máy  tính.</a:t>
            </a:r>
          </a:p>
          <a:p>
            <a:pPr lvl="1"/>
            <a:endParaRPr lang="en-US" sz="2800" dirty="0"/>
          </a:p>
        </p:txBody>
      </p:sp>
      <p:sp>
        <p:nvSpPr>
          <p:cNvPr id="6" name="object 2">
            <a:extLst>
              <a:ext uri="{FF2B5EF4-FFF2-40B4-BE49-F238E27FC236}">
                <a16:creationId xmlns="" xmlns:a16="http://schemas.microsoft.com/office/drawing/2014/main" id="{19A736BF-BC3E-42F7-AC68-6F2825F9C643}"/>
              </a:ext>
            </a:extLst>
          </p:cNvPr>
          <p:cNvSpPr/>
          <p:nvPr/>
        </p:nvSpPr>
        <p:spPr>
          <a:xfrm>
            <a:off x="1176972" y="2814320"/>
            <a:ext cx="9838056" cy="3969656"/>
          </a:xfrm>
          <a:prstGeom prst="rect">
            <a:avLst/>
          </a:prstGeom>
          <a:blipFill>
            <a:blip r:embed="rId2" cstate="print"/>
            <a:stretch>
              <a:fillRect/>
            </a:stretch>
          </a:blipFill>
        </p:spPr>
        <p:txBody>
          <a:bodyPr wrap="square" lIns="0" tIns="0" rIns="0" bIns="0" rtlCol="0"/>
          <a:lstStyle/>
          <a:p>
            <a:endParaRPr/>
          </a:p>
        </p:txBody>
      </p:sp>
      <p:sp>
        <p:nvSpPr>
          <p:cNvPr id="5" name="Date Placeholder 3">
            <a:extLst>
              <a:ext uri="{FF2B5EF4-FFF2-40B4-BE49-F238E27FC236}">
                <a16:creationId xmlns="" xmlns:a16="http://schemas.microsoft.com/office/drawing/2014/main" id="{B14A1BD5-FB55-49DA-91CF-11BAFF6BA599}"/>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1AD9949-B531-431E-B491-E4BC187320D6}"/>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4C5F4ABC-C8B2-4E5F-AE80-B21EF583203B}"/>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10</a:t>
            </a:fld>
            <a:endParaRPr lang="en-US" dirty="0"/>
          </a:p>
        </p:txBody>
      </p:sp>
    </p:spTree>
    <p:extLst>
      <p:ext uri="{BB962C8B-B14F-4D97-AF65-F5344CB8AC3E}">
        <p14:creationId xmlns:p14="http://schemas.microsoft.com/office/powerpoint/2010/main" val="251843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Bộ xử lý trung tâm (CPU)</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3322400"/>
          </a:xfrm>
        </p:spPr>
        <p:txBody>
          <a:bodyPr>
            <a:normAutofit/>
          </a:bodyPr>
          <a:lstStyle/>
          <a:p>
            <a:pPr algn="just"/>
            <a:r>
              <a:rPr lang="vi-VN" dirty="0">
                <a:latin typeface="Calibri" panose="020F0502020204030204" pitchFamily="34" charset="0"/>
                <a:cs typeface="Calibri" panose="020F0502020204030204" pitchFamily="34" charset="0"/>
              </a:rPr>
              <a:t>Bộ nhớ</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là một bảng mạch điện tử nhỏ bên trong máy tính.</a:t>
            </a:r>
          </a:p>
          <a:p>
            <a:pPr algn="just"/>
            <a:r>
              <a:rPr lang="vi-VN" dirty="0">
                <a:latin typeface="Calibri" panose="020F0502020204030204" pitchFamily="34" charset="0"/>
                <a:cs typeface="Calibri" panose="020F0502020204030204" pitchFamily="34" charset="0"/>
              </a:rPr>
              <a:t>Chương trình trên máy tính sẽ được nạp vào bộ nhớ và chạy từ  đó.</a:t>
            </a:r>
          </a:p>
          <a:p>
            <a:pPr algn="just"/>
            <a:r>
              <a:rPr lang="vi-VN" dirty="0">
                <a:latin typeface="Calibri" panose="020F0502020204030204" pitchFamily="34" charset="0"/>
                <a:cs typeface="Calibri" panose="020F0502020204030204" pitchFamily="34" charset="0"/>
              </a:rPr>
              <a:t>Bộ nhớ được phân thành hai loại:</a:t>
            </a:r>
          </a:p>
          <a:p>
            <a:pPr lvl="1" algn="just"/>
            <a:r>
              <a:rPr lang="vi-VN" sz="2800" dirty="0">
                <a:latin typeface="Calibri" panose="020F0502020204030204" pitchFamily="34" charset="0"/>
                <a:cs typeface="Calibri" panose="020F0502020204030204" pitchFamily="34" charset="0"/>
              </a:rPr>
              <a:t>Bộ nhớ sơ cấp (RAM và ROM).</a:t>
            </a:r>
          </a:p>
          <a:p>
            <a:pPr lvl="1" algn="just"/>
            <a:r>
              <a:rPr lang="vi-VN" sz="2800" dirty="0">
                <a:latin typeface="Calibri" panose="020F0502020204030204" pitchFamily="34" charset="0"/>
                <a:cs typeface="Calibri" panose="020F0502020204030204" pitchFamily="34" charset="0"/>
              </a:rPr>
              <a:t>Bộ nhớ thứ cấp (đĩa mềm, ổ băng từ, đĩa quang (CD) hoặc ổ USB, v.v.)</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11</a:t>
            </a:fld>
            <a:endParaRPr lang="en-US" dirty="0"/>
          </a:p>
        </p:txBody>
      </p:sp>
      <p:sp>
        <p:nvSpPr>
          <p:cNvPr id="9" name="object 5">
            <a:extLst>
              <a:ext uri="{FF2B5EF4-FFF2-40B4-BE49-F238E27FC236}">
                <a16:creationId xmlns="" xmlns:a16="http://schemas.microsoft.com/office/drawing/2014/main" id="{3754E639-FC93-4F9B-BF9E-CA007DB0BE00}"/>
              </a:ext>
            </a:extLst>
          </p:cNvPr>
          <p:cNvSpPr/>
          <p:nvPr/>
        </p:nvSpPr>
        <p:spPr>
          <a:xfrm>
            <a:off x="773431" y="4468908"/>
            <a:ext cx="2611120" cy="1492474"/>
          </a:xfrm>
          <a:prstGeom prst="rect">
            <a:avLst/>
          </a:prstGeom>
          <a:blipFill>
            <a:blip r:embed="rId2" cstate="print"/>
            <a:stretch>
              <a:fillRect/>
            </a:stretch>
          </a:blipFill>
        </p:spPr>
        <p:txBody>
          <a:bodyPr wrap="square" lIns="0" tIns="0" rIns="0" bIns="0" rtlCol="0"/>
          <a:lstStyle/>
          <a:p>
            <a:endParaRPr/>
          </a:p>
        </p:txBody>
      </p:sp>
      <p:sp>
        <p:nvSpPr>
          <p:cNvPr id="10" name="object 6">
            <a:extLst>
              <a:ext uri="{FF2B5EF4-FFF2-40B4-BE49-F238E27FC236}">
                <a16:creationId xmlns="" xmlns:a16="http://schemas.microsoft.com/office/drawing/2014/main" id="{0561027D-9E48-4B7F-ABB0-FE8A07E4AA6C}"/>
              </a:ext>
            </a:extLst>
          </p:cNvPr>
          <p:cNvSpPr/>
          <p:nvPr/>
        </p:nvSpPr>
        <p:spPr>
          <a:xfrm>
            <a:off x="3649581" y="4541359"/>
            <a:ext cx="2897270" cy="1420023"/>
          </a:xfrm>
          <a:prstGeom prst="rect">
            <a:avLst/>
          </a:prstGeom>
          <a:blipFill>
            <a:blip r:embed="rId3" cstate="print"/>
            <a:stretch>
              <a:fillRect/>
            </a:stretch>
          </a:blipFill>
        </p:spPr>
        <p:txBody>
          <a:bodyPr wrap="square" lIns="0" tIns="0" rIns="0" bIns="0" rtlCol="0"/>
          <a:lstStyle/>
          <a:p>
            <a:endParaRPr/>
          </a:p>
        </p:txBody>
      </p:sp>
      <p:sp>
        <p:nvSpPr>
          <p:cNvPr id="11" name="object 7">
            <a:extLst>
              <a:ext uri="{FF2B5EF4-FFF2-40B4-BE49-F238E27FC236}">
                <a16:creationId xmlns="" xmlns:a16="http://schemas.microsoft.com/office/drawing/2014/main" id="{F87F780D-20CA-4498-B027-17BE8A129843}"/>
              </a:ext>
            </a:extLst>
          </p:cNvPr>
          <p:cNvSpPr/>
          <p:nvPr/>
        </p:nvSpPr>
        <p:spPr>
          <a:xfrm>
            <a:off x="7072543" y="4541359"/>
            <a:ext cx="2190837" cy="1433450"/>
          </a:xfrm>
          <a:prstGeom prst="rect">
            <a:avLst/>
          </a:prstGeom>
          <a:blipFill>
            <a:blip r:embed="rId4" cstate="print"/>
            <a:stretch>
              <a:fillRect/>
            </a:stretch>
          </a:blipFill>
        </p:spPr>
        <p:txBody>
          <a:bodyPr wrap="square" lIns="0" tIns="0" rIns="0" bIns="0" rtlCol="0"/>
          <a:lstStyle/>
          <a:p>
            <a:endParaRPr/>
          </a:p>
        </p:txBody>
      </p:sp>
      <p:sp>
        <p:nvSpPr>
          <p:cNvPr id="12" name="object 8">
            <a:extLst>
              <a:ext uri="{FF2B5EF4-FFF2-40B4-BE49-F238E27FC236}">
                <a16:creationId xmlns="" xmlns:a16="http://schemas.microsoft.com/office/drawing/2014/main" id="{383BD633-B069-476D-9DB8-C271069E2643}"/>
              </a:ext>
            </a:extLst>
          </p:cNvPr>
          <p:cNvSpPr/>
          <p:nvPr/>
        </p:nvSpPr>
        <p:spPr>
          <a:xfrm>
            <a:off x="9263380" y="4409884"/>
            <a:ext cx="2673715" cy="155149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841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Thiết bị đầu vào</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3322400"/>
          </a:xfrm>
        </p:spPr>
        <p:txBody>
          <a:bodyPr>
            <a:normAutofit/>
          </a:bodyPr>
          <a:lstStyle/>
          <a:p>
            <a:pPr algn="just"/>
            <a:r>
              <a:rPr lang="vi-VN" dirty="0">
                <a:latin typeface="Calibri" panose="020F0502020204030204" pitchFamily="34" charset="0"/>
                <a:cs typeface="Calibri" panose="020F0502020204030204" pitchFamily="34" charset="0"/>
              </a:rPr>
              <a:t>Thiết bị đầu vào cho phép nhận </a:t>
            </a:r>
            <a:r>
              <a:rPr lang="vi-VN" dirty="0" smtClean="0">
                <a:latin typeface="Calibri" panose="020F0502020204030204" pitchFamily="34" charset="0"/>
                <a:cs typeface="Calibri" panose="020F0502020204030204" pitchFamily="34" charset="0"/>
              </a:rPr>
              <a:t>dữ</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liệu </a:t>
            </a:r>
            <a:r>
              <a:rPr lang="vi-VN" dirty="0">
                <a:latin typeface="Calibri" panose="020F0502020204030204" pitchFamily="34" charset="0"/>
                <a:cs typeface="Calibri" panose="020F0502020204030204" pitchFamily="34" charset="0"/>
              </a:rPr>
              <a:t>và các chỉ thị từ người  dùng hoặc từ hệ thống máy tính khác:</a:t>
            </a:r>
          </a:p>
          <a:p>
            <a:pPr lvl="1"/>
            <a:r>
              <a:rPr lang="vi-VN" sz="2800" dirty="0">
                <a:latin typeface="Calibri" panose="020F0502020204030204" pitchFamily="34" charset="0"/>
                <a:cs typeface="Calibri" panose="020F0502020204030204" pitchFamily="34" charset="0"/>
              </a:rPr>
              <a:t>Bàn </a:t>
            </a:r>
            <a:r>
              <a:rPr lang="vi-VN" sz="2800" dirty="0" smtClean="0">
                <a:latin typeface="Calibri" panose="020F0502020204030204" pitchFamily="34" charset="0"/>
                <a:cs typeface="Calibri" panose="020F0502020204030204" pitchFamily="34" charset="0"/>
              </a:rPr>
              <a:t>phím</a:t>
            </a:r>
            <a:r>
              <a:rPr lang="en-US" sz="2800" dirty="0" smtClean="0">
                <a:latin typeface="Calibri" panose="020F0502020204030204" pitchFamily="34" charset="0"/>
                <a:cs typeface="Calibri" panose="020F0502020204030204" pitchFamily="34" charset="0"/>
              </a:rPr>
              <a:t> (keyboard)</a:t>
            </a:r>
            <a:endParaRPr lang="vi-VN" sz="2800" dirty="0">
              <a:latin typeface="Calibri" panose="020F0502020204030204" pitchFamily="34" charset="0"/>
              <a:cs typeface="Calibri" panose="020F0502020204030204" pitchFamily="34" charset="0"/>
            </a:endParaRPr>
          </a:p>
          <a:p>
            <a:pPr lvl="1"/>
            <a:r>
              <a:rPr lang="vi-VN" sz="2800" dirty="0" smtClean="0">
                <a:latin typeface="Calibri" panose="020F0502020204030204" pitchFamily="34" charset="0"/>
                <a:cs typeface="Calibri" panose="020F0502020204030204" pitchFamily="34" charset="0"/>
              </a:rPr>
              <a:t>Chuột</a:t>
            </a:r>
            <a:r>
              <a:rPr lang="en-US" sz="2800" dirty="0" smtClean="0">
                <a:latin typeface="Calibri" panose="020F0502020204030204" pitchFamily="34" charset="0"/>
                <a:cs typeface="Calibri" panose="020F0502020204030204" pitchFamily="34" charset="0"/>
              </a:rPr>
              <a:t> (mouse)</a:t>
            </a:r>
            <a:endParaRPr lang="vi-VN" sz="2800" dirty="0">
              <a:latin typeface="Calibri" panose="020F0502020204030204" pitchFamily="34" charset="0"/>
              <a:cs typeface="Calibri" panose="020F0502020204030204" pitchFamily="34" charset="0"/>
            </a:endParaRPr>
          </a:p>
          <a:p>
            <a:pPr lvl="1"/>
            <a:r>
              <a:rPr lang="vi-VN" sz="2800" dirty="0">
                <a:latin typeface="Calibri" panose="020F0502020204030204" pitchFamily="34" charset="0"/>
                <a:cs typeface="Calibri" panose="020F0502020204030204" pitchFamily="34" charset="0"/>
              </a:rPr>
              <a:t>Máy quét </a:t>
            </a:r>
            <a:r>
              <a:rPr lang="vi-VN" sz="2800" dirty="0" smtClean="0">
                <a:latin typeface="Calibri" panose="020F0502020204030204" pitchFamily="34" charset="0"/>
                <a:cs typeface="Calibri" panose="020F0502020204030204" pitchFamily="34" charset="0"/>
              </a:rPr>
              <a:t>ảnh</a:t>
            </a:r>
            <a:r>
              <a:rPr lang="en-US" sz="2800" dirty="0" smtClean="0">
                <a:latin typeface="Calibri" panose="020F0502020204030204" pitchFamily="34" charset="0"/>
                <a:cs typeface="Calibri" panose="020F0502020204030204" pitchFamily="34" charset="0"/>
              </a:rPr>
              <a:t> (scan)</a:t>
            </a:r>
            <a:endParaRPr lang="vi-VN" sz="2800" dirty="0">
              <a:latin typeface="Calibri" panose="020F0502020204030204" pitchFamily="34" charset="0"/>
              <a:cs typeface="Calibri" panose="020F0502020204030204" pitchFamily="34" charset="0"/>
            </a:endParaRPr>
          </a:p>
          <a:p>
            <a:pPr lvl="1"/>
            <a:r>
              <a:rPr lang="vi-VN" sz="2800" dirty="0">
                <a:latin typeface="Calibri" panose="020F0502020204030204" pitchFamily="34" charset="0"/>
                <a:cs typeface="Calibri" panose="020F0502020204030204" pitchFamily="34" charset="0"/>
              </a:rPr>
              <a:t>Màn hình cảm </a:t>
            </a:r>
            <a:r>
              <a:rPr lang="vi-VN" sz="2800" dirty="0" smtClean="0">
                <a:latin typeface="Calibri" panose="020F0502020204030204" pitchFamily="34" charset="0"/>
                <a:cs typeface="Calibri" panose="020F0502020204030204" pitchFamily="34" charset="0"/>
              </a:rPr>
              <a:t>ứng</a:t>
            </a:r>
            <a:r>
              <a:rPr lang="en-US" sz="2800" dirty="0" smtClean="0">
                <a:latin typeface="Calibri" panose="020F0502020204030204" pitchFamily="34" charset="0"/>
                <a:cs typeface="Calibri" panose="020F0502020204030204" pitchFamily="34" charset="0"/>
              </a:rPr>
              <a:t> (touch)</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12</a:t>
            </a:fld>
            <a:endParaRPr lang="en-US" dirty="0"/>
          </a:p>
        </p:txBody>
      </p:sp>
      <p:sp>
        <p:nvSpPr>
          <p:cNvPr id="13" name="object 5">
            <a:extLst>
              <a:ext uri="{FF2B5EF4-FFF2-40B4-BE49-F238E27FC236}">
                <a16:creationId xmlns="" xmlns:a16="http://schemas.microsoft.com/office/drawing/2014/main" id="{AB74FB2D-9828-4052-BB61-FA643E09EBB4}"/>
              </a:ext>
            </a:extLst>
          </p:cNvPr>
          <p:cNvSpPr/>
          <p:nvPr/>
        </p:nvSpPr>
        <p:spPr>
          <a:xfrm>
            <a:off x="7173154" y="3397128"/>
            <a:ext cx="3423726" cy="2959222"/>
          </a:xfrm>
          <a:prstGeom prst="rect">
            <a:avLst/>
          </a:prstGeom>
          <a:blipFill>
            <a:blip r:embed="rId2" cstate="print"/>
            <a:stretch>
              <a:fillRect/>
            </a:stretch>
          </a:blipFill>
        </p:spPr>
        <p:txBody>
          <a:bodyPr wrap="square" lIns="0" tIns="0" rIns="0" bIns="0" rtlCol="0"/>
          <a:lstStyle/>
          <a:p>
            <a:endParaRPr/>
          </a:p>
        </p:txBody>
      </p:sp>
      <p:sp>
        <p:nvSpPr>
          <p:cNvPr id="14" name="object 6">
            <a:extLst>
              <a:ext uri="{FF2B5EF4-FFF2-40B4-BE49-F238E27FC236}">
                <a16:creationId xmlns="" xmlns:a16="http://schemas.microsoft.com/office/drawing/2014/main" id="{85AD3D01-5D3B-4AAA-9BA2-627609FF276F}"/>
              </a:ext>
            </a:extLst>
          </p:cNvPr>
          <p:cNvSpPr/>
          <p:nvPr/>
        </p:nvSpPr>
        <p:spPr>
          <a:xfrm>
            <a:off x="1595120" y="3942080"/>
            <a:ext cx="2904490" cy="231012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777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Thiết bị đầu ra</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3322400"/>
          </a:xfrm>
        </p:spPr>
        <p:txBody>
          <a:bodyPr>
            <a:normAutofit/>
          </a:bodyPr>
          <a:lstStyle/>
          <a:p>
            <a:pPr algn="just"/>
            <a:r>
              <a:rPr lang="vi-VN" dirty="0">
                <a:latin typeface="Calibri" panose="020F0502020204030204" pitchFamily="34" charset="0"/>
                <a:cs typeface="Calibri" panose="020F0502020204030204" pitchFamily="34" charset="0"/>
              </a:rPr>
              <a:t>Chức năng của một thiết bị đầu ra (thiết bị xuất) là để trình bày cho  người dùng việc xử lý dữ liệu.</a:t>
            </a:r>
          </a:p>
          <a:p>
            <a:pPr lvl="1"/>
            <a:r>
              <a:rPr lang="vi-VN" sz="2800" dirty="0">
                <a:latin typeface="Calibri" panose="020F0502020204030204" pitchFamily="34" charset="0"/>
                <a:cs typeface="Calibri" panose="020F0502020204030204" pitchFamily="34" charset="0"/>
              </a:rPr>
              <a:t>Màn hình</a:t>
            </a:r>
          </a:p>
          <a:p>
            <a:pPr lvl="1"/>
            <a:r>
              <a:rPr lang="vi-VN" sz="2800" dirty="0">
                <a:latin typeface="Calibri" panose="020F0502020204030204" pitchFamily="34" charset="0"/>
                <a:cs typeface="Calibri" panose="020F0502020204030204" pitchFamily="34" charset="0"/>
              </a:rPr>
              <a:t>Máy in</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13</a:t>
            </a:fld>
            <a:endParaRPr lang="en-US" dirty="0"/>
          </a:p>
        </p:txBody>
      </p:sp>
      <p:sp>
        <p:nvSpPr>
          <p:cNvPr id="9" name="object 5">
            <a:extLst>
              <a:ext uri="{FF2B5EF4-FFF2-40B4-BE49-F238E27FC236}">
                <a16:creationId xmlns="" xmlns:a16="http://schemas.microsoft.com/office/drawing/2014/main" id="{775467FF-6EEB-4B2F-B596-FE9AA8CA4F77}"/>
              </a:ext>
            </a:extLst>
          </p:cNvPr>
          <p:cNvSpPr/>
          <p:nvPr/>
        </p:nvSpPr>
        <p:spPr>
          <a:xfrm>
            <a:off x="4319148" y="3056852"/>
            <a:ext cx="3153371" cy="2973572"/>
          </a:xfrm>
          <a:prstGeom prst="rect">
            <a:avLst/>
          </a:prstGeom>
          <a:blipFill>
            <a:blip r:embed="rId2" cstate="print"/>
            <a:stretch>
              <a:fillRect/>
            </a:stretch>
          </a:blipFill>
        </p:spPr>
        <p:txBody>
          <a:bodyPr wrap="square" lIns="0" tIns="0" rIns="0" bIns="0" rtlCol="0"/>
          <a:lstStyle/>
          <a:p>
            <a:endParaRPr/>
          </a:p>
        </p:txBody>
      </p:sp>
      <p:sp>
        <p:nvSpPr>
          <p:cNvPr id="10" name="object 6">
            <a:extLst>
              <a:ext uri="{FF2B5EF4-FFF2-40B4-BE49-F238E27FC236}">
                <a16:creationId xmlns="" xmlns:a16="http://schemas.microsoft.com/office/drawing/2014/main" id="{FE6FD705-BAFF-4354-85C6-54A1F01CE357}"/>
              </a:ext>
            </a:extLst>
          </p:cNvPr>
          <p:cNvSpPr/>
          <p:nvPr/>
        </p:nvSpPr>
        <p:spPr>
          <a:xfrm>
            <a:off x="596551" y="3124139"/>
            <a:ext cx="2486006" cy="2699656"/>
          </a:xfrm>
          <a:prstGeom prst="rect">
            <a:avLst/>
          </a:prstGeom>
          <a:blipFill>
            <a:blip r:embed="rId3" cstate="print"/>
            <a:stretch>
              <a:fillRect/>
            </a:stretch>
          </a:blipFill>
        </p:spPr>
        <p:txBody>
          <a:bodyPr wrap="square" lIns="0" tIns="0" rIns="0" bIns="0" rtlCol="0"/>
          <a:lstStyle/>
          <a:p>
            <a:endParaRPr/>
          </a:p>
        </p:txBody>
      </p:sp>
      <p:sp>
        <p:nvSpPr>
          <p:cNvPr id="11" name="object 7">
            <a:extLst>
              <a:ext uri="{FF2B5EF4-FFF2-40B4-BE49-F238E27FC236}">
                <a16:creationId xmlns="" xmlns:a16="http://schemas.microsoft.com/office/drawing/2014/main" id="{529DE7CC-D535-4D27-A2CD-B2CE1CD38DE0}"/>
              </a:ext>
            </a:extLst>
          </p:cNvPr>
          <p:cNvSpPr/>
          <p:nvPr/>
        </p:nvSpPr>
        <p:spPr>
          <a:xfrm>
            <a:off x="8413146" y="3259378"/>
            <a:ext cx="3778854" cy="234783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271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Cấu hình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8"/>
            <a:ext cx="10515599" cy="863800"/>
          </a:xfrm>
        </p:spPr>
        <p:txBody>
          <a:bodyPr>
            <a:normAutofit/>
          </a:bodyPr>
          <a:lstStyle/>
          <a:p>
            <a:pPr algn="just"/>
            <a:r>
              <a:rPr lang="vi-VN" dirty="0">
                <a:latin typeface="Calibri" panose="020F0502020204030204" pitchFamily="34" charset="0"/>
                <a:cs typeface="Calibri" panose="020F0502020204030204" pitchFamily="34" charset="0"/>
              </a:rPr>
              <a:t>Cấu hình</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cách thức mà</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trong đó</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cứng và phần mềm của  một hệ</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thống xử</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lý thông tin được tổ chức và liên kết với nhau</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14</a:t>
            </a:fld>
            <a:endParaRPr lang="en-US" dirty="0"/>
          </a:p>
        </p:txBody>
      </p:sp>
      <p:sp>
        <p:nvSpPr>
          <p:cNvPr id="12" name="object 2">
            <a:extLst>
              <a:ext uri="{FF2B5EF4-FFF2-40B4-BE49-F238E27FC236}">
                <a16:creationId xmlns="" xmlns:a16="http://schemas.microsoft.com/office/drawing/2014/main" id="{7A9CE389-C982-4710-BA57-64805FD10783}"/>
              </a:ext>
            </a:extLst>
          </p:cNvPr>
          <p:cNvSpPr/>
          <p:nvPr/>
        </p:nvSpPr>
        <p:spPr>
          <a:xfrm>
            <a:off x="8525338" y="1813686"/>
            <a:ext cx="2322290" cy="3870459"/>
          </a:xfrm>
          <a:prstGeom prst="rect">
            <a:avLst/>
          </a:prstGeom>
          <a:blipFill>
            <a:blip r:embed="rId2" cstate="print"/>
            <a:stretch>
              <a:fillRect/>
            </a:stretch>
          </a:blipFill>
        </p:spPr>
        <p:txBody>
          <a:bodyPr wrap="square" lIns="0" tIns="0" rIns="0" bIns="0" rtlCol="0"/>
          <a:lstStyle/>
          <a:p>
            <a:endParaRPr/>
          </a:p>
        </p:txBody>
      </p:sp>
      <p:graphicFrame>
        <p:nvGraphicFramePr>
          <p:cNvPr id="9" name="object 7">
            <a:extLst>
              <a:ext uri="{FF2B5EF4-FFF2-40B4-BE49-F238E27FC236}">
                <a16:creationId xmlns="" xmlns:a16="http://schemas.microsoft.com/office/drawing/2014/main" id="{69697369-5B5D-4234-8CA4-2FD73B07F791}"/>
              </a:ext>
            </a:extLst>
          </p:cNvPr>
          <p:cNvGraphicFramePr>
            <a:graphicFrameLocks noGrp="1"/>
          </p:cNvGraphicFramePr>
          <p:nvPr>
            <p:extLst>
              <p:ext uri="{D42A27DB-BD31-4B8C-83A1-F6EECF244321}">
                <p14:modId xmlns:p14="http://schemas.microsoft.com/office/powerpoint/2010/main" val="1557660837"/>
              </p:ext>
            </p:extLst>
          </p:nvPr>
        </p:nvGraphicFramePr>
        <p:xfrm>
          <a:off x="1096316" y="1925650"/>
          <a:ext cx="7489686" cy="4753472"/>
        </p:xfrm>
        <a:graphic>
          <a:graphicData uri="http://schemas.openxmlformats.org/drawingml/2006/table">
            <a:tbl>
              <a:tblPr firstRow="1" bandRow="1">
                <a:tableStyleId>{2D5ABB26-0587-4C30-8999-92F81FD0307C}</a:tableStyleId>
              </a:tblPr>
              <a:tblGrid>
                <a:gridCol w="1513505">
                  <a:extLst>
                    <a:ext uri="{9D8B030D-6E8A-4147-A177-3AD203B41FA5}">
                      <a16:colId xmlns="" xmlns:a16="http://schemas.microsoft.com/office/drawing/2014/main" val="20000"/>
                    </a:ext>
                  </a:extLst>
                </a:gridCol>
                <a:gridCol w="5976181">
                  <a:extLst>
                    <a:ext uri="{9D8B030D-6E8A-4147-A177-3AD203B41FA5}">
                      <a16:colId xmlns="" xmlns:a16="http://schemas.microsoft.com/office/drawing/2014/main" val="20001"/>
                    </a:ext>
                  </a:extLst>
                </a:gridCol>
              </a:tblGrid>
              <a:tr h="297092">
                <a:tc>
                  <a:txBody>
                    <a:bodyPr/>
                    <a:lstStyle/>
                    <a:p>
                      <a:pPr marL="69850">
                        <a:lnSpc>
                          <a:spcPct val="100000"/>
                        </a:lnSpc>
                        <a:spcBef>
                          <a:spcPts val="600"/>
                        </a:spcBef>
                      </a:pPr>
                      <a:r>
                        <a:rPr sz="1100" b="1" dirty="0">
                          <a:latin typeface="Arial"/>
                          <a:cs typeface="Arial"/>
                        </a:rPr>
                        <a:t>Tên</a:t>
                      </a:r>
                      <a:r>
                        <a:rPr sz="1100" b="1" spc="-10" dirty="0">
                          <a:latin typeface="Arial"/>
                          <a:cs typeface="Arial"/>
                        </a:rPr>
                        <a:t> </a:t>
                      </a:r>
                      <a:r>
                        <a:rPr sz="1100" b="1" spc="5" dirty="0">
                          <a:latin typeface="Arial"/>
                          <a:cs typeface="Arial"/>
                        </a:rPr>
                        <a:t>Hãng</a:t>
                      </a:r>
                      <a:endParaRPr sz="1100">
                        <a:latin typeface="Arial"/>
                        <a:cs typeface="Arial"/>
                      </a:endParaRPr>
                    </a:p>
                  </a:txBody>
                  <a:tcPr marL="0" marR="0" marT="7620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tcPr>
                </a:tc>
                <a:tc>
                  <a:txBody>
                    <a:bodyPr/>
                    <a:lstStyle/>
                    <a:p>
                      <a:pPr marL="59055">
                        <a:lnSpc>
                          <a:spcPct val="100000"/>
                        </a:lnSpc>
                        <a:spcBef>
                          <a:spcPts val="600"/>
                        </a:spcBef>
                      </a:pPr>
                      <a:r>
                        <a:rPr sz="1100" spc="10" dirty="0">
                          <a:latin typeface="Arial"/>
                          <a:cs typeface="Arial"/>
                        </a:rPr>
                        <a:t>Apple</a:t>
                      </a:r>
                      <a:endParaRPr sz="1100">
                        <a:latin typeface="Arial"/>
                        <a:cs typeface="Arial"/>
                      </a:endParaRPr>
                    </a:p>
                  </a:txBody>
                  <a:tcPr marL="0" marR="0" marT="7620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tcPr>
                </a:tc>
                <a:extLst>
                  <a:ext uri="{0D108BD9-81ED-4DB2-BD59-A6C34878D82A}">
                    <a16:rowId xmlns="" xmlns:a16="http://schemas.microsoft.com/office/drawing/2014/main" val="10000"/>
                  </a:ext>
                </a:extLst>
              </a:tr>
              <a:tr h="297092">
                <a:tc>
                  <a:txBody>
                    <a:bodyPr/>
                    <a:lstStyle/>
                    <a:p>
                      <a:pPr marL="69850">
                        <a:lnSpc>
                          <a:spcPct val="100000"/>
                        </a:lnSpc>
                        <a:spcBef>
                          <a:spcPts val="545"/>
                        </a:spcBef>
                      </a:pPr>
                      <a:r>
                        <a:rPr sz="1100" b="1" spc="20" dirty="0">
                          <a:latin typeface="Arial"/>
                          <a:cs typeface="Arial"/>
                        </a:rPr>
                        <a:t>Model</a:t>
                      </a:r>
                      <a:endParaRPr sz="1100">
                        <a:latin typeface="Arial"/>
                        <a:cs typeface="Arial"/>
                      </a:endParaRPr>
                    </a:p>
                  </a:txBody>
                  <a:tcPr marL="0" marR="0" marT="69215"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45"/>
                        </a:spcBef>
                      </a:pPr>
                      <a:r>
                        <a:rPr sz="1100" spc="20" dirty="0">
                          <a:latin typeface="Arial"/>
                          <a:cs typeface="Arial"/>
                        </a:rPr>
                        <a:t>iMac</a:t>
                      </a:r>
                      <a:r>
                        <a:rPr sz="1100" spc="-5" dirty="0">
                          <a:latin typeface="Arial"/>
                          <a:cs typeface="Arial"/>
                        </a:rPr>
                        <a:t> </a:t>
                      </a:r>
                      <a:r>
                        <a:rPr sz="1100" spc="5" dirty="0">
                          <a:latin typeface="Arial"/>
                          <a:cs typeface="Arial"/>
                        </a:rPr>
                        <a:t>MK482ZP/A</a:t>
                      </a:r>
                      <a:endParaRPr sz="1100">
                        <a:latin typeface="Arial"/>
                        <a:cs typeface="Arial"/>
                      </a:endParaRPr>
                    </a:p>
                  </a:txBody>
                  <a:tcPr marL="0" marR="0" marT="69215"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1"/>
                  </a:ext>
                </a:extLst>
              </a:tr>
              <a:tr h="297092">
                <a:tc>
                  <a:txBody>
                    <a:bodyPr/>
                    <a:lstStyle/>
                    <a:p>
                      <a:pPr marL="69850">
                        <a:lnSpc>
                          <a:spcPct val="100000"/>
                        </a:lnSpc>
                        <a:spcBef>
                          <a:spcPts val="590"/>
                        </a:spcBef>
                      </a:pPr>
                      <a:r>
                        <a:rPr sz="1100" b="1" spc="35" dirty="0">
                          <a:latin typeface="Arial"/>
                          <a:cs typeface="Arial"/>
                        </a:rPr>
                        <a:t>Màn</a:t>
                      </a:r>
                      <a:r>
                        <a:rPr sz="1100" b="1" spc="-5" dirty="0">
                          <a:latin typeface="Arial"/>
                          <a:cs typeface="Arial"/>
                        </a:rPr>
                        <a:t> </a:t>
                      </a:r>
                      <a:r>
                        <a:rPr sz="1100" b="1" spc="-30" dirty="0">
                          <a:latin typeface="Arial"/>
                          <a:cs typeface="Arial"/>
                        </a:rPr>
                        <a:t>hình</a:t>
                      </a:r>
                      <a:endParaRPr sz="1100">
                        <a:latin typeface="Arial"/>
                        <a:cs typeface="Arial"/>
                      </a:endParaRPr>
                    </a:p>
                  </a:txBody>
                  <a:tcPr marL="0" marR="0" marT="7493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90"/>
                        </a:spcBef>
                      </a:pPr>
                      <a:r>
                        <a:rPr sz="1100" dirty="0">
                          <a:latin typeface="Arial"/>
                          <a:cs typeface="Arial"/>
                        </a:rPr>
                        <a:t>27Inch</a:t>
                      </a:r>
                      <a:endParaRPr sz="1100">
                        <a:latin typeface="Arial"/>
                        <a:cs typeface="Arial"/>
                      </a:endParaRPr>
                    </a:p>
                  </a:txBody>
                  <a:tcPr marL="0" marR="0" marT="7493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2"/>
                  </a:ext>
                </a:extLst>
              </a:tr>
              <a:tr h="297092">
                <a:tc>
                  <a:txBody>
                    <a:bodyPr/>
                    <a:lstStyle/>
                    <a:p>
                      <a:pPr marL="69850">
                        <a:lnSpc>
                          <a:spcPct val="100000"/>
                        </a:lnSpc>
                        <a:spcBef>
                          <a:spcPts val="540"/>
                        </a:spcBef>
                      </a:pPr>
                      <a:r>
                        <a:rPr sz="1100" b="1" spc="-15" dirty="0">
                          <a:latin typeface="Arial"/>
                          <a:cs typeface="Arial"/>
                        </a:rPr>
                        <a:t>Bộ</a:t>
                      </a:r>
                      <a:r>
                        <a:rPr sz="1100" b="1" spc="-5" dirty="0">
                          <a:latin typeface="Arial"/>
                          <a:cs typeface="Arial"/>
                        </a:rPr>
                        <a:t> </a:t>
                      </a:r>
                      <a:r>
                        <a:rPr sz="1100" b="1" spc="-30" dirty="0">
                          <a:latin typeface="Arial"/>
                          <a:cs typeface="Arial"/>
                        </a:rPr>
                        <a:t>VXL</a:t>
                      </a:r>
                      <a:endParaRPr sz="1100">
                        <a:latin typeface="Arial"/>
                        <a:cs typeface="Arial"/>
                      </a:endParaRPr>
                    </a:p>
                  </a:txBody>
                  <a:tcPr marL="0" marR="0" marT="6858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40"/>
                        </a:spcBef>
                      </a:pPr>
                      <a:r>
                        <a:rPr sz="1100" spc="-10" dirty="0">
                          <a:latin typeface="Arial"/>
                          <a:cs typeface="Arial"/>
                        </a:rPr>
                        <a:t>Core </a:t>
                      </a:r>
                      <a:r>
                        <a:rPr sz="1100" spc="-5" dirty="0">
                          <a:latin typeface="Arial"/>
                          <a:cs typeface="Arial"/>
                        </a:rPr>
                        <a:t>i5 </a:t>
                      </a:r>
                      <a:r>
                        <a:rPr sz="1100" spc="85" dirty="0">
                          <a:latin typeface="Arial"/>
                          <a:cs typeface="Arial"/>
                        </a:rPr>
                        <a:t>- </a:t>
                      </a:r>
                      <a:r>
                        <a:rPr sz="1100" spc="-5" dirty="0">
                          <a:latin typeface="Arial"/>
                          <a:cs typeface="Arial"/>
                        </a:rPr>
                        <a:t>6600</a:t>
                      </a:r>
                      <a:r>
                        <a:rPr sz="1100" spc="-75" dirty="0">
                          <a:latin typeface="Arial"/>
                          <a:cs typeface="Arial"/>
                        </a:rPr>
                        <a:t> </a:t>
                      </a:r>
                      <a:r>
                        <a:rPr sz="1100" spc="-15" dirty="0">
                          <a:latin typeface="Arial"/>
                          <a:cs typeface="Arial"/>
                        </a:rPr>
                        <a:t>3.3Ghz</a:t>
                      </a:r>
                      <a:endParaRPr sz="1100">
                        <a:latin typeface="Arial"/>
                        <a:cs typeface="Arial"/>
                      </a:endParaRPr>
                    </a:p>
                  </a:txBody>
                  <a:tcPr marL="0" marR="0" marT="6858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3"/>
                  </a:ext>
                </a:extLst>
              </a:tr>
              <a:tr h="297092">
                <a:tc>
                  <a:txBody>
                    <a:bodyPr/>
                    <a:lstStyle/>
                    <a:p>
                      <a:pPr marL="69850">
                        <a:lnSpc>
                          <a:spcPct val="100000"/>
                        </a:lnSpc>
                        <a:spcBef>
                          <a:spcPts val="585"/>
                        </a:spcBef>
                      </a:pPr>
                      <a:r>
                        <a:rPr sz="1100" b="1" spc="-5" dirty="0">
                          <a:latin typeface="Arial"/>
                          <a:cs typeface="Arial"/>
                        </a:rPr>
                        <a:t>Chipset</a:t>
                      </a:r>
                      <a:endParaRPr sz="1100">
                        <a:latin typeface="Arial"/>
                        <a:cs typeface="Arial"/>
                      </a:endParaRPr>
                    </a:p>
                  </a:txBody>
                  <a:tcPr marL="0" marR="0" marT="74295"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85"/>
                        </a:spcBef>
                      </a:pPr>
                      <a:r>
                        <a:rPr sz="1100" spc="-5" dirty="0">
                          <a:latin typeface="Arial"/>
                          <a:cs typeface="Arial"/>
                        </a:rPr>
                        <a:t>6600</a:t>
                      </a:r>
                      <a:endParaRPr sz="1100">
                        <a:latin typeface="Arial"/>
                        <a:cs typeface="Arial"/>
                      </a:endParaRPr>
                    </a:p>
                  </a:txBody>
                  <a:tcPr marL="0" marR="0" marT="74295"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4"/>
                  </a:ext>
                </a:extLst>
              </a:tr>
              <a:tr h="297092">
                <a:tc>
                  <a:txBody>
                    <a:bodyPr/>
                    <a:lstStyle/>
                    <a:p>
                      <a:pPr marL="69850">
                        <a:lnSpc>
                          <a:spcPct val="100000"/>
                        </a:lnSpc>
                        <a:spcBef>
                          <a:spcPts val="530"/>
                        </a:spcBef>
                      </a:pPr>
                      <a:r>
                        <a:rPr sz="1100" b="1" spc="15" dirty="0">
                          <a:latin typeface="Arial"/>
                          <a:cs typeface="Arial"/>
                        </a:rPr>
                        <a:t>Cạc </a:t>
                      </a:r>
                      <a:r>
                        <a:rPr sz="1100" b="1" spc="5" dirty="0">
                          <a:latin typeface="Arial"/>
                          <a:cs typeface="Arial"/>
                        </a:rPr>
                        <a:t>đồ</a:t>
                      </a:r>
                      <a:r>
                        <a:rPr sz="1100" b="1" spc="-30" dirty="0">
                          <a:latin typeface="Arial"/>
                          <a:cs typeface="Arial"/>
                        </a:rPr>
                        <a:t> </a:t>
                      </a:r>
                      <a:r>
                        <a:rPr sz="1100" b="1" dirty="0">
                          <a:latin typeface="Arial"/>
                          <a:cs typeface="Arial"/>
                        </a:rPr>
                        <a:t>họa</a:t>
                      </a:r>
                      <a:endParaRPr sz="1100">
                        <a:latin typeface="Arial"/>
                        <a:cs typeface="Arial"/>
                      </a:endParaRPr>
                    </a:p>
                  </a:txBody>
                  <a:tcPr marL="0" marR="0" marT="6731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30"/>
                        </a:spcBef>
                      </a:pPr>
                      <a:r>
                        <a:rPr sz="1100" spc="-50" dirty="0">
                          <a:latin typeface="Arial"/>
                          <a:cs typeface="Arial"/>
                        </a:rPr>
                        <a:t>VGA </a:t>
                      </a:r>
                      <a:r>
                        <a:rPr sz="1100" spc="5" dirty="0">
                          <a:latin typeface="Arial"/>
                          <a:cs typeface="Arial"/>
                        </a:rPr>
                        <a:t>rời, </a:t>
                      </a:r>
                      <a:r>
                        <a:rPr sz="1100" spc="-10" dirty="0">
                          <a:latin typeface="Arial"/>
                          <a:cs typeface="Arial"/>
                        </a:rPr>
                        <a:t>Radeon </a:t>
                      </a:r>
                      <a:r>
                        <a:rPr sz="1100" spc="-30" dirty="0">
                          <a:latin typeface="Arial"/>
                          <a:cs typeface="Arial"/>
                        </a:rPr>
                        <a:t>R9 </a:t>
                      </a:r>
                      <a:r>
                        <a:rPr sz="1100" spc="15" dirty="0">
                          <a:latin typeface="Arial"/>
                          <a:cs typeface="Arial"/>
                        </a:rPr>
                        <a:t>M395 </a:t>
                      </a:r>
                      <a:r>
                        <a:rPr sz="1100" spc="-20" dirty="0">
                          <a:latin typeface="Arial"/>
                          <a:cs typeface="Arial"/>
                        </a:rPr>
                        <a:t>2G</a:t>
                      </a:r>
                      <a:r>
                        <a:rPr sz="1100" spc="65" dirty="0">
                          <a:latin typeface="Arial"/>
                          <a:cs typeface="Arial"/>
                        </a:rPr>
                        <a:t> </a:t>
                      </a:r>
                      <a:r>
                        <a:rPr sz="1100" spc="-30" dirty="0">
                          <a:latin typeface="Arial"/>
                          <a:cs typeface="Arial"/>
                        </a:rPr>
                        <a:t>GDDR5</a:t>
                      </a:r>
                      <a:endParaRPr sz="1100">
                        <a:latin typeface="Arial"/>
                        <a:cs typeface="Arial"/>
                      </a:endParaRPr>
                    </a:p>
                  </a:txBody>
                  <a:tcPr marL="0" marR="0" marT="6731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5"/>
                  </a:ext>
                </a:extLst>
              </a:tr>
              <a:tr h="297092">
                <a:tc>
                  <a:txBody>
                    <a:bodyPr/>
                    <a:lstStyle/>
                    <a:p>
                      <a:pPr marL="69850">
                        <a:lnSpc>
                          <a:spcPct val="100000"/>
                        </a:lnSpc>
                        <a:spcBef>
                          <a:spcPts val="580"/>
                        </a:spcBef>
                      </a:pPr>
                      <a:r>
                        <a:rPr sz="1100" b="1" spc="-15" dirty="0">
                          <a:latin typeface="Arial"/>
                          <a:cs typeface="Arial"/>
                        </a:rPr>
                        <a:t>Bộ</a:t>
                      </a:r>
                      <a:r>
                        <a:rPr sz="1100" b="1" spc="-5" dirty="0">
                          <a:latin typeface="Arial"/>
                          <a:cs typeface="Arial"/>
                        </a:rPr>
                        <a:t> </a:t>
                      </a:r>
                      <a:r>
                        <a:rPr sz="1100" b="1" spc="25" dirty="0">
                          <a:latin typeface="Arial"/>
                          <a:cs typeface="Arial"/>
                        </a:rPr>
                        <a:t>nhớ</a:t>
                      </a:r>
                      <a:endParaRPr sz="1100">
                        <a:latin typeface="Arial"/>
                        <a:cs typeface="Arial"/>
                      </a:endParaRPr>
                    </a:p>
                  </a:txBody>
                  <a:tcPr marL="0" marR="0" marT="7366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80"/>
                        </a:spcBef>
                      </a:pPr>
                      <a:r>
                        <a:rPr sz="1100" spc="5" dirty="0">
                          <a:latin typeface="Arial"/>
                          <a:cs typeface="Arial"/>
                        </a:rPr>
                        <a:t>8Gb</a:t>
                      </a:r>
                      <a:endParaRPr sz="1100">
                        <a:latin typeface="Arial"/>
                        <a:cs typeface="Arial"/>
                      </a:endParaRPr>
                    </a:p>
                  </a:txBody>
                  <a:tcPr marL="0" marR="0" marT="7366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6"/>
                  </a:ext>
                </a:extLst>
              </a:tr>
              <a:tr h="297092">
                <a:tc>
                  <a:txBody>
                    <a:bodyPr/>
                    <a:lstStyle/>
                    <a:p>
                      <a:pPr marL="69850">
                        <a:lnSpc>
                          <a:spcPct val="100000"/>
                        </a:lnSpc>
                        <a:spcBef>
                          <a:spcPts val="525"/>
                        </a:spcBef>
                      </a:pPr>
                      <a:r>
                        <a:rPr sz="1100" b="1" dirty="0">
                          <a:latin typeface="Arial"/>
                          <a:cs typeface="Arial"/>
                        </a:rPr>
                        <a:t>Ổ</a:t>
                      </a:r>
                      <a:r>
                        <a:rPr sz="1100" b="1" spc="-5" dirty="0">
                          <a:latin typeface="Arial"/>
                          <a:cs typeface="Arial"/>
                        </a:rPr>
                        <a:t> </a:t>
                      </a:r>
                      <a:r>
                        <a:rPr sz="1100" b="1" spc="30" dirty="0">
                          <a:latin typeface="Arial"/>
                          <a:cs typeface="Arial"/>
                        </a:rPr>
                        <a:t>cứng</a:t>
                      </a:r>
                      <a:endParaRPr sz="1100">
                        <a:latin typeface="Arial"/>
                        <a:cs typeface="Arial"/>
                      </a:endParaRPr>
                    </a:p>
                  </a:txBody>
                  <a:tcPr marL="0" marR="0" marT="66675"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25"/>
                        </a:spcBef>
                      </a:pPr>
                      <a:r>
                        <a:rPr sz="1100" spc="-5" dirty="0">
                          <a:latin typeface="Arial"/>
                          <a:cs typeface="Arial"/>
                        </a:rPr>
                        <a:t>2Tb </a:t>
                      </a:r>
                      <a:r>
                        <a:rPr sz="1100" spc="85" dirty="0">
                          <a:latin typeface="Arial"/>
                          <a:cs typeface="Arial"/>
                        </a:rPr>
                        <a:t>- </a:t>
                      </a:r>
                      <a:r>
                        <a:rPr sz="1100" spc="-10" dirty="0">
                          <a:latin typeface="Arial"/>
                          <a:cs typeface="Arial"/>
                        </a:rPr>
                        <a:t>Fusion</a:t>
                      </a:r>
                      <a:r>
                        <a:rPr sz="1100" spc="-85" dirty="0">
                          <a:latin typeface="Arial"/>
                          <a:cs typeface="Arial"/>
                        </a:rPr>
                        <a:t> </a:t>
                      </a:r>
                      <a:r>
                        <a:rPr sz="1100" spc="-15" dirty="0">
                          <a:latin typeface="Arial"/>
                          <a:cs typeface="Arial"/>
                        </a:rPr>
                        <a:t>Drive</a:t>
                      </a:r>
                      <a:endParaRPr sz="1100">
                        <a:latin typeface="Arial"/>
                        <a:cs typeface="Arial"/>
                      </a:endParaRPr>
                    </a:p>
                  </a:txBody>
                  <a:tcPr marL="0" marR="0" marT="66675"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7"/>
                  </a:ext>
                </a:extLst>
              </a:tr>
              <a:tr h="297092">
                <a:tc>
                  <a:txBody>
                    <a:bodyPr/>
                    <a:lstStyle/>
                    <a:p>
                      <a:pPr marL="69850">
                        <a:lnSpc>
                          <a:spcPct val="100000"/>
                        </a:lnSpc>
                        <a:spcBef>
                          <a:spcPts val="570"/>
                        </a:spcBef>
                      </a:pPr>
                      <a:r>
                        <a:rPr sz="1100" b="1" spc="10" dirty="0">
                          <a:latin typeface="Arial"/>
                          <a:cs typeface="Arial"/>
                        </a:rPr>
                        <a:t>Kết </a:t>
                      </a:r>
                      <a:r>
                        <a:rPr sz="1100" b="1" spc="-20" dirty="0">
                          <a:latin typeface="Arial"/>
                          <a:cs typeface="Arial"/>
                        </a:rPr>
                        <a:t>nối</a:t>
                      </a:r>
                      <a:r>
                        <a:rPr sz="1100" b="1" spc="-25" dirty="0">
                          <a:latin typeface="Arial"/>
                          <a:cs typeface="Arial"/>
                        </a:rPr>
                        <a:t> </a:t>
                      </a:r>
                      <a:r>
                        <a:rPr sz="1100" b="1" spc="-5" dirty="0">
                          <a:latin typeface="Arial"/>
                          <a:cs typeface="Arial"/>
                        </a:rPr>
                        <a:t>mạng</a:t>
                      </a:r>
                      <a:endParaRPr sz="1100">
                        <a:latin typeface="Arial"/>
                        <a:cs typeface="Arial"/>
                      </a:endParaRPr>
                    </a:p>
                  </a:txBody>
                  <a:tcPr marL="0" marR="0" marT="7239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70"/>
                        </a:spcBef>
                      </a:pPr>
                      <a:r>
                        <a:rPr sz="1100" spc="10" dirty="0">
                          <a:latin typeface="Arial"/>
                          <a:cs typeface="Arial"/>
                        </a:rPr>
                        <a:t>Gigabit </a:t>
                      </a:r>
                      <a:r>
                        <a:rPr sz="1100" spc="-15" dirty="0">
                          <a:latin typeface="Arial"/>
                          <a:cs typeface="Arial"/>
                        </a:rPr>
                        <a:t>LAN </a:t>
                      </a:r>
                      <a:r>
                        <a:rPr sz="1100" spc="25" dirty="0">
                          <a:latin typeface="Arial"/>
                          <a:cs typeface="Arial"/>
                        </a:rPr>
                        <a:t>+ </a:t>
                      </a:r>
                      <a:r>
                        <a:rPr sz="1100" dirty="0">
                          <a:latin typeface="Arial"/>
                          <a:cs typeface="Arial"/>
                        </a:rPr>
                        <a:t>Wifi </a:t>
                      </a:r>
                      <a:r>
                        <a:rPr sz="1100" spc="25" dirty="0">
                          <a:latin typeface="Arial"/>
                          <a:cs typeface="Arial"/>
                        </a:rPr>
                        <a:t>+ </a:t>
                      </a:r>
                      <a:r>
                        <a:rPr sz="1100" spc="15" dirty="0">
                          <a:latin typeface="Arial"/>
                          <a:cs typeface="Arial"/>
                        </a:rPr>
                        <a:t>Bluetooth</a:t>
                      </a:r>
                      <a:r>
                        <a:rPr sz="1100" spc="-50" dirty="0">
                          <a:latin typeface="Arial"/>
                          <a:cs typeface="Arial"/>
                        </a:rPr>
                        <a:t> </a:t>
                      </a:r>
                      <a:r>
                        <a:rPr sz="1100" dirty="0">
                          <a:latin typeface="Arial"/>
                          <a:cs typeface="Arial"/>
                        </a:rPr>
                        <a:t>4.0</a:t>
                      </a:r>
                      <a:endParaRPr sz="1100">
                        <a:latin typeface="Arial"/>
                        <a:cs typeface="Arial"/>
                      </a:endParaRPr>
                    </a:p>
                  </a:txBody>
                  <a:tcPr marL="0" marR="0" marT="7239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8"/>
                  </a:ext>
                </a:extLst>
              </a:tr>
              <a:tr h="297092">
                <a:tc>
                  <a:txBody>
                    <a:bodyPr/>
                    <a:lstStyle/>
                    <a:p>
                      <a:pPr marL="69850">
                        <a:lnSpc>
                          <a:spcPct val="100000"/>
                        </a:lnSpc>
                        <a:spcBef>
                          <a:spcPts val="520"/>
                        </a:spcBef>
                      </a:pPr>
                      <a:r>
                        <a:rPr sz="1100" b="1" dirty="0">
                          <a:latin typeface="Arial"/>
                          <a:cs typeface="Arial"/>
                        </a:rPr>
                        <a:t>Ổ</a:t>
                      </a:r>
                      <a:r>
                        <a:rPr sz="1100" b="1" spc="-5" dirty="0">
                          <a:latin typeface="Arial"/>
                          <a:cs typeface="Arial"/>
                        </a:rPr>
                        <a:t> </a:t>
                      </a:r>
                      <a:r>
                        <a:rPr sz="1100" b="1" spc="-10" dirty="0">
                          <a:latin typeface="Arial"/>
                          <a:cs typeface="Arial"/>
                        </a:rPr>
                        <a:t>quang</a:t>
                      </a:r>
                      <a:endParaRPr sz="1100">
                        <a:latin typeface="Arial"/>
                        <a:cs typeface="Arial"/>
                      </a:endParaRPr>
                    </a:p>
                  </a:txBody>
                  <a:tcPr marL="0" marR="0" marT="6604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20"/>
                        </a:spcBef>
                      </a:pPr>
                      <a:r>
                        <a:rPr sz="1100" spc="10" dirty="0">
                          <a:latin typeface="Arial"/>
                          <a:cs typeface="Arial"/>
                        </a:rPr>
                        <a:t>Không</a:t>
                      </a:r>
                      <a:r>
                        <a:rPr sz="1100" spc="-5" dirty="0">
                          <a:latin typeface="Arial"/>
                          <a:cs typeface="Arial"/>
                        </a:rPr>
                        <a:t> </a:t>
                      </a:r>
                      <a:r>
                        <a:rPr sz="1100" spc="40" dirty="0">
                          <a:latin typeface="Arial"/>
                          <a:cs typeface="Arial"/>
                        </a:rPr>
                        <a:t>có</a:t>
                      </a:r>
                      <a:endParaRPr sz="1100">
                        <a:latin typeface="Arial"/>
                        <a:cs typeface="Arial"/>
                      </a:endParaRPr>
                    </a:p>
                  </a:txBody>
                  <a:tcPr marL="0" marR="0" marT="6604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09"/>
                  </a:ext>
                </a:extLst>
              </a:tr>
              <a:tr h="297092">
                <a:tc>
                  <a:txBody>
                    <a:bodyPr/>
                    <a:lstStyle/>
                    <a:p>
                      <a:pPr marL="69850">
                        <a:lnSpc>
                          <a:spcPct val="100000"/>
                        </a:lnSpc>
                        <a:spcBef>
                          <a:spcPts val="565"/>
                        </a:spcBef>
                      </a:pPr>
                      <a:r>
                        <a:rPr sz="1100" b="1" dirty="0">
                          <a:latin typeface="Arial"/>
                          <a:cs typeface="Arial"/>
                        </a:rPr>
                        <a:t>Webcam</a:t>
                      </a:r>
                      <a:endParaRPr sz="1100">
                        <a:latin typeface="Arial"/>
                        <a:cs typeface="Arial"/>
                      </a:endParaRPr>
                    </a:p>
                  </a:txBody>
                  <a:tcPr marL="0" marR="0" marT="71755"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65"/>
                        </a:spcBef>
                      </a:pPr>
                      <a:r>
                        <a:rPr sz="1100" spc="-15" dirty="0">
                          <a:latin typeface="Arial"/>
                          <a:cs typeface="Arial"/>
                        </a:rPr>
                        <a:t>FaceTime HD</a:t>
                      </a:r>
                      <a:r>
                        <a:rPr sz="1100" spc="10" dirty="0">
                          <a:latin typeface="Arial"/>
                          <a:cs typeface="Arial"/>
                        </a:rPr>
                        <a:t> </a:t>
                      </a:r>
                      <a:r>
                        <a:rPr sz="1100" spc="-5" dirty="0">
                          <a:latin typeface="Arial"/>
                          <a:cs typeface="Arial"/>
                        </a:rPr>
                        <a:t>camera</a:t>
                      </a:r>
                      <a:endParaRPr sz="1100">
                        <a:latin typeface="Arial"/>
                        <a:cs typeface="Arial"/>
                      </a:endParaRPr>
                    </a:p>
                  </a:txBody>
                  <a:tcPr marL="0" marR="0" marT="71755"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10"/>
                  </a:ext>
                </a:extLst>
              </a:tr>
              <a:tr h="297092">
                <a:tc>
                  <a:txBody>
                    <a:bodyPr/>
                    <a:lstStyle/>
                    <a:p>
                      <a:pPr marL="69850">
                        <a:lnSpc>
                          <a:spcPct val="100000"/>
                        </a:lnSpc>
                        <a:spcBef>
                          <a:spcPts val="509"/>
                        </a:spcBef>
                      </a:pPr>
                      <a:r>
                        <a:rPr sz="1100" b="1" spc="-10" dirty="0">
                          <a:latin typeface="Arial"/>
                          <a:cs typeface="Arial"/>
                        </a:rPr>
                        <a:t>Phụ</a:t>
                      </a:r>
                      <a:r>
                        <a:rPr sz="1100" b="1" spc="-5" dirty="0">
                          <a:latin typeface="Arial"/>
                          <a:cs typeface="Arial"/>
                        </a:rPr>
                        <a:t> </a:t>
                      </a:r>
                      <a:r>
                        <a:rPr sz="1100" b="1" spc="-10" dirty="0">
                          <a:latin typeface="Arial"/>
                          <a:cs typeface="Arial"/>
                        </a:rPr>
                        <a:t>kiện</a:t>
                      </a:r>
                      <a:endParaRPr sz="1100">
                        <a:latin typeface="Arial"/>
                        <a:cs typeface="Arial"/>
                      </a:endParaRPr>
                    </a:p>
                  </a:txBody>
                  <a:tcPr marL="0" marR="0" marT="64769"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610"/>
                        </a:spcBef>
                      </a:pPr>
                      <a:r>
                        <a:rPr sz="1100" spc="5" dirty="0">
                          <a:latin typeface="Arial"/>
                          <a:cs typeface="Arial"/>
                        </a:rPr>
                        <a:t>Key/mouse</a:t>
                      </a:r>
                      <a:endParaRPr sz="1100">
                        <a:latin typeface="Arial"/>
                        <a:cs typeface="Arial"/>
                      </a:endParaRPr>
                    </a:p>
                  </a:txBody>
                  <a:tcPr marL="0" marR="0" marT="7747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11"/>
                  </a:ext>
                </a:extLst>
              </a:tr>
              <a:tr h="297092">
                <a:tc>
                  <a:txBody>
                    <a:bodyPr/>
                    <a:lstStyle/>
                    <a:p>
                      <a:pPr marL="69850">
                        <a:lnSpc>
                          <a:spcPct val="100000"/>
                        </a:lnSpc>
                        <a:spcBef>
                          <a:spcPts val="560"/>
                        </a:spcBef>
                      </a:pPr>
                      <a:r>
                        <a:rPr sz="1100" b="1" dirty="0">
                          <a:latin typeface="Arial"/>
                          <a:cs typeface="Arial"/>
                        </a:rPr>
                        <a:t>Cổng </a:t>
                      </a:r>
                      <a:r>
                        <a:rPr sz="1100" b="1" spc="-5" dirty="0">
                          <a:latin typeface="Arial"/>
                          <a:cs typeface="Arial"/>
                        </a:rPr>
                        <a:t>giao</a:t>
                      </a:r>
                      <a:r>
                        <a:rPr sz="1100" b="1" spc="-20" dirty="0">
                          <a:latin typeface="Arial"/>
                          <a:cs typeface="Arial"/>
                        </a:rPr>
                        <a:t> </a:t>
                      </a:r>
                      <a:r>
                        <a:rPr sz="1100" b="1" dirty="0">
                          <a:latin typeface="Arial"/>
                          <a:cs typeface="Arial"/>
                        </a:rPr>
                        <a:t>tiếp</a:t>
                      </a:r>
                      <a:endParaRPr sz="1100">
                        <a:latin typeface="Arial"/>
                        <a:cs typeface="Arial"/>
                      </a:endParaRPr>
                    </a:p>
                  </a:txBody>
                  <a:tcPr marL="0" marR="0" marT="7112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60"/>
                        </a:spcBef>
                      </a:pPr>
                      <a:r>
                        <a:rPr sz="1100" spc="-5" dirty="0">
                          <a:latin typeface="Arial"/>
                          <a:cs typeface="Arial"/>
                        </a:rPr>
                        <a:t>4 USB </a:t>
                      </a:r>
                      <a:r>
                        <a:rPr sz="1100" dirty="0">
                          <a:latin typeface="Arial"/>
                          <a:cs typeface="Arial"/>
                        </a:rPr>
                        <a:t>3.0 </a:t>
                      </a:r>
                      <a:r>
                        <a:rPr sz="1100" spc="35" dirty="0">
                          <a:latin typeface="Arial"/>
                          <a:cs typeface="Arial"/>
                        </a:rPr>
                        <a:t>ports/ </a:t>
                      </a:r>
                      <a:r>
                        <a:rPr sz="1100" spc="-5" dirty="0">
                          <a:latin typeface="Arial"/>
                          <a:cs typeface="Arial"/>
                        </a:rPr>
                        <a:t>2 </a:t>
                      </a:r>
                      <a:r>
                        <a:rPr sz="1100" spc="10" dirty="0">
                          <a:latin typeface="Arial"/>
                          <a:cs typeface="Arial"/>
                        </a:rPr>
                        <a:t>Thunderbolt </a:t>
                      </a:r>
                      <a:r>
                        <a:rPr sz="1100" spc="35" dirty="0">
                          <a:latin typeface="Arial"/>
                          <a:cs typeface="Arial"/>
                        </a:rPr>
                        <a:t>ports/ </a:t>
                      </a:r>
                      <a:r>
                        <a:rPr sz="1100" spc="10" dirty="0">
                          <a:latin typeface="Arial"/>
                          <a:cs typeface="Arial"/>
                        </a:rPr>
                        <a:t>RJ45/ </a:t>
                      </a:r>
                      <a:r>
                        <a:rPr sz="1100" spc="-5" dirty="0">
                          <a:latin typeface="Arial"/>
                          <a:cs typeface="Arial"/>
                        </a:rPr>
                        <a:t>1 </a:t>
                      </a:r>
                      <a:r>
                        <a:rPr sz="1100" spc="25" dirty="0">
                          <a:latin typeface="Arial"/>
                          <a:cs typeface="Arial"/>
                        </a:rPr>
                        <a:t>x </a:t>
                      </a:r>
                      <a:r>
                        <a:rPr sz="1100" spc="-40" dirty="0">
                          <a:latin typeface="Arial"/>
                          <a:cs typeface="Arial"/>
                        </a:rPr>
                        <a:t>SDXC </a:t>
                      </a:r>
                      <a:r>
                        <a:rPr sz="1100" spc="-5" dirty="0">
                          <a:latin typeface="Arial"/>
                          <a:cs typeface="Arial"/>
                        </a:rPr>
                        <a:t>Card </a:t>
                      </a:r>
                      <a:r>
                        <a:rPr sz="1100" spc="20" dirty="0">
                          <a:latin typeface="Arial"/>
                          <a:cs typeface="Arial"/>
                        </a:rPr>
                        <a:t>Slot/Audio </a:t>
                      </a:r>
                      <a:r>
                        <a:rPr sz="1100" dirty="0">
                          <a:latin typeface="Arial"/>
                          <a:cs typeface="Arial"/>
                        </a:rPr>
                        <a:t>3.5</a:t>
                      </a:r>
                      <a:r>
                        <a:rPr sz="1100" spc="-45" dirty="0">
                          <a:latin typeface="Arial"/>
                          <a:cs typeface="Arial"/>
                        </a:rPr>
                        <a:t> </a:t>
                      </a:r>
                      <a:r>
                        <a:rPr sz="1100" spc="30" dirty="0">
                          <a:latin typeface="Arial"/>
                          <a:cs typeface="Arial"/>
                        </a:rPr>
                        <a:t>mm</a:t>
                      </a:r>
                      <a:endParaRPr sz="1100">
                        <a:latin typeface="Arial"/>
                        <a:cs typeface="Arial"/>
                      </a:endParaRPr>
                    </a:p>
                  </a:txBody>
                  <a:tcPr marL="0" marR="0" marT="7112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12"/>
                  </a:ext>
                </a:extLst>
              </a:tr>
              <a:tr h="297092">
                <a:tc>
                  <a:txBody>
                    <a:bodyPr/>
                    <a:lstStyle/>
                    <a:p>
                      <a:pPr marL="69850">
                        <a:lnSpc>
                          <a:spcPct val="100000"/>
                        </a:lnSpc>
                        <a:spcBef>
                          <a:spcPts val="605"/>
                        </a:spcBef>
                      </a:pPr>
                      <a:r>
                        <a:rPr sz="1100" b="1" spc="10" dirty="0">
                          <a:latin typeface="Arial"/>
                          <a:cs typeface="Arial"/>
                        </a:rPr>
                        <a:t>Hệ </a:t>
                      </a:r>
                      <a:r>
                        <a:rPr sz="1100" b="1" spc="-5" dirty="0">
                          <a:latin typeface="Arial"/>
                          <a:cs typeface="Arial"/>
                        </a:rPr>
                        <a:t>điều</a:t>
                      </a:r>
                      <a:r>
                        <a:rPr sz="1100" b="1" spc="-25" dirty="0">
                          <a:latin typeface="Arial"/>
                          <a:cs typeface="Arial"/>
                        </a:rPr>
                        <a:t> </a:t>
                      </a:r>
                      <a:r>
                        <a:rPr sz="1100" b="1" spc="-15" dirty="0">
                          <a:latin typeface="Arial"/>
                          <a:cs typeface="Arial"/>
                        </a:rPr>
                        <a:t>hành</a:t>
                      </a:r>
                      <a:endParaRPr sz="1100">
                        <a:latin typeface="Arial"/>
                        <a:cs typeface="Arial"/>
                      </a:endParaRPr>
                    </a:p>
                  </a:txBody>
                  <a:tcPr marL="0" marR="0" marT="76835"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605"/>
                        </a:spcBef>
                      </a:pPr>
                      <a:r>
                        <a:rPr sz="1100" spc="25" dirty="0">
                          <a:latin typeface="Arial"/>
                          <a:cs typeface="Arial"/>
                        </a:rPr>
                        <a:t>Mac </a:t>
                      </a:r>
                      <a:r>
                        <a:rPr sz="1100" spc="-30" dirty="0">
                          <a:latin typeface="Arial"/>
                          <a:cs typeface="Arial"/>
                        </a:rPr>
                        <a:t>OS </a:t>
                      </a:r>
                      <a:r>
                        <a:rPr sz="1100" spc="-90" dirty="0">
                          <a:latin typeface="Arial"/>
                          <a:cs typeface="Arial"/>
                        </a:rPr>
                        <a:t>X</a:t>
                      </a:r>
                      <a:endParaRPr sz="1100">
                        <a:latin typeface="Arial"/>
                        <a:cs typeface="Arial"/>
                      </a:endParaRPr>
                    </a:p>
                  </a:txBody>
                  <a:tcPr marL="0" marR="0" marT="76835"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13"/>
                  </a:ext>
                </a:extLst>
              </a:tr>
              <a:tr h="297092">
                <a:tc>
                  <a:txBody>
                    <a:bodyPr/>
                    <a:lstStyle/>
                    <a:p>
                      <a:pPr marL="69850">
                        <a:lnSpc>
                          <a:spcPct val="100000"/>
                        </a:lnSpc>
                        <a:spcBef>
                          <a:spcPts val="550"/>
                        </a:spcBef>
                      </a:pPr>
                      <a:r>
                        <a:rPr sz="1100" b="1" spc="-10" dirty="0">
                          <a:latin typeface="Arial"/>
                          <a:cs typeface="Arial"/>
                        </a:rPr>
                        <a:t>Kích </a:t>
                      </a:r>
                      <a:r>
                        <a:rPr sz="1100" b="1" spc="55" dirty="0">
                          <a:latin typeface="Arial"/>
                          <a:cs typeface="Arial"/>
                        </a:rPr>
                        <a:t>thước</a:t>
                      </a:r>
                      <a:endParaRPr sz="1100">
                        <a:latin typeface="Arial"/>
                        <a:cs typeface="Arial"/>
                      </a:endParaRPr>
                    </a:p>
                  </a:txBody>
                  <a:tcPr marL="0" marR="0" marT="6985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tcPr>
                </a:tc>
                <a:tc>
                  <a:txBody>
                    <a:bodyPr/>
                    <a:lstStyle/>
                    <a:p>
                      <a:pPr marL="59055">
                        <a:lnSpc>
                          <a:spcPct val="100000"/>
                        </a:lnSpc>
                        <a:spcBef>
                          <a:spcPts val="550"/>
                        </a:spcBef>
                      </a:pPr>
                      <a:r>
                        <a:rPr sz="1100" spc="-5" dirty="0">
                          <a:latin typeface="Arial"/>
                          <a:cs typeface="Arial"/>
                        </a:rPr>
                        <a:t>51.6 </a:t>
                      </a:r>
                      <a:r>
                        <a:rPr sz="1100" spc="25" dirty="0">
                          <a:latin typeface="Arial"/>
                          <a:cs typeface="Arial"/>
                        </a:rPr>
                        <a:t>x </a:t>
                      </a:r>
                      <a:r>
                        <a:rPr sz="1100" spc="-5" dirty="0">
                          <a:latin typeface="Arial"/>
                          <a:cs typeface="Arial"/>
                        </a:rPr>
                        <a:t>65.0 </a:t>
                      </a:r>
                      <a:r>
                        <a:rPr sz="1100" spc="25" dirty="0">
                          <a:latin typeface="Arial"/>
                          <a:cs typeface="Arial"/>
                        </a:rPr>
                        <a:t>x </a:t>
                      </a:r>
                      <a:r>
                        <a:rPr sz="1100" spc="-5" dirty="0">
                          <a:latin typeface="Arial"/>
                          <a:cs typeface="Arial"/>
                        </a:rPr>
                        <a:t>20.3</a:t>
                      </a:r>
                      <a:r>
                        <a:rPr sz="1100" spc="-45" dirty="0">
                          <a:latin typeface="Arial"/>
                          <a:cs typeface="Arial"/>
                        </a:rPr>
                        <a:t> </a:t>
                      </a:r>
                      <a:r>
                        <a:rPr sz="1100" spc="45" dirty="0">
                          <a:latin typeface="Arial"/>
                          <a:cs typeface="Arial"/>
                        </a:rPr>
                        <a:t>cm</a:t>
                      </a:r>
                      <a:endParaRPr sz="1100">
                        <a:latin typeface="Arial"/>
                        <a:cs typeface="Arial"/>
                      </a:endParaRPr>
                    </a:p>
                  </a:txBody>
                  <a:tcPr marL="0" marR="0" marT="6985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tcPr>
                </a:tc>
                <a:extLst>
                  <a:ext uri="{0D108BD9-81ED-4DB2-BD59-A6C34878D82A}">
                    <a16:rowId xmlns="" xmlns:a16="http://schemas.microsoft.com/office/drawing/2014/main" val="10014"/>
                  </a:ext>
                </a:extLst>
              </a:tr>
              <a:tr h="297092">
                <a:tc>
                  <a:txBody>
                    <a:bodyPr/>
                    <a:lstStyle/>
                    <a:p>
                      <a:pPr marL="69850">
                        <a:lnSpc>
                          <a:spcPct val="100000"/>
                        </a:lnSpc>
                        <a:spcBef>
                          <a:spcPts val="600"/>
                        </a:spcBef>
                      </a:pPr>
                      <a:r>
                        <a:rPr sz="1100" b="1" spc="-20" dirty="0">
                          <a:latin typeface="Arial"/>
                          <a:cs typeface="Arial"/>
                        </a:rPr>
                        <a:t>Khối</a:t>
                      </a:r>
                      <a:r>
                        <a:rPr sz="1100" b="1" spc="-10" dirty="0">
                          <a:latin typeface="Arial"/>
                          <a:cs typeface="Arial"/>
                        </a:rPr>
                        <a:t> </a:t>
                      </a:r>
                      <a:r>
                        <a:rPr sz="1100" b="1" spc="40" dirty="0">
                          <a:latin typeface="Arial"/>
                          <a:cs typeface="Arial"/>
                        </a:rPr>
                        <a:t>lượng</a:t>
                      </a:r>
                      <a:endParaRPr sz="1100">
                        <a:latin typeface="Arial"/>
                        <a:cs typeface="Arial"/>
                      </a:endParaRPr>
                    </a:p>
                  </a:txBody>
                  <a:tcPr marL="0" marR="0" marT="76200"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tcPr>
                </a:tc>
                <a:tc>
                  <a:txBody>
                    <a:bodyPr/>
                    <a:lstStyle/>
                    <a:p>
                      <a:pPr marL="59055">
                        <a:lnSpc>
                          <a:spcPct val="100000"/>
                        </a:lnSpc>
                        <a:spcBef>
                          <a:spcPts val="600"/>
                        </a:spcBef>
                      </a:pPr>
                      <a:r>
                        <a:rPr sz="1100" spc="-5" dirty="0">
                          <a:latin typeface="Arial"/>
                          <a:cs typeface="Arial"/>
                        </a:rPr>
                        <a:t>9.54 </a:t>
                      </a:r>
                      <a:r>
                        <a:rPr sz="1100" spc="25" dirty="0">
                          <a:latin typeface="Arial"/>
                          <a:cs typeface="Arial"/>
                        </a:rPr>
                        <a:t>kg</a:t>
                      </a:r>
                      <a:endParaRPr sz="1100">
                        <a:latin typeface="Arial"/>
                        <a:cs typeface="Arial"/>
                      </a:endParaRPr>
                    </a:p>
                  </a:txBody>
                  <a:tcPr marL="0" marR="0" marT="7620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27752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Phần mềm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4856959"/>
          </a:xfrm>
        </p:spPr>
        <p:txBody>
          <a:bodyPr>
            <a:normAutofit/>
          </a:bodyPr>
          <a:lstStyle/>
          <a:p>
            <a:pPr algn="just"/>
            <a:r>
              <a:rPr lang="vi-VN" dirty="0" smtClean="0">
                <a:latin typeface="Calibri" panose="020F0502020204030204" pitchFamily="34" charset="0"/>
                <a:cs typeface="Calibri" panose="020F0502020204030204" pitchFamily="34" charset="0"/>
              </a:rPr>
              <a:t>"</a:t>
            </a:r>
            <a:r>
              <a:rPr lang="vi-VN" b="1" dirty="0" smtClean="0">
                <a:latin typeface="Calibri" panose="020F0502020204030204" pitchFamily="34" charset="0"/>
                <a:cs typeface="Calibri" panose="020F0502020204030204" pitchFamily="34" charset="0"/>
              </a:rPr>
              <a:t>Phần mềm máy tính </a:t>
            </a:r>
            <a:r>
              <a:rPr lang="vi-VN" dirty="0" smtClean="0">
                <a:latin typeface="Calibri" panose="020F0502020204030204" pitchFamily="34" charset="0"/>
                <a:cs typeface="Calibri" panose="020F0502020204030204" pitchFamily="34" charset="0"/>
              </a:rPr>
              <a:t>là </a:t>
            </a:r>
            <a:r>
              <a:rPr lang="vi-VN" dirty="0">
                <a:latin typeface="Calibri" panose="020F0502020204030204" pitchFamily="34" charset="0"/>
                <a:cs typeface="Calibri" panose="020F0502020204030204" pitchFamily="34" charset="0"/>
              </a:rPr>
              <a:t>tập hợp các chương trình máy tính và các  dữ liệu có liên quan để cung cấp cho máy tính các chỉ dẫn cần thiết  về những gì mà nó phải thực hiện"</a:t>
            </a:r>
          </a:p>
          <a:p>
            <a:pPr algn="just"/>
            <a:r>
              <a:rPr lang="vi-VN" dirty="0">
                <a:latin typeface="Calibri" panose="020F0502020204030204" pitchFamily="34" charset="0"/>
                <a:cs typeface="Calibri" panose="020F0502020204030204" pitchFamily="34" charset="0"/>
              </a:rPr>
              <a:t>"Máy tính cần phải có phần mềm để thực hiện các nhiệm vụ của  mình"</a:t>
            </a:r>
          </a:p>
          <a:p>
            <a:pPr algn="just"/>
            <a:r>
              <a:rPr lang="vi-VN" dirty="0">
                <a:latin typeface="Calibri" panose="020F0502020204030204" pitchFamily="34" charset="0"/>
                <a:cs typeface="Calibri" panose="020F0502020204030204" pitchFamily="34" charset="0"/>
              </a:rPr>
              <a:t>"Bạn có thể liên tưởng rằng máy tính như một thực thể sống với  phần xác (đó là phần cứng) và phần hồn (đó là phần mềm)"</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15</a:t>
            </a:fld>
            <a:endParaRPr lang="en-US" dirty="0"/>
          </a:p>
        </p:txBody>
      </p:sp>
    </p:spTree>
    <p:extLst>
      <p:ext uri="{BB962C8B-B14F-4D97-AF65-F5344CB8AC3E}">
        <p14:creationId xmlns:p14="http://schemas.microsoft.com/office/powerpoint/2010/main" val="417375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Phân loại phần mềm</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4856959"/>
          </a:xfrm>
        </p:spPr>
        <p:txBody>
          <a:bodyPr>
            <a:normAutofit/>
          </a:bodyPr>
          <a:lstStyle/>
          <a:p>
            <a:pPr algn="just"/>
            <a:r>
              <a:rPr lang="vi-VN" i="1" dirty="0">
                <a:latin typeface="Calibri" panose="020F0502020204030204" pitchFamily="34" charset="0"/>
                <a:cs typeface="Calibri" panose="020F0502020204030204" pitchFamily="34" charset="0"/>
              </a:rPr>
              <a:t>Căn cứ vào chức năng, phần mềm có thể chia làm các loại:</a:t>
            </a:r>
          </a:p>
          <a:p>
            <a:pPr lvl="1" algn="just"/>
            <a:r>
              <a:rPr lang="vi-VN" sz="2800" b="1" dirty="0">
                <a:latin typeface="Calibri" panose="020F0502020204030204" pitchFamily="34" charset="0"/>
                <a:cs typeface="Calibri" panose="020F0502020204030204" pitchFamily="34" charset="0"/>
              </a:rPr>
              <a:t>Phần mềm hệ thống</a:t>
            </a:r>
            <a:r>
              <a:rPr lang="vi-VN" sz="2800" dirty="0">
                <a:latin typeface="Calibri" panose="020F0502020204030204" pitchFamily="34" charset="0"/>
                <a:cs typeface="Calibri" panose="020F0502020204030204" pitchFamily="34" charset="0"/>
              </a:rPr>
              <a:t>: những phần mềm máy tính được thiết  kế để vận hành các thiết bị phần cứng và cung cấp, duy trì  một nền tảng để chạy các phần mềm ứng dụng</a:t>
            </a:r>
            <a:r>
              <a:rPr lang="vi-VN"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lvl="1" algn="just"/>
            <a:endParaRPr lang="vi-VN" sz="2800" dirty="0">
              <a:latin typeface="Calibri" panose="020F0502020204030204" pitchFamily="34" charset="0"/>
              <a:cs typeface="Calibri" panose="020F0502020204030204" pitchFamily="34" charset="0"/>
            </a:endParaRPr>
          </a:p>
          <a:p>
            <a:pPr lvl="1" algn="just"/>
            <a:r>
              <a:rPr lang="vi-VN" sz="2800" b="1" dirty="0">
                <a:latin typeface="Calibri" panose="020F0502020204030204" pitchFamily="34" charset="0"/>
                <a:cs typeface="Calibri" panose="020F0502020204030204" pitchFamily="34" charset="0"/>
              </a:rPr>
              <a:t>Phần mềm ứng dụng</a:t>
            </a:r>
            <a:r>
              <a:rPr lang="vi-VN" sz="2800" dirty="0">
                <a:latin typeface="Calibri" panose="020F0502020204030204" pitchFamily="34" charset="0"/>
                <a:cs typeface="Calibri" panose="020F0502020204030204" pitchFamily="34" charset="0"/>
              </a:rPr>
              <a:t>: ứng dụng giúp người dùng thực hiện  một hay nhiều các công việc cụ thể. Ví dụ: Microsoft Office,  Paint, v.v...</a:t>
            </a:r>
          </a:p>
          <a:p>
            <a:pPr lvl="1" algn="just"/>
            <a:endParaRPr lang="en-US" sz="2800" b="1" dirty="0" smtClean="0">
              <a:latin typeface="Calibri" panose="020F0502020204030204" pitchFamily="34" charset="0"/>
              <a:cs typeface="Calibri" panose="020F0502020204030204" pitchFamily="34" charset="0"/>
            </a:endParaRPr>
          </a:p>
          <a:p>
            <a:pPr lvl="1" algn="just"/>
            <a:r>
              <a:rPr lang="vi-VN" sz="2800" b="1" dirty="0" smtClean="0">
                <a:latin typeface="Calibri" panose="020F0502020204030204" pitchFamily="34" charset="0"/>
                <a:cs typeface="Calibri" panose="020F0502020204030204" pitchFamily="34" charset="0"/>
              </a:rPr>
              <a:t>Phần </a:t>
            </a:r>
            <a:r>
              <a:rPr lang="vi-VN" sz="2800" b="1" dirty="0">
                <a:latin typeface="Calibri" panose="020F0502020204030204" pitchFamily="34" charset="0"/>
                <a:cs typeface="Calibri" panose="020F0502020204030204" pitchFamily="34" charset="0"/>
              </a:rPr>
              <a:t>mềm lập trình</a:t>
            </a:r>
            <a:r>
              <a:rPr lang="vi-VN" sz="2800" dirty="0">
                <a:latin typeface="Calibri" panose="020F0502020204030204" pitchFamily="34" charset="0"/>
                <a:cs typeface="Calibri" panose="020F0502020204030204" pitchFamily="34" charset="0"/>
              </a:rPr>
              <a:t>: những phần mềm này giúp các lập trình  viên máy tính tạo ra các phần mềm khác.</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16</a:t>
            </a:fld>
            <a:endParaRPr lang="en-US" dirty="0"/>
          </a:p>
        </p:txBody>
      </p:sp>
    </p:spTree>
    <p:extLst>
      <p:ext uri="{BB962C8B-B14F-4D97-AF65-F5344CB8AC3E}">
        <p14:creationId xmlns:p14="http://schemas.microsoft.com/office/powerpoint/2010/main" val="52431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Bản quyền phần mềm</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4856959"/>
          </a:xfrm>
        </p:spPr>
        <p:txBody>
          <a:bodyPr>
            <a:normAutofit/>
          </a:bodyPr>
          <a:lstStyle/>
          <a:p>
            <a:pPr algn="just"/>
            <a:r>
              <a:rPr lang="vi-VN" b="1" dirty="0">
                <a:latin typeface="Calibri" panose="020F0502020204030204" pitchFamily="34" charset="0"/>
                <a:cs typeface="Calibri" panose="020F0502020204030204" pitchFamily="34" charset="0"/>
              </a:rPr>
              <a:t>Bản quyền phần mềm </a:t>
            </a:r>
            <a:r>
              <a:rPr lang="vi-VN" dirty="0">
                <a:latin typeface="Calibri" panose="020F0502020204030204" pitchFamily="34" charset="0"/>
                <a:cs typeface="Calibri" panose="020F0502020204030204" pitchFamily="34" charset="0"/>
              </a:rPr>
              <a:t>là quyền được phép sử dụng phần mềm đó  một cách hợp pháp.</a:t>
            </a:r>
          </a:p>
          <a:p>
            <a:pPr algn="just"/>
            <a:r>
              <a:rPr lang="vi-VN" dirty="0">
                <a:latin typeface="Calibri" panose="020F0502020204030204" pitchFamily="34" charset="0"/>
                <a:cs typeface="Calibri" panose="020F0502020204030204" pitchFamily="34" charset="0"/>
              </a:rPr>
              <a:t>Việc sử dụng phần mềm không có bản quyền hợp pháp được xem  như là hành vi vi phạm bản quyền.</a:t>
            </a:r>
          </a:p>
          <a:p>
            <a:pPr algn="just"/>
            <a:r>
              <a:rPr lang="vi-VN" dirty="0">
                <a:latin typeface="Calibri" panose="020F0502020204030204" pitchFamily="34" charset="0"/>
                <a:cs typeface="Calibri" panose="020F0502020204030204" pitchFamily="34" charset="0"/>
              </a:rPr>
              <a:t>Để bảo vệ các công ty phát triển phần mềm, chính phủ của các </a:t>
            </a:r>
            <a:r>
              <a:rPr lang="vi-VN" dirty="0" smtClean="0">
                <a:latin typeface="Calibri" panose="020F0502020204030204" pitchFamily="34" charset="0"/>
                <a:cs typeface="Calibri" panose="020F0502020204030204" pitchFamily="34" charset="0"/>
              </a:rPr>
              <a:t>nước </a:t>
            </a:r>
            <a:r>
              <a:rPr lang="vi-VN" dirty="0">
                <a:latin typeface="Calibri" panose="020F0502020204030204" pitchFamily="34" charset="0"/>
                <a:cs typeface="Calibri" panose="020F0502020204030204" pitchFamily="34" charset="0"/>
              </a:rPr>
              <a:t>cũng đảm bảo rằng vi phạm bản quyền là một hành vi phạm </a:t>
            </a:r>
            <a:r>
              <a:rPr lang="vi-VN" dirty="0" smtClean="0">
                <a:latin typeface="Calibri" panose="020F0502020204030204" pitchFamily="34" charset="0"/>
                <a:cs typeface="Calibri" panose="020F0502020204030204" pitchFamily="34" charset="0"/>
              </a:rPr>
              <a:t>tội </a:t>
            </a:r>
            <a:r>
              <a:rPr lang="vi-VN" dirty="0">
                <a:latin typeface="Calibri" panose="020F0502020204030204" pitchFamily="34" charset="0"/>
                <a:cs typeface="Calibri" panose="020F0502020204030204" pitchFamily="34" charset="0"/>
              </a:rPr>
              <a:t>và phải bị trừng phạt nghiêm khắc.</a:t>
            </a:r>
          </a:p>
          <a:p>
            <a:pPr algn="just"/>
            <a:r>
              <a:rPr lang="vi-VN" dirty="0">
                <a:latin typeface="Calibri" panose="020F0502020204030204" pitchFamily="34" charset="0"/>
                <a:cs typeface="Calibri" panose="020F0502020204030204" pitchFamily="34" charset="0"/>
              </a:rPr>
              <a:t>Trong năm 2010, thiệt hại do vi phạm bản quyền phần mềm </a:t>
            </a:r>
            <a:r>
              <a:rPr lang="vi-VN" dirty="0" smtClean="0">
                <a:latin typeface="Calibri" panose="020F0502020204030204" pitchFamily="34" charset="0"/>
                <a:cs typeface="Calibri" panose="020F0502020204030204" pitchFamily="34" charset="0"/>
              </a:rPr>
              <a:t>lên</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đến </a:t>
            </a:r>
            <a:r>
              <a:rPr lang="vi-VN" dirty="0">
                <a:latin typeface="Calibri" panose="020F0502020204030204" pitchFamily="34" charset="0"/>
                <a:cs typeface="Calibri" panose="020F0502020204030204" pitchFamily="34" charset="0"/>
              </a:rPr>
              <a:t>khoảng 58.8 tỷ USD.</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17</a:t>
            </a:fld>
            <a:endParaRPr lang="en-US" dirty="0"/>
          </a:p>
        </p:txBody>
      </p:sp>
    </p:spTree>
    <p:extLst>
      <p:ext uri="{BB962C8B-B14F-4D97-AF65-F5344CB8AC3E}">
        <p14:creationId xmlns:p14="http://schemas.microsoft.com/office/powerpoint/2010/main" val="116089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Phần mềm tự do mã nguồn mở</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4856959"/>
          </a:xfrm>
        </p:spPr>
        <p:txBody>
          <a:bodyPr>
            <a:normAutofit/>
          </a:bodyPr>
          <a:lstStyle/>
          <a:p>
            <a:pPr algn="just"/>
            <a:r>
              <a:rPr lang="vi-VN" dirty="0">
                <a:latin typeface="Calibri" panose="020F0502020204030204" pitchFamily="34" charset="0"/>
                <a:cs typeface="Calibri" panose="020F0502020204030204" pitchFamily="34" charset="0"/>
              </a:rPr>
              <a:t>F/OSS = Free and Open-Source Software</a:t>
            </a:r>
          </a:p>
          <a:p>
            <a:pPr algn="just"/>
            <a:r>
              <a:rPr lang="vi-VN" dirty="0">
                <a:latin typeface="Calibri" panose="020F0502020204030204" pitchFamily="34" charset="0"/>
                <a:cs typeface="Calibri" panose="020F0502020204030204" pitchFamily="34" charset="0"/>
              </a:rPr>
              <a:t>“Free”: tự do trong việc sao chép, tái sử dụng phần mềm, </a:t>
            </a:r>
            <a:r>
              <a:rPr lang="vi-VN" dirty="0"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đồng </a:t>
            </a:r>
            <a:r>
              <a:rPr lang="vi-VN" dirty="0">
                <a:latin typeface="Calibri" panose="020F0502020204030204" pitchFamily="34" charset="0"/>
                <a:cs typeface="Calibri" panose="020F0502020204030204" pitchFamily="34" charset="0"/>
              </a:rPr>
              <a:t>nhất với “miễn phí”.</a:t>
            </a:r>
          </a:p>
          <a:p>
            <a:pPr algn="just"/>
            <a:r>
              <a:rPr lang="vi-VN" dirty="0">
                <a:latin typeface="Calibri" panose="020F0502020204030204" pitchFamily="34" charset="0"/>
                <a:cs typeface="Calibri" panose="020F0502020204030204" pitchFamily="34" charset="0"/>
              </a:rPr>
              <a:t>FOSS khuyến khích một khía cạnh khác trong sử dụng và phát  triển phần mềm.</a:t>
            </a:r>
          </a:p>
          <a:p>
            <a:pPr algn="just"/>
            <a:r>
              <a:rPr lang="vi-VN" dirty="0">
                <a:latin typeface="Calibri" panose="020F0502020204030204" pitchFamily="34" charset="0"/>
                <a:cs typeface="Calibri" panose="020F0502020204030204" pitchFamily="34" charset="0"/>
              </a:rPr>
              <a:t>Xu hướng của FOSS ảnh hướng tới lượng lớn người dùng thông  qua những phần mềm nổi tiếng như hệ điều hành Linux, hệ </a:t>
            </a:r>
            <a:r>
              <a:rPr lang="vi-VN" dirty="0" smtClean="0">
                <a:latin typeface="Calibri" panose="020F0502020204030204" pitchFamily="34" charset="0"/>
                <a:cs typeface="Calibri" panose="020F0502020204030204" pitchFamily="34" charset="0"/>
              </a:rPr>
              <a:t>điều</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hành </a:t>
            </a:r>
            <a:r>
              <a:rPr lang="vi-VN" dirty="0">
                <a:latin typeface="Calibri" panose="020F0502020204030204" pitchFamily="34" charset="0"/>
                <a:cs typeface="Calibri" panose="020F0502020204030204" pitchFamily="34" charset="0"/>
              </a:rPr>
              <a:t>Android, trình duyệt Firefox, v.v.</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18</a:t>
            </a:fld>
            <a:endParaRPr lang="en-US" dirty="0"/>
          </a:p>
        </p:txBody>
      </p:sp>
    </p:spTree>
    <p:extLst>
      <p:ext uri="{BB962C8B-B14F-4D97-AF65-F5344CB8AC3E}">
        <p14:creationId xmlns:p14="http://schemas.microsoft.com/office/powerpoint/2010/main" val="403954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Bảo trì hệ thống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4856959"/>
          </a:xfrm>
        </p:spPr>
        <p:txBody>
          <a:bodyPr>
            <a:normAutofit lnSpcReduction="10000"/>
          </a:bodyPr>
          <a:lstStyle/>
          <a:p>
            <a:pPr algn="just"/>
            <a:r>
              <a:rPr lang="vi-VN" dirty="0">
                <a:latin typeface="Calibri" panose="020F0502020204030204" pitchFamily="34" charset="0"/>
                <a:cs typeface="Calibri" panose="020F0502020204030204" pitchFamily="34" charset="0"/>
              </a:rPr>
              <a:t>Bảo trì máy tính đề cập tới việc bảo trì phần cứng, phần mềm và  dữ liệu lưu trữ trên đó.</a:t>
            </a:r>
          </a:p>
          <a:p>
            <a:pPr algn="just"/>
            <a:r>
              <a:rPr lang="vi-VN" dirty="0">
                <a:latin typeface="Calibri" panose="020F0502020204030204" pitchFamily="34" charset="0"/>
                <a:cs typeface="Calibri" panose="020F0502020204030204" pitchFamily="34" charset="0"/>
              </a:rPr>
              <a:t>Hoạt động bảo trì (house-keeping) bao gồm:</a:t>
            </a:r>
          </a:p>
          <a:p>
            <a:pPr lvl="1" algn="just"/>
            <a:r>
              <a:rPr lang="vi-VN" sz="2800" b="1" dirty="0">
                <a:latin typeface="Calibri" panose="020F0502020204030204" pitchFamily="34" charset="0"/>
                <a:cs typeface="Calibri" panose="020F0502020204030204" pitchFamily="34" charset="0"/>
              </a:rPr>
              <a:t>Bảo trì phần cứng</a:t>
            </a:r>
            <a:r>
              <a:rPr lang="vi-VN" sz="2800" dirty="0">
                <a:latin typeface="Calibri" panose="020F0502020204030204" pitchFamily="34" charset="0"/>
                <a:cs typeface="Calibri" panose="020F0502020204030204" pitchFamily="34" charset="0"/>
              </a:rPr>
              <a:t>: đảm bảo cho các thiết bị trong máy duy trì hiệu  suất hoạt động bình thường.</a:t>
            </a:r>
          </a:p>
          <a:p>
            <a:pPr lvl="1" algn="just"/>
            <a:r>
              <a:rPr lang="vi-VN" sz="2800" b="1" dirty="0">
                <a:latin typeface="Calibri" panose="020F0502020204030204" pitchFamily="34" charset="0"/>
                <a:cs typeface="Calibri" panose="020F0502020204030204" pitchFamily="34" charset="0"/>
              </a:rPr>
              <a:t>Bảo trì phần mềm</a:t>
            </a:r>
            <a:r>
              <a:rPr lang="vi-VN" sz="2800" dirty="0">
                <a:latin typeface="Calibri" panose="020F0502020204030204" pitchFamily="34" charset="0"/>
                <a:cs typeface="Calibri" panose="020F0502020204030204" pitchFamily="34" charset="0"/>
              </a:rPr>
              <a:t>: đảm bảo phần mềm hoạt động chính xác, các  thông báo lỗi là phần quan trọng giúp xử lý các tình huống gây lỗi đối </a:t>
            </a:r>
            <a:r>
              <a:rPr lang="vi-VN" sz="2800" dirty="0" smtClean="0">
                <a:latin typeface="Calibri" panose="020F0502020204030204" pitchFamily="34" charset="0"/>
                <a:cs typeface="Calibri" panose="020F0502020204030204" pitchFamily="34" charset="0"/>
              </a:rPr>
              <a:t>với </a:t>
            </a:r>
            <a:r>
              <a:rPr lang="vi-VN" sz="2800" dirty="0">
                <a:latin typeface="Calibri" panose="020F0502020204030204" pitchFamily="34" charset="0"/>
                <a:cs typeface="Calibri" panose="020F0502020204030204" pitchFamily="34" charset="0"/>
              </a:rPr>
              <a:t>phần mềm.</a:t>
            </a:r>
          </a:p>
          <a:p>
            <a:pPr lvl="1" algn="just"/>
            <a:r>
              <a:rPr lang="vi-VN" sz="2800" b="1" dirty="0">
                <a:latin typeface="Calibri" panose="020F0502020204030204" pitchFamily="34" charset="0"/>
                <a:cs typeface="Calibri" panose="020F0502020204030204" pitchFamily="34" charset="0"/>
              </a:rPr>
              <a:t>Bảo trì dữ liệu</a:t>
            </a:r>
            <a:r>
              <a:rPr lang="vi-VN" sz="2800" dirty="0">
                <a:latin typeface="Calibri" panose="020F0502020204030204" pitchFamily="34" charset="0"/>
                <a:cs typeface="Calibri" panose="020F0502020204030204" pitchFamily="34" charset="0"/>
              </a:rPr>
              <a:t>: dữ liệu là thành phần đặc biệt quan trọng đối với ứng  dụng và người dùng. Vì </a:t>
            </a:r>
            <a:r>
              <a:rPr lang="vi-VN" sz="2800" dirty="0" smtClean="0">
                <a:latin typeface="Calibri" panose="020F0502020204030204" pitchFamily="34" charset="0"/>
                <a:cs typeface="Calibri" panose="020F0502020204030204" pitchFamily="34" charset="0"/>
              </a:rPr>
              <a:t>vậy</a:t>
            </a:r>
            <a:r>
              <a:rPr lang="en-US" sz="2800" dirty="0" smtClean="0">
                <a:latin typeface="Calibri" panose="020F0502020204030204" pitchFamily="34" charset="0"/>
                <a:cs typeface="Calibri" panose="020F0502020204030204" pitchFamily="34" charset="0"/>
              </a:rPr>
              <a:t>,</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sao lưu là việc làm hết sức quan trọng và  cần phải được thực hiện sau khi kết thúc công việc hằng ngày trên máy  tính.</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19</a:t>
            </a:fld>
            <a:endParaRPr lang="en-US" dirty="0"/>
          </a:p>
        </p:txBody>
      </p:sp>
    </p:spTree>
    <p:extLst>
      <p:ext uri="{BB962C8B-B14F-4D97-AF65-F5344CB8AC3E}">
        <p14:creationId xmlns:p14="http://schemas.microsoft.com/office/powerpoint/2010/main" val="311659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Mục tiêu</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Định nghĩa máy </a:t>
            </a:r>
            <a:r>
              <a:rPr lang="vi-VN" dirty="0"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
            </a:r>
            <a:r>
              <a:rPr lang="en-US" dirty="0" err="1" smtClean="0">
                <a:latin typeface="Calibri" panose="020F0502020204030204" pitchFamily="34" charset="0"/>
                <a:cs typeface="Calibri" panose="020F0502020204030204" pitchFamily="34" charset="0"/>
              </a:rPr>
              <a:t>áy</a:t>
            </a:r>
            <a:r>
              <a:rPr lang="en-US" dirty="0" smtClean="0">
                <a:latin typeface="Calibri" panose="020F0502020204030204" pitchFamily="34" charset="0"/>
                <a:cs typeface="Calibri" panose="020F0502020204030204" pitchFamily="34" charset="0"/>
              </a:rPr>
              <a:t> vi </a:t>
            </a:r>
            <a:r>
              <a:rPr lang="en-US" dirty="0" err="1"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Phân loại máy tính</a:t>
            </a:r>
          </a:p>
          <a:p>
            <a:r>
              <a:rPr lang="vi-VN" dirty="0">
                <a:latin typeface="Calibri" panose="020F0502020204030204" pitchFamily="34" charset="0"/>
                <a:cs typeface="Calibri" panose="020F0502020204030204" pitchFamily="34" charset="0"/>
              </a:rPr>
              <a:t>Phần cứng / Phần mềm máy tính</a:t>
            </a:r>
          </a:p>
          <a:p>
            <a:r>
              <a:rPr lang="vi-VN" dirty="0">
                <a:latin typeface="Calibri" panose="020F0502020204030204" pitchFamily="34" charset="0"/>
                <a:cs typeface="Calibri" panose="020F0502020204030204" pitchFamily="34" charset="0"/>
              </a:rPr>
              <a:t>Bảo trì hệ thống máy tính</a:t>
            </a:r>
          </a:p>
          <a:p>
            <a:r>
              <a:rPr lang="vi-VN" dirty="0">
                <a:latin typeface="Calibri" panose="020F0502020204030204" pitchFamily="34" charset="0"/>
                <a:cs typeface="Calibri" panose="020F0502020204030204" pitchFamily="34" charset="0"/>
              </a:rPr>
              <a:t>Công việc của hệ điều hành</a:t>
            </a:r>
          </a:p>
          <a:p>
            <a:r>
              <a:rPr lang="vi-VN" dirty="0">
                <a:latin typeface="Calibri" panose="020F0502020204030204" pitchFamily="34" charset="0"/>
                <a:cs typeface="Calibri" panose="020F0502020204030204" pitchFamily="34" charset="0"/>
              </a:rPr>
              <a:t>Đa nhiệm</a:t>
            </a:r>
          </a:p>
          <a:p>
            <a:r>
              <a:rPr lang="vi-VN" dirty="0">
                <a:latin typeface="Calibri" panose="020F0502020204030204" pitchFamily="34" charset="0"/>
                <a:cs typeface="Calibri" panose="020F0502020204030204" pitchFamily="34" charset="0"/>
              </a:rPr>
              <a:t>Quản lý tệp tin và thư mục</a:t>
            </a:r>
          </a:p>
          <a:p>
            <a:r>
              <a:rPr lang="vi-VN" dirty="0">
                <a:latin typeface="Calibri" panose="020F0502020204030204" pitchFamily="34" charset="0"/>
                <a:cs typeface="Calibri" panose="020F0502020204030204" pitchFamily="34" charset="0"/>
              </a:rPr>
              <a:t>Quản lý phần mềm</a:t>
            </a:r>
          </a:p>
          <a:p>
            <a:r>
              <a:rPr lang="vi-VN" dirty="0">
                <a:latin typeface="Calibri" panose="020F0502020204030204" pitchFamily="34" charset="0"/>
                <a:cs typeface="Calibri" panose="020F0502020204030204" pitchFamily="34" charset="0"/>
              </a:rPr>
              <a:t>Quản lý phần cứng</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 xmlns:a16="http://schemas.microsoft.com/office/drawing/2014/main" id="{65422569-5ADE-0445-9723-785B8D5A14D9}"/>
              </a:ext>
            </a:extLst>
          </p:cNvPr>
          <p:cNvSpPr>
            <a:spLocks noGrp="1"/>
          </p:cNvSpPr>
          <p:nvPr>
            <p:ph type="ftr" sz="quarter" idx="11"/>
          </p:nvPr>
        </p:nvSpPr>
        <p:spPr/>
        <p:txBody>
          <a:bodyPr/>
          <a:lstStyle/>
          <a:p>
            <a:r>
              <a:rPr lang="en-US"/>
              <a:t>Computer Fundamentals</a:t>
            </a:r>
          </a:p>
        </p:txBody>
      </p:sp>
      <p:sp>
        <p:nvSpPr>
          <p:cNvPr id="6" name="Slide Number Placeholder 5">
            <a:extLst>
              <a:ext uri="{FF2B5EF4-FFF2-40B4-BE49-F238E27FC236}">
                <a16:creationId xmlns="" xmlns:a16="http://schemas.microsoft.com/office/drawing/2014/main" id="{1CC4D354-512F-CC4A-B39A-EDEC6E17F71C}"/>
              </a:ext>
            </a:extLst>
          </p:cNvPr>
          <p:cNvSpPr>
            <a:spLocks noGrp="1"/>
          </p:cNvSpPr>
          <p:nvPr>
            <p:ph type="sldNum" sz="quarter" idx="12"/>
          </p:nvPr>
        </p:nvSpPr>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30886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Tổng kết</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599" cy="4856959"/>
          </a:xfrm>
        </p:spPr>
        <p:txBody>
          <a:bodyPr>
            <a:normAutofit/>
          </a:bodyPr>
          <a:lstStyle/>
          <a:p>
            <a:pPr algn="just"/>
            <a:r>
              <a:rPr lang="vi-VN" dirty="0">
                <a:latin typeface="Calibri" panose="020F0502020204030204" pitchFamily="34" charset="0"/>
                <a:cs typeface="Calibri" panose="020F0502020204030204" pitchFamily="34" charset="0"/>
              </a:rPr>
              <a:t>Hệ thống máy </a:t>
            </a:r>
            <a:r>
              <a:rPr lang="vi-VN" dirty="0" smtClean="0">
                <a:latin typeface="Calibri" panose="020F0502020204030204" pitchFamily="34" charset="0"/>
                <a:cs typeface="Calibri" panose="020F0502020204030204" pitchFamily="34" charset="0"/>
              </a:rPr>
              <a:t>t</a:t>
            </a:r>
            <a:r>
              <a:rPr lang="en-US" dirty="0">
                <a:latin typeface="Calibri" panose="020F0502020204030204" pitchFamily="34" charset="0"/>
                <a:cs typeface="Calibri" panose="020F0502020204030204" pitchFamily="34" charset="0"/>
              </a:rPr>
              <a:t>í</a:t>
            </a:r>
            <a:r>
              <a:rPr lang="vi-VN" dirty="0" smtClean="0">
                <a:latin typeface="Calibri" panose="020F0502020204030204" pitchFamily="34" charset="0"/>
                <a:cs typeface="Calibri" panose="020F0502020204030204" pitchFamily="34" charset="0"/>
              </a:rPr>
              <a:t>nh </a:t>
            </a:r>
            <a:r>
              <a:rPr lang="vi-VN" dirty="0">
                <a:latin typeface="Calibri" panose="020F0502020204030204" pitchFamily="34" charset="0"/>
                <a:cs typeface="Calibri" panose="020F0502020204030204" pitchFamily="34" charset="0"/>
              </a:rPr>
              <a:t>bao gồm phần cứng, phần </a:t>
            </a:r>
            <a:r>
              <a:rPr lang="vi-VN" dirty="0" smtClean="0">
                <a:latin typeface="Calibri" panose="020F0502020204030204" pitchFamily="34" charset="0"/>
                <a:cs typeface="Calibri" panose="020F0502020204030204" pitchFamily="34" charset="0"/>
              </a:rPr>
              <a:t>mềm</a:t>
            </a:r>
            <a:r>
              <a:rPr lang="en-US" dirty="0" smtClean="0">
                <a:latin typeface="Calibri" panose="020F0502020204030204" pitchFamily="34" charset="0"/>
                <a:cs typeface="Calibri" panose="020F0502020204030204" pitchFamily="34" charset="0"/>
              </a:rPr>
              <a:t>(</a:t>
            </a:r>
            <a:r>
              <a:rPr lang="vi-VN" dirty="0" smtClean="0">
                <a:latin typeface="Calibri" panose="020F0502020204030204" pitchFamily="34" charset="0"/>
                <a:cs typeface="Calibri" panose="020F0502020204030204" pitchFamily="34" charset="0"/>
              </a:rPr>
              <a:t>chương trình</a:t>
            </a:r>
            <a:r>
              <a:rPr lang="en-US" dirty="0" smtClean="0">
                <a:latin typeface="Calibri" panose="020F0502020204030204" pitchFamily="34" charset="0"/>
                <a:cs typeface="Calibri" panose="020F0502020204030204" pitchFamily="34" charset="0"/>
              </a:rPr>
              <a:t>)</a:t>
            </a:r>
            <a:r>
              <a:rPr lang="vi-VN" dirty="0" smtClean="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 dữ </a:t>
            </a:r>
            <a:r>
              <a:rPr lang="vi-VN" dirty="0" smtClean="0">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r>
              <a:rPr lang="vi-VN" dirty="0" smtClean="0">
                <a:latin typeface="Calibri" panose="020F0502020204030204" pitchFamily="34" charset="0"/>
                <a:cs typeface="Calibri" panose="020F0502020204030204" pitchFamily="34" charset="0"/>
              </a:rPr>
              <a:t>Phần </a:t>
            </a:r>
            <a:r>
              <a:rPr lang="vi-VN" dirty="0">
                <a:latin typeface="Calibri" panose="020F0502020204030204" pitchFamily="34" charset="0"/>
                <a:cs typeface="Calibri" panose="020F0502020204030204" pitchFamily="34" charset="0"/>
              </a:rPr>
              <a:t>cứng máy tính là phần vật lý của máy </a:t>
            </a:r>
            <a:r>
              <a:rPr lang="vi-VN" dirty="0"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Phần mềm máy tính là tập hợp các chỉ thị để điều khiển máy tính, là  phần </a:t>
            </a:r>
            <a:r>
              <a:rPr lang="en-US" dirty="0" err="1" smtClean="0">
                <a:latin typeface="Calibri" panose="020F0502020204030204" pitchFamily="34" charset="0"/>
                <a:cs typeface="Calibri" panose="020F0502020204030204" pitchFamily="34" charset="0"/>
              </a:rPr>
              <a:t>mềm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được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dụng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trong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hệ </a:t>
            </a:r>
            <a:r>
              <a:rPr lang="vi-VN" dirty="0">
                <a:latin typeface="Calibri" panose="020F0502020204030204" pitchFamily="34" charset="0"/>
                <a:cs typeface="Calibri" panose="020F0502020204030204" pitchFamily="34" charset="0"/>
              </a:rPr>
              <a:t>thống máy </a:t>
            </a:r>
            <a:r>
              <a:rPr lang="vi-VN" dirty="0"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Dữ liệu bao gồm văn bản, số liệu, âm thanh, và hình </a:t>
            </a:r>
            <a:r>
              <a:rPr lang="vi-VN" dirty="0" smtClean="0">
                <a:latin typeface="Calibri" panose="020F0502020204030204" pitchFamily="34" charset="0"/>
                <a:cs typeface="Calibri" panose="020F0502020204030204" pitchFamily="34" charset="0"/>
              </a:rPr>
              <a:t>ảnh</a:t>
            </a:r>
            <a:r>
              <a:rPr lang="en-US"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6" name="Date Placeholder 3">
            <a:extLst>
              <a:ext uri="{FF2B5EF4-FFF2-40B4-BE49-F238E27FC236}">
                <a16:creationId xmlns="" xmlns:a16="http://schemas.microsoft.com/office/drawing/2014/main" id="{A400DD88-649F-4C3B-900F-B10DAEF0254F}"/>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EB571297-FF84-4547-9CE3-7C8EB3FB2E2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3EAA14F-777D-4436-8B2A-EB594846A2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20</a:t>
            </a:fld>
            <a:endParaRPr lang="en-US" dirty="0"/>
          </a:p>
        </p:txBody>
      </p:sp>
    </p:spTree>
    <p:extLst>
      <p:ext uri="{BB962C8B-B14F-4D97-AF65-F5344CB8AC3E}">
        <p14:creationId xmlns:p14="http://schemas.microsoft.com/office/powerpoint/2010/main" val="396738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Tài liệu tham khảo</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515600" cy="5128439"/>
          </a:xfrm>
        </p:spPr>
        <p:txBody>
          <a:bodyPr>
            <a:normAutofit/>
          </a:bodyPr>
          <a:lstStyle/>
          <a:p>
            <a:pPr marL="457200" lvl="1" indent="0">
              <a:buNone/>
            </a:pPr>
            <a:endParaRPr lang="en-US"/>
          </a:p>
        </p:txBody>
      </p:sp>
    </p:spTree>
    <p:extLst>
      <p:ext uri="{BB962C8B-B14F-4D97-AF65-F5344CB8AC3E}">
        <p14:creationId xmlns:p14="http://schemas.microsoft.com/office/powerpoint/2010/main" val="42390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37BB8C-BA62-BC4F-B0F8-D5F9321E2E79}"/>
              </a:ext>
            </a:extLst>
          </p:cNvPr>
          <p:cNvPicPr>
            <a:picLocks noChangeAspect="1"/>
          </p:cNvPicPr>
          <p:nvPr/>
        </p:nvPicPr>
        <p:blipFill>
          <a:blip r:embed="rId2"/>
          <a:stretch>
            <a:fillRect/>
          </a:stretch>
        </p:blipFill>
        <p:spPr>
          <a:xfrm>
            <a:off x="4440837" y="1888320"/>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Định nghĩa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7"/>
            <a:ext cx="10683240" cy="5647418"/>
          </a:xfrm>
        </p:spPr>
        <p:txBody>
          <a:bodyPr>
            <a:normAutofit/>
          </a:bodyPr>
          <a:lstStyle/>
          <a:p>
            <a:pPr algn="just"/>
            <a:r>
              <a:rPr lang="vi-VN" b="1" dirty="0">
                <a:latin typeface="Calibri" panose="020F0502020204030204" pitchFamily="34" charset="0"/>
                <a:cs typeface="Calibri" panose="020F0502020204030204" pitchFamily="34" charset="0"/>
              </a:rPr>
              <a:t>Máy </a:t>
            </a:r>
            <a:r>
              <a:rPr lang="vi-VN" b="1" dirty="0" smtClean="0">
                <a:latin typeface="Calibri" panose="020F0502020204030204" pitchFamily="34" charset="0"/>
                <a:cs typeface="Calibri" panose="020F0502020204030204" pitchFamily="34" charset="0"/>
              </a:rPr>
              <a:t>tính</a:t>
            </a:r>
            <a:r>
              <a:rPr lang="en-US" b="1" dirty="0" smtClean="0">
                <a:latin typeface="Calibri" panose="020F0502020204030204" pitchFamily="34" charset="0"/>
                <a:cs typeface="Calibri" panose="020F0502020204030204" pitchFamily="34" charset="0"/>
              </a:rPr>
              <a:t>:</a:t>
            </a:r>
            <a:r>
              <a:rPr lang="vi-VN" b="1" dirty="0" smtClean="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là thiết bị điện tử có khả năng </a:t>
            </a:r>
            <a:r>
              <a:rPr lang="vi-VN" dirty="0" smtClean="0">
                <a:latin typeface="Calibri" panose="020F0502020204030204" pitchFamily="34" charset="0"/>
                <a:cs typeface="Calibri" panose="020F0502020204030204" pitchFamily="34" charset="0"/>
              </a:rPr>
              <a:t>xử</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lý </a:t>
            </a:r>
            <a:r>
              <a:rPr lang="vi-VN" dirty="0">
                <a:latin typeface="Calibri" panose="020F0502020204030204" pitchFamily="34" charset="0"/>
                <a:cs typeface="Calibri" panose="020F0502020204030204" pitchFamily="34" charset="0"/>
              </a:rPr>
              <a:t>dữ liệu và chuyển đổi dữ liệu thành những thông tin hữu ích.</a:t>
            </a:r>
          </a:p>
          <a:p>
            <a:pPr algn="just"/>
            <a:r>
              <a:rPr lang="vi-VN" dirty="0">
                <a:latin typeface="Calibri" panose="020F0502020204030204" pitchFamily="34" charset="0"/>
                <a:cs typeface="Calibri" panose="020F0502020204030204" pitchFamily="34" charset="0"/>
              </a:rPr>
              <a:t>Các lập trình viên viết ra các mệnh lệnh để chỉ dẫn cho máy tính  những việc cần phải thực hiện.</a:t>
            </a:r>
          </a:p>
          <a:p>
            <a:pPr algn="just"/>
            <a:r>
              <a:rPr lang="vi-VN" dirty="0">
                <a:latin typeface="Calibri" panose="020F0502020204030204" pitchFamily="34" charset="0"/>
                <a:cs typeface="Calibri" panose="020F0502020204030204" pitchFamily="34" charset="0"/>
              </a:rPr>
              <a:t>Máy tính đóng vai trò chủ chốt trong lĩnh vực công nghệ thông tin  (CNTT).</a:t>
            </a:r>
          </a:p>
          <a:p>
            <a:r>
              <a:rPr lang="vi-VN" dirty="0">
                <a:latin typeface="Calibri" panose="020F0502020204030204" pitchFamily="34" charset="0"/>
                <a:cs typeface="Calibri" panose="020F0502020204030204" pitchFamily="34" charset="0"/>
              </a:rPr>
              <a:t>CNTT cung cấp cho các doanh nghiệp bốn dịch vụ cốt lõi:</a:t>
            </a:r>
          </a:p>
          <a:p>
            <a:pPr lvl="1" algn="just"/>
            <a:r>
              <a:rPr lang="vi-VN" sz="2800" dirty="0">
                <a:latin typeface="Calibri" panose="020F0502020204030204" pitchFamily="34" charset="0"/>
                <a:cs typeface="Calibri" panose="020F0502020204030204" pitchFamily="34" charset="0"/>
              </a:rPr>
              <a:t>Tự động hóa quy trình nghiệp vụ</a:t>
            </a:r>
          </a:p>
          <a:p>
            <a:pPr lvl="1"/>
            <a:r>
              <a:rPr lang="vi-VN" sz="2800" dirty="0">
                <a:latin typeface="Calibri" panose="020F0502020204030204" pitchFamily="34" charset="0"/>
                <a:cs typeface="Calibri" panose="020F0502020204030204" pitchFamily="34" charset="0"/>
              </a:rPr>
              <a:t>Cung cấp thông tin</a:t>
            </a:r>
          </a:p>
          <a:p>
            <a:pPr lvl="1"/>
            <a:r>
              <a:rPr lang="vi-VN" sz="2800" dirty="0">
                <a:latin typeface="Calibri" panose="020F0502020204030204" pitchFamily="34" charset="0"/>
                <a:cs typeface="Calibri" panose="020F0502020204030204" pitchFamily="34" charset="0"/>
              </a:rPr>
              <a:t>Kết nối với khách hàng</a:t>
            </a:r>
          </a:p>
          <a:p>
            <a:pPr lvl="1"/>
            <a:r>
              <a:rPr lang="vi-VN" sz="2800" dirty="0">
                <a:latin typeface="Calibri" panose="020F0502020204030204" pitchFamily="34" charset="0"/>
                <a:cs typeface="Calibri" panose="020F0502020204030204" pitchFamily="34" charset="0"/>
              </a:rPr>
              <a:t>Công cụ tăng năng suất</a:t>
            </a:r>
            <a:endParaRPr 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9894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Các loại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656492" y="1074056"/>
            <a:ext cx="6178062" cy="5783943"/>
          </a:xfrm>
        </p:spPr>
        <p:txBody>
          <a:bodyPr>
            <a:normAutofit/>
          </a:bodyPr>
          <a:lstStyle/>
          <a:p>
            <a:r>
              <a:rPr lang="vi-VN" b="1" dirty="0">
                <a:latin typeface="Calibri" panose="020F0502020204030204" pitchFamily="34" charset="0"/>
                <a:cs typeface="Calibri" panose="020F0502020204030204" pitchFamily="34" charset="0"/>
              </a:rPr>
              <a:t>Siêu máy </a:t>
            </a:r>
            <a:r>
              <a:rPr lang="vi-VN" b="1" dirty="0" smtClean="0">
                <a:latin typeface="Calibri" panose="020F0502020204030204" pitchFamily="34" charset="0"/>
                <a:cs typeface="Calibri" panose="020F0502020204030204" pitchFamily="34" charset="0"/>
              </a:rPr>
              <a:t>tính</a:t>
            </a:r>
            <a:r>
              <a:rPr lang="en-US" b="1"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a:t>
            </a:r>
            <a:r>
              <a:rPr lang="en-US" b="1"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máy </a:t>
            </a:r>
            <a:r>
              <a:rPr lang="vi-VN" sz="2800" dirty="0">
                <a:latin typeface="Calibri" panose="020F0502020204030204" pitchFamily="34" charset="0"/>
                <a:cs typeface="Calibri" panose="020F0502020204030204" pitchFamily="34" charset="0"/>
              </a:rPr>
              <a:t>tính có tốc </a:t>
            </a:r>
            <a:r>
              <a:rPr lang="vi-VN" sz="2800" dirty="0" smtClean="0">
                <a:latin typeface="Calibri" panose="020F0502020204030204" pitchFamily="34" charset="0"/>
                <a:cs typeface="Calibri" panose="020F0502020204030204" pitchFamily="34" charset="0"/>
              </a:rPr>
              <a:t>độ</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xứ</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lý</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rất nhanh và rất đắt </a:t>
            </a:r>
            <a:r>
              <a:rPr lang="vi-VN" sz="2800" dirty="0" smtClean="0">
                <a:latin typeface="Calibri" panose="020F0502020204030204" pitchFamily="34" charset="0"/>
                <a:cs typeface="Calibri" panose="020F0502020204030204" pitchFamily="34" charset="0"/>
              </a:rPr>
              <a:t>tiền</a:t>
            </a:r>
            <a:r>
              <a:rPr lang="en-US" sz="2800" dirty="0" smtClean="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algn="just"/>
            <a:r>
              <a:rPr lang="vi-VN" sz="3200" dirty="0">
                <a:latin typeface="Calibri" panose="020F0502020204030204" pitchFamily="34" charset="0"/>
                <a:cs typeface="Calibri" panose="020F0502020204030204" pitchFamily="34" charset="0"/>
              </a:rPr>
              <a:t>Đó là máy tính khổng lồ sử dụng để giải quyết những vấn đề phức tạp  của khoa học và kỹ </a:t>
            </a:r>
            <a:r>
              <a:rPr lang="vi-VN" sz="3200" dirty="0" smtClean="0">
                <a:latin typeface="Calibri" panose="020F0502020204030204" pitchFamily="34" charset="0"/>
                <a:cs typeface="Calibri" panose="020F0502020204030204" pitchFamily="34" charset="0"/>
              </a:rPr>
              <a:t>thuật</a:t>
            </a:r>
            <a:r>
              <a:rPr lang="en-US" sz="3200" dirty="0" smtClean="0">
                <a:latin typeface="Calibri" panose="020F0502020204030204" pitchFamily="34" charset="0"/>
                <a:cs typeface="Calibri" panose="020F0502020204030204" pitchFamily="34" charset="0"/>
              </a:rPr>
              <a:t>.</a:t>
            </a:r>
          </a:p>
          <a:p>
            <a:pPr algn="just"/>
            <a:r>
              <a:rPr lang="vi-VN" sz="3200" dirty="0" smtClean="0">
                <a:latin typeface="Calibri" panose="020F0502020204030204" pitchFamily="34" charset="0"/>
                <a:cs typeface="Calibri" panose="020F0502020204030204" pitchFamily="34" charset="0"/>
              </a:rPr>
              <a:t>Siêu </a:t>
            </a:r>
            <a:r>
              <a:rPr lang="vi-VN" sz="3200" dirty="0">
                <a:latin typeface="Calibri" panose="020F0502020204030204" pitchFamily="34" charset="0"/>
                <a:cs typeface="Calibri" panose="020F0502020204030204" pitchFamily="34" charset="0"/>
              </a:rPr>
              <a:t>máy tính có được sức mạnh xử lý như vậy bởi vì chúng sử </a:t>
            </a:r>
            <a:r>
              <a:rPr lang="vi-VN" sz="3200" dirty="0" smtClean="0">
                <a:latin typeface="Calibri" panose="020F0502020204030204" pitchFamily="34" charset="0"/>
                <a:cs typeface="Calibri" panose="020F0502020204030204" pitchFamily="34" charset="0"/>
              </a:rPr>
              <a:t>dụng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các</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bộ</a:t>
            </a:r>
            <a:r>
              <a:rPr lang="vi-VN" sz="3200" dirty="0" smtClean="0">
                <a:latin typeface="Calibri" panose="020F0502020204030204" pitchFamily="34" charset="0"/>
                <a:cs typeface="Calibri" panose="020F0502020204030204" pitchFamily="34" charset="0"/>
              </a:rPr>
              <a:t> xử</a:t>
            </a:r>
            <a:r>
              <a:rPr lang="en-US" sz="3200" dirty="0" smtClean="0">
                <a:latin typeface="Calibri" panose="020F0502020204030204" pitchFamily="34" charset="0"/>
                <a:cs typeface="Calibri" panose="020F0502020204030204" pitchFamily="34" charset="0"/>
              </a:rPr>
              <a:t> </a:t>
            </a:r>
            <a:r>
              <a:rPr lang="vi-VN" sz="3200" dirty="0" smtClean="0">
                <a:latin typeface="Calibri" panose="020F0502020204030204" pitchFamily="34" charset="0"/>
                <a:cs typeface="Calibri" panose="020F0502020204030204" pitchFamily="34" charset="0"/>
              </a:rPr>
              <a:t>lý </a:t>
            </a:r>
            <a:r>
              <a:rPr lang="vi-VN" sz="3200" dirty="0">
                <a:latin typeface="Calibri" panose="020F0502020204030204" pitchFamily="34" charset="0"/>
                <a:cs typeface="Calibri" panose="020F0502020204030204" pitchFamily="34" charset="0"/>
              </a:rPr>
              <a:t>song song, nó có thể sử dụng rất nhiều bộ vi xử lý trong một thời điểm  cho một vấn </a:t>
            </a:r>
            <a:r>
              <a:rPr lang="vi-VN" sz="3200" dirty="0" smtClean="0">
                <a:latin typeface="Calibri" panose="020F0502020204030204" pitchFamily="34" charset="0"/>
                <a:cs typeface="Calibri" panose="020F0502020204030204" pitchFamily="34" charset="0"/>
              </a:rPr>
              <a:t>đề</a:t>
            </a:r>
            <a:r>
              <a:rPr lang="en-US" sz="3200" dirty="0" smtClean="0">
                <a:latin typeface="Calibri" panose="020F0502020204030204" pitchFamily="34" charset="0"/>
                <a:cs typeface="Calibri" panose="020F0502020204030204" pitchFamily="34" charset="0"/>
              </a:rPr>
              <a:t>.</a:t>
            </a:r>
            <a:endParaRPr lang="vi-VN" sz="3200" dirty="0">
              <a:latin typeface="Calibri" panose="020F0502020204030204" pitchFamily="34" charset="0"/>
              <a:cs typeface="Calibri" panose="020F0502020204030204" pitchFamily="34" charset="0"/>
            </a:endParaRPr>
          </a:p>
          <a:p>
            <a:pPr algn="just"/>
            <a:r>
              <a:rPr lang="vi-VN" sz="3200" dirty="0">
                <a:latin typeface="Calibri" panose="020F0502020204030204" pitchFamily="34" charset="0"/>
                <a:cs typeface="Calibri" panose="020F0502020204030204" pitchFamily="34" charset="0"/>
              </a:rPr>
              <a:t>Ví dụ: K Computer, Columbia, Jaguar, …</a:t>
            </a:r>
            <a:endParaRPr lang="en-US" sz="3200" dirty="0">
              <a:latin typeface="Calibri" panose="020F0502020204030204" pitchFamily="34" charset="0"/>
              <a:cs typeface="Calibri" panose="020F0502020204030204" pitchFamily="34" charset="0"/>
            </a:endParaRPr>
          </a:p>
        </p:txBody>
      </p:sp>
      <p:sp>
        <p:nvSpPr>
          <p:cNvPr id="4" name="object 5">
            <a:extLst>
              <a:ext uri="{FF2B5EF4-FFF2-40B4-BE49-F238E27FC236}">
                <a16:creationId xmlns="" xmlns:a16="http://schemas.microsoft.com/office/drawing/2014/main" id="{28472280-81C3-484E-B7E9-F278AC13659B}"/>
              </a:ext>
            </a:extLst>
          </p:cNvPr>
          <p:cNvSpPr/>
          <p:nvPr/>
        </p:nvSpPr>
        <p:spPr>
          <a:xfrm>
            <a:off x="7175583" y="2279902"/>
            <a:ext cx="4282262" cy="3108921"/>
          </a:xfrm>
          <a:prstGeom prst="rect">
            <a:avLst/>
          </a:prstGeom>
          <a:blipFill>
            <a:blip r:embed="rId2" cstate="print"/>
            <a:stretch>
              <a:fillRect/>
            </a:stretch>
          </a:blipFill>
        </p:spPr>
        <p:txBody>
          <a:bodyPr wrap="square" lIns="0" tIns="0" rIns="0" bIns="0" rtlCol="0"/>
          <a:lstStyle/>
          <a:p>
            <a:endParaRPr/>
          </a:p>
        </p:txBody>
      </p:sp>
      <p:sp>
        <p:nvSpPr>
          <p:cNvPr id="5" name="Date Placeholder 3">
            <a:extLst>
              <a:ext uri="{FF2B5EF4-FFF2-40B4-BE49-F238E27FC236}">
                <a16:creationId xmlns="" xmlns:a16="http://schemas.microsoft.com/office/drawing/2014/main" id="{1D29E137-A726-4697-B6BD-9040856F8EA5}"/>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6" name="Footer Placeholder 4">
            <a:extLst>
              <a:ext uri="{FF2B5EF4-FFF2-40B4-BE49-F238E27FC236}">
                <a16:creationId xmlns="" xmlns:a16="http://schemas.microsoft.com/office/drawing/2014/main" id="{B9763893-FBE2-412B-B7D8-7E496A905995}"/>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7" name="Slide Number Placeholder 5">
            <a:extLst>
              <a:ext uri="{FF2B5EF4-FFF2-40B4-BE49-F238E27FC236}">
                <a16:creationId xmlns="" xmlns:a16="http://schemas.microsoft.com/office/drawing/2014/main" id="{7F82CA1E-021A-446F-9B49-AC9E2DB1CD23}"/>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4</a:t>
            </a:fld>
            <a:endParaRPr lang="en-US" dirty="0"/>
          </a:p>
        </p:txBody>
      </p:sp>
    </p:spTree>
    <p:extLst>
      <p:ext uri="{BB962C8B-B14F-4D97-AF65-F5344CB8AC3E}">
        <p14:creationId xmlns:p14="http://schemas.microsoft.com/office/powerpoint/2010/main" val="10688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Các loại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6"/>
            <a:ext cx="5257800" cy="5783943"/>
          </a:xfrm>
        </p:spPr>
        <p:txBody>
          <a:bodyPr>
            <a:normAutofit/>
          </a:bodyPr>
          <a:lstStyle/>
          <a:p>
            <a:pPr algn="just"/>
            <a:r>
              <a:rPr lang="vi-VN" b="1" dirty="0">
                <a:latin typeface="Calibri" panose="020F0502020204030204" pitchFamily="34" charset="0"/>
                <a:cs typeface="Calibri" panose="020F0502020204030204" pitchFamily="34" charset="0"/>
              </a:rPr>
              <a:t>Máy </a:t>
            </a:r>
            <a:r>
              <a:rPr lang="vi-VN" b="1" dirty="0" smtClean="0">
                <a:latin typeface="Calibri" panose="020F0502020204030204" pitchFamily="34" charset="0"/>
                <a:cs typeface="Calibri" panose="020F0502020204030204" pitchFamily="34" charset="0"/>
              </a:rPr>
              <a:t>chủ</a:t>
            </a:r>
            <a:r>
              <a:rPr lang="en-US" b="1" dirty="0" smtClean="0">
                <a:latin typeface="Calibri" panose="020F0502020204030204" pitchFamily="34" charset="0"/>
                <a:cs typeface="Calibri" panose="020F0502020204030204" pitchFamily="34" charset="0"/>
              </a:rPr>
              <a:t> (Server): </a:t>
            </a:r>
            <a:r>
              <a:rPr lang="vi-VN" sz="2800" dirty="0" smtClean="0">
                <a:latin typeface="Calibri" panose="020F0502020204030204" pitchFamily="34" charset="0"/>
                <a:cs typeface="Calibri" panose="020F0502020204030204" pitchFamily="34" charset="0"/>
              </a:rPr>
              <a:t>được </a:t>
            </a:r>
            <a:r>
              <a:rPr lang="vi-VN" sz="2800" dirty="0">
                <a:latin typeface="Calibri" panose="020F0502020204030204" pitchFamily="34" charset="0"/>
                <a:cs typeface="Calibri" panose="020F0502020204030204" pitchFamily="34" charset="0"/>
              </a:rPr>
              <a:t>xếp dưới siêu máy tính bởi vì nó không tập </a:t>
            </a:r>
            <a:r>
              <a:rPr lang="vi-VN" sz="2800" dirty="0" smtClean="0">
                <a:latin typeface="Calibri" panose="020F0502020204030204" pitchFamily="34" charset="0"/>
                <a:cs typeface="Calibri" panose="020F0502020204030204" pitchFamily="34" charset="0"/>
              </a:rPr>
              <a:t>tr</a:t>
            </a:r>
            <a:r>
              <a:rPr lang="en-US" sz="2800" dirty="0" err="1" smtClean="0">
                <a:latin typeface="Calibri" panose="020F0502020204030204" pitchFamily="34" charset="0"/>
                <a:cs typeface="Calibri" panose="020F0502020204030204" pitchFamily="34" charset="0"/>
              </a:rPr>
              <a:t>ình</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giải quyết  một vấn đề rất phức tạp nhưng lại giải quyết nhiều vần đề nhỏ giống </a:t>
            </a:r>
            <a:r>
              <a:rPr lang="vi-VN" sz="2800" dirty="0" smtClean="0">
                <a:latin typeface="Calibri" panose="020F0502020204030204" pitchFamily="34" charset="0"/>
                <a:cs typeface="Calibri" panose="020F0502020204030204" pitchFamily="34" charset="0"/>
              </a:rPr>
              <a:t>nhau</a:t>
            </a:r>
            <a:r>
              <a:rPr lang="en-US" sz="2800" dirty="0" smtClean="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lvl="1" algn="just"/>
            <a:r>
              <a:rPr lang="vi-VN" sz="2800" b="1" dirty="0">
                <a:latin typeface="Calibri" panose="020F0502020204030204" pitchFamily="34" charset="0"/>
                <a:cs typeface="Calibri" panose="020F0502020204030204" pitchFamily="34" charset="0"/>
              </a:rPr>
              <a:t>Máy chủ </a:t>
            </a:r>
            <a:r>
              <a:rPr lang="vi-VN" sz="2800" dirty="0">
                <a:latin typeface="Calibri" panose="020F0502020204030204" pitchFamily="34" charset="0"/>
                <a:cs typeface="Calibri" panose="020F0502020204030204" pitchFamily="34" charset="0"/>
              </a:rPr>
              <a:t>là máy tính trung tâm chứa tập hợp của dữ liệu &amp; chương </a:t>
            </a:r>
            <a:r>
              <a:rPr lang="vi-VN" sz="2800" dirty="0" smtClean="0">
                <a:latin typeface="Calibri" panose="020F0502020204030204" pitchFamily="34" charset="0"/>
                <a:cs typeface="Calibri" panose="020F0502020204030204" pitchFamily="34" charset="0"/>
              </a:rPr>
              <a:t>trình.</a:t>
            </a:r>
            <a:r>
              <a:rPr lang="en-US" sz="2800"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Nó </a:t>
            </a:r>
            <a:r>
              <a:rPr lang="vi-VN" sz="2800" dirty="0">
                <a:latin typeface="Calibri" panose="020F0502020204030204" pitchFamily="34" charset="0"/>
                <a:cs typeface="Calibri" panose="020F0502020204030204" pitchFamily="34" charset="0"/>
              </a:rPr>
              <a:t>cũng được gọi là máy chủ mạng, hệ thống này cho phép tất cả người  dùng kết nối đến để chia sẻ và lưu trữ dữ liệu và ứng </a:t>
            </a:r>
            <a:r>
              <a:rPr lang="vi-VN" sz="2800" dirty="0" smtClean="0">
                <a:latin typeface="Calibri" panose="020F0502020204030204" pitchFamily="34" charset="0"/>
                <a:cs typeface="Calibri" panose="020F0502020204030204" pitchFamily="34" charset="0"/>
              </a:rPr>
              <a:t>dụng</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5" name="object 5">
            <a:extLst>
              <a:ext uri="{FF2B5EF4-FFF2-40B4-BE49-F238E27FC236}">
                <a16:creationId xmlns="" xmlns:a16="http://schemas.microsoft.com/office/drawing/2014/main" id="{03581D8F-C6AE-4E30-967E-6E23CCD84740}"/>
              </a:ext>
            </a:extLst>
          </p:cNvPr>
          <p:cNvSpPr/>
          <p:nvPr/>
        </p:nvSpPr>
        <p:spPr>
          <a:xfrm>
            <a:off x="6494399" y="2249730"/>
            <a:ext cx="5154041" cy="3432594"/>
          </a:xfrm>
          <a:prstGeom prst="rect">
            <a:avLst/>
          </a:prstGeom>
          <a:blipFill>
            <a:blip r:embed="rId2" cstate="print"/>
            <a:stretch>
              <a:fillRect/>
            </a:stretch>
          </a:blipFill>
        </p:spPr>
        <p:txBody>
          <a:bodyPr wrap="square" lIns="0" tIns="0" rIns="0" bIns="0" rtlCol="0"/>
          <a:lstStyle/>
          <a:p>
            <a:endParaRPr/>
          </a:p>
        </p:txBody>
      </p:sp>
      <p:sp>
        <p:nvSpPr>
          <p:cNvPr id="6" name="Date Placeholder 3">
            <a:extLst>
              <a:ext uri="{FF2B5EF4-FFF2-40B4-BE49-F238E27FC236}">
                <a16:creationId xmlns="" xmlns:a16="http://schemas.microsoft.com/office/drawing/2014/main" id="{3EFB996C-7AEE-48F2-BFDD-BE52152A7B8D}"/>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00FF50B6-A796-42F7-8334-4B42EA0172A0}"/>
              </a:ext>
            </a:extLst>
          </p:cNvPr>
          <p:cNvSpPr>
            <a:spLocks noGrp="1"/>
          </p:cNvSpPr>
          <p:nvPr>
            <p:ph type="ftr" sz="quarter" idx="11"/>
          </p:nvPr>
        </p:nvSpPr>
        <p:spPr>
          <a:xfrm>
            <a:off x="2365514" y="6356350"/>
            <a:ext cx="7489686" cy="365125"/>
          </a:xfrm>
        </p:spPr>
        <p:txBody>
          <a:bodyPr/>
          <a:lstStyle/>
          <a:p>
            <a:r>
              <a:rPr lang="en-US" dirty="0"/>
              <a:t>Computer Fundamentals</a:t>
            </a:r>
          </a:p>
        </p:txBody>
      </p:sp>
      <p:sp>
        <p:nvSpPr>
          <p:cNvPr id="8" name="Slide Number Placeholder 5">
            <a:extLst>
              <a:ext uri="{FF2B5EF4-FFF2-40B4-BE49-F238E27FC236}">
                <a16:creationId xmlns="" xmlns:a16="http://schemas.microsoft.com/office/drawing/2014/main" id="{B24FBD7A-6245-4EA7-A9E3-A17703E56EC0}"/>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5</a:t>
            </a:fld>
            <a:endParaRPr lang="en-US" dirty="0"/>
          </a:p>
        </p:txBody>
      </p:sp>
    </p:spTree>
    <p:extLst>
      <p:ext uri="{BB962C8B-B14F-4D97-AF65-F5344CB8AC3E}">
        <p14:creationId xmlns:p14="http://schemas.microsoft.com/office/powerpoint/2010/main" val="145808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Các loại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199" y="1074056"/>
            <a:ext cx="6312878" cy="5783943"/>
          </a:xfrm>
        </p:spPr>
        <p:txBody>
          <a:bodyPr>
            <a:normAutofit/>
          </a:bodyPr>
          <a:lstStyle/>
          <a:p>
            <a:pPr algn="just"/>
            <a:r>
              <a:rPr lang="vi-VN" b="1" dirty="0" smtClean="0">
                <a:latin typeface="Calibri" panose="020F0502020204030204" pitchFamily="34" charset="0"/>
                <a:cs typeface="Calibri" panose="020F0502020204030204" pitchFamily="34" charset="0"/>
              </a:rPr>
              <a:t>Máy trạm</a:t>
            </a:r>
            <a:r>
              <a:rPr lang="en-US"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là </a:t>
            </a:r>
            <a:r>
              <a:rPr lang="vi-VN" sz="2800" dirty="0">
                <a:latin typeface="Calibri" panose="020F0502020204030204" pitchFamily="34" charset="0"/>
                <a:cs typeface="Calibri" panose="020F0502020204030204" pitchFamily="34" charset="0"/>
              </a:rPr>
              <a:t>máy tính cao cấp, đó là một máy tính đắt tiền để hoàn thành những  quá trình phức tạp và được sử dụng cho 1 người tại 1 thời </a:t>
            </a:r>
            <a:r>
              <a:rPr lang="vi-VN" sz="2800" dirty="0" smtClean="0">
                <a:latin typeface="Calibri" panose="020F0502020204030204" pitchFamily="34" charset="0"/>
                <a:cs typeface="Calibri" panose="020F0502020204030204" pitchFamily="34" charset="0"/>
              </a:rPr>
              <a:t>điểm</a:t>
            </a:r>
            <a:endParaRPr lang="en-US" sz="2800" dirty="0" smtClean="0">
              <a:latin typeface="Calibri" panose="020F0502020204030204" pitchFamily="34" charset="0"/>
              <a:cs typeface="Calibri" panose="020F0502020204030204" pitchFamily="34" charset="0"/>
            </a:endParaRPr>
          </a:p>
          <a:p>
            <a:pPr algn="just"/>
            <a:endParaRPr lang="vi-VN" sz="2800" dirty="0">
              <a:latin typeface="Calibri" panose="020F0502020204030204" pitchFamily="34" charset="0"/>
              <a:cs typeface="Calibri" panose="020F0502020204030204" pitchFamily="34" charset="0"/>
            </a:endParaRPr>
          </a:p>
          <a:p>
            <a:pPr lvl="1" algn="just"/>
            <a:r>
              <a:rPr lang="vi-VN" sz="2800" dirty="0">
                <a:latin typeface="Calibri" panose="020F0502020204030204" pitchFamily="34" charset="0"/>
                <a:cs typeface="Calibri" panose="020F0502020204030204" pitchFamily="34" charset="0"/>
              </a:rPr>
              <a:t>Máy trạm thực ra là chỉ là một tên đặt ra vì lý do </a:t>
            </a:r>
            <a:r>
              <a:rPr lang="vi-VN" sz="2800" dirty="0" smtClean="0">
                <a:latin typeface="Calibri" panose="020F0502020204030204" pitchFamily="34" charset="0"/>
                <a:cs typeface="Calibri" panose="020F0502020204030204" pitchFamily="34" charset="0"/>
              </a:rPr>
              <a:t>marketing</a:t>
            </a:r>
            <a:r>
              <a:rPr lang="en-US" sz="2800" dirty="0" smtClean="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lvl="1"/>
            <a:r>
              <a:rPr lang="vi-VN" sz="2800" dirty="0">
                <a:latin typeface="Calibri" panose="020F0502020204030204" pitchFamily="34" charset="0"/>
                <a:cs typeface="Calibri" panose="020F0502020204030204" pitchFamily="34" charset="0"/>
              </a:rPr>
              <a:t>Ví dụ: Apple's Mac Pro</a:t>
            </a:r>
            <a:endParaRPr lang="en-US" sz="2800" dirty="0">
              <a:latin typeface="Calibri" panose="020F0502020204030204" pitchFamily="34" charset="0"/>
              <a:cs typeface="Calibri" panose="020F0502020204030204" pitchFamily="34" charset="0"/>
            </a:endParaRPr>
          </a:p>
        </p:txBody>
      </p:sp>
      <p:sp>
        <p:nvSpPr>
          <p:cNvPr id="6" name="object 5">
            <a:extLst>
              <a:ext uri="{FF2B5EF4-FFF2-40B4-BE49-F238E27FC236}">
                <a16:creationId xmlns="" xmlns:a16="http://schemas.microsoft.com/office/drawing/2014/main" id="{0FF100C2-D80A-4D99-87FC-E1026651E8F5}"/>
              </a:ext>
            </a:extLst>
          </p:cNvPr>
          <p:cNvSpPr/>
          <p:nvPr/>
        </p:nvSpPr>
        <p:spPr>
          <a:xfrm>
            <a:off x="7401390" y="1964252"/>
            <a:ext cx="3651650" cy="2929496"/>
          </a:xfrm>
          <a:prstGeom prst="rect">
            <a:avLst/>
          </a:prstGeom>
          <a:blipFill>
            <a:blip r:embed="rId2" cstate="print"/>
            <a:stretch>
              <a:fillRect/>
            </a:stretch>
          </a:blipFill>
        </p:spPr>
        <p:txBody>
          <a:bodyPr wrap="square" lIns="0" tIns="0" rIns="0" bIns="0" rtlCol="0"/>
          <a:lstStyle/>
          <a:p>
            <a:endParaRPr/>
          </a:p>
        </p:txBody>
      </p:sp>
      <p:sp>
        <p:nvSpPr>
          <p:cNvPr id="5" name="Date Placeholder 3">
            <a:extLst>
              <a:ext uri="{FF2B5EF4-FFF2-40B4-BE49-F238E27FC236}">
                <a16:creationId xmlns="" xmlns:a16="http://schemas.microsoft.com/office/drawing/2014/main" id="{86844294-5696-4468-9C8B-282D11A36380}"/>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B56C365E-0CE7-47B2-B93A-3ACED56A2D32}"/>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6BE60234-217A-41CA-B972-9F2B4305205E}"/>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6</a:t>
            </a:fld>
            <a:endParaRPr lang="en-US" dirty="0"/>
          </a:p>
        </p:txBody>
      </p:sp>
    </p:spTree>
    <p:extLst>
      <p:ext uri="{BB962C8B-B14F-4D97-AF65-F5344CB8AC3E}">
        <p14:creationId xmlns:p14="http://schemas.microsoft.com/office/powerpoint/2010/main" val="2490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Các loại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486510" y="1074056"/>
            <a:ext cx="5257800" cy="5783943"/>
          </a:xfrm>
        </p:spPr>
        <p:txBody>
          <a:bodyPr>
            <a:normAutofit/>
          </a:bodyPr>
          <a:lstStyle/>
          <a:p>
            <a:r>
              <a:rPr lang="vi-VN" dirty="0">
                <a:latin typeface="Calibri" panose="020F0502020204030204" pitchFamily="34" charset="0"/>
                <a:cs typeface="Calibri" panose="020F0502020204030204" pitchFamily="34" charset="0"/>
              </a:rPr>
              <a:t>Máy tính cá nhân (PC)</a:t>
            </a:r>
          </a:p>
          <a:p>
            <a:pPr lvl="1" algn="just"/>
            <a:r>
              <a:rPr lang="vi-VN" sz="2800" dirty="0">
                <a:latin typeface="Calibri" panose="020F0502020204030204" pitchFamily="34" charset="0"/>
                <a:cs typeface="Calibri" panose="020F0502020204030204" pitchFamily="34" charset="0"/>
              </a:rPr>
              <a:t>Nó được biết đến như là </a:t>
            </a:r>
            <a:r>
              <a:rPr lang="en-US" sz="2800" dirty="0" smtClean="0">
                <a:latin typeface="Calibri" panose="020F0502020204030204" pitchFamily="34" charset="0"/>
                <a:cs typeface="Calibri" panose="020F0502020204030204" pitchFamily="34" charset="0"/>
              </a:rPr>
              <a:t>m</a:t>
            </a:r>
            <a:r>
              <a:rPr lang="vi-VN" sz="2800" dirty="0" smtClean="0">
                <a:latin typeface="Calibri" panose="020F0502020204030204" pitchFamily="34" charset="0"/>
                <a:cs typeface="Calibri" panose="020F0502020204030204" pitchFamily="34" charset="0"/>
              </a:rPr>
              <a:t>áy </a:t>
            </a:r>
            <a:r>
              <a:rPr lang="vi-VN" sz="2800" dirty="0">
                <a:latin typeface="Calibri" panose="020F0502020204030204" pitchFamily="34" charset="0"/>
                <a:cs typeface="Calibri" panose="020F0502020204030204" pitchFamily="34" charset="0"/>
              </a:rPr>
              <a:t>vi tính</a:t>
            </a:r>
          </a:p>
          <a:p>
            <a:pPr lvl="1" algn="just"/>
            <a:r>
              <a:rPr lang="vi-VN" sz="2800" dirty="0">
                <a:latin typeface="Calibri" panose="020F0502020204030204" pitchFamily="34" charset="0"/>
                <a:cs typeface="Calibri" panose="020F0502020204030204" pitchFamily="34" charset="0"/>
              </a:rPr>
              <a:t>Nó có phần cứng đặc trưng có chi phí rẻ thu hút được nhiều người </a:t>
            </a:r>
            <a:r>
              <a:rPr lang="vi-VN" sz="2800" dirty="0" smtClean="0">
                <a:latin typeface="Calibri" panose="020F0502020204030204" pitchFamily="34" charset="0"/>
                <a:cs typeface="Calibri" panose="020F0502020204030204" pitchFamily="34" charset="0"/>
              </a:rPr>
              <a:t>dùng</a:t>
            </a:r>
            <a:r>
              <a:rPr lang="en-US" sz="2800" dirty="0" smtClean="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lvl="1" algn="just"/>
            <a:r>
              <a:rPr lang="vi-VN" sz="2800" dirty="0">
                <a:latin typeface="Calibri" panose="020F0502020204030204" pitchFamily="34" charset="0"/>
                <a:cs typeface="Calibri" panose="020F0502020204030204" pitchFamily="34" charset="0"/>
              </a:rPr>
              <a:t>Ngày nay máy tính cá nhân là các thiết bị xung quanh sử dụng như một  công cụ tăng năng suất, máy chủ đa phương tiện và máy chơi </a:t>
            </a:r>
            <a:r>
              <a:rPr lang="vi-VN" sz="2800" dirty="0" smtClean="0">
                <a:latin typeface="Calibri" panose="020F0502020204030204" pitchFamily="34" charset="0"/>
                <a:cs typeface="Calibri" panose="020F0502020204030204" pitchFamily="34" charset="0"/>
              </a:rPr>
              <a:t>game</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5" name="object 3">
            <a:extLst>
              <a:ext uri="{FF2B5EF4-FFF2-40B4-BE49-F238E27FC236}">
                <a16:creationId xmlns="" xmlns:a16="http://schemas.microsoft.com/office/drawing/2014/main" id="{E04D10C3-1A68-4190-A971-9EEF76DCA988}"/>
              </a:ext>
            </a:extLst>
          </p:cNvPr>
          <p:cNvSpPr/>
          <p:nvPr/>
        </p:nvSpPr>
        <p:spPr>
          <a:xfrm>
            <a:off x="6096000" y="1099456"/>
            <a:ext cx="2775535" cy="1976369"/>
          </a:xfrm>
          <a:prstGeom prst="rect">
            <a:avLst/>
          </a:prstGeom>
          <a:blipFill>
            <a:blip r:embed="rId2" cstate="print"/>
            <a:stretch>
              <a:fillRect/>
            </a:stretch>
          </a:blipFill>
        </p:spPr>
        <p:txBody>
          <a:bodyPr wrap="square" lIns="0" tIns="0" rIns="0" bIns="0" rtlCol="0"/>
          <a:lstStyle/>
          <a:p>
            <a:endParaRPr/>
          </a:p>
        </p:txBody>
      </p:sp>
      <p:sp>
        <p:nvSpPr>
          <p:cNvPr id="7" name="object 8">
            <a:extLst>
              <a:ext uri="{FF2B5EF4-FFF2-40B4-BE49-F238E27FC236}">
                <a16:creationId xmlns="" xmlns:a16="http://schemas.microsoft.com/office/drawing/2014/main" id="{33C84577-E80D-4B29-8A95-511E52D72046}"/>
              </a:ext>
            </a:extLst>
          </p:cNvPr>
          <p:cNvSpPr/>
          <p:nvPr/>
        </p:nvSpPr>
        <p:spPr>
          <a:xfrm>
            <a:off x="8955782" y="1099456"/>
            <a:ext cx="2613080" cy="1708391"/>
          </a:xfrm>
          <a:prstGeom prst="rect">
            <a:avLst/>
          </a:prstGeom>
          <a:blipFill>
            <a:blip r:embed="rId3" cstate="print"/>
            <a:stretch>
              <a:fillRect/>
            </a:stretch>
          </a:blipFill>
        </p:spPr>
        <p:txBody>
          <a:bodyPr wrap="square" lIns="0" tIns="0" rIns="0" bIns="0" rtlCol="0"/>
          <a:lstStyle/>
          <a:p>
            <a:endParaRPr/>
          </a:p>
        </p:txBody>
      </p:sp>
      <p:sp>
        <p:nvSpPr>
          <p:cNvPr id="8" name="object 2">
            <a:extLst>
              <a:ext uri="{FF2B5EF4-FFF2-40B4-BE49-F238E27FC236}">
                <a16:creationId xmlns="" xmlns:a16="http://schemas.microsoft.com/office/drawing/2014/main" id="{1D11C8F3-08F7-4769-BC0D-9442397D7A5B}"/>
              </a:ext>
            </a:extLst>
          </p:cNvPr>
          <p:cNvSpPr/>
          <p:nvPr/>
        </p:nvSpPr>
        <p:spPr>
          <a:xfrm>
            <a:off x="6096000" y="3782176"/>
            <a:ext cx="3358967" cy="1973378"/>
          </a:xfrm>
          <a:prstGeom prst="rect">
            <a:avLst/>
          </a:prstGeom>
          <a:blipFill>
            <a:blip r:embed="rId4" cstate="print"/>
            <a:stretch>
              <a:fillRect/>
            </a:stretch>
          </a:blipFill>
        </p:spPr>
        <p:txBody>
          <a:bodyPr wrap="square" lIns="0" tIns="0" rIns="0" bIns="0" rtlCol="0"/>
          <a:lstStyle/>
          <a:p>
            <a:endParaRPr/>
          </a:p>
        </p:txBody>
      </p:sp>
      <p:sp>
        <p:nvSpPr>
          <p:cNvPr id="10" name="object 9">
            <a:extLst>
              <a:ext uri="{FF2B5EF4-FFF2-40B4-BE49-F238E27FC236}">
                <a16:creationId xmlns="" xmlns:a16="http://schemas.microsoft.com/office/drawing/2014/main" id="{3C6A96BE-1E1A-41A0-836E-CC901D005C7B}"/>
              </a:ext>
            </a:extLst>
          </p:cNvPr>
          <p:cNvSpPr/>
          <p:nvPr/>
        </p:nvSpPr>
        <p:spPr>
          <a:xfrm>
            <a:off x="9873653" y="4186884"/>
            <a:ext cx="1708734" cy="1163961"/>
          </a:xfrm>
          <a:prstGeom prst="rect">
            <a:avLst/>
          </a:prstGeom>
          <a:blipFill>
            <a:blip r:embed="rId5" cstate="print"/>
            <a:stretch>
              <a:fillRect/>
            </a:stretch>
          </a:blipFill>
        </p:spPr>
        <p:txBody>
          <a:bodyPr wrap="square" lIns="0" tIns="0" rIns="0" bIns="0" rtlCol="0"/>
          <a:lstStyle/>
          <a:p>
            <a:endParaRPr/>
          </a:p>
        </p:txBody>
      </p:sp>
      <p:sp>
        <p:nvSpPr>
          <p:cNvPr id="9" name="Date Placeholder 3">
            <a:extLst>
              <a:ext uri="{FF2B5EF4-FFF2-40B4-BE49-F238E27FC236}">
                <a16:creationId xmlns="" xmlns:a16="http://schemas.microsoft.com/office/drawing/2014/main" id="{645610BC-F227-475E-B90F-364F72B88AB2}"/>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11" name="Footer Placeholder 4">
            <a:extLst>
              <a:ext uri="{FF2B5EF4-FFF2-40B4-BE49-F238E27FC236}">
                <a16:creationId xmlns="" xmlns:a16="http://schemas.microsoft.com/office/drawing/2014/main" id="{5672BFD1-AABC-4CFA-B802-5B1B34EBC8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12" name="Slide Number Placeholder 5">
            <a:extLst>
              <a:ext uri="{FF2B5EF4-FFF2-40B4-BE49-F238E27FC236}">
                <a16:creationId xmlns="" xmlns:a16="http://schemas.microsoft.com/office/drawing/2014/main" id="{250523C2-4A2C-4B8A-A89C-03ADAF2D07B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7</a:t>
            </a:fld>
            <a:endParaRPr lang="en-US" dirty="0"/>
          </a:p>
        </p:txBody>
      </p:sp>
    </p:spTree>
    <p:extLst>
      <p:ext uri="{BB962C8B-B14F-4D97-AF65-F5344CB8AC3E}">
        <p14:creationId xmlns:p14="http://schemas.microsoft.com/office/powerpoint/2010/main" val="24405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Các loại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838200" y="1074056"/>
            <a:ext cx="5750170" cy="5783943"/>
          </a:xfrm>
        </p:spPr>
        <p:txBody>
          <a:bodyPr>
            <a:normAutofit/>
          </a:bodyPr>
          <a:lstStyle/>
          <a:p>
            <a:pPr algn="just"/>
            <a:r>
              <a:rPr lang="vi-VN" b="1" dirty="0">
                <a:latin typeface="Calibri" panose="020F0502020204030204" pitchFamily="34" charset="0"/>
                <a:cs typeface="Calibri" panose="020F0502020204030204" pitchFamily="34" charset="0"/>
              </a:rPr>
              <a:t>Bộ vi điều </a:t>
            </a:r>
            <a:r>
              <a:rPr lang="vi-VN" b="1" dirty="0" smtClean="0">
                <a:latin typeface="Calibri" panose="020F0502020204030204" pitchFamily="34" charset="0"/>
                <a:cs typeface="Calibri" panose="020F0502020204030204" pitchFamily="34" charset="0"/>
              </a:rPr>
              <a:t>khiển</a:t>
            </a:r>
            <a:r>
              <a:rPr lang="en-US"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là </a:t>
            </a:r>
            <a:r>
              <a:rPr lang="vi-VN" sz="2800" dirty="0">
                <a:latin typeface="Calibri" panose="020F0502020204030204" pitchFamily="34" charset="0"/>
                <a:cs typeface="Calibri" panose="020F0502020204030204" pitchFamily="34" charset="0"/>
              </a:rPr>
              <a:t>một máy tính mini có thể sử dụng đề lưu trữ dữ liệu và  thực thi các lệnh, tác vụ đơn </a:t>
            </a:r>
            <a:r>
              <a:rPr lang="vi-VN" sz="2800" dirty="0" smtClean="0">
                <a:latin typeface="Calibri" panose="020F0502020204030204" pitchFamily="34" charset="0"/>
                <a:cs typeface="Calibri" panose="020F0502020204030204" pitchFamily="34" charset="0"/>
              </a:rPr>
              <a:t>giản</a:t>
            </a:r>
            <a:r>
              <a:rPr lang="en-US" sz="2800" dirty="0" smtClean="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lvl="1" algn="just"/>
            <a:r>
              <a:rPr lang="vi-VN" sz="2800" dirty="0">
                <a:latin typeface="Calibri" panose="020F0502020204030204" pitchFamily="34" charset="0"/>
                <a:cs typeface="Calibri" panose="020F0502020204030204" pitchFamily="34" charset="0"/>
              </a:rPr>
              <a:t>Nhiều bộ vi điều khiển được biết đến như một hệ thống </a:t>
            </a:r>
            <a:r>
              <a:rPr lang="vi-VN" sz="2800" dirty="0" smtClean="0">
                <a:latin typeface="Calibri" panose="020F0502020204030204" pitchFamily="34" charset="0"/>
                <a:cs typeface="Calibri" panose="020F0502020204030204" pitchFamily="34" charset="0"/>
              </a:rPr>
              <a:t>nhúng</a:t>
            </a:r>
            <a:r>
              <a:rPr lang="en-US" sz="2800" dirty="0" smtClean="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lvl="1"/>
            <a:r>
              <a:rPr lang="vi-VN" sz="2800" dirty="0">
                <a:latin typeface="Calibri" panose="020F0502020204030204" pitchFamily="34" charset="0"/>
                <a:cs typeface="Calibri" panose="020F0502020204030204" pitchFamily="34" charset="0"/>
              </a:rPr>
              <a:t>Ví dụ: Arduino, …</a:t>
            </a:r>
            <a:endParaRPr lang="en-US" sz="2800" dirty="0">
              <a:latin typeface="Calibri" panose="020F0502020204030204" pitchFamily="34" charset="0"/>
              <a:cs typeface="Calibri" panose="020F0502020204030204" pitchFamily="34" charset="0"/>
            </a:endParaRPr>
          </a:p>
        </p:txBody>
      </p:sp>
      <p:sp>
        <p:nvSpPr>
          <p:cNvPr id="9" name="object 5">
            <a:extLst>
              <a:ext uri="{FF2B5EF4-FFF2-40B4-BE49-F238E27FC236}">
                <a16:creationId xmlns="" xmlns:a16="http://schemas.microsoft.com/office/drawing/2014/main" id="{1A060031-B8C8-4675-9096-9C82FD31D1B3}"/>
              </a:ext>
            </a:extLst>
          </p:cNvPr>
          <p:cNvSpPr/>
          <p:nvPr/>
        </p:nvSpPr>
        <p:spPr>
          <a:xfrm>
            <a:off x="7485634" y="2253953"/>
            <a:ext cx="3380600" cy="2350094"/>
          </a:xfrm>
          <a:prstGeom prst="rect">
            <a:avLst/>
          </a:prstGeom>
          <a:blipFill>
            <a:blip r:embed="rId2" cstate="print"/>
            <a:stretch>
              <a:fillRect/>
            </a:stretch>
          </a:blipFill>
        </p:spPr>
        <p:txBody>
          <a:bodyPr wrap="square" lIns="0" tIns="0" rIns="0" bIns="0" rtlCol="0"/>
          <a:lstStyle/>
          <a:p>
            <a:endParaRPr/>
          </a:p>
        </p:txBody>
      </p:sp>
      <p:sp>
        <p:nvSpPr>
          <p:cNvPr id="5" name="Date Placeholder 3">
            <a:extLst>
              <a:ext uri="{FF2B5EF4-FFF2-40B4-BE49-F238E27FC236}">
                <a16:creationId xmlns="" xmlns:a16="http://schemas.microsoft.com/office/drawing/2014/main" id="{0988928B-D600-48E8-ABFA-25305FC63AB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6" name="Footer Placeholder 4">
            <a:extLst>
              <a:ext uri="{FF2B5EF4-FFF2-40B4-BE49-F238E27FC236}">
                <a16:creationId xmlns="" xmlns:a16="http://schemas.microsoft.com/office/drawing/2014/main" id="{4E2CA044-C7E0-4CCC-9A75-21E45F938D8F}"/>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7" name="Slide Number Placeholder 5">
            <a:extLst>
              <a:ext uri="{FF2B5EF4-FFF2-40B4-BE49-F238E27FC236}">
                <a16:creationId xmlns="" xmlns:a16="http://schemas.microsoft.com/office/drawing/2014/main" id="{AC8BF6A1-8753-4888-AA78-2D75572B06F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8</a:t>
            </a:fld>
            <a:endParaRPr lang="en-US" dirty="0"/>
          </a:p>
        </p:txBody>
      </p:sp>
    </p:spTree>
    <p:extLst>
      <p:ext uri="{BB962C8B-B14F-4D97-AF65-F5344CB8AC3E}">
        <p14:creationId xmlns:p14="http://schemas.microsoft.com/office/powerpoint/2010/main" val="267568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26F5C-4F30-CE40-A40F-5A13C8C2C1EF}"/>
              </a:ext>
            </a:extLst>
          </p:cNvPr>
          <p:cNvSpPr>
            <a:spLocks noGrp="1"/>
          </p:cNvSpPr>
          <p:nvPr>
            <p:ph type="title"/>
          </p:nvPr>
        </p:nvSpPr>
        <p:spPr/>
        <p:txBody>
          <a:bodyPr>
            <a:normAutofit/>
          </a:bodyPr>
          <a:lstStyle/>
          <a:p>
            <a:r>
              <a:rPr lang="en-US" sz="3200"/>
              <a:t>Hệ thống máy tính</a:t>
            </a:r>
            <a:endParaRPr lang="en-US" sz="3200" dirty="0"/>
          </a:p>
        </p:txBody>
      </p:sp>
      <p:sp>
        <p:nvSpPr>
          <p:cNvPr id="3" name="Content Placeholder 2">
            <a:extLst>
              <a:ext uri="{FF2B5EF4-FFF2-40B4-BE49-F238E27FC236}">
                <a16:creationId xmlns="" xmlns:a16="http://schemas.microsoft.com/office/drawing/2014/main" id="{21309EEA-748E-1B4D-9BA2-2ADAA2FBB16C}"/>
              </a:ext>
            </a:extLst>
          </p:cNvPr>
          <p:cNvSpPr>
            <a:spLocks noGrp="1"/>
          </p:cNvSpPr>
          <p:nvPr>
            <p:ph idx="1"/>
          </p:nvPr>
        </p:nvSpPr>
        <p:spPr>
          <a:xfrm>
            <a:off x="416172" y="1074057"/>
            <a:ext cx="5257800" cy="4213052"/>
          </a:xfrm>
        </p:spPr>
        <p:txBody>
          <a:bodyPr>
            <a:normAutofit/>
          </a:bodyPr>
          <a:lstStyle/>
          <a:p>
            <a:pPr algn="just"/>
            <a:r>
              <a:rPr lang="vi-VN" dirty="0">
                <a:latin typeface="Calibri" panose="020F0502020204030204" pitchFamily="34" charset="0"/>
                <a:cs typeface="Calibri" panose="020F0502020204030204" pitchFamily="34" charset="0"/>
              </a:rPr>
              <a:t>Một hệ thống máy tính bao gồm:</a:t>
            </a:r>
          </a:p>
          <a:p>
            <a:pPr lvl="1" algn="just"/>
            <a:r>
              <a:rPr lang="vi-VN" sz="2800" b="1" dirty="0">
                <a:latin typeface="Calibri" panose="020F0502020204030204" pitchFamily="34" charset="0"/>
                <a:cs typeface="Calibri" panose="020F0502020204030204" pitchFamily="34" charset="0"/>
              </a:rPr>
              <a:t>Phần cứng</a:t>
            </a:r>
            <a:r>
              <a:rPr lang="vi-VN" sz="2800" dirty="0">
                <a:latin typeface="Calibri" panose="020F0502020204030204" pitchFamily="34" charset="0"/>
                <a:cs typeface="Calibri" panose="020F0502020204030204" pitchFamily="34" charset="0"/>
              </a:rPr>
              <a:t>: thành phần tạo ra máy tính</a:t>
            </a:r>
          </a:p>
          <a:p>
            <a:pPr lvl="1" algn="just"/>
            <a:r>
              <a:rPr lang="vi-VN" sz="2800" b="1" dirty="0">
                <a:latin typeface="Calibri" panose="020F0502020204030204" pitchFamily="34" charset="0"/>
                <a:cs typeface="Calibri" panose="020F0502020204030204" pitchFamily="34" charset="0"/>
              </a:rPr>
              <a:t>Phần mềm</a:t>
            </a:r>
            <a:r>
              <a:rPr lang="vi-VN" sz="2800" dirty="0">
                <a:latin typeface="Calibri" panose="020F0502020204030204" pitchFamily="34" charset="0"/>
                <a:cs typeface="Calibri" panose="020F0502020204030204" pitchFamily="34" charset="0"/>
              </a:rPr>
              <a:t>: giúp điều khiển hoạt động của máy tính</a:t>
            </a:r>
          </a:p>
          <a:p>
            <a:pPr lvl="1" algn="just"/>
            <a:r>
              <a:rPr lang="vi-VN" sz="2800" b="1" dirty="0">
                <a:latin typeface="Calibri" panose="020F0502020204030204" pitchFamily="34" charset="0"/>
                <a:cs typeface="Calibri" panose="020F0502020204030204" pitchFamily="34" charset="0"/>
              </a:rPr>
              <a:t>Người dùng</a:t>
            </a:r>
            <a:r>
              <a:rPr lang="vi-VN" sz="2800" dirty="0">
                <a:latin typeface="Calibri" panose="020F0502020204030204" pitchFamily="34" charset="0"/>
                <a:cs typeface="Calibri" panose="020F0502020204030204" pitchFamily="34" charset="0"/>
              </a:rPr>
              <a:t>: những người trực tiếp sử dụng máy tính</a:t>
            </a:r>
          </a:p>
          <a:p>
            <a:pPr lvl="1" algn="just"/>
            <a:r>
              <a:rPr lang="vi-VN" sz="2800" b="1" dirty="0">
                <a:latin typeface="Calibri" panose="020F0502020204030204" pitchFamily="34" charset="0"/>
                <a:cs typeface="Calibri" panose="020F0502020204030204" pitchFamily="34" charset="0"/>
              </a:rPr>
              <a:t>Dữ liệu</a:t>
            </a:r>
            <a:r>
              <a:rPr lang="vi-VN" sz="2800" dirty="0">
                <a:latin typeface="Calibri" panose="020F0502020204030204" pitchFamily="34" charset="0"/>
                <a:cs typeface="Calibri" panose="020F0502020204030204" pitchFamily="34" charset="0"/>
              </a:rPr>
              <a:t>: Thông tin được lưu trữ trên máy tính</a:t>
            </a:r>
          </a:p>
          <a:p>
            <a:pPr lvl="1"/>
            <a:endParaRPr lang="en-US" sz="2800" dirty="0">
              <a:latin typeface="Calibri" panose="020F0502020204030204" pitchFamily="34" charset="0"/>
              <a:cs typeface="Calibri" panose="020F0502020204030204" pitchFamily="34" charset="0"/>
            </a:endParaRPr>
          </a:p>
        </p:txBody>
      </p:sp>
      <p:sp>
        <p:nvSpPr>
          <p:cNvPr id="5" name="object 2">
            <a:extLst>
              <a:ext uri="{FF2B5EF4-FFF2-40B4-BE49-F238E27FC236}">
                <a16:creationId xmlns="" xmlns:a16="http://schemas.microsoft.com/office/drawing/2014/main" id="{67ABE82D-247D-4BE3-90A8-406D25443BD2}"/>
              </a:ext>
            </a:extLst>
          </p:cNvPr>
          <p:cNvSpPr/>
          <p:nvPr/>
        </p:nvSpPr>
        <p:spPr>
          <a:xfrm>
            <a:off x="6131576" y="1666240"/>
            <a:ext cx="6060424" cy="4043679"/>
          </a:xfrm>
          <a:prstGeom prst="rect">
            <a:avLst/>
          </a:prstGeom>
          <a:blipFill>
            <a:blip r:embed="rId2" cstate="print"/>
            <a:stretch>
              <a:fillRect/>
            </a:stretch>
          </a:blipFill>
        </p:spPr>
        <p:txBody>
          <a:bodyPr wrap="square" lIns="0" tIns="0" rIns="0" bIns="0" rtlCol="0"/>
          <a:lstStyle/>
          <a:p>
            <a:endParaRPr/>
          </a:p>
        </p:txBody>
      </p:sp>
      <p:sp>
        <p:nvSpPr>
          <p:cNvPr id="6" name="Date Placeholder 3">
            <a:extLst>
              <a:ext uri="{FF2B5EF4-FFF2-40B4-BE49-F238E27FC236}">
                <a16:creationId xmlns="" xmlns:a16="http://schemas.microsoft.com/office/drawing/2014/main" id="{537AF25B-2FCC-4A9D-99FD-ED5AA3F98F1E}"/>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7" name="Footer Placeholder 4">
            <a:extLst>
              <a:ext uri="{FF2B5EF4-FFF2-40B4-BE49-F238E27FC236}">
                <a16:creationId xmlns="" xmlns:a16="http://schemas.microsoft.com/office/drawing/2014/main" id="{31AEC21E-49A7-4166-88D9-57D55C08E81D}"/>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8" name="Slide Number Placeholder 5">
            <a:extLst>
              <a:ext uri="{FF2B5EF4-FFF2-40B4-BE49-F238E27FC236}">
                <a16:creationId xmlns="" xmlns:a16="http://schemas.microsoft.com/office/drawing/2014/main" id="{2C03BCDA-6B0C-4246-8857-8B7E0B3AC66A}"/>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9</a:t>
            </a:fld>
            <a:endParaRPr lang="en-US" dirty="0"/>
          </a:p>
        </p:txBody>
      </p:sp>
    </p:spTree>
    <p:extLst>
      <p:ext uri="{BB962C8B-B14F-4D97-AF65-F5344CB8AC3E}">
        <p14:creationId xmlns:p14="http://schemas.microsoft.com/office/powerpoint/2010/main" val="137255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7100</TotalTime>
  <Words>1654</Words>
  <Application>Microsoft Office PowerPoint</Application>
  <PresentationFormat>Custom</PresentationFormat>
  <Paragraphs>192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VTCA-SlideTheme</vt:lpstr>
      <vt:lpstr>Giới thiệu về máy tính  Computer</vt:lpstr>
      <vt:lpstr>Mục tiêu</vt:lpstr>
      <vt:lpstr>Định nghĩa máy tính</vt:lpstr>
      <vt:lpstr>Các loại máy tính</vt:lpstr>
      <vt:lpstr>Các loại máy tính</vt:lpstr>
      <vt:lpstr>Các loại máy tính</vt:lpstr>
      <vt:lpstr>Các loại máy tính</vt:lpstr>
      <vt:lpstr>Các loại máy tính</vt:lpstr>
      <vt:lpstr>Hệ thống máy tính</vt:lpstr>
      <vt:lpstr>Hệ thống máy tính</vt:lpstr>
      <vt:lpstr>Bộ xử lý trung tâm (CPU)</vt:lpstr>
      <vt:lpstr>Thiết bị đầu vào</vt:lpstr>
      <vt:lpstr>Thiết bị đầu ra</vt:lpstr>
      <vt:lpstr>Cấu hình máy tính</vt:lpstr>
      <vt:lpstr>Phần mềm máy tính</vt:lpstr>
      <vt:lpstr>Phân loại phần mềm</vt:lpstr>
      <vt:lpstr>Bản quyền phần mềm</vt:lpstr>
      <vt:lpstr>Phần mềm tự do mã nguồn mở</vt:lpstr>
      <vt:lpstr>Bảo trì hệ thống máy tính</vt:lpstr>
      <vt:lpstr>Tổng kết</vt:lpstr>
      <vt:lpstr>Tài liệu tham khảo</vt:lpstr>
      <vt:lpstr>PowerPoint Presentation</vt:lpstr>
    </vt:vector>
  </TitlesOfParts>
  <Manager/>
  <Company>VTC Academy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đào tạo đáp ứng nhu cầu doanh nghiệp</dc:title>
  <dc:subject/>
  <dc:creator>hieutd@vtc.edu.vn</dc:creator>
  <cp:keywords/>
  <dc:description/>
  <cp:lastModifiedBy>Vitinh TT2</cp:lastModifiedBy>
  <cp:revision>403</cp:revision>
  <dcterms:created xsi:type="dcterms:W3CDTF">2019-05-17T12:57:33Z</dcterms:created>
  <dcterms:modified xsi:type="dcterms:W3CDTF">2019-10-08T13:21:40Z</dcterms:modified>
  <cp:category/>
</cp:coreProperties>
</file>