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jpeg"/>
  <Override PartName="/ppt/media/image7.jpg" ContentType="image/jpeg"/>
  <Override PartName="/ppt/media/image8.jpg" ContentType="image/jpeg"/>
  <Override PartName="/ppt/media/image10.jpg" ContentType="image/jpg"/>
  <Override PartName="/ppt/media/image13.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7"/>
  </p:notesMasterIdLst>
  <p:sldIdLst>
    <p:sldId id="286" r:id="rId2"/>
    <p:sldId id="285" r:id="rId3"/>
    <p:sldId id="311" r:id="rId4"/>
    <p:sldId id="312" r:id="rId5"/>
    <p:sldId id="313" r:id="rId6"/>
    <p:sldId id="314"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10"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5DA"/>
    <a:srgbClr val="244478"/>
    <a:srgbClr val="2B62B9"/>
    <a:srgbClr val="EF5452"/>
    <a:srgbClr val="F8C528"/>
    <a:srgbClr val="C09A24"/>
    <a:srgbClr val="068A85"/>
    <a:srgbClr val="99C27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85" autoAdjust="0"/>
    <p:restoredTop sz="81818"/>
  </p:normalViewPr>
  <p:slideViewPr>
    <p:cSldViewPr snapToGrid="0" snapToObjects="1">
      <p:cViewPr>
        <p:scale>
          <a:sx n="81" d="100"/>
          <a:sy n="81" d="100"/>
        </p:scale>
        <p:origin x="-126" y="210"/>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DC2CD-8613-D146-8518-AC99D946DF95}" type="datetimeFigureOut">
              <a:rPr lang="en-US" smtClean="0"/>
              <a:t>08/10/2019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EC4CF9-69BC-034A-86DA-E1DADC6FAF10}" type="slidenum">
              <a:rPr lang="en-US" smtClean="0"/>
              <a:t>‹#›</a:t>
            </a:fld>
            <a:endParaRPr lang="en-US"/>
          </a:p>
        </p:txBody>
      </p:sp>
    </p:spTree>
    <p:extLst>
      <p:ext uri="{BB962C8B-B14F-4D97-AF65-F5344CB8AC3E}">
        <p14:creationId xmlns:p14="http://schemas.microsoft.com/office/powerpoint/2010/main" val="1498815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p:bg>
      <p:bgPr>
        <a:gradFill flip="none" rotWithShape="1">
          <a:gsLst>
            <a:gs pos="0">
              <a:srgbClr val="002060"/>
            </a:gs>
            <a:gs pos="91000">
              <a:schemeClr val="accent1">
                <a:lumMod val="89000"/>
              </a:schemeClr>
            </a:gs>
            <a:gs pos="85000">
              <a:schemeClr val="accent1">
                <a:lumMod val="75000"/>
              </a:schemeClr>
            </a:gs>
            <a:gs pos="97000">
              <a:schemeClr val="accent1">
                <a:lumMod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9C37A9-8C23-6B4F-88B3-AB73D61B714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76775AE-BCE3-4B41-8ADB-E632DB8DE999}"/>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39092D3-1A80-C841-BE0C-FB3B2449ED61}"/>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320948AB-0BEE-7E40-BCE4-2360F70E6140}"/>
              </a:ext>
            </a:extLst>
          </p:cNvPr>
          <p:cNvSpPr>
            <a:spLocks noGrp="1"/>
          </p:cNvSpPr>
          <p:nvPr>
            <p:ph type="ftr" sz="quarter" idx="11"/>
          </p:nvPr>
        </p:nvSpPr>
        <p:spPr/>
        <p:txBody>
          <a:bodyPr/>
          <a:lstStyle/>
          <a:p>
            <a:r>
              <a:rPr lang="en-US"/>
              <a:t>Subject Name</a:t>
            </a:r>
            <a:endParaRPr lang="en-US" dirty="0"/>
          </a:p>
        </p:txBody>
      </p:sp>
      <p:sp>
        <p:nvSpPr>
          <p:cNvPr id="6" name="Slide Number Placeholder 5">
            <a:extLst>
              <a:ext uri="{FF2B5EF4-FFF2-40B4-BE49-F238E27FC236}">
                <a16:creationId xmlns:a16="http://schemas.microsoft.com/office/drawing/2014/main" xmlns="" id="{9FD03C7E-8755-DA48-8510-BD952A82333E}"/>
              </a:ext>
            </a:extLst>
          </p:cNvPr>
          <p:cNvSpPr>
            <a:spLocks noGrp="1"/>
          </p:cNvSpPr>
          <p:nvPr>
            <p:ph type="sldNum" sz="quarter" idx="12"/>
          </p:nvPr>
        </p:nvSpPr>
        <p:spPr/>
        <p:txBody>
          <a:bodyPr/>
          <a:lstStyle/>
          <a:p>
            <a:fld id="{B9BA5F68-B450-774B-A94B-86322AF8B758}" type="slidenum">
              <a:rPr lang="en-US" smtClean="0"/>
              <a:t>‹#›</a:t>
            </a:fld>
            <a:endParaRPr lang="en-US"/>
          </a:p>
        </p:txBody>
      </p:sp>
      <p:pic>
        <p:nvPicPr>
          <p:cNvPr id="8" name="Picture 7">
            <a:extLst>
              <a:ext uri="{FF2B5EF4-FFF2-40B4-BE49-F238E27FC236}">
                <a16:creationId xmlns:a16="http://schemas.microsoft.com/office/drawing/2014/main" xmlns="" id="{338C6B40-493E-D545-8618-31916324F2BA}"/>
              </a:ext>
            </a:extLst>
          </p:cNvPr>
          <p:cNvPicPr>
            <a:picLocks noChangeAspect="1"/>
          </p:cNvPicPr>
          <p:nvPr/>
        </p:nvPicPr>
        <p:blipFill>
          <a:blip r:embed="rId2"/>
          <a:stretch>
            <a:fillRect/>
          </a:stretch>
        </p:blipFill>
        <p:spPr>
          <a:xfrm>
            <a:off x="414338" y="278924"/>
            <a:ext cx="4600575" cy="843439"/>
          </a:xfrm>
          <a:prstGeom prst="rect">
            <a:avLst/>
          </a:prstGeom>
        </p:spPr>
      </p:pic>
    </p:spTree>
    <p:extLst>
      <p:ext uri="{BB962C8B-B14F-4D97-AF65-F5344CB8AC3E}">
        <p14:creationId xmlns:p14="http://schemas.microsoft.com/office/powerpoint/2010/main" val="99570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217324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E76845-31B4-A14F-BE09-5BC746846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D453081-AC87-8048-8BE9-CB8C3F24F035}"/>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2C587348-DA5D-AE48-989D-AC1F04AC6E32}"/>
              </a:ext>
            </a:extLst>
          </p:cNvPr>
          <p:cNvSpPr>
            <a:spLocks noGrp="1"/>
          </p:cNvSpPr>
          <p:nvPr>
            <p:ph type="ftr" sz="quarter" idx="11"/>
          </p:nvPr>
        </p:nvSpPr>
        <p:spPr/>
        <p:txBody>
          <a:bodyPr/>
          <a:lstStyle/>
          <a:p>
            <a:r>
              <a:rPr lang="en-US"/>
              <a:t>Subject Name</a:t>
            </a:r>
            <a:endParaRPr lang="en-US" dirty="0"/>
          </a:p>
        </p:txBody>
      </p:sp>
      <p:sp>
        <p:nvSpPr>
          <p:cNvPr id="5" name="Slide Number Placeholder 4">
            <a:extLst>
              <a:ext uri="{FF2B5EF4-FFF2-40B4-BE49-F238E27FC236}">
                <a16:creationId xmlns:a16="http://schemas.microsoft.com/office/drawing/2014/main" xmlns="" id="{F16211B5-930B-3C46-87F0-174D78E04F66}"/>
              </a:ext>
            </a:extLst>
          </p:cNvPr>
          <p:cNvSpPr>
            <a:spLocks noGrp="1"/>
          </p:cNvSpPr>
          <p:nvPr>
            <p:ph type="sldNum" sz="quarter" idx="12"/>
          </p:nvPr>
        </p:nvSpPr>
        <p:spPr/>
        <p:txBody>
          <a:bodyPr/>
          <a:lstStyle/>
          <a:p>
            <a:fld id="{B9BA5F68-B450-774B-A94B-86322AF8B758}" type="slidenum">
              <a:rPr lang="en-US" smtClean="0"/>
              <a:pPr/>
              <a:t>‹#›</a:t>
            </a:fld>
            <a:endParaRPr lang="en-US"/>
          </a:p>
        </p:txBody>
      </p:sp>
    </p:spTree>
    <p:extLst>
      <p:ext uri="{BB962C8B-B14F-4D97-AF65-F5344CB8AC3E}">
        <p14:creationId xmlns:p14="http://schemas.microsoft.com/office/powerpoint/2010/main" val="150817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4C2816-FC3E-3244-B2EB-CEB70C88E508}"/>
              </a:ext>
            </a:extLst>
          </p:cNvPr>
          <p:cNvSpPr>
            <a:spLocks noGrp="1"/>
          </p:cNvSpPr>
          <p:nvPr>
            <p:ph type="title"/>
          </p:nvPr>
        </p:nvSpPr>
        <p:spPr>
          <a:xfrm>
            <a:off x="838200" y="263301"/>
            <a:ext cx="10515600" cy="663575"/>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6358429-6D80-3644-9565-0A158FEB660D}"/>
              </a:ext>
            </a:extLst>
          </p:cNvPr>
          <p:cNvSpPr>
            <a:spLocks noGrp="1"/>
          </p:cNvSpPr>
          <p:nvPr>
            <p:ph idx="1"/>
          </p:nvPr>
        </p:nvSpPr>
        <p:spPr>
          <a:xfrm>
            <a:off x="838200" y="1074057"/>
            <a:ext cx="10515600" cy="5128439"/>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7A60295-D28D-5342-864C-DFD74E3BF4AC}"/>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20084FDE-39E1-CC43-ADEC-A2E40B807239}"/>
              </a:ext>
            </a:extLst>
          </p:cNvPr>
          <p:cNvSpPr>
            <a:spLocks noGrp="1"/>
          </p:cNvSpPr>
          <p:nvPr>
            <p:ph type="ftr" sz="quarter" idx="11"/>
          </p:nvPr>
        </p:nvSpPr>
        <p:spPr>
          <a:xfrm>
            <a:off x="2365514" y="6356350"/>
            <a:ext cx="7489686" cy="365125"/>
          </a:xfrm>
        </p:spPr>
        <p:txBody>
          <a:bodyPr/>
          <a:lstStyle/>
          <a:p>
            <a:r>
              <a:rPr lang="en-US"/>
              <a:t>Subject Name</a:t>
            </a:r>
          </a:p>
        </p:txBody>
      </p:sp>
      <p:sp>
        <p:nvSpPr>
          <p:cNvPr id="6" name="Slide Number Placeholder 5">
            <a:extLst>
              <a:ext uri="{FF2B5EF4-FFF2-40B4-BE49-F238E27FC236}">
                <a16:creationId xmlns:a16="http://schemas.microsoft.com/office/drawing/2014/main" xmlns="" id="{24CBCC03-BB7B-8F4A-BDC0-0497BB610957}"/>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a:t>
            </a:fld>
            <a:endParaRPr lang="en-US" dirty="0"/>
          </a:p>
        </p:txBody>
      </p:sp>
    </p:spTree>
    <p:extLst>
      <p:ext uri="{BB962C8B-B14F-4D97-AF65-F5344CB8AC3E}">
        <p14:creationId xmlns:p14="http://schemas.microsoft.com/office/powerpoint/2010/main" val="25327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987CA-DEB8-1246-A8A0-FC212DE453AF}"/>
              </a:ext>
            </a:extLst>
          </p:cNvPr>
          <p:cNvSpPr>
            <a:spLocks noGrp="1"/>
          </p:cNvSpPr>
          <p:nvPr>
            <p:ph type="title"/>
          </p:nvPr>
        </p:nvSpPr>
        <p:spPr>
          <a:xfrm>
            <a:off x="831850" y="1709738"/>
            <a:ext cx="10515600" cy="2852737"/>
          </a:xfrm>
        </p:spPr>
        <p:txBody>
          <a:bodyPr anchor="b"/>
          <a:lstStyle>
            <a:lvl1pPr>
              <a:defRPr sz="6000">
                <a:solidFill>
                  <a:srgbClr val="002060"/>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EAA34C65-DEA5-8F4A-A14B-0DF1A1E68918}"/>
              </a:ext>
            </a:extLst>
          </p:cNvPr>
          <p:cNvSpPr>
            <a:spLocks noGrp="1"/>
          </p:cNvSpPr>
          <p:nvPr>
            <p:ph type="body" idx="1"/>
          </p:nvPr>
        </p:nvSpPr>
        <p:spPr>
          <a:xfrm>
            <a:off x="831850" y="4589463"/>
            <a:ext cx="10515600" cy="1500187"/>
          </a:xfrm>
        </p:spPr>
        <p:txBody>
          <a:bodyPr/>
          <a:lstStyle>
            <a:lvl1pPr marL="0" indent="0">
              <a:buNone/>
              <a:defRPr sz="2400">
                <a:solidFill>
                  <a:srgbClr val="00206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FB5CC9-D24D-8D45-94E1-B8A6F082E35A}"/>
              </a:ext>
            </a:extLst>
          </p:cNvPr>
          <p:cNvSpPr>
            <a:spLocks noGrp="1"/>
          </p:cNvSpPr>
          <p:nvPr>
            <p:ph type="dt" sz="half" idx="10"/>
          </p:nvPr>
        </p:nvSpPr>
        <p:spPr>
          <a:xfrm>
            <a:off x="838200" y="6364028"/>
            <a:ext cx="1367971" cy="365125"/>
          </a:xfrm>
        </p:spPr>
        <p:txBody>
          <a:bodyPr/>
          <a:lstStyle/>
          <a:p>
            <a:r>
              <a:rPr lang="en-US"/>
              <a:t>© VTCA</a:t>
            </a:r>
          </a:p>
        </p:txBody>
      </p:sp>
      <p:sp>
        <p:nvSpPr>
          <p:cNvPr id="5" name="Footer Placeholder 4">
            <a:extLst>
              <a:ext uri="{FF2B5EF4-FFF2-40B4-BE49-F238E27FC236}">
                <a16:creationId xmlns:a16="http://schemas.microsoft.com/office/drawing/2014/main" xmlns="" id="{DBD43B7A-936C-F047-BD4A-CCBB3D41F0DF}"/>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96EEEBFE-C4A6-0541-B16A-380D3EAAB96F}"/>
              </a:ext>
            </a:extLst>
          </p:cNvPr>
          <p:cNvSpPr>
            <a:spLocks noGrp="1"/>
          </p:cNvSpPr>
          <p:nvPr>
            <p:ph type="sldNum" sz="quarter" idx="12"/>
          </p:nvPr>
        </p:nvSpPr>
        <p:spPr>
          <a:xfrm>
            <a:off x="10014856" y="6356350"/>
            <a:ext cx="1338943" cy="365125"/>
          </a:xfrm>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45714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56102A-A1F7-3842-AAEA-F5C7311EA1B8}"/>
              </a:ext>
            </a:extLst>
          </p:cNvPr>
          <p:cNvSpPr>
            <a:spLocks noGrp="1"/>
          </p:cNvSpPr>
          <p:nvPr>
            <p:ph type="title"/>
          </p:nvPr>
        </p:nvSpPr>
        <p:spPr>
          <a:xfrm>
            <a:off x="838200" y="278042"/>
            <a:ext cx="10515600" cy="635000"/>
          </a:xfrm>
        </p:spPr>
        <p:txBody>
          <a:bodyPr/>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F08251E2-F43C-F64D-B993-CE6609ED119D}"/>
              </a:ext>
            </a:extLst>
          </p:cNvPr>
          <p:cNvSpPr>
            <a:spLocks noGrp="1"/>
          </p:cNvSpPr>
          <p:nvPr>
            <p:ph sz="half" idx="1"/>
          </p:nvPr>
        </p:nvSpPr>
        <p:spPr>
          <a:xfrm>
            <a:off x="838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8704EDDE-EE3F-8F4B-9C7A-83E0406455BE}"/>
              </a:ext>
            </a:extLst>
          </p:cNvPr>
          <p:cNvSpPr>
            <a:spLocks noGrp="1"/>
          </p:cNvSpPr>
          <p:nvPr>
            <p:ph sz="half" idx="2"/>
          </p:nvPr>
        </p:nvSpPr>
        <p:spPr>
          <a:xfrm>
            <a:off x="6172200" y="1092429"/>
            <a:ext cx="5181600" cy="5084534"/>
          </a:xfrm>
        </p:spPr>
        <p:txBody>
          <a:bodyPr/>
          <a:lstStyle>
            <a:lvl1pPr>
              <a:defRPr>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E9E15ADE-643D-314B-865E-D1A74E171C8E}"/>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7C066CD4-6B44-554D-8C3E-1CC265FA54D3}"/>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5905A39C-E79D-054D-AA55-AE55FBA281B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6874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1FA0EE-3CC4-5243-A94C-6FACDA7F8445}"/>
              </a:ext>
            </a:extLst>
          </p:cNvPr>
          <p:cNvSpPr>
            <a:spLocks noGrp="1"/>
          </p:cNvSpPr>
          <p:nvPr>
            <p:ph type="title"/>
          </p:nvPr>
        </p:nvSpPr>
        <p:spPr>
          <a:xfrm>
            <a:off x="839788" y="263527"/>
            <a:ext cx="10515600" cy="6635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0930389-7090-CD40-BEBF-0637D2031B24}"/>
              </a:ext>
            </a:extLst>
          </p:cNvPr>
          <p:cNvSpPr>
            <a:spLocks noGrp="1"/>
          </p:cNvSpPr>
          <p:nvPr>
            <p:ph type="body" idx="1"/>
          </p:nvPr>
        </p:nvSpPr>
        <p:spPr>
          <a:xfrm>
            <a:off x="836612" y="119788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DBABA1-0B0C-5D41-BD03-AF3497DBF438}"/>
              </a:ext>
            </a:extLst>
          </p:cNvPr>
          <p:cNvSpPr>
            <a:spLocks noGrp="1"/>
          </p:cNvSpPr>
          <p:nvPr>
            <p:ph sz="half" idx="2"/>
          </p:nvPr>
        </p:nvSpPr>
        <p:spPr>
          <a:xfrm>
            <a:off x="839788" y="2021796"/>
            <a:ext cx="5157787"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923744A-9292-8949-A87C-3B6979EA7CA4}"/>
              </a:ext>
            </a:extLst>
          </p:cNvPr>
          <p:cNvSpPr>
            <a:spLocks noGrp="1"/>
          </p:cNvSpPr>
          <p:nvPr>
            <p:ph type="body" sz="quarter" idx="3"/>
          </p:nvPr>
        </p:nvSpPr>
        <p:spPr>
          <a:xfrm>
            <a:off x="6194427" y="119788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951ADD4A-DB10-FB4A-A9BA-9D3DB500D4B5}"/>
              </a:ext>
            </a:extLst>
          </p:cNvPr>
          <p:cNvSpPr>
            <a:spLocks noGrp="1"/>
          </p:cNvSpPr>
          <p:nvPr>
            <p:ph sz="quarter" idx="4"/>
          </p:nvPr>
        </p:nvSpPr>
        <p:spPr>
          <a:xfrm>
            <a:off x="6172200" y="2021796"/>
            <a:ext cx="5183188" cy="41678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57B58B35-25F2-6941-BC63-14140DB153E2}"/>
              </a:ext>
            </a:extLst>
          </p:cNvPr>
          <p:cNvSpPr>
            <a:spLocks noGrp="1"/>
          </p:cNvSpPr>
          <p:nvPr>
            <p:ph type="dt" sz="half" idx="10"/>
          </p:nvPr>
        </p:nvSpPr>
        <p:spPr/>
        <p:txBody>
          <a:bodyPr/>
          <a:lstStyle/>
          <a:p>
            <a:r>
              <a:rPr lang="en-US"/>
              <a:t>© VTCA</a:t>
            </a:r>
          </a:p>
        </p:txBody>
      </p:sp>
      <p:sp>
        <p:nvSpPr>
          <p:cNvPr id="8" name="Footer Placeholder 7">
            <a:extLst>
              <a:ext uri="{FF2B5EF4-FFF2-40B4-BE49-F238E27FC236}">
                <a16:creationId xmlns:a16="http://schemas.microsoft.com/office/drawing/2014/main" xmlns="" id="{7A4CB44E-6D22-DC48-8A79-8CC24323AB88}"/>
              </a:ext>
            </a:extLst>
          </p:cNvPr>
          <p:cNvSpPr>
            <a:spLocks noGrp="1"/>
          </p:cNvSpPr>
          <p:nvPr>
            <p:ph type="ftr" sz="quarter" idx="11"/>
          </p:nvPr>
        </p:nvSpPr>
        <p:spPr/>
        <p:txBody>
          <a:bodyPr/>
          <a:lstStyle/>
          <a:p>
            <a:r>
              <a:rPr lang="en-US"/>
              <a:t>Subject Name</a:t>
            </a:r>
          </a:p>
        </p:txBody>
      </p:sp>
      <p:sp>
        <p:nvSpPr>
          <p:cNvPr id="9" name="Slide Number Placeholder 8">
            <a:extLst>
              <a:ext uri="{FF2B5EF4-FFF2-40B4-BE49-F238E27FC236}">
                <a16:creationId xmlns:a16="http://schemas.microsoft.com/office/drawing/2014/main" xmlns="" id="{14AC1E52-5D18-5A4D-B7CC-7DB931B3D35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96089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E28F28-5514-3C4F-8F16-87F0D27BFC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E8C3861-35A6-C04A-AF18-0494795E52DC}"/>
              </a:ext>
            </a:extLst>
          </p:cNvPr>
          <p:cNvSpPr>
            <a:spLocks noGrp="1"/>
          </p:cNvSpPr>
          <p:nvPr>
            <p:ph type="dt" sz="half" idx="10"/>
          </p:nvPr>
        </p:nvSpPr>
        <p:spPr/>
        <p:txBody>
          <a:bodyPr/>
          <a:lstStyle/>
          <a:p>
            <a:r>
              <a:rPr lang="en-US"/>
              <a:t>© VTCA</a:t>
            </a:r>
          </a:p>
        </p:txBody>
      </p:sp>
      <p:sp>
        <p:nvSpPr>
          <p:cNvPr id="4" name="Footer Placeholder 3">
            <a:extLst>
              <a:ext uri="{FF2B5EF4-FFF2-40B4-BE49-F238E27FC236}">
                <a16:creationId xmlns:a16="http://schemas.microsoft.com/office/drawing/2014/main" xmlns="" id="{964A6BF7-1B35-7B45-8465-DA95BDF4F1F8}"/>
              </a:ext>
            </a:extLst>
          </p:cNvPr>
          <p:cNvSpPr>
            <a:spLocks noGrp="1"/>
          </p:cNvSpPr>
          <p:nvPr>
            <p:ph type="ftr" sz="quarter" idx="11"/>
          </p:nvPr>
        </p:nvSpPr>
        <p:spPr/>
        <p:txBody>
          <a:bodyPr/>
          <a:lstStyle/>
          <a:p>
            <a:r>
              <a:rPr lang="en-US"/>
              <a:t>Subject Name</a:t>
            </a:r>
          </a:p>
        </p:txBody>
      </p:sp>
      <p:sp>
        <p:nvSpPr>
          <p:cNvPr id="5" name="Slide Number Placeholder 4">
            <a:extLst>
              <a:ext uri="{FF2B5EF4-FFF2-40B4-BE49-F238E27FC236}">
                <a16:creationId xmlns:a16="http://schemas.microsoft.com/office/drawing/2014/main" xmlns="" id="{182ECE7A-5E3E-FA41-A2CF-2170043C16A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185209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012E6E-C79E-5B49-9FDF-F6705D37C5C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D2BB082-60EA-F742-971F-16B6DC7F2F04}"/>
              </a:ext>
            </a:extLst>
          </p:cNvPr>
          <p:cNvSpPr>
            <a:spLocks noGrp="1"/>
          </p:cNvSpPr>
          <p:nvPr>
            <p:ph idx="1"/>
          </p:nvPr>
        </p:nvSpPr>
        <p:spPr>
          <a:xfrm>
            <a:off x="4943344" y="987425"/>
            <a:ext cx="6408867" cy="52101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D0DA2A8-A776-FA4A-A5B2-6088AA8A5EF7}"/>
              </a:ext>
            </a:extLst>
          </p:cNvPr>
          <p:cNvSpPr>
            <a:spLocks noGrp="1"/>
          </p:cNvSpPr>
          <p:nvPr>
            <p:ph type="body" sz="half" idx="2"/>
          </p:nvPr>
        </p:nvSpPr>
        <p:spPr>
          <a:xfrm>
            <a:off x="839788" y="2057400"/>
            <a:ext cx="3932237" cy="4140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9C5211-987C-0E4C-8A65-096CAF941FE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A7EC83AD-025F-B541-9368-2FEDDC6B1D1D}"/>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D0C98FAB-9E39-4442-B432-009E972C220A}"/>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862978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33CED7-2E22-7046-B671-644D9867C310}"/>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E4637231-3259-8148-A59B-BCA49EE18422}"/>
              </a:ext>
            </a:extLst>
          </p:cNvPr>
          <p:cNvSpPr>
            <a:spLocks noGrp="1"/>
          </p:cNvSpPr>
          <p:nvPr>
            <p:ph type="pic" idx="1"/>
          </p:nvPr>
        </p:nvSpPr>
        <p:spPr>
          <a:xfrm>
            <a:off x="5183188" y="987425"/>
            <a:ext cx="6172200" cy="5203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51F3E8CD-A682-AC45-B9C3-5CB1873728F1}"/>
              </a:ext>
            </a:extLst>
          </p:cNvPr>
          <p:cNvSpPr>
            <a:spLocks noGrp="1"/>
          </p:cNvSpPr>
          <p:nvPr>
            <p:ph type="body" sz="half" idx="2"/>
          </p:nvPr>
        </p:nvSpPr>
        <p:spPr>
          <a:xfrm>
            <a:off x="839788" y="2057400"/>
            <a:ext cx="3932237" cy="41335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5B6DDB3D-EBBA-E54E-957D-18F54AC5AE6F}"/>
              </a:ext>
            </a:extLst>
          </p:cNvPr>
          <p:cNvSpPr>
            <a:spLocks noGrp="1"/>
          </p:cNvSpPr>
          <p:nvPr>
            <p:ph type="dt" sz="half" idx="10"/>
          </p:nvPr>
        </p:nvSpPr>
        <p:spPr/>
        <p:txBody>
          <a:bodyPr/>
          <a:lstStyle/>
          <a:p>
            <a:r>
              <a:rPr lang="en-US"/>
              <a:t>© VTCA</a:t>
            </a:r>
          </a:p>
        </p:txBody>
      </p:sp>
      <p:sp>
        <p:nvSpPr>
          <p:cNvPr id="6" name="Footer Placeholder 5">
            <a:extLst>
              <a:ext uri="{FF2B5EF4-FFF2-40B4-BE49-F238E27FC236}">
                <a16:creationId xmlns:a16="http://schemas.microsoft.com/office/drawing/2014/main" xmlns="" id="{EE068683-9DAF-2949-BB77-A0BA807B4E8A}"/>
              </a:ext>
            </a:extLst>
          </p:cNvPr>
          <p:cNvSpPr>
            <a:spLocks noGrp="1"/>
          </p:cNvSpPr>
          <p:nvPr>
            <p:ph type="ftr" sz="quarter" idx="11"/>
          </p:nvPr>
        </p:nvSpPr>
        <p:spPr/>
        <p:txBody>
          <a:bodyPr/>
          <a:lstStyle/>
          <a:p>
            <a:r>
              <a:rPr lang="en-US"/>
              <a:t>Subject Name</a:t>
            </a:r>
          </a:p>
        </p:txBody>
      </p:sp>
      <p:sp>
        <p:nvSpPr>
          <p:cNvPr id="7" name="Slide Number Placeholder 6">
            <a:extLst>
              <a:ext uri="{FF2B5EF4-FFF2-40B4-BE49-F238E27FC236}">
                <a16:creationId xmlns:a16="http://schemas.microsoft.com/office/drawing/2014/main" xmlns="" id="{03031D61-53FD-B847-BC95-73B6763ADD61}"/>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31788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BD9D8-CC86-7E4D-A036-7F666D5814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41D8279-4EB5-1B4C-AC96-6DA0B332F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FF71BE1-3E91-AC49-9604-441E4DD3A9C7}"/>
              </a:ext>
            </a:extLst>
          </p:cNvPr>
          <p:cNvSpPr>
            <a:spLocks noGrp="1"/>
          </p:cNvSpPr>
          <p:nvPr>
            <p:ph type="dt" sz="half" idx="10"/>
          </p:nvPr>
        </p:nvSpPr>
        <p:spPr/>
        <p:txBody>
          <a:bodyPr/>
          <a:lstStyle/>
          <a:p>
            <a:r>
              <a:rPr lang="en-US"/>
              <a:t>© VTCA</a:t>
            </a:r>
          </a:p>
        </p:txBody>
      </p:sp>
      <p:sp>
        <p:nvSpPr>
          <p:cNvPr id="5" name="Footer Placeholder 4">
            <a:extLst>
              <a:ext uri="{FF2B5EF4-FFF2-40B4-BE49-F238E27FC236}">
                <a16:creationId xmlns:a16="http://schemas.microsoft.com/office/drawing/2014/main" xmlns="" id="{7C5F1837-E4C0-A34F-B38C-CBF0D65B8F14}"/>
              </a:ext>
            </a:extLst>
          </p:cNvPr>
          <p:cNvSpPr>
            <a:spLocks noGrp="1"/>
          </p:cNvSpPr>
          <p:nvPr>
            <p:ph type="ftr" sz="quarter" idx="11"/>
          </p:nvPr>
        </p:nvSpPr>
        <p:spPr/>
        <p:txBody>
          <a:bodyPr/>
          <a:lstStyle/>
          <a:p>
            <a:r>
              <a:rPr lang="en-US"/>
              <a:t>Subject Name</a:t>
            </a:r>
          </a:p>
        </p:txBody>
      </p:sp>
      <p:sp>
        <p:nvSpPr>
          <p:cNvPr id="6" name="Slide Number Placeholder 5">
            <a:extLst>
              <a:ext uri="{FF2B5EF4-FFF2-40B4-BE49-F238E27FC236}">
                <a16:creationId xmlns:a16="http://schemas.microsoft.com/office/drawing/2014/main" xmlns="" id="{AE605FF2-DF89-7143-8050-5F1B7B5C51E8}"/>
              </a:ext>
            </a:extLst>
          </p:cNvPr>
          <p:cNvSpPr>
            <a:spLocks noGrp="1"/>
          </p:cNvSpPr>
          <p:nvPr>
            <p:ph type="sldNum" sz="quarter" idx="12"/>
          </p:nvPr>
        </p:nvSpPr>
        <p:spPr/>
        <p:txBody>
          <a:bodyPr/>
          <a:lstStyle/>
          <a:p>
            <a:fld id="{B9BA5F68-B450-774B-A94B-86322AF8B758}" type="slidenum">
              <a:rPr lang="en-US" smtClean="0"/>
              <a:t>‹#›</a:t>
            </a:fld>
            <a:endParaRPr lang="en-US"/>
          </a:p>
        </p:txBody>
      </p:sp>
    </p:spTree>
    <p:extLst>
      <p:ext uri="{BB962C8B-B14F-4D97-AF65-F5344CB8AC3E}">
        <p14:creationId xmlns:p14="http://schemas.microsoft.com/office/powerpoint/2010/main" val="2775914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A4C0672D-63A5-7F4F-996A-A49C94A186D4}"/>
              </a:ext>
            </a:extLst>
          </p:cNvPr>
          <p:cNvPicPr>
            <a:picLocks noChangeAspect="1"/>
          </p:cNvPicPr>
          <p:nvPr userDrawn="1"/>
        </p:nvPicPr>
        <p:blipFill>
          <a:blip r:embed="rId13"/>
          <a:stretch>
            <a:fillRect/>
          </a:stretch>
        </p:blipFill>
        <p:spPr>
          <a:xfrm>
            <a:off x="-17315" y="345287"/>
            <a:ext cx="12192000" cy="475488"/>
          </a:xfrm>
          <a:prstGeom prst="rect">
            <a:avLst/>
          </a:prstGeom>
        </p:spPr>
      </p:pic>
      <p:sp>
        <p:nvSpPr>
          <p:cNvPr id="2" name="Title Placeholder 1">
            <a:extLst>
              <a:ext uri="{FF2B5EF4-FFF2-40B4-BE49-F238E27FC236}">
                <a16:creationId xmlns:a16="http://schemas.microsoft.com/office/drawing/2014/main" xmlns="" id="{FDEC1233-5907-7143-8A9A-729AB9D49605}"/>
              </a:ext>
            </a:extLst>
          </p:cNvPr>
          <p:cNvSpPr>
            <a:spLocks noGrp="1"/>
          </p:cNvSpPr>
          <p:nvPr>
            <p:ph type="title"/>
          </p:nvPr>
        </p:nvSpPr>
        <p:spPr>
          <a:xfrm>
            <a:off x="838200" y="254955"/>
            <a:ext cx="10515600" cy="6778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C2E4728-1E09-A64F-9A06-2F96BC71F324}"/>
              </a:ext>
            </a:extLst>
          </p:cNvPr>
          <p:cNvSpPr>
            <a:spLocks noGrp="1"/>
          </p:cNvSpPr>
          <p:nvPr>
            <p:ph type="body" idx="1"/>
          </p:nvPr>
        </p:nvSpPr>
        <p:spPr>
          <a:xfrm>
            <a:off x="838200" y="1055881"/>
            <a:ext cx="10515600" cy="51417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314233A-AE14-694A-BB8D-3E28E47EE53A}"/>
              </a:ext>
            </a:extLst>
          </p:cNvPr>
          <p:cNvSpPr>
            <a:spLocks noGrp="1"/>
          </p:cNvSpPr>
          <p:nvPr>
            <p:ph type="dt" sz="half" idx="2"/>
          </p:nvPr>
        </p:nvSpPr>
        <p:spPr>
          <a:xfrm>
            <a:off x="838201" y="6356350"/>
            <a:ext cx="1411514"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VTC Academy</a:t>
            </a:r>
          </a:p>
        </p:txBody>
      </p:sp>
      <p:sp>
        <p:nvSpPr>
          <p:cNvPr id="5" name="Footer Placeholder 4">
            <a:extLst>
              <a:ext uri="{FF2B5EF4-FFF2-40B4-BE49-F238E27FC236}">
                <a16:creationId xmlns:a16="http://schemas.microsoft.com/office/drawing/2014/main" xmlns="" id="{85E08028-B976-7C44-A1F6-F7265A55443D}"/>
              </a:ext>
            </a:extLst>
          </p:cNvPr>
          <p:cNvSpPr>
            <a:spLocks noGrp="1"/>
          </p:cNvSpPr>
          <p:nvPr>
            <p:ph type="ftr" sz="quarter" idx="3"/>
          </p:nvPr>
        </p:nvSpPr>
        <p:spPr>
          <a:xfrm>
            <a:off x="2365828" y="6356350"/>
            <a:ext cx="748937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a:extLst>
              <a:ext uri="{FF2B5EF4-FFF2-40B4-BE49-F238E27FC236}">
                <a16:creationId xmlns:a16="http://schemas.microsoft.com/office/drawing/2014/main" xmlns="" id="{1836F93A-8372-7749-B2E4-1B714A6CCF1E}"/>
              </a:ext>
            </a:extLst>
          </p:cNvPr>
          <p:cNvSpPr>
            <a:spLocks noGrp="1"/>
          </p:cNvSpPr>
          <p:nvPr>
            <p:ph type="sldNum" sz="quarter" idx="4"/>
          </p:nvPr>
        </p:nvSpPr>
        <p:spPr>
          <a:xfrm>
            <a:off x="9985828" y="6356350"/>
            <a:ext cx="136797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A5F68-B450-774B-A94B-86322AF8B758}" type="slidenum">
              <a:rPr lang="en-US" smtClean="0"/>
              <a:pPr/>
              <a:t>‹#›</a:t>
            </a:fld>
            <a:endParaRPr lang="en-US"/>
          </a:p>
        </p:txBody>
      </p:sp>
      <p:pic>
        <p:nvPicPr>
          <p:cNvPr id="12" name="Picture 11">
            <a:extLst>
              <a:ext uri="{FF2B5EF4-FFF2-40B4-BE49-F238E27FC236}">
                <a16:creationId xmlns:a16="http://schemas.microsoft.com/office/drawing/2014/main" xmlns="" id="{6402E568-18E6-9A43-8CDC-1DF38DFF6BB5}"/>
              </a:ext>
            </a:extLst>
          </p:cNvPr>
          <p:cNvPicPr>
            <a:picLocks noChangeAspect="1"/>
          </p:cNvPicPr>
          <p:nvPr userDrawn="1"/>
        </p:nvPicPr>
        <p:blipFill>
          <a:blip r:embed="rId14"/>
          <a:stretch>
            <a:fillRect/>
          </a:stretch>
        </p:blipFill>
        <p:spPr>
          <a:xfrm>
            <a:off x="9087694" y="306094"/>
            <a:ext cx="3116019" cy="571270"/>
          </a:xfrm>
          <a:prstGeom prst="rect">
            <a:avLst/>
          </a:prstGeom>
        </p:spPr>
      </p:pic>
    </p:spTree>
    <p:extLst>
      <p:ext uri="{BB962C8B-B14F-4D97-AF65-F5344CB8AC3E}">
        <p14:creationId xmlns:p14="http://schemas.microsoft.com/office/powerpoint/2010/main" val="178060349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5" r:id="rId7"/>
    <p:sldLayoutId id="2147483686" r:id="rId8"/>
    <p:sldLayoutId id="2147483687" r:id="rId9"/>
    <p:sldLayoutId id="2147483688" r:id="rId10"/>
    <p:sldLayoutId id="214748368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8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Timeline_of_Microsoft_Windows" TargetMode="External"/><Relationship Id="rId2" Type="http://schemas.openxmlformats.org/officeDocument/2006/relationships/hyperlink" Target="https://www.tutorialspoint.com/windows10/index.htm" TargetMode="External"/><Relationship Id="rId1" Type="http://schemas.openxmlformats.org/officeDocument/2006/relationships/slideLayout" Target="../slideLayouts/slideLayout2.xml"/><Relationship Id="rId4" Type="http://schemas.openxmlformats.org/officeDocument/2006/relationships/hyperlink" Target="http://techtrickle.com/history-of-windows/"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3D9EB45-1C59-C541-92E7-6FE421F29085}"/>
              </a:ext>
            </a:extLst>
          </p:cNvPr>
          <p:cNvSpPr>
            <a:spLocks noGrp="1"/>
          </p:cNvSpPr>
          <p:nvPr>
            <p:ph type="ctrTitle"/>
          </p:nvPr>
        </p:nvSpPr>
        <p:spPr/>
        <p:txBody>
          <a:bodyPr/>
          <a:lstStyle/>
          <a:p>
            <a:r>
              <a:rPr lang="en-US" sz="8000" dirty="0" smtClean="0"/>
              <a:t>HỆ ĐIỀU HÀNH</a:t>
            </a:r>
            <a:br>
              <a:rPr lang="en-US" sz="8000" dirty="0" smtClean="0"/>
            </a:br>
            <a:r>
              <a:rPr lang="en-US" sz="8000" b="1" dirty="0" smtClean="0"/>
              <a:t>OPERATOR SYSTEM</a:t>
            </a:r>
            <a:endParaRPr lang="en-US" b="1" dirty="0"/>
          </a:p>
        </p:txBody>
      </p:sp>
      <p:sp>
        <p:nvSpPr>
          <p:cNvPr id="8" name="Subtitle 7">
            <a:extLst>
              <a:ext uri="{FF2B5EF4-FFF2-40B4-BE49-F238E27FC236}">
                <a16:creationId xmlns:a16="http://schemas.microsoft.com/office/drawing/2014/main" xmlns="" id="{DA0CEDCB-5CE2-1B41-9D8B-CA0EB9D3BBD7}"/>
              </a:ext>
            </a:extLst>
          </p:cNvPr>
          <p:cNvSpPr>
            <a:spLocks noGrp="1"/>
          </p:cNvSpPr>
          <p:nvPr>
            <p:ph type="subTitle" idx="1"/>
          </p:nvPr>
        </p:nvSpPr>
        <p:spPr/>
        <p:txBody>
          <a:bodyPr/>
          <a:lstStyle/>
          <a:p>
            <a:endParaRPr lang="en-US" dirty="0" smtClean="0"/>
          </a:p>
          <a:p>
            <a:r>
              <a:rPr lang="en-US" sz="3200" b="1" i="1" dirty="0" smtClean="0"/>
              <a:t>Presenter: </a:t>
            </a:r>
            <a:r>
              <a:rPr lang="en-US" sz="3200" b="1" i="1" dirty="0" err="1" smtClean="0"/>
              <a:t>Nguyễn</a:t>
            </a:r>
            <a:r>
              <a:rPr lang="en-US" sz="3200" b="1" i="1" dirty="0" smtClean="0"/>
              <a:t> </a:t>
            </a:r>
            <a:r>
              <a:rPr lang="en-US" sz="3200" b="1" i="1" dirty="0" err="1" smtClean="0"/>
              <a:t>Trọng</a:t>
            </a:r>
            <a:r>
              <a:rPr lang="en-US" sz="3200" b="1" i="1" dirty="0" smtClean="0"/>
              <a:t> </a:t>
            </a:r>
            <a:r>
              <a:rPr lang="en-US" sz="3200" b="1" i="1" dirty="0" err="1" smtClean="0"/>
              <a:t>Tiến</a:t>
            </a:r>
            <a:endParaRPr lang="en-US" b="1" i="1" dirty="0"/>
          </a:p>
        </p:txBody>
      </p:sp>
    </p:spTree>
    <p:extLst>
      <p:ext uri="{BB962C8B-B14F-4D97-AF65-F5344CB8AC3E}">
        <p14:creationId xmlns:p14="http://schemas.microsoft.com/office/powerpoint/2010/main" val="380505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dịch vụ cung cấp bởi hệ điều hành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Lưu nội dung của tệp tin vào ổ </a:t>
            </a:r>
            <a:r>
              <a:rPr lang="vi-VN" dirty="0" smtClean="0">
                <a:latin typeface="Calibri" panose="020F0502020204030204" pitchFamily="34" charset="0"/>
                <a:cs typeface="Calibri" panose="020F0502020204030204" pitchFamily="34" charset="0"/>
              </a:rPr>
              <a:t>đĩa</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Đọc nội dung của tệp tin từ ổ đĩa vào </a:t>
            </a:r>
            <a:r>
              <a:rPr lang="vi-VN" dirty="0" smtClean="0">
                <a:latin typeface="Calibri" panose="020F0502020204030204" pitchFamily="34" charset="0"/>
                <a:cs typeface="Calibri" panose="020F0502020204030204" pitchFamily="34" charset="0"/>
              </a:rPr>
              <a:t>RAM</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Gửi một tài liệu tới máy in và kích hoạt máy </a:t>
            </a:r>
            <a:r>
              <a:rPr lang="vi-VN" dirty="0" smtClean="0">
                <a:latin typeface="Calibri" panose="020F0502020204030204" pitchFamily="34" charset="0"/>
                <a:cs typeface="Calibri" panose="020F0502020204030204" pitchFamily="34" charset="0"/>
              </a:rPr>
              <a:t>in</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Cung cấp tài nguyên để sao chép và chuyển dữ liệu từ các nguồn  dữ liệu.</a:t>
            </a:r>
          </a:p>
          <a:p>
            <a:pPr algn="just"/>
            <a:r>
              <a:rPr lang="vi-VN" dirty="0">
                <a:latin typeface="Calibri" panose="020F0502020204030204" pitchFamily="34" charset="0"/>
                <a:cs typeface="Calibri" panose="020F0502020204030204" pitchFamily="34" charset="0"/>
              </a:rPr>
              <a:t>Cấp phát RAM trong quá trình chạy chương </a:t>
            </a:r>
            <a:r>
              <a:rPr lang="vi-VN" dirty="0" smtClean="0">
                <a:latin typeface="Calibri" panose="020F0502020204030204" pitchFamily="34" charset="0"/>
                <a:cs typeface="Calibri" panose="020F0502020204030204" pitchFamily="34" charset="0"/>
              </a:rPr>
              <a:t>trình</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Nhận diện các phím gõ hoặc thao tác chuột và hiển thị các kí tự  hay hình ảnh trên màn hình.</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10</a:t>
            </a:fld>
            <a:endParaRPr lang="en-US" dirty="0"/>
          </a:p>
        </p:txBody>
      </p:sp>
    </p:spTree>
    <p:extLst>
      <p:ext uri="{BB962C8B-B14F-4D97-AF65-F5344CB8AC3E}">
        <p14:creationId xmlns:p14="http://schemas.microsoft.com/office/powerpoint/2010/main" val="120386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Các dịch vụ cung cấp bởi hệ điều hành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dirty="0">
                <a:latin typeface="Calibri" panose="020F0502020204030204" pitchFamily="34" charset="0"/>
                <a:cs typeface="Calibri" panose="020F0502020204030204" pitchFamily="34" charset="0"/>
              </a:rPr>
              <a:t>Khi một dịch vụ được cài đặt, nó có thể được quản lý trong mục  “Services” trong bộ công cụ quản trị (Administative Tools).</a:t>
            </a:r>
          </a:p>
          <a:p>
            <a:r>
              <a:rPr lang="vi-VN" dirty="0">
                <a:latin typeface="Calibri" panose="020F0502020204030204" pitchFamily="34" charset="0"/>
                <a:cs typeface="Calibri" panose="020F0502020204030204" pitchFamily="34" charset="0"/>
              </a:rPr>
              <a:t>Trong giao diện điều khiển quản lý "Services" người dùng được  phép:</a:t>
            </a:r>
          </a:p>
          <a:p>
            <a:pPr lvl="1"/>
            <a:r>
              <a:rPr lang="vi-VN" dirty="0">
                <a:latin typeface="Calibri" panose="020F0502020204030204" pitchFamily="34" charset="0"/>
                <a:cs typeface="Calibri" panose="020F0502020204030204" pitchFamily="34" charset="0"/>
              </a:rPr>
              <a:t>Bật, tắt, tạm dừng hoặc khởi động lại các dịch vụ.</a:t>
            </a:r>
          </a:p>
          <a:p>
            <a:pPr lvl="1"/>
            <a:r>
              <a:rPr lang="vi-VN" dirty="0">
                <a:latin typeface="Calibri" panose="020F0502020204030204" pitchFamily="34" charset="0"/>
                <a:cs typeface="Calibri" panose="020F0502020204030204" pitchFamily="34" charset="0"/>
              </a:rPr>
              <a:t>Thiết lập các tham số cho dịch vụ.</a:t>
            </a:r>
          </a:p>
          <a:p>
            <a:pPr lvl="1"/>
            <a:r>
              <a:rPr lang="vi-VN" dirty="0">
                <a:latin typeface="Calibri" panose="020F0502020204030204" pitchFamily="34" charset="0"/>
                <a:cs typeface="Calibri" panose="020F0502020204030204" pitchFamily="34" charset="0"/>
              </a:rPr>
              <a:t>Thay đổi kiểu khởi động bao gồm Automatic (tự động chạy), Manual (tùy  chỉnh thủ công) và Disabled (vô hiệu hóa).</a:t>
            </a:r>
          </a:p>
          <a:p>
            <a:pPr lvl="1"/>
            <a:r>
              <a:rPr lang="vi-VN" dirty="0">
                <a:latin typeface="Calibri" panose="020F0502020204030204" pitchFamily="34" charset="0"/>
                <a:cs typeface="Calibri" panose="020F0502020204030204" pitchFamily="34" charset="0"/>
              </a:rPr>
              <a:t>Thay đổi tài khoản đăng nhập của dịch vụ.</a:t>
            </a:r>
          </a:p>
          <a:p>
            <a:pPr lvl="1"/>
            <a:r>
              <a:rPr lang="vi-VN" dirty="0">
                <a:latin typeface="Calibri" panose="020F0502020204030204" pitchFamily="34" charset="0"/>
                <a:cs typeface="Calibri" panose="020F0502020204030204" pitchFamily="34" charset="0"/>
              </a:rPr>
              <a:t>Cấu hình các tùy chọn phục hồi phòng khi dịch vụ bị lỗi.</a:t>
            </a:r>
          </a:p>
          <a:p>
            <a:pPr lvl="1"/>
            <a:r>
              <a:rPr lang="vi-VN" dirty="0">
                <a:latin typeface="Calibri" panose="020F0502020204030204" pitchFamily="34" charset="0"/>
                <a:cs typeface="Calibri" panose="020F0502020204030204" pitchFamily="34" charset="0"/>
              </a:rPr>
              <a:t>Xuất danh sách các dịch vụ ra các tệp tin văn bản hoặc tệp tin CSV.</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11</a:t>
            </a:fld>
            <a:endParaRPr lang="en-US" dirty="0"/>
          </a:p>
        </p:txBody>
      </p:sp>
    </p:spTree>
    <p:extLst>
      <p:ext uri="{BB962C8B-B14F-4D97-AF65-F5344CB8AC3E}">
        <p14:creationId xmlns:p14="http://schemas.microsoft.com/office/powerpoint/2010/main" val="129739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Quản lý dịch vụ</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12</a:t>
            </a:fld>
            <a:endParaRPr lang="en-US" dirty="0"/>
          </a:p>
        </p:txBody>
      </p:sp>
      <p:pic>
        <p:nvPicPr>
          <p:cNvPr id="7" name="Picture 6">
            <a:extLst>
              <a:ext uri="{FF2B5EF4-FFF2-40B4-BE49-F238E27FC236}">
                <a16:creationId xmlns:a16="http://schemas.microsoft.com/office/drawing/2014/main" xmlns="" id="{C8F9D826-79CA-43E6-96AF-F7900C67EFEF}"/>
              </a:ext>
            </a:extLst>
          </p:cNvPr>
          <p:cNvPicPr>
            <a:picLocks noChangeAspect="1"/>
          </p:cNvPicPr>
          <p:nvPr/>
        </p:nvPicPr>
        <p:blipFill>
          <a:blip r:embed="rId2"/>
          <a:srcRect/>
          <a:stretch/>
        </p:blipFill>
        <p:spPr>
          <a:xfrm>
            <a:off x="1926581" y="1063522"/>
            <a:ext cx="8338838" cy="5156181"/>
          </a:xfrm>
          <a:prstGeom prst="rect">
            <a:avLst/>
          </a:prstGeom>
        </p:spPr>
      </p:pic>
    </p:spTree>
    <p:extLst>
      <p:ext uri="{BB962C8B-B14F-4D97-AF65-F5344CB8AC3E}">
        <p14:creationId xmlns:p14="http://schemas.microsoft.com/office/powerpoint/2010/main" val="68496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Đa nhiệm</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Đa nhiệm có nghĩa là khả năng tải nhiều hơn các chương trình vào bộ nhớ hay khả năng thực hiện hai hoặc nhiều thủ tục cùng một  lúc.</a:t>
            </a:r>
          </a:p>
          <a:p>
            <a:pPr algn="just"/>
            <a:r>
              <a:rPr lang="vi-VN" dirty="0">
                <a:latin typeface="Calibri" panose="020F0502020204030204" pitchFamily="34" charset="0"/>
                <a:cs typeface="Calibri" panose="020F0502020204030204" pitchFamily="34" charset="0"/>
              </a:rPr>
              <a:t>Với tính năng đa nhiệm, người dùng có thể chạy nhiều hơn một  chương trình tại một thời điểm.</a:t>
            </a:r>
          </a:p>
          <a:p>
            <a:pPr algn="just"/>
            <a:r>
              <a:rPr lang="vi-VN" dirty="0">
                <a:latin typeface="Calibri" panose="020F0502020204030204" pitchFamily="34" charset="0"/>
                <a:cs typeface="Calibri" panose="020F0502020204030204" pitchFamily="34" charset="0"/>
              </a:rPr>
              <a:t>Có hai cơ chế mà các kỹ sư phần mềm sử dụng để triển khai kĩ  thuật đa nhiệm, đó là Đa nhiệm hợp tác và Đa nhiệm ưu tiên.</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13</a:t>
            </a:fld>
            <a:endParaRPr lang="en-US" dirty="0"/>
          </a:p>
        </p:txBody>
      </p:sp>
    </p:spTree>
    <p:extLst>
      <p:ext uri="{BB962C8B-B14F-4D97-AF65-F5344CB8AC3E}">
        <p14:creationId xmlns:p14="http://schemas.microsoft.com/office/powerpoint/2010/main" val="179983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Đa nhiệm</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14</a:t>
            </a:fld>
            <a:endParaRPr lang="en-US" dirty="0"/>
          </a:p>
        </p:txBody>
      </p:sp>
      <p:sp>
        <p:nvSpPr>
          <p:cNvPr id="9" name="object 4">
            <a:extLst>
              <a:ext uri="{FF2B5EF4-FFF2-40B4-BE49-F238E27FC236}">
                <a16:creationId xmlns:a16="http://schemas.microsoft.com/office/drawing/2014/main" xmlns="" id="{85078757-AFB5-4F7E-AAA5-C76B3886D7AD}"/>
              </a:ext>
            </a:extLst>
          </p:cNvPr>
          <p:cNvSpPr/>
          <p:nvPr/>
        </p:nvSpPr>
        <p:spPr>
          <a:xfrm>
            <a:off x="2278587" y="926876"/>
            <a:ext cx="7634826" cy="558057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5562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Quản lý thư mục và tệp tin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Trong máy tính, dữ liệu và chương trình được lưu trữ trong các tệp  tin</a:t>
            </a:r>
          </a:p>
          <a:p>
            <a:pPr algn="just"/>
            <a:r>
              <a:rPr lang="vi-VN" dirty="0">
                <a:latin typeface="Calibri" panose="020F0502020204030204" pitchFamily="34" charset="0"/>
                <a:cs typeface="Calibri" panose="020F0502020204030204" pitchFamily="34" charset="0"/>
              </a:rPr>
              <a:t>Hầu hết các chương trình đi kèm với một số lượng tệp tin bất kỳ.</a:t>
            </a:r>
          </a:p>
          <a:p>
            <a:pPr algn="just"/>
            <a:r>
              <a:rPr lang="vi-VN" dirty="0">
                <a:latin typeface="Calibri" panose="020F0502020204030204" pitchFamily="34" charset="0"/>
                <a:cs typeface="Calibri" panose="020F0502020204030204" pitchFamily="34" charset="0"/>
              </a:rPr>
              <a:t>Khi sử dụng chương trình máy tính, bạn thường tạo ra các tệp tin  dữ liệu của mình.</a:t>
            </a:r>
          </a:p>
          <a:p>
            <a:pPr algn="just"/>
            <a:r>
              <a:rPr lang="vi-VN" dirty="0">
                <a:latin typeface="Calibri" panose="020F0502020204030204" pitchFamily="34" charset="0"/>
                <a:cs typeface="Calibri" panose="020F0502020204030204" pitchFamily="34" charset="0"/>
              </a:rPr>
              <a:t>Hệ điều hành theo dõi tất cả các tệp tin, nó có thể được sao chép  vào bộ nhớ RAM ở một thời điểm nào đó.</a:t>
            </a:r>
          </a:p>
          <a:p>
            <a:pPr algn="just"/>
            <a:r>
              <a:rPr lang="vi-VN" dirty="0">
                <a:latin typeface="Calibri" panose="020F0502020204030204" pitchFamily="34" charset="0"/>
                <a:cs typeface="Calibri" panose="020F0502020204030204" pitchFamily="34" charset="0"/>
              </a:rPr>
              <a:t>Hệ điều hành sử dụng một số hệ thống tập tin để quản lý các tệp  tin trong máy tính.</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15</a:t>
            </a:fld>
            <a:endParaRPr lang="en-US" dirty="0"/>
          </a:p>
        </p:txBody>
      </p:sp>
    </p:spTree>
    <p:extLst>
      <p:ext uri="{BB962C8B-B14F-4D97-AF65-F5344CB8AC3E}">
        <p14:creationId xmlns:p14="http://schemas.microsoft.com/office/powerpoint/2010/main" val="238459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Quản lý thư mục và tệp tin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2105371"/>
          </a:xfrm>
        </p:spPr>
        <p:txBody>
          <a:bodyPr>
            <a:normAutofit lnSpcReduction="10000"/>
          </a:bodyPr>
          <a:lstStyle/>
          <a:p>
            <a:r>
              <a:rPr lang="vi-VN" dirty="0">
                <a:latin typeface="Calibri" panose="020F0502020204030204" pitchFamily="34" charset="0"/>
                <a:cs typeface="Calibri" panose="020F0502020204030204" pitchFamily="34" charset="0"/>
              </a:rPr>
              <a:t>Tất cả các tệp tin được lưu trong thiết bị lưu trữ, ví dụ như đĩa mềm, đĩa cứng, ổ đĩa quang hoặc các ổ đĩa ảo trên mạng.</a:t>
            </a:r>
          </a:p>
          <a:p>
            <a:r>
              <a:rPr lang="vi-VN" dirty="0">
                <a:latin typeface="Calibri" panose="020F0502020204030204" pitchFamily="34" charset="0"/>
                <a:cs typeface="Calibri" panose="020F0502020204030204" pitchFamily="34" charset="0"/>
              </a:rPr>
              <a:t>Trong hệ điều hành Windows, những ổ đĩa gắn kèm với một ký tự.  Ví dụ, ổ đĩa mềm được gán với ký tự 'A' và 'B', ổ đĩa cứng được  gán với ký tự 'C', ổ đĩa mạng có thể được gán ký tự 'Z'.</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16</a:t>
            </a:fld>
            <a:endParaRPr lang="en-US" dirty="0"/>
          </a:p>
        </p:txBody>
      </p:sp>
      <p:sp>
        <p:nvSpPr>
          <p:cNvPr id="7" name="object 5">
            <a:extLst>
              <a:ext uri="{FF2B5EF4-FFF2-40B4-BE49-F238E27FC236}">
                <a16:creationId xmlns:a16="http://schemas.microsoft.com/office/drawing/2014/main" xmlns="" id="{DE77B3AE-A2CF-40DD-8FE9-06752FBA514B}"/>
              </a:ext>
            </a:extLst>
          </p:cNvPr>
          <p:cNvSpPr/>
          <p:nvPr/>
        </p:nvSpPr>
        <p:spPr>
          <a:xfrm>
            <a:off x="2850158" y="2875123"/>
            <a:ext cx="6491683" cy="3846352"/>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0528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Nén dữ liệu</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Nén dữ liệu là một kỹ thuật làm giảm dung lượng của một khối dữ  liệu. Công nghệ này khá hữu ích khi truyền tải dữ liệu qua mạng,  lưu trữ một lượng lớn dữ liệu, hoặc truyền dữ liệu sử dụng những  thiết bị lưu trữ dung lượng thấp.</a:t>
            </a:r>
          </a:p>
          <a:p>
            <a:pPr algn="just"/>
            <a:r>
              <a:rPr lang="vi-VN" dirty="0">
                <a:latin typeface="Calibri" panose="020F0502020204030204" pitchFamily="34" charset="0"/>
                <a:cs typeface="Calibri" panose="020F0502020204030204" pitchFamily="34" charset="0"/>
              </a:rPr>
              <a:t>Các tiện ích nén dữ liệu “gói” các bit dữ liệu với nhau và giảm kích  thước của tệp tin xuống khoảng 40 - 90%.</a:t>
            </a:r>
          </a:p>
          <a:p>
            <a:pPr algn="just"/>
            <a:r>
              <a:rPr lang="vi-VN" dirty="0">
                <a:latin typeface="Calibri" panose="020F0502020204030204" pitchFamily="34" charset="0"/>
                <a:cs typeface="Calibri" panose="020F0502020204030204" pitchFamily="34" charset="0"/>
              </a:rPr>
              <a:t>Hầu hết các hệ điều hành dành cho máy tính để bàn đều cung cấp  tính năng nén dữ liệu. Trong Windows 7, bạn có thể dễ dàng nén  bất cứ một lượng dữ liệu vào một tệp tin .zip bằng cách gửi vào  một vào kho lưu trữ zip.</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17</a:t>
            </a:fld>
            <a:endParaRPr lang="en-US" dirty="0"/>
          </a:p>
        </p:txBody>
      </p:sp>
    </p:spTree>
    <p:extLst>
      <p:ext uri="{BB962C8B-B14F-4D97-AF65-F5344CB8AC3E}">
        <p14:creationId xmlns:p14="http://schemas.microsoft.com/office/powerpoint/2010/main" val="370773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Phần mở rộng tệp tin</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1358750"/>
          </a:xfrm>
        </p:spPr>
        <p:txBody>
          <a:bodyPr>
            <a:normAutofit/>
          </a:bodyPr>
          <a:lstStyle/>
          <a:p>
            <a:pPr algn="just"/>
            <a:r>
              <a:rPr lang="vi-VN" dirty="0">
                <a:latin typeface="Calibri" panose="020F0502020204030204" pitchFamily="34" charset="0"/>
                <a:cs typeface="Calibri" panose="020F0502020204030204" pitchFamily="34" charset="0"/>
              </a:rPr>
              <a:t>Phần mở rộng tên tệp tin (còn gọi là phần “đuôi” của tệp tin) là một  hậu tố trong tên tệp tin máy tính được áp dụng để chỉ ra quy ước  mã hóa nội dung tệp tin (định dạng tệp tin)</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18</a:t>
            </a:fld>
            <a:endParaRPr lang="en-US" dirty="0"/>
          </a:p>
        </p:txBody>
      </p:sp>
      <p:graphicFrame>
        <p:nvGraphicFramePr>
          <p:cNvPr id="8" name="Table 8">
            <a:extLst>
              <a:ext uri="{FF2B5EF4-FFF2-40B4-BE49-F238E27FC236}">
                <a16:creationId xmlns:a16="http://schemas.microsoft.com/office/drawing/2014/main" xmlns="" id="{62D0A5EF-FBEB-437E-AD7E-4C111DC4A28F}"/>
              </a:ext>
            </a:extLst>
          </p:cNvPr>
          <p:cNvGraphicFramePr>
            <a:graphicFrameLocks noGrp="1"/>
          </p:cNvGraphicFramePr>
          <p:nvPr>
            <p:extLst>
              <p:ext uri="{D42A27DB-BD31-4B8C-83A1-F6EECF244321}">
                <p14:modId xmlns:p14="http://schemas.microsoft.com/office/powerpoint/2010/main" val="4058634819"/>
              </p:ext>
            </p:extLst>
          </p:nvPr>
        </p:nvGraphicFramePr>
        <p:xfrm>
          <a:off x="1529443" y="2385574"/>
          <a:ext cx="8128000" cy="4348480"/>
        </p:xfrm>
        <a:graphic>
          <a:graphicData uri="http://schemas.openxmlformats.org/drawingml/2006/table">
            <a:tbl>
              <a:tblPr firstRow="1" bandRow="1">
                <a:tableStyleId>{5C22544A-7EE6-4342-B048-85BDC9FD1C3A}</a:tableStyleId>
              </a:tblPr>
              <a:tblGrid>
                <a:gridCol w="2035878">
                  <a:extLst>
                    <a:ext uri="{9D8B030D-6E8A-4147-A177-3AD203B41FA5}">
                      <a16:colId xmlns:a16="http://schemas.microsoft.com/office/drawing/2014/main" xmlns="" val="3868529699"/>
                    </a:ext>
                  </a:extLst>
                </a:gridCol>
                <a:gridCol w="6092122">
                  <a:extLst>
                    <a:ext uri="{9D8B030D-6E8A-4147-A177-3AD203B41FA5}">
                      <a16:colId xmlns:a16="http://schemas.microsoft.com/office/drawing/2014/main" xmlns="" val="3420745260"/>
                    </a:ext>
                  </a:extLst>
                </a:gridCol>
              </a:tblGrid>
              <a:tr h="370840">
                <a:tc>
                  <a:txBody>
                    <a:bodyPr/>
                    <a:lstStyle/>
                    <a:p>
                      <a:pPr algn="ctr"/>
                      <a:r>
                        <a:rPr lang="en-US"/>
                        <a:t>Phần mở rộng</a:t>
                      </a:r>
                    </a:p>
                  </a:txBody>
                  <a:tcPr/>
                </a:tc>
                <a:tc>
                  <a:txBody>
                    <a:bodyPr/>
                    <a:lstStyle/>
                    <a:p>
                      <a:pPr algn="ctr"/>
                      <a:r>
                        <a:rPr lang="en-US"/>
                        <a:t>Mô tả</a:t>
                      </a:r>
                    </a:p>
                  </a:txBody>
                  <a:tcPr/>
                </a:tc>
                <a:extLst>
                  <a:ext uri="{0D108BD9-81ED-4DB2-BD59-A6C34878D82A}">
                    <a16:rowId xmlns:a16="http://schemas.microsoft.com/office/drawing/2014/main" xmlns="" val="4114191152"/>
                  </a:ext>
                </a:extLst>
              </a:tr>
              <a:tr h="370840">
                <a:tc>
                  <a:txBody>
                    <a:bodyPr/>
                    <a:lstStyle/>
                    <a:p>
                      <a:r>
                        <a:rPr lang="en-US"/>
                        <a:t>.txt</a:t>
                      </a:r>
                    </a:p>
                  </a:txBody>
                  <a:tcPr/>
                </a:tc>
                <a:tc>
                  <a:txBody>
                    <a:bodyPr/>
                    <a:lstStyle/>
                    <a:p>
                      <a:r>
                        <a:rPr lang="en-US"/>
                        <a:t>Tệp tin văn bản tr</a:t>
                      </a:r>
                      <a:r>
                        <a:rPr lang="vi-VN">
                          <a:latin typeface="Calibri" panose="020F0502020204030204" pitchFamily="34" charset="0"/>
                          <a:cs typeface="Calibri" panose="020F0502020204030204" pitchFamily="34" charset="0"/>
                        </a:rPr>
                        <a:t>ơ</a:t>
                      </a:r>
                      <a:r>
                        <a:rPr lang="en-US">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xmlns="" val="2357619835"/>
                  </a:ext>
                </a:extLst>
              </a:tr>
              <a:tr h="370840">
                <a:tc>
                  <a:txBody>
                    <a:bodyPr/>
                    <a:lstStyle/>
                    <a:p>
                      <a:r>
                        <a:rPr lang="en-US"/>
                        <a:t>.exe</a:t>
                      </a:r>
                    </a:p>
                  </a:txBody>
                  <a:tcPr/>
                </a:tc>
                <a:tc>
                  <a:txBody>
                    <a:bodyPr/>
                    <a:lstStyle/>
                    <a:p>
                      <a:r>
                        <a:rPr lang="en-US"/>
                        <a:t>Tên tin thực thi</a:t>
                      </a:r>
                    </a:p>
                  </a:txBody>
                  <a:tcPr/>
                </a:tc>
                <a:extLst>
                  <a:ext uri="{0D108BD9-81ED-4DB2-BD59-A6C34878D82A}">
                    <a16:rowId xmlns:a16="http://schemas.microsoft.com/office/drawing/2014/main" xmlns="" val="2417639460"/>
                  </a:ext>
                </a:extLst>
              </a:tr>
              <a:tr h="370840">
                <a:tc>
                  <a:txBody>
                    <a:bodyPr/>
                    <a:lstStyle/>
                    <a:p>
                      <a:r>
                        <a:rPr lang="en-US">
                          <a:latin typeface="+mn-lt"/>
                        </a:rPr>
                        <a:t>.jar</a:t>
                      </a:r>
                    </a:p>
                  </a:txBody>
                  <a:tcPr/>
                </a:tc>
                <a:tc>
                  <a:txBody>
                    <a:bodyPr/>
                    <a:lstStyle/>
                    <a:p>
                      <a:r>
                        <a:rPr lang="en-US">
                          <a:latin typeface="+mn-lt"/>
                        </a:rPr>
                        <a:t>Tên tin nén của Java, một vài tệp tin .jar cũng có thể thực thi đ</a:t>
                      </a:r>
                      <a:r>
                        <a:rPr lang="vi-VN">
                          <a:latin typeface="Calibri" panose="020F0502020204030204" pitchFamily="34" charset="0"/>
                          <a:cs typeface="Calibri" panose="020F0502020204030204" pitchFamily="34" charset="0"/>
                        </a:rPr>
                        <a:t>ư</a:t>
                      </a:r>
                      <a:r>
                        <a:rPr lang="en-US">
                          <a:latin typeface="+mn-lt"/>
                        </a:rPr>
                        <a:t>ợc</a:t>
                      </a:r>
                    </a:p>
                  </a:txBody>
                  <a:tcPr/>
                </a:tc>
                <a:extLst>
                  <a:ext uri="{0D108BD9-81ED-4DB2-BD59-A6C34878D82A}">
                    <a16:rowId xmlns:a16="http://schemas.microsoft.com/office/drawing/2014/main" xmlns="" val="3018431306"/>
                  </a:ext>
                </a:extLst>
              </a:tr>
              <a:tr h="370840">
                <a:tc>
                  <a:txBody>
                    <a:bodyPr/>
                    <a:lstStyle/>
                    <a:p>
                      <a:r>
                        <a:rPr lang="en-US"/>
                        <a:t>.zip, .cab, .rar, .gzip</a:t>
                      </a:r>
                    </a:p>
                  </a:txBody>
                  <a:tcPr/>
                </a:tc>
                <a:tc>
                  <a:txBody>
                    <a:bodyPr/>
                    <a:lstStyle/>
                    <a:p>
                      <a:r>
                        <a:rPr lang="en-US"/>
                        <a:t>Các tệp tin l</a:t>
                      </a:r>
                      <a:r>
                        <a:rPr lang="vi-VN"/>
                        <a:t>ư</a:t>
                      </a:r>
                      <a:r>
                        <a:rPr lang="en-US"/>
                        <a:t>u trữ dữ liệu đã đ</a:t>
                      </a:r>
                      <a:r>
                        <a:rPr lang="vi-VN"/>
                        <a:t>ư</a:t>
                      </a:r>
                      <a:r>
                        <a:rPr lang="en-US"/>
                        <a:t>ợc nén</a:t>
                      </a:r>
                    </a:p>
                  </a:txBody>
                  <a:tcPr/>
                </a:tc>
                <a:extLst>
                  <a:ext uri="{0D108BD9-81ED-4DB2-BD59-A6C34878D82A}">
                    <a16:rowId xmlns:a16="http://schemas.microsoft.com/office/drawing/2014/main" xmlns="" val="539576184"/>
                  </a:ext>
                </a:extLst>
              </a:tr>
              <a:tr h="370840">
                <a:tc>
                  <a:txBody>
                    <a:bodyPr/>
                    <a:lstStyle/>
                    <a:p>
                      <a:r>
                        <a:rPr lang="en-US"/>
                        <a:t>.doc, .docx</a:t>
                      </a:r>
                    </a:p>
                  </a:txBody>
                  <a:tcPr/>
                </a:tc>
                <a:tc>
                  <a:txBody>
                    <a:bodyPr/>
                    <a:lstStyle/>
                    <a:p>
                      <a:r>
                        <a:rPr lang="en-US"/>
                        <a:t>Tệp tin tài liệu của Microsoft Word</a:t>
                      </a:r>
                    </a:p>
                  </a:txBody>
                  <a:tcPr/>
                </a:tc>
                <a:extLst>
                  <a:ext uri="{0D108BD9-81ED-4DB2-BD59-A6C34878D82A}">
                    <a16:rowId xmlns:a16="http://schemas.microsoft.com/office/drawing/2014/main" xmlns="" val="1024023688"/>
                  </a:ext>
                </a:extLst>
              </a:tr>
              <a:tr h="370840">
                <a:tc>
                  <a:txBody>
                    <a:bodyPr/>
                    <a:lstStyle/>
                    <a:p>
                      <a:r>
                        <a:rPr lang="en-US"/>
                        <a:t>.xls, .xlsx</a:t>
                      </a:r>
                    </a:p>
                  </a:txBody>
                  <a:tcPr/>
                </a:tc>
                <a:tc>
                  <a:txBody>
                    <a:bodyPr/>
                    <a:lstStyle/>
                    <a:p>
                      <a:r>
                        <a:rPr lang="en-US"/>
                        <a:t>Tệp tin tài liệu của Microsoft Excel</a:t>
                      </a:r>
                    </a:p>
                  </a:txBody>
                  <a:tcPr/>
                </a:tc>
                <a:extLst>
                  <a:ext uri="{0D108BD9-81ED-4DB2-BD59-A6C34878D82A}">
                    <a16:rowId xmlns:a16="http://schemas.microsoft.com/office/drawing/2014/main" xmlns="" val="3021465967"/>
                  </a:ext>
                </a:extLst>
              </a:tr>
              <a:tr h="370840">
                <a:tc>
                  <a:txBody>
                    <a:bodyPr/>
                    <a:lstStyle/>
                    <a:p>
                      <a:r>
                        <a:rPr lang="en-US"/>
                        <a:t>.ppt, .pptx</a:t>
                      </a:r>
                    </a:p>
                  </a:txBody>
                  <a:tcPr/>
                </a:tc>
                <a:tc>
                  <a:txBody>
                    <a:bodyPr/>
                    <a:lstStyle/>
                    <a:p>
                      <a:r>
                        <a:rPr lang="en-US"/>
                        <a:t>Tệp tin trình chiếu của Microsoft PowerPoint</a:t>
                      </a:r>
                    </a:p>
                  </a:txBody>
                  <a:tcPr/>
                </a:tc>
                <a:extLst>
                  <a:ext uri="{0D108BD9-81ED-4DB2-BD59-A6C34878D82A}">
                    <a16:rowId xmlns:a16="http://schemas.microsoft.com/office/drawing/2014/main" xmlns="" val="3016020773"/>
                  </a:ext>
                </a:extLst>
              </a:tr>
              <a:tr h="370840">
                <a:tc>
                  <a:txBody>
                    <a:bodyPr/>
                    <a:lstStyle/>
                    <a:p>
                      <a:r>
                        <a:rPr lang="en-US"/>
                        <a:t>.htm, .html</a:t>
                      </a:r>
                    </a:p>
                  </a:txBody>
                  <a:tcPr/>
                </a:tc>
                <a:tc>
                  <a:txBody>
                    <a:bodyPr/>
                    <a:lstStyle/>
                    <a:p>
                      <a:r>
                        <a:rPr lang="en-US"/>
                        <a:t>Trang web (tài liệu siêu văn bản)</a:t>
                      </a:r>
                    </a:p>
                  </a:txBody>
                  <a:tcPr/>
                </a:tc>
                <a:extLst>
                  <a:ext uri="{0D108BD9-81ED-4DB2-BD59-A6C34878D82A}">
                    <a16:rowId xmlns:a16="http://schemas.microsoft.com/office/drawing/2014/main" xmlns="" val="1591665418"/>
                  </a:ext>
                </a:extLst>
              </a:tr>
              <a:tr h="370840">
                <a:tc>
                  <a:txBody>
                    <a:bodyPr/>
                    <a:lstStyle/>
                    <a:p>
                      <a:r>
                        <a:rPr lang="en-US"/>
                        <a:t>.jpg, .png, .gif, ,bmp</a:t>
                      </a:r>
                    </a:p>
                  </a:txBody>
                  <a:tcPr/>
                </a:tc>
                <a:tc>
                  <a:txBody>
                    <a:bodyPr/>
                    <a:lstStyle/>
                    <a:p>
                      <a:r>
                        <a:rPr lang="en-US"/>
                        <a:t>Tệp tin hình ảnh</a:t>
                      </a:r>
                    </a:p>
                  </a:txBody>
                  <a:tcPr/>
                </a:tc>
                <a:extLst>
                  <a:ext uri="{0D108BD9-81ED-4DB2-BD59-A6C34878D82A}">
                    <a16:rowId xmlns:a16="http://schemas.microsoft.com/office/drawing/2014/main" xmlns="" val="217044034"/>
                  </a:ext>
                </a:extLst>
              </a:tr>
              <a:tr h="370840">
                <a:tc>
                  <a:txBody>
                    <a:bodyPr/>
                    <a:lstStyle/>
                    <a:p>
                      <a:r>
                        <a:rPr lang="en-US"/>
                        <a:t>.csv</a:t>
                      </a:r>
                    </a:p>
                  </a:txBody>
                  <a:tcPr/>
                </a:tc>
                <a:tc>
                  <a:txBody>
                    <a:bodyPr/>
                    <a:lstStyle/>
                    <a:p>
                      <a:r>
                        <a:rPr lang="en-US"/>
                        <a:t>Tệp tin với các dữ liệu phân cách bằng dấu phẩy</a:t>
                      </a:r>
                    </a:p>
                  </a:txBody>
                  <a:tcPr/>
                </a:tc>
                <a:extLst>
                  <a:ext uri="{0D108BD9-81ED-4DB2-BD59-A6C34878D82A}">
                    <a16:rowId xmlns:a16="http://schemas.microsoft.com/office/drawing/2014/main" xmlns="" val="321441490"/>
                  </a:ext>
                </a:extLst>
              </a:tr>
            </a:tbl>
          </a:graphicData>
        </a:graphic>
      </p:graphicFrame>
    </p:spTree>
    <p:extLst>
      <p:ext uri="{BB962C8B-B14F-4D97-AF65-F5344CB8AC3E}">
        <p14:creationId xmlns:p14="http://schemas.microsoft.com/office/powerpoint/2010/main" val="366050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Phím tắt trên Windows</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1358750"/>
          </a:xfrm>
        </p:spPr>
        <p:txBody>
          <a:bodyPr>
            <a:normAutofit/>
          </a:bodyPr>
          <a:lstStyle/>
          <a:p>
            <a:pPr algn="just"/>
            <a:r>
              <a:rPr lang="vi-VN" dirty="0">
                <a:latin typeface="Calibri" panose="020F0502020204030204" pitchFamily="34" charset="0"/>
                <a:cs typeface="Calibri" panose="020F0502020204030204" pitchFamily="34" charset="0"/>
              </a:rPr>
              <a:t>Phím tắt là sự kết hợp của hai hay nhiều phím, khi nhấn tổ hợp các phím  này, chúng sẽ thực thi các tác vụ mà thông thường phải sử dụng chuột và  các thiết bị khác mới thực hiện </a:t>
            </a:r>
            <a:r>
              <a:rPr lang="vi-VN" dirty="0" smtClean="0">
                <a:latin typeface="Calibri" panose="020F0502020204030204" pitchFamily="34" charset="0"/>
                <a:cs typeface="Calibri" panose="020F0502020204030204" pitchFamily="34" charset="0"/>
              </a:rPr>
              <a:t>được</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19</a:t>
            </a:fld>
            <a:endParaRPr lang="en-US" dirty="0"/>
          </a:p>
        </p:txBody>
      </p:sp>
      <p:pic>
        <p:nvPicPr>
          <p:cNvPr id="10" name="Picture 9">
            <a:extLst>
              <a:ext uri="{FF2B5EF4-FFF2-40B4-BE49-F238E27FC236}">
                <a16:creationId xmlns:a16="http://schemas.microsoft.com/office/drawing/2014/main" xmlns="" id="{1ECAECF4-9857-43F8-9AC3-8447682A1AC7}"/>
              </a:ext>
            </a:extLst>
          </p:cNvPr>
          <p:cNvPicPr>
            <a:picLocks noChangeAspect="1"/>
          </p:cNvPicPr>
          <p:nvPr/>
        </p:nvPicPr>
        <p:blipFill>
          <a:blip r:embed="rId2"/>
          <a:stretch>
            <a:fillRect/>
          </a:stretch>
        </p:blipFill>
        <p:spPr>
          <a:xfrm>
            <a:off x="2096741" y="2261108"/>
            <a:ext cx="7998518" cy="4095242"/>
          </a:xfrm>
          <a:prstGeom prst="rect">
            <a:avLst/>
          </a:prstGeom>
        </p:spPr>
      </p:pic>
    </p:spTree>
    <p:extLst>
      <p:ext uri="{BB962C8B-B14F-4D97-AF65-F5344CB8AC3E}">
        <p14:creationId xmlns:p14="http://schemas.microsoft.com/office/powerpoint/2010/main" val="1366939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dirty="0" err="1" smtClean="0"/>
              <a:t>Hệ</a:t>
            </a:r>
            <a:r>
              <a:rPr lang="en-US" sz="3200" dirty="0" smtClean="0"/>
              <a:t> </a:t>
            </a:r>
            <a:r>
              <a:rPr lang="en-US" sz="3200" dirty="0" err="1" smtClean="0"/>
              <a:t>điều</a:t>
            </a:r>
            <a:r>
              <a:rPr lang="en-US" sz="3200" dirty="0" smtClean="0"/>
              <a:t> </a:t>
            </a:r>
            <a:r>
              <a:rPr lang="en-US" sz="3200" dirty="0" err="1" smtClean="0"/>
              <a:t>hành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p:txBody>
          <a:bodyPr/>
          <a:lstStyle/>
          <a:p>
            <a:r>
              <a:rPr lang="en-US" dirty="0" err="1">
                <a:latin typeface="Calibri" panose="020F0502020204030204" pitchFamily="34" charset="0"/>
                <a:cs typeface="Calibri" panose="020F0502020204030204" pitchFamily="34" charset="0"/>
              </a:rPr>
              <a:t>Định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nghĩa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điều</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hành</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điều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hành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phổ</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biến</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các</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dịch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vụ</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của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hệ</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điều</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hành</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Quản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lý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cứng</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và</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phần</a:t>
            </a:r>
            <a:r>
              <a:rPr lang="en-US" dirty="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mềm</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291E8C4B-4E8D-F64F-BE3C-62B56F17ACA1}"/>
              </a:ext>
            </a:extLst>
          </p:cNvPr>
          <p:cNvSpPr>
            <a:spLocks noGrp="1"/>
          </p:cNvSpPr>
          <p:nvPr>
            <p:ph type="dt" sz="half" idx="10"/>
          </p:nvPr>
        </p:nvSpPr>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65422569-5ADE-0445-9723-785B8D5A14D9}"/>
              </a:ext>
            </a:extLst>
          </p:cNvPr>
          <p:cNvSpPr>
            <a:spLocks noGrp="1"/>
          </p:cNvSpPr>
          <p:nvPr>
            <p:ph type="ftr" sz="quarter" idx="11"/>
          </p:nvPr>
        </p:nvSpPr>
        <p:spPr/>
        <p:txBody>
          <a:bodyPr/>
          <a:lstStyle/>
          <a:p>
            <a:r>
              <a:rPr lang="en-US"/>
              <a:t>Computer Fundamentals</a:t>
            </a:r>
          </a:p>
        </p:txBody>
      </p:sp>
      <p:sp>
        <p:nvSpPr>
          <p:cNvPr id="6" name="Slide Number Placeholder 5">
            <a:extLst>
              <a:ext uri="{FF2B5EF4-FFF2-40B4-BE49-F238E27FC236}">
                <a16:creationId xmlns:a16="http://schemas.microsoft.com/office/drawing/2014/main" xmlns="" id="{1CC4D354-512F-CC4A-B39A-EDEC6E17F71C}"/>
              </a:ext>
            </a:extLst>
          </p:cNvPr>
          <p:cNvSpPr>
            <a:spLocks noGrp="1"/>
          </p:cNvSpPr>
          <p:nvPr>
            <p:ph type="sldNum" sz="quarter" idx="12"/>
          </p:nvPr>
        </p:nvSpPr>
        <p:spPr/>
        <p:txBody>
          <a:bodyPr/>
          <a:lstStyle/>
          <a:p>
            <a:fld id="{B9BA5F68-B450-774B-A94B-86322AF8B758}" type="slidenum">
              <a:rPr lang="en-US" smtClean="0"/>
              <a:t>2</a:t>
            </a:fld>
            <a:endParaRPr lang="en-US" dirty="0"/>
          </a:p>
        </p:txBody>
      </p:sp>
    </p:spTree>
    <p:extLst>
      <p:ext uri="{BB962C8B-B14F-4D97-AF65-F5344CB8AC3E}">
        <p14:creationId xmlns:p14="http://schemas.microsoft.com/office/powerpoint/2010/main" val="308868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Quản lý phần mềm</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1543308"/>
          </a:xfrm>
        </p:spPr>
        <p:txBody>
          <a:bodyPr>
            <a:normAutofit lnSpcReduction="10000"/>
          </a:bodyPr>
          <a:lstStyle/>
          <a:p>
            <a:pPr algn="just"/>
            <a:r>
              <a:rPr lang="vi-VN" dirty="0">
                <a:latin typeface="Calibri" panose="020F0502020204030204" pitchFamily="34" charset="0"/>
                <a:cs typeface="Calibri" panose="020F0502020204030204" pitchFamily="34" charset="0"/>
              </a:rPr>
              <a:t>Phần mềm cũng được quản lý bởi hệ điều hành. Để phát huy tác dụng, phần  mềm cần phải được cấu hình chính xác với các ràng buộc. Hệ điều hành  quản lý những cấu hình này để đảm bảo cho phần mềm chạy bình </a:t>
            </a:r>
            <a:r>
              <a:rPr lang="vi-VN" dirty="0" smtClean="0">
                <a:latin typeface="Calibri" panose="020F0502020204030204" pitchFamily="34" charset="0"/>
                <a:cs typeface="Calibri" panose="020F0502020204030204" pitchFamily="34" charset="0"/>
              </a:rPr>
              <a:t>thường</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20</a:t>
            </a:fld>
            <a:endParaRPr lang="en-US" dirty="0"/>
          </a:p>
        </p:txBody>
      </p:sp>
      <p:sp>
        <p:nvSpPr>
          <p:cNvPr id="8" name="object 5">
            <a:extLst>
              <a:ext uri="{FF2B5EF4-FFF2-40B4-BE49-F238E27FC236}">
                <a16:creationId xmlns:a16="http://schemas.microsoft.com/office/drawing/2014/main" xmlns="" id="{0BD3AE82-6700-45C5-927F-F4CDCE467E84}"/>
              </a:ext>
            </a:extLst>
          </p:cNvPr>
          <p:cNvSpPr/>
          <p:nvPr/>
        </p:nvSpPr>
        <p:spPr>
          <a:xfrm>
            <a:off x="3073759" y="2489370"/>
            <a:ext cx="6212122" cy="402410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56023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Quản lý phần cứng</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1543308"/>
          </a:xfrm>
        </p:spPr>
        <p:txBody>
          <a:bodyPr>
            <a:normAutofit/>
          </a:bodyPr>
          <a:lstStyle/>
          <a:p>
            <a:pPr algn="just"/>
            <a:r>
              <a:rPr lang="vi-VN" dirty="0">
                <a:latin typeface="Calibri" panose="020F0502020204030204" pitchFamily="34" charset="0"/>
                <a:cs typeface="Calibri" panose="020F0502020204030204" pitchFamily="34" charset="0"/>
              </a:rPr>
              <a:t>Máy tính là những cố máy với nhiều thiết bị như bộ nhớ, màn hình, ổ đĩa,  máy in, v.v. Hệ điều hành quản lý những thiết bị này đề hỗ trợ việc chạy các  chức năng trong chương trình</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21</a:t>
            </a:fld>
            <a:endParaRPr lang="en-US" dirty="0"/>
          </a:p>
        </p:txBody>
      </p:sp>
      <p:sp>
        <p:nvSpPr>
          <p:cNvPr id="9" name="object 5">
            <a:extLst>
              <a:ext uri="{FF2B5EF4-FFF2-40B4-BE49-F238E27FC236}">
                <a16:creationId xmlns:a16="http://schemas.microsoft.com/office/drawing/2014/main" xmlns="" id="{5D1CC569-77CA-40F6-A1E2-1991014815E8}"/>
              </a:ext>
            </a:extLst>
          </p:cNvPr>
          <p:cNvSpPr/>
          <p:nvPr/>
        </p:nvSpPr>
        <p:spPr>
          <a:xfrm>
            <a:off x="3422708" y="2281806"/>
            <a:ext cx="4943445" cy="4074544"/>
          </a:xfrm>
          <a:prstGeom prst="rect">
            <a:avLst/>
          </a:prstGeom>
          <a:blipFill>
            <a:blip r:embed="rId2"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40025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Trình điều khiển phần cứng</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6"/>
            <a:ext cx="10683240" cy="1753033"/>
          </a:xfrm>
        </p:spPr>
        <p:txBody>
          <a:bodyPr>
            <a:normAutofit lnSpcReduction="10000"/>
          </a:bodyPr>
          <a:lstStyle/>
          <a:p>
            <a:pPr algn="just"/>
            <a:r>
              <a:rPr lang="vi-VN" dirty="0">
                <a:latin typeface="Calibri" panose="020F0502020204030204" pitchFamily="34" charset="0"/>
                <a:cs typeface="Calibri" panose="020F0502020204030204" pitchFamily="34" charset="0"/>
              </a:rPr>
              <a:t>Hệ điều hành cung cấp các chương trình hoàn chỉnh làm việc với phần cứng  gọi là các trình điều khiển phần cứng (driver software).</a:t>
            </a:r>
          </a:p>
          <a:p>
            <a:pPr algn="just"/>
            <a:r>
              <a:rPr lang="vi-VN" dirty="0">
                <a:latin typeface="Calibri" panose="020F0502020204030204" pitchFamily="34" charset="0"/>
                <a:cs typeface="Calibri" panose="020F0502020204030204" pitchFamily="34" charset="0"/>
              </a:rPr>
              <a:t>Hầu hết các thiết bị mà bạn mua đều sẽ được cung cấp kèm theo đĩa driver.</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22</a:t>
            </a:fld>
            <a:endParaRPr lang="en-US" dirty="0"/>
          </a:p>
        </p:txBody>
      </p:sp>
      <p:sp>
        <p:nvSpPr>
          <p:cNvPr id="8" name="object 5">
            <a:extLst>
              <a:ext uri="{FF2B5EF4-FFF2-40B4-BE49-F238E27FC236}">
                <a16:creationId xmlns:a16="http://schemas.microsoft.com/office/drawing/2014/main" xmlns="" id="{1A98387A-776A-4CE7-B429-4FFEB77E3151}"/>
              </a:ext>
            </a:extLst>
          </p:cNvPr>
          <p:cNvSpPr/>
          <p:nvPr/>
        </p:nvSpPr>
        <p:spPr>
          <a:xfrm>
            <a:off x="2625647" y="2599323"/>
            <a:ext cx="6940706" cy="375702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614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Tổng kết</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pPr algn="just"/>
            <a:r>
              <a:rPr lang="vi-VN" dirty="0">
                <a:latin typeface="Calibri" panose="020F0502020204030204" pitchFamily="34" charset="0"/>
                <a:cs typeface="Calibri" panose="020F0502020204030204" pitchFamily="34" charset="0"/>
              </a:rPr>
              <a:t>Hệ điều hành sử dụng các yêu cầu ngắt (IRQ) để duy trì quá trình  giao tiếp có tổ chức với CPU và các phần cứng </a:t>
            </a:r>
            <a:r>
              <a:rPr lang="vi-VN" dirty="0" smtClean="0">
                <a:latin typeface="Calibri" panose="020F0502020204030204" pitchFamily="34" charset="0"/>
                <a:cs typeface="Calibri" panose="020F0502020204030204" pitchFamily="34" charset="0"/>
              </a:rPr>
              <a:t>khác</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Hệ điều hành kích hoạt và sử dụng các thiết bị thông qua các </a:t>
            </a:r>
            <a:r>
              <a:rPr lang="vi-VN" dirty="0" smtClean="0">
                <a:latin typeface="Calibri" panose="020F0502020204030204" pitchFamily="34" charset="0"/>
                <a:cs typeface="Calibri" panose="020F0502020204030204" pitchFamily="34" charset="0"/>
              </a:rPr>
              <a:t>trình</a:t>
            </a:r>
            <a:r>
              <a:rPr lang="en-US" dirty="0" smtClean="0">
                <a:latin typeface="Calibri" panose="020F0502020204030204" pitchFamily="34" charset="0"/>
                <a:cs typeface="Calibri" panose="020F0502020204030204" pitchFamily="34" charset="0"/>
              </a:rPr>
              <a:t> </a:t>
            </a:r>
            <a:r>
              <a:rPr lang="vi-VN" dirty="0" smtClean="0">
                <a:latin typeface="Calibri" panose="020F0502020204030204" pitchFamily="34" charset="0"/>
                <a:cs typeface="Calibri" panose="020F0502020204030204" pitchFamily="34" charset="0"/>
              </a:rPr>
              <a:t>điều </a:t>
            </a:r>
            <a:r>
              <a:rPr lang="vi-VN" dirty="0">
                <a:latin typeface="Calibri" panose="020F0502020204030204" pitchFamily="34" charset="0"/>
                <a:cs typeface="Calibri" panose="020F0502020204030204" pitchFamily="34" charset="0"/>
              </a:rPr>
              <a:t>khiển phần cứng (driver</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Tất cả các tệp tin được lưu trong thiết bị lưu trữ, ví dụ như đĩa  mềm, đĩa cứng, ổ đĩa quang hoặc các ổ đĩa ảo trên </a:t>
            </a:r>
            <a:r>
              <a:rPr lang="vi-VN" dirty="0" smtClean="0">
                <a:latin typeface="Calibri" panose="020F0502020204030204" pitchFamily="34" charset="0"/>
                <a:cs typeface="Calibri" panose="020F0502020204030204" pitchFamily="34" charset="0"/>
              </a:rPr>
              <a:t>mạng</a:t>
            </a:r>
            <a:r>
              <a:rPr lang="en-US" dirty="0" smtClean="0">
                <a:latin typeface="Calibri" panose="020F0502020204030204" pitchFamily="34" charset="0"/>
                <a:cs typeface="Calibri" panose="020F0502020204030204" pitchFamily="34" charset="0"/>
              </a:rPr>
              <a:t>.</a:t>
            </a:r>
            <a:endParaRPr lang="vi-VN" dirty="0">
              <a:latin typeface="Calibri" panose="020F0502020204030204" pitchFamily="34" charset="0"/>
              <a:cs typeface="Calibri" panose="020F0502020204030204" pitchFamily="34" charset="0"/>
            </a:endParaRPr>
          </a:p>
          <a:p>
            <a:pPr algn="just"/>
            <a:r>
              <a:rPr lang="vi-VN" dirty="0">
                <a:latin typeface="Calibri" panose="020F0502020204030204" pitchFamily="34" charset="0"/>
                <a:cs typeface="Calibri" panose="020F0502020204030204" pitchFamily="34" charset="0"/>
              </a:rPr>
              <a:t>Phần mở rộng tên tệp tin (còn gọi là phần “đuôi” của tệp tin) là một  hậu tố trong tên tệp tin máy tính được áp dụng để chỉ ra quy ước  mã hóa nội dung tệp tin (định dạng tệp tin</a:t>
            </a:r>
            <a:r>
              <a:rPr lang="vi-VN" dirty="0" smtClean="0">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23</a:t>
            </a:fld>
            <a:endParaRPr lang="en-US" dirty="0"/>
          </a:p>
        </p:txBody>
      </p:sp>
    </p:spTree>
    <p:extLst>
      <p:ext uri="{BB962C8B-B14F-4D97-AF65-F5344CB8AC3E}">
        <p14:creationId xmlns:p14="http://schemas.microsoft.com/office/powerpoint/2010/main" val="417429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Tài liệu tham khảo</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515600" cy="5128439"/>
          </a:xfrm>
        </p:spPr>
        <p:txBody>
          <a:bodyPr>
            <a:normAutofit/>
          </a:bodyPr>
          <a:lstStyle/>
          <a:p>
            <a:pPr marL="393700" indent="-381000">
              <a:lnSpc>
                <a:spcPct val="100000"/>
              </a:lnSpc>
              <a:spcBef>
                <a:spcPts val="100"/>
              </a:spcBef>
              <a:tabLst>
                <a:tab pos="393065" algn="l"/>
                <a:tab pos="393700" algn="l"/>
              </a:tabLst>
            </a:pPr>
            <a:r>
              <a:rPr lang="en-US" sz="2400" u="heavy" spc="-5">
                <a:uFill>
                  <a:solidFill>
                    <a:srgbClr val="000000"/>
                  </a:solidFill>
                </a:uFill>
                <a:latin typeface="Arial"/>
                <a:cs typeface="Arial"/>
                <a:hlinkClick r:id="rId2"/>
              </a:rPr>
              <a:t>https://www.tutorialspoint.com/windows10/index.htm</a:t>
            </a:r>
            <a:endParaRPr lang="en-US" sz="2400">
              <a:latin typeface="Arial"/>
              <a:cs typeface="Arial"/>
            </a:endParaRPr>
          </a:p>
          <a:p>
            <a:pPr marL="393700" indent="-381000">
              <a:lnSpc>
                <a:spcPct val="100000"/>
              </a:lnSpc>
              <a:spcBef>
                <a:spcPts val="2420"/>
              </a:spcBef>
              <a:tabLst>
                <a:tab pos="393065" algn="l"/>
                <a:tab pos="393700" algn="l"/>
              </a:tabLst>
            </a:pPr>
            <a:r>
              <a:rPr lang="en-US" sz="2400" u="heavy" spc="-25">
                <a:uFill>
                  <a:solidFill>
                    <a:srgbClr val="000000"/>
                  </a:solidFill>
                </a:uFill>
                <a:latin typeface="Arial"/>
                <a:cs typeface="Arial"/>
                <a:hlinkClick r:id="rId3"/>
              </a:rPr>
              <a:t>https://en.wikipedia.org/wiki/Timeline_of_Microsoft_Windows</a:t>
            </a:r>
            <a:endParaRPr lang="en-US" sz="2400">
              <a:latin typeface="Arial"/>
              <a:cs typeface="Arial"/>
            </a:endParaRPr>
          </a:p>
          <a:p>
            <a:pPr marL="393700" indent="-381000">
              <a:lnSpc>
                <a:spcPct val="100000"/>
              </a:lnSpc>
              <a:spcBef>
                <a:spcPts val="2420"/>
              </a:spcBef>
              <a:tabLst>
                <a:tab pos="393065" algn="l"/>
                <a:tab pos="393700" algn="l"/>
              </a:tabLst>
            </a:pPr>
            <a:r>
              <a:rPr lang="en-US" sz="2400" u="heavy">
                <a:uFill>
                  <a:solidFill>
                    <a:srgbClr val="000000"/>
                  </a:solidFill>
                </a:uFill>
                <a:latin typeface="Arial"/>
                <a:cs typeface="Arial"/>
                <a:hlinkClick r:id="rId4"/>
              </a:rPr>
              <a:t>http://techtrickle.com/history-of-windows/</a:t>
            </a:r>
            <a:endParaRPr lang="en-US"/>
          </a:p>
        </p:txBody>
      </p:sp>
    </p:spTree>
    <p:extLst>
      <p:ext uri="{BB962C8B-B14F-4D97-AF65-F5344CB8AC3E}">
        <p14:creationId xmlns:p14="http://schemas.microsoft.com/office/powerpoint/2010/main" val="42390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37BB8C-BA62-BC4F-B0F8-D5F9321E2E79}"/>
              </a:ext>
            </a:extLst>
          </p:cNvPr>
          <p:cNvPicPr>
            <a:picLocks noChangeAspect="1"/>
          </p:cNvPicPr>
          <p:nvPr/>
        </p:nvPicPr>
        <p:blipFill>
          <a:blip r:embed="rId2"/>
          <a:stretch>
            <a:fillRect/>
          </a:stretch>
        </p:blipFill>
        <p:spPr>
          <a:xfrm>
            <a:off x="4440837" y="1888320"/>
            <a:ext cx="3310326" cy="3528808"/>
          </a:xfrm>
          <a:prstGeom prst="rect">
            <a:avLst/>
          </a:prstGeom>
        </p:spPr>
      </p:pic>
    </p:spTree>
    <p:extLst>
      <p:ext uri="{BB962C8B-B14F-4D97-AF65-F5344CB8AC3E}">
        <p14:creationId xmlns:p14="http://schemas.microsoft.com/office/powerpoint/2010/main" val="47562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dirty="0">
                <a:latin typeface="Calibri" panose="020F0502020204030204" pitchFamily="34" charset="0"/>
                <a:cs typeface="Calibri" panose="020F0502020204030204" pitchFamily="34" charset="0"/>
              </a:rPr>
              <a:t>Là chương trình chủ của máy tính, thực hiện các công việc:</a:t>
            </a:r>
          </a:p>
          <a:p>
            <a:pPr lvl="1" algn="just"/>
            <a:r>
              <a:rPr lang="vi-VN" sz="2800" dirty="0">
                <a:latin typeface="Calibri" panose="020F0502020204030204" pitchFamily="34" charset="0"/>
                <a:cs typeface="Calibri" panose="020F0502020204030204" pitchFamily="34" charset="0"/>
              </a:rPr>
              <a:t>Cung cấp các chỉ dẫn để hiển thị các thành phần mà bạn tương tác trên màn hình.</a:t>
            </a:r>
          </a:p>
          <a:p>
            <a:pPr lvl="1" algn="just"/>
            <a:r>
              <a:rPr lang="vi-VN" sz="2800" dirty="0">
                <a:latin typeface="Calibri" panose="020F0502020204030204" pitchFamily="34" charset="0"/>
                <a:cs typeface="Calibri" panose="020F0502020204030204" pitchFamily="34" charset="0"/>
              </a:rPr>
              <a:t>Nạp các chương trình vào bộ nhớ của máy tính để bạn có thể  sử dụng chúng.</a:t>
            </a:r>
          </a:p>
          <a:p>
            <a:pPr lvl="1" algn="just"/>
            <a:r>
              <a:rPr lang="vi-VN" sz="2800" dirty="0">
                <a:latin typeface="Calibri" panose="020F0502020204030204" pitchFamily="34" charset="0"/>
                <a:cs typeface="Calibri" panose="020F0502020204030204" pitchFamily="34" charset="0"/>
              </a:rPr>
              <a:t>Điều phối cách thức làm việc giữa các chương trình với CPU,  RAM, bàn phím, chuột, máy in và các thiết bị phần cứng cũng  như đối với các phần mềm khác.</a:t>
            </a:r>
          </a:p>
          <a:p>
            <a:pPr lvl="1" algn="just"/>
            <a:r>
              <a:rPr lang="vi-VN" sz="2800" dirty="0">
                <a:latin typeface="Calibri" panose="020F0502020204030204" pitchFamily="34" charset="0"/>
                <a:cs typeface="Calibri" panose="020F0502020204030204" pitchFamily="34" charset="0"/>
              </a:rPr>
              <a:t>Quản lý việc lưu trữ và truy xuất thông tin từ các thiết bị lưu  trữ.</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3</a:t>
            </a:fld>
            <a:endParaRPr lang="en-US" dirty="0"/>
          </a:p>
        </p:txBody>
      </p:sp>
    </p:spTree>
    <p:extLst>
      <p:ext uri="{BB962C8B-B14F-4D97-AF65-F5344CB8AC3E}">
        <p14:creationId xmlns:p14="http://schemas.microsoft.com/office/powerpoint/2010/main" val="989465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Phân loại hệ điều hành</a:t>
            </a:r>
            <a:endParaRPr lang="en-US" sz="3200" dirty="0"/>
          </a:p>
        </p:txBody>
      </p:sp>
      <p:sp>
        <p:nvSpPr>
          <p:cNvPr id="3" name="Content Placeholder 2">
            <a:extLst>
              <a:ext uri="{FF2B5EF4-FFF2-40B4-BE49-F238E27FC236}">
                <a16:creationId xmlns:a16="http://schemas.microsoft.com/office/drawing/2014/main" xmlns="" id="{21309EEA-748E-1B4D-9BA2-2ADAA2FBB16C}"/>
              </a:ext>
            </a:extLst>
          </p:cNvPr>
          <p:cNvSpPr>
            <a:spLocks noGrp="1"/>
          </p:cNvSpPr>
          <p:nvPr>
            <p:ph idx="1"/>
          </p:nvPr>
        </p:nvSpPr>
        <p:spPr>
          <a:xfrm>
            <a:off x="838200" y="1074057"/>
            <a:ext cx="10683240" cy="5647418"/>
          </a:xfrm>
        </p:spPr>
        <p:txBody>
          <a:bodyPr>
            <a:normAutofit/>
          </a:bodyPr>
          <a:lstStyle/>
          <a:p>
            <a:r>
              <a:rPr lang="vi-VN" dirty="0">
                <a:latin typeface="Calibri" panose="020F0502020204030204" pitchFamily="34" charset="0"/>
                <a:cs typeface="Calibri" panose="020F0502020204030204" pitchFamily="34" charset="0"/>
              </a:rPr>
              <a:t>Hệ điều hành giao diện người dùng dòng lệnh (CLI).</a:t>
            </a:r>
          </a:p>
          <a:p>
            <a:pPr lvl="1"/>
            <a:r>
              <a:rPr lang="vi-VN" sz="2800" dirty="0">
                <a:latin typeface="Calibri" panose="020F0502020204030204" pitchFamily="34" charset="0"/>
                <a:cs typeface="Calibri" panose="020F0502020204030204" pitchFamily="34" charset="0"/>
              </a:rPr>
              <a:t>Ví dụ: UNIX, Linux, MS-DOS</a:t>
            </a:r>
          </a:p>
          <a:p>
            <a:r>
              <a:rPr lang="vi-VN" dirty="0">
                <a:latin typeface="Calibri" panose="020F0502020204030204" pitchFamily="34" charset="0"/>
                <a:cs typeface="Calibri" panose="020F0502020204030204" pitchFamily="34" charset="0"/>
              </a:rPr>
              <a:t>Hệ điều hành giao diện người dùng đồ họa (GUI).</a:t>
            </a:r>
          </a:p>
          <a:p>
            <a:pPr lvl="1"/>
            <a:r>
              <a:rPr lang="vi-VN" sz="2800" dirty="0">
                <a:latin typeface="Calibri" panose="020F0502020204030204" pitchFamily="34" charset="0"/>
                <a:cs typeface="Calibri" panose="020F0502020204030204" pitchFamily="34" charset="0"/>
              </a:rPr>
              <a:t>Ví dụ: hệ điều hành Windows 10, macOS, Linux</a:t>
            </a:r>
          </a:p>
          <a:p>
            <a:r>
              <a:rPr lang="vi-VN" dirty="0">
                <a:latin typeface="Calibri" panose="020F0502020204030204" pitchFamily="34" charset="0"/>
                <a:cs typeface="Calibri" panose="020F0502020204030204" pitchFamily="34" charset="0"/>
              </a:rPr>
              <a:t>Hệ điều hành giao diện người dùng tự nhiên - Natural User  Interface (NUI)</a:t>
            </a:r>
          </a:p>
          <a:p>
            <a:pPr lvl="1"/>
            <a:r>
              <a:rPr lang="vi-VN" sz="2800" dirty="0">
                <a:latin typeface="Calibri" panose="020F0502020204030204" pitchFamily="34" charset="0"/>
                <a:cs typeface="Calibri" panose="020F0502020204030204" pitchFamily="34" charset="0"/>
              </a:rPr>
              <a:t>Ví dụ: Giao </a:t>
            </a:r>
            <a:r>
              <a:rPr lang="en-US" sz="2800" dirty="0" smtClean="0">
                <a:latin typeface="Calibri" panose="020F0502020204030204" pitchFamily="34" charset="0"/>
                <a:cs typeface="Calibri" panose="020F0502020204030204" pitchFamily="34" charset="0"/>
              </a:rPr>
              <a:t>d</a:t>
            </a:r>
            <a:r>
              <a:rPr lang="vi-VN" sz="2800" dirty="0" smtClean="0">
                <a:latin typeface="Calibri" panose="020F0502020204030204" pitchFamily="34" charset="0"/>
                <a:cs typeface="Calibri" panose="020F0502020204030204" pitchFamily="34" charset="0"/>
              </a:rPr>
              <a:t>iện </a:t>
            </a:r>
            <a:r>
              <a:rPr lang="vi-VN" sz="2800" dirty="0">
                <a:latin typeface="Calibri" panose="020F0502020204030204" pitchFamily="34" charset="0"/>
                <a:cs typeface="Calibri" panose="020F0502020204030204" pitchFamily="34" charset="0"/>
              </a:rPr>
              <a:t>đa điểm chạm trên điện thoại thông minh  iPhone / Android, công cụ tìm kiếm Google v.v...</a:t>
            </a:r>
            <a:endParaRPr lang="en-US" sz="2800" dirty="0">
              <a:latin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4</a:t>
            </a:fld>
            <a:endParaRPr lang="en-US" dirty="0"/>
          </a:p>
        </p:txBody>
      </p:sp>
    </p:spTree>
    <p:extLst>
      <p:ext uri="{BB962C8B-B14F-4D97-AF65-F5344CB8AC3E}">
        <p14:creationId xmlns:p14="http://schemas.microsoft.com/office/powerpoint/2010/main" val="22127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 Windows</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5</a:t>
            </a:fld>
            <a:endParaRPr lang="en-US" dirty="0"/>
          </a:p>
        </p:txBody>
      </p:sp>
      <p:pic>
        <p:nvPicPr>
          <p:cNvPr id="1026" name="Picture 2" descr="Kết quả hình ảnh cho hệ điều hành window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7021" y="1770063"/>
            <a:ext cx="4400550" cy="3400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137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 Windows</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6</a:t>
            </a:fld>
            <a:endParaRPr lang="en-US" dirty="0"/>
          </a:p>
        </p:txBody>
      </p:sp>
      <p:pic>
        <p:nvPicPr>
          <p:cNvPr id="7" name="Picture 6">
            <a:extLst>
              <a:ext uri="{FF2B5EF4-FFF2-40B4-BE49-F238E27FC236}">
                <a16:creationId xmlns:a16="http://schemas.microsoft.com/office/drawing/2014/main" xmlns="" id="{C8F9D826-79CA-43E6-96AF-F7900C67EFEF}"/>
              </a:ext>
            </a:extLst>
          </p:cNvPr>
          <p:cNvPicPr>
            <a:picLocks noChangeAspect="1"/>
          </p:cNvPicPr>
          <p:nvPr/>
        </p:nvPicPr>
        <p:blipFill>
          <a:blip r:embed="rId2"/>
          <a:stretch>
            <a:fillRect/>
          </a:stretch>
        </p:blipFill>
        <p:spPr>
          <a:xfrm>
            <a:off x="1292952" y="1028169"/>
            <a:ext cx="9606095" cy="5328181"/>
          </a:xfrm>
          <a:prstGeom prst="rect">
            <a:avLst/>
          </a:prstGeom>
        </p:spPr>
      </p:pic>
    </p:spTree>
    <p:extLst>
      <p:ext uri="{BB962C8B-B14F-4D97-AF65-F5344CB8AC3E}">
        <p14:creationId xmlns:p14="http://schemas.microsoft.com/office/powerpoint/2010/main" val="246060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 macOS</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7</a:t>
            </a:fld>
            <a:endParaRPr lang="en-US" dirty="0"/>
          </a:p>
        </p:txBody>
      </p:sp>
      <p:pic>
        <p:nvPicPr>
          <p:cNvPr id="7" name="Picture 6">
            <a:extLst>
              <a:ext uri="{FF2B5EF4-FFF2-40B4-BE49-F238E27FC236}">
                <a16:creationId xmlns:a16="http://schemas.microsoft.com/office/drawing/2014/main" xmlns="" id="{C8F9D826-79CA-43E6-96AF-F7900C67EFEF}"/>
              </a:ext>
            </a:extLst>
          </p:cNvPr>
          <p:cNvPicPr>
            <a:picLocks noChangeAspect="1"/>
          </p:cNvPicPr>
          <p:nvPr/>
        </p:nvPicPr>
        <p:blipFill>
          <a:blip r:embed="rId2"/>
          <a:srcRect/>
          <a:stretch/>
        </p:blipFill>
        <p:spPr>
          <a:xfrm>
            <a:off x="1821857" y="1028169"/>
            <a:ext cx="8548285" cy="5328181"/>
          </a:xfrm>
          <a:prstGeom prst="rect">
            <a:avLst/>
          </a:prstGeom>
        </p:spPr>
      </p:pic>
    </p:spTree>
    <p:extLst>
      <p:ext uri="{BB962C8B-B14F-4D97-AF65-F5344CB8AC3E}">
        <p14:creationId xmlns:p14="http://schemas.microsoft.com/office/powerpoint/2010/main" val="293121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 macOS</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8</a:t>
            </a:fld>
            <a:endParaRPr lang="en-US" dirty="0"/>
          </a:p>
        </p:txBody>
      </p:sp>
      <p:pic>
        <p:nvPicPr>
          <p:cNvPr id="7" name="Picture 6">
            <a:extLst>
              <a:ext uri="{FF2B5EF4-FFF2-40B4-BE49-F238E27FC236}">
                <a16:creationId xmlns:a16="http://schemas.microsoft.com/office/drawing/2014/main" xmlns="" id="{C8F9D826-79CA-43E6-96AF-F7900C67EFEF}"/>
              </a:ext>
            </a:extLst>
          </p:cNvPr>
          <p:cNvPicPr>
            <a:picLocks noChangeAspect="1"/>
          </p:cNvPicPr>
          <p:nvPr/>
        </p:nvPicPr>
        <p:blipFill>
          <a:blip r:embed="rId2"/>
          <a:srcRect/>
          <a:stretch/>
        </p:blipFill>
        <p:spPr>
          <a:xfrm>
            <a:off x="1821857" y="1288054"/>
            <a:ext cx="8548285" cy="4808410"/>
          </a:xfrm>
          <a:prstGeom prst="rect">
            <a:avLst/>
          </a:prstGeom>
        </p:spPr>
      </p:pic>
    </p:spTree>
    <p:extLst>
      <p:ext uri="{BB962C8B-B14F-4D97-AF65-F5344CB8AC3E}">
        <p14:creationId xmlns:p14="http://schemas.microsoft.com/office/powerpoint/2010/main" val="257841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226F5C-4F30-CE40-A40F-5A13C8C2C1EF}"/>
              </a:ext>
            </a:extLst>
          </p:cNvPr>
          <p:cNvSpPr>
            <a:spLocks noGrp="1"/>
          </p:cNvSpPr>
          <p:nvPr>
            <p:ph type="title"/>
          </p:nvPr>
        </p:nvSpPr>
        <p:spPr/>
        <p:txBody>
          <a:bodyPr>
            <a:normAutofit/>
          </a:bodyPr>
          <a:lstStyle/>
          <a:p>
            <a:r>
              <a:rPr lang="en-US" sz="3200"/>
              <a:t>Hệ điều hành Ubuntu (Linux)</a:t>
            </a:r>
            <a:endParaRPr lang="en-US" sz="3200" dirty="0"/>
          </a:p>
        </p:txBody>
      </p:sp>
      <p:sp>
        <p:nvSpPr>
          <p:cNvPr id="4" name="Date Placeholder 3">
            <a:extLst>
              <a:ext uri="{FF2B5EF4-FFF2-40B4-BE49-F238E27FC236}">
                <a16:creationId xmlns:a16="http://schemas.microsoft.com/office/drawing/2014/main" xmlns="" id="{38241EB5-652C-41A8-A5C4-7D25C9464703}"/>
              </a:ext>
            </a:extLst>
          </p:cNvPr>
          <p:cNvSpPr>
            <a:spLocks noGrp="1"/>
          </p:cNvSpPr>
          <p:nvPr>
            <p:ph type="dt" sz="half" idx="10"/>
          </p:nvPr>
        </p:nvSpPr>
        <p:spPr>
          <a:xfrm>
            <a:off x="838199" y="6356350"/>
            <a:ext cx="1382488" cy="365125"/>
          </a:xfrm>
        </p:spPr>
        <p:txBody>
          <a:bodyPr/>
          <a:lstStyle/>
          <a:p>
            <a:r>
              <a:rPr lang="en-US"/>
              <a:t>© VTCA</a:t>
            </a:r>
            <a:endParaRPr lang="en-US" dirty="0"/>
          </a:p>
        </p:txBody>
      </p:sp>
      <p:sp>
        <p:nvSpPr>
          <p:cNvPr id="5" name="Footer Placeholder 4">
            <a:extLst>
              <a:ext uri="{FF2B5EF4-FFF2-40B4-BE49-F238E27FC236}">
                <a16:creationId xmlns:a16="http://schemas.microsoft.com/office/drawing/2014/main" xmlns="" id="{F970099A-6EB5-4FAE-BA6E-5B75F4964617}"/>
              </a:ext>
            </a:extLst>
          </p:cNvPr>
          <p:cNvSpPr>
            <a:spLocks noGrp="1"/>
          </p:cNvSpPr>
          <p:nvPr>
            <p:ph type="ftr" sz="quarter" idx="11"/>
          </p:nvPr>
        </p:nvSpPr>
        <p:spPr>
          <a:xfrm>
            <a:off x="2365514" y="6356350"/>
            <a:ext cx="7489686" cy="365125"/>
          </a:xfrm>
        </p:spPr>
        <p:txBody>
          <a:bodyPr/>
          <a:lstStyle/>
          <a:p>
            <a:r>
              <a:rPr lang="en-US"/>
              <a:t>Computer Fundamentals</a:t>
            </a:r>
          </a:p>
        </p:txBody>
      </p:sp>
      <p:sp>
        <p:nvSpPr>
          <p:cNvPr id="6" name="Slide Number Placeholder 5">
            <a:extLst>
              <a:ext uri="{FF2B5EF4-FFF2-40B4-BE49-F238E27FC236}">
                <a16:creationId xmlns:a16="http://schemas.microsoft.com/office/drawing/2014/main" xmlns="" id="{313CC363-6C1F-4BF0-8EF8-060AAEF2FD5C}"/>
              </a:ext>
            </a:extLst>
          </p:cNvPr>
          <p:cNvSpPr>
            <a:spLocks noGrp="1"/>
          </p:cNvSpPr>
          <p:nvPr>
            <p:ph type="sldNum" sz="quarter" idx="12"/>
          </p:nvPr>
        </p:nvSpPr>
        <p:spPr>
          <a:xfrm>
            <a:off x="10000340" y="6356350"/>
            <a:ext cx="1353459" cy="365125"/>
          </a:xfrm>
        </p:spPr>
        <p:txBody>
          <a:bodyPr/>
          <a:lstStyle/>
          <a:p>
            <a:fld id="{B9BA5F68-B450-774B-A94B-86322AF8B758}" type="slidenum">
              <a:rPr lang="en-US" smtClean="0"/>
              <a:t>9</a:t>
            </a:fld>
            <a:endParaRPr lang="en-US" dirty="0"/>
          </a:p>
        </p:txBody>
      </p:sp>
      <p:pic>
        <p:nvPicPr>
          <p:cNvPr id="7" name="Picture 6">
            <a:extLst>
              <a:ext uri="{FF2B5EF4-FFF2-40B4-BE49-F238E27FC236}">
                <a16:creationId xmlns:a16="http://schemas.microsoft.com/office/drawing/2014/main" xmlns="" id="{C8F9D826-79CA-43E6-96AF-F7900C67EFEF}"/>
              </a:ext>
            </a:extLst>
          </p:cNvPr>
          <p:cNvPicPr>
            <a:picLocks noChangeAspect="1"/>
          </p:cNvPicPr>
          <p:nvPr/>
        </p:nvPicPr>
        <p:blipFill>
          <a:blip r:embed="rId2"/>
          <a:srcRect/>
          <a:stretch/>
        </p:blipFill>
        <p:spPr>
          <a:xfrm>
            <a:off x="2622394" y="895661"/>
            <a:ext cx="7305376" cy="5491904"/>
          </a:xfrm>
          <a:prstGeom prst="rect">
            <a:avLst/>
          </a:prstGeom>
        </p:spPr>
      </p:pic>
    </p:spTree>
    <p:extLst>
      <p:ext uri="{BB962C8B-B14F-4D97-AF65-F5344CB8AC3E}">
        <p14:creationId xmlns:p14="http://schemas.microsoft.com/office/powerpoint/2010/main" val="1216669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TCA-Slide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TCA-SlideTheme" id="{5A24C4A4-58B6-8948-A62B-40090020C92E}" vid="{BD9F6502-1B8F-D14C-8309-CDC4C42FF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6902</TotalTime>
  <Words>1591</Words>
  <Application>Microsoft Office PowerPoint</Application>
  <PresentationFormat>Custom</PresentationFormat>
  <Paragraphs>169</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VTCA-SlideTheme</vt:lpstr>
      <vt:lpstr>HỆ ĐIỀU HÀNH OPERATOR SYSTEM</vt:lpstr>
      <vt:lpstr>Hệ điều hành</vt:lpstr>
      <vt:lpstr>Hệ điều hành</vt:lpstr>
      <vt:lpstr>Phân loại hệ điều hành</vt:lpstr>
      <vt:lpstr>Hệ điều hành Windows</vt:lpstr>
      <vt:lpstr>Hệ điều hành Windows</vt:lpstr>
      <vt:lpstr>Hệ điều hành macOS</vt:lpstr>
      <vt:lpstr>Hệ điều hành macOS</vt:lpstr>
      <vt:lpstr>Hệ điều hành Ubuntu (Linux)</vt:lpstr>
      <vt:lpstr>Các dịch vụ cung cấp bởi hệ điều hành</vt:lpstr>
      <vt:lpstr>Các dịch vụ cung cấp bởi hệ điều hành</vt:lpstr>
      <vt:lpstr>Quản lý dịch vụ</vt:lpstr>
      <vt:lpstr>Đa nhiệm</vt:lpstr>
      <vt:lpstr>Đa nhiệm</vt:lpstr>
      <vt:lpstr>Quản lý thư mục và tệp tin</vt:lpstr>
      <vt:lpstr>Quản lý thư mục và tệp tin</vt:lpstr>
      <vt:lpstr>Nén dữ liệu</vt:lpstr>
      <vt:lpstr>Phần mở rộng tệp tin</vt:lpstr>
      <vt:lpstr>Phím tắt trên Windows</vt:lpstr>
      <vt:lpstr>Quản lý phần mềm</vt:lpstr>
      <vt:lpstr>Quản lý phần cứng</vt:lpstr>
      <vt:lpstr>Trình điều khiển phần cứng</vt:lpstr>
      <vt:lpstr>Tổng kết</vt:lpstr>
      <vt:lpstr>Tài liệu tham khảo</vt:lpstr>
      <vt:lpstr>PowerPoint Presentation</vt:lpstr>
    </vt:vector>
  </TitlesOfParts>
  <Manager/>
  <Company>VTC Academy</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 hình đào tạo đáp ứng nhu cầu doanh nghiệp</dc:title>
  <dc:subject/>
  <dc:creator>hieutd@vtc.edu.vn</dc:creator>
  <cp:keywords/>
  <dc:description/>
  <cp:lastModifiedBy>Vitinh TT2</cp:lastModifiedBy>
  <cp:revision>379</cp:revision>
  <dcterms:created xsi:type="dcterms:W3CDTF">2019-05-17T12:57:33Z</dcterms:created>
  <dcterms:modified xsi:type="dcterms:W3CDTF">2019-10-08T09:51:25Z</dcterms:modified>
  <cp:category/>
</cp:coreProperties>
</file>