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7" r:id="rId1"/>
  </p:sldMasterIdLst>
  <p:notesMasterIdLst>
    <p:notesMasterId r:id="rId30"/>
  </p:notesMasterIdLst>
  <p:sldIdLst>
    <p:sldId id="282" r:id="rId2"/>
    <p:sldId id="285" r:id="rId3"/>
    <p:sldId id="311" r:id="rId4"/>
    <p:sldId id="332" r:id="rId5"/>
    <p:sldId id="333" r:id="rId6"/>
    <p:sldId id="334" r:id="rId7"/>
    <p:sldId id="335" r:id="rId8"/>
    <p:sldId id="336" r:id="rId9"/>
    <p:sldId id="337" r:id="rId10"/>
    <p:sldId id="338" r:id="rId11"/>
    <p:sldId id="339" r:id="rId12"/>
    <p:sldId id="340" r:id="rId13"/>
    <p:sldId id="341" r:id="rId14"/>
    <p:sldId id="342" r:id="rId15"/>
    <p:sldId id="343" r:id="rId16"/>
    <p:sldId id="344" r:id="rId17"/>
    <p:sldId id="345" r:id="rId18"/>
    <p:sldId id="346" r:id="rId19"/>
    <p:sldId id="347" r:id="rId20"/>
    <p:sldId id="348" r:id="rId21"/>
    <p:sldId id="349" r:id="rId22"/>
    <p:sldId id="350" r:id="rId23"/>
    <p:sldId id="351" r:id="rId24"/>
    <p:sldId id="352" r:id="rId25"/>
    <p:sldId id="353" r:id="rId26"/>
    <p:sldId id="331" r:id="rId27"/>
    <p:sldId id="310" r:id="rId28"/>
    <p:sldId id="26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E5DA"/>
    <a:srgbClr val="244478"/>
    <a:srgbClr val="2B62B9"/>
    <a:srgbClr val="EF5452"/>
    <a:srgbClr val="F8C528"/>
    <a:srgbClr val="C09A24"/>
    <a:srgbClr val="068A85"/>
    <a:srgbClr val="99C272"/>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1818"/>
  </p:normalViewPr>
  <p:slideViewPr>
    <p:cSldViewPr snapToGrid="0" snapToObjects="1">
      <p:cViewPr varScale="1">
        <p:scale>
          <a:sx n="74" d="100"/>
          <a:sy n="74" d="100"/>
        </p:scale>
        <p:origin x="-540" y="-90"/>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CDC2CD-8613-D146-8518-AC99D946DF95}" type="datetimeFigureOut">
              <a:rPr lang="en-US" smtClean="0"/>
              <a:t>08/10/2019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EC4CF9-69BC-034A-86DA-E1DADC6FAF10}" type="slidenum">
              <a:rPr lang="en-US" smtClean="0"/>
              <a:t>‹#›</a:t>
            </a:fld>
            <a:endParaRPr lang="en-US"/>
          </a:p>
        </p:txBody>
      </p:sp>
    </p:spTree>
    <p:extLst>
      <p:ext uri="{BB962C8B-B14F-4D97-AF65-F5344CB8AC3E}">
        <p14:creationId xmlns:p14="http://schemas.microsoft.com/office/powerpoint/2010/main" val="1498815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Title Slide">
    <p:bg>
      <p:bgPr>
        <a:gradFill flip="none" rotWithShape="1">
          <a:gsLst>
            <a:gs pos="0">
              <a:srgbClr val="002060"/>
            </a:gs>
            <a:gs pos="91000">
              <a:schemeClr val="accent1">
                <a:lumMod val="89000"/>
              </a:schemeClr>
            </a:gs>
            <a:gs pos="85000">
              <a:schemeClr val="accent1">
                <a:lumMod val="75000"/>
              </a:schemeClr>
            </a:gs>
            <a:gs pos="97000">
              <a:schemeClr val="accent1">
                <a:lumMod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9C37A9-8C23-6B4F-88B3-AB73D61B7148}"/>
              </a:ext>
            </a:extLst>
          </p:cNvPr>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176775AE-BCE3-4B41-8ADB-E632DB8DE999}"/>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39092D3-1A80-C841-BE0C-FB3B2449ED61}"/>
              </a:ext>
            </a:extLst>
          </p:cNvPr>
          <p:cNvSpPr>
            <a:spLocks noGrp="1"/>
          </p:cNvSpPr>
          <p:nvPr>
            <p:ph type="dt" sz="half" idx="10"/>
          </p:nvPr>
        </p:nvSpPr>
        <p:spPr/>
        <p:txBody>
          <a:bodyPr/>
          <a:lstStyle/>
          <a:p>
            <a:r>
              <a:rPr lang="en-US"/>
              <a:t>© VTCA</a:t>
            </a:r>
          </a:p>
        </p:txBody>
      </p:sp>
      <p:sp>
        <p:nvSpPr>
          <p:cNvPr id="5" name="Footer Placeholder 4">
            <a:extLst>
              <a:ext uri="{FF2B5EF4-FFF2-40B4-BE49-F238E27FC236}">
                <a16:creationId xmlns:a16="http://schemas.microsoft.com/office/drawing/2014/main" xmlns="" id="{320948AB-0BEE-7E40-BCE4-2360F70E6140}"/>
              </a:ext>
            </a:extLst>
          </p:cNvPr>
          <p:cNvSpPr>
            <a:spLocks noGrp="1"/>
          </p:cNvSpPr>
          <p:nvPr>
            <p:ph type="ftr" sz="quarter" idx="11"/>
          </p:nvPr>
        </p:nvSpPr>
        <p:spPr/>
        <p:txBody>
          <a:bodyPr/>
          <a:lstStyle/>
          <a:p>
            <a:r>
              <a:rPr lang="en-US"/>
              <a:t>Subject Name</a:t>
            </a:r>
            <a:endParaRPr lang="en-US" dirty="0"/>
          </a:p>
        </p:txBody>
      </p:sp>
      <p:sp>
        <p:nvSpPr>
          <p:cNvPr id="6" name="Slide Number Placeholder 5">
            <a:extLst>
              <a:ext uri="{FF2B5EF4-FFF2-40B4-BE49-F238E27FC236}">
                <a16:creationId xmlns:a16="http://schemas.microsoft.com/office/drawing/2014/main" xmlns="" id="{9FD03C7E-8755-DA48-8510-BD952A82333E}"/>
              </a:ext>
            </a:extLst>
          </p:cNvPr>
          <p:cNvSpPr>
            <a:spLocks noGrp="1"/>
          </p:cNvSpPr>
          <p:nvPr>
            <p:ph type="sldNum" sz="quarter" idx="12"/>
          </p:nvPr>
        </p:nvSpPr>
        <p:spPr/>
        <p:txBody>
          <a:bodyPr/>
          <a:lstStyle/>
          <a:p>
            <a:fld id="{B9BA5F68-B450-774B-A94B-86322AF8B758}" type="slidenum">
              <a:rPr lang="en-US" smtClean="0"/>
              <a:t>‹#›</a:t>
            </a:fld>
            <a:endParaRPr lang="en-US"/>
          </a:p>
        </p:txBody>
      </p:sp>
      <p:pic>
        <p:nvPicPr>
          <p:cNvPr id="8" name="Picture 7">
            <a:extLst>
              <a:ext uri="{FF2B5EF4-FFF2-40B4-BE49-F238E27FC236}">
                <a16:creationId xmlns:a16="http://schemas.microsoft.com/office/drawing/2014/main" xmlns="" id="{338C6B40-493E-D545-8618-31916324F2BA}"/>
              </a:ext>
            </a:extLst>
          </p:cNvPr>
          <p:cNvPicPr>
            <a:picLocks noChangeAspect="1"/>
          </p:cNvPicPr>
          <p:nvPr/>
        </p:nvPicPr>
        <p:blipFill>
          <a:blip r:embed="rId2"/>
          <a:stretch>
            <a:fillRect/>
          </a:stretch>
        </p:blipFill>
        <p:spPr>
          <a:xfrm>
            <a:off x="414338" y="278924"/>
            <a:ext cx="4600575" cy="843439"/>
          </a:xfrm>
          <a:prstGeom prst="rect">
            <a:avLst/>
          </a:prstGeom>
        </p:spPr>
      </p:pic>
    </p:spTree>
    <p:extLst>
      <p:ext uri="{BB962C8B-B14F-4D97-AF65-F5344CB8AC3E}">
        <p14:creationId xmlns:p14="http://schemas.microsoft.com/office/powerpoint/2010/main" val="995701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E76845-31B4-A14F-BE09-5BC746846C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2D453081-AC87-8048-8BE9-CB8C3F24F035}"/>
              </a:ext>
            </a:extLst>
          </p:cNvPr>
          <p:cNvSpPr>
            <a:spLocks noGrp="1"/>
          </p:cNvSpPr>
          <p:nvPr>
            <p:ph type="dt" sz="half" idx="10"/>
          </p:nvPr>
        </p:nvSpPr>
        <p:spPr/>
        <p:txBody>
          <a:bodyPr/>
          <a:lstStyle/>
          <a:p>
            <a:r>
              <a:rPr lang="en-US"/>
              <a:t>© VTCA</a:t>
            </a:r>
          </a:p>
        </p:txBody>
      </p:sp>
      <p:sp>
        <p:nvSpPr>
          <p:cNvPr id="4" name="Footer Placeholder 3">
            <a:extLst>
              <a:ext uri="{FF2B5EF4-FFF2-40B4-BE49-F238E27FC236}">
                <a16:creationId xmlns:a16="http://schemas.microsoft.com/office/drawing/2014/main" xmlns="" id="{2C587348-DA5D-AE48-989D-AC1F04AC6E32}"/>
              </a:ext>
            </a:extLst>
          </p:cNvPr>
          <p:cNvSpPr>
            <a:spLocks noGrp="1"/>
          </p:cNvSpPr>
          <p:nvPr>
            <p:ph type="ftr" sz="quarter" idx="11"/>
          </p:nvPr>
        </p:nvSpPr>
        <p:spPr/>
        <p:txBody>
          <a:bodyPr/>
          <a:lstStyle/>
          <a:p>
            <a:r>
              <a:rPr lang="en-US"/>
              <a:t>Subject Name</a:t>
            </a:r>
            <a:endParaRPr lang="en-US" dirty="0"/>
          </a:p>
        </p:txBody>
      </p:sp>
      <p:sp>
        <p:nvSpPr>
          <p:cNvPr id="5" name="Slide Number Placeholder 4">
            <a:extLst>
              <a:ext uri="{FF2B5EF4-FFF2-40B4-BE49-F238E27FC236}">
                <a16:creationId xmlns:a16="http://schemas.microsoft.com/office/drawing/2014/main" xmlns="" id="{F16211B5-930B-3C46-87F0-174D78E04F66}"/>
              </a:ext>
            </a:extLst>
          </p:cNvPr>
          <p:cNvSpPr>
            <a:spLocks noGrp="1"/>
          </p:cNvSpPr>
          <p:nvPr>
            <p:ph type="sldNum" sz="quarter" idx="12"/>
          </p:nvPr>
        </p:nvSpPr>
        <p:spPr/>
        <p:txBody>
          <a:bodyPr/>
          <a:lstStyle/>
          <a:p>
            <a:fld id="{B9BA5F68-B450-774B-A94B-86322AF8B758}" type="slidenum">
              <a:rPr lang="en-US" smtClean="0"/>
              <a:pPr/>
              <a:t>‹#›</a:t>
            </a:fld>
            <a:endParaRPr lang="en-US"/>
          </a:p>
        </p:txBody>
      </p:sp>
    </p:spTree>
    <p:extLst>
      <p:ext uri="{BB962C8B-B14F-4D97-AF65-F5344CB8AC3E}">
        <p14:creationId xmlns:p14="http://schemas.microsoft.com/office/powerpoint/2010/main" val="2173248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E76845-31B4-A14F-BE09-5BC746846C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2D453081-AC87-8048-8BE9-CB8C3F24F035}"/>
              </a:ext>
            </a:extLst>
          </p:cNvPr>
          <p:cNvSpPr>
            <a:spLocks noGrp="1"/>
          </p:cNvSpPr>
          <p:nvPr>
            <p:ph type="dt" sz="half" idx="10"/>
          </p:nvPr>
        </p:nvSpPr>
        <p:spPr/>
        <p:txBody>
          <a:bodyPr/>
          <a:lstStyle/>
          <a:p>
            <a:r>
              <a:rPr lang="en-US"/>
              <a:t>© VTCA</a:t>
            </a:r>
          </a:p>
        </p:txBody>
      </p:sp>
      <p:sp>
        <p:nvSpPr>
          <p:cNvPr id="4" name="Footer Placeholder 3">
            <a:extLst>
              <a:ext uri="{FF2B5EF4-FFF2-40B4-BE49-F238E27FC236}">
                <a16:creationId xmlns:a16="http://schemas.microsoft.com/office/drawing/2014/main" xmlns="" id="{2C587348-DA5D-AE48-989D-AC1F04AC6E32}"/>
              </a:ext>
            </a:extLst>
          </p:cNvPr>
          <p:cNvSpPr>
            <a:spLocks noGrp="1"/>
          </p:cNvSpPr>
          <p:nvPr>
            <p:ph type="ftr" sz="quarter" idx="11"/>
          </p:nvPr>
        </p:nvSpPr>
        <p:spPr/>
        <p:txBody>
          <a:bodyPr/>
          <a:lstStyle/>
          <a:p>
            <a:r>
              <a:rPr lang="en-US"/>
              <a:t>Subject Name</a:t>
            </a:r>
            <a:endParaRPr lang="en-US" dirty="0"/>
          </a:p>
        </p:txBody>
      </p:sp>
      <p:sp>
        <p:nvSpPr>
          <p:cNvPr id="5" name="Slide Number Placeholder 4">
            <a:extLst>
              <a:ext uri="{FF2B5EF4-FFF2-40B4-BE49-F238E27FC236}">
                <a16:creationId xmlns:a16="http://schemas.microsoft.com/office/drawing/2014/main" xmlns="" id="{F16211B5-930B-3C46-87F0-174D78E04F66}"/>
              </a:ext>
            </a:extLst>
          </p:cNvPr>
          <p:cNvSpPr>
            <a:spLocks noGrp="1"/>
          </p:cNvSpPr>
          <p:nvPr>
            <p:ph type="sldNum" sz="quarter" idx="12"/>
          </p:nvPr>
        </p:nvSpPr>
        <p:spPr/>
        <p:txBody>
          <a:bodyPr/>
          <a:lstStyle/>
          <a:p>
            <a:fld id="{B9BA5F68-B450-774B-A94B-86322AF8B758}" type="slidenum">
              <a:rPr lang="en-US" smtClean="0"/>
              <a:pPr/>
              <a:t>‹#›</a:t>
            </a:fld>
            <a:endParaRPr lang="en-US"/>
          </a:p>
        </p:txBody>
      </p:sp>
    </p:spTree>
    <p:extLst>
      <p:ext uri="{BB962C8B-B14F-4D97-AF65-F5344CB8AC3E}">
        <p14:creationId xmlns:p14="http://schemas.microsoft.com/office/powerpoint/2010/main" val="1508170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4C2816-FC3E-3244-B2EB-CEB70C88E508}"/>
              </a:ext>
            </a:extLst>
          </p:cNvPr>
          <p:cNvSpPr>
            <a:spLocks noGrp="1"/>
          </p:cNvSpPr>
          <p:nvPr>
            <p:ph type="title"/>
          </p:nvPr>
        </p:nvSpPr>
        <p:spPr>
          <a:xfrm>
            <a:off x="838200" y="263301"/>
            <a:ext cx="10515600" cy="663575"/>
          </a:xfrm>
        </p:spPr>
        <p:txBody>
          <a:bodyPr>
            <a:normAutofit/>
          </a:bodyPr>
          <a:lstStyle>
            <a:lvl1pPr>
              <a:defRPr sz="2800">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B6358429-6D80-3644-9565-0A158FEB660D}"/>
              </a:ext>
            </a:extLst>
          </p:cNvPr>
          <p:cNvSpPr>
            <a:spLocks noGrp="1"/>
          </p:cNvSpPr>
          <p:nvPr>
            <p:ph idx="1"/>
          </p:nvPr>
        </p:nvSpPr>
        <p:spPr>
          <a:xfrm>
            <a:off x="838200" y="1074057"/>
            <a:ext cx="10515600" cy="5128439"/>
          </a:xfrm>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07A60295-D28D-5342-864C-DFD74E3BF4AC}"/>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20084FDE-39E1-CC43-ADEC-A2E40B807239}"/>
              </a:ext>
            </a:extLst>
          </p:cNvPr>
          <p:cNvSpPr>
            <a:spLocks noGrp="1"/>
          </p:cNvSpPr>
          <p:nvPr>
            <p:ph type="ftr" sz="quarter" idx="11"/>
          </p:nvPr>
        </p:nvSpPr>
        <p:spPr>
          <a:xfrm>
            <a:off x="2365514" y="6356350"/>
            <a:ext cx="7489686" cy="365125"/>
          </a:xfrm>
        </p:spPr>
        <p:txBody>
          <a:bodyPr/>
          <a:lstStyle/>
          <a:p>
            <a:r>
              <a:rPr lang="en-US"/>
              <a:t>Subject Name</a:t>
            </a:r>
          </a:p>
        </p:txBody>
      </p:sp>
      <p:sp>
        <p:nvSpPr>
          <p:cNvPr id="6" name="Slide Number Placeholder 5">
            <a:extLst>
              <a:ext uri="{FF2B5EF4-FFF2-40B4-BE49-F238E27FC236}">
                <a16:creationId xmlns:a16="http://schemas.microsoft.com/office/drawing/2014/main" xmlns="" id="{24CBCC03-BB7B-8F4A-BDC0-0497BB610957}"/>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a:t>
            </a:fld>
            <a:endParaRPr lang="en-US" dirty="0"/>
          </a:p>
        </p:txBody>
      </p:sp>
    </p:spTree>
    <p:extLst>
      <p:ext uri="{BB962C8B-B14F-4D97-AF65-F5344CB8AC3E}">
        <p14:creationId xmlns:p14="http://schemas.microsoft.com/office/powerpoint/2010/main" val="2532785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2987CA-DEB8-1246-A8A0-FC212DE453AF}"/>
              </a:ext>
            </a:extLst>
          </p:cNvPr>
          <p:cNvSpPr>
            <a:spLocks noGrp="1"/>
          </p:cNvSpPr>
          <p:nvPr>
            <p:ph type="title"/>
          </p:nvPr>
        </p:nvSpPr>
        <p:spPr>
          <a:xfrm>
            <a:off x="831850" y="1709738"/>
            <a:ext cx="10515600" cy="2852737"/>
          </a:xfrm>
        </p:spPr>
        <p:txBody>
          <a:bodyPr anchor="b"/>
          <a:lstStyle>
            <a:lvl1pPr>
              <a:defRPr sz="6000">
                <a:solidFill>
                  <a:srgbClr val="002060"/>
                </a:solidFill>
              </a:defRPr>
            </a:lvl1pPr>
          </a:lstStyle>
          <a:p>
            <a:r>
              <a:rPr lang="en-US"/>
              <a:t>Click to edit Master title style</a:t>
            </a:r>
          </a:p>
        </p:txBody>
      </p:sp>
      <p:sp>
        <p:nvSpPr>
          <p:cNvPr id="3" name="Text Placeholder 2">
            <a:extLst>
              <a:ext uri="{FF2B5EF4-FFF2-40B4-BE49-F238E27FC236}">
                <a16:creationId xmlns:a16="http://schemas.microsoft.com/office/drawing/2014/main" xmlns="" id="{EAA34C65-DEA5-8F4A-A14B-0DF1A1E68918}"/>
              </a:ext>
            </a:extLst>
          </p:cNvPr>
          <p:cNvSpPr>
            <a:spLocks noGrp="1"/>
          </p:cNvSpPr>
          <p:nvPr>
            <p:ph type="body" idx="1"/>
          </p:nvPr>
        </p:nvSpPr>
        <p:spPr>
          <a:xfrm>
            <a:off x="831850" y="4589463"/>
            <a:ext cx="10515600" cy="1500187"/>
          </a:xfrm>
        </p:spPr>
        <p:txBody>
          <a:bodyPr/>
          <a:lstStyle>
            <a:lvl1pPr marL="0" indent="0">
              <a:buNone/>
              <a:defRPr sz="2400">
                <a:solidFill>
                  <a:srgbClr val="00206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1EFB5CC9-D24D-8D45-94E1-B8A6F082E35A}"/>
              </a:ext>
            </a:extLst>
          </p:cNvPr>
          <p:cNvSpPr>
            <a:spLocks noGrp="1"/>
          </p:cNvSpPr>
          <p:nvPr>
            <p:ph type="dt" sz="half" idx="10"/>
          </p:nvPr>
        </p:nvSpPr>
        <p:spPr>
          <a:xfrm>
            <a:off x="838200" y="6364028"/>
            <a:ext cx="1367971" cy="365125"/>
          </a:xfrm>
        </p:spPr>
        <p:txBody>
          <a:bodyPr/>
          <a:lstStyle/>
          <a:p>
            <a:r>
              <a:rPr lang="en-US"/>
              <a:t>© VTCA</a:t>
            </a:r>
          </a:p>
        </p:txBody>
      </p:sp>
      <p:sp>
        <p:nvSpPr>
          <p:cNvPr id="5" name="Footer Placeholder 4">
            <a:extLst>
              <a:ext uri="{FF2B5EF4-FFF2-40B4-BE49-F238E27FC236}">
                <a16:creationId xmlns:a16="http://schemas.microsoft.com/office/drawing/2014/main" xmlns="" id="{DBD43B7A-936C-F047-BD4A-CCBB3D41F0DF}"/>
              </a:ext>
            </a:extLst>
          </p:cNvPr>
          <p:cNvSpPr>
            <a:spLocks noGrp="1"/>
          </p:cNvSpPr>
          <p:nvPr>
            <p:ph type="ftr" sz="quarter" idx="11"/>
          </p:nvPr>
        </p:nvSpPr>
        <p:spPr/>
        <p:txBody>
          <a:bodyPr/>
          <a:lstStyle/>
          <a:p>
            <a:r>
              <a:rPr lang="en-US"/>
              <a:t>Subject Name</a:t>
            </a:r>
          </a:p>
        </p:txBody>
      </p:sp>
      <p:sp>
        <p:nvSpPr>
          <p:cNvPr id="6" name="Slide Number Placeholder 5">
            <a:extLst>
              <a:ext uri="{FF2B5EF4-FFF2-40B4-BE49-F238E27FC236}">
                <a16:creationId xmlns:a16="http://schemas.microsoft.com/office/drawing/2014/main" xmlns="" id="{96EEEBFE-C4A6-0541-B16A-380D3EAAB96F}"/>
              </a:ext>
            </a:extLst>
          </p:cNvPr>
          <p:cNvSpPr>
            <a:spLocks noGrp="1"/>
          </p:cNvSpPr>
          <p:nvPr>
            <p:ph type="sldNum" sz="quarter" idx="12"/>
          </p:nvPr>
        </p:nvSpPr>
        <p:spPr>
          <a:xfrm>
            <a:off x="10014856" y="6356350"/>
            <a:ext cx="1338943" cy="365125"/>
          </a:xfrm>
        </p:spPr>
        <p:txBody>
          <a:bodyPr/>
          <a:lstStyle/>
          <a:p>
            <a:fld id="{B9BA5F68-B450-774B-A94B-86322AF8B758}" type="slidenum">
              <a:rPr lang="en-US" smtClean="0"/>
              <a:t>‹#›</a:t>
            </a:fld>
            <a:endParaRPr lang="en-US"/>
          </a:p>
        </p:txBody>
      </p:sp>
    </p:spTree>
    <p:extLst>
      <p:ext uri="{BB962C8B-B14F-4D97-AF65-F5344CB8AC3E}">
        <p14:creationId xmlns:p14="http://schemas.microsoft.com/office/powerpoint/2010/main" val="3145714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56102A-A1F7-3842-AAEA-F5C7311EA1B8}"/>
              </a:ext>
            </a:extLst>
          </p:cNvPr>
          <p:cNvSpPr>
            <a:spLocks noGrp="1"/>
          </p:cNvSpPr>
          <p:nvPr>
            <p:ph type="title"/>
          </p:nvPr>
        </p:nvSpPr>
        <p:spPr>
          <a:xfrm>
            <a:off x="838200" y="278042"/>
            <a:ext cx="10515600" cy="635000"/>
          </a:xfrm>
        </p:spPr>
        <p:txBody>
          <a:bodyPr/>
          <a:lstStyle>
            <a:lvl1pPr>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F08251E2-F43C-F64D-B993-CE6609ED119D}"/>
              </a:ext>
            </a:extLst>
          </p:cNvPr>
          <p:cNvSpPr>
            <a:spLocks noGrp="1"/>
          </p:cNvSpPr>
          <p:nvPr>
            <p:ph sz="half" idx="1"/>
          </p:nvPr>
        </p:nvSpPr>
        <p:spPr>
          <a:xfrm>
            <a:off x="838200" y="1092429"/>
            <a:ext cx="5181600" cy="5084534"/>
          </a:xfrm>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xmlns="" id="{8704EDDE-EE3F-8F4B-9C7A-83E0406455BE}"/>
              </a:ext>
            </a:extLst>
          </p:cNvPr>
          <p:cNvSpPr>
            <a:spLocks noGrp="1"/>
          </p:cNvSpPr>
          <p:nvPr>
            <p:ph sz="half" idx="2"/>
          </p:nvPr>
        </p:nvSpPr>
        <p:spPr>
          <a:xfrm>
            <a:off x="6172200" y="1092429"/>
            <a:ext cx="5181600" cy="5084534"/>
          </a:xfrm>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xmlns="" id="{E9E15ADE-643D-314B-865E-D1A74E171C8E}"/>
              </a:ext>
            </a:extLst>
          </p:cNvPr>
          <p:cNvSpPr>
            <a:spLocks noGrp="1"/>
          </p:cNvSpPr>
          <p:nvPr>
            <p:ph type="dt" sz="half" idx="10"/>
          </p:nvPr>
        </p:nvSpPr>
        <p:spPr/>
        <p:txBody>
          <a:bodyPr/>
          <a:lstStyle/>
          <a:p>
            <a:r>
              <a:rPr lang="en-US"/>
              <a:t>© VTCA</a:t>
            </a:r>
          </a:p>
        </p:txBody>
      </p:sp>
      <p:sp>
        <p:nvSpPr>
          <p:cNvPr id="6" name="Footer Placeholder 5">
            <a:extLst>
              <a:ext uri="{FF2B5EF4-FFF2-40B4-BE49-F238E27FC236}">
                <a16:creationId xmlns:a16="http://schemas.microsoft.com/office/drawing/2014/main" xmlns="" id="{7C066CD4-6B44-554D-8C3E-1CC265FA54D3}"/>
              </a:ext>
            </a:extLst>
          </p:cNvPr>
          <p:cNvSpPr>
            <a:spLocks noGrp="1"/>
          </p:cNvSpPr>
          <p:nvPr>
            <p:ph type="ftr" sz="quarter" idx="11"/>
          </p:nvPr>
        </p:nvSpPr>
        <p:spPr/>
        <p:txBody>
          <a:bodyPr/>
          <a:lstStyle/>
          <a:p>
            <a:r>
              <a:rPr lang="en-US"/>
              <a:t>Subject Name</a:t>
            </a:r>
          </a:p>
        </p:txBody>
      </p:sp>
      <p:sp>
        <p:nvSpPr>
          <p:cNvPr id="7" name="Slide Number Placeholder 6">
            <a:extLst>
              <a:ext uri="{FF2B5EF4-FFF2-40B4-BE49-F238E27FC236}">
                <a16:creationId xmlns:a16="http://schemas.microsoft.com/office/drawing/2014/main" xmlns="" id="{5905A39C-E79D-054D-AA55-AE55FBA281B8}"/>
              </a:ext>
            </a:extLst>
          </p:cNvPr>
          <p:cNvSpPr>
            <a:spLocks noGrp="1"/>
          </p:cNvSpPr>
          <p:nvPr>
            <p:ph type="sldNum" sz="quarter" idx="12"/>
          </p:nvPr>
        </p:nvSpPr>
        <p:spPr/>
        <p:txBody>
          <a:bodyPr/>
          <a:lstStyle/>
          <a:p>
            <a:fld id="{B9BA5F68-B450-774B-A94B-86322AF8B758}" type="slidenum">
              <a:rPr lang="en-US" smtClean="0"/>
              <a:t>‹#›</a:t>
            </a:fld>
            <a:endParaRPr lang="en-US"/>
          </a:p>
        </p:txBody>
      </p:sp>
    </p:spTree>
    <p:extLst>
      <p:ext uri="{BB962C8B-B14F-4D97-AF65-F5344CB8AC3E}">
        <p14:creationId xmlns:p14="http://schemas.microsoft.com/office/powerpoint/2010/main" val="36874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1FA0EE-3CC4-5243-A94C-6FACDA7F8445}"/>
              </a:ext>
            </a:extLst>
          </p:cNvPr>
          <p:cNvSpPr>
            <a:spLocks noGrp="1"/>
          </p:cNvSpPr>
          <p:nvPr>
            <p:ph type="title"/>
          </p:nvPr>
        </p:nvSpPr>
        <p:spPr>
          <a:xfrm>
            <a:off x="839788" y="263527"/>
            <a:ext cx="10515600" cy="6635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xmlns="" id="{40930389-7090-CD40-BEBF-0637D2031B24}"/>
              </a:ext>
            </a:extLst>
          </p:cNvPr>
          <p:cNvSpPr>
            <a:spLocks noGrp="1"/>
          </p:cNvSpPr>
          <p:nvPr>
            <p:ph type="body" idx="1"/>
          </p:nvPr>
        </p:nvSpPr>
        <p:spPr>
          <a:xfrm>
            <a:off x="836612" y="1197884"/>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38DBABA1-0B0C-5D41-BD03-AF3497DBF438}"/>
              </a:ext>
            </a:extLst>
          </p:cNvPr>
          <p:cNvSpPr>
            <a:spLocks noGrp="1"/>
          </p:cNvSpPr>
          <p:nvPr>
            <p:ph sz="half" idx="2"/>
          </p:nvPr>
        </p:nvSpPr>
        <p:spPr>
          <a:xfrm>
            <a:off x="839788" y="2021796"/>
            <a:ext cx="5157787" cy="416786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7923744A-9292-8949-A87C-3B6979EA7CA4}"/>
              </a:ext>
            </a:extLst>
          </p:cNvPr>
          <p:cNvSpPr>
            <a:spLocks noGrp="1"/>
          </p:cNvSpPr>
          <p:nvPr>
            <p:ph type="body" sz="quarter" idx="3"/>
          </p:nvPr>
        </p:nvSpPr>
        <p:spPr>
          <a:xfrm>
            <a:off x="6194427" y="1197884"/>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xmlns="" id="{951ADD4A-DB10-FB4A-A9BA-9D3DB500D4B5}"/>
              </a:ext>
            </a:extLst>
          </p:cNvPr>
          <p:cNvSpPr>
            <a:spLocks noGrp="1"/>
          </p:cNvSpPr>
          <p:nvPr>
            <p:ph sz="quarter" idx="4"/>
          </p:nvPr>
        </p:nvSpPr>
        <p:spPr>
          <a:xfrm>
            <a:off x="6172200" y="2021796"/>
            <a:ext cx="5183188" cy="416786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xmlns="" id="{57B58B35-25F2-6941-BC63-14140DB153E2}"/>
              </a:ext>
            </a:extLst>
          </p:cNvPr>
          <p:cNvSpPr>
            <a:spLocks noGrp="1"/>
          </p:cNvSpPr>
          <p:nvPr>
            <p:ph type="dt" sz="half" idx="10"/>
          </p:nvPr>
        </p:nvSpPr>
        <p:spPr/>
        <p:txBody>
          <a:bodyPr/>
          <a:lstStyle/>
          <a:p>
            <a:r>
              <a:rPr lang="en-US"/>
              <a:t>© VTCA</a:t>
            </a:r>
          </a:p>
        </p:txBody>
      </p:sp>
      <p:sp>
        <p:nvSpPr>
          <p:cNvPr id="8" name="Footer Placeholder 7">
            <a:extLst>
              <a:ext uri="{FF2B5EF4-FFF2-40B4-BE49-F238E27FC236}">
                <a16:creationId xmlns:a16="http://schemas.microsoft.com/office/drawing/2014/main" xmlns="" id="{7A4CB44E-6D22-DC48-8A79-8CC24323AB88}"/>
              </a:ext>
            </a:extLst>
          </p:cNvPr>
          <p:cNvSpPr>
            <a:spLocks noGrp="1"/>
          </p:cNvSpPr>
          <p:nvPr>
            <p:ph type="ftr" sz="quarter" idx="11"/>
          </p:nvPr>
        </p:nvSpPr>
        <p:spPr/>
        <p:txBody>
          <a:bodyPr/>
          <a:lstStyle/>
          <a:p>
            <a:r>
              <a:rPr lang="en-US"/>
              <a:t>Subject Name</a:t>
            </a:r>
          </a:p>
        </p:txBody>
      </p:sp>
      <p:sp>
        <p:nvSpPr>
          <p:cNvPr id="9" name="Slide Number Placeholder 8">
            <a:extLst>
              <a:ext uri="{FF2B5EF4-FFF2-40B4-BE49-F238E27FC236}">
                <a16:creationId xmlns:a16="http://schemas.microsoft.com/office/drawing/2014/main" xmlns="" id="{14AC1E52-5D18-5A4D-B7CC-7DB931B3D351}"/>
              </a:ext>
            </a:extLst>
          </p:cNvPr>
          <p:cNvSpPr>
            <a:spLocks noGrp="1"/>
          </p:cNvSpPr>
          <p:nvPr>
            <p:ph type="sldNum" sz="quarter" idx="12"/>
          </p:nvPr>
        </p:nvSpPr>
        <p:spPr/>
        <p:txBody>
          <a:bodyPr/>
          <a:lstStyle/>
          <a:p>
            <a:fld id="{B9BA5F68-B450-774B-A94B-86322AF8B758}" type="slidenum">
              <a:rPr lang="en-US" smtClean="0"/>
              <a:t>‹#›</a:t>
            </a:fld>
            <a:endParaRPr lang="en-US"/>
          </a:p>
        </p:txBody>
      </p:sp>
    </p:spTree>
    <p:extLst>
      <p:ext uri="{BB962C8B-B14F-4D97-AF65-F5344CB8AC3E}">
        <p14:creationId xmlns:p14="http://schemas.microsoft.com/office/powerpoint/2010/main" val="960898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E28F28-5514-3C4F-8F16-87F0D27BFC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6E8C3861-35A6-C04A-AF18-0494795E52DC}"/>
              </a:ext>
            </a:extLst>
          </p:cNvPr>
          <p:cNvSpPr>
            <a:spLocks noGrp="1"/>
          </p:cNvSpPr>
          <p:nvPr>
            <p:ph type="dt" sz="half" idx="10"/>
          </p:nvPr>
        </p:nvSpPr>
        <p:spPr/>
        <p:txBody>
          <a:bodyPr/>
          <a:lstStyle/>
          <a:p>
            <a:r>
              <a:rPr lang="en-US"/>
              <a:t>© VTCA</a:t>
            </a:r>
          </a:p>
        </p:txBody>
      </p:sp>
      <p:sp>
        <p:nvSpPr>
          <p:cNvPr id="4" name="Footer Placeholder 3">
            <a:extLst>
              <a:ext uri="{FF2B5EF4-FFF2-40B4-BE49-F238E27FC236}">
                <a16:creationId xmlns:a16="http://schemas.microsoft.com/office/drawing/2014/main" xmlns="" id="{964A6BF7-1B35-7B45-8465-DA95BDF4F1F8}"/>
              </a:ext>
            </a:extLst>
          </p:cNvPr>
          <p:cNvSpPr>
            <a:spLocks noGrp="1"/>
          </p:cNvSpPr>
          <p:nvPr>
            <p:ph type="ftr" sz="quarter" idx="11"/>
          </p:nvPr>
        </p:nvSpPr>
        <p:spPr/>
        <p:txBody>
          <a:bodyPr/>
          <a:lstStyle/>
          <a:p>
            <a:r>
              <a:rPr lang="en-US"/>
              <a:t>Subject Name</a:t>
            </a:r>
          </a:p>
        </p:txBody>
      </p:sp>
      <p:sp>
        <p:nvSpPr>
          <p:cNvPr id="5" name="Slide Number Placeholder 4">
            <a:extLst>
              <a:ext uri="{FF2B5EF4-FFF2-40B4-BE49-F238E27FC236}">
                <a16:creationId xmlns:a16="http://schemas.microsoft.com/office/drawing/2014/main" xmlns="" id="{182ECE7A-5E3E-FA41-A2CF-2170043C16AA}"/>
              </a:ext>
            </a:extLst>
          </p:cNvPr>
          <p:cNvSpPr>
            <a:spLocks noGrp="1"/>
          </p:cNvSpPr>
          <p:nvPr>
            <p:ph type="sldNum" sz="quarter" idx="12"/>
          </p:nvPr>
        </p:nvSpPr>
        <p:spPr/>
        <p:txBody>
          <a:bodyPr/>
          <a:lstStyle/>
          <a:p>
            <a:fld id="{B9BA5F68-B450-774B-A94B-86322AF8B758}" type="slidenum">
              <a:rPr lang="en-US" smtClean="0"/>
              <a:t>‹#›</a:t>
            </a:fld>
            <a:endParaRPr lang="en-US"/>
          </a:p>
        </p:txBody>
      </p:sp>
    </p:spTree>
    <p:extLst>
      <p:ext uri="{BB962C8B-B14F-4D97-AF65-F5344CB8AC3E}">
        <p14:creationId xmlns:p14="http://schemas.microsoft.com/office/powerpoint/2010/main" val="185209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012E6E-C79E-5B49-9FDF-F6705D37C5C7}"/>
              </a:ext>
            </a:extLst>
          </p:cNvPr>
          <p:cNvSpPr>
            <a:spLocks noGrp="1"/>
          </p:cNvSpPr>
          <p:nvPr>
            <p:ph type="title"/>
          </p:nvPr>
        </p:nvSpPr>
        <p:spPr>
          <a:xfrm>
            <a:off x="839788" y="987424"/>
            <a:ext cx="3932237" cy="1069975"/>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2D2BB082-60EA-F742-971F-16B6DC7F2F04}"/>
              </a:ext>
            </a:extLst>
          </p:cNvPr>
          <p:cNvSpPr>
            <a:spLocks noGrp="1"/>
          </p:cNvSpPr>
          <p:nvPr>
            <p:ph idx="1"/>
          </p:nvPr>
        </p:nvSpPr>
        <p:spPr>
          <a:xfrm>
            <a:off x="4943344" y="987425"/>
            <a:ext cx="6408867" cy="52101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xmlns="" id="{0D0DA2A8-A776-FA4A-A5B2-6088AA8A5EF7}"/>
              </a:ext>
            </a:extLst>
          </p:cNvPr>
          <p:cNvSpPr>
            <a:spLocks noGrp="1"/>
          </p:cNvSpPr>
          <p:nvPr>
            <p:ph type="body" sz="half" idx="2"/>
          </p:nvPr>
        </p:nvSpPr>
        <p:spPr>
          <a:xfrm>
            <a:off x="839788" y="2057400"/>
            <a:ext cx="3932237" cy="4140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F9C5211-987C-0E4C-8A65-096CAF941FEF}"/>
              </a:ext>
            </a:extLst>
          </p:cNvPr>
          <p:cNvSpPr>
            <a:spLocks noGrp="1"/>
          </p:cNvSpPr>
          <p:nvPr>
            <p:ph type="dt" sz="half" idx="10"/>
          </p:nvPr>
        </p:nvSpPr>
        <p:spPr/>
        <p:txBody>
          <a:bodyPr/>
          <a:lstStyle/>
          <a:p>
            <a:r>
              <a:rPr lang="en-US"/>
              <a:t>© VTCA</a:t>
            </a:r>
          </a:p>
        </p:txBody>
      </p:sp>
      <p:sp>
        <p:nvSpPr>
          <p:cNvPr id="6" name="Footer Placeholder 5">
            <a:extLst>
              <a:ext uri="{FF2B5EF4-FFF2-40B4-BE49-F238E27FC236}">
                <a16:creationId xmlns:a16="http://schemas.microsoft.com/office/drawing/2014/main" xmlns="" id="{A7EC83AD-025F-B541-9368-2FEDDC6B1D1D}"/>
              </a:ext>
            </a:extLst>
          </p:cNvPr>
          <p:cNvSpPr>
            <a:spLocks noGrp="1"/>
          </p:cNvSpPr>
          <p:nvPr>
            <p:ph type="ftr" sz="quarter" idx="11"/>
          </p:nvPr>
        </p:nvSpPr>
        <p:spPr/>
        <p:txBody>
          <a:bodyPr/>
          <a:lstStyle/>
          <a:p>
            <a:r>
              <a:rPr lang="en-US"/>
              <a:t>Subject Name</a:t>
            </a:r>
          </a:p>
        </p:txBody>
      </p:sp>
      <p:sp>
        <p:nvSpPr>
          <p:cNvPr id="7" name="Slide Number Placeholder 6">
            <a:extLst>
              <a:ext uri="{FF2B5EF4-FFF2-40B4-BE49-F238E27FC236}">
                <a16:creationId xmlns:a16="http://schemas.microsoft.com/office/drawing/2014/main" xmlns="" id="{D0C98FAB-9E39-4442-B432-009E972C220A}"/>
              </a:ext>
            </a:extLst>
          </p:cNvPr>
          <p:cNvSpPr>
            <a:spLocks noGrp="1"/>
          </p:cNvSpPr>
          <p:nvPr>
            <p:ph type="sldNum" sz="quarter" idx="12"/>
          </p:nvPr>
        </p:nvSpPr>
        <p:spPr/>
        <p:txBody>
          <a:bodyPr/>
          <a:lstStyle/>
          <a:p>
            <a:fld id="{B9BA5F68-B450-774B-A94B-86322AF8B758}" type="slidenum">
              <a:rPr lang="en-US" smtClean="0"/>
              <a:t>‹#›</a:t>
            </a:fld>
            <a:endParaRPr lang="en-US"/>
          </a:p>
        </p:txBody>
      </p:sp>
    </p:spTree>
    <p:extLst>
      <p:ext uri="{BB962C8B-B14F-4D97-AF65-F5344CB8AC3E}">
        <p14:creationId xmlns:p14="http://schemas.microsoft.com/office/powerpoint/2010/main" val="862978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33CED7-2E22-7046-B671-644D9867C310}"/>
              </a:ext>
            </a:extLst>
          </p:cNvPr>
          <p:cNvSpPr>
            <a:spLocks noGrp="1"/>
          </p:cNvSpPr>
          <p:nvPr>
            <p:ph type="title"/>
          </p:nvPr>
        </p:nvSpPr>
        <p:spPr>
          <a:xfrm>
            <a:off x="839788" y="987424"/>
            <a:ext cx="3932237" cy="1069975"/>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E4637231-3259-8148-A59B-BCA49EE18422}"/>
              </a:ext>
            </a:extLst>
          </p:cNvPr>
          <p:cNvSpPr>
            <a:spLocks noGrp="1"/>
          </p:cNvSpPr>
          <p:nvPr>
            <p:ph type="pic" idx="1"/>
          </p:nvPr>
        </p:nvSpPr>
        <p:spPr>
          <a:xfrm>
            <a:off x="5183188" y="987425"/>
            <a:ext cx="6172200" cy="52035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xmlns="" id="{51F3E8CD-A682-AC45-B9C3-5CB1873728F1}"/>
              </a:ext>
            </a:extLst>
          </p:cNvPr>
          <p:cNvSpPr>
            <a:spLocks noGrp="1"/>
          </p:cNvSpPr>
          <p:nvPr>
            <p:ph type="body" sz="half" idx="2"/>
          </p:nvPr>
        </p:nvSpPr>
        <p:spPr>
          <a:xfrm>
            <a:off x="839788" y="2057400"/>
            <a:ext cx="3932237" cy="41335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B6DDB3D-EBBA-E54E-957D-18F54AC5AE6F}"/>
              </a:ext>
            </a:extLst>
          </p:cNvPr>
          <p:cNvSpPr>
            <a:spLocks noGrp="1"/>
          </p:cNvSpPr>
          <p:nvPr>
            <p:ph type="dt" sz="half" idx="10"/>
          </p:nvPr>
        </p:nvSpPr>
        <p:spPr/>
        <p:txBody>
          <a:bodyPr/>
          <a:lstStyle/>
          <a:p>
            <a:r>
              <a:rPr lang="en-US"/>
              <a:t>© VTCA</a:t>
            </a:r>
          </a:p>
        </p:txBody>
      </p:sp>
      <p:sp>
        <p:nvSpPr>
          <p:cNvPr id="6" name="Footer Placeholder 5">
            <a:extLst>
              <a:ext uri="{FF2B5EF4-FFF2-40B4-BE49-F238E27FC236}">
                <a16:creationId xmlns:a16="http://schemas.microsoft.com/office/drawing/2014/main" xmlns="" id="{EE068683-9DAF-2949-BB77-A0BA807B4E8A}"/>
              </a:ext>
            </a:extLst>
          </p:cNvPr>
          <p:cNvSpPr>
            <a:spLocks noGrp="1"/>
          </p:cNvSpPr>
          <p:nvPr>
            <p:ph type="ftr" sz="quarter" idx="11"/>
          </p:nvPr>
        </p:nvSpPr>
        <p:spPr/>
        <p:txBody>
          <a:bodyPr/>
          <a:lstStyle/>
          <a:p>
            <a:r>
              <a:rPr lang="en-US"/>
              <a:t>Subject Name</a:t>
            </a:r>
          </a:p>
        </p:txBody>
      </p:sp>
      <p:sp>
        <p:nvSpPr>
          <p:cNvPr id="7" name="Slide Number Placeholder 6">
            <a:extLst>
              <a:ext uri="{FF2B5EF4-FFF2-40B4-BE49-F238E27FC236}">
                <a16:creationId xmlns:a16="http://schemas.microsoft.com/office/drawing/2014/main" xmlns="" id="{03031D61-53FD-B847-BC95-73B6763ADD61}"/>
              </a:ext>
            </a:extLst>
          </p:cNvPr>
          <p:cNvSpPr>
            <a:spLocks noGrp="1"/>
          </p:cNvSpPr>
          <p:nvPr>
            <p:ph type="sldNum" sz="quarter" idx="12"/>
          </p:nvPr>
        </p:nvSpPr>
        <p:spPr/>
        <p:txBody>
          <a:bodyPr/>
          <a:lstStyle/>
          <a:p>
            <a:fld id="{B9BA5F68-B450-774B-A94B-86322AF8B758}" type="slidenum">
              <a:rPr lang="en-US" smtClean="0"/>
              <a:t>‹#›</a:t>
            </a:fld>
            <a:endParaRPr lang="en-US"/>
          </a:p>
        </p:txBody>
      </p:sp>
    </p:spTree>
    <p:extLst>
      <p:ext uri="{BB962C8B-B14F-4D97-AF65-F5344CB8AC3E}">
        <p14:creationId xmlns:p14="http://schemas.microsoft.com/office/powerpoint/2010/main" val="3178833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BD9D8-CC86-7E4D-A036-7F666D5814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B41D8279-4EB5-1B4C-AC96-6DA0B332F4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FF71BE1-3E91-AC49-9604-441E4DD3A9C7}"/>
              </a:ext>
            </a:extLst>
          </p:cNvPr>
          <p:cNvSpPr>
            <a:spLocks noGrp="1"/>
          </p:cNvSpPr>
          <p:nvPr>
            <p:ph type="dt" sz="half" idx="10"/>
          </p:nvPr>
        </p:nvSpPr>
        <p:spPr/>
        <p:txBody>
          <a:bodyPr/>
          <a:lstStyle/>
          <a:p>
            <a:r>
              <a:rPr lang="en-US"/>
              <a:t>© VTCA</a:t>
            </a:r>
          </a:p>
        </p:txBody>
      </p:sp>
      <p:sp>
        <p:nvSpPr>
          <p:cNvPr id="5" name="Footer Placeholder 4">
            <a:extLst>
              <a:ext uri="{FF2B5EF4-FFF2-40B4-BE49-F238E27FC236}">
                <a16:creationId xmlns:a16="http://schemas.microsoft.com/office/drawing/2014/main" xmlns="" id="{7C5F1837-E4C0-A34F-B38C-CBF0D65B8F14}"/>
              </a:ext>
            </a:extLst>
          </p:cNvPr>
          <p:cNvSpPr>
            <a:spLocks noGrp="1"/>
          </p:cNvSpPr>
          <p:nvPr>
            <p:ph type="ftr" sz="quarter" idx="11"/>
          </p:nvPr>
        </p:nvSpPr>
        <p:spPr/>
        <p:txBody>
          <a:bodyPr/>
          <a:lstStyle/>
          <a:p>
            <a:r>
              <a:rPr lang="en-US"/>
              <a:t>Subject Name</a:t>
            </a:r>
          </a:p>
        </p:txBody>
      </p:sp>
      <p:sp>
        <p:nvSpPr>
          <p:cNvPr id="6" name="Slide Number Placeholder 5">
            <a:extLst>
              <a:ext uri="{FF2B5EF4-FFF2-40B4-BE49-F238E27FC236}">
                <a16:creationId xmlns:a16="http://schemas.microsoft.com/office/drawing/2014/main" xmlns="" id="{AE605FF2-DF89-7143-8050-5F1B7B5C51E8}"/>
              </a:ext>
            </a:extLst>
          </p:cNvPr>
          <p:cNvSpPr>
            <a:spLocks noGrp="1"/>
          </p:cNvSpPr>
          <p:nvPr>
            <p:ph type="sldNum" sz="quarter" idx="12"/>
          </p:nvPr>
        </p:nvSpPr>
        <p:spPr/>
        <p:txBody>
          <a:bodyPr/>
          <a:lstStyle/>
          <a:p>
            <a:fld id="{B9BA5F68-B450-774B-A94B-86322AF8B758}" type="slidenum">
              <a:rPr lang="en-US" smtClean="0"/>
              <a:t>‹#›</a:t>
            </a:fld>
            <a:endParaRPr lang="en-US"/>
          </a:p>
        </p:txBody>
      </p:sp>
    </p:spTree>
    <p:extLst>
      <p:ext uri="{BB962C8B-B14F-4D97-AF65-F5344CB8AC3E}">
        <p14:creationId xmlns:p14="http://schemas.microsoft.com/office/powerpoint/2010/main" val="2775914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xmlns="" id="{A4C0672D-63A5-7F4F-996A-A49C94A186D4}"/>
              </a:ext>
            </a:extLst>
          </p:cNvPr>
          <p:cNvPicPr>
            <a:picLocks noChangeAspect="1"/>
          </p:cNvPicPr>
          <p:nvPr userDrawn="1"/>
        </p:nvPicPr>
        <p:blipFill>
          <a:blip r:embed="rId13"/>
          <a:stretch>
            <a:fillRect/>
          </a:stretch>
        </p:blipFill>
        <p:spPr>
          <a:xfrm>
            <a:off x="-17315" y="345287"/>
            <a:ext cx="12192000" cy="475488"/>
          </a:xfrm>
          <a:prstGeom prst="rect">
            <a:avLst/>
          </a:prstGeom>
        </p:spPr>
      </p:pic>
      <p:sp>
        <p:nvSpPr>
          <p:cNvPr id="2" name="Title Placeholder 1">
            <a:extLst>
              <a:ext uri="{FF2B5EF4-FFF2-40B4-BE49-F238E27FC236}">
                <a16:creationId xmlns:a16="http://schemas.microsoft.com/office/drawing/2014/main" xmlns="" id="{FDEC1233-5907-7143-8A9A-729AB9D49605}"/>
              </a:ext>
            </a:extLst>
          </p:cNvPr>
          <p:cNvSpPr>
            <a:spLocks noGrp="1"/>
          </p:cNvSpPr>
          <p:nvPr>
            <p:ph type="title"/>
          </p:nvPr>
        </p:nvSpPr>
        <p:spPr>
          <a:xfrm>
            <a:off x="838200" y="254955"/>
            <a:ext cx="10515600" cy="6778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xmlns="" id="{7C2E4728-1E09-A64F-9A06-2F96BC71F324}"/>
              </a:ext>
            </a:extLst>
          </p:cNvPr>
          <p:cNvSpPr>
            <a:spLocks noGrp="1"/>
          </p:cNvSpPr>
          <p:nvPr>
            <p:ph type="body" idx="1"/>
          </p:nvPr>
        </p:nvSpPr>
        <p:spPr>
          <a:xfrm>
            <a:off x="838200" y="1055881"/>
            <a:ext cx="10515600" cy="51417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D314233A-AE14-694A-BB8D-3E28E47EE53A}"/>
              </a:ext>
            </a:extLst>
          </p:cNvPr>
          <p:cNvSpPr>
            <a:spLocks noGrp="1"/>
          </p:cNvSpPr>
          <p:nvPr>
            <p:ph type="dt" sz="half" idx="2"/>
          </p:nvPr>
        </p:nvSpPr>
        <p:spPr>
          <a:xfrm>
            <a:off x="838201" y="6356350"/>
            <a:ext cx="1411514"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 VTC Academy</a:t>
            </a:r>
          </a:p>
        </p:txBody>
      </p:sp>
      <p:sp>
        <p:nvSpPr>
          <p:cNvPr id="5" name="Footer Placeholder 4">
            <a:extLst>
              <a:ext uri="{FF2B5EF4-FFF2-40B4-BE49-F238E27FC236}">
                <a16:creationId xmlns:a16="http://schemas.microsoft.com/office/drawing/2014/main" xmlns="" id="{85E08028-B976-7C44-A1F6-F7265A55443D}"/>
              </a:ext>
            </a:extLst>
          </p:cNvPr>
          <p:cNvSpPr>
            <a:spLocks noGrp="1"/>
          </p:cNvSpPr>
          <p:nvPr>
            <p:ph type="ftr" sz="quarter" idx="3"/>
          </p:nvPr>
        </p:nvSpPr>
        <p:spPr>
          <a:xfrm>
            <a:off x="2365828" y="6356350"/>
            <a:ext cx="748937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Course Introduction</a:t>
            </a:r>
          </a:p>
        </p:txBody>
      </p:sp>
      <p:sp>
        <p:nvSpPr>
          <p:cNvPr id="6" name="Slide Number Placeholder 5">
            <a:extLst>
              <a:ext uri="{FF2B5EF4-FFF2-40B4-BE49-F238E27FC236}">
                <a16:creationId xmlns:a16="http://schemas.microsoft.com/office/drawing/2014/main" xmlns="" id="{1836F93A-8372-7749-B2E4-1B714A6CCF1E}"/>
              </a:ext>
            </a:extLst>
          </p:cNvPr>
          <p:cNvSpPr>
            <a:spLocks noGrp="1"/>
          </p:cNvSpPr>
          <p:nvPr>
            <p:ph type="sldNum" sz="quarter" idx="4"/>
          </p:nvPr>
        </p:nvSpPr>
        <p:spPr>
          <a:xfrm>
            <a:off x="9985828" y="6356350"/>
            <a:ext cx="136797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BA5F68-B450-774B-A94B-86322AF8B758}" type="slidenum">
              <a:rPr lang="en-US" smtClean="0"/>
              <a:pPr/>
              <a:t>‹#›</a:t>
            </a:fld>
            <a:endParaRPr lang="en-US"/>
          </a:p>
        </p:txBody>
      </p:sp>
      <p:pic>
        <p:nvPicPr>
          <p:cNvPr id="12" name="Picture 11">
            <a:extLst>
              <a:ext uri="{FF2B5EF4-FFF2-40B4-BE49-F238E27FC236}">
                <a16:creationId xmlns:a16="http://schemas.microsoft.com/office/drawing/2014/main" xmlns="" id="{6402E568-18E6-9A43-8CDC-1DF38DFF6BB5}"/>
              </a:ext>
            </a:extLst>
          </p:cNvPr>
          <p:cNvPicPr>
            <a:picLocks noChangeAspect="1"/>
          </p:cNvPicPr>
          <p:nvPr userDrawn="1"/>
        </p:nvPicPr>
        <p:blipFill>
          <a:blip r:embed="rId14"/>
          <a:stretch>
            <a:fillRect/>
          </a:stretch>
        </p:blipFill>
        <p:spPr>
          <a:xfrm>
            <a:off x="9087694" y="306094"/>
            <a:ext cx="3116019" cy="571270"/>
          </a:xfrm>
          <a:prstGeom prst="rect">
            <a:avLst/>
          </a:prstGeom>
        </p:spPr>
      </p:pic>
    </p:spTree>
    <p:extLst>
      <p:ext uri="{BB962C8B-B14F-4D97-AF65-F5344CB8AC3E}">
        <p14:creationId xmlns:p14="http://schemas.microsoft.com/office/powerpoint/2010/main" val="178060349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5" r:id="rId7"/>
    <p:sldLayoutId id="2147483686" r:id="rId8"/>
    <p:sldLayoutId id="2147483687" r:id="rId9"/>
    <p:sldLayoutId id="2147483688" r:id="rId10"/>
    <p:sldLayoutId id="214748368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28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206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quantrimang.com/11-meo-tim-kiem-nang-cao-voi-google-85536" TargetMode="External"/><Relationship Id="rId7" Type="http://schemas.openxmlformats.org/officeDocument/2006/relationships/hyperlink" Target="http://ngocchinh.com/thu-thuat-tim-kiem-tren-google/" TargetMode="External"/><Relationship Id="rId2" Type="http://schemas.openxmlformats.org/officeDocument/2006/relationships/hyperlink" Target="http://kenh14.vn/ung-dung-thu-thuat/8-thu-thuat-tim-kiem-tren-google-ban-se-rat-thiet-thoi-neu-khong-biet-2015092708282283.chn" TargetMode="External"/><Relationship Id="rId1" Type="http://schemas.openxmlformats.org/officeDocument/2006/relationships/slideLayout" Target="../slideLayouts/slideLayout2.xml"/><Relationship Id="rId6" Type="http://schemas.openxmlformats.org/officeDocument/2006/relationships/hyperlink" Target="https://support.google.com/websearch/answer/134479?hl=vi&amp;amp;ref_topic=3081620" TargetMode="External"/><Relationship Id="rId5" Type="http://schemas.openxmlformats.org/officeDocument/2006/relationships/hyperlink" Target="https://support.google.com/websearch/answer/134479?hl=en&amp;amp;ref_topic=3081620" TargetMode="External"/><Relationship Id="rId4" Type="http://schemas.openxmlformats.org/officeDocument/2006/relationships/hyperlink" Target="https://viblo.asia/p/ky-nang-tim-kiem-va-phan-tich-thong-tin-bxjeZwydkJZ"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3D9EB45-1C59-C541-92E7-6FE421F29085}"/>
              </a:ext>
            </a:extLst>
          </p:cNvPr>
          <p:cNvSpPr>
            <a:spLocks noGrp="1"/>
          </p:cNvSpPr>
          <p:nvPr>
            <p:ph type="ctrTitle"/>
          </p:nvPr>
        </p:nvSpPr>
        <p:spPr/>
        <p:txBody>
          <a:bodyPr/>
          <a:lstStyle/>
          <a:p>
            <a:r>
              <a:rPr lang="en-US" dirty="0" smtClean="0"/>
              <a:t>CƠ BẢN VỀ MẠNG MÁY TÍNH</a:t>
            </a:r>
            <a:endParaRPr lang="en-US" dirty="0"/>
          </a:p>
        </p:txBody>
      </p:sp>
    </p:spTree>
    <p:extLst>
      <p:ext uri="{BB962C8B-B14F-4D97-AF65-F5344CB8AC3E}">
        <p14:creationId xmlns:p14="http://schemas.microsoft.com/office/powerpoint/2010/main" val="2854215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a:t>Mô hình Workgroup</a:t>
            </a:r>
            <a:endParaRPr lang="en-US" sz="3200" dirty="0"/>
          </a:p>
        </p:txBody>
      </p:sp>
      <p:sp>
        <p:nvSpPr>
          <p:cNvPr id="3" name="Content Placeholder 2">
            <a:extLst>
              <a:ext uri="{FF2B5EF4-FFF2-40B4-BE49-F238E27FC236}">
                <a16:creationId xmlns:a16="http://schemas.microsoft.com/office/drawing/2014/main" xmlns="" id="{21309EEA-748E-1B4D-9BA2-2ADAA2FBB16C}"/>
              </a:ext>
            </a:extLst>
          </p:cNvPr>
          <p:cNvSpPr>
            <a:spLocks noGrp="1"/>
          </p:cNvSpPr>
          <p:nvPr>
            <p:ph idx="1"/>
          </p:nvPr>
        </p:nvSpPr>
        <p:spPr>
          <a:xfrm>
            <a:off x="838200" y="1074057"/>
            <a:ext cx="10683240" cy="5647418"/>
          </a:xfrm>
        </p:spPr>
        <p:txBody>
          <a:bodyPr>
            <a:normAutofit/>
          </a:bodyPr>
          <a:lstStyle/>
          <a:p>
            <a:r>
              <a:rPr lang="vi-VN">
                <a:latin typeface="Calibri" panose="020F0502020204030204" pitchFamily="34" charset="0"/>
                <a:cs typeface="Calibri" panose="020F0502020204030204" pitchFamily="34" charset="0"/>
              </a:rPr>
              <a:t>Là một mạng ngang hàng (peer-to-peer)</a:t>
            </a:r>
          </a:p>
          <a:p>
            <a:r>
              <a:rPr lang="vi-VN">
                <a:latin typeface="Calibri" panose="020F0502020204030204" pitchFamily="34" charset="0"/>
                <a:cs typeface="Calibri" panose="020F0502020204030204" pitchFamily="34" charset="0"/>
              </a:rPr>
              <a:t>Các máy tính nối mạng được đặt tại nơi có thể kết nối vật lý chúng  với nhau</a:t>
            </a:r>
          </a:p>
          <a:p>
            <a:r>
              <a:rPr lang="vi-VN">
                <a:latin typeface="Calibri" panose="020F0502020204030204" pitchFamily="34" charset="0"/>
                <a:cs typeface="Calibri" panose="020F0502020204030204" pitchFamily="34" charset="0"/>
              </a:rPr>
              <a:t>Người dùng là một phần của cùng một mạng</a:t>
            </a:r>
          </a:p>
          <a:p>
            <a:r>
              <a:rPr lang="vi-VN">
                <a:latin typeface="Calibri" panose="020F0502020204030204" pitchFamily="34" charset="0"/>
                <a:cs typeface="Calibri" panose="020F0502020204030204" pitchFamily="34" charset="0"/>
              </a:rPr>
              <a:t>Một hay nhiều máy tính có thể có một hoặc nhiều tài nguyên chia  sẻ</a:t>
            </a:r>
          </a:p>
          <a:p>
            <a:r>
              <a:rPr lang="vi-VN">
                <a:latin typeface="Calibri" panose="020F0502020204030204" pitchFamily="34" charset="0"/>
                <a:cs typeface="Calibri" panose="020F0502020204030204" pitchFamily="34" charset="0"/>
              </a:rPr>
              <a:t>Có một cơ sở dữ liệu tài khoản cục bộ</a:t>
            </a:r>
            <a:endParaRPr lang="en-US">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xmlns=""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xmlns=""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10</a:t>
            </a:fld>
            <a:endParaRPr lang="en-US" dirty="0"/>
          </a:p>
        </p:txBody>
      </p:sp>
    </p:spTree>
    <p:extLst>
      <p:ext uri="{BB962C8B-B14F-4D97-AF65-F5344CB8AC3E}">
        <p14:creationId xmlns:p14="http://schemas.microsoft.com/office/powerpoint/2010/main" val="3340777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a:t>Mô hình Workgroup</a:t>
            </a:r>
            <a:endParaRPr lang="en-US" sz="3200" dirty="0"/>
          </a:p>
        </p:txBody>
      </p:sp>
      <p:sp>
        <p:nvSpPr>
          <p:cNvPr id="3" name="Content Placeholder 2">
            <a:extLst>
              <a:ext uri="{FF2B5EF4-FFF2-40B4-BE49-F238E27FC236}">
                <a16:creationId xmlns:a16="http://schemas.microsoft.com/office/drawing/2014/main" xmlns="" id="{21309EEA-748E-1B4D-9BA2-2ADAA2FBB16C}"/>
              </a:ext>
            </a:extLst>
          </p:cNvPr>
          <p:cNvSpPr>
            <a:spLocks noGrp="1"/>
          </p:cNvSpPr>
          <p:nvPr>
            <p:ph idx="1"/>
          </p:nvPr>
        </p:nvSpPr>
        <p:spPr>
          <a:xfrm>
            <a:off x="838200" y="1074057"/>
            <a:ext cx="10683240" cy="5647418"/>
          </a:xfrm>
        </p:spPr>
        <p:txBody>
          <a:bodyPr>
            <a:normAutofit/>
          </a:bodyPr>
          <a:lstStyle/>
          <a:p>
            <a:r>
              <a:rPr lang="vi-VN">
                <a:latin typeface="Calibri" panose="020F0502020204030204" pitchFamily="34" charset="0"/>
                <a:cs typeface="Calibri" panose="020F0502020204030204" pitchFamily="34" charset="0"/>
              </a:rPr>
              <a:t>Ưu điểm</a:t>
            </a:r>
          </a:p>
          <a:p>
            <a:pPr lvl="1"/>
            <a:r>
              <a:rPr lang="vi-VN">
                <a:latin typeface="Calibri" panose="020F0502020204030204" pitchFamily="34" charset="0"/>
                <a:cs typeface="Calibri" panose="020F0502020204030204" pitchFamily="34" charset="0"/>
              </a:rPr>
              <a:t>Thiết kế đơn giản và dễ triển khai</a:t>
            </a:r>
          </a:p>
          <a:p>
            <a:pPr lvl="1"/>
            <a:r>
              <a:rPr lang="vi-VN">
                <a:latin typeface="Calibri" panose="020F0502020204030204" pitchFamily="34" charset="0"/>
                <a:cs typeface="Calibri" panose="020F0502020204030204" pitchFamily="34" charset="0"/>
              </a:rPr>
              <a:t>Dễ dàng chia sẻ tài nguyên</a:t>
            </a:r>
          </a:p>
          <a:p>
            <a:pPr lvl="1"/>
            <a:r>
              <a:rPr lang="vi-VN">
                <a:latin typeface="Calibri" panose="020F0502020204030204" pitchFamily="34" charset="0"/>
                <a:cs typeface="Calibri" panose="020F0502020204030204" pitchFamily="34" charset="0"/>
              </a:rPr>
              <a:t>Phù hợp với số lượng người dùng hạn chế</a:t>
            </a:r>
          </a:p>
          <a:p>
            <a:r>
              <a:rPr lang="vi-VN">
                <a:latin typeface="Calibri" panose="020F0502020204030204" pitchFamily="34" charset="0"/>
                <a:cs typeface="Calibri" panose="020F0502020204030204" pitchFamily="34" charset="0"/>
              </a:rPr>
              <a:t>Nhược điểm</a:t>
            </a:r>
          </a:p>
          <a:p>
            <a:pPr lvl="1"/>
            <a:r>
              <a:rPr lang="vi-VN">
                <a:latin typeface="Calibri" panose="020F0502020204030204" pitchFamily="34" charset="0"/>
                <a:cs typeface="Calibri" panose="020F0502020204030204" pitchFamily="34" charset="0"/>
              </a:rPr>
              <a:t>Quản trị không tập trung</a:t>
            </a:r>
          </a:p>
          <a:p>
            <a:pPr lvl="1"/>
            <a:r>
              <a:rPr lang="vi-VN">
                <a:latin typeface="Calibri" panose="020F0502020204030204" pitchFamily="34" charset="0"/>
                <a:cs typeface="Calibri" panose="020F0502020204030204" pitchFamily="34" charset="0"/>
              </a:rPr>
              <a:t>Trùng lặp tài khoản</a:t>
            </a:r>
          </a:p>
          <a:p>
            <a:pPr lvl="1"/>
            <a:r>
              <a:rPr lang="vi-VN">
                <a:latin typeface="Calibri" panose="020F0502020204030204" pitchFamily="34" charset="0"/>
                <a:cs typeface="Calibri" panose="020F0502020204030204" pitchFamily="34" charset="0"/>
              </a:rPr>
              <a:t>Không hiệu quả đối với mạng lớn</a:t>
            </a:r>
            <a:endParaRPr lang="en-US">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xmlns=""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xmlns=""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11</a:t>
            </a:fld>
            <a:endParaRPr lang="en-US" dirty="0"/>
          </a:p>
        </p:txBody>
      </p:sp>
    </p:spTree>
    <p:extLst>
      <p:ext uri="{BB962C8B-B14F-4D97-AF65-F5344CB8AC3E}">
        <p14:creationId xmlns:p14="http://schemas.microsoft.com/office/powerpoint/2010/main" val="3716222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a:t>Mô hình Domain</a:t>
            </a:r>
            <a:endParaRPr lang="en-US" sz="3200" dirty="0"/>
          </a:p>
        </p:txBody>
      </p:sp>
      <p:sp>
        <p:nvSpPr>
          <p:cNvPr id="3" name="Content Placeholder 2">
            <a:extLst>
              <a:ext uri="{FF2B5EF4-FFF2-40B4-BE49-F238E27FC236}">
                <a16:creationId xmlns:a16="http://schemas.microsoft.com/office/drawing/2014/main" xmlns="" id="{21309EEA-748E-1B4D-9BA2-2ADAA2FBB16C}"/>
              </a:ext>
            </a:extLst>
          </p:cNvPr>
          <p:cNvSpPr>
            <a:spLocks noGrp="1"/>
          </p:cNvSpPr>
          <p:nvPr>
            <p:ph idx="1"/>
          </p:nvPr>
        </p:nvSpPr>
        <p:spPr>
          <a:xfrm>
            <a:off x="838200" y="1074057"/>
            <a:ext cx="10683240" cy="5647418"/>
          </a:xfrm>
        </p:spPr>
        <p:txBody>
          <a:bodyPr>
            <a:normAutofit/>
          </a:bodyPr>
          <a:lstStyle/>
          <a:p>
            <a:r>
              <a:rPr lang="vi-VN">
                <a:latin typeface="Calibri" panose="020F0502020204030204" pitchFamily="34" charset="0"/>
                <a:cs typeface="Calibri" panose="020F0502020204030204" pitchFamily="34" charset="0"/>
              </a:rPr>
              <a:t>Các máy tính nối mạng được nhóm lô-gíc với nhau để một hay  nhiều máy có thể cùng chia sẻ tài nguyên</a:t>
            </a:r>
          </a:p>
          <a:p>
            <a:r>
              <a:rPr lang="vi-VN">
                <a:latin typeface="Calibri" panose="020F0502020204030204" pitchFamily="34" charset="0"/>
                <a:cs typeface="Calibri" panose="020F0502020204030204" pitchFamily="34" charset="0"/>
              </a:rPr>
              <a:t>Được tổ chức theo hệ thống kế thừa</a:t>
            </a:r>
          </a:p>
          <a:p>
            <a:r>
              <a:rPr lang="vi-VN">
                <a:latin typeface="Calibri" panose="020F0502020204030204" pitchFamily="34" charset="0"/>
                <a:cs typeface="Calibri" panose="020F0502020204030204" pitchFamily="34" charset="0"/>
              </a:rPr>
              <a:t>Có một cơ sở dữ liệu thư mục miền tập trung chứa tài khỏan  người dùng và thông tin bảo mật của tất cả mọi người trong  domain đó</a:t>
            </a:r>
          </a:p>
          <a:p>
            <a:r>
              <a:rPr lang="vi-VN">
                <a:latin typeface="Calibri" panose="020F0502020204030204" pitchFamily="34" charset="0"/>
                <a:cs typeface="Calibri" panose="020F0502020204030204" pitchFamily="34" charset="0"/>
              </a:rPr>
              <a:t>Các máy tính trong domain chia sẻ chung cơ sở dữ liệu</a:t>
            </a:r>
          </a:p>
          <a:p>
            <a:r>
              <a:rPr lang="vi-VN">
                <a:latin typeface="Calibri" panose="020F0502020204030204" pitchFamily="34" charset="0"/>
                <a:cs typeface="Calibri" panose="020F0502020204030204" pitchFamily="34" charset="0"/>
              </a:rPr>
              <a:t>Một máy tính được cấu hình giữ vai trò là một server trung tâm hay  bộ điều khiển domain sơ cấp (Primary Domain Controller – PDC)</a:t>
            </a:r>
          </a:p>
          <a:p>
            <a:r>
              <a:rPr lang="vi-VN">
                <a:latin typeface="Calibri" panose="020F0502020204030204" pitchFamily="34" charset="0"/>
                <a:cs typeface="Calibri" panose="020F0502020204030204" pitchFamily="34" charset="0"/>
              </a:rPr>
              <a:t>Có thêm một server bổ sung, hay bộ điều khiển domain thứ cấp  (Backup Domain Controller - BDC)</a:t>
            </a:r>
            <a:endParaRPr lang="en-US">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xmlns=""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xmlns=""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12</a:t>
            </a:fld>
            <a:endParaRPr lang="en-US" dirty="0"/>
          </a:p>
        </p:txBody>
      </p:sp>
    </p:spTree>
    <p:extLst>
      <p:ext uri="{BB962C8B-B14F-4D97-AF65-F5344CB8AC3E}">
        <p14:creationId xmlns:p14="http://schemas.microsoft.com/office/powerpoint/2010/main" val="31165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a:t>Mô hình Domain</a:t>
            </a:r>
            <a:endParaRPr lang="en-US" sz="3200" dirty="0"/>
          </a:p>
        </p:txBody>
      </p:sp>
      <p:sp>
        <p:nvSpPr>
          <p:cNvPr id="3" name="Content Placeholder 2">
            <a:extLst>
              <a:ext uri="{FF2B5EF4-FFF2-40B4-BE49-F238E27FC236}">
                <a16:creationId xmlns:a16="http://schemas.microsoft.com/office/drawing/2014/main" xmlns="" id="{21309EEA-748E-1B4D-9BA2-2ADAA2FBB16C}"/>
              </a:ext>
            </a:extLst>
          </p:cNvPr>
          <p:cNvSpPr>
            <a:spLocks noGrp="1"/>
          </p:cNvSpPr>
          <p:nvPr>
            <p:ph idx="1"/>
          </p:nvPr>
        </p:nvSpPr>
        <p:spPr>
          <a:xfrm>
            <a:off x="838200" y="1074057"/>
            <a:ext cx="10683240" cy="5647418"/>
          </a:xfrm>
        </p:spPr>
        <p:txBody>
          <a:bodyPr>
            <a:normAutofit/>
          </a:bodyPr>
          <a:lstStyle/>
          <a:p>
            <a:r>
              <a:rPr lang="vi-VN">
                <a:latin typeface="Calibri" panose="020F0502020204030204" pitchFamily="34" charset="0"/>
                <a:cs typeface="Calibri" panose="020F0502020204030204" pitchFamily="34" charset="0"/>
              </a:rPr>
              <a:t>Ưu điểm</a:t>
            </a:r>
          </a:p>
          <a:p>
            <a:pPr lvl="1"/>
            <a:r>
              <a:rPr lang="vi-VN">
                <a:latin typeface="Calibri" panose="020F0502020204030204" pitchFamily="34" charset="0"/>
                <a:cs typeface="Calibri" panose="020F0502020204030204" pitchFamily="34" charset="0"/>
              </a:rPr>
              <a:t>Quản lý tập trung</a:t>
            </a:r>
          </a:p>
          <a:p>
            <a:pPr lvl="1"/>
            <a:r>
              <a:rPr lang="vi-VN">
                <a:latin typeface="Calibri" panose="020F0502020204030204" pitchFamily="34" charset="0"/>
                <a:cs typeface="Calibri" panose="020F0502020204030204" pitchFamily="34" charset="0"/>
              </a:rPr>
              <a:t>Quản lý bảo mật tập trung</a:t>
            </a:r>
          </a:p>
          <a:p>
            <a:r>
              <a:rPr lang="vi-VN">
                <a:latin typeface="Calibri" panose="020F0502020204030204" pitchFamily="34" charset="0"/>
                <a:cs typeface="Calibri" panose="020F0502020204030204" pitchFamily="34" charset="0"/>
              </a:rPr>
              <a:t>Nhược điểm</a:t>
            </a:r>
          </a:p>
          <a:p>
            <a:pPr lvl="1"/>
            <a:r>
              <a:rPr lang="vi-VN">
                <a:latin typeface="Calibri" panose="020F0502020204030204" pitchFamily="34" charset="0"/>
                <a:cs typeface="Calibri" panose="020F0502020204030204" pitchFamily="34" charset="0"/>
              </a:rPr>
              <a:t>Quản trị phức tạp hơn</a:t>
            </a:r>
          </a:p>
          <a:p>
            <a:pPr lvl="1"/>
            <a:r>
              <a:rPr lang="vi-VN">
                <a:latin typeface="Calibri" panose="020F0502020204030204" pitchFamily="34" charset="0"/>
                <a:cs typeface="Calibri" panose="020F0502020204030204" pitchFamily="34" charset="0"/>
              </a:rPr>
              <a:t>Chia sẻ tài nguyên phức tạp hơn</a:t>
            </a:r>
            <a:endParaRPr lang="en-US">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xmlns=""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xmlns=""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13</a:t>
            </a:fld>
            <a:endParaRPr lang="en-US" dirty="0"/>
          </a:p>
        </p:txBody>
      </p:sp>
    </p:spTree>
    <p:extLst>
      <p:ext uri="{BB962C8B-B14F-4D97-AF65-F5344CB8AC3E}">
        <p14:creationId xmlns:p14="http://schemas.microsoft.com/office/powerpoint/2010/main" val="98358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a:t>Internet</a:t>
            </a:r>
            <a:endParaRPr lang="en-US" sz="3200" dirty="0"/>
          </a:p>
        </p:txBody>
      </p:sp>
      <p:sp>
        <p:nvSpPr>
          <p:cNvPr id="3" name="Content Placeholder 2">
            <a:extLst>
              <a:ext uri="{FF2B5EF4-FFF2-40B4-BE49-F238E27FC236}">
                <a16:creationId xmlns:a16="http://schemas.microsoft.com/office/drawing/2014/main" xmlns="" id="{21309EEA-748E-1B4D-9BA2-2ADAA2FBB16C}"/>
              </a:ext>
            </a:extLst>
          </p:cNvPr>
          <p:cNvSpPr>
            <a:spLocks noGrp="1"/>
          </p:cNvSpPr>
          <p:nvPr>
            <p:ph idx="1"/>
          </p:nvPr>
        </p:nvSpPr>
        <p:spPr>
          <a:xfrm>
            <a:off x="838200" y="1074057"/>
            <a:ext cx="10683240" cy="5647418"/>
          </a:xfrm>
        </p:spPr>
        <p:txBody>
          <a:bodyPr>
            <a:normAutofit/>
          </a:bodyPr>
          <a:lstStyle/>
          <a:p>
            <a:r>
              <a:rPr lang="vi-VN">
                <a:latin typeface="Calibri" panose="020F0502020204030204" pitchFamily="34" charset="0"/>
                <a:cs typeface="Calibri" panose="020F0502020204030204" pitchFamily="34" charset="0"/>
              </a:rPr>
              <a:t>Internet là mạng máy tính lớn nhất thế giới</a:t>
            </a:r>
          </a:p>
          <a:p>
            <a:r>
              <a:rPr lang="vi-VN">
                <a:latin typeface="Calibri" panose="020F0502020204030204" pitchFamily="34" charset="0"/>
                <a:cs typeface="Calibri" panose="020F0502020204030204" pitchFamily="34" charset="0"/>
              </a:rPr>
              <a:t>Internet hay Net là một mạng của các mạng, toàn bộ việc trao đổi  thông tin là hoàn toàn tự do</a:t>
            </a:r>
          </a:p>
          <a:p>
            <a:r>
              <a:rPr lang="vi-VN">
                <a:latin typeface="Calibri" panose="020F0502020204030204" pitchFamily="34" charset="0"/>
                <a:cs typeface="Calibri" panose="020F0502020204030204" pitchFamily="34" charset="0"/>
              </a:rPr>
              <a:t>Internet được sử dụng ở mọi lĩnh vực</a:t>
            </a:r>
          </a:p>
          <a:p>
            <a:r>
              <a:rPr lang="vi-VN">
                <a:latin typeface="Calibri" panose="020F0502020204030204" pitchFamily="34" charset="0"/>
                <a:cs typeface="Calibri" panose="020F0502020204030204" pitchFamily="34" charset="0"/>
              </a:rPr>
              <a:t>Bạn cần có một máy tính nối Internet thông qua nhiều cách như</a:t>
            </a:r>
            <a:r>
              <a:rPr lang="en-US">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dây điện thoại, 3G, hoặc nhà cung cấp dịch vụ (Internet Service  Provider – ISP)</a:t>
            </a:r>
            <a:endParaRPr lang="en-US">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xmlns=""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xmlns=""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14</a:t>
            </a:fld>
            <a:endParaRPr lang="en-US" dirty="0"/>
          </a:p>
        </p:txBody>
      </p:sp>
    </p:spTree>
    <p:extLst>
      <p:ext uri="{BB962C8B-B14F-4D97-AF65-F5344CB8AC3E}">
        <p14:creationId xmlns:p14="http://schemas.microsoft.com/office/powerpoint/2010/main" val="3524579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a:t>Thư điện tử (Email)</a:t>
            </a:r>
            <a:endParaRPr lang="en-US" sz="3200" dirty="0"/>
          </a:p>
        </p:txBody>
      </p:sp>
      <p:sp>
        <p:nvSpPr>
          <p:cNvPr id="3" name="Content Placeholder 2">
            <a:extLst>
              <a:ext uri="{FF2B5EF4-FFF2-40B4-BE49-F238E27FC236}">
                <a16:creationId xmlns:a16="http://schemas.microsoft.com/office/drawing/2014/main" xmlns="" id="{21309EEA-748E-1B4D-9BA2-2ADAA2FBB16C}"/>
              </a:ext>
            </a:extLst>
          </p:cNvPr>
          <p:cNvSpPr>
            <a:spLocks noGrp="1"/>
          </p:cNvSpPr>
          <p:nvPr>
            <p:ph idx="1"/>
          </p:nvPr>
        </p:nvSpPr>
        <p:spPr>
          <a:xfrm>
            <a:off x="838200" y="1074057"/>
            <a:ext cx="10683240" cy="5647418"/>
          </a:xfrm>
        </p:spPr>
        <p:txBody>
          <a:bodyPr>
            <a:normAutofit/>
          </a:bodyPr>
          <a:lstStyle/>
          <a:p>
            <a:r>
              <a:rPr lang="vi-VN">
                <a:latin typeface="Calibri" panose="020F0502020204030204" pitchFamily="34" charset="0"/>
                <a:cs typeface="Calibri" panose="020F0502020204030204" pitchFamily="34" charset="0"/>
              </a:rPr>
              <a:t>Thư điện tử (hay email) là một trong những tính năng phổ biến nhất  của Internet</a:t>
            </a:r>
          </a:p>
          <a:p>
            <a:r>
              <a:rPr lang="vi-VN">
                <a:latin typeface="Calibri" panose="020F0502020204030204" pitchFamily="34" charset="0"/>
                <a:cs typeface="Calibri" panose="020F0502020204030204" pitchFamily="34" charset="0"/>
              </a:rPr>
              <a:t>Mọi người có thể gửi và nhận thông điệp (còn gọi là thư) xuyên lục</a:t>
            </a:r>
          </a:p>
          <a:p>
            <a:r>
              <a:rPr lang="vi-VN">
                <a:latin typeface="Calibri" panose="020F0502020204030204" pitchFamily="34" charset="0"/>
                <a:cs typeface="Calibri" panose="020F0502020204030204" pitchFamily="34" charset="0"/>
              </a:rPr>
              <a:t>địa chỉ với vài phút</a:t>
            </a:r>
          </a:p>
          <a:p>
            <a:r>
              <a:rPr lang="vi-VN">
                <a:latin typeface="Calibri" panose="020F0502020204030204" pitchFamily="34" charset="0"/>
                <a:cs typeface="Calibri" panose="020F0502020204030204" pitchFamily="34" charset="0"/>
              </a:rPr>
              <a:t>Thư điện tử được dùng với mục đích kinh doanh, dùng cho quan  hệ cá nhân và trao đổi thông tin</a:t>
            </a:r>
            <a:endParaRPr lang="en-US">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xmlns=""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xmlns=""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15</a:t>
            </a:fld>
            <a:endParaRPr lang="en-US" dirty="0"/>
          </a:p>
        </p:txBody>
      </p:sp>
      <p:sp>
        <p:nvSpPr>
          <p:cNvPr id="7" name="object 5">
            <a:extLst>
              <a:ext uri="{FF2B5EF4-FFF2-40B4-BE49-F238E27FC236}">
                <a16:creationId xmlns:a16="http://schemas.microsoft.com/office/drawing/2014/main" xmlns="" id="{FB5862A8-5D1A-4E36-80EA-FE740BBC7072}"/>
              </a:ext>
            </a:extLst>
          </p:cNvPr>
          <p:cNvSpPr/>
          <p:nvPr/>
        </p:nvSpPr>
        <p:spPr>
          <a:xfrm>
            <a:off x="1202607" y="3813559"/>
            <a:ext cx="9815499" cy="2542791"/>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015335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a:t>Địa chỉ thư điện tử</a:t>
            </a:r>
            <a:endParaRPr lang="en-US" sz="3200" dirty="0"/>
          </a:p>
        </p:txBody>
      </p:sp>
      <p:sp>
        <p:nvSpPr>
          <p:cNvPr id="3" name="Content Placeholder 2">
            <a:extLst>
              <a:ext uri="{FF2B5EF4-FFF2-40B4-BE49-F238E27FC236}">
                <a16:creationId xmlns:a16="http://schemas.microsoft.com/office/drawing/2014/main" xmlns="" id="{21309EEA-748E-1B4D-9BA2-2ADAA2FBB16C}"/>
              </a:ext>
            </a:extLst>
          </p:cNvPr>
          <p:cNvSpPr>
            <a:spLocks noGrp="1"/>
          </p:cNvSpPr>
          <p:nvPr>
            <p:ph idx="1"/>
          </p:nvPr>
        </p:nvSpPr>
        <p:spPr>
          <a:xfrm>
            <a:off x="838200" y="1074057"/>
            <a:ext cx="10683240" cy="5647418"/>
          </a:xfrm>
        </p:spPr>
        <p:txBody>
          <a:bodyPr>
            <a:normAutofit/>
          </a:bodyPr>
          <a:lstStyle/>
          <a:p>
            <a:r>
              <a:rPr lang="vi-VN">
                <a:latin typeface="Calibri" panose="020F0502020204030204" pitchFamily="34" charset="0"/>
                <a:cs typeface="Calibri" panose="020F0502020204030204" pitchFamily="34" charset="0"/>
              </a:rPr>
              <a:t>Được cung cấp bởi nhà cung cấp dịch vụ.</a:t>
            </a:r>
          </a:p>
          <a:p>
            <a:r>
              <a:rPr lang="vi-VN">
                <a:latin typeface="Calibri" panose="020F0502020204030204" pitchFamily="34" charset="0"/>
                <a:cs typeface="Calibri" panose="020F0502020204030204" pitchFamily="34" charset="0"/>
              </a:rPr>
              <a:t>Có định dạng: UserName@DomainName</a:t>
            </a:r>
          </a:p>
          <a:p>
            <a:r>
              <a:rPr lang="vi-VN">
                <a:latin typeface="Calibri" panose="020F0502020204030204" pitchFamily="34" charset="0"/>
                <a:cs typeface="Calibri" panose="020F0502020204030204" pitchFamily="34" charset="0"/>
              </a:rPr>
              <a:t>UserName là định danh của người dùng</a:t>
            </a:r>
          </a:p>
          <a:p>
            <a:r>
              <a:rPr lang="vi-VN">
                <a:latin typeface="Calibri" panose="020F0502020204030204" pitchFamily="34" charset="0"/>
                <a:cs typeface="Calibri" panose="020F0502020204030204" pitchFamily="34" charset="0"/>
              </a:rPr>
              <a:t>@</a:t>
            </a:r>
            <a:r>
              <a:rPr lang="en-US">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là ký hiệu phân cách định danh (username) và tên miền (domain  name)</a:t>
            </a:r>
            <a:endParaRPr lang="en-US">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xmlns=""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xmlns=""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16</a:t>
            </a:fld>
            <a:endParaRPr lang="en-US" dirty="0"/>
          </a:p>
        </p:txBody>
      </p:sp>
    </p:spTree>
    <p:extLst>
      <p:ext uri="{BB962C8B-B14F-4D97-AF65-F5344CB8AC3E}">
        <p14:creationId xmlns:p14="http://schemas.microsoft.com/office/powerpoint/2010/main" val="2864846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a:t>Ứng dụng quản lý email (Email client)</a:t>
            </a:r>
            <a:endParaRPr lang="en-US" sz="3200" dirty="0"/>
          </a:p>
        </p:txBody>
      </p:sp>
      <p:sp>
        <p:nvSpPr>
          <p:cNvPr id="3" name="Content Placeholder 2">
            <a:extLst>
              <a:ext uri="{FF2B5EF4-FFF2-40B4-BE49-F238E27FC236}">
                <a16:creationId xmlns:a16="http://schemas.microsoft.com/office/drawing/2014/main" xmlns="" id="{21309EEA-748E-1B4D-9BA2-2ADAA2FBB16C}"/>
              </a:ext>
            </a:extLst>
          </p:cNvPr>
          <p:cNvSpPr>
            <a:spLocks noGrp="1"/>
          </p:cNvSpPr>
          <p:nvPr>
            <p:ph idx="1"/>
          </p:nvPr>
        </p:nvSpPr>
        <p:spPr>
          <a:xfrm>
            <a:off x="838200" y="1074057"/>
            <a:ext cx="10683240" cy="5647418"/>
          </a:xfrm>
        </p:spPr>
        <p:txBody>
          <a:bodyPr>
            <a:normAutofit/>
          </a:bodyPr>
          <a:lstStyle/>
          <a:p>
            <a:r>
              <a:rPr lang="vi-VN">
                <a:latin typeface="Calibri" panose="020F0502020204030204" pitchFamily="34" charset="0"/>
                <a:cs typeface="Calibri" panose="020F0502020204030204" pitchFamily="34" charset="0"/>
              </a:rPr>
              <a:t>Chương trình đặc biệt cho phép soạn thư, nhận và gửi thư điện tử.</a:t>
            </a:r>
          </a:p>
          <a:p>
            <a:r>
              <a:rPr lang="vi-VN">
                <a:latin typeface="Calibri" panose="020F0502020204030204" pitchFamily="34" charset="0"/>
                <a:cs typeface="Calibri" panose="020F0502020204030204" pitchFamily="34" charset="0"/>
              </a:rPr>
              <a:t>Cung cấp các chức năng khác như sổ địa chỉ làm cho việc gửi thư  trở lên đơn giản hơn.</a:t>
            </a:r>
          </a:p>
          <a:p>
            <a:r>
              <a:rPr lang="vi-VN">
                <a:latin typeface="Calibri" panose="020F0502020204030204" pitchFamily="34" charset="0"/>
                <a:cs typeface="Calibri" panose="020F0502020204030204" pitchFamily="34" charset="0"/>
              </a:rPr>
              <a:t>Một vài chương trình thư điện tử phổ biến là Microsoft</a:t>
            </a:r>
          </a:p>
          <a:p>
            <a:r>
              <a:rPr lang="vi-VN">
                <a:latin typeface="Calibri" panose="020F0502020204030204" pitchFamily="34" charset="0"/>
                <a:cs typeface="Calibri" panose="020F0502020204030204" pitchFamily="34" charset="0"/>
              </a:rPr>
              <a:t>Outlook Express, Windows Mail, MS Office Outlook hay Mozilla  Thunderbird,</a:t>
            </a:r>
            <a:endParaRPr lang="en-US">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xmlns=""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xmlns=""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17</a:t>
            </a:fld>
            <a:endParaRPr lang="en-US" dirty="0"/>
          </a:p>
        </p:txBody>
      </p:sp>
      <p:pic>
        <p:nvPicPr>
          <p:cNvPr id="8" name="Picture 7">
            <a:extLst>
              <a:ext uri="{FF2B5EF4-FFF2-40B4-BE49-F238E27FC236}">
                <a16:creationId xmlns:a16="http://schemas.microsoft.com/office/drawing/2014/main" xmlns="" id="{A3011426-FCF0-48CF-9C8B-85747A4DA85D}"/>
              </a:ext>
            </a:extLst>
          </p:cNvPr>
          <p:cNvPicPr>
            <a:picLocks noChangeAspect="1"/>
          </p:cNvPicPr>
          <p:nvPr/>
        </p:nvPicPr>
        <p:blipFill>
          <a:blip r:embed="rId2"/>
          <a:stretch>
            <a:fillRect/>
          </a:stretch>
        </p:blipFill>
        <p:spPr>
          <a:xfrm>
            <a:off x="3638423" y="3897766"/>
            <a:ext cx="4915153" cy="2108308"/>
          </a:xfrm>
          <a:prstGeom prst="rect">
            <a:avLst/>
          </a:prstGeom>
        </p:spPr>
      </p:pic>
    </p:spTree>
    <p:extLst>
      <p:ext uri="{BB962C8B-B14F-4D97-AF65-F5344CB8AC3E}">
        <p14:creationId xmlns:p14="http://schemas.microsoft.com/office/powerpoint/2010/main" val="2668871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a:t>Các giao thức thư điện tử</a:t>
            </a:r>
            <a:endParaRPr lang="en-US" sz="3200" dirty="0"/>
          </a:p>
        </p:txBody>
      </p:sp>
      <p:sp>
        <p:nvSpPr>
          <p:cNvPr id="3" name="Content Placeholder 2">
            <a:extLst>
              <a:ext uri="{FF2B5EF4-FFF2-40B4-BE49-F238E27FC236}">
                <a16:creationId xmlns:a16="http://schemas.microsoft.com/office/drawing/2014/main" xmlns="" id="{21309EEA-748E-1B4D-9BA2-2ADAA2FBB16C}"/>
              </a:ext>
            </a:extLst>
          </p:cNvPr>
          <p:cNvSpPr>
            <a:spLocks noGrp="1"/>
          </p:cNvSpPr>
          <p:nvPr>
            <p:ph idx="1"/>
          </p:nvPr>
        </p:nvSpPr>
        <p:spPr>
          <a:xfrm>
            <a:off x="838200" y="1074057"/>
            <a:ext cx="10683240" cy="5647418"/>
          </a:xfrm>
        </p:spPr>
        <p:txBody>
          <a:bodyPr>
            <a:normAutofit/>
          </a:bodyPr>
          <a:lstStyle/>
          <a:p>
            <a:r>
              <a:rPr lang="vi-VN">
                <a:latin typeface="Calibri" panose="020F0502020204030204" pitchFamily="34" charset="0"/>
                <a:cs typeface="Calibri" panose="020F0502020204030204" pitchFamily="34" charset="0"/>
              </a:rPr>
              <a:t>IMAP Instant Message Access Protocol - Giao thức Truy cập Tin  nhắn Tức thời.</a:t>
            </a:r>
          </a:p>
          <a:p>
            <a:r>
              <a:rPr lang="vi-VN">
                <a:latin typeface="Calibri" panose="020F0502020204030204" pitchFamily="34" charset="0"/>
                <a:cs typeface="Calibri" panose="020F0502020204030204" pitchFamily="34" charset="0"/>
              </a:rPr>
              <a:t>POP (Post Office Protocol) là giao thức nhận thư, hỗ trợ các yêu  cầu tải và xóa thư để truy cập hộp thư từ xa.</a:t>
            </a:r>
          </a:p>
          <a:p>
            <a:r>
              <a:rPr lang="vi-VN">
                <a:latin typeface="Calibri" panose="020F0502020204030204" pitchFamily="34" charset="0"/>
                <a:cs typeface="Calibri" panose="020F0502020204030204" pitchFamily="34" charset="0"/>
              </a:rPr>
              <a:t>SMTP (Simple Mail Transfer Protocol – Giao thức truyền thư giản</a:t>
            </a:r>
          </a:p>
          <a:p>
            <a:r>
              <a:rPr lang="vi-VN">
                <a:latin typeface="Calibri" panose="020F0502020204030204" pitchFamily="34" charset="0"/>
                <a:cs typeface="Calibri" panose="020F0502020204030204" pitchFamily="34" charset="0"/>
              </a:rPr>
              <a:t>đơn) được dùng để gửi thư đi</a:t>
            </a:r>
            <a:endParaRPr lang="en-US">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xmlns=""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xmlns=""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18</a:t>
            </a:fld>
            <a:endParaRPr lang="en-US" dirty="0"/>
          </a:p>
        </p:txBody>
      </p:sp>
    </p:spTree>
    <p:extLst>
      <p:ext uri="{BB962C8B-B14F-4D97-AF65-F5344CB8AC3E}">
        <p14:creationId xmlns:p14="http://schemas.microsoft.com/office/powerpoint/2010/main" val="278615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a:t>Các quy tắc viết và gửi email cơ bản</a:t>
            </a:r>
            <a:endParaRPr lang="en-US" sz="3200" dirty="0"/>
          </a:p>
        </p:txBody>
      </p:sp>
      <p:sp>
        <p:nvSpPr>
          <p:cNvPr id="3" name="Content Placeholder 2">
            <a:extLst>
              <a:ext uri="{FF2B5EF4-FFF2-40B4-BE49-F238E27FC236}">
                <a16:creationId xmlns:a16="http://schemas.microsoft.com/office/drawing/2014/main" xmlns="" id="{21309EEA-748E-1B4D-9BA2-2ADAA2FBB16C}"/>
              </a:ext>
            </a:extLst>
          </p:cNvPr>
          <p:cNvSpPr>
            <a:spLocks noGrp="1"/>
          </p:cNvSpPr>
          <p:nvPr>
            <p:ph idx="1"/>
          </p:nvPr>
        </p:nvSpPr>
        <p:spPr>
          <a:xfrm>
            <a:off x="838200" y="1074057"/>
            <a:ext cx="10683240" cy="5647418"/>
          </a:xfrm>
        </p:spPr>
        <p:txBody>
          <a:bodyPr>
            <a:normAutofit/>
          </a:bodyPr>
          <a:lstStyle/>
          <a:p>
            <a:r>
              <a:rPr lang="vi-VN">
                <a:latin typeface="Calibri" panose="020F0502020204030204" pitchFamily="34" charset="0"/>
                <a:cs typeface="Calibri" panose="020F0502020204030204" pitchFamily="34" charset="0"/>
              </a:rPr>
              <a:t>Email luôn phải có tiêu đề</a:t>
            </a:r>
          </a:p>
          <a:p>
            <a:r>
              <a:rPr lang="vi-VN">
                <a:latin typeface="Calibri" panose="020F0502020204030204" pitchFamily="34" charset="0"/>
                <a:cs typeface="Calibri" panose="020F0502020204030204" pitchFamily="34" charset="0"/>
              </a:rPr>
              <a:t>Trình bày gọn gàng và đầy đủ</a:t>
            </a:r>
          </a:p>
          <a:p>
            <a:r>
              <a:rPr lang="vi-VN">
                <a:latin typeface="Calibri" panose="020F0502020204030204" pitchFamily="34" charset="0"/>
                <a:cs typeface="Calibri" panose="020F0502020204030204" pitchFamily="34" charset="0"/>
              </a:rPr>
              <a:t>Viết sao cho dễ hiểu nhất</a:t>
            </a:r>
          </a:p>
          <a:p>
            <a:r>
              <a:rPr lang="vi-VN">
                <a:latin typeface="Calibri" panose="020F0502020204030204" pitchFamily="34" charset="0"/>
                <a:cs typeface="Calibri" panose="020F0502020204030204" pitchFamily="34" charset="0"/>
              </a:rPr>
              <a:t>“Keep everyone in the loop”</a:t>
            </a:r>
          </a:p>
          <a:p>
            <a:r>
              <a:rPr lang="vi-VN">
                <a:latin typeface="Calibri" panose="020F0502020204030204" pitchFamily="34" charset="0"/>
                <a:cs typeface="Calibri" panose="020F0502020204030204" pitchFamily="34" charset="0"/>
              </a:rPr>
              <a:t>Dùng email khi cần trao đổi thông tin quan trọng</a:t>
            </a:r>
          </a:p>
          <a:p>
            <a:r>
              <a:rPr lang="vi-VN">
                <a:latin typeface="Calibri" panose="020F0502020204030204" pitchFamily="34" charset="0"/>
                <a:cs typeface="Calibri" panose="020F0502020204030204" pitchFamily="34" charset="0"/>
              </a:rPr>
              <a:t>Nhẹ nhàng nhắc nhở người nhận mail</a:t>
            </a:r>
          </a:p>
          <a:p>
            <a:r>
              <a:rPr lang="vi-VN">
                <a:latin typeface="Calibri" panose="020F0502020204030204" pitchFamily="34" charset="0"/>
                <a:cs typeface="Calibri" panose="020F0502020204030204" pitchFamily="34" charset="0"/>
              </a:rPr>
              <a:t>“Reply all” nếu có</a:t>
            </a:r>
          </a:p>
          <a:p>
            <a:r>
              <a:rPr lang="vi-VN">
                <a:latin typeface="Calibri" panose="020F0502020204030204" pitchFamily="34" charset="0"/>
                <a:cs typeface="Calibri" panose="020F0502020204030204" pitchFamily="34" charset="0"/>
              </a:rPr>
              <a:t>Thông báo mình đã nhận được email</a:t>
            </a:r>
            <a:endParaRPr lang="en-US">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xmlns=""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xmlns=""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19</a:t>
            </a:fld>
            <a:endParaRPr lang="en-US" dirty="0"/>
          </a:p>
        </p:txBody>
      </p:sp>
    </p:spTree>
    <p:extLst>
      <p:ext uri="{BB962C8B-B14F-4D97-AF65-F5344CB8AC3E}">
        <p14:creationId xmlns:p14="http://schemas.microsoft.com/office/powerpoint/2010/main" val="1425026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a:t>Mục tiêu</a:t>
            </a:r>
            <a:endParaRPr lang="en-US" sz="3200" dirty="0"/>
          </a:p>
        </p:txBody>
      </p:sp>
      <p:sp>
        <p:nvSpPr>
          <p:cNvPr id="3" name="Content Placeholder 2">
            <a:extLst>
              <a:ext uri="{FF2B5EF4-FFF2-40B4-BE49-F238E27FC236}">
                <a16:creationId xmlns:a16="http://schemas.microsoft.com/office/drawing/2014/main" xmlns="" id="{21309EEA-748E-1B4D-9BA2-2ADAA2FBB16C}"/>
              </a:ext>
            </a:extLst>
          </p:cNvPr>
          <p:cNvSpPr>
            <a:spLocks noGrp="1"/>
          </p:cNvSpPr>
          <p:nvPr>
            <p:ph idx="1"/>
          </p:nvPr>
        </p:nvSpPr>
        <p:spPr/>
        <p:txBody>
          <a:bodyPr/>
          <a:lstStyle/>
          <a:p>
            <a:r>
              <a:rPr lang="vi-VN">
                <a:latin typeface="Calibri" panose="020F0502020204030204" pitchFamily="34" charset="0"/>
                <a:cs typeface="Calibri" panose="020F0502020204030204" pitchFamily="34" charset="0"/>
              </a:rPr>
              <a:t>Lợi ích của mạng máy tính</a:t>
            </a:r>
          </a:p>
          <a:p>
            <a:r>
              <a:rPr lang="vi-VN">
                <a:latin typeface="Calibri" panose="020F0502020204030204" pitchFamily="34" charset="0"/>
                <a:cs typeface="Calibri" panose="020F0502020204030204" pitchFamily="34" charset="0"/>
              </a:rPr>
              <a:t>Các loại mạng máy tính</a:t>
            </a:r>
          </a:p>
          <a:p>
            <a:r>
              <a:rPr lang="vi-VN">
                <a:latin typeface="Calibri" panose="020F0502020204030204" pitchFamily="34" charset="0"/>
                <a:cs typeface="Calibri" panose="020F0502020204030204" pitchFamily="34" charset="0"/>
              </a:rPr>
              <a:t>Các thành phần của mạng máy tính</a:t>
            </a:r>
          </a:p>
          <a:p>
            <a:r>
              <a:rPr lang="vi-VN">
                <a:latin typeface="Calibri" panose="020F0502020204030204" pitchFamily="34" charset="0"/>
                <a:cs typeface="Calibri" panose="020F0502020204030204" pitchFamily="34" charset="0"/>
              </a:rPr>
              <a:t>Các giao thức truyền thông</a:t>
            </a:r>
          </a:p>
          <a:p>
            <a:r>
              <a:rPr lang="vi-VN">
                <a:latin typeface="Calibri" panose="020F0502020204030204" pitchFamily="34" charset="0"/>
                <a:cs typeface="Calibri" panose="020F0502020204030204" pitchFamily="34" charset="0"/>
              </a:rPr>
              <a:t>Workgroup và domain</a:t>
            </a:r>
          </a:p>
          <a:p>
            <a:r>
              <a:rPr lang="vi-VN">
                <a:latin typeface="Calibri" panose="020F0502020204030204" pitchFamily="34" charset="0"/>
                <a:cs typeface="Calibri" panose="020F0502020204030204" pitchFamily="34" charset="0"/>
              </a:rPr>
              <a:t>Tính chất và cách thức hoạt động của Internet</a:t>
            </a:r>
          </a:p>
          <a:p>
            <a:r>
              <a:rPr lang="vi-VN">
                <a:latin typeface="Calibri" panose="020F0502020204030204" pitchFamily="34" charset="0"/>
                <a:cs typeface="Calibri" panose="020F0502020204030204" pitchFamily="34" charset="0"/>
              </a:rPr>
              <a:t>World Wide Web và thư điện tử</a:t>
            </a:r>
            <a:endParaRPr lang="en-US">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xmlns="" id="{291E8C4B-4E8D-F64F-BE3C-62B56F17ACA1}"/>
              </a:ext>
            </a:extLst>
          </p:cNvPr>
          <p:cNvSpPr>
            <a:spLocks noGrp="1"/>
          </p:cNvSpPr>
          <p:nvPr>
            <p:ph type="dt" sz="half" idx="10"/>
          </p:nvPr>
        </p:nvSpPr>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65422569-5ADE-0445-9723-785B8D5A14D9}"/>
              </a:ext>
            </a:extLst>
          </p:cNvPr>
          <p:cNvSpPr>
            <a:spLocks noGrp="1"/>
          </p:cNvSpPr>
          <p:nvPr>
            <p:ph type="ftr" sz="quarter" idx="11"/>
          </p:nvPr>
        </p:nvSpPr>
        <p:spPr/>
        <p:txBody>
          <a:bodyPr/>
          <a:lstStyle/>
          <a:p>
            <a:r>
              <a:rPr lang="en-US"/>
              <a:t>Computer Fundamentals</a:t>
            </a:r>
          </a:p>
        </p:txBody>
      </p:sp>
      <p:sp>
        <p:nvSpPr>
          <p:cNvPr id="6" name="Slide Number Placeholder 5">
            <a:extLst>
              <a:ext uri="{FF2B5EF4-FFF2-40B4-BE49-F238E27FC236}">
                <a16:creationId xmlns:a16="http://schemas.microsoft.com/office/drawing/2014/main" xmlns="" id="{1CC4D354-512F-CC4A-B39A-EDEC6E17F71C}"/>
              </a:ext>
            </a:extLst>
          </p:cNvPr>
          <p:cNvSpPr>
            <a:spLocks noGrp="1"/>
          </p:cNvSpPr>
          <p:nvPr>
            <p:ph type="sldNum" sz="quarter" idx="12"/>
          </p:nvPr>
        </p:nvSpPr>
        <p:spPr/>
        <p:txBody>
          <a:bodyPr/>
          <a:lstStyle/>
          <a:p>
            <a:fld id="{B9BA5F68-B450-774B-A94B-86322AF8B758}" type="slidenum">
              <a:rPr lang="en-US" smtClean="0"/>
              <a:t>2</a:t>
            </a:fld>
            <a:endParaRPr lang="en-US" dirty="0"/>
          </a:p>
        </p:txBody>
      </p:sp>
    </p:spTree>
    <p:extLst>
      <p:ext uri="{BB962C8B-B14F-4D97-AF65-F5344CB8AC3E}">
        <p14:creationId xmlns:p14="http://schemas.microsoft.com/office/powerpoint/2010/main" val="3088684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a:t>Giao thức truyền tập tin</a:t>
            </a:r>
            <a:endParaRPr lang="en-US" sz="3200" dirty="0"/>
          </a:p>
        </p:txBody>
      </p:sp>
      <p:sp>
        <p:nvSpPr>
          <p:cNvPr id="3" name="Content Placeholder 2">
            <a:extLst>
              <a:ext uri="{FF2B5EF4-FFF2-40B4-BE49-F238E27FC236}">
                <a16:creationId xmlns:a16="http://schemas.microsoft.com/office/drawing/2014/main" xmlns="" id="{21309EEA-748E-1B4D-9BA2-2ADAA2FBB16C}"/>
              </a:ext>
            </a:extLst>
          </p:cNvPr>
          <p:cNvSpPr>
            <a:spLocks noGrp="1"/>
          </p:cNvSpPr>
          <p:nvPr>
            <p:ph idx="1"/>
          </p:nvPr>
        </p:nvSpPr>
        <p:spPr>
          <a:xfrm>
            <a:off x="838200" y="1074057"/>
            <a:ext cx="10683240" cy="5647418"/>
          </a:xfrm>
        </p:spPr>
        <p:txBody>
          <a:bodyPr>
            <a:normAutofit/>
          </a:bodyPr>
          <a:lstStyle/>
          <a:p>
            <a:pPr algn="just"/>
            <a:r>
              <a:rPr lang="vi-VN" dirty="0">
                <a:latin typeface="Calibri" panose="020F0502020204030204" pitchFamily="34" charset="0"/>
                <a:cs typeface="Calibri" panose="020F0502020204030204" pitchFamily="34" charset="0"/>
              </a:rPr>
              <a:t>FTP là một phương pháp thông dụng nhất để truyền tệp tin qua  Internet</a:t>
            </a:r>
          </a:p>
          <a:p>
            <a:pPr algn="just"/>
            <a:r>
              <a:rPr lang="vi-VN" dirty="0">
                <a:latin typeface="Calibri" panose="020F0502020204030204" pitchFamily="34" charset="0"/>
                <a:cs typeface="Calibri" panose="020F0502020204030204" pitchFamily="34" charset="0"/>
              </a:rPr>
              <a:t>Có khả năng truyền các tệp tin giữa các loại máy tính khác nhau</a:t>
            </a:r>
          </a:p>
          <a:p>
            <a:pPr algn="just"/>
            <a:r>
              <a:rPr lang="vi-VN" dirty="0">
                <a:latin typeface="Calibri" panose="020F0502020204030204" pitchFamily="34" charset="0"/>
                <a:cs typeface="Calibri" panose="020F0502020204030204" pitchFamily="34" charset="0"/>
              </a:rPr>
              <a:t>Server FTP là các máy tính lưu thông tin có thể được truy cập  thông qua FTP</a:t>
            </a:r>
          </a:p>
          <a:p>
            <a:pPr algn="just"/>
            <a:r>
              <a:rPr lang="vi-VN" dirty="0">
                <a:latin typeface="Calibri" panose="020F0502020204030204" pitchFamily="34" charset="0"/>
                <a:cs typeface="Calibri" panose="020F0502020204030204" pitchFamily="34" charset="0"/>
              </a:rPr>
              <a:t>Có server FTP nặc danh và cả server FTP yêu cầu đăng nhập</a:t>
            </a:r>
            <a:endParaRPr lang="en-US"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xmlns=""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xmlns=""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20</a:t>
            </a:fld>
            <a:endParaRPr lang="en-US" dirty="0"/>
          </a:p>
        </p:txBody>
      </p:sp>
    </p:spTree>
    <p:extLst>
      <p:ext uri="{BB962C8B-B14F-4D97-AF65-F5344CB8AC3E}">
        <p14:creationId xmlns:p14="http://schemas.microsoft.com/office/powerpoint/2010/main" val="4104297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a:t>World Wide Web</a:t>
            </a:r>
            <a:endParaRPr lang="en-US" sz="3200" dirty="0"/>
          </a:p>
        </p:txBody>
      </p:sp>
      <p:sp>
        <p:nvSpPr>
          <p:cNvPr id="3" name="Content Placeholder 2">
            <a:extLst>
              <a:ext uri="{FF2B5EF4-FFF2-40B4-BE49-F238E27FC236}">
                <a16:creationId xmlns:a16="http://schemas.microsoft.com/office/drawing/2014/main" xmlns="" id="{21309EEA-748E-1B4D-9BA2-2ADAA2FBB16C}"/>
              </a:ext>
            </a:extLst>
          </p:cNvPr>
          <p:cNvSpPr>
            <a:spLocks noGrp="1"/>
          </p:cNvSpPr>
          <p:nvPr>
            <p:ph idx="1"/>
          </p:nvPr>
        </p:nvSpPr>
        <p:spPr>
          <a:xfrm>
            <a:off x="838200" y="1074057"/>
            <a:ext cx="10683240" cy="5647418"/>
          </a:xfrm>
        </p:spPr>
        <p:txBody>
          <a:bodyPr>
            <a:normAutofit/>
          </a:bodyPr>
          <a:lstStyle/>
          <a:p>
            <a:pPr algn="just"/>
            <a:r>
              <a:rPr lang="vi-VN" dirty="0">
                <a:latin typeface="Calibri" panose="020F0502020204030204" pitchFamily="34" charset="0"/>
                <a:cs typeface="Calibri" panose="020F0502020204030204" pitchFamily="34" charset="0"/>
              </a:rPr>
              <a:t>World Wide Web (WWW) hay Web là một hệ thống tạo ra khả năng  truy cập hầu hết các loại tài liệu trên mạng, bao gồm cả âm thanh,  hình ảnh và video</a:t>
            </a:r>
          </a:p>
          <a:p>
            <a:pPr algn="just"/>
            <a:r>
              <a:rPr lang="vi-VN" dirty="0">
                <a:latin typeface="Calibri" panose="020F0502020204030204" pitchFamily="34" charset="0"/>
                <a:cs typeface="Calibri" panose="020F0502020204030204" pitchFamily="34" charset="0"/>
              </a:rPr>
              <a:t>Hỗ trợ tìm kiếm thông tin</a:t>
            </a:r>
          </a:p>
          <a:p>
            <a:pPr algn="just"/>
            <a:r>
              <a:rPr lang="vi-VN" dirty="0">
                <a:latin typeface="Calibri" panose="020F0502020204030204" pitchFamily="34" charset="0"/>
                <a:cs typeface="Calibri" panose="020F0502020204030204" pitchFamily="34" charset="0"/>
              </a:rPr>
              <a:t>Thông tin được thể hiện ở dạng các trang web</a:t>
            </a:r>
          </a:p>
          <a:p>
            <a:pPr algn="just"/>
            <a:r>
              <a:rPr lang="vi-VN" dirty="0">
                <a:latin typeface="Calibri" panose="020F0502020204030204" pitchFamily="34" charset="0"/>
                <a:cs typeface="Calibri" panose="020F0502020204030204" pitchFamily="34" charset="0"/>
              </a:rPr>
              <a:t>Dựa vào giao thức truyền siêu văn bản (HyperText Transfer Protocol</a:t>
            </a:r>
            <a:r>
              <a:rPr lang="en-US" dirty="0">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 gọi tắt là HTTP )</a:t>
            </a:r>
            <a:endParaRPr lang="en-US"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xmlns=""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xmlns=""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21</a:t>
            </a:fld>
            <a:endParaRPr lang="en-US" dirty="0"/>
          </a:p>
        </p:txBody>
      </p:sp>
    </p:spTree>
    <p:extLst>
      <p:ext uri="{BB962C8B-B14F-4D97-AF65-F5344CB8AC3E}">
        <p14:creationId xmlns:p14="http://schemas.microsoft.com/office/powerpoint/2010/main" val="964561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a:t>World Wide Web</a:t>
            </a:r>
            <a:endParaRPr lang="en-US" sz="3200" dirty="0"/>
          </a:p>
        </p:txBody>
      </p:sp>
      <p:sp>
        <p:nvSpPr>
          <p:cNvPr id="3" name="Content Placeholder 2">
            <a:extLst>
              <a:ext uri="{FF2B5EF4-FFF2-40B4-BE49-F238E27FC236}">
                <a16:creationId xmlns:a16="http://schemas.microsoft.com/office/drawing/2014/main" xmlns="" id="{21309EEA-748E-1B4D-9BA2-2ADAA2FBB16C}"/>
              </a:ext>
            </a:extLst>
          </p:cNvPr>
          <p:cNvSpPr>
            <a:spLocks noGrp="1"/>
          </p:cNvSpPr>
          <p:nvPr>
            <p:ph idx="1"/>
          </p:nvPr>
        </p:nvSpPr>
        <p:spPr>
          <a:xfrm>
            <a:off x="838200" y="1074057"/>
            <a:ext cx="10683240" cy="5647418"/>
          </a:xfrm>
        </p:spPr>
        <p:txBody>
          <a:bodyPr>
            <a:normAutofit fontScale="92500" lnSpcReduction="20000"/>
          </a:bodyPr>
          <a:lstStyle/>
          <a:p>
            <a:pPr algn="just"/>
            <a:r>
              <a:rPr lang="vi-VN" b="1" dirty="0">
                <a:latin typeface="Calibri" panose="020F0502020204030204" pitchFamily="34" charset="0"/>
                <a:cs typeface="Calibri" panose="020F0502020204030204" pitchFamily="34" charset="0"/>
              </a:rPr>
              <a:t>Trình duyệt web</a:t>
            </a:r>
            <a:r>
              <a:rPr lang="vi-VN" dirty="0">
                <a:latin typeface="Calibri" panose="020F0502020204030204" pitchFamily="34" charset="0"/>
                <a:cs typeface="Calibri" panose="020F0502020204030204" pitchFamily="34" charset="0"/>
              </a:rPr>
              <a:t> (web browser): Là phần mềm được sử dụng để xem các trang  web và chạy các ứng dụng web</a:t>
            </a:r>
          </a:p>
          <a:p>
            <a:pPr algn="just"/>
            <a:r>
              <a:rPr lang="vi-VN" b="1" dirty="0">
                <a:latin typeface="Calibri" panose="020F0502020204030204" pitchFamily="34" charset="0"/>
                <a:cs typeface="Calibri" panose="020F0502020204030204" pitchFamily="34" charset="0"/>
              </a:rPr>
              <a:t>Công cụ tìm kiếm</a:t>
            </a:r>
            <a:r>
              <a:rPr lang="vi-VN" dirty="0">
                <a:latin typeface="Calibri" panose="020F0502020204030204" pitchFamily="34" charset="0"/>
                <a:cs typeface="Calibri" panose="020F0502020204030204" pitchFamily="34" charset="0"/>
              </a:rPr>
              <a:t> (search engine): Là phần mềm chạy trên web trợ giúp người  dùng tìm kiếm thông tin cụ thể nào đó dựa vào từ khóa được xác định bởi người  dùng</a:t>
            </a:r>
          </a:p>
          <a:p>
            <a:pPr algn="just"/>
            <a:r>
              <a:rPr lang="vi-VN" b="1" dirty="0">
                <a:latin typeface="Calibri" panose="020F0502020204030204" pitchFamily="34" charset="0"/>
                <a:cs typeface="Calibri" panose="020F0502020204030204" pitchFamily="34" charset="0"/>
              </a:rPr>
              <a:t>Blog</a:t>
            </a:r>
            <a:r>
              <a:rPr lang="vi-VN" dirty="0">
                <a:latin typeface="Calibri" panose="020F0502020204030204" pitchFamily="34" charset="0"/>
                <a:cs typeface="Calibri" panose="020F0502020204030204" pitchFamily="34" charset="0"/>
              </a:rPr>
              <a:t> (nhật ký mạng): Là một loại website hoặc là một phần của website, thường  được duy trì bởi một cá nhân với các bài viết (entry) kèm bình luận (comment) của  độc giả</a:t>
            </a:r>
          </a:p>
          <a:p>
            <a:pPr algn="just"/>
            <a:r>
              <a:rPr lang="vi-VN" b="1" dirty="0">
                <a:latin typeface="Calibri" panose="020F0502020204030204" pitchFamily="34" charset="0"/>
                <a:cs typeface="Calibri" panose="020F0502020204030204" pitchFamily="34" charset="0"/>
              </a:rPr>
              <a:t>Wiki</a:t>
            </a:r>
            <a:r>
              <a:rPr lang="vi-VN" dirty="0">
                <a:latin typeface="Calibri" panose="020F0502020204030204" pitchFamily="34" charset="0"/>
                <a:cs typeface="Calibri" panose="020F0502020204030204" pitchFamily="34" charset="0"/>
              </a:rPr>
              <a:t>: Là một website cho phép dễ dàng tạo và biên tập không hạn chế các trang  web liên kết với nhau thông qua trình duyệt sử dụng ngôn ngữ đánh dấu đã được  đơn giản hóa</a:t>
            </a:r>
          </a:p>
          <a:p>
            <a:pPr algn="just"/>
            <a:r>
              <a:rPr lang="vi-VN" b="1" dirty="0">
                <a:latin typeface="Calibri" panose="020F0502020204030204" pitchFamily="34" charset="0"/>
                <a:cs typeface="Calibri" panose="020F0502020204030204" pitchFamily="34" charset="0"/>
              </a:rPr>
              <a:t>Mạng xã hội</a:t>
            </a:r>
            <a:r>
              <a:rPr lang="vi-VN" dirty="0">
                <a:latin typeface="Calibri" panose="020F0502020204030204" pitchFamily="34" charset="0"/>
                <a:cs typeface="Calibri" panose="020F0502020204030204" pitchFamily="34" charset="0"/>
              </a:rPr>
              <a:t>: Là một dịch vụ trực tuyến, là nền tảng hay một site tập trung vào việc  xây dựng mạng lưới xã hội hay quan hệ xã hội giữa mọi người</a:t>
            </a:r>
          </a:p>
          <a:p>
            <a:pPr algn="just"/>
            <a:r>
              <a:rPr lang="vi-VN" b="1" dirty="0">
                <a:latin typeface="Calibri" panose="020F0502020204030204" pitchFamily="34" charset="0"/>
                <a:cs typeface="Calibri" panose="020F0502020204030204" pitchFamily="34" charset="0"/>
              </a:rPr>
              <a:t>Điện toán đám mây</a:t>
            </a:r>
            <a:r>
              <a:rPr lang="vi-VN" dirty="0">
                <a:latin typeface="Calibri" panose="020F0502020204030204" pitchFamily="34" charset="0"/>
                <a:cs typeface="Calibri" panose="020F0502020204030204" pitchFamily="34" charset="0"/>
              </a:rPr>
              <a:t> (Cloud computing) Chuyển các dịch vụ, tính toán và/hoặc dữ  liệu – nhằm giảm chi phí và hiệu quả kinh doanh – ra khỏi tổ chức từ bên trong hay  bên ngoài</a:t>
            </a:r>
            <a:endParaRPr lang="en-US"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xmlns=""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xmlns=""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22</a:t>
            </a:fld>
            <a:endParaRPr lang="en-US" dirty="0"/>
          </a:p>
        </p:txBody>
      </p:sp>
    </p:spTree>
    <p:extLst>
      <p:ext uri="{BB962C8B-B14F-4D97-AF65-F5344CB8AC3E}">
        <p14:creationId xmlns:p14="http://schemas.microsoft.com/office/powerpoint/2010/main" val="1809893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a:t>Cách tìm kiếm thông tin trên Google</a:t>
            </a:r>
            <a:endParaRPr lang="en-US" sz="3200" dirty="0"/>
          </a:p>
        </p:txBody>
      </p:sp>
      <p:sp>
        <p:nvSpPr>
          <p:cNvPr id="3" name="Content Placeholder 2">
            <a:extLst>
              <a:ext uri="{FF2B5EF4-FFF2-40B4-BE49-F238E27FC236}">
                <a16:creationId xmlns:a16="http://schemas.microsoft.com/office/drawing/2014/main" xmlns="" id="{21309EEA-748E-1B4D-9BA2-2ADAA2FBB16C}"/>
              </a:ext>
            </a:extLst>
          </p:cNvPr>
          <p:cNvSpPr>
            <a:spLocks noGrp="1"/>
          </p:cNvSpPr>
          <p:nvPr>
            <p:ph idx="1"/>
          </p:nvPr>
        </p:nvSpPr>
        <p:spPr>
          <a:xfrm>
            <a:off x="838200" y="1074057"/>
            <a:ext cx="10683240" cy="5647418"/>
          </a:xfrm>
        </p:spPr>
        <p:txBody>
          <a:bodyPr>
            <a:normAutofit lnSpcReduction="10000"/>
          </a:bodyPr>
          <a:lstStyle/>
          <a:p>
            <a:pPr algn="just"/>
            <a:r>
              <a:rPr lang="vi-VN" dirty="0">
                <a:latin typeface="Calibri" panose="020F0502020204030204" pitchFamily="34" charset="0"/>
                <a:cs typeface="Calibri" panose="020F0502020204030204" pitchFamily="34" charset="0"/>
              </a:rPr>
              <a:t>Mẹo 1: Bắt đầu với những tìm kiếm cơ bản</a:t>
            </a:r>
          </a:p>
          <a:p>
            <a:pPr lvl="1" algn="just"/>
            <a:r>
              <a:rPr lang="vi-VN" dirty="0">
                <a:latin typeface="Calibri" panose="020F0502020204030204" pitchFamily="34" charset="0"/>
                <a:cs typeface="Calibri" panose="020F0502020204030204" pitchFamily="34" charset="0"/>
              </a:rPr>
              <a:t>Cho dù bạn đang tìm kiếm điều gì, hãy bắt đầu với một tìm kiếm đơn giản  như sân bay gần nhất ở đâu?</a:t>
            </a:r>
          </a:p>
          <a:p>
            <a:pPr algn="just"/>
            <a:r>
              <a:rPr lang="vi-VN" dirty="0">
                <a:latin typeface="Calibri" panose="020F0502020204030204" pitchFamily="34" charset="0"/>
                <a:cs typeface="Calibri" panose="020F0502020204030204" pitchFamily="34" charset="0"/>
              </a:rPr>
              <a:t>Mẹo 2: Tìm kiếm bằng giọng nói của bạn</a:t>
            </a:r>
          </a:p>
          <a:p>
            <a:pPr lvl="1" algn="just"/>
            <a:r>
              <a:rPr lang="vi-VN" dirty="0">
                <a:latin typeface="Calibri" panose="020F0502020204030204" pitchFamily="34" charset="0"/>
                <a:cs typeface="Calibri" panose="020F0502020204030204" pitchFamily="34" charset="0"/>
              </a:rPr>
              <a:t>Để tìm kiếm bằng giọng nói, hãy nói "Ok Google" hoặc chọn </a:t>
            </a:r>
            <a:r>
              <a:rPr lang="vi-VN" dirty="0" smtClean="0">
                <a:latin typeface="Calibri" panose="020F0502020204030204" pitchFamily="34" charset="0"/>
                <a:cs typeface="Calibri" panose="020F0502020204030204" pitchFamily="34" charset="0"/>
              </a:rPr>
              <a:t>Micr</a:t>
            </a:r>
            <a:r>
              <a:rPr lang="en-US" dirty="0" smtClean="0">
                <a:latin typeface="Calibri" panose="020F0502020204030204" pitchFamily="34" charset="0"/>
                <a:cs typeface="Calibri" panose="020F0502020204030204" pitchFamily="34" charset="0"/>
              </a:rPr>
              <a:t>o</a:t>
            </a:r>
            <a:endParaRPr lang="vi-VN" dirty="0">
              <a:latin typeface="Calibri" panose="020F0502020204030204" pitchFamily="34" charset="0"/>
              <a:cs typeface="Calibri" panose="020F0502020204030204" pitchFamily="34" charset="0"/>
            </a:endParaRPr>
          </a:p>
          <a:p>
            <a:pPr algn="just"/>
            <a:r>
              <a:rPr lang="vi-VN" dirty="0">
                <a:latin typeface="Calibri" panose="020F0502020204030204" pitchFamily="34" charset="0"/>
                <a:cs typeface="Calibri" panose="020F0502020204030204" pitchFamily="34" charset="0"/>
              </a:rPr>
              <a:t>Mẹo 3: Chọn từ một cách cẩn thận</a:t>
            </a:r>
          </a:p>
          <a:p>
            <a:pPr lvl="1" algn="just"/>
            <a:r>
              <a:rPr lang="vi-VN" dirty="0">
                <a:latin typeface="Calibri" panose="020F0502020204030204" pitchFamily="34" charset="0"/>
                <a:cs typeface="Calibri" panose="020F0502020204030204" pitchFamily="34" charset="0"/>
              </a:rPr>
              <a:t>Khi bạn quyết định từ nào sẽ đặt vào hộp tìm kiếm, hãy thử chọn những từ  có khả năng xuất hiện trên trang web bạn đang tìm kiếm</a:t>
            </a:r>
          </a:p>
          <a:p>
            <a:pPr algn="just"/>
            <a:r>
              <a:rPr lang="vi-VN" dirty="0">
                <a:latin typeface="Calibri" panose="020F0502020204030204" pitchFamily="34" charset="0"/>
                <a:cs typeface="Calibri" panose="020F0502020204030204" pitchFamily="34" charset="0"/>
              </a:rPr>
              <a:t>Mẹo 4: Đừng lo lắng về những chuyện nhỏ</a:t>
            </a:r>
          </a:p>
          <a:p>
            <a:pPr lvl="1" algn="just"/>
            <a:r>
              <a:rPr lang="vi-VN" dirty="0">
                <a:latin typeface="Calibri" panose="020F0502020204030204" pitchFamily="34" charset="0"/>
                <a:cs typeface="Calibri" panose="020F0502020204030204" pitchFamily="34" charset="0"/>
              </a:rPr>
              <a:t>Chính tả, Viết hoa/thường</a:t>
            </a:r>
          </a:p>
          <a:p>
            <a:pPr algn="just"/>
            <a:r>
              <a:rPr lang="vi-VN" dirty="0">
                <a:latin typeface="Calibri" panose="020F0502020204030204" pitchFamily="34" charset="0"/>
                <a:cs typeface="Calibri" panose="020F0502020204030204" pitchFamily="34" charset="0"/>
              </a:rPr>
              <a:t>Mẹo 5: Tìm câu trả lời nhanh</a:t>
            </a:r>
          </a:p>
          <a:p>
            <a:pPr lvl="1" algn="just"/>
            <a:r>
              <a:rPr lang="vi-VN" dirty="0">
                <a:latin typeface="Calibri" panose="020F0502020204030204" pitchFamily="34" charset="0"/>
                <a:cs typeface="Calibri" panose="020F0502020204030204" pitchFamily="34" charset="0"/>
              </a:rPr>
              <a:t>Đối với nhiều tìm kiếm, Google sẽ thực hiện công việc cho bạn và hiển thị  câu trả lời cho câu hỏi của bạn trong kết quả tìm kiếm. Một số tính năng,  như thông tin về các đội thể thao, không có sẵn tại tất cả các khu vực.</a:t>
            </a:r>
            <a:endParaRPr lang="en-US"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xmlns=""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xmlns=""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23</a:t>
            </a:fld>
            <a:endParaRPr lang="en-US" dirty="0"/>
          </a:p>
        </p:txBody>
      </p:sp>
    </p:spTree>
    <p:extLst>
      <p:ext uri="{BB962C8B-B14F-4D97-AF65-F5344CB8AC3E}">
        <p14:creationId xmlns:p14="http://schemas.microsoft.com/office/powerpoint/2010/main" val="3012552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a:t>Tìm kiếm nâng cao</a:t>
            </a:r>
            <a:endParaRPr lang="en-US" sz="3200" dirty="0"/>
          </a:p>
        </p:txBody>
      </p:sp>
      <p:sp>
        <p:nvSpPr>
          <p:cNvPr id="4" name="Date Placeholder 3">
            <a:extLst>
              <a:ext uri="{FF2B5EF4-FFF2-40B4-BE49-F238E27FC236}">
                <a16:creationId xmlns:a16="http://schemas.microsoft.com/office/drawing/2014/main" xmlns=""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xmlns=""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24</a:t>
            </a:fld>
            <a:endParaRPr lang="en-US" dirty="0"/>
          </a:p>
        </p:txBody>
      </p:sp>
      <p:pic>
        <p:nvPicPr>
          <p:cNvPr id="7" name="Picture 6">
            <a:extLst>
              <a:ext uri="{FF2B5EF4-FFF2-40B4-BE49-F238E27FC236}">
                <a16:creationId xmlns:a16="http://schemas.microsoft.com/office/drawing/2014/main" xmlns="" id="{52A53DF6-58A8-48E0-BDAB-1EC2F948D0BF}"/>
              </a:ext>
            </a:extLst>
          </p:cNvPr>
          <p:cNvPicPr>
            <a:picLocks noChangeAspect="1"/>
          </p:cNvPicPr>
          <p:nvPr/>
        </p:nvPicPr>
        <p:blipFill>
          <a:blip r:embed="rId2"/>
          <a:stretch>
            <a:fillRect/>
          </a:stretch>
        </p:blipFill>
        <p:spPr>
          <a:xfrm>
            <a:off x="1876337" y="986245"/>
            <a:ext cx="8439325" cy="5370105"/>
          </a:xfrm>
          <a:prstGeom prst="rect">
            <a:avLst/>
          </a:prstGeom>
        </p:spPr>
      </p:pic>
    </p:spTree>
    <p:extLst>
      <p:ext uri="{BB962C8B-B14F-4D97-AF65-F5344CB8AC3E}">
        <p14:creationId xmlns:p14="http://schemas.microsoft.com/office/powerpoint/2010/main" val="4222870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a:t>Tìm kiếm nâng cao</a:t>
            </a:r>
            <a:endParaRPr lang="en-US" sz="3200" dirty="0"/>
          </a:p>
        </p:txBody>
      </p:sp>
      <p:sp>
        <p:nvSpPr>
          <p:cNvPr id="4" name="Date Placeholder 3">
            <a:extLst>
              <a:ext uri="{FF2B5EF4-FFF2-40B4-BE49-F238E27FC236}">
                <a16:creationId xmlns:a16="http://schemas.microsoft.com/office/drawing/2014/main" xmlns=""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xmlns=""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25</a:t>
            </a:fld>
            <a:endParaRPr lang="en-US" dirty="0"/>
          </a:p>
        </p:txBody>
      </p:sp>
      <p:pic>
        <p:nvPicPr>
          <p:cNvPr id="3" name="Picture 2">
            <a:extLst>
              <a:ext uri="{FF2B5EF4-FFF2-40B4-BE49-F238E27FC236}">
                <a16:creationId xmlns:a16="http://schemas.microsoft.com/office/drawing/2014/main" xmlns="" id="{1E47CB92-A323-4E76-9FCA-22FDFC7BB22A}"/>
              </a:ext>
            </a:extLst>
          </p:cNvPr>
          <p:cNvPicPr>
            <a:picLocks noChangeAspect="1"/>
          </p:cNvPicPr>
          <p:nvPr/>
        </p:nvPicPr>
        <p:blipFill>
          <a:blip r:embed="rId2"/>
          <a:stretch>
            <a:fillRect/>
          </a:stretch>
        </p:blipFill>
        <p:spPr>
          <a:xfrm>
            <a:off x="1814786" y="983009"/>
            <a:ext cx="8562427" cy="5477774"/>
          </a:xfrm>
          <a:prstGeom prst="rect">
            <a:avLst/>
          </a:prstGeom>
        </p:spPr>
      </p:pic>
    </p:spTree>
    <p:extLst>
      <p:ext uri="{BB962C8B-B14F-4D97-AF65-F5344CB8AC3E}">
        <p14:creationId xmlns:p14="http://schemas.microsoft.com/office/powerpoint/2010/main" val="533985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a:t>Tổng kết</a:t>
            </a:r>
            <a:endParaRPr lang="en-US" sz="3200" dirty="0"/>
          </a:p>
        </p:txBody>
      </p:sp>
      <p:sp>
        <p:nvSpPr>
          <p:cNvPr id="3" name="Content Placeholder 2">
            <a:extLst>
              <a:ext uri="{FF2B5EF4-FFF2-40B4-BE49-F238E27FC236}">
                <a16:creationId xmlns:a16="http://schemas.microsoft.com/office/drawing/2014/main" xmlns="" id="{21309EEA-748E-1B4D-9BA2-2ADAA2FBB16C}"/>
              </a:ext>
            </a:extLst>
          </p:cNvPr>
          <p:cNvSpPr>
            <a:spLocks noGrp="1"/>
          </p:cNvSpPr>
          <p:nvPr>
            <p:ph idx="1"/>
          </p:nvPr>
        </p:nvSpPr>
        <p:spPr>
          <a:xfrm>
            <a:off x="838200" y="1074057"/>
            <a:ext cx="10683240" cy="5647418"/>
          </a:xfrm>
        </p:spPr>
        <p:txBody>
          <a:bodyPr>
            <a:normAutofit/>
          </a:bodyPr>
          <a:lstStyle/>
          <a:p>
            <a:r>
              <a:rPr lang="vi-VN">
                <a:latin typeface="Calibri" panose="020F0502020204030204" pitchFamily="34" charset="0"/>
                <a:cs typeface="Calibri" panose="020F0502020204030204" pitchFamily="34" charset="0"/>
              </a:rPr>
              <a:t>Mạng máy tính cung cấp nhiều dịch vụ để truyền thông, truyền dữ  liệu và xử lý phân tán một cách thuận lợi</a:t>
            </a:r>
          </a:p>
          <a:p>
            <a:r>
              <a:rPr lang="vi-VN">
                <a:latin typeface="Calibri" panose="020F0502020204030204" pitchFamily="34" charset="0"/>
                <a:cs typeface="Calibri" panose="020F0502020204030204" pitchFamily="34" charset="0"/>
              </a:rPr>
              <a:t>Mạng là một tập các máy tính được đấu nối với nhau.</a:t>
            </a:r>
          </a:p>
          <a:p>
            <a:r>
              <a:rPr lang="vi-VN">
                <a:latin typeface="Calibri" panose="020F0502020204030204" pitchFamily="34" charset="0"/>
                <a:cs typeface="Calibri" panose="020F0502020204030204" pitchFamily="34" charset="0"/>
              </a:rPr>
              <a:t>Dựa vào đặc điểm địa lý của mạng ta có mạng: LAN, WAN,  Internet,...</a:t>
            </a:r>
          </a:p>
          <a:p>
            <a:r>
              <a:rPr lang="vi-VN">
                <a:latin typeface="Calibri" panose="020F0502020204030204" pitchFamily="34" charset="0"/>
                <a:cs typeface="Calibri" panose="020F0502020204030204" pitchFamily="34" charset="0"/>
              </a:rPr>
              <a:t>Trong Windows, có hai chế độ sử dụng để nhóm các máy tính nối  mạng là workgroup và domain</a:t>
            </a:r>
          </a:p>
          <a:p>
            <a:r>
              <a:rPr lang="vi-VN">
                <a:latin typeface="Calibri" panose="020F0502020204030204" pitchFamily="34" charset="0"/>
                <a:cs typeface="Calibri" panose="020F0502020204030204" pitchFamily="34" charset="0"/>
              </a:rPr>
              <a:t>Internet là mạng của các mạng với rất nhiều dịch vụ đi kèm như:  www, email, fpt,..</a:t>
            </a:r>
            <a:endParaRPr lang="en-US">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xmlns=""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xmlns=""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26</a:t>
            </a:fld>
            <a:endParaRPr lang="en-US" dirty="0"/>
          </a:p>
        </p:txBody>
      </p:sp>
    </p:spTree>
    <p:extLst>
      <p:ext uri="{BB962C8B-B14F-4D97-AF65-F5344CB8AC3E}">
        <p14:creationId xmlns:p14="http://schemas.microsoft.com/office/powerpoint/2010/main" val="4174294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a:t>Tài liệu tham khảo</a:t>
            </a:r>
            <a:endParaRPr lang="en-US" sz="3200" dirty="0"/>
          </a:p>
        </p:txBody>
      </p:sp>
      <p:sp>
        <p:nvSpPr>
          <p:cNvPr id="3" name="Content Placeholder 2">
            <a:extLst>
              <a:ext uri="{FF2B5EF4-FFF2-40B4-BE49-F238E27FC236}">
                <a16:creationId xmlns:a16="http://schemas.microsoft.com/office/drawing/2014/main" xmlns="" id="{21309EEA-748E-1B4D-9BA2-2ADAA2FBB16C}"/>
              </a:ext>
            </a:extLst>
          </p:cNvPr>
          <p:cNvSpPr>
            <a:spLocks noGrp="1"/>
          </p:cNvSpPr>
          <p:nvPr>
            <p:ph idx="1"/>
          </p:nvPr>
        </p:nvSpPr>
        <p:spPr>
          <a:xfrm>
            <a:off x="838200" y="1074057"/>
            <a:ext cx="10515600" cy="5128439"/>
          </a:xfrm>
        </p:spPr>
        <p:txBody>
          <a:bodyPr>
            <a:normAutofit/>
          </a:bodyPr>
          <a:lstStyle/>
          <a:p>
            <a:pPr marL="393700" marR="5080" indent="-381000">
              <a:lnSpc>
                <a:spcPct val="100699"/>
              </a:lnSpc>
              <a:spcBef>
                <a:spcPts val="80"/>
              </a:spcBef>
              <a:tabLst>
                <a:tab pos="393065" algn="l"/>
                <a:tab pos="393700" algn="l"/>
              </a:tabLst>
            </a:pPr>
            <a:r>
              <a:rPr lang="en-US" sz="2400" u="heavy" spc="5">
                <a:uFill>
                  <a:solidFill>
                    <a:srgbClr val="000000"/>
                  </a:solidFill>
                </a:uFill>
                <a:latin typeface="Arial"/>
                <a:cs typeface="Arial"/>
                <a:hlinkClick r:id="rId2"/>
              </a:rPr>
              <a:t>http://kenh14.vn/ung-dung-thu-thuat/8-thu-thuat-tim-kiem-t</a:t>
            </a:r>
            <a:r>
              <a:rPr lang="en-US" sz="2400" u="heavy" spc="-45">
                <a:uFill>
                  <a:solidFill>
                    <a:srgbClr val="000000"/>
                  </a:solidFill>
                </a:uFill>
                <a:latin typeface="Arial"/>
                <a:cs typeface="Arial"/>
                <a:hlinkClick r:id="rId2"/>
              </a:rPr>
              <a:t>r</a:t>
            </a:r>
            <a:r>
              <a:rPr lang="en-US" sz="2400" u="heavy" spc="-10">
                <a:uFill>
                  <a:solidFill>
                    <a:srgbClr val="000000"/>
                  </a:solidFill>
                </a:uFill>
                <a:latin typeface="Arial"/>
                <a:cs typeface="Arial"/>
                <a:hlinkClick r:id="rId2"/>
              </a:rPr>
              <a:t>en-google-ban-se-rat-thiet- </a:t>
            </a:r>
            <a:r>
              <a:rPr lang="en-US" sz="2400" spc="-10">
                <a:latin typeface="Arial"/>
                <a:cs typeface="Arial"/>
              </a:rPr>
              <a:t> </a:t>
            </a:r>
            <a:r>
              <a:rPr lang="en-US" sz="2400" u="heavy" spc="-5">
                <a:uFill>
                  <a:solidFill>
                    <a:srgbClr val="000000"/>
                  </a:solidFill>
                </a:uFill>
                <a:latin typeface="Arial"/>
                <a:cs typeface="Arial"/>
                <a:hlinkClick r:id="rId2"/>
              </a:rPr>
              <a:t>thoi-neu-khong-biet-2015092708282283.chn</a:t>
            </a:r>
            <a:endParaRPr lang="en-US" sz="2400">
              <a:latin typeface="Arial"/>
              <a:cs typeface="Arial"/>
            </a:endParaRPr>
          </a:p>
          <a:p>
            <a:pPr marL="393700" indent="-381000">
              <a:lnSpc>
                <a:spcPct val="100000"/>
              </a:lnSpc>
              <a:spcBef>
                <a:spcPts val="2420"/>
              </a:spcBef>
              <a:tabLst>
                <a:tab pos="393065" algn="l"/>
                <a:tab pos="393700" algn="l"/>
              </a:tabLst>
            </a:pPr>
            <a:r>
              <a:rPr lang="en-US" sz="2400" u="heavy" spc="-5">
                <a:uFill>
                  <a:solidFill>
                    <a:srgbClr val="000000"/>
                  </a:solidFill>
                </a:uFill>
                <a:latin typeface="Arial"/>
                <a:cs typeface="Arial"/>
                <a:hlinkClick r:id="rId3"/>
              </a:rPr>
              <a:t>https://quantrimang.com/11-meo-tim-kiem-nang-cao-voi-google-85536</a:t>
            </a:r>
            <a:endParaRPr lang="en-US" sz="2400">
              <a:latin typeface="Arial"/>
              <a:cs typeface="Arial"/>
            </a:endParaRPr>
          </a:p>
          <a:p>
            <a:pPr marL="393700" indent="-381000">
              <a:lnSpc>
                <a:spcPct val="100000"/>
              </a:lnSpc>
              <a:spcBef>
                <a:spcPts val="2420"/>
              </a:spcBef>
              <a:tabLst>
                <a:tab pos="393065" algn="l"/>
                <a:tab pos="393700" algn="l"/>
              </a:tabLst>
            </a:pPr>
            <a:r>
              <a:rPr lang="en-US" sz="2400" u="heavy" spc="-10">
                <a:uFill>
                  <a:solidFill>
                    <a:srgbClr val="000000"/>
                  </a:solidFill>
                </a:uFill>
                <a:latin typeface="Arial"/>
                <a:cs typeface="Arial"/>
                <a:hlinkClick r:id="rId4"/>
              </a:rPr>
              <a:t>https://viblo.asia/p/ky-nang-tim-kiem-va-phan-tich-thong-tin-bxjeZwydkJZ</a:t>
            </a:r>
            <a:endParaRPr lang="en-US" sz="2400">
              <a:latin typeface="Arial"/>
              <a:cs typeface="Arial"/>
            </a:endParaRPr>
          </a:p>
          <a:p>
            <a:pPr marL="393700" indent="-381000">
              <a:lnSpc>
                <a:spcPct val="100000"/>
              </a:lnSpc>
              <a:spcBef>
                <a:spcPts val="2420"/>
              </a:spcBef>
              <a:tabLst>
                <a:tab pos="393065" algn="l"/>
                <a:tab pos="393700" algn="l"/>
              </a:tabLst>
            </a:pPr>
            <a:r>
              <a:rPr lang="en-US" sz="2400" u="heavy" spc="-10">
                <a:uFill>
                  <a:solidFill>
                    <a:srgbClr val="000000"/>
                  </a:solidFill>
                </a:uFill>
                <a:latin typeface="Arial"/>
                <a:cs typeface="Arial"/>
                <a:hlinkClick r:id="rId5"/>
              </a:rPr>
              <a:t>https://support.google.com/websearch/answer/134479?hl=en&amp;ref_topic=3081620</a:t>
            </a:r>
            <a:endParaRPr lang="en-US" sz="2400">
              <a:latin typeface="Arial"/>
              <a:cs typeface="Arial"/>
            </a:endParaRPr>
          </a:p>
          <a:p>
            <a:pPr marL="393700" indent="-381000">
              <a:lnSpc>
                <a:spcPct val="100000"/>
              </a:lnSpc>
              <a:spcBef>
                <a:spcPts val="2420"/>
              </a:spcBef>
              <a:tabLst>
                <a:tab pos="393065" algn="l"/>
                <a:tab pos="393700" algn="l"/>
              </a:tabLst>
            </a:pPr>
            <a:r>
              <a:rPr lang="en-US" sz="2400" u="heavy" spc="-15">
                <a:uFill>
                  <a:solidFill>
                    <a:srgbClr val="000000"/>
                  </a:solidFill>
                </a:uFill>
                <a:latin typeface="Arial"/>
                <a:cs typeface="Arial"/>
                <a:hlinkClick r:id="rId6"/>
              </a:rPr>
              <a:t>https://support.google.com/websearch/answer/134479?hl=vi&amp;ref_topic=3081620</a:t>
            </a:r>
            <a:endParaRPr lang="en-US" sz="2400">
              <a:latin typeface="Arial"/>
              <a:cs typeface="Arial"/>
            </a:endParaRPr>
          </a:p>
          <a:p>
            <a:pPr marL="393700" indent="-381000">
              <a:lnSpc>
                <a:spcPct val="100000"/>
              </a:lnSpc>
              <a:spcBef>
                <a:spcPts val="2420"/>
              </a:spcBef>
              <a:tabLst>
                <a:tab pos="393065" algn="l"/>
                <a:tab pos="393700" algn="l"/>
              </a:tabLst>
            </a:pPr>
            <a:r>
              <a:rPr lang="en-US" sz="2400" u="heavy">
                <a:uFill>
                  <a:solidFill>
                    <a:srgbClr val="000000"/>
                  </a:solidFill>
                </a:uFill>
                <a:latin typeface="Arial"/>
                <a:cs typeface="Arial"/>
                <a:hlinkClick r:id="rId7"/>
              </a:rPr>
              <a:t>http://ngocchinh.com/thu-thuat-tim-kiem-tren-google/</a:t>
            </a:r>
            <a:endParaRPr lang="en-US" sz="2400">
              <a:latin typeface="Arial"/>
              <a:cs typeface="Arial"/>
            </a:endParaRPr>
          </a:p>
        </p:txBody>
      </p:sp>
    </p:spTree>
    <p:extLst>
      <p:ext uri="{BB962C8B-B14F-4D97-AF65-F5344CB8AC3E}">
        <p14:creationId xmlns:p14="http://schemas.microsoft.com/office/powerpoint/2010/main" val="423904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0B37BB8C-BA62-BC4F-B0F8-D5F9321E2E79}"/>
              </a:ext>
            </a:extLst>
          </p:cNvPr>
          <p:cNvPicPr>
            <a:picLocks noChangeAspect="1"/>
          </p:cNvPicPr>
          <p:nvPr/>
        </p:nvPicPr>
        <p:blipFill>
          <a:blip r:embed="rId2"/>
          <a:stretch>
            <a:fillRect/>
          </a:stretch>
        </p:blipFill>
        <p:spPr>
          <a:xfrm>
            <a:off x="4440837" y="1888320"/>
            <a:ext cx="3310326" cy="3528808"/>
          </a:xfrm>
          <a:prstGeom prst="rect">
            <a:avLst/>
          </a:prstGeom>
        </p:spPr>
      </p:pic>
    </p:spTree>
    <p:extLst>
      <p:ext uri="{BB962C8B-B14F-4D97-AF65-F5344CB8AC3E}">
        <p14:creationId xmlns:p14="http://schemas.microsoft.com/office/powerpoint/2010/main" val="475626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a:t>Lợi ích của mạng máy tính</a:t>
            </a:r>
            <a:endParaRPr lang="en-US" sz="3200" dirty="0"/>
          </a:p>
        </p:txBody>
      </p:sp>
      <p:sp>
        <p:nvSpPr>
          <p:cNvPr id="3" name="Content Placeholder 2">
            <a:extLst>
              <a:ext uri="{FF2B5EF4-FFF2-40B4-BE49-F238E27FC236}">
                <a16:creationId xmlns:a16="http://schemas.microsoft.com/office/drawing/2014/main" xmlns="" id="{21309EEA-748E-1B4D-9BA2-2ADAA2FBB16C}"/>
              </a:ext>
            </a:extLst>
          </p:cNvPr>
          <p:cNvSpPr>
            <a:spLocks noGrp="1"/>
          </p:cNvSpPr>
          <p:nvPr>
            <p:ph idx="1"/>
          </p:nvPr>
        </p:nvSpPr>
        <p:spPr>
          <a:xfrm>
            <a:off x="838200" y="1074057"/>
            <a:ext cx="10683240" cy="5647418"/>
          </a:xfrm>
        </p:spPr>
        <p:txBody>
          <a:bodyPr>
            <a:normAutofit/>
          </a:bodyPr>
          <a:lstStyle/>
          <a:p>
            <a:r>
              <a:rPr lang="vi-VN" b="1">
                <a:latin typeface="Calibri" panose="020F0502020204030204" pitchFamily="34" charset="0"/>
                <a:cs typeface="Calibri" panose="020F0502020204030204" pitchFamily="34" charset="0"/>
              </a:rPr>
              <a:t>Dữ liệu và thông tin được chia sẻ</a:t>
            </a:r>
            <a:r>
              <a:rPr lang="vi-VN">
                <a:latin typeface="Calibri" panose="020F0502020204030204" pitchFamily="34" charset="0"/>
                <a:cs typeface="Calibri" panose="020F0502020204030204" pitchFamily="34" charset="0"/>
              </a:rPr>
              <a:t>: Chương trình và các tệp tin  có thể được lưu trên một hay nhiều máy server.</a:t>
            </a:r>
          </a:p>
          <a:p>
            <a:r>
              <a:rPr lang="vi-VN" b="1">
                <a:latin typeface="Calibri" panose="020F0502020204030204" pitchFamily="34" charset="0"/>
                <a:cs typeface="Calibri" panose="020F0502020204030204" pitchFamily="34" charset="0"/>
              </a:rPr>
              <a:t>Chia sẻ thiết bị ngoại vi</a:t>
            </a:r>
            <a:r>
              <a:rPr lang="vi-VN">
                <a:latin typeface="Calibri" panose="020F0502020204030204" pitchFamily="34" charset="0"/>
                <a:cs typeface="Calibri" panose="020F0502020204030204" pitchFamily="34" charset="0"/>
              </a:rPr>
              <a:t>: Thiết bị ngoại vi có thể được chia sẻ với  tất cả người dùng.</a:t>
            </a:r>
          </a:p>
          <a:p>
            <a:r>
              <a:rPr lang="vi-VN" b="1">
                <a:latin typeface="Calibri" panose="020F0502020204030204" pitchFamily="34" charset="0"/>
                <a:cs typeface="Calibri" panose="020F0502020204030204" pitchFamily="34" charset="0"/>
              </a:rPr>
              <a:t>Truy cập cơ sở dữ liệu và chương trình từ xa</a:t>
            </a:r>
            <a:r>
              <a:rPr lang="vi-VN">
                <a:latin typeface="Calibri" panose="020F0502020204030204" pitchFamily="34" charset="0"/>
                <a:cs typeface="Calibri" panose="020F0502020204030204" pitchFamily="34" charset="0"/>
              </a:rPr>
              <a:t>: Người dùng có  khả năng truy cập cơ sở dữ liệu và chương trình từ xa.</a:t>
            </a:r>
          </a:p>
          <a:p>
            <a:r>
              <a:rPr lang="vi-VN" b="1">
                <a:latin typeface="Calibri" panose="020F0502020204030204" pitchFamily="34" charset="0"/>
                <a:cs typeface="Calibri" panose="020F0502020204030204" pitchFamily="34" charset="0"/>
              </a:rPr>
              <a:t>Giao tiếp</a:t>
            </a:r>
            <a:r>
              <a:rPr lang="vi-VN">
                <a:latin typeface="Calibri" panose="020F0502020204030204" pitchFamily="34" charset="0"/>
                <a:cs typeface="Calibri" panose="020F0502020204030204" pitchFamily="34" charset="0"/>
              </a:rPr>
              <a:t>: Thay đổi cách thức con người giao tiếp với nhau: thư  điện tử, tin nhắc tức thời, gọi điện trực tuyến, hội nghị truyền hình.</a:t>
            </a:r>
            <a:endParaRPr lang="en-US" sz="280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xmlns=""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xmlns=""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3</a:t>
            </a:fld>
            <a:endParaRPr lang="en-US" dirty="0"/>
          </a:p>
        </p:txBody>
      </p:sp>
    </p:spTree>
    <p:extLst>
      <p:ext uri="{BB962C8B-B14F-4D97-AF65-F5344CB8AC3E}">
        <p14:creationId xmlns:p14="http://schemas.microsoft.com/office/powerpoint/2010/main" val="989465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a:t>Phân loại mạng</a:t>
            </a:r>
            <a:endParaRPr lang="en-US" sz="3200" dirty="0"/>
          </a:p>
        </p:txBody>
      </p:sp>
      <p:sp>
        <p:nvSpPr>
          <p:cNvPr id="3" name="Content Placeholder 2">
            <a:extLst>
              <a:ext uri="{FF2B5EF4-FFF2-40B4-BE49-F238E27FC236}">
                <a16:creationId xmlns:a16="http://schemas.microsoft.com/office/drawing/2014/main" xmlns="" id="{21309EEA-748E-1B4D-9BA2-2ADAA2FBB16C}"/>
              </a:ext>
            </a:extLst>
          </p:cNvPr>
          <p:cNvSpPr>
            <a:spLocks noGrp="1"/>
          </p:cNvSpPr>
          <p:nvPr>
            <p:ph idx="1"/>
          </p:nvPr>
        </p:nvSpPr>
        <p:spPr>
          <a:xfrm>
            <a:off x="838200" y="1074057"/>
            <a:ext cx="10683240" cy="5647418"/>
          </a:xfrm>
        </p:spPr>
        <p:txBody>
          <a:bodyPr>
            <a:normAutofit/>
          </a:bodyPr>
          <a:lstStyle/>
          <a:p>
            <a:r>
              <a:rPr lang="vi-VN" dirty="0">
                <a:latin typeface="Calibri" panose="020F0502020204030204" pitchFamily="34" charset="0"/>
                <a:cs typeface="Calibri" panose="020F0502020204030204" pitchFamily="34" charset="0"/>
              </a:rPr>
              <a:t>Mạng cục bộ</a:t>
            </a:r>
          </a:p>
          <a:p>
            <a:r>
              <a:rPr lang="vi-VN" dirty="0">
                <a:latin typeface="Calibri" panose="020F0502020204030204" pitchFamily="34" charset="0"/>
                <a:cs typeface="Calibri" panose="020F0502020204030204" pitchFamily="34" charset="0"/>
              </a:rPr>
              <a:t>Mạng doanh nghiệp</a:t>
            </a:r>
          </a:p>
          <a:p>
            <a:r>
              <a:rPr lang="vi-VN" dirty="0">
                <a:latin typeface="Calibri" panose="020F0502020204030204" pitchFamily="34" charset="0"/>
                <a:cs typeface="Calibri" panose="020F0502020204030204" pitchFamily="34" charset="0"/>
              </a:rPr>
              <a:t>Mạng diện rộng</a:t>
            </a:r>
          </a:p>
          <a:p>
            <a:r>
              <a:rPr lang="vi-VN" dirty="0">
                <a:latin typeface="Calibri" panose="020F0502020204030204" pitchFamily="34" charset="0"/>
                <a:cs typeface="Calibri" panose="020F0502020204030204" pitchFamily="34" charset="0"/>
              </a:rPr>
              <a:t>Mạng đô thị</a:t>
            </a:r>
          </a:p>
          <a:p>
            <a:r>
              <a:rPr lang="vi-VN" dirty="0">
                <a:latin typeface="Calibri" panose="020F0502020204030204" pitchFamily="34" charset="0"/>
                <a:cs typeface="Calibri" panose="020F0502020204030204" pitchFamily="34" charset="0"/>
              </a:rPr>
              <a:t>Mạng trường học</a:t>
            </a:r>
          </a:p>
          <a:p>
            <a:r>
              <a:rPr lang="vi-VN" dirty="0">
                <a:latin typeface="Calibri" panose="020F0502020204030204" pitchFamily="34" charset="0"/>
                <a:cs typeface="Calibri" panose="020F0502020204030204" pitchFamily="34" charset="0"/>
              </a:rPr>
              <a:t>Mạng cá nhân</a:t>
            </a:r>
          </a:p>
          <a:p>
            <a:r>
              <a:rPr lang="vi-VN" dirty="0">
                <a:latin typeface="Calibri" panose="020F0502020204030204" pitchFamily="34" charset="0"/>
                <a:cs typeface="Calibri" panose="020F0502020204030204" pitchFamily="34" charset="0"/>
              </a:rPr>
              <a:t>Mạng gia đình</a:t>
            </a:r>
          </a:p>
          <a:p>
            <a:r>
              <a:rPr lang="vi-VN" dirty="0">
                <a:latin typeface="Calibri" panose="020F0502020204030204" pitchFamily="34" charset="0"/>
                <a:cs typeface="Calibri" panose="020F0502020204030204" pitchFamily="34" charset="0"/>
              </a:rPr>
              <a:t>Mạng intranet</a:t>
            </a:r>
          </a:p>
          <a:p>
            <a:r>
              <a:rPr lang="vi-VN" dirty="0">
                <a:latin typeface="Calibri" panose="020F0502020204030204" pitchFamily="34" charset="0"/>
                <a:cs typeface="Calibri" panose="020F0502020204030204" pitchFamily="34" charset="0"/>
              </a:rPr>
              <a:t>Mạng Internet</a:t>
            </a:r>
          </a:p>
          <a:p>
            <a:r>
              <a:rPr lang="vi-VN" dirty="0">
                <a:latin typeface="Calibri" panose="020F0502020204030204" pitchFamily="34" charset="0"/>
                <a:cs typeface="Calibri" panose="020F0502020204030204" pitchFamily="34" charset="0"/>
              </a:rPr>
              <a:t>Mạng riêng ảo</a:t>
            </a:r>
            <a:endParaRPr lang="en-US" sz="2800"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xmlns=""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xmlns=""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4</a:t>
            </a:fld>
            <a:endParaRPr lang="en-US" dirty="0"/>
          </a:p>
        </p:txBody>
      </p:sp>
    </p:spTree>
    <p:extLst>
      <p:ext uri="{BB962C8B-B14F-4D97-AF65-F5344CB8AC3E}">
        <p14:creationId xmlns:p14="http://schemas.microsoft.com/office/powerpoint/2010/main" val="4098399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a:t>Mạng cục bộ (LAN)</a:t>
            </a:r>
            <a:endParaRPr lang="en-US" sz="3200" dirty="0"/>
          </a:p>
        </p:txBody>
      </p:sp>
      <p:sp>
        <p:nvSpPr>
          <p:cNvPr id="4" name="Date Placeholder 3">
            <a:extLst>
              <a:ext uri="{FF2B5EF4-FFF2-40B4-BE49-F238E27FC236}">
                <a16:creationId xmlns:a16="http://schemas.microsoft.com/office/drawing/2014/main" xmlns=""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xmlns=""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5</a:t>
            </a:fld>
            <a:endParaRPr lang="en-US" dirty="0"/>
          </a:p>
        </p:txBody>
      </p:sp>
      <p:pic>
        <p:nvPicPr>
          <p:cNvPr id="9" name="Picture 8">
            <a:extLst>
              <a:ext uri="{FF2B5EF4-FFF2-40B4-BE49-F238E27FC236}">
                <a16:creationId xmlns:a16="http://schemas.microsoft.com/office/drawing/2014/main" xmlns="" id="{CFC95AD9-BE42-4A72-A607-A1BF6297A073}"/>
              </a:ext>
            </a:extLst>
          </p:cNvPr>
          <p:cNvPicPr>
            <a:picLocks noChangeAspect="1"/>
          </p:cNvPicPr>
          <p:nvPr/>
        </p:nvPicPr>
        <p:blipFill>
          <a:blip r:embed="rId2"/>
          <a:stretch>
            <a:fillRect/>
          </a:stretch>
        </p:blipFill>
        <p:spPr>
          <a:xfrm>
            <a:off x="1709069" y="1010050"/>
            <a:ext cx="8802576" cy="5263125"/>
          </a:xfrm>
          <a:prstGeom prst="rect">
            <a:avLst/>
          </a:prstGeom>
        </p:spPr>
      </p:pic>
    </p:spTree>
    <p:extLst>
      <p:ext uri="{BB962C8B-B14F-4D97-AF65-F5344CB8AC3E}">
        <p14:creationId xmlns:p14="http://schemas.microsoft.com/office/powerpoint/2010/main" val="1607287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a:t>Mạng diện rộng (WAN)</a:t>
            </a:r>
            <a:endParaRPr lang="en-US" sz="3200" dirty="0"/>
          </a:p>
        </p:txBody>
      </p:sp>
      <p:sp>
        <p:nvSpPr>
          <p:cNvPr id="4" name="Date Placeholder 3">
            <a:extLst>
              <a:ext uri="{FF2B5EF4-FFF2-40B4-BE49-F238E27FC236}">
                <a16:creationId xmlns:a16="http://schemas.microsoft.com/office/drawing/2014/main" xmlns=""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xmlns=""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6</a:t>
            </a:fld>
            <a:endParaRPr lang="en-US" dirty="0"/>
          </a:p>
        </p:txBody>
      </p:sp>
      <p:sp>
        <p:nvSpPr>
          <p:cNvPr id="8" name="object 4">
            <a:extLst>
              <a:ext uri="{FF2B5EF4-FFF2-40B4-BE49-F238E27FC236}">
                <a16:creationId xmlns:a16="http://schemas.microsoft.com/office/drawing/2014/main" xmlns="" id="{A1D4E207-12E7-4D8E-B5AF-75D3FA4B634E}"/>
              </a:ext>
            </a:extLst>
          </p:cNvPr>
          <p:cNvSpPr/>
          <p:nvPr/>
        </p:nvSpPr>
        <p:spPr>
          <a:xfrm>
            <a:off x="2220687" y="1191237"/>
            <a:ext cx="7829015" cy="4686998"/>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357946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a:t>Mạng riêng ảo (VPN)</a:t>
            </a:r>
            <a:endParaRPr lang="en-US" sz="3200" dirty="0"/>
          </a:p>
        </p:txBody>
      </p:sp>
      <p:sp>
        <p:nvSpPr>
          <p:cNvPr id="4" name="Date Placeholder 3">
            <a:extLst>
              <a:ext uri="{FF2B5EF4-FFF2-40B4-BE49-F238E27FC236}">
                <a16:creationId xmlns:a16="http://schemas.microsoft.com/office/drawing/2014/main" xmlns=""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xmlns=""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7</a:t>
            </a:fld>
            <a:endParaRPr lang="en-US" dirty="0"/>
          </a:p>
        </p:txBody>
      </p:sp>
      <p:sp>
        <p:nvSpPr>
          <p:cNvPr id="7" name="object 4">
            <a:extLst>
              <a:ext uri="{FF2B5EF4-FFF2-40B4-BE49-F238E27FC236}">
                <a16:creationId xmlns:a16="http://schemas.microsoft.com/office/drawing/2014/main" xmlns="" id="{749DD84B-4674-419D-9065-D297A40ADBDA}"/>
              </a:ext>
            </a:extLst>
          </p:cNvPr>
          <p:cNvSpPr/>
          <p:nvPr/>
        </p:nvSpPr>
        <p:spPr>
          <a:xfrm>
            <a:off x="1903722" y="1191237"/>
            <a:ext cx="8384556" cy="4731391"/>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15763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a:t>Các thành phần của mạng máy tính</a:t>
            </a:r>
            <a:endParaRPr lang="en-US" sz="3200" dirty="0"/>
          </a:p>
        </p:txBody>
      </p:sp>
      <p:sp>
        <p:nvSpPr>
          <p:cNvPr id="3" name="Content Placeholder 2">
            <a:extLst>
              <a:ext uri="{FF2B5EF4-FFF2-40B4-BE49-F238E27FC236}">
                <a16:creationId xmlns:a16="http://schemas.microsoft.com/office/drawing/2014/main" xmlns="" id="{21309EEA-748E-1B4D-9BA2-2ADAA2FBB16C}"/>
              </a:ext>
            </a:extLst>
          </p:cNvPr>
          <p:cNvSpPr>
            <a:spLocks noGrp="1"/>
          </p:cNvSpPr>
          <p:nvPr>
            <p:ph idx="1"/>
          </p:nvPr>
        </p:nvSpPr>
        <p:spPr>
          <a:xfrm>
            <a:off x="838200" y="1074057"/>
            <a:ext cx="10683240" cy="5647418"/>
          </a:xfrm>
        </p:spPr>
        <p:txBody>
          <a:bodyPr>
            <a:normAutofit/>
          </a:bodyPr>
          <a:lstStyle/>
          <a:p>
            <a:r>
              <a:rPr lang="vi-VN">
                <a:latin typeface="Calibri" panose="020F0502020204030204" pitchFamily="34" charset="0"/>
                <a:cs typeface="Calibri" panose="020F0502020204030204" pitchFamily="34" charset="0"/>
              </a:rPr>
              <a:t>Hệ điều hành mạng (NOS)</a:t>
            </a:r>
          </a:p>
          <a:p>
            <a:r>
              <a:rPr lang="vi-VN">
                <a:latin typeface="Calibri" panose="020F0502020204030204" pitchFamily="34" charset="0"/>
                <a:cs typeface="Calibri" panose="020F0502020204030204" pitchFamily="34" charset="0"/>
              </a:rPr>
              <a:t>Server (máy chủ)</a:t>
            </a:r>
          </a:p>
          <a:p>
            <a:r>
              <a:rPr lang="vi-VN">
                <a:latin typeface="Calibri" panose="020F0502020204030204" pitchFamily="34" charset="0"/>
                <a:cs typeface="Calibri" panose="020F0502020204030204" pitchFamily="34" charset="0"/>
              </a:rPr>
              <a:t>Client (máy khách, máy trạm, máy đầu cuối,…)</a:t>
            </a:r>
          </a:p>
          <a:p>
            <a:r>
              <a:rPr lang="vi-VN">
                <a:latin typeface="Calibri" panose="020F0502020204030204" pitchFamily="34" charset="0"/>
                <a:cs typeface="Calibri" panose="020F0502020204030204" pitchFamily="34" charset="0"/>
              </a:rPr>
              <a:t>Hệ thống kết nối</a:t>
            </a:r>
          </a:p>
          <a:p>
            <a:pPr lvl="1"/>
            <a:r>
              <a:rPr lang="vi-VN">
                <a:latin typeface="Calibri" panose="020F0502020204030204" pitchFamily="34" charset="0"/>
                <a:cs typeface="Calibri" panose="020F0502020204030204" pitchFamily="34" charset="0"/>
              </a:rPr>
              <a:t>Dây cáp / Tín hiệu không giây</a:t>
            </a:r>
          </a:p>
          <a:p>
            <a:pPr lvl="1"/>
            <a:r>
              <a:rPr lang="vi-VN">
                <a:latin typeface="Calibri" panose="020F0502020204030204" pitchFamily="34" charset="0"/>
                <a:cs typeface="Calibri" panose="020F0502020204030204" pitchFamily="34" charset="0"/>
              </a:rPr>
              <a:t>Cạc mạng / Hub / Bridge (cầu nối)</a:t>
            </a:r>
          </a:p>
          <a:p>
            <a:pPr lvl="1"/>
            <a:r>
              <a:rPr lang="vi-VN">
                <a:latin typeface="Calibri" panose="020F0502020204030204" pitchFamily="34" charset="0"/>
                <a:cs typeface="Calibri" panose="020F0502020204030204" pitchFamily="34" charset="0"/>
              </a:rPr>
              <a:t>Bộ định tuyến (router)</a:t>
            </a:r>
          </a:p>
          <a:p>
            <a:r>
              <a:rPr lang="vi-VN">
                <a:latin typeface="Calibri" panose="020F0502020204030204" pitchFamily="34" charset="0"/>
                <a:cs typeface="Calibri" panose="020F0502020204030204" pitchFamily="34" charset="0"/>
              </a:rPr>
              <a:t>Tài nguyên và thiết bị ngoại vi được chia sẻ</a:t>
            </a:r>
          </a:p>
          <a:p>
            <a:pPr lvl="1"/>
            <a:r>
              <a:rPr lang="vi-VN">
                <a:latin typeface="Calibri" panose="020F0502020204030204" pitchFamily="34" charset="0"/>
                <a:cs typeface="Calibri" panose="020F0502020204030204" pitchFamily="34" charset="0"/>
              </a:rPr>
              <a:t>Người sử dụng có thể sử dụng một số thiết bị trên mạng, ví dụ như  máy in, thiết bị lưu trữ</a:t>
            </a:r>
            <a:endParaRPr lang="en-US">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xmlns=""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xmlns=""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8</a:t>
            </a:fld>
            <a:endParaRPr lang="en-US" dirty="0"/>
          </a:p>
        </p:txBody>
      </p:sp>
    </p:spTree>
    <p:extLst>
      <p:ext uri="{BB962C8B-B14F-4D97-AF65-F5344CB8AC3E}">
        <p14:creationId xmlns:p14="http://schemas.microsoft.com/office/powerpoint/2010/main" val="2317139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a:t>Giao thức truyền tin</a:t>
            </a:r>
            <a:endParaRPr lang="en-US" sz="3200" dirty="0"/>
          </a:p>
        </p:txBody>
      </p:sp>
      <p:sp>
        <p:nvSpPr>
          <p:cNvPr id="3" name="Content Placeholder 2">
            <a:extLst>
              <a:ext uri="{FF2B5EF4-FFF2-40B4-BE49-F238E27FC236}">
                <a16:creationId xmlns:a16="http://schemas.microsoft.com/office/drawing/2014/main" xmlns="" id="{21309EEA-748E-1B4D-9BA2-2ADAA2FBB16C}"/>
              </a:ext>
            </a:extLst>
          </p:cNvPr>
          <p:cNvSpPr>
            <a:spLocks noGrp="1"/>
          </p:cNvSpPr>
          <p:nvPr>
            <p:ph idx="1"/>
          </p:nvPr>
        </p:nvSpPr>
        <p:spPr>
          <a:xfrm>
            <a:off x="838200" y="1074057"/>
            <a:ext cx="10683240" cy="5647418"/>
          </a:xfrm>
        </p:spPr>
        <p:txBody>
          <a:bodyPr>
            <a:normAutofit/>
          </a:bodyPr>
          <a:lstStyle/>
          <a:p>
            <a:r>
              <a:rPr lang="vi-VN">
                <a:latin typeface="Calibri" panose="020F0502020204030204" pitchFamily="34" charset="0"/>
                <a:cs typeface="Calibri" panose="020F0502020204030204" pitchFamily="34" charset="0"/>
              </a:rPr>
              <a:t>Là sự mô tả chính thức về tập hợp các quy tắc và định dạng dữ  liệu được sử dụng bởi các nút mạng để giao tiếp với nhau</a:t>
            </a:r>
          </a:p>
          <a:p>
            <a:r>
              <a:rPr lang="vi-VN">
                <a:latin typeface="Calibri" panose="020F0502020204030204" pitchFamily="34" charset="0"/>
                <a:cs typeface="Calibri" panose="020F0502020204030204" pitchFamily="34" charset="0"/>
              </a:rPr>
              <a:t>Giao thức mô tả cú pháp, ngữ nghĩa, và đồng bộ hóa truyền thông</a:t>
            </a:r>
          </a:p>
          <a:p>
            <a:r>
              <a:rPr lang="vi-VN">
                <a:latin typeface="Calibri" panose="020F0502020204030204" pitchFamily="34" charset="0"/>
                <a:cs typeface="Calibri" panose="020F0502020204030204" pitchFamily="34" charset="0"/>
              </a:rPr>
              <a:t>được thiết lập trong phần cứng, phần mềm hoặc cả hai</a:t>
            </a:r>
          </a:p>
          <a:p>
            <a:r>
              <a:rPr lang="vi-VN">
                <a:latin typeface="Calibri" panose="020F0502020204030204" pitchFamily="34" charset="0"/>
                <a:cs typeface="Calibri" panose="020F0502020204030204" pitchFamily="34" charset="0"/>
              </a:rPr>
              <a:t>Các giao thức hoạt động với nhau để đảm bảo việc truyền thông  thành công được nhóm lại với nhau và gọi là bộ giao thức</a:t>
            </a:r>
          </a:p>
          <a:p>
            <a:r>
              <a:rPr lang="vi-VN">
                <a:latin typeface="Calibri" panose="020F0502020204030204" pitchFamily="34" charset="0"/>
                <a:cs typeface="Calibri" panose="020F0502020204030204" pitchFamily="34" charset="0"/>
              </a:rPr>
              <a:t>TCP/IP là một trong những bộ giao thức được sử dụng nhiều nhất,</a:t>
            </a:r>
          </a:p>
          <a:p>
            <a:r>
              <a:rPr lang="vi-VN">
                <a:latin typeface="Calibri" panose="020F0502020204030204" pitchFamily="34" charset="0"/>
                <a:cs typeface="Calibri" panose="020F0502020204030204" pitchFamily="34" charset="0"/>
              </a:rPr>
              <a:t>đây là giao thức chính của Internet và nhiều mạng khác</a:t>
            </a:r>
            <a:endParaRPr lang="en-US">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xmlns=""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xmlns=""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9</a:t>
            </a:fld>
            <a:endParaRPr lang="en-US" dirty="0"/>
          </a:p>
        </p:txBody>
      </p:sp>
    </p:spTree>
    <p:extLst>
      <p:ext uri="{BB962C8B-B14F-4D97-AF65-F5344CB8AC3E}">
        <p14:creationId xmlns:p14="http://schemas.microsoft.com/office/powerpoint/2010/main" val="3397792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VTCA-Slide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VTCA-SlideTheme" id="{5A24C4A4-58B6-8948-A62B-40090020C92E}" vid="{BD9F6502-1B8F-D14C-8309-CDC4C42FFF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6902</TotalTime>
  <Words>1866</Words>
  <Application>Microsoft Office PowerPoint</Application>
  <PresentationFormat>Custom</PresentationFormat>
  <Paragraphs>226</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VTCA-SlideTheme</vt:lpstr>
      <vt:lpstr>CƠ BẢN VỀ MẠNG MÁY TÍNH</vt:lpstr>
      <vt:lpstr>Mục tiêu</vt:lpstr>
      <vt:lpstr>Lợi ích của mạng máy tính</vt:lpstr>
      <vt:lpstr>Phân loại mạng</vt:lpstr>
      <vt:lpstr>Mạng cục bộ (LAN)</vt:lpstr>
      <vt:lpstr>Mạng diện rộng (WAN)</vt:lpstr>
      <vt:lpstr>Mạng riêng ảo (VPN)</vt:lpstr>
      <vt:lpstr>Các thành phần của mạng máy tính</vt:lpstr>
      <vt:lpstr>Giao thức truyền tin</vt:lpstr>
      <vt:lpstr>Mô hình Workgroup</vt:lpstr>
      <vt:lpstr>Mô hình Workgroup</vt:lpstr>
      <vt:lpstr>Mô hình Domain</vt:lpstr>
      <vt:lpstr>Mô hình Domain</vt:lpstr>
      <vt:lpstr>Internet</vt:lpstr>
      <vt:lpstr>Thư điện tử (Email)</vt:lpstr>
      <vt:lpstr>Địa chỉ thư điện tử</vt:lpstr>
      <vt:lpstr>Ứng dụng quản lý email (Email client)</vt:lpstr>
      <vt:lpstr>Các giao thức thư điện tử</vt:lpstr>
      <vt:lpstr>Các quy tắc viết và gửi email cơ bản</vt:lpstr>
      <vt:lpstr>Giao thức truyền tập tin</vt:lpstr>
      <vt:lpstr>World Wide Web</vt:lpstr>
      <vt:lpstr>World Wide Web</vt:lpstr>
      <vt:lpstr>Cách tìm kiếm thông tin trên Google</vt:lpstr>
      <vt:lpstr>Tìm kiếm nâng cao</vt:lpstr>
      <vt:lpstr>Tìm kiếm nâng cao</vt:lpstr>
      <vt:lpstr>Tổng kết</vt:lpstr>
      <vt:lpstr>Tài liệu tham khảo</vt:lpstr>
      <vt:lpstr>PowerPoint Presentation</vt:lpstr>
    </vt:vector>
  </TitlesOfParts>
  <Manager/>
  <Company>VTC Academy</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 hình đào tạo đáp ứng nhu cầu doanh nghiệp</dc:title>
  <dc:subject/>
  <dc:creator>hieutd@vtc.edu.vn</dc:creator>
  <cp:keywords/>
  <dc:description/>
  <cp:lastModifiedBy>Vitinh TT2</cp:lastModifiedBy>
  <cp:revision>417</cp:revision>
  <dcterms:created xsi:type="dcterms:W3CDTF">2019-05-17T12:57:33Z</dcterms:created>
  <dcterms:modified xsi:type="dcterms:W3CDTF">2019-10-08T10:01:10Z</dcterms:modified>
  <cp:category/>
</cp:coreProperties>
</file>