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29"/>
  </p:notesMasterIdLst>
  <p:sldIdLst>
    <p:sldId id="286" r:id="rId2"/>
    <p:sldId id="285" r:id="rId3"/>
    <p:sldId id="311" r:id="rId4"/>
    <p:sldId id="356" r:id="rId5"/>
    <p:sldId id="357" r:id="rId6"/>
    <p:sldId id="358" r:id="rId7"/>
    <p:sldId id="355" r:id="rId8"/>
    <p:sldId id="360" r:id="rId9"/>
    <p:sldId id="359" r:id="rId10"/>
    <p:sldId id="361" r:id="rId11"/>
    <p:sldId id="363" r:id="rId12"/>
    <p:sldId id="364" r:id="rId13"/>
    <p:sldId id="365" r:id="rId14"/>
    <p:sldId id="366" r:id="rId15"/>
    <p:sldId id="367" r:id="rId16"/>
    <p:sldId id="368" r:id="rId17"/>
    <p:sldId id="369" r:id="rId18"/>
    <p:sldId id="362" r:id="rId19"/>
    <p:sldId id="371" r:id="rId20"/>
    <p:sldId id="370" r:id="rId21"/>
    <p:sldId id="373" r:id="rId22"/>
    <p:sldId id="374" r:id="rId23"/>
    <p:sldId id="375" r:id="rId24"/>
    <p:sldId id="376" r:id="rId25"/>
    <p:sldId id="372" r:id="rId26"/>
    <p:sldId id="310"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5DA"/>
    <a:srgbClr val="244478"/>
    <a:srgbClr val="2B62B9"/>
    <a:srgbClr val="EF5452"/>
    <a:srgbClr val="F8C528"/>
    <a:srgbClr val="C09A24"/>
    <a:srgbClr val="068A85"/>
    <a:srgbClr val="99C27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1818"/>
  </p:normalViewPr>
  <p:slideViewPr>
    <p:cSldViewPr snapToGrid="0" snapToObjects="1">
      <p:cViewPr>
        <p:scale>
          <a:sx n="81" d="100"/>
          <a:sy n="81" d="100"/>
        </p:scale>
        <p:origin x="-258" y="-3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DC2CD-8613-D146-8518-AC99D946DF95}" type="datetimeFigureOut">
              <a:rPr lang="en-US" smtClean="0"/>
              <a:t>08/10/2019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C4CF9-69BC-034A-86DA-E1DADC6FAF10}" type="slidenum">
              <a:rPr lang="en-US" smtClean="0"/>
              <a:t>‹#›</a:t>
            </a:fld>
            <a:endParaRPr lang="en-US"/>
          </a:p>
        </p:txBody>
      </p:sp>
    </p:spTree>
    <p:extLst>
      <p:ext uri="{BB962C8B-B14F-4D97-AF65-F5344CB8AC3E}">
        <p14:creationId xmlns:p14="http://schemas.microsoft.com/office/powerpoint/2010/main" val="149881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gradFill flip="none" rotWithShape="1">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C37A9-8C23-6B4F-88B3-AB73D61B714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76775AE-BCE3-4B41-8ADB-E632DB8DE999}"/>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39092D3-1A80-C841-BE0C-FB3B2449ED61}"/>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xmlns="" id="{320948AB-0BEE-7E40-BCE4-2360F70E6140}"/>
              </a:ext>
            </a:extLst>
          </p:cNvPr>
          <p:cNvSpPr>
            <a:spLocks noGrp="1"/>
          </p:cNvSpPr>
          <p:nvPr>
            <p:ph type="ftr" sz="quarter" idx="11"/>
          </p:nvPr>
        </p:nvSpPr>
        <p:spPr/>
        <p:txBody>
          <a:bodyPr/>
          <a:lstStyle/>
          <a:p>
            <a:r>
              <a:rPr lang="en-US"/>
              <a:t>Subject Name</a:t>
            </a:r>
            <a:endParaRPr lang="en-US" dirty="0"/>
          </a:p>
        </p:txBody>
      </p:sp>
      <p:sp>
        <p:nvSpPr>
          <p:cNvPr id="6" name="Slide Number Placeholder 5">
            <a:extLst>
              <a:ext uri="{FF2B5EF4-FFF2-40B4-BE49-F238E27FC236}">
                <a16:creationId xmlns:a16="http://schemas.microsoft.com/office/drawing/2014/main" xmlns="" id="{9FD03C7E-8755-DA48-8510-BD952A82333E}"/>
              </a:ext>
            </a:extLst>
          </p:cNvPr>
          <p:cNvSpPr>
            <a:spLocks noGrp="1"/>
          </p:cNvSpPr>
          <p:nvPr>
            <p:ph type="sldNum" sz="quarter" idx="12"/>
          </p:nvPr>
        </p:nvSpPr>
        <p:spPr/>
        <p:txBody>
          <a:bodyPr/>
          <a:lstStyle/>
          <a:p>
            <a:fld id="{B9BA5F68-B450-774B-A94B-86322AF8B758}" type="slidenum">
              <a:rPr lang="en-US" smtClean="0"/>
              <a:t>‹#›</a:t>
            </a:fld>
            <a:endParaRPr lang="en-US"/>
          </a:p>
        </p:txBody>
      </p:sp>
      <p:pic>
        <p:nvPicPr>
          <p:cNvPr id="8" name="Picture 7">
            <a:extLst>
              <a:ext uri="{FF2B5EF4-FFF2-40B4-BE49-F238E27FC236}">
                <a16:creationId xmlns:a16="http://schemas.microsoft.com/office/drawing/2014/main" xmlns="" id="{338C6B40-493E-D545-8618-31916324F2BA}"/>
              </a:ext>
            </a:extLst>
          </p:cNvPr>
          <p:cNvPicPr>
            <a:picLocks noChangeAspect="1"/>
          </p:cNvPicPr>
          <p:nvPr/>
        </p:nvPicPr>
        <p:blipFill>
          <a:blip r:embed="rId2"/>
          <a:stretch>
            <a:fillRect/>
          </a:stretch>
        </p:blipFill>
        <p:spPr>
          <a:xfrm>
            <a:off x="414338" y="278924"/>
            <a:ext cx="4600575" cy="843439"/>
          </a:xfrm>
          <a:prstGeom prst="rect">
            <a:avLst/>
          </a:prstGeom>
        </p:spPr>
      </p:pic>
    </p:spTree>
    <p:extLst>
      <p:ext uri="{BB962C8B-B14F-4D97-AF65-F5344CB8AC3E}">
        <p14:creationId xmlns:p14="http://schemas.microsoft.com/office/powerpoint/2010/main" val="99570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xmlns=""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217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xmlns=""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150817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C2816-FC3E-3244-B2EB-CEB70C88E508}"/>
              </a:ext>
            </a:extLst>
          </p:cNvPr>
          <p:cNvSpPr>
            <a:spLocks noGrp="1"/>
          </p:cNvSpPr>
          <p:nvPr>
            <p:ph type="title"/>
          </p:nvPr>
        </p:nvSpPr>
        <p:spPr>
          <a:xfrm>
            <a:off x="838200" y="263301"/>
            <a:ext cx="10515600" cy="663575"/>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6358429-6D80-3644-9565-0A158FEB660D}"/>
              </a:ext>
            </a:extLst>
          </p:cNvPr>
          <p:cNvSpPr>
            <a:spLocks noGrp="1"/>
          </p:cNvSpPr>
          <p:nvPr>
            <p:ph idx="1"/>
          </p:nvPr>
        </p:nvSpPr>
        <p:spPr>
          <a:xfrm>
            <a:off x="838200" y="1074057"/>
            <a:ext cx="10515600" cy="5128439"/>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7A60295-D28D-5342-864C-DFD74E3BF4AC}"/>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20084FDE-39E1-CC43-ADEC-A2E40B807239}"/>
              </a:ext>
            </a:extLst>
          </p:cNvPr>
          <p:cNvSpPr>
            <a:spLocks noGrp="1"/>
          </p:cNvSpPr>
          <p:nvPr>
            <p:ph type="ftr" sz="quarter" idx="11"/>
          </p:nvPr>
        </p:nvSpPr>
        <p:spPr>
          <a:xfrm>
            <a:off x="2365514" y="6356350"/>
            <a:ext cx="7489686" cy="365125"/>
          </a:xfrm>
        </p:spPr>
        <p:txBody>
          <a:bodyPr/>
          <a:lstStyle/>
          <a:p>
            <a:r>
              <a:rPr lang="en-US"/>
              <a:t>Subject Name</a:t>
            </a:r>
          </a:p>
        </p:txBody>
      </p:sp>
      <p:sp>
        <p:nvSpPr>
          <p:cNvPr id="6" name="Slide Number Placeholder 5">
            <a:extLst>
              <a:ext uri="{FF2B5EF4-FFF2-40B4-BE49-F238E27FC236}">
                <a16:creationId xmlns:a16="http://schemas.microsoft.com/office/drawing/2014/main" xmlns="" id="{24CBCC03-BB7B-8F4A-BDC0-0497BB610957}"/>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a:t>
            </a:fld>
            <a:endParaRPr lang="en-US" dirty="0"/>
          </a:p>
        </p:txBody>
      </p:sp>
    </p:spTree>
    <p:extLst>
      <p:ext uri="{BB962C8B-B14F-4D97-AF65-F5344CB8AC3E}">
        <p14:creationId xmlns:p14="http://schemas.microsoft.com/office/powerpoint/2010/main" val="25327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987CA-DEB8-1246-A8A0-FC212DE453AF}"/>
              </a:ext>
            </a:extLst>
          </p:cNvPr>
          <p:cNvSpPr>
            <a:spLocks noGrp="1"/>
          </p:cNvSpPr>
          <p:nvPr>
            <p:ph type="title"/>
          </p:nvPr>
        </p:nvSpPr>
        <p:spPr>
          <a:xfrm>
            <a:off x="831850" y="1709738"/>
            <a:ext cx="10515600" cy="2852737"/>
          </a:xfrm>
        </p:spPr>
        <p:txBody>
          <a:bodyPr anchor="b"/>
          <a:lstStyle>
            <a:lvl1pPr>
              <a:defRPr sz="6000">
                <a:solidFill>
                  <a:srgbClr val="002060"/>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EAA34C65-DEA5-8F4A-A14B-0DF1A1E68918}"/>
              </a:ext>
            </a:extLst>
          </p:cNvPr>
          <p:cNvSpPr>
            <a:spLocks noGrp="1"/>
          </p:cNvSpPr>
          <p:nvPr>
            <p:ph type="body" idx="1"/>
          </p:nvPr>
        </p:nvSpPr>
        <p:spPr>
          <a:xfrm>
            <a:off x="831850" y="4589463"/>
            <a:ext cx="10515600" cy="1500187"/>
          </a:xfrm>
        </p:spPr>
        <p:txBody>
          <a:bodyPr/>
          <a:lstStyle>
            <a:lvl1pPr marL="0" indent="0">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EFB5CC9-D24D-8D45-94E1-B8A6F082E35A}"/>
              </a:ext>
            </a:extLst>
          </p:cNvPr>
          <p:cNvSpPr>
            <a:spLocks noGrp="1"/>
          </p:cNvSpPr>
          <p:nvPr>
            <p:ph type="dt" sz="half" idx="10"/>
          </p:nvPr>
        </p:nvSpPr>
        <p:spPr>
          <a:xfrm>
            <a:off x="838200" y="6364028"/>
            <a:ext cx="1367971" cy="365125"/>
          </a:xfrm>
        </p:spPr>
        <p:txBody>
          <a:bodyPr/>
          <a:lstStyle/>
          <a:p>
            <a:r>
              <a:rPr lang="en-US"/>
              <a:t>© VTCA</a:t>
            </a:r>
          </a:p>
        </p:txBody>
      </p:sp>
      <p:sp>
        <p:nvSpPr>
          <p:cNvPr id="5" name="Footer Placeholder 4">
            <a:extLst>
              <a:ext uri="{FF2B5EF4-FFF2-40B4-BE49-F238E27FC236}">
                <a16:creationId xmlns:a16="http://schemas.microsoft.com/office/drawing/2014/main" xmlns="" id="{DBD43B7A-936C-F047-BD4A-CCBB3D41F0D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xmlns="" id="{96EEEBFE-C4A6-0541-B16A-380D3EAAB96F}"/>
              </a:ext>
            </a:extLst>
          </p:cNvPr>
          <p:cNvSpPr>
            <a:spLocks noGrp="1"/>
          </p:cNvSpPr>
          <p:nvPr>
            <p:ph type="sldNum" sz="quarter" idx="12"/>
          </p:nvPr>
        </p:nvSpPr>
        <p:spPr>
          <a:xfrm>
            <a:off x="10014856" y="6356350"/>
            <a:ext cx="1338943" cy="365125"/>
          </a:xfrm>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457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6102A-A1F7-3842-AAEA-F5C7311EA1B8}"/>
              </a:ext>
            </a:extLst>
          </p:cNvPr>
          <p:cNvSpPr>
            <a:spLocks noGrp="1"/>
          </p:cNvSpPr>
          <p:nvPr>
            <p:ph type="title"/>
          </p:nvPr>
        </p:nvSpPr>
        <p:spPr>
          <a:xfrm>
            <a:off x="838200" y="278042"/>
            <a:ext cx="10515600" cy="635000"/>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F08251E2-F43C-F64D-B993-CE6609ED119D}"/>
              </a:ext>
            </a:extLst>
          </p:cNvPr>
          <p:cNvSpPr>
            <a:spLocks noGrp="1"/>
          </p:cNvSpPr>
          <p:nvPr>
            <p:ph sz="half" idx="1"/>
          </p:nvPr>
        </p:nvSpPr>
        <p:spPr>
          <a:xfrm>
            <a:off x="838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8704EDDE-EE3F-8F4B-9C7A-83E0406455BE}"/>
              </a:ext>
            </a:extLst>
          </p:cNvPr>
          <p:cNvSpPr>
            <a:spLocks noGrp="1"/>
          </p:cNvSpPr>
          <p:nvPr>
            <p:ph sz="half" idx="2"/>
          </p:nvPr>
        </p:nvSpPr>
        <p:spPr>
          <a:xfrm>
            <a:off x="6172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E9E15ADE-643D-314B-865E-D1A74E171C8E}"/>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7C066CD4-6B44-554D-8C3E-1CC265FA54D3}"/>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5905A39C-E79D-054D-AA55-AE55FBA281B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687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FA0EE-3CC4-5243-A94C-6FACDA7F8445}"/>
              </a:ext>
            </a:extLst>
          </p:cNvPr>
          <p:cNvSpPr>
            <a:spLocks noGrp="1"/>
          </p:cNvSpPr>
          <p:nvPr>
            <p:ph type="title"/>
          </p:nvPr>
        </p:nvSpPr>
        <p:spPr>
          <a:xfrm>
            <a:off x="839788" y="263527"/>
            <a:ext cx="10515600" cy="6635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40930389-7090-CD40-BEBF-0637D2031B24}"/>
              </a:ext>
            </a:extLst>
          </p:cNvPr>
          <p:cNvSpPr>
            <a:spLocks noGrp="1"/>
          </p:cNvSpPr>
          <p:nvPr>
            <p:ph type="body" idx="1"/>
          </p:nvPr>
        </p:nvSpPr>
        <p:spPr>
          <a:xfrm>
            <a:off x="836612" y="11978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8DBABA1-0B0C-5D41-BD03-AF3497DBF438}"/>
              </a:ext>
            </a:extLst>
          </p:cNvPr>
          <p:cNvSpPr>
            <a:spLocks noGrp="1"/>
          </p:cNvSpPr>
          <p:nvPr>
            <p:ph sz="half" idx="2"/>
          </p:nvPr>
        </p:nvSpPr>
        <p:spPr>
          <a:xfrm>
            <a:off x="839788" y="2021796"/>
            <a:ext cx="5157787"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923744A-9292-8949-A87C-3B6979EA7CA4}"/>
              </a:ext>
            </a:extLst>
          </p:cNvPr>
          <p:cNvSpPr>
            <a:spLocks noGrp="1"/>
          </p:cNvSpPr>
          <p:nvPr>
            <p:ph type="body" sz="quarter" idx="3"/>
          </p:nvPr>
        </p:nvSpPr>
        <p:spPr>
          <a:xfrm>
            <a:off x="6194427" y="11978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951ADD4A-DB10-FB4A-A9BA-9D3DB500D4B5}"/>
              </a:ext>
            </a:extLst>
          </p:cNvPr>
          <p:cNvSpPr>
            <a:spLocks noGrp="1"/>
          </p:cNvSpPr>
          <p:nvPr>
            <p:ph sz="quarter" idx="4"/>
          </p:nvPr>
        </p:nvSpPr>
        <p:spPr>
          <a:xfrm>
            <a:off x="6172200" y="2021796"/>
            <a:ext cx="5183188"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57B58B35-25F2-6941-BC63-14140DB153E2}"/>
              </a:ext>
            </a:extLst>
          </p:cNvPr>
          <p:cNvSpPr>
            <a:spLocks noGrp="1"/>
          </p:cNvSpPr>
          <p:nvPr>
            <p:ph type="dt" sz="half" idx="10"/>
          </p:nvPr>
        </p:nvSpPr>
        <p:spPr/>
        <p:txBody>
          <a:bodyPr/>
          <a:lstStyle/>
          <a:p>
            <a:r>
              <a:rPr lang="en-US"/>
              <a:t>© VTCA</a:t>
            </a:r>
          </a:p>
        </p:txBody>
      </p:sp>
      <p:sp>
        <p:nvSpPr>
          <p:cNvPr id="8" name="Footer Placeholder 7">
            <a:extLst>
              <a:ext uri="{FF2B5EF4-FFF2-40B4-BE49-F238E27FC236}">
                <a16:creationId xmlns:a16="http://schemas.microsoft.com/office/drawing/2014/main" xmlns="" id="{7A4CB44E-6D22-DC48-8A79-8CC24323AB88}"/>
              </a:ext>
            </a:extLst>
          </p:cNvPr>
          <p:cNvSpPr>
            <a:spLocks noGrp="1"/>
          </p:cNvSpPr>
          <p:nvPr>
            <p:ph type="ftr" sz="quarter" idx="11"/>
          </p:nvPr>
        </p:nvSpPr>
        <p:spPr/>
        <p:txBody>
          <a:bodyPr/>
          <a:lstStyle/>
          <a:p>
            <a:r>
              <a:rPr lang="en-US"/>
              <a:t>Subject Name</a:t>
            </a:r>
          </a:p>
        </p:txBody>
      </p:sp>
      <p:sp>
        <p:nvSpPr>
          <p:cNvPr id="9" name="Slide Number Placeholder 8">
            <a:extLst>
              <a:ext uri="{FF2B5EF4-FFF2-40B4-BE49-F238E27FC236}">
                <a16:creationId xmlns:a16="http://schemas.microsoft.com/office/drawing/2014/main" xmlns="" id="{14AC1E52-5D18-5A4D-B7CC-7DB931B3D35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9608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28F28-5514-3C4F-8F16-87F0D27BF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E8C3861-35A6-C04A-AF18-0494795E52DC}"/>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964A6BF7-1B35-7B45-8465-DA95BDF4F1F8}"/>
              </a:ext>
            </a:extLst>
          </p:cNvPr>
          <p:cNvSpPr>
            <a:spLocks noGrp="1"/>
          </p:cNvSpPr>
          <p:nvPr>
            <p:ph type="ftr" sz="quarter" idx="11"/>
          </p:nvPr>
        </p:nvSpPr>
        <p:spPr/>
        <p:txBody>
          <a:bodyPr/>
          <a:lstStyle/>
          <a:p>
            <a:r>
              <a:rPr lang="en-US"/>
              <a:t>Subject Name</a:t>
            </a:r>
          </a:p>
        </p:txBody>
      </p:sp>
      <p:sp>
        <p:nvSpPr>
          <p:cNvPr id="5" name="Slide Number Placeholder 4">
            <a:extLst>
              <a:ext uri="{FF2B5EF4-FFF2-40B4-BE49-F238E27FC236}">
                <a16:creationId xmlns:a16="http://schemas.microsoft.com/office/drawing/2014/main" xmlns="" id="{182ECE7A-5E3E-FA41-A2CF-2170043C16A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1852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12E6E-C79E-5B49-9FDF-F6705D37C5C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D2BB082-60EA-F742-971F-16B6DC7F2F04}"/>
              </a:ext>
            </a:extLst>
          </p:cNvPr>
          <p:cNvSpPr>
            <a:spLocks noGrp="1"/>
          </p:cNvSpPr>
          <p:nvPr>
            <p:ph idx="1"/>
          </p:nvPr>
        </p:nvSpPr>
        <p:spPr>
          <a:xfrm>
            <a:off x="4943344" y="987425"/>
            <a:ext cx="6408867" cy="52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D0DA2A8-A776-FA4A-A5B2-6088AA8A5EF7}"/>
              </a:ext>
            </a:extLst>
          </p:cNvPr>
          <p:cNvSpPr>
            <a:spLocks noGrp="1"/>
          </p:cNvSpPr>
          <p:nvPr>
            <p:ph type="body" sz="half" idx="2"/>
          </p:nvPr>
        </p:nvSpPr>
        <p:spPr>
          <a:xfrm>
            <a:off x="839788" y="2057400"/>
            <a:ext cx="3932237" cy="4140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9C5211-987C-0E4C-8A65-096CAF941FE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A7EC83AD-025F-B541-9368-2FEDDC6B1D1D}"/>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D0C98FAB-9E39-4442-B432-009E972C220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86297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3CED7-2E22-7046-B671-644D9867C310}"/>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4637231-3259-8148-A59B-BCA49EE18422}"/>
              </a:ext>
            </a:extLst>
          </p:cNvPr>
          <p:cNvSpPr>
            <a:spLocks noGrp="1"/>
          </p:cNvSpPr>
          <p:nvPr>
            <p:ph type="pic" idx="1"/>
          </p:nvPr>
        </p:nvSpPr>
        <p:spPr>
          <a:xfrm>
            <a:off x="5183188" y="987425"/>
            <a:ext cx="6172200" cy="5203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51F3E8CD-A682-AC45-B9C3-5CB1873728F1}"/>
              </a:ext>
            </a:extLst>
          </p:cNvPr>
          <p:cNvSpPr>
            <a:spLocks noGrp="1"/>
          </p:cNvSpPr>
          <p:nvPr>
            <p:ph type="body" sz="half" idx="2"/>
          </p:nvPr>
        </p:nvSpPr>
        <p:spPr>
          <a:xfrm>
            <a:off x="839788" y="2057400"/>
            <a:ext cx="3932237" cy="41335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6DDB3D-EBBA-E54E-957D-18F54AC5AE6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EE068683-9DAF-2949-BB77-A0BA807B4E8A}"/>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03031D61-53FD-B847-BC95-73B6763ADD6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788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BD9D8-CC86-7E4D-A036-7F666D581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41D8279-4EB5-1B4C-AC96-6DA0B332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F71BE1-3E91-AC49-9604-441E4DD3A9C7}"/>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xmlns="" id="{7C5F1837-E4C0-A34F-B38C-CBF0D65B8F1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xmlns="" id="{AE605FF2-DF89-7143-8050-5F1B7B5C51E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277591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A4C0672D-63A5-7F4F-996A-A49C94A186D4}"/>
              </a:ext>
            </a:extLst>
          </p:cNvPr>
          <p:cNvPicPr>
            <a:picLocks noChangeAspect="1"/>
          </p:cNvPicPr>
          <p:nvPr userDrawn="1"/>
        </p:nvPicPr>
        <p:blipFill>
          <a:blip r:embed="rId13"/>
          <a:stretch>
            <a:fillRect/>
          </a:stretch>
        </p:blipFill>
        <p:spPr>
          <a:xfrm>
            <a:off x="-17315" y="345287"/>
            <a:ext cx="12192000" cy="475488"/>
          </a:xfrm>
          <a:prstGeom prst="rect">
            <a:avLst/>
          </a:prstGeom>
        </p:spPr>
      </p:pic>
      <p:sp>
        <p:nvSpPr>
          <p:cNvPr id="2" name="Title Placeholder 1">
            <a:extLst>
              <a:ext uri="{FF2B5EF4-FFF2-40B4-BE49-F238E27FC236}">
                <a16:creationId xmlns:a16="http://schemas.microsoft.com/office/drawing/2014/main" xmlns="" id="{FDEC1233-5907-7143-8A9A-729AB9D49605}"/>
              </a:ext>
            </a:extLst>
          </p:cNvPr>
          <p:cNvSpPr>
            <a:spLocks noGrp="1"/>
          </p:cNvSpPr>
          <p:nvPr>
            <p:ph type="title"/>
          </p:nvPr>
        </p:nvSpPr>
        <p:spPr>
          <a:xfrm>
            <a:off x="838200" y="254955"/>
            <a:ext cx="10515600" cy="6778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7C2E4728-1E09-A64F-9A06-2F96BC71F324}"/>
              </a:ext>
            </a:extLst>
          </p:cNvPr>
          <p:cNvSpPr>
            <a:spLocks noGrp="1"/>
          </p:cNvSpPr>
          <p:nvPr>
            <p:ph type="body" idx="1"/>
          </p:nvPr>
        </p:nvSpPr>
        <p:spPr>
          <a:xfrm>
            <a:off x="838200" y="1055881"/>
            <a:ext cx="10515600" cy="5141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314233A-AE14-694A-BB8D-3E28E47EE53A}"/>
              </a:ext>
            </a:extLst>
          </p:cNvPr>
          <p:cNvSpPr>
            <a:spLocks noGrp="1"/>
          </p:cNvSpPr>
          <p:nvPr>
            <p:ph type="dt" sz="half" idx="2"/>
          </p:nvPr>
        </p:nvSpPr>
        <p:spPr>
          <a:xfrm>
            <a:off x="838201" y="6356350"/>
            <a:ext cx="14115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VTC Academy</a:t>
            </a:r>
          </a:p>
        </p:txBody>
      </p:sp>
      <p:sp>
        <p:nvSpPr>
          <p:cNvPr id="5" name="Footer Placeholder 4">
            <a:extLst>
              <a:ext uri="{FF2B5EF4-FFF2-40B4-BE49-F238E27FC236}">
                <a16:creationId xmlns:a16="http://schemas.microsoft.com/office/drawing/2014/main" xmlns="" id="{85E08028-B976-7C44-A1F6-F7265A55443D}"/>
              </a:ext>
            </a:extLst>
          </p:cNvPr>
          <p:cNvSpPr>
            <a:spLocks noGrp="1"/>
          </p:cNvSpPr>
          <p:nvPr>
            <p:ph type="ftr" sz="quarter" idx="3"/>
          </p:nvPr>
        </p:nvSpPr>
        <p:spPr>
          <a:xfrm>
            <a:off x="2365828" y="6356350"/>
            <a:ext cx="748937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a:extLst>
              <a:ext uri="{FF2B5EF4-FFF2-40B4-BE49-F238E27FC236}">
                <a16:creationId xmlns:a16="http://schemas.microsoft.com/office/drawing/2014/main" xmlns="" id="{1836F93A-8372-7749-B2E4-1B714A6CCF1E}"/>
              </a:ext>
            </a:extLst>
          </p:cNvPr>
          <p:cNvSpPr>
            <a:spLocks noGrp="1"/>
          </p:cNvSpPr>
          <p:nvPr>
            <p:ph type="sldNum" sz="quarter" idx="4"/>
          </p:nvPr>
        </p:nvSpPr>
        <p:spPr>
          <a:xfrm>
            <a:off x="9985828" y="6356350"/>
            <a:ext cx="136797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5F68-B450-774B-A94B-86322AF8B758}" type="slidenum">
              <a:rPr lang="en-US" smtClean="0"/>
              <a:pPr/>
              <a:t>‹#›</a:t>
            </a:fld>
            <a:endParaRPr lang="en-US"/>
          </a:p>
        </p:txBody>
      </p:sp>
      <p:pic>
        <p:nvPicPr>
          <p:cNvPr id="12" name="Picture 11">
            <a:extLst>
              <a:ext uri="{FF2B5EF4-FFF2-40B4-BE49-F238E27FC236}">
                <a16:creationId xmlns:a16="http://schemas.microsoft.com/office/drawing/2014/main" xmlns="" id="{6402E568-18E6-9A43-8CDC-1DF38DFF6BB5}"/>
              </a:ext>
            </a:extLst>
          </p:cNvPr>
          <p:cNvPicPr>
            <a:picLocks noChangeAspect="1"/>
          </p:cNvPicPr>
          <p:nvPr userDrawn="1"/>
        </p:nvPicPr>
        <p:blipFill>
          <a:blip r:embed="rId14"/>
          <a:stretch>
            <a:fillRect/>
          </a:stretch>
        </p:blipFill>
        <p:spPr>
          <a:xfrm>
            <a:off x="9087694" y="306094"/>
            <a:ext cx="3116019" cy="571270"/>
          </a:xfrm>
          <a:prstGeom prst="rect">
            <a:avLst/>
          </a:prstGeom>
        </p:spPr>
      </p:pic>
    </p:spTree>
    <p:extLst>
      <p:ext uri="{BB962C8B-B14F-4D97-AF65-F5344CB8AC3E}">
        <p14:creationId xmlns:p14="http://schemas.microsoft.com/office/powerpoint/2010/main" val="1780603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hyperlink" Target="https://vi.wikipedia.org/wiki/Unicode" TargetMode="External"/><Relationship Id="rId1" Type="http://schemas.openxmlformats.org/officeDocument/2006/relationships/slideLayout" Target="../slideLayouts/slideLayout2.xml"/><Relationship Id="rId5" Type="http://schemas.openxmlformats.org/officeDocument/2006/relationships/hyperlink" Target="https://en.wikipedia.org/wiki/Digital_audio" TargetMode="External"/><Relationship Id="rId4" Type="http://schemas.openxmlformats.org/officeDocument/2006/relationships/hyperlink" Target="https://en.wikipedia.org/wiki/Digital_image"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3D9EB45-1C59-C541-92E7-6FE421F29085}"/>
              </a:ext>
            </a:extLst>
          </p:cNvPr>
          <p:cNvSpPr>
            <a:spLocks noGrp="1"/>
          </p:cNvSpPr>
          <p:nvPr>
            <p:ph type="ctrTitle"/>
          </p:nvPr>
        </p:nvSpPr>
        <p:spPr/>
        <p:txBody>
          <a:bodyPr/>
          <a:lstStyle/>
          <a:p>
            <a:r>
              <a:rPr lang="en-US" dirty="0" smtClean="0"/>
              <a:t>XỬ LÝ VÀ LƯU TRỮ DỮ LIỆU </a:t>
            </a:r>
            <a:endParaRPr lang="en-US" dirty="0"/>
          </a:p>
        </p:txBody>
      </p:sp>
      <p:sp>
        <p:nvSpPr>
          <p:cNvPr id="8" name="Subtitle 7">
            <a:extLst>
              <a:ext uri="{FF2B5EF4-FFF2-40B4-BE49-F238E27FC236}">
                <a16:creationId xmlns:a16="http://schemas.microsoft.com/office/drawing/2014/main" xmlns="" id="{DA0CEDCB-5CE2-1B41-9D8B-CA0EB9D3BB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0505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Lưu trữ dữ liệu</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Dữ liệu được lưu trữ và xử lý trong máy tính dưới dạng nhị phân</a:t>
            </a:r>
          </a:p>
          <a:p>
            <a:r>
              <a:rPr lang="vi-VN">
                <a:latin typeface="Calibri" panose="020F0502020204030204" pitchFamily="34" charset="0"/>
                <a:cs typeface="Calibri" panose="020F0502020204030204" pitchFamily="34" charset="0"/>
              </a:rPr>
              <a:t>Các ký hiệu 0 và 1 được gọi bit</a:t>
            </a:r>
          </a:p>
          <a:p>
            <a:r>
              <a:rPr lang="vi-VN">
                <a:latin typeface="Calibri" panose="020F0502020204030204" pitchFamily="34" charset="0"/>
                <a:cs typeface="Calibri" panose="020F0502020204030204" pitchFamily="34" charset="0"/>
              </a:rPr>
              <a:t>2 bit sẽ tạo ra 4 kết hợp là: 00, 01, 10, 11</a:t>
            </a:r>
          </a:p>
          <a:p>
            <a:r>
              <a:rPr lang="vi-VN">
                <a:latin typeface="Calibri" panose="020F0502020204030204" pitchFamily="34" charset="0"/>
                <a:cs typeface="Calibri" panose="020F0502020204030204" pitchFamily="34" charset="0"/>
              </a:rPr>
              <a:t>Một chuỗi 8 bit được gọi là 1 byte</a:t>
            </a:r>
          </a:p>
          <a:p>
            <a:r>
              <a:rPr lang="vi-VN">
                <a:latin typeface="Calibri" panose="020F0502020204030204" pitchFamily="34" charset="0"/>
                <a:cs typeface="Calibri" panose="020F0502020204030204" pitchFamily="34" charset="0"/>
              </a:rPr>
              <a:t>Khi tính toán, số thập phân sẽ được chuyển đổi thành số nhị phân</a:t>
            </a:r>
          </a:p>
          <a:p>
            <a:r>
              <a:rPr lang="vi-VN">
                <a:latin typeface="Calibri" panose="020F0502020204030204" pitchFamily="34" charset="0"/>
                <a:cs typeface="Calibri" panose="020F0502020204030204" pitchFamily="34" charset="0"/>
              </a:rPr>
              <a:t>Sau khi tính toán xong, kết quả sẽ được chuyển thành số thập  phân tương ứng</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10</a:t>
            </a:fld>
            <a:endParaRPr lang="en-US" dirty="0"/>
          </a:p>
        </p:txBody>
      </p:sp>
    </p:spTree>
    <p:extLst>
      <p:ext uri="{BB962C8B-B14F-4D97-AF65-F5344CB8AC3E}">
        <p14:creationId xmlns:p14="http://schemas.microsoft.com/office/powerpoint/2010/main" val="415130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Bảng mã ASCII</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Một tiêu chuẩn phổ biến là American Standard Code for Information  Interchange (ASCII)</a:t>
            </a:r>
          </a:p>
          <a:p>
            <a:r>
              <a:rPr lang="vi-VN">
                <a:latin typeface="Calibri" panose="020F0502020204030204" pitchFamily="34" charset="0"/>
                <a:cs typeface="Calibri" panose="020F0502020204030204" pitchFamily="34" charset="0"/>
              </a:rPr>
              <a:t>ASCII sử dụng 7 bit cho mỗi ký tự có thể tạo ra 128 (27) tổ hợp  sắp xếp khác nhau</a:t>
            </a:r>
          </a:p>
          <a:p>
            <a:r>
              <a:rPr lang="vi-VN">
                <a:latin typeface="Calibri" panose="020F0502020204030204" pitchFamily="34" charset="0"/>
                <a:cs typeface="Calibri" panose="020F0502020204030204" pitchFamily="34" charset="0"/>
              </a:rPr>
              <a:t>Những mã riêng biệt dùng để thể hiện thông tin khác như cuối một  tập tin, đầu trang,… Các mã này được gọi là ký tự điều khiển  không in được</a:t>
            </a:r>
          </a:p>
          <a:p>
            <a:r>
              <a:rPr lang="vi-VN">
                <a:latin typeface="Calibri" panose="020F0502020204030204" pitchFamily="34" charset="0"/>
                <a:cs typeface="Calibri" panose="020F0502020204030204" pitchFamily="34" charset="0"/>
              </a:rPr>
              <a:t>Mã ASCII được dùng để thể hiện dữ liệu bên trong các máy tính cá  nhân</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11</a:t>
            </a:fld>
            <a:endParaRPr lang="en-US" dirty="0"/>
          </a:p>
        </p:txBody>
      </p:sp>
    </p:spTree>
    <p:extLst>
      <p:ext uri="{BB962C8B-B14F-4D97-AF65-F5344CB8AC3E}">
        <p14:creationId xmlns:p14="http://schemas.microsoft.com/office/powerpoint/2010/main" val="153419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Bảng mã Unicode</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Unicode (hay gọi là mã thống nhất; mã đơn nhất) là bộ mã chuẩn  quốc tế được thiết kế để dùng làm bộ mã duy nhất cho tất cả các  ngôn ngữ khác nhau trên thế giới, kể cả các ngôn ngữ sử dụng ký  tự tượng hình phức tạp như tiếng Trung Quốc, tiếng Thái,.v.v.</a:t>
            </a:r>
          </a:p>
          <a:p>
            <a:r>
              <a:rPr lang="vi-VN" b="1">
                <a:latin typeface="Calibri" panose="020F0502020204030204" pitchFamily="34" charset="0"/>
                <a:cs typeface="Calibri" panose="020F0502020204030204" pitchFamily="34" charset="0"/>
              </a:rPr>
              <a:t>UTF-32</a:t>
            </a:r>
            <a:r>
              <a:rPr lang="vi-VN">
                <a:latin typeface="Calibri" panose="020F0502020204030204" pitchFamily="34" charset="0"/>
                <a:cs typeface="Calibri" panose="020F0502020204030204" pitchFamily="34" charset="0"/>
              </a:rPr>
              <a:t> Unicode code points sử dụng 32 bit (4 byte) cho mỗi ký tự</a:t>
            </a:r>
          </a:p>
          <a:p>
            <a:r>
              <a:rPr lang="vi-VN" b="1">
                <a:latin typeface="Calibri" panose="020F0502020204030204" pitchFamily="34" charset="0"/>
                <a:cs typeface="Calibri" panose="020F0502020204030204" pitchFamily="34" charset="0"/>
              </a:rPr>
              <a:t>UTF-16</a:t>
            </a:r>
            <a:r>
              <a:rPr lang="vi-VN">
                <a:latin typeface="Calibri" panose="020F0502020204030204" pitchFamily="34" charset="0"/>
                <a:cs typeface="Calibri" panose="020F0502020204030204" pitchFamily="34" charset="0"/>
              </a:rPr>
              <a:t> là một cách mã hóa dùng Unicode 20 bit. Các ký tự trong  BMP được diễn tả bằng cách dùng giá trị 16-bit của code point  trong Unicode CCS</a:t>
            </a:r>
          </a:p>
          <a:p>
            <a:r>
              <a:rPr lang="vi-VN" b="1">
                <a:latin typeface="Calibri" panose="020F0502020204030204" pitchFamily="34" charset="0"/>
                <a:cs typeface="Calibri" panose="020F0502020204030204" pitchFamily="34" charset="0"/>
              </a:rPr>
              <a:t>UTF-8</a:t>
            </a:r>
            <a:r>
              <a:rPr lang="vi-VN">
                <a:latin typeface="Calibri" panose="020F0502020204030204" pitchFamily="34" charset="0"/>
                <a:cs typeface="Calibri" panose="020F0502020204030204" pitchFamily="34" charset="0"/>
              </a:rPr>
              <a:t> là một cách mã hóa để có tác dụng giống như UCS-4 (cũng  là UTF-16), chứ không phải có code point nào khác</a:t>
            </a:r>
          </a:p>
          <a:p>
            <a:pPr lvl="1"/>
            <a:r>
              <a:rPr lang="vi-VN">
                <a:latin typeface="Calibri" panose="020F0502020204030204" pitchFamily="34" charset="0"/>
                <a:cs typeface="Calibri" panose="020F0502020204030204" pitchFamily="34" charset="0"/>
              </a:rPr>
              <a:t>UTF-8 được thiết kế để tương thích với chuẩn ASCII</a:t>
            </a:r>
          </a:p>
          <a:p>
            <a:pPr lvl="1"/>
            <a:r>
              <a:rPr lang="vi-VN">
                <a:latin typeface="Calibri" panose="020F0502020204030204" pitchFamily="34" charset="0"/>
                <a:cs typeface="Calibri" panose="020F0502020204030204" pitchFamily="34" charset="0"/>
              </a:rPr>
              <a:t>UTF-8 có thể sử dụng từ một (cho những ký tự trong ASCII) cho</a:t>
            </a:r>
            <a:r>
              <a:rPr lang="en-US">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6 byte để biểu diễn một ký tự</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12</a:t>
            </a:fld>
            <a:endParaRPr lang="en-US" dirty="0"/>
          </a:p>
        </p:txBody>
      </p:sp>
    </p:spTree>
    <p:extLst>
      <p:ext uri="{BB962C8B-B14F-4D97-AF65-F5344CB8AC3E}">
        <p14:creationId xmlns:p14="http://schemas.microsoft.com/office/powerpoint/2010/main" val="112455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Ảnh kĩ thuật số</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Một hình ảnh kỹ thuật số là một biểu diễn dạng số, thông thường  nhị phân, của một hình ảnh hai chiều</a:t>
            </a:r>
          </a:p>
          <a:p>
            <a:r>
              <a:rPr lang="vi-VN">
                <a:latin typeface="Calibri" panose="020F0502020204030204" pitchFamily="34" charset="0"/>
                <a:cs typeface="Calibri" panose="020F0502020204030204" pitchFamily="34" charset="0"/>
              </a:rPr>
              <a:t>Tùy thuộc vào việc độ phân giải hình ảnh có được cố định hay  không, nó có thể là loại véc tơ hoặc raster</a:t>
            </a:r>
          </a:p>
          <a:p>
            <a:r>
              <a:rPr lang="vi-VN">
                <a:latin typeface="Calibri" panose="020F0502020204030204" pitchFamily="34" charset="0"/>
                <a:cs typeface="Calibri" panose="020F0502020204030204" pitchFamily="34" charset="0"/>
              </a:rPr>
              <a:t>Theo thuật ngữ, thuật ngữ "hình ảnh kỹ thuật số" thường đề cập  đến hình ảnh raster hoặc hình ảnh bitmap (như trái ngược với hình  ảnh vector)</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13</a:t>
            </a:fld>
            <a:endParaRPr lang="en-US" dirty="0"/>
          </a:p>
        </p:txBody>
      </p:sp>
    </p:spTree>
    <p:extLst>
      <p:ext uri="{BB962C8B-B14F-4D97-AF65-F5344CB8AC3E}">
        <p14:creationId xmlns:p14="http://schemas.microsoft.com/office/powerpoint/2010/main" val="346187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Ảnh Raster</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lnSpcReduction="10000"/>
          </a:bodyPr>
          <a:lstStyle/>
          <a:p>
            <a:r>
              <a:rPr lang="vi-VN">
                <a:latin typeface="Calibri" panose="020F0502020204030204" pitchFamily="34" charset="0"/>
                <a:cs typeface="Calibri" panose="020F0502020204030204" pitchFamily="34" charset="0"/>
              </a:rPr>
              <a:t>Hình ảnh raster có tập hợp các giá trị số hữu hạn, được gọi là các  phần tử hình ảnh hoặc pixel. Hình ảnh kỹ thuật số chứa số hàng và  cột cố định của pixel. Pixel là phần tử nhỏ nhất trong một hình ảnh,  giữ các giá trị cổ đại biểu thị độ sáng của một màu nhất định tại bất  kỳ điểm cụ thể nào</a:t>
            </a:r>
          </a:p>
          <a:p>
            <a:r>
              <a:rPr lang="vi-VN">
                <a:latin typeface="Calibri" panose="020F0502020204030204" pitchFamily="34" charset="0"/>
                <a:cs typeface="Calibri" panose="020F0502020204030204" pitchFamily="34" charset="0"/>
              </a:rPr>
              <a:t>Thông thường, các pixel được lưu trữ trong bộ nhớ máy tính dưới  dạng hình ảnh raster hoặc bản đồ raster, một mảng hai chiều các  số nguyên nhỏ. Các giá trị này thường được truyền hoặc lưu trữ  dưới dạng nén.</a:t>
            </a:r>
          </a:p>
          <a:p>
            <a:r>
              <a:rPr lang="vi-VN">
                <a:latin typeface="Calibri" panose="020F0502020204030204" pitchFamily="34" charset="0"/>
                <a:cs typeface="Calibri" panose="020F0502020204030204" pitchFamily="34" charset="0"/>
              </a:rPr>
              <a:t>Hầu hết người dùng tiếp xúc với hình ảnh raster thông qua máy  ảnh kỹ thuật số, sử dụng bất kỳ định dạng tệp hình ảnh (JPEG/JFIF,  JPEG 2000, GIF, BMP, PNG). Một số máy ảnh kỹ thuật số cấp  quyền truy cập vào hầu hết tất cả dữ liệu được máy ảnh chụp  bằng cách sử dụng định dạng hình ảnh thô (raw)</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14</a:t>
            </a:fld>
            <a:endParaRPr lang="en-US" dirty="0"/>
          </a:p>
        </p:txBody>
      </p:sp>
    </p:spTree>
    <p:extLst>
      <p:ext uri="{BB962C8B-B14F-4D97-AF65-F5344CB8AC3E}">
        <p14:creationId xmlns:p14="http://schemas.microsoft.com/office/powerpoint/2010/main" val="151256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Âm thanh kĩ thuật số</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Âm thanh kỹ thuật số là âm thanh, hoặc đơn giản là âm thanh, tín  hiệu đã được ghi lại hoặc chuyển đổi thành dạng kỹ thuật số, trong  đó sóng âm thanh của tín hiệu âm thanh được mã hóa thành các  mẫu số trong chuỗi liên tục, thường ở chất lượng âm thanh CD có  độ sâu mẫu 16 bit 44,1 nghìn mẫu / giây</a:t>
            </a:r>
          </a:p>
          <a:p>
            <a:r>
              <a:rPr lang="vi-VN">
                <a:latin typeface="Calibri" panose="020F0502020204030204" pitchFamily="34" charset="0"/>
                <a:cs typeface="Calibri" panose="020F0502020204030204" pitchFamily="34" charset="0"/>
              </a:rPr>
              <a:t>Âm thanh kỹ thuật số là tên cho toàn bộ công nghệ ghi và tái tạo  âm thanh sử dụng tín hiệu âm thanh đã được mã hóa ở dạng kỹ  thuật số</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15</a:t>
            </a:fld>
            <a:endParaRPr lang="en-US" dirty="0"/>
          </a:p>
        </p:txBody>
      </p:sp>
      <p:sp>
        <p:nvSpPr>
          <p:cNvPr id="7" name="object 5">
            <a:extLst>
              <a:ext uri="{FF2B5EF4-FFF2-40B4-BE49-F238E27FC236}">
                <a16:creationId xmlns:a16="http://schemas.microsoft.com/office/drawing/2014/main" xmlns="" id="{3F6F3782-582E-4023-A74F-0616809EEBE0}"/>
              </a:ext>
            </a:extLst>
          </p:cNvPr>
          <p:cNvSpPr/>
          <p:nvPr/>
        </p:nvSpPr>
        <p:spPr>
          <a:xfrm>
            <a:off x="4194495" y="3802209"/>
            <a:ext cx="4132527" cy="255414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1619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Âm thanh kĩ thuật số</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16</a:t>
            </a:fld>
            <a:endParaRPr lang="en-US" dirty="0"/>
          </a:p>
        </p:txBody>
      </p:sp>
      <p:sp>
        <p:nvSpPr>
          <p:cNvPr id="10" name="object 4">
            <a:extLst>
              <a:ext uri="{FF2B5EF4-FFF2-40B4-BE49-F238E27FC236}">
                <a16:creationId xmlns:a16="http://schemas.microsoft.com/office/drawing/2014/main" xmlns="" id="{893203DE-89BF-4D49-81B4-BFFB35650AE9}"/>
              </a:ext>
            </a:extLst>
          </p:cNvPr>
          <p:cNvSpPr/>
          <p:nvPr/>
        </p:nvSpPr>
        <p:spPr>
          <a:xfrm>
            <a:off x="666942" y="1018329"/>
            <a:ext cx="10886830" cy="482134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3753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Bộ xử lý trung tâm (CPU)</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17</a:t>
            </a:fld>
            <a:endParaRPr lang="en-US" dirty="0"/>
          </a:p>
        </p:txBody>
      </p:sp>
      <p:pic>
        <p:nvPicPr>
          <p:cNvPr id="3" name="Picture 2">
            <a:extLst>
              <a:ext uri="{FF2B5EF4-FFF2-40B4-BE49-F238E27FC236}">
                <a16:creationId xmlns:a16="http://schemas.microsoft.com/office/drawing/2014/main" xmlns="" id="{6F1A3B6D-528C-4DDB-AC48-1DAEC030A1A0}"/>
              </a:ext>
            </a:extLst>
          </p:cNvPr>
          <p:cNvPicPr>
            <a:picLocks noChangeAspect="1"/>
          </p:cNvPicPr>
          <p:nvPr/>
        </p:nvPicPr>
        <p:blipFill>
          <a:blip r:embed="rId2"/>
          <a:stretch>
            <a:fillRect/>
          </a:stretch>
        </p:blipFill>
        <p:spPr>
          <a:xfrm>
            <a:off x="1224340" y="1079677"/>
            <a:ext cx="9743319" cy="5123871"/>
          </a:xfrm>
          <a:prstGeom prst="rect">
            <a:avLst/>
          </a:prstGeom>
        </p:spPr>
      </p:pic>
    </p:spTree>
    <p:extLst>
      <p:ext uri="{BB962C8B-B14F-4D97-AF65-F5344CB8AC3E}">
        <p14:creationId xmlns:p14="http://schemas.microsoft.com/office/powerpoint/2010/main" val="387755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Bộ xử lý trung tâm (CPU)</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1" y="1074057"/>
            <a:ext cx="5257800" cy="5647418"/>
          </a:xfrm>
        </p:spPr>
        <p:txBody>
          <a:bodyPr>
            <a:normAutofit/>
          </a:bodyPr>
          <a:lstStyle/>
          <a:p>
            <a:r>
              <a:rPr lang="vi-VN">
                <a:latin typeface="Calibri" panose="020F0502020204030204" pitchFamily="34" charset="0"/>
                <a:cs typeface="Calibri" panose="020F0502020204030204" pitchFamily="34" charset="0"/>
              </a:rPr>
              <a:t>Xử lý song song: nhiều bộ xử lý  cùng chia sẻ khối lượng công  việc cần thực hiện</a:t>
            </a:r>
          </a:p>
          <a:p>
            <a:r>
              <a:rPr lang="vi-VN">
                <a:latin typeface="Calibri" panose="020F0502020204030204" pitchFamily="34" charset="0"/>
                <a:cs typeface="Calibri" panose="020F0502020204030204" pitchFamily="34" charset="0"/>
              </a:rPr>
              <a:t>Các kĩ thuật xử lý song song:  điện toán đa nhân(multi-core),  điện toán phân tán (distributed  computing), điện toán lưới (grid  computing)</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18</a:t>
            </a:fld>
            <a:endParaRPr lang="en-US" dirty="0"/>
          </a:p>
        </p:txBody>
      </p:sp>
      <p:pic>
        <p:nvPicPr>
          <p:cNvPr id="7" name="Picture 6">
            <a:extLst>
              <a:ext uri="{FF2B5EF4-FFF2-40B4-BE49-F238E27FC236}">
                <a16:creationId xmlns:a16="http://schemas.microsoft.com/office/drawing/2014/main" xmlns="" id="{CC12B6AD-79B1-4D74-971C-1B80585113C2}"/>
              </a:ext>
            </a:extLst>
          </p:cNvPr>
          <p:cNvPicPr>
            <a:picLocks noChangeAspect="1"/>
          </p:cNvPicPr>
          <p:nvPr/>
        </p:nvPicPr>
        <p:blipFill>
          <a:blip r:embed="rId2"/>
          <a:stretch>
            <a:fillRect/>
          </a:stretch>
        </p:blipFill>
        <p:spPr>
          <a:xfrm>
            <a:off x="6526634" y="1207587"/>
            <a:ext cx="4897948" cy="4868052"/>
          </a:xfrm>
          <a:prstGeom prst="rect">
            <a:avLst/>
          </a:prstGeom>
        </p:spPr>
      </p:pic>
      <p:pic>
        <p:nvPicPr>
          <p:cNvPr id="8" name="Picture 7">
            <a:extLst>
              <a:ext uri="{FF2B5EF4-FFF2-40B4-BE49-F238E27FC236}">
                <a16:creationId xmlns:a16="http://schemas.microsoft.com/office/drawing/2014/main" xmlns="" id="{F8AFB403-7175-4479-867D-ACDBA3B0FF54}"/>
              </a:ext>
            </a:extLst>
          </p:cNvPr>
          <p:cNvPicPr>
            <a:picLocks noChangeAspect="1"/>
          </p:cNvPicPr>
          <p:nvPr/>
        </p:nvPicPr>
        <p:blipFill>
          <a:blip r:embed="rId3"/>
          <a:stretch>
            <a:fillRect/>
          </a:stretch>
        </p:blipFill>
        <p:spPr>
          <a:xfrm>
            <a:off x="7716751" y="4321482"/>
            <a:ext cx="170703" cy="530398"/>
          </a:xfrm>
          <a:prstGeom prst="rect">
            <a:avLst/>
          </a:prstGeom>
        </p:spPr>
      </p:pic>
      <p:pic>
        <p:nvPicPr>
          <p:cNvPr id="9" name="Picture 8">
            <a:extLst>
              <a:ext uri="{FF2B5EF4-FFF2-40B4-BE49-F238E27FC236}">
                <a16:creationId xmlns:a16="http://schemas.microsoft.com/office/drawing/2014/main" xmlns="" id="{F479FFBD-963F-49AA-BF93-6A448279BAF7}"/>
              </a:ext>
            </a:extLst>
          </p:cNvPr>
          <p:cNvPicPr>
            <a:picLocks noChangeAspect="1"/>
          </p:cNvPicPr>
          <p:nvPr/>
        </p:nvPicPr>
        <p:blipFill>
          <a:blip r:embed="rId3"/>
          <a:stretch>
            <a:fillRect/>
          </a:stretch>
        </p:blipFill>
        <p:spPr>
          <a:xfrm>
            <a:off x="10083845" y="4277440"/>
            <a:ext cx="170703" cy="530398"/>
          </a:xfrm>
          <a:prstGeom prst="rect">
            <a:avLst/>
          </a:prstGeom>
        </p:spPr>
      </p:pic>
    </p:spTree>
    <p:extLst>
      <p:ext uri="{BB962C8B-B14F-4D97-AF65-F5344CB8AC3E}">
        <p14:creationId xmlns:p14="http://schemas.microsoft.com/office/powerpoint/2010/main" val="56403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a:xfrm>
            <a:off x="852557" y="263301"/>
            <a:ext cx="10515600" cy="663575"/>
          </a:xfrm>
        </p:spPr>
        <p:txBody>
          <a:bodyPr>
            <a:normAutofit/>
          </a:bodyPr>
          <a:lstStyle/>
          <a:p>
            <a:r>
              <a:rPr lang="en-US" sz="3200"/>
              <a:t>Các thuộc tính của CPU</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19</a:t>
            </a:fld>
            <a:endParaRPr lang="en-US" dirty="0"/>
          </a:p>
        </p:txBody>
      </p:sp>
      <p:pic>
        <p:nvPicPr>
          <p:cNvPr id="8" name="Picture 7">
            <a:extLst>
              <a:ext uri="{FF2B5EF4-FFF2-40B4-BE49-F238E27FC236}">
                <a16:creationId xmlns:a16="http://schemas.microsoft.com/office/drawing/2014/main" xmlns="" id="{F8AFB403-7175-4479-867D-ACDBA3B0FF54}"/>
              </a:ext>
            </a:extLst>
          </p:cNvPr>
          <p:cNvPicPr>
            <a:picLocks noChangeAspect="1"/>
          </p:cNvPicPr>
          <p:nvPr/>
        </p:nvPicPr>
        <p:blipFill>
          <a:blip r:embed="rId2"/>
          <a:stretch>
            <a:fillRect/>
          </a:stretch>
        </p:blipFill>
        <p:spPr>
          <a:xfrm>
            <a:off x="7716751" y="4321482"/>
            <a:ext cx="170703" cy="530398"/>
          </a:xfrm>
          <a:prstGeom prst="rect">
            <a:avLst/>
          </a:prstGeom>
        </p:spPr>
      </p:pic>
      <p:pic>
        <p:nvPicPr>
          <p:cNvPr id="9" name="Picture 8">
            <a:extLst>
              <a:ext uri="{FF2B5EF4-FFF2-40B4-BE49-F238E27FC236}">
                <a16:creationId xmlns:a16="http://schemas.microsoft.com/office/drawing/2014/main" xmlns="" id="{F479FFBD-963F-49AA-BF93-6A448279BAF7}"/>
              </a:ext>
            </a:extLst>
          </p:cNvPr>
          <p:cNvPicPr>
            <a:picLocks noChangeAspect="1"/>
          </p:cNvPicPr>
          <p:nvPr/>
        </p:nvPicPr>
        <p:blipFill>
          <a:blip r:embed="rId2"/>
          <a:stretch>
            <a:fillRect/>
          </a:stretch>
        </p:blipFill>
        <p:spPr>
          <a:xfrm>
            <a:off x="10083845" y="4277440"/>
            <a:ext cx="170703" cy="530398"/>
          </a:xfrm>
          <a:prstGeom prst="rect">
            <a:avLst/>
          </a:prstGeom>
        </p:spPr>
      </p:pic>
      <p:pic>
        <p:nvPicPr>
          <p:cNvPr id="12" name="Picture 11">
            <a:extLst>
              <a:ext uri="{FF2B5EF4-FFF2-40B4-BE49-F238E27FC236}">
                <a16:creationId xmlns:a16="http://schemas.microsoft.com/office/drawing/2014/main" xmlns="" id="{8F084E19-8A4D-4F06-9EE7-8547C53A72BF}"/>
              </a:ext>
            </a:extLst>
          </p:cNvPr>
          <p:cNvPicPr>
            <a:picLocks noChangeAspect="1"/>
          </p:cNvPicPr>
          <p:nvPr/>
        </p:nvPicPr>
        <p:blipFill>
          <a:blip r:embed="rId3"/>
          <a:stretch>
            <a:fillRect/>
          </a:stretch>
        </p:blipFill>
        <p:spPr>
          <a:xfrm>
            <a:off x="838199" y="1092265"/>
            <a:ext cx="10880066" cy="5075537"/>
          </a:xfrm>
          <a:prstGeom prst="rect">
            <a:avLst/>
          </a:prstGeom>
        </p:spPr>
      </p:pic>
    </p:spTree>
    <p:extLst>
      <p:ext uri="{BB962C8B-B14F-4D97-AF65-F5344CB8AC3E}">
        <p14:creationId xmlns:p14="http://schemas.microsoft.com/office/powerpoint/2010/main" val="178277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Mục tiêu</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Mô tả hệ thống dữ liệu số trong máy tính</a:t>
            </a:r>
          </a:p>
          <a:p>
            <a:r>
              <a:rPr lang="vi-VN" dirty="0">
                <a:latin typeface="Calibri" panose="020F0502020204030204" pitchFamily="34" charset="0"/>
                <a:cs typeface="Calibri" panose="020F0502020204030204" pitchFamily="34" charset="0"/>
              </a:rPr>
              <a:t>Giải thích hệ đếm thập phân và hệ thập lục phân</a:t>
            </a:r>
          </a:p>
          <a:p>
            <a:r>
              <a:rPr lang="vi-VN" dirty="0">
                <a:latin typeface="Calibri" panose="020F0502020204030204" pitchFamily="34" charset="0"/>
                <a:cs typeface="Calibri" panose="020F0502020204030204" pitchFamily="34" charset="0"/>
              </a:rPr>
              <a:t>Chuyển một số từ hệ đếm này sang hệ đếm khác</a:t>
            </a:r>
          </a:p>
          <a:p>
            <a:r>
              <a:rPr lang="vi-VN" dirty="0">
                <a:latin typeface="Calibri" panose="020F0502020204030204" pitchFamily="34" charset="0"/>
                <a:cs typeface="Calibri" panose="020F0502020204030204" pitchFamily="34" charset="0"/>
              </a:rPr>
              <a:t>Xem xét các phép toán nhị phân</a:t>
            </a:r>
          </a:p>
          <a:p>
            <a:r>
              <a:rPr lang="vi-VN" dirty="0">
                <a:latin typeface="Calibri" panose="020F0502020204030204" pitchFamily="34" charset="0"/>
                <a:cs typeface="Calibri" panose="020F0502020204030204" pitchFamily="34" charset="0"/>
              </a:rPr>
              <a:t>Liệt kê các tiêu chuẩn khác nhau về mã lệnh dung trong máy tính</a:t>
            </a:r>
          </a:p>
          <a:p>
            <a:pPr lvl="1"/>
            <a:r>
              <a:rPr lang="vi-VN" sz="2800" dirty="0">
                <a:latin typeface="Calibri" panose="020F0502020204030204" pitchFamily="34" charset="0"/>
                <a:cs typeface="Calibri" panose="020F0502020204030204" pitchFamily="34" charset="0"/>
              </a:rPr>
              <a:t>Bảng mã ASCII</a:t>
            </a:r>
          </a:p>
          <a:p>
            <a:pPr lvl="1"/>
            <a:r>
              <a:rPr lang="vi-VN" sz="2800" dirty="0">
                <a:latin typeface="Calibri" panose="020F0502020204030204" pitchFamily="34" charset="0"/>
                <a:cs typeface="Calibri" panose="020F0502020204030204" pitchFamily="34" charset="0"/>
              </a:rPr>
              <a:t>Bảng mã Unicode</a:t>
            </a:r>
          </a:p>
          <a:p>
            <a:r>
              <a:rPr lang="vi-VN" dirty="0">
                <a:latin typeface="Calibri" panose="020F0502020204030204" pitchFamily="34" charset="0"/>
                <a:cs typeface="Calibri" panose="020F0502020204030204" pitchFamily="34" charset="0"/>
              </a:rPr>
              <a:t>Các thông số của CPU</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a:t>Computer Fundamentals</a:t>
            </a:r>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a:t>
            </a:fld>
            <a:endParaRPr lang="en-US" dirty="0"/>
          </a:p>
        </p:txBody>
      </p:sp>
    </p:spTree>
    <p:extLst>
      <p:ext uri="{BB962C8B-B14F-4D97-AF65-F5344CB8AC3E}">
        <p14:creationId xmlns:p14="http://schemas.microsoft.com/office/powerpoint/2010/main" val="30886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Tốc độ CPU</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Mọi máy tính đều chứa một đồng hồ xung điều chỉnh tốc độ của  các dòng lệnh thi hành</a:t>
            </a:r>
          </a:p>
          <a:p>
            <a:r>
              <a:rPr lang="vi-VN">
                <a:latin typeface="Calibri" panose="020F0502020204030204" pitchFamily="34" charset="0"/>
                <a:cs typeface="Calibri" panose="020F0502020204030204" pitchFamily="34" charset="0"/>
              </a:rPr>
              <a:t>Tốc độ đồng hồ xung được đo bằng đơn vị gọi là Megahertz (MHz)</a:t>
            </a:r>
          </a:p>
          <a:p>
            <a:r>
              <a:rPr lang="vi-VN">
                <a:latin typeface="Calibri" panose="020F0502020204030204" pitchFamily="34" charset="0"/>
                <a:cs typeface="Calibri" panose="020F0502020204030204" pitchFamily="34" charset="0"/>
              </a:rPr>
              <a:t>1 MHz tương đương với 1 triệu	chu kỳ mỗi giây. Do đó, một máy  tính với tốc độ 120 MHz có nghĩ là đạt 120 triệu chu kỳ mỗi giây</a:t>
            </a:r>
          </a:p>
          <a:p>
            <a:r>
              <a:rPr lang="vi-VN">
                <a:latin typeface="Calibri" panose="020F0502020204030204" pitchFamily="34" charset="0"/>
                <a:cs typeface="Calibri" panose="020F0502020204030204" pitchFamily="34" charset="0"/>
              </a:rPr>
              <a:t>Nên nhớ rằng, một CPU nhanh sẽ làm việc không tốt khi ổ đĩa có  tốc độ chậm</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20</a:t>
            </a:fld>
            <a:endParaRPr lang="en-US" dirty="0"/>
          </a:p>
        </p:txBody>
      </p:sp>
    </p:spTree>
    <p:extLst>
      <p:ext uri="{BB962C8B-B14F-4D97-AF65-F5344CB8AC3E}">
        <p14:creationId xmlns:p14="http://schemas.microsoft.com/office/powerpoint/2010/main" val="149938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Tăng tốc độ CPU</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Việc thi hành bộ vi xử lý nhanh hơn tốc độ mà nó được chứng  nhận và kiểm tra được gọi là “vượt quá mức xung đồng</a:t>
            </a:r>
            <a:r>
              <a:rPr lang="en-US">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hồ” (“Over-clocking")</a:t>
            </a:r>
          </a:p>
          <a:p>
            <a:r>
              <a:rPr lang="vi-VN">
                <a:latin typeface="Calibri" panose="020F0502020204030204" pitchFamily="34" charset="0"/>
                <a:cs typeface="Calibri" panose="020F0502020204030204" pitchFamily="34" charset="0"/>
              </a:rPr>
              <a:t>Trong nhiều trường hợp chúng ta có thể áp đặt cho máy tính thi  hành nhanh hơn bằng cách điều chỉnh các Jumper (công tắc) trong  bo mạch chủ hoặc sử dụng phần mềm</a:t>
            </a:r>
          </a:p>
          <a:p>
            <a:r>
              <a:rPr lang="vi-VN">
                <a:latin typeface="Calibri" panose="020F0502020204030204" pitchFamily="34" charset="0"/>
                <a:cs typeface="Calibri" panose="020F0502020204030204" pitchFamily="34" charset="0"/>
              </a:rPr>
              <a:t>Tuy nhiên, việc này làm cho nhiệt độ trong máy tăng quá mức</a:t>
            </a:r>
          </a:p>
          <a:p>
            <a:r>
              <a:rPr lang="vi-VN">
                <a:latin typeface="Calibri" panose="020F0502020204030204" pitchFamily="34" charset="0"/>
                <a:cs typeface="Calibri" panose="020F0502020204030204" pitchFamily="34" charset="0"/>
              </a:rPr>
              <a:t>Thông thường, ép một CPU thực thi quá nhanh sẽ không phá huỷ  chip nhưng các chức năng sẽ không làm việc chính xác</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21</a:t>
            </a:fld>
            <a:endParaRPr lang="en-US" dirty="0"/>
          </a:p>
        </p:txBody>
      </p:sp>
    </p:spTree>
    <p:extLst>
      <p:ext uri="{BB962C8B-B14F-4D97-AF65-F5344CB8AC3E}">
        <p14:creationId xmlns:p14="http://schemas.microsoft.com/office/powerpoint/2010/main" val="217645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Kích thước thanh ghi (Word size)</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Mọi máy tính có những vùng làm việc bên trong, gần tương tự như  là bàn thao tác của các thợ máy. Các vùng làm việc này được gọi  là thanh ghi</a:t>
            </a:r>
          </a:p>
          <a:p>
            <a:r>
              <a:rPr lang="vi-VN">
                <a:latin typeface="Calibri" panose="020F0502020204030204" pitchFamily="34" charset="0"/>
                <a:cs typeface="Calibri" panose="020F0502020204030204" pitchFamily="34" charset="0"/>
              </a:rPr>
              <a:t>Thanh ghi là một vùng lưu trữ tốc độ cao đặc biệt bên trong CPU.  Tất cả dữ liệu phải được nạp vào thanh ghi trước khi được CPU  xử lý</a:t>
            </a:r>
          </a:p>
          <a:p>
            <a:r>
              <a:rPr lang="vi-VN">
                <a:latin typeface="Calibri" panose="020F0502020204030204" pitchFamily="34" charset="0"/>
                <a:cs typeface="Calibri" panose="020F0502020204030204" pitchFamily="34" charset="0"/>
              </a:rPr>
              <a:t>Số các thanh ghi và kích thước (dạng bit) từng thanh ghi của một  CPU xác định tốc độ và khả năng thi hành của CPU</a:t>
            </a:r>
          </a:p>
          <a:p>
            <a:r>
              <a:rPr lang="vi-VN">
                <a:latin typeface="Calibri" panose="020F0502020204030204" pitchFamily="34" charset="0"/>
                <a:cs typeface="Calibri" panose="020F0502020204030204" pitchFamily="34" charset="0"/>
              </a:rPr>
              <a:t>Con số lớn nhất mà một máy tính có thể xử lý trong một thao tác</a:t>
            </a:r>
          </a:p>
          <a:p>
            <a:r>
              <a:rPr lang="vi-VN">
                <a:latin typeface="Calibri" panose="020F0502020204030204" pitchFamily="34" charset="0"/>
                <a:cs typeface="Calibri" panose="020F0502020204030204" pitchFamily="34" charset="0"/>
              </a:rPr>
              <a:t>được xác định bằng độ lớn của từ (word size)</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22</a:t>
            </a:fld>
            <a:endParaRPr lang="en-US" dirty="0"/>
          </a:p>
        </p:txBody>
      </p:sp>
    </p:spTree>
    <p:extLst>
      <p:ext uri="{BB962C8B-B14F-4D97-AF65-F5344CB8AC3E}">
        <p14:creationId xmlns:p14="http://schemas.microsoft.com/office/powerpoint/2010/main" val="165221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Các loại bộ nhớ và tính chất</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Bộ nhớ là một phần căn bản của một máy tính nơi giữ dữ liệu cho  công việc xử lý</a:t>
            </a:r>
          </a:p>
          <a:p>
            <a:r>
              <a:rPr lang="vi-VN">
                <a:latin typeface="Calibri" panose="020F0502020204030204" pitchFamily="34" charset="0"/>
                <a:cs typeface="Calibri" panose="020F0502020204030204" pitchFamily="34" charset="0"/>
              </a:rPr>
              <a:t>Bộ nhớ chỉ đọc (Read Only Memory – ROM) là bộ nhớ lưu trữ bền  vững</a:t>
            </a:r>
          </a:p>
          <a:p>
            <a:r>
              <a:rPr lang="vi-VN">
                <a:latin typeface="Calibri" panose="020F0502020204030204" pitchFamily="34" charset="0"/>
                <a:cs typeface="Calibri" panose="020F0502020204030204" pitchFamily="34" charset="0"/>
              </a:rPr>
              <a:t>Bố nhớ truy xuất ngẫu nhiên (Random Access Memory-RAM) chịu  trách nhiệm lưu giữ dữ liệu và chương trình trong khi chúng đang  sử dụng</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23</a:t>
            </a:fld>
            <a:endParaRPr lang="en-US" dirty="0"/>
          </a:p>
        </p:txBody>
      </p:sp>
      <p:pic>
        <p:nvPicPr>
          <p:cNvPr id="7" name="Picture 6">
            <a:extLst>
              <a:ext uri="{FF2B5EF4-FFF2-40B4-BE49-F238E27FC236}">
                <a16:creationId xmlns:a16="http://schemas.microsoft.com/office/drawing/2014/main" xmlns="" id="{20776CDB-419A-4CE8-8908-5086961DFED8}"/>
              </a:ext>
            </a:extLst>
          </p:cNvPr>
          <p:cNvPicPr>
            <a:picLocks noChangeAspect="1"/>
          </p:cNvPicPr>
          <p:nvPr/>
        </p:nvPicPr>
        <p:blipFill>
          <a:blip r:embed="rId2"/>
          <a:stretch>
            <a:fillRect/>
          </a:stretch>
        </p:blipFill>
        <p:spPr>
          <a:xfrm>
            <a:off x="2510654" y="4036214"/>
            <a:ext cx="7489686" cy="2259458"/>
          </a:xfrm>
          <a:prstGeom prst="rect">
            <a:avLst/>
          </a:prstGeom>
        </p:spPr>
      </p:pic>
    </p:spTree>
    <p:extLst>
      <p:ext uri="{BB962C8B-B14F-4D97-AF65-F5344CB8AC3E}">
        <p14:creationId xmlns:p14="http://schemas.microsoft.com/office/powerpoint/2010/main" val="87895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Thiết bị lưu trữ</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Hệ thống lưu trữ máy tính cũng liên tục được mở rộng</a:t>
            </a:r>
          </a:p>
          <a:p>
            <a:r>
              <a:rPr lang="vi-VN">
                <a:latin typeface="Calibri" panose="020F0502020204030204" pitchFamily="34" charset="0"/>
                <a:cs typeface="Calibri" panose="020F0502020204030204" pitchFamily="34" charset="0"/>
              </a:rPr>
              <a:t>Người sử dụng có thể lựa chọn để bổ sung thêm khả năng lưu trữ  cho các thiết bị lưu trữ sẵn có trong hệ thống của họ</a:t>
            </a:r>
          </a:p>
          <a:p>
            <a:r>
              <a:rPr lang="vi-VN">
                <a:latin typeface="Calibri" panose="020F0502020204030204" pitchFamily="34" charset="0"/>
                <a:cs typeface="Calibri" panose="020F0502020204030204" pitchFamily="34" charset="0"/>
              </a:rPr>
              <a:t>Các loại thiết bị lưu trữ phổ biến:</a:t>
            </a:r>
          </a:p>
          <a:p>
            <a:pPr lvl="1"/>
            <a:r>
              <a:rPr lang="vi-VN" sz="2800">
                <a:latin typeface="Calibri" panose="020F0502020204030204" pitchFamily="34" charset="0"/>
                <a:cs typeface="Calibri" panose="020F0502020204030204" pitchFamily="34" charset="0"/>
              </a:rPr>
              <a:t>Các thiết bị lưu trữ từ tính (ổ cứng, mềm, băng từ)</a:t>
            </a:r>
          </a:p>
          <a:p>
            <a:pPr lvl="1"/>
            <a:r>
              <a:rPr lang="vi-VN" sz="2800">
                <a:latin typeface="Calibri" panose="020F0502020204030204" pitchFamily="34" charset="0"/>
                <a:cs typeface="Calibri" panose="020F0502020204030204" pitchFamily="34" charset="0"/>
              </a:rPr>
              <a:t>Các thiết bị lưu trữ quang (CD, DVD)</a:t>
            </a:r>
          </a:p>
          <a:p>
            <a:pPr lvl="1"/>
            <a:r>
              <a:rPr lang="vi-VN" sz="2800">
                <a:latin typeface="Calibri" panose="020F0502020204030204" pitchFamily="34" charset="0"/>
                <a:cs typeface="Calibri" panose="020F0502020204030204" pitchFamily="34" charset="0"/>
              </a:rPr>
              <a:t>Các thiết bị lưu trữ flash (ổ USB, ổ đĩa thể rắn SSD)</a:t>
            </a:r>
            <a:endParaRPr lang="en-US" sz="280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24</a:t>
            </a:fld>
            <a:endParaRPr lang="en-US" dirty="0"/>
          </a:p>
        </p:txBody>
      </p:sp>
    </p:spTree>
    <p:extLst>
      <p:ext uri="{BB962C8B-B14F-4D97-AF65-F5344CB8AC3E}">
        <p14:creationId xmlns:p14="http://schemas.microsoft.com/office/powerpoint/2010/main" val="346814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Tổng kết</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Hệ thống số Ả rập – Giá trị các ký hiệu tuỳ thuộc vào vị trí mà nó  chiếm giữ, chẳng hạn	hệ thập phân</a:t>
            </a:r>
          </a:p>
          <a:p>
            <a:r>
              <a:rPr lang="vi-VN">
                <a:latin typeface="Calibri" panose="020F0502020204030204" pitchFamily="34" charset="0"/>
                <a:cs typeface="Calibri" panose="020F0502020204030204" pitchFamily="34" charset="0"/>
              </a:rPr>
              <a:t>Hệ nhị phân dựa trên 2 cơ số, ký số gồm 0 và 1</a:t>
            </a:r>
          </a:p>
          <a:p>
            <a:r>
              <a:rPr lang="vi-VN">
                <a:latin typeface="Calibri" panose="020F0502020204030204" pitchFamily="34" charset="0"/>
                <a:cs typeface="Calibri" panose="020F0502020204030204" pitchFamily="34" charset="0"/>
              </a:rPr>
              <a:t>Hệ đếm thập lục phân dựa trên cơ số 16. 16 ký hiệu đại diện trong</a:t>
            </a:r>
          </a:p>
          <a:p>
            <a:r>
              <a:rPr lang="vi-VN">
                <a:latin typeface="Calibri" panose="020F0502020204030204" pitchFamily="34" charset="0"/>
                <a:cs typeface="Calibri" panose="020F0502020204030204" pitchFamily="34" charset="0"/>
              </a:rPr>
              <a:t>đó có các ký hiệu chữ cái là A, B, C, D, E và F</a:t>
            </a:r>
          </a:p>
          <a:p>
            <a:r>
              <a:rPr lang="vi-VN">
                <a:latin typeface="Calibri" panose="020F0502020204030204" pitchFamily="34" charset="0"/>
                <a:cs typeface="Calibri" panose="020F0502020204030204" pitchFamily="34" charset="0"/>
              </a:rPr>
              <a:t>Máy tính số biểu diễn các ký tự dưới dạng mã nhị phân. Mã nhị  phân được hình thành từ các ký số nhị phân hay các bit. Byte là  một chuỗi 8 bit</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25</a:t>
            </a:fld>
            <a:endParaRPr lang="en-US" dirty="0"/>
          </a:p>
        </p:txBody>
      </p:sp>
    </p:spTree>
    <p:extLst>
      <p:ext uri="{BB962C8B-B14F-4D97-AF65-F5344CB8AC3E}">
        <p14:creationId xmlns:p14="http://schemas.microsoft.com/office/powerpoint/2010/main" val="239195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Tài liệu tham khảo</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5128439"/>
          </a:xfrm>
        </p:spPr>
        <p:txBody>
          <a:bodyPr>
            <a:normAutofit/>
          </a:bodyPr>
          <a:lstStyle/>
          <a:p>
            <a:pPr marL="393700" indent="-381000">
              <a:lnSpc>
                <a:spcPct val="100000"/>
              </a:lnSpc>
              <a:spcBef>
                <a:spcPts val="100"/>
              </a:spcBef>
              <a:tabLst>
                <a:tab pos="393065" algn="l"/>
                <a:tab pos="393700" algn="l"/>
              </a:tabLst>
            </a:pPr>
            <a:r>
              <a:rPr lang="en-US" sz="2400" u="heavy" spc="-10">
                <a:uFill>
                  <a:solidFill>
                    <a:srgbClr val="000000"/>
                  </a:solidFill>
                </a:uFill>
                <a:latin typeface="Arial"/>
                <a:cs typeface="Arial"/>
                <a:hlinkClick r:id="rId2"/>
              </a:rPr>
              <a:t>https://vi.wikipedia.org/wiki/Unicode</a:t>
            </a:r>
            <a:endParaRPr lang="en-US" sz="2400">
              <a:latin typeface="Arial"/>
              <a:cs typeface="Arial"/>
            </a:endParaRPr>
          </a:p>
          <a:p>
            <a:pPr marL="393700" indent="-381000">
              <a:lnSpc>
                <a:spcPct val="100000"/>
              </a:lnSpc>
              <a:spcBef>
                <a:spcPts val="2420"/>
              </a:spcBef>
              <a:tabLst>
                <a:tab pos="393065" algn="l"/>
                <a:tab pos="393700" algn="l"/>
              </a:tabLst>
            </a:pPr>
            <a:r>
              <a:rPr lang="en-US" sz="2400" u="heavy">
                <a:uFill>
                  <a:solidFill>
                    <a:srgbClr val="000000"/>
                  </a:solidFill>
                </a:uFill>
                <a:latin typeface="Arial"/>
                <a:cs typeface="Arial"/>
                <a:hlinkClick r:id="rId3"/>
              </a:rPr>
              <a:t>https://unicode.org</a:t>
            </a:r>
            <a:endParaRPr lang="en-US" sz="2400">
              <a:latin typeface="Arial"/>
              <a:cs typeface="Arial"/>
            </a:endParaRPr>
          </a:p>
          <a:p>
            <a:pPr marL="393700" indent="-381000">
              <a:lnSpc>
                <a:spcPct val="100000"/>
              </a:lnSpc>
              <a:spcBef>
                <a:spcPts val="2420"/>
              </a:spcBef>
              <a:tabLst>
                <a:tab pos="393065" algn="l"/>
                <a:tab pos="393700" algn="l"/>
              </a:tabLst>
            </a:pPr>
            <a:r>
              <a:rPr lang="en-US" sz="2400" u="heavy" spc="-25">
                <a:uFill>
                  <a:solidFill>
                    <a:srgbClr val="000000"/>
                  </a:solidFill>
                </a:uFill>
                <a:latin typeface="Arial"/>
                <a:cs typeface="Arial"/>
                <a:hlinkClick r:id="rId4"/>
              </a:rPr>
              <a:t>https://en.wikipedia.org/wiki/Digital_image</a:t>
            </a:r>
            <a:endParaRPr lang="en-US" sz="2400">
              <a:latin typeface="Arial"/>
              <a:cs typeface="Arial"/>
            </a:endParaRPr>
          </a:p>
          <a:p>
            <a:pPr marL="393700" indent="-381000">
              <a:lnSpc>
                <a:spcPct val="100000"/>
              </a:lnSpc>
              <a:spcBef>
                <a:spcPts val="2420"/>
              </a:spcBef>
              <a:tabLst>
                <a:tab pos="393065" algn="l"/>
                <a:tab pos="393700" algn="l"/>
              </a:tabLst>
            </a:pPr>
            <a:r>
              <a:rPr lang="en-US" sz="2400" u="heavy" spc="-20">
                <a:uFill>
                  <a:solidFill>
                    <a:srgbClr val="000000"/>
                  </a:solidFill>
                </a:uFill>
                <a:latin typeface="Arial"/>
                <a:cs typeface="Arial"/>
                <a:hlinkClick r:id="rId5"/>
              </a:rPr>
              <a:t>https://en.wikipedia.org/wiki/Digital_audio</a:t>
            </a:r>
            <a:endParaRPr lang="en-US" sz="2400">
              <a:latin typeface="Arial"/>
              <a:cs typeface="Arial"/>
            </a:endParaRPr>
          </a:p>
        </p:txBody>
      </p:sp>
    </p:spTree>
    <p:extLst>
      <p:ext uri="{BB962C8B-B14F-4D97-AF65-F5344CB8AC3E}">
        <p14:creationId xmlns:p14="http://schemas.microsoft.com/office/powerpoint/2010/main" val="42390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37BB8C-BA62-BC4F-B0F8-D5F9321E2E79}"/>
              </a:ext>
            </a:extLst>
          </p:cNvPr>
          <p:cNvPicPr>
            <a:picLocks noChangeAspect="1"/>
          </p:cNvPicPr>
          <p:nvPr/>
        </p:nvPicPr>
        <p:blipFill>
          <a:blip r:embed="rId2"/>
          <a:stretch>
            <a:fillRect/>
          </a:stretch>
        </p:blipFill>
        <p:spPr>
          <a:xfrm>
            <a:off x="4440837" y="1888320"/>
            <a:ext cx="3310326" cy="3528808"/>
          </a:xfrm>
          <a:prstGeom prst="rect">
            <a:avLst/>
          </a:prstGeom>
        </p:spPr>
      </p:pic>
    </p:spTree>
    <p:extLst>
      <p:ext uri="{BB962C8B-B14F-4D97-AF65-F5344CB8AC3E}">
        <p14:creationId xmlns:p14="http://schemas.microsoft.com/office/powerpoint/2010/main" val="4756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Các hệ thống số</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pPr algn="just"/>
            <a:r>
              <a:rPr lang="vi-VN" dirty="0">
                <a:latin typeface="Calibri" panose="020F0502020204030204" pitchFamily="34" charset="0"/>
                <a:cs typeface="Calibri" panose="020F0502020204030204" pitchFamily="34" charset="0"/>
              </a:rPr>
              <a:t>Hệ thống số La mã – các</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số được biểu diễn theo kiểu tích lũy,</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như: I cho 1, II cho 2, III cho 3</a:t>
            </a:r>
          </a:p>
          <a:p>
            <a:pPr algn="just"/>
            <a:r>
              <a:rPr lang="vi-VN" dirty="0">
                <a:latin typeface="Calibri" panose="020F0502020204030204" pitchFamily="34" charset="0"/>
                <a:cs typeface="Calibri" panose="020F0502020204030204" pitchFamily="34" charset="0"/>
              </a:rPr>
              <a:t>Hệ thống số Ả rập – Giá trị các ký hiệu tuỳ thuộc vào vị trí mà nó  chiếm giữ, chẳng hạn	hệ thập phân</a:t>
            </a:r>
            <a:endParaRPr lang="en-US"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3</a:t>
            </a:fld>
            <a:endParaRPr lang="en-US" dirty="0"/>
          </a:p>
        </p:txBody>
      </p:sp>
    </p:spTree>
    <p:extLst>
      <p:ext uri="{BB962C8B-B14F-4D97-AF65-F5344CB8AC3E}">
        <p14:creationId xmlns:p14="http://schemas.microsoft.com/office/powerpoint/2010/main" val="98946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thập phân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Trong hệ đếm thập phân, vị trí các số từ phải qua trái đại diện cho  hàng đơn vị, chục, trăm, ngàn,…</a:t>
            </a:r>
          </a:p>
          <a:p>
            <a:pPr marL="0" indent="0">
              <a:buNone/>
            </a:pPr>
            <a:r>
              <a:rPr lang="en-US">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(3*100)	+	(6*10)	+	(5*1)	=	365</a:t>
            </a:r>
          </a:p>
          <a:p>
            <a:r>
              <a:rPr lang="vi-VN">
                <a:latin typeface="Calibri" panose="020F0502020204030204" pitchFamily="34" charset="0"/>
                <a:cs typeface="Calibri" panose="020F0502020204030204" pitchFamily="34" charset="0"/>
              </a:rPr>
              <a:t>Vị trí của số quyết định giá trị của nó</a:t>
            </a:r>
          </a:p>
          <a:p>
            <a:r>
              <a:rPr lang="vi-VN">
                <a:latin typeface="Calibri" panose="020F0502020204030204" pitchFamily="34" charset="0"/>
                <a:cs typeface="Calibri" panose="020F0502020204030204" pitchFamily="34" charset="0"/>
              </a:rPr>
              <a:t>Người ta gọi những loại hệ đếm ny là hệ đếm theo vị trí (positional  number system)</a:t>
            </a:r>
          </a:p>
          <a:p>
            <a:r>
              <a:rPr lang="vi-VN">
                <a:latin typeface="Calibri" panose="020F0502020204030204" pitchFamily="34" charset="0"/>
                <a:cs typeface="Calibri" panose="020F0502020204030204" pitchFamily="34" charset="0"/>
              </a:rPr>
              <a:t>Giá trị của mỗi ký số trong một hệ đếm được xác định bởi:</a:t>
            </a:r>
            <a:endParaRPr lang="en-US">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Bản thân ký số đó</a:t>
            </a:r>
          </a:p>
          <a:p>
            <a:pPr lvl="1"/>
            <a:r>
              <a:rPr lang="vi-VN">
                <a:latin typeface="Calibri" panose="020F0502020204030204" pitchFamily="34" charset="0"/>
                <a:cs typeface="Calibri" panose="020F0502020204030204" pitchFamily="34" charset="0"/>
              </a:rPr>
              <a:t>Vị trí của ký số đó trong dãy số</a:t>
            </a:r>
          </a:p>
          <a:p>
            <a:pPr lvl="1"/>
            <a:r>
              <a:rPr lang="vi-VN">
                <a:latin typeface="Calibri" panose="020F0502020204030204" pitchFamily="34" charset="0"/>
                <a:cs typeface="Calibri" panose="020F0502020204030204" pitchFamily="34" charset="0"/>
              </a:rPr>
              <a:t>Cơ số của hệ đếm</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4</a:t>
            </a:fld>
            <a:endParaRPr lang="en-US" dirty="0"/>
          </a:p>
        </p:txBody>
      </p:sp>
      <p:pic>
        <p:nvPicPr>
          <p:cNvPr id="7" name="Picture 6">
            <a:extLst>
              <a:ext uri="{FF2B5EF4-FFF2-40B4-BE49-F238E27FC236}">
                <a16:creationId xmlns:a16="http://schemas.microsoft.com/office/drawing/2014/main" xmlns="" id="{1AB3CBC7-D746-4B79-908D-CC8613CDBFCB}"/>
              </a:ext>
            </a:extLst>
          </p:cNvPr>
          <p:cNvPicPr>
            <a:picLocks noChangeAspect="1"/>
          </p:cNvPicPr>
          <p:nvPr/>
        </p:nvPicPr>
        <p:blipFill>
          <a:blip r:embed="rId2"/>
          <a:stretch>
            <a:fillRect/>
          </a:stretch>
        </p:blipFill>
        <p:spPr>
          <a:xfrm>
            <a:off x="7995068" y="4470900"/>
            <a:ext cx="2928118" cy="2068012"/>
          </a:xfrm>
          <a:prstGeom prst="rect">
            <a:avLst/>
          </a:prstGeom>
        </p:spPr>
      </p:pic>
      <p:sp>
        <p:nvSpPr>
          <p:cNvPr id="8" name="TextBox 7">
            <a:extLst>
              <a:ext uri="{FF2B5EF4-FFF2-40B4-BE49-F238E27FC236}">
                <a16:creationId xmlns:a16="http://schemas.microsoft.com/office/drawing/2014/main" xmlns="" id="{A26F303D-ADE6-4D41-8FD7-C2477A576610}"/>
              </a:ext>
            </a:extLst>
          </p:cNvPr>
          <p:cNvSpPr txBox="1"/>
          <p:nvPr/>
        </p:nvSpPr>
        <p:spPr>
          <a:xfrm>
            <a:off x="8541087" y="4773227"/>
            <a:ext cx="1130438" cy="523220"/>
          </a:xfrm>
          <a:prstGeom prst="rect">
            <a:avLst/>
          </a:prstGeom>
          <a:noFill/>
        </p:spPr>
        <p:txBody>
          <a:bodyPr wrap="none" rtlCol="0">
            <a:spAutoFit/>
          </a:bodyPr>
          <a:lstStyle/>
          <a:p>
            <a:r>
              <a:rPr lang="en-US" sz="2800"/>
              <a:t>(6*10)</a:t>
            </a:r>
          </a:p>
        </p:txBody>
      </p:sp>
    </p:spTree>
    <p:extLst>
      <p:ext uri="{BB962C8B-B14F-4D97-AF65-F5344CB8AC3E}">
        <p14:creationId xmlns:p14="http://schemas.microsoft.com/office/powerpoint/2010/main" val="74486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nhị phân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Hệ nhị phân dựa trên 2 cơ số, ký số gồm 0 và 1</a:t>
            </a:r>
          </a:p>
          <a:p>
            <a:r>
              <a:rPr lang="vi-VN">
                <a:latin typeface="Calibri" panose="020F0502020204030204" pitchFamily="34" charset="0"/>
                <a:cs typeface="Calibri" panose="020F0502020204030204" pitchFamily="34" charset="0"/>
              </a:rPr>
              <a:t>Trong hệ đếm này, do có cơ số là 2 nên khi chúng ta di chuyển  sang trái, giá trị của ký số sẽ tăng 2 lần so với số kế trước nó</a:t>
            </a:r>
          </a:p>
          <a:p>
            <a:r>
              <a:rPr lang="vi-VN">
                <a:latin typeface="Calibri" panose="020F0502020204030204" pitchFamily="34" charset="0"/>
                <a:cs typeface="Calibri" panose="020F0502020204030204" pitchFamily="34" charset="0"/>
              </a:rPr>
              <a:t>Như vậy các giá trị của các vị trí là:</a:t>
            </a:r>
          </a:p>
          <a:p>
            <a:pPr marL="457200" lvl="1" indent="0">
              <a:buNone/>
            </a:pPr>
            <a:r>
              <a:rPr lang="vi-VN">
                <a:latin typeface="Calibri" panose="020F0502020204030204" pitchFamily="34" charset="0"/>
                <a:cs typeface="Calibri" panose="020F0502020204030204" pitchFamily="34" charset="0"/>
              </a:rPr>
              <a:t>← ← 64 ← 32 ← 16 ← 8 ← 4 ← 2 ← 1</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5</a:t>
            </a:fld>
            <a:endParaRPr lang="en-US" dirty="0"/>
          </a:p>
        </p:txBody>
      </p:sp>
      <p:pic>
        <p:nvPicPr>
          <p:cNvPr id="9" name="Picture 8">
            <a:extLst>
              <a:ext uri="{FF2B5EF4-FFF2-40B4-BE49-F238E27FC236}">
                <a16:creationId xmlns:a16="http://schemas.microsoft.com/office/drawing/2014/main" xmlns="" id="{F7F20760-7C8A-4568-90D3-5E82E63D002F}"/>
              </a:ext>
            </a:extLst>
          </p:cNvPr>
          <p:cNvPicPr>
            <a:picLocks noChangeAspect="1"/>
          </p:cNvPicPr>
          <p:nvPr/>
        </p:nvPicPr>
        <p:blipFill>
          <a:blip r:embed="rId2"/>
          <a:stretch>
            <a:fillRect/>
          </a:stretch>
        </p:blipFill>
        <p:spPr>
          <a:xfrm>
            <a:off x="1818479" y="3753950"/>
            <a:ext cx="8437595" cy="2219136"/>
          </a:xfrm>
          <a:prstGeom prst="rect">
            <a:avLst/>
          </a:prstGeom>
        </p:spPr>
      </p:pic>
      <p:cxnSp>
        <p:nvCxnSpPr>
          <p:cNvPr id="11" name="Straight Arrow Connector 10">
            <a:extLst>
              <a:ext uri="{FF2B5EF4-FFF2-40B4-BE49-F238E27FC236}">
                <a16:creationId xmlns:a16="http://schemas.microsoft.com/office/drawing/2014/main" xmlns="" id="{86FFD1B0-2E4B-4791-9921-DDD64D707749}"/>
              </a:ext>
            </a:extLst>
          </p:cNvPr>
          <p:cNvCxnSpPr/>
          <p:nvPr/>
        </p:nvCxnSpPr>
        <p:spPr>
          <a:xfrm flipV="1">
            <a:off x="3246539" y="4370664"/>
            <a:ext cx="0" cy="70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04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thập lục phân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5257800" cy="2354943"/>
          </a:xfrm>
        </p:spPr>
        <p:txBody>
          <a:bodyPr>
            <a:normAutofit/>
          </a:bodyPr>
          <a:lstStyle/>
          <a:p>
            <a:r>
              <a:rPr lang="vi-VN">
                <a:latin typeface="Calibri" panose="020F0502020204030204" pitchFamily="34" charset="0"/>
                <a:cs typeface="Calibri" panose="020F0502020204030204" pitchFamily="34" charset="0"/>
              </a:rPr>
              <a:t>Hệ đếm thập lục phân dựa trên cơ số 16</a:t>
            </a:r>
          </a:p>
          <a:p>
            <a:r>
              <a:rPr lang="vi-VN">
                <a:latin typeface="Calibri" panose="020F0502020204030204" pitchFamily="34" charset="0"/>
                <a:cs typeface="Calibri" panose="020F0502020204030204" pitchFamily="34" charset="0"/>
              </a:rPr>
              <a:t>16 ký hiệu đại diện trong đó có các ký  hiệu chữ cái là A, B, C, D, E và F</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6</a:t>
            </a:fld>
            <a:endParaRPr lang="en-US" dirty="0"/>
          </a:p>
        </p:txBody>
      </p:sp>
      <p:sp>
        <p:nvSpPr>
          <p:cNvPr id="10" name="object 6">
            <a:extLst>
              <a:ext uri="{FF2B5EF4-FFF2-40B4-BE49-F238E27FC236}">
                <a16:creationId xmlns:a16="http://schemas.microsoft.com/office/drawing/2014/main" xmlns="" id="{B389FADA-B239-47B2-AFF5-9E0F2E201808}"/>
              </a:ext>
            </a:extLst>
          </p:cNvPr>
          <p:cNvSpPr/>
          <p:nvPr/>
        </p:nvSpPr>
        <p:spPr>
          <a:xfrm>
            <a:off x="2164411" y="2939777"/>
            <a:ext cx="2426657" cy="3599135"/>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xmlns="" id="{AC17F6AF-572D-4C47-9DAA-2F63E4D726BC}"/>
              </a:ext>
            </a:extLst>
          </p:cNvPr>
          <p:cNvPicPr>
            <a:picLocks noChangeAspect="1"/>
          </p:cNvPicPr>
          <p:nvPr/>
        </p:nvPicPr>
        <p:blipFill>
          <a:blip r:embed="rId3"/>
          <a:stretch>
            <a:fillRect/>
          </a:stretch>
        </p:blipFill>
        <p:spPr>
          <a:xfrm>
            <a:off x="7600934" y="927936"/>
            <a:ext cx="3417976" cy="5666763"/>
          </a:xfrm>
          <a:prstGeom prst="rect">
            <a:avLst/>
          </a:prstGeom>
        </p:spPr>
      </p:pic>
    </p:spTree>
    <p:extLst>
      <p:ext uri="{BB962C8B-B14F-4D97-AF65-F5344CB8AC3E}">
        <p14:creationId xmlns:p14="http://schemas.microsoft.com/office/powerpoint/2010/main" val="61322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thập phân nén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Packed decimal - cơ chế lưu trữ dữ liệu chiếm ½ không gian giữa mã  nhị phân thuần nhất và mỗi byte cho một ký số</a:t>
            </a:r>
          </a:p>
          <a:p>
            <a:r>
              <a:rPr lang="vi-VN">
                <a:latin typeface="Calibri" panose="020F0502020204030204" pitchFamily="34" charset="0"/>
                <a:cs typeface="Calibri" panose="020F0502020204030204" pitchFamily="34" charset="0"/>
              </a:rPr>
              <a:t>Người ta dùng 4 bit để lưu trữ tất cả 10 ký hiệu hình thành nên hệ thập  phân</a:t>
            </a:r>
          </a:p>
          <a:p>
            <a:r>
              <a:rPr lang="vi-VN">
                <a:latin typeface="Calibri" panose="020F0502020204030204" pitchFamily="34" charset="0"/>
                <a:cs typeface="Calibri" panose="020F0502020204030204" pitchFamily="34" charset="0"/>
              </a:rPr>
              <a:t>Mỗi byte sẽ biểu diễn cho 2 ký số thập phân</a:t>
            </a:r>
          </a:p>
          <a:p>
            <a:r>
              <a:rPr lang="vi-VN">
                <a:latin typeface="Calibri" panose="020F0502020204030204" pitchFamily="34" charset="0"/>
                <a:cs typeface="Calibri" panose="020F0502020204030204" pitchFamily="34" charset="0"/>
              </a:rPr>
              <a:t>Ví dụ: số 34 sẽ được lưu trữ dưới mã nhị phân như sau:  </a:t>
            </a:r>
            <a:endParaRPr lang="en-US">
              <a:latin typeface="Calibri" panose="020F0502020204030204" pitchFamily="34" charset="0"/>
              <a:cs typeface="Calibri" panose="020F0502020204030204" pitchFamily="34" charset="0"/>
            </a:endParaRPr>
          </a:p>
          <a:p>
            <a:pPr marL="457200" lvl="1" indent="0">
              <a:buNone/>
            </a:pPr>
            <a:r>
              <a:rPr lang="vi-VN">
                <a:latin typeface="Calibri" panose="020F0502020204030204" pitchFamily="34" charset="0"/>
                <a:cs typeface="Calibri" panose="020F0502020204030204" pitchFamily="34" charset="0"/>
              </a:rPr>
              <a:t>Byte 1	Byte 2</a:t>
            </a:r>
          </a:p>
          <a:p>
            <a:pPr marL="457200" lvl="1" indent="0">
              <a:buNone/>
            </a:pPr>
            <a:r>
              <a:rPr lang="vi-VN">
                <a:latin typeface="Calibri" panose="020F0502020204030204" pitchFamily="34" charset="0"/>
                <a:cs typeface="Calibri" panose="020F0502020204030204" pitchFamily="34" charset="0"/>
              </a:rPr>
              <a:t>00000011	00000100</a:t>
            </a:r>
          </a:p>
          <a:p>
            <a:pPr marL="457200" lvl="1" indent="0">
              <a:buNone/>
            </a:pPr>
            <a:r>
              <a:rPr lang="vi-VN">
                <a:latin typeface="Calibri" panose="020F0502020204030204" pitchFamily="34" charset="0"/>
                <a:cs typeface="Calibri" panose="020F0502020204030204" pitchFamily="34" charset="0"/>
              </a:rPr>
              <a:t>3	4</a:t>
            </a:r>
          </a:p>
          <a:p>
            <a:pPr marL="457200" lvl="1" indent="0">
              <a:buNone/>
            </a:pPr>
            <a:r>
              <a:rPr lang="vi-VN">
                <a:latin typeface="Calibri" panose="020F0502020204030204" pitchFamily="34" charset="0"/>
                <a:cs typeface="Calibri" panose="020F0502020204030204" pitchFamily="34" charset="0"/>
              </a:rPr>
              <a:t>Dùng packed decimal, số 34 sẽ được lưu trữ như sau:  Byte 1</a:t>
            </a:r>
          </a:p>
          <a:p>
            <a:pPr marL="457200" lvl="1" indent="0">
              <a:buNone/>
            </a:pPr>
            <a:r>
              <a:rPr lang="vi-VN">
                <a:latin typeface="Calibri" panose="020F0502020204030204" pitchFamily="34" charset="0"/>
                <a:cs typeface="Calibri" panose="020F0502020204030204" pitchFamily="34" charset="0"/>
              </a:rPr>
              <a:t>0011	0100</a:t>
            </a:r>
          </a:p>
          <a:p>
            <a:pPr marL="457200" lvl="1" indent="0">
              <a:buNone/>
            </a:pPr>
            <a:r>
              <a:rPr lang="vi-VN">
                <a:latin typeface="Calibri" panose="020F0502020204030204" pitchFamily="34" charset="0"/>
                <a:cs typeface="Calibri" panose="020F0502020204030204" pitchFamily="34" charset="0"/>
              </a:rPr>
              <a:t>3	4</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7</a:t>
            </a:fld>
            <a:endParaRPr lang="en-US" dirty="0"/>
          </a:p>
        </p:txBody>
      </p:sp>
    </p:spTree>
    <p:extLst>
      <p:ext uri="{BB962C8B-B14F-4D97-AF65-F5344CB8AC3E}">
        <p14:creationId xmlns:p14="http://schemas.microsoft.com/office/powerpoint/2010/main" val="23140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Biểu diễn dữ liệu</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8</a:t>
            </a:fld>
            <a:endParaRPr lang="en-US" dirty="0"/>
          </a:p>
        </p:txBody>
      </p:sp>
      <p:pic>
        <p:nvPicPr>
          <p:cNvPr id="10" name="Picture 9">
            <a:extLst>
              <a:ext uri="{FF2B5EF4-FFF2-40B4-BE49-F238E27FC236}">
                <a16:creationId xmlns:a16="http://schemas.microsoft.com/office/drawing/2014/main" xmlns="" id="{2009A977-6AEF-4C23-AFFC-510FE7A78F86}"/>
              </a:ext>
            </a:extLst>
          </p:cNvPr>
          <p:cNvPicPr>
            <a:picLocks noChangeAspect="1"/>
          </p:cNvPicPr>
          <p:nvPr/>
        </p:nvPicPr>
        <p:blipFill>
          <a:blip r:embed="rId2"/>
          <a:stretch>
            <a:fillRect/>
          </a:stretch>
        </p:blipFill>
        <p:spPr>
          <a:xfrm>
            <a:off x="1518322" y="920123"/>
            <a:ext cx="9184069" cy="5436227"/>
          </a:xfrm>
          <a:prstGeom prst="rect">
            <a:avLst/>
          </a:prstGeom>
        </p:spPr>
      </p:pic>
    </p:spTree>
    <p:extLst>
      <p:ext uri="{BB962C8B-B14F-4D97-AF65-F5344CB8AC3E}">
        <p14:creationId xmlns:p14="http://schemas.microsoft.com/office/powerpoint/2010/main" val="136994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Biểu diễn dữ liệu</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393855"/>
          </a:xfrm>
        </p:spPr>
        <p:txBody>
          <a:bodyPr>
            <a:normAutofit fontScale="92500"/>
          </a:bodyPr>
          <a:lstStyle/>
          <a:p>
            <a:r>
              <a:rPr lang="vi-VN">
                <a:latin typeface="Calibri" panose="020F0502020204030204" pitchFamily="34" charset="0"/>
                <a:cs typeface="Calibri" panose="020F0502020204030204" pitchFamily="34" charset="0"/>
              </a:rPr>
              <a:t>Máy tính số biểu diễn các ký tự dưới dạng mã nhị phân</a:t>
            </a:r>
          </a:p>
          <a:p>
            <a:r>
              <a:rPr lang="vi-VN">
                <a:latin typeface="Calibri" panose="020F0502020204030204" pitchFamily="34" charset="0"/>
                <a:cs typeface="Calibri" panose="020F0502020204030204" pitchFamily="34" charset="0"/>
              </a:rPr>
              <a:t>Mã nhị phân được hình thành từ các ký số nhị phân hay các bit</a:t>
            </a:r>
          </a:p>
          <a:p>
            <a:r>
              <a:rPr lang="vi-VN">
                <a:latin typeface="Calibri" panose="020F0502020204030204" pitchFamily="34" charset="0"/>
                <a:cs typeface="Calibri" panose="020F0502020204030204" pitchFamily="34" charset="0"/>
              </a:rPr>
              <a:t>Mọi ký tự được biểu diễn bằng một chuỗi các số “0” và “1”</a:t>
            </a:r>
          </a:p>
          <a:p>
            <a:r>
              <a:rPr lang="vi-VN">
                <a:latin typeface="Calibri" panose="020F0502020204030204" pitchFamily="34" charset="0"/>
                <a:cs typeface="Calibri" panose="020F0502020204030204" pitchFamily="34" charset="0"/>
              </a:rPr>
              <a:t>Byte là một chuỗi 8 bit</a:t>
            </a:r>
          </a:p>
          <a:p>
            <a:r>
              <a:rPr lang="vi-VN">
                <a:latin typeface="Calibri" panose="020F0502020204030204" pitchFamily="34" charset="0"/>
                <a:cs typeface="Calibri" panose="020F0502020204030204" pitchFamily="34" charset="0"/>
              </a:rPr>
              <a:t>Hầu hết các máy tính biểu diễn một từ (word) gồm 8 hay 16 bit</a:t>
            </a:r>
          </a:p>
          <a:p>
            <a:r>
              <a:rPr lang="vi-VN">
                <a:latin typeface="Calibri" panose="020F0502020204030204" pitchFamily="34" charset="0"/>
                <a:cs typeface="Calibri" panose="020F0502020204030204" pitchFamily="34" charset="0"/>
              </a:rPr>
              <a:t>Trong những hệ thống máy tính lớn thì số các bit có thể lên tới 16 hay 32 bit</a:t>
            </a:r>
          </a:p>
          <a:p>
            <a:r>
              <a:rPr lang="vi-VN">
                <a:latin typeface="Calibri" panose="020F0502020204030204" pitchFamily="34" charset="0"/>
                <a:cs typeface="Calibri" panose="020F0502020204030204" pitchFamily="34" charset="0"/>
              </a:rPr>
              <a:t>Khi chúng ta nhập dữ liệu vào máy tính, các tín hiệu từ phím nhấn sẽ được  chuyển thành mã ký tự nhị phân</a:t>
            </a:r>
          </a:p>
          <a:p>
            <a:r>
              <a:rPr lang="vi-VN">
                <a:latin typeface="Calibri" panose="020F0502020204030204" pitchFamily="34" charset="0"/>
                <a:cs typeface="Calibri" panose="020F0502020204030204" pitchFamily="34" charset="0"/>
              </a:rPr>
              <a:t>Mỗi ký tự được truyền tới máy in, màn hình, đĩa lưu trữ đều ở dạng mã nhị  phon</a:t>
            </a:r>
          </a:p>
          <a:p>
            <a:r>
              <a:rPr lang="vi-VN">
                <a:latin typeface="Calibri" panose="020F0502020204030204" pitchFamily="34" charset="0"/>
                <a:cs typeface="Calibri" panose="020F0502020204030204" pitchFamily="34" charset="0"/>
              </a:rPr>
              <a:t>Khi thể hiện trên màn hình hoặc khi in dữ liệu, ký tự sẽ được chuyển ngược  thành dạng mà người dùng có thể đọc được</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9</a:t>
            </a:fld>
            <a:endParaRPr lang="en-US" dirty="0"/>
          </a:p>
        </p:txBody>
      </p:sp>
    </p:spTree>
    <p:extLst>
      <p:ext uri="{BB962C8B-B14F-4D97-AF65-F5344CB8AC3E}">
        <p14:creationId xmlns:p14="http://schemas.microsoft.com/office/powerpoint/2010/main" val="316950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TCA-Slid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TCA-SlideTheme" id="{5A24C4A4-58B6-8948-A62B-40090020C92E}" vid="{BD9F6502-1B8F-D14C-8309-CDC4C42FF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6962</TotalTime>
  <Words>1955</Words>
  <Application>Microsoft Office PowerPoint</Application>
  <PresentationFormat>Custom</PresentationFormat>
  <Paragraphs>199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VTCA-SlideTheme</vt:lpstr>
      <vt:lpstr>XỬ LÝ VÀ LƯU TRỮ DỮ LIỆU </vt:lpstr>
      <vt:lpstr>Mục tiêu</vt:lpstr>
      <vt:lpstr>Các hệ thống số</vt:lpstr>
      <vt:lpstr>Hệ thập phân</vt:lpstr>
      <vt:lpstr>Hệ nhị phân</vt:lpstr>
      <vt:lpstr>Hệ thập lục phân</vt:lpstr>
      <vt:lpstr>Hệ thập phân nén</vt:lpstr>
      <vt:lpstr>Biểu diễn dữ liệu</vt:lpstr>
      <vt:lpstr>Biểu diễn dữ liệu</vt:lpstr>
      <vt:lpstr>Lưu trữ dữ liệu</vt:lpstr>
      <vt:lpstr>Bảng mã ASCII</vt:lpstr>
      <vt:lpstr>Bảng mã Unicode</vt:lpstr>
      <vt:lpstr>Ảnh kĩ thuật số</vt:lpstr>
      <vt:lpstr>Ảnh Raster</vt:lpstr>
      <vt:lpstr>Âm thanh kĩ thuật số</vt:lpstr>
      <vt:lpstr>Âm thanh kĩ thuật số</vt:lpstr>
      <vt:lpstr>Bộ xử lý trung tâm (CPU)</vt:lpstr>
      <vt:lpstr>Bộ xử lý trung tâm (CPU)</vt:lpstr>
      <vt:lpstr>Các thuộc tính của CPU</vt:lpstr>
      <vt:lpstr>Tốc độ CPU</vt:lpstr>
      <vt:lpstr>Tăng tốc độ CPU</vt:lpstr>
      <vt:lpstr>Kích thước thanh ghi (Word size)</vt:lpstr>
      <vt:lpstr>Các loại bộ nhớ và tính chất</vt:lpstr>
      <vt:lpstr>Thiết bị lưu trữ</vt:lpstr>
      <vt:lpstr>Tổng kết</vt:lpstr>
      <vt:lpstr>Tài liệu tham khảo</vt:lpstr>
      <vt:lpstr>PowerPoint Presentation</vt:lpstr>
    </vt:vector>
  </TitlesOfParts>
  <Manager/>
  <Company>VTC Academy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đào tạo đáp ứng nhu cầu doanh nghiệp</dc:title>
  <dc:subject/>
  <dc:creator>hieutd@vtc.edu.vn</dc:creator>
  <cp:keywords/>
  <dc:description/>
  <cp:lastModifiedBy>Vitinh TT2</cp:lastModifiedBy>
  <cp:revision>530</cp:revision>
  <dcterms:created xsi:type="dcterms:W3CDTF">2019-05-17T12:57:33Z</dcterms:created>
  <dcterms:modified xsi:type="dcterms:W3CDTF">2019-10-08T10:02:06Z</dcterms:modified>
  <cp:category/>
</cp:coreProperties>
</file>