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2523-7D03-F46C-8840-6200FB32E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6BBB8-8704-4856-61B4-7DC65961B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90C9F-E63C-0644-6496-E51CBF3D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9C55-94BC-3404-3C22-2C956C3C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D67C-0836-9C40-DBCE-8B27C7E2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5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3E11-AC77-6B02-A727-9F539EAC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B9088-B601-8467-6D57-1954C883C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B126-4A20-8BA6-080C-89AA36A0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971A-DD90-CE57-C834-F4DB4288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6D94-3843-F938-2371-9146E289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ED214-7487-0D7B-02E8-45893A044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1874F-749B-85AA-370A-DD1FBCF10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D8C91-DE72-413F-D6F4-4BBF973E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B349E-9B34-A975-493F-8A436C9A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1CFCE-0C97-AEFF-230F-52346766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4963-ECF4-A56E-9C46-24BF6FD5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D24C-7628-868D-8040-1CCA7AA0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CB9D6-DEDD-665B-272A-57E4965B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9AE1-635A-D65E-9132-002A5405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E3A8-840F-10DB-E5FE-D0283CB6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2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0100-4EBB-EAE6-A8FD-8DF237D3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02148-01F3-D5A9-75A0-353D7C38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BFE86-710D-68D8-0ADF-CF67EEE8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A5D1-6866-D9EB-9449-C9FDD8FC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4924-3C08-DF16-12B3-048555F5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2B3C-91C4-B390-6AFB-6E19C065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4462-4109-0C9F-74D5-D66AF6C09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249D0-7690-5CDA-0D44-5900644CC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CA826-2388-E455-47A7-4063663D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D6624-75F4-79AA-61DF-9E2E846C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0947B-CCBC-851D-C6AC-4B767A94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0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E276-4DCA-0BE7-BE79-0CCA27D4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4606B-8A5B-9BF4-250A-8E2C6AE4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4048-EA4D-90C7-C952-ED671CA34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49C11-A059-C0E7-19D0-6BF29A28A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8E9E0-9E88-021E-0F7D-C62D01360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C0529-53C2-C48F-1DA4-7D3090EA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D3A5B-D9A8-F6CB-8A12-14567F18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F8D7C-B473-C139-F504-C2E0E8E3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B6BD-1ECD-58DE-C6EA-C64074D1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D62CA-1D30-384A-E642-DD92E030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76D9A-CF22-A0B5-FD7D-417A09CE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6C556-3898-A4F9-C426-F7ACC2D4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C80B3-57F5-E7DE-7117-9EB735F7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7030D-7007-E1BD-1A2C-74F5D8F3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28952-1870-6B3C-1671-0489EC6B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3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F4EB-C4CC-169C-7131-BA36C620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0EC4-0F96-0D68-5DA7-1FC6E97B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F5CCD-4640-B203-02B5-9485BB0C3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7D2F7-5953-238A-2BF7-B574C7ED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5E6B6-9106-A4E8-2E13-8376860A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C4684-BF35-E0FE-6C15-B3F53E2D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6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F700-F670-9EB2-605E-2B966F93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6367F-81FB-C299-3657-3DB1F0D63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37A25-97FF-8BFA-DB55-A6DE1EED7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7896-C9B9-B36B-780C-1E80DB83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D4449-BD1F-EF19-5EC4-677BFB09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F9B94-A8D6-D281-C446-43007DE3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F0A4B-AF20-B221-45D9-78695C46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F36A8-BB9A-9AC4-58CD-D06F21D4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C20-74CC-0783-84D4-0FFEAA970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1A71B-5368-4176-84E9-2A408646FE7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4913F-DA68-4BCF-1153-DFD06531E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347B-148E-7004-B917-241380A58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8A8C-4B18-E1E9-E1F2-407B6C4C1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Speech Emotion Recognition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C9568-E2E8-745B-6B2B-2CCC5F815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8645"/>
            <a:ext cx="9144000" cy="969963"/>
          </a:xfrm>
        </p:spPr>
        <p:txBody>
          <a:bodyPr/>
          <a:lstStyle/>
          <a:p>
            <a:r>
              <a:rPr lang="en-US" dirty="0"/>
              <a:t>Author: Le Ngoc Hung</a:t>
            </a:r>
          </a:p>
        </p:txBody>
      </p:sp>
    </p:spTree>
    <p:extLst>
      <p:ext uri="{BB962C8B-B14F-4D97-AF65-F5344CB8AC3E}">
        <p14:creationId xmlns:p14="http://schemas.microsoft.com/office/powerpoint/2010/main" val="310010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7A40-45B8-E2C2-6089-53313A34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D5108-8538-1C05-65C7-BF4DF2C91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5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C27370A-B8E4-BF68-59D0-B8271ECCC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007016"/>
              </p:ext>
            </p:extLst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524832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2412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1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librosa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8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audiomentations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4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 Task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joblib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5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Normalizing</a:t>
                      </a:r>
                      <a:br>
                        <a:rPr lang="en-US" dirty="0"/>
                      </a:br>
                      <a:r>
                        <a:rPr lang="en-US" dirty="0"/>
                        <a:t>Evaluation Report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6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b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3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Visualizing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plotly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1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555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79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D8BE8-3858-201E-DD6A-7227A5170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ADDC-0C89-67C1-E59D-69549B4E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49F9-1AFF-14C9-4074-BF3B72951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7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851C-457C-1662-84EE-0A636AB9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 </a:t>
            </a:r>
            <a:r>
              <a:rPr lang="en-US" b="1" dirty="0" err="1"/>
              <a:t>Ravdess</a:t>
            </a:r>
            <a:r>
              <a:rPr lang="en-US" b="1" dirty="0"/>
              <a:t>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18BBA-9A30-87BC-B097-2F63B881F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107206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320F-5137-3834-8E48-90A2CD8D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 Crema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25280-0279-9094-13B7-E3F1ADAC1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114148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FDA3-B030-1AC8-7158-4A43BC8D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2.3 Tess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EDA87-9AB6-B1D0-0AFF-0EB195DC8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24540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5682-93E2-1B0D-EA0B-E083904A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2.4 </a:t>
            </a:r>
            <a:r>
              <a:rPr lang="en-US" b="1" dirty="0" err="1"/>
              <a:t>Savee</a:t>
            </a:r>
            <a:r>
              <a:rPr lang="en-US" b="1" dirty="0"/>
              <a:t>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4E76D-BC9D-0A94-B12D-F96C41A57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12574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97A2-3C73-86CD-4779-16126BE0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2.5 Combined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B2765-D108-BB86-831C-AE92686F8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4207635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A5AA-9F52-5F49-FD97-749A860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Data Sets Evaluation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2028D6-FD70-6E3A-5B52-CA69B67AE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942297"/>
              </p:ext>
            </p:extLst>
          </p:nvPr>
        </p:nvGraphicFramePr>
        <p:xfrm>
          <a:off x="838198" y="1825625"/>
          <a:ext cx="10377670" cy="2936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75534">
                  <a:extLst>
                    <a:ext uri="{9D8B030D-6E8A-4147-A177-3AD203B41FA5}">
                      <a16:colId xmlns:a16="http://schemas.microsoft.com/office/drawing/2014/main" val="2006404882"/>
                    </a:ext>
                  </a:extLst>
                </a:gridCol>
                <a:gridCol w="2075534">
                  <a:extLst>
                    <a:ext uri="{9D8B030D-6E8A-4147-A177-3AD203B41FA5}">
                      <a16:colId xmlns:a16="http://schemas.microsoft.com/office/drawing/2014/main" val="2744494604"/>
                    </a:ext>
                  </a:extLst>
                </a:gridCol>
                <a:gridCol w="2075534">
                  <a:extLst>
                    <a:ext uri="{9D8B030D-6E8A-4147-A177-3AD203B41FA5}">
                      <a16:colId xmlns:a16="http://schemas.microsoft.com/office/drawing/2014/main" val="2567694225"/>
                    </a:ext>
                  </a:extLst>
                </a:gridCol>
                <a:gridCol w="2484314">
                  <a:extLst>
                    <a:ext uri="{9D8B030D-6E8A-4147-A177-3AD203B41FA5}">
                      <a16:colId xmlns:a16="http://schemas.microsoft.com/office/drawing/2014/main" val="3376925532"/>
                    </a:ext>
                  </a:extLst>
                </a:gridCol>
                <a:gridCol w="1666754">
                  <a:extLst>
                    <a:ext uri="{9D8B030D-6E8A-4147-A177-3AD203B41FA5}">
                      <a16:colId xmlns:a16="http://schemas.microsoft.com/office/drawing/2014/main" val="3010625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Emotion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Including Gender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Distribution Remark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Cover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6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Ravdess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“Neutral” and “Calm” are classified as “Neutral”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8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“Surprise” emotion is not 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1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3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Savee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7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801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83DC-9692-77A1-2E96-BDFE4A15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Audio Augmentation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D922-3DE3-7949-F936-74D1A30EE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5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6521-10E9-F8B0-467F-74636F2B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55A29-85C4-A594-B891-E2521F4E9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description about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3598263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3CD0-7393-809A-67CF-704D9E26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079E-C1FC-85A1-B37B-CC75099F3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27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Technique used to increase the number of samples an ML model sees during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A4BDE-656A-BDD1-5623-48717868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6" y="3074645"/>
            <a:ext cx="5065498" cy="2928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045C9-420C-35EA-E17C-88FF9A1E8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94" y="3080433"/>
            <a:ext cx="4053109" cy="29226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621BB-C7ED-6173-BA03-900580F8D81A}"/>
              </a:ext>
            </a:extLst>
          </p:cNvPr>
          <p:cNvSpPr txBox="1"/>
          <p:nvPr/>
        </p:nvSpPr>
        <p:spPr>
          <a:xfrm>
            <a:off x="9618562" y="3565003"/>
            <a:ext cx="2025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 the problem space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123956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622D-5259-6C79-376E-160E0FD0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77C69-D42E-1B92-0A36-2FEFE759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65" y="2442210"/>
            <a:ext cx="1257475" cy="15337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C02B62-0CF5-CD68-19B8-BA1221C5B89D}"/>
              </a:ext>
            </a:extLst>
          </p:cNvPr>
          <p:cNvSpPr/>
          <p:nvPr/>
        </p:nvSpPr>
        <p:spPr>
          <a:xfrm>
            <a:off x="2172645" y="2717467"/>
            <a:ext cx="265399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C42B24-5CDD-FC4B-9DB6-397BC3D92B4C}"/>
              </a:ext>
            </a:extLst>
          </p:cNvPr>
          <p:cNvSpPr/>
          <p:nvPr/>
        </p:nvSpPr>
        <p:spPr>
          <a:xfrm>
            <a:off x="6315919" y="2717466"/>
            <a:ext cx="265399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EF0B85-6486-9300-8265-498C55947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350" y="2442210"/>
            <a:ext cx="1257475" cy="153373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36D305-8C39-DC45-DE68-68404BE0148D}"/>
              </a:ext>
            </a:extLst>
          </p:cNvPr>
          <p:cNvCxnSpPr>
            <a:endCxn id="9" idx="1"/>
          </p:cNvCxnSpPr>
          <p:nvPr/>
        </p:nvCxnSpPr>
        <p:spPr>
          <a:xfrm>
            <a:off x="1682498" y="3209079"/>
            <a:ext cx="490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CF0C37-E5AF-853C-DBD0-AB7F9A445BC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826644" y="3209079"/>
            <a:ext cx="14892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2AE372-B322-D9E6-1402-5E61B6C88CE8}"/>
              </a:ext>
            </a:extLst>
          </p:cNvPr>
          <p:cNvCxnSpPr>
            <a:stCxn id="10" idx="3"/>
          </p:cNvCxnSpPr>
          <p:nvPr/>
        </p:nvCxnSpPr>
        <p:spPr>
          <a:xfrm>
            <a:off x="8969918" y="3209079"/>
            <a:ext cx="1049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AE3AA4-A3CD-D130-D08D-A15B38159AA3}"/>
              </a:ext>
            </a:extLst>
          </p:cNvPr>
          <p:cNvSpPr txBox="1"/>
          <p:nvPr/>
        </p:nvSpPr>
        <p:spPr>
          <a:xfrm>
            <a:off x="934502" y="4479136"/>
            <a:ext cx="7234177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Random select transformation to apply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BA9D1C-5346-83F9-ED83-019AA9A84C6C}"/>
              </a:ext>
            </a:extLst>
          </p:cNvPr>
          <p:cNvSpPr txBox="1"/>
          <p:nvPr/>
        </p:nvSpPr>
        <p:spPr>
          <a:xfrm>
            <a:off x="934502" y="5351655"/>
            <a:ext cx="7234177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Random select transformation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641613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CCD6AC-734A-56F1-8B2D-AE57394442B1}"/>
              </a:ext>
            </a:extLst>
          </p:cNvPr>
          <p:cNvSpPr/>
          <p:nvPr/>
        </p:nvSpPr>
        <p:spPr>
          <a:xfrm>
            <a:off x="3318404" y="439838"/>
            <a:ext cx="4703447" cy="5694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1F407A-7F31-DA53-ACEE-6F14602E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16" y="2520340"/>
            <a:ext cx="1257475" cy="15337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AA8F37-105A-6DAD-166D-48AF7C49A102}"/>
              </a:ext>
            </a:extLst>
          </p:cNvPr>
          <p:cNvSpPr/>
          <p:nvPr/>
        </p:nvSpPr>
        <p:spPr>
          <a:xfrm>
            <a:off x="4343129" y="1120113"/>
            <a:ext cx="265399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PitchShift</a:t>
            </a:r>
            <a:endParaRPr lang="en-US" dirty="0"/>
          </a:p>
          <a:p>
            <a:pPr algn="ctr"/>
            <a:r>
              <a:rPr lang="en-US" dirty="0"/>
              <a:t>(p=0.5, +- 7 semitones)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08179E-1BBF-FC8D-2BAC-42D62E4BA996}"/>
              </a:ext>
            </a:extLst>
          </p:cNvPr>
          <p:cNvSpPr/>
          <p:nvPr/>
        </p:nvSpPr>
        <p:spPr>
          <a:xfrm>
            <a:off x="4343129" y="2691581"/>
            <a:ext cx="265399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TimeStretch</a:t>
            </a:r>
            <a:endParaRPr lang="en-US" dirty="0"/>
          </a:p>
          <a:p>
            <a:pPr algn="ctr"/>
            <a:r>
              <a:rPr lang="en-US" dirty="0"/>
              <a:t>(p=0.5, min=0.8, max=1.25)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4A815-AD53-9B85-BE8B-9F1511A6AB84}"/>
              </a:ext>
            </a:extLst>
          </p:cNvPr>
          <p:cNvSpPr/>
          <p:nvPr/>
        </p:nvSpPr>
        <p:spPr>
          <a:xfrm>
            <a:off x="4343129" y="4251427"/>
            <a:ext cx="265399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TimeMask</a:t>
            </a:r>
            <a:endParaRPr lang="en-US" dirty="0"/>
          </a:p>
          <a:p>
            <a:pPr algn="ctr"/>
            <a:r>
              <a:rPr lang="en-US" dirty="0"/>
              <a:t>(p=0.5, </a:t>
            </a:r>
            <a:r>
              <a:rPr lang="en-US" dirty="0" err="1"/>
              <a:t>min_band</a:t>
            </a:r>
            <a:r>
              <a:rPr lang="en-US" dirty="0"/>
              <a:t>=0.1, </a:t>
            </a:r>
            <a:r>
              <a:rPr lang="en-US" dirty="0" err="1"/>
              <a:t>max_band</a:t>
            </a:r>
            <a:r>
              <a:rPr lang="en-US" dirty="0"/>
              <a:t>=0.15)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456C9-698E-BF11-5BE8-A743A1F4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364" y="2520340"/>
            <a:ext cx="1257475" cy="1533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FF1C9C-63F5-21E0-38A3-7548E8CA339B}"/>
              </a:ext>
            </a:extLst>
          </p:cNvPr>
          <p:cNvSpPr txBox="1"/>
          <p:nvPr/>
        </p:nvSpPr>
        <p:spPr>
          <a:xfrm>
            <a:off x="3472404" y="543492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E31B83-6B78-6B98-F749-3B88F965466A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2361891" y="3287210"/>
            <a:ext cx="956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42878D-4202-8ED3-D5CC-3784EFDEB334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8021851" y="3287210"/>
            <a:ext cx="956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9122-E6EF-81DC-4C5C-A27E7A21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Features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46B4C-6C9B-EDF3-397C-5FCAEE95E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FB90-15B2-3D8B-1EB0-14438323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 Time Domain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9FC3-AD62-FE7A-9AC2-935F97D1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01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Zero Crossing Rate: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C11862-E30D-B9A7-5696-D2F96057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57" y="2627454"/>
            <a:ext cx="8140055" cy="201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38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8CEE7-5C36-F0EF-A085-F3235C145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2A77-B581-2F5A-A96A-ABEDAC72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 Time Domain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B242-06C2-4A93-18C8-7C5054ABF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0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Root Mean Square (RMS) Value: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355C63-579E-82DD-A9F7-C26650BD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921" y="2627454"/>
            <a:ext cx="5812810" cy="24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77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FCAE-2444-9683-C751-083DE33A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 Frequency Domain Feature</a:t>
            </a:r>
          </a:p>
        </p:txBody>
      </p:sp>
      <p:pic>
        <p:nvPicPr>
          <p:cNvPr id="9218" name="Picture 2" descr="Mel Spectrogram 3) Chroma STFT The Chroma value of an audio basically... |  Download Scientific Diagram">
            <a:extLst>
              <a:ext uri="{FF2B5EF4-FFF2-40B4-BE49-F238E27FC236}">
                <a16:creationId xmlns:a16="http://schemas.microsoft.com/office/drawing/2014/main" id="{B554A0F9-F7BC-78F1-317D-3FC0C357CC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06" y="2532084"/>
            <a:ext cx="7280958" cy="339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F938E9-FC57-DBDA-E00B-BDC9CE116F9D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80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err="1"/>
              <a:t>Chroma_STFT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8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38A2E-195A-0601-42FC-D815679D0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D922-B997-0C5E-7CBA-A020579E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 Frequency Domain Feature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17B436-FB59-64D0-39C8-1C0E93708ED9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80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MFCC (Mel-Frequency Cepstral Coefficients)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268" name="Picture 4" descr="a. Mel-frequency cepstral coefficients (MFCC)—deformed male speech (laryngean polypus); vowel /i/ (e.g., /pit/) with prolonged phonation before surgery. ">
            <a:extLst>
              <a:ext uri="{FF2B5EF4-FFF2-40B4-BE49-F238E27FC236}">
                <a16:creationId xmlns:a16="http://schemas.microsoft.com/office/drawing/2014/main" id="{422DEAA3-0676-FAE1-0FB3-30C01B8C4C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539" y="2605382"/>
            <a:ext cx="5560623" cy="38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153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8103-512F-6A81-9A67-3B787D1D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 Frequency Domain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7F418-3056-7263-C737-316BA77E2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6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Mel Spectrogram</a:t>
            </a:r>
          </a:p>
        </p:txBody>
      </p:sp>
      <p:pic>
        <p:nvPicPr>
          <p:cNvPr id="12292" name="Picture 4" descr="Understanding the Mel Spectrogram | by Leland Roberts | Analytics Vidhya |  Medium">
            <a:extLst>
              <a:ext uri="{FF2B5EF4-FFF2-40B4-BE49-F238E27FC236}">
                <a16:creationId xmlns:a16="http://schemas.microsoft.com/office/drawing/2014/main" id="{D9729888-305C-1DCA-DAF2-A710AAABF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10" y="2666100"/>
            <a:ext cx="5515155" cy="36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512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CF11-FF0F-184C-F0B1-39E1818C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4.3 Feature Extracting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7E87-8398-E3F3-D538-004667A9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4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Asynchronous Processing: 1039 secs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87F391-962B-C53A-7507-06F995AAD93F}"/>
              </a:ext>
            </a:extLst>
          </p:cNvPr>
          <p:cNvSpPr txBox="1">
            <a:spLocks/>
          </p:cNvSpPr>
          <p:nvPr/>
        </p:nvSpPr>
        <p:spPr>
          <a:xfrm>
            <a:off x="838200" y="3091746"/>
            <a:ext cx="10515600" cy="674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Parallel Processing: 250 secs (using </a:t>
            </a:r>
            <a:r>
              <a:rPr lang="en-US" dirty="0" err="1"/>
              <a:t>Joblib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5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155F-AB03-B421-62CB-BAF66B97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74A4-11DE-FB56-2586-700D6015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7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Speech emotion recognition (SER) is the field of technology focused on identifying the emotional state of a speaker from their voice.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7AA426-A92D-1C70-5BFE-BB1849F4C84E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507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Emotions covered: neutral, happy, sad, angry, fear, disgust, and surprise.</a:t>
            </a:r>
          </a:p>
          <a:p>
            <a:pPr marL="0" indent="0">
              <a:buNone/>
            </a:pPr>
            <a:r>
              <a:rPr lang="en-US" dirty="0"/>
              <a:t>(Total: 7 emotions)</a:t>
            </a:r>
          </a:p>
        </p:txBody>
      </p:sp>
    </p:spTree>
    <p:extLst>
      <p:ext uri="{BB962C8B-B14F-4D97-AF65-F5344CB8AC3E}">
        <p14:creationId xmlns:p14="http://schemas.microsoft.com/office/powerpoint/2010/main" val="11488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D0B0-3A81-9904-993C-C3D25D57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50BC2-1E1B-3267-BD70-38A1C83DC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9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02C1-FF7B-925B-3604-4E93E9A0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Model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5E2F0-D06A-8E4B-B4A9-DC70E2E2A03D}"/>
              </a:ext>
            </a:extLst>
          </p:cNvPr>
          <p:cNvSpPr/>
          <p:nvPr/>
        </p:nvSpPr>
        <p:spPr>
          <a:xfrm>
            <a:off x="689658" y="1690688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Conv1D</a:t>
            </a:r>
          </a:p>
          <a:p>
            <a:pPr algn="ctr"/>
            <a:r>
              <a:rPr lang="en-US" dirty="0"/>
              <a:t>(NZ=256, K=5, S=1, A=</a:t>
            </a:r>
            <a:r>
              <a:rPr lang="en-US" dirty="0" err="1"/>
              <a:t>ReLu</a:t>
            </a:r>
            <a:r>
              <a:rPr lang="en-US" dirty="0"/>
              <a:t>, P=same)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E7982-6632-9078-4A75-4C7358D73FE9}"/>
              </a:ext>
            </a:extLst>
          </p:cNvPr>
          <p:cNvSpPr/>
          <p:nvPr/>
        </p:nvSpPr>
        <p:spPr>
          <a:xfrm>
            <a:off x="2999770" y="1690688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MaxPooling1D</a:t>
            </a:r>
          </a:p>
          <a:p>
            <a:pPr algn="ctr"/>
            <a:r>
              <a:rPr lang="en-US" dirty="0"/>
              <a:t>(PZ=5, S=2,P=same)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A75C9-DFB1-A224-B2D3-E082E6E7450B}"/>
              </a:ext>
            </a:extLst>
          </p:cNvPr>
          <p:cNvSpPr/>
          <p:nvPr/>
        </p:nvSpPr>
        <p:spPr>
          <a:xfrm>
            <a:off x="7513898" y="1690688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MaxPooling1D</a:t>
            </a:r>
          </a:p>
          <a:p>
            <a:pPr algn="ctr"/>
            <a:r>
              <a:rPr lang="en-US" dirty="0"/>
              <a:t>(PZ=5, S=2,P=same)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6638B-6F74-8B0E-9CA0-184DB7EFB8DF}"/>
              </a:ext>
            </a:extLst>
          </p:cNvPr>
          <p:cNvSpPr/>
          <p:nvPr/>
        </p:nvSpPr>
        <p:spPr>
          <a:xfrm>
            <a:off x="5256834" y="1690688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Conv1D</a:t>
            </a:r>
          </a:p>
          <a:p>
            <a:pPr algn="ctr"/>
            <a:r>
              <a:rPr lang="en-US" dirty="0"/>
              <a:t>(NZ=128, K=5, S=1, A=</a:t>
            </a:r>
            <a:r>
              <a:rPr lang="en-US" dirty="0" err="1"/>
              <a:t>ReLu</a:t>
            </a:r>
            <a:r>
              <a:rPr lang="en-US" dirty="0"/>
              <a:t>, P=same)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83A83-158E-1EB4-2705-611CD19544A2}"/>
              </a:ext>
            </a:extLst>
          </p:cNvPr>
          <p:cNvSpPr/>
          <p:nvPr/>
        </p:nvSpPr>
        <p:spPr>
          <a:xfrm>
            <a:off x="9774820" y="1690688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  <a:p>
            <a:pPr algn="ctr"/>
            <a:r>
              <a:rPr lang="en-US" dirty="0"/>
              <a:t>(0.2)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2FBA2-94B1-33A8-65FD-880A6E55242E}"/>
              </a:ext>
            </a:extLst>
          </p:cNvPr>
          <p:cNvSpPr/>
          <p:nvPr/>
        </p:nvSpPr>
        <p:spPr>
          <a:xfrm>
            <a:off x="9774820" y="3679032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Conv1D</a:t>
            </a:r>
          </a:p>
          <a:p>
            <a:pPr algn="ctr"/>
            <a:r>
              <a:rPr lang="en-US" dirty="0"/>
              <a:t>(NZ=32, K=5, S=1, A=</a:t>
            </a:r>
            <a:r>
              <a:rPr lang="en-US" dirty="0" err="1"/>
              <a:t>ReLu</a:t>
            </a:r>
            <a:r>
              <a:rPr lang="en-US" dirty="0"/>
              <a:t>, P=same)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B6A43B-EE53-6727-07C2-FDCCDD473793}"/>
              </a:ext>
            </a:extLst>
          </p:cNvPr>
          <p:cNvSpPr/>
          <p:nvPr/>
        </p:nvSpPr>
        <p:spPr>
          <a:xfrm>
            <a:off x="7513898" y="3679031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MaxPooling1D</a:t>
            </a:r>
          </a:p>
          <a:p>
            <a:pPr algn="ctr"/>
            <a:r>
              <a:rPr lang="en-US" dirty="0"/>
              <a:t>(PZ=5, S=2,P=same)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08E9F-80E8-C5D1-0EE6-6A6DFCF8D082}"/>
              </a:ext>
            </a:extLst>
          </p:cNvPr>
          <p:cNvSpPr/>
          <p:nvPr/>
        </p:nvSpPr>
        <p:spPr>
          <a:xfrm>
            <a:off x="5326280" y="3679032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Flatten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013CDD-DC72-1CA7-4620-2A2842E3AEE4}"/>
              </a:ext>
            </a:extLst>
          </p:cNvPr>
          <p:cNvSpPr/>
          <p:nvPr/>
        </p:nvSpPr>
        <p:spPr>
          <a:xfrm>
            <a:off x="3016167" y="3679032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(U=16, A=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8ED13F-26BA-F9B4-3577-2946C8821305}"/>
              </a:ext>
            </a:extLst>
          </p:cNvPr>
          <p:cNvSpPr/>
          <p:nvPr/>
        </p:nvSpPr>
        <p:spPr>
          <a:xfrm>
            <a:off x="689657" y="3679031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  <a:p>
            <a:pPr algn="ctr"/>
            <a:r>
              <a:rPr lang="en-US" dirty="0"/>
              <a:t>(0.3)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8EA90-417F-1AD4-8245-7686F9B801EF}"/>
              </a:ext>
            </a:extLst>
          </p:cNvPr>
          <p:cNvSpPr/>
          <p:nvPr/>
        </p:nvSpPr>
        <p:spPr>
          <a:xfrm>
            <a:off x="689656" y="5359290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(U=7, A=SoftMax)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86E5E2-042D-FED7-A4E0-DA0D9F1877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67987" y="2353470"/>
            <a:ext cx="631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7C90EC-2DF4-EC00-E38F-13D837F2FC8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678099" y="2353470"/>
            <a:ext cx="578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199C39-3955-FDF7-8070-4246351BFF68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6935163" y="2353470"/>
            <a:ext cx="578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E837E3-3CB4-950C-55DC-0CE6FDB38602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9192227" y="2353470"/>
            <a:ext cx="582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17F3BB-7B5E-0738-4D6B-D40C56F2B3F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613985" y="3016251"/>
            <a:ext cx="0" cy="6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6C325F-12DE-1C45-FA59-1E6508CB0F8E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9192227" y="4341813"/>
            <a:ext cx="5825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33789E-B827-C0B5-CE1E-7647A68096A6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7004609" y="4341813"/>
            <a:ext cx="509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92B26B-C4C2-1AB9-14B5-E5490EAC5532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>
            <a:off x="4694496" y="4341814"/>
            <a:ext cx="631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545046-CAD0-D94B-1E74-B704953AE92C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 flipV="1">
            <a:off x="2367986" y="4341813"/>
            <a:ext cx="648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4FA966-F22F-7A39-D756-86C56463922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1528821" y="5004594"/>
            <a:ext cx="1" cy="35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3343-567C-BE12-9948-1970600B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 Model Compile &amp; Training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826052-5B8B-6C57-2F3B-A0760546C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609554"/>
              </p:ext>
            </p:extLst>
          </p:nvPr>
        </p:nvGraphicFramePr>
        <p:xfrm>
          <a:off x="838200" y="2855773"/>
          <a:ext cx="105156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128128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29356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categorical_crossentropy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3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31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138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8D74B-6F12-5365-5A44-D252506E3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694B-87CC-9491-0983-37604A4C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 Model Compile &amp; Training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E7AF75-C005-C002-C48C-4E728FBB7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721259"/>
              </p:ext>
            </p:extLst>
          </p:nvPr>
        </p:nvGraphicFramePr>
        <p:xfrm>
          <a:off x="838200" y="2855773"/>
          <a:ext cx="105156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128128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29356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batch_zize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3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ReduceLROnPlateau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31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122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ED3F-6CC4-B365-1AA9-011829C1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2DC75-E60A-FE58-6413-7DF47A3C7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96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5FDD3-BD2D-A546-7CC7-8ACDBBCC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F37D-40CC-A44B-A708-3C25A44E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372" y="5198520"/>
            <a:ext cx="9116028" cy="66502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dirty="0">
                <a:latin typeface="+mn-lt"/>
                <a:ea typeface="+mn-ea"/>
                <a:cs typeface="+mn-cs"/>
              </a:rPr>
              <a:t>Accuracy of the model on test data</a:t>
            </a:r>
            <a:r>
              <a:rPr lang="en-US" sz="2800">
                <a:latin typeface="+mn-lt"/>
                <a:ea typeface="+mn-ea"/>
                <a:cs typeface="+mn-cs"/>
              </a:rPr>
              <a:t>: 57.68%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824344-B185-D891-0109-1F5A448E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58" y="1041720"/>
            <a:ext cx="11872883" cy="3935393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E40C07B-9FB7-35DE-4903-B5B9658A7C23}"/>
              </a:ext>
            </a:extLst>
          </p:cNvPr>
          <p:cNvSpPr txBox="1">
            <a:spLocks/>
          </p:cNvSpPr>
          <p:nvPr/>
        </p:nvSpPr>
        <p:spPr>
          <a:xfrm>
            <a:off x="1430438" y="6084949"/>
            <a:ext cx="9116028" cy="66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i="1"/>
              <a:t>6.1 Training &amp; Testing Accuracy</a:t>
            </a:r>
            <a:endParaRPr lang="en-US" sz="2500" i="1" dirty="0"/>
          </a:p>
        </p:txBody>
      </p:sp>
    </p:spTree>
    <p:extLst>
      <p:ext uri="{BB962C8B-B14F-4D97-AF65-F5344CB8AC3E}">
        <p14:creationId xmlns:p14="http://schemas.microsoft.com/office/powerpoint/2010/main" val="1114234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145D4-76C7-C85E-6723-4B20F099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No description has been provided for this image">
            <a:extLst>
              <a:ext uri="{FF2B5EF4-FFF2-40B4-BE49-F238E27FC236}">
                <a16:creationId xmlns:a16="http://schemas.microsoft.com/office/drawing/2014/main" id="{EF0A62CE-B07A-3853-A8BE-C7682505CA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09" y="-20580"/>
            <a:ext cx="7400904" cy="599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D5E4122-B5A3-E105-59B7-86BCB688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313" y="6114588"/>
            <a:ext cx="9116028" cy="665021"/>
          </a:xfrm>
        </p:spPr>
        <p:txBody>
          <a:bodyPr>
            <a:normAutofit/>
          </a:bodyPr>
          <a:lstStyle/>
          <a:p>
            <a:pPr algn="ctr"/>
            <a:r>
              <a:rPr lang="en-US" sz="2500" i="1" dirty="0"/>
              <a:t>6.2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963407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5BD9D-03A9-2A81-27A9-F443EFD6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1A8444-6C26-3DEF-995E-3CEB8722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20" y="694481"/>
            <a:ext cx="9923159" cy="499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B9349B1-58E6-35A3-63EB-88953F3E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63" y="5585308"/>
            <a:ext cx="9116028" cy="665021"/>
          </a:xfrm>
        </p:spPr>
        <p:txBody>
          <a:bodyPr>
            <a:normAutofit/>
          </a:bodyPr>
          <a:lstStyle/>
          <a:p>
            <a:pPr algn="ctr"/>
            <a:r>
              <a:rPr lang="en-US" sz="2500" i="1" dirty="0"/>
              <a:t>6.3 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72525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D6F08-AC0D-7465-9EED-149B205BE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7457-9906-8BF3-1C30-9637949F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22838-39F1-6DE5-5420-2FBB7AB2D438}"/>
              </a:ext>
            </a:extLst>
          </p:cNvPr>
          <p:cNvSpPr/>
          <p:nvPr/>
        </p:nvSpPr>
        <p:spPr>
          <a:xfrm>
            <a:off x="1002890" y="1779640"/>
            <a:ext cx="186812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Speech Input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B7546-F667-49C3-B04F-B905104872CD}"/>
              </a:ext>
            </a:extLst>
          </p:cNvPr>
          <p:cNvSpPr/>
          <p:nvPr/>
        </p:nvSpPr>
        <p:spPr>
          <a:xfrm>
            <a:off x="3475704" y="1779640"/>
            <a:ext cx="204019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Pre-processing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4416BF-FB79-70D0-1D7B-49177D355301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871019" y="2271253"/>
            <a:ext cx="604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EA2AA-1F2F-CB90-2CA3-FAB2BCF57204}"/>
              </a:ext>
            </a:extLst>
          </p:cNvPr>
          <p:cNvSpPr/>
          <p:nvPr/>
        </p:nvSpPr>
        <p:spPr>
          <a:xfrm>
            <a:off x="6096000" y="1779640"/>
            <a:ext cx="204019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Feature Extraction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05C279-17E5-F6AC-A080-C373DC392353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5515898" y="2271253"/>
            <a:ext cx="580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2C516-1EAF-C171-E75D-5C33798C8067}"/>
              </a:ext>
            </a:extLst>
          </p:cNvPr>
          <p:cNvSpPr/>
          <p:nvPr/>
        </p:nvSpPr>
        <p:spPr>
          <a:xfrm>
            <a:off x="8991600" y="1779640"/>
            <a:ext cx="204019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Emotion Model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1B54D7-F0D7-B773-4BDF-41A908A99DD4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8136194" y="2271253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4B96BFB-7A7A-EC7B-AB9D-C75D5F6168EB}"/>
              </a:ext>
            </a:extLst>
          </p:cNvPr>
          <p:cNvSpPr/>
          <p:nvPr/>
        </p:nvSpPr>
        <p:spPr>
          <a:xfrm>
            <a:off x="8991600" y="3603522"/>
            <a:ext cx="204019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Emotion Output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F68995-8F0A-4CEE-BB20-42430EBFA30E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10011697" y="2762866"/>
            <a:ext cx="0" cy="84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61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C5F2-151B-5616-8E99-F71D3247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Applications of Speech Emotion Recognition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7F8D9-7BED-EAED-C9D5-2CEC999AA23E}"/>
              </a:ext>
            </a:extLst>
          </p:cNvPr>
          <p:cNvSpPr/>
          <p:nvPr/>
        </p:nvSpPr>
        <p:spPr>
          <a:xfrm>
            <a:off x="1482213" y="2662084"/>
            <a:ext cx="186812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Mental Health</a:t>
            </a:r>
            <a:endParaRPr lang="en-US" dirty="0"/>
          </a:p>
        </p:txBody>
      </p:sp>
      <p:pic>
        <p:nvPicPr>
          <p:cNvPr id="1026" name="Picture 2" descr="Importance of Mental Health Awareness At The Workplace | HCCB">
            <a:extLst>
              <a:ext uri="{FF2B5EF4-FFF2-40B4-BE49-F238E27FC236}">
                <a16:creationId xmlns:a16="http://schemas.microsoft.com/office/drawing/2014/main" id="{20AA8FC1-193E-6F1F-7C54-AF95D02DC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87" y="14287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0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5E9B7-A1B3-E1CC-EF1C-85523D58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DD20-91EB-B7B9-5492-170C5FAF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Applications of Speech Emotion Recognition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82D27-4A4A-DE85-66F5-1776770EB725}"/>
              </a:ext>
            </a:extLst>
          </p:cNvPr>
          <p:cNvSpPr/>
          <p:nvPr/>
        </p:nvSpPr>
        <p:spPr>
          <a:xfrm>
            <a:off x="1482213" y="2662084"/>
            <a:ext cx="186812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Customer Service</a:t>
            </a:r>
            <a:endParaRPr lang="en-US" dirty="0"/>
          </a:p>
        </p:txBody>
      </p:sp>
      <p:pic>
        <p:nvPicPr>
          <p:cNvPr id="2050" name="Picture 2" descr="Customer Service Department: Team Structure and Responsibilities | Simply  Contact">
            <a:extLst>
              <a:ext uri="{FF2B5EF4-FFF2-40B4-BE49-F238E27FC236}">
                <a16:creationId xmlns:a16="http://schemas.microsoft.com/office/drawing/2014/main" id="{E0FE4D8D-E3C0-1AC1-F5EF-1A5E8AE86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097" y="1690688"/>
            <a:ext cx="5816327" cy="327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94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303C4-2797-0B02-F454-C89D52B1E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2496-A3C0-71DB-C73B-5A469868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Applications of Speech Emotion Recognition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90AB4-C9CB-2D32-CFA7-FF5BE7E73084}"/>
              </a:ext>
            </a:extLst>
          </p:cNvPr>
          <p:cNvSpPr/>
          <p:nvPr/>
        </p:nvSpPr>
        <p:spPr>
          <a:xfrm>
            <a:off x="1292969" y="2937387"/>
            <a:ext cx="311928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Human-Computer Interaction</a:t>
            </a:r>
            <a:endParaRPr lang="en-US" dirty="0"/>
          </a:p>
        </p:txBody>
      </p:sp>
      <p:pic>
        <p:nvPicPr>
          <p:cNvPr id="1026" name="Picture 2" descr="Importance of Mental Health Awareness At The Workplace | HCCB">
            <a:extLst>
              <a:ext uri="{FF2B5EF4-FFF2-40B4-BE49-F238E27FC236}">
                <a16:creationId xmlns:a16="http://schemas.microsoft.com/office/drawing/2014/main" id="{BCDC2F36-6CAF-F1BE-2A5A-609783B2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277" y="2701118"/>
            <a:ext cx="3637509" cy="27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hat is Human-Computer Interaction (HCI)? | IxDF">
            <a:extLst>
              <a:ext uri="{FF2B5EF4-FFF2-40B4-BE49-F238E27FC236}">
                <a16:creationId xmlns:a16="http://schemas.microsoft.com/office/drawing/2014/main" id="{03872C95-008A-2879-3B53-4552D8FF2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513" y="1428750"/>
            <a:ext cx="7320487" cy="41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2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3DA58-6A5B-EBB2-375B-12DF9D0BC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3C98-7A03-3B07-9890-5189178D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Applications of Speech Emotion Recognition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D06B0-EA8F-BB01-86FE-F6D0D1CCE867}"/>
              </a:ext>
            </a:extLst>
          </p:cNvPr>
          <p:cNvSpPr/>
          <p:nvPr/>
        </p:nvSpPr>
        <p:spPr>
          <a:xfrm>
            <a:off x="1292969" y="2937387"/>
            <a:ext cx="311928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 Research</a:t>
            </a:r>
            <a:endParaRPr lang="en-US" dirty="0"/>
          </a:p>
        </p:txBody>
      </p:sp>
      <p:pic>
        <p:nvPicPr>
          <p:cNvPr id="4098" name="Picture 2" descr="5 Things to Consider When Conducting Market Research">
            <a:extLst>
              <a:ext uri="{FF2B5EF4-FFF2-40B4-BE49-F238E27FC236}">
                <a16:creationId xmlns:a16="http://schemas.microsoft.com/office/drawing/2014/main" id="{932AC8D4-A356-0A82-13E6-87533F1F5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43" y="1643062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36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8AB3-8B17-E463-1B78-7A63455F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F431-6E42-FD81-66DE-61AF33FF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Applications of Speech Emotion Recognition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B7EB9E-E99B-E1E2-909B-FB06F2E2DF22}"/>
              </a:ext>
            </a:extLst>
          </p:cNvPr>
          <p:cNvSpPr/>
          <p:nvPr/>
        </p:nvSpPr>
        <p:spPr>
          <a:xfrm>
            <a:off x="1292969" y="2937387"/>
            <a:ext cx="311928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Game Design</a:t>
            </a:r>
            <a:endParaRPr lang="en-US" dirty="0"/>
          </a:p>
        </p:txBody>
      </p:sp>
      <p:pic>
        <p:nvPicPr>
          <p:cNvPr id="5122" name="Picture 2" descr="The Basics of Game Development For Businesses: Design, Develop, Support and  Promote | Chaos Theory">
            <a:extLst>
              <a:ext uri="{FF2B5EF4-FFF2-40B4-BE49-F238E27FC236}">
                <a16:creationId xmlns:a16="http://schemas.microsoft.com/office/drawing/2014/main" id="{2E21844B-55E8-A7A7-724D-594C0EE35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65" y="1874376"/>
            <a:ext cx="5192661" cy="34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24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573</Words>
  <Application>Microsoft Office PowerPoint</Application>
  <PresentationFormat>Widescreen</PresentationFormat>
  <Paragraphs>147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 Theme</vt:lpstr>
      <vt:lpstr>Speech Emotion Recognition</vt:lpstr>
      <vt:lpstr>Overview</vt:lpstr>
      <vt:lpstr>Definition</vt:lpstr>
      <vt:lpstr>How It Works</vt:lpstr>
      <vt:lpstr>Applications of Speech Emotion Recognition </vt:lpstr>
      <vt:lpstr>Applications of Speech Emotion Recognition </vt:lpstr>
      <vt:lpstr>Applications of Speech Emotion Recognition </vt:lpstr>
      <vt:lpstr>Applications of Speech Emotion Recognition </vt:lpstr>
      <vt:lpstr>Applications of Speech Emotion Recognition </vt:lpstr>
      <vt:lpstr>1. Dependencies</vt:lpstr>
      <vt:lpstr>PowerPoint Presentation</vt:lpstr>
      <vt:lpstr>2. Data Processing</vt:lpstr>
      <vt:lpstr>2.1 Ravdess Data Set</vt:lpstr>
      <vt:lpstr>2.2 Crema Data Set</vt:lpstr>
      <vt:lpstr>2.3 Tess Data Set</vt:lpstr>
      <vt:lpstr>2.4 Savee Data Set</vt:lpstr>
      <vt:lpstr>2.5 Combined Data Set</vt:lpstr>
      <vt:lpstr>2.6 Data Sets Evaluation</vt:lpstr>
      <vt:lpstr>3. Audio Augmentation</vt:lpstr>
      <vt:lpstr>3.1 Purpose</vt:lpstr>
      <vt:lpstr>3.2 Methodology</vt:lpstr>
      <vt:lpstr>PowerPoint Presentation</vt:lpstr>
      <vt:lpstr>4. Features Extraction</vt:lpstr>
      <vt:lpstr>4.1 Time Domain Feature</vt:lpstr>
      <vt:lpstr>4.1 Time Domain Feature</vt:lpstr>
      <vt:lpstr>4.2 Frequency Domain Feature</vt:lpstr>
      <vt:lpstr>4.2 Frequency Domain Feature</vt:lpstr>
      <vt:lpstr>4.2 Frequency Domain Feature</vt:lpstr>
      <vt:lpstr>4.3 Feature Extracting Method</vt:lpstr>
      <vt:lpstr>5. Modeling</vt:lpstr>
      <vt:lpstr>5.1 Model Overview</vt:lpstr>
      <vt:lpstr>5.2 Model Compile &amp; Training</vt:lpstr>
      <vt:lpstr>5.2 Model Compile &amp; Training</vt:lpstr>
      <vt:lpstr>6. Evaluation</vt:lpstr>
      <vt:lpstr>Accuracy of the model on test data: 57.68%</vt:lpstr>
      <vt:lpstr>6.2 Confusion Matrix</vt:lpstr>
      <vt:lpstr>6.3 Classification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Hung Le Ngoc</dc:creator>
  <cp:lastModifiedBy>Hung Le Ngoc</cp:lastModifiedBy>
  <cp:revision>1</cp:revision>
  <dcterms:created xsi:type="dcterms:W3CDTF">2025-01-10T03:28:54Z</dcterms:created>
  <dcterms:modified xsi:type="dcterms:W3CDTF">2025-01-10T10:50:18Z</dcterms:modified>
</cp:coreProperties>
</file>