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5"/>
    <a:srgbClr val="0092D2"/>
    <a:srgbClr val="009CD1"/>
    <a:srgbClr val="B1B9BD"/>
    <a:srgbClr val="89979D"/>
    <a:srgbClr val="62747C"/>
    <a:srgbClr val="3B515B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3056"/>
  </p:normalViewPr>
  <p:slideViewPr>
    <p:cSldViewPr snapToGrid="0" snapToObjects="1">
      <p:cViewPr>
        <p:scale>
          <a:sx n="192" d="100"/>
          <a:sy n="192" d="100"/>
        </p:scale>
        <p:origin x="-1632" y="-2984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08.05.19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5" r:id="rId9"/>
    <p:sldLayoutId id="2147483677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3" Type="http://schemas.openxmlformats.org/officeDocument/2006/relationships/image" Target="../media/image2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9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Markov Chains to HMM</a:t>
            </a:r>
            <a:r>
              <a:rPr lang="en-US" dirty="0"/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077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Manning, C. D. and </a:t>
            </a:r>
            <a:r>
              <a:rPr lang="en-US" sz="1600" dirty="0" err="1"/>
              <a:t>Schütze</a:t>
            </a:r>
            <a:r>
              <a:rPr lang="en-US" sz="1600" dirty="0"/>
              <a:t>, H. (1999): Foundations of Statistical Natural Language Processing. MIT Press: Cambridge, Massachusetts. </a:t>
            </a:r>
            <a:r>
              <a:rPr lang="en-US" sz="1600" dirty="0" smtClean="0"/>
              <a:t>Chapter 9.</a:t>
            </a:r>
            <a:endParaRPr lang="en-US" sz="16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4992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Backward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b="1" dirty="0" smtClean="0"/>
              <a:t>Initialization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b="1" dirty="0"/>
              <a:t>Induction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b="1" dirty="0"/>
              <a:t>Total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0" y="19978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88351"/>
              </p:ext>
            </p:extLst>
          </p:nvPr>
        </p:nvGraphicFramePr>
        <p:xfrm>
          <a:off x="446088" y="2154238"/>
          <a:ext cx="27543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1600200" imgH="254000" progId="Equation.3">
                  <p:embed/>
                </p:oleObj>
              </mc:Choice>
              <mc:Fallback>
                <p:oleObj name="Equation" r:id="rId3" imgW="1600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088" y="2154238"/>
                        <a:ext cx="27543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25017"/>
              </p:ext>
            </p:extLst>
          </p:nvPr>
        </p:nvGraphicFramePr>
        <p:xfrm>
          <a:off x="457200" y="3079750"/>
          <a:ext cx="61896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5" imgW="3594100" imgH="469900" progId="Equation.3">
                  <p:embed/>
                </p:oleObj>
              </mc:Choice>
              <mc:Fallback>
                <p:oleObj name="Equation" r:id="rId5" imgW="3594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079750"/>
                        <a:ext cx="61896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67590"/>
              </p:ext>
            </p:extLst>
          </p:nvPr>
        </p:nvGraphicFramePr>
        <p:xfrm>
          <a:off x="457200" y="4648200"/>
          <a:ext cx="2387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7" imgW="1473200" imgH="469900" progId="Equation.3">
                  <p:embed/>
                </p:oleObj>
              </mc:Choice>
              <mc:Fallback>
                <p:oleObj name="Equation" r:id="rId7" imgW="1473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2387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7142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095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Combination to forward/backward procedure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4038600"/>
            <a:ext cx="8640763" cy="234315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Therefore: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E</a:t>
            </a:r>
            <a:r>
              <a:rPr lang="en-US" sz="2200" dirty="0" smtClean="0"/>
              <a:t>quations for forward and backward probabilities are special cases of this one.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88039"/>
              </p:ext>
            </p:extLst>
          </p:nvPr>
        </p:nvGraphicFramePr>
        <p:xfrm>
          <a:off x="304799" y="1600200"/>
          <a:ext cx="4868501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3" imgW="3035300" imgH="1282700" progId="Equation.3">
                  <p:embed/>
                </p:oleObj>
              </mc:Choice>
              <mc:Fallback>
                <p:oleObj name="Equation" r:id="rId3" imgW="30353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99" y="1600200"/>
                        <a:ext cx="4868501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28078"/>
              </p:ext>
            </p:extLst>
          </p:nvPr>
        </p:nvGraphicFramePr>
        <p:xfrm>
          <a:off x="350838" y="4419600"/>
          <a:ext cx="46339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5" imgW="2857500" imgH="469900" progId="Equation.3">
                  <p:embed/>
                </p:oleObj>
              </mc:Choice>
              <mc:Fallback>
                <p:oleObj name="Equation" r:id="rId5" imgW="2857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838" y="4419600"/>
                        <a:ext cx="463391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8820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71450"/>
            <a:ext cx="6334125" cy="838200"/>
          </a:xfrm>
        </p:spPr>
        <p:txBody>
          <a:bodyPr/>
          <a:lstStyle/>
          <a:p>
            <a:pPr algn="l"/>
            <a:r>
              <a:rPr lang="en-US" sz="3600" dirty="0" smtClean="0"/>
              <a:t>Finding the best state </a:t>
            </a:r>
            <a:r>
              <a:rPr lang="en-US" sz="3600" dirty="0"/>
              <a:t>sequence: Decoding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92263"/>
            <a:ext cx="8640763" cy="478948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We want to find the most likely complete path given the observation: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Like in the previous problem, we use dynamic programming and define the probability of the best path to state </a:t>
            </a:r>
            <a:r>
              <a:rPr lang="en-US" sz="2200" i="1" dirty="0" err="1" smtClean="0"/>
              <a:t>z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 after </a:t>
            </a:r>
            <a:r>
              <a:rPr lang="en-US" sz="2200" i="1" dirty="0" smtClean="0"/>
              <a:t>t</a:t>
            </a:r>
            <a:r>
              <a:rPr lang="en-US" sz="2200" dirty="0" smtClean="0"/>
              <a:t> symbols: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T</a:t>
            </a:r>
            <a:r>
              <a:rPr lang="en-US" sz="2200" dirty="0" smtClean="0"/>
              <a:t>he iterative algorithm to solve this problem is called the </a:t>
            </a:r>
            <a:r>
              <a:rPr lang="en-US" sz="2200" b="1" dirty="0" smtClean="0"/>
              <a:t>Viterbi algorithm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3112"/>
              </p:ext>
            </p:extLst>
          </p:nvPr>
        </p:nvGraphicFramePr>
        <p:xfrm>
          <a:off x="533400" y="2057400"/>
          <a:ext cx="670877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3" imgW="4584700" imgH="520700" progId="Equation.3">
                  <p:embed/>
                </p:oleObj>
              </mc:Choice>
              <mc:Fallback>
                <p:oleObj name="Equation" r:id="rId3" imgW="45847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057400"/>
                        <a:ext cx="6708776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5750"/>
              </p:ext>
            </p:extLst>
          </p:nvPr>
        </p:nvGraphicFramePr>
        <p:xfrm>
          <a:off x="468313" y="3733800"/>
          <a:ext cx="3849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5" imgW="2501900" imgH="495300" progId="Equation.3">
                  <p:embed/>
                </p:oleObj>
              </mc:Choice>
              <mc:Fallback>
                <p:oleObj name="Equation" r:id="rId5" imgW="2501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733800"/>
                        <a:ext cx="384968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564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8735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40763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b="1" dirty="0" smtClean="0"/>
              <a:t>Initialization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b="1" dirty="0"/>
              <a:t>Induction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1524"/>
              </a:spcBef>
              <a:buNone/>
            </a:pPr>
            <a:r>
              <a:rPr lang="en-US" sz="2000" dirty="0" smtClean="0"/>
              <a:t>    store </a:t>
            </a:r>
            <a:r>
              <a:rPr lang="en-US" sz="2000" dirty="0" err="1" smtClean="0"/>
              <a:t>backtrace</a:t>
            </a:r>
            <a:r>
              <a:rPr lang="en-US" sz="2000" dirty="0" smtClean="0"/>
              <a:t>: per state </a:t>
            </a:r>
            <a:r>
              <a:rPr lang="en-US" sz="2000" i="1" dirty="0" smtClean="0"/>
              <a:t>j</a:t>
            </a:r>
            <a:r>
              <a:rPr lang="en-US" sz="2000" dirty="0" smtClean="0"/>
              <a:t>, memorize the previous state for </a:t>
            </a:r>
            <a:r>
              <a:rPr lang="en-US" sz="2000" i="1" dirty="0" err="1" smtClean="0"/>
              <a:t>δ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(t+1)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b="1" dirty="0" smtClean="0"/>
              <a:t>Termination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last state in </a:t>
            </a:r>
            <a:r>
              <a:rPr lang="en-US" sz="2000" i="1" dirty="0" smtClean="0"/>
              <a:t>MAXPATH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read sequence according to: </a:t>
            </a:r>
            <a:br>
              <a:rPr lang="en-US" sz="2000" dirty="0" smtClean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Ties: resolve randomly or store n-best-list.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35634"/>
              </p:ext>
            </p:extLst>
          </p:nvPr>
        </p:nvGraphicFramePr>
        <p:xfrm>
          <a:off x="609600" y="1981200"/>
          <a:ext cx="2470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3" imgW="1435100" imgH="254000" progId="Equation.3">
                  <p:embed/>
                </p:oleObj>
              </mc:Choice>
              <mc:Fallback>
                <p:oleObj name="Equation" r:id="rId3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24701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50490"/>
              </p:ext>
            </p:extLst>
          </p:nvPr>
        </p:nvGraphicFramePr>
        <p:xfrm>
          <a:off x="700088" y="2692400"/>
          <a:ext cx="5497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5" imgW="3048000" imgH="304800" progId="Equation.3">
                  <p:embed/>
                </p:oleObj>
              </mc:Choice>
              <mc:Fallback>
                <p:oleObj name="Equation" r:id="rId5" imgW="3048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692400"/>
                        <a:ext cx="54975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78753"/>
              </p:ext>
            </p:extLst>
          </p:nvPr>
        </p:nvGraphicFramePr>
        <p:xfrm>
          <a:off x="700088" y="3649663"/>
          <a:ext cx="5956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7" imgW="3302000" imgH="342900" progId="Equation.3">
                  <p:embed/>
                </p:oleObj>
              </mc:Choice>
              <mc:Fallback>
                <p:oleObj name="Equation" r:id="rId7" imgW="33020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649663"/>
                        <a:ext cx="59563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76464"/>
              </p:ext>
            </p:extLst>
          </p:nvPr>
        </p:nvGraphicFramePr>
        <p:xfrm>
          <a:off x="4278312" y="4656137"/>
          <a:ext cx="2655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9" imgW="1473200" imgH="330200" progId="Equation.3">
                  <p:embed/>
                </p:oleObj>
              </mc:Choice>
              <mc:Fallback>
                <p:oleObj name="Equation" r:id="rId9" imgW="1473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2" y="4656137"/>
                        <a:ext cx="26558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89408"/>
              </p:ext>
            </p:extLst>
          </p:nvPr>
        </p:nvGraphicFramePr>
        <p:xfrm>
          <a:off x="4302125" y="5395912"/>
          <a:ext cx="1946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11" imgW="1079500" imgH="304800" progId="Equation.3">
                  <p:embed/>
                </p:oleObj>
              </mc:Choice>
              <mc:Fallback>
                <p:oleObj name="Equation" r:id="rId11" imgW="1079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395912"/>
                        <a:ext cx="19462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0382" y="5673724"/>
            <a:ext cx="125896" cy="1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Viterbi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962400"/>
            <a:ext cx="8640763" cy="45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Observation sequence: </a:t>
            </a:r>
            <a:r>
              <a:rPr lang="en-US" sz="2200" dirty="0" err="1" smtClean="0">
                <a:latin typeface="Courier New"/>
                <a:cs typeface="Courier New"/>
              </a:rPr>
              <a:t>bbba</a:t>
            </a:r>
            <a:endParaRPr lang="en-US" sz="2200" dirty="0">
              <a:latin typeface="Courier New"/>
              <a:cs typeface="Courier New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66800" y="1676400"/>
            <a:ext cx="4655732" cy="2130425"/>
            <a:chOff x="672" y="2256"/>
            <a:chExt cx="4065" cy="1797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9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128" y="288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00" y="2584"/>
              <a:ext cx="408" cy="296"/>
            </a:xfrm>
            <a:custGeom>
              <a:avLst/>
              <a:gdLst>
                <a:gd name="T0" fmla="*/ 296 w 408"/>
                <a:gd name="T1" fmla="*/ 296 h 296"/>
                <a:gd name="T2" fmla="*/ 392 w 408"/>
                <a:gd name="T3" fmla="*/ 152 h 296"/>
                <a:gd name="T4" fmla="*/ 200 w 408"/>
                <a:gd name="T5" fmla="*/ 8 h 296"/>
                <a:gd name="T6" fmla="*/ 8 w 408"/>
                <a:gd name="T7" fmla="*/ 200 h 296"/>
                <a:gd name="T8" fmla="*/ 152 w 408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96">
                  <a:moveTo>
                    <a:pt x="296" y="296"/>
                  </a:moveTo>
                  <a:cubicBezTo>
                    <a:pt x="352" y="248"/>
                    <a:pt x="408" y="200"/>
                    <a:pt x="392" y="152"/>
                  </a:cubicBezTo>
                  <a:cubicBezTo>
                    <a:pt x="376" y="104"/>
                    <a:pt x="264" y="0"/>
                    <a:pt x="200" y="8"/>
                  </a:cubicBezTo>
                  <a:cubicBezTo>
                    <a:pt x="136" y="16"/>
                    <a:pt x="16" y="152"/>
                    <a:pt x="8" y="200"/>
                  </a:cubicBezTo>
                  <a:cubicBezTo>
                    <a:pt x="0" y="248"/>
                    <a:pt x="76" y="272"/>
                    <a:pt x="152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048" y="3312"/>
              <a:ext cx="520" cy="400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00" y="2544"/>
              <a:ext cx="456" cy="288"/>
            </a:xfrm>
            <a:custGeom>
              <a:avLst/>
              <a:gdLst>
                <a:gd name="T0" fmla="*/ 264 w 456"/>
                <a:gd name="T1" fmla="*/ 288 h 288"/>
                <a:gd name="T2" fmla="*/ 456 w 456"/>
                <a:gd name="T3" fmla="*/ 144 h 288"/>
                <a:gd name="T4" fmla="*/ 264 w 456"/>
                <a:gd name="T5" fmla="*/ 0 h 288"/>
                <a:gd name="T6" fmla="*/ 24 w 456"/>
                <a:gd name="T7" fmla="*/ 144 h 288"/>
                <a:gd name="T8" fmla="*/ 120 w 456"/>
                <a:gd name="T9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88">
                  <a:moveTo>
                    <a:pt x="264" y="288"/>
                  </a:moveTo>
                  <a:cubicBezTo>
                    <a:pt x="360" y="240"/>
                    <a:pt x="456" y="192"/>
                    <a:pt x="456" y="144"/>
                  </a:cubicBezTo>
                  <a:cubicBezTo>
                    <a:pt x="456" y="96"/>
                    <a:pt x="336" y="0"/>
                    <a:pt x="264" y="0"/>
                  </a:cubicBezTo>
                  <a:cubicBezTo>
                    <a:pt x="192" y="0"/>
                    <a:pt x="48" y="104"/>
                    <a:pt x="24" y="144"/>
                  </a:cubicBezTo>
                  <a:cubicBezTo>
                    <a:pt x="0" y="184"/>
                    <a:pt x="60" y="212"/>
                    <a:pt x="12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08" y="3312"/>
              <a:ext cx="408" cy="288"/>
            </a:xfrm>
            <a:custGeom>
              <a:avLst/>
              <a:gdLst>
                <a:gd name="T0" fmla="*/ 256 w 408"/>
                <a:gd name="T1" fmla="*/ 0 h 288"/>
                <a:gd name="T2" fmla="*/ 400 w 408"/>
                <a:gd name="T3" fmla="*/ 144 h 288"/>
                <a:gd name="T4" fmla="*/ 208 w 408"/>
                <a:gd name="T5" fmla="*/ 288 h 288"/>
                <a:gd name="T6" fmla="*/ 16 w 408"/>
                <a:gd name="T7" fmla="*/ 144 h 288"/>
                <a:gd name="T8" fmla="*/ 112 w 40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88">
                  <a:moveTo>
                    <a:pt x="256" y="0"/>
                  </a:moveTo>
                  <a:cubicBezTo>
                    <a:pt x="332" y="48"/>
                    <a:pt x="408" y="96"/>
                    <a:pt x="400" y="144"/>
                  </a:cubicBezTo>
                  <a:cubicBezTo>
                    <a:pt x="392" y="192"/>
                    <a:pt x="272" y="288"/>
                    <a:pt x="208" y="288"/>
                  </a:cubicBezTo>
                  <a:cubicBezTo>
                    <a:pt x="144" y="288"/>
                    <a:pt x="32" y="192"/>
                    <a:pt x="16" y="144"/>
                  </a:cubicBezTo>
                  <a:cubicBezTo>
                    <a:pt x="0" y="96"/>
                    <a:pt x="56" y="48"/>
                    <a:pt x="1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440" y="2296"/>
              <a:ext cx="2640" cy="632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488" y="2776"/>
              <a:ext cx="2544" cy="296"/>
            </a:xfrm>
            <a:custGeom>
              <a:avLst/>
              <a:gdLst>
                <a:gd name="T0" fmla="*/ 0 w 2544"/>
                <a:gd name="T1" fmla="*/ 296 h 296"/>
                <a:gd name="T2" fmla="*/ 1152 w 2544"/>
                <a:gd name="T3" fmla="*/ 8 h 296"/>
                <a:gd name="T4" fmla="*/ 2544 w 2544"/>
                <a:gd name="T5" fmla="*/ 2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96">
                  <a:moveTo>
                    <a:pt x="0" y="296"/>
                  </a:moveTo>
                  <a:cubicBezTo>
                    <a:pt x="364" y="156"/>
                    <a:pt x="728" y="16"/>
                    <a:pt x="1152" y="8"/>
                  </a:cubicBezTo>
                  <a:cubicBezTo>
                    <a:pt x="1576" y="0"/>
                    <a:pt x="2060" y="124"/>
                    <a:pt x="2544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536" y="3216"/>
              <a:ext cx="2544" cy="288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36" y="3264"/>
              <a:ext cx="2592" cy="728"/>
            </a:xfrm>
            <a:custGeom>
              <a:avLst/>
              <a:gdLst>
                <a:gd name="T0" fmla="*/ 2592 w 2592"/>
                <a:gd name="T1" fmla="*/ 0 h 728"/>
                <a:gd name="T2" fmla="*/ 1344 w 2592"/>
                <a:gd name="T3" fmla="*/ 720 h 728"/>
                <a:gd name="T4" fmla="*/ 0 w 2592"/>
                <a:gd name="T5" fmla="*/ 4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728">
                  <a:moveTo>
                    <a:pt x="2592" y="0"/>
                  </a:moveTo>
                  <a:cubicBezTo>
                    <a:pt x="2184" y="356"/>
                    <a:pt x="1776" y="712"/>
                    <a:pt x="1344" y="720"/>
                  </a:cubicBezTo>
                  <a:cubicBezTo>
                    <a:pt x="912" y="728"/>
                    <a:pt x="456" y="388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72" y="2352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0.4</a:t>
              </a:r>
              <a:endParaRPr lang="de-DE" sz="18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72" y="3744"/>
              <a:ext cx="56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/>
                <a:t>b:0.2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57" y="2784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0.1</a:t>
              </a:r>
              <a:endParaRPr lang="de-DE" sz="1800" dirty="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112" y="2352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0.3</a:t>
              </a:r>
              <a:endParaRPr lang="de-DE" sz="1800" dirty="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84" y="2256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0.2</a:t>
              </a:r>
              <a:endParaRPr lang="de-DE" sz="1800" dirty="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128" y="3647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0.5</a:t>
              </a:r>
              <a:endParaRPr lang="de-DE" sz="1800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57" y="3216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0.2</a:t>
              </a:r>
              <a:endParaRPr lang="de-DE" sz="180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399" y="3695"/>
              <a:ext cx="609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0.1</a:t>
              </a:r>
              <a:endParaRPr lang="de-DE" sz="1800" dirty="0"/>
            </a:p>
          </p:txBody>
        </p:sp>
      </p:grp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04800" y="2743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2459"/>
              </p:ext>
            </p:extLst>
          </p:nvPr>
        </p:nvGraphicFramePr>
        <p:xfrm>
          <a:off x="533400" y="4419600"/>
          <a:ext cx="6096000" cy="1879602"/>
        </p:xfrm>
        <a:graphic>
          <a:graphicData uri="http://schemas.openxmlformats.org/drawingml/2006/table">
            <a:tbl>
              <a:tblPr/>
              <a:tblGrid>
                <a:gridCol w="1295400"/>
                <a:gridCol w="914400"/>
                <a:gridCol w="990600"/>
                <a:gridCol w="990600"/>
                <a:gridCol w="889000"/>
                <a:gridCol w="1016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input</a:t>
                      </a: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read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  <a:sym typeface="Symbol" charset="0"/>
                        </a:rPr>
                        <a:t>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bb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bbb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bbba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 - </a:t>
                      </a: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sequence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NVVVN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 -  </a:t>
                      </a: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max.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1.0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0.2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0.04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0.008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0.005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 - </a:t>
                      </a: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sequence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NVVV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NVVVV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 - max</a:t>
                      </a: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0.1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0.05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0.025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0.005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57200" y="2373310"/>
            <a:ext cx="672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 smtClean="0"/>
              <a:t>ε:</a:t>
            </a:r>
            <a:r>
              <a:rPr lang="de-DE" dirty="0" smtClean="0"/>
              <a:t>1</a:t>
            </a:r>
            <a:r>
              <a:rPr lang="de-DE" sz="1800" dirty="0" smtClean="0"/>
              <a:t>.0</a:t>
            </a:r>
            <a:endParaRPr lang="de-DE" sz="1800" dirty="0"/>
          </a:p>
        </p:txBody>
      </p:sp>
      <p:sp>
        <p:nvSpPr>
          <p:cNvPr id="2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2343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Looking for the best path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715000"/>
            <a:ext cx="8640763" cy="6667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Hopeless path prefixes are dropped from consideration</a:t>
            </a:r>
            <a:endParaRPr lang="en-US" sz="2800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0" y="1447800"/>
            <a:ext cx="6651625" cy="3795713"/>
            <a:chOff x="0" y="894"/>
            <a:chExt cx="4190" cy="239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544" y="894"/>
              <a:ext cx="3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(</a:t>
              </a:r>
              <a:r>
                <a:rPr lang="de-DE" sz="1600" dirty="0" smtClean="0"/>
                <a:t>1.0</a:t>
              </a:r>
              <a:r>
                <a:rPr lang="de-DE" sz="1600" dirty="0"/>
                <a:t>)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82" y="1221"/>
              <a:ext cx="4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N(</a:t>
              </a:r>
              <a:r>
                <a:rPr lang="de-DE" sz="1600" dirty="0" smtClean="0"/>
                <a:t>1.0</a:t>
              </a:r>
              <a:r>
                <a:rPr lang="de-DE" sz="16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130" y="1221"/>
              <a:ext cx="46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V(</a:t>
              </a:r>
              <a:r>
                <a:rPr lang="de-DE" sz="1600" dirty="0" smtClean="0"/>
                <a:t>0.0</a:t>
              </a:r>
              <a:r>
                <a:rPr lang="de-DE" sz="1600" dirty="0"/>
                <a:t>)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074" y="1557"/>
              <a:ext cx="5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NV(</a:t>
              </a:r>
              <a:r>
                <a:rPr lang="de-DE" sz="1600" dirty="0" smtClean="0"/>
                <a:t>0.1</a:t>
              </a:r>
              <a:r>
                <a:rPr lang="de-DE" sz="1600" dirty="0"/>
                <a:t>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58" y="1557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NN(</a:t>
              </a:r>
              <a:r>
                <a:rPr lang="de-DE" sz="1600" dirty="0" smtClean="0"/>
                <a:t>0.2</a:t>
              </a:r>
              <a:r>
                <a:rPr lang="de-DE" sz="1600" dirty="0"/>
                <a:t>)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210" y="1941"/>
              <a:ext cx="72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NNV(</a:t>
              </a:r>
              <a:r>
                <a:rPr lang="de-DE" sz="1600" dirty="0" smtClean="0"/>
                <a:t>0.02</a:t>
              </a:r>
              <a:r>
                <a:rPr lang="de-DE" sz="1600" dirty="0"/>
                <a:t>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0" y="1968"/>
              <a:ext cx="7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NNN(</a:t>
              </a:r>
              <a:r>
                <a:rPr lang="de-DE" sz="1600" dirty="0" smtClean="0"/>
                <a:t>0.04</a:t>
              </a:r>
              <a:r>
                <a:rPr lang="de-DE" sz="1600" dirty="0"/>
                <a:t>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930" y="1941"/>
              <a:ext cx="72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NVN(</a:t>
              </a:r>
              <a:r>
                <a:rPr lang="de-DE" sz="1600" dirty="0" smtClean="0"/>
                <a:t>0.01</a:t>
              </a:r>
              <a:r>
                <a:rPr lang="de-DE" sz="1600" dirty="0"/>
                <a:t>)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94" y="1941"/>
              <a:ext cx="7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NVV(</a:t>
              </a:r>
              <a:r>
                <a:rPr lang="de-DE" sz="1600" dirty="0" smtClean="0"/>
                <a:t>0.05</a:t>
              </a:r>
              <a:r>
                <a:rPr lang="de-DE" sz="1600" dirty="0"/>
                <a:t>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2496"/>
              <a:ext cx="8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NNNV(</a:t>
              </a:r>
              <a:r>
                <a:rPr lang="de-DE" sz="1600" dirty="0" smtClean="0"/>
                <a:t>0.004</a:t>
              </a:r>
              <a:r>
                <a:rPr lang="de-DE" sz="1600" dirty="0"/>
                <a:t>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96" y="2496"/>
              <a:ext cx="8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NNNN(</a:t>
              </a:r>
              <a:r>
                <a:rPr lang="de-DE" sz="1600" dirty="0" smtClean="0"/>
                <a:t>0.008</a:t>
              </a:r>
              <a:r>
                <a:rPr lang="de-DE" sz="1600" dirty="0"/>
                <a:t>)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930" y="2469"/>
              <a:ext cx="8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NVVN(</a:t>
              </a:r>
              <a:r>
                <a:rPr lang="de-DE" sz="1600" dirty="0" smtClean="0"/>
                <a:t>0.005</a:t>
              </a:r>
              <a:r>
                <a:rPr lang="de-DE" sz="1600" dirty="0"/>
                <a:t>)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794" y="2469"/>
              <a:ext cx="87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NVVV(</a:t>
              </a:r>
              <a:r>
                <a:rPr lang="de-DE" sz="1600" dirty="0" smtClean="0"/>
                <a:t>0.025</a:t>
              </a:r>
              <a:r>
                <a:rPr lang="de-DE" sz="1600" dirty="0"/>
                <a:t>)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066" y="3045"/>
              <a:ext cx="10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NNNNV(</a:t>
              </a:r>
              <a:r>
                <a:rPr lang="de-DE" sz="1600" dirty="0" smtClean="0"/>
                <a:t>0.0024</a:t>
              </a:r>
              <a:r>
                <a:rPr lang="de-DE" sz="1600" dirty="0"/>
                <a:t>)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0" y="3072"/>
              <a:ext cx="106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NNNNN(</a:t>
              </a:r>
              <a:r>
                <a:rPr lang="de-DE" sz="1600" dirty="0" smtClean="0"/>
                <a:t>0.0032</a:t>
              </a:r>
              <a:r>
                <a:rPr lang="de-DE" sz="1600" dirty="0"/>
                <a:t>)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56" y="3024"/>
              <a:ext cx="9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NVVVN(</a:t>
              </a:r>
              <a:r>
                <a:rPr lang="de-DE" sz="1600" dirty="0" smtClean="0"/>
                <a:t>0.005</a:t>
              </a:r>
              <a:r>
                <a:rPr lang="de-DE" sz="1600" dirty="0"/>
                <a:t>)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226" y="3045"/>
              <a:ext cx="96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NVVVV(</a:t>
              </a:r>
              <a:r>
                <a:rPr lang="de-DE" sz="1600" dirty="0" smtClean="0"/>
                <a:t>0.005</a:t>
              </a:r>
              <a:r>
                <a:rPr lang="de-DE" sz="1600" dirty="0"/>
                <a:t>)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218" y="1095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938" y="1095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1498" y="1431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122" y="143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>
              <a:off x="682" y="1767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450" y="1815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2074" y="1815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362" y="1815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586" y="2199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682" y="2199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90" y="272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634" y="2727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2218" y="2151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3082" y="2151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>
              <a:off x="2650" y="2679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3178" y="2679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3936" y="926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1">
                  <a:latin typeface="Arial" charset="0"/>
                  <a:sym typeface="Symbol" charset="0"/>
                </a:rPr>
                <a:t></a:t>
              </a:r>
              <a:endParaRPr lang="de-DE" sz="1600" b="1">
                <a:latin typeface="Arial" charset="0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936" y="136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1">
                  <a:latin typeface="Arial" charset="0"/>
                </a:rPr>
                <a:t>b</a:t>
              </a: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3936" y="169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1">
                  <a:latin typeface="Arial" charset="0"/>
                </a:rPr>
                <a:t>b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3936" y="217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1">
                  <a:latin typeface="Arial" charset="0"/>
                </a:rPr>
                <a:t>b</a:t>
              </a: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3936" y="2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1">
                  <a:latin typeface="Arial" charset="0"/>
                </a:rPr>
                <a:t>a</a:t>
              </a:r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6705600" y="2362200"/>
            <a:ext cx="2438400" cy="1676400"/>
            <a:chOff x="4224" y="1680"/>
            <a:chExt cx="1536" cy="1056"/>
          </a:xfrm>
        </p:grpSpPr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4359" y="2111"/>
              <a:ext cx="135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/>
                <a:t>N</a:t>
              </a: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5438" y="2091"/>
              <a:ext cx="135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400"/>
                <a:t>V</a:t>
              </a:r>
            </a:p>
          </p:txBody>
        </p:sp>
        <p:sp>
          <p:nvSpPr>
            <p:cNvPr id="47" name="Freeform 52"/>
            <p:cNvSpPr>
              <a:spLocks/>
            </p:cNvSpPr>
            <p:nvPr/>
          </p:nvSpPr>
          <p:spPr bwMode="auto">
            <a:xfrm>
              <a:off x="4339" y="1964"/>
              <a:ext cx="144" cy="127"/>
            </a:xfrm>
            <a:custGeom>
              <a:avLst/>
              <a:gdLst>
                <a:gd name="T0" fmla="*/ 296 w 408"/>
                <a:gd name="T1" fmla="*/ 296 h 296"/>
                <a:gd name="T2" fmla="*/ 392 w 408"/>
                <a:gd name="T3" fmla="*/ 152 h 296"/>
                <a:gd name="T4" fmla="*/ 200 w 408"/>
                <a:gd name="T5" fmla="*/ 8 h 296"/>
                <a:gd name="T6" fmla="*/ 8 w 408"/>
                <a:gd name="T7" fmla="*/ 200 h 296"/>
                <a:gd name="T8" fmla="*/ 152 w 408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96">
                  <a:moveTo>
                    <a:pt x="296" y="296"/>
                  </a:moveTo>
                  <a:cubicBezTo>
                    <a:pt x="352" y="248"/>
                    <a:pt x="408" y="200"/>
                    <a:pt x="392" y="152"/>
                  </a:cubicBezTo>
                  <a:cubicBezTo>
                    <a:pt x="376" y="104"/>
                    <a:pt x="264" y="0"/>
                    <a:pt x="200" y="8"/>
                  </a:cubicBezTo>
                  <a:cubicBezTo>
                    <a:pt x="136" y="16"/>
                    <a:pt x="16" y="152"/>
                    <a:pt x="8" y="200"/>
                  </a:cubicBezTo>
                  <a:cubicBezTo>
                    <a:pt x="0" y="248"/>
                    <a:pt x="76" y="272"/>
                    <a:pt x="152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3"/>
            <p:cNvSpPr>
              <a:spLocks/>
            </p:cNvSpPr>
            <p:nvPr/>
          </p:nvSpPr>
          <p:spPr bwMode="auto">
            <a:xfrm>
              <a:off x="4356" y="2275"/>
              <a:ext cx="183" cy="171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4"/>
            <p:cNvSpPr>
              <a:spLocks/>
            </p:cNvSpPr>
            <p:nvPr/>
          </p:nvSpPr>
          <p:spPr bwMode="auto">
            <a:xfrm>
              <a:off x="5464" y="1947"/>
              <a:ext cx="160" cy="123"/>
            </a:xfrm>
            <a:custGeom>
              <a:avLst/>
              <a:gdLst>
                <a:gd name="T0" fmla="*/ 264 w 456"/>
                <a:gd name="T1" fmla="*/ 288 h 288"/>
                <a:gd name="T2" fmla="*/ 456 w 456"/>
                <a:gd name="T3" fmla="*/ 144 h 288"/>
                <a:gd name="T4" fmla="*/ 264 w 456"/>
                <a:gd name="T5" fmla="*/ 0 h 288"/>
                <a:gd name="T6" fmla="*/ 24 w 456"/>
                <a:gd name="T7" fmla="*/ 144 h 288"/>
                <a:gd name="T8" fmla="*/ 120 w 456"/>
                <a:gd name="T9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88">
                  <a:moveTo>
                    <a:pt x="264" y="288"/>
                  </a:moveTo>
                  <a:cubicBezTo>
                    <a:pt x="360" y="240"/>
                    <a:pt x="456" y="192"/>
                    <a:pt x="456" y="144"/>
                  </a:cubicBezTo>
                  <a:cubicBezTo>
                    <a:pt x="456" y="96"/>
                    <a:pt x="336" y="0"/>
                    <a:pt x="264" y="0"/>
                  </a:cubicBezTo>
                  <a:cubicBezTo>
                    <a:pt x="192" y="0"/>
                    <a:pt x="48" y="104"/>
                    <a:pt x="24" y="144"/>
                  </a:cubicBezTo>
                  <a:cubicBezTo>
                    <a:pt x="0" y="184"/>
                    <a:pt x="60" y="212"/>
                    <a:pt x="12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5467" y="2275"/>
              <a:ext cx="143" cy="123"/>
            </a:xfrm>
            <a:custGeom>
              <a:avLst/>
              <a:gdLst>
                <a:gd name="T0" fmla="*/ 256 w 408"/>
                <a:gd name="T1" fmla="*/ 0 h 288"/>
                <a:gd name="T2" fmla="*/ 400 w 408"/>
                <a:gd name="T3" fmla="*/ 144 h 288"/>
                <a:gd name="T4" fmla="*/ 208 w 408"/>
                <a:gd name="T5" fmla="*/ 288 h 288"/>
                <a:gd name="T6" fmla="*/ 16 w 408"/>
                <a:gd name="T7" fmla="*/ 144 h 288"/>
                <a:gd name="T8" fmla="*/ 112 w 40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88">
                  <a:moveTo>
                    <a:pt x="256" y="0"/>
                  </a:moveTo>
                  <a:cubicBezTo>
                    <a:pt x="332" y="48"/>
                    <a:pt x="408" y="96"/>
                    <a:pt x="400" y="144"/>
                  </a:cubicBezTo>
                  <a:cubicBezTo>
                    <a:pt x="392" y="192"/>
                    <a:pt x="272" y="288"/>
                    <a:pt x="208" y="288"/>
                  </a:cubicBezTo>
                  <a:cubicBezTo>
                    <a:pt x="144" y="288"/>
                    <a:pt x="32" y="192"/>
                    <a:pt x="16" y="144"/>
                  </a:cubicBezTo>
                  <a:cubicBezTo>
                    <a:pt x="0" y="96"/>
                    <a:pt x="56" y="48"/>
                    <a:pt x="11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6"/>
            <p:cNvSpPr>
              <a:spLocks/>
            </p:cNvSpPr>
            <p:nvPr/>
          </p:nvSpPr>
          <p:spPr bwMode="auto">
            <a:xfrm>
              <a:off x="4494" y="1841"/>
              <a:ext cx="928" cy="270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4511" y="2046"/>
              <a:ext cx="894" cy="127"/>
            </a:xfrm>
            <a:custGeom>
              <a:avLst/>
              <a:gdLst>
                <a:gd name="T0" fmla="*/ 0 w 2544"/>
                <a:gd name="T1" fmla="*/ 296 h 296"/>
                <a:gd name="T2" fmla="*/ 1152 w 2544"/>
                <a:gd name="T3" fmla="*/ 8 h 296"/>
                <a:gd name="T4" fmla="*/ 2544 w 2544"/>
                <a:gd name="T5" fmla="*/ 2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96">
                  <a:moveTo>
                    <a:pt x="0" y="296"/>
                  </a:moveTo>
                  <a:cubicBezTo>
                    <a:pt x="364" y="156"/>
                    <a:pt x="728" y="16"/>
                    <a:pt x="1152" y="8"/>
                  </a:cubicBezTo>
                  <a:cubicBezTo>
                    <a:pt x="1576" y="0"/>
                    <a:pt x="2060" y="124"/>
                    <a:pt x="2544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8"/>
            <p:cNvSpPr>
              <a:spLocks/>
            </p:cNvSpPr>
            <p:nvPr/>
          </p:nvSpPr>
          <p:spPr bwMode="auto">
            <a:xfrm>
              <a:off x="4528" y="2234"/>
              <a:ext cx="894" cy="123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4528" y="2255"/>
              <a:ext cx="910" cy="311"/>
            </a:xfrm>
            <a:custGeom>
              <a:avLst/>
              <a:gdLst>
                <a:gd name="T0" fmla="*/ 2592 w 2592"/>
                <a:gd name="T1" fmla="*/ 0 h 728"/>
                <a:gd name="T2" fmla="*/ 1344 w 2592"/>
                <a:gd name="T3" fmla="*/ 720 h 728"/>
                <a:gd name="T4" fmla="*/ 0 w 2592"/>
                <a:gd name="T5" fmla="*/ 4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728">
                  <a:moveTo>
                    <a:pt x="2592" y="0"/>
                  </a:moveTo>
                  <a:cubicBezTo>
                    <a:pt x="2184" y="356"/>
                    <a:pt x="1776" y="712"/>
                    <a:pt x="1344" y="720"/>
                  </a:cubicBezTo>
                  <a:cubicBezTo>
                    <a:pt x="912" y="728"/>
                    <a:pt x="456" y="388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60"/>
            <p:cNvSpPr txBox="1">
              <a:spLocks noChangeArrowheads="1"/>
            </p:cNvSpPr>
            <p:nvPr/>
          </p:nvSpPr>
          <p:spPr bwMode="auto">
            <a:xfrm>
              <a:off x="4224" y="1824"/>
              <a:ext cx="3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a:0,4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4272" y="2448"/>
              <a:ext cx="3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b:0.2</a:t>
              </a:r>
            </a:p>
          </p:txBody>
        </p:sp>
        <p:sp>
          <p:nvSpPr>
            <p:cNvPr id="57" name="Text Box 62"/>
            <p:cNvSpPr txBox="1">
              <a:spLocks noChangeArrowheads="1"/>
            </p:cNvSpPr>
            <p:nvPr/>
          </p:nvSpPr>
          <p:spPr bwMode="auto">
            <a:xfrm>
              <a:off x="4752" y="1920"/>
              <a:ext cx="3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b:0,1</a:t>
              </a:r>
            </a:p>
          </p:txBody>
        </p: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4752" y="1680"/>
              <a:ext cx="3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a:0,3</a:t>
              </a:r>
            </a:p>
          </p:txBody>
        </p:sp>
        <p:sp>
          <p:nvSpPr>
            <p:cNvPr id="59" name="Text Box 64"/>
            <p:cNvSpPr txBox="1">
              <a:spLocks noChangeArrowheads="1"/>
            </p:cNvSpPr>
            <p:nvPr/>
          </p:nvSpPr>
          <p:spPr bwMode="auto">
            <a:xfrm>
              <a:off x="5423" y="1776"/>
              <a:ext cx="3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a:0,2</a:t>
              </a:r>
            </a:p>
          </p:txBody>
        </p:sp>
        <p:sp>
          <p:nvSpPr>
            <p:cNvPr id="60" name="Text Box 65"/>
            <p:cNvSpPr txBox="1">
              <a:spLocks noChangeArrowheads="1"/>
            </p:cNvSpPr>
            <p:nvPr/>
          </p:nvSpPr>
          <p:spPr bwMode="auto">
            <a:xfrm>
              <a:off x="5417" y="2400"/>
              <a:ext cx="3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b:0,5</a:t>
              </a:r>
            </a:p>
          </p:txBody>
        </p:sp>
        <p:sp>
          <p:nvSpPr>
            <p:cNvPr id="61" name="Text Box 66"/>
            <p:cNvSpPr txBox="1">
              <a:spLocks noChangeArrowheads="1"/>
            </p:cNvSpPr>
            <p:nvPr/>
          </p:nvSpPr>
          <p:spPr bwMode="auto">
            <a:xfrm>
              <a:off x="4800" y="2208"/>
              <a:ext cx="3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a:0,2</a:t>
              </a:r>
            </a:p>
          </p:txBody>
        </p:sp>
        <p:sp>
          <p:nvSpPr>
            <p:cNvPr id="62" name="Text Box 67"/>
            <p:cNvSpPr txBox="1">
              <a:spLocks noChangeArrowheads="1"/>
            </p:cNvSpPr>
            <p:nvPr/>
          </p:nvSpPr>
          <p:spPr bwMode="auto">
            <a:xfrm>
              <a:off x="4800" y="2544"/>
              <a:ext cx="3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400"/>
                <a:t>b:0,1</a:t>
              </a:r>
            </a:p>
          </p:txBody>
        </p:sp>
      </p:grpSp>
      <p:sp>
        <p:nvSpPr>
          <p:cNvPr id="63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58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HMM 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Training: We have a fixed structure and optimize the parameters according to observations</a:t>
            </a:r>
          </a:p>
          <a:p>
            <a:r>
              <a:rPr lang="en-US" sz="2400" dirty="0" smtClean="0"/>
              <a:t>Name of training algorithm: </a:t>
            </a:r>
            <a:r>
              <a:rPr lang="en-US" sz="2400" b="1" dirty="0" smtClean="0"/>
              <a:t>Baum-Welch</a:t>
            </a:r>
            <a:r>
              <a:rPr lang="en-US" sz="2400" dirty="0" smtClean="0"/>
              <a:t> or </a:t>
            </a:r>
            <a:r>
              <a:rPr lang="en-US" sz="2400" b="1" dirty="0"/>
              <a:t>F</a:t>
            </a:r>
            <a:r>
              <a:rPr lang="en-US" sz="2400" b="1" dirty="0" smtClean="0"/>
              <a:t>orward-Backward algorithm</a:t>
            </a:r>
            <a:endParaRPr lang="en-US" sz="2400" dirty="0" smtClean="0"/>
          </a:p>
          <a:p>
            <a:r>
              <a:rPr lang="en-US" sz="2400" dirty="0" smtClean="0"/>
              <a:t>Idea:</a:t>
            </a:r>
          </a:p>
          <a:p>
            <a:pPr lvl="1"/>
            <a:r>
              <a:rPr lang="en-US" sz="2400" dirty="0" smtClean="0"/>
              <a:t>start with random parameters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une parameters such that the probability of the training sequence increases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Why is this necessary? Why can’t we just train it like a Markov Chain? 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470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206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Recap: </a:t>
            </a:r>
            <a:br>
              <a:rPr lang="en-US" sz="3600" dirty="0" smtClean="0"/>
            </a:br>
            <a:r>
              <a:rPr lang="en-US" sz="3600" dirty="0" smtClean="0"/>
              <a:t>Training a Markov Chain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725" y="1541463"/>
            <a:ext cx="8640763" cy="2228849"/>
          </a:xfrm>
        </p:spPr>
        <p:txBody>
          <a:bodyPr/>
          <a:lstStyle/>
          <a:p>
            <a:r>
              <a:rPr lang="en-US" sz="2400" dirty="0" smtClean="0"/>
              <a:t>Given: </a:t>
            </a:r>
          </a:p>
          <a:p>
            <a:pPr lvl="1"/>
            <a:r>
              <a:rPr lang="en-US" sz="2400" dirty="0" smtClean="0"/>
              <a:t>Markov Chain without transition probabilities</a:t>
            </a:r>
          </a:p>
          <a:p>
            <a:pPr lvl="1"/>
            <a:r>
              <a:rPr lang="en-US" sz="2400" dirty="0" smtClean="0"/>
              <a:t>training sequence</a:t>
            </a:r>
          </a:p>
          <a:p>
            <a:r>
              <a:rPr lang="en-US" sz="2400" dirty="0" smtClean="0"/>
              <a:t>Wanted: </a:t>
            </a:r>
          </a:p>
          <a:p>
            <a:pPr lvl="1"/>
            <a:r>
              <a:rPr lang="en-US" sz="2400" dirty="0" smtClean="0"/>
              <a:t>transition probabilities</a:t>
            </a:r>
            <a:endParaRPr lang="en-US" sz="2400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76400" y="3757612"/>
            <a:ext cx="3967163" cy="2043113"/>
            <a:chOff x="1183" y="2208"/>
            <a:chExt cx="2499" cy="1287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89" y="2662"/>
              <a:ext cx="277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05" y="2626"/>
              <a:ext cx="277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83" y="2949"/>
              <a:ext cx="375" cy="298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466" y="2448"/>
              <a:ext cx="1905" cy="214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535" y="2877"/>
              <a:ext cx="1836" cy="215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535" y="2913"/>
              <a:ext cx="1870" cy="543"/>
            </a:xfrm>
            <a:custGeom>
              <a:avLst/>
              <a:gdLst>
                <a:gd name="T0" fmla="*/ 2592 w 2592"/>
                <a:gd name="T1" fmla="*/ 0 h 728"/>
                <a:gd name="T2" fmla="*/ 1344 w 2592"/>
                <a:gd name="T3" fmla="*/ 720 h 728"/>
                <a:gd name="T4" fmla="*/ 0 w 2592"/>
                <a:gd name="T5" fmla="*/ 4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728">
                  <a:moveTo>
                    <a:pt x="2592" y="0"/>
                  </a:moveTo>
                  <a:cubicBezTo>
                    <a:pt x="2184" y="356"/>
                    <a:pt x="1776" y="712"/>
                    <a:pt x="1344" y="720"/>
                  </a:cubicBezTo>
                  <a:cubicBezTo>
                    <a:pt x="912" y="728"/>
                    <a:pt x="456" y="388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00" y="32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/>
                <a:t>b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304" y="220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/>
                <a:t>a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52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400" y="32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/>
                <a:t>b</a:t>
              </a:r>
            </a:p>
          </p:txBody>
        </p:sp>
      </p:grp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431925" y="5930900"/>
            <a:ext cx="37975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Arial" charset="0"/>
              </a:rPr>
              <a:t>training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sequence</a:t>
            </a:r>
            <a:r>
              <a:rPr lang="de-DE" dirty="0" smtClean="0">
                <a:latin typeface="Arial" charset="0"/>
              </a:rPr>
              <a:t>: </a:t>
            </a:r>
            <a:r>
              <a:rPr lang="de-DE" dirty="0" err="1">
                <a:latin typeface="Courier New"/>
                <a:cs typeface="Courier New"/>
              </a:rPr>
              <a:t>abbaababbaaa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295400" y="43672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4324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6985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Markov Chain: Count, (smooth), and done.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775" y="4149081"/>
            <a:ext cx="41148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Problem with HMMs:</a:t>
            </a:r>
          </a:p>
          <a:p>
            <a:r>
              <a:rPr lang="en-US" sz="2400" dirty="0" smtClean="0"/>
              <a:t>non-</a:t>
            </a:r>
            <a:r>
              <a:rPr lang="en-US" sz="2400" dirty="0"/>
              <a:t>d</a:t>
            </a:r>
            <a:r>
              <a:rPr lang="en-US" sz="2400" dirty="0" smtClean="0"/>
              <a:t>eterministic: assume that all possible transitions are used at the same time? </a:t>
            </a:r>
          </a:p>
          <a:p>
            <a:r>
              <a:rPr lang="en-US" sz="2400" dirty="0" smtClean="0"/>
              <a:t>how to kick it off? </a:t>
            </a:r>
            <a:endParaRPr lang="en-US" sz="24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47745"/>
              </p:ext>
            </p:extLst>
          </p:nvPr>
        </p:nvGraphicFramePr>
        <p:xfrm>
          <a:off x="457200" y="1676400"/>
          <a:ext cx="4191000" cy="1920240"/>
        </p:xfrm>
        <a:graphic>
          <a:graphicData uri="http://schemas.openxmlformats.org/drawingml/2006/table">
            <a:tbl>
              <a:tblPr/>
              <a:tblGrid>
                <a:gridCol w="1143000"/>
                <a:gridCol w="952500"/>
                <a:gridCol w="1047750"/>
                <a:gridCol w="104775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</a:t>
                      </a: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</a:t>
                      </a: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ymbol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count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44721"/>
              </p:ext>
            </p:extLst>
          </p:nvPr>
        </p:nvGraphicFramePr>
        <p:xfrm>
          <a:off x="4800600" y="1905000"/>
          <a:ext cx="218299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1371600" imgH="1028700" progId="Equation.3">
                  <p:embed/>
                </p:oleObj>
              </mc:Choice>
              <mc:Fallback>
                <p:oleObj name="Equation" r:id="rId3" imgW="1371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2182990" cy="1639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029200" y="3505200"/>
            <a:ext cx="3429000" cy="1631950"/>
            <a:chOff x="3312" y="1104"/>
            <a:chExt cx="2115" cy="1307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365" y="1558"/>
              <a:ext cx="229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198" y="1522"/>
              <a:ext cx="229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360" y="1845"/>
              <a:ext cx="310" cy="298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594" y="1344"/>
              <a:ext cx="1576" cy="214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651" y="1773"/>
              <a:ext cx="1519" cy="215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651" y="1809"/>
              <a:ext cx="1547" cy="543"/>
            </a:xfrm>
            <a:custGeom>
              <a:avLst/>
              <a:gdLst>
                <a:gd name="T0" fmla="*/ 2592 w 2592"/>
                <a:gd name="T1" fmla="*/ 0 h 728"/>
                <a:gd name="T2" fmla="*/ 1344 w 2592"/>
                <a:gd name="T3" fmla="*/ 720 h 728"/>
                <a:gd name="T4" fmla="*/ 0 w 2592"/>
                <a:gd name="T5" fmla="*/ 4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2" h="728">
                  <a:moveTo>
                    <a:pt x="2592" y="0"/>
                  </a:moveTo>
                  <a:cubicBezTo>
                    <a:pt x="2184" y="356"/>
                    <a:pt x="1776" y="712"/>
                    <a:pt x="1344" y="720"/>
                  </a:cubicBezTo>
                  <a:cubicBezTo>
                    <a:pt x="912" y="728"/>
                    <a:pt x="456" y="388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374" y="2160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0.375</a:t>
              </a:r>
              <a:endParaRPr lang="de-DE" sz="1800" dirty="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87" y="1104"/>
              <a:ext cx="50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0.625</a:t>
              </a:r>
              <a:endParaRPr lang="de-DE" sz="18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239" y="1735"/>
              <a:ext cx="3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0.5</a:t>
              </a:r>
              <a:endParaRPr lang="de-DE" sz="1800" dirty="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63" y="2092"/>
              <a:ext cx="36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0.5</a:t>
              </a:r>
              <a:endParaRPr lang="de-DE" sz="1800" dirty="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12" y="13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876800" y="1524000"/>
            <a:ext cx="297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>
                <a:latin typeface="Courier New"/>
                <a:cs typeface="Courier New"/>
              </a:rPr>
              <a:t>abbaababbaaa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2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731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222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Counting transitions </a:t>
            </a:r>
            <a:br>
              <a:rPr lang="en-US" sz="3600" dirty="0" smtClean="0"/>
            </a:br>
            <a:r>
              <a:rPr lang="en-US" sz="3600" dirty="0" smtClean="0"/>
              <a:t>for HMMs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47801"/>
            <a:ext cx="8640763" cy="4933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two possible paths through HMM for a given sequence</a:t>
            </a:r>
          </a:p>
          <a:p>
            <a:pPr lvl="1"/>
            <a:r>
              <a:rPr lang="en-US" sz="2000" dirty="0" smtClean="0"/>
              <a:t>P(1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path) = 1/3  using transition T1</a:t>
            </a:r>
          </a:p>
          <a:p>
            <a:pPr lvl="1"/>
            <a:r>
              <a:rPr lang="en-US" sz="2000" dirty="0" smtClean="0"/>
              <a:t>P(2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path) = 2/3  using transition T2</a:t>
            </a:r>
          </a:p>
          <a:p>
            <a:pPr lvl="1">
              <a:buFont typeface="Wingdings" charset="0"/>
              <a:buChar char="è"/>
            </a:pPr>
            <a:r>
              <a:rPr lang="en-US" sz="2000" dirty="0" smtClean="0">
                <a:ea typeface="Wingdings"/>
                <a:cs typeface="Wingdings"/>
                <a:sym typeface="Wingdings"/>
              </a:rPr>
              <a:t>increase </a:t>
            </a:r>
            <a:r>
              <a:rPr lang="en-US" sz="2000" dirty="0" smtClean="0"/>
              <a:t>count of T1 by 1/3 and count of T2 by 2/3 </a:t>
            </a:r>
          </a:p>
          <a:p>
            <a:pPr marL="11113" indent="0">
              <a:spcBef>
                <a:spcPts val="624"/>
              </a:spcBef>
              <a:buNone/>
            </a:pPr>
            <a:r>
              <a:rPr lang="en-US" sz="2400" dirty="0" smtClean="0"/>
              <a:t>General case:</a:t>
            </a:r>
          </a:p>
          <a:p>
            <a:pPr marL="11113" indent="0">
              <a:buNone/>
            </a:pPr>
            <a:endParaRPr lang="en-US" sz="24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81544"/>
              </p:ext>
            </p:extLst>
          </p:nvPr>
        </p:nvGraphicFramePr>
        <p:xfrm>
          <a:off x="327025" y="3800475"/>
          <a:ext cx="826135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3" imgW="4648200" imgH="863600" progId="Equation.3">
                  <p:embed/>
                </p:oleObj>
              </mc:Choice>
              <mc:Fallback>
                <p:oleObj name="Equation" r:id="rId3" imgW="4648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800475"/>
                        <a:ext cx="8261350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84154"/>
              </p:ext>
            </p:extLst>
          </p:nvPr>
        </p:nvGraphicFramePr>
        <p:xfrm>
          <a:off x="358775" y="5878512"/>
          <a:ext cx="2841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5" imgW="1879600" imgH="292100" progId="Equation.3">
                  <p:embed/>
                </p:oleObj>
              </mc:Choice>
              <mc:Fallback>
                <p:oleObj name="Equation" r:id="rId5" imgW="1879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878512"/>
                        <a:ext cx="28416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5791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number of times that the transition from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with symbol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is contained in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94593"/>
              </p:ext>
            </p:extLst>
          </p:nvPr>
        </p:nvGraphicFramePr>
        <p:xfrm>
          <a:off x="6426199" y="6096000"/>
          <a:ext cx="141170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7" imgW="1117600" imgH="241300" progId="Equation.3">
                  <p:embed/>
                </p:oleObj>
              </mc:Choice>
              <mc:Fallback>
                <p:oleObj name="Equation" r:id="rId7" imgW="1117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6199" y="6096000"/>
                        <a:ext cx="141170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94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Hiding Markov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Training of Markov Chains: Count n-grams, normalize to probabilities</a:t>
            </a:r>
          </a:p>
          <a:p>
            <a:r>
              <a:rPr lang="en-US" sz="2000" dirty="0" smtClean="0"/>
              <a:t>Sparse data: many n-grams not in training</a:t>
            </a:r>
          </a:p>
          <a:p>
            <a:r>
              <a:rPr lang="en-US" sz="2000" dirty="0" smtClean="0"/>
              <a:t>Back-off smoothing: use shorter n-grams for interpolated estimation</a:t>
            </a:r>
          </a:p>
          <a:p>
            <a:endParaRPr lang="en-US" sz="2000" dirty="0"/>
          </a:p>
          <a:p>
            <a:r>
              <a:rPr lang="en-US" sz="2000" dirty="0" smtClean="0"/>
              <a:t>Recap: Mixture Model: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Hidden Markov Models (HMMs) can be used to </a:t>
            </a:r>
          </a:p>
          <a:p>
            <a:pPr lvl="1"/>
            <a:r>
              <a:rPr lang="en-US" sz="1800" dirty="0" smtClean="0"/>
              <a:t>model this interpolation</a:t>
            </a:r>
          </a:p>
          <a:p>
            <a:pPr lvl="1"/>
            <a:r>
              <a:rPr lang="en-US" sz="1800" dirty="0" smtClean="0"/>
              <a:t>train the </a:t>
            </a:r>
            <a:r>
              <a:rPr lang="en-US" sz="1800" dirty="0" err="1" smtClean="0"/>
              <a:t>λ</a:t>
            </a:r>
            <a:r>
              <a:rPr lang="en-US" sz="1800" dirty="0" smtClean="0"/>
              <a:t> weights</a:t>
            </a:r>
            <a:endParaRPr lang="en-US" sz="1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00413"/>
              </p:ext>
            </p:extLst>
          </p:nvPr>
        </p:nvGraphicFramePr>
        <p:xfrm>
          <a:off x="566738" y="3581400"/>
          <a:ext cx="7769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5956300" imgH="292100" progId="Equation.3">
                  <p:embed/>
                </p:oleObj>
              </mc:Choice>
              <mc:Fallback>
                <p:oleObj name="Equation" r:id="rId3" imgW="5956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738" y="3581400"/>
                        <a:ext cx="77692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79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714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Path probabilities and transition probabilities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count transitions to compute transition probabilities</a:t>
            </a:r>
          </a:p>
          <a:p>
            <a:r>
              <a:rPr lang="en-US" sz="2400" dirty="0" smtClean="0"/>
              <a:t>in the computation, we use path probabilities</a:t>
            </a:r>
          </a:p>
          <a:p>
            <a:r>
              <a:rPr lang="en-US" sz="2400" dirty="0" smtClean="0"/>
              <a:t>… but path probabilities are computed by transition probabilities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Deadlock? 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944859"/>
              </p:ext>
            </p:extLst>
          </p:nvPr>
        </p:nvGraphicFramePr>
        <p:xfrm>
          <a:off x="1008063" y="3003550"/>
          <a:ext cx="7585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3" imgW="5105400" imgH="482600" progId="Equation.3">
                  <p:embed/>
                </p:oleObj>
              </mc:Choice>
              <mc:Fallback>
                <p:oleObj name="Equation" r:id="rId3" imgW="5105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003550"/>
                        <a:ext cx="75850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31774"/>
              </p:ext>
            </p:extLst>
          </p:nvPr>
        </p:nvGraphicFramePr>
        <p:xfrm>
          <a:off x="385763" y="4606925"/>
          <a:ext cx="3209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5" imgW="2298700" imgH="495300" progId="Equation.3">
                  <p:embed/>
                </p:oleObj>
              </mc:Choice>
              <mc:Fallback>
                <p:oleObj name="Equation" r:id="rId5" imgW="2298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606925"/>
                        <a:ext cx="3209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349100"/>
              </p:ext>
            </p:extLst>
          </p:nvPr>
        </p:nvGraphicFramePr>
        <p:xfrm>
          <a:off x="5240338" y="4449763"/>
          <a:ext cx="36941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7" imgW="2514600" imgH="596900" progId="Equation.3">
                  <p:embed/>
                </p:oleObj>
              </mc:Choice>
              <mc:Fallback>
                <p:oleObj name="Equation" r:id="rId7" imgW="2514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449763"/>
                        <a:ext cx="3694112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76400" y="3505200"/>
            <a:ext cx="601980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914400" y="3733800"/>
            <a:ext cx="18288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3657600" y="4876800"/>
            <a:ext cx="1524000" cy="76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4542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58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Solution: Expectation Maximization (EM)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390650"/>
            <a:ext cx="8640763" cy="4933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Top-level EM algorithm:</a:t>
            </a:r>
            <a:endParaRPr lang="de-DE" sz="1400" i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 err="1">
                <a:latin typeface="Courier New" charset="0"/>
              </a:rPr>
              <a:t>Old_Cross_Entropy</a:t>
            </a:r>
            <a:r>
              <a:rPr lang="de-DE" sz="1600" b="1" dirty="0" smtClean="0">
                <a:latin typeface="Courier New" charset="0"/>
              </a:rPr>
              <a:t>=infinite;</a:t>
            </a:r>
            <a:endParaRPr lang="de-DE" sz="16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 err="1">
                <a:latin typeface="Courier New" charset="0"/>
              </a:rPr>
              <a:t>Guess</a:t>
            </a:r>
            <a:r>
              <a:rPr lang="de-DE" sz="1600" b="1" dirty="0">
                <a:latin typeface="Courier New" charset="0"/>
              </a:rPr>
              <a:t> HMM Parameters;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 err="1">
                <a:latin typeface="Courier New" charset="0"/>
              </a:rPr>
              <a:t>New_Cross_Entropy</a:t>
            </a:r>
            <a:r>
              <a:rPr lang="de-DE" sz="1600" b="1" dirty="0">
                <a:latin typeface="Courier New" charset="0"/>
              </a:rPr>
              <a:t>=Re-</a:t>
            </a:r>
            <a:r>
              <a:rPr lang="de-DE" sz="1600" b="1" dirty="0" err="1">
                <a:latin typeface="Courier New" charset="0"/>
              </a:rPr>
              <a:t>estimate_Parameters</a:t>
            </a:r>
            <a:r>
              <a:rPr lang="de-DE" sz="1600" b="1" dirty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 err="1">
                <a:latin typeface="Courier New" charset="0"/>
              </a:rPr>
              <a:t>While</a:t>
            </a:r>
            <a:r>
              <a:rPr lang="de-DE" sz="1600" b="1" dirty="0">
                <a:latin typeface="Courier New" charset="0"/>
              </a:rPr>
              <a:t> not (</a:t>
            </a:r>
            <a:r>
              <a:rPr lang="de-DE" sz="1600" b="1" dirty="0" err="1">
                <a:latin typeface="Courier New" charset="0"/>
              </a:rPr>
              <a:t>Old_Cross_Entropy</a:t>
            </a:r>
            <a:r>
              <a:rPr lang="de-DE" sz="1600" b="1" dirty="0">
                <a:latin typeface="Courier New" charset="0"/>
              </a:rPr>
              <a:t> </a:t>
            </a:r>
            <a:r>
              <a:rPr lang="de-DE" sz="1600" b="1" dirty="0">
                <a:latin typeface="Courier New" charset="0"/>
                <a:sym typeface="Symbol" charset="0"/>
              </a:rPr>
              <a:t> </a:t>
            </a:r>
            <a:r>
              <a:rPr lang="de-DE" sz="1600" b="1" dirty="0" err="1">
                <a:latin typeface="Courier New" charset="0"/>
                <a:sym typeface="Symbol" charset="0"/>
              </a:rPr>
              <a:t>New_Cross_Entropy</a:t>
            </a:r>
            <a:r>
              <a:rPr lang="de-DE" sz="1600" b="1" dirty="0">
                <a:latin typeface="Courier New" charset="0"/>
                <a:sym typeface="Symbol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>
                <a:latin typeface="Courier New" charset="0"/>
                <a:sym typeface="Symbol" charset="0"/>
              </a:rPr>
              <a:t>	</a:t>
            </a:r>
            <a:r>
              <a:rPr lang="de-DE" sz="1600" b="1" dirty="0" err="1">
                <a:latin typeface="Courier New" charset="0"/>
                <a:sym typeface="Symbol" charset="0"/>
              </a:rPr>
              <a:t>Old_Cross_Entropy</a:t>
            </a:r>
            <a:r>
              <a:rPr lang="de-DE" sz="1600" b="1" dirty="0">
                <a:latin typeface="Courier New" charset="0"/>
                <a:sym typeface="Symbol" charset="0"/>
              </a:rPr>
              <a:t>=</a:t>
            </a:r>
            <a:r>
              <a:rPr lang="de-DE" sz="1600" b="1" dirty="0" err="1">
                <a:latin typeface="Courier New" charset="0"/>
                <a:sym typeface="Symbol" charset="0"/>
              </a:rPr>
              <a:t>New_Cross_Entropy</a:t>
            </a:r>
            <a:r>
              <a:rPr lang="de-DE" sz="1600" b="1" dirty="0">
                <a:latin typeface="Courier New" charset="0"/>
                <a:sym typeface="Symbol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>
                <a:latin typeface="Courier New" charset="0"/>
                <a:sym typeface="Symbol" charset="0"/>
              </a:rPr>
              <a:t>	</a:t>
            </a:r>
            <a:r>
              <a:rPr lang="de-DE" sz="1600" b="1" dirty="0" err="1">
                <a:latin typeface="Courier New" charset="0"/>
                <a:sym typeface="Symbol" charset="0"/>
              </a:rPr>
              <a:t>New_Cross_Entropy</a:t>
            </a:r>
            <a:r>
              <a:rPr lang="de-DE" sz="1600" b="1" dirty="0">
                <a:latin typeface="Courier New" charset="0"/>
                <a:sym typeface="Symbol" charset="0"/>
              </a:rPr>
              <a:t>=Re-</a:t>
            </a:r>
            <a:r>
              <a:rPr lang="de-DE" sz="1600" b="1" dirty="0" err="1">
                <a:latin typeface="Courier New" charset="0"/>
                <a:sym typeface="Symbol" charset="0"/>
              </a:rPr>
              <a:t>estimate_Parameters</a:t>
            </a:r>
            <a:r>
              <a:rPr lang="de-DE" sz="1600" b="1" dirty="0">
                <a:latin typeface="Courier New" charset="0"/>
                <a:sym typeface="Symbol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sz="1600" b="1" dirty="0">
                <a:latin typeface="Courier New" charset="0"/>
                <a:sym typeface="Symbol" charset="0"/>
              </a:rPr>
              <a:t>}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If it is guaranteed that  </a:t>
            </a:r>
            <a:r>
              <a:rPr lang="de-DE" sz="2400" b="1" dirty="0">
                <a:latin typeface="Courier New" charset="0"/>
              </a:rPr>
              <a:t>Re-</a:t>
            </a:r>
            <a:r>
              <a:rPr lang="de-DE" sz="2400" b="1" dirty="0" err="1">
                <a:latin typeface="Courier New" charset="0"/>
              </a:rPr>
              <a:t>estimate_Parameters</a:t>
            </a:r>
            <a:r>
              <a:rPr lang="de-DE" sz="2400" b="1" dirty="0" smtClean="0">
                <a:latin typeface="Courier New" charset="0"/>
              </a:rPr>
              <a:t>()</a:t>
            </a:r>
            <a:r>
              <a:rPr lang="en-US" sz="2400" dirty="0" smtClean="0"/>
              <a:t> lowers the cross </a:t>
            </a:r>
            <a:r>
              <a:rPr lang="en-US" sz="2400" dirty="0"/>
              <a:t>e</a:t>
            </a:r>
            <a:r>
              <a:rPr lang="en-US" sz="2400" dirty="0" smtClean="0"/>
              <a:t>ntropy between sequence and HMM, then the EM algorithm converges to a (local) maximum.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HMMs: re-estimation procedure of iteratively using path probabilities to estimate transition probabilities has been proved by Baum to lower cross entropy (and thus increases the probability of the sequence). 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7466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698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Example: </a:t>
            </a:r>
            <a:br>
              <a:rPr lang="en-US" sz="3600" dirty="0" smtClean="0"/>
            </a:br>
            <a:r>
              <a:rPr lang="en-US" sz="3600" dirty="0" smtClean="0"/>
              <a:t>Parameter Estimation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0" y="5562600"/>
            <a:ext cx="2033588" cy="8191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0086" y="4114800"/>
            <a:ext cx="44053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>
                <a:latin typeface="Courier New"/>
                <a:cs typeface="Courier New"/>
              </a:rPr>
              <a:t>ababb</a:t>
            </a:r>
            <a:endParaRPr lang="de-DE" dirty="0" smtClean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:</a:t>
            </a:r>
          </a:p>
          <a:p>
            <a:r>
              <a:rPr lang="de-DE" dirty="0" smtClean="0"/>
              <a:t>NVNVNN</a:t>
            </a:r>
          </a:p>
          <a:p>
            <a:r>
              <a:rPr lang="de-DE" dirty="0" smtClean="0"/>
              <a:t>NVNNNN</a:t>
            </a:r>
          </a:p>
          <a:p>
            <a:r>
              <a:rPr lang="de-DE" dirty="0" smtClean="0"/>
              <a:t>NNNVNN</a:t>
            </a:r>
          </a:p>
          <a:p>
            <a:r>
              <a:rPr lang="de-DE" dirty="0" smtClean="0"/>
              <a:t>NNNNNN</a:t>
            </a:r>
            <a:endParaRPr lang="de-DE" dirty="0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23887" y="1524000"/>
            <a:ext cx="3124200" cy="2046288"/>
            <a:chOff x="1008" y="720"/>
            <a:chExt cx="1968" cy="128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98" y="1217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779" y="1181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93" y="1501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395" y="1005"/>
              <a:ext cx="1359" cy="212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444" y="1430"/>
              <a:ext cx="1310" cy="212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56" y="1776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0.16</a:t>
              </a:r>
              <a:endParaRPr lang="de-DE" sz="1800" dirty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28" y="816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 </a:t>
              </a:r>
              <a:r>
                <a:rPr lang="de-DE" sz="1800" dirty="0" smtClean="0"/>
                <a:t>0.67</a:t>
              </a:r>
              <a:endParaRPr lang="de-DE" sz="18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872" y="139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 </a:t>
              </a:r>
              <a:r>
                <a:rPr lang="de-DE" sz="1800" dirty="0" smtClean="0"/>
                <a:t>1.0</a:t>
              </a:r>
              <a:endParaRPr lang="de-DE" sz="1800" dirty="0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 rot="-11043943">
              <a:off x="1104" y="912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08" y="720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0.17</a:t>
              </a:r>
              <a:endParaRPr lang="de-DE" sz="1800" dirty="0"/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257800" y="1524000"/>
            <a:ext cx="3124200" cy="2046288"/>
            <a:chOff x="1008" y="720"/>
            <a:chExt cx="1968" cy="1289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198" y="1217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2779" y="1181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193" y="1501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395" y="1005"/>
              <a:ext cx="1359" cy="212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1444" y="1430"/>
              <a:ext cx="1310" cy="212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056" y="1776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0.48</a:t>
              </a:r>
              <a:endParaRPr lang="de-DE" sz="1800" dirty="0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728" y="816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 </a:t>
              </a:r>
              <a:r>
                <a:rPr lang="de-DE" sz="1800" dirty="0" smtClean="0"/>
                <a:t>0.04</a:t>
              </a:r>
              <a:endParaRPr lang="de-DE" sz="1800" dirty="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872" y="139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 </a:t>
              </a:r>
              <a:r>
                <a:rPr lang="de-DE" sz="1800" dirty="0" smtClean="0"/>
                <a:t>1.0</a:t>
              </a:r>
              <a:endParaRPr lang="de-DE" sz="1800" dirty="0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 rot="-11043943">
              <a:off x="1104" y="912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008" y="720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0.48</a:t>
              </a:r>
              <a:endParaRPr lang="de-DE" sz="1800" dirty="0"/>
            </a:p>
          </p:txBody>
        </p:sp>
      </p:grp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57200" y="3593068"/>
            <a:ext cx="3441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Calibri"/>
                <a:cs typeface="Calibri"/>
              </a:rPr>
              <a:t>‘</a:t>
            </a:r>
            <a:r>
              <a:rPr lang="de-DE" sz="2000" dirty="0" err="1" smtClean="0">
                <a:latin typeface="Calibri"/>
                <a:cs typeface="Calibri"/>
              </a:rPr>
              <a:t>true</a:t>
            </a:r>
            <a:r>
              <a:rPr lang="de-DE" sz="2000" dirty="0" smtClean="0">
                <a:latin typeface="Calibri"/>
                <a:cs typeface="Calibri"/>
              </a:rPr>
              <a:t>‘ HMM: P(</a:t>
            </a:r>
            <a:r>
              <a:rPr lang="de-DE" sz="2000" dirty="0" err="1" smtClean="0">
                <a:latin typeface="Courier New"/>
                <a:cs typeface="Courier New"/>
              </a:rPr>
              <a:t>ababb</a:t>
            </a:r>
            <a:r>
              <a:rPr lang="de-DE" sz="2000" dirty="0" smtClean="0">
                <a:latin typeface="Arial"/>
                <a:cs typeface="Arial"/>
              </a:rPr>
              <a:t>)</a:t>
            </a:r>
            <a:r>
              <a:rPr lang="de-DE" sz="2000" dirty="0" smtClean="0">
                <a:latin typeface="Calibri"/>
                <a:cs typeface="Calibri"/>
              </a:rPr>
              <a:t>=0.0778</a:t>
            </a:r>
            <a:endParaRPr lang="de-DE" sz="2000" dirty="0">
              <a:latin typeface="Calibri"/>
              <a:cs typeface="Calibri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876800" y="3581400"/>
            <a:ext cx="2611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Calibri"/>
                <a:cs typeface="Calibri"/>
              </a:rPr>
              <a:t>initial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 err="1" smtClean="0">
                <a:latin typeface="Calibri"/>
                <a:cs typeface="Calibri"/>
              </a:rPr>
              <a:t>random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 err="1" smtClean="0">
                <a:latin typeface="Calibri"/>
                <a:cs typeface="Calibri"/>
              </a:rPr>
              <a:t>estimate</a:t>
            </a:r>
            <a:endParaRPr lang="de-DE" sz="2000" dirty="0">
              <a:latin typeface="Calibri"/>
              <a:cs typeface="Calibri"/>
            </a:endParaRP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-76200" y="257969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76200" y="2209800"/>
            <a:ext cx="672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 smtClean="0"/>
              <a:t>ε:</a:t>
            </a:r>
            <a:r>
              <a:rPr lang="de-DE" dirty="0" smtClean="0"/>
              <a:t>1</a:t>
            </a:r>
            <a:r>
              <a:rPr lang="de-DE" sz="1800" dirty="0" smtClean="0"/>
              <a:t>.0</a:t>
            </a:r>
            <a:endParaRPr lang="de-DE" sz="1800" dirty="0"/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>
            <a:off x="4495800" y="250349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648200" y="2133600"/>
            <a:ext cx="672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 smtClean="0"/>
              <a:t>ε:</a:t>
            </a:r>
            <a:r>
              <a:rPr lang="de-DE" dirty="0" smtClean="0"/>
              <a:t>1</a:t>
            </a:r>
            <a:r>
              <a:rPr lang="de-DE" sz="1800" dirty="0" smtClean="0"/>
              <a:t>.0</a:t>
            </a:r>
            <a:endParaRPr lang="de-DE" sz="1800" dirty="0"/>
          </a:p>
        </p:txBody>
      </p:sp>
      <p:sp>
        <p:nvSpPr>
          <p:cNvPr id="3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3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385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93132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Two iterations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5883275"/>
            <a:ext cx="8640763" cy="361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probability of sequence for iteration 3: 0.0472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828800"/>
            <a:ext cx="45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de-DE" dirty="0" smtClean="0"/>
              <a:t>1.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2.</a:t>
            </a:r>
            <a:endParaRPr lang="de-DE" dirty="0"/>
          </a:p>
        </p:txBody>
      </p:sp>
      <p:graphicFrame>
        <p:nvGraphicFramePr>
          <p:cNvPr id="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81614"/>
              </p:ext>
            </p:extLst>
          </p:nvPr>
        </p:nvGraphicFramePr>
        <p:xfrm>
          <a:off x="762000" y="1508760"/>
          <a:ext cx="74676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V|a,N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N|b,V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N|a,N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N|b,N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P(.|.,N)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NVNVNN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NVNNNN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NNNVNN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NNNNNN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0.00077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0.02548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0.00154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0.00154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0.00442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0.05096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0.00077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0.00884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0.00884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0.07644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over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paths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0.03509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0.01038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0.01038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0.05970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0.09489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0.165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new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P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0.06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0.36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0.58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03559"/>
              </p:ext>
            </p:extLst>
          </p:nvPr>
        </p:nvGraphicFramePr>
        <p:xfrm>
          <a:off x="762000" y="3718560"/>
          <a:ext cx="74676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V|a,N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N|b,V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N|a,N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P(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N|b,N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P(.|.,N)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NVNVNN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NVNNNN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NNNVNN</a:t>
                      </a:r>
                      <a:b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NNNNNN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0.00209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0.02529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0.00418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0.00418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0.00727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0.05058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0.00209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0.01454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0.01454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/>
                      </a:r>
                      <a:b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0.07587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over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paths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0.04192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0.01872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0.01872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0.06512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0.10704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0.191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new</a:t>
                      </a:r>
                      <a:r>
                        <a:rPr kumimoji="0" lang="de-DE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P</a:t>
                      </a:r>
                      <a:endParaRPr kumimoji="0" lang="de-DE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0.10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0.34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0.56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9900" y="946666"/>
            <a:ext cx="2980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e-DE" sz="2000" b="1" dirty="0" err="1"/>
              <a:t>training</a:t>
            </a:r>
            <a:r>
              <a:rPr lang="de-DE" sz="2000" b="1" dirty="0"/>
              <a:t> </a:t>
            </a:r>
            <a:r>
              <a:rPr lang="de-DE" sz="2000" b="1" dirty="0" err="1"/>
              <a:t>sequence</a:t>
            </a:r>
            <a:r>
              <a:rPr lang="de-DE" sz="2000" b="1" dirty="0"/>
              <a:t>: </a:t>
            </a:r>
            <a:r>
              <a:rPr lang="de-DE" sz="2000" b="1" dirty="0" err="1">
                <a:latin typeface="Courier New"/>
                <a:cs typeface="Courier New"/>
              </a:rPr>
              <a:t>ababb</a:t>
            </a:r>
            <a:endParaRPr lang="de-DE" sz="2000" b="1" dirty="0">
              <a:latin typeface="Courier New"/>
              <a:cs typeface="Courier New"/>
            </a:endParaRPr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9972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84150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Problems of this training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Critical points: Algorithm cannot decide for a direction and gets stuck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training sequence is not representative, estimated parameters will be suboptimal. This holds especially for short sequences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even without critical points: algorithm finds local maximum, not the global maximum</a:t>
            </a:r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286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Critical point example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635625"/>
            <a:ext cx="8640763" cy="4381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Parameters are stable under EM-iteration: Critical points are fix points.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283419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de-DE" dirty="0" err="1"/>
              <a:t>t</a:t>
            </a:r>
            <a:r>
              <a:rPr lang="de-DE" dirty="0" err="1" smtClean="0"/>
              <a:t>raining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>
                <a:latin typeface="Courier New"/>
                <a:cs typeface="Courier New"/>
              </a:rPr>
              <a:t>aabb</a:t>
            </a:r>
            <a:endParaRPr lang="de-DE" dirty="0" smtClean="0">
              <a:latin typeface="Courier New"/>
              <a:cs typeface="Courier New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14800" y="1600200"/>
            <a:ext cx="3308350" cy="3048000"/>
            <a:chOff x="2784" y="624"/>
            <a:chExt cx="2084" cy="192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264" y="1104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320" y="720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P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264" y="2208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Q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456" y="624"/>
              <a:ext cx="864" cy="432"/>
            </a:xfrm>
            <a:custGeom>
              <a:avLst/>
              <a:gdLst>
                <a:gd name="T0" fmla="*/ 0 w 864"/>
                <a:gd name="T1" fmla="*/ 432 h 432"/>
                <a:gd name="T2" fmla="*/ 240 w 864"/>
                <a:gd name="T3" fmla="*/ 48 h 432"/>
                <a:gd name="T4" fmla="*/ 864 w 864"/>
                <a:gd name="T5" fmla="*/ 14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32">
                  <a:moveTo>
                    <a:pt x="0" y="432"/>
                  </a:moveTo>
                  <a:cubicBezTo>
                    <a:pt x="48" y="264"/>
                    <a:pt x="96" y="96"/>
                    <a:pt x="240" y="48"/>
                  </a:cubicBezTo>
                  <a:cubicBezTo>
                    <a:pt x="384" y="0"/>
                    <a:pt x="624" y="72"/>
                    <a:pt x="864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52" y="864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288 w 720"/>
                <a:gd name="T3" fmla="*/ 48 h 240"/>
                <a:gd name="T4" fmla="*/ 720 w 72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cubicBezTo>
                    <a:pt x="84" y="164"/>
                    <a:pt x="168" y="88"/>
                    <a:pt x="288" y="48"/>
                  </a:cubicBezTo>
                  <a:cubicBezTo>
                    <a:pt x="408" y="8"/>
                    <a:pt x="564" y="4"/>
                    <a:pt x="7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648" y="1008"/>
              <a:ext cx="672" cy="288"/>
            </a:xfrm>
            <a:custGeom>
              <a:avLst/>
              <a:gdLst>
                <a:gd name="T0" fmla="*/ 672 w 672"/>
                <a:gd name="T1" fmla="*/ 0 h 288"/>
                <a:gd name="T2" fmla="*/ 384 w 672"/>
                <a:gd name="T3" fmla="*/ 240 h 288"/>
                <a:gd name="T4" fmla="*/ 0 w 67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672" y="0"/>
                  </a:moveTo>
                  <a:cubicBezTo>
                    <a:pt x="584" y="96"/>
                    <a:pt x="496" y="192"/>
                    <a:pt x="384" y="240"/>
                  </a:cubicBezTo>
                  <a:cubicBezTo>
                    <a:pt x="272" y="288"/>
                    <a:pt x="136" y="288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648" y="1104"/>
              <a:ext cx="864" cy="432"/>
            </a:xfrm>
            <a:custGeom>
              <a:avLst/>
              <a:gdLst>
                <a:gd name="T0" fmla="*/ 864 w 864"/>
                <a:gd name="T1" fmla="*/ 0 h 432"/>
                <a:gd name="T2" fmla="*/ 720 w 864"/>
                <a:gd name="T3" fmla="*/ 384 h 432"/>
                <a:gd name="T4" fmla="*/ 0 w 864"/>
                <a:gd name="T5" fmla="*/ 28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32">
                  <a:moveTo>
                    <a:pt x="864" y="0"/>
                  </a:moveTo>
                  <a:cubicBezTo>
                    <a:pt x="864" y="168"/>
                    <a:pt x="864" y="336"/>
                    <a:pt x="720" y="384"/>
                  </a:cubicBezTo>
                  <a:cubicBezTo>
                    <a:pt x="576" y="432"/>
                    <a:pt x="288" y="360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48" y="1440"/>
              <a:ext cx="344" cy="816"/>
            </a:xfrm>
            <a:custGeom>
              <a:avLst/>
              <a:gdLst>
                <a:gd name="T0" fmla="*/ 0 w 344"/>
                <a:gd name="T1" fmla="*/ 0 h 816"/>
                <a:gd name="T2" fmla="*/ 336 w 344"/>
                <a:gd name="T3" fmla="*/ 384 h 816"/>
                <a:gd name="T4" fmla="*/ 48 w 3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" h="816">
                  <a:moveTo>
                    <a:pt x="0" y="0"/>
                  </a:moveTo>
                  <a:cubicBezTo>
                    <a:pt x="164" y="124"/>
                    <a:pt x="328" y="248"/>
                    <a:pt x="336" y="384"/>
                  </a:cubicBezTo>
                  <a:cubicBezTo>
                    <a:pt x="344" y="520"/>
                    <a:pt x="196" y="668"/>
                    <a:pt x="48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4" y="1440"/>
              <a:ext cx="144" cy="720"/>
            </a:xfrm>
            <a:custGeom>
              <a:avLst/>
              <a:gdLst>
                <a:gd name="T0" fmla="*/ 0 w 144"/>
                <a:gd name="T1" fmla="*/ 0 h 720"/>
                <a:gd name="T2" fmla="*/ 144 w 144"/>
                <a:gd name="T3" fmla="*/ 384 h 720"/>
                <a:gd name="T4" fmla="*/ 0 w 144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32"/>
                    <a:pt x="144" y="264"/>
                    <a:pt x="144" y="384"/>
                  </a:cubicBezTo>
                  <a:cubicBezTo>
                    <a:pt x="144" y="504"/>
                    <a:pt x="72" y="612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256" y="1488"/>
              <a:ext cx="104" cy="672"/>
            </a:xfrm>
            <a:custGeom>
              <a:avLst/>
              <a:gdLst>
                <a:gd name="T0" fmla="*/ 104 w 104"/>
                <a:gd name="T1" fmla="*/ 672 h 672"/>
                <a:gd name="T2" fmla="*/ 8 w 104"/>
                <a:gd name="T3" fmla="*/ 288 h 672"/>
                <a:gd name="T4" fmla="*/ 56 w 104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672">
                  <a:moveTo>
                    <a:pt x="104" y="672"/>
                  </a:moveTo>
                  <a:cubicBezTo>
                    <a:pt x="60" y="536"/>
                    <a:pt x="16" y="400"/>
                    <a:pt x="8" y="288"/>
                  </a:cubicBezTo>
                  <a:cubicBezTo>
                    <a:pt x="0" y="176"/>
                    <a:pt x="28" y="88"/>
                    <a:pt x="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24" y="1440"/>
              <a:ext cx="240" cy="816"/>
            </a:xfrm>
            <a:custGeom>
              <a:avLst/>
              <a:gdLst>
                <a:gd name="T0" fmla="*/ 240 w 240"/>
                <a:gd name="T1" fmla="*/ 816 h 816"/>
                <a:gd name="T2" fmla="*/ 0 w 240"/>
                <a:gd name="T3" fmla="*/ 432 h 816"/>
                <a:gd name="T4" fmla="*/ 240 w 240"/>
                <a:gd name="T5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816">
                  <a:moveTo>
                    <a:pt x="240" y="816"/>
                  </a:moveTo>
                  <a:cubicBezTo>
                    <a:pt x="120" y="692"/>
                    <a:pt x="0" y="568"/>
                    <a:pt x="0" y="432"/>
                  </a:cubicBezTo>
                  <a:cubicBezTo>
                    <a:pt x="0" y="296"/>
                    <a:pt x="120" y="148"/>
                    <a:pt x="2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120" y="624"/>
              <a:ext cx="4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a:</a:t>
              </a:r>
              <a:r>
                <a:rPr lang="de-DE" sz="1600" dirty="0" smtClean="0"/>
                <a:t>0.25</a:t>
              </a:r>
              <a:endParaRPr lang="de-DE" sz="1600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696" y="864"/>
              <a:ext cx="4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b:</a:t>
              </a:r>
              <a:r>
                <a:rPr lang="de-DE" sz="1600" dirty="0" smtClean="0"/>
                <a:t>0.25</a:t>
              </a:r>
              <a:endParaRPr lang="de-DE" sz="1600" dirty="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6" y="1152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a</a:t>
              </a:r>
              <a:r>
                <a:rPr lang="de-DE" sz="1600" dirty="0" smtClean="0"/>
                <a:t>:0.5</a:t>
              </a:r>
              <a:endParaRPr lang="de-DE" sz="1600" dirty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464" y="1248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b:</a:t>
              </a:r>
              <a:r>
                <a:rPr lang="de-DE" sz="1600" dirty="0" smtClean="0"/>
                <a:t>0.5</a:t>
              </a:r>
              <a:endParaRPr lang="de-DE" sz="1600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792" y="2016"/>
              <a:ext cx="4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a:</a:t>
              </a:r>
              <a:r>
                <a:rPr lang="de-DE" sz="1600" dirty="0" smtClean="0"/>
                <a:t>0.25</a:t>
              </a:r>
              <a:endParaRPr lang="de-DE" sz="1600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56" y="1680"/>
              <a:ext cx="476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b:</a:t>
              </a:r>
              <a:r>
                <a:rPr lang="de-DE" sz="1600" dirty="0" smtClean="0"/>
                <a:t>0.25</a:t>
              </a:r>
              <a:endParaRPr lang="de-DE" sz="1600" dirty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120" y="1824"/>
              <a:ext cx="404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 smtClean="0"/>
                <a:t>b:0.5</a:t>
              </a:r>
              <a:endParaRPr lang="de-DE" sz="1600" dirty="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784" y="1488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dirty="0"/>
                <a:t>a:</a:t>
              </a:r>
              <a:r>
                <a:rPr lang="de-DE" sz="1600" dirty="0" smtClean="0"/>
                <a:t>0.5</a:t>
              </a:r>
              <a:endParaRPr lang="de-DE" sz="1600" dirty="0"/>
            </a:p>
          </p:txBody>
        </p:sp>
      </p:grp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1219200" y="220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N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895600" y="1600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P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2192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/>
              <a:t>Q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620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1676400" y="1828800"/>
            <a:ext cx="1143000" cy="381000"/>
          </a:xfrm>
          <a:custGeom>
            <a:avLst/>
            <a:gdLst>
              <a:gd name="T0" fmla="*/ 0 w 720"/>
              <a:gd name="T1" fmla="*/ 240 h 240"/>
              <a:gd name="T2" fmla="*/ 288 w 720"/>
              <a:gd name="T3" fmla="*/ 48 h 240"/>
              <a:gd name="T4" fmla="*/ 720 w 72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cubicBezTo>
                  <a:pt x="84" y="164"/>
                  <a:pt x="168" y="88"/>
                  <a:pt x="288" y="48"/>
                </a:cubicBezTo>
                <a:cubicBezTo>
                  <a:pt x="408" y="8"/>
                  <a:pt x="564" y="4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828800" y="2057400"/>
            <a:ext cx="1066800" cy="457200"/>
          </a:xfrm>
          <a:custGeom>
            <a:avLst/>
            <a:gdLst>
              <a:gd name="T0" fmla="*/ 672 w 672"/>
              <a:gd name="T1" fmla="*/ 0 h 288"/>
              <a:gd name="T2" fmla="*/ 384 w 672"/>
              <a:gd name="T3" fmla="*/ 240 h 288"/>
              <a:gd name="T4" fmla="*/ 0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672" y="0"/>
                </a:moveTo>
                <a:cubicBezTo>
                  <a:pt x="584" y="96"/>
                  <a:pt x="496" y="192"/>
                  <a:pt x="384" y="240"/>
                </a:cubicBezTo>
                <a:cubicBezTo>
                  <a:pt x="272" y="288"/>
                  <a:pt x="136" y="288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828800" y="2743200"/>
            <a:ext cx="546100" cy="1295400"/>
          </a:xfrm>
          <a:custGeom>
            <a:avLst/>
            <a:gdLst>
              <a:gd name="T0" fmla="*/ 0 w 344"/>
              <a:gd name="T1" fmla="*/ 0 h 816"/>
              <a:gd name="T2" fmla="*/ 336 w 344"/>
              <a:gd name="T3" fmla="*/ 384 h 816"/>
              <a:gd name="T4" fmla="*/ 48 w 344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816">
                <a:moveTo>
                  <a:pt x="0" y="0"/>
                </a:moveTo>
                <a:cubicBezTo>
                  <a:pt x="164" y="124"/>
                  <a:pt x="328" y="248"/>
                  <a:pt x="336" y="384"/>
                </a:cubicBezTo>
                <a:cubicBezTo>
                  <a:pt x="344" y="520"/>
                  <a:pt x="196" y="668"/>
                  <a:pt x="48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838200" y="2743200"/>
            <a:ext cx="381000" cy="1295400"/>
          </a:xfrm>
          <a:custGeom>
            <a:avLst/>
            <a:gdLst>
              <a:gd name="T0" fmla="*/ 240 w 240"/>
              <a:gd name="T1" fmla="*/ 816 h 816"/>
              <a:gd name="T2" fmla="*/ 0 w 240"/>
              <a:gd name="T3" fmla="*/ 432 h 816"/>
              <a:gd name="T4" fmla="*/ 240 w 240"/>
              <a:gd name="T5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816">
                <a:moveTo>
                  <a:pt x="240" y="816"/>
                </a:moveTo>
                <a:cubicBezTo>
                  <a:pt x="120" y="692"/>
                  <a:pt x="0" y="568"/>
                  <a:pt x="0" y="432"/>
                </a:cubicBezTo>
                <a:cubicBezTo>
                  <a:pt x="0" y="296"/>
                  <a:pt x="120" y="148"/>
                  <a:pt x="2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828800" y="1600200"/>
            <a:ext cx="641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 dirty="0"/>
              <a:t>a:</a:t>
            </a:r>
            <a:r>
              <a:rPr lang="de-DE" sz="1600" dirty="0" smtClean="0"/>
              <a:t>0.5</a:t>
            </a:r>
            <a:endParaRPr lang="de-DE" sz="1600" dirty="0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2514600" y="22860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a:1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752600" y="3200400"/>
            <a:ext cx="641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 dirty="0"/>
              <a:t>b:</a:t>
            </a:r>
            <a:r>
              <a:rPr lang="de-DE" sz="1600" dirty="0" smtClean="0"/>
              <a:t>0.5</a:t>
            </a:r>
            <a:endParaRPr lang="de-DE" sz="1600" dirty="0"/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914400" y="3200400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600"/>
              <a:t>b:1</a:t>
            </a:r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669925" y="4611688"/>
            <a:ext cx="1522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/>
                <a:cs typeface="Calibri"/>
              </a:rPr>
              <a:t>correct</a:t>
            </a:r>
            <a:r>
              <a:rPr lang="de-DE" dirty="0" smtClean="0">
                <a:latin typeface="Calibri"/>
                <a:cs typeface="Calibri"/>
              </a:rPr>
              <a:t> HMM</a:t>
            </a:r>
            <a:r>
              <a:rPr lang="de-DE" dirty="0">
                <a:latin typeface="Calibri"/>
                <a:cs typeface="Calibri"/>
              </a:rPr>
              <a:t/>
            </a:r>
            <a:br>
              <a:rPr lang="de-DE" dirty="0">
                <a:latin typeface="Calibri"/>
                <a:cs typeface="Calibri"/>
              </a:rPr>
            </a:br>
            <a:r>
              <a:rPr lang="de-DE" dirty="0">
                <a:latin typeface="Calibri"/>
                <a:cs typeface="Calibri"/>
              </a:rPr>
              <a:t>P(</a:t>
            </a:r>
            <a:r>
              <a:rPr lang="de-DE" dirty="0" err="1">
                <a:latin typeface="Courier New"/>
                <a:cs typeface="Courier New"/>
              </a:rPr>
              <a:t>aabb</a:t>
            </a:r>
            <a:r>
              <a:rPr lang="de-DE" dirty="0">
                <a:latin typeface="Calibri"/>
                <a:cs typeface="Calibri"/>
              </a:rPr>
              <a:t>)=0.25</a:t>
            </a:r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4343400" y="4648200"/>
            <a:ext cx="24934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>
                <a:latin typeface="Calibri"/>
                <a:cs typeface="Calibri"/>
              </a:rPr>
              <a:t>HMM </a:t>
            </a:r>
            <a:r>
              <a:rPr lang="de-DE" dirty="0" err="1" smtClean="0">
                <a:latin typeface="Calibri"/>
                <a:cs typeface="Calibri"/>
              </a:rPr>
              <a:t>with</a:t>
            </a:r>
            <a:r>
              <a:rPr lang="de-DE" dirty="0" smtClean="0">
                <a:latin typeface="Calibri"/>
                <a:cs typeface="Calibri"/>
              </a:rPr>
              <a:t> </a:t>
            </a:r>
            <a:r>
              <a:rPr lang="de-DE" dirty="0" err="1" smtClean="0">
                <a:latin typeface="Calibri"/>
                <a:cs typeface="Calibri"/>
              </a:rPr>
              <a:t>critical</a:t>
            </a:r>
            <a:r>
              <a:rPr lang="de-DE" dirty="0" smtClean="0">
                <a:latin typeface="Calibri"/>
                <a:cs typeface="Calibri"/>
              </a:rPr>
              <a:t> </a:t>
            </a:r>
            <a:r>
              <a:rPr lang="de-DE" dirty="0" err="1" smtClean="0">
                <a:latin typeface="Calibri"/>
                <a:cs typeface="Calibri"/>
              </a:rPr>
              <a:t>point</a:t>
            </a:r>
            <a:r>
              <a:rPr lang="de-DE" dirty="0">
                <a:latin typeface="Calibri"/>
                <a:cs typeface="Calibri"/>
              </a:rPr>
              <a:t/>
            </a:r>
            <a:br>
              <a:rPr lang="de-DE" dirty="0">
                <a:latin typeface="Calibri"/>
                <a:cs typeface="Calibri"/>
              </a:rPr>
            </a:br>
            <a:r>
              <a:rPr lang="de-DE" dirty="0">
                <a:latin typeface="Calibri"/>
                <a:cs typeface="Calibri"/>
              </a:rPr>
              <a:t>P</a:t>
            </a:r>
            <a:r>
              <a:rPr lang="de-DE" dirty="0" smtClean="0">
                <a:latin typeface="Calibri"/>
                <a:cs typeface="Calibri"/>
              </a:rPr>
              <a:t>(</a:t>
            </a:r>
            <a:r>
              <a:rPr lang="de-DE" dirty="0" err="1">
                <a:latin typeface="Courier New"/>
                <a:cs typeface="Courier New"/>
              </a:rPr>
              <a:t>aabb</a:t>
            </a:r>
            <a:r>
              <a:rPr lang="de-DE" dirty="0" smtClean="0">
                <a:latin typeface="Calibri"/>
                <a:cs typeface="Calibri"/>
              </a:rPr>
              <a:t>)</a:t>
            </a:r>
            <a:r>
              <a:rPr lang="de-DE" dirty="0">
                <a:latin typeface="Calibri"/>
                <a:cs typeface="Calibri"/>
              </a:rPr>
              <a:t>=</a:t>
            </a:r>
            <a:r>
              <a:rPr lang="de-DE" dirty="0" smtClean="0">
                <a:latin typeface="Calibri"/>
                <a:cs typeface="Calibri"/>
              </a:rPr>
              <a:t>0.0625</a:t>
            </a:r>
            <a:endParaRPr lang="de-DE" dirty="0">
              <a:latin typeface="Calibri"/>
              <a:cs typeface="Calibri"/>
            </a:endParaRPr>
          </a:p>
        </p:txBody>
      </p:sp>
      <p:sp>
        <p:nvSpPr>
          <p:cNvPr id="4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4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341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714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Dealing with critical points: Add noise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4953000"/>
            <a:ext cx="8640763" cy="13525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Add noise: small random changes in transition probabilities lead to a decision but do not change overall convergence in most cases.</a:t>
            </a:r>
            <a:endParaRPr lang="en-US" sz="2400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50812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81000" y="3794125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57400" y="295592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7400" y="3870325"/>
            <a:ext cx="5743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Calibri"/>
                <a:cs typeface="Calibri"/>
              </a:rPr>
              <a:t>critical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 err="1" smtClean="0">
                <a:latin typeface="Calibri"/>
                <a:cs typeface="Calibri"/>
              </a:rPr>
              <a:t>points</a:t>
            </a:r>
            <a:r>
              <a:rPr lang="de-DE" sz="2000" dirty="0" smtClean="0">
                <a:latin typeface="Calibri"/>
                <a:cs typeface="Calibri"/>
              </a:rPr>
              <a:t>: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direction</a:t>
            </a:r>
            <a:r>
              <a:rPr lang="de-DE" sz="2000" dirty="0" smtClean="0"/>
              <a:t>, </a:t>
            </a:r>
            <a:r>
              <a:rPr lang="de-DE" sz="2000" dirty="0" err="1" smtClean="0"/>
              <a:t>yet</a:t>
            </a:r>
            <a:r>
              <a:rPr lang="de-DE" sz="2000" dirty="0" smtClean="0"/>
              <a:t> not </a:t>
            </a:r>
            <a:r>
              <a:rPr lang="de-DE" sz="2000" dirty="0" err="1" smtClean="0"/>
              <a:t>at</a:t>
            </a:r>
            <a:r>
              <a:rPr lang="de-DE" sz="2000" dirty="0" smtClean="0"/>
              <a:t> </a:t>
            </a:r>
            <a:r>
              <a:rPr lang="de-DE" sz="2000" dirty="0" err="1" smtClean="0"/>
              <a:t>local</a:t>
            </a:r>
            <a:r>
              <a:rPr lang="de-DE" sz="2000" dirty="0" smtClean="0"/>
              <a:t> </a:t>
            </a:r>
            <a:r>
              <a:rPr lang="de-DE" sz="2000" dirty="0" err="1" smtClean="0"/>
              <a:t>maximum</a:t>
            </a:r>
            <a:endParaRPr lang="de-DE" sz="2000" dirty="0">
              <a:latin typeface="Arial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33400" y="1597025"/>
            <a:ext cx="4114800" cy="1384300"/>
          </a:xfrm>
          <a:custGeom>
            <a:avLst/>
            <a:gdLst>
              <a:gd name="T0" fmla="*/ 0 w 2592"/>
              <a:gd name="T1" fmla="*/ 712 h 872"/>
              <a:gd name="T2" fmla="*/ 432 w 2592"/>
              <a:gd name="T3" fmla="*/ 376 h 872"/>
              <a:gd name="T4" fmla="*/ 960 w 2592"/>
              <a:gd name="T5" fmla="*/ 856 h 872"/>
              <a:gd name="T6" fmla="*/ 1488 w 2592"/>
              <a:gd name="T7" fmla="*/ 472 h 872"/>
              <a:gd name="T8" fmla="*/ 1632 w 2592"/>
              <a:gd name="T9" fmla="*/ 424 h 872"/>
              <a:gd name="T10" fmla="*/ 2112 w 2592"/>
              <a:gd name="T11" fmla="*/ 40 h 872"/>
              <a:gd name="T12" fmla="*/ 2592 w 2592"/>
              <a:gd name="T13" fmla="*/ 18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2" h="872">
                <a:moveTo>
                  <a:pt x="0" y="712"/>
                </a:moveTo>
                <a:cubicBezTo>
                  <a:pt x="136" y="532"/>
                  <a:pt x="272" y="352"/>
                  <a:pt x="432" y="376"/>
                </a:cubicBezTo>
                <a:cubicBezTo>
                  <a:pt x="592" y="400"/>
                  <a:pt x="784" y="840"/>
                  <a:pt x="960" y="856"/>
                </a:cubicBezTo>
                <a:cubicBezTo>
                  <a:pt x="1136" y="872"/>
                  <a:pt x="1376" y="544"/>
                  <a:pt x="1488" y="472"/>
                </a:cubicBezTo>
                <a:cubicBezTo>
                  <a:pt x="1600" y="400"/>
                  <a:pt x="1528" y="496"/>
                  <a:pt x="1632" y="424"/>
                </a:cubicBezTo>
                <a:cubicBezTo>
                  <a:pt x="1736" y="352"/>
                  <a:pt x="1952" y="80"/>
                  <a:pt x="2112" y="40"/>
                </a:cubicBezTo>
                <a:cubicBezTo>
                  <a:pt x="2272" y="0"/>
                  <a:pt x="2432" y="92"/>
                  <a:pt x="2592" y="1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48000" y="2346325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375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6195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What about the Zeros?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Minimizing the cross entropy means: transitions that never occur in the training will converge to 0.</a:t>
            </a:r>
          </a:p>
          <a:p>
            <a:endParaRPr lang="en-US" sz="2000" dirty="0"/>
          </a:p>
          <a:p>
            <a:r>
              <a:rPr lang="en-US" sz="2000" dirty="0" smtClean="0"/>
              <a:t>In the example </a:t>
            </a:r>
            <a:r>
              <a:rPr lang="en-US" sz="2000" dirty="0" err="1" smtClean="0">
                <a:latin typeface="Courier New"/>
                <a:cs typeface="Courier New"/>
              </a:rPr>
              <a:t>ababb</a:t>
            </a:r>
            <a:r>
              <a:rPr lang="en-US" sz="2000" dirty="0" smtClean="0"/>
              <a:t>: sequence “</a:t>
            </a:r>
            <a:r>
              <a:rPr lang="en-US" sz="2000" dirty="0" err="1" smtClean="0"/>
              <a:t>aa</a:t>
            </a:r>
            <a:r>
              <a:rPr lang="en-US" sz="2000" dirty="0" smtClean="0"/>
              <a:t>” never occurs: </a:t>
            </a:r>
            <a:r>
              <a:rPr lang="en-US" sz="2000" i="1" dirty="0" smtClean="0"/>
              <a:t>P(</a:t>
            </a:r>
            <a:r>
              <a:rPr lang="en-US" sz="2000" i="1" dirty="0" err="1" smtClean="0"/>
              <a:t>N|</a:t>
            </a:r>
            <a:r>
              <a:rPr lang="en-US" sz="2000" dirty="0" err="1" smtClean="0"/>
              <a:t>a</a:t>
            </a:r>
            <a:r>
              <a:rPr lang="en-US" sz="2000" i="1" dirty="0" err="1" smtClean="0"/>
              <a:t>,N</a:t>
            </a:r>
            <a:r>
              <a:rPr lang="en-US" sz="2000" i="1" dirty="0" smtClean="0"/>
              <a:t>)</a:t>
            </a:r>
            <a:r>
              <a:rPr lang="en-US" sz="2000" dirty="0" smtClean="0"/>
              <a:t> goes to 0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Solution: Smoothing and back-off of counts</a:t>
            </a:r>
          </a:p>
          <a:p>
            <a:r>
              <a:rPr lang="en-US" sz="2000" dirty="0" smtClean="0"/>
              <a:t>Longer training sequences always help, but increase training time</a:t>
            </a:r>
            <a:endParaRPr lang="en-US" sz="2000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3246718"/>
            <a:ext cx="3505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227918" y="3031564"/>
            <a:ext cx="698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/>
              <a:t>a:</a:t>
            </a:r>
            <a:r>
              <a:rPr lang="de-DE" sz="1800" dirty="0" smtClean="0"/>
              <a:t>0.0</a:t>
            </a:r>
            <a:endParaRPr lang="de-DE" sz="1800" dirty="0"/>
          </a:p>
        </p:txBody>
      </p: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914400" y="3059112"/>
            <a:ext cx="3124200" cy="2046288"/>
            <a:chOff x="1008" y="720"/>
            <a:chExt cx="1968" cy="1289"/>
          </a:xfrm>
        </p:grpSpPr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1198" y="1217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N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2779" y="1181"/>
              <a:ext cx="197" cy="2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V</a:t>
              </a: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1193" y="1501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1395" y="1005"/>
              <a:ext cx="1359" cy="212"/>
            </a:xfrm>
            <a:custGeom>
              <a:avLst/>
              <a:gdLst>
                <a:gd name="T0" fmla="*/ 0 w 2640"/>
                <a:gd name="T1" fmla="*/ 632 h 632"/>
                <a:gd name="T2" fmla="*/ 1056 w 2640"/>
                <a:gd name="T3" fmla="*/ 8 h 632"/>
                <a:gd name="T4" fmla="*/ 2640 w 2640"/>
                <a:gd name="T5" fmla="*/ 58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632">
                  <a:moveTo>
                    <a:pt x="0" y="632"/>
                  </a:moveTo>
                  <a:cubicBezTo>
                    <a:pt x="308" y="324"/>
                    <a:pt x="616" y="16"/>
                    <a:pt x="1056" y="8"/>
                  </a:cubicBezTo>
                  <a:cubicBezTo>
                    <a:pt x="1496" y="0"/>
                    <a:pt x="2068" y="292"/>
                    <a:pt x="2640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"/>
            <p:cNvSpPr>
              <a:spLocks/>
            </p:cNvSpPr>
            <p:nvPr/>
          </p:nvSpPr>
          <p:spPr bwMode="auto">
            <a:xfrm>
              <a:off x="1444" y="1430"/>
              <a:ext cx="1310" cy="212"/>
            </a:xfrm>
            <a:custGeom>
              <a:avLst/>
              <a:gdLst>
                <a:gd name="T0" fmla="*/ 2544 w 2544"/>
                <a:gd name="T1" fmla="*/ 0 h 288"/>
                <a:gd name="T2" fmla="*/ 1200 w 2544"/>
                <a:gd name="T3" fmla="*/ 288 h 288"/>
                <a:gd name="T4" fmla="*/ 0 w 25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288">
                  <a:moveTo>
                    <a:pt x="2544" y="0"/>
                  </a:moveTo>
                  <a:cubicBezTo>
                    <a:pt x="2084" y="144"/>
                    <a:pt x="1624" y="288"/>
                    <a:pt x="1200" y="288"/>
                  </a:cubicBezTo>
                  <a:cubicBezTo>
                    <a:pt x="776" y="288"/>
                    <a:pt x="388" y="1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056" y="1776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</a:t>
              </a:r>
              <a:r>
                <a:rPr lang="de-DE" sz="1800" dirty="0" smtClean="0"/>
                <a:t>0.48</a:t>
              </a:r>
              <a:endParaRPr lang="de-DE" sz="1800" dirty="0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1728" y="816"/>
              <a:ext cx="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 </a:t>
              </a:r>
              <a:r>
                <a:rPr lang="de-DE" sz="1800" dirty="0" smtClean="0"/>
                <a:t>0.04</a:t>
              </a:r>
              <a:endParaRPr lang="de-DE" sz="1800" dirty="0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1872" y="139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b: </a:t>
              </a:r>
              <a:r>
                <a:rPr lang="de-DE" sz="1800" dirty="0" smtClean="0"/>
                <a:t>1.0</a:t>
              </a:r>
              <a:endParaRPr lang="de-DE" sz="1800" dirty="0"/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 rot="-11043943">
              <a:off x="1104" y="912"/>
              <a:ext cx="268" cy="295"/>
            </a:xfrm>
            <a:custGeom>
              <a:avLst/>
              <a:gdLst>
                <a:gd name="T0" fmla="*/ 344 w 520"/>
                <a:gd name="T1" fmla="*/ 0 h 400"/>
                <a:gd name="T2" fmla="*/ 488 w 520"/>
                <a:gd name="T3" fmla="*/ 240 h 400"/>
                <a:gd name="T4" fmla="*/ 152 w 520"/>
                <a:gd name="T5" fmla="*/ 384 h 400"/>
                <a:gd name="T6" fmla="*/ 8 w 520"/>
                <a:gd name="T7" fmla="*/ 144 h 400"/>
                <a:gd name="T8" fmla="*/ 104 w 520"/>
                <a:gd name="T9" fmla="*/ 4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400">
                  <a:moveTo>
                    <a:pt x="344" y="0"/>
                  </a:moveTo>
                  <a:cubicBezTo>
                    <a:pt x="432" y="88"/>
                    <a:pt x="520" y="176"/>
                    <a:pt x="488" y="240"/>
                  </a:cubicBezTo>
                  <a:cubicBezTo>
                    <a:pt x="456" y="304"/>
                    <a:pt x="232" y="400"/>
                    <a:pt x="152" y="384"/>
                  </a:cubicBezTo>
                  <a:cubicBezTo>
                    <a:pt x="72" y="368"/>
                    <a:pt x="16" y="200"/>
                    <a:pt x="8" y="144"/>
                  </a:cubicBezTo>
                  <a:cubicBezTo>
                    <a:pt x="0" y="88"/>
                    <a:pt x="52" y="68"/>
                    <a:pt x="10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1008" y="720"/>
              <a:ext cx="5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800" dirty="0"/>
                <a:t>a:</a:t>
              </a:r>
              <a:r>
                <a:rPr lang="de-DE" sz="1800" dirty="0" smtClean="0"/>
                <a:t>0.48</a:t>
              </a:r>
              <a:endParaRPr lang="de-DE" sz="1800" dirty="0"/>
            </a:p>
          </p:txBody>
        </p:sp>
      </p:grpSp>
      <p:sp>
        <p:nvSpPr>
          <p:cNvPr id="43" name="Line 23"/>
          <p:cNvSpPr>
            <a:spLocks noChangeShapeType="1"/>
          </p:cNvSpPr>
          <p:nvPr/>
        </p:nvSpPr>
        <p:spPr bwMode="auto">
          <a:xfrm>
            <a:off x="152400" y="403860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04800" y="3668712"/>
            <a:ext cx="672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800" dirty="0" smtClean="0"/>
              <a:t>ε:</a:t>
            </a:r>
            <a:r>
              <a:rPr lang="de-DE" dirty="0" smtClean="0"/>
              <a:t>1</a:t>
            </a:r>
            <a:r>
              <a:rPr lang="de-DE" sz="1800" dirty="0" smtClean="0"/>
              <a:t>.0</a:t>
            </a:r>
            <a:endParaRPr lang="de-DE" sz="1800" dirty="0"/>
          </a:p>
        </p:txBody>
      </p:sp>
      <p:sp>
        <p:nvSpPr>
          <p:cNvPr id="2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5992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365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Hill climbing: </a:t>
            </a:r>
            <a:br>
              <a:rPr lang="en-US" sz="3600" dirty="0" smtClean="0"/>
            </a:br>
            <a:r>
              <a:rPr lang="en-US" sz="3600" dirty="0" smtClean="0"/>
              <a:t>only local maxima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4419600"/>
            <a:ext cx="8640763" cy="1962150"/>
          </a:xfrm>
        </p:spPr>
        <p:txBody>
          <a:bodyPr/>
          <a:lstStyle/>
          <a:p>
            <a:r>
              <a:rPr lang="en-US" sz="2200" dirty="0" smtClean="0"/>
              <a:t>EM algorithm implements hill climbing</a:t>
            </a:r>
          </a:p>
          <a:p>
            <a:r>
              <a:rPr lang="en-US" sz="2200" dirty="0" smtClean="0"/>
              <a:t>in case many local maxima exist, the result is heavily dependent on initialization. Chance of hitting the global maximum is very small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Strategy: Restart a few times with different initializations and observe. 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636712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81000" y="3922712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33400" y="1573212"/>
            <a:ext cx="6324600" cy="2095500"/>
          </a:xfrm>
          <a:custGeom>
            <a:avLst/>
            <a:gdLst>
              <a:gd name="T0" fmla="*/ 0 w 3984"/>
              <a:gd name="T1" fmla="*/ 760 h 1320"/>
              <a:gd name="T2" fmla="*/ 240 w 3984"/>
              <a:gd name="T3" fmla="*/ 520 h 1320"/>
              <a:gd name="T4" fmla="*/ 480 w 3984"/>
              <a:gd name="T5" fmla="*/ 952 h 1320"/>
              <a:gd name="T6" fmla="*/ 720 w 3984"/>
              <a:gd name="T7" fmla="*/ 808 h 1320"/>
              <a:gd name="T8" fmla="*/ 960 w 3984"/>
              <a:gd name="T9" fmla="*/ 1096 h 1320"/>
              <a:gd name="T10" fmla="*/ 1200 w 3984"/>
              <a:gd name="T11" fmla="*/ 568 h 1320"/>
              <a:gd name="T12" fmla="*/ 1344 w 3984"/>
              <a:gd name="T13" fmla="*/ 1240 h 1320"/>
              <a:gd name="T14" fmla="*/ 1680 w 3984"/>
              <a:gd name="T15" fmla="*/ 88 h 1320"/>
              <a:gd name="T16" fmla="*/ 1968 w 3984"/>
              <a:gd name="T17" fmla="*/ 712 h 1320"/>
              <a:gd name="T18" fmla="*/ 2352 w 3984"/>
              <a:gd name="T19" fmla="*/ 376 h 1320"/>
              <a:gd name="T20" fmla="*/ 2736 w 3984"/>
              <a:gd name="T21" fmla="*/ 808 h 1320"/>
              <a:gd name="T22" fmla="*/ 3120 w 3984"/>
              <a:gd name="T23" fmla="*/ 136 h 1320"/>
              <a:gd name="T24" fmla="*/ 3744 w 3984"/>
              <a:gd name="T25" fmla="*/ 1048 h 1320"/>
              <a:gd name="T26" fmla="*/ 3984 w 3984"/>
              <a:gd name="T27" fmla="*/ 568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84" h="1320">
                <a:moveTo>
                  <a:pt x="0" y="760"/>
                </a:moveTo>
                <a:cubicBezTo>
                  <a:pt x="80" y="624"/>
                  <a:pt x="160" y="488"/>
                  <a:pt x="240" y="520"/>
                </a:cubicBezTo>
                <a:cubicBezTo>
                  <a:pt x="320" y="552"/>
                  <a:pt x="400" y="904"/>
                  <a:pt x="480" y="952"/>
                </a:cubicBezTo>
                <a:cubicBezTo>
                  <a:pt x="560" y="1000"/>
                  <a:pt x="640" y="784"/>
                  <a:pt x="720" y="808"/>
                </a:cubicBezTo>
                <a:cubicBezTo>
                  <a:pt x="800" y="832"/>
                  <a:pt x="880" y="1136"/>
                  <a:pt x="960" y="1096"/>
                </a:cubicBezTo>
                <a:cubicBezTo>
                  <a:pt x="1040" y="1056"/>
                  <a:pt x="1136" y="544"/>
                  <a:pt x="1200" y="568"/>
                </a:cubicBezTo>
                <a:cubicBezTo>
                  <a:pt x="1264" y="592"/>
                  <a:pt x="1264" y="1320"/>
                  <a:pt x="1344" y="1240"/>
                </a:cubicBezTo>
                <a:cubicBezTo>
                  <a:pt x="1424" y="1160"/>
                  <a:pt x="1576" y="176"/>
                  <a:pt x="1680" y="88"/>
                </a:cubicBezTo>
                <a:cubicBezTo>
                  <a:pt x="1784" y="0"/>
                  <a:pt x="1856" y="664"/>
                  <a:pt x="1968" y="712"/>
                </a:cubicBezTo>
                <a:cubicBezTo>
                  <a:pt x="2080" y="760"/>
                  <a:pt x="2224" y="360"/>
                  <a:pt x="2352" y="376"/>
                </a:cubicBezTo>
                <a:cubicBezTo>
                  <a:pt x="2480" y="392"/>
                  <a:pt x="2608" y="848"/>
                  <a:pt x="2736" y="808"/>
                </a:cubicBezTo>
                <a:cubicBezTo>
                  <a:pt x="2864" y="768"/>
                  <a:pt x="2952" y="96"/>
                  <a:pt x="3120" y="136"/>
                </a:cubicBezTo>
                <a:cubicBezTo>
                  <a:pt x="3288" y="176"/>
                  <a:pt x="3600" y="976"/>
                  <a:pt x="3744" y="1048"/>
                </a:cubicBezTo>
                <a:cubicBezTo>
                  <a:pt x="3888" y="1120"/>
                  <a:pt x="3936" y="844"/>
                  <a:pt x="3984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143000" y="2627312"/>
            <a:ext cx="0" cy="1447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838200" y="338931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838200" y="2398712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724400" y="2398712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4267200" y="316071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267200" y="2170112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895600" y="2551112"/>
            <a:ext cx="0" cy="1447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895600" y="346551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200400" y="1636712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400800" y="1636712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400800" y="20177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23125" y="13716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>
                <a:latin typeface="Arial" charset="0"/>
              </a:rPr>
              <a:t>Start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239000" y="1787525"/>
            <a:ext cx="838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Arial" charset="0"/>
              </a:rPr>
              <a:t>Result</a:t>
            </a:r>
            <a:endParaRPr lang="de-DE" dirty="0">
              <a:latin typeface="Arial" charset="0"/>
            </a:endParaRPr>
          </a:p>
        </p:txBody>
      </p:sp>
      <p:sp>
        <p:nvSpPr>
          <p:cNvPr id="2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174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Optimizing the training time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Recall the calculation of counts of transitions: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This computes the sum over all possible paths per transition: inefficient!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In analogy to the Forward/Backward procedure, we rather compute sub-paths. </a:t>
            </a:r>
          </a:p>
          <a:p>
            <a:pPr marL="0" indent="0">
              <a:buNone/>
            </a:pPr>
            <a:r>
              <a:rPr lang="en-US" sz="2200" dirty="0" smtClean="0"/>
              <a:t>Using the combination                                           , we reformulate as: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21152"/>
              </p:ext>
            </p:extLst>
          </p:nvPr>
        </p:nvGraphicFramePr>
        <p:xfrm>
          <a:off x="544513" y="1944688"/>
          <a:ext cx="76771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5168900" imgH="482600" progId="Equation.3">
                  <p:embed/>
                </p:oleObj>
              </mc:Choice>
              <mc:Fallback>
                <p:oleObj name="Equation" r:id="rId3" imgW="516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944688"/>
                        <a:ext cx="76771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315343"/>
              </p:ext>
            </p:extLst>
          </p:nvPr>
        </p:nvGraphicFramePr>
        <p:xfrm>
          <a:off x="2971800" y="4211918"/>
          <a:ext cx="271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1676400" imgH="469900" progId="Equation.3">
                  <p:embed/>
                </p:oleObj>
              </mc:Choice>
              <mc:Fallback>
                <p:oleObj name="Equation" r:id="rId5" imgW="1676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4211918"/>
                        <a:ext cx="2717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98112"/>
              </p:ext>
            </p:extLst>
          </p:nvPr>
        </p:nvGraphicFramePr>
        <p:xfrm>
          <a:off x="609600" y="5214937"/>
          <a:ext cx="63071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3581400" imgH="469900" progId="Equation.3">
                  <p:embed/>
                </p:oleObj>
              </mc:Choice>
              <mc:Fallback>
                <p:oleObj name="Equation" r:id="rId7" imgW="3581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14937"/>
                        <a:ext cx="63071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315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791200"/>
            <a:ext cx="8640763" cy="76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path through this non-deterministic WFSA is not determined by the sequence of symbols. There are “hidden” states.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1981200"/>
            <a:ext cx="6348413" cy="3581400"/>
            <a:chOff x="1295400" y="1752600"/>
            <a:chExt cx="6348413" cy="35814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95400" y="3276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ab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2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800">
                  <a:sym typeface="Symbol" charset="0"/>
                </a:rPr>
                <a:t></a:t>
              </a:r>
              <a:r>
                <a:rPr lang="de-DE" sz="2800" baseline="-25000">
                  <a:sym typeface="Symbol" charset="0"/>
                </a:rPr>
                <a:t>3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886200" y="3276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800">
                  <a:sym typeface="Symbol" charset="0"/>
                </a:rPr>
                <a:t></a:t>
              </a:r>
              <a:r>
                <a:rPr lang="de-DE" sz="2800" baseline="-25000">
                  <a:sym typeface="Symbo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886200" y="1752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800">
                  <a:sym typeface="Symbol" charset="0"/>
                </a:rPr>
                <a:t></a:t>
              </a:r>
              <a:r>
                <a:rPr lang="de-DE" sz="2800" baseline="-25000">
                  <a:sym typeface="Symbol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705600" y="4191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bb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05600" y="2286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/>
                <a:t>ba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05000" y="2286000"/>
              <a:ext cx="1905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1200" y="3657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905000" y="3886200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72000" y="2209800"/>
              <a:ext cx="21336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572000" y="3657600"/>
              <a:ext cx="2057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4572000" y="4495800"/>
              <a:ext cx="2057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4572000" y="2895600"/>
              <a:ext cx="22098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4648200" y="2819400"/>
              <a:ext cx="2057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572000" y="2133600"/>
              <a:ext cx="2057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286000" y="2209800"/>
              <a:ext cx="7540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2800">
                  <a:sym typeface="Symbol" charset="0"/>
                </a:rPr>
                <a:t>:</a:t>
              </a:r>
              <a:r>
                <a:rPr lang="de-DE" sz="2800" baseline="-25000">
                  <a:sym typeface="Symbol" charset="0"/>
                </a:rPr>
                <a:t>1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514600" y="3124200"/>
              <a:ext cx="7540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2800">
                  <a:sym typeface="Symbol" charset="0"/>
                </a:rPr>
                <a:t>:</a:t>
              </a:r>
              <a:r>
                <a:rPr lang="de-DE" sz="2800" baseline="-25000">
                  <a:sym typeface="Symbol" charset="0"/>
                </a:rPr>
                <a:t>2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38400" y="4419600"/>
              <a:ext cx="7540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2800">
                  <a:sym typeface="Symbol" charset="0"/>
                </a:rPr>
                <a:t>:</a:t>
              </a:r>
              <a:r>
                <a:rPr lang="de-DE" sz="2800" baseline="-25000">
                  <a:sym typeface="Symbol" charset="0"/>
                </a:rPr>
                <a:t>3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257800" y="1905000"/>
              <a:ext cx="911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a:P(a)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114800" y="2438400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b:P(b)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343400" y="2971800"/>
              <a:ext cx="1123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a:P(a|b)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403725" y="3775075"/>
              <a:ext cx="1158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b:P(b|b)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84925" y="3013075"/>
              <a:ext cx="1258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a:P(a|ab)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089525" y="4689475"/>
              <a:ext cx="1293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/>
                <a:t>b:P(b|ab)</a:t>
              </a:r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71648"/>
              </p:ext>
            </p:extLst>
          </p:nvPr>
        </p:nvGraphicFramePr>
        <p:xfrm>
          <a:off x="457200" y="1524000"/>
          <a:ext cx="7769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5956300" imgH="292100" progId="Equation.3">
                  <p:embed/>
                </p:oleObj>
              </mc:Choice>
              <mc:Fallback>
                <p:oleObj name="Equation" r:id="rId3" imgW="5956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77692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3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18982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Variants of HMMs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sparsity</a:t>
            </a:r>
            <a:r>
              <a:rPr lang="en-US" sz="2000" dirty="0" smtClean="0"/>
              <a:t> handling: parameter tying and tied states</a:t>
            </a:r>
          </a:p>
          <a:p>
            <a:r>
              <a:rPr lang="en-US" sz="2000" dirty="0" smtClean="0"/>
              <a:t>allowing null-emissions</a:t>
            </a:r>
          </a:p>
          <a:p>
            <a:r>
              <a:rPr lang="en-US" sz="2000" dirty="0" smtClean="0"/>
              <a:t>modeling of (continuous) time spent in a state</a:t>
            </a:r>
          </a:p>
          <a:p>
            <a:r>
              <a:rPr lang="en-US" sz="2000" dirty="0" smtClean="0"/>
              <a:t>different model topologies: number of states, structural zeros, feed-forward, …</a:t>
            </a:r>
          </a:p>
          <a:p>
            <a:r>
              <a:rPr lang="en-US" sz="2000" dirty="0" smtClean="0"/>
              <a:t>automatic learning of topology</a:t>
            </a:r>
          </a:p>
          <a:p>
            <a:r>
              <a:rPr lang="en-US" sz="2000" dirty="0" smtClean="0"/>
              <a:t>continuous HMMs: in contrast to discrete symbols</a:t>
            </a:r>
          </a:p>
          <a:p>
            <a:r>
              <a:rPr lang="en-US" sz="2000" dirty="0" smtClean="0"/>
              <a:t>state emission </a:t>
            </a:r>
            <a:r>
              <a:rPr lang="en-US" sz="2000" dirty="0"/>
              <a:t>vs. arc-</a:t>
            </a:r>
            <a:r>
              <a:rPr lang="en-US" sz="2000" dirty="0" smtClean="0"/>
              <a:t>emission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4953000"/>
            <a:ext cx="3962400" cy="1219200"/>
            <a:chOff x="1828800" y="2133600"/>
            <a:chExt cx="5181600" cy="184562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828800" y="3276598"/>
              <a:ext cx="517885" cy="605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66999" y="3352800"/>
              <a:ext cx="517885" cy="605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4</a:t>
              </a:r>
              <a:endParaRPr lang="en-US" sz="2000" b="0" i="1" baseline="-25000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019800" y="3352800"/>
              <a:ext cx="990600" cy="62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86000" y="2265363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smtClean="0">
                  <a:ea typeface="宋体" charset="0"/>
                  <a:cs typeface="宋体" charset="0"/>
                </a:rPr>
                <a:t>1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810000" y="2265363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smtClean="0">
                  <a:ea typeface="宋体" charset="0"/>
                  <a:cs typeface="宋体" charset="0"/>
                </a:rPr>
                <a:t>2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943600" y="2286000"/>
              <a:ext cx="685800" cy="5127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err="1" smtClean="0">
                  <a:ea typeface="宋体" charset="0"/>
                  <a:cs typeface="宋体" charset="0"/>
                </a:rPr>
                <a:t>N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00600" y="2133600"/>
              <a:ext cx="658309" cy="9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/>
                <a:t>…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495800" y="2590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638800" y="2590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cxnSp>
          <p:nvCxnSpPr>
            <p:cNvPr id="15" name="AutoShape 13"/>
            <p:cNvCxnSpPr>
              <a:cxnSpLocks noChangeShapeType="1"/>
              <a:stCxn id="10" idx="0"/>
              <a:endCxn id="10" idx="7"/>
            </p:cNvCxnSpPr>
            <p:nvPr/>
          </p:nvCxnSpPr>
          <p:spPr bwMode="auto">
            <a:xfrm rot="5400000" flipV="1">
              <a:off x="4229894" y="2188369"/>
              <a:ext cx="88900" cy="242888"/>
            </a:xfrm>
            <a:prstGeom prst="curvedConnector3">
              <a:avLst>
                <a:gd name="adj1" fmla="val -2571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0" idx="5"/>
              <a:endCxn id="11" idx="3"/>
            </p:cNvCxnSpPr>
            <p:nvPr/>
          </p:nvCxnSpPr>
          <p:spPr bwMode="auto">
            <a:xfrm rot="5400000" flipH="1" flipV="1">
              <a:off x="5188744" y="1931194"/>
              <a:ext cx="61913" cy="1647825"/>
            </a:xfrm>
            <a:prstGeom prst="curvedConnector3">
              <a:avLst>
                <a:gd name="adj1" fmla="val -512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1" idx="0"/>
              <a:endCxn id="9" idx="0"/>
            </p:cNvCxnSpPr>
            <p:nvPr/>
          </p:nvCxnSpPr>
          <p:spPr bwMode="auto">
            <a:xfrm rot="5400000" flipH="1">
              <a:off x="4447381" y="446882"/>
              <a:ext cx="20637" cy="3657600"/>
            </a:xfrm>
            <a:prstGeom prst="curvedConnector3">
              <a:avLst>
                <a:gd name="adj1" fmla="val 230769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1336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667000" y="2895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581400" y="28956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114800" y="2895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91000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324600" y="2819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343399" y="3352800"/>
              <a:ext cx="517885" cy="605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5</a:t>
              </a:r>
              <a:endParaRPr lang="en-US" sz="2000" b="0" i="1" baseline="-25000" dirty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64428" y="3352800"/>
              <a:ext cx="754464" cy="605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3</a:t>
              </a:r>
              <a:endParaRPr lang="en-US" sz="2000" b="0" i="1" baseline="-25000" dirty="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276600" y="3352800"/>
              <a:ext cx="517885" cy="605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971800" y="2590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43400" y="4572000"/>
            <a:ext cx="4343400" cy="1677903"/>
            <a:chOff x="1143000" y="1219200"/>
            <a:chExt cx="5181600" cy="2701626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1143000" y="2362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smtClean="0">
                  <a:ea typeface="宋体" charset="0"/>
                  <a:cs typeface="宋体" charset="0"/>
                </a:rPr>
                <a:t>1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2667000" y="23622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smtClean="0">
                  <a:ea typeface="宋体" charset="0"/>
                  <a:cs typeface="宋体" charset="0"/>
                </a:rPr>
                <a:t>2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5638800" y="2286000"/>
              <a:ext cx="6858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>
                  <a:ea typeface="宋体" charset="0"/>
                  <a:cs typeface="宋体" charset="0"/>
                </a:rPr>
                <a:t>z</a:t>
              </a:r>
              <a:r>
                <a:rPr lang="en-US" altLang="zh-CN" sz="2000" b="0" baseline="-25000" dirty="0" err="1" smtClean="0">
                  <a:ea typeface="宋体" charset="0"/>
                  <a:cs typeface="宋体" charset="0"/>
                </a:rPr>
                <a:t>N</a:t>
              </a:r>
              <a:endParaRPr lang="en-US" sz="2000" b="0" baseline="-25000" dirty="0">
                <a:ea typeface="宋体" charset="0"/>
                <a:cs typeface="宋体" charset="0"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352800" y="2667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267200" y="2286000"/>
              <a:ext cx="600563" cy="1040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/>
                <a:t>…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981200" y="1594606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5</a:t>
              </a:r>
              <a:endParaRPr lang="en-US" sz="2000" b="0" i="1" baseline="-25000" dirty="0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5181600" y="2667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cxnSp>
          <p:nvCxnSpPr>
            <p:cNvPr id="36" name="AutoShape 12"/>
            <p:cNvCxnSpPr>
              <a:cxnSpLocks noChangeShapeType="1"/>
              <a:stCxn id="28" idx="5"/>
              <a:endCxn id="29" idx="3"/>
            </p:cNvCxnSpPr>
            <p:nvPr/>
          </p:nvCxnSpPr>
          <p:spPr bwMode="auto">
            <a:xfrm rot="16200000" flipH="1">
              <a:off x="2247107" y="2364581"/>
              <a:ext cx="1588" cy="1038225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3"/>
            <p:cNvCxnSpPr>
              <a:cxnSpLocks noChangeShapeType="1"/>
              <a:stCxn id="28" idx="7"/>
              <a:endCxn id="29" idx="1"/>
            </p:cNvCxnSpPr>
            <p:nvPr/>
          </p:nvCxnSpPr>
          <p:spPr bwMode="auto">
            <a:xfrm rot="5400000" flipV="1">
              <a:off x="2247107" y="1932781"/>
              <a:ext cx="1588" cy="1038225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4"/>
            <p:cNvCxnSpPr>
              <a:cxnSpLocks noChangeShapeType="1"/>
              <a:stCxn id="29" idx="5"/>
              <a:endCxn id="30" idx="3"/>
            </p:cNvCxnSpPr>
            <p:nvPr/>
          </p:nvCxnSpPr>
          <p:spPr bwMode="auto">
            <a:xfrm rot="5400000" flipH="1" flipV="1">
              <a:off x="4457701" y="1601787"/>
              <a:ext cx="76200" cy="2486025"/>
            </a:xfrm>
            <a:prstGeom prst="curvedConnector3">
              <a:avLst>
                <a:gd name="adj1" fmla="val -4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5"/>
            <p:cNvCxnSpPr>
              <a:cxnSpLocks noChangeShapeType="1"/>
              <a:stCxn id="30" idx="0"/>
              <a:endCxn id="28" idx="0"/>
            </p:cNvCxnSpPr>
            <p:nvPr/>
          </p:nvCxnSpPr>
          <p:spPr bwMode="auto">
            <a:xfrm rot="16200000" flipH="1" flipV="1">
              <a:off x="3695700" y="76200"/>
              <a:ext cx="76200" cy="4495800"/>
            </a:xfrm>
            <a:prstGeom prst="curvedConnector3">
              <a:avLst>
                <a:gd name="adj1" fmla="val -11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6"/>
            <p:cNvCxnSpPr>
              <a:cxnSpLocks noChangeShapeType="1"/>
              <a:stCxn id="29" idx="0"/>
              <a:endCxn id="29" idx="7"/>
            </p:cNvCxnSpPr>
            <p:nvPr/>
          </p:nvCxnSpPr>
          <p:spPr bwMode="auto">
            <a:xfrm rot="5400000" flipV="1">
              <a:off x="3086894" y="2285206"/>
              <a:ext cx="88900" cy="242888"/>
            </a:xfrm>
            <a:prstGeom prst="curvedConnector3">
              <a:avLst>
                <a:gd name="adj1" fmla="val -325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981200" y="2590800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4</a:t>
              </a:r>
              <a:endParaRPr lang="en-US" sz="2000" b="0" i="1" baseline="-25000" dirty="0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67200" y="3276601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3</a:t>
              </a:r>
              <a:endParaRPr lang="en-US" sz="2000" b="0" i="1" baseline="-25000" dirty="0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895600" y="1518405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2</a:t>
              </a:r>
              <a:endParaRPr lang="en-US" sz="2000" b="0" i="1" baseline="-25000" dirty="0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410200" y="1219200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105401" y="1981201"/>
              <a:ext cx="472457" cy="64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</a:t>
              </a:r>
              <a:r>
                <a:rPr lang="en-US" sz="2000" b="0" i="1" baseline="-25000" dirty="0" smtClean="0"/>
                <a:t>1</a:t>
              </a:r>
              <a:endParaRPr lang="en-US" sz="2000" b="0" i="1" baseline="-25000" dirty="0"/>
            </a:p>
          </p:txBody>
        </p:sp>
      </p:grpSp>
      <p:sp>
        <p:nvSpPr>
          <p:cNvPr id="4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4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8051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34950"/>
            <a:ext cx="6877050" cy="838200"/>
          </a:xfrm>
        </p:spPr>
        <p:txBody>
          <a:bodyPr/>
          <a:lstStyle/>
          <a:p>
            <a:pPr algn="l"/>
            <a:r>
              <a:rPr lang="en-US" sz="3600" dirty="0"/>
              <a:t>Applications of HMMs </a:t>
            </a:r>
            <a:r>
              <a:rPr lang="en-US" sz="3600" dirty="0" smtClean="0"/>
              <a:t>I</a:t>
            </a:r>
            <a:r>
              <a:rPr lang="en-US" sz="3600" dirty="0"/>
              <a:t>: </a:t>
            </a:r>
            <a:r>
              <a:rPr lang="en-US" sz="3600" dirty="0" smtClean="0"/>
              <a:t>Language Technology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 of Speech tagging: coming up next!</a:t>
            </a:r>
          </a:p>
          <a:p>
            <a:r>
              <a:rPr lang="en-US" sz="2800" dirty="0" smtClean="0"/>
              <a:t>Speech-to-text: observe sequence of phonemes</a:t>
            </a:r>
          </a:p>
        </p:txBody>
      </p:sp>
      <p:pic>
        <p:nvPicPr>
          <p:cNvPr id="5" name="Picture 1028" descr="file:///C:/DOKUME~1/BIEM~2.INF/LOKALE~1/Temp/sc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531226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1" y="3657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HMM topologies for speech recognition</a:t>
            </a:r>
            <a:endParaRPr lang="en-US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384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460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Applications of HMMs II: </a:t>
            </a:r>
            <a:br>
              <a:rPr lang="en-US" sz="3600" dirty="0" smtClean="0"/>
            </a:br>
            <a:r>
              <a:rPr lang="en-US" sz="3600" dirty="0" smtClean="0"/>
              <a:t>Other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Molecule Folding: Prediction of structure </a:t>
            </a:r>
            <a:br>
              <a:rPr lang="en-US" sz="2000" dirty="0" smtClean="0"/>
            </a:br>
            <a:r>
              <a:rPr lang="en-US" sz="2000" dirty="0" smtClean="0"/>
              <a:t>based on sequence</a:t>
            </a:r>
            <a:endParaRPr lang="en-US" sz="2000" dirty="0"/>
          </a:p>
          <a:p>
            <a:r>
              <a:rPr lang="en-US" sz="2000" dirty="0" smtClean="0"/>
              <a:t>Pattern recognition, e.g. face emotion </a:t>
            </a:r>
            <a:br>
              <a:rPr lang="en-US" sz="2000" dirty="0" smtClean="0"/>
            </a:br>
            <a:r>
              <a:rPr lang="en-US" sz="2000" dirty="0" smtClean="0"/>
              <a:t>recognition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Prediction tasks, e.g. stock market</a:t>
            </a:r>
            <a:endParaRPr lang="en-US" sz="2000" dirty="0"/>
          </a:p>
        </p:txBody>
      </p:sp>
      <p:pic>
        <p:nvPicPr>
          <p:cNvPr id="5" name="Picture 2052" descr="D:\ASV_local\Vorlesungen\ModelleUndLernverfahren0304\hmms\p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54" descr="D:\ASV_local\Vorlesungen\ModelleUndLernverfahren0304\hmms\small.ch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24400"/>
            <a:ext cx="2971800" cy="20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19" y="3022600"/>
            <a:ext cx="325175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sEQUENCE</a:t>
            </a:r>
            <a:r>
              <a:rPr lang="en-US" dirty="0" smtClean="0"/>
              <a:t>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HMM, MEMM, CRF, LSTM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3429000" y="2209800"/>
            <a:ext cx="4724400" cy="25908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coming up next</a:t>
            </a:r>
            <a:endParaRPr lang="en-US" sz="2800" dirty="0"/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4885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A </a:t>
            </a:r>
            <a:r>
              <a:rPr lang="en-US" sz="2200" b="1" dirty="0" smtClean="0"/>
              <a:t>Hidden Markov Model</a:t>
            </a:r>
            <a:r>
              <a:rPr lang="en-US" sz="2200" dirty="0" smtClean="0"/>
              <a:t> </a:t>
            </a:r>
            <a:r>
              <a:rPr lang="en-US" sz="2200" i="1" dirty="0" smtClean="0"/>
              <a:t>HMM=</a:t>
            </a:r>
            <a:r>
              <a:rPr lang="en-US" sz="2200" i="1" dirty="0" smtClean="0">
                <a:sym typeface="Symbol"/>
              </a:rPr>
              <a:t>(</a:t>
            </a:r>
            <a:r>
              <a:rPr lang="en-US" sz="2200" i="1" dirty="0" err="1">
                <a:sym typeface="Symbol"/>
              </a:rPr>
              <a:t>Φ</a:t>
            </a:r>
            <a:r>
              <a:rPr lang="en-US" sz="2200" i="1" dirty="0" err="1" smtClean="0">
                <a:sym typeface="Symbol"/>
              </a:rPr>
              <a:t>,</a:t>
            </a:r>
            <a:r>
              <a:rPr lang="en-US" sz="2200" i="1" dirty="0" err="1" smtClean="0"/>
              <a:t>Σ,</a:t>
            </a:r>
            <a:r>
              <a:rPr lang="en-US" sz="2200" i="1" dirty="0" err="1" smtClean="0">
                <a:sym typeface="Symbol"/>
              </a:rPr>
              <a:t>δ</a:t>
            </a:r>
            <a:r>
              <a:rPr lang="en-US" sz="2200" i="1" dirty="0" smtClean="0">
                <a:sym typeface="Symbol"/>
              </a:rPr>
              <a:t>,</a:t>
            </a:r>
            <a:r>
              <a:rPr lang="de-DE" sz="2200" dirty="0">
                <a:cs typeface="Arial"/>
              </a:rPr>
              <a:t> </a:t>
            </a:r>
            <a:r>
              <a:rPr lang="en-US" sz="2200" dirty="0" err="1">
                <a:sym typeface="Symbol"/>
              </a:rPr>
              <a:t>Π</a:t>
            </a:r>
            <a:r>
              <a:rPr lang="en-US" sz="2200" i="1" dirty="0" smtClean="0"/>
              <a:t>) </a:t>
            </a:r>
            <a:r>
              <a:rPr lang="en-US" sz="2200" dirty="0" smtClean="0"/>
              <a:t>consists of</a:t>
            </a:r>
          </a:p>
          <a:p>
            <a:r>
              <a:rPr lang="en-US" sz="2200" dirty="0">
                <a:sym typeface="Symbol"/>
              </a:rPr>
              <a:t>finite set of states </a:t>
            </a:r>
            <a:r>
              <a:rPr lang="en-US" sz="2200" i="1" dirty="0" err="1">
                <a:sym typeface="Symbol"/>
              </a:rPr>
              <a:t>Φ</a:t>
            </a:r>
            <a:r>
              <a:rPr lang="en-US" sz="2200" i="1" dirty="0">
                <a:sym typeface="Symbol"/>
              </a:rPr>
              <a:t> </a:t>
            </a:r>
            <a:r>
              <a:rPr lang="en-US" sz="2200" i="1" dirty="0" smtClean="0">
                <a:sym typeface="Symbol"/>
              </a:rPr>
              <a:t>=</a:t>
            </a:r>
            <a:r>
              <a:rPr lang="en-US" sz="2200" i="1" dirty="0" smtClean="0">
                <a:latin typeface="Arial"/>
                <a:cs typeface="Arial"/>
                <a:sym typeface="Symbol"/>
              </a:rPr>
              <a:t> </a:t>
            </a:r>
            <a:r>
              <a:rPr lang="de-DE" sz="2200" i="1" dirty="0">
                <a:latin typeface="Arial"/>
                <a:cs typeface="Arial"/>
              </a:rPr>
              <a:t>{</a:t>
            </a:r>
            <a:r>
              <a:rPr lang="de-DE" sz="2200" i="1" dirty="0" smtClean="0">
                <a:latin typeface="Arial"/>
                <a:cs typeface="Arial"/>
              </a:rPr>
              <a:t>z</a:t>
            </a:r>
            <a:r>
              <a:rPr lang="de-DE" sz="2200" i="1" baseline="-25000" dirty="0" smtClean="0">
                <a:latin typeface="Arial"/>
                <a:cs typeface="Arial"/>
              </a:rPr>
              <a:t>0</a:t>
            </a:r>
            <a:r>
              <a:rPr lang="de-DE" sz="2200" i="1" dirty="0" smtClean="0">
                <a:latin typeface="Arial"/>
                <a:cs typeface="Arial"/>
              </a:rPr>
              <a:t>, </a:t>
            </a:r>
            <a:r>
              <a:rPr lang="de-DE" sz="2200" i="1" dirty="0">
                <a:latin typeface="Arial"/>
                <a:cs typeface="Arial"/>
              </a:rPr>
              <a:t>... </a:t>
            </a:r>
            <a:r>
              <a:rPr lang="de-DE" sz="2200" i="1" dirty="0" err="1">
                <a:latin typeface="Arial"/>
                <a:cs typeface="Arial"/>
              </a:rPr>
              <a:t>z</a:t>
            </a:r>
            <a:r>
              <a:rPr lang="de-DE" sz="2200" i="1" baseline="-25000" dirty="0" err="1">
                <a:latin typeface="Arial"/>
                <a:cs typeface="Arial"/>
              </a:rPr>
              <a:t>n</a:t>
            </a:r>
            <a:r>
              <a:rPr lang="de-DE" sz="2200" i="1" dirty="0" smtClean="0">
                <a:latin typeface="Arial"/>
                <a:cs typeface="Arial"/>
              </a:rPr>
              <a:t>}</a:t>
            </a:r>
          </a:p>
          <a:p>
            <a:r>
              <a:rPr lang="en-US" sz="2200" dirty="0">
                <a:sym typeface="Symbol"/>
              </a:rPr>
              <a:t>initial </a:t>
            </a:r>
            <a:r>
              <a:rPr lang="en-US" sz="2200" dirty="0" smtClean="0">
                <a:sym typeface="Symbol"/>
              </a:rPr>
              <a:t>state probability </a:t>
            </a:r>
            <a:r>
              <a:rPr lang="en-US" sz="2200" dirty="0">
                <a:sym typeface="Symbol"/>
              </a:rPr>
              <a:t>distribution </a:t>
            </a:r>
            <a:r>
              <a:rPr lang="en-US" sz="2200" i="1" dirty="0" err="1">
                <a:sym typeface="Symbol"/>
              </a:rPr>
              <a:t>Π</a:t>
            </a:r>
            <a:r>
              <a:rPr lang="en-US" sz="2200" i="1" dirty="0">
                <a:sym typeface="Symbol"/>
              </a:rPr>
              <a:t>:π</a:t>
            </a:r>
            <a:r>
              <a:rPr lang="de-DE" sz="2200" i="1" baseline="-25000" dirty="0"/>
              <a:t>i</a:t>
            </a:r>
            <a:r>
              <a:rPr lang="de-DE" sz="2200" i="1" dirty="0"/>
              <a:t>=P</a:t>
            </a:r>
            <a:r>
              <a:rPr lang="de-DE" sz="2200" i="1" dirty="0" smtClean="0"/>
              <a:t>(z</a:t>
            </a:r>
            <a:r>
              <a:rPr lang="de-DE" sz="2200" i="1" baseline="30000" dirty="0" smtClean="0"/>
              <a:t>1</a:t>
            </a:r>
            <a:r>
              <a:rPr lang="de-DE" sz="2200" i="1" dirty="0" smtClean="0"/>
              <a:t>=</a:t>
            </a:r>
            <a:r>
              <a:rPr lang="de-DE" sz="2200" i="1" dirty="0" err="1" smtClean="0"/>
              <a:t>z</a:t>
            </a:r>
            <a:r>
              <a:rPr lang="de-DE" sz="2200" i="1" baseline="-25000" dirty="0" err="1" smtClean="0"/>
              <a:t>i</a:t>
            </a:r>
            <a:r>
              <a:rPr lang="de-DE" sz="2200" i="1" dirty="0"/>
              <a:t>)</a:t>
            </a:r>
            <a:endParaRPr lang="en-US" sz="2200" i="1" dirty="0">
              <a:sym typeface="Symbol"/>
            </a:endParaRPr>
          </a:p>
          <a:p>
            <a:r>
              <a:rPr lang="en-US" sz="2200" dirty="0" smtClean="0"/>
              <a:t>finite alphabet </a:t>
            </a:r>
            <a:r>
              <a:rPr lang="en-US" sz="2200" i="1" dirty="0" err="1" smtClean="0">
                <a:latin typeface="Arial"/>
                <a:cs typeface="Arial"/>
              </a:rPr>
              <a:t>Σ</a:t>
            </a:r>
            <a:r>
              <a:rPr lang="en-US" sz="2200" i="1" dirty="0" smtClean="0">
                <a:latin typeface="Arial"/>
                <a:cs typeface="Arial"/>
              </a:rPr>
              <a:t>=</a:t>
            </a:r>
            <a:r>
              <a:rPr lang="de-DE" sz="2200" i="1" dirty="0">
                <a:latin typeface="Arial"/>
                <a:cs typeface="Arial"/>
              </a:rPr>
              <a:t>{s</a:t>
            </a:r>
            <a:r>
              <a:rPr lang="de-DE" sz="2200" i="1" baseline="-25000" dirty="0">
                <a:latin typeface="Arial"/>
                <a:cs typeface="Arial"/>
              </a:rPr>
              <a:t>1</a:t>
            </a:r>
            <a:r>
              <a:rPr lang="de-DE" sz="2200" i="1" dirty="0">
                <a:latin typeface="Arial"/>
                <a:cs typeface="Arial"/>
              </a:rPr>
              <a:t>, s</a:t>
            </a:r>
            <a:r>
              <a:rPr lang="de-DE" sz="2200" i="1" baseline="-25000" dirty="0">
                <a:latin typeface="Arial"/>
                <a:cs typeface="Arial"/>
              </a:rPr>
              <a:t>2</a:t>
            </a:r>
            <a:r>
              <a:rPr lang="de-DE" sz="2200" i="1" dirty="0">
                <a:latin typeface="Arial"/>
                <a:cs typeface="Arial"/>
              </a:rPr>
              <a:t>, ... , </a:t>
            </a:r>
            <a:r>
              <a:rPr lang="de-DE" sz="2200" i="1" dirty="0" err="1">
                <a:latin typeface="Arial"/>
                <a:cs typeface="Arial"/>
              </a:rPr>
              <a:t>s</a:t>
            </a:r>
            <a:r>
              <a:rPr lang="de-DE" sz="2200" i="1" baseline="-25000" dirty="0" err="1">
                <a:latin typeface="Arial"/>
                <a:cs typeface="Arial"/>
              </a:rPr>
              <a:t>m</a:t>
            </a:r>
            <a:r>
              <a:rPr lang="de-DE" sz="2200" i="1" baseline="-25000" dirty="0">
                <a:latin typeface="Arial"/>
                <a:cs typeface="Arial"/>
              </a:rPr>
              <a:t> </a:t>
            </a:r>
            <a:r>
              <a:rPr lang="de-DE" sz="2200" i="1" dirty="0">
                <a:latin typeface="Arial"/>
                <a:cs typeface="Arial"/>
              </a:rPr>
              <a:t>} </a:t>
            </a:r>
            <a:r>
              <a:rPr lang="en-US" sz="2200" i="1" dirty="0" smtClean="0">
                <a:latin typeface="Arial"/>
                <a:cs typeface="Arial"/>
              </a:rPr>
              <a:t> </a:t>
            </a:r>
            <a:r>
              <a:rPr lang="en-US" sz="2200" dirty="0" smtClean="0"/>
              <a:t>of input symbols</a:t>
            </a:r>
          </a:p>
          <a:p>
            <a:r>
              <a:rPr lang="en-US" sz="2200" dirty="0" smtClean="0">
                <a:latin typeface="Arial"/>
                <a:cs typeface="Arial"/>
              </a:rPr>
              <a:t>transition function </a:t>
            </a:r>
            <a:r>
              <a:rPr lang="en-US" sz="2200" i="1" dirty="0" err="1" smtClean="0">
                <a:sym typeface="Symbol"/>
              </a:rPr>
              <a:t>δ</a:t>
            </a:r>
            <a:r>
              <a:rPr lang="en-US" sz="2200" i="1" dirty="0" smtClean="0">
                <a:sym typeface="Symbol"/>
              </a:rPr>
              <a:t>: </a:t>
            </a:r>
            <a:r>
              <a:rPr lang="en-US" sz="2200" i="1" dirty="0" err="1">
                <a:sym typeface="Symbol"/>
              </a:rPr>
              <a:t>Φ</a:t>
            </a:r>
            <a:r>
              <a:rPr lang="en-US" sz="2200" i="1" dirty="0" smtClean="0">
                <a:sym typeface="Symbol"/>
              </a:rPr>
              <a:t>(</a:t>
            </a:r>
            <a:r>
              <a:rPr lang="en-US" sz="2200" i="1" dirty="0" err="1" smtClean="0"/>
              <a:t>Σ</a:t>
            </a:r>
            <a:r>
              <a:rPr lang="en-US" sz="2200" i="1" dirty="0">
                <a:sym typeface="Symbol"/>
              </a:rPr>
              <a:t></a:t>
            </a:r>
            <a:r>
              <a:rPr lang="en-US" sz="2200" i="1" dirty="0" smtClean="0">
                <a:sym typeface="Symbol"/>
              </a:rPr>
              <a:t>)</a:t>
            </a:r>
            <a:r>
              <a:rPr lang="en-US" sz="2200" i="1" dirty="0" smtClean="0">
                <a:cs typeface="Arial"/>
                <a:sym typeface="Symbol"/>
              </a:rPr>
              <a:t>×</a:t>
            </a:r>
            <a:r>
              <a:rPr lang="en-US" sz="2200" i="1" dirty="0" smtClean="0">
                <a:sym typeface="Symbol"/>
              </a:rPr>
              <a:t>[</a:t>
            </a:r>
            <a:r>
              <a:rPr lang="en-US" sz="2200" i="1" dirty="0">
                <a:sym typeface="Symbol"/>
              </a:rPr>
              <a:t>0,1</a:t>
            </a:r>
            <a:r>
              <a:rPr lang="en-US" sz="2200" i="1" dirty="0" smtClean="0">
                <a:sym typeface="Symbol"/>
              </a:rPr>
              <a:t>]</a:t>
            </a:r>
            <a:r>
              <a:rPr lang="en-US" sz="2200" i="1" dirty="0" smtClean="0">
                <a:cs typeface="Arial"/>
                <a:sym typeface="Symbol"/>
              </a:rPr>
              <a:t>×</a:t>
            </a:r>
            <a:r>
              <a:rPr lang="en-US" sz="2200" i="1" dirty="0" smtClean="0">
                <a:sym typeface="Symbol"/>
              </a:rPr>
              <a:t>Φ 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  <a:sym typeface="Symbol"/>
            </a:endParaRPr>
          </a:p>
          <a:p>
            <a:pPr marL="0" indent="0">
              <a:buNone/>
            </a:pPr>
            <a:r>
              <a:rPr lang="en-US" sz="2200" i="1" dirty="0" smtClean="0">
                <a:latin typeface="Arial"/>
                <a:cs typeface="Arial"/>
                <a:sym typeface="Symbol"/>
              </a:rPr>
              <a:t>Non-deterministic</a:t>
            </a:r>
            <a:r>
              <a:rPr lang="en-US" sz="2200" dirty="0" smtClean="0">
                <a:latin typeface="Arial"/>
                <a:cs typeface="Arial"/>
                <a:sym typeface="Symbol"/>
              </a:rPr>
              <a:t>: several transitions from the same state with the same input symbol are valid and common. 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  <a:sym typeface="Symbol"/>
            </a:endParaRPr>
          </a:p>
          <a:p>
            <a:pPr marL="0" indent="0">
              <a:buNone/>
            </a:pPr>
            <a:r>
              <a:rPr lang="en-US" sz="2200" dirty="0" smtClean="0">
                <a:latin typeface="Arial"/>
                <a:cs typeface="Arial"/>
                <a:sym typeface="Symbol"/>
              </a:rPr>
              <a:t>Normalized over all possible combinations of state sequence and symbols.</a:t>
            </a:r>
          </a:p>
          <a:p>
            <a:pPr marL="0" indent="0">
              <a:buNone/>
            </a:pPr>
            <a:endParaRPr lang="en-US" sz="2200" dirty="0">
              <a:latin typeface="Arial"/>
              <a:cs typeface="Arial"/>
            </a:endParaRP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558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The probability of a sequence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4572000"/>
            <a:ext cx="8640763" cy="1905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arenBoth"/>
            </a:pPr>
            <a:r>
              <a:rPr lang="de-DE" sz="2000" dirty="0">
                <a:latin typeface="Arial"/>
                <a:cs typeface="Arial"/>
              </a:rPr>
              <a:t>Expansion </a:t>
            </a:r>
            <a:r>
              <a:rPr lang="de-DE" sz="2000" dirty="0" err="1" smtClean="0">
                <a:latin typeface="Arial"/>
                <a:cs typeface="Arial"/>
              </a:rPr>
              <a:t>with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conditional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probabilities</a:t>
            </a:r>
            <a:r>
              <a:rPr lang="de-DE" sz="2000" dirty="0" smtClean="0">
                <a:latin typeface="Arial"/>
                <a:cs typeface="Arial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AutoNum type="arabicParenBoth"/>
            </a:pPr>
            <a:r>
              <a:rPr lang="de-DE" sz="2000" dirty="0" err="1" smtClean="0">
                <a:latin typeface="Arial"/>
                <a:cs typeface="Arial"/>
              </a:rPr>
              <a:t>Markov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assumption</a:t>
            </a:r>
            <a:r>
              <a:rPr lang="de-DE" sz="2000" dirty="0" smtClean="0">
                <a:latin typeface="Arial"/>
                <a:cs typeface="Arial"/>
              </a:rPr>
              <a:t>, </a:t>
            </a:r>
            <a:r>
              <a:rPr lang="de-DE" sz="2000" dirty="0" err="1" smtClean="0">
                <a:latin typeface="Arial"/>
                <a:cs typeface="Arial"/>
              </a:rPr>
              <a:t>horizon</a:t>
            </a:r>
            <a:r>
              <a:rPr lang="de-DE" sz="2000" dirty="0" smtClean="0">
                <a:latin typeface="Arial"/>
                <a:cs typeface="Arial"/>
              </a:rPr>
              <a:t> = 1</a:t>
            </a:r>
            <a:endParaRPr lang="de-DE" sz="2000" dirty="0"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Tx/>
              <a:buAutoNum type="arabicParenBoth"/>
            </a:pPr>
            <a:r>
              <a:rPr lang="de-DE" sz="2000" dirty="0" err="1" smtClean="0">
                <a:latin typeface="Arial"/>
                <a:cs typeface="Arial"/>
              </a:rPr>
              <a:t>write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as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product</a:t>
            </a:r>
            <a:endParaRPr lang="de-DE" sz="2000" dirty="0"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buFontTx/>
              <a:buAutoNum type="arabicParenBoth"/>
            </a:pPr>
            <a:r>
              <a:rPr lang="de-DE" sz="2000" dirty="0" err="1" smtClean="0">
                <a:latin typeface="Arial"/>
                <a:cs typeface="Arial"/>
              </a:rPr>
              <a:t>probability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a </a:t>
            </a:r>
            <a:r>
              <a:rPr lang="de-DE" sz="2000" dirty="0" err="1" smtClean="0">
                <a:latin typeface="Arial"/>
                <a:cs typeface="Arial"/>
              </a:rPr>
              <a:t>sequence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is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the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sum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the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probability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all </a:t>
            </a:r>
            <a:r>
              <a:rPr lang="de-DE" sz="2000" dirty="0" err="1" smtClean="0">
                <a:latin typeface="Arial"/>
                <a:cs typeface="Arial"/>
              </a:rPr>
              <a:t>possible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paths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through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the</a:t>
            </a:r>
            <a:r>
              <a:rPr lang="de-DE" sz="2000" dirty="0" smtClean="0">
                <a:latin typeface="Arial"/>
                <a:cs typeface="Arial"/>
              </a:rPr>
              <a:t> HMM </a:t>
            </a:r>
            <a:r>
              <a:rPr lang="de-DE" sz="2000" dirty="0" err="1" smtClean="0">
                <a:latin typeface="Arial"/>
                <a:cs typeface="Arial"/>
              </a:rPr>
              <a:t>for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this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sequence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symbols</a:t>
            </a:r>
            <a:endParaRPr lang="de-DE" sz="2000" dirty="0" smtClean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 smtClean="0">
                <a:latin typeface="Arial"/>
                <a:cs typeface="Arial"/>
              </a:rPr>
              <a:t>Note </a:t>
            </a:r>
            <a:r>
              <a:rPr lang="de-DE" sz="1400" dirty="0" err="1" smtClean="0">
                <a:latin typeface="Arial"/>
                <a:cs typeface="Arial"/>
              </a:rPr>
              <a:t>that</a:t>
            </a:r>
            <a:r>
              <a:rPr lang="de-DE" sz="1400" dirty="0" smtClean="0">
                <a:latin typeface="Arial"/>
                <a:cs typeface="Arial"/>
              </a:rPr>
              <a:t> </a:t>
            </a:r>
            <a:r>
              <a:rPr lang="de-DE" sz="1400" dirty="0" err="1" smtClean="0">
                <a:latin typeface="Arial"/>
                <a:cs typeface="Arial"/>
              </a:rPr>
              <a:t>superscripts</a:t>
            </a:r>
            <a:r>
              <a:rPr lang="de-DE" sz="1400" dirty="0" smtClean="0">
                <a:latin typeface="Arial"/>
                <a:cs typeface="Arial"/>
              </a:rPr>
              <a:t> </a:t>
            </a:r>
            <a:r>
              <a:rPr lang="de-DE" sz="1400" dirty="0" err="1" smtClean="0">
                <a:latin typeface="Arial"/>
                <a:cs typeface="Arial"/>
              </a:rPr>
              <a:t>indicate</a:t>
            </a:r>
            <a:r>
              <a:rPr lang="de-DE" sz="1400" dirty="0" smtClean="0">
                <a:latin typeface="Arial"/>
                <a:cs typeface="Arial"/>
              </a:rPr>
              <a:t> time </a:t>
            </a:r>
            <a:r>
              <a:rPr lang="de-DE" sz="1400" dirty="0" err="1" smtClean="0">
                <a:latin typeface="Arial"/>
                <a:cs typeface="Arial"/>
              </a:rPr>
              <a:t>points</a:t>
            </a:r>
            <a:r>
              <a:rPr lang="de-DE" sz="1400" dirty="0" smtClean="0">
                <a:latin typeface="Arial"/>
                <a:cs typeface="Arial"/>
              </a:rPr>
              <a:t>, </a:t>
            </a:r>
            <a:r>
              <a:rPr lang="de-DE" sz="1400" dirty="0" err="1" smtClean="0">
                <a:latin typeface="Arial"/>
                <a:cs typeface="Arial"/>
              </a:rPr>
              <a:t>subscripts</a:t>
            </a:r>
            <a:r>
              <a:rPr lang="de-DE" sz="1400" dirty="0" smtClean="0">
                <a:latin typeface="Arial"/>
                <a:cs typeface="Arial"/>
              </a:rPr>
              <a:t> </a:t>
            </a:r>
            <a:r>
              <a:rPr lang="de-DE" sz="1400" dirty="0" err="1" smtClean="0">
                <a:latin typeface="Arial"/>
                <a:cs typeface="Arial"/>
              </a:rPr>
              <a:t>enumerate</a:t>
            </a:r>
            <a:r>
              <a:rPr lang="de-DE" sz="1400" dirty="0" smtClean="0">
                <a:latin typeface="Arial"/>
                <a:cs typeface="Arial"/>
              </a:rPr>
              <a:t> </a:t>
            </a:r>
            <a:r>
              <a:rPr lang="de-DE" sz="1400" dirty="0" err="1" smtClean="0">
                <a:latin typeface="Arial"/>
                <a:cs typeface="Arial"/>
              </a:rPr>
              <a:t>symbols</a:t>
            </a:r>
            <a:r>
              <a:rPr lang="de-DE" sz="1400" dirty="0" smtClean="0">
                <a:latin typeface="Arial"/>
                <a:cs typeface="Arial"/>
              </a:rPr>
              <a:t> </a:t>
            </a:r>
            <a:r>
              <a:rPr lang="de-DE" sz="1400" dirty="0" err="1" smtClean="0">
                <a:latin typeface="Arial"/>
                <a:cs typeface="Arial"/>
              </a:rPr>
              <a:t>of</a:t>
            </a:r>
            <a:r>
              <a:rPr lang="de-DE" sz="1400" dirty="0" smtClean="0">
                <a:latin typeface="Arial"/>
                <a:cs typeface="Arial"/>
              </a:rPr>
              <a:t> an </a:t>
            </a:r>
            <a:r>
              <a:rPr lang="de-DE" sz="1400" dirty="0" err="1" smtClean="0">
                <a:latin typeface="Arial"/>
                <a:cs typeface="Arial"/>
              </a:rPr>
              <a:t>alphabet</a:t>
            </a:r>
            <a:endParaRPr lang="de-DE" sz="2000" dirty="0">
              <a:latin typeface="Arial"/>
              <a:cs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37337"/>
              </p:ext>
            </p:extLst>
          </p:nvPr>
        </p:nvGraphicFramePr>
        <p:xfrm>
          <a:off x="304800" y="1600200"/>
          <a:ext cx="6546850" cy="29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4381500" imgH="2184400" progId="Equation.3">
                  <p:embed/>
                </p:oleObj>
              </mc:Choice>
              <mc:Fallback>
                <p:oleObj name="Equation" r:id="rId3" imgW="4381500" imgH="218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6546850" cy="2978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772400" y="2057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/>
              <a:t>(1)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26100" y="26130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(2)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59100" y="3271837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(3)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01975" y="40608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/>
              <a:t>(4)</a:t>
            </a: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884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Three Tasks for HMMs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 model defined by a HMM, how do we </a:t>
            </a:r>
            <a:r>
              <a:rPr lang="en-US" sz="2400" b="1" dirty="0" smtClean="0"/>
              <a:t>efficiently</a:t>
            </a:r>
            <a:r>
              <a:rPr lang="en-US" sz="2400" dirty="0" smtClean="0"/>
              <a:t> </a:t>
            </a:r>
            <a:r>
              <a:rPr lang="en-US" sz="2400" b="1" dirty="0" smtClean="0"/>
              <a:t>compute</a:t>
            </a:r>
            <a:r>
              <a:rPr lang="en-US" sz="2400" dirty="0" smtClean="0"/>
              <a:t> the probability of an observation sequence?</a:t>
            </a:r>
          </a:p>
          <a:p>
            <a:endParaRPr lang="en-US" sz="2400" dirty="0"/>
          </a:p>
          <a:p>
            <a:r>
              <a:rPr lang="en-US" sz="2400" dirty="0" smtClean="0"/>
              <a:t>Given an observation sequence and a model defined by a HMM, how do we choose the </a:t>
            </a:r>
            <a:r>
              <a:rPr lang="en-US" sz="2400" b="1" dirty="0" smtClean="0"/>
              <a:t>state sequence</a:t>
            </a:r>
            <a:r>
              <a:rPr lang="en-US" sz="2400" dirty="0" smtClean="0"/>
              <a:t> </a:t>
            </a:r>
            <a:r>
              <a:rPr lang="en-US" sz="2400" b="1" dirty="0" smtClean="0"/>
              <a:t>that best explains </a:t>
            </a:r>
            <a:r>
              <a:rPr lang="en-US" sz="2400" dirty="0" smtClean="0"/>
              <a:t>the observations?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Given an observation sequence and a space of possible models found by varying model parameters, how do we find the </a:t>
            </a:r>
            <a:r>
              <a:rPr lang="en-US" sz="2400" b="1" dirty="0" smtClean="0"/>
              <a:t>model that best explains </a:t>
            </a:r>
            <a:r>
              <a:rPr lang="en-US" sz="2400" dirty="0" smtClean="0"/>
              <a:t>the observation? This is is called </a:t>
            </a:r>
            <a:r>
              <a:rPr lang="en-US" sz="2400" b="1" dirty="0" smtClean="0"/>
              <a:t>training</a:t>
            </a:r>
            <a:r>
              <a:rPr lang="en-US" sz="2400" dirty="0" smtClean="0"/>
              <a:t> of the model.</a:t>
            </a:r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0237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587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Computing the probability </a:t>
            </a:r>
            <a:br>
              <a:rPr lang="en-US" sz="3600" dirty="0" smtClean="0"/>
            </a:br>
            <a:r>
              <a:rPr lang="en-US" sz="3600" dirty="0" smtClean="0"/>
              <a:t>of an observation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592263"/>
            <a:ext cx="8766175" cy="4789487"/>
          </a:xfrm>
        </p:spPr>
        <p:txBody>
          <a:bodyPr/>
          <a:lstStyle/>
          <a:p>
            <a:r>
              <a:rPr lang="en-US" sz="2400" dirty="0" smtClean="0"/>
              <a:t>Observation: sequence of symbols </a:t>
            </a:r>
            <a:r>
              <a:rPr lang="de-DE" sz="2400" i="1" dirty="0" smtClean="0">
                <a:cs typeface="Arial"/>
              </a:rPr>
              <a:t>s</a:t>
            </a:r>
            <a:r>
              <a:rPr lang="de-DE" sz="2400" i="1" baseline="30000" dirty="0" smtClean="0">
                <a:cs typeface="Arial"/>
              </a:rPr>
              <a:t>1</a:t>
            </a:r>
            <a:r>
              <a:rPr lang="de-DE" sz="2400" i="1" dirty="0" smtClean="0">
                <a:cs typeface="Arial"/>
              </a:rPr>
              <a:t>s</a:t>
            </a:r>
            <a:r>
              <a:rPr lang="de-DE" sz="2400" i="1" baseline="30000" dirty="0" smtClean="0">
                <a:cs typeface="Arial"/>
              </a:rPr>
              <a:t>2</a:t>
            </a:r>
            <a:r>
              <a:rPr lang="de-DE" sz="2400" i="1" dirty="0" smtClean="0">
                <a:cs typeface="Arial"/>
              </a:rPr>
              <a:t>...</a:t>
            </a:r>
            <a:r>
              <a:rPr lang="de-DE" sz="2400" i="1" dirty="0">
                <a:cs typeface="Arial"/>
              </a:rPr>
              <a:t> </a:t>
            </a:r>
            <a:r>
              <a:rPr lang="de-DE" sz="2400" i="1" dirty="0" err="1" smtClean="0">
                <a:cs typeface="Arial"/>
              </a:rPr>
              <a:t>s</a:t>
            </a:r>
            <a:r>
              <a:rPr lang="de-DE" sz="2400" i="1" baseline="30000" dirty="0" err="1" smtClean="0">
                <a:cs typeface="Arial"/>
              </a:rPr>
              <a:t>T</a:t>
            </a:r>
            <a:r>
              <a:rPr lang="en-US" sz="2400" dirty="0" smtClean="0"/>
              <a:t>, given </a:t>
            </a:r>
          </a:p>
          <a:p>
            <a:r>
              <a:rPr lang="en-US" sz="2400" dirty="0" smtClean="0"/>
              <a:t>Naïve strategy:</a:t>
            </a:r>
          </a:p>
          <a:p>
            <a:pPr lvl="1"/>
            <a:r>
              <a:rPr lang="en-US" sz="2400" dirty="0" smtClean="0"/>
              <a:t>exhaustive search of all possible paths for that sequence</a:t>
            </a:r>
          </a:p>
          <a:p>
            <a:pPr lvl="1"/>
            <a:r>
              <a:rPr lang="en-US" sz="2400" dirty="0" smtClean="0"/>
              <a:t>probabilities of single paths: product of transition probabilities</a:t>
            </a:r>
          </a:p>
          <a:p>
            <a:pPr lvl="1"/>
            <a:r>
              <a:rPr lang="en-US" sz="2400" dirty="0" smtClean="0"/>
              <a:t>probabilities of the observation: sum of single path probabilities 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This is obviously not efficient for long paths and many bifurcations. </a:t>
            </a:r>
          </a:p>
          <a:p>
            <a:pPr>
              <a:buFontTx/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states and </a:t>
            </a:r>
            <a:r>
              <a:rPr lang="en-US" sz="2400" i="1" dirty="0" smtClean="0"/>
              <a:t>T</a:t>
            </a:r>
            <a:r>
              <a:rPr lang="en-US" sz="2400" dirty="0" smtClean="0"/>
              <a:t> the length of the sequence, then the computational complexity is O(T*</a:t>
            </a:r>
            <a:r>
              <a:rPr lang="en-US" sz="2400" i="1" dirty="0" smtClean="0"/>
              <a:t>N</a:t>
            </a:r>
            <a:r>
              <a:rPr lang="en-US" sz="2400" i="1" baseline="30000" dirty="0" smtClean="0"/>
              <a:t>T</a:t>
            </a:r>
            <a:r>
              <a:rPr lang="en-US" sz="2400" dirty="0" smtClean="0"/>
              <a:t>)!</a:t>
            </a:r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2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20650"/>
            <a:ext cx="6877050" cy="838200"/>
          </a:xfrm>
        </p:spPr>
        <p:txBody>
          <a:bodyPr/>
          <a:lstStyle/>
          <a:p>
            <a:pPr algn="l"/>
            <a:r>
              <a:rPr lang="en-US" sz="4000" dirty="0" smtClean="0"/>
              <a:t>Forward/backward procedures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89487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Idea: use common short sub-paths and combine into larger sub-paths</a:t>
            </a:r>
          </a:p>
          <a:p>
            <a:r>
              <a:rPr lang="en-US" sz="2000" dirty="0" smtClean="0">
                <a:latin typeface="Calibri"/>
                <a:cs typeface="Calibri"/>
              </a:rPr>
              <a:t>dynamic programming: store intermediate results and thus re-use previous computations for further computations</a:t>
            </a:r>
          </a:p>
          <a:p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/>
                <a:cs typeface="Calibri"/>
              </a:rPr>
              <a:t>Forward Probability</a:t>
            </a:r>
            <a:r>
              <a:rPr lang="en-US" sz="2000" dirty="0" smtClean="0"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</a:t>
            </a:r>
            <a:r>
              <a:rPr lang="en-US" sz="2000" i="1" baseline="-25000" dirty="0" err="1" smtClean="0">
                <a:latin typeface="Calibri"/>
                <a:cs typeface="Calibri"/>
                <a:sym typeface="Symbol" charset="0"/>
              </a:rPr>
              <a:t>i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(</a:t>
            </a:r>
            <a:r>
              <a:rPr lang="en-US" sz="2000" i="1" dirty="0">
                <a:latin typeface="Calibri"/>
                <a:cs typeface="Calibri"/>
                <a:sym typeface="Symbol" charset="0"/>
              </a:rPr>
              <a:t>t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)=P(s</a:t>
            </a:r>
            <a:r>
              <a:rPr lang="en-US" sz="2000" i="1" baseline="30000" dirty="0" smtClean="0">
                <a:latin typeface="Calibri"/>
                <a:cs typeface="Calibri"/>
                <a:sym typeface="Symbol" charset="0"/>
              </a:rPr>
              <a:t>1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...s</a:t>
            </a:r>
            <a:r>
              <a:rPr lang="en-US" sz="2000" i="1" baseline="30000" dirty="0" smtClean="0">
                <a:latin typeface="Calibri"/>
                <a:cs typeface="Calibri"/>
                <a:sym typeface="Symbol" charset="0"/>
              </a:rPr>
              <a:t>t-1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,z</a:t>
            </a:r>
            <a:r>
              <a:rPr lang="en-US" sz="2000" i="1" baseline="30000" dirty="0" smtClean="0">
                <a:latin typeface="Calibri"/>
                <a:cs typeface="Calibri"/>
                <a:sym typeface="Symbol" charset="0"/>
              </a:rPr>
              <a:t>t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=</a:t>
            </a:r>
            <a:r>
              <a:rPr lang="en-US" sz="2000" i="1" dirty="0" err="1" smtClean="0">
                <a:latin typeface="Calibri"/>
                <a:cs typeface="Calibri"/>
                <a:sym typeface="Symbol" charset="0"/>
              </a:rPr>
              <a:t>z</a:t>
            </a:r>
            <a:r>
              <a:rPr lang="en-US" sz="2000" i="1" baseline="-25000" dirty="0" err="1" smtClean="0">
                <a:latin typeface="Calibri"/>
                <a:cs typeface="Calibri"/>
                <a:sym typeface="Symbol" charset="0"/>
              </a:rPr>
              <a:t>i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) 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is the probability of ending up in state </a:t>
            </a:r>
            <a:r>
              <a:rPr lang="en-US" sz="2000" i="1" dirty="0" err="1" smtClean="0">
                <a:latin typeface="Calibri"/>
                <a:cs typeface="Calibri"/>
                <a:sym typeface="Symbol" charset="0"/>
              </a:rPr>
              <a:t>z</a:t>
            </a:r>
            <a:r>
              <a:rPr lang="en-US" sz="2000" i="1" baseline="-25000" dirty="0" err="1" smtClean="0">
                <a:latin typeface="Calibri"/>
                <a:cs typeface="Calibri"/>
                <a:sym typeface="Symbol" charset="0"/>
              </a:rPr>
              <a:t>i</a:t>
            </a:r>
            <a:r>
              <a:rPr lang="en-US" sz="2000" baseline="30000" dirty="0" smtClean="0">
                <a:latin typeface="Calibri"/>
                <a:cs typeface="Calibri"/>
                <a:sym typeface="Symbol" charset="0"/>
              </a:rPr>
              <a:t> 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after 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t-1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 symbols.</a:t>
            </a:r>
            <a:endParaRPr lang="en-US" sz="2000" i="1" dirty="0" smtClean="0">
              <a:latin typeface="Calibri"/>
              <a:cs typeface="Calibri"/>
              <a:sym typeface="Symbol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0"/>
              </a:rPr>
              <a:t>This is computed iteratively for all 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t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 in 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1..T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 for all states </a:t>
            </a:r>
            <a:r>
              <a:rPr lang="en-US" sz="2000" i="1" dirty="0" err="1" smtClean="0">
                <a:latin typeface="Calibri"/>
                <a:cs typeface="Calibri"/>
                <a:sym typeface="Symbol" charset="0"/>
              </a:rPr>
              <a:t>z</a:t>
            </a:r>
            <a:r>
              <a:rPr lang="en-US" sz="2000" i="1" baseline="-25000" dirty="0" err="1" smtClean="0">
                <a:latin typeface="Calibri"/>
                <a:cs typeface="Calibri"/>
                <a:sym typeface="Symbol" charset="0"/>
              </a:rPr>
              <a:t>i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 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with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 </a:t>
            </a:r>
            <a:r>
              <a:rPr lang="en-US" sz="2000" i="1" dirty="0" err="1" smtClean="0">
                <a:latin typeface="Calibri"/>
                <a:cs typeface="Calibri"/>
                <a:sym typeface="Symbol" charset="0"/>
              </a:rPr>
              <a:t>i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 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in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 1..N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0"/>
              </a:rPr>
              <a:t>S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um over 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</a:t>
            </a:r>
            <a:r>
              <a:rPr lang="en-US" sz="2000" i="1" baseline="-25000" dirty="0" err="1">
                <a:latin typeface="Calibri"/>
                <a:cs typeface="Calibri"/>
                <a:sym typeface="Symbol" charset="0"/>
              </a:rPr>
              <a:t>i</a:t>
            </a:r>
            <a:r>
              <a:rPr lang="en-US" sz="2000" i="1" dirty="0" smtClean="0">
                <a:latin typeface="Calibri"/>
                <a:cs typeface="Calibri"/>
                <a:sym typeface="Symbol" charset="0"/>
              </a:rPr>
              <a:t>(T+1) </a:t>
            </a:r>
            <a:r>
              <a:rPr lang="en-US" sz="2000" dirty="0" smtClean="0">
                <a:latin typeface="Calibri"/>
                <a:cs typeface="Calibri"/>
                <a:sym typeface="Symbol" charset="0"/>
              </a:rPr>
              <a:t>is the final result.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  <a:sym typeface="Symbol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0"/>
              </a:rPr>
              <a:t>Whether we start from the beginning or from the end is irrelevant: This can alternatively formulated as a </a:t>
            </a:r>
            <a:r>
              <a:rPr lang="en-US" sz="2000" b="1" dirty="0" smtClean="0">
                <a:latin typeface="Calibri"/>
                <a:cs typeface="Calibri"/>
                <a:sym typeface="Symbol" charset="0"/>
              </a:rPr>
              <a:t>Backward probability</a:t>
            </a:r>
            <a:r>
              <a:rPr lang="en-US" sz="2000" dirty="0">
                <a:latin typeface="Calibri"/>
                <a:cs typeface="Calibri"/>
                <a:sym typeface="Symbol" charset="0"/>
              </a:rPr>
              <a:t>:</a:t>
            </a:r>
            <a:endParaRPr lang="en-US" sz="2000" dirty="0">
              <a:latin typeface="Calibri"/>
              <a:cs typeface="Calibri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28861"/>
              </p:ext>
            </p:extLst>
          </p:nvPr>
        </p:nvGraphicFramePr>
        <p:xfrm>
          <a:off x="838200" y="5867400"/>
          <a:ext cx="2286000" cy="38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1574800" imgH="266700" progId="Equation.3">
                  <p:embed/>
                </p:oleObj>
              </mc:Choice>
              <mc:Fallback>
                <p:oleObj name="Equation" r:id="rId3" imgW="1574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5867400"/>
                        <a:ext cx="2286000" cy="38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6805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Forward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b="1" dirty="0" smtClean="0"/>
              <a:t>Initialization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b="1" dirty="0" smtClean="0"/>
              <a:t>Induction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b="1" dirty="0" smtClean="0"/>
              <a:t>Total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Complexity: O(T*N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multiplications. Much better!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60150"/>
              </p:ext>
            </p:extLst>
          </p:nvPr>
        </p:nvGraphicFramePr>
        <p:xfrm>
          <a:off x="457200" y="2153478"/>
          <a:ext cx="2514600" cy="43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3" imgW="1460500" imgH="254000" progId="Equation.3">
                  <p:embed/>
                </p:oleObj>
              </mc:Choice>
              <mc:Fallback>
                <p:oleObj name="Equation" r:id="rId3" imgW="146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153478"/>
                        <a:ext cx="2514600" cy="437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32817"/>
              </p:ext>
            </p:extLst>
          </p:nvPr>
        </p:nvGraphicFramePr>
        <p:xfrm>
          <a:off x="457200" y="3079750"/>
          <a:ext cx="61896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5" imgW="3594100" imgH="469900" progId="Equation.3">
                  <p:embed/>
                </p:oleObj>
              </mc:Choice>
              <mc:Fallback>
                <p:oleObj name="Equation" r:id="rId5" imgW="3594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079750"/>
                        <a:ext cx="61896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7838"/>
              </p:ext>
            </p:extLst>
          </p:nvPr>
        </p:nvGraphicFramePr>
        <p:xfrm>
          <a:off x="457200" y="4648200"/>
          <a:ext cx="25733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25733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08.05.19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8381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1901</Words>
  <Application>Microsoft Macintosh PowerPoint</Application>
  <PresentationFormat>On-screen Show (4:3)</PresentationFormat>
  <Paragraphs>551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Calibri</vt:lpstr>
      <vt:lpstr>Courier New</vt:lpstr>
      <vt:lpstr>Lucida Grande</vt:lpstr>
      <vt:lpstr>ＭＳ Ｐゴシック</vt:lpstr>
      <vt:lpstr>Symbol</vt:lpstr>
      <vt:lpstr>TheSans UHH Bold</vt:lpstr>
      <vt:lpstr>TheSans UHH Bold Caps</vt:lpstr>
      <vt:lpstr>TheSans UHH Regular</vt:lpstr>
      <vt:lpstr>Wingdings</vt:lpstr>
      <vt:lpstr>宋体</vt:lpstr>
      <vt:lpstr>Arial</vt:lpstr>
      <vt:lpstr>Office-Design</vt:lpstr>
      <vt:lpstr>Equation</vt:lpstr>
      <vt:lpstr>Hidden Markov Models</vt:lpstr>
      <vt:lpstr>Hiding Markov</vt:lpstr>
      <vt:lpstr>Hidden States</vt:lpstr>
      <vt:lpstr>Hidden Markov Model</vt:lpstr>
      <vt:lpstr>The probability of a sequence</vt:lpstr>
      <vt:lpstr>Three Tasks for HMMs</vt:lpstr>
      <vt:lpstr>Computing the probability  of an observation</vt:lpstr>
      <vt:lpstr>Forward/backward procedures</vt:lpstr>
      <vt:lpstr>Forward procedure</vt:lpstr>
      <vt:lpstr>Backward procedure</vt:lpstr>
      <vt:lpstr>Combination to forward/backward procedure</vt:lpstr>
      <vt:lpstr>Finding the best state sequence: Decoding</vt:lpstr>
      <vt:lpstr>Viterbi Algorithm</vt:lpstr>
      <vt:lpstr>Viterbi Example</vt:lpstr>
      <vt:lpstr>Looking for the best path</vt:lpstr>
      <vt:lpstr>HMM Training</vt:lpstr>
      <vt:lpstr>Recap:  Training a Markov Chain</vt:lpstr>
      <vt:lpstr>Markov Chain: Count, (smooth), and done.</vt:lpstr>
      <vt:lpstr>Counting transitions  for HMMs</vt:lpstr>
      <vt:lpstr>Path probabilities and transition probabilities</vt:lpstr>
      <vt:lpstr>Solution: Expectation Maximization (EM)</vt:lpstr>
      <vt:lpstr>Example:  Parameter Estimation</vt:lpstr>
      <vt:lpstr>Two iterations</vt:lpstr>
      <vt:lpstr>Problems of this training algorithm</vt:lpstr>
      <vt:lpstr>Critical point example</vt:lpstr>
      <vt:lpstr>Dealing with critical points: Add noise</vt:lpstr>
      <vt:lpstr>What about the Zeros?</vt:lpstr>
      <vt:lpstr>Hill climbing:  only local maxima</vt:lpstr>
      <vt:lpstr>Optimizing the training time</vt:lpstr>
      <vt:lpstr>Variants of HMMs</vt:lpstr>
      <vt:lpstr>Applications of HMMs I: Language Technology</vt:lpstr>
      <vt:lpstr>Applications of HMMs II:  Other</vt:lpstr>
      <vt:lpstr>sEQUENCE TAGGING</vt:lpstr>
    </vt:vector>
  </TitlesOfParts>
  <Company>blum design und kommunikation GmbH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Microsoft Office User</cp:lastModifiedBy>
  <cp:revision>164</cp:revision>
  <cp:lastPrinted>2019-05-08T12:04:21Z</cp:lastPrinted>
  <dcterms:created xsi:type="dcterms:W3CDTF">2016-03-24T14:49:53Z</dcterms:created>
  <dcterms:modified xsi:type="dcterms:W3CDTF">2019-05-08T12:14:41Z</dcterms:modified>
</cp:coreProperties>
</file>