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40" r:id="rId3"/>
    <p:sldId id="261" r:id="rId4"/>
    <p:sldId id="275" r:id="rId5"/>
    <p:sldId id="339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42" r:id="rId3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17">
          <p15:clr>
            <a:srgbClr val="A4A3A4"/>
          </p15:clr>
        </p15:guide>
        <p15:guide id="2" orient="horz" pos="1847">
          <p15:clr>
            <a:srgbClr val="A4A3A4"/>
          </p15:clr>
        </p15:guide>
        <p15:guide id="3" orient="horz" pos="657">
          <p15:clr>
            <a:srgbClr val="A4A3A4"/>
          </p15:clr>
        </p15:guide>
        <p15:guide id="4" orient="horz" pos="4032">
          <p15:clr>
            <a:srgbClr val="A4A3A4"/>
          </p15:clr>
        </p15:guide>
        <p15:guide id="5" orient="horz" pos="934">
          <p15:clr>
            <a:srgbClr val="A4A3A4"/>
          </p15:clr>
        </p15:guide>
        <p15:guide id="6" orient="horz" pos="3749">
          <p15:clr>
            <a:srgbClr val="A4A3A4"/>
          </p15:clr>
        </p15:guide>
        <p15:guide id="7" orient="horz" pos="1075">
          <p15:clr>
            <a:srgbClr val="A4A3A4"/>
          </p15:clr>
        </p15:guide>
        <p15:guide id="8" orient="horz" pos="1203">
          <p15:clr>
            <a:srgbClr val="A4A3A4"/>
          </p15:clr>
        </p15:guide>
        <p15:guide id="9" orient="horz" pos="4199">
          <p15:clr>
            <a:srgbClr val="A4A3A4"/>
          </p15:clr>
        </p15:guide>
        <p15:guide id="10" orient="horz" pos="1728">
          <p15:clr>
            <a:srgbClr val="A4A3A4"/>
          </p15:clr>
        </p15:guide>
        <p15:guide id="11" orient="horz" pos="1729">
          <p15:clr>
            <a:srgbClr val="A4A3A4"/>
          </p15:clr>
        </p15:guide>
        <p15:guide id="12" orient="horz" pos="4140">
          <p15:clr>
            <a:srgbClr val="A4A3A4"/>
          </p15:clr>
        </p15:guide>
        <p15:guide id="13" pos="3022">
          <p15:clr>
            <a:srgbClr val="A4A3A4"/>
          </p15:clr>
        </p15:guide>
        <p15:guide id="14" pos="5477">
          <p15:clr>
            <a:srgbClr val="A4A3A4"/>
          </p15:clr>
        </p15:guide>
        <p15:guide id="15" pos="4319">
          <p15:clr>
            <a:srgbClr val="A4A3A4"/>
          </p15:clr>
        </p15:guide>
        <p15:guide id="16" pos="1470">
          <p15:clr>
            <a:srgbClr val="A4A3A4"/>
          </p15:clr>
        </p15:guide>
        <p15:guide id="17" pos="281">
          <p15:clr>
            <a:srgbClr val="A4A3A4"/>
          </p15:clr>
        </p15:guide>
        <p15:guide id="18" pos="2741">
          <p15:clr>
            <a:srgbClr val="A4A3A4"/>
          </p15:clr>
        </p15:guide>
        <p15:guide id="19" pos="28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15"/>
    <a:srgbClr val="0092D2"/>
    <a:srgbClr val="009CD1"/>
    <a:srgbClr val="B1B9BD"/>
    <a:srgbClr val="89979D"/>
    <a:srgbClr val="62747C"/>
    <a:srgbClr val="3B515B"/>
    <a:srgbClr val="DCDCDC"/>
    <a:srgbClr val="B4B4B4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94690"/>
  </p:normalViewPr>
  <p:slideViewPr>
    <p:cSldViewPr snapToGrid="0" snapToObjects="1">
      <p:cViewPr>
        <p:scale>
          <a:sx n="100" d="100"/>
          <a:sy n="100" d="100"/>
        </p:scale>
        <p:origin x="-1120" y="-80"/>
      </p:cViewPr>
      <p:guideLst>
        <p:guide orient="horz" pos="3717"/>
        <p:guide orient="horz" pos="1847"/>
        <p:guide orient="horz" pos="657"/>
        <p:guide orient="horz" pos="4032"/>
        <p:guide orient="horz" pos="934"/>
        <p:guide orient="horz" pos="3749"/>
        <p:guide orient="horz" pos="1075"/>
        <p:guide orient="horz" pos="1203"/>
        <p:guide orient="horz" pos="4199"/>
        <p:guide orient="horz" pos="1728"/>
        <p:guide orient="horz" pos="1729"/>
        <p:guide orient="horz" pos="4140"/>
        <p:guide pos="3022"/>
        <p:guide pos="5477"/>
        <p:guide pos="4319"/>
        <p:guide pos="1470"/>
        <p:guide pos="281"/>
        <p:guide pos="2741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TheSans UHH Bold Caps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B03B8-5142-5243-8747-1F305A937668}" type="datetimeFigureOut">
              <a:rPr lang="de-DE" smtClean="0">
                <a:latin typeface="TheSans UHH Bold Caps"/>
              </a:rPr>
              <a:t>31/03/19</a:t>
            </a:fld>
            <a:endParaRPr lang="de-DE" dirty="0">
              <a:latin typeface="TheSans UHH Bold Cap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TheSans UHH Bold Cap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C051A-4269-3349-B3CC-0AFD8485E50A}" type="slidenum">
              <a:rPr lang="de-DE" smtClean="0">
                <a:latin typeface="TheSans UHH Bold Caps"/>
              </a:rPr>
              <a:t>‹#›</a:t>
            </a:fld>
            <a:endParaRPr lang="de-DE" dirty="0">
              <a:latin typeface="TheSans UHH Bold Caps"/>
            </a:endParaRPr>
          </a:p>
        </p:txBody>
      </p:sp>
    </p:spTree>
    <p:extLst>
      <p:ext uri="{BB962C8B-B14F-4D97-AF65-F5344CB8AC3E}">
        <p14:creationId xmlns:p14="http://schemas.microsoft.com/office/powerpoint/2010/main" val="1461388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 Bold Caps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 Bold Caps"/>
              </a:defRPr>
            </a:lvl1pPr>
          </a:lstStyle>
          <a:p>
            <a:fld id="{FC7BB34A-E9E0-164A-AE59-348CE25F601F}" type="datetimeFigureOut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 Bold Caps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 Bold Caps"/>
              </a:defRPr>
            </a:lvl1pPr>
          </a:lstStyle>
          <a:p>
            <a:fld id="{0053D800-90B3-984F-9A52-23098A3E953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02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reason why language is hard is that in</a:t>
            </a:r>
            <a:r>
              <a:rPr lang="en-US" baseline="0" dirty="0" smtClean="0"/>
              <a:t> opposition to programming languages, there is no 1:1 mapping from the lexical layer to the conceptual layer.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6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2" hasCustomPrompt="1"/>
          </p:nvPr>
        </p:nvSpPr>
        <p:spPr>
          <a:xfrm>
            <a:off x="342001" y="4425480"/>
            <a:ext cx="6098914" cy="1181873"/>
          </a:xfrm>
          <a:prstGeom prst="rect">
            <a:avLst/>
          </a:prstGeom>
        </p:spPr>
        <p:txBody>
          <a:bodyPr vert="horz" tIns="46800"/>
          <a:lstStyle>
            <a:lvl1pPr marL="0" indent="0">
              <a:lnSpc>
                <a:spcPts val="4400"/>
              </a:lnSpc>
              <a:spcBef>
                <a:spcPts val="0"/>
              </a:spcBef>
              <a:buNone/>
              <a:defRPr sz="4400" b="0" i="0">
                <a:solidFill>
                  <a:srgbClr val="000000"/>
                </a:solidFill>
                <a:latin typeface="TheSans UHH Bold Caps"/>
                <a:cs typeface="TheSans UHH Bold Cap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TITLE OF PRESENTATION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1314" y="3944230"/>
            <a:ext cx="6099602" cy="4810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TheSans UHH Bold Caps"/>
                <a:cs typeface="TheSans UHH Bold Caps"/>
              </a:defRPr>
            </a:lvl1pPr>
          </a:lstStyle>
          <a:p>
            <a:pPr lvl="0"/>
            <a:r>
              <a:rPr lang="de-DE" dirty="0" smtClean="0"/>
              <a:t>Name OF PRESENTER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 smtClean="0"/>
          </a:p>
        </p:txBody>
      </p:sp>
      <p:pic>
        <p:nvPicPr>
          <p:cNvPr id="5" name="Picture 4" descr="LT_logo_newsitem_575x57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9700"/>
            <a:ext cx="1262785" cy="1262785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498600" y="161901"/>
            <a:ext cx="4800600" cy="866800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VENUE</a:t>
            </a:r>
          </a:p>
          <a:p>
            <a:pPr lvl="0"/>
            <a:r>
              <a:rPr lang="de-DE" dirty="0" smtClean="0"/>
              <a:t>DATE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354700" y="5607353"/>
            <a:ext cx="7074799" cy="433400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18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email@informatik.uni-hamburg.de</a:t>
            </a:r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7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0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25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25600"/>
            <a:ext cx="8229600" cy="4648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Pct val="100000"/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58C"/>
              </a:buClr>
              <a:buFont typeface="Lucida Grande"/>
              <a:buChar char="▪"/>
              <a:defRPr sz="2000">
                <a:latin typeface="TheSans UHH Regular"/>
                <a:cs typeface="TheSans UHH Regular"/>
              </a:defRPr>
            </a:lvl3pPr>
            <a:lvl4pPr marL="756000" indent="-25200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4pPr>
            <a:lvl5pPr marL="756000" indent="-25200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314300"/>
            <a:ext cx="5892800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lang="de-DE" dirty="0" smtClean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1727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199" y="1638300"/>
            <a:ext cx="8229602" cy="4660899"/>
          </a:xfrm>
          <a:prstGeom prst="rect">
            <a:avLst/>
          </a:prstGeo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 baseline="0">
                <a:latin typeface="TheSans UHH Regular"/>
                <a:cs typeface="TheSans UHH 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57201" y="339700"/>
            <a:ext cx="5867400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38663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perd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625600"/>
            <a:ext cx="8229600" cy="4673600"/>
          </a:xfrm>
          <a:prstGeom prst="rect">
            <a:avLst/>
          </a:prstGeom>
        </p:spPr>
        <p:txBody>
          <a:bodyPr wrap="square" lIns="0" tIns="0" bIns="0" numCol="2" spcCol="18000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 sz="1200" b="0" i="0" u="none" baseline="0">
                <a:effectLst/>
                <a:latin typeface="TheSans UHH Bold"/>
                <a:cs typeface="TheSans UHH Bold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/>
              <a:t>ACHTUNG: Diese Folie ist ausschließlich für den Textversand gedacht, nicht für die Präsentation am </a:t>
            </a:r>
            <a:r>
              <a:rPr lang="de-DE" dirty="0" err="1" smtClean="0"/>
              <a:t>Beamer</a:t>
            </a:r>
            <a:r>
              <a:rPr lang="de-DE" dirty="0" smtClean="0"/>
              <a:t>!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endParaRPr lang="de-DE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Sehr bekannt ist dieser: The quick </a:t>
            </a:r>
            <a:r>
              <a:rPr lang="de-DE" dirty="0" err="1" smtClean="0"/>
              <a:t>brown</a:t>
            </a:r>
            <a:r>
              <a:rPr lang="de-DE" dirty="0" smtClean="0"/>
              <a:t> </a:t>
            </a:r>
            <a:r>
              <a:rPr lang="de-DE" dirty="0" err="1" smtClean="0"/>
              <a:t>fox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dog</a:t>
            </a:r>
            <a:r>
              <a:rPr lang="de-DE" dirty="0" smtClean="0"/>
              <a:t>. Oft werden in </a:t>
            </a:r>
            <a:r>
              <a:rPr lang="de-DE" dirty="0" err="1" smtClean="0"/>
              <a:t>Typoblindtexte</a:t>
            </a:r>
            <a:r>
              <a:rPr lang="de-DE" dirty="0" smtClean="0"/>
              <a:t> auch fremdsprachige Satzteile eingebaut (AVAIL®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Wefox</a:t>
            </a:r>
            <a:r>
              <a:rPr lang="de-DE" dirty="0" smtClean="0"/>
              <a:t>™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aussi</a:t>
            </a:r>
            <a:r>
              <a:rPr lang="de-DE" dirty="0" smtClean="0"/>
              <a:t> la </a:t>
            </a:r>
            <a:r>
              <a:rPr lang="de-DE" dirty="0" err="1" smtClean="0"/>
              <a:t>Kerning</a:t>
            </a:r>
            <a:r>
              <a:rPr lang="de-DE" dirty="0" smtClean="0"/>
              <a:t>), um die Wirkung in anderen Sprachen zu testen. In Lateinisch sieht zum Beispiel fast jede Schrift gut aus.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demonstrandum</a:t>
            </a:r>
            <a:r>
              <a:rPr lang="de-DE" dirty="0" smtClean="0"/>
              <a:t>. Seit 1975 fehlen in den meisten Testtexten die Zahlen, weswegen nach </a:t>
            </a:r>
            <a:r>
              <a:rPr lang="de-DE" dirty="0" err="1" smtClean="0"/>
              <a:t>TypoGb</a:t>
            </a:r>
            <a:r>
              <a:rPr lang="de-DE" dirty="0" smtClean="0"/>
              <a:t>. 204 § ab dem Jahr 2034 Zahlen in 86 der Texte zur Pflicht werden. Nichteinhaltung wird mit bis zu 245 € oder 368 $ bestraft. Genauso wichtig in sind mittlerweile auch </a:t>
            </a:r>
            <a:r>
              <a:rPr lang="de-DE" dirty="0" err="1" smtClean="0"/>
              <a:t>Âçcèñtë</a:t>
            </a:r>
            <a:r>
              <a:rPr lang="de-DE" dirty="0" smtClean="0"/>
              <a:t>, die in neueren Schriften aber fast immer enthalten sind. Ein wichtiges aber schwierig zu integrierendes Feld sind </a:t>
            </a:r>
            <a:r>
              <a:rPr lang="de-DE" dirty="0" err="1" smtClean="0"/>
              <a:t>OpenType</a:t>
            </a:r>
            <a:r>
              <a:rPr lang="de-DE" dirty="0" smtClean="0"/>
              <a:t>-Funktionalitäten. Je nach Software und Voreinstellungen können eingebaute Kapitälchen, </a:t>
            </a:r>
            <a:r>
              <a:rPr lang="de-DE" dirty="0" err="1" smtClean="0"/>
              <a:t>Kerning</a:t>
            </a:r>
            <a:r>
              <a:rPr lang="de-DE" dirty="0" smtClean="0"/>
              <a:t> oder Ligaturen (sehr pfiffig) nicht richtig dargestellt </a:t>
            </a:r>
            <a:r>
              <a:rPr lang="de-DE" dirty="0" err="1" smtClean="0"/>
              <a:t>werden.Dies</a:t>
            </a:r>
            <a:r>
              <a:rPr lang="de-DE" dirty="0" smtClean="0"/>
              <a:t>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Sehr bekannt ist dieser: The quick </a:t>
            </a:r>
            <a:r>
              <a:rPr lang="de-DE" dirty="0" err="1" smtClean="0"/>
              <a:t>brown</a:t>
            </a:r>
            <a:r>
              <a:rPr lang="de-DE" dirty="0" smtClean="0"/>
              <a:t> </a:t>
            </a:r>
            <a:r>
              <a:rPr lang="de-DE" dirty="0" err="1" smtClean="0"/>
              <a:t>fox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dog</a:t>
            </a:r>
            <a:r>
              <a:rPr lang="de-DE" dirty="0" smtClean="0"/>
              <a:t>. Oft werden in </a:t>
            </a:r>
            <a:r>
              <a:rPr lang="de-DE" dirty="0" err="1" smtClean="0"/>
              <a:t>Typoblindtexte</a:t>
            </a:r>
            <a:r>
              <a:rPr lang="de-DE" dirty="0" smtClean="0"/>
              <a:t> auch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315334"/>
            <a:ext cx="5956300" cy="903865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8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Manchmal Sätze, die alle Buchstaben des Alphabets enthalten man nennt diese Sätze </a:t>
            </a:r>
            <a:r>
              <a:rPr lang="de-DE" dirty="0" err="1" smtClean="0"/>
              <a:t>Pangrams</a:t>
            </a:r>
            <a:r>
              <a:rPr lang="de-DE" dirty="0" smtClean="0"/>
              <a:t>. Sehr bekannt ist dieser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37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4732" y="1714500"/>
            <a:ext cx="3913094" cy="46355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ts val="305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75858C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3pPr>
            <a:lvl4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4pPr>
            <a:lvl5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87195" y="1714500"/>
            <a:ext cx="3907543" cy="4635500"/>
          </a:xfrm>
          <a:prstGeom prst="rect">
            <a:avLst/>
          </a:prstGeom>
        </p:spPr>
        <p:txBody>
          <a:bodyPr lIns="0" tIns="0" bIns="0"/>
          <a:lstStyle>
            <a:lvl1pPr marL="252000" indent="-252000">
              <a:lnSpc>
                <a:spcPts val="305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75858C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3pPr>
            <a:lvl4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4pPr>
            <a:lvl5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24732" y="339700"/>
            <a:ext cx="5976068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59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text-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38244" y="1816100"/>
            <a:ext cx="3913094" cy="4533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5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000" baseline="0">
                <a:latin typeface="TheSans UHH Regular"/>
                <a:cs typeface="TheSans UHH Regular"/>
              </a:defRPr>
            </a:lvl1pPr>
            <a:lvl2pPr marL="252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2pPr>
            <a:lvl3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3pPr>
            <a:lvl4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4pPr>
            <a:lvl5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38244" y="339700"/>
            <a:ext cx="6000656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65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483199"/>
            <a:ext cx="9144000" cy="4926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heSans UHH Bold Cap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0" y="1482247"/>
            <a:ext cx="9144000" cy="4927274"/>
          </a:xfrm>
          <a:prstGeom prst="rect">
            <a:avLst/>
          </a:prstGeom>
          <a:noFill/>
          <a:ln>
            <a:noFill/>
          </a:ln>
        </p:spPr>
        <p:txBody>
          <a:bodyPr lIns="0" tIns="0" bIns="0" anchor="ctr" anchorCtr="0"/>
          <a:lstStyle>
            <a:lvl1pPr marL="0" indent="0" algn="ctr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400" baseline="0">
                <a:latin typeface="TheSans UHH Regular"/>
                <a:cs typeface="TheSans UHH Regular"/>
              </a:defRPr>
            </a:lvl1pPr>
            <a:lvl2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3pPr>
            <a:lvl4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4pPr>
            <a:lvl5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Grafiken, Tabellen etc.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479941"/>
            <a:ext cx="9144000" cy="2791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38244" y="339700"/>
            <a:ext cx="6000656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881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4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8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 flipV="1">
            <a:off x="0" y="6423314"/>
            <a:ext cx="9144000" cy="434686"/>
          </a:xfrm>
          <a:prstGeom prst="rect">
            <a:avLst/>
          </a:prstGeom>
          <a:solidFill>
            <a:srgbClr val="3B515B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heSans UHH Bold Caps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42393"/>
            <a:ext cx="90718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TheSans UHH Regular"/>
                <a:cs typeface="TheSans UHH Regular"/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463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410352" y="0"/>
            <a:ext cx="2733648" cy="1479940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0" y="1479941"/>
            <a:ext cx="9144000" cy="2791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T_logo_newsitem_150x150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64135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  <p:sldLayoutId id="2147483664" r:id="rId3"/>
    <p:sldLayoutId id="2147483667" r:id="rId4"/>
    <p:sldLayoutId id="2147483663" r:id="rId5"/>
    <p:sldLayoutId id="2147483669" r:id="rId6"/>
    <p:sldLayoutId id="2147483662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TheSans UHH Bold Caps"/>
          <a:ea typeface="+mj-ea"/>
          <a:cs typeface="TheSans UHH Bold Cap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rnen.min.uni-hamburg.de/moodle/course/view.php?id=2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iemann@informatik.uni-hamburg.de" TargetMode="External"/><Relationship Id="rId4" Type="http://schemas.openxmlformats.org/officeDocument/2006/relationships/hyperlink" Target="mailto:ruppert@informatik.uni-hamburg.de" TargetMode="External"/><Relationship Id="rId5" Type="http://schemas.openxmlformats.org/officeDocument/2006/relationships/image" Target="../media/image11.png"/><Relationship Id="rId6" Type="http://schemas.openxmlformats.org/officeDocument/2006/relationships/hyperlink" Target="mailto:yimam@informatik.uni-hamburg.de" TargetMode="External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t.informatik.uni-hamburg.d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agesnetzwerk.de" TargetMode="Externa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239714" y="5108120"/>
            <a:ext cx="8662299" cy="1181873"/>
          </a:xfrm>
        </p:spPr>
        <p:txBody>
          <a:bodyPr/>
          <a:lstStyle/>
          <a:p>
            <a:r>
              <a:rPr lang="en-US" sz="6400" dirty="0"/>
              <a:t>Statistical Methods of Language Technology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00885" y="250801"/>
            <a:ext cx="5696815" cy="866800"/>
          </a:xfrm>
        </p:spPr>
        <p:txBody>
          <a:bodyPr/>
          <a:lstStyle/>
          <a:p>
            <a:r>
              <a:rPr lang="en-US" dirty="0" smtClean="0"/>
              <a:t>Master Studies Informatics</a:t>
            </a:r>
          </a:p>
          <a:p>
            <a:r>
              <a:rPr lang="en-US" dirty="0" err="1" smtClean="0"/>
              <a:t>Universität</a:t>
            </a:r>
            <a:r>
              <a:rPr lang="en-US" dirty="0" smtClean="0"/>
              <a:t> Hamburg, </a:t>
            </a:r>
            <a:r>
              <a:rPr lang="en-US" smtClean="0"/>
              <a:t>SS </a:t>
            </a:r>
            <a:r>
              <a:rPr lang="en-US" smtClean="0"/>
              <a:t>2019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16" y="1651984"/>
            <a:ext cx="2628900" cy="15724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14" y="3345104"/>
            <a:ext cx="2061906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14" y="1590933"/>
            <a:ext cx="1828800" cy="1677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28" y="3426308"/>
            <a:ext cx="2895600" cy="11939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1414" y="182110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Chomsky-Hierarchy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4414" y="4291770"/>
            <a:ext cx="2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Machine Learning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9194" y="1821104"/>
            <a:ext cx="163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Syntax Rules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7614" y="2964104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Transducers for Morphology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214" y="3282636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Sequence Labeling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22620" y="4716906"/>
            <a:ext cx="19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Semantic Methods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04014" y="3167304"/>
            <a:ext cx="164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Topic Models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8014" y="2042211"/>
            <a:ext cx="3022600" cy="92189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912203" y="1715983"/>
            <a:ext cx="188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Phrase Alignment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2414" y="4639806"/>
            <a:ext cx="6099602" cy="481013"/>
          </a:xfrm>
        </p:spPr>
        <p:txBody>
          <a:bodyPr/>
          <a:lstStyle/>
          <a:p>
            <a:r>
              <a:rPr lang="en-US" dirty="0" smtClean="0"/>
              <a:t>Chris Biemann, </a:t>
            </a:r>
            <a:r>
              <a:rPr lang="en-US" dirty="0" err="1" smtClean="0"/>
              <a:t>Eugen</a:t>
            </a:r>
            <a:r>
              <a:rPr lang="en-US" dirty="0" smtClean="0"/>
              <a:t> </a:t>
            </a:r>
            <a:r>
              <a:rPr lang="en-US" dirty="0" err="1" smtClean="0"/>
              <a:t>Ruppert</a:t>
            </a:r>
            <a:endParaRPr lang="en-US" dirty="0"/>
          </a:p>
        </p:txBody>
      </p:sp>
      <p:sp>
        <p:nvSpPr>
          <p:cNvPr id="23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24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762" y="2957733"/>
            <a:ext cx="1839914" cy="21757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12203" y="3467302"/>
            <a:ext cx="216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Neural Architectures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7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understand statistical methods for language processing in detail</a:t>
            </a:r>
          </a:p>
          <a:p>
            <a:endParaRPr lang="en-US" dirty="0"/>
          </a:p>
          <a:p>
            <a:r>
              <a:rPr lang="en-US" dirty="0" smtClean="0"/>
              <a:t>feeling </a:t>
            </a:r>
            <a:r>
              <a:rPr lang="en-US" dirty="0"/>
              <a:t>for language tech applications, avoiding pitfalls</a:t>
            </a:r>
          </a:p>
          <a:p>
            <a:endParaRPr lang="en-US" dirty="0"/>
          </a:p>
          <a:p>
            <a:r>
              <a:rPr lang="en-US" dirty="0" smtClean="0"/>
              <a:t>ability </a:t>
            </a:r>
            <a:r>
              <a:rPr lang="en-US" dirty="0"/>
              <a:t>to plan technology requirements for a language tech </a:t>
            </a:r>
            <a:r>
              <a:rPr lang="en-US" dirty="0" smtClean="0"/>
              <a:t>project</a:t>
            </a:r>
          </a:p>
          <a:p>
            <a:endParaRPr lang="en-US" dirty="0"/>
          </a:p>
          <a:p>
            <a:r>
              <a:rPr lang="en-US" dirty="0"/>
              <a:t>analyze and evaluate the use of NLP in applications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/>
              <a:t>the beauty of language technology, be ready to write your thesis in language tech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72443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the practice classes you will work on weekly assignments, which will give you some practical experience in NLP</a:t>
            </a:r>
          </a:p>
          <a:p>
            <a:r>
              <a:rPr lang="en-US" dirty="0"/>
              <a:t>The assignments will be graded on a binary scale (“ok”/”not ok”)</a:t>
            </a:r>
          </a:p>
          <a:p>
            <a:r>
              <a:rPr lang="en-US" dirty="0" smtClean="0"/>
              <a:t>You need 50% of points to pass the course</a:t>
            </a:r>
            <a:endParaRPr lang="en-US" dirty="0"/>
          </a:p>
          <a:p>
            <a:r>
              <a:rPr lang="en-US" dirty="0"/>
              <a:t>The practice classes are supervised by </a:t>
            </a:r>
            <a:r>
              <a:rPr lang="en-US" dirty="0" smtClean="0"/>
              <a:t>Eugen </a:t>
            </a:r>
            <a:r>
              <a:rPr lang="en-US" dirty="0" err="1" smtClean="0"/>
              <a:t>Ruppert</a:t>
            </a:r>
            <a:r>
              <a:rPr lang="en-US" dirty="0" smtClean="0"/>
              <a:t> and </a:t>
            </a:r>
            <a:r>
              <a:rPr lang="en-US" dirty="0" err="1" smtClean="0"/>
              <a:t>Seid</a:t>
            </a:r>
            <a:r>
              <a:rPr lang="en-US" dirty="0" smtClean="0"/>
              <a:t> </a:t>
            </a:r>
            <a:r>
              <a:rPr lang="en-US" dirty="0" err="1" smtClean="0"/>
              <a:t>Muhie</a:t>
            </a:r>
            <a:r>
              <a:rPr lang="en-US" dirty="0" smtClean="0"/>
              <a:t> </a:t>
            </a:r>
            <a:r>
              <a:rPr lang="en-US" dirty="0" err="1" smtClean="0"/>
              <a:t>Yimam</a:t>
            </a:r>
            <a:endParaRPr lang="en-US" dirty="0"/>
          </a:p>
          <a:p>
            <a:r>
              <a:rPr lang="en-US" dirty="0"/>
              <a:t>Depending on nature of the topic, assignments will be</a:t>
            </a:r>
          </a:p>
          <a:p>
            <a:pPr lvl="1"/>
            <a:r>
              <a:rPr lang="en-US" dirty="0"/>
              <a:t>theoretical, i.e. paper-and-pencil</a:t>
            </a:r>
          </a:p>
          <a:p>
            <a:pPr lvl="1"/>
            <a:r>
              <a:rPr lang="en-US" dirty="0"/>
              <a:t>practical, i.e. writing a program and applying it to data</a:t>
            </a:r>
          </a:p>
          <a:p>
            <a:pPr lvl="1"/>
            <a:r>
              <a:rPr lang="en-US" dirty="0"/>
              <a:t>hands-on, i.e. applying a third-party program to data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Practice Class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412166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lecture slides, handouts, readings etc. can all be found on the </a:t>
            </a:r>
            <a:r>
              <a:rPr lang="en-US" dirty="0" smtClean="0"/>
              <a:t>Moodle </a:t>
            </a:r>
            <a:r>
              <a:rPr lang="en-US" dirty="0"/>
              <a:t>e-Learning platform: </a:t>
            </a:r>
            <a:r>
              <a:rPr lang="en-US" dirty="0">
                <a:hlinkClick r:id="rId2"/>
              </a:rPr>
              <a:t>https://lernen.min.uni-hamburg.de/moodle/course/view.php?id=</a:t>
            </a:r>
            <a:r>
              <a:rPr lang="en-US" dirty="0" smtClean="0">
                <a:hlinkClick r:id="rId2"/>
              </a:rPr>
              <a:t>27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required enrolment key is: </a:t>
            </a:r>
            <a:r>
              <a:rPr lang="en-US" b="1" dirty="0" smtClean="0"/>
              <a:t>SMOLT2019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 the </a:t>
            </a:r>
            <a:r>
              <a:rPr lang="en-US" i="1" dirty="0" smtClean="0"/>
              <a:t>Participant’s Forum </a:t>
            </a:r>
            <a:r>
              <a:rPr lang="en-US" dirty="0" smtClean="0"/>
              <a:t>there </a:t>
            </a:r>
            <a:r>
              <a:rPr lang="en-US" dirty="0"/>
              <a:t>for discussion and Q&amp;A  (encouraged!)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Organisational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98627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How: Written exam 2h</a:t>
            </a:r>
          </a:p>
          <a:p>
            <a:endParaRPr lang="en-US" dirty="0" smtClean="0"/>
          </a:p>
          <a:p>
            <a:r>
              <a:rPr lang="en-US" dirty="0" smtClean="0"/>
              <a:t>When:</a:t>
            </a:r>
          </a:p>
          <a:p>
            <a:pPr lvl="1"/>
            <a:r>
              <a:rPr lang="it-IT" dirty="0"/>
              <a:t>25. </a:t>
            </a:r>
            <a:r>
              <a:rPr lang="it-IT" dirty="0" err="1"/>
              <a:t>Jul</a:t>
            </a:r>
            <a:r>
              <a:rPr lang="it-IT" dirty="0"/>
              <a:t>. 2019 09:30-11:30  ESA C</a:t>
            </a:r>
          </a:p>
          <a:p>
            <a:pPr lvl="1"/>
            <a:r>
              <a:rPr lang="it-IT" dirty="0"/>
              <a:t>17. </a:t>
            </a:r>
            <a:r>
              <a:rPr lang="it-IT" dirty="0" err="1"/>
              <a:t>Sep</a:t>
            </a:r>
            <a:r>
              <a:rPr lang="it-IT" dirty="0"/>
              <a:t>. 2019 09:30-11:30  </a:t>
            </a:r>
            <a:r>
              <a:rPr lang="it-IT" dirty="0" err="1"/>
              <a:t>Hörs</a:t>
            </a:r>
            <a:r>
              <a:rPr lang="it-IT" dirty="0"/>
              <a:t> </a:t>
            </a:r>
            <a:r>
              <a:rPr lang="it-IT" dirty="0" err="1"/>
              <a:t>Pharmazie</a:t>
            </a:r>
            <a:r>
              <a:rPr lang="it-IT" dirty="0"/>
              <a:t> (gr</a:t>
            </a:r>
            <a:r>
              <a:rPr lang="it-IT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Content: </a:t>
            </a:r>
          </a:p>
          <a:p>
            <a:pPr lvl="1"/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83410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705600" y="4572000"/>
            <a:ext cx="1981200" cy="1701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SLots</a:t>
            </a:r>
            <a:r>
              <a:rPr lang="en-US" dirty="0" smtClean="0"/>
              <a:t> For Classes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118073"/>
              </p:ext>
            </p:extLst>
          </p:nvPr>
        </p:nvGraphicFramePr>
        <p:xfrm>
          <a:off x="250825" y="1592263"/>
          <a:ext cx="8640764" cy="33375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60191"/>
                <a:gridCol w="2160191"/>
                <a:gridCol w="2160191"/>
                <a:gridCol w="21601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time\day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11-12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12-13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13-14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14-15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15-16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16-17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17-18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18-19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757989" y="2400300"/>
            <a:ext cx="2133600" cy="533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12:15-13:45 F334</a:t>
            </a:r>
            <a:br>
              <a:rPr lang="en-US" sz="1400" b="1" dirty="0" smtClean="0"/>
            </a:br>
            <a:r>
              <a:rPr lang="en-US" sz="1400" b="1" dirty="0" smtClean="0"/>
              <a:t> Lecture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6757989" y="3187700"/>
            <a:ext cx="2133600" cy="533400"/>
          </a:xfrm>
          <a:prstGeom prst="rect">
            <a:avLst/>
          </a:prstGeom>
          <a:solidFill>
            <a:srgbClr val="0092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14:15 – 15:45 F334</a:t>
            </a:r>
            <a:br>
              <a:rPr lang="en-US" sz="1500" b="1" dirty="0" smtClean="0"/>
            </a:br>
            <a:r>
              <a:rPr lang="en-US" sz="1500" b="1" dirty="0" smtClean="0"/>
              <a:t>Practice Class I</a:t>
            </a:r>
            <a:endParaRPr lang="en-US" sz="1500" b="1" dirty="0"/>
          </a:p>
        </p:txBody>
      </p:sp>
      <p:sp>
        <p:nvSpPr>
          <p:cNvPr id="1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1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3000" y="3924300"/>
            <a:ext cx="2133600" cy="533400"/>
          </a:xfrm>
          <a:prstGeom prst="rect">
            <a:avLst/>
          </a:prstGeom>
          <a:solidFill>
            <a:srgbClr val="0092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16:15 – 17:45 </a:t>
            </a:r>
            <a:r>
              <a:rPr lang="en-US" sz="1500" b="1" dirty="0" smtClean="0"/>
              <a:t>G 203</a:t>
            </a: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smtClean="0"/>
              <a:t>Practice Class II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642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Formal Languages and Automata</a:t>
            </a:r>
          </a:p>
          <a:p>
            <a:pPr>
              <a:lnSpc>
                <a:spcPct val="150000"/>
              </a:lnSpc>
            </a:pPr>
            <a:r>
              <a:rPr lang="en-US" dirty="0"/>
              <a:t> Computational Morphology</a:t>
            </a:r>
          </a:p>
          <a:p>
            <a:pPr>
              <a:lnSpc>
                <a:spcPct val="150000"/>
              </a:lnSpc>
            </a:pPr>
            <a:r>
              <a:rPr lang="en-US" dirty="0"/>
              <a:t> Sequence Tagging</a:t>
            </a:r>
          </a:p>
          <a:p>
            <a:pPr>
              <a:lnSpc>
                <a:spcPct val="150000"/>
              </a:lnSpc>
            </a:pPr>
            <a:r>
              <a:rPr lang="en-US" dirty="0"/>
              <a:t> Topic </a:t>
            </a:r>
            <a:r>
              <a:rPr lang="en-US" dirty="0" err="1"/>
              <a:t>Modelling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Statistical Machine Translation</a:t>
            </a:r>
          </a:p>
          <a:p>
            <a:pPr>
              <a:lnSpc>
                <a:spcPct val="150000"/>
              </a:lnSpc>
            </a:pPr>
            <a:r>
              <a:rPr lang="en-US" dirty="0"/>
              <a:t> Graph-Based Methods</a:t>
            </a:r>
          </a:p>
          <a:p>
            <a:pPr>
              <a:lnSpc>
                <a:spcPct val="150000"/>
              </a:lnSpc>
            </a:pPr>
            <a:r>
              <a:rPr lang="en-US" dirty="0"/>
              <a:t> Distributional Semantics</a:t>
            </a:r>
          </a:p>
          <a:p>
            <a:pPr>
              <a:lnSpc>
                <a:spcPct val="150000"/>
              </a:lnSpc>
            </a:pPr>
            <a:r>
              <a:rPr lang="en-US" dirty="0"/>
              <a:t> Word Senses and their Disambiguation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Topics of this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77002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HIERARCHY OF FORMAL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/>
          <a:lstStyle/>
          <a:p>
            <a:r>
              <a:rPr lang="en-US" dirty="0" smtClean="0"/>
              <a:t>FORMAL LANGUAGES AND AUTOMATA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Chomsky, Noam (1959). "On certain formal properties of grammars". Information and Control 2 (2): 137–</a:t>
            </a:r>
            <a:r>
              <a:rPr lang="en-US" sz="1400" dirty="0" smtClean="0"/>
              <a:t>167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Klabunde</a:t>
            </a:r>
            <a:r>
              <a:rPr lang="en-US" sz="1400" dirty="0" smtClean="0"/>
              <a:t>, R. (2004): </a:t>
            </a:r>
            <a:r>
              <a:rPr lang="de-DE" sz="1400" dirty="0"/>
              <a:t>Automatentheorie und Formale Sprachen. In: Carstensen, K.U., Ebert, </a:t>
            </a:r>
            <a:r>
              <a:rPr lang="de-DE" sz="1400" dirty="0" err="1"/>
              <a:t>Ch</a:t>
            </a:r>
            <a:r>
              <a:rPr lang="de-DE" sz="1400" dirty="0"/>
              <a:t>., </a:t>
            </a:r>
            <a:r>
              <a:rPr lang="de-DE" sz="1400" dirty="0" err="1"/>
              <a:t>Endriss</a:t>
            </a:r>
            <a:r>
              <a:rPr lang="de-DE" sz="1400" dirty="0"/>
              <a:t>, C., </a:t>
            </a:r>
            <a:r>
              <a:rPr lang="de-DE" sz="1400" dirty="0" err="1"/>
              <a:t>Jekat</a:t>
            </a:r>
            <a:r>
              <a:rPr lang="de-DE" sz="1400" dirty="0"/>
              <a:t>, S., </a:t>
            </a:r>
            <a:r>
              <a:rPr lang="de-DE" sz="1400" dirty="0" err="1"/>
              <a:t>Klabunde</a:t>
            </a:r>
            <a:r>
              <a:rPr lang="de-DE" sz="1400" dirty="0"/>
              <a:t>, R. </a:t>
            </a:r>
            <a:r>
              <a:rPr lang="de-DE" sz="1400" dirty="0" err="1"/>
              <a:t>and</a:t>
            </a:r>
            <a:r>
              <a:rPr lang="de-DE" sz="1400" dirty="0"/>
              <a:t> Langer, H. (Editors): Computerlinguistik und Sprachtechnologie. Eine Einführung. 2. Auflage. Spektrum: Heidelberg </a:t>
            </a:r>
            <a:endParaRPr lang="de-DE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Hopcroft</a:t>
            </a:r>
            <a:r>
              <a:rPr lang="en-US" sz="1400" dirty="0"/>
              <a:t>, J.E., </a:t>
            </a:r>
            <a:r>
              <a:rPr lang="en-US" sz="1400" dirty="0" err="1"/>
              <a:t>Motwani</a:t>
            </a:r>
            <a:r>
              <a:rPr lang="en-US" sz="1400" dirty="0"/>
              <a:t>, R. and Ullman, J.D. (2006): Introduction to Automata Theory, Languages, and Computation. Third Edition. Pearson: New Jersey</a:t>
            </a:r>
            <a:endParaRPr lang="de-DE" sz="1400" dirty="0" smtClean="0"/>
          </a:p>
          <a:p>
            <a:pPr marL="285750" indent="-285750">
              <a:buFont typeface="Arial"/>
              <a:buChar char="•"/>
            </a:pPr>
            <a:endParaRPr lang="de-DE" sz="1400" dirty="0" smtClean="0"/>
          </a:p>
          <a:p>
            <a:endParaRPr lang="en-US" sz="1400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37944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4130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Recap: Formal Languages and Automata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Automata theory and theory of formal languages are a part of theoretical computer science</a:t>
            </a:r>
          </a:p>
          <a:p>
            <a:r>
              <a:rPr lang="en-US" sz="2400" dirty="0" smtClean="0"/>
              <a:t>Their concepts originate in theoretical linguistics: Noam Chomsky is the originator of the Chomsky hierarchy of formal languages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Why talk about it?</a:t>
            </a:r>
          </a:p>
          <a:p>
            <a:r>
              <a:rPr lang="en-US" sz="2400" dirty="0" smtClean="0"/>
              <a:t>complexity of sub-systems of natural language informs complexity of automatic processing machinery</a:t>
            </a:r>
          </a:p>
          <a:p>
            <a:r>
              <a:rPr lang="en-US" sz="2400" dirty="0" smtClean="0"/>
              <a:t>Fundamental results from theoretical computer science have direct implications on implementations for language technology applications</a:t>
            </a:r>
          </a:p>
          <a:p>
            <a:endParaRPr lang="en-US" sz="24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00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LANGUAGE</a:t>
            </a:r>
            <a:r>
              <a:rPr lang="en-US" sz="2800" dirty="0" smtClean="0"/>
              <a:t> is a collection of sentences of finite length all constructed from a finite alphabet of symbols</a:t>
            </a:r>
          </a:p>
          <a:p>
            <a:endParaRPr lang="en-US" sz="2800" dirty="0"/>
          </a:p>
          <a:p>
            <a:r>
              <a:rPr lang="en-US" sz="2800" dirty="0" smtClean="0"/>
              <a:t>A </a:t>
            </a:r>
            <a:r>
              <a:rPr lang="en-US" sz="2800" b="1" dirty="0" smtClean="0"/>
              <a:t>GRAMMAR</a:t>
            </a:r>
            <a:r>
              <a:rPr lang="en-US" sz="2800" dirty="0" smtClean="0"/>
              <a:t> can be regarded as a device that enumerates the sentence of a language</a:t>
            </a:r>
          </a:p>
          <a:p>
            <a:endParaRPr lang="en-US" sz="2800" dirty="0"/>
          </a:p>
          <a:p>
            <a:r>
              <a:rPr lang="en-US" sz="2800" dirty="0" smtClean="0"/>
              <a:t>A grammar of language L can be regarded as a function whose range is exactly L</a:t>
            </a:r>
            <a:endParaRPr lang="en-US" sz="28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83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Formal Grammar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87500"/>
            <a:ext cx="8640763" cy="2743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b="1" dirty="0" smtClean="0"/>
              <a:t>formal grammar</a:t>
            </a:r>
            <a:r>
              <a:rPr lang="en-US" sz="2800" dirty="0" smtClean="0"/>
              <a:t> is a quad-tuple </a:t>
            </a:r>
            <a:r>
              <a:rPr lang="en-US" sz="2800" i="1" dirty="0" smtClean="0"/>
              <a:t>G = (Φ,Σ,R,S)</a:t>
            </a:r>
            <a:r>
              <a:rPr lang="en-US" sz="2800" dirty="0" smtClean="0"/>
              <a:t> where</a:t>
            </a:r>
          </a:p>
          <a:p>
            <a:r>
              <a:rPr lang="en-US" sz="2800" dirty="0" err="1" smtClean="0"/>
              <a:t>Φ</a:t>
            </a:r>
            <a:r>
              <a:rPr lang="en-US" sz="2800" dirty="0" smtClean="0"/>
              <a:t> is a finite set of non-terminals</a:t>
            </a:r>
          </a:p>
          <a:p>
            <a:r>
              <a:rPr lang="en-US" sz="2800" dirty="0" err="1" smtClean="0"/>
              <a:t>Σ</a:t>
            </a:r>
            <a:r>
              <a:rPr lang="en-US" sz="2800" dirty="0" smtClean="0"/>
              <a:t> a finite set of terminals, disjoint from </a:t>
            </a:r>
            <a:r>
              <a:rPr lang="en-US" sz="2800" dirty="0" err="1" smtClean="0"/>
              <a:t>Φ</a:t>
            </a:r>
            <a:endParaRPr lang="en-US" sz="2800" dirty="0" smtClean="0"/>
          </a:p>
          <a:p>
            <a:r>
              <a:rPr lang="en-US" sz="2800" dirty="0" smtClean="0"/>
              <a:t>R a finite set of production rules of the form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r>
              <a:rPr lang="en-US" sz="2800" dirty="0" smtClean="0"/>
              <a:t>S, Element of </a:t>
            </a:r>
            <a:r>
              <a:rPr lang="en-US" sz="2800" dirty="0" err="1" smtClean="0"/>
              <a:t>Φ</a:t>
            </a:r>
            <a:r>
              <a:rPr lang="en-US" sz="2800" dirty="0" smtClean="0"/>
              <a:t> : start symbol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929765"/>
              </p:ext>
            </p:extLst>
          </p:nvPr>
        </p:nvGraphicFramePr>
        <p:xfrm>
          <a:off x="914400" y="3581400"/>
          <a:ext cx="6400800" cy="40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3400920" imgH="200880" progId="Equation.3">
                  <p:embed/>
                </p:oleObj>
              </mc:Choice>
              <mc:Fallback>
                <p:oleObj name="Equation" r:id="rId3" imgW="3400920" imgH="20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6400800" cy="405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8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078896" y="2314898"/>
            <a:ext cx="1143000" cy="787400"/>
          </a:xfrm>
        </p:spPr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LEcturers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6" descr="chris_biemann_TU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9" y="1924696"/>
            <a:ext cx="1830007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389" y="3829696"/>
            <a:ext cx="2362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Prof. Dr. Chris </a:t>
            </a:r>
            <a:r>
              <a:rPr lang="en-US" sz="1400" b="1" dirty="0" err="1" smtClean="0"/>
              <a:t>Biemann</a:t>
            </a:r>
            <a:endParaRPr lang="en-US" sz="1400" b="1" dirty="0" smtClean="0"/>
          </a:p>
          <a:p>
            <a:r>
              <a:rPr lang="en-US" sz="1400" dirty="0" smtClean="0">
                <a:hlinkClick r:id="rId3"/>
              </a:rPr>
              <a:t>biemann@informatik.uni-hamburg.de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Informatikum</a:t>
            </a:r>
            <a:r>
              <a:rPr lang="en-US" sz="1400" dirty="0" smtClean="0"/>
              <a:t> </a:t>
            </a:r>
            <a:r>
              <a:rPr lang="en-US" sz="1400" dirty="0" err="1" smtClean="0"/>
              <a:t>Stellingen</a:t>
            </a:r>
            <a:r>
              <a:rPr lang="en-US" sz="1400" dirty="0" smtClean="0"/>
              <a:t>, </a:t>
            </a:r>
          </a:p>
          <a:p>
            <a:r>
              <a:rPr lang="en-US" sz="1400" dirty="0" smtClean="0"/>
              <a:t>Office: F429</a:t>
            </a:r>
          </a:p>
          <a:p>
            <a:r>
              <a:rPr lang="en-US" sz="1400" dirty="0" smtClean="0"/>
              <a:t>Appointment: by email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5348" y="385509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Eugen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Ruppert</a:t>
            </a:r>
            <a:r>
              <a:rPr lang="en-US" sz="1400" b="1" dirty="0" smtClean="0"/>
              <a:t>, M. Sc.</a:t>
            </a:r>
          </a:p>
          <a:p>
            <a:pPr algn="ctr"/>
            <a:r>
              <a:rPr lang="en-US" sz="1400" dirty="0" smtClean="0">
                <a:hlinkClick r:id="rId4"/>
              </a:rPr>
              <a:t>ruppert@informatik.uni-hamburg.de</a:t>
            </a:r>
            <a:r>
              <a:rPr lang="en-US" sz="1400" dirty="0" smtClean="0"/>
              <a:t> 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err="1"/>
              <a:t>Informatikum</a:t>
            </a:r>
            <a:r>
              <a:rPr lang="en-US" sz="1400" dirty="0"/>
              <a:t> </a:t>
            </a:r>
            <a:r>
              <a:rPr lang="en-US" sz="1400" dirty="0" err="1"/>
              <a:t>Stellingen</a:t>
            </a:r>
            <a:r>
              <a:rPr lang="en-US" sz="1400" dirty="0"/>
              <a:t>, </a:t>
            </a:r>
          </a:p>
          <a:p>
            <a:pPr algn="ctr"/>
            <a:r>
              <a:rPr lang="en-US" sz="1400" dirty="0"/>
              <a:t>Office: </a:t>
            </a:r>
            <a:r>
              <a:rPr lang="en-US" sz="1400" dirty="0" smtClean="0"/>
              <a:t>G010</a:t>
            </a:r>
            <a:endParaRPr lang="en-US" sz="1400" dirty="0"/>
          </a:p>
          <a:p>
            <a:pPr algn="ctr"/>
            <a:r>
              <a:rPr lang="en-US" sz="1400" dirty="0"/>
              <a:t>Appointment: by email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303" y="1933898"/>
            <a:ext cx="1359356" cy="1816100"/>
          </a:xfrm>
          <a:prstGeom prst="rect">
            <a:avLst/>
          </a:prstGeom>
        </p:spPr>
      </p:pic>
      <p:sp>
        <p:nvSpPr>
          <p:cNvPr id="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0500" y="3848100"/>
            <a:ext cx="238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Dr. des. </a:t>
            </a:r>
            <a:r>
              <a:rPr lang="en-US" sz="1400" b="1" dirty="0" err="1" smtClean="0"/>
              <a:t>Seid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Muhie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Yimam</a:t>
            </a:r>
            <a:r>
              <a:rPr lang="en-US" sz="1400" b="1" dirty="0" smtClean="0"/>
              <a:t>, </a:t>
            </a:r>
            <a:r>
              <a:rPr lang="en-US" sz="1400" dirty="0" smtClean="0">
                <a:hlinkClick r:id="rId6"/>
              </a:rPr>
              <a:t>yimam</a:t>
            </a:r>
            <a:r>
              <a:rPr lang="en-US" sz="1400" dirty="0">
                <a:hlinkClick r:id="rId6"/>
              </a:rPr>
              <a:t>@informatik.uni-</a:t>
            </a:r>
            <a:r>
              <a:rPr lang="en-US" sz="1400" dirty="0" smtClean="0">
                <a:hlinkClick r:id="rId6"/>
              </a:rPr>
              <a:t>hamburg.de</a:t>
            </a:r>
            <a:r>
              <a:rPr lang="en-US" sz="1400" dirty="0" smtClean="0"/>
              <a:t> </a:t>
            </a:r>
            <a:endParaRPr lang="en-US" sz="1400" dirty="0"/>
          </a:p>
          <a:p>
            <a:pPr algn="r"/>
            <a:endParaRPr lang="en-US" sz="1400" dirty="0"/>
          </a:p>
          <a:p>
            <a:pPr algn="r"/>
            <a:r>
              <a:rPr lang="en-US" sz="1400" dirty="0" err="1"/>
              <a:t>Informatikum</a:t>
            </a:r>
            <a:r>
              <a:rPr lang="en-US" sz="1400" dirty="0"/>
              <a:t> </a:t>
            </a:r>
            <a:r>
              <a:rPr lang="en-US" sz="1400" dirty="0" err="1"/>
              <a:t>Stellingen</a:t>
            </a:r>
            <a:r>
              <a:rPr lang="en-US" sz="1400" dirty="0"/>
              <a:t>, </a:t>
            </a:r>
          </a:p>
          <a:p>
            <a:pPr algn="r"/>
            <a:r>
              <a:rPr lang="en-US" sz="1400" dirty="0"/>
              <a:t>Office: </a:t>
            </a:r>
            <a:r>
              <a:rPr lang="en-US" sz="1400" dirty="0" smtClean="0"/>
              <a:t>F415</a:t>
            </a:r>
            <a:endParaRPr lang="en-US" sz="1400" dirty="0"/>
          </a:p>
          <a:p>
            <a:pPr algn="r"/>
            <a:r>
              <a:rPr lang="en-US" sz="1400" dirty="0"/>
              <a:t>Appointment: by email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r="23012" b="23012"/>
          <a:stretch/>
        </p:blipFill>
        <p:spPr>
          <a:xfrm>
            <a:off x="6985000" y="1981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7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587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Derivation, Formal Language, Automaton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92263"/>
            <a:ext cx="8640763" cy="4789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i="1" dirty="0"/>
              <a:t>G = (Φ,Σ,R,S) </a:t>
            </a:r>
            <a:r>
              <a:rPr lang="en-US" sz="2400" dirty="0"/>
              <a:t>be a formal </a:t>
            </a:r>
            <a:r>
              <a:rPr lang="en-US" sz="2400" dirty="0" smtClean="0"/>
              <a:t>grammar and let </a:t>
            </a:r>
            <a:r>
              <a:rPr lang="en-US" sz="2400" i="1" dirty="0" err="1" smtClean="0"/>
              <a:t>u,v</a:t>
            </a:r>
            <a:r>
              <a:rPr lang="de-DE" sz="2400" dirty="0" smtClean="0">
                <a:sym typeface="Symbol"/>
              </a:rPr>
              <a:t> </a:t>
            </a:r>
            <a:r>
              <a:rPr lang="de-DE" sz="2400" dirty="0">
                <a:sym typeface="Symbol"/>
              </a:rPr>
              <a:t> (ΦΣ)</a:t>
            </a:r>
            <a:r>
              <a:rPr lang="de-DE" sz="2400" dirty="0" smtClean="0">
                <a:sym typeface="Symbol"/>
              </a:rPr>
              <a:t>*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v</a:t>
            </a:r>
            <a:r>
              <a:rPr lang="en-US" sz="2400" dirty="0" smtClean="0"/>
              <a:t> is </a:t>
            </a:r>
            <a:r>
              <a:rPr lang="en-US" sz="2400" b="1" dirty="0" smtClean="0"/>
              <a:t>directly derivable </a:t>
            </a:r>
            <a:r>
              <a:rPr lang="en-US" sz="2400" dirty="0" smtClean="0"/>
              <a:t>from </a:t>
            </a:r>
            <a:r>
              <a:rPr lang="en-US" sz="2400" i="1" dirty="0" smtClean="0"/>
              <a:t>u</a:t>
            </a:r>
            <a:r>
              <a:rPr lang="en-US" sz="2400" dirty="0" smtClean="0"/>
              <a:t>, noted          , if</a:t>
            </a:r>
            <a:br>
              <a:rPr lang="en-US" sz="2400" dirty="0" smtClean="0"/>
            </a:br>
            <a:r>
              <a:rPr lang="en-US" sz="2400" i="1" dirty="0" smtClean="0"/>
              <a:t>u = </a:t>
            </a:r>
            <a:r>
              <a:rPr lang="en-US" sz="2400" i="1" dirty="0" err="1" smtClean="0"/>
              <a:t>awb</a:t>
            </a:r>
            <a:r>
              <a:rPr lang="en-US" sz="2400" i="1" dirty="0" smtClean="0"/>
              <a:t>, v=</a:t>
            </a:r>
            <a:r>
              <a:rPr lang="en-US" sz="2400" i="1" dirty="0" err="1" smtClean="0"/>
              <a:t>azb</a:t>
            </a:r>
            <a:r>
              <a:rPr lang="en-US" sz="2400" i="1" dirty="0" smtClean="0"/>
              <a:t> </a:t>
            </a:r>
            <a:r>
              <a:rPr lang="en-US" sz="2400" dirty="0" smtClean="0"/>
              <a:t>and </a:t>
            </a:r>
            <a:r>
              <a:rPr lang="en-US" sz="2400" i="1" dirty="0" smtClean="0"/>
              <a:t>w</a:t>
            </a:r>
            <a:r>
              <a:rPr lang="de-DE" sz="2400" i="1" dirty="0" smtClean="0">
                <a:sym typeface="Symbol"/>
              </a:rPr>
              <a:t></a:t>
            </a:r>
            <a:r>
              <a:rPr lang="de-DE" sz="2400" i="1" dirty="0" err="1" smtClean="0">
                <a:sym typeface="Symbol"/>
              </a:rPr>
              <a:t>z</a:t>
            </a:r>
            <a:r>
              <a:rPr lang="de-DE" sz="2400" dirty="0" smtClean="0">
                <a:sym typeface="Symbol"/>
              </a:rPr>
              <a:t> </a:t>
            </a:r>
            <a:r>
              <a:rPr lang="de-DE" sz="2400" dirty="0" err="1" smtClean="0">
                <a:sym typeface="Symbol"/>
              </a:rPr>
              <a:t>is</a:t>
            </a:r>
            <a:r>
              <a:rPr lang="de-DE" sz="2400" dirty="0" smtClean="0">
                <a:sym typeface="Symbol"/>
              </a:rPr>
              <a:t> a </a:t>
            </a:r>
            <a:r>
              <a:rPr lang="de-DE" sz="2400" dirty="0" err="1" smtClean="0">
                <a:sym typeface="Symbol"/>
              </a:rPr>
              <a:t>production</a:t>
            </a:r>
            <a:r>
              <a:rPr lang="de-DE" sz="2400" dirty="0" smtClean="0">
                <a:sym typeface="Symbol"/>
              </a:rPr>
              <a:t> </a:t>
            </a:r>
            <a:r>
              <a:rPr lang="de-DE" sz="2400" dirty="0" err="1" smtClean="0">
                <a:sym typeface="Symbol"/>
              </a:rPr>
              <a:t>rule</a:t>
            </a:r>
            <a:r>
              <a:rPr lang="de-DE" sz="2400" dirty="0" smtClean="0">
                <a:sym typeface="Symbol"/>
              </a:rPr>
              <a:t> in </a:t>
            </a:r>
            <a:r>
              <a:rPr lang="de-DE" sz="2400" i="1" dirty="0" smtClean="0">
                <a:sym typeface="Symbol"/>
              </a:rPr>
              <a:t>R</a:t>
            </a:r>
            <a:r>
              <a:rPr lang="de-DE" sz="2400" dirty="0" smtClean="0">
                <a:sym typeface="Symbol"/>
              </a:rPr>
              <a:t>.</a:t>
            </a:r>
            <a:br>
              <a:rPr lang="de-DE" sz="2400" dirty="0" smtClean="0">
                <a:sym typeface="Symbol"/>
              </a:rPr>
            </a:br>
            <a:endParaRPr lang="de-DE" sz="2400" dirty="0" smtClean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v</a:t>
            </a:r>
            <a:r>
              <a:rPr lang="en-US" sz="2400" dirty="0"/>
              <a:t> is </a:t>
            </a:r>
            <a:r>
              <a:rPr lang="en-US" sz="2400" b="1" dirty="0" smtClean="0"/>
              <a:t>derivable </a:t>
            </a:r>
            <a:r>
              <a:rPr lang="en-US" sz="2400" dirty="0"/>
              <a:t>from </a:t>
            </a:r>
            <a:r>
              <a:rPr lang="en-US" sz="2400" i="1" dirty="0"/>
              <a:t>u</a:t>
            </a:r>
            <a:r>
              <a:rPr lang="en-US" sz="2400" dirty="0"/>
              <a:t>, noted </a:t>
            </a:r>
            <a:r>
              <a:rPr lang="en-US" sz="2400" dirty="0" smtClean="0"/>
              <a:t>         , if there are words w</a:t>
            </a:r>
            <a:r>
              <a:rPr lang="de-DE" sz="2400" i="1" baseline="-25000" dirty="0" smtClean="0">
                <a:sym typeface="Symbol"/>
              </a:rPr>
              <a:t>0</a:t>
            </a:r>
            <a:r>
              <a:rPr lang="en-US" sz="2400" dirty="0" smtClean="0"/>
              <a:t>..w</a:t>
            </a:r>
            <a:r>
              <a:rPr lang="de-DE" sz="2400" i="1" baseline="-25000" dirty="0" err="1" smtClean="0">
                <a:sym typeface="Symbol"/>
              </a:rPr>
              <a:t>k</a:t>
            </a:r>
            <a:r>
              <a:rPr lang="en-US" sz="2400" dirty="0" smtClean="0"/>
              <a:t>, such that </a:t>
            </a:r>
            <a:r>
              <a:rPr lang="en-US" sz="2400" i="1" dirty="0" smtClean="0"/>
              <a:t>u</a:t>
            </a:r>
            <a:r>
              <a:rPr lang="en-US" sz="2400" dirty="0" smtClean="0">
                <a:sym typeface="Symbol"/>
              </a:rPr>
              <a:t></a:t>
            </a:r>
            <a:r>
              <a:rPr lang="de-DE" sz="2400" i="1" dirty="0" smtClean="0">
                <a:sym typeface="Symbol"/>
              </a:rPr>
              <a:t>w</a:t>
            </a:r>
            <a:r>
              <a:rPr lang="de-DE" sz="2400" i="1" baseline="-25000" dirty="0" smtClean="0">
                <a:sym typeface="Symbol"/>
              </a:rPr>
              <a:t>0</a:t>
            </a:r>
            <a:r>
              <a:rPr lang="de-DE" sz="2400" i="1" dirty="0" smtClean="0">
                <a:sym typeface="Symbol"/>
              </a:rPr>
              <a:t>, w</a:t>
            </a:r>
            <a:r>
              <a:rPr lang="de-DE" sz="2400" i="1" baseline="-25000" dirty="0" smtClean="0">
                <a:sym typeface="Symbol"/>
              </a:rPr>
              <a:t>n-1</a:t>
            </a:r>
            <a:r>
              <a:rPr lang="en-US" sz="2400" dirty="0">
                <a:sym typeface="Symbol"/>
              </a:rPr>
              <a:t></a:t>
            </a:r>
            <a:r>
              <a:rPr lang="de-DE" sz="2400" i="1" dirty="0" err="1" smtClean="0">
                <a:sym typeface="Symbol"/>
              </a:rPr>
              <a:t>w</a:t>
            </a:r>
            <a:r>
              <a:rPr lang="de-DE" sz="2400" i="1" baseline="-25000" dirty="0" err="1" smtClean="0">
                <a:sym typeface="Symbol"/>
              </a:rPr>
              <a:t>n</a:t>
            </a:r>
            <a:r>
              <a:rPr lang="de-DE" sz="2400" i="1" dirty="0" smtClean="0">
                <a:sym typeface="Symbol"/>
              </a:rPr>
              <a:t> </a:t>
            </a:r>
            <a:r>
              <a:rPr lang="de-DE" sz="2400" dirty="0" err="1" smtClean="0">
                <a:sym typeface="Symbol"/>
              </a:rPr>
              <a:t>for</a:t>
            </a:r>
            <a:r>
              <a:rPr lang="de-DE" sz="2400" dirty="0" smtClean="0">
                <a:sym typeface="Symbol"/>
              </a:rPr>
              <a:t> all</a:t>
            </a:r>
            <a:r>
              <a:rPr lang="de-DE" sz="2400" i="1" dirty="0" smtClean="0">
                <a:sym typeface="Symbol"/>
              </a:rPr>
              <a:t> 0&lt;</a:t>
            </a:r>
            <a:r>
              <a:rPr lang="de-DE" sz="2400" i="1" dirty="0" err="1" smtClean="0">
                <a:sym typeface="Symbol"/>
              </a:rPr>
              <a:t>n≤k</a:t>
            </a:r>
            <a:r>
              <a:rPr lang="de-DE" sz="2400" i="1" dirty="0" smtClean="0">
                <a:sym typeface="Symbol"/>
              </a:rPr>
              <a:t> </a:t>
            </a:r>
            <a:r>
              <a:rPr lang="de-DE" sz="2400" dirty="0" err="1" smtClean="0">
                <a:sym typeface="Symbol"/>
              </a:rPr>
              <a:t>and</a:t>
            </a:r>
            <a:r>
              <a:rPr lang="de-DE" sz="2400" i="1" dirty="0" smtClean="0">
                <a:sym typeface="Symbol"/>
              </a:rPr>
              <a:t> </a:t>
            </a:r>
            <a:r>
              <a:rPr lang="de-DE" sz="2400" dirty="0" smtClean="0">
                <a:sym typeface="Symbol"/>
              </a:rPr>
              <a:t> </a:t>
            </a:r>
            <a:r>
              <a:rPr lang="de-DE" sz="2400" i="1" dirty="0" err="1" smtClean="0">
                <a:sym typeface="Symbol"/>
              </a:rPr>
              <a:t>w</a:t>
            </a:r>
            <a:r>
              <a:rPr lang="de-DE" sz="2400" i="1" baseline="-25000" dirty="0" err="1" smtClean="0">
                <a:sym typeface="Symbol"/>
              </a:rPr>
              <a:t>n</a:t>
            </a:r>
            <a:r>
              <a:rPr lang="en-US" sz="2400" dirty="0">
                <a:sym typeface="Symbol"/>
              </a:rPr>
              <a:t></a:t>
            </a:r>
            <a:r>
              <a:rPr lang="de-DE" sz="2400" i="1" dirty="0" smtClean="0">
                <a:sym typeface="Symbol"/>
              </a:rPr>
              <a:t>v</a:t>
            </a:r>
            <a:r>
              <a:rPr lang="de-DE" sz="2400" dirty="0" smtClean="0">
                <a:sym typeface="Symbol"/>
              </a:rPr>
              <a:t> . </a:t>
            </a:r>
            <a:r>
              <a:rPr lang="en-US" sz="2400" dirty="0" smtClean="0"/>
              <a:t> </a:t>
            </a:r>
            <a:endParaRPr lang="en-US" sz="2400" i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i="1" dirty="0"/>
              <a:t>G = (Φ,Σ,R,S) </a:t>
            </a:r>
            <a:r>
              <a:rPr lang="en-US" sz="2400" dirty="0"/>
              <a:t>be a formal grammar. Then,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is </a:t>
            </a:r>
            <a:r>
              <a:rPr lang="en-US" sz="2400" dirty="0"/>
              <a:t>the </a:t>
            </a:r>
            <a:r>
              <a:rPr lang="en-US" sz="2400" b="1" dirty="0"/>
              <a:t>formal language</a:t>
            </a:r>
            <a:r>
              <a:rPr lang="en-US" sz="2400" dirty="0"/>
              <a:t> generated by G.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An </a:t>
            </a:r>
            <a:r>
              <a:rPr lang="en-US" sz="2400" b="1" dirty="0" smtClean="0"/>
              <a:t>automaton</a:t>
            </a:r>
            <a:r>
              <a:rPr lang="en-US" sz="2400" dirty="0" smtClean="0"/>
              <a:t> is a device that decides, whether a given sentence belongs to a formal language. 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154081"/>
              </p:ext>
            </p:extLst>
          </p:nvPr>
        </p:nvGraphicFramePr>
        <p:xfrm>
          <a:off x="5956300" y="4356100"/>
          <a:ext cx="2562469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3" imgW="1535760" imgH="319680" progId="Equation.3">
                  <p:embed/>
                </p:oleObj>
              </mc:Choice>
              <mc:Fallback>
                <p:oleObj name="Equation" r:id="rId3" imgW="1535760" imgH="31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4356100"/>
                        <a:ext cx="2562469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19114"/>
              </p:ext>
            </p:extLst>
          </p:nvPr>
        </p:nvGraphicFramePr>
        <p:xfrm>
          <a:off x="5205412" y="2176462"/>
          <a:ext cx="71437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5" imgW="420480" imgH="136800" progId="Equation.3">
                  <p:embed/>
                </p:oleObj>
              </mc:Choice>
              <mc:Fallback>
                <p:oleObj name="Equation" r:id="rId5" imgW="420480" imgH="13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2" y="2176462"/>
                        <a:ext cx="714375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268413"/>
              </p:ext>
            </p:extLst>
          </p:nvPr>
        </p:nvGraphicFramePr>
        <p:xfrm>
          <a:off x="4216400" y="3086100"/>
          <a:ext cx="652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7" imgW="383760" imgH="292320" progId="Equation.3">
                  <p:embed/>
                </p:oleObj>
              </mc:Choice>
              <mc:Fallback>
                <p:oleObj name="Equation" r:id="rId7" imgW="383760" imgH="292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086100"/>
                        <a:ext cx="65246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37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Generation and Acceptance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499100"/>
            <a:ext cx="8207375" cy="465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complexity of the generating grammar influences the complexity of the accepting automaton</a:t>
            </a:r>
            <a:endParaRPr lang="en-US" sz="2800" dirty="0"/>
          </a:p>
        </p:txBody>
      </p:sp>
      <p:sp>
        <p:nvSpPr>
          <p:cNvPr id="5" name="Folded Corner 4"/>
          <p:cNvSpPr/>
          <p:nvPr/>
        </p:nvSpPr>
        <p:spPr>
          <a:xfrm>
            <a:off x="3200400" y="2921000"/>
            <a:ext cx="2057400" cy="12192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4292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91000" y="238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2800" y="1778000"/>
            <a:ext cx="1752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29000" y="4826000"/>
            <a:ext cx="1752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2387600"/>
            <a:ext cx="121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4292600"/>
            <a:ext cx="16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accepted by</a:t>
            </a:r>
            <a:endParaRPr lang="en-US" dirty="0"/>
          </a:p>
        </p:txBody>
      </p:sp>
      <p:sp>
        <p:nvSpPr>
          <p:cNvPr id="1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16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61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857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Type-0 grammar: unrestricted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mechanism of unrestricted grammars </a:t>
            </a:r>
            <a:r>
              <a:rPr lang="en-US" sz="2800" dirty="0"/>
              <a:t>allows the definition of very complex </a:t>
            </a:r>
            <a:r>
              <a:rPr lang="en-US" sz="2800" dirty="0" smtClean="0"/>
              <a:t>languages</a:t>
            </a:r>
            <a:r>
              <a:rPr lang="en-US" sz="2800" dirty="0"/>
              <a:t> </a:t>
            </a:r>
            <a:r>
              <a:rPr lang="en-US" sz="2800" dirty="0" smtClean="0"/>
              <a:t>that in turn need very complex automata. Restrictions on the form of production rules lead to different types of grammars.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An </a:t>
            </a:r>
            <a:r>
              <a:rPr lang="en-US" sz="2800" b="1" dirty="0"/>
              <a:t>unrestricted</a:t>
            </a:r>
            <a:r>
              <a:rPr lang="en-US" sz="2800" dirty="0"/>
              <a:t> formal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grammar </a:t>
            </a:r>
            <a:r>
              <a:rPr lang="en-US" sz="2800" dirty="0"/>
              <a:t>is called </a:t>
            </a:r>
            <a:r>
              <a:rPr lang="en-US" sz="2800" b="1" dirty="0"/>
              <a:t>Type-0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grammar</a:t>
            </a:r>
            <a:r>
              <a:rPr lang="en-US" sz="2800" dirty="0" smtClean="0"/>
              <a:t> </a:t>
            </a:r>
            <a:r>
              <a:rPr lang="en-US" sz="2800" dirty="0"/>
              <a:t>and can be </a:t>
            </a:r>
            <a:r>
              <a:rPr lang="en-US" sz="2800" dirty="0" smtClean="0"/>
              <a:t>accepted </a:t>
            </a:r>
            <a:br>
              <a:rPr lang="en-US" sz="2800" dirty="0" smtClean="0"/>
            </a:br>
            <a:r>
              <a:rPr lang="en-US" sz="2800" dirty="0" smtClean="0"/>
              <a:t>by </a:t>
            </a:r>
            <a:r>
              <a:rPr lang="en-US" sz="2800" dirty="0"/>
              <a:t>a </a:t>
            </a:r>
            <a:r>
              <a:rPr lang="en-US" sz="2800" b="1" dirty="0"/>
              <a:t>Turing Machine</a:t>
            </a:r>
            <a:r>
              <a:rPr lang="en-US" sz="2800" dirty="0"/>
              <a:t>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It </a:t>
            </a:r>
            <a:r>
              <a:rPr lang="en-US" sz="2800" dirty="0"/>
              <a:t>produces </a:t>
            </a:r>
            <a:r>
              <a:rPr lang="en-US" sz="2800" b="1" dirty="0"/>
              <a:t>recursively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enumerable </a:t>
            </a:r>
            <a:r>
              <a:rPr lang="en-US" sz="2800" dirty="0"/>
              <a:t>languages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3733800"/>
            <a:ext cx="3810000" cy="2609850"/>
          </a:xfrm>
          <a:prstGeom prst="rect">
            <a:avLst/>
          </a:prstGeom>
        </p:spPr>
      </p:pic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70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7975" y="476250"/>
            <a:ext cx="6877050" cy="838200"/>
          </a:xfrm>
        </p:spPr>
        <p:txBody>
          <a:bodyPr/>
          <a:lstStyle/>
          <a:p>
            <a:pPr algn="l"/>
            <a:r>
              <a:rPr lang="en-US" sz="3200" dirty="0" smtClean="0"/>
              <a:t>Type-1-grammar: context-sensitive 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 grammar </a:t>
            </a:r>
            <a:r>
              <a:rPr lang="en-US" sz="2400" i="1" dirty="0" smtClean="0"/>
              <a:t>G = (Φ,Σ,R,S) </a:t>
            </a:r>
            <a:r>
              <a:rPr lang="en-US" sz="2400" dirty="0" smtClean="0"/>
              <a:t>is </a:t>
            </a:r>
            <a:r>
              <a:rPr lang="en-US" sz="2400" b="1" dirty="0" smtClean="0"/>
              <a:t>context-sensitive</a:t>
            </a:r>
            <a:r>
              <a:rPr lang="en-US" sz="2400" dirty="0" smtClean="0"/>
              <a:t>, </a:t>
            </a:r>
            <a:r>
              <a:rPr lang="en-US" sz="2400" dirty="0" err="1" smtClean="0"/>
              <a:t>iff</a:t>
            </a:r>
            <a:r>
              <a:rPr lang="en-US" sz="2400" dirty="0" smtClean="0"/>
              <a:t> all production rules in R obey the form</a:t>
            </a:r>
          </a:p>
          <a:p>
            <a:r>
              <a:rPr lang="en-US" sz="2400" dirty="0" smtClean="0"/>
              <a:t>either α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Symbol"/>
              </a:rPr>
              <a:t>γ</a:t>
            </a:r>
            <a:r>
              <a:rPr lang="en-US" sz="2400" dirty="0" smtClean="0">
                <a:sym typeface="Symbol"/>
              </a:rPr>
              <a:t>αβ</a:t>
            </a:r>
            <a:r>
              <a:rPr lang="en-US" sz="2400" dirty="0" err="1" smtClean="0">
                <a:sym typeface="Symbol"/>
              </a:rPr>
              <a:t>γ</a:t>
            </a:r>
            <a:r>
              <a:rPr lang="en-US" sz="2400" dirty="0" smtClean="0">
                <a:sym typeface="Symbol"/>
              </a:rPr>
              <a:t> with α,β,</a:t>
            </a:r>
            <a:r>
              <a:rPr lang="en-US" sz="2400" dirty="0" err="1" smtClean="0">
                <a:sym typeface="Symbol"/>
              </a:rPr>
              <a:t>γ</a:t>
            </a:r>
            <a:r>
              <a:rPr lang="en-US" sz="2400" dirty="0" smtClean="0">
                <a:sym typeface="Symbol"/>
              </a:rPr>
              <a:t>  (ΦΣ)*, AΦ, β≠</a:t>
            </a:r>
            <a:r>
              <a:rPr lang="en-US" sz="2400" dirty="0" err="1" smtClean="0">
                <a:sym typeface="Symbol"/>
              </a:rPr>
              <a:t>ε</a:t>
            </a:r>
            <a:r>
              <a:rPr lang="en-US" sz="2400" dirty="0" smtClean="0">
                <a:sym typeface="Symbol"/>
              </a:rPr>
              <a:t>  </a:t>
            </a:r>
          </a:p>
          <a:p>
            <a:r>
              <a:rPr lang="en-US" sz="2400" dirty="0" smtClean="0">
                <a:sym typeface="Symbol"/>
              </a:rPr>
              <a:t>or </a:t>
            </a:r>
            <a:r>
              <a:rPr lang="en-US" sz="2400" dirty="0" err="1" smtClean="0">
                <a:sym typeface="Symbol"/>
              </a:rPr>
              <a:t>Sε</a:t>
            </a:r>
            <a:r>
              <a:rPr lang="en-US" sz="2400" dirty="0" smtClean="0">
                <a:sym typeface="Symbol"/>
              </a:rPr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 err="1" smtClean="0">
                <a:sym typeface="Symbol"/>
              </a:rPr>
              <a:t>Sε</a:t>
            </a:r>
            <a:r>
              <a:rPr lang="en-US" sz="2400" dirty="0" smtClean="0">
                <a:sym typeface="Symbol"/>
              </a:rPr>
              <a:t>, then S cannot appear in the </a:t>
            </a:r>
            <a:r>
              <a:rPr lang="en-US" sz="2400" dirty="0" err="1" smtClean="0">
                <a:sym typeface="Symbol"/>
              </a:rPr>
              <a:t>righthand</a:t>
            </a:r>
            <a:r>
              <a:rPr lang="en-US" sz="2400" dirty="0" smtClean="0">
                <a:sym typeface="Symbol"/>
              </a:rPr>
              <a:t> side of rules in R.</a:t>
            </a:r>
          </a:p>
          <a:p>
            <a:pPr marL="0" indent="0"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buNone/>
            </a:pPr>
            <a:r>
              <a:rPr lang="en-US" sz="2400" dirty="0" smtClean="0">
                <a:sym typeface="Symbol"/>
              </a:rPr>
              <a:t>The language of a type-1 grammar is accepted by a </a:t>
            </a:r>
            <a:r>
              <a:rPr lang="en-US" sz="2400" b="1" dirty="0" smtClean="0">
                <a:sym typeface="Symbol"/>
              </a:rPr>
              <a:t>linear bounded automaton </a:t>
            </a:r>
            <a:r>
              <a:rPr lang="en-US" sz="2400" dirty="0" smtClean="0">
                <a:sym typeface="Symbol"/>
              </a:rPr>
              <a:t>(a nondeterministic Turing machine whose tape is bounded by a constant times the length of the input).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49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3746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Type-2 grammar: context-free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grammar </a:t>
            </a:r>
            <a:r>
              <a:rPr lang="en-US" sz="2000" i="1" dirty="0"/>
              <a:t>G = (Φ,Σ,R,S) </a:t>
            </a:r>
            <a:r>
              <a:rPr lang="en-US" sz="2000" dirty="0"/>
              <a:t>is </a:t>
            </a:r>
            <a:r>
              <a:rPr lang="en-US" sz="2000" b="1" dirty="0"/>
              <a:t>context</a:t>
            </a:r>
            <a:r>
              <a:rPr lang="en-US" sz="2000" b="1" dirty="0" smtClean="0"/>
              <a:t>-free</a:t>
            </a:r>
            <a:r>
              <a:rPr lang="en-US" sz="2000" dirty="0" smtClean="0"/>
              <a:t>, </a:t>
            </a:r>
            <a:r>
              <a:rPr lang="en-US" sz="2000" dirty="0" err="1" smtClean="0"/>
              <a:t>iff</a:t>
            </a:r>
            <a:r>
              <a:rPr lang="en-US" sz="2000" dirty="0" smtClean="0"/>
              <a:t> </a:t>
            </a:r>
            <a:r>
              <a:rPr lang="en-US" sz="2000" dirty="0"/>
              <a:t>all </a:t>
            </a:r>
            <a:r>
              <a:rPr lang="en-US" sz="2000" dirty="0" smtClean="0"/>
              <a:t>production rules in </a:t>
            </a:r>
            <a:r>
              <a:rPr lang="en-US" sz="2000" i="1" dirty="0" smtClean="0"/>
              <a:t>R</a:t>
            </a:r>
            <a:r>
              <a:rPr lang="en-US" sz="2000" dirty="0" smtClean="0"/>
              <a:t> obey the form A</a:t>
            </a:r>
            <a:r>
              <a:rPr lang="de-DE" sz="2000" dirty="0">
                <a:sym typeface="Symbol"/>
              </a:rPr>
              <a:t></a:t>
            </a:r>
            <a:r>
              <a:rPr lang="de-DE" sz="2000" dirty="0" smtClean="0">
                <a:sym typeface="Symbol"/>
              </a:rPr>
              <a:t>α </a:t>
            </a:r>
            <a:r>
              <a:rPr lang="de-DE" sz="2000" dirty="0" err="1" smtClean="0">
                <a:sym typeface="Symbol"/>
              </a:rPr>
              <a:t>with</a:t>
            </a:r>
            <a:r>
              <a:rPr lang="de-DE" sz="2000" dirty="0" smtClean="0">
                <a:sym typeface="Symbol"/>
              </a:rPr>
              <a:t> </a:t>
            </a:r>
            <a:r>
              <a:rPr lang="de-DE" sz="2000" dirty="0">
                <a:sym typeface="Symbol"/>
              </a:rPr>
              <a:t>A</a:t>
            </a:r>
            <a:r>
              <a:rPr lang="de-DE" sz="2000" dirty="0" smtClean="0">
                <a:sym typeface="Symbol"/>
              </a:rPr>
              <a:t>Φ, α </a:t>
            </a:r>
            <a:r>
              <a:rPr lang="de-DE" sz="2000" dirty="0">
                <a:sym typeface="Symbol"/>
              </a:rPr>
              <a:t> (ΦΣ)</a:t>
            </a:r>
            <a:r>
              <a:rPr lang="de-DE" sz="2000" dirty="0" smtClean="0">
                <a:sym typeface="Symbol"/>
              </a:rPr>
              <a:t>*. </a:t>
            </a:r>
          </a:p>
          <a:p>
            <a:pPr marL="0" indent="0">
              <a:buNone/>
            </a:pPr>
            <a:r>
              <a:rPr lang="en-US" sz="2000" dirty="0" smtClean="0">
                <a:sym typeface="Symbol"/>
              </a:rPr>
              <a:t>Context free grammars are also called </a:t>
            </a:r>
            <a:r>
              <a:rPr lang="en-US" sz="2000" b="1" dirty="0" smtClean="0">
                <a:sym typeface="Symbol"/>
              </a:rPr>
              <a:t>phrase structure</a:t>
            </a:r>
            <a:r>
              <a:rPr lang="en-US" sz="2000" dirty="0" smtClean="0">
                <a:sym typeface="Symbol"/>
              </a:rPr>
              <a:t> grammars.</a:t>
            </a:r>
          </a:p>
          <a:p>
            <a:pPr marL="0" indent="0">
              <a:buNone/>
            </a:pPr>
            <a:endParaRPr lang="de-DE" sz="2000" dirty="0">
              <a:sym typeface="Symbol"/>
            </a:endParaRPr>
          </a:p>
          <a:p>
            <a:pPr marL="0" indent="0">
              <a:buNone/>
            </a:pPr>
            <a:r>
              <a:rPr lang="en-US" sz="2000" dirty="0" smtClean="0">
                <a:sym typeface="Symbol"/>
              </a:rPr>
              <a:t>Context-free languages are closed under the following operations:</a:t>
            </a:r>
          </a:p>
          <a:p>
            <a:r>
              <a:rPr lang="en-US" sz="2000" dirty="0" smtClean="0">
                <a:sym typeface="Symbol"/>
              </a:rPr>
              <a:t>Union: if </a:t>
            </a:r>
            <a:r>
              <a:rPr lang="en-US" sz="2000" i="1" dirty="0" smtClean="0">
                <a:sym typeface="Symbol"/>
              </a:rPr>
              <a:t>F</a:t>
            </a:r>
            <a:r>
              <a:rPr lang="en-US" sz="2000" dirty="0" smtClean="0">
                <a:sym typeface="Symbol"/>
              </a:rPr>
              <a:t> and </a:t>
            </a:r>
            <a:r>
              <a:rPr lang="en-US" sz="2000" i="1" dirty="0" smtClean="0">
                <a:sym typeface="Symbol"/>
              </a:rPr>
              <a:t>G</a:t>
            </a:r>
            <a:r>
              <a:rPr lang="en-US" sz="2000" dirty="0" smtClean="0">
                <a:sym typeface="Symbol"/>
              </a:rPr>
              <a:t> are context-free, so is </a:t>
            </a:r>
            <a:r>
              <a:rPr lang="en-US" sz="2000" i="1" dirty="0" smtClean="0">
                <a:sym typeface="Symbol"/>
              </a:rPr>
              <a:t>F</a:t>
            </a:r>
            <a:r>
              <a:rPr lang="de-DE" sz="2000" i="1" dirty="0" smtClean="0">
                <a:sym typeface="Symbol"/>
              </a:rPr>
              <a:t>G</a:t>
            </a:r>
          </a:p>
          <a:p>
            <a:r>
              <a:rPr lang="de-DE" sz="2000" dirty="0" err="1" smtClean="0">
                <a:sym typeface="Symbol"/>
              </a:rPr>
              <a:t>Concatenation</a:t>
            </a:r>
            <a:r>
              <a:rPr lang="de-DE" sz="2000" dirty="0" smtClean="0">
                <a:sym typeface="Symbol"/>
              </a:rPr>
              <a:t>: </a:t>
            </a:r>
            <a:r>
              <a:rPr lang="en-US" sz="2000" dirty="0" smtClean="0">
                <a:sym typeface="Symbol"/>
              </a:rPr>
              <a:t>if </a:t>
            </a:r>
            <a:r>
              <a:rPr lang="en-US" sz="2000" i="1" dirty="0">
                <a:sym typeface="Symbol"/>
              </a:rPr>
              <a:t>F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sym typeface="Symbol"/>
              </a:rPr>
              <a:t>G</a:t>
            </a:r>
            <a:r>
              <a:rPr lang="en-US" sz="2000" dirty="0">
                <a:sym typeface="Symbol"/>
              </a:rPr>
              <a:t> are context-free, so is </a:t>
            </a:r>
            <a:r>
              <a:rPr lang="en-US" sz="2000" i="1" dirty="0" smtClean="0">
                <a:sym typeface="Symbol"/>
              </a:rPr>
              <a:t>F</a:t>
            </a:r>
            <a:r>
              <a:rPr lang="en-US" sz="2000" i="1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de-DE" sz="2000" i="1" dirty="0" smtClean="0">
                <a:sym typeface="Symbol"/>
              </a:rPr>
              <a:t>G</a:t>
            </a:r>
            <a:endParaRPr lang="de-DE" sz="2000" dirty="0" smtClean="0">
              <a:sym typeface="Symbol"/>
            </a:endParaRPr>
          </a:p>
          <a:p>
            <a:r>
              <a:rPr lang="de-DE" sz="2000" dirty="0">
                <a:sym typeface="Symbol"/>
              </a:rPr>
              <a:t>K</a:t>
            </a:r>
            <a:r>
              <a:rPr lang="de-DE" sz="2000" dirty="0" smtClean="0">
                <a:sym typeface="Symbol"/>
              </a:rPr>
              <a:t>leene Star: </a:t>
            </a:r>
            <a:r>
              <a:rPr lang="de-DE" sz="2000" dirty="0" err="1" smtClean="0">
                <a:sym typeface="Symbol"/>
              </a:rPr>
              <a:t>if</a:t>
            </a:r>
            <a:r>
              <a:rPr lang="de-DE" sz="2000" dirty="0" smtClean="0">
                <a:sym typeface="Symbol"/>
              </a:rPr>
              <a:t> </a:t>
            </a:r>
            <a:r>
              <a:rPr lang="de-DE" sz="2000" i="1" dirty="0" smtClean="0">
                <a:sym typeface="Symbol"/>
              </a:rPr>
              <a:t>G</a:t>
            </a:r>
            <a:r>
              <a:rPr lang="de-DE" sz="2000" dirty="0" smtClean="0">
                <a:sym typeface="Symbol"/>
              </a:rPr>
              <a:t> </a:t>
            </a:r>
            <a:r>
              <a:rPr lang="de-DE" sz="2000" dirty="0" err="1" smtClean="0">
                <a:sym typeface="Symbol"/>
              </a:rPr>
              <a:t>is</a:t>
            </a:r>
            <a:r>
              <a:rPr lang="de-DE" sz="2000" dirty="0" smtClean="0">
                <a:sym typeface="Symbol"/>
              </a:rPr>
              <a:t> </a:t>
            </a:r>
            <a:r>
              <a:rPr lang="de-DE" sz="2000" dirty="0" err="1" smtClean="0">
                <a:sym typeface="Symbol"/>
              </a:rPr>
              <a:t>context-free</a:t>
            </a:r>
            <a:r>
              <a:rPr lang="de-DE" sz="2000" dirty="0" smtClean="0">
                <a:sym typeface="Symbol"/>
              </a:rPr>
              <a:t>, so </a:t>
            </a:r>
            <a:r>
              <a:rPr lang="de-DE" sz="2000" dirty="0" err="1" smtClean="0">
                <a:sym typeface="Symbol"/>
              </a:rPr>
              <a:t>is</a:t>
            </a:r>
            <a:r>
              <a:rPr lang="de-DE" sz="2000" dirty="0" smtClean="0">
                <a:sym typeface="Symbol"/>
              </a:rPr>
              <a:t> G*</a:t>
            </a:r>
            <a:endParaRPr lang="de-DE" sz="2000" dirty="0">
              <a:sym typeface="Symbol"/>
            </a:endParaRPr>
          </a:p>
          <a:p>
            <a:pPr marL="0" indent="0">
              <a:buNone/>
            </a:pPr>
            <a:endParaRPr lang="en-US" sz="2000" dirty="0">
              <a:sym typeface="Symbol"/>
            </a:endParaRPr>
          </a:p>
          <a:p>
            <a:pPr marL="0" indent="0">
              <a:buNone/>
            </a:pPr>
            <a:r>
              <a:rPr lang="en-US" sz="2000" dirty="0" smtClean="0">
                <a:sym typeface="Symbol"/>
              </a:rPr>
              <a:t>Context-free languages are not closed under the following operations:</a:t>
            </a:r>
          </a:p>
          <a:p>
            <a:r>
              <a:rPr lang="en-US" sz="2000" dirty="0" smtClean="0"/>
              <a:t>Intersection: </a:t>
            </a:r>
            <a:r>
              <a:rPr lang="en-US" sz="2000" dirty="0" smtClean="0">
                <a:sym typeface="Symbol"/>
              </a:rPr>
              <a:t>from </a:t>
            </a:r>
            <a:r>
              <a:rPr lang="en-US" sz="2000" i="1" dirty="0">
                <a:sym typeface="Symbol"/>
              </a:rPr>
              <a:t>F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sym typeface="Symbol"/>
              </a:rPr>
              <a:t>G</a:t>
            </a:r>
            <a:r>
              <a:rPr lang="en-US" sz="2000" dirty="0">
                <a:sym typeface="Symbol"/>
              </a:rPr>
              <a:t> are context-</a:t>
            </a:r>
            <a:r>
              <a:rPr lang="en-US" sz="2000" dirty="0" smtClean="0">
                <a:sym typeface="Symbol"/>
              </a:rPr>
              <a:t>free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does not </a:t>
            </a:r>
            <a:r>
              <a:rPr lang="en-US" sz="2000" dirty="0" err="1" smtClean="0">
                <a:sym typeface="Symbol"/>
              </a:rPr>
              <a:t>foll</a:t>
            </a:r>
            <a:r>
              <a:rPr lang="pl-PL" sz="2000" dirty="0" err="1" smtClean="0">
                <a:sym typeface="Symbol"/>
              </a:rPr>
              <a:t>ow</a:t>
            </a:r>
            <a:r>
              <a:rPr lang="en-US" sz="2000" dirty="0" smtClean="0">
                <a:sym typeface="Symbol"/>
              </a:rPr>
              <a:t> that </a:t>
            </a:r>
            <a:r>
              <a:rPr lang="en-US" sz="2000" i="1" dirty="0" smtClean="0">
                <a:sym typeface="Symbol"/>
              </a:rPr>
              <a:t>F</a:t>
            </a:r>
            <a:r>
              <a:rPr lang="de-DE" sz="2000" dirty="0" smtClean="0">
                <a:sym typeface="Symbol"/>
              </a:rPr>
              <a:t></a:t>
            </a:r>
            <a:r>
              <a:rPr lang="de-DE" sz="2000" i="1" dirty="0" smtClean="0">
                <a:sym typeface="Symbol"/>
              </a:rPr>
              <a:t>G </a:t>
            </a:r>
            <a:r>
              <a:rPr lang="de-DE" sz="2000" i="1" dirty="0" err="1" smtClean="0">
                <a:sym typeface="Symbol"/>
              </a:rPr>
              <a:t>is</a:t>
            </a:r>
            <a:r>
              <a:rPr lang="de-DE" sz="2000" i="1" dirty="0" smtClean="0">
                <a:sym typeface="Symbol"/>
              </a:rPr>
              <a:t>.</a:t>
            </a:r>
            <a:endParaRPr lang="de-DE" sz="2000" dirty="0" smtClean="0">
              <a:sym typeface="Symbol"/>
            </a:endParaRPr>
          </a:p>
          <a:p>
            <a:r>
              <a:rPr lang="de-DE" sz="2000" dirty="0" err="1" smtClean="0">
                <a:sym typeface="Symbol"/>
              </a:rPr>
              <a:t>Complement</a:t>
            </a:r>
            <a:r>
              <a:rPr lang="de-DE" sz="2000" dirty="0" smtClean="0">
                <a:sym typeface="Symbol"/>
              </a:rPr>
              <a:t>:</a:t>
            </a:r>
            <a:r>
              <a:rPr lang="en-US" sz="2000" dirty="0" smtClean="0"/>
              <a:t> </a:t>
            </a:r>
            <a:r>
              <a:rPr lang="en-US" sz="2000" dirty="0">
                <a:sym typeface="Symbol"/>
              </a:rPr>
              <a:t>from </a:t>
            </a:r>
            <a:r>
              <a:rPr lang="en-US" sz="2000" i="1" dirty="0" smtClean="0">
                <a:sym typeface="Symbol"/>
              </a:rPr>
              <a:t>G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context</a:t>
            </a:r>
            <a:r>
              <a:rPr lang="en-US" sz="2000" dirty="0">
                <a:sym typeface="Symbol"/>
              </a:rPr>
              <a:t>-free does not </a:t>
            </a:r>
            <a:r>
              <a:rPr lang="en-US" sz="2000" dirty="0" err="1">
                <a:sym typeface="Symbol"/>
              </a:rPr>
              <a:t>foll</a:t>
            </a:r>
            <a:r>
              <a:rPr lang="pl-PL" sz="2000" dirty="0" err="1">
                <a:sym typeface="Symbol"/>
              </a:rPr>
              <a:t>ow</a:t>
            </a:r>
            <a:r>
              <a:rPr lang="en-US" sz="2000" dirty="0">
                <a:sym typeface="Symbol"/>
              </a:rPr>
              <a:t> that </a:t>
            </a:r>
            <a:r>
              <a:rPr lang="de-DE" sz="2000" dirty="0" smtClean="0">
                <a:sym typeface="Symbol"/>
              </a:rPr>
              <a:t></a:t>
            </a:r>
            <a:r>
              <a:rPr lang="de-DE" sz="2000" i="1" dirty="0" smtClean="0">
                <a:sym typeface="Symbol"/>
              </a:rPr>
              <a:t>G</a:t>
            </a:r>
            <a:r>
              <a:rPr lang="de-DE" sz="2000" dirty="0" smtClean="0">
                <a:sym typeface="Symbol"/>
              </a:rPr>
              <a:t> </a:t>
            </a:r>
            <a:r>
              <a:rPr lang="de-DE" sz="2000" dirty="0" err="1" smtClean="0">
                <a:sym typeface="Symbol"/>
              </a:rPr>
              <a:t>is</a:t>
            </a:r>
            <a:r>
              <a:rPr lang="de-DE" sz="2000" dirty="0" smtClean="0">
                <a:sym typeface="Symbol"/>
              </a:rPr>
              <a:t>.</a:t>
            </a:r>
            <a:r>
              <a:rPr lang="en-US" sz="2000" dirty="0" smtClean="0"/>
              <a:t> </a:t>
            </a:r>
            <a:endParaRPr lang="de-DE" sz="2000" dirty="0" smtClean="0">
              <a:sym typeface="Symbol"/>
            </a:endParaRPr>
          </a:p>
          <a:p>
            <a:r>
              <a:rPr lang="de-DE" sz="2000" dirty="0" err="1" smtClean="0">
                <a:sym typeface="Symbol"/>
              </a:rPr>
              <a:t>Difference</a:t>
            </a:r>
            <a:r>
              <a:rPr lang="de-DE" sz="2000" dirty="0" smtClean="0">
                <a:sym typeface="Symbol"/>
              </a:rPr>
              <a:t>:</a:t>
            </a:r>
            <a:r>
              <a:rPr lang="en-US" sz="2000" dirty="0" smtClean="0"/>
              <a:t> </a:t>
            </a:r>
            <a:r>
              <a:rPr lang="en-US" sz="2000" dirty="0">
                <a:sym typeface="Symbol"/>
              </a:rPr>
              <a:t>from </a:t>
            </a:r>
            <a:r>
              <a:rPr lang="en-US" sz="2000" i="1" dirty="0">
                <a:sym typeface="Symbol"/>
              </a:rPr>
              <a:t>F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sym typeface="Symbol"/>
              </a:rPr>
              <a:t>G</a:t>
            </a:r>
            <a:r>
              <a:rPr lang="en-US" sz="2000" dirty="0">
                <a:sym typeface="Symbol"/>
              </a:rPr>
              <a:t> are context-free does not </a:t>
            </a:r>
            <a:r>
              <a:rPr lang="en-US" sz="2000" dirty="0" err="1">
                <a:sym typeface="Symbol"/>
              </a:rPr>
              <a:t>foll</a:t>
            </a:r>
            <a:r>
              <a:rPr lang="pl-PL" sz="2000" dirty="0" err="1">
                <a:sym typeface="Symbol"/>
              </a:rPr>
              <a:t>ow</a:t>
            </a:r>
            <a:r>
              <a:rPr lang="en-US" sz="2000" dirty="0">
                <a:sym typeface="Symbol"/>
              </a:rPr>
              <a:t> that </a:t>
            </a:r>
            <a:r>
              <a:rPr lang="en-US" sz="2000" i="1" dirty="0" smtClean="0">
                <a:sym typeface="Symbol"/>
              </a:rPr>
              <a:t>F</a:t>
            </a:r>
            <a:r>
              <a:rPr lang="de-DE" sz="2000" dirty="0" smtClean="0">
                <a:sym typeface="Symbol"/>
              </a:rPr>
              <a:t>\</a:t>
            </a:r>
            <a:r>
              <a:rPr lang="de-DE" sz="2000" i="1" dirty="0" smtClean="0">
                <a:sym typeface="Symbol"/>
              </a:rPr>
              <a:t>G </a:t>
            </a:r>
            <a:r>
              <a:rPr lang="de-DE" sz="2000" i="1" dirty="0" err="1">
                <a:sym typeface="Symbol"/>
              </a:rPr>
              <a:t>is</a:t>
            </a:r>
            <a:r>
              <a:rPr lang="de-DE" sz="2000" i="1" dirty="0" smtClean="0">
                <a:sym typeface="Symbol"/>
              </a:rPr>
              <a:t>.</a:t>
            </a:r>
            <a:endParaRPr lang="de-DE" sz="2000" dirty="0">
              <a:sym typeface="Symbol"/>
            </a:endParaRP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889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438150"/>
            <a:ext cx="6877050" cy="838200"/>
          </a:xfrm>
        </p:spPr>
        <p:txBody>
          <a:bodyPr/>
          <a:lstStyle/>
          <a:p>
            <a:pPr algn="l"/>
            <a:r>
              <a:rPr lang="en-US" sz="4000" dirty="0" smtClean="0"/>
              <a:t>Pushdown automaton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3885" y="4038600"/>
            <a:ext cx="4370115" cy="239998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ym typeface="Symbol"/>
              </a:rPr>
              <a:t>Context-free grammars are accepted by </a:t>
            </a:r>
            <a:r>
              <a:rPr lang="en-US" sz="2000" b="1" dirty="0" smtClean="0">
                <a:sym typeface="Symbol"/>
              </a:rPr>
              <a:t>non-deterministic pushdown automata</a:t>
            </a:r>
            <a:r>
              <a:rPr lang="en-US" sz="2000" dirty="0" smtClean="0">
                <a:sym typeface="Symbol"/>
              </a:rPr>
              <a:t>.</a:t>
            </a:r>
          </a:p>
          <a:p>
            <a:pPr marL="0" indent="0">
              <a:buNone/>
            </a:pPr>
            <a:r>
              <a:rPr lang="en-US" sz="2000" dirty="0" smtClean="0"/>
              <a:t>A non-deterministic push-down automaton PDA=(</a:t>
            </a:r>
            <a:r>
              <a:rPr lang="en-US" sz="2000" i="1" dirty="0" smtClean="0"/>
              <a:t>Φ,Σ,</a:t>
            </a:r>
            <a:r>
              <a:rPr lang="en-US" sz="2000" i="1" dirty="0" err="1" smtClean="0"/>
              <a:t>Δ</a:t>
            </a:r>
            <a:r>
              <a:rPr lang="en-US" sz="2000" i="1" dirty="0" smtClean="0"/>
              <a:t>,</a:t>
            </a:r>
            <a:r>
              <a:rPr lang="en-US" sz="2000" i="1" dirty="0" smtClean="0"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sz="2000" i="1" dirty="0" smtClean="0"/>
              <a:t>,</a:t>
            </a:r>
            <a:r>
              <a:rPr lang="en-US" sz="2000" i="1" dirty="0" err="1" smtClean="0"/>
              <a:t>δ,S,F</a:t>
            </a:r>
            <a:r>
              <a:rPr lang="en-US" sz="2000" dirty="0" smtClean="0"/>
              <a:t>) consists of</a:t>
            </a:r>
          </a:p>
          <a:p>
            <a:r>
              <a:rPr lang="en-US" sz="2000" dirty="0" smtClean="0"/>
              <a:t>Alphabet </a:t>
            </a:r>
            <a:r>
              <a:rPr lang="en-US" sz="2000" dirty="0" err="1" smtClean="0"/>
              <a:t>Φ</a:t>
            </a:r>
            <a:r>
              <a:rPr lang="en-US" sz="2000" dirty="0" smtClean="0"/>
              <a:t> of states </a:t>
            </a:r>
          </a:p>
          <a:p>
            <a:r>
              <a:rPr lang="en-US" sz="2000" dirty="0" smtClean="0"/>
              <a:t>Alphabet </a:t>
            </a:r>
            <a:r>
              <a:rPr lang="en-US" sz="2000" dirty="0" err="1" smtClean="0"/>
              <a:t>Σ</a:t>
            </a:r>
            <a:r>
              <a:rPr lang="en-US" sz="2000" dirty="0" smtClean="0"/>
              <a:t> of input symbols, </a:t>
            </a:r>
            <a:r>
              <a:rPr lang="en-US" sz="2000" dirty="0" err="1" smtClean="0"/>
              <a:t>disjunct</a:t>
            </a:r>
            <a:r>
              <a:rPr lang="en-US" sz="2000" dirty="0" smtClean="0"/>
              <a:t> with </a:t>
            </a:r>
            <a:r>
              <a:rPr lang="en-US" sz="2000" dirty="0" err="1" smtClean="0"/>
              <a:t>Φ</a:t>
            </a:r>
            <a:endParaRPr lang="en-US" sz="2000" dirty="0" smtClean="0"/>
          </a:p>
          <a:p>
            <a:r>
              <a:rPr lang="en-US" sz="2000" dirty="0" smtClean="0"/>
              <a:t>Alphabet </a:t>
            </a:r>
            <a:r>
              <a:rPr lang="en-US" sz="2000" dirty="0" err="1" smtClean="0"/>
              <a:t>Δ</a:t>
            </a:r>
            <a:r>
              <a:rPr lang="en-US" sz="2000" dirty="0" smtClean="0"/>
              <a:t> of stack symbols, </a:t>
            </a:r>
            <a:r>
              <a:rPr lang="en-US" sz="2000" dirty="0" err="1" smtClean="0"/>
              <a:t>disjunct</a:t>
            </a:r>
            <a:r>
              <a:rPr lang="en-US" sz="2000" dirty="0" smtClean="0"/>
              <a:t> with </a:t>
            </a:r>
            <a:r>
              <a:rPr lang="en-US" sz="2000" dirty="0" err="1" smtClean="0"/>
              <a:t>Φ</a:t>
            </a:r>
            <a:endParaRPr lang="en-US" sz="2000" dirty="0" smtClean="0"/>
          </a:p>
          <a:p>
            <a:r>
              <a:rPr lang="en-US" sz="2000" dirty="0" smtClean="0"/>
              <a:t>initial stack symbol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sz="2000" dirty="0" smtClean="0"/>
          </a:p>
          <a:p>
            <a:r>
              <a:rPr lang="en-US" sz="2000" dirty="0" smtClean="0"/>
              <a:t>transition </a:t>
            </a:r>
            <a:r>
              <a:rPr lang="en-US" sz="2000" dirty="0" err="1" smtClean="0"/>
              <a:t>relaton</a:t>
            </a:r>
            <a:r>
              <a:rPr lang="en-US" sz="2000" dirty="0" smtClean="0"/>
              <a:t> </a:t>
            </a:r>
            <a:r>
              <a:rPr lang="en-US" sz="2000" dirty="0" err="1" smtClean="0"/>
              <a:t>δ</a:t>
            </a:r>
            <a:r>
              <a:rPr lang="en-US" sz="2000" dirty="0" smtClean="0"/>
              <a:t>: Φ×Σ×(</a:t>
            </a:r>
            <a:r>
              <a:rPr lang="en-US" sz="2000" dirty="0" err="1" smtClean="0"/>
              <a:t>Δ</a:t>
            </a:r>
            <a:r>
              <a:rPr lang="en-US" sz="2000" dirty="0" smtClean="0">
                <a:sym typeface="Symbol"/>
              </a:rPr>
              <a:t>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☐)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err="1" smtClean="0">
                <a:sym typeface="Symbol"/>
              </a:rPr>
              <a:t>ρ</a:t>
            </a:r>
            <a:r>
              <a:rPr lang="en-US" sz="2000" dirty="0" smtClean="0">
                <a:sym typeface="Symbol"/>
              </a:rPr>
              <a:t>(Φ×Δ*)</a:t>
            </a:r>
          </a:p>
          <a:p>
            <a:r>
              <a:rPr lang="en-US" sz="2000" dirty="0" smtClean="0">
                <a:sym typeface="Symbol"/>
              </a:rPr>
              <a:t>start state S  </a:t>
            </a:r>
            <a:r>
              <a:rPr lang="en-US" sz="2000" dirty="0" err="1" smtClean="0">
                <a:sym typeface="Symbol"/>
              </a:rPr>
              <a:t>Φ</a:t>
            </a:r>
            <a:endParaRPr lang="en-US" sz="2000" dirty="0" smtClean="0">
              <a:sym typeface="Symbol"/>
            </a:endParaRPr>
          </a:p>
          <a:p>
            <a:r>
              <a:rPr lang="en-US" sz="2000" dirty="0" smtClean="0">
                <a:sym typeface="Symbol"/>
              </a:rPr>
              <a:t>set of final states FΦ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072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34950"/>
            <a:ext cx="6877050" cy="838200"/>
          </a:xfrm>
        </p:spPr>
        <p:txBody>
          <a:bodyPr/>
          <a:lstStyle/>
          <a:p>
            <a:pPr algn="l"/>
            <a:r>
              <a:rPr lang="en-US" sz="3200" dirty="0" smtClean="0"/>
              <a:t>Context-free Syntax Trees with phrase structure grammars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1" y="1676400"/>
            <a:ext cx="5181600" cy="838200"/>
          </a:xfrm>
        </p:spPr>
        <p:txBody>
          <a:bodyPr/>
          <a:lstStyle/>
          <a:p>
            <a:r>
              <a:rPr lang="en-US" sz="2000" dirty="0" smtClean="0"/>
              <a:t>Syntax trees can (almost) be modeled with context-free languages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943600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5943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5943600"/>
            <a:ext cx="107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elephant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5943600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59436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59436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pajamas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54864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548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0" y="54864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54864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1000" y="5486400"/>
            <a:ext cx="3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54864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2200" y="54864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4953000"/>
            <a:ext cx="50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NP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86400" y="4953000"/>
            <a:ext cx="50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NP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80441" y="4419600"/>
            <a:ext cx="48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75441" y="3897868"/>
            <a:ext cx="50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VP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3886200"/>
            <a:ext cx="50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NP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7800" y="3048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cxnSp>
        <p:nvCxnSpPr>
          <p:cNvPr id="28" name="Straight Connector 27"/>
          <p:cNvCxnSpPr>
            <a:stCxn id="26" idx="1"/>
            <a:endCxn id="25" idx="0"/>
          </p:cNvCxnSpPr>
          <p:nvPr/>
        </p:nvCxnSpPr>
        <p:spPr>
          <a:xfrm flipH="1">
            <a:off x="555380" y="3232666"/>
            <a:ext cx="892420" cy="653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3"/>
            <a:endCxn id="24" idx="0"/>
          </p:cNvCxnSpPr>
          <p:nvPr/>
        </p:nvCxnSpPr>
        <p:spPr>
          <a:xfrm>
            <a:off x="1786429" y="3232666"/>
            <a:ext cx="1239635" cy="6652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21" idx="0"/>
          </p:cNvCxnSpPr>
          <p:nvPr/>
        </p:nvCxnSpPr>
        <p:spPr>
          <a:xfrm flipH="1">
            <a:off x="2765180" y="4267200"/>
            <a:ext cx="260884" cy="685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23" idx="0"/>
          </p:cNvCxnSpPr>
          <p:nvPr/>
        </p:nvCxnSpPr>
        <p:spPr>
          <a:xfrm>
            <a:off x="3026064" y="4267200"/>
            <a:ext cx="1898588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1" idx="2"/>
            <a:endCxn id="14" idx="0"/>
          </p:cNvCxnSpPr>
          <p:nvPr/>
        </p:nvCxnSpPr>
        <p:spPr>
          <a:xfrm flipH="1">
            <a:off x="2080683" y="5322332"/>
            <a:ext cx="684497" cy="1640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2"/>
            <a:endCxn id="15" idx="0"/>
          </p:cNvCxnSpPr>
          <p:nvPr/>
        </p:nvCxnSpPr>
        <p:spPr>
          <a:xfrm>
            <a:off x="2765180" y="5322332"/>
            <a:ext cx="458503" cy="1640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13" idx="0"/>
          </p:cNvCxnSpPr>
          <p:nvPr/>
        </p:nvCxnSpPr>
        <p:spPr>
          <a:xfrm flipH="1">
            <a:off x="1179113" y="4267200"/>
            <a:ext cx="1846951" cy="1219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5" idx="2"/>
            <a:endCxn id="12" idx="0"/>
          </p:cNvCxnSpPr>
          <p:nvPr/>
        </p:nvCxnSpPr>
        <p:spPr>
          <a:xfrm flipH="1">
            <a:off x="404283" y="4255532"/>
            <a:ext cx="151097" cy="12308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2"/>
            <a:endCxn id="16" idx="0"/>
          </p:cNvCxnSpPr>
          <p:nvPr/>
        </p:nvCxnSpPr>
        <p:spPr>
          <a:xfrm flipH="1">
            <a:off x="4358230" y="4788932"/>
            <a:ext cx="566422" cy="697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2" idx="0"/>
            <a:endCxn id="23" idx="2"/>
          </p:cNvCxnSpPr>
          <p:nvPr/>
        </p:nvCxnSpPr>
        <p:spPr>
          <a:xfrm flipH="1" flipV="1">
            <a:off x="4924652" y="4788932"/>
            <a:ext cx="812328" cy="1640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2"/>
            <a:endCxn id="17" idx="0"/>
          </p:cNvCxnSpPr>
          <p:nvPr/>
        </p:nvCxnSpPr>
        <p:spPr>
          <a:xfrm flipH="1">
            <a:off x="5204883" y="5322332"/>
            <a:ext cx="532097" cy="1640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8" idx="0"/>
            <a:endCxn id="22" idx="2"/>
          </p:cNvCxnSpPr>
          <p:nvPr/>
        </p:nvCxnSpPr>
        <p:spPr>
          <a:xfrm flipH="1" flipV="1">
            <a:off x="5736980" y="5322332"/>
            <a:ext cx="610903" cy="1640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10200" y="1524000"/>
            <a:ext cx="36576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S	</a:t>
            </a:r>
            <a:r>
              <a:rPr lang="de-DE" sz="1400" b="1" dirty="0" smtClean="0">
                <a:sym typeface="Symbol"/>
              </a:rPr>
              <a:t> NP VP</a:t>
            </a:r>
          </a:p>
          <a:p>
            <a:r>
              <a:rPr lang="de-DE" sz="1400" b="1" dirty="0" smtClean="0">
                <a:sym typeface="Symbol"/>
              </a:rPr>
              <a:t>NP	 N </a:t>
            </a:r>
            <a:r>
              <a:rPr lang="de-DE" sz="1400" dirty="0" smtClean="0">
                <a:sym typeface="Symbol"/>
              </a:rPr>
              <a:t>|</a:t>
            </a:r>
            <a:r>
              <a:rPr lang="de-DE" sz="1400" b="1" dirty="0" smtClean="0">
                <a:sym typeface="Symbol"/>
              </a:rPr>
              <a:t> D N </a:t>
            </a:r>
            <a:r>
              <a:rPr lang="de-DE" sz="1400" dirty="0">
                <a:sym typeface="Symbol"/>
              </a:rPr>
              <a:t>|</a:t>
            </a:r>
            <a:r>
              <a:rPr lang="de-DE" sz="1400" b="1" dirty="0" smtClean="0">
                <a:sym typeface="Symbol"/>
              </a:rPr>
              <a:t> NP PP</a:t>
            </a:r>
          </a:p>
          <a:p>
            <a:r>
              <a:rPr lang="de-DE" sz="1400" b="1" dirty="0" smtClean="0">
                <a:sym typeface="Symbol"/>
              </a:rPr>
              <a:t>VP	 V NP </a:t>
            </a:r>
            <a:r>
              <a:rPr lang="de-DE" sz="1400" dirty="0">
                <a:sym typeface="Symbol"/>
              </a:rPr>
              <a:t>|</a:t>
            </a:r>
            <a:r>
              <a:rPr lang="de-DE" sz="1400" b="1" dirty="0" smtClean="0">
                <a:sym typeface="Symbol"/>
              </a:rPr>
              <a:t> V NP PP</a:t>
            </a:r>
          </a:p>
          <a:p>
            <a:r>
              <a:rPr lang="de-DE" sz="1400" b="1" dirty="0" smtClean="0">
                <a:sym typeface="Symbol"/>
              </a:rPr>
              <a:t>PP	 P NP</a:t>
            </a:r>
          </a:p>
          <a:p>
            <a:r>
              <a:rPr lang="de-DE" sz="1400" b="1" dirty="0" smtClean="0">
                <a:sym typeface="Symbol"/>
              </a:rPr>
              <a:t>N	</a:t>
            </a:r>
            <a:r>
              <a:rPr lang="de-DE" sz="1400" dirty="0" smtClean="0">
                <a:sym typeface="Symbol"/>
              </a:rPr>
              <a:t> I | </a:t>
            </a:r>
            <a:r>
              <a:rPr lang="de-DE" sz="1400" dirty="0" err="1" smtClean="0">
                <a:sym typeface="Symbol"/>
              </a:rPr>
              <a:t>elephant</a:t>
            </a:r>
            <a:r>
              <a:rPr lang="de-DE" sz="1400" dirty="0" smtClean="0">
                <a:sym typeface="Symbol"/>
              </a:rPr>
              <a:t> | </a:t>
            </a:r>
            <a:r>
              <a:rPr lang="de-DE" sz="1400" dirty="0" err="1" smtClean="0">
                <a:sym typeface="Symbol"/>
              </a:rPr>
              <a:t>pajamas</a:t>
            </a:r>
            <a:endParaRPr lang="de-DE" sz="1400" dirty="0" smtClean="0">
              <a:sym typeface="Symbol"/>
            </a:endParaRPr>
          </a:p>
          <a:p>
            <a:r>
              <a:rPr lang="de-DE" sz="1400" b="1" dirty="0" smtClean="0">
                <a:sym typeface="Symbol"/>
              </a:rPr>
              <a:t>V	</a:t>
            </a:r>
            <a:r>
              <a:rPr lang="de-DE" sz="1400" dirty="0" smtClean="0">
                <a:sym typeface="Symbol"/>
              </a:rPr>
              <a:t> </a:t>
            </a:r>
            <a:r>
              <a:rPr lang="de-DE" sz="1400" dirty="0" err="1" smtClean="0">
                <a:sym typeface="Symbol"/>
              </a:rPr>
              <a:t>shot</a:t>
            </a:r>
            <a:endParaRPr lang="de-DE" sz="1400" dirty="0" smtClean="0">
              <a:sym typeface="Symbol"/>
            </a:endParaRPr>
          </a:p>
          <a:p>
            <a:r>
              <a:rPr lang="de-DE" sz="1400" b="1" dirty="0" smtClean="0">
                <a:sym typeface="Symbol"/>
              </a:rPr>
              <a:t>P	</a:t>
            </a:r>
            <a:r>
              <a:rPr lang="de-DE" sz="1400" dirty="0" smtClean="0">
                <a:sym typeface="Symbol"/>
              </a:rPr>
              <a:t> in</a:t>
            </a:r>
          </a:p>
          <a:p>
            <a:r>
              <a:rPr lang="de-DE" sz="1400" b="1" dirty="0" smtClean="0">
                <a:sym typeface="Symbol"/>
              </a:rPr>
              <a:t>D	</a:t>
            </a:r>
            <a:r>
              <a:rPr lang="de-DE" sz="1400" dirty="0" smtClean="0">
                <a:sym typeface="Symbol"/>
              </a:rPr>
              <a:t> </a:t>
            </a:r>
            <a:r>
              <a:rPr lang="de-DE" sz="1400" dirty="0" err="1" smtClean="0">
                <a:sym typeface="Symbol"/>
              </a:rPr>
              <a:t>my</a:t>
            </a:r>
            <a:r>
              <a:rPr lang="de-DE" sz="1400" dirty="0">
                <a:sym typeface="Symbol"/>
              </a:rPr>
              <a:t> </a:t>
            </a:r>
            <a:r>
              <a:rPr lang="de-DE" sz="1400" dirty="0" smtClean="0">
                <a:sym typeface="Symbol"/>
              </a:rPr>
              <a:t>| an | a | </a:t>
            </a:r>
            <a:r>
              <a:rPr lang="de-DE" sz="1400" dirty="0" err="1" smtClean="0">
                <a:sym typeface="Symbol"/>
              </a:rPr>
              <a:t>the</a:t>
            </a:r>
            <a:endParaRPr lang="de-DE" sz="1400" b="1" dirty="0" smtClean="0">
              <a:sym typeface="Symbol"/>
            </a:endParaRPr>
          </a:p>
        </p:txBody>
      </p:sp>
      <p:sp>
        <p:nvSpPr>
          <p:cNvPr id="3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39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4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0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1" y="1676400"/>
            <a:ext cx="5181600" cy="838200"/>
          </a:xfrm>
        </p:spPr>
        <p:txBody>
          <a:bodyPr/>
          <a:lstStyle/>
          <a:p>
            <a:r>
              <a:rPr lang="en-US" sz="2000" dirty="0" smtClean="0"/>
              <a:t>Syntax trees can (almost) be modeled with context-free languages</a:t>
            </a:r>
          </a:p>
          <a:p>
            <a:r>
              <a:rPr lang="en-US" sz="2000" dirty="0" smtClean="0"/>
              <a:t>one surface sentence can have several derivations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943600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5943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5943600"/>
            <a:ext cx="107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elephant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5943600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59436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59436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pajamas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54864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548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0" y="54864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54864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1000" y="5486400"/>
            <a:ext cx="3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54864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2200" y="54864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4888468"/>
            <a:ext cx="50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NP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86400" y="4953000"/>
            <a:ext cx="50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NP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80441" y="4572000"/>
            <a:ext cx="48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0" y="3581400"/>
            <a:ext cx="50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VP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3886200"/>
            <a:ext cx="50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NP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7800" y="3048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cxnSp>
        <p:nvCxnSpPr>
          <p:cNvPr id="28" name="Straight Connector 27"/>
          <p:cNvCxnSpPr>
            <a:stCxn id="26" idx="1"/>
            <a:endCxn id="25" idx="0"/>
          </p:cNvCxnSpPr>
          <p:nvPr/>
        </p:nvCxnSpPr>
        <p:spPr>
          <a:xfrm flipH="1">
            <a:off x="555380" y="3232666"/>
            <a:ext cx="892420" cy="653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3"/>
            <a:endCxn id="24" idx="0"/>
          </p:cNvCxnSpPr>
          <p:nvPr/>
        </p:nvCxnSpPr>
        <p:spPr>
          <a:xfrm>
            <a:off x="1786429" y="3232666"/>
            <a:ext cx="750194" cy="3487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41" idx="0"/>
          </p:cNvCxnSpPr>
          <p:nvPr/>
        </p:nvCxnSpPr>
        <p:spPr>
          <a:xfrm>
            <a:off x="2536623" y="3950732"/>
            <a:ext cx="304757" cy="1640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1" idx="2"/>
            <a:endCxn id="23" idx="0"/>
          </p:cNvCxnSpPr>
          <p:nvPr/>
        </p:nvCxnSpPr>
        <p:spPr>
          <a:xfrm>
            <a:off x="2841380" y="4484132"/>
            <a:ext cx="2083272" cy="878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1" idx="2"/>
            <a:endCxn id="14" idx="0"/>
          </p:cNvCxnSpPr>
          <p:nvPr/>
        </p:nvCxnSpPr>
        <p:spPr>
          <a:xfrm flipH="1">
            <a:off x="2080683" y="5257800"/>
            <a:ext cx="684497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2"/>
            <a:endCxn id="15" idx="0"/>
          </p:cNvCxnSpPr>
          <p:nvPr/>
        </p:nvCxnSpPr>
        <p:spPr>
          <a:xfrm>
            <a:off x="2765180" y="5257800"/>
            <a:ext cx="458503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13" idx="0"/>
          </p:cNvCxnSpPr>
          <p:nvPr/>
        </p:nvCxnSpPr>
        <p:spPr>
          <a:xfrm flipH="1">
            <a:off x="1179113" y="3950732"/>
            <a:ext cx="1357510" cy="15356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5" idx="2"/>
            <a:endCxn id="12" idx="0"/>
          </p:cNvCxnSpPr>
          <p:nvPr/>
        </p:nvCxnSpPr>
        <p:spPr>
          <a:xfrm flipH="1">
            <a:off x="404283" y="4255532"/>
            <a:ext cx="151097" cy="12308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2"/>
            <a:endCxn id="16" idx="0"/>
          </p:cNvCxnSpPr>
          <p:nvPr/>
        </p:nvCxnSpPr>
        <p:spPr>
          <a:xfrm flipH="1">
            <a:off x="4358230" y="4941332"/>
            <a:ext cx="566422" cy="5450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2" idx="0"/>
            <a:endCxn id="23" idx="2"/>
          </p:cNvCxnSpPr>
          <p:nvPr/>
        </p:nvCxnSpPr>
        <p:spPr>
          <a:xfrm flipH="1" flipV="1">
            <a:off x="4924652" y="4941332"/>
            <a:ext cx="812328" cy="116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2"/>
            <a:endCxn id="17" idx="0"/>
          </p:cNvCxnSpPr>
          <p:nvPr/>
        </p:nvCxnSpPr>
        <p:spPr>
          <a:xfrm flipH="1">
            <a:off x="5204883" y="5322332"/>
            <a:ext cx="532097" cy="1640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8" idx="0"/>
            <a:endCxn id="22" idx="2"/>
          </p:cNvCxnSpPr>
          <p:nvPr/>
        </p:nvCxnSpPr>
        <p:spPr>
          <a:xfrm flipH="1" flipV="1">
            <a:off x="5736980" y="5322332"/>
            <a:ext cx="610903" cy="1640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10200" y="1524000"/>
            <a:ext cx="36576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S	</a:t>
            </a:r>
            <a:r>
              <a:rPr lang="de-DE" sz="1400" b="1" dirty="0" smtClean="0">
                <a:sym typeface="Symbol"/>
              </a:rPr>
              <a:t> NP VP</a:t>
            </a:r>
          </a:p>
          <a:p>
            <a:r>
              <a:rPr lang="de-DE" sz="1400" b="1" dirty="0" smtClean="0">
                <a:sym typeface="Symbol"/>
              </a:rPr>
              <a:t>NP	 N </a:t>
            </a:r>
            <a:r>
              <a:rPr lang="de-DE" sz="1400" dirty="0" smtClean="0">
                <a:sym typeface="Symbol"/>
              </a:rPr>
              <a:t>|</a:t>
            </a:r>
            <a:r>
              <a:rPr lang="de-DE" sz="1400" b="1" dirty="0" smtClean="0">
                <a:sym typeface="Symbol"/>
              </a:rPr>
              <a:t> D N </a:t>
            </a:r>
            <a:r>
              <a:rPr lang="de-DE" sz="1400" dirty="0">
                <a:sym typeface="Symbol"/>
              </a:rPr>
              <a:t>|</a:t>
            </a:r>
            <a:r>
              <a:rPr lang="de-DE" sz="1400" b="1" dirty="0" smtClean="0">
                <a:sym typeface="Symbol"/>
              </a:rPr>
              <a:t> NP PP</a:t>
            </a:r>
          </a:p>
          <a:p>
            <a:r>
              <a:rPr lang="de-DE" sz="1400" b="1" dirty="0" smtClean="0">
                <a:sym typeface="Symbol"/>
              </a:rPr>
              <a:t>VP	 V NP </a:t>
            </a:r>
            <a:r>
              <a:rPr lang="de-DE" sz="1400" dirty="0">
                <a:sym typeface="Symbol"/>
              </a:rPr>
              <a:t>|</a:t>
            </a:r>
            <a:r>
              <a:rPr lang="de-DE" sz="1400" b="1" dirty="0" smtClean="0">
                <a:sym typeface="Symbol"/>
              </a:rPr>
              <a:t> V NP PP</a:t>
            </a:r>
          </a:p>
          <a:p>
            <a:r>
              <a:rPr lang="de-DE" sz="1400" b="1" dirty="0" smtClean="0">
                <a:sym typeface="Symbol"/>
              </a:rPr>
              <a:t>PP	 P NP</a:t>
            </a:r>
          </a:p>
          <a:p>
            <a:r>
              <a:rPr lang="de-DE" sz="1400" b="1" dirty="0" smtClean="0">
                <a:sym typeface="Symbol"/>
              </a:rPr>
              <a:t>N	</a:t>
            </a:r>
            <a:r>
              <a:rPr lang="de-DE" sz="1400" dirty="0" smtClean="0">
                <a:sym typeface="Symbol"/>
              </a:rPr>
              <a:t> I | </a:t>
            </a:r>
            <a:r>
              <a:rPr lang="de-DE" sz="1400" dirty="0" err="1" smtClean="0">
                <a:sym typeface="Symbol"/>
              </a:rPr>
              <a:t>elephant</a:t>
            </a:r>
            <a:r>
              <a:rPr lang="de-DE" sz="1400" dirty="0" smtClean="0">
                <a:sym typeface="Symbol"/>
              </a:rPr>
              <a:t> | </a:t>
            </a:r>
            <a:r>
              <a:rPr lang="de-DE" sz="1400" dirty="0" err="1" smtClean="0">
                <a:sym typeface="Symbol"/>
              </a:rPr>
              <a:t>pajamas</a:t>
            </a:r>
            <a:endParaRPr lang="de-DE" sz="1400" dirty="0" smtClean="0">
              <a:sym typeface="Symbol"/>
            </a:endParaRPr>
          </a:p>
          <a:p>
            <a:r>
              <a:rPr lang="de-DE" sz="1400" b="1" dirty="0" smtClean="0">
                <a:sym typeface="Symbol"/>
              </a:rPr>
              <a:t>V	</a:t>
            </a:r>
            <a:r>
              <a:rPr lang="de-DE" sz="1400" dirty="0" smtClean="0">
                <a:sym typeface="Symbol"/>
              </a:rPr>
              <a:t> </a:t>
            </a:r>
            <a:r>
              <a:rPr lang="de-DE" sz="1400" dirty="0" err="1" smtClean="0">
                <a:sym typeface="Symbol"/>
              </a:rPr>
              <a:t>shot</a:t>
            </a:r>
            <a:endParaRPr lang="de-DE" sz="1400" dirty="0" smtClean="0">
              <a:sym typeface="Symbol"/>
            </a:endParaRPr>
          </a:p>
          <a:p>
            <a:r>
              <a:rPr lang="de-DE" sz="1400" b="1" dirty="0" smtClean="0">
                <a:sym typeface="Symbol"/>
              </a:rPr>
              <a:t>P	</a:t>
            </a:r>
            <a:r>
              <a:rPr lang="de-DE" sz="1400" dirty="0" smtClean="0">
                <a:sym typeface="Symbol"/>
              </a:rPr>
              <a:t> in</a:t>
            </a:r>
          </a:p>
          <a:p>
            <a:r>
              <a:rPr lang="de-DE" sz="1400" b="1" dirty="0" smtClean="0">
                <a:sym typeface="Symbol"/>
              </a:rPr>
              <a:t>D	</a:t>
            </a:r>
            <a:r>
              <a:rPr lang="de-DE" sz="1400" dirty="0" smtClean="0">
                <a:sym typeface="Symbol"/>
              </a:rPr>
              <a:t> </a:t>
            </a:r>
            <a:r>
              <a:rPr lang="de-DE" sz="1400" dirty="0" err="1" smtClean="0">
                <a:sym typeface="Symbol"/>
              </a:rPr>
              <a:t>my</a:t>
            </a:r>
            <a:r>
              <a:rPr lang="de-DE" sz="1400">
                <a:sym typeface="Symbol"/>
              </a:rPr>
              <a:t> </a:t>
            </a:r>
            <a:r>
              <a:rPr lang="de-DE" sz="1400" smtClean="0">
                <a:sym typeface="Symbol"/>
              </a:rPr>
              <a:t>| an | a | </a:t>
            </a:r>
            <a:r>
              <a:rPr lang="de-DE" sz="1400" dirty="0" err="1" smtClean="0">
                <a:sym typeface="Symbol"/>
              </a:rPr>
              <a:t>the</a:t>
            </a:r>
            <a:endParaRPr lang="de-DE" sz="1400" b="1" dirty="0" smtClean="0">
              <a:sym typeface="Symbo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0800" y="4114800"/>
            <a:ext cx="50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NP</a:t>
            </a:r>
            <a:endParaRPr lang="en-US" b="1" dirty="0"/>
          </a:p>
        </p:txBody>
      </p:sp>
      <p:cxnSp>
        <p:nvCxnSpPr>
          <p:cNvPr id="44" name="Straight Connector 43"/>
          <p:cNvCxnSpPr>
            <a:stCxn id="41" idx="2"/>
            <a:endCxn id="21" idx="0"/>
          </p:cNvCxnSpPr>
          <p:nvPr/>
        </p:nvCxnSpPr>
        <p:spPr>
          <a:xfrm flipH="1">
            <a:off x="2765180" y="4484132"/>
            <a:ext cx="76200" cy="4043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3352800"/>
            <a:ext cx="2768254" cy="210793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352800" y="3429000"/>
            <a:ext cx="28194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How he got into my pajamas I'll never know</a:t>
            </a:r>
            <a:r>
              <a:rPr lang="en-US" dirty="0" smtClean="0">
                <a:solidFill>
                  <a:srgbClr val="FFFFFF"/>
                </a:solidFill>
              </a:rPr>
              <a:t>!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- </a:t>
            </a:r>
            <a:r>
              <a:rPr lang="en-US" i="1" dirty="0" smtClean="0">
                <a:solidFill>
                  <a:srgbClr val="FFFFFF"/>
                </a:solidFill>
              </a:rPr>
              <a:t>Groucho Marx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5" name="Title 2"/>
          <p:cNvSpPr txBox="1">
            <a:spLocks/>
          </p:cNvSpPr>
          <p:nvPr/>
        </p:nvSpPr>
        <p:spPr>
          <a:xfrm>
            <a:off x="358775" y="234950"/>
            <a:ext cx="6877050" cy="8382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TheSans UHH Bold Caps"/>
                <a:ea typeface="+mj-ea"/>
                <a:cs typeface="TheSans UHH Bold Caps"/>
              </a:defRPr>
            </a:lvl1pPr>
          </a:lstStyle>
          <a:p>
            <a:pPr algn="l"/>
            <a:r>
              <a:rPr lang="en-US" sz="3200" dirty="0" smtClean="0"/>
              <a:t>Context-free Syntax Trees with phrase structure grammars</a:t>
            </a:r>
            <a:endParaRPr lang="en-US" sz="3200" dirty="0"/>
          </a:p>
        </p:txBody>
      </p:sp>
      <p:sp>
        <p:nvSpPr>
          <p:cNvPr id="4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47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4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56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222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Type-3 grammar: regular, </a:t>
            </a:r>
            <a:br>
              <a:rPr lang="en-US" sz="3600" dirty="0" smtClean="0"/>
            </a:br>
            <a:r>
              <a:rPr lang="en-US" sz="3600" dirty="0" smtClean="0"/>
              <a:t>left/right linear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A grammar </a:t>
            </a:r>
            <a:r>
              <a:rPr lang="en-US" sz="2000" i="1" dirty="0" smtClean="0"/>
              <a:t>G = (Φ,Σ,R,S) </a:t>
            </a:r>
            <a:r>
              <a:rPr lang="en-US" sz="2000" dirty="0" smtClean="0"/>
              <a:t>is </a:t>
            </a:r>
            <a:r>
              <a:rPr lang="en-US" sz="2000" b="1" dirty="0" smtClean="0"/>
              <a:t>right linear (left linear)</a:t>
            </a:r>
            <a:r>
              <a:rPr lang="en-US" sz="2000" dirty="0" smtClean="0"/>
              <a:t>,  </a:t>
            </a:r>
            <a:r>
              <a:rPr lang="en-US" sz="2000" dirty="0" err="1" smtClean="0"/>
              <a:t>iff</a:t>
            </a:r>
            <a:r>
              <a:rPr lang="en-US" sz="2000" dirty="0" smtClean="0"/>
              <a:t> all the production rules in </a:t>
            </a:r>
            <a:r>
              <a:rPr lang="en-US" sz="2000" i="1" dirty="0" smtClean="0"/>
              <a:t>R</a:t>
            </a:r>
            <a:r>
              <a:rPr lang="en-US" sz="2000" dirty="0" smtClean="0"/>
              <a:t> obey the forms</a:t>
            </a:r>
          </a:p>
          <a:p>
            <a:r>
              <a:rPr lang="en-US" sz="2000" dirty="0" err="1" smtClean="0"/>
              <a:t>A</a:t>
            </a:r>
            <a:r>
              <a:rPr lang="en-US" sz="2000" dirty="0" err="1" smtClean="0">
                <a:sym typeface="Symbol"/>
              </a:rPr>
              <a:t>w</a:t>
            </a:r>
            <a:endParaRPr lang="en-US" sz="2000" dirty="0" smtClean="0">
              <a:sym typeface="Symbol"/>
            </a:endParaRPr>
          </a:p>
          <a:p>
            <a:r>
              <a:rPr lang="en-US" sz="2000" dirty="0" err="1" smtClean="0">
                <a:sym typeface="Symbol"/>
              </a:rPr>
              <a:t>AwB</a:t>
            </a:r>
            <a:r>
              <a:rPr lang="en-US" sz="2000" dirty="0" smtClean="0">
                <a:sym typeface="Symbol"/>
              </a:rPr>
              <a:t> (left linear: </a:t>
            </a:r>
            <a:r>
              <a:rPr lang="en-US" sz="2000" dirty="0" err="1" smtClean="0">
                <a:sym typeface="Symbol"/>
              </a:rPr>
              <a:t>ABw</a:t>
            </a:r>
            <a:r>
              <a:rPr lang="en-US" sz="2000" dirty="0" smtClean="0">
                <a:sym typeface="Symbol"/>
              </a:rPr>
              <a:t> ) </a:t>
            </a:r>
          </a:p>
          <a:p>
            <a:pPr marL="0" indent="0">
              <a:buNone/>
            </a:pPr>
            <a:r>
              <a:rPr lang="en-US" sz="2000" dirty="0" smtClean="0">
                <a:sym typeface="Symbol"/>
              </a:rPr>
              <a:t>with A,BΦ and </a:t>
            </a:r>
            <a:r>
              <a:rPr lang="en-US" sz="2000" dirty="0" err="1" smtClean="0">
                <a:sym typeface="Symbol"/>
              </a:rPr>
              <a:t>wΣ</a:t>
            </a:r>
            <a:r>
              <a:rPr lang="en-US" sz="2000" dirty="0" smtClean="0">
                <a:sym typeface="Symbol"/>
              </a:rPr>
              <a:t>*.</a:t>
            </a:r>
          </a:p>
          <a:p>
            <a:pPr marL="0" indent="0"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buNone/>
            </a:pPr>
            <a:r>
              <a:rPr lang="en-US" sz="2000" dirty="0" smtClean="0">
                <a:sym typeface="Symbol"/>
              </a:rPr>
              <a:t>Left (right) linear grammars generate </a:t>
            </a:r>
            <a:r>
              <a:rPr lang="en-US" sz="2000" b="1" dirty="0" smtClean="0">
                <a:sym typeface="Symbol"/>
              </a:rPr>
              <a:t>regular</a:t>
            </a:r>
            <a:r>
              <a:rPr lang="en-US" sz="2000" dirty="0" smtClean="0">
                <a:sym typeface="Symbol"/>
              </a:rPr>
              <a:t> languages:</a:t>
            </a:r>
          </a:p>
          <a:p>
            <a:r>
              <a:rPr lang="en-US" sz="2000" dirty="0" smtClean="0">
                <a:sym typeface="Symbol"/>
              </a:rPr>
              <a:t></a:t>
            </a:r>
            <a:r>
              <a:rPr lang="en-US" sz="2000" dirty="0" smtClean="0"/>
              <a:t> is regular</a:t>
            </a:r>
          </a:p>
          <a:p>
            <a:r>
              <a:rPr lang="en-US" sz="2000" dirty="0" smtClean="0"/>
              <a:t>{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} is regular for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>
                <a:sym typeface="Symbol"/>
              </a:rPr>
              <a:t> alphabet </a:t>
            </a:r>
            <a:r>
              <a:rPr lang="en-US" sz="2000" i="1" dirty="0" err="1" smtClean="0"/>
              <a:t>Σ</a:t>
            </a:r>
            <a:endParaRPr lang="en-US" sz="2000" dirty="0" smtClean="0">
              <a:sym typeface="Symbol"/>
            </a:endParaRPr>
          </a:p>
          <a:p>
            <a:r>
              <a:rPr lang="en-US" sz="2000" dirty="0" smtClean="0"/>
              <a:t>if the sets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are regular, then (L</a:t>
            </a:r>
            <a:r>
              <a:rPr lang="en-US" sz="2000" baseline="-25000" dirty="0" smtClean="0"/>
              <a:t>1</a:t>
            </a:r>
            <a:r>
              <a:rPr lang="en-US" sz="2000" dirty="0" smtClean="0">
                <a:sym typeface="Symbol"/>
              </a:rPr>
              <a:t>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is regular </a:t>
            </a:r>
          </a:p>
          <a:p>
            <a:r>
              <a:rPr lang="en-US" sz="2000" dirty="0" smtClean="0"/>
              <a:t>if the sets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are regular, then (L</a:t>
            </a:r>
            <a:r>
              <a:rPr lang="en-US" sz="2000" baseline="-25000" dirty="0" smtClean="0"/>
              <a:t>1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is regular </a:t>
            </a:r>
          </a:p>
          <a:p>
            <a:r>
              <a:rPr lang="en-US" sz="2000" dirty="0" smtClean="0"/>
              <a:t>if set L is regular, then also L*.</a:t>
            </a:r>
          </a:p>
          <a:p>
            <a:pPr marL="0" indent="0">
              <a:buNone/>
            </a:pPr>
            <a:r>
              <a:rPr lang="en-US" sz="2000" dirty="0" smtClean="0"/>
              <a:t>These languages can be described through </a:t>
            </a:r>
            <a:r>
              <a:rPr lang="en-US" sz="2000" b="1" dirty="0" smtClean="0"/>
              <a:t>regular expressions</a:t>
            </a:r>
            <a:r>
              <a:rPr lang="en-US" sz="2000" dirty="0" smtClean="0"/>
              <a:t>. </a:t>
            </a: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30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387350"/>
            <a:ext cx="6877050" cy="838200"/>
          </a:xfrm>
        </p:spPr>
        <p:txBody>
          <a:bodyPr/>
          <a:lstStyle/>
          <a:p>
            <a:pPr algn="l"/>
            <a:r>
              <a:rPr lang="en-US" dirty="0" smtClean="0"/>
              <a:t>Finite State Automaton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ym typeface="Symbol"/>
              </a:rPr>
              <a:t>Regular grammars are accepted by finite state automata.</a:t>
            </a:r>
          </a:p>
          <a:p>
            <a:pPr marL="0" indent="0">
              <a:buNone/>
            </a:pPr>
            <a:r>
              <a:rPr lang="en-US" sz="2000" dirty="0" smtClean="0">
                <a:sym typeface="Symbol"/>
              </a:rPr>
              <a:t>A (deterministic) </a:t>
            </a:r>
            <a:r>
              <a:rPr lang="en-US" sz="2000" b="1" dirty="0" smtClean="0">
                <a:sym typeface="Symbol"/>
              </a:rPr>
              <a:t>finite state automaton </a:t>
            </a:r>
            <a:r>
              <a:rPr lang="en-US" sz="2000" dirty="0" smtClean="0">
                <a:sym typeface="Symbol"/>
              </a:rPr>
              <a:t>FSA=(</a:t>
            </a:r>
            <a:r>
              <a:rPr lang="en-US" sz="2000" dirty="0" err="1" smtClean="0">
                <a:sym typeface="Symbol"/>
              </a:rPr>
              <a:t>Φ,Σ,δ,S,F</a:t>
            </a:r>
            <a:r>
              <a:rPr lang="en-US" sz="2000" dirty="0" smtClean="0">
                <a:sym typeface="Symbol"/>
              </a:rPr>
              <a:t>) consists of:</a:t>
            </a:r>
          </a:p>
          <a:p>
            <a:r>
              <a:rPr lang="en-US" sz="2000" dirty="0" smtClean="0">
                <a:sym typeface="Symbol"/>
              </a:rPr>
              <a:t>set of states </a:t>
            </a:r>
            <a:r>
              <a:rPr lang="en-US" sz="2000" dirty="0" err="1" smtClean="0">
                <a:sym typeface="Symbol"/>
              </a:rPr>
              <a:t>Φ</a:t>
            </a:r>
            <a:endParaRPr lang="en-US" sz="2000" dirty="0" smtClean="0">
              <a:sym typeface="Symbol"/>
            </a:endParaRPr>
          </a:p>
          <a:p>
            <a:r>
              <a:rPr lang="en-US" sz="2000" dirty="0" smtClean="0">
                <a:sym typeface="Symbol"/>
              </a:rPr>
              <a:t>input alphabet </a:t>
            </a:r>
            <a:r>
              <a:rPr lang="en-US" sz="2000" dirty="0" err="1" smtClean="0">
                <a:sym typeface="Symbol"/>
              </a:rPr>
              <a:t>Σ</a:t>
            </a:r>
            <a:r>
              <a:rPr lang="en-US" sz="2000" dirty="0" smtClean="0">
                <a:sym typeface="Symbol"/>
              </a:rPr>
              <a:t>, </a:t>
            </a:r>
            <a:r>
              <a:rPr lang="en-US" sz="2000" dirty="0" err="1" smtClean="0">
                <a:sym typeface="Symbol"/>
              </a:rPr>
              <a:t>disjunct</a:t>
            </a:r>
            <a:r>
              <a:rPr lang="en-US" sz="2000" dirty="0" smtClean="0">
                <a:sym typeface="Symbol"/>
              </a:rPr>
              <a:t> with </a:t>
            </a:r>
            <a:r>
              <a:rPr lang="en-US" sz="2000" dirty="0" err="1" smtClean="0">
                <a:sym typeface="Symbol"/>
              </a:rPr>
              <a:t>Φ</a:t>
            </a:r>
            <a:endParaRPr lang="en-US" sz="2000" dirty="0" smtClean="0">
              <a:sym typeface="Symbol"/>
            </a:endParaRPr>
          </a:p>
          <a:p>
            <a:r>
              <a:rPr lang="en-US" sz="2000" dirty="0" smtClean="0">
                <a:sym typeface="Symbol"/>
              </a:rPr>
              <a:t>transition function </a:t>
            </a:r>
            <a:r>
              <a:rPr lang="en-US" sz="2000" dirty="0" err="1" smtClean="0">
                <a:sym typeface="Symbol"/>
              </a:rPr>
              <a:t>δ</a:t>
            </a:r>
            <a:r>
              <a:rPr lang="en-US" sz="2000" dirty="0" smtClean="0">
                <a:sym typeface="Symbol"/>
              </a:rPr>
              <a:t>: Φ×ΣΦ</a:t>
            </a:r>
          </a:p>
          <a:p>
            <a:r>
              <a:rPr lang="en-US" sz="2000" dirty="0" smtClean="0">
                <a:sym typeface="Symbol"/>
              </a:rPr>
              <a:t>one start state SΦ</a:t>
            </a:r>
          </a:p>
          <a:p>
            <a:r>
              <a:rPr lang="en-US" sz="2000" dirty="0" smtClean="0">
                <a:sym typeface="Symbol"/>
              </a:rPr>
              <a:t>set of final states FΦ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Regular languages cover </a:t>
            </a:r>
            <a:br>
              <a:rPr lang="en-US" sz="2000" dirty="0" smtClean="0"/>
            </a:br>
            <a:r>
              <a:rPr lang="en-US" sz="2000" dirty="0" smtClean="0"/>
              <a:t>sub-systems of language, </a:t>
            </a:r>
            <a:br>
              <a:rPr lang="en-US" sz="2000" dirty="0" smtClean="0"/>
            </a:br>
            <a:r>
              <a:rPr lang="en-US" sz="2000" dirty="0" smtClean="0"/>
              <a:t>such as morphology and </a:t>
            </a:r>
            <a:br>
              <a:rPr lang="en-US" sz="2000" dirty="0" smtClean="0"/>
            </a:br>
            <a:r>
              <a:rPr lang="en-US" sz="2000" dirty="0" smtClean="0"/>
              <a:t>chunk parsing.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3657600"/>
            <a:ext cx="5376806" cy="2653873"/>
          </a:xfrm>
          <a:prstGeom prst="rect">
            <a:avLst/>
          </a:prstGeom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03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Established in October 2016 at UHH, MIN-Faculty, </a:t>
            </a:r>
            <a:r>
              <a:rPr lang="en-US" dirty="0" err="1" smtClean="0"/>
              <a:t>Comp.Sci</a:t>
            </a:r>
            <a:r>
              <a:rPr lang="en-US" dirty="0" smtClean="0"/>
              <a:t>. Dept. </a:t>
            </a:r>
          </a:p>
          <a:p>
            <a:r>
              <a:rPr lang="en-US" dirty="0" smtClean="0"/>
              <a:t>Key Research Areas</a:t>
            </a:r>
          </a:p>
          <a:p>
            <a:pPr lvl="1"/>
            <a:r>
              <a:rPr lang="en-US" dirty="0" smtClean="0"/>
              <a:t>Statistical Semantics: capture word meaning with big-data methods</a:t>
            </a:r>
          </a:p>
          <a:p>
            <a:pPr lvl="1"/>
            <a:r>
              <a:rPr lang="en-US" dirty="0" smtClean="0"/>
              <a:t>Structure Discovery: unsupervised-knowledge-free methods for language processing </a:t>
            </a:r>
          </a:p>
          <a:p>
            <a:pPr lvl="1"/>
            <a:r>
              <a:rPr lang="en-US" dirty="0" smtClean="0"/>
              <a:t>Cognitive Computing: human in the loop, interactive systems</a:t>
            </a:r>
          </a:p>
          <a:p>
            <a:pPr lvl="1"/>
            <a:r>
              <a:rPr lang="en-US" dirty="0" smtClean="0"/>
              <a:t>Open Source Software and Open Data: committed to the most lenient licenses possible</a:t>
            </a:r>
          </a:p>
          <a:p>
            <a:r>
              <a:rPr lang="en-US" dirty="0" smtClean="0"/>
              <a:t>Currently: 1 Prof, </a:t>
            </a:r>
            <a:r>
              <a:rPr lang="en-US" dirty="0" smtClean="0"/>
              <a:t>4 </a:t>
            </a:r>
            <a:r>
              <a:rPr lang="en-US" dirty="0" err="1" smtClean="0"/>
              <a:t>PostDocs</a:t>
            </a:r>
            <a:r>
              <a:rPr lang="en-US" dirty="0" smtClean="0"/>
              <a:t>, 6 PhD </a:t>
            </a:r>
            <a:r>
              <a:rPr lang="en-US" dirty="0" smtClean="0"/>
              <a:t>students, </a:t>
            </a:r>
            <a:r>
              <a:rPr lang="en-US" dirty="0" smtClean="0"/>
              <a:t>1 office assistant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Intro of the LT Group</a:t>
            </a:r>
          </a:p>
          <a:p>
            <a:r>
              <a:rPr lang="en-US" sz="2400" dirty="0">
                <a:hlinkClick r:id="rId2"/>
              </a:rPr>
              <a:t>http://lt.informatik.uni-hamburg.de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47298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095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The Chomsky Hierarchy of Formal Languages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4895850"/>
            <a:ext cx="8640763" cy="895350"/>
          </a:xfrm>
        </p:spPr>
        <p:txBody>
          <a:bodyPr/>
          <a:lstStyle/>
          <a:p>
            <a:r>
              <a:rPr lang="en-US" sz="2000" dirty="0" smtClean="0"/>
              <a:t>The different classes are proper subsets of each other: the expressivity of type-(n) grammars is truly smaller than type-(n-1) grammars.</a:t>
            </a:r>
          </a:p>
          <a:p>
            <a:r>
              <a:rPr lang="en-US" sz="2000" dirty="0" smtClean="0"/>
              <a:t>Several other classes are known, e.g. corresponding to deterministic context-free grammars, tree adjoining grammars …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3400" y="1600200"/>
            <a:ext cx="4648200" cy="3200400"/>
            <a:chOff x="1676400" y="1600200"/>
            <a:chExt cx="4648200" cy="3200400"/>
          </a:xfrm>
        </p:grpSpPr>
        <p:sp>
          <p:nvSpPr>
            <p:cNvPr id="5" name="Oval 4"/>
            <p:cNvSpPr/>
            <p:nvPr/>
          </p:nvSpPr>
          <p:spPr>
            <a:xfrm>
              <a:off x="1676400" y="1600200"/>
              <a:ext cx="4648200" cy="32004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133600" y="2305757"/>
              <a:ext cx="3772452" cy="24473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3124200"/>
              <a:ext cx="3098800" cy="156882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71800" y="3657600"/>
              <a:ext cx="1905000" cy="9734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07600" y="1905000"/>
              <a:ext cx="2978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type 0: recursively enumerable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95811" y="2633246"/>
              <a:ext cx="2385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type 1: context-sensitive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1944" y="3319046"/>
              <a:ext cx="1941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type 2: context-free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0400" y="3928646"/>
              <a:ext cx="14963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type 3: regular</a:t>
              </a:r>
              <a:endParaRPr lang="en-US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34000" y="1905000"/>
            <a:ext cx="231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Turing Machine (TM)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0" y="2590800"/>
            <a:ext cx="227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linearly bounded TM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3276600"/>
            <a:ext cx="312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Pushdown Automaton (PDA)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0" y="3886200"/>
            <a:ext cx="318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Finite State Automaton (FSA)</a:t>
            </a:r>
            <a:endParaRPr lang="en-US" dirty="0"/>
          </a:p>
        </p:txBody>
      </p:sp>
      <p:sp>
        <p:nvSpPr>
          <p:cNvPr id="1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20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17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698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Programming Language vs. Natural Language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Grammar of Programming languages </a:t>
            </a:r>
          </a:p>
          <a:p>
            <a:r>
              <a:rPr lang="en-US" sz="2000" dirty="0" smtClean="0"/>
              <a:t>by design: deterministic context free (in most cases)</a:t>
            </a:r>
          </a:p>
          <a:p>
            <a:r>
              <a:rPr lang="en-US" sz="2000" dirty="0" smtClean="0"/>
              <a:t>which allows efficient parsing</a:t>
            </a:r>
          </a:p>
          <a:p>
            <a:r>
              <a:rPr lang="en-US" sz="2000" dirty="0" smtClean="0"/>
              <a:t>without ambiguities.</a:t>
            </a:r>
          </a:p>
          <a:p>
            <a:r>
              <a:rPr lang="en-US" sz="2000" dirty="0" smtClean="0"/>
              <a:t>clearly defined semantics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Grammar of Natural Languages</a:t>
            </a:r>
          </a:p>
          <a:p>
            <a:r>
              <a:rPr lang="en-US" sz="2000" dirty="0" smtClean="0"/>
              <a:t>somewhere between type-1 and type-2</a:t>
            </a:r>
          </a:p>
          <a:p>
            <a:r>
              <a:rPr lang="en-US" sz="2000" dirty="0" smtClean="0"/>
              <a:t>many possible parses for a single sentence</a:t>
            </a:r>
          </a:p>
          <a:p>
            <a:r>
              <a:rPr lang="en-US" sz="2000" dirty="0" smtClean="0"/>
              <a:t>inherent ambiguities</a:t>
            </a:r>
          </a:p>
          <a:p>
            <a:r>
              <a:rPr lang="en-US" sz="2000" dirty="0" smtClean="0"/>
              <a:t>semantics yet another layer</a:t>
            </a:r>
          </a:p>
          <a:p>
            <a:endParaRPr lang="en-US" sz="20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550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24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Morphology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Transducers, Compact Patricia Tries and DAWGs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7848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/>
              <a:t>Jurafsky</a:t>
            </a:r>
            <a:r>
              <a:rPr lang="en-US" sz="1400" dirty="0"/>
              <a:t>, D. and Martin, J. H. (2009): Speech and Language Processing. An Introduction to Natural Language Processing, Computational Linguistics and Speech Recognition. Second Edition. Pearson: New </a:t>
            </a:r>
            <a:r>
              <a:rPr lang="en-US" sz="1400" dirty="0" smtClean="0"/>
              <a:t>Jersey: Chapter 3.2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de-DE" sz="1400" dirty="0" smtClean="0"/>
              <a:t>Carstensen, K.U., Ebert, </a:t>
            </a:r>
            <a:r>
              <a:rPr lang="de-DE" sz="1400" dirty="0" err="1" smtClean="0"/>
              <a:t>Ch</a:t>
            </a:r>
            <a:r>
              <a:rPr lang="de-DE" sz="1400" dirty="0" smtClean="0"/>
              <a:t>., </a:t>
            </a:r>
            <a:r>
              <a:rPr lang="de-DE" sz="1400" dirty="0" err="1" smtClean="0"/>
              <a:t>Endriss</a:t>
            </a:r>
            <a:r>
              <a:rPr lang="de-DE" sz="1400" dirty="0" smtClean="0"/>
              <a:t>, C., </a:t>
            </a:r>
            <a:r>
              <a:rPr lang="de-DE" sz="1400" dirty="0" err="1" smtClean="0"/>
              <a:t>Jekat</a:t>
            </a:r>
            <a:r>
              <a:rPr lang="de-DE" sz="1400" dirty="0" smtClean="0"/>
              <a:t>, S., </a:t>
            </a:r>
            <a:r>
              <a:rPr lang="de-DE" sz="1400" dirty="0" err="1" smtClean="0"/>
              <a:t>Klabunde</a:t>
            </a:r>
            <a:r>
              <a:rPr lang="de-DE" sz="1400" dirty="0" smtClean="0"/>
              <a:t>, R. </a:t>
            </a:r>
            <a:r>
              <a:rPr lang="de-DE" sz="1400" dirty="0" err="1" smtClean="0"/>
              <a:t>and</a:t>
            </a:r>
            <a:r>
              <a:rPr lang="de-DE" sz="1400" dirty="0" smtClean="0"/>
              <a:t> Langer, H. (Editors) (2004): Computerlinguistik und Sprachtechnologie. Eine Einführung. 2. Auflage. Spektrum: Heidelberg, </a:t>
            </a:r>
            <a:r>
              <a:rPr lang="de-DE" sz="1400" dirty="0" err="1" smtClean="0"/>
              <a:t>pages</a:t>
            </a:r>
            <a:r>
              <a:rPr lang="de-DE" sz="1400" dirty="0" smtClean="0"/>
              <a:t> 198-205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</a:t>
            </a:r>
            <a:r>
              <a:rPr lang="en-US" sz="1400" dirty="0"/>
              <a:t>. </a:t>
            </a:r>
            <a:r>
              <a:rPr lang="en-US" sz="1400" dirty="0" err="1"/>
              <a:t>Heyer</a:t>
            </a:r>
            <a:r>
              <a:rPr lang="en-US" sz="1400" dirty="0"/>
              <a:t>, U. </a:t>
            </a:r>
            <a:r>
              <a:rPr lang="en-US" sz="1400" dirty="0" err="1"/>
              <a:t>Quasthoff</a:t>
            </a:r>
            <a:r>
              <a:rPr lang="en-US" sz="1400" dirty="0"/>
              <a:t>, T. Wittig (Eds.</a:t>
            </a:r>
            <a:r>
              <a:rPr lang="en-US" sz="1400" dirty="0" smtClean="0"/>
              <a:t>) (2006): </a:t>
            </a:r>
            <a:r>
              <a:rPr lang="en-US" sz="1400" dirty="0" err="1"/>
              <a:t>Wissensrohstoff</a:t>
            </a:r>
            <a:r>
              <a:rPr lang="en-US" sz="1400" dirty="0"/>
              <a:t> Text, Bochum, </a:t>
            </a:r>
            <a:r>
              <a:rPr lang="en-US" sz="1400" dirty="0" smtClean="0"/>
              <a:t>w3L. </a:t>
            </a:r>
            <a:r>
              <a:rPr lang="en-US" sz="1400" dirty="0" err="1" smtClean="0"/>
              <a:t>Kapitel</a:t>
            </a:r>
            <a:r>
              <a:rPr lang="en-US" sz="1400" dirty="0" smtClean="0"/>
              <a:t> 3.4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endParaRPr lang="de-DE" sz="1400" dirty="0" smtClean="0"/>
          </a:p>
          <a:p>
            <a:endParaRPr lang="en-US" sz="1400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9" name="Explosion 1 8"/>
          <p:cNvSpPr/>
          <p:nvPr/>
        </p:nvSpPr>
        <p:spPr>
          <a:xfrm>
            <a:off x="3429000" y="2209800"/>
            <a:ext cx="4724400" cy="2590800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coming up next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212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Language Technology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10000"/>
            <a:ext cx="4267200" cy="2655887"/>
          </a:xfrm>
        </p:spPr>
        <p:txBody>
          <a:bodyPr/>
          <a:lstStyle/>
          <a:p>
            <a:r>
              <a:rPr lang="en-US" sz="2400" dirty="0" smtClean="0"/>
              <a:t>Formal languages?</a:t>
            </a:r>
          </a:p>
          <a:p>
            <a:r>
              <a:rPr lang="en-US" sz="2400" dirty="0" smtClean="0"/>
              <a:t>Programming Languages?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Here:</a:t>
            </a:r>
          </a:p>
          <a:p>
            <a:pPr marL="0" indent="0">
              <a:buNone/>
            </a:pPr>
            <a:r>
              <a:rPr lang="en-US" sz="2400" b="1" dirty="0" smtClean="0"/>
              <a:t>Natural Languages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72000" y="3505200"/>
            <a:ext cx="399340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000" dirty="0"/>
              <a:t>Natural </a:t>
            </a:r>
            <a:r>
              <a:rPr lang="en-US" sz="2000" dirty="0" smtClean="0"/>
              <a:t>Language: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Naturally grown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Constantly changing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 well-defined semantics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Many layers of interpretation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Meaning dependent on context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…</a:t>
            </a:r>
          </a:p>
          <a:p>
            <a:endParaRPr lang="en-US" sz="2000" dirty="0" smtClean="0"/>
          </a:p>
          <a:p>
            <a:r>
              <a:rPr lang="en-US" sz="2000" b="1" dirty="0" smtClean="0"/>
              <a:t>Technologies coping with this</a:t>
            </a:r>
            <a:endParaRPr lang="en-US" sz="2000" b="1" dirty="0"/>
          </a:p>
        </p:txBody>
      </p:sp>
      <p:pic>
        <p:nvPicPr>
          <p:cNvPr id="14" name="Picture 13" descr="LT_logo_part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207500" y="1447800"/>
            <a:ext cx="1765300" cy="2133600"/>
          </a:xfrm>
          <a:prstGeom prst="rect">
            <a:avLst/>
          </a:prstGeom>
        </p:spPr>
      </p:pic>
      <p:pic>
        <p:nvPicPr>
          <p:cNvPr id="13" name="Picture 12" descr="LT_logo_part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99"/>
          <a:stretch/>
        </p:blipFill>
        <p:spPr>
          <a:xfrm>
            <a:off x="-1804652" y="1447800"/>
            <a:ext cx="1722966" cy="2133600"/>
          </a:xfrm>
          <a:prstGeom prst="rect">
            <a:avLst/>
          </a:prstGeom>
        </p:spPr>
      </p:pic>
      <p:sp>
        <p:nvSpPr>
          <p:cNvPr id="1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27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2363E-6 -2.21374E-6 L 0.58374 -2.21374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8395E-6 -2.21374E-6 L -0.63378 -2.21374E-6 " pathEditMode="relative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Why Language is HARD 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800600"/>
            <a:ext cx="8640763" cy="15811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He sat on the river bank and counted his dough.</a:t>
            </a:r>
          </a:p>
          <a:p>
            <a:pPr marL="0" indent="0" algn="r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   She went to the bank and took out some money.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4648200"/>
            <a:ext cx="7848600" cy="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43800" y="4724400"/>
            <a:ext cx="154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Lexical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43800" y="4202668"/>
            <a:ext cx="168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Concept Layer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752600"/>
            <a:ext cx="1954784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676400"/>
            <a:ext cx="2084951" cy="2133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19400" y="4800600"/>
            <a:ext cx="838200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72556" y="5700889"/>
            <a:ext cx="762000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92422" y="4800600"/>
            <a:ext cx="838200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30622" y="5700888"/>
            <a:ext cx="962378" cy="47131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0"/>
          </p:cNvCxnSpPr>
          <p:nvPr/>
        </p:nvCxnSpPr>
        <p:spPr>
          <a:xfrm flipH="1" flipV="1">
            <a:off x="2438400" y="3590581"/>
            <a:ext cx="800100" cy="1210019"/>
          </a:xfrm>
          <a:prstGeom prst="line">
            <a:avLst/>
          </a:prstGeom>
          <a:ln w="38100" cmpd="sng">
            <a:solidFill>
              <a:srgbClr val="0000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8" idx="2"/>
          </p:cNvCxnSpPr>
          <p:nvPr/>
        </p:nvCxnSpPr>
        <p:spPr>
          <a:xfrm flipV="1">
            <a:off x="3753556" y="3886200"/>
            <a:ext cx="881436" cy="1814689"/>
          </a:xfrm>
          <a:prstGeom prst="line">
            <a:avLst/>
          </a:prstGeom>
          <a:ln w="38100" cmpd="sng">
            <a:solidFill>
              <a:srgbClr val="0000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  <a:endCxn id="10" idx="2"/>
          </p:cNvCxnSpPr>
          <p:nvPr/>
        </p:nvCxnSpPr>
        <p:spPr>
          <a:xfrm flipV="1">
            <a:off x="6111522" y="3810000"/>
            <a:ext cx="1255554" cy="990600"/>
          </a:xfrm>
          <a:prstGeom prst="line">
            <a:avLst/>
          </a:prstGeom>
          <a:ln w="38100" cmpd="sng">
            <a:solidFill>
              <a:srgbClr val="0000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  <a:endCxn id="14" idx="0"/>
          </p:cNvCxnSpPr>
          <p:nvPr/>
        </p:nvCxnSpPr>
        <p:spPr>
          <a:xfrm flipH="1">
            <a:off x="7011811" y="3810000"/>
            <a:ext cx="355265" cy="1890888"/>
          </a:xfrm>
          <a:prstGeom prst="line">
            <a:avLst/>
          </a:prstGeom>
          <a:ln w="38100" cmpd="sng">
            <a:solidFill>
              <a:srgbClr val="0000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3810000"/>
            <a:ext cx="14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synonymous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65799" y="3897868"/>
            <a:ext cx="141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polysemous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447800"/>
            <a:ext cx="3124200" cy="2285177"/>
          </a:xfrm>
          <a:prstGeom prst="rect">
            <a:avLst/>
          </a:prstGeom>
        </p:spPr>
      </p:pic>
      <p:sp>
        <p:nvSpPr>
          <p:cNvPr id="22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24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08311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  <p:bldP spid="12" grpId="0" animBg="1"/>
      <p:bldP spid="13" grpId="0" animBg="1"/>
      <p:bldP spid="14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BMBF: WebAnno: A web-based annotation </a:t>
            </a:r>
            <a:r>
              <a:rPr lang="en-US" dirty="0" smtClean="0"/>
              <a:t>platform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dirty="0"/>
              <a:t>DFG: Joining Ontologies and Distributional Semantics</a:t>
            </a:r>
          </a:p>
          <a:p>
            <a:pPr>
              <a:spcAft>
                <a:spcPts val="1000"/>
              </a:spcAft>
            </a:pPr>
            <a:r>
              <a:rPr lang="en-US" dirty="0"/>
              <a:t>DFG: Semantic Writing Aid</a:t>
            </a:r>
          </a:p>
          <a:p>
            <a:pPr>
              <a:spcAft>
                <a:spcPts val="1000"/>
              </a:spcAft>
            </a:pPr>
            <a:r>
              <a:rPr lang="en-US" dirty="0"/>
              <a:t>DB: Aspect-based Sentiment </a:t>
            </a:r>
            <a:r>
              <a:rPr lang="en-US" dirty="0" smtClean="0"/>
              <a:t>Analysis</a:t>
            </a:r>
          </a:p>
          <a:p>
            <a:pPr>
              <a:spcAft>
                <a:spcPts val="1000"/>
              </a:spcAft>
            </a:pPr>
            <a:r>
              <a:rPr lang="en-US" dirty="0" smtClean="0"/>
              <a:t>LFF: Forum 4.0: Analysis of User Comments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dirty="0"/>
              <a:t>IBM: JoBimText: Linking text to Knowledge with Distributional </a:t>
            </a:r>
            <a:r>
              <a:rPr lang="en-US" dirty="0" smtClean="0"/>
              <a:t>Semantics</a:t>
            </a:r>
          </a:p>
          <a:p>
            <a:pPr>
              <a:spcAft>
                <a:spcPts val="1000"/>
              </a:spcAft>
            </a:pPr>
            <a:r>
              <a:rPr lang="en-US" dirty="0" smtClean="0"/>
              <a:t>Telekom: </a:t>
            </a:r>
            <a:r>
              <a:rPr lang="en-US" dirty="0" err="1" smtClean="0"/>
              <a:t>Xpert</a:t>
            </a:r>
            <a:r>
              <a:rPr lang="en-US" dirty="0" smtClean="0"/>
              <a:t> Finder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dirty="0"/>
              <a:t>VW: New/s/leak: Network of Searchable Leaks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 Projects of Language Technology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50352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" y="5486400"/>
            <a:ext cx="8229600" cy="787400"/>
          </a:xfrm>
        </p:spPr>
        <p:txBody>
          <a:bodyPr/>
          <a:lstStyle/>
          <a:p>
            <a:r>
              <a:rPr lang="en-US" dirty="0" smtClean="0"/>
              <a:t>Student project, up since 2014!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Netzwerk</a:t>
            </a:r>
            <a:r>
              <a:rPr lang="en-US" dirty="0" smtClean="0"/>
              <a:t> des </a:t>
            </a:r>
            <a:r>
              <a:rPr lang="en-US" dirty="0" err="1" smtClean="0"/>
              <a:t>Tages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www.tagesnetzwerk.de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485901"/>
            <a:ext cx="6743700" cy="36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4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200" b="1" dirty="0" smtClean="0"/>
              <a:t>Statistical</a:t>
            </a:r>
            <a:r>
              <a:rPr lang="en-US" sz="2200" dirty="0" smtClean="0"/>
              <a:t> </a:t>
            </a:r>
            <a:r>
              <a:rPr lang="en-US" sz="2200" b="1" dirty="0" smtClean="0"/>
              <a:t>Methods</a:t>
            </a:r>
            <a:r>
              <a:rPr lang="en-US" sz="2200" dirty="0" smtClean="0"/>
              <a:t> of Language Technology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200" dirty="0" smtClean="0"/>
              <a:t>focus on methods rather than applications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200" dirty="0" smtClean="0"/>
              <a:t>variety of techniques, focus on statistical methods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200" dirty="0" smtClean="0"/>
              <a:t>efficiency vs. effectiveness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2200" dirty="0" smtClean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200" dirty="0" smtClean="0"/>
              <a:t>Statistical Methods of </a:t>
            </a:r>
            <a:r>
              <a:rPr lang="en-US" sz="2200" b="1" dirty="0" smtClean="0"/>
              <a:t>Language Technology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200" dirty="0" smtClean="0"/>
              <a:t>cores of methods being used in NL systems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200" dirty="0" smtClean="0"/>
              <a:t>adaptations of generally known algorithms to language data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200" dirty="0" smtClean="0"/>
              <a:t>evaluation of techniques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22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200" dirty="0"/>
              <a:t>Lecture: theory, concepts, algorithms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200" dirty="0"/>
              <a:t>Practice class: hands-on, writing small programs, using available software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OVerview</a:t>
            </a:r>
            <a:r>
              <a:rPr lang="en-US" dirty="0" smtClean="0"/>
              <a:t> of this </a:t>
            </a:r>
            <a:r>
              <a:rPr lang="en-US" dirty="0" err="1" smtClean="0"/>
              <a:t>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62799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100" dirty="0" err="1"/>
              <a:t>Jurafsky</a:t>
            </a:r>
            <a:r>
              <a:rPr lang="en-US" sz="2100" dirty="0"/>
              <a:t>, D. and Martin, J. H. (2009): </a:t>
            </a:r>
            <a:r>
              <a:rPr lang="en-US" sz="2100" b="1" dirty="0"/>
              <a:t>Speech and Language Processing. An Introduction to Natural Language Processing</a:t>
            </a:r>
            <a:r>
              <a:rPr lang="en-US" sz="2100" dirty="0"/>
              <a:t>, Computational Linguistics and Speech Recognition. Second Edition. Pearson: New Jersey</a:t>
            </a:r>
          </a:p>
          <a:p>
            <a:endParaRPr lang="en-US" sz="2100" dirty="0"/>
          </a:p>
          <a:p>
            <a:r>
              <a:rPr lang="en-US" sz="2100" dirty="0"/>
              <a:t>Manning, C. D. and </a:t>
            </a:r>
            <a:r>
              <a:rPr lang="en-US" sz="2100" dirty="0" err="1"/>
              <a:t>Schütze</a:t>
            </a:r>
            <a:r>
              <a:rPr lang="en-US" sz="2100" dirty="0"/>
              <a:t>, H. (1999): </a:t>
            </a:r>
            <a:r>
              <a:rPr lang="en-US" sz="2100" b="1" dirty="0"/>
              <a:t>Foundations of Statistical Natural Language Processing</a:t>
            </a:r>
            <a:r>
              <a:rPr lang="en-US" sz="2100" dirty="0"/>
              <a:t>. MIT Press: Cambridge, Massachusetts</a:t>
            </a:r>
          </a:p>
          <a:p>
            <a:endParaRPr lang="en-US" sz="2100" dirty="0"/>
          </a:p>
          <a:p>
            <a:r>
              <a:rPr lang="en-US" sz="2100" dirty="0" err="1"/>
              <a:t>Carstensen</a:t>
            </a:r>
            <a:r>
              <a:rPr lang="en-US" sz="2100" dirty="0"/>
              <a:t>, K.U., Ebert, Ch., </a:t>
            </a:r>
            <a:r>
              <a:rPr lang="en-US" sz="2100" dirty="0" err="1"/>
              <a:t>Endriss</a:t>
            </a:r>
            <a:r>
              <a:rPr lang="en-US" sz="2100" dirty="0"/>
              <a:t>, C., </a:t>
            </a:r>
            <a:r>
              <a:rPr lang="en-US" sz="2100" dirty="0" err="1"/>
              <a:t>Jekat</a:t>
            </a:r>
            <a:r>
              <a:rPr lang="en-US" sz="2100" dirty="0"/>
              <a:t>, S., </a:t>
            </a:r>
            <a:r>
              <a:rPr lang="en-US" sz="2100" dirty="0" err="1"/>
              <a:t>Klabunde</a:t>
            </a:r>
            <a:r>
              <a:rPr lang="en-US" sz="2100" dirty="0"/>
              <a:t>, R. and Langer, H. (Editors) (2004): </a:t>
            </a:r>
            <a:r>
              <a:rPr lang="en-US" sz="2100" b="1" dirty="0" err="1"/>
              <a:t>Computerlinguistik</a:t>
            </a:r>
            <a:r>
              <a:rPr lang="en-US" sz="2100" b="1" dirty="0"/>
              <a:t> und </a:t>
            </a:r>
            <a:r>
              <a:rPr lang="en-US" sz="2100" b="1" dirty="0" err="1"/>
              <a:t>Sprachtechnologie</a:t>
            </a:r>
            <a:r>
              <a:rPr lang="en-US" sz="2100" b="1" dirty="0"/>
              <a:t>. </a:t>
            </a:r>
            <a:r>
              <a:rPr lang="en-US" sz="2100" b="1" dirty="0" err="1"/>
              <a:t>Eine</a:t>
            </a:r>
            <a:r>
              <a:rPr lang="en-US" sz="2100" b="1" dirty="0"/>
              <a:t> </a:t>
            </a:r>
            <a:r>
              <a:rPr lang="en-US" sz="2100" b="1" dirty="0" err="1"/>
              <a:t>Einführung</a:t>
            </a:r>
            <a:r>
              <a:rPr lang="en-US" sz="2100" dirty="0"/>
              <a:t>. 2. </a:t>
            </a:r>
            <a:r>
              <a:rPr lang="en-US" sz="2100" dirty="0" err="1"/>
              <a:t>Auflage</a:t>
            </a:r>
            <a:r>
              <a:rPr lang="en-US" sz="2100" dirty="0"/>
              <a:t>. </a:t>
            </a:r>
            <a:r>
              <a:rPr lang="en-US" sz="2100" dirty="0" err="1"/>
              <a:t>Spektrum</a:t>
            </a:r>
            <a:r>
              <a:rPr lang="en-US" sz="2100" dirty="0"/>
              <a:t>: Heidelberg 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Literature for specialized topics will be given in-place. </a:t>
            </a:r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31/03/19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52104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2655</Words>
  <Application>Microsoft Macintosh PowerPoint</Application>
  <PresentationFormat>On-screen Show (4:3)</PresentationFormat>
  <Paragraphs>444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Office-Design</vt:lpstr>
      <vt:lpstr>Equation</vt:lpstr>
      <vt:lpstr>PowerPoint Presentation</vt:lpstr>
      <vt:lpstr>PowerPoint Presentation</vt:lpstr>
      <vt:lpstr>PowerPoint Presentation</vt:lpstr>
      <vt:lpstr>Language Technology</vt:lpstr>
      <vt:lpstr>Why Language is HARD 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CHOMSKY HIERARCHY OF FORMAL LANGUAGES</vt:lpstr>
      <vt:lpstr>Recap: Formal Languages and Automata</vt:lpstr>
      <vt:lpstr>DEFINITIONS</vt:lpstr>
      <vt:lpstr>Formal Grammar</vt:lpstr>
      <vt:lpstr>Derivation, Formal Language, Automaton</vt:lpstr>
      <vt:lpstr>Generation and Acceptance</vt:lpstr>
      <vt:lpstr>Type-0 grammar: unrestricted</vt:lpstr>
      <vt:lpstr>Type-1-grammar: context-sensitive </vt:lpstr>
      <vt:lpstr>Type-2 grammar: context-free</vt:lpstr>
      <vt:lpstr>Pushdown automaton</vt:lpstr>
      <vt:lpstr>Context-free Syntax Trees with phrase structure grammars</vt:lpstr>
      <vt:lpstr>  </vt:lpstr>
      <vt:lpstr>Type-3 grammar: regular,  left/right linear</vt:lpstr>
      <vt:lpstr>Finite State Automaton</vt:lpstr>
      <vt:lpstr>The Chomsky Hierarchy of Formal Languages</vt:lpstr>
      <vt:lpstr>Programming Language vs. Natural Language</vt:lpstr>
      <vt:lpstr>Finite state Morphology</vt:lpstr>
    </vt:vector>
  </TitlesOfParts>
  <Company>blum design und kommunikation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Eike Hilgendorff</dc:creator>
  <cp:lastModifiedBy>Chris Bie</cp:lastModifiedBy>
  <cp:revision>126</cp:revision>
  <dcterms:created xsi:type="dcterms:W3CDTF">2016-03-24T14:49:53Z</dcterms:created>
  <dcterms:modified xsi:type="dcterms:W3CDTF">2019-03-31T12:48:05Z</dcterms:modified>
</cp:coreProperties>
</file>