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60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9" r:id="rId4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17">
          <p15:clr>
            <a:srgbClr val="A4A3A4"/>
          </p15:clr>
        </p15:guide>
        <p15:guide id="2" orient="horz" pos="1847">
          <p15:clr>
            <a:srgbClr val="A4A3A4"/>
          </p15:clr>
        </p15:guide>
        <p15:guide id="3" orient="horz" pos="657">
          <p15:clr>
            <a:srgbClr val="A4A3A4"/>
          </p15:clr>
        </p15:guide>
        <p15:guide id="4" orient="horz" pos="4032">
          <p15:clr>
            <a:srgbClr val="A4A3A4"/>
          </p15:clr>
        </p15:guide>
        <p15:guide id="5" orient="horz" pos="934">
          <p15:clr>
            <a:srgbClr val="A4A3A4"/>
          </p15:clr>
        </p15:guide>
        <p15:guide id="6" orient="horz" pos="3749">
          <p15:clr>
            <a:srgbClr val="A4A3A4"/>
          </p15:clr>
        </p15:guide>
        <p15:guide id="7" orient="horz" pos="1075">
          <p15:clr>
            <a:srgbClr val="A4A3A4"/>
          </p15:clr>
        </p15:guide>
        <p15:guide id="8" orient="horz" pos="1203">
          <p15:clr>
            <a:srgbClr val="A4A3A4"/>
          </p15:clr>
        </p15:guide>
        <p15:guide id="9" orient="horz" pos="4199">
          <p15:clr>
            <a:srgbClr val="A4A3A4"/>
          </p15:clr>
        </p15:guide>
        <p15:guide id="10" orient="horz" pos="1728">
          <p15:clr>
            <a:srgbClr val="A4A3A4"/>
          </p15:clr>
        </p15:guide>
        <p15:guide id="11" orient="horz" pos="1729">
          <p15:clr>
            <a:srgbClr val="A4A3A4"/>
          </p15:clr>
        </p15:guide>
        <p15:guide id="12" orient="horz" pos="4140">
          <p15:clr>
            <a:srgbClr val="A4A3A4"/>
          </p15:clr>
        </p15:guide>
        <p15:guide id="13" pos="3022">
          <p15:clr>
            <a:srgbClr val="A4A3A4"/>
          </p15:clr>
        </p15:guide>
        <p15:guide id="14" pos="5477">
          <p15:clr>
            <a:srgbClr val="A4A3A4"/>
          </p15:clr>
        </p15:guide>
        <p15:guide id="15" pos="4319">
          <p15:clr>
            <a:srgbClr val="A4A3A4"/>
          </p15:clr>
        </p15:guide>
        <p15:guide id="16" pos="1470">
          <p15:clr>
            <a:srgbClr val="A4A3A4"/>
          </p15:clr>
        </p15:guide>
        <p15:guide id="17" pos="281">
          <p15:clr>
            <a:srgbClr val="A4A3A4"/>
          </p15:clr>
        </p15:guide>
        <p15:guide id="18" pos="2741">
          <p15:clr>
            <a:srgbClr val="A4A3A4"/>
          </p15:clr>
        </p15:guide>
        <p15:guide id="19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015"/>
    <a:srgbClr val="0092D2"/>
    <a:srgbClr val="009CD1"/>
    <a:srgbClr val="B1B9BD"/>
    <a:srgbClr val="89979D"/>
    <a:srgbClr val="62747C"/>
    <a:srgbClr val="3B515B"/>
    <a:srgbClr val="DCDCDC"/>
    <a:srgbClr val="B4B4B4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4618"/>
  </p:normalViewPr>
  <p:slideViewPr>
    <p:cSldViewPr snapToGrid="0" snapToObjects="1">
      <p:cViewPr>
        <p:scale>
          <a:sx n="100" d="100"/>
          <a:sy n="100" d="100"/>
        </p:scale>
        <p:origin x="-184" y="-80"/>
      </p:cViewPr>
      <p:guideLst>
        <p:guide orient="horz" pos="3717"/>
        <p:guide orient="horz" pos="1847"/>
        <p:guide orient="horz" pos="657"/>
        <p:guide orient="horz" pos="4032"/>
        <p:guide orient="horz" pos="934"/>
        <p:guide orient="horz" pos="3749"/>
        <p:guide orient="horz" pos="1075"/>
        <p:guide orient="horz" pos="1203"/>
        <p:guide orient="horz" pos="4199"/>
        <p:guide orient="horz" pos="1728"/>
        <p:guide orient="horz" pos="1729"/>
        <p:guide orient="horz" pos="4140"/>
        <p:guide pos="3022"/>
        <p:guide pos="5477"/>
        <p:guide pos="4319"/>
        <p:guide pos="1470"/>
        <p:guide pos="281"/>
        <p:guide pos="2741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B03B8-5142-5243-8747-1F305A937668}" type="datetimeFigureOut">
              <a:rPr lang="de-DE" smtClean="0">
                <a:latin typeface="TheSans UHH Bold Caps"/>
              </a:rPr>
              <a:t>29/04/20</a:t>
            </a:fld>
            <a:endParaRPr lang="de-DE" dirty="0">
              <a:latin typeface="TheSans UHH Bold Cap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C051A-4269-3349-B3CC-0AFD8485E50A}" type="slidenum">
              <a:rPr lang="de-DE" smtClean="0">
                <a:latin typeface="TheSans UHH Bold Caps"/>
              </a:rPr>
              <a:t>‹#›</a:t>
            </a:fld>
            <a:endParaRPr lang="de-DE" dirty="0">
              <a:latin typeface="TheSans UHH Bold Caps"/>
            </a:endParaRPr>
          </a:p>
        </p:txBody>
      </p:sp>
    </p:spTree>
    <p:extLst>
      <p:ext uri="{BB962C8B-B14F-4D97-AF65-F5344CB8AC3E}">
        <p14:creationId xmlns:p14="http://schemas.microsoft.com/office/powerpoint/2010/main" val="1461388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 Bold Caps"/>
              </a:defRPr>
            </a:lvl1pPr>
          </a:lstStyle>
          <a:p>
            <a:fld id="{FC7BB34A-E9E0-164A-AE59-348CE25F601F}" type="datetimeFigureOut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 Bold Caps"/>
              </a:defRPr>
            </a:lvl1pPr>
          </a:lstStyle>
          <a:p>
            <a:fld id="{0053D800-90B3-984F-9A52-23098A3E953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02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://en.wikipedia.org/wiki/Node_(computer_scienc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!! 3</a:t>
            </a:r>
            <a:r>
              <a:rPr lang="en-US" baseline="30000" dirty="0" smtClean="0"/>
              <a:t>rd</a:t>
            </a:r>
            <a:r>
              <a:rPr lang="en-US" dirty="0" smtClean="0"/>
              <a:t> person singular is </a:t>
            </a:r>
            <a:r>
              <a:rPr lang="en-US" smtClean="0"/>
              <a:t>NOT correct</a:t>
            </a:r>
            <a:r>
              <a:rPr lang="en-US" dirty="0" smtClean="0"/>
              <a:t>. how to fix it?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3D800-90B3-984F-9A52-23098A3E953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15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Defnition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Baum: A tree data structure can be defined recursively (locally) as a collection of </a:t>
            </a:r>
            <a:r>
              <a:rPr lang="en-US" dirty="0" smtClean="0">
                <a:hlinkClick r:id="rId3" tooltip="Node (computer science)"/>
              </a:rPr>
              <a:t>nodes</a:t>
            </a:r>
            <a:r>
              <a:rPr lang="en-US" dirty="0" smtClean="0"/>
              <a:t> (starting at a root node), where each node is a data structure consisting of a value, together with a list of references to nodes (the ”daughters”2), with the constraints that no reference is duplicated, and none points to the root.</a:t>
            </a:r>
          </a:p>
          <a:p>
            <a:endParaRPr lang="en-US" dirty="0" smtClean="0"/>
          </a:p>
          <a:p>
            <a:r>
              <a:rPr lang="en-US" dirty="0" err="1" smtClean="0"/>
              <a:t>deterministischer</a:t>
            </a:r>
            <a:r>
              <a:rPr lang="en-US" dirty="0" smtClean="0"/>
              <a:t> FSA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Schleifen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2" hasCustomPrompt="1"/>
          </p:nvPr>
        </p:nvSpPr>
        <p:spPr>
          <a:xfrm>
            <a:off x="342001" y="4425480"/>
            <a:ext cx="6098914" cy="1181873"/>
          </a:xfrm>
          <a:prstGeom prst="rect">
            <a:avLst/>
          </a:prstGeom>
        </p:spPr>
        <p:txBody>
          <a:bodyPr vert="horz" tIns="46800"/>
          <a:lstStyle>
            <a:lvl1pPr marL="0" indent="0">
              <a:lnSpc>
                <a:spcPts val="4400"/>
              </a:lnSpc>
              <a:spcBef>
                <a:spcPts val="0"/>
              </a:spcBef>
              <a:buNone/>
              <a:defRPr sz="4400" b="0" i="0">
                <a:solidFill>
                  <a:srgbClr val="000000"/>
                </a:solidFill>
                <a:latin typeface="TheSans UHH Bold Caps"/>
                <a:cs typeface="TheSans UHH Bold Cap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TITLE OF PRESENTATION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1314" y="3944230"/>
            <a:ext cx="6099602" cy="4810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TheSans UHH Bold Caps"/>
                <a:cs typeface="TheSans UHH Bold Caps"/>
              </a:defRPr>
            </a:lvl1pPr>
          </a:lstStyle>
          <a:p>
            <a:pPr lvl="0"/>
            <a:r>
              <a:rPr lang="de-DE" dirty="0" smtClean="0"/>
              <a:t>Name OF PRESENTER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  <p:pic>
        <p:nvPicPr>
          <p:cNvPr id="5" name="Picture 4" descr="LT_logo_newsitem_575x57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9700"/>
            <a:ext cx="1262785" cy="1262785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498600" y="161901"/>
            <a:ext cx="4800600" cy="8668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VENUE</a:t>
            </a:r>
          </a:p>
          <a:p>
            <a:pPr lvl="0"/>
            <a:r>
              <a:rPr lang="de-DE" dirty="0" smtClean="0"/>
              <a:t>DATE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354700" y="5607353"/>
            <a:ext cx="7074799" cy="4334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email@informatik.uni-hamburg.de</a:t>
            </a:r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7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25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ko-KR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ko-KR" dirty="0" smtClean="0"/>
              <a:t>SS2016  |  Computer Science Department   |   LT  -  Prof. Dr. Chris Biemann   |</a:t>
            </a:r>
            <a:endParaRPr lang="ko-KR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D01DD-F6CF-4A42-8A29-0CEC45D8CF62}" type="slidenum">
              <a:rPr lang="ko-KR" altLang="de-DE"/>
              <a:pPr/>
              <a:t>‹#›</a:t>
            </a:fld>
            <a:endParaRPr lang="ko-KR" altLang="de-DE"/>
          </a:p>
        </p:txBody>
      </p:sp>
    </p:spTree>
    <p:extLst>
      <p:ext uri="{BB962C8B-B14F-4D97-AF65-F5344CB8AC3E}">
        <p14:creationId xmlns:p14="http://schemas.microsoft.com/office/powerpoint/2010/main" val="204499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25600"/>
            <a:ext cx="8229600" cy="4648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Pct val="100000"/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58C"/>
              </a:buClr>
              <a:buFont typeface="Lucida Grande"/>
              <a:buChar char="▪"/>
              <a:defRPr sz="2000">
                <a:latin typeface="TheSans UHH Regular"/>
                <a:cs typeface="TheSans UHH Regular"/>
              </a:defRPr>
            </a:lvl3pPr>
            <a:lvl4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4pPr>
            <a:lvl5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4300"/>
            <a:ext cx="58928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lang="de-DE" dirty="0" smtClean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1727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199" y="1638300"/>
            <a:ext cx="8229602" cy="4660899"/>
          </a:xfrm>
          <a:prstGeom prst="rect">
            <a:avLst/>
          </a:prstGeo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57201" y="339700"/>
            <a:ext cx="58674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38663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perd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25600"/>
            <a:ext cx="8229600" cy="4673600"/>
          </a:xfrm>
          <a:prstGeom prst="rect">
            <a:avLst/>
          </a:prstGeom>
        </p:spPr>
        <p:txBody>
          <a:bodyPr wrap="square" lIns="0" tIns="0" bIns="0" numCol="2" spcCol="18000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 sz="1200" b="0" i="0" u="none" baseline="0">
                <a:effectLst/>
                <a:latin typeface="TheSans UHH Bold"/>
                <a:cs typeface="TheSans UHH Bold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ACHTUNG: Diese Folie ist ausschließlich für den Textversand gedacht, nicht für die Präsentation am </a:t>
            </a:r>
            <a:r>
              <a:rPr lang="de-DE" dirty="0" err="1" smtClean="0"/>
              <a:t>Beamer</a:t>
            </a:r>
            <a:r>
              <a:rPr lang="de-DE" dirty="0" smtClean="0"/>
              <a:t>!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endParaRPr lang="de-DE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 fremdsprachige Satzteile eingebaut (AVAIL®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Wefox</a:t>
            </a:r>
            <a:r>
              <a:rPr lang="de-DE" dirty="0" smtClean="0"/>
              <a:t>™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aussi</a:t>
            </a:r>
            <a:r>
              <a:rPr lang="de-DE" dirty="0" smtClean="0"/>
              <a:t> la </a:t>
            </a:r>
            <a:r>
              <a:rPr lang="de-DE" dirty="0" err="1" smtClean="0"/>
              <a:t>Kerning</a:t>
            </a:r>
            <a:r>
              <a:rPr lang="de-DE" dirty="0" smtClean="0"/>
              <a:t>), um die Wirkung in anderen Sprachen zu testen. In Lateinisch sieht zum Beispiel fast jede Schrift gut aus.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demonstrandum</a:t>
            </a:r>
            <a:r>
              <a:rPr lang="de-DE" dirty="0" smtClean="0"/>
              <a:t>. Seit 1975 fehlen in den meisten Testtexten die Zahlen, weswegen nach </a:t>
            </a:r>
            <a:r>
              <a:rPr lang="de-DE" dirty="0" err="1" smtClean="0"/>
              <a:t>TypoGb</a:t>
            </a:r>
            <a:r>
              <a:rPr lang="de-DE" dirty="0" smtClean="0"/>
              <a:t>. 204 § ab dem Jahr 2034 Zahlen in 86 der Texte zur Pflicht werden. Nichteinhaltung wird mit bis zu 245 € oder 368 $ bestraft. Genauso wichtig in sind mittlerweile auch </a:t>
            </a:r>
            <a:r>
              <a:rPr lang="de-DE" dirty="0" err="1" smtClean="0"/>
              <a:t>Âçcèñtë</a:t>
            </a:r>
            <a:r>
              <a:rPr lang="de-DE" dirty="0" smtClean="0"/>
              <a:t>, die in neueren Schriften aber fast immer enthalten sind. Ein wichtiges aber schwierig zu integrierendes Feld sind </a:t>
            </a:r>
            <a:r>
              <a:rPr lang="de-DE" dirty="0" err="1" smtClean="0"/>
              <a:t>OpenType</a:t>
            </a:r>
            <a:r>
              <a:rPr lang="de-DE" dirty="0" smtClean="0"/>
              <a:t>-Funktionalitäten. Je nach Software und Voreinstellungen können eingebaute Kapitälchen, </a:t>
            </a:r>
            <a:r>
              <a:rPr lang="de-DE" dirty="0" err="1" smtClean="0"/>
              <a:t>Kerning</a:t>
            </a:r>
            <a:r>
              <a:rPr lang="de-DE" dirty="0" smtClean="0"/>
              <a:t> oder Ligaturen (sehr pfiffig) nicht richtig dargestellt </a:t>
            </a:r>
            <a:r>
              <a:rPr lang="de-DE" dirty="0" err="1" smtClean="0"/>
              <a:t>werden.Dies</a:t>
            </a:r>
            <a:r>
              <a:rPr lang="de-DE" dirty="0" smtClean="0"/>
              <a:t>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5334"/>
            <a:ext cx="5956300" cy="903865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Manchmal Sätze, die alle Buchstaben des Alphabets enthalten man nennt diese Sätze </a:t>
            </a:r>
            <a:r>
              <a:rPr lang="de-DE" dirty="0" err="1" smtClean="0"/>
              <a:t>Pangrams</a:t>
            </a:r>
            <a:r>
              <a:rPr lang="de-DE" dirty="0" smtClean="0"/>
              <a:t>. Sehr bekannt ist dieser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37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4732" y="1714500"/>
            <a:ext cx="3913094" cy="46355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87195" y="1714500"/>
            <a:ext cx="3907543" cy="4635500"/>
          </a:xfrm>
          <a:prstGeom prst="rect">
            <a:avLst/>
          </a:prstGeom>
        </p:spPr>
        <p:txBody>
          <a:bodyPr lIns="0" t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24732" y="339700"/>
            <a:ext cx="5976068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5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text-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38244" y="1816100"/>
            <a:ext cx="3913094" cy="4533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000" baseline="0">
                <a:latin typeface="TheSans UHH Regular"/>
                <a:cs typeface="TheSans UHH Regular"/>
              </a:defRPr>
            </a:lvl1pPr>
            <a:lvl2pPr marL="252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2pPr>
            <a:lvl3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3pPr>
            <a:lvl4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4pPr>
            <a:lvl5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65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483199"/>
            <a:ext cx="9144000" cy="4926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0" y="1482247"/>
            <a:ext cx="9144000" cy="4927274"/>
          </a:xfrm>
          <a:prstGeom prst="rect">
            <a:avLst/>
          </a:prstGeom>
          <a:noFill/>
          <a:ln>
            <a:noFill/>
          </a:ln>
        </p:spPr>
        <p:txBody>
          <a:bodyPr lIns="0" tIns="0" bIns="0" anchor="ctr" anchorCtr="0"/>
          <a:lstStyle>
            <a:lvl1pPr marL="0" indent="0" algn="ctr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3pPr>
            <a:lvl4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4pPr>
            <a:lvl5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Grafiken, Tabellen etc.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81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4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8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 flipV="1">
            <a:off x="0" y="6423314"/>
            <a:ext cx="9144000" cy="434686"/>
          </a:xfrm>
          <a:prstGeom prst="rect">
            <a:avLst/>
          </a:prstGeom>
          <a:solidFill>
            <a:srgbClr val="3B515B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42393"/>
            <a:ext cx="90718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463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410352" y="0"/>
            <a:ext cx="2733648" cy="1479940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T_logo_newsitem_150x150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64135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64" r:id="rId3"/>
    <p:sldLayoutId id="2147483667" r:id="rId4"/>
    <p:sldLayoutId id="2147483663" r:id="rId5"/>
    <p:sldLayoutId id="2147483669" r:id="rId6"/>
    <p:sldLayoutId id="2147483662" r:id="rId7"/>
    <p:sldLayoutId id="2147483674" r:id="rId8"/>
    <p:sldLayoutId id="2147483675" r:id="rId9"/>
    <p:sldLayoutId id="2147483677" r:id="rId10"/>
    <p:sldLayoutId id="214748367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TheSans UHH Bold Caps"/>
          <a:ea typeface="+mj-ea"/>
          <a:cs typeface="TheSans UHH Bold Cap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moodle.informatik.tu-darmstadt.de/course/view.php?id=51" TargetMode="External"/><Relationship Id="rId3" Type="http://schemas.openxmlformats.org/officeDocument/2006/relationships/hyperlink" Target="https://lernen.min.uni-hamburg.de/enrol/instances.php?id=73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Morphology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Transducers, Compact Patricia Tries and DAWGs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848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/>
              <a:t>Jurafsky</a:t>
            </a:r>
            <a:r>
              <a:rPr lang="en-US" sz="1400" dirty="0"/>
              <a:t>, D. and Martin, J. H. (2009): Speech and Language Processing. An Introduction to Natural Language Processing, Computational Linguistics and Speech Recognition. Second Edition. Pearson: New </a:t>
            </a:r>
            <a:r>
              <a:rPr lang="en-US" sz="1400" dirty="0" smtClean="0"/>
              <a:t>Jersey: Chapter 3.2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de-DE" sz="1400" dirty="0" smtClean="0"/>
              <a:t>Carstensen, K.U., Ebert, </a:t>
            </a:r>
            <a:r>
              <a:rPr lang="de-DE" sz="1400" dirty="0" err="1" smtClean="0"/>
              <a:t>Ch</a:t>
            </a:r>
            <a:r>
              <a:rPr lang="de-DE" sz="1400" dirty="0" smtClean="0"/>
              <a:t>., </a:t>
            </a:r>
            <a:r>
              <a:rPr lang="de-DE" sz="1400" dirty="0" err="1" smtClean="0"/>
              <a:t>Endriss</a:t>
            </a:r>
            <a:r>
              <a:rPr lang="de-DE" sz="1400" dirty="0" smtClean="0"/>
              <a:t>, C., </a:t>
            </a:r>
            <a:r>
              <a:rPr lang="de-DE" sz="1400" dirty="0" err="1" smtClean="0"/>
              <a:t>Jekat</a:t>
            </a:r>
            <a:r>
              <a:rPr lang="de-DE" sz="1400" dirty="0" smtClean="0"/>
              <a:t>, S., </a:t>
            </a:r>
            <a:r>
              <a:rPr lang="de-DE" sz="1400" dirty="0" err="1" smtClean="0"/>
              <a:t>Klabunde</a:t>
            </a:r>
            <a:r>
              <a:rPr lang="de-DE" sz="1400" dirty="0" smtClean="0"/>
              <a:t>, R. </a:t>
            </a:r>
            <a:r>
              <a:rPr lang="de-DE" sz="1400" dirty="0" err="1" smtClean="0"/>
              <a:t>and</a:t>
            </a:r>
            <a:r>
              <a:rPr lang="de-DE" sz="1400" dirty="0" smtClean="0"/>
              <a:t> Langer, H. (Editors) (2004): Computerlinguistik und Sprachtechnologie. Eine Einführung. 2. Auflage. Spektrum: Heidelberg, </a:t>
            </a:r>
            <a:r>
              <a:rPr lang="de-DE" sz="1400" dirty="0" err="1" smtClean="0"/>
              <a:t>pages</a:t>
            </a:r>
            <a:r>
              <a:rPr lang="de-DE" sz="1400" dirty="0" smtClean="0"/>
              <a:t> 198-205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</a:t>
            </a:r>
            <a:r>
              <a:rPr lang="en-US" sz="1400" dirty="0"/>
              <a:t>. </a:t>
            </a:r>
            <a:r>
              <a:rPr lang="en-US" sz="1400" dirty="0" err="1"/>
              <a:t>Heyer</a:t>
            </a:r>
            <a:r>
              <a:rPr lang="en-US" sz="1400" dirty="0"/>
              <a:t>, U. </a:t>
            </a:r>
            <a:r>
              <a:rPr lang="en-US" sz="1400" dirty="0" err="1"/>
              <a:t>Quasthoff</a:t>
            </a:r>
            <a:r>
              <a:rPr lang="en-US" sz="1400" dirty="0"/>
              <a:t>, T. Wittig (Eds.</a:t>
            </a:r>
            <a:r>
              <a:rPr lang="en-US" sz="1400" dirty="0" smtClean="0"/>
              <a:t>) (2006): </a:t>
            </a:r>
            <a:r>
              <a:rPr lang="en-US" sz="1400" dirty="0" err="1"/>
              <a:t>Wissensrohstoff</a:t>
            </a:r>
            <a:r>
              <a:rPr lang="en-US" sz="1400" dirty="0"/>
              <a:t> Text, Bochum, </a:t>
            </a:r>
            <a:r>
              <a:rPr lang="en-US" sz="1400" dirty="0" smtClean="0"/>
              <a:t>w3L. </a:t>
            </a:r>
            <a:r>
              <a:rPr lang="en-US" sz="1400" dirty="0" err="1" smtClean="0"/>
              <a:t>Kapitel</a:t>
            </a:r>
            <a:r>
              <a:rPr lang="en-US" sz="1400" dirty="0" smtClean="0"/>
              <a:t> 3.4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de-DE" sz="1400" dirty="0" smtClean="0"/>
          </a:p>
          <a:p>
            <a:endParaRPr lang="en-US" sz="14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20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5867400"/>
            <a:ext cx="8640763" cy="5143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Transition: dot moves on input tape and to next state, generating output</a:t>
            </a:r>
            <a:endParaRPr lang="en-US" sz="2000" dirty="0"/>
          </a:p>
        </p:txBody>
      </p:sp>
      <p:sp>
        <p:nvSpPr>
          <p:cNvPr id="34" name="Oval 33"/>
          <p:cNvSpPr/>
          <p:nvPr/>
        </p:nvSpPr>
        <p:spPr>
          <a:xfrm>
            <a:off x="9906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400" y="2438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2004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43400" y="2431676"/>
            <a:ext cx="609600" cy="6096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4" idx="2"/>
          </p:cNvCxnSpPr>
          <p:nvPr/>
        </p:nvCxnSpPr>
        <p:spPr>
          <a:xfrm>
            <a:off x="381000" y="273647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5" idx="2"/>
          </p:cNvCxnSpPr>
          <p:nvPr/>
        </p:nvCxnSpPr>
        <p:spPr>
          <a:xfrm>
            <a:off x="1600200" y="2736476"/>
            <a:ext cx="4572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 flipV="1">
            <a:off x="2667000" y="2736476"/>
            <a:ext cx="5334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>
            <a:off x="3810000" y="273647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2362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r:r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94845" y="236220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u:u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:+V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37845" y="2373868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n:n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57800" y="175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5257800" y="3276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7" idx="7"/>
            <a:endCxn id="65" idx="2"/>
          </p:cNvCxnSpPr>
          <p:nvPr/>
        </p:nvCxnSpPr>
        <p:spPr>
          <a:xfrm flipV="1">
            <a:off x="4863726" y="2057400"/>
            <a:ext cx="394074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5800" y="3135868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7" idx="5"/>
            <a:endCxn id="66" idx="2"/>
          </p:cNvCxnSpPr>
          <p:nvPr/>
        </p:nvCxnSpPr>
        <p:spPr>
          <a:xfrm>
            <a:off x="4863726" y="2952002"/>
            <a:ext cx="394074" cy="62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62600" y="13716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:+3p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248400" y="1371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248400" y="2057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8" name="Straight Arrow Connector 77"/>
          <p:cNvCxnSpPr>
            <a:stCxn id="65" idx="7"/>
            <a:endCxn id="76" idx="2"/>
          </p:cNvCxnSpPr>
          <p:nvPr/>
        </p:nvCxnSpPr>
        <p:spPr>
          <a:xfrm flipV="1">
            <a:off x="5778126" y="1676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10200" y="2286000"/>
            <a:ext cx="8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:+n3p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5" idx="5"/>
            <a:endCxn id="77" idx="2"/>
          </p:cNvCxnSpPr>
          <p:nvPr/>
        </p:nvCxnSpPr>
        <p:spPr>
          <a:xfrm>
            <a:off x="5778126" y="2272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62600" y="28956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:+Pl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248400" y="2895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9" name="Oval 88"/>
          <p:cNvSpPr/>
          <p:nvPr/>
        </p:nvSpPr>
        <p:spPr>
          <a:xfrm>
            <a:off x="6248400" y="3581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66" idx="7"/>
            <a:endCxn id="88" idx="2"/>
          </p:cNvCxnSpPr>
          <p:nvPr/>
        </p:nvCxnSpPr>
        <p:spPr>
          <a:xfrm flipV="1">
            <a:off x="5778126" y="3200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200" y="3810000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</a:t>
            </a:r>
            <a:r>
              <a:rPr lang="en-US" dirty="0" err="1" smtClean="0"/>
              <a:t>Sg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66" idx="5"/>
            <a:endCxn id="89" idx="2"/>
          </p:cNvCxnSpPr>
          <p:nvPr/>
        </p:nvCxnSpPr>
        <p:spPr>
          <a:xfrm>
            <a:off x="5778126" y="3796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48763"/>
              </p:ext>
            </p:extLst>
          </p:nvPr>
        </p:nvGraphicFramePr>
        <p:xfrm>
          <a:off x="1143000" y="5344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1943"/>
              </p:ext>
            </p:extLst>
          </p:nvPr>
        </p:nvGraphicFramePr>
        <p:xfrm>
          <a:off x="1143000" y="4582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" name="Oval 96"/>
          <p:cNvSpPr/>
          <p:nvPr/>
        </p:nvSpPr>
        <p:spPr>
          <a:xfrm>
            <a:off x="2298330" y="2856387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868010" y="547407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14400" y="46583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4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18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5867400"/>
            <a:ext cx="8640763" cy="5143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Transition: dot moves on input tape and to next state</a:t>
            </a:r>
            <a:r>
              <a:rPr lang="en-US" sz="2000" dirty="0"/>
              <a:t>, generating output</a:t>
            </a:r>
          </a:p>
        </p:txBody>
      </p:sp>
      <p:sp>
        <p:nvSpPr>
          <p:cNvPr id="34" name="Oval 33"/>
          <p:cNvSpPr/>
          <p:nvPr/>
        </p:nvSpPr>
        <p:spPr>
          <a:xfrm>
            <a:off x="9906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400" y="2438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2004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43400" y="2431676"/>
            <a:ext cx="609600" cy="6096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4" idx="2"/>
          </p:cNvCxnSpPr>
          <p:nvPr/>
        </p:nvCxnSpPr>
        <p:spPr>
          <a:xfrm>
            <a:off x="381000" y="273647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5" idx="2"/>
          </p:cNvCxnSpPr>
          <p:nvPr/>
        </p:nvCxnSpPr>
        <p:spPr>
          <a:xfrm>
            <a:off x="1600200" y="2736476"/>
            <a:ext cx="4572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 flipV="1">
            <a:off x="2667000" y="2736476"/>
            <a:ext cx="5334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>
            <a:off x="3810000" y="273647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2362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r:r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94845" y="236220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u:u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:+V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37845" y="2373868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n:n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57800" y="175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5257800" y="3276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7" idx="7"/>
            <a:endCxn id="65" idx="2"/>
          </p:cNvCxnSpPr>
          <p:nvPr/>
        </p:nvCxnSpPr>
        <p:spPr>
          <a:xfrm flipV="1">
            <a:off x="4863726" y="2057400"/>
            <a:ext cx="394074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5800" y="3135868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7" idx="5"/>
            <a:endCxn id="66" idx="2"/>
          </p:cNvCxnSpPr>
          <p:nvPr/>
        </p:nvCxnSpPr>
        <p:spPr>
          <a:xfrm>
            <a:off x="4863726" y="2952002"/>
            <a:ext cx="394074" cy="62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62600" y="13716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:+3p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248400" y="1371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248400" y="2057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8" name="Straight Arrow Connector 77"/>
          <p:cNvCxnSpPr>
            <a:stCxn id="65" idx="7"/>
            <a:endCxn id="76" idx="2"/>
          </p:cNvCxnSpPr>
          <p:nvPr/>
        </p:nvCxnSpPr>
        <p:spPr>
          <a:xfrm flipV="1">
            <a:off x="5778126" y="1676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10200" y="2286000"/>
            <a:ext cx="8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:+n3p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5" idx="5"/>
            <a:endCxn id="77" idx="2"/>
          </p:cNvCxnSpPr>
          <p:nvPr/>
        </p:nvCxnSpPr>
        <p:spPr>
          <a:xfrm>
            <a:off x="5778126" y="2272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62600" y="28956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:+Pl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248400" y="2895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9" name="Oval 88"/>
          <p:cNvSpPr/>
          <p:nvPr/>
        </p:nvSpPr>
        <p:spPr>
          <a:xfrm>
            <a:off x="6248400" y="3581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66" idx="7"/>
            <a:endCxn id="88" idx="2"/>
          </p:cNvCxnSpPr>
          <p:nvPr/>
        </p:nvCxnSpPr>
        <p:spPr>
          <a:xfrm flipV="1">
            <a:off x="5778126" y="3200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200" y="3810000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</a:t>
            </a:r>
            <a:r>
              <a:rPr lang="en-US" dirty="0" err="1" smtClean="0"/>
              <a:t>Sg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66" idx="5"/>
            <a:endCxn id="89" idx="2"/>
          </p:cNvCxnSpPr>
          <p:nvPr/>
        </p:nvCxnSpPr>
        <p:spPr>
          <a:xfrm>
            <a:off x="5778126" y="3796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40430"/>
              </p:ext>
            </p:extLst>
          </p:nvPr>
        </p:nvGraphicFramePr>
        <p:xfrm>
          <a:off x="1143000" y="5344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92910"/>
              </p:ext>
            </p:extLst>
          </p:nvPr>
        </p:nvGraphicFramePr>
        <p:xfrm>
          <a:off x="1143000" y="4582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" name="Oval 96"/>
          <p:cNvSpPr/>
          <p:nvPr/>
        </p:nvSpPr>
        <p:spPr>
          <a:xfrm>
            <a:off x="3441330" y="287094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61340" y="547407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14400" y="46583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4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81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5867400"/>
            <a:ext cx="8640763" cy="5143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Transition: dot moves on input tape and to next state</a:t>
            </a:r>
            <a:r>
              <a:rPr lang="en-US" sz="2000" dirty="0"/>
              <a:t>, generating output</a:t>
            </a:r>
          </a:p>
        </p:txBody>
      </p:sp>
      <p:sp>
        <p:nvSpPr>
          <p:cNvPr id="34" name="Oval 33"/>
          <p:cNvSpPr/>
          <p:nvPr/>
        </p:nvSpPr>
        <p:spPr>
          <a:xfrm>
            <a:off x="9906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400" y="2438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2004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43400" y="2431676"/>
            <a:ext cx="609600" cy="6096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4" idx="2"/>
          </p:cNvCxnSpPr>
          <p:nvPr/>
        </p:nvCxnSpPr>
        <p:spPr>
          <a:xfrm>
            <a:off x="381000" y="273647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5" idx="2"/>
          </p:cNvCxnSpPr>
          <p:nvPr/>
        </p:nvCxnSpPr>
        <p:spPr>
          <a:xfrm>
            <a:off x="1600200" y="2736476"/>
            <a:ext cx="4572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 flipV="1">
            <a:off x="2667000" y="2736476"/>
            <a:ext cx="5334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>
            <a:off x="3810000" y="273647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2362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r:r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94845" y="236220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u:u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:+V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37845" y="2373868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n:n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57800" y="175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5257800" y="3276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7" idx="7"/>
            <a:endCxn id="65" idx="2"/>
          </p:cNvCxnSpPr>
          <p:nvPr/>
        </p:nvCxnSpPr>
        <p:spPr>
          <a:xfrm flipV="1">
            <a:off x="4863726" y="2057400"/>
            <a:ext cx="394074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5800" y="3135868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7" idx="5"/>
            <a:endCxn id="66" idx="2"/>
          </p:cNvCxnSpPr>
          <p:nvPr/>
        </p:nvCxnSpPr>
        <p:spPr>
          <a:xfrm>
            <a:off x="4863726" y="2952002"/>
            <a:ext cx="394074" cy="62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62600" y="13716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:+3p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248400" y="1371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248400" y="2057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8" name="Straight Arrow Connector 77"/>
          <p:cNvCxnSpPr>
            <a:stCxn id="65" idx="7"/>
            <a:endCxn id="76" idx="2"/>
          </p:cNvCxnSpPr>
          <p:nvPr/>
        </p:nvCxnSpPr>
        <p:spPr>
          <a:xfrm flipV="1">
            <a:off x="5778126" y="1676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10200" y="2286000"/>
            <a:ext cx="8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:+n3p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5" idx="5"/>
            <a:endCxn id="77" idx="2"/>
          </p:cNvCxnSpPr>
          <p:nvPr/>
        </p:nvCxnSpPr>
        <p:spPr>
          <a:xfrm>
            <a:off x="5778126" y="2272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62600" y="28956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:+Pl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248400" y="2895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9" name="Oval 88"/>
          <p:cNvSpPr/>
          <p:nvPr/>
        </p:nvSpPr>
        <p:spPr>
          <a:xfrm>
            <a:off x="6248400" y="3581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66" idx="7"/>
            <a:endCxn id="88" idx="2"/>
          </p:cNvCxnSpPr>
          <p:nvPr/>
        </p:nvCxnSpPr>
        <p:spPr>
          <a:xfrm flipV="1">
            <a:off x="5778126" y="3200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200" y="3810000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</a:t>
            </a:r>
            <a:r>
              <a:rPr lang="en-US" dirty="0" err="1" smtClean="0"/>
              <a:t>Sg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66" idx="5"/>
            <a:endCxn id="89" idx="2"/>
          </p:cNvCxnSpPr>
          <p:nvPr/>
        </p:nvCxnSpPr>
        <p:spPr>
          <a:xfrm>
            <a:off x="5778126" y="3796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77869"/>
              </p:ext>
            </p:extLst>
          </p:nvPr>
        </p:nvGraphicFramePr>
        <p:xfrm>
          <a:off x="1143000" y="5344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72912"/>
              </p:ext>
            </p:extLst>
          </p:nvPr>
        </p:nvGraphicFramePr>
        <p:xfrm>
          <a:off x="1143000" y="4582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" name="Oval 96"/>
          <p:cNvSpPr/>
          <p:nvPr/>
        </p:nvSpPr>
        <p:spPr>
          <a:xfrm>
            <a:off x="4584330" y="2856387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43570" y="547407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14400" y="46583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4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864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5867400"/>
            <a:ext cx="8640763" cy="5143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Non-determinism: Dot splits. Output tape is copied.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9906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400" y="2438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2004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43400" y="2431676"/>
            <a:ext cx="609600" cy="6096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4" idx="2"/>
          </p:cNvCxnSpPr>
          <p:nvPr/>
        </p:nvCxnSpPr>
        <p:spPr>
          <a:xfrm>
            <a:off x="381000" y="273647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5" idx="2"/>
          </p:cNvCxnSpPr>
          <p:nvPr/>
        </p:nvCxnSpPr>
        <p:spPr>
          <a:xfrm>
            <a:off x="1600200" y="2736476"/>
            <a:ext cx="4572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 flipV="1">
            <a:off x="2667000" y="2736476"/>
            <a:ext cx="5334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>
            <a:off x="3810000" y="273647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2362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r:r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94845" y="236220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u:u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:+V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37845" y="2373868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n:n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57800" y="175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5257800" y="3276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7" idx="7"/>
            <a:endCxn id="65" idx="2"/>
          </p:cNvCxnSpPr>
          <p:nvPr/>
        </p:nvCxnSpPr>
        <p:spPr>
          <a:xfrm flipV="1">
            <a:off x="4863726" y="2057400"/>
            <a:ext cx="394074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5800" y="3135868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7" idx="5"/>
            <a:endCxn id="66" idx="2"/>
          </p:cNvCxnSpPr>
          <p:nvPr/>
        </p:nvCxnSpPr>
        <p:spPr>
          <a:xfrm>
            <a:off x="4863726" y="2952002"/>
            <a:ext cx="394074" cy="62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62600" y="13716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:+3p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248400" y="1371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248400" y="2057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8" name="Straight Arrow Connector 77"/>
          <p:cNvCxnSpPr>
            <a:stCxn id="65" idx="7"/>
            <a:endCxn id="76" idx="2"/>
          </p:cNvCxnSpPr>
          <p:nvPr/>
        </p:nvCxnSpPr>
        <p:spPr>
          <a:xfrm flipV="1">
            <a:off x="5778126" y="1676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10200" y="2286000"/>
            <a:ext cx="8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:+n3p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5" idx="5"/>
            <a:endCxn id="77" idx="2"/>
          </p:cNvCxnSpPr>
          <p:nvPr/>
        </p:nvCxnSpPr>
        <p:spPr>
          <a:xfrm>
            <a:off x="5778126" y="2272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62600" y="28956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:+Pl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248400" y="2895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9" name="Oval 88"/>
          <p:cNvSpPr/>
          <p:nvPr/>
        </p:nvSpPr>
        <p:spPr>
          <a:xfrm>
            <a:off x="6248400" y="3581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66" idx="7"/>
            <a:endCxn id="88" idx="2"/>
          </p:cNvCxnSpPr>
          <p:nvPr/>
        </p:nvCxnSpPr>
        <p:spPr>
          <a:xfrm flipV="1">
            <a:off x="5778126" y="3200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200" y="3810000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</a:t>
            </a:r>
            <a:r>
              <a:rPr lang="en-US" dirty="0" err="1" smtClean="0"/>
              <a:t>Sg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66" idx="5"/>
            <a:endCxn id="89" idx="2"/>
          </p:cNvCxnSpPr>
          <p:nvPr/>
        </p:nvCxnSpPr>
        <p:spPr>
          <a:xfrm>
            <a:off x="5778126" y="3796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71545"/>
              </p:ext>
            </p:extLst>
          </p:nvPr>
        </p:nvGraphicFramePr>
        <p:xfrm>
          <a:off x="1143000" y="5344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63290"/>
              </p:ext>
            </p:extLst>
          </p:nvPr>
        </p:nvGraphicFramePr>
        <p:xfrm>
          <a:off x="1143000" y="4582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" name="Oval 96"/>
          <p:cNvSpPr/>
          <p:nvPr/>
        </p:nvSpPr>
        <p:spPr>
          <a:xfrm>
            <a:off x="5486400" y="3733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55900" y="53732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14400" y="46583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55900" y="5537942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20196"/>
              </p:ext>
            </p:extLst>
          </p:nvPr>
        </p:nvGraphicFramePr>
        <p:xfrm>
          <a:off x="1143000" y="41249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+V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914400" y="420116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86400" y="215825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4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45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5867400"/>
            <a:ext cx="8640763" cy="5143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ε</a:t>
            </a:r>
            <a:r>
              <a:rPr lang="en-US" sz="2800" dirty="0" smtClean="0"/>
              <a:t>-transitions are also non-determinisms.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9906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400" y="2438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2004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43400" y="2431676"/>
            <a:ext cx="609600" cy="6096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4" idx="2"/>
          </p:cNvCxnSpPr>
          <p:nvPr/>
        </p:nvCxnSpPr>
        <p:spPr>
          <a:xfrm>
            <a:off x="381000" y="273647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5" idx="2"/>
          </p:cNvCxnSpPr>
          <p:nvPr/>
        </p:nvCxnSpPr>
        <p:spPr>
          <a:xfrm>
            <a:off x="1600200" y="2736476"/>
            <a:ext cx="4572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 flipV="1">
            <a:off x="2667000" y="2736476"/>
            <a:ext cx="5334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>
            <a:off x="3810000" y="273647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2362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r:r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94845" y="236220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u:u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:+V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37845" y="2373868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n:n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57800" y="175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5257800" y="3276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7" idx="7"/>
            <a:endCxn id="65" idx="2"/>
          </p:cNvCxnSpPr>
          <p:nvPr/>
        </p:nvCxnSpPr>
        <p:spPr>
          <a:xfrm flipV="1">
            <a:off x="4863726" y="2057400"/>
            <a:ext cx="394074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5800" y="3135868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7" idx="5"/>
            <a:endCxn id="66" idx="2"/>
          </p:cNvCxnSpPr>
          <p:nvPr/>
        </p:nvCxnSpPr>
        <p:spPr>
          <a:xfrm>
            <a:off x="4863726" y="2952002"/>
            <a:ext cx="394074" cy="62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62600" y="13716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:+3p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248400" y="1371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248400" y="2057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8" name="Straight Arrow Connector 77"/>
          <p:cNvCxnSpPr>
            <a:stCxn id="65" idx="7"/>
            <a:endCxn id="76" idx="2"/>
          </p:cNvCxnSpPr>
          <p:nvPr/>
        </p:nvCxnSpPr>
        <p:spPr>
          <a:xfrm flipV="1">
            <a:off x="5778126" y="1676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10200" y="2286000"/>
            <a:ext cx="8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:+n3p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5" idx="5"/>
            <a:endCxn id="77" idx="2"/>
          </p:cNvCxnSpPr>
          <p:nvPr/>
        </p:nvCxnSpPr>
        <p:spPr>
          <a:xfrm>
            <a:off x="5778126" y="2272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62600" y="28956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:+Pl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248400" y="2895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9" name="Oval 88"/>
          <p:cNvSpPr/>
          <p:nvPr/>
        </p:nvSpPr>
        <p:spPr>
          <a:xfrm>
            <a:off x="6248400" y="3581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66" idx="7"/>
            <a:endCxn id="88" idx="2"/>
          </p:cNvCxnSpPr>
          <p:nvPr/>
        </p:nvCxnSpPr>
        <p:spPr>
          <a:xfrm flipV="1">
            <a:off x="5778126" y="3200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200" y="3810000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</a:t>
            </a:r>
            <a:r>
              <a:rPr lang="en-US" dirty="0" err="1" smtClean="0"/>
              <a:t>Sg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66" idx="5"/>
            <a:endCxn id="89" idx="2"/>
          </p:cNvCxnSpPr>
          <p:nvPr/>
        </p:nvCxnSpPr>
        <p:spPr>
          <a:xfrm>
            <a:off x="5778126" y="3796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14726"/>
              </p:ext>
            </p:extLst>
          </p:nvPr>
        </p:nvGraphicFramePr>
        <p:xfrm>
          <a:off x="1143000" y="5344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34742"/>
              </p:ext>
            </p:extLst>
          </p:nvPr>
        </p:nvGraphicFramePr>
        <p:xfrm>
          <a:off x="1143000" y="4582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" name="Oval 96"/>
          <p:cNvSpPr/>
          <p:nvPr/>
        </p:nvSpPr>
        <p:spPr>
          <a:xfrm>
            <a:off x="5486400" y="3733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55900" y="55256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14400" y="46583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655900" y="54864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87643"/>
              </p:ext>
            </p:extLst>
          </p:nvPr>
        </p:nvGraphicFramePr>
        <p:xfrm>
          <a:off x="1143000" y="41249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+V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914400" y="420116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86400" y="215825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68003"/>
              </p:ext>
            </p:extLst>
          </p:nvPr>
        </p:nvGraphicFramePr>
        <p:xfrm>
          <a:off x="1139879" y="365760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</a:t>
                      </a:r>
                      <a:r>
                        <a:rPr lang="en-US" sz="1600" dirty="0" err="1" smtClean="0"/>
                        <a:t>Sg</a:t>
                      </a:r>
                      <a:endParaRPr lang="en-US" sz="16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911279" y="3733800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66812"/>
              </p:ext>
            </p:extLst>
          </p:nvPr>
        </p:nvGraphicFramePr>
        <p:xfrm>
          <a:off x="1139879" y="320040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+V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+n3p</a:t>
                      </a:r>
                      <a:endParaRPr lang="en-US" sz="1400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Oval 55"/>
          <p:cNvSpPr/>
          <p:nvPr/>
        </p:nvSpPr>
        <p:spPr>
          <a:xfrm>
            <a:off x="911279" y="3276600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77000" y="2475387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3999387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67000" y="5410200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667000" y="5334000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6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6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24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5867400"/>
            <a:ext cx="8640763" cy="5143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Dots that do not have a follow-up state are abandoned.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9906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400" y="2438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2004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43400" y="2431676"/>
            <a:ext cx="609600" cy="6096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4" idx="2"/>
          </p:cNvCxnSpPr>
          <p:nvPr/>
        </p:nvCxnSpPr>
        <p:spPr>
          <a:xfrm>
            <a:off x="381000" y="273647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5" idx="2"/>
          </p:cNvCxnSpPr>
          <p:nvPr/>
        </p:nvCxnSpPr>
        <p:spPr>
          <a:xfrm>
            <a:off x="1600200" y="2736476"/>
            <a:ext cx="4572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 flipV="1">
            <a:off x="2667000" y="2736476"/>
            <a:ext cx="5334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>
            <a:off x="3810000" y="273647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2362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r:r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94845" y="236220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u:u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:+V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37845" y="2373868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n:n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57800" y="175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5257800" y="3276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7" idx="7"/>
            <a:endCxn id="65" idx="2"/>
          </p:cNvCxnSpPr>
          <p:nvPr/>
        </p:nvCxnSpPr>
        <p:spPr>
          <a:xfrm flipV="1">
            <a:off x="4863726" y="2057400"/>
            <a:ext cx="394074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5800" y="3135868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7" idx="5"/>
            <a:endCxn id="66" idx="2"/>
          </p:cNvCxnSpPr>
          <p:nvPr/>
        </p:nvCxnSpPr>
        <p:spPr>
          <a:xfrm>
            <a:off x="4863726" y="2952002"/>
            <a:ext cx="394074" cy="62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62600" y="13716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:+3p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248400" y="1371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248400" y="2057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8" name="Straight Arrow Connector 77"/>
          <p:cNvCxnSpPr>
            <a:stCxn id="65" idx="7"/>
            <a:endCxn id="76" idx="2"/>
          </p:cNvCxnSpPr>
          <p:nvPr/>
        </p:nvCxnSpPr>
        <p:spPr>
          <a:xfrm flipV="1">
            <a:off x="5778126" y="1676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10200" y="2286000"/>
            <a:ext cx="8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:+n3p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5" idx="5"/>
            <a:endCxn id="77" idx="2"/>
          </p:cNvCxnSpPr>
          <p:nvPr/>
        </p:nvCxnSpPr>
        <p:spPr>
          <a:xfrm>
            <a:off x="5778126" y="2272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62600" y="28956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:+Pl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248400" y="2895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9" name="Oval 88"/>
          <p:cNvSpPr/>
          <p:nvPr/>
        </p:nvSpPr>
        <p:spPr>
          <a:xfrm>
            <a:off x="6248400" y="3581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66" idx="7"/>
            <a:endCxn id="88" idx="2"/>
          </p:cNvCxnSpPr>
          <p:nvPr/>
        </p:nvCxnSpPr>
        <p:spPr>
          <a:xfrm flipV="1">
            <a:off x="5778126" y="3200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200" y="3810000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</a:t>
            </a:r>
            <a:r>
              <a:rPr lang="en-US" dirty="0" err="1" smtClean="0"/>
              <a:t>Sg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66" idx="5"/>
            <a:endCxn id="89" idx="2"/>
          </p:cNvCxnSpPr>
          <p:nvPr/>
        </p:nvCxnSpPr>
        <p:spPr>
          <a:xfrm>
            <a:off x="5778126" y="3796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75234"/>
              </p:ext>
            </p:extLst>
          </p:nvPr>
        </p:nvGraphicFramePr>
        <p:xfrm>
          <a:off x="1143000" y="5344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50823"/>
              </p:ext>
            </p:extLst>
          </p:nvPr>
        </p:nvGraphicFramePr>
        <p:xfrm>
          <a:off x="1143000" y="4582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+Pl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" name="Oval 96"/>
          <p:cNvSpPr/>
          <p:nvPr/>
        </p:nvSpPr>
        <p:spPr>
          <a:xfrm>
            <a:off x="6477000" y="330348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48000" y="53732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14400" y="46583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5537942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49951"/>
              </p:ext>
            </p:extLst>
          </p:nvPr>
        </p:nvGraphicFramePr>
        <p:xfrm>
          <a:off x="1143000" y="41249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+V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+3p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914400" y="420116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89330" y="177725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667000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934200" y="4038600"/>
            <a:ext cx="152400" cy="1524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4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4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5791200"/>
            <a:ext cx="8640763" cy="5143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End of input is reached. All dots at final states have successfully transduced.</a:t>
            </a:r>
            <a:endParaRPr lang="en-US" sz="2000" dirty="0"/>
          </a:p>
        </p:txBody>
      </p:sp>
      <p:sp>
        <p:nvSpPr>
          <p:cNvPr id="34" name="Oval 33"/>
          <p:cNvSpPr/>
          <p:nvPr/>
        </p:nvSpPr>
        <p:spPr>
          <a:xfrm>
            <a:off x="9906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400" y="2438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2004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43400" y="2431676"/>
            <a:ext cx="609600" cy="6096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4" idx="2"/>
          </p:cNvCxnSpPr>
          <p:nvPr/>
        </p:nvCxnSpPr>
        <p:spPr>
          <a:xfrm>
            <a:off x="381000" y="273647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5" idx="2"/>
          </p:cNvCxnSpPr>
          <p:nvPr/>
        </p:nvCxnSpPr>
        <p:spPr>
          <a:xfrm>
            <a:off x="1600200" y="2736476"/>
            <a:ext cx="4572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 flipV="1">
            <a:off x="2667000" y="2736476"/>
            <a:ext cx="5334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>
            <a:off x="3810000" y="273647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2362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r:r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94845" y="236220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u:u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:+V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37845" y="2373868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n:n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57800" y="175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5257800" y="3276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7" idx="7"/>
            <a:endCxn id="65" idx="2"/>
          </p:cNvCxnSpPr>
          <p:nvPr/>
        </p:nvCxnSpPr>
        <p:spPr>
          <a:xfrm flipV="1">
            <a:off x="4863726" y="2057400"/>
            <a:ext cx="394074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5800" y="3135868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7" idx="5"/>
            <a:endCxn id="66" idx="2"/>
          </p:cNvCxnSpPr>
          <p:nvPr/>
        </p:nvCxnSpPr>
        <p:spPr>
          <a:xfrm>
            <a:off x="4863726" y="2952002"/>
            <a:ext cx="394074" cy="62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62600" y="13716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:+3p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248400" y="1371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248400" y="2057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8" name="Straight Arrow Connector 77"/>
          <p:cNvCxnSpPr>
            <a:stCxn id="65" idx="7"/>
            <a:endCxn id="76" idx="2"/>
          </p:cNvCxnSpPr>
          <p:nvPr/>
        </p:nvCxnSpPr>
        <p:spPr>
          <a:xfrm flipV="1">
            <a:off x="5778126" y="1676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10200" y="2286000"/>
            <a:ext cx="8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:+n3p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5" idx="5"/>
            <a:endCxn id="77" idx="2"/>
          </p:cNvCxnSpPr>
          <p:nvPr/>
        </p:nvCxnSpPr>
        <p:spPr>
          <a:xfrm>
            <a:off x="5778126" y="2272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62600" y="28956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:+Pl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248400" y="2895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9" name="Oval 88"/>
          <p:cNvSpPr/>
          <p:nvPr/>
        </p:nvSpPr>
        <p:spPr>
          <a:xfrm>
            <a:off x="6248400" y="3581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66" idx="7"/>
            <a:endCxn id="88" idx="2"/>
          </p:cNvCxnSpPr>
          <p:nvPr/>
        </p:nvCxnSpPr>
        <p:spPr>
          <a:xfrm flipV="1">
            <a:off x="5778126" y="3200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200" y="3810000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</a:t>
            </a:r>
            <a:r>
              <a:rPr lang="en-US" dirty="0" err="1" smtClean="0"/>
              <a:t>Sg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66" idx="5"/>
            <a:endCxn id="89" idx="2"/>
          </p:cNvCxnSpPr>
          <p:nvPr/>
        </p:nvCxnSpPr>
        <p:spPr>
          <a:xfrm>
            <a:off x="5778126" y="3796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18274"/>
              </p:ext>
            </p:extLst>
          </p:nvPr>
        </p:nvGraphicFramePr>
        <p:xfrm>
          <a:off x="1143000" y="5344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19859"/>
              </p:ext>
            </p:extLst>
          </p:nvPr>
        </p:nvGraphicFramePr>
        <p:xfrm>
          <a:off x="1143000" y="4582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+Pl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04042"/>
              </p:ext>
            </p:extLst>
          </p:nvPr>
        </p:nvGraphicFramePr>
        <p:xfrm>
          <a:off x="1143000" y="41249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+V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+3p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0357" y="4191000"/>
            <a:ext cx="86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44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43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Two level Morphology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Single morphology FSTs get very complex when accommodating large word lists in a large number of different flexion classes</a:t>
            </a:r>
          </a:p>
          <a:p>
            <a:r>
              <a:rPr lang="en-US" sz="2400" dirty="0" smtClean="0"/>
              <a:t>need to express word lists and spelling rules separately: use </a:t>
            </a:r>
            <a:r>
              <a:rPr lang="en-US" sz="2400" dirty="0"/>
              <a:t>concatenation </a:t>
            </a:r>
            <a:endParaRPr lang="en-US" sz="2400" dirty="0" smtClean="0"/>
          </a:p>
          <a:p>
            <a:r>
              <a:rPr lang="en-US" sz="2400" dirty="0" smtClean="0"/>
              <a:t>two-level morphology works by introducing an intermediate level: use composition and intersection</a:t>
            </a:r>
          </a:p>
          <a:p>
            <a:pPr lvl="1"/>
            <a:r>
              <a:rPr lang="en-US" sz="2000" dirty="0" smtClean="0"/>
              <a:t>surface to intermediate level: from surface form to morphemes</a:t>
            </a:r>
          </a:p>
          <a:p>
            <a:pPr lvl="1"/>
            <a:r>
              <a:rPr lang="en-US" sz="2000" dirty="0" smtClean="0"/>
              <a:t>intermediate to lexical level: from morphemes to morphological analysis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The introduction of levels is here guided by linguistic intuition and merely a way to make writing and maintaining of FST morphological components simpler. In practice, all together is compiled into one big FST.</a:t>
            </a: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84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foxes example (I)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447801"/>
            <a:ext cx="8640763" cy="4933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Synthesis/Analysis of “foxes”: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-838200" y="457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280" descr="fstlex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62400"/>
            <a:ext cx="445488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1" descr="spellepe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38600"/>
            <a:ext cx="434034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1" descr="making1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6019800" cy="201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97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foxes example (II)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6019800"/>
            <a:ext cx="8640763" cy="361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204" descr="3leveltraceepe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31937"/>
            <a:ext cx="65532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30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Morphology with FSAs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524000"/>
            <a:ext cx="8640763" cy="4656137"/>
          </a:xfrm>
        </p:spPr>
        <p:txBody>
          <a:bodyPr/>
          <a:lstStyle/>
          <a:p>
            <a:r>
              <a:rPr lang="en-US" sz="2000" dirty="0" smtClean="0"/>
              <a:t>Morphology works fairly regular, so FSAs are an appropriate machinery for morphological analysis</a:t>
            </a:r>
          </a:p>
          <a:p>
            <a:r>
              <a:rPr lang="en-US" sz="2000" dirty="0" smtClean="0"/>
              <a:t>Tasks for automated morphology:</a:t>
            </a:r>
          </a:p>
          <a:p>
            <a:pPr lvl="1"/>
            <a:r>
              <a:rPr lang="en-US" sz="1800" dirty="0" smtClean="0"/>
              <a:t>analyze a given word into its morphemes</a:t>
            </a:r>
          </a:p>
          <a:p>
            <a:pPr lvl="1"/>
            <a:r>
              <a:rPr lang="en-US" sz="1800" dirty="0" smtClean="0"/>
              <a:t>generate a full form from a base form + morphological information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2000" dirty="0" smtClean="0"/>
              <a:t>Plain word lists are a possibility, but redundancies are not utilized and access can be slow. Further, no generalization properties:  cannot utilize regularities from inflection classes, cannot guess for unseen words</a:t>
            </a:r>
          </a:p>
          <a:p>
            <a:pPr marL="180975" lvl="1" indent="0">
              <a:buNone/>
            </a:pPr>
            <a:endParaRPr lang="en-US" sz="1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84886"/>
              </p:ext>
            </p:extLst>
          </p:nvPr>
        </p:nvGraphicFramePr>
        <p:xfrm>
          <a:off x="152400" y="3505200"/>
          <a:ext cx="4267200" cy="17526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595215"/>
                <a:gridCol w="26719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Lexical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run+Verb+Present+3sg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run+Noun+Pl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large+Adj+Sup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good+Adj+Comp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04635"/>
              </p:ext>
            </p:extLst>
          </p:nvPr>
        </p:nvGraphicFramePr>
        <p:xfrm>
          <a:off x="4648200" y="3505200"/>
          <a:ext cx="4343400" cy="19304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29739"/>
                <a:gridCol w="25136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Lexical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boot+Nomen+Plural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verlangsamte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verlangsam+Verb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+Imperf+3sg</a:t>
                      </a:r>
                    </a:p>
                    <a:p>
                      <a:r>
                        <a:rPr lang="en-US" dirty="0" err="1" smtClean="0"/>
                        <a:t>verlangsamt+Adj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+</a:t>
                      </a:r>
                      <a:r>
                        <a:rPr lang="en-US" dirty="0" err="1" smtClean="0"/>
                        <a:t>NomAkk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73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88950"/>
            <a:ext cx="4292600" cy="838200"/>
          </a:xfrm>
        </p:spPr>
        <p:txBody>
          <a:bodyPr/>
          <a:lstStyle/>
          <a:p>
            <a:pPr algn="l"/>
            <a:r>
              <a:rPr lang="en-US" dirty="0" smtClean="0"/>
              <a:t>Overall Scheme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5486400"/>
            <a:ext cx="8640763" cy="361950"/>
          </a:xfrm>
        </p:spPr>
        <p:txBody>
          <a:bodyPr/>
          <a:lstStyle/>
          <a:p>
            <a:r>
              <a:rPr lang="en-US" sz="2800" dirty="0" smtClean="0"/>
              <a:t>For intersection, the rules have to be modified to treat </a:t>
            </a:r>
            <a:r>
              <a:rPr lang="en-US" sz="2800" dirty="0" err="1" smtClean="0"/>
              <a:t>ε</a:t>
            </a:r>
            <a:r>
              <a:rPr lang="en-US" sz="2800" dirty="0" smtClean="0"/>
              <a:t> as part of the alphabet to ensure equal length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800600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5298" y="4800600"/>
            <a:ext cx="30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intersection of spelling rules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7027" y="4800600"/>
            <a:ext cx="141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12" name="Picture 1177" descr="3leveltrace3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39200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1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4318000" y="0"/>
            <a:ext cx="482600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Why intersection?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spelling </a:t>
            </a:r>
            <a:r>
              <a:rPr lang="en-US" sz="1600" dirty="0"/>
              <a:t>rules are constraints, capturing each some phenomenon of spelling while not </a:t>
            </a:r>
            <a:r>
              <a:rPr lang="en-US" sz="1600" dirty="0" smtClean="0"/>
              <a:t>constraining cases where they do not apply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spelling </a:t>
            </a:r>
            <a:r>
              <a:rPr lang="en-US" sz="1600" dirty="0"/>
              <a:t>is correct if all constrains are satisfied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intersection </a:t>
            </a:r>
            <a:r>
              <a:rPr lang="en-US" sz="1600" dirty="0"/>
              <a:t>handles the parallel checking if all </a:t>
            </a:r>
            <a:r>
              <a:rPr lang="en-US" sz="1600" dirty="0" smtClean="0"/>
              <a:t>con-</a:t>
            </a:r>
            <a:r>
              <a:rPr lang="en-US" sz="1600" dirty="0" err="1" smtClean="0"/>
              <a:t>straints</a:t>
            </a:r>
            <a:r>
              <a:rPr lang="en-US" sz="1600" dirty="0" smtClean="0"/>
              <a:t> </a:t>
            </a:r>
            <a:r>
              <a:rPr lang="en-US" sz="1600" dirty="0"/>
              <a:t>are satisfied, i.e. no spelling rule is violated</a:t>
            </a:r>
          </a:p>
        </p:txBody>
      </p:sp>
    </p:spTree>
    <p:extLst>
      <p:ext uri="{BB962C8B-B14F-4D97-AF65-F5344CB8AC3E}">
        <p14:creationId xmlns:p14="http://schemas.microsoft.com/office/powerpoint/2010/main" val="387717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841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Applications of FSTs in language technology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Lexicon data structure for e.g. speller</a:t>
            </a:r>
          </a:p>
          <a:p>
            <a:r>
              <a:rPr lang="en-US" dirty="0" smtClean="0"/>
              <a:t>Morphology analysis and synthesis</a:t>
            </a:r>
          </a:p>
          <a:p>
            <a:r>
              <a:rPr lang="en-US" dirty="0" smtClean="0"/>
              <a:t>Segmentation</a:t>
            </a:r>
          </a:p>
          <a:p>
            <a:r>
              <a:rPr lang="en-US" dirty="0" smtClean="0"/>
              <a:t>Tokenization</a:t>
            </a:r>
          </a:p>
          <a:p>
            <a:r>
              <a:rPr lang="en-US" dirty="0" smtClean="0"/>
              <a:t>Sentence boundary detection</a:t>
            </a:r>
          </a:p>
          <a:p>
            <a:r>
              <a:rPr lang="en-US" dirty="0" smtClean="0"/>
              <a:t>Chunk parsing (cascaded)</a:t>
            </a:r>
          </a:p>
          <a:p>
            <a:r>
              <a:rPr lang="en-US" dirty="0" smtClean="0"/>
              <a:t>decoding in </a:t>
            </a:r>
            <a:r>
              <a:rPr lang="en-US" smtClean="0"/>
              <a:t>speech recognition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12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18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Motivation for Search Trees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447800"/>
            <a:ext cx="8640763" cy="4857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Tasks:</a:t>
            </a:r>
          </a:p>
          <a:p>
            <a:r>
              <a:rPr lang="en-US" sz="2000" dirty="0" smtClean="0"/>
              <a:t>memory-efficient storage of word lists</a:t>
            </a:r>
          </a:p>
          <a:p>
            <a:r>
              <a:rPr lang="en-US" sz="2000" dirty="0" smtClean="0"/>
              <a:t>classification on the word level, e.g. lemmatization</a:t>
            </a:r>
            <a:endParaRPr lang="en-US" sz="2000" dirty="0"/>
          </a:p>
          <a:p>
            <a:r>
              <a:rPr lang="en-US" sz="2000" dirty="0" smtClean="0"/>
              <a:t>generalization capabilities: e.g. lemmatize “</a:t>
            </a:r>
            <a:r>
              <a:rPr lang="en-US" sz="2000" dirty="0" err="1" smtClean="0">
                <a:latin typeface="Courier"/>
                <a:cs typeface="Courier"/>
              </a:rPr>
              <a:t>googled</a:t>
            </a:r>
            <a:r>
              <a:rPr lang="en-US" sz="2000" dirty="0" smtClean="0"/>
              <a:t> / </a:t>
            </a:r>
            <a:r>
              <a:rPr lang="en-US" sz="2000" dirty="0" err="1" smtClean="0">
                <a:latin typeface="Courier"/>
                <a:cs typeface="Courier"/>
              </a:rPr>
              <a:t>googelte</a:t>
            </a:r>
            <a:r>
              <a:rPr lang="en-US" sz="2000" dirty="0" smtClean="0"/>
              <a:t>” even it it is not in the list of known/given words</a:t>
            </a:r>
            <a:br>
              <a:rPr lang="en-US" sz="2000" dirty="0" smtClean="0"/>
            </a:b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applications, full FSTs are too complex. Simpler structures: Tries and DAWGs</a:t>
            </a:r>
          </a:p>
          <a:p>
            <a:r>
              <a:rPr lang="en-US" sz="2000" dirty="0" smtClean="0"/>
              <a:t>deterministic: only one path per input</a:t>
            </a:r>
          </a:p>
          <a:p>
            <a:r>
              <a:rPr lang="en-US" sz="2000" dirty="0" smtClean="0"/>
              <a:t>no output tape</a:t>
            </a:r>
          </a:p>
          <a:p>
            <a:r>
              <a:rPr lang="en-US" sz="2000" dirty="0" smtClean="0"/>
              <a:t>compressing word lists</a:t>
            </a:r>
          </a:p>
          <a:p>
            <a:r>
              <a:rPr lang="en-US" sz="2000" dirty="0" smtClean="0"/>
              <a:t>generalization capabilities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Prerequisite:</a:t>
            </a:r>
            <a:r>
              <a:rPr lang="en-US" sz="2000" dirty="0"/>
              <a:t> </a:t>
            </a:r>
            <a:r>
              <a:rPr lang="en-US" sz="2000" dirty="0" smtClean="0"/>
              <a:t>Search Trees </a:t>
            </a:r>
            <a:endParaRPr lang="en-US" sz="20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420543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2667000" y="42672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V="1">
            <a:off x="2438400" y="48006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1600200" y="42672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5181600" y="3810000"/>
            <a:ext cx="685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4" y="349250"/>
            <a:ext cx="7718425" cy="838200"/>
          </a:xfrm>
        </p:spPr>
        <p:txBody>
          <a:bodyPr/>
          <a:lstStyle/>
          <a:p>
            <a:pPr algn="l"/>
            <a:r>
              <a:rPr lang="de-DE" altLang="ko-KR" sz="3200" dirty="0" err="1" smtClean="0">
                <a:ea typeface="굴림" charset="0"/>
                <a:cs typeface="굴림" charset="0"/>
              </a:rPr>
              <a:t>Tries</a:t>
            </a:r>
            <a:r>
              <a:rPr lang="de-DE" altLang="ko-KR" sz="3200" dirty="0" smtClean="0">
                <a:ea typeface="굴림" charset="0"/>
                <a:cs typeface="굴림" charset="0"/>
              </a:rPr>
              <a:t> (</a:t>
            </a:r>
            <a:r>
              <a:rPr lang="de-DE" altLang="ko-KR" sz="3200" dirty="0" err="1" smtClean="0">
                <a:ea typeface="굴림" charset="0"/>
                <a:cs typeface="굴림" charset="0"/>
              </a:rPr>
              <a:t>a.k.a</a:t>
            </a:r>
            <a:r>
              <a:rPr lang="de-DE" altLang="ko-KR" sz="3200" dirty="0" smtClean="0">
                <a:ea typeface="굴림" charset="0"/>
                <a:cs typeface="굴림" charset="0"/>
              </a:rPr>
              <a:t>. </a:t>
            </a:r>
            <a:r>
              <a:rPr lang="de-DE" altLang="ko-KR" sz="3200" dirty="0" err="1" smtClean="0">
                <a:ea typeface="굴림" charset="0"/>
                <a:cs typeface="굴림" charset="0"/>
              </a:rPr>
              <a:t>Prefix</a:t>
            </a:r>
            <a:r>
              <a:rPr lang="de-DE" altLang="ko-KR" sz="3200" dirty="0" smtClean="0">
                <a:ea typeface="굴림" charset="0"/>
                <a:cs typeface="굴림" charset="0"/>
              </a:rPr>
              <a:t> </a:t>
            </a:r>
            <a:r>
              <a:rPr lang="de-DE" altLang="ko-KR" sz="3200" dirty="0" err="1">
                <a:ea typeface="굴림" charset="0"/>
                <a:cs typeface="굴림" charset="0"/>
              </a:rPr>
              <a:t>T</a:t>
            </a:r>
            <a:r>
              <a:rPr lang="de-DE" altLang="ko-KR" sz="3200" dirty="0" err="1" smtClean="0">
                <a:ea typeface="굴림" charset="0"/>
                <a:cs typeface="굴림" charset="0"/>
              </a:rPr>
              <a:t>ree</a:t>
            </a:r>
            <a:r>
              <a:rPr lang="de-DE" altLang="ko-KR" sz="3200" dirty="0" smtClean="0">
                <a:ea typeface="굴림" charset="0"/>
                <a:cs typeface="굴림" charset="0"/>
              </a:rPr>
              <a:t>): </a:t>
            </a:r>
            <a:br>
              <a:rPr lang="de-DE" altLang="ko-KR" sz="3200" dirty="0" smtClean="0">
                <a:ea typeface="굴림" charset="0"/>
                <a:cs typeface="굴림" charset="0"/>
              </a:rPr>
            </a:br>
            <a:r>
              <a:rPr lang="de-DE" altLang="ko-KR" sz="3200" dirty="0" err="1" smtClean="0">
                <a:ea typeface="굴림" charset="0"/>
                <a:cs typeface="굴림" charset="0"/>
              </a:rPr>
              <a:t>combine</a:t>
            </a:r>
            <a:r>
              <a:rPr lang="de-DE" altLang="ko-KR" sz="3200" dirty="0" smtClean="0">
                <a:ea typeface="굴림" charset="0"/>
                <a:cs typeface="굴림" charset="0"/>
              </a:rPr>
              <a:t> </a:t>
            </a:r>
            <a:r>
              <a:rPr lang="de-DE" altLang="ko-KR" sz="3200" dirty="0" err="1">
                <a:ea typeface="굴림" charset="0"/>
                <a:cs typeface="굴림" charset="0"/>
              </a:rPr>
              <a:t>common</a:t>
            </a:r>
            <a:r>
              <a:rPr lang="de-DE" altLang="ko-KR" sz="3200" dirty="0">
                <a:ea typeface="굴림" charset="0"/>
                <a:cs typeface="굴림" charset="0"/>
              </a:rPr>
              <a:t> </a:t>
            </a:r>
            <a:r>
              <a:rPr lang="de-DE" altLang="ko-KR" sz="3200" dirty="0" err="1">
                <a:ea typeface="굴림" charset="0"/>
                <a:cs typeface="굴림" charset="0"/>
              </a:rPr>
              <a:t>prefixes</a:t>
            </a:r>
            <a:endParaRPr lang="de-DE" altLang="ko-KR" sz="3200" dirty="0">
              <a:ea typeface="굴림" charset="0"/>
              <a:cs typeface="굴림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0"/>
                <a:cs typeface="굴림" charset="0"/>
              </a:rPr>
              <a:t>A </a:t>
            </a:r>
            <a:r>
              <a:rPr lang="en-US" altLang="ko-KR" sz="2400" dirty="0" err="1" smtClean="0">
                <a:ea typeface="굴림" charset="0"/>
                <a:cs typeface="굴림" charset="0"/>
              </a:rPr>
              <a:t>trie</a:t>
            </a:r>
            <a:r>
              <a:rPr lang="en-US" altLang="ko-KR" sz="2400" dirty="0" smtClean="0">
                <a:ea typeface="굴림" charset="0"/>
                <a:cs typeface="굴림" charset="0"/>
              </a:rPr>
              <a:t> is a tree structure. The nodes have 0 to N daughters </a:t>
            </a:r>
            <a:br>
              <a:rPr lang="en-US" altLang="ko-KR" sz="2400" dirty="0" smtClean="0">
                <a:ea typeface="굴림" charset="0"/>
                <a:cs typeface="굴림" charset="0"/>
              </a:rPr>
            </a:br>
            <a:r>
              <a:rPr lang="en-US" altLang="ko-KR" sz="2400" dirty="0" smtClean="0">
                <a:ea typeface="굴림" charset="0"/>
                <a:cs typeface="굴림" charset="0"/>
              </a:rPr>
              <a:t>(N number of possible characters in alphabet).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0"/>
                <a:cs typeface="굴림" charset="0"/>
              </a:rPr>
              <a:t>Example for  </a:t>
            </a:r>
            <a:r>
              <a:rPr lang="en-US" altLang="ko-KR" sz="2400" dirty="0" smtClean="0">
                <a:latin typeface="Courier New" charset="0"/>
                <a:ea typeface="굴림" charset="0"/>
                <a:cs typeface="굴림" charset="0"/>
              </a:rPr>
              <a:t>Markus, Maria, </a:t>
            </a:r>
            <a:r>
              <a:rPr lang="en-US" altLang="ko-KR" sz="2400" dirty="0" err="1" smtClean="0">
                <a:latin typeface="Courier New" charset="0"/>
                <a:ea typeface="굴림" charset="0"/>
                <a:cs typeface="굴림" charset="0"/>
              </a:rPr>
              <a:t>Jutta</a:t>
            </a:r>
            <a:r>
              <a:rPr lang="en-US" altLang="ko-KR" sz="2400" dirty="0" smtClean="0">
                <a:latin typeface="Courier New" charset="0"/>
                <a:ea typeface="굴림" charset="0"/>
                <a:cs typeface="굴림" charset="0"/>
              </a:rPr>
              <a:t>, </a:t>
            </a:r>
            <a:r>
              <a:rPr lang="en-US" altLang="ko-KR" sz="2400" dirty="0" err="1" smtClean="0">
                <a:latin typeface="Courier New" charset="0"/>
                <a:ea typeface="굴림" charset="0"/>
                <a:cs typeface="굴림" charset="0"/>
              </a:rPr>
              <a:t>Malte</a:t>
            </a:r>
            <a:endParaRPr lang="en-US" altLang="ko-KR" sz="2400" dirty="0">
              <a:ea typeface="굴림" charset="0"/>
              <a:cs typeface="굴림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124200" y="2514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>
                <a:ea typeface="굴림" charset="0"/>
                <a:cs typeface="굴림" charset="0"/>
              </a:rPr>
              <a:t>(</a:t>
            </a:r>
            <a:r>
              <a:rPr lang="de-DE" altLang="ko-KR">
                <a:ea typeface="굴림" charset="0"/>
                <a:cs typeface="굴림" charset="0"/>
              </a:rPr>
              <a:t>root)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2514600" y="3048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810000" y="3048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286000" y="3429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M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86000" y="3886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a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828800" y="44196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l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600200" y="4953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t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371600" y="5486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e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2743200" y="44196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r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286000" y="5486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u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200400" y="4953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i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438400" y="4953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k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638800" y="55626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a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486400" y="5029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334000" y="4495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t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5181600" y="3962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u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4953000" y="3429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J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2286000" y="5943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s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3505200" y="5486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>
                <a:ea typeface="굴림" charset="0"/>
                <a:cs typeface="굴림" charset="0"/>
              </a:rPr>
              <a:t>a</a:t>
            </a:r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V="1">
            <a:off x="2514600" y="3810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6553200" y="2895600"/>
            <a:ext cx="25908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mtClean="0">
                <a:latin typeface="Arial"/>
                <a:ea typeface="굴림" charset="0"/>
                <a:cs typeface="Arial"/>
              </a:rPr>
              <a:t>17 nodes with</a:t>
            </a:r>
            <a:br>
              <a:rPr lang="en-US" altLang="ko-KR" smtClean="0">
                <a:latin typeface="Arial"/>
                <a:ea typeface="굴림" charset="0"/>
                <a:cs typeface="Arial"/>
              </a:rPr>
            </a:br>
            <a:r>
              <a:rPr lang="en-US" altLang="ko-KR" smtClean="0">
                <a:latin typeface="Arial"/>
                <a:ea typeface="굴림" charset="0"/>
                <a:cs typeface="Arial"/>
              </a:rPr>
              <a:t>16 characters, </a:t>
            </a:r>
            <a:br>
              <a:rPr lang="en-US" altLang="ko-KR" smtClean="0">
                <a:latin typeface="Arial"/>
                <a:ea typeface="굴림" charset="0"/>
                <a:cs typeface="Arial"/>
              </a:rPr>
            </a:br>
            <a:r>
              <a:rPr lang="en-US" altLang="ko-KR" smtClean="0">
                <a:latin typeface="Arial"/>
                <a:ea typeface="굴림" charset="0"/>
                <a:cs typeface="Arial"/>
              </a:rPr>
              <a:t>16 edges</a:t>
            </a:r>
          </a:p>
          <a:p>
            <a:pPr>
              <a:spcBef>
                <a:spcPct val="50000"/>
              </a:spcBef>
            </a:pPr>
            <a:endParaRPr lang="en-US" altLang="ko-KR">
              <a:ea typeface="굴림" charset="0"/>
              <a:cs typeface="굴림" charset="0"/>
            </a:endParaRPr>
          </a:p>
        </p:txBody>
      </p:sp>
      <p:sp>
        <p:nvSpPr>
          <p:cNvPr id="2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3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56377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71450"/>
            <a:ext cx="6877050" cy="838200"/>
          </a:xfrm>
        </p:spPr>
        <p:txBody>
          <a:bodyPr/>
          <a:lstStyle/>
          <a:p>
            <a:pPr algn="l"/>
            <a:r>
              <a:rPr lang="de-DE" altLang="ko-KR" sz="3600" dirty="0">
                <a:ea typeface="굴림" charset="0"/>
                <a:cs typeface="굴림" charset="0"/>
              </a:rPr>
              <a:t>Patricia </a:t>
            </a:r>
            <a:r>
              <a:rPr lang="de-DE" altLang="ko-KR" sz="3600" dirty="0" err="1" smtClean="0">
                <a:ea typeface="굴림" charset="0"/>
                <a:cs typeface="굴림" charset="0"/>
              </a:rPr>
              <a:t>Trie</a:t>
            </a:r>
            <a:r>
              <a:rPr lang="de-DE" altLang="ko-KR" sz="3600" dirty="0" smtClean="0">
                <a:ea typeface="굴림" charset="0"/>
                <a:cs typeface="굴림" charset="0"/>
              </a:rPr>
              <a:t> </a:t>
            </a:r>
            <a:r>
              <a:rPr lang="de-DE" altLang="ko-KR" sz="3600" dirty="0">
                <a:ea typeface="굴림" charset="0"/>
                <a:cs typeface="굴림" charset="0"/>
              </a:rPr>
              <a:t>(PT</a:t>
            </a:r>
            <a:r>
              <a:rPr lang="de-DE" altLang="ko-KR" sz="3600" dirty="0" smtClean="0">
                <a:ea typeface="굴림" charset="0"/>
                <a:cs typeface="굴림" charset="0"/>
              </a:rPr>
              <a:t>)  </a:t>
            </a:r>
            <a:br>
              <a:rPr lang="de-DE" altLang="ko-KR" sz="3600" dirty="0" smtClean="0">
                <a:ea typeface="굴림" charset="0"/>
                <a:cs typeface="굴림" charset="0"/>
              </a:rPr>
            </a:br>
            <a:r>
              <a:rPr lang="de-DE" altLang="ko-KR" sz="3600" dirty="0" smtClean="0">
                <a:ea typeface="굴림" charset="0"/>
                <a:cs typeface="굴림" charset="0"/>
              </a:rPr>
              <a:t>(</a:t>
            </a:r>
            <a:r>
              <a:rPr lang="de-DE" altLang="ko-KR" sz="3600" dirty="0" err="1" smtClean="0">
                <a:ea typeface="굴림" charset="0"/>
                <a:cs typeface="굴림" charset="0"/>
              </a:rPr>
              <a:t>a.k.a</a:t>
            </a:r>
            <a:r>
              <a:rPr lang="de-DE" altLang="ko-KR" sz="3600" dirty="0" smtClean="0">
                <a:ea typeface="굴림" charset="0"/>
                <a:cs typeface="굴림" charset="0"/>
              </a:rPr>
              <a:t>. Radix </a:t>
            </a:r>
            <a:r>
              <a:rPr lang="de-DE" altLang="ko-KR" sz="3600" dirty="0" err="1" smtClean="0">
                <a:ea typeface="굴림" charset="0"/>
                <a:cs typeface="굴림" charset="0"/>
              </a:rPr>
              <a:t>Tree</a:t>
            </a:r>
            <a:r>
              <a:rPr lang="de-DE" altLang="ko-KR" sz="3600" dirty="0" smtClean="0">
                <a:ea typeface="굴림" charset="0"/>
                <a:cs typeface="굴림" charset="0"/>
              </a:rPr>
              <a:t>)</a:t>
            </a:r>
            <a:endParaRPr lang="de-DE" altLang="ko-KR" sz="3600" dirty="0">
              <a:ea typeface="굴림" charset="0"/>
              <a:cs typeface="굴림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772400" cy="1447800"/>
          </a:xfrm>
        </p:spPr>
        <p:txBody>
          <a:bodyPr/>
          <a:lstStyle/>
          <a:p>
            <a:r>
              <a:rPr lang="en-US" altLang="ko-KR" sz="2400" dirty="0" smtClean="0">
                <a:ea typeface="굴림" charset="0"/>
                <a:cs typeface="굴림" charset="0"/>
              </a:rPr>
              <a:t>Decrease number of edges by putting several characters in one node</a:t>
            </a:r>
          </a:p>
          <a:p>
            <a:r>
              <a:rPr lang="en-US" altLang="ko-KR" sz="2400" dirty="0" smtClean="0">
                <a:ea typeface="굴림" charset="0"/>
                <a:cs typeface="굴림" charset="0"/>
              </a:rPr>
              <a:t>Example for </a:t>
            </a:r>
            <a:r>
              <a:rPr lang="en-US" altLang="ko-KR" sz="2400" dirty="0" smtClean="0">
                <a:latin typeface="Courier New" charset="0"/>
                <a:ea typeface="굴림" charset="0"/>
                <a:cs typeface="굴림" charset="0"/>
              </a:rPr>
              <a:t>Markus, Maria, </a:t>
            </a:r>
            <a:r>
              <a:rPr lang="en-US" altLang="ko-KR" sz="2400" dirty="0" err="1" smtClean="0">
                <a:latin typeface="Courier New" charset="0"/>
                <a:ea typeface="굴림" charset="0"/>
                <a:cs typeface="굴림" charset="0"/>
              </a:rPr>
              <a:t>Jutta</a:t>
            </a:r>
            <a:r>
              <a:rPr lang="en-US" altLang="ko-KR" sz="2400" dirty="0" smtClean="0">
                <a:latin typeface="Courier New" charset="0"/>
                <a:ea typeface="굴림" charset="0"/>
                <a:cs typeface="굴림" charset="0"/>
              </a:rPr>
              <a:t>, </a:t>
            </a:r>
            <a:r>
              <a:rPr lang="en-US" altLang="ko-KR" sz="2400" dirty="0" err="1" smtClean="0">
                <a:latin typeface="Courier New" charset="0"/>
                <a:ea typeface="굴림" charset="0"/>
                <a:cs typeface="굴림" charset="0"/>
              </a:rPr>
              <a:t>Malte</a:t>
            </a:r>
            <a:endParaRPr lang="en-US" altLang="ko-KR" sz="2400" dirty="0">
              <a:ea typeface="굴림" charset="0"/>
              <a:cs typeface="굴림" charset="0"/>
            </a:endParaRP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3124200" y="4800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2590800" y="4800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 flipV="1">
            <a:off x="26670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124200" y="27432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2000">
                <a:ea typeface="굴림" charset="0"/>
                <a:cs typeface="굴림" charset="0"/>
              </a:rPr>
              <a:t>(</a:t>
            </a:r>
            <a:r>
              <a:rPr lang="de-DE" altLang="ko-KR" sz="2000">
                <a:ea typeface="굴림" charset="0"/>
                <a:cs typeface="굴림" charset="0"/>
              </a:rPr>
              <a:t>root)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2514600" y="32766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3810000" y="32766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286000" y="3657600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Ma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752600" y="44196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lte&lt;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2895600" y="44196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r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3200400" y="51816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ia&lt;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2286000" y="51816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kus&lt;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4648200" y="3657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Jutta&lt;</a:t>
            </a:r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V="1">
            <a:off x="1981200" y="4038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6248400" y="2895600"/>
            <a:ext cx="27432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mtClean="0">
                <a:ea typeface="굴림" charset="0"/>
                <a:cs typeface="굴림" charset="0"/>
              </a:rPr>
              <a:t>7 nodes, </a:t>
            </a:r>
            <a:br>
              <a:rPr lang="en-US" altLang="ko-KR" smtClean="0">
                <a:ea typeface="굴림" charset="0"/>
                <a:cs typeface="굴림" charset="0"/>
              </a:rPr>
            </a:br>
            <a:r>
              <a:rPr lang="en-US" altLang="ko-KR" smtClean="0">
                <a:ea typeface="굴림" charset="0"/>
                <a:cs typeface="굴림" charset="0"/>
              </a:rPr>
              <a:t>16 characters, </a:t>
            </a:r>
            <a:br>
              <a:rPr lang="en-US" altLang="ko-KR" smtClean="0">
                <a:ea typeface="굴림" charset="0"/>
                <a:cs typeface="굴림" charset="0"/>
              </a:rPr>
            </a:br>
            <a:r>
              <a:rPr lang="en-US" altLang="ko-KR" smtClean="0">
                <a:ea typeface="굴림" charset="0"/>
                <a:cs typeface="굴림" charset="0"/>
              </a:rPr>
              <a:t>6 edges.</a:t>
            </a:r>
          </a:p>
          <a:p>
            <a:pPr>
              <a:spcBef>
                <a:spcPct val="50000"/>
              </a:spcBef>
            </a:pPr>
            <a:r>
              <a:rPr lang="en-US" altLang="ko-KR" smtClean="0">
                <a:ea typeface="굴림" charset="0"/>
                <a:cs typeface="굴림" charset="0"/>
              </a:rPr>
              <a:t>"&lt;" designates end-of-word</a:t>
            </a:r>
            <a:endParaRPr lang="en-US" altLang="ko-KR">
              <a:ea typeface="굴림" charset="0"/>
              <a:cs typeface="굴림" charset="0"/>
            </a:endParaRPr>
          </a:p>
        </p:txBody>
      </p:sp>
      <p:sp>
        <p:nvSpPr>
          <p:cNvPr id="1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1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4403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altLang="ko-KR" dirty="0">
                <a:ea typeface="굴림" charset="0"/>
                <a:cs typeface="굴림" charset="0"/>
              </a:rPr>
              <a:t>Search in PTs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7772400" cy="1752600"/>
          </a:xfrm>
        </p:spPr>
        <p:txBody>
          <a:bodyPr/>
          <a:lstStyle/>
          <a:p>
            <a:r>
              <a:rPr lang="en-US" altLang="ko-KR" sz="2400" dirty="0" smtClean="0">
                <a:ea typeface="굴림" charset="0"/>
                <a:cs typeface="굴림" charset="0"/>
              </a:rPr>
              <a:t>Recursively walk down, search word gets eaten up</a:t>
            </a:r>
          </a:p>
          <a:p>
            <a:r>
              <a:rPr lang="en-US" altLang="ko-KR" sz="2400" dirty="0" smtClean="0">
                <a:ea typeface="굴림" charset="0"/>
                <a:cs typeface="굴림" charset="0"/>
              </a:rPr>
              <a:t>Return last reached node.</a:t>
            </a:r>
          </a:p>
          <a:p>
            <a:r>
              <a:rPr lang="en-US" altLang="ko-KR" sz="2400" dirty="0" smtClean="0">
                <a:ea typeface="굴림" charset="0"/>
                <a:cs typeface="굴림" charset="0"/>
              </a:rPr>
              <a:t>If remaining search word is empty: </a:t>
            </a:r>
            <a:r>
              <a:rPr lang="en-US" altLang="ko-KR" sz="2400" i="1" dirty="0" smtClean="0">
                <a:ea typeface="굴림" charset="0"/>
                <a:cs typeface="굴림" charset="0"/>
              </a:rPr>
              <a:t>exact match</a:t>
            </a:r>
            <a:r>
              <a:rPr lang="en-US" altLang="ko-KR" sz="2400" dirty="0" smtClean="0">
                <a:ea typeface="굴림" charset="0"/>
                <a:cs typeface="굴림" charset="0"/>
              </a:rPr>
              <a:t>, otherwise </a:t>
            </a:r>
            <a:r>
              <a:rPr lang="en-US" altLang="ko-KR" sz="2400" i="1" dirty="0" smtClean="0">
                <a:ea typeface="굴림" charset="0"/>
                <a:cs typeface="굴림" charset="0"/>
              </a:rPr>
              <a:t>partial match </a:t>
            </a:r>
            <a:br>
              <a:rPr lang="en-US" altLang="ko-KR" sz="2400" i="1" dirty="0" smtClean="0">
                <a:ea typeface="굴림" charset="0"/>
                <a:cs typeface="굴림" charset="0"/>
              </a:rPr>
            </a:br>
            <a:endParaRPr lang="en-US" altLang="ko-KR" sz="1200" i="1" dirty="0">
              <a:latin typeface="Courier New" charset="0"/>
              <a:ea typeface="굴림" charset="0"/>
              <a:cs typeface="굴림" charset="0"/>
            </a:endParaRPr>
          </a:p>
        </p:txBody>
      </p: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2462212" y="3276600"/>
            <a:ext cx="3124200" cy="2209800"/>
            <a:chOff x="384" y="2304"/>
            <a:chExt cx="2448" cy="1776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248" y="36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V="1">
              <a:off x="912" y="360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 flipV="1">
              <a:off x="960" y="312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1248" y="2304"/>
              <a:ext cx="9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de-DE" sz="1800">
                  <a:ea typeface="굴림" charset="0"/>
                  <a:cs typeface="굴림" charset="0"/>
                </a:rPr>
                <a:t>(</a:t>
              </a:r>
              <a:r>
                <a:rPr lang="de-DE" altLang="ko-KR" sz="1800">
                  <a:ea typeface="굴림" charset="0"/>
                  <a:cs typeface="굴림" charset="0"/>
                </a:rPr>
                <a:t>root)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H="1">
              <a:off x="864" y="2640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680" y="2640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720" y="2880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Ma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84" y="33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lte&lt;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1104" y="33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r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296" y="384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ia&lt;</a:t>
              </a: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720" y="3840"/>
              <a:ext cx="38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kus&lt;</a:t>
              </a:r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2208" y="288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Jutta&lt;</a:t>
              </a: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V="1">
              <a:off x="528" y="312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547812" y="32766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chemeClr val="bg1"/>
                </a:solidFill>
                <a:ea typeface="굴림" charset="0"/>
                <a:cs typeface="굴림" charset="0"/>
              </a:rPr>
              <a:t>Maria&lt;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1166812" y="39624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chemeClr val="bg1"/>
                </a:solidFill>
                <a:ea typeface="굴림" charset="0"/>
                <a:cs typeface="굴림" charset="0"/>
              </a:rPr>
              <a:t>ria&lt;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938212" y="48768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 dirty="0" err="1">
                <a:solidFill>
                  <a:schemeClr val="bg1"/>
                </a:solidFill>
                <a:ea typeface="굴림" charset="0"/>
                <a:cs typeface="굴림" charset="0"/>
              </a:rPr>
              <a:t>ia</a:t>
            </a:r>
            <a:r>
              <a:rPr lang="de-DE" altLang="ko-KR" sz="1800" dirty="0">
                <a:solidFill>
                  <a:schemeClr val="bg1"/>
                </a:solidFill>
                <a:ea typeface="굴림" charset="0"/>
                <a:cs typeface="굴림" charset="0"/>
              </a:rPr>
              <a:t>&lt;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2233612" y="57150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 sz="1800">
              <a:solidFill>
                <a:schemeClr val="bg1"/>
              </a:solidFill>
              <a:ea typeface="굴림" charset="0"/>
              <a:cs typeface="굴림" charset="0"/>
            </a:endParaRPr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690812" y="3429000"/>
            <a:ext cx="838200" cy="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2309812" y="4114800"/>
            <a:ext cx="609600" cy="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V="1">
            <a:off x="2081212" y="4800600"/>
            <a:ext cx="1295400" cy="30480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3376612" y="5486400"/>
            <a:ext cx="381000" cy="38100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6272212" y="32766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chemeClr val="bg1"/>
                </a:solidFill>
                <a:ea typeface="굴림" charset="0"/>
                <a:cs typeface="굴림" charset="0"/>
              </a:rPr>
              <a:t>Julia&lt;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6348412" y="39624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chemeClr val="bg1"/>
                </a:solidFill>
                <a:ea typeface="굴림" charset="0"/>
                <a:cs typeface="굴림" charset="0"/>
              </a:rPr>
              <a:t>lia&lt;</a:t>
            </a: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4748212" y="3429000"/>
            <a:ext cx="1524000" cy="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5586412" y="4114800"/>
            <a:ext cx="762000" cy="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386012" y="5943600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 i="1">
                <a:latin typeface="Arial" charset="0"/>
                <a:ea typeface="굴림" charset="0"/>
                <a:cs typeface="굴림" charset="0"/>
              </a:rPr>
              <a:t>exact match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6500812" y="4191000"/>
            <a:ext cx="1347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sz="1600" i="1">
                <a:latin typeface="Arial" charset="0"/>
                <a:ea typeface="굴림" charset="0"/>
                <a:cs typeface="굴림" charset="0"/>
              </a:rPr>
              <a:t>partial match</a:t>
            </a:r>
          </a:p>
        </p:txBody>
      </p:sp>
      <p:sp>
        <p:nvSpPr>
          <p:cNvPr id="3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3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40608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 animBg="1"/>
      <p:bldP spid="20499" grpId="0" animBg="1"/>
      <p:bldP spid="20500" grpId="0" animBg="1"/>
      <p:bldP spid="20501" grpId="0" animBg="1"/>
      <p:bldP spid="20502" grpId="0" animBg="1"/>
      <p:bldP spid="20503" grpId="0" animBg="1"/>
      <p:bldP spid="20504" grpId="0" animBg="1"/>
      <p:bldP spid="20505" grpId="0" animBg="1"/>
      <p:bldP spid="20506" grpId="0" animBg="1"/>
      <p:bldP spid="20507" grpId="0" animBg="1"/>
      <p:bldP spid="20508" grpId="0" animBg="1"/>
      <p:bldP spid="20509" grpId="0" animBg="1"/>
      <p:bldP spid="20510" grpId="0"/>
      <p:bldP spid="205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altLang="ko-KR" dirty="0">
                <a:ea typeface="굴림" charset="0"/>
                <a:cs typeface="굴림" charset="0"/>
              </a:rPr>
              <a:t>Insert in 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7924800" cy="175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charset="0"/>
                <a:cs typeface="굴림" charset="0"/>
              </a:rPr>
              <a:t>Insert of w: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0"/>
                <a:cs typeface="굴림" charset="0"/>
              </a:rPr>
              <a:t>Search for w returns appropriate node k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0"/>
                <a:cs typeface="굴림" charset="0"/>
              </a:rPr>
              <a:t>if </a:t>
            </a:r>
            <a:r>
              <a:rPr lang="en-US" altLang="ko-KR" sz="2000" i="1" dirty="0" smtClean="0">
                <a:ea typeface="굴림" charset="0"/>
                <a:cs typeface="굴림" charset="0"/>
              </a:rPr>
              <a:t>exact match</a:t>
            </a:r>
            <a:r>
              <a:rPr lang="en-US" altLang="ko-KR" sz="2000" dirty="0" smtClean="0">
                <a:ea typeface="굴림" charset="0"/>
                <a:cs typeface="굴림" charset="0"/>
              </a:rPr>
              <a:t>: Word was in PT already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0"/>
                <a:cs typeface="굴림" charset="0"/>
              </a:rPr>
              <a:t>if </a:t>
            </a:r>
            <a:r>
              <a:rPr lang="en-US" altLang="ko-KR" sz="2000" i="1" dirty="0" smtClean="0">
                <a:ea typeface="굴림" charset="0"/>
                <a:cs typeface="굴림" charset="0"/>
              </a:rPr>
              <a:t>partial match</a:t>
            </a:r>
            <a:r>
              <a:rPr lang="en-US" altLang="ko-KR" sz="2000" dirty="0" smtClean="0">
                <a:ea typeface="굴림" charset="0"/>
                <a:cs typeface="굴림" charset="0"/>
              </a:rPr>
              <a:t>: Split string contained in k, attach daughter nodes.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charset="0"/>
                <a:cs typeface="굴림" charset="0"/>
              </a:rPr>
              <a:t>In k holds: k: w=</a:t>
            </a:r>
            <a:r>
              <a:rPr lang="en-US" altLang="ko-KR" sz="2000" dirty="0" err="1" smtClean="0">
                <a:ea typeface="굴림" charset="0"/>
                <a:cs typeface="굴림" charset="0"/>
              </a:rPr>
              <a:t>uv</a:t>
            </a:r>
            <a:r>
              <a:rPr lang="en-US" altLang="ko-KR" sz="2000" dirty="0" smtClean="0">
                <a:ea typeface="굴림" charset="0"/>
                <a:cs typeface="굴림" charset="0"/>
              </a:rPr>
              <a:t>, </a:t>
            </a:r>
            <a:r>
              <a:rPr lang="en-US" altLang="ko-KR" sz="2000" dirty="0" err="1" smtClean="0">
                <a:ea typeface="굴림" charset="0"/>
                <a:cs typeface="굴림" charset="0"/>
              </a:rPr>
              <a:t>k.string</a:t>
            </a:r>
            <a:r>
              <a:rPr lang="en-US" altLang="ko-KR" sz="2000" dirty="0" smtClean="0">
                <a:ea typeface="굴림" charset="0"/>
                <a:cs typeface="굴림" charset="0"/>
              </a:rPr>
              <a:t>=</a:t>
            </a:r>
            <a:r>
              <a:rPr lang="en-US" altLang="ko-KR" sz="2000" dirty="0" err="1" smtClean="0">
                <a:ea typeface="굴림" charset="0"/>
                <a:cs typeface="굴림" charset="0"/>
              </a:rPr>
              <a:t>ux</a:t>
            </a:r>
            <a:endParaRPr lang="en-US" altLang="ko-KR" sz="2000" dirty="0">
              <a:ea typeface="굴림" charset="0"/>
              <a:cs typeface="굴림" charset="0"/>
            </a:endParaRP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590800" y="3657600"/>
            <a:ext cx="3124200" cy="2209800"/>
            <a:chOff x="384" y="2304"/>
            <a:chExt cx="2448" cy="1776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1248" y="36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 flipV="1">
              <a:off x="912" y="360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 flipH="1" flipV="1">
              <a:off x="960" y="312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248" y="2304"/>
              <a:ext cx="9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de-DE" sz="1800">
                  <a:ea typeface="굴림" charset="0"/>
                  <a:cs typeface="굴림" charset="0"/>
                </a:rPr>
                <a:t>(</a:t>
              </a:r>
              <a:r>
                <a:rPr lang="de-DE" altLang="ko-KR" sz="1800">
                  <a:ea typeface="굴림" charset="0"/>
                  <a:cs typeface="굴림" charset="0"/>
                </a:rPr>
                <a:t>root)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864" y="2640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1680" y="2640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720" y="2880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Ma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84" y="33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lte&lt;</a:t>
              </a: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104" y="336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r</a:t>
              </a: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1296" y="384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ia&lt;</a:t>
              </a: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720" y="3840"/>
              <a:ext cx="38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kus&lt;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2208" y="288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Jutta&lt;</a:t>
              </a:r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flipV="1">
              <a:off x="528" y="312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838200" y="36576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 dirty="0">
                <a:solidFill>
                  <a:srgbClr val="FFFFFF"/>
                </a:solidFill>
                <a:ea typeface="굴림" charset="0"/>
                <a:cs typeface="굴림" charset="0"/>
              </a:rPr>
              <a:t>Manuela&lt;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838200" y="42672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rgbClr val="FFFFFF"/>
                </a:solidFill>
                <a:ea typeface="굴림" charset="0"/>
                <a:cs typeface="굴림" charset="0"/>
              </a:rPr>
              <a:t>nuela&lt;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1981200" y="3810000"/>
            <a:ext cx="1752600" cy="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981200" y="4343400"/>
            <a:ext cx="1066800" cy="152400"/>
          </a:xfrm>
          <a:prstGeom prst="line">
            <a:avLst/>
          </a:prstGeom>
          <a:noFill/>
          <a:ln w="38100" cmpd="dbl">
            <a:solidFill>
              <a:srgbClr val="0092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1905000" y="4648200"/>
            <a:ext cx="1143000" cy="38100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990600" y="5029200"/>
            <a:ext cx="1143000" cy="320675"/>
          </a:xfrm>
          <a:prstGeom prst="rect">
            <a:avLst/>
          </a:prstGeom>
          <a:solidFill>
            <a:schemeClr val="bg1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rgbClr val="009242"/>
                </a:solidFill>
                <a:ea typeface="굴림" charset="0"/>
                <a:cs typeface="굴림" charset="0"/>
              </a:rPr>
              <a:t>nuela&lt;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6553200" y="36576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rgbClr val="FFFFFF"/>
                </a:solidFill>
                <a:ea typeface="굴림" charset="0"/>
                <a:cs typeface="굴림" charset="0"/>
              </a:rPr>
              <a:t>Johannes&lt;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6553200" y="43434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rgbClr val="FFFFFF"/>
                </a:solidFill>
                <a:ea typeface="굴림" charset="0"/>
                <a:cs typeface="굴림" charset="0"/>
              </a:rPr>
              <a:t>ohannes&lt;</a:t>
            </a:r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H="1">
            <a:off x="4876800" y="3810000"/>
            <a:ext cx="1676400" cy="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5715000" y="4419600"/>
            <a:ext cx="838200" cy="76200"/>
          </a:xfrm>
          <a:prstGeom prst="line">
            <a:avLst/>
          </a:prstGeom>
          <a:noFill/>
          <a:ln w="38100" cmpd="dbl">
            <a:solidFill>
              <a:srgbClr val="0092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4495800" y="43434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 dirty="0">
                <a:solidFill>
                  <a:srgbClr val="009242"/>
                </a:solidFill>
                <a:ea typeface="굴림" charset="0"/>
                <a:cs typeface="굴림" charset="0"/>
              </a:rPr>
              <a:t>J</a:t>
            </a:r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 flipH="1" flipV="1">
            <a:off x="4267200" y="4114800"/>
            <a:ext cx="304800" cy="22860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 flipH="1">
            <a:off x="4419600" y="4648200"/>
            <a:ext cx="228600" cy="30480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4648200" y="4648200"/>
            <a:ext cx="609600" cy="304800"/>
          </a:xfrm>
          <a:prstGeom prst="line">
            <a:avLst/>
          </a:prstGeom>
          <a:noFill/>
          <a:ln w="9525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4114800" y="4953000"/>
            <a:ext cx="609600" cy="320675"/>
          </a:xfrm>
          <a:prstGeom prst="rect">
            <a:avLst/>
          </a:prstGeom>
          <a:solidFill>
            <a:schemeClr val="bg1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rgbClr val="009242"/>
                </a:solidFill>
                <a:ea typeface="굴림" charset="0"/>
                <a:cs typeface="굴림" charset="0"/>
              </a:rPr>
              <a:t>utta&lt;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4953000" y="49530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00924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rgbClr val="009242"/>
                </a:solidFill>
                <a:ea typeface="굴림" charset="0"/>
                <a:cs typeface="굴림" charset="0"/>
              </a:rPr>
              <a:t>ohannes&lt;</a:t>
            </a:r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 flipV="1">
            <a:off x="5029200" y="4267200"/>
            <a:ext cx="533400" cy="457200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76200" y="5334000"/>
            <a:ext cx="3581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smtClean="0">
                <a:latin typeface="Arial" charset="0"/>
                <a:ea typeface="굴림" charset="0"/>
                <a:cs typeface="굴림" charset="0"/>
              </a:rPr>
              <a:t>Case 1: k.string=u, |x|=0</a:t>
            </a:r>
          </a:p>
          <a:p>
            <a:pPr>
              <a:spcBef>
                <a:spcPct val="50000"/>
              </a:spcBef>
            </a:pPr>
            <a:r>
              <a:rPr lang="en-US" altLang="ko-KR" sz="2000" smtClean="0">
                <a:latin typeface="Arial" charset="0"/>
                <a:ea typeface="굴림" charset="0"/>
                <a:cs typeface="굴림" charset="0"/>
              </a:rPr>
              <a:t>Insert one node with string v as daughter of k</a:t>
            </a:r>
            <a:endParaRPr lang="en-US" altLang="ko-KR" sz="200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5181600" y="5334000"/>
            <a:ext cx="3657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smtClean="0">
                <a:latin typeface="Arial" charset="0"/>
                <a:ea typeface="굴림" charset="0"/>
                <a:cs typeface="굴림" charset="0"/>
              </a:rPr>
              <a:t>Case 2: k.string=ux,|x|&gt;0</a:t>
            </a:r>
          </a:p>
          <a:p>
            <a:pPr>
              <a:spcBef>
                <a:spcPct val="50000"/>
              </a:spcBef>
            </a:pPr>
            <a:r>
              <a:rPr lang="en-US" altLang="ko-KR" sz="2000" smtClean="0">
                <a:latin typeface="Arial" charset="0"/>
                <a:ea typeface="굴림" charset="0"/>
                <a:cs typeface="굴림" charset="0"/>
              </a:rPr>
              <a:t>Insert two nodes with strings v and x as daughters of k</a:t>
            </a:r>
            <a:endParaRPr lang="en-US" altLang="ko-KR" sz="200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3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3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67332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2" grpId="0" animBg="1"/>
      <p:bldP spid="21523" grpId="0" animBg="1"/>
      <p:bldP spid="21524" grpId="0" animBg="1"/>
      <p:bldP spid="21526" grpId="0" animBg="1"/>
      <p:bldP spid="21527" grpId="0" animBg="1"/>
      <p:bldP spid="21529" grpId="0" animBg="1"/>
      <p:bldP spid="21530" grpId="0" animBg="1"/>
      <p:bldP spid="21531" grpId="0" animBg="1"/>
      <p:bldP spid="21532" grpId="0" animBg="1"/>
      <p:bldP spid="21533" grpId="0" animBg="1"/>
      <p:bldP spid="21536" grpId="0" animBg="1"/>
      <p:bldP spid="21537" grpId="0" animBg="1"/>
      <p:bldP spid="21538" grpId="0" animBg="1"/>
      <p:bldP spid="21539" grpId="0" animBg="1"/>
      <p:bldP spid="21540" grpId="0" animBg="1"/>
      <p:bldP spid="21541" grpId="0" animBg="1"/>
      <p:bldP spid="21542" grpId="0" animBg="1"/>
      <p:bldP spid="21543" grpId="0"/>
      <p:bldP spid="215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Line 16"/>
          <p:cNvSpPr>
            <a:spLocks noChangeShapeType="1"/>
          </p:cNvSpPr>
          <p:nvPr/>
        </p:nvSpPr>
        <p:spPr bwMode="auto">
          <a:xfrm flipV="1">
            <a:off x="2286000" y="4114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2400" dirty="0">
                <a:ea typeface="굴림" charset="0"/>
                <a:cs typeface="굴림" charset="0"/>
              </a:rPr>
              <a:t>Nodes </a:t>
            </a:r>
            <a:r>
              <a:rPr lang="de-DE" altLang="ko-KR" sz="2400" dirty="0" err="1">
                <a:ea typeface="굴림" charset="0"/>
                <a:cs typeface="굴림" charset="0"/>
              </a:rPr>
              <a:t>are</a:t>
            </a:r>
            <a:r>
              <a:rPr lang="de-DE" altLang="ko-KR" sz="2400" dirty="0">
                <a:ea typeface="굴림" charset="0"/>
                <a:cs typeface="굴림" charset="0"/>
              </a:rPr>
              <a:t> </a:t>
            </a:r>
            <a:r>
              <a:rPr lang="de-DE" altLang="ko-KR" sz="2400" dirty="0" err="1">
                <a:ea typeface="굴림" charset="0"/>
                <a:cs typeface="굴림" charset="0"/>
              </a:rPr>
              <a:t>extended</a:t>
            </a:r>
            <a:r>
              <a:rPr lang="de-DE" altLang="ko-KR" sz="2400" dirty="0">
                <a:ea typeface="굴림" charset="0"/>
                <a:cs typeface="굴림" charset="0"/>
              </a:rPr>
              <a:t>: An additional </a:t>
            </a:r>
            <a:r>
              <a:rPr lang="de-DE" altLang="ko-KR" sz="2400" dirty="0" err="1">
                <a:ea typeface="굴림" charset="0"/>
                <a:cs typeface="굴림" charset="0"/>
              </a:rPr>
              <a:t>field</a:t>
            </a:r>
            <a:r>
              <a:rPr lang="de-DE" altLang="ko-KR" sz="2400" dirty="0">
                <a:ea typeface="굴림" charset="0"/>
                <a:cs typeface="굴림" charset="0"/>
              </a:rPr>
              <a:t> </a:t>
            </a:r>
            <a:r>
              <a:rPr lang="de-DE" altLang="ko-KR" sz="2400" dirty="0" err="1">
                <a:ea typeface="굴림" charset="0"/>
                <a:cs typeface="굴림" charset="0"/>
              </a:rPr>
              <a:t>stores</a:t>
            </a:r>
            <a:r>
              <a:rPr lang="de-DE" altLang="ko-KR" sz="2400" dirty="0">
                <a:ea typeface="굴림" charset="0"/>
                <a:cs typeface="굴림" charset="0"/>
              </a:rPr>
              <a:t> </a:t>
            </a:r>
            <a:r>
              <a:rPr lang="de-DE" altLang="ko-KR" sz="2400" dirty="0" err="1">
                <a:ea typeface="굴림" charset="0"/>
                <a:cs typeface="굴림" charset="0"/>
              </a:rPr>
              <a:t>some</a:t>
            </a:r>
            <a:r>
              <a:rPr lang="de-DE" altLang="ko-KR" sz="2400" dirty="0">
                <a:ea typeface="굴림" charset="0"/>
                <a:cs typeface="굴림" charset="0"/>
              </a:rPr>
              <a:t> </a:t>
            </a:r>
            <a:r>
              <a:rPr lang="de-DE" altLang="ko-KR" sz="2400" dirty="0" err="1">
                <a:ea typeface="굴림" charset="0"/>
                <a:cs typeface="굴림" charset="0"/>
              </a:rPr>
              <a:t>information</a:t>
            </a:r>
            <a:endParaRPr lang="de-DE" altLang="ko-KR" sz="2400" dirty="0">
              <a:ea typeface="굴림" charset="0"/>
              <a:cs typeface="굴림" charset="0"/>
            </a:endParaRPr>
          </a:p>
          <a:p>
            <a:r>
              <a:rPr lang="de-DE" altLang="ko-KR" sz="2400" dirty="0" err="1">
                <a:ea typeface="굴림" charset="0"/>
                <a:cs typeface="굴림" charset="0"/>
              </a:rPr>
              <a:t>Example</a:t>
            </a:r>
            <a:r>
              <a:rPr lang="de-DE" altLang="ko-KR" sz="2400" dirty="0">
                <a:ea typeface="굴림" charset="0"/>
                <a:cs typeface="굴림" charset="0"/>
              </a:rPr>
              <a:t>: </a:t>
            </a:r>
            <a:r>
              <a:rPr lang="de-DE" altLang="ko-KR" sz="2400" dirty="0" err="1">
                <a:ea typeface="굴림" charset="0"/>
                <a:cs typeface="굴림" charset="0"/>
              </a:rPr>
              <a:t>Storing</a:t>
            </a:r>
            <a:r>
              <a:rPr lang="de-DE" altLang="ko-KR" sz="2400" dirty="0">
                <a:ea typeface="굴림" charset="0"/>
                <a:cs typeface="굴림" charset="0"/>
              </a:rPr>
              <a:t> </a:t>
            </a:r>
            <a:r>
              <a:rPr lang="de-DE" altLang="ko-KR" sz="2400" dirty="0" err="1">
                <a:ea typeface="굴림" charset="0"/>
                <a:cs typeface="굴림" charset="0"/>
              </a:rPr>
              <a:t>the</a:t>
            </a:r>
            <a:r>
              <a:rPr lang="de-DE" altLang="ko-KR" sz="2400" dirty="0">
                <a:ea typeface="굴림" charset="0"/>
                <a:cs typeface="굴림" charset="0"/>
              </a:rPr>
              <a:t> </a:t>
            </a:r>
            <a:r>
              <a:rPr lang="de-DE" altLang="ko-KR" sz="2400" dirty="0" err="1">
                <a:ea typeface="굴림" charset="0"/>
                <a:cs typeface="굴림" charset="0"/>
              </a:rPr>
              <a:t>gender</a:t>
            </a:r>
            <a:r>
              <a:rPr lang="de-DE" altLang="ko-KR" sz="2400" dirty="0">
                <a:ea typeface="굴림" charset="0"/>
                <a:cs typeface="굴림" charset="0"/>
              </a:rPr>
              <a:t> </a:t>
            </a:r>
            <a:r>
              <a:rPr lang="de-DE" altLang="ko-KR" sz="2400" dirty="0" err="1">
                <a:ea typeface="굴림" charset="0"/>
                <a:cs typeface="굴림" charset="0"/>
              </a:rPr>
              <a:t>of</a:t>
            </a:r>
            <a:r>
              <a:rPr lang="de-DE" altLang="ko-KR" sz="2400" dirty="0">
                <a:ea typeface="굴림" charset="0"/>
                <a:cs typeface="굴림" charset="0"/>
              </a:rPr>
              <a:t> </a:t>
            </a:r>
            <a:r>
              <a:rPr lang="de-DE" altLang="ko-KR" sz="2400" dirty="0" err="1">
                <a:ea typeface="굴림" charset="0"/>
                <a:cs typeface="굴림" charset="0"/>
              </a:rPr>
              <a:t>names</a:t>
            </a:r>
            <a:r>
              <a:rPr lang="de-DE" altLang="ko-KR" sz="2400" dirty="0">
                <a:ea typeface="굴림" charset="0"/>
                <a:cs typeface="굴림" charset="0"/>
              </a:rPr>
              <a:t>: 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657600" y="5181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2895600" y="5105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 flipV="1">
            <a:off x="2971800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429000" y="26670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2000">
                <a:ea typeface="굴림" charset="0"/>
                <a:cs typeface="굴림" charset="0"/>
              </a:rPr>
              <a:t>(</a:t>
            </a:r>
            <a:r>
              <a:rPr lang="de-DE" altLang="ko-KR" sz="2000">
                <a:ea typeface="굴림" charset="0"/>
                <a:cs typeface="굴림" charset="0"/>
              </a:rPr>
              <a:t>root)</a:t>
            </a:r>
            <a:br>
              <a:rPr lang="de-DE" altLang="ko-KR" sz="2000">
                <a:ea typeface="굴림" charset="0"/>
                <a:cs typeface="굴림" charset="0"/>
              </a:rPr>
            </a:br>
            <a:r>
              <a:rPr lang="de-DE" altLang="ko-KR" sz="2000" b="1">
                <a:ea typeface="굴림" charset="0"/>
                <a:cs typeface="굴림" charset="0"/>
              </a:rPr>
              <a:t>m(3), f(2)</a:t>
            </a:r>
            <a:r>
              <a:rPr lang="de-DE" altLang="ko-KR" sz="2000">
                <a:ea typeface="굴림" charset="0"/>
                <a:cs typeface="굴림" charset="0"/>
              </a:rPr>
              <a:t> 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3124200" y="3352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114800" y="3352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133600" y="3429000"/>
            <a:ext cx="1219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Ma</a:t>
            </a:r>
            <a:br>
              <a:rPr lang="de-DE" altLang="ko-KR" sz="2000">
                <a:ea typeface="굴림" charset="0"/>
                <a:cs typeface="굴림" charset="0"/>
              </a:rPr>
            </a:br>
            <a:r>
              <a:rPr lang="de-DE" altLang="ko-KR" sz="2000" b="1">
                <a:ea typeface="굴림" charset="0"/>
                <a:cs typeface="굴림" charset="0"/>
              </a:rPr>
              <a:t>m(3), f(1)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1524000" y="44958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lte&lt;</a:t>
            </a:r>
            <a:br>
              <a:rPr lang="de-DE" altLang="ko-KR" sz="2000">
                <a:ea typeface="굴림" charset="0"/>
                <a:cs typeface="굴림" charset="0"/>
              </a:rPr>
            </a:br>
            <a:r>
              <a:rPr lang="de-DE" altLang="ko-KR" sz="2000" b="1">
                <a:ea typeface="굴림" charset="0"/>
                <a:cs typeface="굴림" charset="0"/>
              </a:rPr>
              <a:t>m(1)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895600" y="449580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r</a:t>
            </a:r>
            <a:br>
              <a:rPr lang="de-DE" altLang="ko-KR" sz="2000">
                <a:ea typeface="굴림" charset="0"/>
                <a:cs typeface="굴림" charset="0"/>
              </a:rPr>
            </a:br>
            <a:r>
              <a:rPr lang="de-DE" altLang="ko-KR" sz="2000" b="1">
                <a:ea typeface="굴림" charset="0"/>
                <a:cs typeface="굴림" charset="0"/>
              </a:rPr>
              <a:t>m(2),f(1)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3581400" y="5486400"/>
            <a:ext cx="1219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ia&lt;</a:t>
            </a:r>
            <a:br>
              <a:rPr lang="de-DE" altLang="ko-KR" sz="2000">
                <a:ea typeface="굴림" charset="0"/>
                <a:cs typeface="굴림" charset="0"/>
              </a:rPr>
            </a:br>
            <a:r>
              <a:rPr lang="de-DE" altLang="ko-KR" sz="2000" b="1">
                <a:ea typeface="굴림" charset="0"/>
                <a:cs typeface="굴림" charset="0"/>
              </a:rPr>
              <a:t>m(1), f(1)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286000" y="54864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kus&lt;</a:t>
            </a:r>
            <a:br>
              <a:rPr lang="de-DE" altLang="ko-KR" sz="2000">
                <a:ea typeface="굴림" charset="0"/>
                <a:cs typeface="굴림" charset="0"/>
              </a:rPr>
            </a:br>
            <a:r>
              <a:rPr lang="de-DE" altLang="ko-KR" sz="2000" b="1">
                <a:ea typeface="굴림" charset="0"/>
                <a:cs typeface="굴림" charset="0"/>
              </a:rPr>
              <a:t>m(1)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3000" y="34290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2000">
                <a:ea typeface="굴림" charset="0"/>
                <a:cs typeface="굴림" charset="0"/>
              </a:rPr>
              <a:t>Jutta&lt;</a:t>
            </a:r>
            <a:br>
              <a:rPr lang="de-DE" altLang="ko-KR" sz="2000">
                <a:ea typeface="굴림" charset="0"/>
                <a:cs typeface="굴림" charset="0"/>
              </a:rPr>
            </a:br>
            <a:r>
              <a:rPr lang="de-DE" altLang="ko-KR" sz="2000" b="1">
                <a:ea typeface="굴림" charset="0"/>
                <a:cs typeface="굴림" charset="0"/>
              </a:rPr>
              <a:t>f(1)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34290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49530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21336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2895600" y="4876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1524000" y="487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3581400" y="5867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2286000" y="586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6172200" y="3124200"/>
            <a:ext cx="29718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ko-KR" dirty="0" smtClean="0">
                <a:ea typeface="굴림" charset="0"/>
                <a:cs typeface="굴림" charset="0"/>
              </a:rPr>
              <a:t>The classes can be found in the leaves.</a:t>
            </a:r>
          </a:p>
          <a:p>
            <a:pPr>
              <a:spcBef>
                <a:spcPct val="50000"/>
              </a:spcBef>
            </a:pPr>
            <a:r>
              <a:rPr lang="en-CA" altLang="ko-KR" dirty="0" smtClean="0">
                <a:ea typeface="굴림" charset="0"/>
                <a:cs typeface="굴림" charset="0"/>
              </a:rPr>
              <a:t>In intermediate nodes, the additional field stores the sum of the classes in the </a:t>
            </a:r>
            <a:r>
              <a:rPr lang="en-CA" altLang="ko-KR" dirty="0" err="1" smtClean="0">
                <a:ea typeface="굴림" charset="0"/>
                <a:cs typeface="굴림" charset="0"/>
              </a:rPr>
              <a:t>subtree</a:t>
            </a:r>
            <a:r>
              <a:rPr lang="en-CA" altLang="ko-KR" dirty="0" smtClean="0">
                <a:ea typeface="굴림" charset="0"/>
                <a:cs typeface="굴림" charset="0"/>
              </a:rPr>
              <a:t>.</a:t>
            </a:r>
            <a:endParaRPr lang="en-CA" altLang="ko-KR" dirty="0">
              <a:ea typeface="굴림" charset="0"/>
              <a:cs typeface="굴림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69850"/>
            <a:ext cx="6877050" cy="838200"/>
          </a:xfrm>
        </p:spPr>
        <p:txBody>
          <a:bodyPr/>
          <a:lstStyle/>
          <a:p>
            <a:pPr algn="l"/>
            <a:r>
              <a:rPr lang="en-US" altLang="ko-KR" sz="4000" dirty="0" smtClean="0">
                <a:ea typeface="굴림" charset="0"/>
                <a:cs typeface="굴림" charset="0"/>
              </a:rPr>
              <a:t>Storing additional information in PTs</a:t>
            </a:r>
            <a:endParaRPr lang="en-US" sz="4000" dirty="0"/>
          </a:p>
        </p:txBody>
      </p:sp>
      <p:sp>
        <p:nvSpPr>
          <p:cNvPr id="2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2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92365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4" y="171450"/>
            <a:ext cx="8328025" cy="838200"/>
          </a:xfrm>
        </p:spPr>
        <p:txBody>
          <a:bodyPr/>
          <a:lstStyle/>
          <a:p>
            <a:pPr algn="l"/>
            <a:r>
              <a:rPr lang="en-US" altLang="ko-KR" sz="3600" dirty="0" smtClean="0">
                <a:ea typeface="굴림" charset="0"/>
                <a:cs typeface="굴림" charset="0"/>
              </a:rPr>
              <a:t>Application: Base form </a:t>
            </a:r>
            <a:br>
              <a:rPr lang="en-US" altLang="ko-KR" sz="3600" dirty="0" smtClean="0">
                <a:ea typeface="굴림" charset="0"/>
                <a:cs typeface="굴림" charset="0"/>
              </a:rPr>
            </a:br>
            <a:r>
              <a:rPr lang="en-US" altLang="ko-KR" sz="3600" dirty="0" smtClean="0">
                <a:ea typeface="굴림" charset="0"/>
                <a:cs typeface="굴림" charset="0"/>
              </a:rPr>
              <a:t>reduction (Lemmatization)</a:t>
            </a:r>
            <a:endParaRPr lang="en-US" altLang="ko-KR" sz="3600" dirty="0">
              <a:ea typeface="굴림" charset="0"/>
              <a:cs typeface="굴림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4953000"/>
          </a:xfrm>
        </p:spPr>
        <p:txBody>
          <a:bodyPr/>
          <a:lstStyle/>
          <a:p>
            <a:pPr>
              <a:tabLst>
                <a:tab pos="762000" algn="l"/>
                <a:tab pos="2476500" algn="l"/>
              </a:tabLst>
            </a:pPr>
            <a:r>
              <a:rPr lang="en-CA" altLang="ko-KR" sz="1800" dirty="0" smtClean="0">
                <a:ea typeface="굴림" charset="0"/>
                <a:cs typeface="굴림" charset="0"/>
              </a:rPr>
              <a:t>Given: List of words with reduction rules</a:t>
            </a:r>
          </a:p>
          <a:p>
            <a:pPr>
              <a:buFontTx/>
              <a:buNone/>
              <a:tabLst>
                <a:tab pos="762000" algn="l"/>
                <a:tab pos="2476500" algn="l"/>
              </a:tabLst>
            </a:pP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CA" altLang="ko-KR" sz="1400" dirty="0" err="1" smtClean="0">
                <a:latin typeface="Courier New" charset="0"/>
                <a:ea typeface="굴림" charset="0"/>
                <a:cs typeface="굴림" charset="0"/>
              </a:rPr>
              <a:t>Haus</a:t>
            </a: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0</a:t>
            </a:r>
          </a:p>
          <a:p>
            <a:pPr>
              <a:buFontTx/>
              <a:buNone/>
              <a:tabLst>
                <a:tab pos="762000" algn="l"/>
                <a:tab pos="2476500" algn="l"/>
              </a:tabLst>
            </a:pP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CA" altLang="ko-KR" sz="1400" dirty="0" err="1" smtClean="0">
                <a:latin typeface="Courier New" charset="0"/>
                <a:ea typeface="굴림" charset="0"/>
                <a:cs typeface="굴림" charset="0"/>
              </a:rPr>
              <a:t>Hauses</a:t>
            </a: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2</a:t>
            </a:r>
          </a:p>
          <a:p>
            <a:pPr>
              <a:buFontTx/>
              <a:buNone/>
              <a:tabLst>
                <a:tab pos="762000" algn="l"/>
                <a:tab pos="2476500" algn="l"/>
              </a:tabLst>
            </a:pP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CA" altLang="ko-KR" sz="1400" dirty="0" err="1" smtClean="0">
                <a:latin typeface="Courier New" charset="0"/>
                <a:ea typeface="굴림" charset="0"/>
                <a:cs typeface="굴림" charset="0"/>
              </a:rPr>
              <a:t>Häuser</a:t>
            </a: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5aus</a:t>
            </a:r>
          </a:p>
          <a:p>
            <a:pPr>
              <a:buFontTx/>
              <a:buNone/>
              <a:tabLst>
                <a:tab pos="762000" algn="l"/>
                <a:tab pos="2476500" algn="l"/>
              </a:tabLst>
            </a:pP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CA" altLang="ko-KR" sz="1400" dirty="0" err="1" smtClean="0">
                <a:latin typeface="Courier New" charset="0"/>
                <a:ea typeface="굴림" charset="0"/>
                <a:cs typeface="굴림" charset="0"/>
              </a:rPr>
              <a:t>Maus</a:t>
            </a: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0</a:t>
            </a:r>
          </a:p>
          <a:p>
            <a:pPr>
              <a:buFontTx/>
              <a:buNone/>
              <a:tabLst>
                <a:tab pos="762000" algn="l"/>
                <a:tab pos="2476500" algn="l"/>
              </a:tabLst>
            </a:pP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CA" altLang="ko-KR" sz="1400" dirty="0" err="1" smtClean="0">
                <a:latin typeface="Courier New" charset="0"/>
                <a:ea typeface="굴림" charset="0"/>
                <a:cs typeface="굴림" charset="0"/>
              </a:rPr>
              <a:t>Mäuse</a:t>
            </a: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4aus</a:t>
            </a:r>
          </a:p>
          <a:p>
            <a:pPr>
              <a:buFontTx/>
              <a:buNone/>
              <a:tabLst>
                <a:tab pos="762000" algn="l"/>
                <a:tab pos="2476500" algn="l"/>
              </a:tabLst>
            </a:pP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CA" altLang="ko-KR" sz="1400" dirty="0" err="1" smtClean="0">
                <a:latin typeface="Courier New" charset="0"/>
                <a:ea typeface="굴림" charset="0"/>
                <a:cs typeface="굴림" charset="0"/>
              </a:rPr>
              <a:t>Bau</a:t>
            </a: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	0</a:t>
            </a:r>
          </a:p>
          <a:p>
            <a:pPr>
              <a:buFontTx/>
              <a:buNone/>
              <a:tabLst>
                <a:tab pos="762000" algn="l"/>
                <a:tab pos="2476500" algn="l"/>
              </a:tabLst>
            </a:pP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CA" altLang="ko-KR" sz="1400" dirty="0" err="1" smtClean="0">
                <a:latin typeface="Courier New" charset="0"/>
                <a:ea typeface="굴림" charset="0"/>
                <a:cs typeface="굴림" charset="0"/>
              </a:rPr>
              <a:t>Baus</a:t>
            </a: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1</a:t>
            </a:r>
          </a:p>
          <a:p>
            <a:pPr>
              <a:buFontTx/>
              <a:buNone/>
              <a:tabLst>
                <a:tab pos="762000" algn="l"/>
                <a:tab pos="2476500" algn="l"/>
              </a:tabLst>
            </a:pP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CA" altLang="ko-KR" sz="1400" dirty="0" err="1" smtClean="0">
                <a:latin typeface="Courier New" charset="0"/>
                <a:ea typeface="굴림" charset="0"/>
                <a:cs typeface="굴림" charset="0"/>
              </a:rPr>
              <a:t>Aus</a:t>
            </a: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	0	</a:t>
            </a:r>
            <a:endParaRPr lang="en-CA" altLang="ko-KR" sz="1400" dirty="0" smtClean="0">
              <a:ea typeface="굴림" charset="0"/>
              <a:cs typeface="굴림" charset="0"/>
            </a:endParaRPr>
          </a:p>
          <a:p>
            <a:pPr>
              <a:tabLst>
                <a:tab pos="762000" algn="l"/>
                <a:tab pos="2476500" algn="l"/>
              </a:tabLst>
            </a:pPr>
            <a:r>
              <a:rPr lang="en-CA" altLang="ko-KR" sz="1800" dirty="0" smtClean="0">
                <a:ea typeface="굴림" charset="0"/>
                <a:cs typeface="굴림" charset="0"/>
              </a:rPr>
              <a:t>Reduction: integer </a:t>
            </a:r>
            <a:r>
              <a:rPr lang="en-CA" altLang="ko-KR" sz="1800" i="1" dirty="0" smtClean="0">
                <a:ea typeface="굴림" charset="0"/>
                <a:cs typeface="굴림" charset="0"/>
              </a:rPr>
              <a:t>n</a:t>
            </a:r>
            <a:r>
              <a:rPr lang="en-CA" altLang="ko-KR" sz="1800" dirty="0" smtClean="0">
                <a:ea typeface="굴림" charset="0"/>
                <a:cs typeface="굴림" charset="0"/>
              </a:rPr>
              <a:t> and (possible empty) string </a:t>
            </a:r>
            <a:r>
              <a:rPr lang="en-CA" altLang="ko-KR" sz="1800" i="1" dirty="0" smtClean="0">
                <a:ea typeface="굴림" charset="0"/>
                <a:cs typeface="굴림" charset="0"/>
              </a:rPr>
              <a:t>x</a:t>
            </a:r>
            <a:r>
              <a:rPr lang="en-CA" altLang="ko-KR" sz="1800" dirty="0" smtClean="0">
                <a:ea typeface="굴림" charset="0"/>
                <a:cs typeface="굴림" charset="0"/>
              </a:rPr>
              <a:t>.</a:t>
            </a:r>
          </a:p>
          <a:p>
            <a:pPr>
              <a:tabLst>
                <a:tab pos="762000" algn="l"/>
                <a:tab pos="2476500" algn="l"/>
              </a:tabLst>
            </a:pPr>
            <a:r>
              <a:rPr lang="en-CA" altLang="ko-KR" sz="1800" dirty="0" smtClean="0">
                <a:ea typeface="굴림" charset="0"/>
                <a:cs typeface="굴림" charset="0"/>
              </a:rPr>
              <a:t>read: cut </a:t>
            </a:r>
            <a:r>
              <a:rPr lang="en-CA" altLang="ko-KR" sz="1800" i="1" dirty="0" smtClean="0">
                <a:ea typeface="굴림" charset="0"/>
                <a:cs typeface="굴림" charset="0"/>
              </a:rPr>
              <a:t>n</a:t>
            </a:r>
            <a:r>
              <a:rPr lang="en-CA" altLang="ko-KR" sz="1800" dirty="0" smtClean="0">
                <a:ea typeface="굴림" charset="0"/>
                <a:cs typeface="굴림" charset="0"/>
              </a:rPr>
              <a:t> characters (bytes) from behind and attach </a:t>
            </a:r>
            <a:r>
              <a:rPr lang="en-CA" altLang="ko-KR" sz="1800" i="1" dirty="0" smtClean="0">
                <a:ea typeface="굴림" charset="0"/>
                <a:cs typeface="굴림" charset="0"/>
              </a:rPr>
              <a:t>x</a:t>
            </a:r>
            <a:r>
              <a:rPr lang="en-CA" altLang="ko-KR" sz="1800" dirty="0" smtClean="0">
                <a:ea typeface="굴림" charset="0"/>
                <a:cs typeface="굴림" charset="0"/>
              </a:rPr>
              <a:t>.</a:t>
            </a:r>
          </a:p>
          <a:p>
            <a:pPr>
              <a:tabLst>
                <a:tab pos="762000" algn="l"/>
                <a:tab pos="2476500" algn="l"/>
              </a:tabLst>
            </a:pPr>
            <a:r>
              <a:rPr lang="en-CA" altLang="ko-KR" sz="1800" dirty="0" smtClean="0">
                <a:ea typeface="굴림" charset="0"/>
                <a:cs typeface="굴림" charset="0"/>
              </a:rPr>
              <a:t>ambiguous cases: multiple instructions:</a:t>
            </a:r>
            <a:br>
              <a:rPr lang="en-CA" altLang="ko-KR" sz="1800" dirty="0" smtClean="0">
                <a:ea typeface="굴림" charset="0"/>
                <a:cs typeface="굴림" charset="0"/>
              </a:rPr>
            </a:b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Fang		0; 0en</a:t>
            </a:r>
          </a:p>
          <a:p>
            <a:pPr>
              <a:tabLst>
                <a:tab pos="762000" algn="l"/>
                <a:tab pos="2476500" algn="l"/>
              </a:tabLst>
            </a:pPr>
            <a:r>
              <a:rPr lang="en-CA" altLang="ko-KR" sz="1800" dirty="0" smtClean="0">
                <a:ea typeface="굴림" charset="0"/>
                <a:cs typeface="굴림" charset="0"/>
              </a:rPr>
              <a:t>inflection removal for verbs (German-specific): remove first string occurrence after operator #</a:t>
            </a:r>
            <a:br>
              <a:rPr lang="en-CA" altLang="ko-KR" sz="1800" dirty="0" smtClean="0">
                <a:ea typeface="굴림" charset="0"/>
                <a:cs typeface="굴림" charset="0"/>
              </a:rPr>
            </a:br>
            <a:r>
              <a:rPr lang="en-CA" altLang="ko-KR" sz="1400" dirty="0" err="1" smtClean="0">
                <a:latin typeface="Courier New" charset="0"/>
                <a:ea typeface="굴림" charset="0"/>
                <a:cs typeface="굴림" charset="0"/>
              </a:rPr>
              <a:t>geschienen</a:t>
            </a: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	5einen#ge</a:t>
            </a:r>
            <a:r>
              <a:rPr lang="en-CA" altLang="ko-KR" sz="2800" dirty="0" smtClean="0">
                <a:latin typeface="Courier New" charset="0"/>
                <a:ea typeface="굴림" charset="0"/>
                <a:cs typeface="굴림" charset="0"/>
              </a:rPr>
              <a:t>		</a:t>
            </a:r>
          </a:p>
          <a:p>
            <a:pPr marL="0" indent="0">
              <a:buNone/>
              <a:tabLst>
                <a:tab pos="762000" algn="l"/>
                <a:tab pos="2476500" algn="l"/>
              </a:tabLst>
            </a:pPr>
            <a:endParaRPr lang="en-CA" altLang="ko-KR" sz="1800" dirty="0" smtClean="0">
              <a:ea typeface="굴림" charset="0"/>
              <a:cs typeface="굴림" charset="0"/>
            </a:endParaRPr>
          </a:p>
          <a:p>
            <a:pPr>
              <a:buFontTx/>
              <a:buNone/>
              <a:tabLst>
                <a:tab pos="762000" algn="l"/>
                <a:tab pos="2476500" algn="l"/>
              </a:tabLst>
            </a:pPr>
            <a:r>
              <a:rPr lang="en-CA" altLang="ko-KR" sz="1800" dirty="0" smtClean="0">
                <a:ea typeface="굴림" charset="0"/>
                <a:cs typeface="굴림" charset="0"/>
              </a:rPr>
              <a:t/>
            </a:r>
            <a:br>
              <a:rPr lang="en-CA" altLang="ko-KR" sz="1800" dirty="0" smtClean="0">
                <a:ea typeface="굴림" charset="0"/>
                <a:cs typeface="굴림" charset="0"/>
              </a:rPr>
            </a:br>
            <a:r>
              <a:rPr lang="en-CA" altLang="ko-KR" sz="1800" dirty="0" smtClean="0">
                <a:ea typeface="굴림" charset="0"/>
                <a:cs typeface="굴림" charset="0"/>
              </a:rPr>
              <a:t/>
            </a:r>
            <a:br>
              <a:rPr lang="en-CA" altLang="ko-KR" sz="1800" dirty="0" smtClean="0">
                <a:ea typeface="굴림" charset="0"/>
                <a:cs typeface="굴림" charset="0"/>
              </a:rPr>
            </a:br>
            <a:endParaRPr lang="en-CA" altLang="ko-KR" sz="1800" dirty="0">
              <a:ea typeface="굴림" charset="0"/>
              <a:cs typeface="굴림" charset="0"/>
            </a:endParaRPr>
          </a:p>
        </p:txBody>
      </p:sp>
      <p:sp>
        <p:nvSpPr>
          <p:cNvPr id="4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26381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Finite State Transducer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b="1" dirty="0" smtClean="0"/>
              <a:t>finite state transducer </a:t>
            </a:r>
            <a:r>
              <a:rPr lang="en-US" sz="1800" dirty="0" smtClean="0"/>
              <a:t>is a 6-tuple </a:t>
            </a:r>
            <a:r>
              <a:rPr lang="en-US" sz="1800" b="1" dirty="0" smtClean="0"/>
              <a:t>FST</a:t>
            </a:r>
            <a:r>
              <a:rPr lang="en-US" sz="1800" dirty="0" smtClean="0"/>
              <a:t>=(</a:t>
            </a:r>
            <a:r>
              <a:rPr lang="en-US" sz="1800" i="1" dirty="0" err="1" smtClean="0"/>
              <a:t>Φ</a:t>
            </a:r>
            <a:r>
              <a:rPr lang="en-US" sz="1800" i="1" dirty="0" err="1"/>
              <a:t>,Σ</a:t>
            </a:r>
            <a:r>
              <a:rPr lang="en-US" sz="1800" i="1" dirty="0" err="1" smtClean="0"/>
              <a:t>,Γ,</a:t>
            </a:r>
            <a:r>
              <a:rPr lang="en-US" sz="1800" i="1" dirty="0" err="1"/>
              <a:t>δ,S,F</a:t>
            </a:r>
            <a:r>
              <a:rPr lang="en-US" sz="1800" dirty="0"/>
              <a:t>)</a:t>
            </a:r>
            <a:r>
              <a:rPr lang="en-US" sz="1800" dirty="0" smtClean="0"/>
              <a:t> and consists of</a:t>
            </a:r>
          </a:p>
          <a:p>
            <a:r>
              <a:rPr lang="en-US" sz="1800" dirty="0">
                <a:sym typeface="Symbol"/>
              </a:rPr>
              <a:t>set of states </a:t>
            </a:r>
            <a:r>
              <a:rPr lang="en-US" sz="1800" dirty="0" err="1">
                <a:sym typeface="Symbol"/>
              </a:rPr>
              <a:t>Φ</a:t>
            </a:r>
            <a:endParaRPr lang="en-US" sz="1800" dirty="0">
              <a:sym typeface="Symbol"/>
            </a:endParaRPr>
          </a:p>
          <a:p>
            <a:r>
              <a:rPr lang="en-US" sz="1800" dirty="0">
                <a:sym typeface="Symbol"/>
              </a:rPr>
              <a:t>input alphabet </a:t>
            </a:r>
            <a:r>
              <a:rPr lang="en-US" sz="1800" dirty="0" err="1">
                <a:sym typeface="Symbol"/>
              </a:rPr>
              <a:t>Σ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err="1">
                <a:sym typeface="Symbol"/>
              </a:rPr>
              <a:t>disjunct</a:t>
            </a:r>
            <a:r>
              <a:rPr lang="en-US" sz="1800" dirty="0">
                <a:sym typeface="Symbol"/>
              </a:rPr>
              <a:t> with </a:t>
            </a:r>
            <a:r>
              <a:rPr lang="en-US" sz="1800" dirty="0" err="1" smtClean="0">
                <a:sym typeface="Symbol"/>
              </a:rPr>
              <a:t>Φ</a:t>
            </a:r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output alphabet </a:t>
            </a:r>
            <a:r>
              <a:rPr lang="en-US" sz="1800" dirty="0" err="1" smtClean="0">
                <a:sym typeface="Symbol"/>
              </a:rPr>
              <a:t>Γ</a:t>
            </a:r>
            <a:r>
              <a:rPr lang="en-US" sz="1800" dirty="0" smtClean="0">
                <a:sym typeface="Symbol"/>
              </a:rPr>
              <a:t>, </a:t>
            </a:r>
            <a:r>
              <a:rPr lang="en-US" sz="1800" dirty="0" err="1" smtClean="0">
                <a:sym typeface="Symbol"/>
              </a:rPr>
              <a:t>disjunct</a:t>
            </a:r>
            <a:r>
              <a:rPr lang="en-US" sz="1800" dirty="0" smtClean="0">
                <a:sym typeface="Symbol"/>
              </a:rPr>
              <a:t> with </a:t>
            </a:r>
            <a:r>
              <a:rPr lang="en-US" sz="1800" dirty="0" err="1" smtClean="0">
                <a:sym typeface="Symbol"/>
              </a:rPr>
              <a:t>Φ</a:t>
            </a:r>
            <a:endParaRPr lang="en-US" sz="1800" dirty="0">
              <a:sym typeface="Symbol"/>
            </a:endParaRPr>
          </a:p>
          <a:p>
            <a:r>
              <a:rPr lang="en-US" sz="1800" dirty="0" smtClean="0">
                <a:sym typeface="Symbol"/>
              </a:rPr>
              <a:t>set of start states </a:t>
            </a:r>
            <a:r>
              <a:rPr lang="en-US" sz="1800" dirty="0">
                <a:sym typeface="Symbol"/>
              </a:rPr>
              <a:t>SΦ</a:t>
            </a:r>
          </a:p>
          <a:p>
            <a:r>
              <a:rPr lang="en-US" sz="1800" dirty="0">
                <a:sym typeface="Symbol"/>
              </a:rPr>
              <a:t>set of final states FΦ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transition function </a:t>
            </a:r>
            <a:r>
              <a:rPr lang="en-US" sz="1800" dirty="0">
                <a:sym typeface="Symbol"/>
              </a:rPr>
              <a:t></a:t>
            </a:r>
            <a:r>
              <a:rPr lang="en-US" sz="1800" dirty="0" smtClean="0">
                <a:sym typeface="Symbol"/>
              </a:rPr>
              <a:t></a:t>
            </a:r>
          </a:p>
          <a:p>
            <a:endParaRPr lang="en-US" sz="1800" dirty="0">
              <a:sym typeface="Symbol"/>
            </a:endParaRPr>
          </a:p>
          <a:p>
            <a:pPr marL="0" indent="0">
              <a:buNone/>
            </a:pPr>
            <a:r>
              <a:rPr lang="en-US" sz="1800" dirty="0" smtClean="0"/>
              <a:t>An </a:t>
            </a:r>
            <a:r>
              <a:rPr lang="en-US" sz="1800" b="1" dirty="0" smtClean="0"/>
              <a:t>FST</a:t>
            </a:r>
            <a:r>
              <a:rPr lang="en-US" sz="1800" dirty="0" smtClean="0"/>
              <a:t> is essentially an FSA with two tapes. It is useful to think about them as input tape and output tape, or upper tape and lower tape.</a:t>
            </a:r>
          </a:p>
          <a:p>
            <a:pPr marL="0" indent="0">
              <a:buNone/>
            </a:pPr>
            <a:r>
              <a:rPr lang="en-US" sz="1800" dirty="0" smtClean="0"/>
              <a:t>An FST transduces an input string x to an output string y if there is a sequence of transitions that starts with a start state and ends with a final state and has x as its input and y as its output string.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FSTs accept </a:t>
            </a:r>
            <a:r>
              <a:rPr lang="en-US" sz="1800" b="1" dirty="0" smtClean="0"/>
              <a:t>regular relations</a:t>
            </a:r>
            <a:r>
              <a:rPr lang="en-US" sz="1800" dirty="0" smtClean="0"/>
              <a:t>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041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altLang="ko-KR" dirty="0" smtClean="0">
                <a:ea typeface="굴림" charset="0"/>
                <a:cs typeface="굴림" charset="0"/>
              </a:rPr>
              <a:t>Base form </a:t>
            </a:r>
            <a:r>
              <a:rPr lang="de-DE" altLang="ko-KR" dirty="0" err="1" smtClean="0">
                <a:ea typeface="굴림" charset="0"/>
                <a:cs typeface="굴림" charset="0"/>
              </a:rPr>
              <a:t>reduction</a:t>
            </a:r>
            <a:r>
              <a:rPr lang="de-DE" altLang="ko-KR" dirty="0" smtClean="0">
                <a:ea typeface="굴림" charset="0"/>
                <a:cs typeface="굴림" charset="0"/>
              </a:rPr>
              <a:t> II</a:t>
            </a:r>
            <a:endParaRPr lang="de-DE" altLang="ko-KR" dirty="0">
              <a:ea typeface="굴림" charset="0"/>
              <a:cs typeface="굴림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400" dirty="0" smtClean="0">
                <a:ea typeface="굴림" charset="0"/>
                <a:cs typeface="굴림" charset="0"/>
              </a:rPr>
              <a:t>PT  is built from reversed words, the reduction rules are stored in the nodes. "&lt;"  denotes start-of-word.</a:t>
            </a:r>
          </a:p>
          <a:p>
            <a:endParaRPr lang="en-US" altLang="ko-KR" sz="2400" dirty="0" smtClean="0">
              <a:ea typeface="굴림" charset="0"/>
              <a:cs typeface="굴림" charset="0"/>
            </a:endParaRPr>
          </a:p>
          <a:p>
            <a:endParaRPr lang="en-US" altLang="ko-KR" sz="2400" dirty="0" smtClean="0">
              <a:ea typeface="굴림" charset="0"/>
              <a:cs typeface="굴림" charset="0"/>
            </a:endParaRPr>
          </a:p>
          <a:p>
            <a:endParaRPr lang="en-US" altLang="ko-KR" sz="2400" dirty="0" smtClean="0">
              <a:ea typeface="굴림" charset="0"/>
              <a:cs typeface="굴림" charset="0"/>
            </a:endParaRPr>
          </a:p>
          <a:p>
            <a:endParaRPr lang="en-US" altLang="ko-KR" sz="2400" dirty="0" smtClean="0">
              <a:ea typeface="굴림" charset="0"/>
              <a:cs typeface="굴림" charset="0"/>
            </a:endParaRPr>
          </a:p>
          <a:p>
            <a:endParaRPr lang="en-US" altLang="ko-KR" sz="2400" dirty="0" smtClean="0">
              <a:ea typeface="굴림" charset="0"/>
              <a:cs typeface="굴림" charset="0"/>
            </a:endParaRPr>
          </a:p>
          <a:p>
            <a:endParaRPr lang="en-US" altLang="ko-KR" sz="2400" dirty="0" smtClean="0">
              <a:ea typeface="굴림" charset="0"/>
              <a:cs typeface="굴림" charset="0"/>
            </a:endParaRPr>
          </a:p>
          <a:p>
            <a:endParaRPr lang="en-US" altLang="ko-KR" sz="2400" dirty="0" smtClean="0">
              <a:ea typeface="굴림" charset="0"/>
              <a:cs typeface="굴림" charset="0"/>
            </a:endParaRPr>
          </a:p>
          <a:p>
            <a:endParaRPr lang="en-US" altLang="ko-KR" sz="2400" dirty="0">
              <a:ea typeface="굴림" charset="0"/>
              <a:cs typeface="굴림" charset="0"/>
            </a:endParaRPr>
          </a:p>
        </p:txBody>
      </p:sp>
      <p:grpSp>
        <p:nvGrpSpPr>
          <p:cNvPr id="12353" name="Group 65"/>
          <p:cNvGrpSpPr>
            <a:grpSpLocks/>
          </p:cNvGrpSpPr>
          <p:nvPr/>
        </p:nvGrpSpPr>
        <p:grpSpPr bwMode="auto">
          <a:xfrm>
            <a:off x="228600" y="2362200"/>
            <a:ext cx="6019800" cy="3124200"/>
            <a:chOff x="192" y="1344"/>
            <a:chExt cx="5280" cy="2256"/>
          </a:xfrm>
        </p:grpSpPr>
        <p:sp>
          <p:nvSpPr>
            <p:cNvPr id="12344" name="Line 56"/>
            <p:cNvSpPr>
              <a:spLocks noChangeShapeType="1"/>
            </p:cNvSpPr>
            <p:nvPr/>
          </p:nvSpPr>
          <p:spPr bwMode="auto">
            <a:xfrm flipH="1">
              <a:off x="115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Line 57"/>
            <p:cNvSpPr>
              <a:spLocks noChangeShapeType="1"/>
            </p:cNvSpPr>
            <p:nvPr/>
          </p:nvSpPr>
          <p:spPr bwMode="auto">
            <a:xfrm flipH="1">
              <a:off x="1536" y="1776"/>
              <a:ext cx="72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Line 58"/>
            <p:cNvSpPr>
              <a:spLocks noChangeShapeType="1"/>
            </p:cNvSpPr>
            <p:nvPr/>
          </p:nvSpPr>
          <p:spPr bwMode="auto">
            <a:xfrm>
              <a:off x="3456" y="17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Line 59"/>
            <p:cNvSpPr>
              <a:spLocks noChangeShapeType="1"/>
            </p:cNvSpPr>
            <p:nvPr/>
          </p:nvSpPr>
          <p:spPr bwMode="auto">
            <a:xfrm>
              <a:off x="4416" y="177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Line 60"/>
            <p:cNvSpPr>
              <a:spLocks noChangeShapeType="1"/>
            </p:cNvSpPr>
            <p:nvPr/>
          </p:nvSpPr>
          <p:spPr bwMode="auto">
            <a:xfrm flipH="1" flipV="1">
              <a:off x="2496" y="2112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 flipV="1">
              <a:off x="768" y="2880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 flipH="1" flipV="1">
              <a:off x="1920" y="2880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1" name="Line 63"/>
            <p:cNvSpPr>
              <a:spLocks noChangeShapeType="1"/>
            </p:cNvSpPr>
            <p:nvPr/>
          </p:nvSpPr>
          <p:spPr bwMode="auto">
            <a:xfrm flipH="1" flipV="1">
              <a:off x="2016" y="2832"/>
              <a:ext cx="14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12" name="Group 24"/>
            <p:cNvGrpSpPr>
              <a:grpSpLocks/>
            </p:cNvGrpSpPr>
            <p:nvPr/>
          </p:nvGrpSpPr>
          <p:grpSpPr bwMode="auto">
            <a:xfrm>
              <a:off x="1440" y="1344"/>
              <a:ext cx="3168" cy="432"/>
              <a:chOff x="2400" y="1200"/>
              <a:chExt cx="912" cy="432"/>
            </a:xfrm>
          </p:grpSpPr>
          <p:sp>
            <p:nvSpPr>
              <p:cNvPr id="12296" name="Rectangle 8"/>
              <p:cNvSpPr>
                <a:spLocks noChangeArrowheads="1"/>
              </p:cNvSpPr>
              <p:nvPr/>
            </p:nvSpPr>
            <p:spPr bwMode="auto">
              <a:xfrm>
                <a:off x="2400" y="1200"/>
                <a:ext cx="91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de-DE" sz="2000">
                    <a:ea typeface="굴림" charset="0"/>
                    <a:cs typeface="굴림" charset="0"/>
                  </a:rPr>
                  <a:t>(</a:t>
                </a:r>
                <a:r>
                  <a:rPr lang="de-DE" altLang="ko-KR" sz="2000">
                    <a:ea typeface="굴림" charset="0"/>
                    <a:cs typeface="굴림" charset="0"/>
                  </a:rPr>
                  <a:t>root)</a:t>
                </a:r>
                <a:br>
                  <a:rPr lang="de-DE" altLang="ko-KR" sz="2000">
                    <a:ea typeface="굴림" charset="0"/>
                    <a:cs typeface="굴림" charset="0"/>
                  </a:rPr>
                </a:br>
                <a:r>
                  <a:rPr lang="de-DE" altLang="ko-KR" sz="2000" b="1">
                    <a:ea typeface="굴림" charset="0"/>
                    <a:cs typeface="굴림" charset="0"/>
                  </a:rPr>
                  <a:t>5aus(1), 4aus(1), 2(1),1(1),0(4)</a:t>
                </a:r>
                <a:endParaRPr lang="de-DE" altLang="ko-KR" sz="2000">
                  <a:ea typeface="굴림" charset="0"/>
                  <a:cs typeface="굴림" charset="0"/>
                </a:endParaRPr>
              </a:p>
            </p:txBody>
          </p:sp>
          <p:sp>
            <p:nvSpPr>
              <p:cNvPr id="12305" name="Line 17"/>
              <p:cNvSpPr>
                <a:spLocks noChangeShapeType="1"/>
              </p:cNvSpPr>
              <p:nvPr/>
            </p:nvSpPr>
            <p:spPr bwMode="auto">
              <a:xfrm>
                <a:off x="2400" y="144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3" name="Group 25"/>
            <p:cNvGrpSpPr>
              <a:grpSpLocks/>
            </p:cNvGrpSpPr>
            <p:nvPr/>
          </p:nvGrpSpPr>
          <p:grpSpPr bwMode="auto">
            <a:xfrm>
              <a:off x="384" y="1872"/>
              <a:ext cx="864" cy="480"/>
              <a:chOff x="1584" y="1680"/>
              <a:chExt cx="768" cy="480"/>
            </a:xfrm>
          </p:grpSpPr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2000">
                    <a:ea typeface="굴림" charset="0"/>
                    <a:cs typeface="굴림" charset="0"/>
                  </a:rPr>
                  <a:t>uab&lt;</a:t>
                </a:r>
                <a:br>
                  <a:rPr lang="de-DE" altLang="ko-KR" sz="2000">
                    <a:ea typeface="굴림" charset="0"/>
                    <a:cs typeface="굴림" charset="0"/>
                  </a:rPr>
                </a:br>
                <a:r>
                  <a:rPr lang="de-DE" altLang="ko-KR" sz="2000" b="1">
                    <a:ea typeface="굴림" charset="0"/>
                    <a:cs typeface="굴림" charset="0"/>
                  </a:rPr>
                  <a:t>0(1)</a:t>
                </a:r>
              </a:p>
            </p:txBody>
          </p:sp>
          <p:sp>
            <p:nvSpPr>
              <p:cNvPr id="12307" name="Line 19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4" name="Group 26"/>
            <p:cNvGrpSpPr>
              <a:grpSpLocks/>
            </p:cNvGrpSpPr>
            <p:nvPr/>
          </p:nvGrpSpPr>
          <p:grpSpPr bwMode="auto">
            <a:xfrm>
              <a:off x="1632" y="1872"/>
              <a:ext cx="1344" cy="480"/>
              <a:chOff x="1584" y="1680"/>
              <a:chExt cx="768" cy="480"/>
            </a:xfrm>
          </p:grpSpPr>
          <p:sp>
            <p:nvSpPr>
              <p:cNvPr id="12315" name="Rectangle 27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2000">
                    <a:ea typeface="굴림" charset="0"/>
                    <a:cs typeface="굴림" charset="0"/>
                  </a:rPr>
                  <a:t>s</a:t>
                </a:r>
                <a:br>
                  <a:rPr lang="de-DE" altLang="ko-KR" sz="2000">
                    <a:ea typeface="굴림" charset="0"/>
                    <a:cs typeface="굴림" charset="0"/>
                  </a:rPr>
                </a:br>
                <a:r>
                  <a:rPr lang="de-DE" altLang="ko-KR" sz="2000" b="1">
                    <a:ea typeface="굴림" charset="0"/>
                    <a:cs typeface="굴림" charset="0"/>
                  </a:rPr>
                  <a:t>2(1),1(1),0(3)</a:t>
                </a:r>
              </a:p>
            </p:txBody>
          </p:sp>
          <p:sp>
            <p:nvSpPr>
              <p:cNvPr id="12316" name="Line 28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0" name="Group 32"/>
            <p:cNvGrpSpPr>
              <a:grpSpLocks/>
            </p:cNvGrpSpPr>
            <p:nvPr/>
          </p:nvGrpSpPr>
          <p:grpSpPr bwMode="auto">
            <a:xfrm>
              <a:off x="3216" y="1872"/>
              <a:ext cx="864" cy="480"/>
              <a:chOff x="1584" y="1680"/>
              <a:chExt cx="768" cy="480"/>
            </a:xfrm>
          </p:grpSpPr>
          <p:sp>
            <p:nvSpPr>
              <p:cNvPr id="12321" name="Rectangle 33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2000">
                    <a:ea typeface="굴림" charset="0"/>
                    <a:cs typeface="굴림" charset="0"/>
                  </a:rPr>
                  <a:t>resuäh&lt;</a:t>
                </a:r>
                <a:br>
                  <a:rPr lang="de-DE" altLang="ko-KR" sz="2000">
                    <a:ea typeface="굴림" charset="0"/>
                    <a:cs typeface="굴림" charset="0"/>
                  </a:rPr>
                </a:br>
                <a:r>
                  <a:rPr lang="de-DE" altLang="ko-KR" sz="2000" b="1">
                    <a:ea typeface="굴림" charset="0"/>
                    <a:cs typeface="굴림" charset="0"/>
                  </a:rPr>
                  <a:t>5aus(1)</a:t>
                </a:r>
              </a:p>
            </p:txBody>
          </p:sp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3" name="Group 35"/>
            <p:cNvGrpSpPr>
              <a:grpSpLocks/>
            </p:cNvGrpSpPr>
            <p:nvPr/>
          </p:nvGrpSpPr>
          <p:grpSpPr bwMode="auto">
            <a:xfrm>
              <a:off x="4608" y="1872"/>
              <a:ext cx="864" cy="480"/>
              <a:chOff x="1584" y="1680"/>
              <a:chExt cx="768" cy="480"/>
            </a:xfrm>
          </p:grpSpPr>
          <p:sp>
            <p:nvSpPr>
              <p:cNvPr id="12324" name="Rectangle 36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2000">
                    <a:ea typeface="굴림" charset="0"/>
                    <a:cs typeface="굴림" charset="0"/>
                  </a:rPr>
                  <a:t>esuäm&lt;</a:t>
                </a:r>
                <a:br>
                  <a:rPr lang="de-DE" altLang="ko-KR" sz="2000">
                    <a:ea typeface="굴림" charset="0"/>
                    <a:cs typeface="굴림" charset="0"/>
                  </a:rPr>
                </a:br>
                <a:r>
                  <a:rPr lang="de-DE" altLang="ko-KR" sz="2000" b="1">
                    <a:ea typeface="굴림" charset="0"/>
                    <a:cs typeface="굴림" charset="0"/>
                  </a:rPr>
                  <a:t>4aus(1)</a:t>
                </a:r>
              </a:p>
            </p:txBody>
          </p:sp>
          <p:sp>
            <p:nvSpPr>
              <p:cNvPr id="12325" name="Line 37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6" name="Group 38"/>
            <p:cNvGrpSpPr>
              <a:grpSpLocks/>
            </p:cNvGrpSpPr>
            <p:nvPr/>
          </p:nvGrpSpPr>
          <p:grpSpPr bwMode="auto">
            <a:xfrm>
              <a:off x="1200" y="2496"/>
              <a:ext cx="1200" cy="480"/>
              <a:chOff x="1584" y="1680"/>
              <a:chExt cx="768" cy="480"/>
            </a:xfrm>
          </p:grpSpPr>
          <p:sp>
            <p:nvSpPr>
              <p:cNvPr id="12327" name="Rectangle 39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2000">
                    <a:ea typeface="굴림" charset="0"/>
                    <a:cs typeface="굴림" charset="0"/>
                  </a:rPr>
                  <a:t>ua</a:t>
                </a:r>
                <a:br>
                  <a:rPr lang="de-DE" altLang="ko-KR" sz="2000">
                    <a:ea typeface="굴림" charset="0"/>
                    <a:cs typeface="굴림" charset="0"/>
                  </a:rPr>
                </a:br>
                <a:r>
                  <a:rPr lang="de-DE" altLang="ko-KR" sz="2000" b="1">
                    <a:ea typeface="굴림" charset="0"/>
                    <a:cs typeface="굴림" charset="0"/>
                  </a:rPr>
                  <a:t>1(1),0(3)</a:t>
                </a:r>
              </a:p>
            </p:txBody>
          </p:sp>
          <p:sp>
            <p:nvSpPr>
              <p:cNvPr id="12328" name="Line 40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9" name="Group 41"/>
            <p:cNvGrpSpPr>
              <a:grpSpLocks/>
            </p:cNvGrpSpPr>
            <p:nvPr/>
          </p:nvGrpSpPr>
          <p:grpSpPr bwMode="auto">
            <a:xfrm>
              <a:off x="2832" y="2496"/>
              <a:ext cx="864" cy="480"/>
              <a:chOff x="1584" y="1680"/>
              <a:chExt cx="768" cy="480"/>
            </a:xfrm>
          </p:grpSpPr>
          <p:sp>
            <p:nvSpPr>
              <p:cNvPr id="12330" name="Rectangle 4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2000">
                    <a:ea typeface="굴림" charset="0"/>
                    <a:cs typeface="굴림" charset="0"/>
                  </a:rPr>
                  <a:t>esuah&lt;</a:t>
                </a:r>
                <a:br>
                  <a:rPr lang="de-DE" altLang="ko-KR" sz="2000">
                    <a:ea typeface="굴림" charset="0"/>
                    <a:cs typeface="굴림" charset="0"/>
                  </a:rPr>
                </a:br>
                <a:r>
                  <a:rPr lang="de-DE" altLang="ko-KR" sz="2000" b="1">
                    <a:ea typeface="굴림" charset="0"/>
                    <a:cs typeface="굴림" charset="0"/>
                  </a:rPr>
                  <a:t>2(1)</a:t>
                </a:r>
              </a:p>
            </p:txBody>
          </p:sp>
          <p:sp>
            <p:nvSpPr>
              <p:cNvPr id="12331" name="Line 43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2" name="Group 44"/>
            <p:cNvGrpSpPr>
              <a:grpSpLocks/>
            </p:cNvGrpSpPr>
            <p:nvPr/>
          </p:nvGrpSpPr>
          <p:grpSpPr bwMode="auto">
            <a:xfrm>
              <a:off x="192" y="3120"/>
              <a:ext cx="864" cy="480"/>
              <a:chOff x="1584" y="1680"/>
              <a:chExt cx="768" cy="480"/>
            </a:xfrm>
          </p:grpSpPr>
          <p:sp>
            <p:nvSpPr>
              <p:cNvPr id="12333" name="Rectangle 45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2000">
                    <a:ea typeface="굴림" charset="0"/>
                    <a:cs typeface="굴림" charset="0"/>
                  </a:rPr>
                  <a:t>h&lt;</a:t>
                </a:r>
                <a:br>
                  <a:rPr lang="de-DE" altLang="ko-KR" sz="2000">
                    <a:ea typeface="굴림" charset="0"/>
                    <a:cs typeface="굴림" charset="0"/>
                  </a:rPr>
                </a:br>
                <a:r>
                  <a:rPr lang="de-DE" altLang="ko-KR" sz="2000" b="1">
                    <a:ea typeface="굴림" charset="0"/>
                    <a:cs typeface="굴림" charset="0"/>
                  </a:rPr>
                  <a:t>0(1)</a:t>
                </a:r>
              </a:p>
            </p:txBody>
          </p:sp>
          <p:sp>
            <p:nvSpPr>
              <p:cNvPr id="12334" name="Line 46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5" name="Group 47"/>
            <p:cNvGrpSpPr>
              <a:grpSpLocks/>
            </p:cNvGrpSpPr>
            <p:nvPr/>
          </p:nvGrpSpPr>
          <p:grpSpPr bwMode="auto">
            <a:xfrm>
              <a:off x="1200" y="3120"/>
              <a:ext cx="864" cy="480"/>
              <a:chOff x="1584" y="1680"/>
              <a:chExt cx="768" cy="480"/>
            </a:xfrm>
          </p:grpSpPr>
          <p:sp>
            <p:nvSpPr>
              <p:cNvPr id="12336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2000">
                    <a:ea typeface="굴림" charset="0"/>
                    <a:cs typeface="굴림" charset="0"/>
                  </a:rPr>
                  <a:t>m&lt;</a:t>
                </a:r>
                <a:br>
                  <a:rPr lang="de-DE" altLang="ko-KR" sz="2000">
                    <a:ea typeface="굴림" charset="0"/>
                    <a:cs typeface="굴림" charset="0"/>
                  </a:rPr>
                </a:br>
                <a:r>
                  <a:rPr lang="de-DE" altLang="ko-KR" sz="2000" b="1">
                    <a:ea typeface="굴림" charset="0"/>
                    <a:cs typeface="굴림" charset="0"/>
                  </a:rPr>
                  <a:t>0(1)</a:t>
                </a:r>
              </a:p>
            </p:txBody>
          </p:sp>
          <p:sp>
            <p:nvSpPr>
              <p:cNvPr id="12337" name="Line 49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8" name="Group 50"/>
            <p:cNvGrpSpPr>
              <a:grpSpLocks/>
            </p:cNvGrpSpPr>
            <p:nvPr/>
          </p:nvGrpSpPr>
          <p:grpSpPr bwMode="auto">
            <a:xfrm>
              <a:off x="2160" y="3120"/>
              <a:ext cx="864" cy="480"/>
              <a:chOff x="1584" y="1680"/>
              <a:chExt cx="768" cy="480"/>
            </a:xfrm>
          </p:grpSpPr>
          <p:sp>
            <p:nvSpPr>
              <p:cNvPr id="12339" name="Rectangle 51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2000">
                    <a:ea typeface="굴림" charset="0"/>
                    <a:cs typeface="굴림" charset="0"/>
                  </a:rPr>
                  <a:t>b&lt;</a:t>
                </a:r>
                <a:br>
                  <a:rPr lang="de-DE" altLang="ko-KR" sz="2000">
                    <a:ea typeface="굴림" charset="0"/>
                    <a:cs typeface="굴림" charset="0"/>
                  </a:rPr>
                </a:br>
                <a:r>
                  <a:rPr lang="de-DE" altLang="ko-KR" sz="2000" b="1">
                    <a:ea typeface="굴림" charset="0"/>
                    <a:cs typeface="굴림" charset="0"/>
                  </a:rPr>
                  <a:t>1(1)</a:t>
                </a:r>
              </a:p>
            </p:txBody>
          </p:sp>
          <p:sp>
            <p:nvSpPr>
              <p:cNvPr id="12340" name="Line 52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41" name="Group 53"/>
            <p:cNvGrpSpPr>
              <a:grpSpLocks/>
            </p:cNvGrpSpPr>
            <p:nvPr/>
          </p:nvGrpSpPr>
          <p:grpSpPr bwMode="auto">
            <a:xfrm>
              <a:off x="3168" y="3120"/>
              <a:ext cx="864" cy="480"/>
              <a:chOff x="1584" y="1680"/>
              <a:chExt cx="768" cy="480"/>
            </a:xfrm>
          </p:grpSpPr>
          <p:sp>
            <p:nvSpPr>
              <p:cNvPr id="12342" name="Rectangle 54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768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de-DE" sz="2000" dirty="0" smtClean="0">
                    <a:ea typeface="굴림" charset="0"/>
                    <a:cs typeface="굴림" charset="0"/>
                  </a:rPr>
                  <a:t>&lt;</a:t>
                </a:r>
                <a:br>
                  <a:rPr lang="ko-KR" altLang="de-DE" sz="2000" dirty="0" smtClean="0">
                    <a:ea typeface="굴림" charset="0"/>
                    <a:cs typeface="굴림" charset="0"/>
                  </a:rPr>
                </a:br>
                <a:r>
                  <a:rPr lang="en-US" altLang="ko-KR" sz="2000" b="1" dirty="0" smtClean="0">
                    <a:ea typeface="굴림" charset="0"/>
                    <a:cs typeface="굴림" charset="0"/>
                  </a:rPr>
                  <a:t>0(1)</a:t>
                </a:r>
              </a:p>
            </p:txBody>
          </p:sp>
          <p:sp>
            <p:nvSpPr>
              <p:cNvPr id="12343" name="Line 55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352" name="Text Box 64"/>
          <p:cNvSpPr txBox="1">
            <a:spLocks noChangeArrowheads="1"/>
          </p:cNvSpPr>
          <p:nvPr/>
        </p:nvSpPr>
        <p:spPr bwMode="auto">
          <a:xfrm>
            <a:off x="6781800" y="4038600"/>
            <a:ext cx="20574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de-DE" altLang="ko-KR" sz="1600" dirty="0">
                <a:latin typeface="Courier New" charset="0"/>
                <a:ea typeface="굴림" charset="0"/>
                <a:cs typeface="굴림" charset="0"/>
              </a:rPr>
              <a:t>Haus	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de-DE" altLang="ko-KR" sz="1600" dirty="0">
                <a:latin typeface="Courier New" charset="0"/>
                <a:ea typeface="굴림" charset="0"/>
                <a:cs typeface="굴림" charset="0"/>
              </a:rPr>
              <a:t>Hauses	2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de-DE" altLang="ko-KR" sz="1600" dirty="0">
                <a:latin typeface="Courier New" charset="0"/>
                <a:ea typeface="굴림" charset="0"/>
                <a:cs typeface="굴림" charset="0"/>
              </a:rPr>
              <a:t>Häuser	5aus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de-DE" altLang="ko-KR" sz="1600" dirty="0">
                <a:latin typeface="Courier New" charset="0"/>
                <a:ea typeface="굴림" charset="0"/>
                <a:cs typeface="굴림" charset="0"/>
              </a:rPr>
              <a:t>Maus	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de-DE" altLang="ko-KR" sz="1600" dirty="0">
                <a:latin typeface="Courier New" charset="0"/>
                <a:ea typeface="굴림" charset="0"/>
                <a:cs typeface="굴림" charset="0"/>
              </a:rPr>
              <a:t>Mäuse	4aus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de-DE" altLang="ko-KR" sz="1600" dirty="0">
                <a:latin typeface="Courier New" charset="0"/>
                <a:ea typeface="굴림" charset="0"/>
                <a:cs typeface="굴림" charset="0"/>
              </a:rPr>
              <a:t>Bau		</a:t>
            </a:r>
            <a:r>
              <a:rPr lang="de-DE" altLang="ko-KR" sz="1600" dirty="0" smtClean="0">
                <a:latin typeface="Courier New" charset="0"/>
                <a:ea typeface="굴림" charset="0"/>
                <a:cs typeface="굴림" charset="0"/>
              </a:rPr>
              <a:t>0</a:t>
            </a:r>
            <a:endParaRPr lang="de-DE" altLang="ko-KR" sz="1600" dirty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de-DE" altLang="ko-KR" sz="1600" dirty="0">
                <a:latin typeface="Courier New" charset="0"/>
                <a:ea typeface="굴림" charset="0"/>
                <a:cs typeface="굴림" charset="0"/>
              </a:rPr>
              <a:t>Baus	1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de-DE" altLang="ko-KR" sz="1600" dirty="0">
                <a:latin typeface="Courier New" charset="0"/>
                <a:ea typeface="굴림" charset="0"/>
                <a:cs typeface="굴림" charset="0"/>
              </a:rPr>
              <a:t>Aus	</a:t>
            </a:r>
            <a:r>
              <a:rPr lang="de-DE" altLang="ko-KR" sz="1600" dirty="0" smtClean="0">
                <a:latin typeface="Courier New" charset="0"/>
                <a:ea typeface="굴림" charset="0"/>
                <a:cs typeface="굴림" charset="0"/>
              </a:rPr>
              <a:t>	0</a:t>
            </a:r>
            <a:endParaRPr lang="de-DE" altLang="ko-KR" sz="1600" dirty="0">
              <a:ea typeface="굴림" charset="0"/>
              <a:cs typeface="굴림" charset="0"/>
            </a:endParaRPr>
          </a:p>
        </p:txBody>
      </p:sp>
      <p:sp>
        <p:nvSpPr>
          <p:cNvPr id="4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4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59323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2454275" y="51054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ko-KR" sz="2000" dirty="0" smtClean="0">
                <a:ea typeface="굴림" charset="0"/>
                <a:cs typeface="굴림" charset="0"/>
              </a:rPr>
              <a:t>For base form reduction, a search with the reversed word is performed, this returns some node (leaf or intermediate node). </a:t>
            </a:r>
          </a:p>
          <a:p>
            <a:pPr>
              <a:lnSpc>
                <a:spcPct val="90000"/>
              </a:lnSpc>
            </a:pPr>
            <a:r>
              <a:rPr lang="en-CA" altLang="ko-KR" sz="2000" dirty="0" smtClean="0">
                <a:ea typeface="굴림" charset="0"/>
                <a:cs typeface="굴림" charset="0"/>
              </a:rPr>
              <a:t>The rule in this node will be applied. If there are several rules, take the one with the highest score and above some threshold</a:t>
            </a:r>
          </a:p>
          <a:p>
            <a:pPr>
              <a:lnSpc>
                <a:spcPct val="90000"/>
              </a:lnSpc>
            </a:pPr>
            <a:r>
              <a:rPr lang="en-CA" altLang="ko-KR" sz="2000" dirty="0" smtClean="0">
                <a:ea typeface="굴림" charset="0"/>
                <a:cs typeface="굴림" charset="0"/>
              </a:rPr>
              <a:t>Under the threshold, return ‘</a:t>
            </a:r>
            <a:r>
              <a:rPr lang="en-CA" altLang="ko-KR" sz="2000" i="1" dirty="0" smtClean="0">
                <a:ea typeface="굴림" charset="0"/>
                <a:cs typeface="굴림" charset="0"/>
              </a:rPr>
              <a:t>undecided</a:t>
            </a:r>
            <a:r>
              <a:rPr lang="en-CA" altLang="ko-KR" sz="2000" dirty="0" smtClean="0">
                <a:ea typeface="굴림" charset="0"/>
                <a:cs typeface="굴림" charset="0"/>
              </a:rPr>
              <a:t>‘</a:t>
            </a:r>
          </a:p>
          <a:p>
            <a:pPr>
              <a:lnSpc>
                <a:spcPct val="90000"/>
              </a:lnSpc>
            </a:pPr>
            <a:r>
              <a:rPr lang="en-CA" altLang="ko-KR" sz="2000" dirty="0" smtClean="0">
                <a:ea typeface="굴림" charset="0"/>
                <a:cs typeface="굴림" charset="0"/>
              </a:rPr>
              <a:t>Unknown words receive a morphologically motivated guess</a:t>
            </a:r>
          </a:p>
          <a:p>
            <a:pPr>
              <a:lnSpc>
                <a:spcPct val="90000"/>
              </a:lnSpc>
            </a:pPr>
            <a:r>
              <a:rPr lang="en-CA" altLang="ko-KR" sz="2000" dirty="0" smtClean="0">
                <a:ea typeface="굴림" charset="0"/>
                <a:cs typeface="굴림" charset="0"/>
              </a:rPr>
              <a:t>all known words are fully represented: 100% correct on training</a:t>
            </a:r>
          </a:p>
          <a:p>
            <a:pPr>
              <a:lnSpc>
                <a:spcPct val="90000"/>
              </a:lnSpc>
            </a:pPr>
            <a:endParaRPr lang="en-CA" altLang="ko-KR" sz="2000" dirty="0">
              <a:ea typeface="굴림" charset="0"/>
              <a:cs typeface="굴림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1752600" y="3810000"/>
            <a:ext cx="685800" cy="166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 flipV="1">
            <a:off x="2667000" y="4175125"/>
            <a:ext cx="5492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1022350" y="5008562"/>
            <a:ext cx="868362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 flipV="1">
            <a:off x="2119312" y="5008562"/>
            <a:ext cx="639763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1844675" y="3914775"/>
            <a:ext cx="1279525" cy="520700"/>
            <a:chOff x="1584" y="1680"/>
            <a:chExt cx="768" cy="480"/>
          </a:xfrm>
        </p:grpSpPr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584" y="1680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600">
                  <a:ea typeface="굴림" charset="0"/>
                  <a:cs typeface="굴림" charset="0"/>
                </a:rPr>
                <a:t>s</a:t>
              </a:r>
              <a:br>
                <a:rPr lang="de-DE" altLang="ko-KR" sz="1600">
                  <a:ea typeface="굴림" charset="0"/>
                  <a:cs typeface="굴림" charset="0"/>
                </a:rPr>
              </a:br>
              <a:r>
                <a:rPr lang="de-DE" altLang="ko-KR" sz="1600" b="1">
                  <a:ea typeface="굴림" charset="0"/>
                  <a:cs typeface="굴림" charset="0"/>
                </a:rPr>
                <a:t>2(1),1(1),0(3)</a:t>
              </a: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158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1433512" y="4592637"/>
            <a:ext cx="1143000" cy="520700"/>
            <a:chOff x="1584" y="1680"/>
            <a:chExt cx="768" cy="480"/>
          </a:xfrm>
        </p:grpSpPr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1584" y="1680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600">
                  <a:ea typeface="굴림" charset="0"/>
                  <a:cs typeface="굴림" charset="0"/>
                </a:rPr>
                <a:t>ua</a:t>
              </a:r>
              <a:br>
                <a:rPr lang="de-DE" altLang="ko-KR" sz="1600">
                  <a:ea typeface="굴림" charset="0"/>
                  <a:cs typeface="굴림" charset="0"/>
                </a:rPr>
              </a:br>
              <a:r>
                <a:rPr lang="de-DE" altLang="ko-KR" sz="1600" b="1">
                  <a:ea typeface="굴림" charset="0"/>
                  <a:cs typeface="굴림" charset="0"/>
                </a:rPr>
                <a:t>1(1),0(3)</a:t>
              </a: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158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473075" y="5270500"/>
            <a:ext cx="822325" cy="520700"/>
            <a:chOff x="1584" y="1680"/>
            <a:chExt cx="768" cy="480"/>
          </a:xfrm>
        </p:grpSpPr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1584" y="1680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600">
                  <a:ea typeface="굴림" charset="0"/>
                  <a:cs typeface="굴림" charset="0"/>
                </a:rPr>
                <a:t>h&lt;</a:t>
              </a:r>
              <a:br>
                <a:rPr lang="de-DE" altLang="ko-KR" sz="1600">
                  <a:ea typeface="굴림" charset="0"/>
                  <a:cs typeface="굴림" charset="0"/>
                </a:rPr>
              </a:br>
              <a:r>
                <a:rPr lang="de-DE" altLang="ko-KR" sz="1600" b="1">
                  <a:ea typeface="굴림" charset="0"/>
                  <a:cs typeface="굴림" charset="0"/>
                </a:rPr>
                <a:t>0(1)</a:t>
              </a:r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158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1433512" y="5270500"/>
            <a:ext cx="822325" cy="520700"/>
            <a:chOff x="1584" y="1680"/>
            <a:chExt cx="768" cy="480"/>
          </a:xfrm>
        </p:grpSpPr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1584" y="1680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600">
                  <a:ea typeface="굴림" charset="0"/>
                  <a:cs typeface="굴림" charset="0"/>
                </a:rPr>
                <a:t>m&lt;</a:t>
              </a:r>
              <a:br>
                <a:rPr lang="de-DE" altLang="ko-KR" sz="1600">
                  <a:ea typeface="굴림" charset="0"/>
                  <a:cs typeface="굴림" charset="0"/>
                </a:rPr>
              </a:br>
              <a:r>
                <a:rPr lang="de-DE" altLang="ko-KR" sz="1600" b="1">
                  <a:ea typeface="굴림" charset="0"/>
                  <a:cs typeface="굴림" charset="0"/>
                </a:rPr>
                <a:t>0(1)</a:t>
              </a:r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158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2347912" y="5270500"/>
            <a:ext cx="822325" cy="520700"/>
            <a:chOff x="1584" y="1680"/>
            <a:chExt cx="768" cy="480"/>
          </a:xfrm>
        </p:grpSpPr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1584" y="1680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600">
                  <a:ea typeface="굴림" charset="0"/>
                  <a:cs typeface="굴림" charset="0"/>
                </a:rPr>
                <a:t>b&lt;</a:t>
              </a:r>
              <a:br>
                <a:rPr lang="de-DE" altLang="ko-KR" sz="1600">
                  <a:ea typeface="굴림" charset="0"/>
                  <a:cs typeface="굴림" charset="0"/>
                </a:rPr>
              </a:br>
              <a:r>
                <a:rPr lang="de-DE" altLang="ko-KR" sz="1600" b="1">
                  <a:ea typeface="굴림" charset="0"/>
                  <a:cs typeface="굴림" charset="0"/>
                </a:rPr>
                <a:t>1(1)</a:t>
              </a:r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158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64" name="Group 28"/>
          <p:cNvGrpSpPr>
            <a:grpSpLocks/>
          </p:cNvGrpSpPr>
          <p:nvPr/>
        </p:nvGrpSpPr>
        <p:grpSpPr bwMode="auto">
          <a:xfrm>
            <a:off x="3292475" y="5257800"/>
            <a:ext cx="822325" cy="520700"/>
            <a:chOff x="1584" y="1680"/>
            <a:chExt cx="768" cy="480"/>
          </a:xfrm>
        </p:grpSpPr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1584" y="1680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de-DE" sz="1600" dirty="0">
                  <a:ea typeface="굴림" charset="0"/>
                  <a:cs typeface="굴림" charset="0"/>
                </a:rPr>
                <a:t>&lt;</a:t>
              </a:r>
              <a:br>
                <a:rPr lang="ko-KR" altLang="de-DE" sz="1600" dirty="0">
                  <a:ea typeface="굴림" charset="0"/>
                  <a:cs typeface="굴림" charset="0"/>
                </a:rPr>
              </a:br>
              <a:r>
                <a:rPr lang="en-US" altLang="ko-KR" sz="1600" b="1" dirty="0" smtClean="0">
                  <a:ea typeface="굴림" charset="0"/>
                  <a:cs typeface="굴림" charset="0"/>
                </a:rPr>
                <a:t>0(1)</a:t>
              </a:r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158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572000" y="4724400"/>
            <a:ext cx="3048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9050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19050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19050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19050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19050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050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050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050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050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ko-KR" dirty="0">
                <a:latin typeface="+mj-lt"/>
                <a:ea typeface="굴림" charset="0"/>
                <a:cs typeface="굴림" charset="0"/>
              </a:rPr>
              <a:t>Hochhaus	 </a:t>
            </a:r>
            <a:r>
              <a:rPr lang="de-DE" altLang="ko-KR" dirty="0">
                <a:latin typeface="+mj-lt"/>
                <a:ea typeface="굴림" charset="0"/>
                <a:cs typeface="굴림" charset="0"/>
                <a:sym typeface="Wingdings" charset="0"/>
              </a:rPr>
              <a:t></a:t>
            </a:r>
            <a:r>
              <a:rPr lang="de-DE" altLang="ko-KR" dirty="0">
                <a:latin typeface="+mj-lt"/>
                <a:ea typeface="굴림" charset="0"/>
                <a:cs typeface="굴림" charset="0"/>
              </a:rPr>
              <a:t> 0</a:t>
            </a:r>
          </a:p>
          <a:p>
            <a:pPr>
              <a:spcBef>
                <a:spcPct val="50000"/>
              </a:spcBef>
            </a:pPr>
            <a:r>
              <a:rPr lang="de-DE" altLang="ko-KR" dirty="0" err="1">
                <a:latin typeface="+mj-lt"/>
                <a:ea typeface="굴림" charset="0"/>
                <a:cs typeface="굴림" charset="0"/>
              </a:rPr>
              <a:t>Spass</a:t>
            </a:r>
            <a:r>
              <a:rPr lang="de-DE" altLang="ko-KR" dirty="0">
                <a:latin typeface="+mj-lt"/>
                <a:ea typeface="굴림" charset="0"/>
                <a:cs typeface="굴림" charset="0"/>
              </a:rPr>
              <a:t>	 </a:t>
            </a:r>
            <a:r>
              <a:rPr lang="de-DE" altLang="ko-KR" dirty="0">
                <a:latin typeface="+mj-lt"/>
                <a:ea typeface="굴림" charset="0"/>
                <a:cs typeface="굴림" charset="0"/>
                <a:sym typeface="Wingdings" charset="0"/>
              </a:rPr>
              <a:t></a:t>
            </a:r>
            <a:r>
              <a:rPr lang="de-DE" altLang="ko-KR" dirty="0">
                <a:latin typeface="+mj-lt"/>
                <a:ea typeface="굴림" charset="0"/>
                <a:cs typeface="굴림" charset="0"/>
              </a:rPr>
              <a:t> 0</a:t>
            </a:r>
          </a:p>
          <a:p>
            <a:pPr>
              <a:spcBef>
                <a:spcPct val="50000"/>
              </a:spcBef>
            </a:pPr>
            <a:r>
              <a:rPr lang="de-DE" altLang="ko-KR" dirty="0">
                <a:latin typeface="+mj-lt"/>
                <a:ea typeface="굴림" charset="0"/>
                <a:cs typeface="굴림" charset="0"/>
              </a:rPr>
              <a:t>Unterbaus	 </a:t>
            </a:r>
            <a:r>
              <a:rPr lang="de-DE" altLang="ko-KR" dirty="0">
                <a:latin typeface="+mj-lt"/>
                <a:ea typeface="굴림" charset="0"/>
                <a:cs typeface="굴림" charset="0"/>
                <a:sym typeface="Wingdings" charset="0"/>
              </a:rPr>
              <a:t> </a:t>
            </a:r>
            <a:r>
              <a:rPr lang="de-DE" altLang="ko-KR" dirty="0" smtClean="0">
                <a:latin typeface="+mj-lt"/>
                <a:ea typeface="굴림" charset="0"/>
                <a:cs typeface="굴림" charset="0"/>
              </a:rPr>
              <a:t>1</a:t>
            </a:r>
            <a:endParaRPr lang="de-DE" altLang="ko-KR" dirty="0">
              <a:latin typeface="+mj-lt"/>
              <a:ea typeface="굴림" charset="0"/>
              <a:cs typeface="굴림" charset="0"/>
            </a:endParaRPr>
          </a:p>
        </p:txBody>
      </p: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2911475" y="4572000"/>
            <a:ext cx="914400" cy="533400"/>
            <a:chOff x="1584" y="1680"/>
            <a:chExt cx="768" cy="480"/>
          </a:xfrm>
        </p:grpSpPr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1584" y="1680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600">
                  <a:ea typeface="굴림" charset="0"/>
                  <a:cs typeface="굴림" charset="0"/>
                </a:rPr>
                <a:t>esuah&lt;</a:t>
              </a:r>
              <a:br>
                <a:rPr lang="de-DE" altLang="ko-KR" sz="1600">
                  <a:ea typeface="굴림" charset="0"/>
                  <a:cs typeface="굴림" charset="0"/>
                </a:rPr>
              </a:br>
              <a:r>
                <a:rPr lang="de-DE" altLang="ko-KR" sz="1600" b="1">
                  <a:ea typeface="굴림" charset="0"/>
                  <a:cs typeface="굴림" charset="0"/>
                </a:rPr>
                <a:t>2(1)</a:t>
              </a:r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>
              <a:off x="1584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altLang="ko-KR" dirty="0">
                <a:ea typeface="굴림" charset="0"/>
                <a:cs typeface="굴림" charset="0"/>
              </a:rPr>
              <a:t>Base </a:t>
            </a:r>
            <a:r>
              <a:rPr lang="de-DE" altLang="ko-KR" dirty="0" smtClean="0">
                <a:ea typeface="굴림" charset="0"/>
                <a:cs typeface="굴림" charset="0"/>
              </a:rPr>
              <a:t>form </a:t>
            </a:r>
            <a:r>
              <a:rPr lang="de-DE" altLang="ko-KR" dirty="0" err="1">
                <a:ea typeface="굴림" charset="0"/>
                <a:cs typeface="굴림" charset="0"/>
              </a:rPr>
              <a:t>reduction</a:t>
            </a:r>
            <a:r>
              <a:rPr lang="de-DE" altLang="ko-KR" dirty="0">
                <a:ea typeface="굴림" charset="0"/>
                <a:cs typeface="굴림" charset="0"/>
              </a:rPr>
              <a:t> </a:t>
            </a:r>
            <a:r>
              <a:rPr lang="de-DE" altLang="ko-KR" dirty="0" smtClean="0">
                <a:ea typeface="굴림" charset="0"/>
                <a:cs typeface="굴림" charset="0"/>
              </a:rPr>
              <a:t>III</a:t>
            </a:r>
            <a:endParaRPr lang="en-US" dirty="0"/>
          </a:p>
        </p:txBody>
      </p:sp>
      <p:sp>
        <p:nvSpPr>
          <p:cNvPr id="3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3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53044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991" y="69850"/>
            <a:ext cx="6877050" cy="838200"/>
          </a:xfrm>
        </p:spPr>
        <p:txBody>
          <a:bodyPr/>
          <a:lstStyle/>
          <a:p>
            <a:pPr algn="l"/>
            <a:r>
              <a:rPr lang="de-DE" altLang="ko-KR" sz="4000" dirty="0" err="1">
                <a:ea typeface="굴림" charset="0"/>
                <a:cs typeface="굴림" charset="0"/>
              </a:rPr>
              <a:t>Pruning</a:t>
            </a:r>
            <a:r>
              <a:rPr lang="de-DE" altLang="ko-KR" sz="4000" dirty="0">
                <a:ea typeface="굴림" charset="0"/>
                <a:cs typeface="굴림" charset="0"/>
              </a:rPr>
              <a:t> </a:t>
            </a:r>
            <a:r>
              <a:rPr lang="de-DE" altLang="ko-KR" sz="4000" dirty="0" err="1">
                <a:ea typeface="굴림" charset="0"/>
                <a:cs typeface="굴림" charset="0"/>
              </a:rPr>
              <a:t>to</a:t>
            </a:r>
            <a:r>
              <a:rPr lang="de-DE" altLang="ko-KR" sz="4000" dirty="0">
                <a:ea typeface="굴림" charset="0"/>
                <a:cs typeface="굴림" charset="0"/>
              </a:rPr>
              <a:t> CPT: Memory </a:t>
            </a:r>
            <a:r>
              <a:rPr lang="de-DE" altLang="ko-KR" sz="4000" dirty="0" err="1">
                <a:ea typeface="굴림" charset="0"/>
                <a:cs typeface="굴림" charset="0"/>
              </a:rPr>
              <a:t>reduction</a:t>
            </a:r>
            <a:endParaRPr lang="de-DE" altLang="ko-KR" sz="4000" dirty="0">
              <a:ea typeface="굴림" charset="0"/>
              <a:cs typeface="굴림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85900"/>
            <a:ext cx="79248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CA" altLang="ko-KR" sz="2400" dirty="0" smtClean="0">
                <a:ea typeface="굴림" charset="0"/>
                <a:cs typeface="굴림" charset="0"/>
              </a:rPr>
              <a:t>If the PT serves merely as classifier and not for storing word lists: </a:t>
            </a:r>
          </a:p>
          <a:p>
            <a:pPr>
              <a:lnSpc>
                <a:spcPct val="90000"/>
              </a:lnSpc>
            </a:pPr>
            <a:r>
              <a:rPr lang="en-CA" altLang="ko-KR" sz="2400" dirty="0" smtClean="0">
                <a:ea typeface="굴림" charset="0"/>
                <a:cs typeface="굴림" charset="0"/>
              </a:rPr>
              <a:t>class-redundant </a:t>
            </a:r>
            <a:r>
              <a:rPr lang="en-CA" altLang="ko-KR" sz="2400" dirty="0" err="1" smtClean="0">
                <a:ea typeface="굴림" charset="0"/>
                <a:cs typeface="굴림" charset="0"/>
              </a:rPr>
              <a:t>subtrees</a:t>
            </a:r>
            <a:r>
              <a:rPr lang="en-CA" altLang="ko-KR" sz="2400" dirty="0" smtClean="0">
                <a:ea typeface="굴림" charset="0"/>
                <a:cs typeface="굴림" charset="0"/>
              </a:rPr>
              <a:t> can be deleted.</a:t>
            </a:r>
          </a:p>
          <a:p>
            <a:pPr>
              <a:lnSpc>
                <a:spcPct val="90000"/>
              </a:lnSpc>
            </a:pPr>
            <a:r>
              <a:rPr lang="en-CA" altLang="ko-KR" sz="2400" dirty="0" smtClean="0">
                <a:ea typeface="굴림" charset="0"/>
                <a:cs typeface="굴림" charset="0"/>
              </a:rPr>
              <a:t>strings in the remaining leaves can be cut to length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ko-KR" sz="2400" dirty="0" smtClean="0">
                <a:ea typeface="굴림" charset="0"/>
                <a:cs typeface="굴림" charset="0"/>
              </a:rPr>
              <a:t>A pruned PT is called </a:t>
            </a:r>
            <a:r>
              <a:rPr lang="en-CA" altLang="ko-KR" sz="2400" b="1" dirty="0" smtClean="0">
                <a:ea typeface="굴림" charset="0"/>
                <a:cs typeface="굴림" charset="0"/>
              </a:rPr>
              <a:t>Compact Patricia </a:t>
            </a:r>
            <a:r>
              <a:rPr lang="en-CA" altLang="ko-KR" sz="2400" b="1" dirty="0" err="1" smtClean="0">
                <a:ea typeface="굴림" charset="0"/>
                <a:cs typeface="굴림" charset="0"/>
              </a:rPr>
              <a:t>Trie</a:t>
            </a:r>
            <a:r>
              <a:rPr lang="en-CA" altLang="ko-KR" sz="2400" b="1" dirty="0" smtClean="0">
                <a:ea typeface="굴림" charset="0"/>
                <a:cs typeface="굴림" charset="0"/>
              </a:rPr>
              <a:t> (CPT)</a:t>
            </a:r>
          </a:p>
          <a:p>
            <a:pPr marL="0" indent="0">
              <a:lnSpc>
                <a:spcPct val="90000"/>
              </a:lnSpc>
              <a:buNone/>
            </a:pPr>
            <a:endParaRPr lang="en-CA" altLang="ko-KR" sz="2400" dirty="0" smtClean="0">
              <a:ea typeface="굴림" charset="0"/>
              <a:cs typeface="굴림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CA" altLang="ko-KR" sz="2400" dirty="0" smtClean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</a:pPr>
            <a:endParaRPr lang="en-CA" altLang="ko-KR" sz="2400" dirty="0" smtClean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</a:pPr>
            <a:endParaRPr lang="en-CA" altLang="ko-KR" sz="2400" dirty="0" smtClean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</a:pPr>
            <a:endParaRPr lang="en-CA" altLang="ko-KR" sz="2400" dirty="0" smtClean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</a:pPr>
            <a:endParaRPr lang="en-CA" altLang="ko-KR" sz="2400" dirty="0" smtClean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</a:pPr>
            <a:endParaRPr lang="en-CA" altLang="ko-KR" sz="2400" dirty="0" smtClean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</a:pPr>
            <a:endParaRPr lang="en-CA" altLang="ko-KR" sz="2400" dirty="0" smtClean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</a:pPr>
            <a:endParaRPr lang="en-CA" altLang="ko-KR" sz="2400" dirty="0" smtClean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ko-KR" sz="2400" dirty="0" smtClean="0">
                <a:ea typeface="굴림" charset="0"/>
                <a:cs typeface="굴림" charset="0"/>
              </a:rPr>
              <a:t>Pruning does not change any classification results.</a:t>
            </a:r>
            <a:endParaRPr lang="en-CA" altLang="ko-KR" sz="2400" dirty="0">
              <a:ea typeface="굴림" charset="0"/>
              <a:cs typeface="굴림" charset="0"/>
            </a:endParaRPr>
          </a:p>
        </p:txBody>
      </p:sp>
      <p:grpSp>
        <p:nvGrpSpPr>
          <p:cNvPr id="13357" name="Group 45"/>
          <p:cNvGrpSpPr>
            <a:grpSpLocks/>
          </p:cNvGrpSpPr>
          <p:nvPr/>
        </p:nvGrpSpPr>
        <p:grpSpPr bwMode="auto">
          <a:xfrm>
            <a:off x="304800" y="3581400"/>
            <a:ext cx="4038600" cy="2438400"/>
            <a:chOff x="192" y="1344"/>
            <a:chExt cx="5280" cy="2256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 flipH="1">
              <a:off x="115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 flipH="1">
              <a:off x="1536" y="1776"/>
              <a:ext cx="72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3456" y="17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4416" y="177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 flipH="1" flipV="1">
              <a:off x="2496" y="2112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V="1">
              <a:off x="768" y="2880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H="1" flipV="1">
              <a:off x="1920" y="2880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H="1" flipV="1">
              <a:off x="2016" y="2832"/>
              <a:ext cx="14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440" y="1344"/>
              <a:ext cx="3335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de-DE" sz="1400" dirty="0">
                  <a:ea typeface="굴림" charset="0"/>
                  <a:cs typeface="굴림" charset="0"/>
                </a:rPr>
                <a:t>(</a:t>
              </a:r>
              <a:r>
                <a:rPr lang="de-DE" altLang="ko-KR" sz="1400" dirty="0" err="1">
                  <a:ea typeface="굴림" charset="0"/>
                  <a:cs typeface="굴림" charset="0"/>
                </a:rPr>
                <a:t>root</a:t>
              </a:r>
              <a:r>
                <a:rPr lang="de-DE" altLang="ko-KR" sz="1400" dirty="0">
                  <a:ea typeface="굴림" charset="0"/>
                  <a:cs typeface="굴림" charset="0"/>
                </a:rPr>
                <a:t>)</a:t>
              </a:r>
              <a:br>
                <a:rPr lang="de-DE" altLang="ko-KR" sz="1400" dirty="0">
                  <a:ea typeface="굴림" charset="0"/>
                  <a:cs typeface="굴림" charset="0"/>
                </a:rPr>
              </a:br>
              <a:r>
                <a:rPr lang="de-DE" altLang="ko-KR" sz="1400" b="1" dirty="0">
                  <a:ea typeface="굴림" charset="0"/>
                  <a:cs typeface="굴림" charset="0"/>
                </a:rPr>
                <a:t>5aus(1), 4aus(1), 2(1),1(1),0(4)</a:t>
              </a:r>
              <a:endParaRPr lang="de-DE" altLang="ko-KR" sz="1400" dirty="0">
                <a:ea typeface="굴림" charset="0"/>
                <a:cs typeface="굴림" charset="0"/>
              </a:endParaRPr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1440" y="1584"/>
              <a:ext cx="3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384" y="1872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400">
                  <a:ea typeface="굴림" charset="0"/>
                  <a:cs typeface="굴림" charset="0"/>
                </a:rPr>
                <a:t>uab&lt;</a:t>
              </a:r>
              <a:br>
                <a:rPr lang="de-DE" altLang="ko-KR" sz="1400">
                  <a:ea typeface="굴림" charset="0"/>
                  <a:cs typeface="굴림" charset="0"/>
                </a:rPr>
              </a:br>
              <a:r>
                <a:rPr lang="de-DE" altLang="ko-KR" sz="1400" b="1">
                  <a:ea typeface="굴림" charset="0"/>
                  <a:cs typeface="굴림" charset="0"/>
                </a:rPr>
                <a:t>0(1)</a:t>
              </a:r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384" y="211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1632" y="1872"/>
              <a:ext cx="134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400">
                  <a:ea typeface="굴림" charset="0"/>
                  <a:cs typeface="굴림" charset="0"/>
                </a:rPr>
                <a:t>s</a:t>
              </a:r>
              <a:br>
                <a:rPr lang="de-DE" altLang="ko-KR" sz="1400">
                  <a:ea typeface="굴림" charset="0"/>
                  <a:cs typeface="굴림" charset="0"/>
                </a:rPr>
              </a:br>
              <a:r>
                <a:rPr lang="de-DE" altLang="ko-KR" sz="1400" b="1">
                  <a:ea typeface="굴림" charset="0"/>
                  <a:cs typeface="굴림" charset="0"/>
                </a:rPr>
                <a:t>2(1),1(1),0(3)</a:t>
              </a:r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632" y="21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3216" y="1872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400" dirty="0" err="1">
                  <a:ea typeface="굴림" charset="0"/>
                  <a:cs typeface="굴림" charset="0"/>
                </a:rPr>
                <a:t>r</a:t>
              </a:r>
              <a:r>
                <a:rPr lang="de-DE" altLang="ko-KR" sz="1400" dirty="0" err="1">
                  <a:solidFill>
                    <a:srgbClr val="FF3300"/>
                  </a:solidFill>
                  <a:ea typeface="굴림" charset="0"/>
                  <a:cs typeface="굴림" charset="0"/>
                </a:rPr>
                <a:t>esuäh</a:t>
              </a:r>
              <a:r>
                <a:rPr lang="de-DE" altLang="ko-KR" sz="1400" dirty="0">
                  <a:solidFill>
                    <a:srgbClr val="FF3300"/>
                  </a:solidFill>
                  <a:ea typeface="굴림" charset="0"/>
                  <a:cs typeface="굴림" charset="0"/>
                </a:rPr>
                <a:t>&lt;</a:t>
              </a:r>
              <a:r>
                <a:rPr lang="de-DE" altLang="ko-KR" sz="1400" dirty="0">
                  <a:ea typeface="굴림" charset="0"/>
                  <a:cs typeface="굴림" charset="0"/>
                </a:rPr>
                <a:t/>
              </a:r>
              <a:br>
                <a:rPr lang="de-DE" altLang="ko-KR" sz="1400" dirty="0">
                  <a:ea typeface="굴림" charset="0"/>
                  <a:cs typeface="굴림" charset="0"/>
                </a:rPr>
              </a:br>
              <a:r>
                <a:rPr lang="de-DE" altLang="ko-KR" sz="1400" b="1" dirty="0">
                  <a:ea typeface="굴림" charset="0"/>
                  <a:cs typeface="굴림" charset="0"/>
                </a:rPr>
                <a:t>5aus(1)</a:t>
              </a:r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3216" y="211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4608" y="1872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400">
                  <a:ea typeface="굴림" charset="0"/>
                  <a:cs typeface="굴림" charset="0"/>
                </a:rPr>
                <a:t>e</a:t>
              </a:r>
              <a:r>
                <a:rPr lang="de-DE" altLang="ko-KR" sz="1400">
                  <a:solidFill>
                    <a:srgbClr val="FF3300"/>
                  </a:solidFill>
                  <a:ea typeface="굴림" charset="0"/>
                  <a:cs typeface="굴림" charset="0"/>
                </a:rPr>
                <a:t>suäm&lt;</a:t>
              </a:r>
              <a:br>
                <a:rPr lang="de-DE" altLang="ko-KR" sz="1400">
                  <a:solidFill>
                    <a:srgbClr val="FF3300"/>
                  </a:solidFill>
                  <a:ea typeface="굴림" charset="0"/>
                  <a:cs typeface="굴림" charset="0"/>
                </a:rPr>
              </a:br>
              <a:r>
                <a:rPr lang="de-DE" altLang="ko-KR" sz="1400" b="1">
                  <a:ea typeface="굴림" charset="0"/>
                  <a:cs typeface="굴림" charset="0"/>
                </a:rPr>
                <a:t>4aus(1)</a:t>
              </a:r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>
              <a:off x="4608" y="211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1200" y="2496"/>
              <a:ext cx="120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400">
                  <a:ea typeface="굴림" charset="0"/>
                  <a:cs typeface="굴림" charset="0"/>
                </a:rPr>
                <a:t>ua</a:t>
              </a:r>
              <a:br>
                <a:rPr lang="de-DE" altLang="ko-KR" sz="1400">
                  <a:ea typeface="굴림" charset="0"/>
                  <a:cs typeface="굴림" charset="0"/>
                </a:rPr>
              </a:br>
              <a:r>
                <a:rPr lang="de-DE" altLang="ko-KR" sz="1400" b="1">
                  <a:ea typeface="굴림" charset="0"/>
                  <a:cs typeface="굴림" charset="0"/>
                </a:rPr>
                <a:t>1(1),0(3)</a:t>
              </a:r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1200" y="27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2832" y="2496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400" dirty="0" err="1">
                  <a:ea typeface="굴림" charset="0"/>
                  <a:cs typeface="굴림" charset="0"/>
                </a:rPr>
                <a:t>e</a:t>
              </a:r>
              <a:r>
                <a:rPr lang="de-DE" altLang="ko-KR" sz="1400" dirty="0" err="1">
                  <a:solidFill>
                    <a:srgbClr val="FF3300"/>
                  </a:solidFill>
                  <a:ea typeface="굴림" charset="0"/>
                  <a:cs typeface="굴림" charset="0"/>
                </a:rPr>
                <a:t>suah</a:t>
              </a:r>
              <a:r>
                <a:rPr lang="de-DE" altLang="ko-KR" sz="1400" dirty="0">
                  <a:solidFill>
                    <a:srgbClr val="FF3300"/>
                  </a:solidFill>
                  <a:ea typeface="굴림" charset="0"/>
                  <a:cs typeface="굴림" charset="0"/>
                </a:rPr>
                <a:t>&lt;</a:t>
              </a:r>
              <a:r>
                <a:rPr lang="de-DE" altLang="ko-KR" sz="1400" dirty="0">
                  <a:ea typeface="굴림" charset="0"/>
                  <a:cs typeface="굴림" charset="0"/>
                </a:rPr>
                <a:t/>
              </a:r>
              <a:br>
                <a:rPr lang="de-DE" altLang="ko-KR" sz="1400" dirty="0">
                  <a:ea typeface="굴림" charset="0"/>
                  <a:cs typeface="굴림" charset="0"/>
                </a:rPr>
              </a:br>
              <a:r>
                <a:rPr lang="de-DE" altLang="ko-KR" sz="1400" b="1" dirty="0">
                  <a:ea typeface="굴림" charset="0"/>
                  <a:cs typeface="굴림" charset="0"/>
                </a:rPr>
                <a:t>2(1)</a:t>
              </a:r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2832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192" y="3120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400">
                  <a:ea typeface="굴림" charset="0"/>
                  <a:cs typeface="굴림" charset="0"/>
                </a:rPr>
                <a:t>h&lt;</a:t>
              </a:r>
              <a:br>
                <a:rPr lang="de-DE" altLang="ko-KR" sz="1400">
                  <a:ea typeface="굴림" charset="0"/>
                  <a:cs typeface="굴림" charset="0"/>
                </a:rPr>
              </a:br>
              <a:r>
                <a:rPr lang="de-DE" altLang="ko-KR" sz="1400" b="1">
                  <a:ea typeface="굴림" charset="0"/>
                  <a:cs typeface="굴림" charset="0"/>
                </a:rPr>
                <a:t>0(1)</a:t>
              </a:r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192" y="33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1200" y="3120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400">
                  <a:ea typeface="굴림" charset="0"/>
                  <a:cs typeface="굴림" charset="0"/>
                </a:rPr>
                <a:t>m&lt;</a:t>
              </a:r>
              <a:br>
                <a:rPr lang="de-DE" altLang="ko-KR" sz="1400">
                  <a:ea typeface="굴림" charset="0"/>
                  <a:cs typeface="굴림" charset="0"/>
                </a:rPr>
              </a:br>
              <a:r>
                <a:rPr lang="de-DE" altLang="ko-KR" sz="1400" b="1">
                  <a:ea typeface="굴림" charset="0"/>
                  <a:cs typeface="굴림" charset="0"/>
                </a:rPr>
                <a:t>0(1)</a:t>
              </a:r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>
              <a:off x="1200" y="33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2160" y="3120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400">
                  <a:ea typeface="굴림" charset="0"/>
                  <a:cs typeface="굴림" charset="0"/>
                </a:rPr>
                <a:t>b</a:t>
              </a:r>
              <a:r>
                <a:rPr lang="de-DE" altLang="ko-KR" sz="1400">
                  <a:solidFill>
                    <a:srgbClr val="FF3300"/>
                  </a:solidFill>
                  <a:ea typeface="굴림" charset="0"/>
                  <a:cs typeface="굴림" charset="0"/>
                </a:rPr>
                <a:t>&lt;</a:t>
              </a:r>
              <a:br>
                <a:rPr lang="de-DE" altLang="ko-KR" sz="1400">
                  <a:solidFill>
                    <a:srgbClr val="FF3300"/>
                  </a:solidFill>
                  <a:ea typeface="굴림" charset="0"/>
                  <a:cs typeface="굴림" charset="0"/>
                </a:rPr>
              </a:br>
              <a:r>
                <a:rPr lang="de-DE" altLang="ko-KR" sz="1400" b="1">
                  <a:ea typeface="굴림" charset="0"/>
                  <a:cs typeface="굴림" charset="0"/>
                </a:rPr>
                <a:t>1(1)</a:t>
              </a:r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2160" y="33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Rectangle 43"/>
            <p:cNvSpPr>
              <a:spLocks noChangeArrowheads="1"/>
            </p:cNvSpPr>
            <p:nvPr/>
          </p:nvSpPr>
          <p:spPr bwMode="auto">
            <a:xfrm>
              <a:off x="3168" y="3120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de-DE" sz="1400" dirty="0">
                  <a:ea typeface="굴림" charset="0"/>
                  <a:cs typeface="굴림" charset="0"/>
                </a:rPr>
                <a:t>&lt;</a:t>
              </a:r>
              <a:br>
                <a:rPr lang="ko-KR" altLang="de-DE" sz="1400" dirty="0">
                  <a:ea typeface="굴림" charset="0"/>
                  <a:cs typeface="굴림" charset="0"/>
                </a:rPr>
              </a:br>
              <a:r>
                <a:rPr lang="en-US" altLang="ko-KR" sz="1400" b="1" dirty="0" smtClean="0">
                  <a:ea typeface="굴림" charset="0"/>
                  <a:cs typeface="굴림" charset="0"/>
                </a:rPr>
                <a:t>0(1)</a:t>
              </a:r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3168" y="33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59" name="Oval 47"/>
          <p:cNvSpPr>
            <a:spLocks noChangeArrowheads="1"/>
          </p:cNvSpPr>
          <p:nvPr/>
        </p:nvSpPr>
        <p:spPr bwMode="auto">
          <a:xfrm>
            <a:off x="152400" y="4038600"/>
            <a:ext cx="1143000" cy="762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Oval 49"/>
          <p:cNvSpPr>
            <a:spLocks noChangeArrowheads="1"/>
          </p:cNvSpPr>
          <p:nvPr/>
        </p:nvSpPr>
        <p:spPr bwMode="auto">
          <a:xfrm>
            <a:off x="0" y="5410200"/>
            <a:ext cx="1828800" cy="762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2" name="Oval 50"/>
          <p:cNvSpPr>
            <a:spLocks noChangeArrowheads="1"/>
          </p:cNvSpPr>
          <p:nvPr/>
        </p:nvSpPr>
        <p:spPr bwMode="auto">
          <a:xfrm>
            <a:off x="2514600" y="5410200"/>
            <a:ext cx="1143000" cy="762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 flipH="1">
            <a:off x="6096000" y="4048125"/>
            <a:ext cx="358775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>
            <a:off x="7373938" y="4048125"/>
            <a:ext cx="14605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>
            <a:off x="8107363" y="4048125"/>
            <a:ext cx="441325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Line 56"/>
          <p:cNvSpPr>
            <a:spLocks noChangeShapeType="1"/>
          </p:cNvSpPr>
          <p:nvPr/>
        </p:nvSpPr>
        <p:spPr bwMode="auto">
          <a:xfrm flipH="1" flipV="1">
            <a:off x="6638925" y="4411663"/>
            <a:ext cx="441325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H="1" flipV="1">
            <a:off x="6199188" y="5241925"/>
            <a:ext cx="512762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5830888" y="3581400"/>
            <a:ext cx="25511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 sz="1400" dirty="0">
                <a:ea typeface="굴림" charset="0"/>
                <a:cs typeface="굴림" charset="0"/>
              </a:rPr>
              <a:t>(</a:t>
            </a:r>
            <a:r>
              <a:rPr lang="de-DE" altLang="ko-KR" sz="1400" dirty="0" err="1">
                <a:ea typeface="굴림" charset="0"/>
                <a:cs typeface="굴림" charset="0"/>
              </a:rPr>
              <a:t>root</a:t>
            </a:r>
            <a:r>
              <a:rPr lang="de-DE" altLang="ko-KR" sz="1400" dirty="0">
                <a:ea typeface="굴림" charset="0"/>
                <a:cs typeface="굴림" charset="0"/>
              </a:rPr>
              <a:t>)</a:t>
            </a:r>
            <a:br>
              <a:rPr lang="de-DE" altLang="ko-KR" sz="1400" dirty="0">
                <a:ea typeface="굴림" charset="0"/>
                <a:cs typeface="굴림" charset="0"/>
              </a:rPr>
            </a:br>
            <a:r>
              <a:rPr lang="de-DE" altLang="ko-KR" sz="1400" b="1" dirty="0">
                <a:ea typeface="굴림" charset="0"/>
                <a:cs typeface="굴림" charset="0"/>
              </a:rPr>
              <a:t>5aus(1), 4aus(1), 2(1),1(1),0(4)</a:t>
            </a:r>
            <a:endParaRPr lang="de-DE" altLang="ko-KR" sz="1400" dirty="0">
              <a:ea typeface="굴림" charset="0"/>
              <a:cs typeface="굴림" charset="0"/>
            </a:endParaRPr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5830888" y="3840163"/>
            <a:ext cx="2551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Rectangle 64"/>
          <p:cNvSpPr>
            <a:spLocks noChangeArrowheads="1"/>
          </p:cNvSpPr>
          <p:nvPr/>
        </p:nvSpPr>
        <p:spPr bwMode="auto">
          <a:xfrm>
            <a:off x="5978525" y="4151313"/>
            <a:ext cx="1027113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ea typeface="굴림" charset="0"/>
                <a:cs typeface="굴림" charset="0"/>
              </a:rPr>
              <a:t>s</a:t>
            </a:r>
            <a:br>
              <a:rPr lang="de-DE" altLang="ko-KR" sz="1400">
                <a:ea typeface="굴림" charset="0"/>
                <a:cs typeface="굴림" charset="0"/>
              </a:rPr>
            </a:br>
            <a:r>
              <a:rPr lang="de-DE" altLang="ko-KR" sz="1400" b="1">
                <a:ea typeface="굴림" charset="0"/>
                <a:cs typeface="굴림" charset="0"/>
              </a:rPr>
              <a:t>2(1),1(1),0(3)</a:t>
            </a:r>
          </a:p>
        </p:txBody>
      </p:sp>
      <p:sp>
        <p:nvSpPr>
          <p:cNvPr id="13377" name="Line 65"/>
          <p:cNvSpPr>
            <a:spLocks noChangeShapeType="1"/>
          </p:cNvSpPr>
          <p:nvPr/>
        </p:nvSpPr>
        <p:spPr bwMode="auto">
          <a:xfrm>
            <a:off x="5978525" y="4411663"/>
            <a:ext cx="1027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8" name="Rectangle 66"/>
          <p:cNvSpPr>
            <a:spLocks noChangeArrowheads="1"/>
          </p:cNvSpPr>
          <p:nvPr/>
        </p:nvSpPr>
        <p:spPr bwMode="auto">
          <a:xfrm>
            <a:off x="7189788" y="4151313"/>
            <a:ext cx="660400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ea typeface="굴림" charset="0"/>
                <a:cs typeface="굴림" charset="0"/>
              </a:rPr>
              <a:t>r</a:t>
            </a:r>
            <a:br>
              <a:rPr lang="de-DE" altLang="ko-KR" sz="1400">
                <a:ea typeface="굴림" charset="0"/>
                <a:cs typeface="굴림" charset="0"/>
              </a:rPr>
            </a:br>
            <a:r>
              <a:rPr lang="de-DE" altLang="ko-KR" sz="1400" b="1">
                <a:ea typeface="굴림" charset="0"/>
                <a:cs typeface="굴림" charset="0"/>
              </a:rPr>
              <a:t>5aus(1)</a:t>
            </a: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>
            <a:off x="7189788" y="4411663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0" name="Rectangle 68"/>
          <p:cNvSpPr>
            <a:spLocks noChangeArrowheads="1"/>
          </p:cNvSpPr>
          <p:nvPr/>
        </p:nvSpPr>
        <p:spPr bwMode="auto">
          <a:xfrm>
            <a:off x="8255000" y="4151313"/>
            <a:ext cx="660400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ea typeface="굴림" charset="0"/>
                <a:cs typeface="굴림" charset="0"/>
              </a:rPr>
              <a:t>e</a:t>
            </a:r>
            <a:r>
              <a:rPr lang="de-DE" altLang="ko-KR" sz="1400">
                <a:solidFill>
                  <a:srgbClr val="FF3300"/>
                </a:solidFill>
                <a:ea typeface="굴림" charset="0"/>
                <a:cs typeface="굴림" charset="0"/>
              </a:rPr>
              <a:t/>
            </a:r>
            <a:br>
              <a:rPr lang="de-DE" altLang="ko-KR" sz="1400">
                <a:solidFill>
                  <a:srgbClr val="FF3300"/>
                </a:solidFill>
                <a:ea typeface="굴림" charset="0"/>
                <a:cs typeface="굴림" charset="0"/>
              </a:rPr>
            </a:br>
            <a:r>
              <a:rPr lang="de-DE" altLang="ko-KR" sz="1400" b="1">
                <a:ea typeface="굴림" charset="0"/>
                <a:cs typeface="굴림" charset="0"/>
              </a:rPr>
              <a:t>4aus(1)</a:t>
            </a:r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>
            <a:off x="8255000" y="4411663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2" name="Rectangle 70"/>
          <p:cNvSpPr>
            <a:spLocks noChangeArrowheads="1"/>
          </p:cNvSpPr>
          <p:nvPr/>
        </p:nvSpPr>
        <p:spPr bwMode="auto">
          <a:xfrm>
            <a:off x="5648325" y="4826000"/>
            <a:ext cx="91757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ea typeface="굴림" charset="0"/>
                <a:cs typeface="굴림" charset="0"/>
              </a:rPr>
              <a:t>ua</a:t>
            </a:r>
            <a:br>
              <a:rPr lang="de-DE" altLang="ko-KR" sz="1400">
                <a:ea typeface="굴림" charset="0"/>
                <a:cs typeface="굴림" charset="0"/>
              </a:rPr>
            </a:br>
            <a:r>
              <a:rPr lang="de-DE" altLang="ko-KR" sz="1400" b="1">
                <a:ea typeface="굴림" charset="0"/>
                <a:cs typeface="굴림" charset="0"/>
              </a:rPr>
              <a:t>1(1),0(3)</a:t>
            </a:r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>
            <a:off x="5648325" y="508635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4" name="Rectangle 72"/>
          <p:cNvSpPr>
            <a:spLocks noChangeArrowheads="1"/>
          </p:cNvSpPr>
          <p:nvPr/>
        </p:nvSpPr>
        <p:spPr bwMode="auto">
          <a:xfrm>
            <a:off x="6896100" y="4826000"/>
            <a:ext cx="660400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>
                <a:ea typeface="굴림" charset="0"/>
                <a:cs typeface="굴림" charset="0"/>
              </a:rPr>
              <a:t>e</a:t>
            </a:r>
            <a:br>
              <a:rPr lang="de-DE" altLang="ko-KR" sz="1400">
                <a:ea typeface="굴림" charset="0"/>
                <a:cs typeface="굴림" charset="0"/>
              </a:rPr>
            </a:br>
            <a:r>
              <a:rPr lang="de-DE" altLang="ko-KR" sz="1400" b="1">
                <a:ea typeface="굴림" charset="0"/>
                <a:cs typeface="굴림" charset="0"/>
              </a:rPr>
              <a:t>2(1)</a:t>
            </a:r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>
            <a:off x="6896100" y="5086350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0" name="Rectangle 78"/>
          <p:cNvSpPr>
            <a:spLocks noChangeArrowheads="1"/>
          </p:cNvSpPr>
          <p:nvPr/>
        </p:nvSpPr>
        <p:spPr bwMode="auto">
          <a:xfrm>
            <a:off x="6381750" y="5500688"/>
            <a:ext cx="66198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400" dirty="0" smtClean="0">
                <a:ea typeface="굴림" charset="0"/>
                <a:cs typeface="굴림" charset="0"/>
              </a:rPr>
              <a:t>b</a:t>
            </a:r>
            <a:r>
              <a:rPr lang="de-DE" altLang="ko-KR" sz="1400" dirty="0">
                <a:solidFill>
                  <a:srgbClr val="FF3300"/>
                </a:solidFill>
                <a:ea typeface="굴림" charset="0"/>
                <a:cs typeface="굴림" charset="0"/>
              </a:rPr>
              <a:t/>
            </a:r>
            <a:br>
              <a:rPr lang="de-DE" altLang="ko-KR" sz="1400" dirty="0">
                <a:solidFill>
                  <a:srgbClr val="FF3300"/>
                </a:solidFill>
                <a:ea typeface="굴림" charset="0"/>
                <a:cs typeface="굴림" charset="0"/>
              </a:rPr>
            </a:br>
            <a:r>
              <a:rPr lang="de-DE" altLang="ko-KR" sz="1400" b="1" dirty="0">
                <a:ea typeface="굴림" charset="0"/>
                <a:cs typeface="굴림" charset="0"/>
              </a:rPr>
              <a:t>1(1)</a:t>
            </a:r>
          </a:p>
        </p:txBody>
      </p:sp>
      <p:sp>
        <p:nvSpPr>
          <p:cNvPr id="13391" name="Line 79"/>
          <p:cNvSpPr>
            <a:spLocks noChangeShapeType="1"/>
          </p:cNvSpPr>
          <p:nvPr/>
        </p:nvSpPr>
        <p:spPr bwMode="auto">
          <a:xfrm>
            <a:off x="6381750" y="5761038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6" name="AutoShape 84"/>
          <p:cNvSpPr>
            <a:spLocks noChangeArrowheads="1"/>
          </p:cNvSpPr>
          <p:nvPr/>
        </p:nvSpPr>
        <p:spPr bwMode="auto">
          <a:xfrm>
            <a:off x="3886200" y="4800600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3886200" y="48768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ko-KR" sz="1600" b="1">
                <a:latin typeface="Arial" charset="0"/>
                <a:ea typeface="굴림" charset="0"/>
                <a:cs typeface="굴림" charset="0"/>
              </a:rPr>
              <a:t>Pruning</a:t>
            </a:r>
          </a:p>
        </p:txBody>
      </p:sp>
      <p:sp>
        <p:nvSpPr>
          <p:cNvPr id="5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6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82396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9" grpId="0" animBg="1"/>
      <p:bldP spid="13361" grpId="0" animBg="1"/>
      <p:bldP spid="13362" grpId="0" animBg="1"/>
      <p:bldP spid="13365" grpId="0" animBg="1"/>
      <p:bldP spid="13366" grpId="0" animBg="1"/>
      <p:bldP spid="13367" grpId="0" animBg="1"/>
      <p:bldP spid="13368" grpId="0" animBg="1"/>
      <p:bldP spid="13370" grpId="0" animBg="1"/>
      <p:bldP spid="13372" grpId="0" animBg="1"/>
      <p:bldP spid="13373" grpId="0" animBg="1"/>
      <p:bldP spid="13376" grpId="0" animBg="1"/>
      <p:bldP spid="13377" grpId="0" animBg="1"/>
      <p:bldP spid="13378" grpId="0" animBg="1"/>
      <p:bldP spid="13379" grpId="0" animBg="1"/>
      <p:bldP spid="13380" grpId="0" animBg="1"/>
      <p:bldP spid="13381" grpId="0" animBg="1"/>
      <p:bldP spid="13382" grpId="0" animBg="1"/>
      <p:bldP spid="13383" grpId="0" animBg="1"/>
      <p:bldP spid="13384" grpId="0" animBg="1"/>
      <p:bldP spid="13385" grpId="0" animBg="1"/>
      <p:bldP spid="13390" grpId="0" animBg="1"/>
      <p:bldP spid="13391" grpId="0" animBg="1"/>
      <p:bldP spid="13396" grpId="0" animBg="1"/>
      <p:bldP spid="13397" grpId="0"/>
      <p:bldP spid="1339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260350"/>
            <a:ext cx="6877050" cy="838200"/>
          </a:xfrm>
        </p:spPr>
        <p:txBody>
          <a:bodyPr/>
          <a:lstStyle/>
          <a:p>
            <a:pPr algn="l"/>
            <a:r>
              <a:rPr lang="en-US" dirty="0" smtClean="0"/>
              <a:t>Summary of CPTs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Properties:</a:t>
            </a:r>
          </a:p>
          <a:p>
            <a:r>
              <a:rPr lang="en-US" sz="2000" dirty="0" smtClean="0"/>
              <a:t>Fully reproducing a training set, yet perform educated guesses</a:t>
            </a:r>
          </a:p>
          <a:p>
            <a:r>
              <a:rPr lang="en-US" sz="2000" dirty="0" smtClean="0"/>
              <a:t>compact data structure for string-based classification</a:t>
            </a:r>
          </a:p>
          <a:p>
            <a:r>
              <a:rPr lang="en-US" sz="2000" dirty="0" smtClean="0"/>
              <a:t>Trained from training data: </a:t>
            </a:r>
            <a:r>
              <a:rPr lang="en-US" sz="2000" dirty="0" err="1" smtClean="0"/>
              <a:t>word+class</a:t>
            </a:r>
            <a:endParaRPr lang="en-US" sz="2000" dirty="0" smtClean="0"/>
          </a:p>
          <a:p>
            <a:r>
              <a:rPr lang="en-US" sz="2000" dirty="0" smtClean="0"/>
              <a:t>Insertion and deletion possible (before pruning) without reorganization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Applications:</a:t>
            </a:r>
          </a:p>
          <a:p>
            <a:r>
              <a:rPr lang="en-US" sz="2000" dirty="0" smtClean="0"/>
              <a:t>morphological classification</a:t>
            </a:r>
          </a:p>
          <a:p>
            <a:r>
              <a:rPr lang="en-US" sz="2000" dirty="0" smtClean="0"/>
              <a:t>base form reduction</a:t>
            </a:r>
          </a:p>
          <a:p>
            <a:r>
              <a:rPr lang="en-US" sz="2000" dirty="0" smtClean="0"/>
              <a:t>compound noun decomposition:  </a:t>
            </a:r>
            <a:r>
              <a:rPr lang="en-US" sz="2000" dirty="0" smtClean="0">
                <a:latin typeface="Courier"/>
                <a:cs typeface="Courier"/>
              </a:rPr>
              <a:t>Bauhaus</a:t>
            </a:r>
            <a:r>
              <a:rPr lang="en-US" sz="2000" dirty="0" smtClean="0"/>
              <a:t> -&gt; </a:t>
            </a:r>
            <a:r>
              <a:rPr lang="en-US" sz="2000" dirty="0" err="1" smtClean="0">
                <a:latin typeface="Courier"/>
                <a:cs typeface="Courier"/>
              </a:rPr>
              <a:t>Bau</a:t>
            </a:r>
            <a:r>
              <a:rPr lang="en-US" sz="2000" dirty="0" smtClean="0">
                <a:latin typeface="Courier"/>
                <a:cs typeface="Courier"/>
              </a:rPr>
              <a:t> - </a:t>
            </a:r>
            <a:r>
              <a:rPr lang="en-US" sz="2000" dirty="0" err="1" smtClean="0">
                <a:latin typeface="Courier"/>
                <a:cs typeface="Courier"/>
              </a:rPr>
              <a:t>haus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/>
              <a:t>context-independent word class assignment, e.g. Noun, Verb, etc. </a:t>
            </a:r>
          </a:p>
          <a:p>
            <a:r>
              <a:rPr lang="en-US" sz="2000" dirty="0" smtClean="0"/>
              <a:t>autocomplete / type-ahead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422690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8900"/>
            <a:ext cx="8610600" cy="1143000"/>
          </a:xfrm>
        </p:spPr>
        <p:txBody>
          <a:bodyPr/>
          <a:lstStyle/>
          <a:p>
            <a:pPr algn="l"/>
            <a:r>
              <a:rPr lang="de-DE" altLang="ko-KR" sz="3800" dirty="0" err="1">
                <a:ea typeface="굴림" charset="0"/>
                <a:cs typeface="굴림" charset="0"/>
              </a:rPr>
              <a:t>Directed</a:t>
            </a:r>
            <a:r>
              <a:rPr lang="de-DE" altLang="ko-KR" sz="3800" dirty="0">
                <a:ea typeface="굴림" charset="0"/>
                <a:cs typeface="굴림" charset="0"/>
              </a:rPr>
              <a:t> </a:t>
            </a:r>
            <a:r>
              <a:rPr lang="de-DE" altLang="ko-KR" sz="3800" dirty="0" err="1">
                <a:ea typeface="굴림" charset="0"/>
                <a:cs typeface="굴림" charset="0"/>
              </a:rPr>
              <a:t>Acyclic</a:t>
            </a:r>
            <a:r>
              <a:rPr lang="de-DE" altLang="ko-KR" sz="3800" dirty="0">
                <a:ea typeface="굴림" charset="0"/>
                <a:cs typeface="굴림" charset="0"/>
              </a:rPr>
              <a:t> Word Graph </a:t>
            </a:r>
            <a:r>
              <a:rPr lang="de-DE" altLang="ko-KR" sz="3800" dirty="0" smtClean="0">
                <a:ea typeface="굴림" charset="0"/>
                <a:cs typeface="굴림" charset="0"/>
              </a:rPr>
              <a:t/>
            </a:r>
            <a:br>
              <a:rPr lang="de-DE" altLang="ko-KR" sz="3800" dirty="0" smtClean="0">
                <a:ea typeface="굴림" charset="0"/>
                <a:cs typeface="굴림" charset="0"/>
              </a:rPr>
            </a:br>
            <a:r>
              <a:rPr lang="de-DE" altLang="ko-KR" sz="3800" dirty="0" smtClean="0">
                <a:ea typeface="굴림" charset="0"/>
                <a:cs typeface="굴림" charset="0"/>
              </a:rPr>
              <a:t>(</a:t>
            </a:r>
            <a:r>
              <a:rPr lang="de-DE" altLang="ko-KR" sz="3800" dirty="0">
                <a:ea typeface="굴림" charset="0"/>
                <a:cs typeface="굴림" charset="0"/>
              </a:rPr>
              <a:t>DAWG)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7848600" cy="5029200"/>
          </a:xfrm>
        </p:spPr>
        <p:txBody>
          <a:bodyPr/>
          <a:lstStyle/>
          <a:p>
            <a:r>
              <a:rPr lang="en-CA" altLang="ko-KR" sz="2800" dirty="0" smtClean="0">
                <a:ea typeface="굴림" charset="0"/>
                <a:cs typeface="굴림" charset="0"/>
              </a:rPr>
              <a:t>A DAWG is a directed acyclic graph, built from the letters of words</a:t>
            </a:r>
          </a:p>
          <a:p>
            <a:r>
              <a:rPr lang="en-CA" altLang="ko-KR" sz="2800" dirty="0" smtClean="0">
                <a:ea typeface="굴림" charset="0"/>
                <a:cs typeface="굴림" charset="0"/>
              </a:rPr>
              <a:t>In a DAWG, similar prefixes AND similar suffixes are used for compression</a:t>
            </a:r>
          </a:p>
          <a:p>
            <a:r>
              <a:rPr lang="en-CA" altLang="ko-KR" sz="2800" dirty="0" smtClean="0">
                <a:ea typeface="굴림" charset="0"/>
                <a:cs typeface="굴림" charset="0"/>
              </a:rPr>
              <a:t>There are two kinds of edges: </a:t>
            </a:r>
            <a:br>
              <a:rPr lang="en-CA" altLang="ko-KR" sz="2800" dirty="0" smtClean="0">
                <a:ea typeface="굴림" charset="0"/>
                <a:cs typeface="굴림" charset="0"/>
              </a:rPr>
            </a:br>
            <a:r>
              <a:rPr lang="en-CA" altLang="ko-KR" sz="2800" dirty="0" smtClean="0">
                <a:ea typeface="굴림" charset="0"/>
                <a:cs typeface="굴림" charset="0"/>
              </a:rPr>
              <a:t>- child pointer</a:t>
            </a:r>
            <a:br>
              <a:rPr lang="en-CA" altLang="ko-KR" sz="2800" dirty="0" smtClean="0">
                <a:ea typeface="굴림" charset="0"/>
                <a:cs typeface="굴림" charset="0"/>
              </a:rPr>
            </a:br>
            <a:r>
              <a:rPr lang="en-CA" altLang="ko-KR" sz="2800" dirty="0" smtClean="0">
                <a:ea typeface="굴림" charset="0"/>
                <a:cs typeface="굴림" charset="0"/>
              </a:rPr>
              <a:t>- next pointer</a:t>
            </a:r>
          </a:p>
          <a:p>
            <a:r>
              <a:rPr lang="en-CA" altLang="ko-KR" sz="2800" dirty="0" smtClean="0">
                <a:ea typeface="굴림" charset="0"/>
                <a:cs typeface="굴림" charset="0"/>
              </a:rPr>
              <a:t>DAWGs merely store the existence of a word and cannot be used for classification tasks</a:t>
            </a:r>
          </a:p>
          <a:p>
            <a:r>
              <a:rPr lang="en-CA" altLang="ko-KR" sz="2800" dirty="0" smtClean="0">
                <a:ea typeface="굴림" charset="0"/>
                <a:cs typeface="굴림" charset="0"/>
              </a:rPr>
              <a:t>DAWGs need in average less memory than CPTs</a:t>
            </a:r>
          </a:p>
          <a:p>
            <a:pPr>
              <a:buFontTx/>
              <a:buNone/>
            </a:pPr>
            <a:r>
              <a:rPr lang="en-CA" altLang="ko-KR" sz="1400" dirty="0" smtClean="0">
                <a:latin typeface="Courier New" charset="0"/>
                <a:ea typeface="굴림" charset="0"/>
                <a:cs typeface="굴림" charset="0"/>
              </a:rPr>
              <a:t>     </a:t>
            </a:r>
            <a:endParaRPr lang="en-CA" altLang="ko-KR" sz="1400" dirty="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4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22709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de-DE" altLang="ko-KR" dirty="0" err="1">
                <a:solidFill>
                  <a:schemeClr val="tx1"/>
                </a:solidFill>
                <a:ea typeface="굴림" charset="0"/>
                <a:cs typeface="굴림" charset="0"/>
              </a:rPr>
              <a:t>Example</a:t>
            </a:r>
            <a:r>
              <a:rPr lang="de-DE" altLang="ko-KR" dirty="0">
                <a:solidFill>
                  <a:schemeClr val="tx1"/>
                </a:solidFill>
                <a:ea typeface="굴림" charset="0"/>
                <a:cs typeface="굴림" charset="0"/>
              </a:rPr>
              <a:t> DAWG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"/>
          </a:xfrm>
        </p:spPr>
        <p:txBody>
          <a:bodyPr/>
          <a:lstStyle/>
          <a:p>
            <a:pPr>
              <a:buFontTx/>
              <a:buNone/>
            </a:pPr>
            <a:r>
              <a:rPr lang="de-DE" altLang="ko-KR" sz="2000" dirty="0" err="1">
                <a:ea typeface="굴림" charset="0"/>
                <a:cs typeface="굴림" charset="0"/>
              </a:rPr>
              <a:t>example</a:t>
            </a:r>
            <a:r>
              <a:rPr lang="de-DE" altLang="ko-KR" sz="2000" dirty="0">
                <a:ea typeface="굴림" charset="0"/>
                <a:cs typeface="굴림" charset="0"/>
              </a:rPr>
              <a:t> </a:t>
            </a:r>
            <a:r>
              <a:rPr lang="de-DE" altLang="ko-KR" sz="2000" dirty="0" err="1">
                <a:ea typeface="굴림" charset="0"/>
                <a:cs typeface="굴림" charset="0"/>
              </a:rPr>
              <a:t>for</a:t>
            </a:r>
            <a:r>
              <a:rPr lang="de-DE" altLang="ko-KR" sz="2000" dirty="0">
                <a:ea typeface="굴림" charset="0"/>
                <a:cs typeface="굴림" charset="0"/>
              </a:rPr>
              <a:t>  </a:t>
            </a:r>
            <a:r>
              <a:rPr lang="de-DE" altLang="ko-KR" sz="1800" dirty="0">
                <a:latin typeface="Courier New" charset="0"/>
                <a:ea typeface="굴림" charset="0"/>
                <a:cs typeface="굴림" charset="0"/>
              </a:rPr>
              <a:t>Wurst</a:t>
            </a:r>
            <a:r>
              <a:rPr lang="de-DE" altLang="ko-KR" sz="1800" i="1" dirty="0">
                <a:latin typeface="Courier New" charset="0"/>
                <a:ea typeface="굴림" charset="0"/>
                <a:cs typeface="굴림" charset="0"/>
              </a:rPr>
              <a:t>brot</a:t>
            </a:r>
            <a:r>
              <a:rPr lang="de-DE" altLang="ko-KR" sz="1800" dirty="0">
                <a:latin typeface="Courier New" charset="0"/>
                <a:ea typeface="굴림" charset="0"/>
                <a:cs typeface="굴림" charset="0"/>
              </a:rPr>
              <a:t>, Wurst</a:t>
            </a:r>
            <a:r>
              <a:rPr lang="de-DE" altLang="ko-KR" sz="1800" i="1" dirty="0">
                <a:latin typeface="Courier New" charset="0"/>
                <a:ea typeface="굴림" charset="0"/>
                <a:cs typeface="굴림" charset="0"/>
              </a:rPr>
              <a:t>theke</a:t>
            </a:r>
            <a:r>
              <a:rPr lang="de-DE" altLang="ko-KR" sz="1800" dirty="0">
                <a:latin typeface="Courier New" charset="0"/>
                <a:ea typeface="굴림" charset="0"/>
                <a:cs typeface="굴림" charset="0"/>
              </a:rPr>
              <a:t>, Käse</a:t>
            </a:r>
            <a:r>
              <a:rPr lang="de-DE" altLang="ko-KR" sz="1800" i="1" dirty="0">
                <a:latin typeface="Courier New" charset="0"/>
                <a:ea typeface="굴림" charset="0"/>
                <a:cs typeface="굴림" charset="0"/>
              </a:rPr>
              <a:t>brot</a:t>
            </a:r>
            <a:r>
              <a:rPr lang="de-DE" altLang="ko-KR" sz="1800" dirty="0">
                <a:latin typeface="Courier New" charset="0"/>
                <a:ea typeface="굴림" charset="0"/>
                <a:cs typeface="굴림" charset="0"/>
              </a:rPr>
              <a:t>, Käse</a:t>
            </a:r>
            <a:r>
              <a:rPr lang="de-DE" altLang="ko-KR" sz="1800" i="1" dirty="0">
                <a:latin typeface="Courier New" charset="0"/>
                <a:ea typeface="굴림" charset="0"/>
                <a:cs typeface="굴림" charset="0"/>
              </a:rPr>
              <a:t>theke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0" y="25908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W</a:t>
            </a: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812800" y="2911475"/>
            <a:ext cx="254000" cy="1863725"/>
            <a:chOff x="576" y="1728"/>
            <a:chExt cx="192" cy="576"/>
          </a:xfrm>
        </p:grpSpPr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67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576" y="192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n</a:t>
              </a:r>
            </a:p>
          </p:txBody>
        </p:sp>
      </p:grp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1111250" y="2643188"/>
            <a:ext cx="450850" cy="215900"/>
            <a:chOff x="864" y="1488"/>
            <a:chExt cx="432" cy="192"/>
          </a:xfrm>
        </p:grpSpPr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6356350" y="25908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o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5573713" y="25908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r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7162800" y="2590800"/>
            <a:ext cx="349250" cy="32067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t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4732338" y="25908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b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3949700" y="25908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t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168650" y="25908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s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2362200" y="2590800"/>
            <a:ext cx="350838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r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1562100" y="2590800"/>
            <a:ext cx="350838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u</a:t>
            </a:r>
          </a:p>
        </p:txBody>
      </p:sp>
      <p:grpSp>
        <p:nvGrpSpPr>
          <p:cNvPr id="16410" name="Group 26"/>
          <p:cNvGrpSpPr>
            <a:grpSpLocks/>
          </p:cNvGrpSpPr>
          <p:nvPr/>
        </p:nvGrpSpPr>
        <p:grpSpPr bwMode="auto">
          <a:xfrm>
            <a:off x="6705600" y="2705100"/>
            <a:ext cx="450850" cy="215900"/>
            <a:chOff x="864" y="1488"/>
            <a:chExt cx="432" cy="192"/>
          </a:xfrm>
        </p:grpSpPr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Oval 28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13" name="Group 29"/>
          <p:cNvGrpSpPr>
            <a:grpSpLocks/>
          </p:cNvGrpSpPr>
          <p:nvPr/>
        </p:nvGrpSpPr>
        <p:grpSpPr bwMode="auto">
          <a:xfrm>
            <a:off x="5935663" y="2660650"/>
            <a:ext cx="450850" cy="215900"/>
            <a:chOff x="864" y="1488"/>
            <a:chExt cx="432" cy="192"/>
          </a:xfrm>
        </p:grpSpPr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Oval 31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16" name="Group 32"/>
          <p:cNvGrpSpPr>
            <a:grpSpLocks/>
          </p:cNvGrpSpPr>
          <p:nvPr/>
        </p:nvGrpSpPr>
        <p:grpSpPr bwMode="auto">
          <a:xfrm>
            <a:off x="5092700" y="2660650"/>
            <a:ext cx="450850" cy="215900"/>
            <a:chOff x="864" y="1488"/>
            <a:chExt cx="432" cy="192"/>
          </a:xfrm>
        </p:grpSpPr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Oval 34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4311650" y="2660650"/>
            <a:ext cx="450850" cy="215900"/>
            <a:chOff x="864" y="1488"/>
            <a:chExt cx="432" cy="192"/>
          </a:xfrm>
        </p:grpSpPr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Oval 37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22" name="Group 38"/>
          <p:cNvGrpSpPr>
            <a:grpSpLocks/>
          </p:cNvGrpSpPr>
          <p:nvPr/>
        </p:nvGrpSpPr>
        <p:grpSpPr bwMode="auto">
          <a:xfrm>
            <a:off x="3529013" y="2660650"/>
            <a:ext cx="450850" cy="215900"/>
            <a:chOff x="864" y="1488"/>
            <a:chExt cx="432" cy="192"/>
          </a:xfrm>
        </p:grpSpPr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Oval 40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2746375" y="2660650"/>
            <a:ext cx="452438" cy="215900"/>
            <a:chOff x="864" y="1488"/>
            <a:chExt cx="432" cy="192"/>
          </a:xfrm>
        </p:grpSpPr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Oval 43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28" name="Group 44"/>
          <p:cNvGrpSpPr>
            <a:grpSpLocks/>
          </p:cNvGrpSpPr>
          <p:nvPr/>
        </p:nvGrpSpPr>
        <p:grpSpPr bwMode="auto">
          <a:xfrm>
            <a:off x="1905000" y="2660650"/>
            <a:ext cx="450850" cy="215900"/>
            <a:chOff x="864" y="1488"/>
            <a:chExt cx="432" cy="192"/>
          </a:xfrm>
        </p:grpSpPr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Oval 46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33" name="Group 49"/>
          <p:cNvGrpSpPr>
            <a:grpSpLocks/>
          </p:cNvGrpSpPr>
          <p:nvPr/>
        </p:nvGrpSpPr>
        <p:grpSpPr bwMode="auto">
          <a:xfrm>
            <a:off x="4800600" y="2935288"/>
            <a:ext cx="200025" cy="644525"/>
            <a:chOff x="576" y="1728"/>
            <a:chExt cx="192" cy="576"/>
          </a:xfrm>
        </p:grpSpPr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67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Oval 51"/>
            <p:cNvSpPr>
              <a:spLocks noChangeArrowheads="1"/>
            </p:cNvSpPr>
            <p:nvPr/>
          </p:nvSpPr>
          <p:spPr bwMode="auto">
            <a:xfrm>
              <a:off x="576" y="192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n</a:t>
              </a:r>
            </a:p>
          </p:txBody>
        </p:sp>
      </p:grp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7183438" y="362585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k</a:t>
            </a:r>
          </a:p>
        </p:txBody>
      </p:sp>
      <p:sp>
        <p:nvSpPr>
          <p:cNvPr id="16437" name="Rectangle 53"/>
          <p:cNvSpPr>
            <a:spLocks noChangeArrowheads="1"/>
          </p:cNvSpPr>
          <p:nvPr/>
        </p:nvSpPr>
        <p:spPr bwMode="auto">
          <a:xfrm>
            <a:off x="6400800" y="362585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e</a:t>
            </a:r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7989888" y="3625850"/>
            <a:ext cx="349250" cy="32067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e</a:t>
            </a:r>
          </a:p>
        </p:txBody>
      </p:sp>
      <p:sp>
        <p:nvSpPr>
          <p:cNvPr id="16439" name="Rectangle 55"/>
          <p:cNvSpPr>
            <a:spLocks noChangeArrowheads="1"/>
          </p:cNvSpPr>
          <p:nvPr/>
        </p:nvSpPr>
        <p:spPr bwMode="auto">
          <a:xfrm>
            <a:off x="5559425" y="362585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h</a:t>
            </a: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4776788" y="362585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t</a:t>
            </a:r>
          </a:p>
        </p:txBody>
      </p:sp>
      <p:grpSp>
        <p:nvGrpSpPr>
          <p:cNvPr id="16441" name="Group 57"/>
          <p:cNvGrpSpPr>
            <a:grpSpLocks/>
          </p:cNvGrpSpPr>
          <p:nvPr/>
        </p:nvGrpSpPr>
        <p:grpSpPr bwMode="auto">
          <a:xfrm>
            <a:off x="7532688" y="3740150"/>
            <a:ext cx="450850" cy="215900"/>
            <a:chOff x="864" y="1488"/>
            <a:chExt cx="432" cy="192"/>
          </a:xfrm>
        </p:grpSpPr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Oval 59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44" name="Group 60"/>
          <p:cNvGrpSpPr>
            <a:grpSpLocks/>
          </p:cNvGrpSpPr>
          <p:nvPr/>
        </p:nvGrpSpPr>
        <p:grpSpPr bwMode="auto">
          <a:xfrm>
            <a:off x="6762750" y="3694113"/>
            <a:ext cx="450850" cy="215900"/>
            <a:chOff x="864" y="1488"/>
            <a:chExt cx="432" cy="192"/>
          </a:xfrm>
        </p:grpSpPr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Oval 62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47" name="Group 63"/>
          <p:cNvGrpSpPr>
            <a:grpSpLocks/>
          </p:cNvGrpSpPr>
          <p:nvPr/>
        </p:nvGrpSpPr>
        <p:grpSpPr bwMode="auto">
          <a:xfrm>
            <a:off x="5919788" y="3694113"/>
            <a:ext cx="450850" cy="215900"/>
            <a:chOff x="864" y="1488"/>
            <a:chExt cx="432" cy="192"/>
          </a:xfrm>
        </p:grpSpPr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50" name="Group 66"/>
          <p:cNvGrpSpPr>
            <a:grpSpLocks/>
          </p:cNvGrpSpPr>
          <p:nvPr/>
        </p:nvGrpSpPr>
        <p:grpSpPr bwMode="auto">
          <a:xfrm>
            <a:off x="5138738" y="3694113"/>
            <a:ext cx="450850" cy="215900"/>
            <a:chOff x="864" y="1488"/>
            <a:chExt cx="432" cy="192"/>
          </a:xfrm>
        </p:grpSpPr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Oval 68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sp>
        <p:nvSpPr>
          <p:cNvPr id="16453" name="Rectangle 69"/>
          <p:cNvSpPr>
            <a:spLocks noChangeArrowheads="1"/>
          </p:cNvSpPr>
          <p:nvPr/>
        </p:nvSpPr>
        <p:spPr bwMode="auto">
          <a:xfrm>
            <a:off x="3168650" y="47752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e</a:t>
            </a:r>
          </a:p>
        </p:txBody>
      </p:sp>
      <p:sp>
        <p:nvSpPr>
          <p:cNvPr id="16454" name="Rectangle 70"/>
          <p:cNvSpPr>
            <a:spLocks noChangeArrowheads="1"/>
          </p:cNvSpPr>
          <p:nvPr/>
        </p:nvSpPr>
        <p:spPr bwMode="auto">
          <a:xfrm>
            <a:off x="2386013" y="47752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s</a:t>
            </a:r>
          </a:p>
        </p:txBody>
      </p:sp>
      <p:sp>
        <p:nvSpPr>
          <p:cNvPr id="16456" name="Rectangle 72"/>
          <p:cNvSpPr>
            <a:spLocks noChangeArrowheads="1"/>
          </p:cNvSpPr>
          <p:nvPr/>
        </p:nvSpPr>
        <p:spPr bwMode="auto">
          <a:xfrm>
            <a:off x="1544638" y="47752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ä</a:t>
            </a:r>
          </a:p>
        </p:txBody>
      </p:sp>
      <p:sp>
        <p:nvSpPr>
          <p:cNvPr id="16457" name="Rectangle 73"/>
          <p:cNvSpPr>
            <a:spLocks noChangeArrowheads="1"/>
          </p:cNvSpPr>
          <p:nvPr/>
        </p:nvSpPr>
        <p:spPr bwMode="auto">
          <a:xfrm>
            <a:off x="762000" y="47752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K</a:t>
            </a:r>
          </a:p>
        </p:txBody>
      </p:sp>
      <p:grpSp>
        <p:nvGrpSpPr>
          <p:cNvPr id="16458" name="Group 74"/>
          <p:cNvGrpSpPr>
            <a:grpSpLocks/>
          </p:cNvGrpSpPr>
          <p:nvPr/>
        </p:nvGrpSpPr>
        <p:grpSpPr bwMode="auto">
          <a:xfrm>
            <a:off x="3517900" y="4889500"/>
            <a:ext cx="450850" cy="215900"/>
            <a:chOff x="864" y="1488"/>
            <a:chExt cx="432" cy="192"/>
          </a:xfrm>
        </p:grpSpPr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0" name="Oval 76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61" name="Group 77"/>
          <p:cNvGrpSpPr>
            <a:grpSpLocks/>
          </p:cNvGrpSpPr>
          <p:nvPr/>
        </p:nvGrpSpPr>
        <p:grpSpPr bwMode="auto">
          <a:xfrm>
            <a:off x="2747963" y="4845050"/>
            <a:ext cx="450850" cy="214313"/>
            <a:chOff x="864" y="1488"/>
            <a:chExt cx="432" cy="192"/>
          </a:xfrm>
        </p:grpSpPr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3" name="Oval 79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64" name="Group 80"/>
          <p:cNvGrpSpPr>
            <a:grpSpLocks/>
          </p:cNvGrpSpPr>
          <p:nvPr/>
        </p:nvGrpSpPr>
        <p:grpSpPr bwMode="auto">
          <a:xfrm>
            <a:off x="1905000" y="4845050"/>
            <a:ext cx="450850" cy="214313"/>
            <a:chOff x="864" y="1488"/>
            <a:chExt cx="432" cy="192"/>
          </a:xfrm>
        </p:grpSpPr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67" name="Group 83"/>
          <p:cNvGrpSpPr>
            <a:grpSpLocks/>
          </p:cNvGrpSpPr>
          <p:nvPr/>
        </p:nvGrpSpPr>
        <p:grpSpPr bwMode="auto">
          <a:xfrm>
            <a:off x="1123950" y="4845050"/>
            <a:ext cx="450850" cy="214313"/>
            <a:chOff x="864" y="1488"/>
            <a:chExt cx="432" cy="192"/>
          </a:xfrm>
        </p:grpSpPr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sp>
        <p:nvSpPr>
          <p:cNvPr id="16470" name="Line 86"/>
          <p:cNvSpPr>
            <a:spLocks noChangeShapeType="1"/>
          </p:cNvSpPr>
          <p:nvPr/>
        </p:nvSpPr>
        <p:spPr bwMode="auto">
          <a:xfrm flipV="1">
            <a:off x="3962400" y="2935288"/>
            <a:ext cx="762000" cy="195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72" name="Group 88"/>
          <p:cNvGrpSpPr>
            <a:grpSpLocks/>
          </p:cNvGrpSpPr>
          <p:nvPr/>
        </p:nvGrpSpPr>
        <p:grpSpPr bwMode="auto">
          <a:xfrm>
            <a:off x="6400800" y="4953000"/>
            <a:ext cx="450850" cy="215900"/>
            <a:chOff x="864" y="1488"/>
            <a:chExt cx="432" cy="192"/>
          </a:xfrm>
        </p:grpSpPr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4" name="Oval 90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6475" name="Group 91"/>
          <p:cNvGrpSpPr>
            <a:grpSpLocks/>
          </p:cNvGrpSpPr>
          <p:nvPr/>
        </p:nvGrpSpPr>
        <p:grpSpPr bwMode="auto">
          <a:xfrm>
            <a:off x="6553200" y="5257800"/>
            <a:ext cx="200025" cy="644525"/>
            <a:chOff x="576" y="1728"/>
            <a:chExt cx="192" cy="576"/>
          </a:xfrm>
        </p:grpSpPr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>
              <a:off x="67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7" name="Oval 93"/>
            <p:cNvSpPr>
              <a:spLocks noChangeArrowheads="1"/>
            </p:cNvSpPr>
            <p:nvPr/>
          </p:nvSpPr>
          <p:spPr bwMode="auto">
            <a:xfrm>
              <a:off x="576" y="192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n</a:t>
              </a:r>
            </a:p>
          </p:txBody>
        </p:sp>
      </p:grpSp>
      <p:sp>
        <p:nvSpPr>
          <p:cNvPr id="16478" name="Rectangle 94"/>
          <p:cNvSpPr>
            <a:spLocks noChangeArrowheads="1"/>
          </p:cNvSpPr>
          <p:nvPr/>
        </p:nvSpPr>
        <p:spPr bwMode="auto">
          <a:xfrm>
            <a:off x="6400800" y="6019800"/>
            <a:ext cx="457200" cy="3810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79" name="Text Box 95"/>
          <p:cNvSpPr txBox="1">
            <a:spLocks noChangeArrowheads="1"/>
          </p:cNvSpPr>
          <p:nvPr/>
        </p:nvSpPr>
        <p:spPr bwMode="auto">
          <a:xfrm>
            <a:off x="6934200" y="4800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en-US">
              <a:ea typeface="굴림" charset="0"/>
              <a:cs typeface="굴림" charset="0"/>
            </a:endParaRPr>
          </a:p>
        </p:txBody>
      </p:sp>
      <p:sp>
        <p:nvSpPr>
          <p:cNvPr id="16480" name="Text Box 96"/>
          <p:cNvSpPr txBox="1">
            <a:spLocks noChangeArrowheads="1"/>
          </p:cNvSpPr>
          <p:nvPr/>
        </p:nvSpPr>
        <p:spPr bwMode="auto">
          <a:xfrm>
            <a:off x="6934200" y="4800600"/>
            <a:ext cx="183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 dirty="0" err="1">
                <a:latin typeface="Arial" charset="0"/>
                <a:ea typeface="굴림" charset="0"/>
                <a:cs typeface="굴림" charset="0"/>
              </a:rPr>
              <a:t>child</a:t>
            </a:r>
            <a:r>
              <a:rPr lang="de-DE" altLang="ko-KR" dirty="0">
                <a:latin typeface="Arial" charset="0"/>
                <a:ea typeface="굴림" charset="0"/>
                <a:cs typeface="굴림" charset="0"/>
              </a:rPr>
              <a:t> </a:t>
            </a:r>
            <a:r>
              <a:rPr lang="de-DE" altLang="ko-KR" dirty="0" err="1">
                <a:latin typeface="Arial" charset="0"/>
                <a:ea typeface="굴림" charset="0"/>
                <a:cs typeface="굴림" charset="0"/>
              </a:rPr>
              <a:t>pointer</a:t>
            </a:r>
            <a:endParaRPr lang="de-DE" altLang="ko-KR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6481" name="Text Box 97"/>
          <p:cNvSpPr txBox="1">
            <a:spLocks noChangeArrowheads="1"/>
          </p:cNvSpPr>
          <p:nvPr/>
        </p:nvSpPr>
        <p:spPr bwMode="auto">
          <a:xfrm>
            <a:off x="6934200" y="5410200"/>
            <a:ext cx="177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>
                <a:latin typeface="Arial" charset="0"/>
                <a:ea typeface="굴림" charset="0"/>
                <a:cs typeface="굴림" charset="0"/>
              </a:rPr>
              <a:t>next pointer</a:t>
            </a:r>
          </a:p>
        </p:txBody>
      </p:sp>
      <p:sp>
        <p:nvSpPr>
          <p:cNvPr id="16482" name="Text Box 98"/>
          <p:cNvSpPr txBox="1">
            <a:spLocks noChangeArrowheads="1"/>
          </p:cNvSpPr>
          <p:nvPr/>
        </p:nvSpPr>
        <p:spPr bwMode="auto">
          <a:xfrm>
            <a:off x="6934200" y="5943600"/>
            <a:ext cx="181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ko-KR">
                <a:latin typeface="Arial" charset="0"/>
                <a:ea typeface="굴림" charset="0"/>
                <a:cs typeface="굴림" charset="0"/>
              </a:rPr>
              <a:t>end-of-word</a:t>
            </a:r>
          </a:p>
        </p:txBody>
      </p:sp>
      <p:sp>
        <p:nvSpPr>
          <p:cNvPr id="16483" name="Line 99"/>
          <p:cNvSpPr>
            <a:spLocks noChangeShapeType="1"/>
          </p:cNvSpPr>
          <p:nvPr/>
        </p:nvSpPr>
        <p:spPr bwMode="auto">
          <a:xfrm>
            <a:off x="457200" y="2286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4" name="Rectangle 100"/>
          <p:cNvSpPr>
            <a:spLocks noChangeArrowheads="1"/>
          </p:cNvSpPr>
          <p:nvPr/>
        </p:nvSpPr>
        <p:spPr bwMode="auto">
          <a:xfrm>
            <a:off x="228600" y="20574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>
                <a:ea typeface="굴림" charset="0"/>
                <a:cs typeface="굴림" charset="0"/>
              </a:rPr>
              <a:t>(</a:t>
            </a:r>
            <a:r>
              <a:rPr lang="de-DE" altLang="ko-KR">
                <a:ea typeface="굴림" charset="0"/>
                <a:cs typeface="굴림" charset="0"/>
              </a:rPr>
              <a:t>root)</a:t>
            </a:r>
          </a:p>
        </p:txBody>
      </p:sp>
      <p:sp>
        <p:nvSpPr>
          <p:cNvPr id="9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91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02511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altLang="ko-KR" dirty="0" err="1">
                <a:ea typeface="굴림" charset="0"/>
                <a:cs typeface="굴림" charset="0"/>
              </a:rPr>
              <a:t>Searching</a:t>
            </a:r>
            <a:r>
              <a:rPr lang="de-DE" altLang="ko-KR" dirty="0">
                <a:ea typeface="굴림" charset="0"/>
                <a:cs typeface="굴림" charset="0"/>
              </a:rPr>
              <a:t> a DAWG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772400" cy="1524000"/>
          </a:xfrm>
        </p:spPr>
        <p:txBody>
          <a:bodyPr/>
          <a:lstStyle/>
          <a:p>
            <a:r>
              <a:rPr lang="en-US" altLang="ko-KR" sz="2800" dirty="0" smtClean="0">
                <a:ea typeface="굴림" charset="0"/>
                <a:cs typeface="굴림" charset="0"/>
              </a:rPr>
              <a:t>if there is a path from the root to a node marked as EOW, the word is contained in the DAWG</a:t>
            </a:r>
          </a:p>
          <a:p>
            <a:r>
              <a:rPr lang="en-US" altLang="ko-KR" sz="2800" dirty="0" smtClean="0">
                <a:ea typeface="굴림" charset="0"/>
                <a:cs typeface="굴림" charset="0"/>
              </a:rPr>
              <a:t>child pointer eats the search word‘s characters up</a:t>
            </a:r>
          </a:p>
          <a:p>
            <a:r>
              <a:rPr lang="en-US" altLang="ko-KR" sz="2800" dirty="0" smtClean="0">
                <a:ea typeface="굴림" charset="0"/>
                <a:cs typeface="굴림" charset="0"/>
              </a:rPr>
              <a:t>next pointer serves for choosing alternatives.</a:t>
            </a:r>
            <a:endParaRPr lang="en-US" altLang="ko-KR" sz="2800" dirty="0">
              <a:ea typeface="굴림" charset="0"/>
              <a:cs typeface="굴림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319588" y="42164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M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105400" y="4572000"/>
            <a:ext cx="304800" cy="533400"/>
            <a:chOff x="576" y="1728"/>
            <a:chExt cx="192" cy="576"/>
          </a:xfrm>
        </p:grpSpPr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67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576" y="192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n</a:t>
              </a:r>
            </a:p>
          </p:txBody>
        </p:sp>
      </p:grp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4668838" y="4268788"/>
            <a:ext cx="450850" cy="215900"/>
            <a:chOff x="864" y="1488"/>
            <a:chExt cx="432" cy="192"/>
          </a:xfrm>
        </p:grpSpPr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726238" y="4216400"/>
            <a:ext cx="349250" cy="32067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l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919788" y="4216400"/>
            <a:ext cx="350837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h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5119688" y="4216400"/>
            <a:ext cx="350837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e</a:t>
            </a:r>
          </a:p>
        </p:txBody>
      </p:sp>
      <p:grpSp>
        <p:nvGrpSpPr>
          <p:cNvPr id="17429" name="Group 21"/>
          <p:cNvGrpSpPr>
            <a:grpSpLocks/>
          </p:cNvGrpSpPr>
          <p:nvPr/>
        </p:nvGrpSpPr>
        <p:grpSpPr bwMode="auto">
          <a:xfrm>
            <a:off x="6303963" y="4286250"/>
            <a:ext cx="452437" cy="215900"/>
            <a:chOff x="864" y="1488"/>
            <a:chExt cx="432" cy="192"/>
          </a:xfrm>
        </p:grpSpPr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5462588" y="4286250"/>
            <a:ext cx="450850" cy="215900"/>
            <a:chOff x="864" y="1488"/>
            <a:chExt cx="432" cy="192"/>
          </a:xfrm>
        </p:grpSpPr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7567613" y="5105400"/>
            <a:ext cx="349250" cy="32067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n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6726238" y="51054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e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5943600" y="51054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g</a:t>
            </a:r>
          </a:p>
        </p:txBody>
      </p:sp>
      <p:grpSp>
        <p:nvGrpSpPr>
          <p:cNvPr id="17445" name="Group 37"/>
          <p:cNvGrpSpPr>
            <a:grpSpLocks/>
          </p:cNvGrpSpPr>
          <p:nvPr/>
        </p:nvGrpSpPr>
        <p:grpSpPr bwMode="auto">
          <a:xfrm>
            <a:off x="7086600" y="5175250"/>
            <a:ext cx="450850" cy="214313"/>
            <a:chOff x="864" y="1488"/>
            <a:chExt cx="432" cy="192"/>
          </a:xfrm>
        </p:grpSpPr>
        <p:sp>
          <p:nvSpPr>
            <p:cNvPr id="17446" name="Line 38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7448" name="Group 40"/>
          <p:cNvGrpSpPr>
            <a:grpSpLocks/>
          </p:cNvGrpSpPr>
          <p:nvPr/>
        </p:nvGrpSpPr>
        <p:grpSpPr bwMode="auto">
          <a:xfrm>
            <a:off x="6305550" y="5175250"/>
            <a:ext cx="450850" cy="214313"/>
            <a:chOff x="864" y="1488"/>
            <a:chExt cx="432" cy="192"/>
          </a:xfrm>
        </p:grpSpPr>
        <p:sp>
          <p:nvSpPr>
            <p:cNvPr id="17449" name="Line 41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Oval 42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7492" name="Group 84"/>
          <p:cNvGrpSpPr>
            <a:grpSpLocks/>
          </p:cNvGrpSpPr>
          <p:nvPr/>
        </p:nvGrpSpPr>
        <p:grpSpPr bwMode="auto">
          <a:xfrm>
            <a:off x="5943600" y="5486400"/>
            <a:ext cx="304800" cy="609600"/>
            <a:chOff x="576" y="1728"/>
            <a:chExt cx="192" cy="576"/>
          </a:xfrm>
        </p:grpSpPr>
        <p:sp>
          <p:nvSpPr>
            <p:cNvPr id="17493" name="Line 85"/>
            <p:cNvSpPr>
              <a:spLocks noChangeShapeType="1"/>
            </p:cNvSpPr>
            <p:nvPr/>
          </p:nvSpPr>
          <p:spPr bwMode="auto">
            <a:xfrm>
              <a:off x="67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Oval 86"/>
            <p:cNvSpPr>
              <a:spLocks noChangeArrowheads="1"/>
            </p:cNvSpPr>
            <p:nvPr/>
          </p:nvSpPr>
          <p:spPr bwMode="auto">
            <a:xfrm>
              <a:off x="576" y="192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n</a:t>
              </a:r>
            </a:p>
          </p:txBody>
        </p:sp>
      </p:grpSp>
      <p:sp>
        <p:nvSpPr>
          <p:cNvPr id="17500" name="Line 92"/>
          <p:cNvSpPr>
            <a:spLocks noChangeShapeType="1"/>
          </p:cNvSpPr>
          <p:nvPr/>
        </p:nvSpPr>
        <p:spPr bwMode="auto">
          <a:xfrm>
            <a:off x="40386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1" name="Rectangle 93"/>
          <p:cNvSpPr>
            <a:spLocks noChangeArrowheads="1"/>
          </p:cNvSpPr>
          <p:nvPr/>
        </p:nvSpPr>
        <p:spPr bwMode="auto">
          <a:xfrm>
            <a:off x="3810000" y="36576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de-DE">
                <a:ea typeface="굴림" charset="0"/>
                <a:cs typeface="굴림" charset="0"/>
              </a:rPr>
              <a:t>(</a:t>
            </a:r>
            <a:r>
              <a:rPr lang="de-DE" altLang="ko-KR">
                <a:ea typeface="굴림" charset="0"/>
                <a:cs typeface="굴림" charset="0"/>
              </a:rPr>
              <a:t>root)</a:t>
            </a:r>
          </a:p>
        </p:txBody>
      </p:sp>
      <p:sp>
        <p:nvSpPr>
          <p:cNvPr id="17502" name="Rectangle 94"/>
          <p:cNvSpPr>
            <a:spLocks noChangeArrowheads="1"/>
          </p:cNvSpPr>
          <p:nvPr/>
        </p:nvSpPr>
        <p:spPr bwMode="auto">
          <a:xfrm>
            <a:off x="2438400" y="36576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rgbClr val="FFFFFF"/>
                </a:solidFill>
                <a:ea typeface="굴림" charset="0"/>
                <a:cs typeface="굴림" charset="0"/>
              </a:rPr>
              <a:t>Maren</a:t>
            </a:r>
          </a:p>
        </p:txBody>
      </p:sp>
      <p:sp>
        <p:nvSpPr>
          <p:cNvPr id="17506" name="Rectangle 98"/>
          <p:cNvSpPr>
            <a:spLocks noChangeArrowheads="1"/>
          </p:cNvSpPr>
          <p:nvPr/>
        </p:nvSpPr>
        <p:spPr bwMode="auto">
          <a:xfrm>
            <a:off x="5181600" y="51054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a</a:t>
            </a:r>
          </a:p>
        </p:txBody>
      </p:sp>
      <p:grpSp>
        <p:nvGrpSpPr>
          <p:cNvPr id="17507" name="Group 99"/>
          <p:cNvGrpSpPr>
            <a:grpSpLocks/>
          </p:cNvGrpSpPr>
          <p:nvPr/>
        </p:nvGrpSpPr>
        <p:grpSpPr bwMode="auto">
          <a:xfrm>
            <a:off x="5543550" y="5175250"/>
            <a:ext cx="450850" cy="214313"/>
            <a:chOff x="864" y="1488"/>
            <a:chExt cx="432" cy="192"/>
          </a:xfrm>
        </p:grpSpPr>
        <p:sp>
          <p:nvSpPr>
            <p:cNvPr id="17508" name="Line 100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9" name="Oval 101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sp>
        <p:nvSpPr>
          <p:cNvPr id="17510" name="Rectangle 102"/>
          <p:cNvSpPr>
            <a:spLocks noChangeArrowheads="1"/>
          </p:cNvSpPr>
          <p:nvPr/>
        </p:nvSpPr>
        <p:spPr bwMode="auto">
          <a:xfrm>
            <a:off x="5943600" y="60960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r</a:t>
            </a:r>
          </a:p>
        </p:txBody>
      </p:sp>
      <p:grpSp>
        <p:nvGrpSpPr>
          <p:cNvPr id="17511" name="Group 103"/>
          <p:cNvGrpSpPr>
            <a:grpSpLocks/>
          </p:cNvGrpSpPr>
          <p:nvPr/>
        </p:nvGrpSpPr>
        <p:grpSpPr bwMode="auto">
          <a:xfrm>
            <a:off x="6305550" y="6165850"/>
            <a:ext cx="450850" cy="214313"/>
            <a:chOff x="864" y="1488"/>
            <a:chExt cx="432" cy="192"/>
          </a:xfrm>
        </p:grpSpPr>
        <p:sp>
          <p:nvSpPr>
            <p:cNvPr id="17512" name="Line 104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Oval 105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sp>
        <p:nvSpPr>
          <p:cNvPr id="17514" name="Line 106"/>
          <p:cNvSpPr>
            <a:spLocks noChangeShapeType="1"/>
          </p:cNvSpPr>
          <p:nvPr/>
        </p:nvSpPr>
        <p:spPr bwMode="auto">
          <a:xfrm flipV="1">
            <a:off x="6858000" y="5486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5" name="Rectangle 107"/>
          <p:cNvSpPr>
            <a:spLocks noChangeArrowheads="1"/>
          </p:cNvSpPr>
          <p:nvPr/>
        </p:nvSpPr>
        <p:spPr bwMode="auto">
          <a:xfrm>
            <a:off x="2514600" y="41910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rgbClr val="FFFFFF"/>
                </a:solidFill>
                <a:ea typeface="굴림" charset="0"/>
                <a:cs typeface="굴림" charset="0"/>
              </a:rPr>
              <a:t>aren</a:t>
            </a:r>
          </a:p>
        </p:txBody>
      </p:sp>
      <p:sp>
        <p:nvSpPr>
          <p:cNvPr id="17516" name="Rectangle 108"/>
          <p:cNvSpPr>
            <a:spLocks noChangeArrowheads="1"/>
          </p:cNvSpPr>
          <p:nvPr/>
        </p:nvSpPr>
        <p:spPr bwMode="auto">
          <a:xfrm>
            <a:off x="2514600" y="46482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rgbClr val="FFFFFF"/>
                </a:solidFill>
                <a:ea typeface="굴림" charset="0"/>
                <a:cs typeface="굴림" charset="0"/>
              </a:rPr>
              <a:t>aren</a:t>
            </a:r>
          </a:p>
        </p:txBody>
      </p:sp>
      <p:sp>
        <p:nvSpPr>
          <p:cNvPr id="17517" name="Rectangle 109"/>
          <p:cNvSpPr>
            <a:spLocks noChangeArrowheads="1"/>
          </p:cNvSpPr>
          <p:nvPr/>
        </p:nvSpPr>
        <p:spPr bwMode="auto">
          <a:xfrm>
            <a:off x="3352800" y="51054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rgbClr val="FFFFFF"/>
                </a:solidFill>
                <a:ea typeface="굴림" charset="0"/>
                <a:cs typeface="굴림" charset="0"/>
              </a:rPr>
              <a:t>ren</a:t>
            </a:r>
          </a:p>
        </p:txBody>
      </p:sp>
      <p:sp>
        <p:nvSpPr>
          <p:cNvPr id="17518" name="Rectangle 110"/>
          <p:cNvSpPr>
            <a:spLocks noChangeArrowheads="1"/>
          </p:cNvSpPr>
          <p:nvPr/>
        </p:nvSpPr>
        <p:spPr bwMode="auto">
          <a:xfrm>
            <a:off x="3886200" y="56388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solidFill>
                  <a:srgbClr val="FFFFFF"/>
                </a:solidFill>
                <a:ea typeface="굴림" charset="0"/>
                <a:cs typeface="굴림" charset="0"/>
              </a:rPr>
              <a:t>ren</a:t>
            </a:r>
          </a:p>
        </p:txBody>
      </p:sp>
      <p:sp>
        <p:nvSpPr>
          <p:cNvPr id="17519" name="Rectangle 111"/>
          <p:cNvSpPr>
            <a:spLocks noChangeArrowheads="1"/>
          </p:cNvSpPr>
          <p:nvPr/>
        </p:nvSpPr>
        <p:spPr bwMode="auto">
          <a:xfrm>
            <a:off x="4648200" y="60960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 dirty="0">
                <a:solidFill>
                  <a:srgbClr val="FFFFFF"/>
                </a:solidFill>
                <a:ea typeface="굴림" charset="0"/>
                <a:cs typeface="굴림" charset="0"/>
              </a:rPr>
              <a:t>en</a:t>
            </a:r>
          </a:p>
        </p:txBody>
      </p:sp>
      <p:sp>
        <p:nvSpPr>
          <p:cNvPr id="17520" name="Rectangle 112"/>
          <p:cNvSpPr>
            <a:spLocks noChangeArrowheads="1"/>
          </p:cNvSpPr>
          <p:nvPr/>
        </p:nvSpPr>
        <p:spPr bwMode="auto">
          <a:xfrm>
            <a:off x="7086600" y="60198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 dirty="0" err="1">
                <a:solidFill>
                  <a:srgbClr val="FFFFFF"/>
                </a:solidFill>
                <a:ea typeface="굴림" charset="0"/>
                <a:cs typeface="굴림" charset="0"/>
              </a:rPr>
              <a:t>n</a:t>
            </a:r>
            <a:endParaRPr lang="de-DE" altLang="ko-KR" sz="1800" dirty="0">
              <a:solidFill>
                <a:srgbClr val="FFFFFF"/>
              </a:solidFill>
              <a:ea typeface="굴림" charset="0"/>
              <a:cs typeface="굴림" charset="0"/>
            </a:endParaRPr>
          </a:p>
        </p:txBody>
      </p:sp>
      <p:sp>
        <p:nvSpPr>
          <p:cNvPr id="17521" name="Rectangle 113"/>
          <p:cNvSpPr>
            <a:spLocks noChangeArrowheads="1"/>
          </p:cNvSpPr>
          <p:nvPr/>
        </p:nvSpPr>
        <p:spPr bwMode="auto">
          <a:xfrm>
            <a:off x="7772400" y="5562600"/>
            <a:ext cx="1143000" cy="320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 sz="1800">
              <a:solidFill>
                <a:srgbClr val="FFFFFF"/>
              </a:solidFill>
              <a:ea typeface="굴림" charset="0"/>
              <a:cs typeface="굴림" charset="0"/>
            </a:endParaRPr>
          </a:p>
        </p:txBody>
      </p:sp>
      <p:sp>
        <p:nvSpPr>
          <p:cNvPr id="17522" name="Line 114"/>
          <p:cNvSpPr>
            <a:spLocks noChangeShapeType="1"/>
          </p:cNvSpPr>
          <p:nvPr/>
        </p:nvSpPr>
        <p:spPr bwMode="auto">
          <a:xfrm>
            <a:off x="3581400" y="3810000"/>
            <a:ext cx="228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3" name="Line 115"/>
          <p:cNvSpPr>
            <a:spLocks noChangeShapeType="1"/>
          </p:cNvSpPr>
          <p:nvPr/>
        </p:nvSpPr>
        <p:spPr bwMode="auto">
          <a:xfrm>
            <a:off x="3657600" y="4343400"/>
            <a:ext cx="685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4" name="Line 116"/>
          <p:cNvSpPr>
            <a:spLocks noChangeShapeType="1"/>
          </p:cNvSpPr>
          <p:nvPr/>
        </p:nvSpPr>
        <p:spPr bwMode="auto">
          <a:xfrm flipV="1">
            <a:off x="3657600" y="4495800"/>
            <a:ext cx="152400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5" name="Line 117"/>
          <p:cNvSpPr>
            <a:spLocks noChangeShapeType="1"/>
          </p:cNvSpPr>
          <p:nvPr/>
        </p:nvSpPr>
        <p:spPr bwMode="auto">
          <a:xfrm>
            <a:off x="4495800" y="5257800"/>
            <a:ext cx="685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6" name="Line 118"/>
          <p:cNvSpPr>
            <a:spLocks noChangeShapeType="1"/>
          </p:cNvSpPr>
          <p:nvPr/>
        </p:nvSpPr>
        <p:spPr bwMode="auto">
          <a:xfrm flipV="1">
            <a:off x="5029200" y="5410200"/>
            <a:ext cx="91440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7" name="Line 119"/>
          <p:cNvSpPr>
            <a:spLocks noChangeShapeType="1"/>
          </p:cNvSpPr>
          <p:nvPr/>
        </p:nvSpPr>
        <p:spPr bwMode="auto">
          <a:xfrm>
            <a:off x="5791200" y="6248400"/>
            <a:ext cx="152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8" name="Line 120"/>
          <p:cNvSpPr>
            <a:spLocks noChangeShapeType="1"/>
          </p:cNvSpPr>
          <p:nvPr/>
        </p:nvSpPr>
        <p:spPr bwMode="auto">
          <a:xfrm flipH="1" flipV="1">
            <a:off x="6934200" y="5410200"/>
            <a:ext cx="30480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9" name="Line 121"/>
          <p:cNvSpPr>
            <a:spLocks noChangeShapeType="1"/>
          </p:cNvSpPr>
          <p:nvPr/>
        </p:nvSpPr>
        <p:spPr bwMode="auto">
          <a:xfrm flipH="1" flipV="1">
            <a:off x="7772400" y="5410200"/>
            <a:ext cx="152400" cy="152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6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33599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5" grpId="0" animBg="1"/>
      <p:bldP spid="17516" grpId="0" animBg="1"/>
      <p:bldP spid="17517" grpId="0" animBg="1"/>
      <p:bldP spid="17518" grpId="0" animBg="1"/>
      <p:bldP spid="17519" grpId="0" animBg="1"/>
      <p:bldP spid="17520" grpId="0" animBg="1"/>
      <p:bldP spid="17521" grpId="0" animBg="1"/>
      <p:bldP spid="17523" grpId="0" animBg="1"/>
      <p:bldP spid="17524" grpId="0" animBg="1"/>
      <p:bldP spid="17525" grpId="0" animBg="1"/>
      <p:bldP spid="17526" grpId="0" animBg="1"/>
      <p:bldP spid="17527" grpId="0" animBg="1"/>
      <p:bldP spid="17528" grpId="0" animBg="1"/>
      <p:bldP spid="175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altLang="ko-KR" dirty="0" err="1">
                <a:ea typeface="굴림" charset="0"/>
                <a:cs typeface="굴림" charset="0"/>
              </a:rPr>
              <a:t>Construction</a:t>
            </a:r>
            <a:r>
              <a:rPr lang="de-DE" altLang="ko-KR" dirty="0">
                <a:ea typeface="굴림" charset="0"/>
                <a:cs typeface="굴림" charset="0"/>
              </a:rPr>
              <a:t> </a:t>
            </a:r>
            <a:r>
              <a:rPr lang="de-DE" altLang="ko-KR" dirty="0" err="1">
                <a:ea typeface="굴림" charset="0"/>
                <a:cs typeface="굴림" charset="0"/>
              </a:rPr>
              <a:t>of</a:t>
            </a:r>
            <a:r>
              <a:rPr lang="de-DE" altLang="ko-KR" dirty="0">
                <a:ea typeface="굴림" charset="0"/>
                <a:cs typeface="굴림" charset="0"/>
              </a:rPr>
              <a:t> DAWGs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72500" cy="289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ea typeface="굴림" charset="0"/>
                <a:cs typeface="굴림" charset="0"/>
              </a:rPr>
              <a:t>Construction of a tree with child-next pointers (isomorphic to </a:t>
            </a:r>
            <a:r>
              <a:rPr lang="en-US" altLang="ko-KR" sz="2000" dirty="0" err="1" smtClean="0">
                <a:ea typeface="굴림" charset="0"/>
                <a:cs typeface="굴림" charset="0"/>
              </a:rPr>
              <a:t>trie</a:t>
            </a:r>
            <a:r>
              <a:rPr lang="en-US" altLang="ko-KR" sz="2000" dirty="0" smtClean="0">
                <a:ea typeface="굴림" charset="0"/>
                <a:cs typeface="굴림" charset="0"/>
              </a:rPr>
              <a:t>)</a:t>
            </a:r>
          </a:p>
          <a:p>
            <a:pPr marL="627062" lvl="1" indent="-457200"/>
            <a:r>
              <a:rPr lang="en-US" altLang="ko-KR" sz="2000" dirty="0" smtClean="0">
                <a:ea typeface="굴림" charset="0"/>
                <a:cs typeface="굴림" charset="0"/>
              </a:rPr>
              <a:t>Search until no more match</a:t>
            </a:r>
          </a:p>
          <a:p>
            <a:pPr marL="627062" lvl="1" indent="-457200"/>
            <a:r>
              <a:rPr lang="en-US" altLang="ko-KR" sz="2000" dirty="0" smtClean="0">
                <a:ea typeface="굴림" charset="0"/>
                <a:cs typeface="굴림" charset="0"/>
              </a:rPr>
              <a:t>Insert rest of search 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ea typeface="굴림" charset="0"/>
                <a:cs typeface="굴림" charset="0"/>
              </a:rPr>
              <a:t>Combine similar </a:t>
            </a:r>
            <a:r>
              <a:rPr lang="en-US" altLang="ko-KR" sz="2000" dirty="0" err="1" smtClean="0">
                <a:ea typeface="굴림" charset="0"/>
                <a:cs typeface="굴림" charset="0"/>
              </a:rPr>
              <a:t>subtrees</a:t>
            </a:r>
            <a:r>
              <a:rPr lang="en-US" altLang="ko-KR" sz="2000" dirty="0" smtClean="0">
                <a:ea typeface="굴림" charset="0"/>
                <a:cs typeface="굴림" charset="0"/>
              </a:rPr>
              <a:t>, starting with </a:t>
            </a:r>
            <a:r>
              <a:rPr lang="en-US" altLang="ko-KR" sz="2000" dirty="0" err="1" smtClean="0">
                <a:ea typeface="굴림" charset="0"/>
                <a:cs typeface="굴림" charset="0"/>
              </a:rPr>
              <a:t>subtree</a:t>
            </a:r>
            <a:r>
              <a:rPr lang="en-US" altLang="ko-KR" sz="2000" dirty="0" smtClean="0">
                <a:ea typeface="굴림" charset="0"/>
                <a:cs typeface="굴림" charset="0"/>
              </a:rPr>
              <a:t> depth 0 and increase depth.</a:t>
            </a:r>
          </a:p>
          <a:p>
            <a:pPr>
              <a:buFontTx/>
              <a:buNone/>
            </a:pPr>
            <a:endParaRPr lang="en-US" altLang="ko-KR" sz="800" dirty="0" smtClean="0">
              <a:ea typeface="굴림" charset="0"/>
              <a:cs typeface="굴림" charset="0"/>
            </a:endParaRPr>
          </a:p>
          <a:p>
            <a:pPr>
              <a:buFontTx/>
              <a:buNone/>
            </a:pPr>
            <a:r>
              <a:rPr lang="en-US" altLang="ko-KR" sz="2400" dirty="0" smtClean="0">
                <a:ea typeface="굴림" charset="0"/>
                <a:cs typeface="굴림" charset="0"/>
              </a:rPr>
              <a:t>Example for 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CITIES, CITY, PITIES, PITY</a:t>
            </a:r>
          </a:p>
          <a:p>
            <a:pPr>
              <a:buFontTx/>
              <a:buNone/>
            </a:pPr>
            <a:endParaRPr lang="en-US" altLang="ko-KR" sz="2400" dirty="0" smtClean="0">
              <a:ea typeface="굴림" charset="0"/>
              <a:cs typeface="굴림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14400" y="41021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C</a:t>
            </a:r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1263650" y="4154488"/>
            <a:ext cx="450850" cy="215900"/>
            <a:chOff x="864" y="1488"/>
            <a:chExt cx="432" cy="192"/>
          </a:xfrm>
        </p:grpSpPr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884738" y="4102100"/>
            <a:ext cx="349250" cy="32067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S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102100" y="41021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E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3321050" y="41021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I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2514600" y="4114800"/>
            <a:ext cx="350838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T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714500" y="4102100"/>
            <a:ext cx="350838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I</a:t>
            </a:r>
          </a:p>
        </p:txBody>
      </p:sp>
      <p:grpSp>
        <p:nvGrpSpPr>
          <p:cNvPr id="18460" name="Group 28"/>
          <p:cNvGrpSpPr>
            <a:grpSpLocks/>
          </p:cNvGrpSpPr>
          <p:nvPr/>
        </p:nvGrpSpPr>
        <p:grpSpPr bwMode="auto">
          <a:xfrm>
            <a:off x="4464050" y="4171950"/>
            <a:ext cx="450850" cy="215900"/>
            <a:chOff x="864" y="1488"/>
            <a:chExt cx="432" cy="192"/>
          </a:xfrm>
        </p:grpSpPr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8463" name="Group 31"/>
          <p:cNvGrpSpPr>
            <a:grpSpLocks/>
          </p:cNvGrpSpPr>
          <p:nvPr/>
        </p:nvGrpSpPr>
        <p:grpSpPr bwMode="auto">
          <a:xfrm>
            <a:off x="3681413" y="4171950"/>
            <a:ext cx="450850" cy="215900"/>
            <a:chOff x="864" y="1488"/>
            <a:chExt cx="432" cy="192"/>
          </a:xfrm>
        </p:grpSpPr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Oval 33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2898775" y="4171950"/>
            <a:ext cx="452438" cy="215900"/>
            <a:chOff x="864" y="1488"/>
            <a:chExt cx="432" cy="192"/>
          </a:xfrm>
        </p:grpSpPr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Oval 36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8469" name="Group 37"/>
          <p:cNvGrpSpPr>
            <a:grpSpLocks/>
          </p:cNvGrpSpPr>
          <p:nvPr/>
        </p:nvGrpSpPr>
        <p:grpSpPr bwMode="auto">
          <a:xfrm>
            <a:off x="2057400" y="4171950"/>
            <a:ext cx="450850" cy="215900"/>
            <a:chOff x="864" y="1488"/>
            <a:chExt cx="432" cy="192"/>
          </a:xfrm>
        </p:grpSpPr>
        <p:sp>
          <p:nvSpPr>
            <p:cNvPr id="18470" name="Line 38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Oval 39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8472" name="Group 40"/>
          <p:cNvGrpSpPr>
            <a:grpSpLocks/>
          </p:cNvGrpSpPr>
          <p:nvPr/>
        </p:nvGrpSpPr>
        <p:grpSpPr bwMode="auto">
          <a:xfrm>
            <a:off x="3429000" y="4483100"/>
            <a:ext cx="152400" cy="381000"/>
            <a:chOff x="576" y="1728"/>
            <a:chExt cx="192" cy="576"/>
          </a:xfrm>
        </p:grpSpPr>
        <p:sp>
          <p:nvSpPr>
            <p:cNvPr id="18473" name="Line 41"/>
            <p:cNvSpPr>
              <a:spLocks noChangeShapeType="1"/>
            </p:cNvSpPr>
            <p:nvPr/>
          </p:nvSpPr>
          <p:spPr bwMode="auto">
            <a:xfrm>
              <a:off x="67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Oval 42"/>
            <p:cNvSpPr>
              <a:spLocks noChangeArrowheads="1"/>
            </p:cNvSpPr>
            <p:nvPr/>
          </p:nvSpPr>
          <p:spPr bwMode="auto">
            <a:xfrm>
              <a:off x="576" y="192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n</a:t>
              </a:r>
            </a:p>
          </p:txBody>
        </p:sp>
      </p:grp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3352800" y="4864100"/>
            <a:ext cx="349250" cy="32067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Y</a:t>
            </a:r>
          </a:p>
        </p:txBody>
      </p:sp>
      <p:sp>
        <p:nvSpPr>
          <p:cNvPr id="18512" name="Line 80"/>
          <p:cNvSpPr>
            <a:spLocks noChangeShapeType="1"/>
          </p:cNvSpPr>
          <p:nvPr/>
        </p:nvSpPr>
        <p:spPr bwMode="auto">
          <a:xfrm>
            <a:off x="609600" y="37973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3" name="Rectangle 81"/>
          <p:cNvSpPr>
            <a:spLocks noChangeArrowheads="1"/>
          </p:cNvSpPr>
          <p:nvPr/>
        </p:nvSpPr>
        <p:spPr bwMode="auto">
          <a:xfrm>
            <a:off x="927100" y="53213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P</a:t>
            </a:r>
          </a:p>
        </p:txBody>
      </p:sp>
      <p:grpSp>
        <p:nvGrpSpPr>
          <p:cNvPr id="18514" name="Group 82"/>
          <p:cNvGrpSpPr>
            <a:grpSpLocks/>
          </p:cNvGrpSpPr>
          <p:nvPr/>
        </p:nvGrpSpPr>
        <p:grpSpPr bwMode="auto">
          <a:xfrm>
            <a:off x="1276350" y="5373688"/>
            <a:ext cx="450850" cy="215900"/>
            <a:chOff x="864" y="1488"/>
            <a:chExt cx="432" cy="192"/>
          </a:xfrm>
        </p:grpSpPr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6" name="Oval 84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sp>
        <p:nvSpPr>
          <p:cNvPr id="18517" name="Rectangle 85"/>
          <p:cNvSpPr>
            <a:spLocks noChangeArrowheads="1"/>
          </p:cNvSpPr>
          <p:nvPr/>
        </p:nvSpPr>
        <p:spPr bwMode="auto">
          <a:xfrm>
            <a:off x="4897438" y="5321300"/>
            <a:ext cx="349250" cy="32067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S</a:t>
            </a:r>
          </a:p>
        </p:txBody>
      </p:sp>
      <p:sp>
        <p:nvSpPr>
          <p:cNvPr id="18518" name="Rectangle 86"/>
          <p:cNvSpPr>
            <a:spLocks noChangeArrowheads="1"/>
          </p:cNvSpPr>
          <p:nvPr/>
        </p:nvSpPr>
        <p:spPr bwMode="auto">
          <a:xfrm>
            <a:off x="4114800" y="53213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E</a:t>
            </a:r>
          </a:p>
        </p:txBody>
      </p:sp>
      <p:sp>
        <p:nvSpPr>
          <p:cNvPr id="18519" name="Rectangle 87"/>
          <p:cNvSpPr>
            <a:spLocks noChangeArrowheads="1"/>
          </p:cNvSpPr>
          <p:nvPr/>
        </p:nvSpPr>
        <p:spPr bwMode="auto">
          <a:xfrm>
            <a:off x="3333750" y="5321300"/>
            <a:ext cx="3492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I</a:t>
            </a:r>
          </a:p>
        </p:txBody>
      </p:sp>
      <p:sp>
        <p:nvSpPr>
          <p:cNvPr id="18520" name="Rectangle 88"/>
          <p:cNvSpPr>
            <a:spLocks noChangeArrowheads="1"/>
          </p:cNvSpPr>
          <p:nvPr/>
        </p:nvSpPr>
        <p:spPr bwMode="auto">
          <a:xfrm>
            <a:off x="2527300" y="5334000"/>
            <a:ext cx="350838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T</a:t>
            </a:r>
          </a:p>
        </p:txBody>
      </p:sp>
      <p:sp>
        <p:nvSpPr>
          <p:cNvPr id="18521" name="Rectangle 89"/>
          <p:cNvSpPr>
            <a:spLocks noChangeArrowheads="1"/>
          </p:cNvSpPr>
          <p:nvPr/>
        </p:nvSpPr>
        <p:spPr bwMode="auto">
          <a:xfrm>
            <a:off x="1727200" y="5321300"/>
            <a:ext cx="350838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I</a:t>
            </a:r>
          </a:p>
        </p:txBody>
      </p:sp>
      <p:grpSp>
        <p:nvGrpSpPr>
          <p:cNvPr id="18522" name="Group 90"/>
          <p:cNvGrpSpPr>
            <a:grpSpLocks/>
          </p:cNvGrpSpPr>
          <p:nvPr/>
        </p:nvGrpSpPr>
        <p:grpSpPr bwMode="auto">
          <a:xfrm>
            <a:off x="4476750" y="5391150"/>
            <a:ext cx="450850" cy="215900"/>
            <a:chOff x="864" y="1488"/>
            <a:chExt cx="432" cy="192"/>
          </a:xfrm>
        </p:grpSpPr>
        <p:sp>
          <p:nvSpPr>
            <p:cNvPr id="18523" name="Line 91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8525" name="Group 93"/>
          <p:cNvGrpSpPr>
            <a:grpSpLocks/>
          </p:cNvGrpSpPr>
          <p:nvPr/>
        </p:nvGrpSpPr>
        <p:grpSpPr bwMode="auto">
          <a:xfrm>
            <a:off x="3694113" y="5391150"/>
            <a:ext cx="450850" cy="215900"/>
            <a:chOff x="864" y="1488"/>
            <a:chExt cx="432" cy="192"/>
          </a:xfrm>
        </p:grpSpPr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7" name="Oval 95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8528" name="Group 96"/>
          <p:cNvGrpSpPr>
            <a:grpSpLocks/>
          </p:cNvGrpSpPr>
          <p:nvPr/>
        </p:nvGrpSpPr>
        <p:grpSpPr bwMode="auto">
          <a:xfrm>
            <a:off x="2911475" y="5391150"/>
            <a:ext cx="452438" cy="215900"/>
            <a:chOff x="864" y="1488"/>
            <a:chExt cx="432" cy="192"/>
          </a:xfrm>
        </p:grpSpPr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0" name="Oval 98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8531" name="Group 99"/>
          <p:cNvGrpSpPr>
            <a:grpSpLocks/>
          </p:cNvGrpSpPr>
          <p:nvPr/>
        </p:nvGrpSpPr>
        <p:grpSpPr bwMode="auto">
          <a:xfrm>
            <a:off x="2070100" y="5391150"/>
            <a:ext cx="450850" cy="215900"/>
            <a:chOff x="864" y="1488"/>
            <a:chExt cx="432" cy="192"/>
          </a:xfrm>
        </p:grpSpPr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3" name="Oval 101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8534" name="Group 102"/>
          <p:cNvGrpSpPr>
            <a:grpSpLocks/>
          </p:cNvGrpSpPr>
          <p:nvPr/>
        </p:nvGrpSpPr>
        <p:grpSpPr bwMode="auto">
          <a:xfrm>
            <a:off x="3429000" y="5702300"/>
            <a:ext cx="152400" cy="381000"/>
            <a:chOff x="576" y="1728"/>
            <a:chExt cx="192" cy="576"/>
          </a:xfrm>
        </p:grpSpPr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67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" name="Oval 104"/>
            <p:cNvSpPr>
              <a:spLocks noChangeArrowheads="1"/>
            </p:cNvSpPr>
            <p:nvPr/>
          </p:nvSpPr>
          <p:spPr bwMode="auto">
            <a:xfrm>
              <a:off x="576" y="192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n</a:t>
              </a:r>
            </a:p>
          </p:txBody>
        </p:sp>
      </p:grpSp>
      <p:sp>
        <p:nvSpPr>
          <p:cNvPr id="18537" name="Rectangle 105"/>
          <p:cNvSpPr>
            <a:spLocks noChangeArrowheads="1"/>
          </p:cNvSpPr>
          <p:nvPr/>
        </p:nvSpPr>
        <p:spPr bwMode="auto">
          <a:xfrm>
            <a:off x="3352800" y="6083300"/>
            <a:ext cx="349250" cy="32067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Y</a:t>
            </a:r>
          </a:p>
        </p:txBody>
      </p:sp>
      <p:grpSp>
        <p:nvGrpSpPr>
          <p:cNvPr id="18539" name="Group 107"/>
          <p:cNvGrpSpPr>
            <a:grpSpLocks/>
          </p:cNvGrpSpPr>
          <p:nvPr/>
        </p:nvGrpSpPr>
        <p:grpSpPr bwMode="auto">
          <a:xfrm>
            <a:off x="914400" y="4483100"/>
            <a:ext cx="304800" cy="838200"/>
            <a:chOff x="576" y="1728"/>
            <a:chExt cx="192" cy="576"/>
          </a:xfrm>
        </p:grpSpPr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67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1" name="Oval 109"/>
            <p:cNvSpPr>
              <a:spLocks noChangeArrowheads="1"/>
            </p:cNvSpPr>
            <p:nvPr/>
          </p:nvSpPr>
          <p:spPr bwMode="auto">
            <a:xfrm>
              <a:off x="576" y="192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n</a:t>
              </a:r>
            </a:p>
          </p:txBody>
        </p:sp>
      </p:grpSp>
      <p:sp>
        <p:nvSpPr>
          <p:cNvPr id="18542" name="Text Box 110"/>
          <p:cNvSpPr txBox="1">
            <a:spLocks noChangeArrowheads="1"/>
          </p:cNvSpPr>
          <p:nvPr/>
        </p:nvSpPr>
        <p:spPr bwMode="auto">
          <a:xfrm>
            <a:off x="5791200" y="4648200"/>
            <a:ext cx="2743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ko-KR" sz="1800" dirty="0">
                <a:latin typeface="Arial" charset="0"/>
                <a:ea typeface="굴림" charset="0"/>
                <a:cs typeface="굴림" charset="0"/>
              </a:rPr>
              <a:t>After </a:t>
            </a:r>
            <a:r>
              <a:rPr lang="de-DE" altLang="ko-KR" sz="1800" dirty="0" err="1">
                <a:latin typeface="Arial" charset="0"/>
                <a:ea typeface="굴림" charset="0"/>
                <a:cs typeface="굴림" charset="0"/>
              </a:rPr>
              <a:t>step</a:t>
            </a:r>
            <a:r>
              <a:rPr lang="de-DE" altLang="ko-KR" sz="1800" dirty="0">
                <a:latin typeface="Arial" charset="0"/>
                <a:ea typeface="굴림" charset="0"/>
                <a:cs typeface="굴림" charset="0"/>
              </a:rPr>
              <a:t> 1 </a:t>
            </a:r>
            <a:r>
              <a:rPr lang="de-DE" altLang="ko-KR" sz="1800" dirty="0" err="1">
                <a:latin typeface="Arial" charset="0"/>
                <a:ea typeface="굴림" charset="0"/>
                <a:cs typeface="굴림" charset="0"/>
              </a:rPr>
              <a:t>we</a:t>
            </a:r>
            <a:r>
              <a:rPr lang="de-DE" altLang="ko-KR" sz="1800" dirty="0">
                <a:latin typeface="Arial" charset="0"/>
                <a:ea typeface="굴림" charset="0"/>
                <a:cs typeface="굴림" charset="0"/>
              </a:rPr>
              <a:t> </a:t>
            </a:r>
            <a:r>
              <a:rPr lang="de-DE" altLang="ko-KR" sz="1800" dirty="0" err="1">
                <a:latin typeface="Arial" charset="0"/>
                <a:ea typeface="굴림" charset="0"/>
                <a:cs typeface="굴림" charset="0"/>
              </a:rPr>
              <a:t>only</a:t>
            </a:r>
            <a:r>
              <a:rPr lang="de-DE" altLang="ko-KR" sz="1800" dirty="0">
                <a:latin typeface="Arial" charset="0"/>
                <a:ea typeface="굴림" charset="0"/>
                <a:cs typeface="굴림" charset="0"/>
              </a:rPr>
              <a:t> </a:t>
            </a:r>
            <a:r>
              <a:rPr lang="de-DE" altLang="ko-KR" sz="1800" dirty="0" err="1">
                <a:latin typeface="Arial" charset="0"/>
                <a:ea typeface="굴림" charset="0"/>
                <a:cs typeface="굴림" charset="0"/>
              </a:rPr>
              <a:t>used</a:t>
            </a:r>
            <a:r>
              <a:rPr lang="de-DE" altLang="ko-KR" sz="1800" dirty="0">
                <a:latin typeface="Arial" charset="0"/>
                <a:ea typeface="굴림" charset="0"/>
                <a:cs typeface="굴림" charset="0"/>
              </a:rPr>
              <a:t> </a:t>
            </a:r>
            <a:r>
              <a:rPr lang="de-DE" altLang="ko-KR" sz="1800" dirty="0" err="1">
                <a:latin typeface="Arial" charset="0"/>
                <a:ea typeface="굴림" charset="0"/>
                <a:cs typeface="굴림" charset="0"/>
              </a:rPr>
              <a:t>common</a:t>
            </a:r>
            <a:r>
              <a:rPr lang="de-DE" altLang="ko-KR" sz="1800" dirty="0">
                <a:latin typeface="Arial" charset="0"/>
                <a:ea typeface="굴림" charset="0"/>
                <a:cs typeface="굴림" charset="0"/>
              </a:rPr>
              <a:t> </a:t>
            </a:r>
            <a:r>
              <a:rPr lang="de-DE" altLang="ko-KR" sz="1800" dirty="0" err="1">
                <a:latin typeface="Arial" charset="0"/>
                <a:ea typeface="굴림" charset="0"/>
                <a:cs typeface="굴림" charset="0"/>
              </a:rPr>
              <a:t>prefixes</a:t>
            </a:r>
            <a:r>
              <a:rPr lang="de-DE" altLang="ko-KR" sz="1800" dirty="0">
                <a:latin typeface="Arial" charset="0"/>
                <a:ea typeface="굴림" charset="0"/>
                <a:cs typeface="굴림" charset="0"/>
              </a:rPr>
              <a:t> </a:t>
            </a:r>
            <a:r>
              <a:rPr lang="de-DE" altLang="ko-KR" sz="1800" dirty="0" err="1">
                <a:latin typeface="Arial" charset="0"/>
                <a:ea typeface="굴림" charset="0"/>
                <a:cs typeface="굴림" charset="0"/>
              </a:rPr>
              <a:t>for</a:t>
            </a:r>
            <a:r>
              <a:rPr lang="de-DE" altLang="ko-KR" sz="1800" dirty="0">
                <a:latin typeface="Arial" charset="0"/>
                <a:ea typeface="굴림" charset="0"/>
                <a:cs typeface="굴림" charset="0"/>
              </a:rPr>
              <a:t> </a:t>
            </a:r>
            <a:r>
              <a:rPr lang="de-DE" altLang="ko-KR" sz="1800" dirty="0" err="1">
                <a:latin typeface="Arial" charset="0"/>
                <a:ea typeface="굴림" charset="0"/>
                <a:cs typeface="굴림" charset="0"/>
              </a:rPr>
              <a:t>compression</a:t>
            </a:r>
            <a:endParaRPr lang="de-DE" altLang="ko-KR" sz="180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5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6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60348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" y="184150"/>
            <a:ext cx="6877050" cy="838200"/>
          </a:xfrm>
        </p:spPr>
        <p:txBody>
          <a:bodyPr/>
          <a:lstStyle/>
          <a:p>
            <a:r>
              <a:rPr lang="de-DE" altLang="ko-KR" dirty="0" err="1">
                <a:ea typeface="굴림" charset="0"/>
                <a:cs typeface="굴림" charset="0"/>
              </a:rPr>
              <a:t>Construction</a:t>
            </a:r>
            <a:r>
              <a:rPr lang="de-DE" altLang="ko-KR" dirty="0">
                <a:ea typeface="굴림" charset="0"/>
                <a:cs typeface="굴림" charset="0"/>
              </a:rPr>
              <a:t> </a:t>
            </a:r>
            <a:r>
              <a:rPr lang="de-DE" altLang="ko-KR" dirty="0" err="1">
                <a:ea typeface="굴림" charset="0"/>
                <a:cs typeface="굴림" charset="0"/>
              </a:rPr>
              <a:t>of</a:t>
            </a:r>
            <a:r>
              <a:rPr lang="de-DE" altLang="ko-KR" dirty="0">
                <a:ea typeface="굴림" charset="0"/>
                <a:cs typeface="굴림" charset="0"/>
              </a:rPr>
              <a:t> DAWGs II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00" y="889000"/>
            <a:ext cx="4292600" cy="2082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19125" y="1214438"/>
            <a:ext cx="263525" cy="233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C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882650" y="1252538"/>
            <a:ext cx="341313" cy="157162"/>
            <a:chOff x="864" y="1488"/>
            <a:chExt cx="432" cy="192"/>
          </a:xfrm>
        </p:grpSpPr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 dirty="0">
                  <a:ea typeface="굴림" charset="0"/>
                  <a:cs typeface="굴림" charset="0"/>
                </a:rPr>
                <a:t>c</a:t>
              </a:r>
            </a:p>
          </p:txBody>
        </p:sp>
      </p:grp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621088" y="1214438"/>
            <a:ext cx="263525" cy="2333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S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028950" y="1214438"/>
            <a:ext cx="263525" cy="233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E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438400" y="1214438"/>
            <a:ext cx="263525" cy="233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I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828800" y="1222375"/>
            <a:ext cx="265113" cy="234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T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223963" y="1214438"/>
            <a:ext cx="265112" cy="233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I</a:t>
            </a:r>
          </a:p>
        </p:txBody>
      </p:sp>
      <p:grpSp>
        <p:nvGrpSpPr>
          <p:cNvPr id="19469" name="Group 13"/>
          <p:cNvGrpSpPr>
            <a:grpSpLocks/>
          </p:cNvGrpSpPr>
          <p:nvPr/>
        </p:nvGrpSpPr>
        <p:grpSpPr bwMode="auto">
          <a:xfrm>
            <a:off x="3302000" y="1265238"/>
            <a:ext cx="341313" cy="157162"/>
            <a:chOff x="864" y="1488"/>
            <a:chExt cx="432" cy="192"/>
          </a:xfrm>
        </p:grpSpPr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2711450" y="1265238"/>
            <a:ext cx="339725" cy="157162"/>
            <a:chOff x="864" y="1488"/>
            <a:chExt cx="432" cy="192"/>
          </a:xfrm>
        </p:grpSpPr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Oval 18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2119313" y="1265238"/>
            <a:ext cx="341312" cy="157162"/>
            <a:chOff x="864" y="1488"/>
            <a:chExt cx="432" cy="192"/>
          </a:xfrm>
        </p:grpSpPr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Oval 21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9478" name="Group 22"/>
          <p:cNvGrpSpPr>
            <a:grpSpLocks/>
          </p:cNvGrpSpPr>
          <p:nvPr/>
        </p:nvGrpSpPr>
        <p:grpSpPr bwMode="auto">
          <a:xfrm>
            <a:off x="1482725" y="1265238"/>
            <a:ext cx="341313" cy="157162"/>
            <a:chOff x="864" y="1488"/>
            <a:chExt cx="432" cy="192"/>
          </a:xfrm>
        </p:grpSpPr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Oval 24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9481" name="Group 25"/>
          <p:cNvGrpSpPr>
            <a:grpSpLocks/>
          </p:cNvGrpSpPr>
          <p:nvPr/>
        </p:nvGrpSpPr>
        <p:grpSpPr bwMode="auto">
          <a:xfrm>
            <a:off x="2495550" y="1476375"/>
            <a:ext cx="115888" cy="279400"/>
            <a:chOff x="576" y="1728"/>
            <a:chExt cx="192" cy="576"/>
          </a:xfrm>
        </p:grpSpPr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67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Oval 27"/>
            <p:cNvSpPr>
              <a:spLocks noChangeArrowheads="1"/>
            </p:cNvSpPr>
            <p:nvPr/>
          </p:nvSpPr>
          <p:spPr bwMode="auto">
            <a:xfrm>
              <a:off x="576" y="192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n</a:t>
              </a:r>
            </a:p>
          </p:txBody>
        </p:sp>
      </p:grp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2438400" y="1755775"/>
            <a:ext cx="263525" cy="23495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Y</a:t>
            </a:r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388938" y="990600"/>
            <a:ext cx="230187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628650" y="2106613"/>
            <a:ext cx="263525" cy="234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P</a:t>
            </a:r>
          </a:p>
        </p:txBody>
      </p:sp>
      <p:grpSp>
        <p:nvGrpSpPr>
          <p:cNvPr id="19487" name="Group 31"/>
          <p:cNvGrpSpPr>
            <a:grpSpLocks/>
          </p:cNvGrpSpPr>
          <p:nvPr/>
        </p:nvGrpSpPr>
        <p:grpSpPr bwMode="auto">
          <a:xfrm>
            <a:off x="892175" y="2144713"/>
            <a:ext cx="341313" cy="158750"/>
            <a:chOff x="864" y="1488"/>
            <a:chExt cx="432" cy="192"/>
          </a:xfrm>
        </p:grpSpPr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Oval 33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3038475" y="2106613"/>
            <a:ext cx="263525" cy="234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E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2447925" y="2106613"/>
            <a:ext cx="263525" cy="234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I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1838325" y="2116138"/>
            <a:ext cx="265113" cy="234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T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1233488" y="2106613"/>
            <a:ext cx="265112" cy="234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I</a:t>
            </a:r>
          </a:p>
        </p:txBody>
      </p:sp>
      <p:grpSp>
        <p:nvGrpSpPr>
          <p:cNvPr id="19495" name="Group 39"/>
          <p:cNvGrpSpPr>
            <a:grpSpLocks/>
          </p:cNvGrpSpPr>
          <p:nvPr/>
        </p:nvGrpSpPr>
        <p:grpSpPr bwMode="auto">
          <a:xfrm>
            <a:off x="3311525" y="2157413"/>
            <a:ext cx="341313" cy="158750"/>
            <a:chOff x="864" y="1488"/>
            <a:chExt cx="432" cy="192"/>
          </a:xfrm>
        </p:grpSpPr>
        <p:sp>
          <p:nvSpPr>
            <p:cNvPr id="19496" name="Line 40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Oval 41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9498" name="Group 42"/>
          <p:cNvGrpSpPr>
            <a:grpSpLocks/>
          </p:cNvGrpSpPr>
          <p:nvPr/>
        </p:nvGrpSpPr>
        <p:grpSpPr bwMode="auto">
          <a:xfrm>
            <a:off x="2720975" y="2157413"/>
            <a:ext cx="339725" cy="158750"/>
            <a:chOff x="864" y="1488"/>
            <a:chExt cx="432" cy="192"/>
          </a:xfrm>
        </p:grpSpPr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Oval 44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9501" name="Group 45"/>
          <p:cNvGrpSpPr>
            <a:grpSpLocks/>
          </p:cNvGrpSpPr>
          <p:nvPr/>
        </p:nvGrpSpPr>
        <p:grpSpPr bwMode="auto">
          <a:xfrm>
            <a:off x="2128838" y="2157413"/>
            <a:ext cx="341312" cy="158750"/>
            <a:chOff x="864" y="1488"/>
            <a:chExt cx="432" cy="192"/>
          </a:xfrm>
        </p:grpSpPr>
        <p:sp>
          <p:nvSpPr>
            <p:cNvPr id="19502" name="Line 46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Oval 47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9504" name="Group 48"/>
          <p:cNvGrpSpPr>
            <a:grpSpLocks/>
          </p:cNvGrpSpPr>
          <p:nvPr/>
        </p:nvGrpSpPr>
        <p:grpSpPr bwMode="auto">
          <a:xfrm>
            <a:off x="1492250" y="2157413"/>
            <a:ext cx="341313" cy="158750"/>
            <a:chOff x="864" y="1488"/>
            <a:chExt cx="432" cy="192"/>
          </a:xfrm>
        </p:grpSpPr>
        <p:sp>
          <p:nvSpPr>
            <p:cNvPr id="19505" name="Line 49"/>
            <p:cNvSpPr>
              <a:spLocks noChangeShapeType="1"/>
            </p:cNvSpPr>
            <p:nvPr/>
          </p:nvSpPr>
          <p:spPr bwMode="auto">
            <a:xfrm>
              <a:off x="86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Oval 50"/>
            <p:cNvSpPr>
              <a:spLocks noChangeArrowheads="1"/>
            </p:cNvSpPr>
            <p:nvPr/>
          </p:nvSpPr>
          <p:spPr bwMode="auto">
            <a:xfrm>
              <a:off x="960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</p:grpSp>
      <p:grpSp>
        <p:nvGrpSpPr>
          <p:cNvPr id="19507" name="Group 51"/>
          <p:cNvGrpSpPr>
            <a:grpSpLocks/>
          </p:cNvGrpSpPr>
          <p:nvPr/>
        </p:nvGrpSpPr>
        <p:grpSpPr bwMode="auto">
          <a:xfrm>
            <a:off x="2495550" y="2390775"/>
            <a:ext cx="115888" cy="279400"/>
            <a:chOff x="576" y="1728"/>
            <a:chExt cx="192" cy="576"/>
          </a:xfrm>
        </p:grpSpPr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>
              <a:off x="67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Oval 53"/>
            <p:cNvSpPr>
              <a:spLocks noChangeArrowheads="1"/>
            </p:cNvSpPr>
            <p:nvPr/>
          </p:nvSpPr>
          <p:spPr bwMode="auto">
            <a:xfrm>
              <a:off x="576" y="192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n</a:t>
              </a:r>
            </a:p>
          </p:txBody>
        </p:sp>
      </p:grp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2438400" y="2670175"/>
            <a:ext cx="263525" cy="23495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ko-KR" sz="1800">
                <a:ea typeface="굴림" charset="0"/>
                <a:cs typeface="굴림" charset="0"/>
              </a:rPr>
              <a:t>Y</a:t>
            </a:r>
          </a:p>
        </p:txBody>
      </p:sp>
      <p:grpSp>
        <p:nvGrpSpPr>
          <p:cNvPr id="19511" name="Group 55"/>
          <p:cNvGrpSpPr>
            <a:grpSpLocks/>
          </p:cNvGrpSpPr>
          <p:nvPr/>
        </p:nvGrpSpPr>
        <p:grpSpPr bwMode="auto">
          <a:xfrm>
            <a:off x="619125" y="1492250"/>
            <a:ext cx="230188" cy="614363"/>
            <a:chOff x="576" y="1728"/>
            <a:chExt cx="192" cy="576"/>
          </a:xfrm>
        </p:grpSpPr>
        <p:sp>
          <p:nvSpPr>
            <p:cNvPr id="19512" name="Line 56"/>
            <p:cNvSpPr>
              <a:spLocks noChangeShapeType="1"/>
            </p:cNvSpPr>
            <p:nvPr/>
          </p:nvSpPr>
          <p:spPr bwMode="auto">
            <a:xfrm>
              <a:off x="67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Oval 57"/>
            <p:cNvSpPr>
              <a:spLocks noChangeArrowheads="1"/>
            </p:cNvSpPr>
            <p:nvPr/>
          </p:nvSpPr>
          <p:spPr bwMode="auto">
            <a:xfrm>
              <a:off x="576" y="192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n</a:t>
              </a:r>
            </a:p>
          </p:txBody>
        </p:sp>
      </p:grpSp>
      <p:sp>
        <p:nvSpPr>
          <p:cNvPr id="19515" name="Line 59"/>
          <p:cNvSpPr>
            <a:spLocks noChangeShapeType="1"/>
          </p:cNvSpPr>
          <p:nvPr/>
        </p:nvSpPr>
        <p:spPr bwMode="auto">
          <a:xfrm flipV="1">
            <a:off x="3665538" y="15367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9" name="Oval 313"/>
          <p:cNvSpPr>
            <a:spLocks noChangeArrowheads="1"/>
          </p:cNvSpPr>
          <p:nvPr/>
        </p:nvSpPr>
        <p:spPr bwMode="auto">
          <a:xfrm>
            <a:off x="76200" y="1603375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rgbClr val="FFFFFF"/>
                </a:solidFill>
                <a:ea typeface="굴림" charset="0"/>
                <a:cs typeface="굴림" charset="0"/>
              </a:rPr>
              <a:t>0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600200"/>
            <a:ext cx="4495800" cy="762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charset="0"/>
                <a:cs typeface="굴림" charset="0"/>
              </a:rPr>
              <a:t>At first combine leaves (depth 0) with identical content</a:t>
            </a:r>
            <a:br>
              <a:rPr lang="en-US" altLang="ko-KR" sz="2000" dirty="0" smtClean="0">
                <a:ea typeface="굴림" charset="0"/>
                <a:cs typeface="굴림" charset="0"/>
              </a:rPr>
            </a:br>
            <a:r>
              <a:rPr lang="en-US" altLang="ko-KR" sz="1800" i="1" dirty="0" smtClean="0">
                <a:ea typeface="굴림" charset="0"/>
                <a:cs typeface="굴림" charset="0"/>
              </a:rPr>
              <a:t>Note that only </a:t>
            </a:r>
            <a:r>
              <a:rPr lang="en-US" altLang="ko-KR" sz="1800" i="1" dirty="0" err="1" smtClean="0">
                <a:ea typeface="굴림" charset="0"/>
                <a:cs typeface="굴림" charset="0"/>
              </a:rPr>
              <a:t>subtrees</a:t>
            </a:r>
            <a:r>
              <a:rPr lang="en-US" altLang="ko-KR" sz="1800" i="1" dirty="0" smtClean="0">
                <a:ea typeface="굴림" charset="0"/>
                <a:cs typeface="굴림" charset="0"/>
              </a:rPr>
              <a:t> under child-pointers are combined: therefore the Y‘s stay separated.</a:t>
            </a:r>
            <a:endParaRPr lang="en-US" altLang="ko-KR" sz="1800" i="1" dirty="0">
              <a:ea typeface="굴림" charset="0"/>
              <a:cs typeface="굴림" charset="0"/>
            </a:endParaRP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4724400" y="2971800"/>
            <a:ext cx="441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de-DE" altLang="ko-KR" sz="2000">
                <a:latin typeface="Arial" charset="0"/>
                <a:ea typeface="굴림" charset="0"/>
                <a:cs typeface="굴림" charset="0"/>
              </a:rPr>
              <a:t>Then combine identical subtrees with depth 1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4724400" y="3962400"/>
            <a:ext cx="441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de-DE" altLang="ko-KR" sz="2000">
                <a:latin typeface="Arial" charset="0"/>
                <a:ea typeface="굴림" charset="0"/>
                <a:cs typeface="굴림" charset="0"/>
              </a:rPr>
              <a:t>Iterate for increasing depth, until nothing can be combined any more.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95800" y="5029200"/>
            <a:ext cx="3997325" cy="1350962"/>
            <a:chOff x="4495800" y="5029200"/>
            <a:chExt cx="3997325" cy="1350962"/>
          </a:xfrm>
        </p:grpSpPr>
        <p:grpSp>
          <p:nvGrpSpPr>
            <p:cNvPr id="19773" name="Group 317"/>
            <p:cNvGrpSpPr>
              <a:grpSpLocks/>
            </p:cNvGrpSpPr>
            <p:nvPr/>
          </p:nvGrpSpPr>
          <p:grpSpPr bwMode="auto">
            <a:xfrm>
              <a:off x="4997450" y="5029200"/>
              <a:ext cx="3495675" cy="1350962"/>
              <a:chOff x="3244" y="3267"/>
              <a:chExt cx="2202" cy="851"/>
            </a:xfrm>
          </p:grpSpPr>
          <p:sp>
            <p:nvSpPr>
              <p:cNvPr id="19726" name="Rectangle 270"/>
              <p:cNvSpPr>
                <a:spLocks noChangeArrowheads="1"/>
              </p:cNvSpPr>
              <p:nvPr/>
            </p:nvSpPr>
            <p:spPr bwMode="auto">
              <a:xfrm>
                <a:off x="3389" y="3408"/>
                <a:ext cx="166" cy="1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  <p:grpSp>
            <p:nvGrpSpPr>
              <p:cNvPr id="19727" name="Group 271"/>
              <p:cNvGrpSpPr>
                <a:grpSpLocks/>
              </p:cNvGrpSpPr>
              <p:nvPr/>
            </p:nvGrpSpPr>
            <p:grpSpPr bwMode="auto">
              <a:xfrm>
                <a:off x="3555" y="3432"/>
                <a:ext cx="215" cy="99"/>
                <a:chOff x="864" y="1488"/>
                <a:chExt cx="432" cy="192"/>
              </a:xfrm>
            </p:grpSpPr>
            <p:sp>
              <p:nvSpPr>
                <p:cNvPr id="19728" name="Line 272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9" name="Oval 273"/>
                <p:cNvSpPr>
                  <a:spLocks noChangeArrowheads="1"/>
                </p:cNvSpPr>
                <p:nvPr/>
              </p:nvSpPr>
              <p:spPr bwMode="auto">
                <a:xfrm>
                  <a:off x="960" y="14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altLang="ko-KR" sz="1800">
                      <a:ea typeface="굴림" charset="0"/>
                      <a:cs typeface="굴림" charset="0"/>
                    </a:rPr>
                    <a:t>c</a:t>
                  </a:r>
                </a:p>
              </p:txBody>
            </p:sp>
          </p:grpSp>
          <p:sp>
            <p:nvSpPr>
              <p:cNvPr id="19730" name="Rectangle 274"/>
              <p:cNvSpPr>
                <a:spLocks noChangeArrowheads="1"/>
              </p:cNvSpPr>
              <p:nvPr/>
            </p:nvSpPr>
            <p:spPr bwMode="auto">
              <a:xfrm>
                <a:off x="5280" y="3408"/>
                <a:ext cx="166" cy="147"/>
              </a:xfrm>
              <a:prstGeom prst="rect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S</a:t>
                </a:r>
              </a:p>
            </p:txBody>
          </p:sp>
          <p:sp>
            <p:nvSpPr>
              <p:cNvPr id="19731" name="Rectangle 275"/>
              <p:cNvSpPr>
                <a:spLocks noChangeArrowheads="1"/>
              </p:cNvSpPr>
              <p:nvPr/>
            </p:nvSpPr>
            <p:spPr bwMode="auto">
              <a:xfrm>
                <a:off x="4907" y="3408"/>
                <a:ext cx="166" cy="1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E</a:t>
                </a:r>
              </a:p>
            </p:txBody>
          </p:sp>
          <p:sp>
            <p:nvSpPr>
              <p:cNvPr id="19732" name="Rectangle 276"/>
              <p:cNvSpPr>
                <a:spLocks noChangeArrowheads="1"/>
              </p:cNvSpPr>
              <p:nvPr/>
            </p:nvSpPr>
            <p:spPr bwMode="auto">
              <a:xfrm>
                <a:off x="4535" y="3408"/>
                <a:ext cx="166" cy="1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I</a:t>
                </a:r>
              </a:p>
            </p:txBody>
          </p:sp>
          <p:sp>
            <p:nvSpPr>
              <p:cNvPr id="19733" name="Rectangle 277"/>
              <p:cNvSpPr>
                <a:spLocks noChangeArrowheads="1"/>
              </p:cNvSpPr>
              <p:nvPr/>
            </p:nvSpPr>
            <p:spPr bwMode="auto">
              <a:xfrm>
                <a:off x="4151" y="3413"/>
                <a:ext cx="167" cy="1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T</a:t>
                </a:r>
              </a:p>
            </p:txBody>
          </p:sp>
          <p:sp>
            <p:nvSpPr>
              <p:cNvPr id="19734" name="Rectangle 278"/>
              <p:cNvSpPr>
                <a:spLocks noChangeArrowheads="1"/>
              </p:cNvSpPr>
              <p:nvPr/>
            </p:nvSpPr>
            <p:spPr bwMode="auto">
              <a:xfrm>
                <a:off x="3770" y="3408"/>
                <a:ext cx="167" cy="1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I</a:t>
                </a:r>
              </a:p>
            </p:txBody>
          </p:sp>
          <p:grpSp>
            <p:nvGrpSpPr>
              <p:cNvPr id="19735" name="Group 279"/>
              <p:cNvGrpSpPr>
                <a:grpSpLocks/>
              </p:cNvGrpSpPr>
              <p:nvPr/>
            </p:nvGrpSpPr>
            <p:grpSpPr bwMode="auto">
              <a:xfrm>
                <a:off x="5079" y="3440"/>
                <a:ext cx="215" cy="99"/>
                <a:chOff x="864" y="1488"/>
                <a:chExt cx="432" cy="192"/>
              </a:xfrm>
            </p:grpSpPr>
            <p:sp>
              <p:nvSpPr>
                <p:cNvPr id="19736" name="Line 280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37" name="Oval 281"/>
                <p:cNvSpPr>
                  <a:spLocks noChangeArrowheads="1"/>
                </p:cNvSpPr>
                <p:nvPr/>
              </p:nvSpPr>
              <p:spPr bwMode="auto">
                <a:xfrm>
                  <a:off x="960" y="14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altLang="ko-KR" sz="1800">
                      <a:ea typeface="굴림" charset="0"/>
                      <a:cs typeface="굴림" charset="0"/>
                    </a:rPr>
                    <a:t>c</a:t>
                  </a:r>
                </a:p>
              </p:txBody>
            </p:sp>
          </p:grpSp>
          <p:grpSp>
            <p:nvGrpSpPr>
              <p:cNvPr id="19738" name="Group 282"/>
              <p:cNvGrpSpPr>
                <a:grpSpLocks/>
              </p:cNvGrpSpPr>
              <p:nvPr/>
            </p:nvGrpSpPr>
            <p:grpSpPr bwMode="auto">
              <a:xfrm>
                <a:off x="4707" y="3440"/>
                <a:ext cx="214" cy="99"/>
                <a:chOff x="864" y="1488"/>
                <a:chExt cx="432" cy="192"/>
              </a:xfrm>
            </p:grpSpPr>
            <p:sp>
              <p:nvSpPr>
                <p:cNvPr id="19739" name="Line 283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0" name="Oval 284"/>
                <p:cNvSpPr>
                  <a:spLocks noChangeArrowheads="1"/>
                </p:cNvSpPr>
                <p:nvPr/>
              </p:nvSpPr>
              <p:spPr bwMode="auto">
                <a:xfrm>
                  <a:off x="960" y="14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altLang="ko-KR" sz="1800">
                      <a:ea typeface="굴림" charset="0"/>
                      <a:cs typeface="굴림" charset="0"/>
                    </a:rPr>
                    <a:t>c</a:t>
                  </a:r>
                </a:p>
              </p:txBody>
            </p:sp>
          </p:grpSp>
          <p:grpSp>
            <p:nvGrpSpPr>
              <p:cNvPr id="19741" name="Group 285"/>
              <p:cNvGrpSpPr>
                <a:grpSpLocks/>
              </p:cNvGrpSpPr>
              <p:nvPr/>
            </p:nvGrpSpPr>
            <p:grpSpPr bwMode="auto">
              <a:xfrm>
                <a:off x="4334" y="3440"/>
                <a:ext cx="215" cy="99"/>
                <a:chOff x="864" y="1488"/>
                <a:chExt cx="432" cy="192"/>
              </a:xfrm>
            </p:grpSpPr>
            <p:sp>
              <p:nvSpPr>
                <p:cNvPr id="19742" name="Line 286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3" name="Oval 287"/>
                <p:cNvSpPr>
                  <a:spLocks noChangeArrowheads="1"/>
                </p:cNvSpPr>
                <p:nvPr/>
              </p:nvSpPr>
              <p:spPr bwMode="auto">
                <a:xfrm>
                  <a:off x="960" y="14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altLang="ko-KR" sz="1800">
                      <a:ea typeface="굴림" charset="0"/>
                      <a:cs typeface="굴림" charset="0"/>
                    </a:rPr>
                    <a:t>c</a:t>
                  </a:r>
                </a:p>
              </p:txBody>
            </p:sp>
          </p:grpSp>
          <p:grpSp>
            <p:nvGrpSpPr>
              <p:cNvPr id="19744" name="Group 288"/>
              <p:cNvGrpSpPr>
                <a:grpSpLocks/>
              </p:cNvGrpSpPr>
              <p:nvPr/>
            </p:nvGrpSpPr>
            <p:grpSpPr bwMode="auto">
              <a:xfrm>
                <a:off x="3933" y="3440"/>
                <a:ext cx="215" cy="99"/>
                <a:chOff x="864" y="1488"/>
                <a:chExt cx="432" cy="192"/>
              </a:xfrm>
            </p:grpSpPr>
            <p:sp>
              <p:nvSpPr>
                <p:cNvPr id="19745" name="Line 289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6" name="Oval 290"/>
                <p:cNvSpPr>
                  <a:spLocks noChangeArrowheads="1"/>
                </p:cNvSpPr>
                <p:nvPr/>
              </p:nvSpPr>
              <p:spPr bwMode="auto">
                <a:xfrm>
                  <a:off x="960" y="14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altLang="ko-KR" sz="1800">
                      <a:ea typeface="굴림" charset="0"/>
                      <a:cs typeface="굴림" charset="0"/>
                    </a:rPr>
                    <a:t>c</a:t>
                  </a:r>
                </a:p>
              </p:txBody>
            </p:sp>
          </p:grpSp>
          <p:grpSp>
            <p:nvGrpSpPr>
              <p:cNvPr id="19747" name="Group 291"/>
              <p:cNvGrpSpPr>
                <a:grpSpLocks/>
              </p:cNvGrpSpPr>
              <p:nvPr/>
            </p:nvGrpSpPr>
            <p:grpSpPr bwMode="auto">
              <a:xfrm>
                <a:off x="4571" y="3573"/>
                <a:ext cx="73" cy="176"/>
                <a:chOff x="576" y="1728"/>
                <a:chExt cx="192" cy="576"/>
              </a:xfrm>
            </p:grpSpPr>
            <p:sp>
              <p:nvSpPr>
                <p:cNvPr id="19748" name="Line 292"/>
                <p:cNvSpPr>
                  <a:spLocks noChangeShapeType="1"/>
                </p:cNvSpPr>
                <p:nvPr/>
              </p:nvSpPr>
              <p:spPr bwMode="auto">
                <a:xfrm>
                  <a:off x="672" y="1728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49" name="Oval 293"/>
                <p:cNvSpPr>
                  <a:spLocks noChangeArrowheads="1"/>
                </p:cNvSpPr>
                <p:nvPr/>
              </p:nvSpPr>
              <p:spPr bwMode="auto">
                <a:xfrm>
                  <a:off x="576" y="1920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altLang="ko-KR" sz="1800">
                      <a:ea typeface="굴림" charset="0"/>
                      <a:cs typeface="굴림" charset="0"/>
                    </a:rPr>
                    <a:t>n</a:t>
                  </a:r>
                </a:p>
              </p:txBody>
            </p:sp>
          </p:grpSp>
          <p:sp>
            <p:nvSpPr>
              <p:cNvPr id="19750" name="Rectangle 294"/>
              <p:cNvSpPr>
                <a:spLocks noChangeArrowheads="1"/>
              </p:cNvSpPr>
              <p:nvPr/>
            </p:nvSpPr>
            <p:spPr bwMode="auto">
              <a:xfrm>
                <a:off x="4535" y="3749"/>
                <a:ext cx="166" cy="148"/>
              </a:xfrm>
              <a:prstGeom prst="rect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Y</a:t>
                </a:r>
              </a:p>
            </p:txBody>
          </p:sp>
          <p:sp>
            <p:nvSpPr>
              <p:cNvPr id="19751" name="Line 295"/>
              <p:cNvSpPr>
                <a:spLocks noChangeShapeType="1"/>
              </p:cNvSpPr>
              <p:nvPr/>
            </p:nvSpPr>
            <p:spPr bwMode="auto">
              <a:xfrm>
                <a:off x="3244" y="3267"/>
                <a:ext cx="145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2" name="Rectangle 296"/>
              <p:cNvSpPr>
                <a:spLocks noChangeArrowheads="1"/>
              </p:cNvSpPr>
              <p:nvPr/>
            </p:nvSpPr>
            <p:spPr bwMode="auto">
              <a:xfrm>
                <a:off x="3395" y="3970"/>
                <a:ext cx="166" cy="1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P</a:t>
                </a:r>
              </a:p>
            </p:txBody>
          </p:sp>
          <p:grpSp>
            <p:nvGrpSpPr>
              <p:cNvPr id="19753" name="Group 297"/>
              <p:cNvGrpSpPr>
                <a:grpSpLocks/>
              </p:cNvGrpSpPr>
              <p:nvPr/>
            </p:nvGrpSpPr>
            <p:grpSpPr bwMode="auto">
              <a:xfrm>
                <a:off x="3561" y="3994"/>
                <a:ext cx="215" cy="100"/>
                <a:chOff x="864" y="1488"/>
                <a:chExt cx="432" cy="192"/>
              </a:xfrm>
            </p:grpSpPr>
            <p:sp>
              <p:nvSpPr>
                <p:cNvPr id="19754" name="Line 298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55" name="Oval 299"/>
                <p:cNvSpPr>
                  <a:spLocks noChangeArrowheads="1"/>
                </p:cNvSpPr>
                <p:nvPr/>
              </p:nvSpPr>
              <p:spPr bwMode="auto">
                <a:xfrm>
                  <a:off x="960" y="148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altLang="ko-KR" sz="1800">
                      <a:ea typeface="굴림" charset="0"/>
                      <a:cs typeface="굴림" charset="0"/>
                    </a:rPr>
                    <a:t>c</a:t>
                  </a:r>
                </a:p>
              </p:txBody>
            </p:sp>
          </p:grpSp>
          <p:grpSp>
            <p:nvGrpSpPr>
              <p:cNvPr id="19764" name="Group 308"/>
              <p:cNvGrpSpPr>
                <a:grpSpLocks/>
              </p:cNvGrpSpPr>
              <p:nvPr/>
            </p:nvGrpSpPr>
            <p:grpSpPr bwMode="auto">
              <a:xfrm>
                <a:off x="3389" y="3583"/>
                <a:ext cx="145" cy="387"/>
                <a:chOff x="576" y="1728"/>
                <a:chExt cx="192" cy="576"/>
              </a:xfrm>
            </p:grpSpPr>
            <p:sp>
              <p:nvSpPr>
                <p:cNvPr id="19765" name="Line 309"/>
                <p:cNvSpPr>
                  <a:spLocks noChangeShapeType="1"/>
                </p:cNvSpPr>
                <p:nvPr/>
              </p:nvSpPr>
              <p:spPr bwMode="auto">
                <a:xfrm>
                  <a:off x="672" y="1728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6" name="Oval 310"/>
                <p:cNvSpPr>
                  <a:spLocks noChangeArrowheads="1"/>
                </p:cNvSpPr>
                <p:nvPr/>
              </p:nvSpPr>
              <p:spPr bwMode="auto">
                <a:xfrm>
                  <a:off x="576" y="1920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DE" altLang="ko-KR" sz="1800">
                      <a:ea typeface="굴림" charset="0"/>
                      <a:cs typeface="굴림" charset="0"/>
                    </a:rPr>
                    <a:t>n</a:t>
                  </a:r>
                </a:p>
              </p:txBody>
            </p:sp>
          </p:grpSp>
          <p:sp>
            <p:nvSpPr>
              <p:cNvPr id="19767" name="Line 311"/>
              <p:cNvSpPr>
                <a:spLocks noChangeShapeType="1"/>
              </p:cNvSpPr>
              <p:nvPr/>
            </p:nvSpPr>
            <p:spPr bwMode="auto">
              <a:xfrm flipH="1" flipV="1">
                <a:off x="3840" y="355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70" name="Oval 314"/>
            <p:cNvSpPr>
              <a:spLocks noChangeArrowheads="1"/>
            </p:cNvSpPr>
            <p:nvPr/>
          </p:nvSpPr>
          <p:spPr bwMode="auto">
            <a:xfrm>
              <a:off x="4495800" y="5405437"/>
              <a:ext cx="457200" cy="3810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smtClean="0">
                  <a:solidFill>
                    <a:srgbClr val="FFFFFF"/>
                  </a:solidFill>
                  <a:ea typeface="굴림" charset="0"/>
                  <a:cs typeface="굴림" charset="0"/>
                </a:rPr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400" y="5026025"/>
            <a:ext cx="3808413" cy="1360488"/>
            <a:chOff x="153987" y="5026025"/>
            <a:chExt cx="3808413" cy="1360488"/>
          </a:xfrm>
        </p:grpSpPr>
        <p:sp>
          <p:nvSpPr>
            <p:cNvPr id="19675" name="Rectangle 219"/>
            <p:cNvSpPr>
              <a:spLocks noChangeArrowheads="1"/>
            </p:cNvSpPr>
            <p:nvPr/>
          </p:nvSpPr>
          <p:spPr bwMode="auto">
            <a:xfrm>
              <a:off x="696912" y="5249863"/>
              <a:ext cx="263525" cy="233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 dirty="0">
                  <a:ea typeface="굴림" charset="0"/>
                  <a:cs typeface="굴림" charset="0"/>
                </a:rPr>
                <a:t>C</a:t>
              </a:r>
            </a:p>
          </p:txBody>
        </p:sp>
        <p:grpSp>
          <p:nvGrpSpPr>
            <p:cNvPr id="19676" name="Group 220"/>
            <p:cNvGrpSpPr>
              <a:grpSpLocks/>
            </p:cNvGrpSpPr>
            <p:nvPr/>
          </p:nvGrpSpPr>
          <p:grpSpPr bwMode="auto">
            <a:xfrm>
              <a:off x="960437" y="5287963"/>
              <a:ext cx="341313" cy="157162"/>
              <a:chOff x="864" y="1488"/>
              <a:chExt cx="432" cy="192"/>
            </a:xfrm>
          </p:grpSpPr>
          <p:sp>
            <p:nvSpPr>
              <p:cNvPr id="19677" name="Line 221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8" name="Oval 222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sp>
          <p:nvSpPr>
            <p:cNvPr id="19679" name="Rectangle 223"/>
            <p:cNvSpPr>
              <a:spLocks noChangeArrowheads="1"/>
            </p:cNvSpPr>
            <p:nvPr/>
          </p:nvSpPr>
          <p:spPr bwMode="auto">
            <a:xfrm>
              <a:off x="3698875" y="5249863"/>
              <a:ext cx="263525" cy="233362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S</a:t>
              </a:r>
            </a:p>
          </p:txBody>
        </p:sp>
        <p:sp>
          <p:nvSpPr>
            <p:cNvPr id="19680" name="Rectangle 224"/>
            <p:cNvSpPr>
              <a:spLocks noChangeArrowheads="1"/>
            </p:cNvSpPr>
            <p:nvPr/>
          </p:nvSpPr>
          <p:spPr bwMode="auto">
            <a:xfrm>
              <a:off x="3106737" y="5249863"/>
              <a:ext cx="263525" cy="233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E</a:t>
              </a:r>
            </a:p>
          </p:txBody>
        </p:sp>
        <p:sp>
          <p:nvSpPr>
            <p:cNvPr id="19681" name="Rectangle 225"/>
            <p:cNvSpPr>
              <a:spLocks noChangeArrowheads="1"/>
            </p:cNvSpPr>
            <p:nvPr/>
          </p:nvSpPr>
          <p:spPr bwMode="auto">
            <a:xfrm>
              <a:off x="2516187" y="5249863"/>
              <a:ext cx="263525" cy="233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I</a:t>
              </a:r>
            </a:p>
          </p:txBody>
        </p:sp>
        <p:sp>
          <p:nvSpPr>
            <p:cNvPr id="19682" name="Rectangle 226"/>
            <p:cNvSpPr>
              <a:spLocks noChangeArrowheads="1"/>
            </p:cNvSpPr>
            <p:nvPr/>
          </p:nvSpPr>
          <p:spPr bwMode="auto">
            <a:xfrm>
              <a:off x="1906587" y="5257800"/>
              <a:ext cx="265113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T</a:t>
              </a:r>
            </a:p>
          </p:txBody>
        </p:sp>
        <p:sp>
          <p:nvSpPr>
            <p:cNvPr id="19683" name="Rectangle 227"/>
            <p:cNvSpPr>
              <a:spLocks noChangeArrowheads="1"/>
            </p:cNvSpPr>
            <p:nvPr/>
          </p:nvSpPr>
          <p:spPr bwMode="auto">
            <a:xfrm>
              <a:off x="1301750" y="5249863"/>
              <a:ext cx="265112" cy="233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I</a:t>
              </a:r>
            </a:p>
          </p:txBody>
        </p:sp>
        <p:grpSp>
          <p:nvGrpSpPr>
            <p:cNvPr id="19684" name="Group 228"/>
            <p:cNvGrpSpPr>
              <a:grpSpLocks/>
            </p:cNvGrpSpPr>
            <p:nvPr/>
          </p:nvGrpSpPr>
          <p:grpSpPr bwMode="auto">
            <a:xfrm>
              <a:off x="3379787" y="5300663"/>
              <a:ext cx="341313" cy="157162"/>
              <a:chOff x="864" y="1488"/>
              <a:chExt cx="432" cy="192"/>
            </a:xfrm>
          </p:grpSpPr>
          <p:sp>
            <p:nvSpPr>
              <p:cNvPr id="19685" name="Line 229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6" name="Oval 230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687" name="Group 231"/>
            <p:cNvGrpSpPr>
              <a:grpSpLocks/>
            </p:cNvGrpSpPr>
            <p:nvPr/>
          </p:nvGrpSpPr>
          <p:grpSpPr bwMode="auto">
            <a:xfrm>
              <a:off x="2789237" y="5300663"/>
              <a:ext cx="339725" cy="157162"/>
              <a:chOff x="864" y="1488"/>
              <a:chExt cx="432" cy="192"/>
            </a:xfrm>
          </p:grpSpPr>
          <p:sp>
            <p:nvSpPr>
              <p:cNvPr id="19688" name="Line 232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9" name="Oval 233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690" name="Group 234"/>
            <p:cNvGrpSpPr>
              <a:grpSpLocks/>
            </p:cNvGrpSpPr>
            <p:nvPr/>
          </p:nvGrpSpPr>
          <p:grpSpPr bwMode="auto">
            <a:xfrm>
              <a:off x="2197100" y="5300663"/>
              <a:ext cx="341312" cy="157162"/>
              <a:chOff x="864" y="1488"/>
              <a:chExt cx="432" cy="192"/>
            </a:xfrm>
          </p:grpSpPr>
          <p:sp>
            <p:nvSpPr>
              <p:cNvPr id="19691" name="Line 235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2" name="Oval 236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693" name="Group 237"/>
            <p:cNvGrpSpPr>
              <a:grpSpLocks/>
            </p:cNvGrpSpPr>
            <p:nvPr/>
          </p:nvGrpSpPr>
          <p:grpSpPr bwMode="auto">
            <a:xfrm>
              <a:off x="1560512" y="5300663"/>
              <a:ext cx="341313" cy="157162"/>
              <a:chOff x="864" y="1488"/>
              <a:chExt cx="432" cy="192"/>
            </a:xfrm>
          </p:grpSpPr>
          <p:sp>
            <p:nvSpPr>
              <p:cNvPr id="19694" name="Line 238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5" name="Oval 239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696" name="Group 240"/>
            <p:cNvGrpSpPr>
              <a:grpSpLocks/>
            </p:cNvGrpSpPr>
            <p:nvPr/>
          </p:nvGrpSpPr>
          <p:grpSpPr bwMode="auto">
            <a:xfrm>
              <a:off x="2573337" y="5511800"/>
              <a:ext cx="115888" cy="279400"/>
              <a:chOff x="576" y="1728"/>
              <a:chExt cx="192" cy="576"/>
            </a:xfrm>
          </p:grpSpPr>
          <p:sp>
            <p:nvSpPr>
              <p:cNvPr id="19697" name="Line 241"/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8" name="Oval 242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n</a:t>
                </a:r>
              </a:p>
            </p:txBody>
          </p:sp>
        </p:grpSp>
        <p:sp>
          <p:nvSpPr>
            <p:cNvPr id="19699" name="Rectangle 243"/>
            <p:cNvSpPr>
              <a:spLocks noChangeArrowheads="1"/>
            </p:cNvSpPr>
            <p:nvPr/>
          </p:nvSpPr>
          <p:spPr bwMode="auto">
            <a:xfrm>
              <a:off x="2516187" y="5791200"/>
              <a:ext cx="263525" cy="234950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Y</a:t>
              </a:r>
            </a:p>
          </p:txBody>
        </p:sp>
        <p:sp>
          <p:nvSpPr>
            <p:cNvPr id="19700" name="Line 244"/>
            <p:cNvSpPr>
              <a:spLocks noChangeShapeType="1"/>
            </p:cNvSpPr>
            <p:nvPr/>
          </p:nvSpPr>
          <p:spPr bwMode="auto">
            <a:xfrm>
              <a:off x="466725" y="5026025"/>
              <a:ext cx="230187" cy="223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" name="Rectangle 245"/>
            <p:cNvSpPr>
              <a:spLocks noChangeArrowheads="1"/>
            </p:cNvSpPr>
            <p:nvPr/>
          </p:nvSpPr>
          <p:spPr bwMode="auto">
            <a:xfrm>
              <a:off x="706437" y="6142038"/>
              <a:ext cx="263525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P</a:t>
              </a:r>
            </a:p>
          </p:txBody>
        </p:sp>
        <p:grpSp>
          <p:nvGrpSpPr>
            <p:cNvPr id="19702" name="Group 246"/>
            <p:cNvGrpSpPr>
              <a:grpSpLocks/>
            </p:cNvGrpSpPr>
            <p:nvPr/>
          </p:nvGrpSpPr>
          <p:grpSpPr bwMode="auto">
            <a:xfrm>
              <a:off x="969962" y="6180138"/>
              <a:ext cx="341313" cy="158750"/>
              <a:chOff x="864" y="1488"/>
              <a:chExt cx="432" cy="192"/>
            </a:xfrm>
          </p:grpSpPr>
          <p:sp>
            <p:nvSpPr>
              <p:cNvPr id="19703" name="Line 247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4" name="Oval 248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sp>
          <p:nvSpPr>
            <p:cNvPr id="19706" name="Rectangle 250"/>
            <p:cNvSpPr>
              <a:spLocks noChangeArrowheads="1"/>
            </p:cNvSpPr>
            <p:nvPr/>
          </p:nvSpPr>
          <p:spPr bwMode="auto">
            <a:xfrm>
              <a:off x="1916112" y="6151563"/>
              <a:ext cx="265113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T</a:t>
              </a:r>
            </a:p>
          </p:txBody>
        </p:sp>
        <p:sp>
          <p:nvSpPr>
            <p:cNvPr id="19707" name="Rectangle 251"/>
            <p:cNvSpPr>
              <a:spLocks noChangeArrowheads="1"/>
            </p:cNvSpPr>
            <p:nvPr/>
          </p:nvSpPr>
          <p:spPr bwMode="auto">
            <a:xfrm>
              <a:off x="1311275" y="6142038"/>
              <a:ext cx="265112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I</a:t>
              </a:r>
            </a:p>
          </p:txBody>
        </p:sp>
        <p:grpSp>
          <p:nvGrpSpPr>
            <p:cNvPr id="19711" name="Group 255"/>
            <p:cNvGrpSpPr>
              <a:grpSpLocks/>
            </p:cNvGrpSpPr>
            <p:nvPr/>
          </p:nvGrpSpPr>
          <p:grpSpPr bwMode="auto">
            <a:xfrm>
              <a:off x="2206625" y="6192838"/>
              <a:ext cx="341312" cy="158750"/>
              <a:chOff x="864" y="1488"/>
              <a:chExt cx="432" cy="192"/>
            </a:xfrm>
          </p:grpSpPr>
          <p:sp>
            <p:nvSpPr>
              <p:cNvPr id="19712" name="Line 256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3" name="Oval 257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714" name="Group 258"/>
            <p:cNvGrpSpPr>
              <a:grpSpLocks/>
            </p:cNvGrpSpPr>
            <p:nvPr/>
          </p:nvGrpSpPr>
          <p:grpSpPr bwMode="auto">
            <a:xfrm>
              <a:off x="1570037" y="6192838"/>
              <a:ext cx="341313" cy="158750"/>
              <a:chOff x="864" y="1488"/>
              <a:chExt cx="432" cy="192"/>
            </a:xfrm>
          </p:grpSpPr>
          <p:sp>
            <p:nvSpPr>
              <p:cNvPr id="19715" name="Line 259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6" name="Oval 260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721" name="Group 265"/>
            <p:cNvGrpSpPr>
              <a:grpSpLocks/>
            </p:cNvGrpSpPr>
            <p:nvPr/>
          </p:nvGrpSpPr>
          <p:grpSpPr bwMode="auto">
            <a:xfrm>
              <a:off x="696912" y="5527675"/>
              <a:ext cx="230188" cy="614363"/>
              <a:chOff x="576" y="1728"/>
              <a:chExt cx="192" cy="576"/>
            </a:xfrm>
          </p:grpSpPr>
          <p:sp>
            <p:nvSpPr>
              <p:cNvPr id="19722" name="Line 266"/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3" name="Oval 267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n</a:t>
                </a:r>
              </a:p>
            </p:txBody>
          </p:sp>
        </p:grpSp>
        <p:sp>
          <p:nvSpPr>
            <p:cNvPr id="19724" name="Line 268"/>
            <p:cNvSpPr>
              <a:spLocks noChangeShapeType="1"/>
            </p:cNvSpPr>
            <p:nvPr/>
          </p:nvSpPr>
          <p:spPr bwMode="auto">
            <a:xfrm flipH="1" flipV="1">
              <a:off x="2287587" y="5791200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25" name="Line 269"/>
            <p:cNvSpPr>
              <a:spLocks noChangeShapeType="1"/>
            </p:cNvSpPr>
            <p:nvPr/>
          </p:nvSpPr>
          <p:spPr bwMode="auto">
            <a:xfrm flipV="1">
              <a:off x="2287587" y="5486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1" name="Oval 315"/>
            <p:cNvSpPr>
              <a:spLocks noChangeArrowheads="1"/>
            </p:cNvSpPr>
            <p:nvPr/>
          </p:nvSpPr>
          <p:spPr bwMode="auto">
            <a:xfrm>
              <a:off x="153987" y="5562600"/>
              <a:ext cx="457200" cy="3810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smtClean="0">
                  <a:solidFill>
                    <a:srgbClr val="FFFFFF"/>
                  </a:solidFill>
                  <a:ea typeface="굴림" charset="0"/>
                  <a:cs typeface="굴림" charset="0"/>
                </a:rPr>
                <a:t>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2400" y="3114675"/>
            <a:ext cx="3827463" cy="1914525"/>
            <a:chOff x="134937" y="3114675"/>
            <a:chExt cx="3827463" cy="1914525"/>
          </a:xfrm>
        </p:grpSpPr>
        <p:sp>
          <p:nvSpPr>
            <p:cNvPr id="19621" name="Rectangle 165"/>
            <p:cNvSpPr>
              <a:spLocks noChangeArrowheads="1"/>
            </p:cNvSpPr>
            <p:nvPr/>
          </p:nvSpPr>
          <p:spPr bwMode="auto">
            <a:xfrm>
              <a:off x="696912" y="3338512"/>
              <a:ext cx="263525" cy="233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  <p:grpSp>
          <p:nvGrpSpPr>
            <p:cNvPr id="19622" name="Group 166"/>
            <p:cNvGrpSpPr>
              <a:grpSpLocks/>
            </p:cNvGrpSpPr>
            <p:nvPr/>
          </p:nvGrpSpPr>
          <p:grpSpPr bwMode="auto">
            <a:xfrm>
              <a:off x="960437" y="3376612"/>
              <a:ext cx="341313" cy="157163"/>
              <a:chOff x="864" y="1488"/>
              <a:chExt cx="432" cy="192"/>
            </a:xfrm>
          </p:grpSpPr>
          <p:sp>
            <p:nvSpPr>
              <p:cNvPr id="19623" name="Line 167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4" name="Oval 168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sp>
          <p:nvSpPr>
            <p:cNvPr id="19625" name="Rectangle 169"/>
            <p:cNvSpPr>
              <a:spLocks noChangeArrowheads="1"/>
            </p:cNvSpPr>
            <p:nvPr/>
          </p:nvSpPr>
          <p:spPr bwMode="auto">
            <a:xfrm>
              <a:off x="3698875" y="3338512"/>
              <a:ext cx="263525" cy="233363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S</a:t>
              </a:r>
            </a:p>
          </p:txBody>
        </p:sp>
        <p:sp>
          <p:nvSpPr>
            <p:cNvPr id="19626" name="Rectangle 170"/>
            <p:cNvSpPr>
              <a:spLocks noChangeArrowheads="1"/>
            </p:cNvSpPr>
            <p:nvPr/>
          </p:nvSpPr>
          <p:spPr bwMode="auto">
            <a:xfrm>
              <a:off x="3106737" y="3338512"/>
              <a:ext cx="263525" cy="233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E</a:t>
              </a:r>
            </a:p>
          </p:txBody>
        </p:sp>
        <p:sp>
          <p:nvSpPr>
            <p:cNvPr id="19627" name="Rectangle 171"/>
            <p:cNvSpPr>
              <a:spLocks noChangeArrowheads="1"/>
            </p:cNvSpPr>
            <p:nvPr/>
          </p:nvSpPr>
          <p:spPr bwMode="auto">
            <a:xfrm>
              <a:off x="2516187" y="3338512"/>
              <a:ext cx="263525" cy="233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I</a:t>
              </a:r>
            </a:p>
          </p:txBody>
        </p:sp>
        <p:sp>
          <p:nvSpPr>
            <p:cNvPr id="19628" name="Rectangle 172"/>
            <p:cNvSpPr>
              <a:spLocks noChangeArrowheads="1"/>
            </p:cNvSpPr>
            <p:nvPr/>
          </p:nvSpPr>
          <p:spPr bwMode="auto">
            <a:xfrm>
              <a:off x="1906587" y="3346450"/>
              <a:ext cx="265113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T</a:t>
              </a:r>
            </a:p>
          </p:txBody>
        </p:sp>
        <p:sp>
          <p:nvSpPr>
            <p:cNvPr id="19629" name="Rectangle 173"/>
            <p:cNvSpPr>
              <a:spLocks noChangeArrowheads="1"/>
            </p:cNvSpPr>
            <p:nvPr/>
          </p:nvSpPr>
          <p:spPr bwMode="auto">
            <a:xfrm>
              <a:off x="1301750" y="3338512"/>
              <a:ext cx="265112" cy="233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I</a:t>
              </a:r>
            </a:p>
          </p:txBody>
        </p:sp>
        <p:grpSp>
          <p:nvGrpSpPr>
            <p:cNvPr id="19630" name="Group 174"/>
            <p:cNvGrpSpPr>
              <a:grpSpLocks/>
            </p:cNvGrpSpPr>
            <p:nvPr/>
          </p:nvGrpSpPr>
          <p:grpSpPr bwMode="auto">
            <a:xfrm>
              <a:off x="3379787" y="3389312"/>
              <a:ext cx="341313" cy="157163"/>
              <a:chOff x="864" y="1488"/>
              <a:chExt cx="432" cy="192"/>
            </a:xfrm>
          </p:grpSpPr>
          <p:sp>
            <p:nvSpPr>
              <p:cNvPr id="19631" name="Line 175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2" name="Oval 176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633" name="Group 177"/>
            <p:cNvGrpSpPr>
              <a:grpSpLocks/>
            </p:cNvGrpSpPr>
            <p:nvPr/>
          </p:nvGrpSpPr>
          <p:grpSpPr bwMode="auto">
            <a:xfrm>
              <a:off x="2789237" y="3389312"/>
              <a:ext cx="339725" cy="157163"/>
              <a:chOff x="864" y="1488"/>
              <a:chExt cx="432" cy="192"/>
            </a:xfrm>
          </p:grpSpPr>
          <p:sp>
            <p:nvSpPr>
              <p:cNvPr id="19634" name="Line 178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5" name="Oval 179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636" name="Group 180"/>
            <p:cNvGrpSpPr>
              <a:grpSpLocks/>
            </p:cNvGrpSpPr>
            <p:nvPr/>
          </p:nvGrpSpPr>
          <p:grpSpPr bwMode="auto">
            <a:xfrm>
              <a:off x="2197100" y="3389312"/>
              <a:ext cx="341312" cy="157163"/>
              <a:chOff x="864" y="1488"/>
              <a:chExt cx="432" cy="192"/>
            </a:xfrm>
          </p:grpSpPr>
          <p:sp>
            <p:nvSpPr>
              <p:cNvPr id="19637" name="Line 181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8" name="Oval 182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639" name="Group 183"/>
            <p:cNvGrpSpPr>
              <a:grpSpLocks/>
            </p:cNvGrpSpPr>
            <p:nvPr/>
          </p:nvGrpSpPr>
          <p:grpSpPr bwMode="auto">
            <a:xfrm>
              <a:off x="1560512" y="3389312"/>
              <a:ext cx="341313" cy="157163"/>
              <a:chOff x="864" y="1488"/>
              <a:chExt cx="432" cy="192"/>
            </a:xfrm>
          </p:grpSpPr>
          <p:sp>
            <p:nvSpPr>
              <p:cNvPr id="19640" name="Line 184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41" name="Oval 185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642" name="Group 186"/>
            <p:cNvGrpSpPr>
              <a:grpSpLocks/>
            </p:cNvGrpSpPr>
            <p:nvPr/>
          </p:nvGrpSpPr>
          <p:grpSpPr bwMode="auto">
            <a:xfrm>
              <a:off x="2573337" y="3600450"/>
              <a:ext cx="115888" cy="279400"/>
              <a:chOff x="576" y="1728"/>
              <a:chExt cx="192" cy="576"/>
            </a:xfrm>
          </p:grpSpPr>
          <p:sp>
            <p:nvSpPr>
              <p:cNvPr id="19643" name="Line 187"/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44" name="Oval 188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n</a:t>
                </a:r>
              </a:p>
            </p:txBody>
          </p:sp>
        </p:grpSp>
        <p:sp>
          <p:nvSpPr>
            <p:cNvPr id="19645" name="Rectangle 189"/>
            <p:cNvSpPr>
              <a:spLocks noChangeArrowheads="1"/>
            </p:cNvSpPr>
            <p:nvPr/>
          </p:nvSpPr>
          <p:spPr bwMode="auto">
            <a:xfrm>
              <a:off x="2516187" y="3879850"/>
              <a:ext cx="263525" cy="234950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Y</a:t>
              </a:r>
            </a:p>
          </p:txBody>
        </p:sp>
        <p:sp>
          <p:nvSpPr>
            <p:cNvPr id="19646" name="Line 190"/>
            <p:cNvSpPr>
              <a:spLocks noChangeShapeType="1"/>
            </p:cNvSpPr>
            <p:nvPr/>
          </p:nvSpPr>
          <p:spPr bwMode="auto">
            <a:xfrm>
              <a:off x="466725" y="3114675"/>
              <a:ext cx="230187" cy="223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7" name="Rectangle 191"/>
            <p:cNvSpPr>
              <a:spLocks noChangeArrowheads="1"/>
            </p:cNvSpPr>
            <p:nvPr/>
          </p:nvSpPr>
          <p:spPr bwMode="auto">
            <a:xfrm>
              <a:off x="706437" y="4230687"/>
              <a:ext cx="263525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 smtClean="0">
                  <a:ea typeface="굴림" charset="0"/>
                  <a:cs typeface="굴림" charset="0"/>
                </a:rPr>
                <a:t>P</a:t>
              </a:r>
              <a:endParaRPr lang="de-DE" altLang="ko-KR" sz="1800">
                <a:ea typeface="굴림" charset="0"/>
                <a:cs typeface="굴림" charset="0"/>
              </a:endParaRPr>
            </a:p>
          </p:txBody>
        </p:sp>
        <p:grpSp>
          <p:nvGrpSpPr>
            <p:cNvPr id="19648" name="Group 192"/>
            <p:cNvGrpSpPr>
              <a:grpSpLocks/>
            </p:cNvGrpSpPr>
            <p:nvPr/>
          </p:nvGrpSpPr>
          <p:grpSpPr bwMode="auto">
            <a:xfrm>
              <a:off x="969962" y="4268787"/>
              <a:ext cx="341313" cy="158750"/>
              <a:chOff x="864" y="1488"/>
              <a:chExt cx="432" cy="192"/>
            </a:xfrm>
          </p:grpSpPr>
          <p:sp>
            <p:nvSpPr>
              <p:cNvPr id="19649" name="Line 193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50" name="Oval 194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sp>
          <p:nvSpPr>
            <p:cNvPr id="19652" name="Rectangle 196"/>
            <p:cNvSpPr>
              <a:spLocks noChangeArrowheads="1"/>
            </p:cNvSpPr>
            <p:nvPr/>
          </p:nvSpPr>
          <p:spPr bwMode="auto">
            <a:xfrm>
              <a:off x="2525712" y="4230687"/>
              <a:ext cx="263525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I</a:t>
              </a:r>
            </a:p>
          </p:txBody>
        </p:sp>
        <p:sp>
          <p:nvSpPr>
            <p:cNvPr id="19653" name="Rectangle 197"/>
            <p:cNvSpPr>
              <a:spLocks noChangeArrowheads="1"/>
            </p:cNvSpPr>
            <p:nvPr/>
          </p:nvSpPr>
          <p:spPr bwMode="auto">
            <a:xfrm>
              <a:off x="1916112" y="4240212"/>
              <a:ext cx="265113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T</a:t>
              </a:r>
            </a:p>
          </p:txBody>
        </p:sp>
        <p:sp>
          <p:nvSpPr>
            <p:cNvPr id="19654" name="Rectangle 198"/>
            <p:cNvSpPr>
              <a:spLocks noChangeArrowheads="1"/>
            </p:cNvSpPr>
            <p:nvPr/>
          </p:nvSpPr>
          <p:spPr bwMode="auto">
            <a:xfrm>
              <a:off x="1311275" y="4230687"/>
              <a:ext cx="265112" cy="234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I</a:t>
              </a:r>
            </a:p>
          </p:txBody>
        </p:sp>
        <p:grpSp>
          <p:nvGrpSpPr>
            <p:cNvPr id="19658" name="Group 202"/>
            <p:cNvGrpSpPr>
              <a:grpSpLocks/>
            </p:cNvGrpSpPr>
            <p:nvPr/>
          </p:nvGrpSpPr>
          <p:grpSpPr bwMode="auto">
            <a:xfrm>
              <a:off x="2798762" y="4281487"/>
              <a:ext cx="339725" cy="158750"/>
              <a:chOff x="864" y="1488"/>
              <a:chExt cx="432" cy="192"/>
            </a:xfrm>
          </p:grpSpPr>
          <p:sp>
            <p:nvSpPr>
              <p:cNvPr id="19659" name="Line 203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0" name="Oval 204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661" name="Group 205"/>
            <p:cNvGrpSpPr>
              <a:grpSpLocks/>
            </p:cNvGrpSpPr>
            <p:nvPr/>
          </p:nvGrpSpPr>
          <p:grpSpPr bwMode="auto">
            <a:xfrm>
              <a:off x="2206625" y="4281487"/>
              <a:ext cx="341312" cy="158750"/>
              <a:chOff x="864" y="1488"/>
              <a:chExt cx="432" cy="192"/>
            </a:xfrm>
          </p:grpSpPr>
          <p:sp>
            <p:nvSpPr>
              <p:cNvPr id="19662" name="Line 206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" name="Oval 207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664" name="Group 208"/>
            <p:cNvGrpSpPr>
              <a:grpSpLocks/>
            </p:cNvGrpSpPr>
            <p:nvPr/>
          </p:nvGrpSpPr>
          <p:grpSpPr bwMode="auto">
            <a:xfrm>
              <a:off x="1570037" y="4281487"/>
              <a:ext cx="341313" cy="158750"/>
              <a:chOff x="864" y="1488"/>
              <a:chExt cx="432" cy="192"/>
            </a:xfrm>
          </p:grpSpPr>
          <p:sp>
            <p:nvSpPr>
              <p:cNvPr id="19665" name="Line 209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6" name="Oval 210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19667" name="Group 211"/>
            <p:cNvGrpSpPr>
              <a:grpSpLocks/>
            </p:cNvGrpSpPr>
            <p:nvPr/>
          </p:nvGrpSpPr>
          <p:grpSpPr bwMode="auto">
            <a:xfrm>
              <a:off x="2573337" y="4514850"/>
              <a:ext cx="115888" cy="279400"/>
              <a:chOff x="576" y="1728"/>
              <a:chExt cx="192" cy="576"/>
            </a:xfrm>
          </p:grpSpPr>
          <p:sp>
            <p:nvSpPr>
              <p:cNvPr id="19668" name="Line 212"/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9" name="Oval 213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n</a:t>
                </a:r>
              </a:p>
            </p:txBody>
          </p:sp>
        </p:grpSp>
        <p:sp>
          <p:nvSpPr>
            <p:cNvPr id="19670" name="Rectangle 214"/>
            <p:cNvSpPr>
              <a:spLocks noChangeArrowheads="1"/>
            </p:cNvSpPr>
            <p:nvPr/>
          </p:nvSpPr>
          <p:spPr bwMode="auto">
            <a:xfrm>
              <a:off x="2670174" y="4794250"/>
              <a:ext cx="263525" cy="234950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Y</a:t>
              </a:r>
            </a:p>
          </p:txBody>
        </p:sp>
        <p:grpSp>
          <p:nvGrpSpPr>
            <p:cNvPr id="19671" name="Group 215"/>
            <p:cNvGrpSpPr>
              <a:grpSpLocks/>
            </p:cNvGrpSpPr>
            <p:nvPr/>
          </p:nvGrpSpPr>
          <p:grpSpPr bwMode="auto">
            <a:xfrm>
              <a:off x="696912" y="3616325"/>
              <a:ext cx="230188" cy="614362"/>
              <a:chOff x="576" y="1728"/>
              <a:chExt cx="192" cy="576"/>
            </a:xfrm>
          </p:grpSpPr>
          <p:sp>
            <p:nvSpPr>
              <p:cNvPr id="19672" name="Line 216"/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3" name="Oval 217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n</a:t>
                </a:r>
              </a:p>
            </p:txBody>
          </p:sp>
        </p:grpSp>
        <p:sp>
          <p:nvSpPr>
            <p:cNvPr id="19674" name="Line 218"/>
            <p:cNvSpPr>
              <a:spLocks noChangeShapeType="1"/>
            </p:cNvSpPr>
            <p:nvPr/>
          </p:nvSpPr>
          <p:spPr bwMode="auto">
            <a:xfrm flipV="1">
              <a:off x="3259137" y="3567112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2" name="Oval 316"/>
            <p:cNvSpPr>
              <a:spLocks noChangeArrowheads="1"/>
            </p:cNvSpPr>
            <p:nvPr/>
          </p:nvSpPr>
          <p:spPr bwMode="auto">
            <a:xfrm>
              <a:off x="134937" y="3643312"/>
              <a:ext cx="457200" cy="3810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>
                  <a:solidFill>
                    <a:srgbClr val="FFFFFF"/>
                  </a:solidFill>
                  <a:ea typeface="굴림" charset="0"/>
                  <a:cs typeface="굴림" charset="0"/>
                </a:rPr>
                <a:t>1</a:t>
              </a:r>
              <a:endParaRPr lang="en-US" altLang="ko-KR" dirty="0" smtClean="0">
                <a:solidFill>
                  <a:srgbClr val="FFFFFF"/>
                </a:solidFill>
                <a:ea typeface="굴림" charset="0"/>
                <a:cs typeface="굴림" charset="0"/>
              </a:endParaRPr>
            </a:p>
          </p:txBody>
        </p:sp>
      </p:grpSp>
      <p:sp>
        <p:nvSpPr>
          <p:cNvPr id="19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19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375087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298450"/>
            <a:ext cx="6877050" cy="838200"/>
          </a:xfrm>
        </p:spPr>
        <p:txBody>
          <a:bodyPr/>
          <a:lstStyle/>
          <a:p>
            <a:pPr algn="l"/>
            <a:r>
              <a:rPr lang="de-DE" altLang="ko-KR" dirty="0">
                <a:ea typeface="굴림" charset="0"/>
                <a:cs typeface="굴림" charset="0"/>
              </a:rPr>
              <a:t>File Format DAWG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charset="0"/>
                <a:cs typeface="굴림" charset="0"/>
              </a:rPr>
              <a:t>Every node is represented by 4 bytes (ASCII-DAWG)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0"/>
                <a:cs typeface="굴림" charset="0"/>
              </a:rPr>
              <a:t>2 bytes for child pointer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0"/>
                <a:cs typeface="굴림" charset="0"/>
              </a:rPr>
              <a:t>1 byte for flags: "1"- for End-of-word, "2" of End-of-List 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0"/>
                <a:cs typeface="굴림" charset="0"/>
              </a:rPr>
              <a:t>1 byte for character</a:t>
            </a:r>
          </a:p>
          <a:p>
            <a:pPr marL="0" indent="0">
              <a:lnSpc>
                <a:spcPct val="90000"/>
              </a:lnSpc>
              <a:buNone/>
            </a:pPr>
            <a:endParaRPr lang="de-DE" altLang="ko-KR" sz="2400" dirty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de-DE" altLang="ko-KR" sz="1400" b="1" dirty="0" err="1">
                <a:ea typeface="굴림" charset="0"/>
                <a:cs typeface="굴림" charset="0"/>
              </a:rPr>
              <a:t>nr</a:t>
            </a:r>
            <a:r>
              <a:rPr lang="de-DE" altLang="ko-KR" sz="1400" b="1" dirty="0">
                <a:ea typeface="굴림" charset="0"/>
                <a:cs typeface="굴림" charset="0"/>
              </a:rPr>
              <a:t> </a:t>
            </a:r>
            <a:r>
              <a:rPr lang="de-DE" altLang="ko-KR" sz="1400" b="1" dirty="0" err="1">
                <a:ea typeface="굴림" charset="0"/>
                <a:cs typeface="굴림" charset="0"/>
              </a:rPr>
              <a:t>child</a:t>
            </a:r>
            <a:r>
              <a:rPr lang="de-DE" altLang="ko-KR" sz="1400" b="1" dirty="0">
                <a:ea typeface="굴림" charset="0"/>
                <a:cs typeface="굴림" charset="0"/>
              </a:rPr>
              <a:t>    </a:t>
            </a:r>
            <a:r>
              <a:rPr lang="de-DE" altLang="ko-KR" sz="1400" b="1" dirty="0" err="1">
                <a:ea typeface="굴림" charset="0"/>
                <a:cs typeface="굴림" charset="0"/>
              </a:rPr>
              <a:t>flg</a:t>
            </a:r>
            <a:r>
              <a:rPr lang="de-DE" altLang="ko-KR" sz="1400" b="1" dirty="0">
                <a:ea typeface="굴림" charset="0"/>
                <a:cs typeface="굴림" charset="0"/>
              </a:rPr>
              <a:t> </a:t>
            </a:r>
            <a:r>
              <a:rPr lang="de-DE" altLang="ko-KR" sz="1400" b="1" dirty="0" err="1">
                <a:ea typeface="굴림" charset="0"/>
                <a:cs typeface="굴림" charset="0"/>
              </a:rPr>
              <a:t>chr</a:t>
            </a:r>
            <a:endParaRPr lang="de-DE" altLang="ko-KR" sz="1400" b="1" dirty="0">
              <a:ea typeface="굴림" charset="0"/>
              <a:cs typeface="굴림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de-DE" altLang="ko-KR" sz="1200" b="1" dirty="0" smtClean="0">
                <a:ea typeface="굴림" charset="0"/>
                <a:cs typeface="굴림" charset="0"/>
              </a:rPr>
              <a:t>00</a:t>
            </a:r>
            <a:r>
              <a:rPr lang="de-DE" altLang="ko-KR" sz="1200" dirty="0" smtClean="0">
                <a:latin typeface="Courier New" charset="0"/>
                <a:ea typeface="굴림" charset="0"/>
                <a:cs typeface="굴림" charset="0"/>
              </a:rPr>
              <a:t> 00 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00 03 00  </a:t>
            </a:r>
            <a:r>
              <a:rPr lang="de-DE" altLang="ko-KR" sz="1200" b="1" dirty="0">
                <a:ea typeface="굴림" charset="0"/>
                <a:cs typeface="굴림" charset="0"/>
              </a:rPr>
              <a:t>(</a:t>
            </a:r>
            <a:r>
              <a:rPr lang="de-DE" altLang="ko-KR" sz="1200" b="1" dirty="0" err="1">
                <a:ea typeface="굴림" charset="0"/>
                <a:cs typeface="굴림" charset="0"/>
              </a:rPr>
              <a:t>root</a:t>
            </a:r>
            <a:r>
              <a:rPr lang="de-DE" altLang="ko-KR" sz="1200" b="1" dirty="0">
                <a:ea typeface="굴림" charset="0"/>
                <a:cs typeface="굴림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altLang="ko-KR" sz="1200" b="1" dirty="0" smtClean="0">
                <a:ea typeface="굴림" charset="0"/>
                <a:cs typeface="굴림" charset="0"/>
              </a:rPr>
              <a:t>01</a:t>
            </a:r>
            <a:r>
              <a:rPr lang="de-DE" altLang="ko-KR" sz="1200" dirty="0" smtClean="0">
                <a:latin typeface="Courier New" charset="0"/>
                <a:ea typeface="굴림" charset="0"/>
                <a:cs typeface="굴림" charset="0"/>
              </a:rPr>
              <a:t> 00 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03 00 43  </a:t>
            </a:r>
            <a:r>
              <a:rPr lang="de-DE" altLang="ko-KR" sz="1200" b="1" dirty="0">
                <a:ea typeface="굴림" charset="0"/>
                <a:cs typeface="굴림" charset="0"/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altLang="ko-KR" sz="1200" b="1" dirty="0">
                <a:ea typeface="굴림" charset="0"/>
                <a:cs typeface="굴림" charset="0"/>
              </a:rPr>
              <a:t>02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 00 03 02 50  </a:t>
            </a:r>
            <a:r>
              <a:rPr lang="de-DE" altLang="ko-KR" sz="1200" b="1" dirty="0">
                <a:ea typeface="굴림" charset="0"/>
                <a:cs typeface="굴림" charset="0"/>
              </a:rPr>
              <a:t>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altLang="ko-KR" sz="1200" b="1" dirty="0">
                <a:ea typeface="굴림" charset="0"/>
                <a:cs typeface="굴림" charset="0"/>
              </a:rPr>
              <a:t>03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 00 04 </a:t>
            </a:r>
            <a:r>
              <a:rPr lang="de-DE" altLang="ko-KR" sz="1200" dirty="0" smtClean="0">
                <a:latin typeface="Courier New" charset="0"/>
                <a:ea typeface="굴림" charset="0"/>
                <a:cs typeface="굴림" charset="0"/>
              </a:rPr>
              <a:t>02 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49  </a:t>
            </a:r>
            <a:r>
              <a:rPr lang="de-DE" altLang="ko-KR" sz="1200" b="1" dirty="0">
                <a:ea typeface="굴림" charset="0"/>
                <a:cs typeface="굴림" charset="0"/>
              </a:rPr>
              <a:t>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altLang="ko-KR" sz="1200" b="1" dirty="0">
                <a:ea typeface="굴림" charset="0"/>
                <a:cs typeface="굴림" charset="0"/>
              </a:rPr>
              <a:t>04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 00 05 </a:t>
            </a:r>
            <a:r>
              <a:rPr lang="de-DE" altLang="ko-KR" sz="1200" dirty="0" smtClean="0">
                <a:latin typeface="Courier New" charset="0"/>
                <a:ea typeface="굴림" charset="0"/>
                <a:cs typeface="굴림" charset="0"/>
              </a:rPr>
              <a:t>02 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54  </a:t>
            </a:r>
            <a:r>
              <a:rPr lang="de-DE" altLang="ko-KR" sz="1200" b="1" dirty="0">
                <a:ea typeface="굴림" charset="0"/>
                <a:cs typeface="굴림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altLang="ko-KR" sz="1200" b="1" dirty="0">
                <a:ea typeface="굴림" charset="0"/>
                <a:cs typeface="굴림" charset="0"/>
              </a:rPr>
              <a:t>05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 00 07 00 49  </a:t>
            </a:r>
            <a:r>
              <a:rPr lang="de-DE" altLang="ko-KR" sz="1200" b="1" dirty="0">
                <a:ea typeface="굴림" charset="0"/>
                <a:cs typeface="굴림" charset="0"/>
              </a:rPr>
              <a:t>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altLang="ko-KR" sz="1200" b="1" dirty="0">
                <a:ea typeface="굴림" charset="0"/>
                <a:cs typeface="굴림" charset="0"/>
              </a:rPr>
              <a:t>06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 00 00 03 59  </a:t>
            </a:r>
            <a:r>
              <a:rPr lang="de-DE" altLang="ko-KR" sz="1200" b="1" dirty="0">
                <a:ea typeface="굴림" charset="0"/>
                <a:cs typeface="굴림" charset="0"/>
              </a:rPr>
              <a:t>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altLang="ko-KR" sz="1200" b="1" dirty="0">
                <a:ea typeface="굴림" charset="0"/>
                <a:cs typeface="굴림" charset="0"/>
              </a:rPr>
              <a:t>07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 00 08 </a:t>
            </a:r>
            <a:r>
              <a:rPr lang="de-DE" altLang="ko-KR" sz="1200" dirty="0" smtClean="0">
                <a:latin typeface="Courier New" charset="0"/>
                <a:ea typeface="굴림" charset="0"/>
                <a:cs typeface="굴림" charset="0"/>
              </a:rPr>
              <a:t>02 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45  </a:t>
            </a:r>
            <a:r>
              <a:rPr lang="de-DE" altLang="ko-KR" sz="1200" b="1" dirty="0">
                <a:ea typeface="굴림" charset="0"/>
                <a:cs typeface="굴림" charset="0"/>
              </a:rPr>
              <a:t>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altLang="ko-KR" sz="1200" b="1" dirty="0">
                <a:ea typeface="굴림" charset="0"/>
                <a:cs typeface="굴림" charset="0"/>
              </a:rPr>
              <a:t>08</a:t>
            </a:r>
            <a:r>
              <a:rPr lang="de-DE" altLang="ko-KR" sz="1200" dirty="0">
                <a:latin typeface="Courier New" charset="0"/>
                <a:ea typeface="굴림" charset="0"/>
                <a:cs typeface="굴림" charset="0"/>
              </a:rPr>
              <a:t> 00 00 03 53  </a:t>
            </a:r>
            <a:r>
              <a:rPr lang="de-DE" altLang="ko-KR" sz="1200" b="1" dirty="0">
                <a:ea typeface="굴림" charset="0"/>
                <a:cs typeface="굴림" charset="0"/>
              </a:rPr>
              <a:t>S</a:t>
            </a:r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3962400" y="3200400"/>
            <a:ext cx="4111625" cy="1747838"/>
            <a:chOff x="2498" y="2019"/>
            <a:chExt cx="2202" cy="851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2643" y="2160"/>
              <a:ext cx="16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C</a:t>
              </a:r>
            </a:p>
          </p:txBody>
        </p:sp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2809" y="2184"/>
              <a:ext cx="215" cy="99"/>
              <a:chOff x="864" y="1488"/>
              <a:chExt cx="432" cy="192"/>
            </a:xfrm>
          </p:grpSpPr>
          <p:sp>
            <p:nvSpPr>
              <p:cNvPr id="23558" name="Line 6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4534" y="2160"/>
              <a:ext cx="166" cy="147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S</a:t>
              </a: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4161" y="2160"/>
              <a:ext cx="16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E</a:t>
              </a: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3789" y="2160"/>
              <a:ext cx="16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I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3405" y="2165"/>
              <a:ext cx="167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T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3024" y="2160"/>
              <a:ext cx="167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I</a:t>
              </a:r>
            </a:p>
          </p:txBody>
        </p:sp>
        <p:grpSp>
          <p:nvGrpSpPr>
            <p:cNvPr id="23565" name="Group 13"/>
            <p:cNvGrpSpPr>
              <a:grpSpLocks/>
            </p:cNvGrpSpPr>
            <p:nvPr/>
          </p:nvGrpSpPr>
          <p:grpSpPr bwMode="auto">
            <a:xfrm>
              <a:off x="4333" y="2192"/>
              <a:ext cx="215" cy="99"/>
              <a:chOff x="864" y="1488"/>
              <a:chExt cx="432" cy="192"/>
            </a:xfrm>
          </p:grpSpPr>
          <p:sp>
            <p:nvSpPr>
              <p:cNvPr id="23566" name="Line 14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Oval 15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23568" name="Group 16"/>
            <p:cNvGrpSpPr>
              <a:grpSpLocks/>
            </p:cNvGrpSpPr>
            <p:nvPr/>
          </p:nvGrpSpPr>
          <p:grpSpPr bwMode="auto">
            <a:xfrm>
              <a:off x="3961" y="2192"/>
              <a:ext cx="214" cy="99"/>
              <a:chOff x="864" y="1488"/>
              <a:chExt cx="432" cy="192"/>
            </a:xfrm>
          </p:grpSpPr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0" name="Oval 18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23571" name="Group 19"/>
            <p:cNvGrpSpPr>
              <a:grpSpLocks/>
            </p:cNvGrpSpPr>
            <p:nvPr/>
          </p:nvGrpSpPr>
          <p:grpSpPr bwMode="auto">
            <a:xfrm>
              <a:off x="3588" y="2192"/>
              <a:ext cx="215" cy="99"/>
              <a:chOff x="864" y="1488"/>
              <a:chExt cx="432" cy="192"/>
            </a:xfrm>
          </p:grpSpPr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3" name="Oval 21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23574" name="Group 22"/>
            <p:cNvGrpSpPr>
              <a:grpSpLocks/>
            </p:cNvGrpSpPr>
            <p:nvPr/>
          </p:nvGrpSpPr>
          <p:grpSpPr bwMode="auto">
            <a:xfrm>
              <a:off x="3187" y="2192"/>
              <a:ext cx="215" cy="99"/>
              <a:chOff x="864" y="1488"/>
              <a:chExt cx="432" cy="192"/>
            </a:xfrm>
          </p:grpSpPr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6" name="Oval 24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23577" name="Group 25"/>
            <p:cNvGrpSpPr>
              <a:grpSpLocks/>
            </p:cNvGrpSpPr>
            <p:nvPr/>
          </p:nvGrpSpPr>
          <p:grpSpPr bwMode="auto">
            <a:xfrm>
              <a:off x="3825" y="2325"/>
              <a:ext cx="73" cy="176"/>
              <a:chOff x="576" y="1728"/>
              <a:chExt cx="192" cy="576"/>
            </a:xfrm>
          </p:grpSpPr>
          <p:sp>
            <p:nvSpPr>
              <p:cNvPr id="23578" name="Line 26"/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Oval 27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n</a:t>
                </a:r>
              </a:p>
            </p:txBody>
          </p:sp>
        </p:grp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3789" y="2501"/>
              <a:ext cx="166" cy="1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Y</a:t>
              </a:r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2498" y="2019"/>
              <a:ext cx="14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2649" y="2722"/>
              <a:ext cx="16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ko-KR" sz="1800">
                  <a:ea typeface="굴림" charset="0"/>
                  <a:cs typeface="굴림" charset="0"/>
                </a:rPr>
                <a:t>P</a:t>
              </a:r>
            </a:p>
          </p:txBody>
        </p:sp>
        <p:grpSp>
          <p:nvGrpSpPr>
            <p:cNvPr id="23583" name="Group 31"/>
            <p:cNvGrpSpPr>
              <a:grpSpLocks/>
            </p:cNvGrpSpPr>
            <p:nvPr/>
          </p:nvGrpSpPr>
          <p:grpSpPr bwMode="auto">
            <a:xfrm>
              <a:off x="2815" y="2746"/>
              <a:ext cx="215" cy="100"/>
              <a:chOff x="864" y="1488"/>
              <a:chExt cx="432" cy="192"/>
            </a:xfrm>
          </p:grpSpPr>
          <p:sp>
            <p:nvSpPr>
              <p:cNvPr id="23584" name="Line 32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5" name="Oval 33"/>
              <p:cNvSpPr>
                <a:spLocks noChangeArrowheads="1"/>
              </p:cNvSpPr>
              <p:nvPr/>
            </p:nvSpPr>
            <p:spPr bwMode="auto">
              <a:xfrm>
                <a:off x="96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c</a:t>
                </a:r>
              </a:p>
            </p:txBody>
          </p:sp>
        </p:grpSp>
        <p:grpSp>
          <p:nvGrpSpPr>
            <p:cNvPr id="23586" name="Group 34"/>
            <p:cNvGrpSpPr>
              <a:grpSpLocks/>
            </p:cNvGrpSpPr>
            <p:nvPr/>
          </p:nvGrpSpPr>
          <p:grpSpPr bwMode="auto">
            <a:xfrm>
              <a:off x="2643" y="2335"/>
              <a:ext cx="145" cy="387"/>
              <a:chOff x="576" y="1728"/>
              <a:chExt cx="192" cy="576"/>
            </a:xfrm>
          </p:grpSpPr>
          <p:sp>
            <p:nvSpPr>
              <p:cNvPr id="23587" name="Line 35"/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8" name="Oval 36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ko-KR" sz="1800">
                    <a:ea typeface="굴림" charset="0"/>
                    <a:cs typeface="굴림" charset="0"/>
                  </a:rPr>
                  <a:t>n</a:t>
                </a:r>
              </a:p>
            </p:txBody>
          </p:sp>
        </p:grp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 flipH="1" flipV="1">
              <a:off x="3094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3810000" y="5257800"/>
            <a:ext cx="487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 smtClean="0">
                <a:latin typeface="Arial" charset="0"/>
                <a:ea typeface="굴림" charset="0"/>
                <a:cs typeface="굴림" charset="0"/>
              </a:rPr>
              <a:t>next pointer: next line, if not end-of-list or some child pointer points to the next line</a:t>
            </a:r>
            <a:endParaRPr lang="en-US" altLang="ko-KR" sz="200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228600" y="3365500"/>
            <a:ext cx="1524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42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6853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Regular Relations, closure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set of </a:t>
            </a:r>
            <a:r>
              <a:rPr lang="en-US" sz="1800" b="1" dirty="0"/>
              <a:t>regular relations </a:t>
            </a:r>
            <a:r>
              <a:rPr lang="en-US" sz="1800" dirty="0"/>
              <a:t>is defined as </a:t>
            </a:r>
            <a:r>
              <a:rPr lang="en-US" sz="1800" dirty="0" smtClean="0"/>
              <a:t>follows</a:t>
            </a:r>
            <a:r>
              <a:rPr lang="en-US" sz="1800" dirty="0"/>
              <a:t>: </a:t>
            </a:r>
          </a:p>
          <a:p>
            <a:r>
              <a:rPr lang="en-US" sz="1800" dirty="0"/>
              <a:t>For all  (</a:t>
            </a:r>
            <a:r>
              <a:rPr lang="en-US" sz="1800" dirty="0" err="1"/>
              <a:t>x,y</a:t>
            </a:r>
            <a:r>
              <a:rPr lang="en-US" sz="1800" dirty="0" smtClean="0"/>
              <a:t>)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 </a:t>
            </a:r>
            <a:r>
              <a:rPr lang="en-US" sz="1800" dirty="0" err="1" smtClean="0"/>
              <a:t>Σ</a:t>
            </a:r>
            <a:r>
              <a:rPr lang="en-US" sz="1800" dirty="0">
                <a:sym typeface="Symbol"/>
              </a:rPr>
              <a:t></a:t>
            </a:r>
            <a:r>
              <a:rPr lang="en-US" sz="1800" dirty="0" smtClean="0">
                <a:sym typeface="Symbol"/>
              </a:rPr>
              <a:t></a:t>
            </a:r>
            <a:r>
              <a:rPr lang="en-US" sz="1800" dirty="0" smtClean="0"/>
              <a:t>, </a:t>
            </a:r>
            <a:r>
              <a:rPr lang="en-US" sz="1800" dirty="0"/>
              <a:t>{(x, y)} is a regular </a:t>
            </a:r>
            <a:r>
              <a:rPr lang="en-US" sz="1800" dirty="0" smtClean="0"/>
              <a:t>relation </a:t>
            </a:r>
            <a:endParaRPr lang="en-US" sz="1800" dirty="0"/>
          </a:p>
          <a:p>
            <a:r>
              <a:rPr lang="en-US" sz="1800" dirty="0"/>
              <a:t>The empty set </a:t>
            </a:r>
            <a:r>
              <a:rPr lang="en-US" sz="1800" dirty="0" smtClean="0">
                <a:sym typeface="Symbol"/>
              </a:rPr>
              <a:t>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/>
              <a:t>is </a:t>
            </a:r>
            <a:r>
              <a:rPr lang="en-US" sz="1800" dirty="0"/>
              <a:t>a regular relation </a:t>
            </a:r>
          </a:p>
          <a:p>
            <a:r>
              <a:rPr lang="en-US" sz="1800" dirty="0"/>
              <a:t>If Q, R are regular relations, so are </a:t>
            </a:r>
            <a:r>
              <a:rPr lang="en-US" sz="1800" dirty="0" smtClean="0"/>
              <a:t>Q</a:t>
            </a:r>
            <a:r>
              <a:rPr lang="en-US" sz="1800" dirty="0">
                <a:sym typeface="Symbol"/>
              </a:rPr>
              <a:t></a:t>
            </a:r>
            <a:r>
              <a:rPr lang="en-US" sz="1800" dirty="0"/>
              <a:t>R={(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x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,y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y</a:t>
            </a:r>
            <a:r>
              <a:rPr lang="en-US" sz="1800" baseline="-25000" dirty="0"/>
              <a:t>2</a:t>
            </a:r>
            <a:r>
              <a:rPr lang="en-US" sz="1800" dirty="0" smtClean="0"/>
              <a:t>)</a:t>
            </a:r>
            <a:r>
              <a:rPr lang="en-US" sz="1800" dirty="0"/>
              <a:t>|(</a:t>
            </a:r>
            <a:r>
              <a:rPr lang="en-US" sz="1800" dirty="0" smtClean="0"/>
              <a:t>x</a:t>
            </a:r>
            <a:r>
              <a:rPr lang="en-US" sz="1800" baseline="-25000" dirty="0"/>
              <a:t>1</a:t>
            </a:r>
            <a:r>
              <a:rPr lang="en-US" sz="1800" dirty="0" smtClean="0"/>
              <a:t>,y</a:t>
            </a:r>
            <a:r>
              <a:rPr lang="en-US" sz="1800" baseline="-25000" dirty="0"/>
              <a:t>1</a:t>
            </a:r>
            <a:r>
              <a:rPr lang="en-US" sz="1800" dirty="0" smtClean="0"/>
              <a:t>)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Q, (</a:t>
            </a:r>
            <a:r>
              <a:rPr lang="en-US" sz="1800" dirty="0" smtClean="0"/>
              <a:t>x</a:t>
            </a:r>
            <a:r>
              <a:rPr lang="en-US" sz="1800" baseline="-25000" dirty="0"/>
              <a:t>2</a:t>
            </a:r>
            <a:r>
              <a:rPr lang="en-US" sz="1800" dirty="0" smtClean="0"/>
              <a:t>,y</a:t>
            </a:r>
            <a:r>
              <a:rPr lang="en-US" sz="1800" baseline="-25000" dirty="0"/>
              <a:t>2</a:t>
            </a:r>
            <a:r>
              <a:rPr lang="en-US" sz="1800" dirty="0" smtClean="0"/>
              <a:t>)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R}, Q</a:t>
            </a:r>
            <a:r>
              <a:rPr lang="en-US" sz="1800" dirty="0">
                <a:sym typeface="Symbol"/>
              </a:rPr>
              <a:t></a:t>
            </a:r>
            <a:r>
              <a:rPr lang="en-US" sz="1800" dirty="0"/>
              <a:t>R and Q*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Nothing else is a regular relation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Like regular languages, regular relations are </a:t>
            </a:r>
            <a:r>
              <a:rPr lang="en-US" sz="1800" dirty="0" smtClean="0"/>
              <a:t>closed </a:t>
            </a:r>
            <a:r>
              <a:rPr lang="en-US" sz="1800" dirty="0"/>
              <a:t>under </a:t>
            </a:r>
          </a:p>
          <a:p>
            <a:r>
              <a:rPr lang="en-US" sz="1800" dirty="0"/>
              <a:t>union </a:t>
            </a:r>
          </a:p>
          <a:p>
            <a:r>
              <a:rPr lang="en-US" sz="1800" dirty="0"/>
              <a:t>concatenation </a:t>
            </a:r>
          </a:p>
          <a:p>
            <a:r>
              <a:rPr lang="en-US" sz="1800" dirty="0" err="1"/>
              <a:t>Kleene</a:t>
            </a:r>
            <a:r>
              <a:rPr lang="en-US" sz="1800" dirty="0"/>
              <a:t> closure </a:t>
            </a:r>
          </a:p>
          <a:p>
            <a:pPr marL="0" indent="0">
              <a:buNone/>
            </a:pPr>
            <a:r>
              <a:rPr lang="en-US" sz="1800" dirty="0"/>
              <a:t>Unlike regular languages, regular relations are NOT closed under </a:t>
            </a:r>
          </a:p>
          <a:p>
            <a:r>
              <a:rPr lang="en-US" sz="1800" dirty="0" smtClean="0"/>
              <a:t>intersection </a:t>
            </a:r>
            <a:endParaRPr lang="en-US" sz="1800" dirty="0"/>
          </a:p>
          <a:p>
            <a:r>
              <a:rPr lang="en-US" sz="1800" dirty="0" smtClean="0"/>
              <a:t>difference</a:t>
            </a:r>
            <a:endParaRPr lang="en-US" sz="1800" dirty="0"/>
          </a:p>
          <a:p>
            <a:r>
              <a:rPr lang="en-US" sz="1800" dirty="0" smtClean="0"/>
              <a:t>complementation</a:t>
            </a:r>
            <a:endParaRPr lang="en-US" sz="18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50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 on DAWGs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DAWGs are a very compact form to store word lists, e.g. for dictionaries</a:t>
            </a:r>
          </a:p>
          <a:p>
            <a:r>
              <a:rPr lang="en-US" sz="2400" dirty="0" smtClean="0"/>
              <a:t>DAWGs are efficient in deciding whether a word is in the word list or not</a:t>
            </a:r>
          </a:p>
          <a:p>
            <a:r>
              <a:rPr lang="en-US" sz="2400" dirty="0" smtClean="0"/>
              <a:t>DAWGs are not suitable for classification on string sequences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Applications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crabble</a:t>
            </a:r>
          </a:p>
          <a:p>
            <a:r>
              <a:rPr lang="en-US" sz="2400" dirty="0" smtClean="0"/>
              <a:t>edit distance</a:t>
            </a:r>
          </a:p>
          <a:p>
            <a:r>
              <a:rPr lang="en-US" sz="2400" dirty="0" smtClean="0"/>
              <a:t>indexing</a:t>
            </a:r>
          </a:p>
          <a:p>
            <a:r>
              <a:rPr lang="en-US" sz="2400" dirty="0" smtClean="0"/>
              <a:t>auto-completion</a:t>
            </a:r>
          </a:p>
          <a:p>
            <a:endParaRPr lang="en-US" sz="2400" dirty="0"/>
          </a:p>
        </p:txBody>
      </p:sp>
      <p:sp>
        <p:nvSpPr>
          <p:cNvPr id="4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51011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69850"/>
            <a:ext cx="6877050" cy="838200"/>
          </a:xfrm>
        </p:spPr>
        <p:txBody>
          <a:bodyPr/>
          <a:lstStyle/>
          <a:p>
            <a:pPr algn="l"/>
            <a:r>
              <a:rPr lang="en-US" sz="3200" dirty="0" smtClean="0"/>
              <a:t>Sign up in Moodle – anyone missing?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>
                <a:hlinkClick r:id="rId3"/>
              </a:rPr>
              <a:t>https://lernen.min.uni-hamburg.de/enrol/instances.php?id=</a:t>
            </a:r>
            <a:r>
              <a:rPr lang="en-US" dirty="0" smtClean="0">
                <a:hlinkClick r:id="rId3"/>
              </a:rPr>
              <a:t>73</a:t>
            </a:r>
            <a:r>
              <a:rPr lang="en-US" dirty="0" smtClean="0"/>
              <a:t> 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required </a:t>
            </a:r>
            <a:r>
              <a:rPr lang="en-GB" dirty="0" smtClean="0">
                <a:solidFill>
                  <a:srgbClr val="000000"/>
                </a:solidFill>
              </a:rPr>
              <a:t>enrolment key is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US" sz="3600" b="1" dirty="0" smtClean="0"/>
              <a:t>SMOLT2019</a:t>
            </a:r>
            <a:endParaRPr lang="en-GB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244192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Entropy, Perplexity, Maximum </a:t>
            </a:r>
            <a:r>
              <a:rPr lang="en-US" dirty="0"/>
              <a:t>Likelihood, Smoothing, </a:t>
            </a:r>
            <a:r>
              <a:rPr lang="en-US" dirty="0" smtClean="0"/>
              <a:t>Backing-off, </a:t>
            </a:r>
            <a:br>
              <a:rPr lang="en-US" dirty="0" smtClean="0"/>
            </a:br>
            <a:r>
              <a:rPr lang="en-US" dirty="0" smtClean="0"/>
              <a:t>Neural LMs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Manning, C. D. and </a:t>
            </a:r>
            <a:r>
              <a:rPr lang="en-US" sz="1400" dirty="0" err="1"/>
              <a:t>Schütze</a:t>
            </a:r>
            <a:r>
              <a:rPr lang="en-US" sz="1400" dirty="0"/>
              <a:t>, H. (1999): Foundations of Statistical Natural Language Processing. MIT Press: Cambridge, </a:t>
            </a:r>
            <a:r>
              <a:rPr lang="en-US" sz="1400" dirty="0" smtClean="0"/>
              <a:t>Massachusetts. Chapters 2.1, 2.2, 6.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Bengio</a:t>
            </a:r>
            <a:r>
              <a:rPr lang="en-US" sz="1400" dirty="0"/>
              <a:t>, Y., </a:t>
            </a:r>
            <a:r>
              <a:rPr lang="en-US" sz="1400" dirty="0" err="1"/>
              <a:t>Ducharme</a:t>
            </a:r>
            <a:r>
              <a:rPr lang="en-US" sz="1400" dirty="0"/>
              <a:t>, R., Vincent, P., </a:t>
            </a:r>
            <a:r>
              <a:rPr lang="en-US" sz="1400" dirty="0" err="1"/>
              <a:t>Jauvin</a:t>
            </a:r>
            <a:r>
              <a:rPr lang="en-US" sz="1400" dirty="0"/>
              <a:t>, C. (2013): A Neural Probabilistic Language Model. Journal of Machine Learning Research 3 (2003):1137–1155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Mikolov</a:t>
            </a:r>
            <a:r>
              <a:rPr lang="en-US" sz="1400" dirty="0"/>
              <a:t>, T., </a:t>
            </a:r>
            <a:r>
              <a:rPr lang="en-US" sz="1400" dirty="0" err="1"/>
              <a:t>Karafiát</a:t>
            </a:r>
            <a:r>
              <a:rPr lang="en-US" sz="1400" dirty="0"/>
              <a:t>, M., </a:t>
            </a:r>
            <a:r>
              <a:rPr lang="en-US" sz="1400" dirty="0" err="1"/>
              <a:t>Burget</a:t>
            </a:r>
            <a:r>
              <a:rPr lang="en-US" sz="1400" dirty="0"/>
              <a:t>, L., </a:t>
            </a:r>
            <a:r>
              <a:rPr lang="en-US" sz="1400" dirty="0" err="1"/>
              <a:t>Cernocký</a:t>
            </a:r>
            <a:r>
              <a:rPr lang="en-US" sz="1400" dirty="0"/>
              <a:t>, J., </a:t>
            </a:r>
            <a:r>
              <a:rPr lang="en-US" sz="1400" dirty="0" err="1"/>
              <a:t>Khudanpur</a:t>
            </a:r>
            <a:r>
              <a:rPr lang="en-US" sz="1400" dirty="0"/>
              <a:t>, S. (2010): Recurrent neural network based language model. Proceedings of </a:t>
            </a:r>
            <a:r>
              <a:rPr lang="en-US" sz="1400" dirty="0" err="1"/>
              <a:t>Interspeech</a:t>
            </a:r>
            <a:r>
              <a:rPr lang="en-US" sz="1400" dirty="0"/>
              <a:t> 2010, </a:t>
            </a:r>
            <a:r>
              <a:rPr lang="en-US" sz="1400" dirty="0" err="1"/>
              <a:t>Makuhari</a:t>
            </a:r>
            <a:r>
              <a:rPr lang="en-US" sz="1400" dirty="0"/>
              <a:t>, Chiba, Japan, pp. 1045-1048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de-DE" sz="1400" dirty="0" smtClean="0"/>
          </a:p>
          <a:p>
            <a:endParaRPr lang="en-US" sz="14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Explosion 1 7"/>
          <p:cNvSpPr/>
          <p:nvPr/>
        </p:nvSpPr>
        <p:spPr>
          <a:xfrm>
            <a:off x="3429000" y="2209800"/>
            <a:ext cx="4724400" cy="2590800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coming up next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130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603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Closure of regular relations (</a:t>
            </a:r>
            <a:r>
              <a:rPr lang="en-US" sz="3600" dirty="0" err="1" smtClean="0"/>
              <a:t>ctd</a:t>
            </a:r>
            <a:r>
              <a:rPr lang="en-US" sz="3600" dirty="0" smtClean="0"/>
              <a:t>.)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New operations for regular relations: </a:t>
            </a:r>
          </a:p>
          <a:p>
            <a:r>
              <a:rPr lang="en-US" sz="2000" dirty="0"/>
              <a:t>Composition:  </a:t>
            </a:r>
            <a:r>
              <a:rPr lang="en-US" sz="2000" dirty="0" smtClean="0"/>
              <a:t>Q°R:  </a:t>
            </a:r>
            <a:r>
              <a:rPr lang="en-US" sz="2000" dirty="0"/>
              <a:t>{(</a:t>
            </a:r>
            <a:r>
              <a:rPr lang="en-US" sz="2000" dirty="0" err="1"/>
              <a:t>x,z</a:t>
            </a:r>
            <a:r>
              <a:rPr lang="en-US" sz="2000" dirty="0" smtClean="0"/>
              <a:t>) | </a:t>
            </a:r>
            <a:r>
              <a:rPr lang="en-US" sz="2000" dirty="0" smtClean="0">
                <a:sym typeface="Symbol"/>
              </a:rPr>
              <a:t></a:t>
            </a:r>
            <a:r>
              <a:rPr lang="en-US" sz="2000" dirty="0" smtClean="0"/>
              <a:t>y: 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 </a:t>
            </a:r>
            <a:r>
              <a:rPr lang="en-US" sz="2000" dirty="0" smtClean="0">
                <a:sym typeface="Symbol"/>
              </a:rPr>
              <a:t>Q </a:t>
            </a:r>
            <a:r>
              <a:rPr lang="en-US" sz="2000" dirty="0" smtClean="0"/>
              <a:t>and </a:t>
            </a:r>
            <a:r>
              <a:rPr lang="en-US" sz="2000" dirty="0"/>
              <a:t>(</a:t>
            </a:r>
            <a:r>
              <a:rPr lang="en-US" sz="2000" dirty="0" err="1"/>
              <a:t>y,z</a:t>
            </a:r>
            <a:r>
              <a:rPr lang="en-US" sz="2000" dirty="0"/>
              <a:t>) </a:t>
            </a:r>
            <a:r>
              <a:rPr lang="en-US" sz="2000" dirty="0" smtClean="0">
                <a:sym typeface="Symbol"/>
              </a:rPr>
              <a:t></a:t>
            </a:r>
            <a:r>
              <a:rPr lang="en-US" sz="2000" dirty="0">
                <a:sym typeface="Symbol"/>
              </a:rPr>
              <a:t>R</a:t>
            </a:r>
            <a:r>
              <a:rPr lang="en-US" sz="2000" dirty="0" smtClean="0"/>
              <a:t>} </a:t>
            </a:r>
            <a:endParaRPr lang="en-US" sz="2000" dirty="0"/>
          </a:p>
          <a:p>
            <a:r>
              <a:rPr lang="en-US" sz="2000" dirty="0"/>
              <a:t>Projection:  {x | </a:t>
            </a:r>
            <a:r>
              <a:rPr lang="en-US" sz="2000" dirty="0" smtClean="0">
                <a:sym typeface="Symbol"/>
              </a:rPr>
              <a:t></a:t>
            </a:r>
            <a:r>
              <a:rPr lang="en-US" sz="2000" dirty="0" smtClean="0"/>
              <a:t>y</a:t>
            </a:r>
            <a:r>
              <a:rPr lang="en-US" sz="2000" dirty="0"/>
              <a:t>, (</a:t>
            </a:r>
            <a:r>
              <a:rPr lang="en-US" sz="2000" dirty="0" err="1"/>
              <a:t>x,y</a:t>
            </a:r>
            <a:r>
              <a:rPr lang="en-US" sz="2000" dirty="0" smtClean="0"/>
              <a:t>)</a:t>
            </a:r>
            <a:r>
              <a:rPr lang="en-US" sz="2000" dirty="0" smtClean="0">
                <a:sym typeface="Symbol"/>
              </a:rPr>
              <a:t></a:t>
            </a:r>
            <a:r>
              <a:rPr lang="en-US" sz="2000" dirty="0" smtClean="0"/>
              <a:t>R</a:t>
            </a:r>
            <a:r>
              <a:rPr lang="en-US" sz="2000" dirty="0"/>
              <a:t>} </a:t>
            </a:r>
          </a:p>
          <a:p>
            <a:r>
              <a:rPr lang="en-US" sz="2000" dirty="0"/>
              <a:t>Inversion:   {(</a:t>
            </a:r>
            <a:r>
              <a:rPr lang="en-US" sz="2000" dirty="0" err="1"/>
              <a:t>y,x</a:t>
            </a:r>
            <a:r>
              <a:rPr lang="en-US" sz="2000" dirty="0"/>
              <a:t>) | (</a:t>
            </a:r>
            <a:r>
              <a:rPr lang="en-US" sz="2000" dirty="0" err="1"/>
              <a:t>x,y</a:t>
            </a:r>
            <a:r>
              <a:rPr lang="en-US" sz="2000" dirty="0" smtClean="0"/>
              <a:t>)</a:t>
            </a:r>
            <a:r>
              <a:rPr lang="en-US" sz="2000" dirty="0" smtClean="0">
                <a:sym typeface="Symbol"/>
              </a:rPr>
              <a:t></a:t>
            </a:r>
            <a:r>
              <a:rPr lang="en-US" sz="2000" dirty="0" smtClean="0"/>
              <a:t>R</a:t>
            </a:r>
            <a:r>
              <a:rPr lang="en-US" sz="2000" dirty="0"/>
              <a:t>} </a:t>
            </a:r>
          </a:p>
          <a:p>
            <a:r>
              <a:rPr lang="en-US" sz="2000" dirty="0" smtClean="0"/>
              <a:t>From regular </a:t>
            </a:r>
            <a:r>
              <a:rPr lang="en-US" sz="2000" dirty="0"/>
              <a:t>language </a:t>
            </a:r>
            <a:r>
              <a:rPr lang="en-US" sz="2000" dirty="0" smtClean="0"/>
              <a:t>L to identity </a:t>
            </a:r>
            <a:r>
              <a:rPr lang="en-US" sz="2000" dirty="0"/>
              <a:t>regular relation:  {(</a:t>
            </a:r>
            <a:r>
              <a:rPr lang="en-US" sz="2000" dirty="0" err="1"/>
              <a:t>x,x</a:t>
            </a:r>
            <a:r>
              <a:rPr lang="en-US" sz="2000" dirty="0"/>
              <a:t>) | </a:t>
            </a:r>
            <a:r>
              <a:rPr lang="en-US" sz="2000" dirty="0" err="1" smtClean="0"/>
              <a:t>x</a:t>
            </a:r>
            <a:r>
              <a:rPr lang="en-US" sz="2000" dirty="0" err="1">
                <a:sym typeface="Symbol"/>
              </a:rPr>
              <a:t></a:t>
            </a:r>
            <a:r>
              <a:rPr lang="en-US" sz="2000" dirty="0" err="1" smtClean="0"/>
              <a:t>L</a:t>
            </a:r>
            <a:r>
              <a:rPr lang="en-US" sz="2000" dirty="0"/>
              <a:t>} </a:t>
            </a:r>
          </a:p>
          <a:p>
            <a:r>
              <a:rPr lang="en-US" sz="2000" dirty="0" smtClean="0"/>
              <a:t>From two </a:t>
            </a:r>
            <a:r>
              <a:rPr lang="en-US" sz="2000" dirty="0"/>
              <a:t>regular </a:t>
            </a:r>
            <a:r>
              <a:rPr lang="en-US" sz="2000" dirty="0" smtClean="0"/>
              <a:t>languages L and M, create </a:t>
            </a:r>
            <a:r>
              <a:rPr lang="en-US" sz="2000" dirty="0"/>
              <a:t>the </a:t>
            </a:r>
            <a:r>
              <a:rPr lang="en-US" sz="2000" dirty="0" smtClean="0"/>
              <a:t>cross </a:t>
            </a:r>
            <a:r>
              <a:rPr lang="en-US" sz="2000" dirty="0"/>
              <a:t>product relation: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 | </a:t>
            </a:r>
            <a:r>
              <a:rPr lang="en-US" sz="2000" dirty="0" err="1" smtClean="0"/>
              <a:t>x</a:t>
            </a:r>
            <a:r>
              <a:rPr lang="en-US" sz="2000" dirty="0" err="1">
                <a:sym typeface="Symbol"/>
              </a:rPr>
              <a:t></a:t>
            </a:r>
            <a:r>
              <a:rPr lang="en-US" sz="2000" dirty="0" err="1" smtClean="0"/>
              <a:t>L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dirty="0" err="1" smtClean="0">
                <a:sym typeface="Symbol"/>
              </a:rPr>
              <a:t></a:t>
            </a:r>
            <a:r>
              <a:rPr lang="en-US" sz="2000" dirty="0" err="1">
                <a:sym typeface="Symbol"/>
              </a:rPr>
              <a:t>M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4064000"/>
            <a:ext cx="2717101" cy="23527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2200" y="5105400"/>
            <a:ext cx="369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°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6024" y="5105400"/>
            <a:ext cx="42431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=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5791200"/>
            <a:ext cx="235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composition example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257800" y="4749682"/>
            <a:ext cx="2755211" cy="914171"/>
            <a:chOff x="5257800" y="4749682"/>
            <a:chExt cx="2755211" cy="9141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0" y="4749682"/>
              <a:ext cx="2755211" cy="91417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8548" y="5023726"/>
              <a:ext cx="156332" cy="182388"/>
            </a:xfrm>
            <a:prstGeom prst="rect">
              <a:avLst/>
            </a:prstGeom>
          </p:spPr>
        </p:pic>
      </p:grpSp>
      <p:sp>
        <p:nvSpPr>
          <p:cNvPr id="1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1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5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Examples for Morphology FSTs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5981700"/>
            <a:ext cx="8640763" cy="361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Note that FSTs can be non-deterministic and can have </a:t>
            </a:r>
            <a:r>
              <a:rPr lang="en-US" sz="2400" dirty="0" err="1" smtClean="0"/>
              <a:t>ε</a:t>
            </a:r>
            <a:r>
              <a:rPr lang="en-US" sz="2400" dirty="0" smtClean="0"/>
              <a:t>-transitions.</a:t>
            </a:r>
            <a:endParaRPr lang="en-US" sz="24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914400" y="1447800"/>
            <a:ext cx="5562600" cy="3048000"/>
            <a:chOff x="159124" y="1447800"/>
            <a:chExt cx="5562600" cy="3048000"/>
          </a:xfrm>
        </p:grpSpPr>
        <p:sp>
          <p:nvSpPr>
            <p:cNvPr id="5" name="Oval 4"/>
            <p:cNvSpPr/>
            <p:nvPr/>
          </p:nvSpPr>
          <p:spPr>
            <a:xfrm>
              <a:off x="768724" y="2584076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216524" y="2584076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664324" y="2584076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112124" y="2584076"/>
              <a:ext cx="609600" cy="609600"/>
            </a:xfrm>
            <a:prstGeom prst="ellipse">
              <a:avLst/>
            </a:prstGeom>
            <a:ln w="635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5" idx="2"/>
            </p:cNvCxnSpPr>
            <p:nvPr/>
          </p:nvCxnSpPr>
          <p:spPr>
            <a:xfrm>
              <a:off x="159124" y="2888876"/>
              <a:ext cx="609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6"/>
              <a:endCxn id="6" idx="2"/>
            </p:cNvCxnSpPr>
            <p:nvPr/>
          </p:nvCxnSpPr>
          <p:spPr>
            <a:xfrm>
              <a:off x="1378324" y="2888876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7" idx="2"/>
            </p:cNvCxnSpPr>
            <p:nvPr/>
          </p:nvCxnSpPr>
          <p:spPr>
            <a:xfrm>
              <a:off x="2826124" y="2888876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6"/>
              <a:endCxn id="8" idx="2"/>
            </p:cNvCxnSpPr>
            <p:nvPr/>
          </p:nvCxnSpPr>
          <p:spPr>
            <a:xfrm>
              <a:off x="4273924" y="2888876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5" idx="7"/>
              <a:endCxn id="6" idx="1"/>
            </p:cNvCxnSpPr>
            <p:nvPr/>
          </p:nvCxnSpPr>
          <p:spPr>
            <a:xfrm rot="5400000" flipH="1" flipV="1">
              <a:off x="1797424" y="2164976"/>
              <a:ext cx="12700" cy="1016748"/>
            </a:xfrm>
            <a:prstGeom prst="curvedConnector3">
              <a:avLst>
                <a:gd name="adj1" fmla="val 2502945"/>
              </a:avLst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5" idx="5"/>
              <a:endCxn id="6" idx="3"/>
            </p:cNvCxnSpPr>
            <p:nvPr/>
          </p:nvCxnSpPr>
          <p:spPr>
            <a:xfrm rot="16200000" flipH="1">
              <a:off x="1797424" y="2596028"/>
              <a:ext cx="12700" cy="1016748"/>
            </a:xfrm>
            <a:prstGeom prst="curvedConnector3">
              <a:avLst>
                <a:gd name="adj1" fmla="val 2502945"/>
              </a:avLst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6" idx="5"/>
              <a:endCxn id="7" idx="3"/>
            </p:cNvCxnSpPr>
            <p:nvPr/>
          </p:nvCxnSpPr>
          <p:spPr>
            <a:xfrm rot="16200000" flipH="1">
              <a:off x="3245224" y="2596028"/>
              <a:ext cx="12700" cy="1016748"/>
            </a:xfrm>
            <a:prstGeom prst="curvedConnector3">
              <a:avLst>
                <a:gd name="adj1" fmla="val 2502945"/>
              </a:avLst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7" idx="5"/>
              <a:endCxn id="8" idx="3"/>
            </p:cNvCxnSpPr>
            <p:nvPr/>
          </p:nvCxnSpPr>
          <p:spPr>
            <a:xfrm rot="16200000" flipH="1">
              <a:off x="4693024" y="2596028"/>
              <a:ext cx="12700" cy="1016748"/>
            </a:xfrm>
            <a:prstGeom prst="curvedConnector3">
              <a:avLst>
                <a:gd name="adj1" fmla="val 2502945"/>
              </a:avLst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7" idx="4"/>
              <a:endCxn id="8" idx="4"/>
            </p:cNvCxnSpPr>
            <p:nvPr/>
          </p:nvCxnSpPr>
          <p:spPr>
            <a:xfrm rot="16200000" flipH="1">
              <a:off x="4693024" y="2469776"/>
              <a:ext cx="12700" cy="1447800"/>
            </a:xfrm>
            <a:prstGeom prst="curvedConnector3">
              <a:avLst>
                <a:gd name="adj1" fmla="val 5800000"/>
              </a:avLst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7" idx="4"/>
              <a:endCxn id="8" idx="5"/>
            </p:cNvCxnSpPr>
            <p:nvPr/>
          </p:nvCxnSpPr>
          <p:spPr>
            <a:xfrm rot="5400000" flipH="1" flipV="1">
              <a:off x="4756150" y="2317376"/>
              <a:ext cx="89274" cy="1663326"/>
            </a:xfrm>
            <a:prstGeom prst="curvedConnector3">
              <a:avLst>
                <a:gd name="adj1" fmla="val -1631233"/>
              </a:avLst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7" idx="7"/>
              <a:endCxn id="8" idx="1"/>
            </p:cNvCxnSpPr>
            <p:nvPr/>
          </p:nvCxnSpPr>
          <p:spPr>
            <a:xfrm rot="5400000" flipH="1" flipV="1">
              <a:off x="4693024" y="2164976"/>
              <a:ext cx="12700" cy="1016748"/>
            </a:xfrm>
            <a:prstGeom prst="curvedConnector3">
              <a:avLst>
                <a:gd name="adj1" fmla="val 2502945"/>
              </a:avLst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7" idx="0"/>
              <a:endCxn id="8" idx="0"/>
            </p:cNvCxnSpPr>
            <p:nvPr/>
          </p:nvCxnSpPr>
          <p:spPr>
            <a:xfrm rot="5400000" flipH="1" flipV="1">
              <a:off x="4693024" y="1860176"/>
              <a:ext cx="12700" cy="1447800"/>
            </a:xfrm>
            <a:prstGeom prst="curvedConnector3">
              <a:avLst>
                <a:gd name="adj1" fmla="val 6022220"/>
              </a:avLst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451775" y="1905000"/>
              <a:ext cx="7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wat:V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447800" y="2526268"/>
              <a:ext cx="78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rast:V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47800" y="3364468"/>
              <a:ext cx="8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hast:V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19400" y="25146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et:impf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48000" y="3352800"/>
              <a:ext cx="287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ε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30604" y="1447800"/>
              <a:ext cx="81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en:3pl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43400" y="1916668"/>
              <a:ext cx="81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en:1pl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43400" y="2526268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et:2pl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43400" y="3048000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et:</a:t>
              </a:r>
              <a:r>
                <a:rPr lang="en-US" dirty="0" smtClean="0"/>
                <a:t>3sg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43400" y="3516868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e:1sg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3400" y="4126468"/>
              <a:ext cx="9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est:2sg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52400" y="4191000"/>
            <a:ext cx="6934200" cy="1600200"/>
            <a:chOff x="152400" y="4191000"/>
            <a:chExt cx="6934200" cy="1600200"/>
          </a:xfrm>
        </p:grpSpPr>
        <p:sp>
          <p:nvSpPr>
            <p:cNvPr id="81" name="Oval 80"/>
            <p:cNvSpPr/>
            <p:nvPr/>
          </p:nvSpPr>
          <p:spPr>
            <a:xfrm>
              <a:off x="7620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/>
            <p:cNvCxnSpPr>
              <a:endCxn id="81" idx="2"/>
            </p:cNvCxnSpPr>
            <p:nvPr/>
          </p:nvCxnSpPr>
          <p:spPr>
            <a:xfrm>
              <a:off x="152400" y="5486400"/>
              <a:ext cx="6096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19050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0480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1910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334000" y="5181600"/>
              <a:ext cx="609600" cy="609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6477000" y="5181600"/>
              <a:ext cx="609600" cy="609600"/>
            </a:xfrm>
            <a:prstGeom prst="ellipse">
              <a:avLst/>
            </a:prstGeom>
            <a:ln w="635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Arrow Connector 89"/>
            <p:cNvCxnSpPr>
              <a:stCxn id="81" idx="6"/>
              <a:endCxn id="84" idx="2"/>
            </p:cNvCxnSpPr>
            <p:nvPr/>
          </p:nvCxnSpPr>
          <p:spPr>
            <a:xfrm>
              <a:off x="1371600" y="5486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4" idx="6"/>
              <a:endCxn id="85" idx="2"/>
            </p:cNvCxnSpPr>
            <p:nvPr/>
          </p:nvCxnSpPr>
          <p:spPr>
            <a:xfrm>
              <a:off x="2514600" y="5486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5" idx="6"/>
              <a:endCxn id="86" idx="2"/>
            </p:cNvCxnSpPr>
            <p:nvPr/>
          </p:nvCxnSpPr>
          <p:spPr>
            <a:xfrm>
              <a:off x="3657600" y="5486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6" idx="6"/>
              <a:endCxn id="87" idx="2"/>
            </p:cNvCxnSpPr>
            <p:nvPr/>
          </p:nvCxnSpPr>
          <p:spPr>
            <a:xfrm>
              <a:off x="4800600" y="5486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7" idx="6"/>
              <a:endCxn id="89" idx="2"/>
            </p:cNvCxnSpPr>
            <p:nvPr/>
          </p:nvCxnSpPr>
          <p:spPr>
            <a:xfrm>
              <a:off x="5943600" y="5486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514600" y="5105400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a:ä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09245" y="5105400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u:</a:t>
              </a:r>
              <a:r>
                <a:rPr lang="en-US" dirty="0" err="1"/>
                <a:t>u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52245" y="5105400"/>
              <a:ext cx="633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m:</a:t>
              </a:r>
              <a:r>
                <a:rPr lang="en-US" dirty="0" err="1"/>
                <a:t>m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971445" y="5105400"/>
              <a:ext cx="48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ε:e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71600" y="5117068"/>
              <a:ext cx="55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B:B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143000" y="4191000"/>
              <a:ext cx="1044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Sch:Sch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71600" y="4648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Tr:Tr</a:t>
              </a:r>
              <a:endParaRPr lang="en-US" dirty="0"/>
            </a:p>
          </p:txBody>
        </p:sp>
        <p:cxnSp>
          <p:nvCxnSpPr>
            <p:cNvPr id="114" name="Curved Connector 113"/>
            <p:cNvCxnSpPr>
              <a:stCxn id="81" idx="7"/>
              <a:endCxn id="84" idx="1"/>
            </p:cNvCxnSpPr>
            <p:nvPr/>
          </p:nvCxnSpPr>
          <p:spPr>
            <a:xfrm rot="5400000" flipH="1" flipV="1">
              <a:off x="1638300" y="4914900"/>
              <a:ext cx="12700" cy="711948"/>
            </a:xfrm>
            <a:prstGeom prst="curvedConnector3">
              <a:avLst>
                <a:gd name="adj1" fmla="val 2502945"/>
              </a:avLst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urved Connector 116"/>
            <p:cNvCxnSpPr>
              <a:stCxn id="81" idx="0"/>
              <a:endCxn id="84" idx="0"/>
            </p:cNvCxnSpPr>
            <p:nvPr/>
          </p:nvCxnSpPr>
          <p:spPr>
            <a:xfrm rot="5400000" flipH="1" flipV="1">
              <a:off x="1638300" y="4610100"/>
              <a:ext cx="12700" cy="1143000"/>
            </a:xfrm>
            <a:prstGeom prst="curvedConnector3">
              <a:avLst>
                <a:gd name="adj1" fmla="val 5133331"/>
              </a:avLst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5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5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85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96850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Handling </a:t>
            </a:r>
            <a:r>
              <a:rPr lang="en-US" sz="3600" dirty="0" err="1" smtClean="0"/>
              <a:t>nondeterminism</a:t>
            </a:r>
            <a:r>
              <a:rPr lang="en-US" sz="3600" dirty="0" smtClean="0"/>
              <a:t> and ambiguities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Since language is ambiguous on many levels, we embrace </a:t>
            </a:r>
            <a:r>
              <a:rPr lang="en-US" sz="2400" dirty="0" err="1" smtClean="0"/>
              <a:t>nondeterminism</a:t>
            </a:r>
            <a:r>
              <a:rPr lang="en-US" sz="2400" dirty="0" smtClean="0"/>
              <a:t> as a mechanism to reflect that</a:t>
            </a:r>
          </a:p>
          <a:p>
            <a:r>
              <a:rPr lang="en-US" sz="2400" dirty="0" smtClean="0"/>
              <a:t>As long as we do not know how to resolve ambiguities, we carry along several possibilities</a:t>
            </a:r>
          </a:p>
          <a:p>
            <a:r>
              <a:rPr lang="en-US" sz="2400" dirty="0" err="1" smtClean="0"/>
              <a:t>Nondeterminism</a:t>
            </a:r>
            <a:r>
              <a:rPr lang="en-US" sz="2400" dirty="0" smtClean="0"/>
              <a:t> for FSA: we don’t know which path we took</a:t>
            </a:r>
          </a:p>
          <a:p>
            <a:r>
              <a:rPr lang="en-US" sz="2400" dirty="0" err="1" smtClean="0"/>
              <a:t>Nondeterminism</a:t>
            </a:r>
            <a:r>
              <a:rPr lang="en-US" sz="2400" dirty="0" smtClean="0"/>
              <a:t> for FST: different paths produce different output strings</a:t>
            </a:r>
          </a:p>
          <a:p>
            <a:r>
              <a:rPr lang="en-US" sz="2400" dirty="0" err="1" smtClean="0"/>
              <a:t>Nondeterminism</a:t>
            </a:r>
            <a:r>
              <a:rPr lang="en-US" sz="2400" dirty="0" smtClean="0"/>
              <a:t> requires to keep track of a </a:t>
            </a:r>
            <a:r>
              <a:rPr lang="en-US" sz="2400" b="1" dirty="0" smtClean="0"/>
              <a:t>set</a:t>
            </a:r>
            <a:r>
              <a:rPr lang="en-US" sz="2400" dirty="0" smtClean="0"/>
              <a:t> of current states</a:t>
            </a:r>
            <a:endParaRPr lang="en-US" sz="2400" dirty="0"/>
          </a:p>
          <a:p>
            <a:r>
              <a:rPr lang="en-US" sz="2400" dirty="0" smtClean="0"/>
              <a:t>A nondeterministic automaton accepts if there is at least one path to a final state</a:t>
            </a:r>
          </a:p>
          <a:p>
            <a:endParaRPr lang="en-US" sz="24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4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906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400" y="2438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2004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43400" y="2431676"/>
            <a:ext cx="609600" cy="6096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4" idx="2"/>
          </p:cNvCxnSpPr>
          <p:nvPr/>
        </p:nvCxnSpPr>
        <p:spPr>
          <a:xfrm>
            <a:off x="381000" y="273647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5" idx="2"/>
          </p:cNvCxnSpPr>
          <p:nvPr/>
        </p:nvCxnSpPr>
        <p:spPr>
          <a:xfrm>
            <a:off x="1600200" y="2736476"/>
            <a:ext cx="4572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 flipV="1">
            <a:off x="2667000" y="2736476"/>
            <a:ext cx="5334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>
            <a:off x="3810000" y="273647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2362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r:r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94845" y="236220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u:u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:+V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37845" y="2373868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n:n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57800" y="175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5257800" y="3276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7" idx="7"/>
            <a:endCxn id="65" idx="2"/>
          </p:cNvCxnSpPr>
          <p:nvPr/>
        </p:nvCxnSpPr>
        <p:spPr>
          <a:xfrm flipV="1">
            <a:off x="4863726" y="2057400"/>
            <a:ext cx="394074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5800" y="3135868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7" idx="5"/>
            <a:endCxn id="66" idx="2"/>
          </p:cNvCxnSpPr>
          <p:nvPr/>
        </p:nvCxnSpPr>
        <p:spPr>
          <a:xfrm>
            <a:off x="4863726" y="2952002"/>
            <a:ext cx="394074" cy="62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62600" y="13716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:+3p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248400" y="1371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248400" y="2057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8" name="Straight Arrow Connector 77"/>
          <p:cNvCxnSpPr>
            <a:stCxn id="65" idx="7"/>
            <a:endCxn id="76" idx="2"/>
          </p:cNvCxnSpPr>
          <p:nvPr/>
        </p:nvCxnSpPr>
        <p:spPr>
          <a:xfrm flipV="1">
            <a:off x="5778126" y="1676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10200" y="2286000"/>
            <a:ext cx="8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:+n3p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5" idx="5"/>
            <a:endCxn id="77" idx="2"/>
          </p:cNvCxnSpPr>
          <p:nvPr/>
        </p:nvCxnSpPr>
        <p:spPr>
          <a:xfrm>
            <a:off x="5778126" y="2272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62600" y="28956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:+Pl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248400" y="2895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9" name="Oval 88"/>
          <p:cNvSpPr/>
          <p:nvPr/>
        </p:nvSpPr>
        <p:spPr>
          <a:xfrm>
            <a:off x="6248400" y="3581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66" idx="7"/>
            <a:endCxn id="88" idx="2"/>
          </p:cNvCxnSpPr>
          <p:nvPr/>
        </p:nvCxnSpPr>
        <p:spPr>
          <a:xfrm flipV="1">
            <a:off x="5778126" y="3200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200" y="3810000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</a:t>
            </a:r>
            <a:r>
              <a:rPr lang="en-US" dirty="0" err="1" smtClean="0"/>
              <a:t>Sg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66" idx="5"/>
            <a:endCxn id="89" idx="2"/>
          </p:cNvCxnSpPr>
          <p:nvPr/>
        </p:nvCxnSpPr>
        <p:spPr>
          <a:xfrm>
            <a:off x="5778126" y="3796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80943"/>
              </p:ext>
            </p:extLst>
          </p:nvPr>
        </p:nvGraphicFramePr>
        <p:xfrm>
          <a:off x="1143000" y="5344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52400" y="5181600"/>
            <a:ext cx="7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br>
              <a:rPr lang="en-US" dirty="0" smtClean="0"/>
            </a:b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02" name="Content Placeholder 10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4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85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5867400"/>
            <a:ext cx="8640763" cy="5143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Dots: Keep track current state and output generated so far. 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9906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400" y="2438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200400" y="2431676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343400" y="2431676"/>
            <a:ext cx="609600" cy="6096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4" idx="2"/>
          </p:cNvCxnSpPr>
          <p:nvPr/>
        </p:nvCxnSpPr>
        <p:spPr>
          <a:xfrm>
            <a:off x="381000" y="273647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5" idx="2"/>
          </p:cNvCxnSpPr>
          <p:nvPr/>
        </p:nvCxnSpPr>
        <p:spPr>
          <a:xfrm>
            <a:off x="1600200" y="2736476"/>
            <a:ext cx="4572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 flipV="1">
            <a:off x="2667000" y="2736476"/>
            <a:ext cx="533400" cy="6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>
            <a:off x="3810000" y="273647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2362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r:r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94845" y="236220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u:u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:+V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37845" y="2373868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n:n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57800" y="1752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5257800" y="3276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7" idx="7"/>
            <a:endCxn id="65" idx="2"/>
          </p:cNvCxnSpPr>
          <p:nvPr/>
        </p:nvCxnSpPr>
        <p:spPr>
          <a:xfrm flipV="1">
            <a:off x="4863726" y="2057400"/>
            <a:ext cx="394074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95800" y="3135868"/>
            <a:ext cx="65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7" idx="5"/>
            <a:endCxn id="66" idx="2"/>
          </p:cNvCxnSpPr>
          <p:nvPr/>
        </p:nvCxnSpPr>
        <p:spPr>
          <a:xfrm>
            <a:off x="4863726" y="2952002"/>
            <a:ext cx="394074" cy="62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62600" y="1371600"/>
            <a:ext cx="7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:+3p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248400" y="1371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248400" y="2057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8" name="Straight Arrow Connector 77"/>
          <p:cNvCxnSpPr>
            <a:stCxn id="65" idx="7"/>
            <a:endCxn id="76" idx="2"/>
          </p:cNvCxnSpPr>
          <p:nvPr/>
        </p:nvCxnSpPr>
        <p:spPr>
          <a:xfrm flipV="1">
            <a:off x="5778126" y="1676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10200" y="2286000"/>
            <a:ext cx="8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:+n3p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5" idx="5"/>
            <a:endCxn id="77" idx="2"/>
          </p:cNvCxnSpPr>
          <p:nvPr/>
        </p:nvCxnSpPr>
        <p:spPr>
          <a:xfrm>
            <a:off x="5778126" y="2272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62600" y="2895600"/>
            <a:ext cx="7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:+Pl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248400" y="28956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9" name="Oval 88"/>
          <p:cNvSpPr/>
          <p:nvPr/>
        </p:nvSpPr>
        <p:spPr>
          <a:xfrm>
            <a:off x="6248400" y="3581400"/>
            <a:ext cx="609600" cy="609600"/>
          </a:xfrm>
          <a:prstGeom prst="ellipse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66" idx="7"/>
            <a:endCxn id="88" idx="2"/>
          </p:cNvCxnSpPr>
          <p:nvPr/>
        </p:nvCxnSpPr>
        <p:spPr>
          <a:xfrm flipV="1">
            <a:off x="5778126" y="3200400"/>
            <a:ext cx="470274" cy="16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200" y="3810000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ε</a:t>
            </a:r>
            <a:r>
              <a:rPr lang="en-US" dirty="0" smtClean="0"/>
              <a:t>:+</a:t>
            </a:r>
            <a:r>
              <a:rPr lang="en-US" dirty="0" err="1" smtClean="0"/>
              <a:t>Sg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66" idx="5"/>
            <a:endCxn id="89" idx="2"/>
          </p:cNvCxnSpPr>
          <p:nvPr/>
        </p:nvCxnSpPr>
        <p:spPr>
          <a:xfrm>
            <a:off x="5778126" y="3796926"/>
            <a:ext cx="470274" cy="89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83778"/>
              </p:ext>
            </p:extLst>
          </p:nvPr>
        </p:nvGraphicFramePr>
        <p:xfrm>
          <a:off x="1143000" y="5344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r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u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n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s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63631"/>
              </p:ext>
            </p:extLst>
          </p:nvPr>
        </p:nvGraphicFramePr>
        <p:xfrm>
          <a:off x="1143000" y="4582160"/>
          <a:ext cx="278553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" name="Oval 96"/>
          <p:cNvSpPr/>
          <p:nvPr/>
        </p:nvSpPr>
        <p:spPr>
          <a:xfrm>
            <a:off x="1219200" y="2819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460130" y="5459516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14400" y="46583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29/04/20</a:t>
            </a:fld>
            <a:endParaRPr lang="de-DE" dirty="0"/>
          </a:p>
        </p:txBody>
      </p:sp>
      <p:sp>
        <p:nvSpPr>
          <p:cNvPr id="43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2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3659</Words>
  <Application>Microsoft Macintosh PowerPoint</Application>
  <PresentationFormat>On-screen Show (4:3)</PresentationFormat>
  <Paragraphs>1029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Office-Design</vt:lpstr>
      <vt:lpstr>Finite state Morphology</vt:lpstr>
      <vt:lpstr>Morphology with FSAs</vt:lpstr>
      <vt:lpstr>Finite State Transducer</vt:lpstr>
      <vt:lpstr>Regular Relations, closure</vt:lpstr>
      <vt:lpstr>Closure of regular relations (ctd.)</vt:lpstr>
      <vt:lpstr>Examples for Morphology FSTs</vt:lpstr>
      <vt:lpstr>Handling nondeterminism and ambiguities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Running Example</vt:lpstr>
      <vt:lpstr>Two level Morphology</vt:lpstr>
      <vt:lpstr>The foxes example (I)</vt:lpstr>
      <vt:lpstr>The foxes example (II)</vt:lpstr>
      <vt:lpstr>Overall Scheme</vt:lpstr>
      <vt:lpstr>Applications of FSTs in language technology</vt:lpstr>
      <vt:lpstr>PowerPoint Presentation</vt:lpstr>
      <vt:lpstr>Motivation for Search Trees</vt:lpstr>
      <vt:lpstr>Tries (a.k.a. Prefix Tree):  combine common prefixes</vt:lpstr>
      <vt:lpstr>Patricia Trie (PT)   (a.k.a. Radix Tree)</vt:lpstr>
      <vt:lpstr>Search in PTs</vt:lpstr>
      <vt:lpstr>Insert in PTs</vt:lpstr>
      <vt:lpstr>Storing additional information in PTs</vt:lpstr>
      <vt:lpstr>Application: Base form  reduction (Lemmatization)</vt:lpstr>
      <vt:lpstr>Base form reduction II</vt:lpstr>
      <vt:lpstr>Base form reduction III</vt:lpstr>
      <vt:lpstr>Pruning to CPT: Memory reduction</vt:lpstr>
      <vt:lpstr>Summary of CPTs </vt:lpstr>
      <vt:lpstr>Directed Acyclic Word Graph  (DAWG)</vt:lpstr>
      <vt:lpstr>Example DAWG</vt:lpstr>
      <vt:lpstr>Searching a DAWG</vt:lpstr>
      <vt:lpstr>Construction of DAWGs</vt:lpstr>
      <vt:lpstr>Construction of DAWGs II</vt:lpstr>
      <vt:lpstr>File Format DAWG</vt:lpstr>
      <vt:lpstr>Summary on DAWGs</vt:lpstr>
      <vt:lpstr>Sign up in Moodle – anyone missing?</vt:lpstr>
      <vt:lpstr>Language Models</vt:lpstr>
    </vt:vector>
  </TitlesOfParts>
  <Company>blum design und kommunikation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Eike Hilgendorff</dc:creator>
  <cp:lastModifiedBy>Chris Bie</cp:lastModifiedBy>
  <cp:revision>137</cp:revision>
  <cp:lastPrinted>2018-04-17T17:01:32Z</cp:lastPrinted>
  <dcterms:created xsi:type="dcterms:W3CDTF">2016-03-24T14:49:53Z</dcterms:created>
  <dcterms:modified xsi:type="dcterms:W3CDTF">2020-04-29T11:24:51Z</dcterms:modified>
</cp:coreProperties>
</file>