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450" r:id="rId2"/>
    <p:sldId id="451" r:id="rId3"/>
    <p:sldId id="493" r:id="rId4"/>
    <p:sldId id="452" r:id="rId5"/>
    <p:sldId id="453" r:id="rId6"/>
    <p:sldId id="454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76" r:id="rId29"/>
    <p:sldId id="477" r:id="rId30"/>
    <p:sldId id="478" r:id="rId31"/>
    <p:sldId id="479" r:id="rId32"/>
    <p:sldId id="480" r:id="rId33"/>
    <p:sldId id="481" r:id="rId34"/>
    <p:sldId id="482" r:id="rId35"/>
    <p:sldId id="483" r:id="rId36"/>
    <p:sldId id="484" r:id="rId37"/>
    <p:sldId id="485" r:id="rId38"/>
    <p:sldId id="486" r:id="rId39"/>
    <p:sldId id="487" r:id="rId40"/>
    <p:sldId id="489" r:id="rId41"/>
    <p:sldId id="506" r:id="rId42"/>
    <p:sldId id="494" r:id="rId43"/>
    <p:sldId id="495" r:id="rId44"/>
    <p:sldId id="496" r:id="rId45"/>
    <p:sldId id="497" r:id="rId46"/>
    <p:sldId id="498" r:id="rId47"/>
    <p:sldId id="499" r:id="rId48"/>
    <p:sldId id="500" r:id="rId49"/>
    <p:sldId id="501" r:id="rId50"/>
    <p:sldId id="503" r:id="rId51"/>
    <p:sldId id="502" r:id="rId52"/>
    <p:sldId id="504" r:id="rId53"/>
    <p:sldId id="490" r:id="rId54"/>
    <p:sldId id="505" r:id="rId55"/>
    <p:sldId id="492" r:id="rId5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17">
          <p15:clr>
            <a:srgbClr val="A4A3A4"/>
          </p15:clr>
        </p15:guide>
        <p15:guide id="2" orient="horz" pos="1847">
          <p15:clr>
            <a:srgbClr val="A4A3A4"/>
          </p15:clr>
        </p15:guide>
        <p15:guide id="3" orient="horz" pos="657">
          <p15:clr>
            <a:srgbClr val="A4A3A4"/>
          </p15:clr>
        </p15:guide>
        <p15:guide id="4" orient="horz" pos="4032">
          <p15:clr>
            <a:srgbClr val="A4A3A4"/>
          </p15:clr>
        </p15:guide>
        <p15:guide id="5" orient="horz" pos="934">
          <p15:clr>
            <a:srgbClr val="A4A3A4"/>
          </p15:clr>
        </p15:guide>
        <p15:guide id="6" orient="horz" pos="3749">
          <p15:clr>
            <a:srgbClr val="A4A3A4"/>
          </p15:clr>
        </p15:guide>
        <p15:guide id="7" orient="horz" pos="1075">
          <p15:clr>
            <a:srgbClr val="A4A3A4"/>
          </p15:clr>
        </p15:guide>
        <p15:guide id="8" orient="horz" pos="1203">
          <p15:clr>
            <a:srgbClr val="A4A3A4"/>
          </p15:clr>
        </p15:guide>
        <p15:guide id="9" orient="horz" pos="4199">
          <p15:clr>
            <a:srgbClr val="A4A3A4"/>
          </p15:clr>
        </p15:guide>
        <p15:guide id="10" orient="horz" pos="1728">
          <p15:clr>
            <a:srgbClr val="A4A3A4"/>
          </p15:clr>
        </p15:guide>
        <p15:guide id="11" orient="horz" pos="1729">
          <p15:clr>
            <a:srgbClr val="A4A3A4"/>
          </p15:clr>
        </p15:guide>
        <p15:guide id="12" orient="horz" pos="4140">
          <p15:clr>
            <a:srgbClr val="A4A3A4"/>
          </p15:clr>
        </p15:guide>
        <p15:guide id="13" pos="3022">
          <p15:clr>
            <a:srgbClr val="A4A3A4"/>
          </p15:clr>
        </p15:guide>
        <p15:guide id="14" pos="5477">
          <p15:clr>
            <a:srgbClr val="A4A3A4"/>
          </p15:clr>
        </p15:guide>
        <p15:guide id="15" pos="4319">
          <p15:clr>
            <a:srgbClr val="A4A3A4"/>
          </p15:clr>
        </p15:guide>
        <p15:guide id="16" pos="1470">
          <p15:clr>
            <a:srgbClr val="A4A3A4"/>
          </p15:clr>
        </p15:guide>
        <p15:guide id="17" pos="281">
          <p15:clr>
            <a:srgbClr val="A4A3A4"/>
          </p15:clr>
        </p15:guide>
        <p15:guide id="18" pos="2741">
          <p15:clr>
            <a:srgbClr val="A4A3A4"/>
          </p15:clr>
        </p15:guide>
        <p15:guide id="19" pos="28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80015"/>
    <a:srgbClr val="0092D2"/>
    <a:srgbClr val="009CD1"/>
    <a:srgbClr val="B1B9BD"/>
    <a:srgbClr val="89979D"/>
    <a:srgbClr val="62747C"/>
    <a:srgbClr val="3B515B"/>
    <a:srgbClr val="DCDCDC"/>
    <a:srgbClr val="B4B4B4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94" autoAdjust="0"/>
    <p:restoredTop sz="92972"/>
  </p:normalViewPr>
  <p:slideViewPr>
    <p:cSldViewPr snapToGrid="0" snapToObjects="1">
      <p:cViewPr>
        <p:scale>
          <a:sx n="170" d="100"/>
          <a:sy n="170" d="100"/>
        </p:scale>
        <p:origin x="144" y="-1064"/>
      </p:cViewPr>
      <p:guideLst>
        <p:guide orient="horz" pos="3717"/>
        <p:guide orient="horz" pos="1847"/>
        <p:guide orient="horz" pos="657"/>
        <p:guide orient="horz" pos="4032"/>
        <p:guide orient="horz" pos="934"/>
        <p:guide orient="horz" pos="3749"/>
        <p:guide orient="horz" pos="1075"/>
        <p:guide orient="horz" pos="1203"/>
        <p:guide orient="horz" pos="4199"/>
        <p:guide orient="horz" pos="1728"/>
        <p:guide orient="horz" pos="1729"/>
        <p:guide orient="horz" pos="4140"/>
        <p:guide pos="3022"/>
        <p:guide pos="5477"/>
        <p:guide pos="4319"/>
        <p:guide pos="1470"/>
        <p:guide pos="281"/>
        <p:guide pos="2741"/>
        <p:guide pos="28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TheSans UHH Bold Caps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B03B8-5142-5243-8747-1F305A937668}" type="datetimeFigureOut">
              <a:rPr lang="de-DE" smtClean="0">
                <a:latin typeface="TheSans UHH Bold Caps"/>
              </a:rPr>
              <a:t>08.05.19</a:t>
            </a:fld>
            <a:endParaRPr lang="de-DE" dirty="0">
              <a:latin typeface="TheSans UHH Bold Caps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TheSans UHH Bold Cap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C051A-4269-3349-B3CC-0AFD8485E50A}" type="slidenum">
              <a:rPr lang="de-DE" smtClean="0">
                <a:latin typeface="TheSans UHH Bold Caps"/>
              </a:rPr>
              <a:t>‹#›</a:t>
            </a:fld>
            <a:endParaRPr lang="de-DE" dirty="0">
              <a:latin typeface="TheSans UHH Bold Caps"/>
            </a:endParaRPr>
          </a:p>
        </p:txBody>
      </p:sp>
    </p:spTree>
    <p:extLst>
      <p:ext uri="{BB962C8B-B14F-4D97-AF65-F5344CB8AC3E}">
        <p14:creationId xmlns:p14="http://schemas.microsoft.com/office/powerpoint/2010/main" val="1461388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heSans UHH Bold Caps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heSans UHH Bold Caps"/>
              </a:defRPr>
            </a:lvl1pPr>
          </a:lstStyle>
          <a:p>
            <a:fld id="{FC7BB34A-E9E0-164A-AE59-348CE25F601F}" type="datetimeFigureOut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heSans UHH Bold Caps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heSans UHH Bold Caps"/>
              </a:defRPr>
            </a:lvl1pPr>
          </a:lstStyle>
          <a:p>
            <a:fld id="{0053D800-90B3-984F-9A52-23098A3E953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00290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TheSans UHH Bold Cap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TheSans UHH Bold Caps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TheSans UHH Bold Caps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TheSans UHH Bold Caps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TheSans UHH Bold Caps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3D800-90B3-984F-9A52-23098A3E9535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2534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3D800-90B3-984F-9A52-23098A3E9535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6951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zeroes mean that they cannot used but are subject to smoothing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872EB4-39F5-46BC-817E-781613DA67A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55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quarter" idx="12" hasCustomPrompt="1"/>
          </p:nvPr>
        </p:nvSpPr>
        <p:spPr>
          <a:xfrm>
            <a:off x="342001" y="4425480"/>
            <a:ext cx="6098914" cy="1181873"/>
          </a:xfrm>
          <a:prstGeom prst="rect">
            <a:avLst/>
          </a:prstGeom>
        </p:spPr>
        <p:txBody>
          <a:bodyPr vert="horz" tIns="46800"/>
          <a:lstStyle>
            <a:lvl1pPr marL="0" indent="0">
              <a:lnSpc>
                <a:spcPts val="4400"/>
              </a:lnSpc>
              <a:spcBef>
                <a:spcPts val="0"/>
              </a:spcBef>
              <a:buNone/>
              <a:defRPr sz="4400" b="0" i="0">
                <a:solidFill>
                  <a:srgbClr val="000000"/>
                </a:solidFill>
                <a:latin typeface="TheSans UHH Bold Caps"/>
                <a:cs typeface="TheSans UHH Bold Cap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TITLE OF PRESENTATION</a:t>
            </a:r>
            <a:endParaRPr lang="de-DE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41314" y="3944230"/>
            <a:ext cx="6099602" cy="4810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TheSans UHH Bold Caps"/>
                <a:cs typeface="TheSans UHH Bold Caps"/>
              </a:defRPr>
            </a:lvl1pPr>
          </a:lstStyle>
          <a:p>
            <a:pPr lvl="0"/>
            <a:r>
              <a:rPr lang="de-DE" dirty="0" smtClean="0"/>
              <a:t>Name OF PRESENTER</a:t>
            </a:r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442393"/>
            <a:ext cx="9071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446388" y="6442393"/>
            <a:ext cx="4522788" cy="365125"/>
          </a:xfrm>
        </p:spPr>
        <p:txBody>
          <a:bodyPr/>
          <a:lstStyle/>
          <a:p>
            <a:endParaRPr lang="de-DE" dirty="0" smtClean="0"/>
          </a:p>
        </p:txBody>
      </p:sp>
      <p:pic>
        <p:nvPicPr>
          <p:cNvPr id="5" name="Picture 4" descr="LT_logo_newsitem_575x57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9700"/>
            <a:ext cx="1262785" cy="1262785"/>
          </a:xfrm>
          <a:prstGeom prst="rect">
            <a:avLst/>
          </a:prstGeom>
        </p:spPr>
      </p:pic>
      <p:sp>
        <p:nvSpPr>
          <p:cNvPr id="9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498600" y="161901"/>
            <a:ext cx="4800600" cy="866800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VENUE</a:t>
            </a:r>
          </a:p>
          <a:p>
            <a:pPr lvl="0"/>
            <a:r>
              <a:rPr lang="de-DE" dirty="0" smtClean="0"/>
              <a:t>DATE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354700" y="5607353"/>
            <a:ext cx="7074799" cy="433400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18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 smtClean="0"/>
              <a:t>email@informatik.uni-hamburg.de</a:t>
            </a:r>
            <a:endParaRPr lang="de-DE" dirty="0" smtClean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176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4789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ko-KR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8300" y="6413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26D01DD-F6CF-4A42-8A29-0CEC45D8CF62}" type="slidenum">
              <a:rPr lang="ko-KR" altLang="de-DE"/>
              <a:pPr/>
              <a:t>‹#›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99187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l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25600"/>
            <a:ext cx="8229600" cy="4648200"/>
          </a:xfrm>
          <a:prstGeom prst="rect">
            <a:avLst/>
          </a:prstGeom>
        </p:spPr>
        <p:txBody>
          <a:bodyPr lIns="0" tIns="0" rIns="0" bIns="0"/>
          <a:lstStyle>
            <a:lvl1pPr marL="252000" indent="-25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1pPr>
            <a:lvl2pPr marL="504000" indent="-25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SzPct val="100000"/>
              <a:buFont typeface="Wingdings" charset="2"/>
              <a:buChar char="§"/>
              <a:defRPr sz="2000">
                <a:latin typeface="TheSans UHH Regular"/>
                <a:cs typeface="TheSans UHH Regular"/>
              </a:defRPr>
            </a:lvl2pPr>
            <a:lvl3pPr marL="756000" indent="-25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58C"/>
              </a:buClr>
              <a:buFont typeface="Lucida Grande"/>
              <a:buChar char="▪"/>
              <a:defRPr sz="2000">
                <a:latin typeface="TheSans UHH Regular"/>
                <a:cs typeface="TheSans UHH Regular"/>
              </a:defRPr>
            </a:lvl3pPr>
            <a:lvl4pPr marL="756000" indent="-25200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Char char="§"/>
              <a:defRPr sz="2000">
                <a:latin typeface="TheSans UHH Regular"/>
                <a:cs typeface="TheSans UHH Regular"/>
              </a:defRPr>
            </a:lvl4pPr>
            <a:lvl5pPr marL="756000" indent="-25200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Char char="§"/>
              <a:defRPr sz="20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314300"/>
            <a:ext cx="5892800" cy="778297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slide</a:t>
            </a:r>
            <a:endParaRPr lang="de-DE" dirty="0" smtClean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442393"/>
            <a:ext cx="9071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446388" y="6442393"/>
            <a:ext cx="4522788" cy="365125"/>
          </a:xfrm>
        </p:spPr>
        <p:txBody>
          <a:bodyPr/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1727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199" y="1638300"/>
            <a:ext cx="8229602" cy="4660899"/>
          </a:xfrm>
          <a:prstGeom prst="rect">
            <a:avLst/>
          </a:prstGeom>
        </p:spPr>
        <p:txBody>
          <a:bodyPr lIns="0" t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 baseline="0">
                <a:latin typeface="TheSans UHH Regular"/>
                <a:cs typeface="TheSans UHH 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 </a:t>
            </a:r>
            <a:r>
              <a:rPr lang="de-DE" dirty="0" err="1" smtClean="0"/>
              <a:t>Hamburgefonts</a:t>
            </a:r>
            <a:r>
              <a:rPr lang="de-DE" dirty="0" smtClean="0"/>
              <a:t>, </a:t>
            </a:r>
            <a:r>
              <a:rPr lang="de-DE" dirty="0" err="1" smtClean="0"/>
              <a:t>Rafgenduks</a:t>
            </a:r>
            <a:r>
              <a:rPr lang="de-DE" dirty="0" smtClean="0"/>
              <a:t> oder </a:t>
            </a:r>
            <a:r>
              <a:rPr lang="de-DE" dirty="0" err="1" smtClean="0"/>
              <a:t>Handgloves</a:t>
            </a:r>
            <a:r>
              <a:rPr lang="de-DE" dirty="0" smtClean="0"/>
              <a:t>, um Schriften zu testen. Manchmal Sätze, die alle Buchstaben des Alphabets enthalten - man nennt diese Sätze »</a:t>
            </a:r>
            <a:r>
              <a:rPr lang="de-DE" dirty="0" err="1" smtClean="0"/>
              <a:t>Pangrams</a:t>
            </a:r>
            <a:r>
              <a:rPr lang="de-DE" dirty="0" smtClean="0"/>
              <a:t>«. 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457201" y="339700"/>
            <a:ext cx="5867400" cy="778297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SLIDE</a:t>
            </a:r>
          </a:p>
        </p:txBody>
      </p:sp>
    </p:spTree>
    <p:extLst>
      <p:ext uri="{BB962C8B-B14F-4D97-AF65-F5344CB8AC3E}">
        <p14:creationId xmlns:p14="http://schemas.microsoft.com/office/powerpoint/2010/main" val="386636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uperde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1625600"/>
            <a:ext cx="8229600" cy="4673600"/>
          </a:xfrm>
          <a:prstGeom prst="rect">
            <a:avLst/>
          </a:prstGeom>
        </p:spPr>
        <p:txBody>
          <a:bodyPr wrap="square" lIns="0" tIns="0" bIns="0" numCol="2" spcCol="18000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SzTx/>
              <a:buFont typeface="Wingdings" charset="2"/>
              <a:buNone/>
              <a:tabLst/>
              <a:defRPr sz="1200" b="0" i="0" u="none" baseline="0">
                <a:effectLst/>
                <a:latin typeface="TheSans UHH Bold"/>
                <a:cs typeface="TheSans UHH Bold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SzTx/>
              <a:buFont typeface="Wingdings" charset="2"/>
              <a:buNone/>
              <a:tabLst/>
              <a:defRPr/>
            </a:pPr>
            <a:r>
              <a:rPr lang="de-DE" dirty="0" smtClean="0"/>
              <a:t>ACHTUNG: Diese Folie ist ausschließlich für den Textversand gedacht, nicht für die Präsentation am </a:t>
            </a:r>
            <a:r>
              <a:rPr lang="de-DE" dirty="0" err="1" smtClean="0"/>
              <a:t>Beamer</a:t>
            </a:r>
            <a:r>
              <a:rPr lang="de-DE" dirty="0" smtClean="0"/>
              <a:t>!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SzTx/>
              <a:buFont typeface="Wingdings" charset="2"/>
              <a:buNone/>
              <a:tabLst/>
              <a:defRPr/>
            </a:pPr>
            <a:endParaRPr lang="de-DE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SzTx/>
              <a:buFont typeface="Wingdings" charset="2"/>
              <a:buNone/>
              <a:tabLst/>
              <a:defRPr/>
            </a:pPr>
            <a:r>
              <a:rPr lang="de-DE" dirty="0" smtClean="0"/>
              <a:t>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 </a:t>
            </a:r>
            <a:r>
              <a:rPr lang="de-DE" dirty="0" err="1" smtClean="0"/>
              <a:t>Hamburgefonts</a:t>
            </a:r>
            <a:r>
              <a:rPr lang="de-DE" dirty="0" smtClean="0"/>
              <a:t>, </a:t>
            </a:r>
            <a:r>
              <a:rPr lang="de-DE" dirty="0" err="1" smtClean="0"/>
              <a:t>Rafgenduks</a:t>
            </a:r>
            <a:r>
              <a:rPr lang="de-DE" dirty="0" smtClean="0"/>
              <a:t> oder </a:t>
            </a:r>
            <a:r>
              <a:rPr lang="de-DE" dirty="0" err="1" smtClean="0"/>
              <a:t>Handgloves</a:t>
            </a:r>
            <a:r>
              <a:rPr lang="de-DE" dirty="0" smtClean="0"/>
              <a:t>, um Schriften zu testen. Manchmal Sätze, die alle Buchstaben des Alphabets enthalten - man nennt diese Sätze »</a:t>
            </a:r>
            <a:r>
              <a:rPr lang="de-DE" dirty="0" err="1" smtClean="0"/>
              <a:t>Pangrams</a:t>
            </a:r>
            <a:r>
              <a:rPr lang="de-DE" dirty="0" smtClean="0"/>
              <a:t>«. Sehr bekannt ist dieser: The quick </a:t>
            </a:r>
            <a:r>
              <a:rPr lang="de-DE" dirty="0" err="1" smtClean="0"/>
              <a:t>brown</a:t>
            </a:r>
            <a:r>
              <a:rPr lang="de-DE" dirty="0" smtClean="0"/>
              <a:t> </a:t>
            </a:r>
            <a:r>
              <a:rPr lang="de-DE" dirty="0" err="1" smtClean="0"/>
              <a:t>fox</a:t>
            </a:r>
            <a:r>
              <a:rPr lang="de-DE" dirty="0" smtClean="0"/>
              <a:t> </a:t>
            </a:r>
            <a:r>
              <a:rPr lang="de-DE" dirty="0" err="1" smtClean="0"/>
              <a:t>jumps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dog</a:t>
            </a:r>
            <a:r>
              <a:rPr lang="de-DE" dirty="0" smtClean="0"/>
              <a:t>. Oft werden in </a:t>
            </a:r>
            <a:r>
              <a:rPr lang="de-DE" dirty="0" err="1" smtClean="0"/>
              <a:t>Typoblindtexte</a:t>
            </a:r>
            <a:r>
              <a:rPr lang="de-DE" dirty="0" smtClean="0"/>
              <a:t> auch fremdsprachige Satzteile eingebaut (AVAIL®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Wefox</a:t>
            </a:r>
            <a:r>
              <a:rPr lang="de-DE" dirty="0" smtClean="0"/>
              <a:t>™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aussi</a:t>
            </a:r>
            <a:r>
              <a:rPr lang="de-DE" dirty="0" smtClean="0"/>
              <a:t> la </a:t>
            </a:r>
            <a:r>
              <a:rPr lang="de-DE" dirty="0" err="1" smtClean="0"/>
              <a:t>Kerning</a:t>
            </a:r>
            <a:r>
              <a:rPr lang="de-DE" dirty="0" smtClean="0"/>
              <a:t>), um die Wirkung in anderen Sprachen zu testen. In Lateinisch sieht zum Beispiel fast jede Schrift gut aus. </a:t>
            </a:r>
            <a:r>
              <a:rPr lang="de-DE" dirty="0" err="1" smtClean="0"/>
              <a:t>Quod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 </a:t>
            </a:r>
            <a:r>
              <a:rPr lang="de-DE" dirty="0" err="1" smtClean="0"/>
              <a:t>demonstrandum</a:t>
            </a:r>
            <a:r>
              <a:rPr lang="de-DE" dirty="0" smtClean="0"/>
              <a:t>. Seit 1975 fehlen in den meisten Testtexten die Zahlen, weswegen nach </a:t>
            </a:r>
            <a:r>
              <a:rPr lang="de-DE" dirty="0" err="1" smtClean="0"/>
              <a:t>TypoGb</a:t>
            </a:r>
            <a:r>
              <a:rPr lang="de-DE" dirty="0" smtClean="0"/>
              <a:t>. 204 § ab dem Jahr 2034 Zahlen in 86 der Texte zur Pflicht werden. Nichteinhaltung wird mit bis zu 245 € oder 368 $ bestraft. Genauso wichtig in sind mittlerweile auch </a:t>
            </a:r>
            <a:r>
              <a:rPr lang="de-DE" dirty="0" err="1" smtClean="0"/>
              <a:t>Âçcèñtë</a:t>
            </a:r>
            <a:r>
              <a:rPr lang="de-DE" dirty="0" smtClean="0"/>
              <a:t>, die in neueren Schriften aber fast immer enthalten sind. Ein wichtiges aber schwierig zu integrierendes Feld sind </a:t>
            </a:r>
            <a:r>
              <a:rPr lang="de-DE" dirty="0" err="1" smtClean="0"/>
              <a:t>OpenType</a:t>
            </a:r>
            <a:r>
              <a:rPr lang="de-DE" dirty="0" smtClean="0"/>
              <a:t>-Funktionalitäten. Je nach Software und Voreinstellungen können eingebaute Kapitälchen, </a:t>
            </a:r>
            <a:r>
              <a:rPr lang="de-DE" dirty="0" err="1" smtClean="0"/>
              <a:t>Kerning</a:t>
            </a:r>
            <a:r>
              <a:rPr lang="de-DE" dirty="0" smtClean="0"/>
              <a:t> oder Ligaturen (sehr pfiffig) nicht richtig dargestellt </a:t>
            </a:r>
            <a:r>
              <a:rPr lang="de-DE" dirty="0" err="1" smtClean="0"/>
              <a:t>werden.Dies</a:t>
            </a:r>
            <a:r>
              <a:rPr lang="de-DE" dirty="0" smtClean="0"/>
              <a:t>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 </a:t>
            </a:r>
            <a:r>
              <a:rPr lang="de-DE" dirty="0" err="1" smtClean="0"/>
              <a:t>Hamburgefonts</a:t>
            </a:r>
            <a:r>
              <a:rPr lang="de-DE" dirty="0" smtClean="0"/>
              <a:t>, </a:t>
            </a:r>
            <a:r>
              <a:rPr lang="de-DE" dirty="0" err="1" smtClean="0"/>
              <a:t>Rafgenduks</a:t>
            </a:r>
            <a:r>
              <a:rPr lang="de-DE" dirty="0" smtClean="0"/>
              <a:t> 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 </a:t>
            </a:r>
            <a:r>
              <a:rPr lang="de-DE" dirty="0" err="1" smtClean="0"/>
              <a:t>Hamburgefonts</a:t>
            </a:r>
            <a:r>
              <a:rPr lang="de-DE" dirty="0" smtClean="0"/>
              <a:t>, </a:t>
            </a:r>
            <a:r>
              <a:rPr lang="de-DE" dirty="0" err="1" smtClean="0"/>
              <a:t>Rafgenduks</a:t>
            </a:r>
            <a:r>
              <a:rPr lang="de-DE" dirty="0" smtClean="0"/>
              <a:t> oder </a:t>
            </a:r>
            <a:r>
              <a:rPr lang="de-DE" dirty="0" err="1" smtClean="0"/>
              <a:t>Handgloves</a:t>
            </a:r>
            <a:r>
              <a:rPr lang="de-DE" dirty="0" smtClean="0"/>
              <a:t>, um Schriften zu testen. Manchmal Sätze, die alle Buchstaben des Alphabets enthalten - man nennt diese Sätze »</a:t>
            </a:r>
            <a:r>
              <a:rPr lang="de-DE" dirty="0" err="1" smtClean="0"/>
              <a:t>Pangrams</a:t>
            </a:r>
            <a:r>
              <a:rPr lang="de-DE" dirty="0" smtClean="0"/>
              <a:t>«. Sehr bekannt ist dieser: The quick </a:t>
            </a:r>
            <a:r>
              <a:rPr lang="de-DE" dirty="0" err="1" smtClean="0"/>
              <a:t>brown</a:t>
            </a:r>
            <a:r>
              <a:rPr lang="de-DE" dirty="0" smtClean="0"/>
              <a:t> </a:t>
            </a:r>
            <a:r>
              <a:rPr lang="de-DE" dirty="0" err="1" smtClean="0"/>
              <a:t>fox</a:t>
            </a:r>
            <a:r>
              <a:rPr lang="de-DE" dirty="0" smtClean="0"/>
              <a:t> </a:t>
            </a:r>
            <a:r>
              <a:rPr lang="de-DE" dirty="0" err="1" smtClean="0"/>
              <a:t>jumps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dog</a:t>
            </a:r>
            <a:r>
              <a:rPr lang="de-DE" dirty="0" smtClean="0"/>
              <a:t>. Oft werden in </a:t>
            </a:r>
            <a:r>
              <a:rPr lang="de-DE" dirty="0" err="1" smtClean="0"/>
              <a:t>Typoblindtexte</a:t>
            </a:r>
            <a:r>
              <a:rPr lang="de-DE" dirty="0" smtClean="0"/>
              <a:t> auch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315334"/>
            <a:ext cx="5956300" cy="903865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18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Manchmal Sätze, die alle Buchstaben des Alphabets enthalten man nennt diese Sätze </a:t>
            </a:r>
            <a:r>
              <a:rPr lang="de-DE" dirty="0" err="1" smtClean="0"/>
              <a:t>Pangrams</a:t>
            </a:r>
            <a:r>
              <a:rPr lang="de-DE" dirty="0" smtClean="0"/>
              <a:t>. Sehr bekannt ist dieser</a:t>
            </a:r>
          </a:p>
        </p:txBody>
      </p:sp>
      <p:sp>
        <p:nvSpPr>
          <p:cNvPr id="11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442393"/>
            <a:ext cx="9071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446388" y="6442393"/>
            <a:ext cx="4522788" cy="365125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37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4732" y="1714500"/>
            <a:ext cx="3913094" cy="4635500"/>
          </a:xfrm>
          <a:prstGeom prst="rect">
            <a:avLst/>
          </a:prstGeom>
        </p:spPr>
        <p:txBody>
          <a:bodyPr lIns="0" tIns="0" rIns="0" bIns="0"/>
          <a:lstStyle>
            <a:lvl1pPr marL="252000" indent="-252000">
              <a:lnSpc>
                <a:spcPts val="305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1pPr>
            <a:lvl2pPr marL="504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2pPr>
            <a:lvl3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75858C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3pPr>
            <a:lvl4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4pPr>
            <a:lvl5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87195" y="1714500"/>
            <a:ext cx="3907543" cy="4635500"/>
          </a:xfrm>
          <a:prstGeom prst="rect">
            <a:avLst/>
          </a:prstGeom>
        </p:spPr>
        <p:txBody>
          <a:bodyPr lIns="0" tIns="0" bIns="0"/>
          <a:lstStyle>
            <a:lvl1pPr marL="252000" indent="-252000">
              <a:lnSpc>
                <a:spcPts val="3050"/>
              </a:lnSpc>
              <a:spcBef>
                <a:spcPts val="0"/>
              </a:spcBef>
              <a:spcAft>
                <a:spcPts val="1100"/>
              </a:spcAft>
              <a:buClr>
                <a:srgbClr val="009CD1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1pPr>
            <a:lvl2pPr marL="504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2pPr>
            <a:lvl3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75858C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3pPr>
            <a:lvl4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9CD1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4pPr>
            <a:lvl5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9CD1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424732" y="339700"/>
            <a:ext cx="5976068" cy="778297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559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text-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38244" y="1816100"/>
            <a:ext cx="3913094" cy="4533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5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Arial"/>
              <a:buNone/>
              <a:defRPr sz="2000" baseline="0">
                <a:latin typeface="TheSans UHH Regular"/>
                <a:cs typeface="TheSans UHH Regular"/>
              </a:defRPr>
            </a:lvl1pPr>
            <a:lvl2pPr marL="252000" indent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Arial"/>
              <a:buNone/>
              <a:defRPr sz="2400">
                <a:latin typeface="TheSans UHH Regular"/>
                <a:cs typeface="TheSans UHH Regular"/>
              </a:defRPr>
            </a:lvl2pPr>
            <a:lvl3pPr marL="504000" indent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Arial"/>
              <a:buNone/>
              <a:defRPr sz="2400">
                <a:latin typeface="TheSans UHH Regular"/>
                <a:cs typeface="TheSans UHH Regular"/>
              </a:defRPr>
            </a:lvl3pPr>
            <a:lvl4pPr marL="504000" indent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Arial"/>
              <a:buNone/>
              <a:defRPr sz="2400">
                <a:latin typeface="TheSans UHH Regular"/>
                <a:cs typeface="TheSans UHH Regular"/>
              </a:defRPr>
            </a:lvl4pPr>
            <a:lvl5pPr marL="504000" indent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Arial"/>
              <a:buNone/>
              <a:defRPr sz="24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 </a:t>
            </a:r>
            <a:r>
              <a:rPr lang="de-DE" dirty="0" err="1" smtClean="0"/>
              <a:t>Hamburgefonts</a:t>
            </a:r>
            <a:r>
              <a:rPr lang="de-DE" dirty="0" smtClean="0"/>
              <a:t>, </a:t>
            </a:r>
            <a:r>
              <a:rPr lang="de-DE" dirty="0" err="1" smtClean="0"/>
              <a:t>Rafgenduks</a:t>
            </a:r>
            <a:r>
              <a:rPr lang="de-DE" dirty="0" smtClean="0"/>
              <a:t> oder </a:t>
            </a:r>
            <a:r>
              <a:rPr lang="de-DE" dirty="0" err="1" smtClean="0"/>
              <a:t>Handgloves</a:t>
            </a:r>
            <a:r>
              <a:rPr lang="de-DE" dirty="0" smtClean="0"/>
              <a:t>, um Schriften zu testen. 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438244" y="339700"/>
            <a:ext cx="6000656" cy="778297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651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1483199"/>
            <a:ext cx="9144000" cy="49263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TheSans UHH Bold Caps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0" y="1482247"/>
            <a:ext cx="9144000" cy="4927274"/>
          </a:xfrm>
          <a:prstGeom prst="rect">
            <a:avLst/>
          </a:prstGeom>
          <a:noFill/>
          <a:ln>
            <a:noFill/>
          </a:ln>
        </p:spPr>
        <p:txBody>
          <a:bodyPr lIns="0" tIns="0" bIns="0" anchor="ctr" anchorCtr="0"/>
          <a:lstStyle>
            <a:lvl1pPr marL="0" indent="0" algn="ctr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None/>
              <a:defRPr sz="2400" baseline="0">
                <a:latin typeface="TheSans UHH Regular"/>
                <a:cs typeface="TheSans UHH Regular"/>
              </a:defRPr>
            </a:lvl1pPr>
            <a:lvl2pPr marL="0" indent="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2pPr>
            <a:lvl3pPr marL="0" indent="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None/>
              <a:defRPr sz="2000">
                <a:latin typeface="TheSans UHH Regular"/>
                <a:cs typeface="TheSans UHH Regular"/>
              </a:defRPr>
            </a:lvl3pPr>
            <a:lvl4pPr marL="0" indent="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None/>
              <a:defRPr sz="2000">
                <a:latin typeface="TheSans UHH Regular"/>
                <a:cs typeface="TheSans UHH Regular"/>
              </a:defRPr>
            </a:lvl4pPr>
            <a:lvl5pPr marL="0" indent="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None/>
              <a:defRPr sz="20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Grafiken, Tabellen etc.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t>‹#›</a:t>
            </a:fld>
            <a:endParaRPr lang="de-DE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0" y="1479941"/>
            <a:ext cx="9144000" cy="2791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438244" y="339700"/>
            <a:ext cx="6000656" cy="778297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8817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943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25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emf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 flipV="1">
            <a:off x="0" y="6423314"/>
            <a:ext cx="9144000" cy="434686"/>
          </a:xfrm>
          <a:prstGeom prst="rect">
            <a:avLst/>
          </a:prstGeom>
          <a:solidFill>
            <a:srgbClr val="3B515B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TheSans UHH Bold Caps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42393"/>
            <a:ext cx="90718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latin typeface="TheSans UHH Regular"/>
                <a:cs typeface="TheSans UHH Regular"/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463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410352" y="0"/>
            <a:ext cx="2733648" cy="1479940"/>
          </a:xfrm>
          <a:prstGeom prst="rect">
            <a:avLst/>
          </a:prstGeom>
        </p:spPr>
      </p:pic>
      <p:cxnSp>
        <p:nvCxnSpPr>
          <p:cNvPr id="11" name="Gerade Verbindung 10"/>
          <p:cNvCxnSpPr/>
          <p:nvPr userDrawn="1"/>
        </p:nvCxnSpPr>
        <p:spPr>
          <a:xfrm>
            <a:off x="0" y="1479941"/>
            <a:ext cx="9144000" cy="2791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T_logo_newsitem_150x150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64135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1" r:id="rId2"/>
    <p:sldLayoutId id="2147483664" r:id="rId3"/>
    <p:sldLayoutId id="2147483667" r:id="rId4"/>
    <p:sldLayoutId id="2147483663" r:id="rId5"/>
    <p:sldLayoutId id="2147483669" r:id="rId6"/>
    <p:sldLayoutId id="2147483662" r:id="rId7"/>
    <p:sldLayoutId id="2147483674" r:id="rId8"/>
    <p:sldLayoutId id="2147483677" r:id="rId9"/>
    <p:sldLayoutId id="2147483678" r:id="rId1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TheSans UHH Bold Caps"/>
          <a:ea typeface="+mj-ea"/>
          <a:cs typeface="TheSans UHH Bold Cap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.upenn.edu/~pereira/papers/crf.pdf" TargetMode="External"/><Relationship Id="rId4" Type="http://schemas.openxmlformats.org/officeDocument/2006/relationships/hyperlink" Target="https://arxiv.org/pdf/1506.00019.pdf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7.emf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oleObject" Target="../embeddings/oleObject6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2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5.emf"/><Relationship Id="rId5" Type="http://schemas.openxmlformats.org/officeDocument/2006/relationships/image" Target="../media/image26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28.emf"/><Relationship Id="rId5" Type="http://schemas.openxmlformats.org/officeDocument/2006/relationships/image" Target="../media/image26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29.emf"/><Relationship Id="rId5" Type="http://schemas.openxmlformats.org/officeDocument/2006/relationships/image" Target="../media/image26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oleObject" Target="../embeddings/oleObject11.bin"/><Relationship Id="rId5" Type="http://schemas.openxmlformats.org/officeDocument/2006/relationships/image" Target="../media/image3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2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Tagging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HMM, MEMM, CRF, LSTM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6900" y="1713587"/>
            <a:ext cx="746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err="1"/>
              <a:t>Jurafsky</a:t>
            </a:r>
            <a:r>
              <a:rPr lang="en-US" sz="1400" dirty="0"/>
              <a:t>, D. and Martin, J. H. (2009): Speech and Language Processing. An Introduction to Natural Language Processing, Computational Linguistics and Speech Recognition. Second Edition. Pearson: New Jersey: Chapter </a:t>
            </a:r>
            <a:r>
              <a:rPr lang="en-US" sz="1400" dirty="0" smtClean="0"/>
              <a:t>5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Lafferty, J., McCallum, A., Pereira, F. (2001). </a:t>
            </a:r>
            <a:r>
              <a:rPr lang="en-US" sz="1400" dirty="0" smtClean="0"/>
              <a:t>Conditional </a:t>
            </a:r>
            <a:r>
              <a:rPr lang="en-US" sz="1400" dirty="0"/>
              <a:t>random fields: Probabilistic models for segmenting and labeling sequence </a:t>
            </a:r>
            <a:r>
              <a:rPr lang="en-US" sz="1400" dirty="0" smtClean="0"/>
              <a:t>data. </a:t>
            </a:r>
            <a:r>
              <a:rPr lang="en-US" sz="1400" dirty="0"/>
              <a:t>Proc. 18th International Conf. on Machine Learning. Morgan Kaufmann. pp. 282–289. </a:t>
            </a:r>
            <a:r>
              <a:rPr lang="en-US" sz="1400" dirty="0">
                <a:hlinkClick r:id="rId3"/>
              </a:rPr>
              <a:t>http://www.cis.upenn.edu/~pereira/papers/crf.pdf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Lipton</a:t>
            </a:r>
            <a:r>
              <a:rPr lang="en-US" sz="1400" dirty="0"/>
              <a:t>, </a:t>
            </a:r>
            <a:r>
              <a:rPr lang="en-US" sz="1400" dirty="0" smtClean="0"/>
              <a:t>Z.C., Berkowitz</a:t>
            </a:r>
            <a:r>
              <a:rPr lang="en-US" sz="1400" dirty="0"/>
              <a:t>, </a:t>
            </a:r>
            <a:r>
              <a:rPr lang="en-US" sz="1400" dirty="0" smtClean="0"/>
              <a:t>J., Elkan C. (2015</a:t>
            </a:r>
            <a:r>
              <a:rPr lang="en-US" sz="1400" dirty="0"/>
              <a:t>): A critical review of recurrent neural networks for sequence learning. </a:t>
            </a:r>
            <a:r>
              <a:rPr lang="en-US" sz="1400" dirty="0" err="1"/>
              <a:t>arXiv</a:t>
            </a:r>
            <a:r>
              <a:rPr lang="en-US" sz="1400" dirty="0"/>
              <a:t> preprint arXiv:1506.00019 </a:t>
            </a:r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arxiv.org/pdf/1506.00019.pdf</a:t>
            </a:r>
            <a:r>
              <a:rPr lang="en-US" sz="1400" dirty="0" smtClean="0"/>
              <a:t>  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05600" y="65151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altLang="ko-KR" sz="1200" dirty="0" smtClean="0"/>
              <a:t>1</a:t>
            </a:r>
            <a:endParaRPr lang="ko-KR" altLang="de-DE" sz="1200" dirty="0"/>
          </a:p>
        </p:txBody>
      </p:sp>
    </p:spTree>
    <p:extLst>
      <p:ext uri="{BB962C8B-B14F-4D97-AF65-F5344CB8AC3E}">
        <p14:creationId xmlns:p14="http://schemas.microsoft.com/office/powerpoint/2010/main" val="58040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76200" y="4191000"/>
            <a:ext cx="8991600" cy="1295400"/>
          </a:xfrm>
          <a:prstGeom prst="roundRect">
            <a:avLst/>
          </a:prstGeom>
          <a:gradFill flip="none" rotWithShape="1">
            <a:gsLst>
              <a:gs pos="0">
                <a:srgbClr val="00FF00">
                  <a:alpha val="41000"/>
                </a:srgbClr>
              </a:gs>
              <a:gs pos="100000">
                <a:srgbClr val="FFFFFF"/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Observations: </a:t>
            </a:r>
            <a:r>
              <a:rPr lang="en-US" sz="3200" dirty="0" err="1" smtClean="0"/>
              <a:t>w</a:t>
            </a:r>
            <a:r>
              <a:rPr lang="en-US" sz="3200" baseline="-25000" dirty="0" err="1"/>
              <a:t>i</a:t>
            </a:r>
            <a:r>
              <a:rPr lang="en-US" sz="3200" dirty="0" err="1" smtClean="0">
                <a:sym typeface="Symbol"/>
              </a:rPr>
              <a:t>Vocabulary</a:t>
            </a:r>
            <a:endParaRPr lang="en-US" sz="32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412750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Words: Emission from states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5638800"/>
            <a:ext cx="8640763" cy="742950"/>
          </a:xfrm>
        </p:spPr>
        <p:txBody>
          <a:bodyPr/>
          <a:lstStyle/>
          <a:p>
            <a:r>
              <a:rPr lang="en-US" sz="2800" dirty="0" smtClean="0"/>
              <a:t>States have possible words with probabilities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76200" y="2286000"/>
            <a:ext cx="8991600" cy="1828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/>
              <a:t>Hidden States: </a:t>
            </a:r>
            <a:r>
              <a:rPr lang="en-US" sz="3200" dirty="0" err="1" smtClean="0"/>
              <a:t>l</a:t>
            </a:r>
            <a:r>
              <a:rPr lang="en-US" sz="3200" baseline="-25000" dirty="0" err="1" smtClean="0"/>
              <a:t>i</a:t>
            </a:r>
            <a:r>
              <a:rPr lang="en-US" sz="3200" dirty="0" err="1" smtClean="0">
                <a:sym typeface="Symbol"/>
              </a:rPr>
              <a:t>Tagset</a:t>
            </a:r>
            <a:endParaRPr lang="en-US" sz="32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57800" y="4191000"/>
            <a:ext cx="9234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the</a:t>
            </a:r>
            <a:endParaRPr lang="en-US" sz="3200" dirty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52600" y="4191000"/>
            <a:ext cx="4309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I</a:t>
            </a:r>
            <a:endParaRPr lang="en-US" sz="3200" dirty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43200" y="4191000"/>
            <a:ext cx="9234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can</a:t>
            </a:r>
            <a:endParaRPr lang="en-US" sz="3200" dirty="0">
              <a:latin typeface="Courier New"/>
              <a:cs typeface="Courier New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62400" y="4191000"/>
            <a:ext cx="9234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see</a:t>
            </a:r>
            <a:endParaRPr lang="en-US" sz="3200" dirty="0">
              <a:latin typeface="Courier New"/>
              <a:cs typeface="Courier New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00800" y="4191000"/>
            <a:ext cx="9234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can</a:t>
            </a:r>
            <a:endParaRPr lang="en-US" sz="3200" dirty="0">
              <a:latin typeface="Courier New"/>
              <a:cs typeface="Courier New"/>
            </a:endParaRPr>
          </a:p>
        </p:txBody>
      </p:sp>
      <p:sp>
        <p:nvSpPr>
          <p:cNvPr id="34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35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10</a:t>
            </a:fld>
            <a:endParaRPr lang="ko-KR" altLang="de-DE"/>
          </a:p>
        </p:txBody>
      </p:sp>
      <p:sp>
        <p:nvSpPr>
          <p:cNvPr id="36" name="Oval 35"/>
          <p:cNvSpPr/>
          <p:nvPr/>
        </p:nvSpPr>
        <p:spPr>
          <a:xfrm>
            <a:off x="1676400" y="3121152"/>
            <a:ext cx="838200" cy="76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PRON</a:t>
            </a:r>
            <a:endParaRPr lang="en-US" sz="1600" dirty="0"/>
          </a:p>
        </p:txBody>
      </p:sp>
      <p:sp>
        <p:nvSpPr>
          <p:cNvPr id="37" name="Oval 36"/>
          <p:cNvSpPr/>
          <p:nvPr/>
        </p:nvSpPr>
        <p:spPr>
          <a:xfrm>
            <a:off x="4012645" y="3121152"/>
            <a:ext cx="838200" cy="76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/>
              <a:t>V</a:t>
            </a:r>
            <a:endParaRPr lang="en-US" sz="3200" dirty="0"/>
          </a:p>
        </p:txBody>
      </p:sp>
      <p:sp>
        <p:nvSpPr>
          <p:cNvPr id="38" name="Oval 37"/>
          <p:cNvSpPr/>
          <p:nvPr/>
        </p:nvSpPr>
        <p:spPr>
          <a:xfrm>
            <a:off x="5231845" y="3121152"/>
            <a:ext cx="838200" cy="76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/>
              <a:t>DET</a:t>
            </a:r>
            <a:endParaRPr lang="en-US" sz="2200" dirty="0"/>
          </a:p>
        </p:txBody>
      </p:sp>
      <p:sp>
        <p:nvSpPr>
          <p:cNvPr id="39" name="Oval 38"/>
          <p:cNvSpPr/>
          <p:nvPr/>
        </p:nvSpPr>
        <p:spPr>
          <a:xfrm>
            <a:off x="6451045" y="3121152"/>
            <a:ext cx="838200" cy="76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40" name="Oval 39"/>
          <p:cNvSpPr/>
          <p:nvPr/>
        </p:nvSpPr>
        <p:spPr>
          <a:xfrm>
            <a:off x="2904650" y="3121152"/>
            <a:ext cx="838200" cy="76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AUX</a:t>
            </a:r>
            <a:endParaRPr lang="en-US" sz="2000" dirty="0"/>
          </a:p>
        </p:txBody>
      </p:sp>
      <p:sp>
        <p:nvSpPr>
          <p:cNvPr id="41" name="Oval 40"/>
          <p:cNvSpPr/>
          <p:nvPr/>
        </p:nvSpPr>
        <p:spPr>
          <a:xfrm>
            <a:off x="457200" y="3121152"/>
            <a:ext cx="838200" cy="76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/>
              <a:t>&lt;s&gt;</a:t>
            </a:r>
            <a:endParaRPr lang="en-US" sz="2400" dirty="0"/>
          </a:p>
        </p:txBody>
      </p:sp>
      <p:sp>
        <p:nvSpPr>
          <p:cNvPr id="42" name="Oval 41"/>
          <p:cNvSpPr/>
          <p:nvPr/>
        </p:nvSpPr>
        <p:spPr>
          <a:xfrm>
            <a:off x="7772400" y="3121152"/>
            <a:ext cx="838200" cy="76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/>
              <a:t>&lt;/s&gt;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022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411983"/>
            <a:ext cx="6877050" cy="838200"/>
          </a:xfrm>
        </p:spPr>
        <p:txBody>
          <a:bodyPr/>
          <a:lstStyle/>
          <a:p>
            <a:pPr algn="l"/>
            <a:r>
              <a:rPr lang="en-US" dirty="0" smtClean="0"/>
              <a:t>State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853" y="5702207"/>
            <a:ext cx="8640763" cy="13335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778000" y="2295525"/>
            <a:ext cx="5486400" cy="3813175"/>
            <a:chOff x="2011363" y="2535238"/>
            <a:chExt cx="5075237" cy="3335337"/>
          </a:xfrm>
          <a:effectLst/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2011363" y="3703638"/>
              <a:ext cx="985837" cy="887412"/>
            </a:xfrm>
            <a:prstGeom prst="ellipse">
              <a:avLst/>
            </a:prstGeom>
            <a:ln w="19050" cmpd="sng">
              <a:solidFill>
                <a:srgbClr val="000000"/>
              </a:solidFill>
              <a:round/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3200" b="1" dirty="0" smtClean="0">
                  <a:latin typeface="Arial"/>
                  <a:cs typeface="Arial"/>
                </a:rPr>
                <a:t>DET</a:t>
              </a:r>
              <a:endParaRPr lang="en-US" sz="3200" b="1" dirty="0">
                <a:latin typeface="Arial"/>
                <a:cs typeface="Arial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6100763" y="3621088"/>
              <a:ext cx="985837" cy="887412"/>
            </a:xfrm>
            <a:prstGeom prst="ellipse">
              <a:avLst/>
            </a:prstGeom>
            <a:ln w="19050" cmpd="sng">
              <a:solidFill>
                <a:srgbClr val="000000"/>
              </a:solidFill>
              <a:round/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3200" b="1" dirty="0" smtClean="0">
                  <a:latin typeface="Arial"/>
                  <a:cs typeface="Arial"/>
                </a:rPr>
                <a:t>V</a:t>
              </a:r>
              <a:endParaRPr lang="en-US" sz="3200" b="1" dirty="0">
                <a:latin typeface="Arial"/>
                <a:cs typeface="Arial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930650" y="2535238"/>
              <a:ext cx="985838" cy="887412"/>
            </a:xfrm>
            <a:prstGeom prst="ellipse">
              <a:avLst/>
            </a:prstGeom>
            <a:ln w="19050" cmpd="sng">
              <a:solidFill>
                <a:srgbClr val="000000"/>
              </a:solidFill>
              <a:round/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3200" b="1" dirty="0" smtClean="0">
                  <a:latin typeface="Arial"/>
                  <a:cs typeface="Arial"/>
                </a:rPr>
                <a:t>N</a:t>
              </a:r>
              <a:endParaRPr lang="en-US" sz="3200" b="1" dirty="0">
                <a:latin typeface="Arial"/>
                <a:cs typeface="Arial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932238" y="4983163"/>
              <a:ext cx="985837" cy="887412"/>
            </a:xfrm>
            <a:prstGeom prst="ellipse">
              <a:avLst/>
            </a:prstGeom>
            <a:ln w="19050" cmpd="sng">
              <a:solidFill>
                <a:srgbClr val="000000"/>
              </a:solidFill>
              <a:round/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3200" b="1" dirty="0" smtClean="0">
                  <a:latin typeface="Arial"/>
                  <a:cs typeface="Arial"/>
                </a:rPr>
                <a:t>AUX</a:t>
              </a:r>
              <a:endParaRPr lang="en-US" sz="3200" b="1" dirty="0">
                <a:latin typeface="Arial"/>
                <a:cs typeface="Arial"/>
              </a:endParaRPr>
            </a:p>
          </p:txBody>
        </p:sp>
        <p:cxnSp>
          <p:nvCxnSpPr>
            <p:cNvPr id="9" name="AutoShape 7"/>
            <p:cNvCxnSpPr>
              <a:cxnSpLocks noChangeShapeType="1"/>
            </p:cNvCxnSpPr>
            <p:nvPr/>
          </p:nvCxnSpPr>
          <p:spPr bwMode="auto">
            <a:xfrm flipV="1">
              <a:off x="2925763" y="3063875"/>
              <a:ext cx="1014412" cy="85248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round/>
              <a:headEnd/>
              <a:tailEnd type="stealth" w="lg" len="lg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0" name="AutoShape 8"/>
            <p:cNvCxnSpPr>
              <a:cxnSpLocks noChangeShapeType="1"/>
              <a:stCxn id="7" idx="6"/>
              <a:endCxn id="6" idx="1"/>
            </p:cNvCxnSpPr>
            <p:nvPr/>
          </p:nvCxnSpPr>
          <p:spPr bwMode="auto">
            <a:xfrm>
              <a:off x="4933950" y="2979738"/>
              <a:ext cx="1309688" cy="75406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round/>
              <a:headEnd/>
              <a:tailEnd type="stealth" w="lg" len="lg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1" name="AutoShape 9"/>
            <p:cNvCxnSpPr>
              <a:cxnSpLocks noChangeShapeType="1"/>
              <a:stCxn id="8" idx="6"/>
              <a:endCxn id="6" idx="3"/>
            </p:cNvCxnSpPr>
            <p:nvPr/>
          </p:nvCxnSpPr>
          <p:spPr bwMode="auto">
            <a:xfrm flipV="1">
              <a:off x="4930775" y="4391025"/>
              <a:ext cx="1314450" cy="103663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round/>
              <a:headEnd/>
              <a:tailEnd type="stealth" w="lg" len="lg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2" name="AutoShape 10"/>
            <p:cNvCxnSpPr>
              <a:cxnSpLocks noChangeShapeType="1"/>
              <a:stCxn id="7" idx="3"/>
              <a:endCxn id="8" idx="1"/>
            </p:cNvCxnSpPr>
            <p:nvPr/>
          </p:nvCxnSpPr>
          <p:spPr bwMode="auto">
            <a:xfrm rot="16200000" flipH="1">
              <a:off x="3178175" y="4202113"/>
              <a:ext cx="1795463" cy="1587"/>
            </a:xfrm>
            <a:prstGeom prst="curvedConnector3">
              <a:avLst>
                <a:gd name="adj1" fmla="val 49954"/>
              </a:avLst>
            </a:prstGeom>
            <a:ln w="19050" cmpd="sng">
              <a:solidFill>
                <a:srgbClr val="000000"/>
              </a:solidFill>
              <a:round/>
              <a:headEnd/>
              <a:tailEnd type="stealth" w="lg" len="lg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3" name="AutoShape 11"/>
            <p:cNvCxnSpPr>
              <a:cxnSpLocks noChangeShapeType="1"/>
              <a:stCxn id="8" idx="7"/>
              <a:endCxn id="7" idx="5"/>
            </p:cNvCxnSpPr>
            <p:nvPr/>
          </p:nvCxnSpPr>
          <p:spPr bwMode="auto">
            <a:xfrm rot="5400000" flipH="1">
              <a:off x="3875087" y="4202113"/>
              <a:ext cx="1795463" cy="1588"/>
            </a:xfrm>
            <a:prstGeom prst="curvedConnector3">
              <a:avLst>
                <a:gd name="adj1" fmla="val 49954"/>
              </a:avLst>
            </a:prstGeom>
            <a:ln w="19050" cmpd="sng">
              <a:solidFill>
                <a:srgbClr val="000000"/>
              </a:solidFill>
              <a:round/>
              <a:headEnd/>
              <a:tailEnd type="stealth" w="lg" len="lg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4" name="AutoShape 12"/>
            <p:cNvCxnSpPr>
              <a:cxnSpLocks noChangeShapeType="1"/>
              <a:stCxn id="7" idx="1"/>
              <a:endCxn id="7" idx="7"/>
            </p:cNvCxnSpPr>
            <p:nvPr/>
          </p:nvCxnSpPr>
          <p:spPr bwMode="auto">
            <a:xfrm rot="5400000" flipV="1">
              <a:off x="4423569" y="2301082"/>
              <a:ext cx="1587" cy="698500"/>
            </a:xfrm>
            <a:prstGeom prst="curvedConnector3">
              <a:avLst>
                <a:gd name="adj1" fmla="val -55300000"/>
              </a:avLst>
            </a:prstGeom>
            <a:ln w="19050" cmpd="sng">
              <a:solidFill>
                <a:srgbClr val="000000"/>
              </a:solidFill>
              <a:round/>
              <a:headEnd/>
              <a:tailEnd type="stealth" w="lg" len="lg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5" name="AutoShape 13"/>
            <p:cNvCxnSpPr>
              <a:cxnSpLocks noChangeShapeType="1"/>
              <a:stCxn id="8" idx="3"/>
              <a:endCxn id="8" idx="5"/>
            </p:cNvCxnSpPr>
            <p:nvPr/>
          </p:nvCxnSpPr>
          <p:spPr bwMode="auto">
            <a:xfrm rot="16200000" flipH="1">
              <a:off x="4424363" y="5405437"/>
              <a:ext cx="1588" cy="696913"/>
            </a:xfrm>
            <a:prstGeom prst="curvedConnector3">
              <a:avLst>
                <a:gd name="adj1" fmla="val 21800000"/>
              </a:avLst>
            </a:prstGeom>
            <a:ln w="19050" cmpd="sng">
              <a:solidFill>
                <a:srgbClr val="000000"/>
              </a:solidFill>
              <a:round/>
              <a:headEnd/>
              <a:tailEnd type="stealth" w="lg" len="lg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6" name="AutoShape 15"/>
            <p:cNvCxnSpPr>
              <a:cxnSpLocks noChangeShapeType="1"/>
              <a:endCxn id="8" idx="1"/>
            </p:cNvCxnSpPr>
            <p:nvPr/>
          </p:nvCxnSpPr>
          <p:spPr bwMode="auto">
            <a:xfrm>
              <a:off x="2836863" y="4445000"/>
              <a:ext cx="1239837" cy="65563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round/>
              <a:headEnd/>
              <a:tailEnd type="stealth" w="lg" len="lg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7" name="AutoShape 16"/>
            <p:cNvCxnSpPr>
              <a:cxnSpLocks noChangeShapeType="1"/>
              <a:endCxn id="5" idx="4"/>
            </p:cNvCxnSpPr>
            <p:nvPr/>
          </p:nvCxnSpPr>
          <p:spPr bwMode="auto">
            <a:xfrm flipH="1" flipV="1">
              <a:off x="2505075" y="4603750"/>
              <a:ext cx="1427163" cy="836613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round/>
              <a:headEnd/>
              <a:tailEnd type="stealth" w="lg" len="lg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8" name="AutoShape 17"/>
            <p:cNvCxnSpPr>
              <a:cxnSpLocks noChangeShapeType="1"/>
              <a:endCxn id="5" idx="7"/>
            </p:cNvCxnSpPr>
            <p:nvPr/>
          </p:nvCxnSpPr>
          <p:spPr bwMode="auto">
            <a:xfrm flipH="1">
              <a:off x="2852738" y="2727325"/>
              <a:ext cx="1169987" cy="109378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round/>
              <a:headEnd/>
              <a:tailEnd type="stealth" w="lg" len="lg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9" name="AutoShape 18"/>
            <p:cNvCxnSpPr>
              <a:cxnSpLocks noChangeShapeType="1"/>
              <a:endCxn id="7" idx="7"/>
            </p:cNvCxnSpPr>
            <p:nvPr/>
          </p:nvCxnSpPr>
          <p:spPr bwMode="auto">
            <a:xfrm flipH="1" flipV="1">
              <a:off x="4772025" y="2652713"/>
              <a:ext cx="1720850" cy="98901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round/>
              <a:headEnd/>
              <a:tailEnd type="stealth" w="lg" len="lg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0" name="AutoShape 19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4773613" y="4281488"/>
              <a:ext cx="1352550" cy="81915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round/>
              <a:headEnd/>
              <a:tailEnd type="stealth" w="lg" len="lg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1" name="AutoShape 20"/>
            <p:cNvCxnSpPr>
              <a:cxnSpLocks noChangeShapeType="1"/>
              <a:stCxn id="5" idx="1"/>
              <a:endCxn id="5" idx="7"/>
            </p:cNvCxnSpPr>
            <p:nvPr/>
          </p:nvCxnSpPr>
          <p:spPr bwMode="auto">
            <a:xfrm rot="5400000" flipV="1">
              <a:off x="2503488" y="3473450"/>
              <a:ext cx="1587" cy="696913"/>
            </a:xfrm>
            <a:prstGeom prst="curvedConnector3">
              <a:avLst>
                <a:gd name="adj1" fmla="val -46500000"/>
              </a:avLst>
            </a:prstGeom>
            <a:ln w="1905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2" name="AutoShape 21"/>
            <p:cNvCxnSpPr>
              <a:cxnSpLocks noChangeShapeType="1"/>
              <a:stCxn id="6" idx="3"/>
              <a:endCxn id="6" idx="5"/>
            </p:cNvCxnSpPr>
            <p:nvPr/>
          </p:nvCxnSpPr>
          <p:spPr bwMode="auto">
            <a:xfrm rot="16200000" flipH="1">
              <a:off x="6592888" y="4043362"/>
              <a:ext cx="1588" cy="696913"/>
            </a:xfrm>
            <a:prstGeom prst="curvedConnector3">
              <a:avLst>
                <a:gd name="adj1" fmla="val 47500000"/>
              </a:avLst>
            </a:prstGeom>
            <a:ln w="1905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925763" y="3978275"/>
              <a:ext cx="3200400" cy="0"/>
            </a:xfrm>
            <a:prstGeom prst="line">
              <a:avLst/>
            </a:prstGeom>
            <a:ln w="1905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4400">
                <a:latin typeface="Arial"/>
                <a:cs typeface="Arial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3017838" y="4160838"/>
              <a:ext cx="3108325" cy="0"/>
            </a:xfrm>
            <a:prstGeom prst="line">
              <a:avLst/>
            </a:prstGeom>
            <a:ln w="1905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4400">
                <a:latin typeface="Arial"/>
                <a:cs typeface="Arial"/>
              </a:endParaRPr>
            </a:p>
          </p:txBody>
        </p:sp>
      </p:grpSp>
      <p:sp>
        <p:nvSpPr>
          <p:cNvPr id="2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2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11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155891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6749"/>
            <a:ext cx="6877050" cy="838200"/>
          </a:xfrm>
        </p:spPr>
        <p:txBody>
          <a:bodyPr/>
          <a:lstStyle/>
          <a:p>
            <a:pPr algn="l"/>
            <a:r>
              <a:rPr lang="en-US" dirty="0"/>
              <a:t>State </a:t>
            </a:r>
            <a:r>
              <a:rPr lang="en-US" smtClean="0"/>
              <a:t>transitions </a:t>
            </a:r>
            <a:br>
              <a:rPr lang="en-US" smtClean="0"/>
            </a:br>
            <a:r>
              <a:rPr lang="en-US" smtClean="0"/>
              <a:t>and observations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054" y="5843144"/>
            <a:ext cx="8640763" cy="361950"/>
          </a:xfrm>
        </p:spPr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809358" y="3638847"/>
            <a:ext cx="1070321" cy="1028034"/>
          </a:xfrm>
          <a:prstGeom prst="ellipse">
            <a:avLst/>
          </a:prstGeom>
          <a:ln>
            <a:solidFill>
              <a:srgbClr val="00000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3200" b="1" dirty="0" smtClean="0">
                <a:latin typeface="Arial"/>
                <a:cs typeface="Arial"/>
              </a:rPr>
              <a:t>DET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6249210" y="3543216"/>
            <a:ext cx="1070321" cy="1028034"/>
          </a:xfrm>
          <a:prstGeom prst="ellipse">
            <a:avLst/>
          </a:prstGeom>
          <a:ln>
            <a:solidFill>
              <a:srgbClr val="00000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3200" b="1" dirty="0" smtClean="0">
                <a:latin typeface="Arial"/>
                <a:cs typeface="Arial"/>
              </a:rPr>
              <a:t>V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893123" y="2285298"/>
            <a:ext cx="1070322" cy="1028034"/>
          </a:xfrm>
          <a:prstGeom prst="ellipse">
            <a:avLst/>
          </a:prstGeom>
          <a:ln>
            <a:solidFill>
              <a:srgbClr val="00000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3200" b="1" dirty="0" smtClean="0">
                <a:latin typeface="Arial"/>
                <a:cs typeface="Arial"/>
              </a:rPr>
              <a:t>N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894847" y="5121129"/>
            <a:ext cx="1070321" cy="1028034"/>
          </a:xfrm>
          <a:prstGeom prst="ellipse">
            <a:avLst/>
          </a:prstGeom>
          <a:ln>
            <a:solidFill>
              <a:srgbClr val="00000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3200" b="1" dirty="0" smtClean="0">
                <a:latin typeface="Arial"/>
                <a:cs typeface="Arial"/>
              </a:rPr>
              <a:t>AUX</a:t>
            </a:r>
            <a:endParaRPr lang="en-US" sz="3200" b="1" dirty="0">
              <a:latin typeface="Arial"/>
              <a:cs typeface="Arial"/>
            </a:endParaRPr>
          </a:p>
        </p:txBody>
      </p:sp>
      <p:cxnSp>
        <p:nvCxnSpPr>
          <p:cNvPr id="9" name="AutoShape 7"/>
          <p:cNvCxnSpPr>
            <a:cxnSpLocks noChangeShapeType="1"/>
          </p:cNvCxnSpPr>
          <p:nvPr/>
        </p:nvCxnSpPr>
        <p:spPr bwMode="auto">
          <a:xfrm flipV="1">
            <a:off x="2802120" y="2897705"/>
            <a:ext cx="1101345" cy="987576"/>
          </a:xfrm>
          <a:prstGeom prst="straightConnector1">
            <a:avLst/>
          </a:prstGeom>
          <a:noFill/>
          <a:ln w="28575" cmpd="sng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AutoShape 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4982404" y="2800235"/>
            <a:ext cx="1421925" cy="87355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AutoShape 9"/>
          <p:cNvCxnSpPr>
            <a:cxnSpLocks noChangeShapeType="1"/>
            <a:stCxn id="8" idx="6"/>
            <a:endCxn id="6" idx="3"/>
          </p:cNvCxnSpPr>
          <p:nvPr/>
        </p:nvCxnSpPr>
        <p:spPr bwMode="auto">
          <a:xfrm flipV="1">
            <a:off x="4978957" y="4435159"/>
            <a:ext cx="1427095" cy="12009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AutoShape 10"/>
          <p:cNvCxnSpPr>
            <a:cxnSpLocks noChangeShapeType="1"/>
            <a:stCxn id="7" idx="3"/>
            <a:endCxn id="8" idx="1"/>
          </p:cNvCxnSpPr>
          <p:nvPr/>
        </p:nvCxnSpPr>
        <p:spPr bwMode="auto">
          <a:xfrm rot="16200000" flipH="1">
            <a:off x="3010839" y="4216369"/>
            <a:ext cx="2079978" cy="1723"/>
          </a:xfrm>
          <a:prstGeom prst="curvedConnector3">
            <a:avLst>
              <a:gd name="adj1" fmla="val 49954"/>
            </a:avLst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AutoShape 11"/>
          <p:cNvCxnSpPr>
            <a:cxnSpLocks noChangeShapeType="1"/>
            <a:stCxn id="8" idx="7"/>
            <a:endCxn id="7" idx="5"/>
          </p:cNvCxnSpPr>
          <p:nvPr/>
        </p:nvCxnSpPr>
        <p:spPr bwMode="auto">
          <a:xfrm rot="5400000" flipH="1">
            <a:off x="3767475" y="4216369"/>
            <a:ext cx="2079978" cy="1724"/>
          </a:xfrm>
          <a:prstGeom prst="curvedConnector3">
            <a:avLst>
              <a:gd name="adj1" fmla="val 49954"/>
            </a:avLst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AutoShape 12"/>
          <p:cNvCxnSpPr>
            <a:cxnSpLocks noChangeShapeType="1"/>
            <a:stCxn id="7" idx="1"/>
            <a:endCxn id="7" idx="7"/>
          </p:cNvCxnSpPr>
          <p:nvPr/>
        </p:nvCxnSpPr>
        <p:spPr bwMode="auto">
          <a:xfrm rot="5400000" flipV="1">
            <a:off x="4428227" y="2039451"/>
            <a:ext cx="1838" cy="758360"/>
          </a:xfrm>
          <a:prstGeom prst="curvedConnector3">
            <a:avLst>
              <a:gd name="adj1" fmla="val -55300000"/>
            </a:avLst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AutoShape 13"/>
          <p:cNvCxnSpPr>
            <a:cxnSpLocks noChangeShapeType="1"/>
            <a:stCxn id="8" idx="3"/>
            <a:endCxn id="8" idx="5"/>
          </p:cNvCxnSpPr>
          <p:nvPr/>
        </p:nvCxnSpPr>
        <p:spPr bwMode="auto">
          <a:xfrm rot="16200000" flipH="1">
            <a:off x="4429089" y="5635674"/>
            <a:ext cx="1840" cy="756637"/>
          </a:xfrm>
          <a:prstGeom prst="curvedConnector3">
            <a:avLst>
              <a:gd name="adj1" fmla="val 21800000"/>
            </a:avLst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AutoShape 15"/>
          <p:cNvCxnSpPr>
            <a:cxnSpLocks noChangeShapeType="1"/>
            <a:endCxn id="8" idx="1"/>
          </p:cNvCxnSpPr>
          <p:nvPr/>
        </p:nvCxnSpPr>
        <p:spPr bwMode="auto">
          <a:xfrm>
            <a:off x="2705601" y="4497687"/>
            <a:ext cx="1346088" cy="75953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AutoShape 16"/>
          <p:cNvCxnSpPr>
            <a:cxnSpLocks noChangeShapeType="1"/>
            <a:endCxn id="5" idx="4"/>
          </p:cNvCxnSpPr>
          <p:nvPr/>
        </p:nvCxnSpPr>
        <p:spPr bwMode="auto">
          <a:xfrm flipH="1" flipV="1">
            <a:off x="2345380" y="4681593"/>
            <a:ext cx="1549467" cy="96918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AutoShape 17"/>
          <p:cNvCxnSpPr>
            <a:cxnSpLocks noChangeShapeType="1"/>
            <a:endCxn id="5" idx="7"/>
          </p:cNvCxnSpPr>
          <p:nvPr/>
        </p:nvCxnSpPr>
        <p:spPr bwMode="auto">
          <a:xfrm flipH="1">
            <a:off x="2722837" y="2507824"/>
            <a:ext cx="1270252" cy="12671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AutoShape 18"/>
          <p:cNvCxnSpPr>
            <a:cxnSpLocks noChangeShapeType="1"/>
            <a:endCxn id="7" idx="7"/>
          </p:cNvCxnSpPr>
          <p:nvPr/>
        </p:nvCxnSpPr>
        <p:spPr bwMode="auto">
          <a:xfrm flipH="1" flipV="1">
            <a:off x="4806602" y="2421389"/>
            <a:ext cx="1868323" cy="114573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19"/>
          <p:cNvCxnSpPr>
            <a:cxnSpLocks noChangeShapeType="1"/>
            <a:endCxn id="8" idx="7"/>
          </p:cNvCxnSpPr>
          <p:nvPr/>
        </p:nvCxnSpPr>
        <p:spPr bwMode="auto">
          <a:xfrm flipH="1">
            <a:off x="4808326" y="4308265"/>
            <a:ext cx="1468460" cy="94895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20"/>
          <p:cNvCxnSpPr>
            <a:cxnSpLocks noChangeShapeType="1"/>
            <a:stCxn id="5" idx="1"/>
            <a:endCxn id="5" idx="7"/>
          </p:cNvCxnSpPr>
          <p:nvPr/>
        </p:nvCxnSpPr>
        <p:spPr bwMode="auto">
          <a:xfrm rot="5400000" flipV="1">
            <a:off x="2343599" y="3397538"/>
            <a:ext cx="1838" cy="756637"/>
          </a:xfrm>
          <a:prstGeom prst="curvedConnector3">
            <a:avLst>
              <a:gd name="adj1" fmla="val -4650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AutoShape 21"/>
          <p:cNvCxnSpPr>
            <a:cxnSpLocks noChangeShapeType="1"/>
            <a:stCxn id="6" idx="3"/>
            <a:endCxn id="6" idx="5"/>
          </p:cNvCxnSpPr>
          <p:nvPr/>
        </p:nvCxnSpPr>
        <p:spPr bwMode="auto">
          <a:xfrm rot="16200000" flipH="1">
            <a:off x="6783451" y="4057760"/>
            <a:ext cx="1840" cy="756637"/>
          </a:xfrm>
          <a:prstGeom prst="curvedConnector3">
            <a:avLst>
              <a:gd name="adj1" fmla="val 475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2802120" y="3957004"/>
            <a:ext cx="34746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H="1">
            <a:off x="2902086" y="4168496"/>
            <a:ext cx="337470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V="1">
            <a:off x="6873133" y="2472883"/>
            <a:ext cx="794554" cy="1059299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V="1">
            <a:off x="6873133" y="3002532"/>
            <a:ext cx="1489143" cy="529649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 flipV="1">
            <a:off x="6574959" y="2261390"/>
            <a:ext cx="298174" cy="1270791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04800" y="2897705"/>
            <a:ext cx="1504558" cy="2487929"/>
            <a:chOff x="-76200" y="2897705"/>
            <a:chExt cx="1885558" cy="2487929"/>
          </a:xfrm>
        </p:grpSpPr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H="1" flipV="1">
              <a:off x="320215" y="3109197"/>
              <a:ext cx="1489143" cy="84780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420181" y="3957004"/>
              <a:ext cx="1389177" cy="211493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H="1">
              <a:off x="420181" y="3957004"/>
              <a:ext cx="1389177" cy="127079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-76200" y="2897705"/>
              <a:ext cx="6335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Arial"/>
                  <a:cs typeface="Arial"/>
                </a:rPr>
                <a:t>the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122007" y="3957004"/>
              <a:ext cx="3923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22042" y="5016302"/>
              <a:ext cx="71394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Arial"/>
                  <a:cs typeface="Arial"/>
                </a:rPr>
                <a:t>that</a:t>
              </a:r>
            </a:p>
          </p:txBody>
        </p:sp>
      </p:grp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6276786" y="1943233"/>
            <a:ext cx="6337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/>
                <a:cs typeface="Arial"/>
              </a:rPr>
              <a:t>bark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7467755" y="2154725"/>
            <a:ext cx="5182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/>
                <a:cs typeface="Arial"/>
              </a:rPr>
              <a:t>run</a:t>
            </a: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8262310" y="2791039"/>
            <a:ext cx="5568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/>
                <a:cs typeface="Arial"/>
              </a:rPr>
              <a:t>bite</a:t>
            </a: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4887609" y="5862270"/>
            <a:ext cx="2481905" cy="213331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 flipV="1">
            <a:off x="4887609" y="5342921"/>
            <a:ext cx="2481905" cy="51935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4887609" y="5757444"/>
            <a:ext cx="2580146" cy="104826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 flipH="1" flipV="1">
            <a:off x="1809358" y="2098473"/>
            <a:ext cx="2283697" cy="269582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H="1" flipV="1">
            <a:off x="2305739" y="1731741"/>
            <a:ext cx="1787316" cy="63631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H="1">
            <a:off x="2305739" y="2368056"/>
            <a:ext cx="1787316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7442697" y="5439286"/>
            <a:ext cx="5568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can</a:t>
            </a: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7283709" y="5862270"/>
            <a:ext cx="5180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will</a:t>
            </a: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7319531" y="5047210"/>
            <a:ext cx="4927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did</a:t>
            </a:r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1195194" y="1865232"/>
            <a:ext cx="6337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bark</a:t>
            </a:r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1889850" y="1625075"/>
            <a:ext cx="56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dog</a:t>
            </a: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1761032" y="2261390"/>
            <a:ext cx="5568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can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0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52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12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138078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254795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Transitions between states, with probabilities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hmmtagger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265988" cy="417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13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115357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57" y="120650"/>
            <a:ext cx="6877050" cy="838200"/>
          </a:xfrm>
        </p:spPr>
        <p:txBody>
          <a:bodyPr/>
          <a:lstStyle/>
          <a:p>
            <a:pPr algn="l"/>
            <a:r>
              <a:rPr lang="en-US" sz="4000" dirty="0" smtClean="0"/>
              <a:t>Observation likelihoods: other probabilities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hmmtagger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540625" cy="510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14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65944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57" y="106830"/>
            <a:ext cx="6877050" cy="838200"/>
          </a:xfrm>
        </p:spPr>
        <p:txBody>
          <a:bodyPr/>
          <a:lstStyle/>
          <a:p>
            <a:pPr algn="l"/>
            <a:r>
              <a:rPr lang="en-US" sz="4000" dirty="0" smtClean="0"/>
              <a:t>state transition Matrix </a:t>
            </a:r>
            <a:br>
              <a:rPr lang="en-US" sz="4000" dirty="0" smtClean="0"/>
            </a:br>
            <a:r>
              <a:rPr lang="en-US" sz="4000" dirty="0" smtClean="0"/>
              <a:t>for the POS HMM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57" y="4033810"/>
            <a:ext cx="8640763" cy="112395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Tag transition probabilities p(l</a:t>
            </a:r>
            <a:r>
              <a:rPr lang="en-US" sz="2800" baseline="-25000" dirty="0" smtClean="0"/>
              <a:t>i</a:t>
            </a:r>
            <a:r>
              <a:rPr lang="en-US" sz="2800" dirty="0"/>
              <a:t> </a:t>
            </a:r>
            <a:r>
              <a:rPr lang="en-US" sz="2800" dirty="0" smtClean="0"/>
              <a:t>| </a:t>
            </a:r>
            <a:r>
              <a:rPr lang="en-US" sz="2800" dirty="0" err="1" smtClean="0"/>
              <a:t>l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) computed from the 87-tag Brown corpus, without smoothing. </a:t>
            </a:r>
            <a:br>
              <a:rPr lang="en-US" sz="2800" dirty="0" smtClean="0"/>
            </a:br>
            <a:r>
              <a:rPr lang="en-US" sz="2800" dirty="0" smtClean="0"/>
              <a:t>Rows: Conditioning event, thus P(PPSS|VB) is 0.0070.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This matrix is not sparse! Is smoothing necessary?</a:t>
            </a:r>
            <a:endParaRPr lang="en-US" sz="2800" dirty="0"/>
          </a:p>
        </p:txBody>
      </p:sp>
      <p:pic>
        <p:nvPicPr>
          <p:cNvPr id="5" name="Picture 4" descr="hmmtag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36"/>
          <a:stretch/>
        </p:blipFill>
        <p:spPr bwMode="auto">
          <a:xfrm>
            <a:off x="0" y="1676400"/>
            <a:ext cx="9144000" cy="227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15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21156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206057"/>
            <a:ext cx="6877050" cy="838200"/>
          </a:xfrm>
        </p:spPr>
        <p:txBody>
          <a:bodyPr/>
          <a:lstStyle/>
          <a:p>
            <a:pPr algn="l"/>
            <a:r>
              <a:rPr lang="en-US" sz="4000" dirty="0"/>
              <a:t>T</a:t>
            </a:r>
            <a:r>
              <a:rPr lang="en-US" sz="4000" dirty="0" smtClean="0"/>
              <a:t>ag-to-word probabilities for the POS HMM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041654"/>
            <a:ext cx="8640763" cy="7429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Observation likelihoods computed from the 87-tag Brown corpus </a:t>
            </a:r>
            <a:r>
              <a:rPr lang="en-US" smtClean="0"/>
              <a:t>without smoothing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matrix is sparse. What do zeros mean?</a:t>
            </a:r>
            <a:endParaRPr lang="en-US" dirty="0"/>
          </a:p>
        </p:txBody>
      </p:sp>
      <p:pic>
        <p:nvPicPr>
          <p:cNvPr id="5" name="Picture 4" descr="hmmtag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05"/>
          <a:stretch/>
        </p:blipFill>
        <p:spPr bwMode="auto">
          <a:xfrm>
            <a:off x="0" y="1981200"/>
            <a:ext cx="9144000" cy="188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16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175167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POS 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458913"/>
            <a:ext cx="8640763" cy="4789487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We are looking for the most probable tag label sequence </a:t>
            </a:r>
            <a:r>
              <a:rPr lang="en-US" sz="2200" dirty="0" err="1" smtClean="0"/>
              <a:t>L</a:t>
            </a:r>
            <a:r>
              <a:rPr lang="en-US" sz="2200" baseline="-25000" dirty="0" err="1" smtClean="0"/>
              <a:t>max</a:t>
            </a:r>
            <a:r>
              <a:rPr lang="en-US" sz="2200" dirty="0" smtClean="0"/>
              <a:t>, given observable words w</a:t>
            </a:r>
            <a:r>
              <a:rPr lang="en-US" sz="2200" baseline="30000" dirty="0" smtClean="0"/>
              <a:t>1</a:t>
            </a:r>
            <a:r>
              <a:rPr lang="en-US" sz="2200" dirty="0" smtClean="0"/>
              <a:t>,…,</a:t>
            </a:r>
            <a:r>
              <a:rPr lang="en-US" sz="2200" dirty="0" err="1" smtClean="0"/>
              <a:t>w</a:t>
            </a:r>
            <a:r>
              <a:rPr lang="en-US" sz="2200" baseline="30000" dirty="0" err="1" smtClean="0"/>
              <a:t>T</a:t>
            </a:r>
            <a:r>
              <a:rPr lang="en-US" sz="2200" dirty="0" smtClean="0"/>
              <a:t> and a POS HMM of order n: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This a </a:t>
            </a:r>
            <a:r>
              <a:rPr lang="en-US" sz="2200" b="1" dirty="0" smtClean="0"/>
              <a:t>generative model</a:t>
            </a:r>
            <a:r>
              <a:rPr lang="en-US" sz="2200" dirty="0" smtClean="0"/>
              <a:t>: We were looking for labels, given words, and compute these labels using probabilities for words, given labels and the probability for the label sequence.</a:t>
            </a:r>
          </a:p>
          <a:p>
            <a:pPr marL="0" indent="0">
              <a:buNone/>
            </a:pPr>
            <a:r>
              <a:rPr lang="en-US" sz="2200" dirty="0" smtClean="0"/>
              <a:t>                                       is called the </a:t>
            </a:r>
            <a:r>
              <a:rPr lang="en-US" sz="2200" b="1" dirty="0" smtClean="0"/>
              <a:t>likelihood, 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                                         is called the </a:t>
            </a:r>
            <a:r>
              <a:rPr lang="en-US" sz="2200" b="1" dirty="0" smtClean="0"/>
              <a:t>prior.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Generative: we are reasoning ‘backwards’ from </a:t>
            </a:r>
            <a:br>
              <a:rPr lang="en-US" sz="2200" dirty="0" smtClean="0"/>
            </a:br>
            <a:r>
              <a:rPr lang="en-US" sz="2200" dirty="0" smtClean="0"/>
              <a:t>models that could have produced such an output.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730250" y="2209800"/>
          <a:ext cx="69754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4" name="Equation" r:id="rId3" imgW="4004280" imgH="530280" progId="Equation.3">
                  <p:embed/>
                </p:oleObj>
              </mc:Choice>
              <mc:Fallback>
                <p:oleObj name="Equation" r:id="rId3" imgW="4004280" imgH="530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2209800"/>
                        <a:ext cx="697547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7500" y="4472822"/>
            <a:ext cx="990600" cy="3921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17600" y="4880015"/>
            <a:ext cx="1676400" cy="4031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39948" y="4064000"/>
            <a:ext cx="2107899" cy="2794000"/>
          </a:xfrm>
          <a:prstGeom prst="rect">
            <a:avLst/>
          </a:prstGeom>
        </p:spPr>
      </p:pic>
      <p:sp>
        <p:nvSpPr>
          <p:cNvPr id="11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12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17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29142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57" y="184150"/>
            <a:ext cx="6877050" cy="838200"/>
          </a:xfrm>
        </p:spPr>
        <p:txBody>
          <a:bodyPr/>
          <a:lstStyle/>
          <a:p>
            <a:pPr algn="l"/>
            <a:r>
              <a:rPr lang="en-US" sz="4000" dirty="0" smtClean="0"/>
              <a:t>POS HMM </a:t>
            </a:r>
            <a:r>
              <a:rPr lang="en-US" sz="4000" dirty="0"/>
              <a:t>t</a:t>
            </a:r>
            <a:r>
              <a:rPr lang="en-US" sz="4000" dirty="0" smtClean="0"/>
              <a:t>raining and application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Training:</a:t>
            </a:r>
          </a:p>
          <a:p>
            <a:r>
              <a:rPr lang="en-US" sz="2000" dirty="0" smtClean="0"/>
              <a:t>The POS HMM is trained from POS-annotated training text</a:t>
            </a:r>
          </a:p>
          <a:p>
            <a:r>
              <a:rPr lang="en-US" sz="2000" dirty="0" smtClean="0"/>
              <a:t>Thus, the transitions between ‘hidden’ states are observable during training</a:t>
            </a:r>
          </a:p>
          <a:p>
            <a:pPr>
              <a:buFont typeface="Wingdings" charset="0"/>
              <a:buChar char="è"/>
            </a:pPr>
            <a:r>
              <a:rPr lang="en-US" sz="2000" dirty="0" smtClean="0">
                <a:sym typeface="Wingdings"/>
              </a:rPr>
              <a:t>no need for EM training: we can simply count and smooth MLE values using any of the smoothing methods if we have fully labeled training text</a:t>
            </a:r>
          </a:p>
          <a:p>
            <a:pPr>
              <a:buFont typeface="Wingdings" charset="0"/>
              <a:buChar char="è"/>
            </a:pPr>
            <a:r>
              <a:rPr lang="en-US" sz="2000" dirty="0" smtClean="0">
                <a:sym typeface="Wingdings"/>
              </a:rPr>
              <a:t>we can use EM training if we have unlabeled text and a tag distribution per word</a:t>
            </a:r>
          </a:p>
          <a:p>
            <a:pPr marL="0" indent="0">
              <a:buNone/>
            </a:pPr>
            <a:endParaRPr lang="en-US" sz="2000" dirty="0" smtClean="0">
              <a:sym typeface="Wingdings"/>
            </a:endParaRPr>
          </a:p>
          <a:p>
            <a:pPr marL="0" indent="0">
              <a:buNone/>
            </a:pPr>
            <a:r>
              <a:rPr lang="en-US" sz="2000" dirty="0" smtClean="0">
                <a:sym typeface="Wingdings"/>
              </a:rPr>
              <a:t>Application:</a:t>
            </a:r>
          </a:p>
          <a:p>
            <a:r>
              <a:rPr lang="en-US" sz="2000" dirty="0" smtClean="0">
                <a:sym typeface="Wingdings"/>
              </a:rPr>
              <a:t>for unlabeled text, label state transitions are hidden</a:t>
            </a:r>
          </a:p>
          <a:p>
            <a:r>
              <a:rPr lang="en-US" sz="2000" dirty="0" smtClean="0">
                <a:sym typeface="Wingdings"/>
              </a:rPr>
              <a:t>we compute the most likely state sequence using a modification of the Viterbi algorithm that accounts for likelihoods</a:t>
            </a:r>
            <a:endParaRPr lang="en-US" sz="2000" dirty="0">
              <a:sym typeface="Wingdings"/>
            </a:endParaRPr>
          </a:p>
          <a:p>
            <a:pPr marL="0" indent="0">
              <a:buNone/>
            </a:pPr>
            <a:endParaRPr lang="en-US" sz="2000" dirty="0">
              <a:sym typeface="Wingdings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18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177798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0967"/>
            <a:ext cx="6877050" cy="838200"/>
          </a:xfrm>
        </p:spPr>
        <p:txBody>
          <a:bodyPr/>
          <a:lstStyle/>
          <a:p>
            <a:pPr algn="l"/>
            <a:r>
              <a:rPr lang="en-US" sz="4000" dirty="0" smtClean="0"/>
              <a:t>Viterbi example with likelihoods and priors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posvlatt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89063"/>
            <a:ext cx="8159750" cy="501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19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33425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592263"/>
            <a:ext cx="8664575" cy="4789487"/>
          </a:xfrm>
        </p:spPr>
        <p:txBody>
          <a:bodyPr/>
          <a:lstStyle/>
          <a:p>
            <a:r>
              <a:rPr lang="en-US" sz="2200" dirty="0" smtClean="0"/>
              <a:t>We want to know properties of words for further processing, e.g. word classes, names, etc.</a:t>
            </a:r>
          </a:p>
          <a:p>
            <a:r>
              <a:rPr lang="en-US" sz="2200" dirty="0" smtClean="0"/>
              <a:t>It is possible to learn a method that assigns these properties from </a:t>
            </a:r>
            <a:r>
              <a:rPr lang="en-US" sz="2200" b="1" dirty="0" smtClean="0"/>
              <a:t>labeled training text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In Machine Learning, this is a classification task. If the sequence of events is taken into account, this is called </a:t>
            </a:r>
            <a:r>
              <a:rPr lang="en-US" sz="2200" b="1" dirty="0" smtClean="0"/>
              <a:t>sequence tagging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Examples for tagged text:</a:t>
            </a:r>
          </a:p>
          <a:p>
            <a:r>
              <a:rPr lang="en-US" sz="2000" dirty="0" smtClean="0"/>
              <a:t>Part-of-Speech: </a:t>
            </a:r>
            <a:br>
              <a:rPr lang="en-US" sz="2000" dirty="0" smtClean="0"/>
            </a:br>
            <a:r>
              <a:rPr lang="en-US" sz="2000" dirty="0" smtClean="0">
                <a:latin typeface="Courier New"/>
                <a:cs typeface="Courier New"/>
              </a:rPr>
              <a:t>I/</a:t>
            </a:r>
            <a:r>
              <a:rPr lang="en-US" sz="2000" b="1" dirty="0" smtClean="0">
                <a:latin typeface="Courier New"/>
                <a:cs typeface="Courier New"/>
              </a:rPr>
              <a:t>PRO</a:t>
            </a:r>
            <a:r>
              <a:rPr lang="en-US" sz="2000" dirty="0" smtClean="0">
                <a:latin typeface="Courier New"/>
                <a:cs typeface="Courier New"/>
              </a:rPr>
              <a:t> saw/</a:t>
            </a:r>
            <a:r>
              <a:rPr lang="en-US" sz="2000" b="1" dirty="0" smtClean="0">
                <a:latin typeface="Courier New"/>
                <a:cs typeface="Courier New"/>
              </a:rPr>
              <a:t>V</a:t>
            </a:r>
            <a:r>
              <a:rPr lang="en-US" sz="2000" dirty="0" smtClean="0">
                <a:latin typeface="Courier New"/>
                <a:cs typeface="Courier New"/>
              </a:rPr>
              <a:t> the/</a:t>
            </a:r>
            <a:r>
              <a:rPr lang="en-US" sz="2000" b="1" dirty="0" smtClean="0">
                <a:latin typeface="Courier New"/>
                <a:cs typeface="Courier New"/>
              </a:rPr>
              <a:t>DET</a:t>
            </a:r>
            <a:r>
              <a:rPr lang="en-US" sz="2000" dirty="0" smtClean="0">
                <a:latin typeface="Courier New"/>
                <a:cs typeface="Courier New"/>
              </a:rPr>
              <a:t> man/</a:t>
            </a:r>
            <a:r>
              <a:rPr lang="en-US" sz="2000" b="1" dirty="0" smtClean="0">
                <a:latin typeface="Courier New"/>
                <a:cs typeface="Courier New"/>
              </a:rPr>
              <a:t>N</a:t>
            </a:r>
            <a:r>
              <a:rPr lang="en-US" sz="2000" dirty="0" smtClean="0">
                <a:latin typeface="Courier New"/>
                <a:cs typeface="Courier New"/>
              </a:rPr>
              <a:t> with/</a:t>
            </a:r>
            <a:r>
              <a:rPr lang="en-US" sz="2000" b="1" dirty="0" smtClean="0">
                <a:latin typeface="Courier New"/>
                <a:cs typeface="Courier New"/>
              </a:rPr>
              <a:t>P</a:t>
            </a:r>
            <a:r>
              <a:rPr lang="en-US" sz="2000" dirty="0" smtClean="0">
                <a:latin typeface="Courier New"/>
                <a:cs typeface="Courier New"/>
              </a:rPr>
              <a:t> the/</a:t>
            </a:r>
            <a:r>
              <a:rPr lang="en-US" sz="2000" b="1" dirty="0" smtClean="0">
                <a:latin typeface="Courier New"/>
                <a:cs typeface="Courier New"/>
              </a:rPr>
              <a:t>DET</a:t>
            </a:r>
            <a:r>
              <a:rPr lang="en-US" sz="2000" dirty="0" smtClean="0">
                <a:latin typeface="Courier New"/>
                <a:cs typeface="Courier New"/>
              </a:rPr>
              <a:t> saw/</a:t>
            </a:r>
            <a:r>
              <a:rPr lang="en-US" sz="2000" b="1" dirty="0" smtClean="0">
                <a:latin typeface="Courier New"/>
                <a:cs typeface="Courier New"/>
              </a:rPr>
              <a:t>N</a:t>
            </a:r>
            <a:r>
              <a:rPr lang="en-US" sz="2000" dirty="0" smtClean="0">
                <a:latin typeface="Courier New"/>
                <a:cs typeface="Courier New"/>
              </a:rPr>
              <a:t> ./</a:t>
            </a:r>
            <a:r>
              <a:rPr lang="en-US" sz="2000" b="1" dirty="0" smtClean="0">
                <a:latin typeface="Courier New"/>
                <a:cs typeface="Courier New"/>
              </a:rPr>
              <a:t>P</a:t>
            </a:r>
            <a:endParaRPr lang="en-US" sz="2000" b="1" dirty="0" smtClean="0"/>
          </a:p>
          <a:p>
            <a:r>
              <a:rPr lang="en-US" sz="2000" dirty="0" smtClean="0"/>
              <a:t>Name tagging:</a:t>
            </a:r>
            <a:br>
              <a:rPr lang="en-US" sz="2000" dirty="0" smtClean="0"/>
            </a:br>
            <a:r>
              <a:rPr lang="en-US" sz="2000" dirty="0" smtClean="0">
                <a:latin typeface="Courier New"/>
                <a:cs typeface="Courier New"/>
              </a:rPr>
              <a:t>Valerie/</a:t>
            </a:r>
            <a:r>
              <a:rPr lang="en-US" sz="2000" b="1" dirty="0" smtClean="0">
                <a:latin typeface="Courier New"/>
                <a:cs typeface="Courier New"/>
              </a:rPr>
              <a:t>B-PERS</a:t>
            </a:r>
            <a:r>
              <a:rPr lang="en-US" sz="2000" dirty="0" smtClean="0">
                <a:latin typeface="Courier New"/>
                <a:cs typeface="Courier New"/>
              </a:rPr>
              <a:t> and/</a:t>
            </a:r>
            <a:r>
              <a:rPr lang="en-US" sz="2000" b="1" dirty="0" smtClean="0">
                <a:latin typeface="Courier New"/>
                <a:cs typeface="Courier New"/>
              </a:rPr>
              <a:t>O</a:t>
            </a:r>
            <a:r>
              <a:rPr lang="en-US" sz="2000" dirty="0" smtClean="0">
                <a:latin typeface="Courier New"/>
                <a:cs typeface="Courier New"/>
              </a:rPr>
              <a:t> Rose/</a:t>
            </a:r>
            <a:r>
              <a:rPr lang="en-US" sz="2000" b="1" dirty="0" smtClean="0">
                <a:latin typeface="Courier New"/>
                <a:cs typeface="Courier New"/>
              </a:rPr>
              <a:t>B-PERS </a:t>
            </a:r>
            <a:r>
              <a:rPr lang="en-US" sz="2000" dirty="0" smtClean="0">
                <a:latin typeface="Courier New"/>
                <a:cs typeface="Courier New"/>
              </a:rPr>
              <a:t>travel/</a:t>
            </a:r>
            <a:r>
              <a:rPr lang="en-US" sz="2000" b="1" dirty="0" smtClean="0">
                <a:latin typeface="Courier New"/>
                <a:cs typeface="Courier New"/>
              </a:rPr>
              <a:t>O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to/</a:t>
            </a:r>
            <a:r>
              <a:rPr lang="en-US" sz="2000" b="1" dirty="0" smtClean="0">
                <a:latin typeface="Courier New"/>
                <a:cs typeface="Courier New"/>
              </a:rPr>
              <a:t>O</a:t>
            </a:r>
            <a:r>
              <a:rPr lang="en-US" sz="2000" dirty="0" smtClean="0">
                <a:latin typeface="Courier New"/>
                <a:cs typeface="Courier New"/>
              </a:rPr>
              <a:t> New/</a:t>
            </a:r>
            <a:r>
              <a:rPr lang="en-US" sz="2000" b="1" dirty="0" smtClean="0">
                <a:latin typeface="Courier New"/>
                <a:cs typeface="Courier New"/>
              </a:rPr>
              <a:t>B-LOC</a:t>
            </a:r>
            <a:r>
              <a:rPr lang="en-US" sz="2000" dirty="0" smtClean="0">
                <a:latin typeface="Courier New"/>
                <a:cs typeface="Courier New"/>
              </a:rPr>
              <a:t> York/</a:t>
            </a:r>
            <a:r>
              <a:rPr lang="en-US" sz="2000" b="1" dirty="0" smtClean="0">
                <a:latin typeface="Courier New"/>
                <a:cs typeface="Courier New"/>
              </a:rPr>
              <a:t>I-LOC</a:t>
            </a:r>
            <a:r>
              <a:rPr lang="en-US" sz="2000" dirty="0" smtClean="0">
                <a:latin typeface="Courier New"/>
                <a:cs typeface="Courier New"/>
              </a:rPr>
              <a:t> ./</a:t>
            </a:r>
            <a:r>
              <a:rPr lang="en-US" sz="2000" b="1" dirty="0" smtClean="0">
                <a:latin typeface="Courier New"/>
                <a:cs typeface="Courier New"/>
              </a:rPr>
              <a:t>O</a:t>
            </a:r>
            <a:endParaRPr lang="en-US" sz="2000" b="1" dirty="0" smtClean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67500" y="6400800"/>
            <a:ext cx="1905000" cy="457200"/>
          </a:xfrm>
        </p:spPr>
        <p:txBody>
          <a:bodyPr/>
          <a:lstStyle/>
          <a:p>
            <a:r>
              <a:rPr lang="en-US" altLang="ko-KR" dirty="0" smtClean="0"/>
              <a:t>2</a:t>
            </a:r>
            <a:endParaRPr lang="ko-KR" altLang="de-DE" dirty="0"/>
          </a:p>
        </p:txBody>
      </p:sp>
    </p:spTree>
    <p:extLst>
      <p:ext uri="{BB962C8B-B14F-4D97-AF65-F5344CB8AC3E}">
        <p14:creationId xmlns:p14="http://schemas.microsoft.com/office/powerpoint/2010/main" val="16744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146050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Disambiguation: Find the </a:t>
            </a:r>
            <a:br>
              <a:rPr lang="en-US" sz="3600" dirty="0" smtClean="0"/>
            </a:br>
            <a:r>
              <a:rPr lang="en-US" sz="3600" dirty="0" smtClean="0"/>
              <a:t>most probable tag sequence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7" y="5572125"/>
            <a:ext cx="8640763" cy="43815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Structural zeros on p(</a:t>
            </a:r>
            <a:r>
              <a:rPr lang="en-US" sz="2800" dirty="0" err="1" smtClean="0"/>
              <a:t>w|l</a:t>
            </a:r>
            <a:r>
              <a:rPr lang="en-US" sz="2800" dirty="0" smtClean="0"/>
              <a:t>) give rise to optimization techniques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/>
          </p:nvPr>
        </p:nvGraphicFramePr>
        <p:xfrm>
          <a:off x="-152400" y="1603375"/>
          <a:ext cx="9144000" cy="418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7" name="VISIO" r:id="rId3" imgW="4955400" imgH="2258280" progId="">
                  <p:embed/>
                </p:oleObj>
              </mc:Choice>
              <mc:Fallback>
                <p:oleObj name="VISIO" r:id="rId3" imgW="4955400" imgH="22582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2400" y="1603375"/>
                        <a:ext cx="9144000" cy="418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20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4878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0677"/>
            <a:ext cx="6877050" cy="838200"/>
          </a:xfrm>
        </p:spPr>
        <p:txBody>
          <a:bodyPr/>
          <a:lstStyle/>
          <a:p>
            <a:pPr algn="l"/>
            <a:r>
              <a:rPr lang="en-US" dirty="0" smtClean="0"/>
              <a:t>Generative vs. Discriminative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523999"/>
            <a:ext cx="8640763" cy="4857751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We want:  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 smtClean="0"/>
              <a:t>Generative models</a:t>
            </a:r>
            <a:r>
              <a:rPr lang="en-US" sz="2200" dirty="0" smtClean="0"/>
              <a:t>: Bayes rule is used to turn the dependencies around: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										what we model is the joint </a:t>
            </a:r>
            <a:br>
              <a:rPr lang="en-US" sz="2200" dirty="0" smtClean="0"/>
            </a:br>
            <a:r>
              <a:rPr lang="en-US" sz="2200" dirty="0" smtClean="0"/>
              <a:t>					 					probability of labels and </a:t>
            </a:r>
            <a:br>
              <a:rPr lang="en-US" sz="2200" dirty="0" smtClean="0"/>
            </a:br>
            <a:r>
              <a:rPr lang="en-US" sz="2200" dirty="0" smtClean="0"/>
              <a:t>					 					observations P(L,</a:t>
            </a:r>
            <a:r>
              <a:rPr lang="en-US" sz="2200" dirty="0"/>
              <a:t>W</a:t>
            </a:r>
            <a:r>
              <a:rPr lang="en-US" sz="2200" dirty="0" smtClean="0"/>
              <a:t>).</a:t>
            </a:r>
            <a:br>
              <a:rPr lang="en-US" sz="2200" dirty="0" smtClean="0"/>
            </a:br>
            <a:endParaRPr lang="en-US" sz="2200" dirty="0"/>
          </a:p>
          <a:p>
            <a:pPr marL="0" indent="0">
              <a:buNone/>
            </a:pPr>
            <a:r>
              <a:rPr lang="en-US" sz="2200" b="1" dirty="0" smtClean="0"/>
              <a:t>Discriminative models</a:t>
            </a:r>
            <a:r>
              <a:rPr lang="en-US" sz="2200" dirty="0" smtClean="0"/>
              <a:t>: Why not directly optimize P(L|W)?</a:t>
            </a:r>
            <a:endParaRPr lang="en-US" sz="2200" b="1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 </a:t>
            </a:r>
            <a:endParaRPr lang="en-US" sz="2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684023"/>
              </p:ext>
            </p:extLst>
          </p:nvPr>
        </p:nvGraphicFramePr>
        <p:xfrm>
          <a:off x="2105025" y="1563077"/>
          <a:ext cx="1714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5" name="Equation" r:id="rId3" imgW="1261440" imgH="493560" progId="Equation.3">
                  <p:embed/>
                </p:oleObj>
              </mc:Choice>
              <mc:Fallback>
                <p:oleObj name="Equation" r:id="rId3" imgW="1261440" imgH="493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1563077"/>
                        <a:ext cx="17145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067466"/>
              </p:ext>
            </p:extLst>
          </p:nvPr>
        </p:nvGraphicFramePr>
        <p:xfrm>
          <a:off x="419100" y="2605668"/>
          <a:ext cx="80581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6" name="Equation" r:id="rId5" imgW="5960880" imgH="493560" progId="Equation.3">
                  <p:embed/>
                </p:oleObj>
              </mc:Choice>
              <mc:Fallback>
                <p:oleObj name="Equation" r:id="rId5" imgW="5960880" imgH="493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2605668"/>
                        <a:ext cx="80581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4" descr="posrace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1"/>
          <a:stretch/>
        </p:blipFill>
        <p:spPr bwMode="auto">
          <a:xfrm>
            <a:off x="419100" y="3534937"/>
            <a:ext cx="4343400" cy="115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axent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5292516"/>
            <a:ext cx="5334000" cy="111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21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171523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377032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Difficulties with HMMs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Need a richer representation of words: Describe words with features instead of enumerating </a:t>
            </a:r>
          </a:p>
          <a:p>
            <a:r>
              <a:rPr lang="en-US" sz="2200" dirty="0" smtClean="0"/>
              <a:t>Example features:</a:t>
            </a:r>
          </a:p>
          <a:p>
            <a:pPr lvl="1"/>
            <a:r>
              <a:rPr lang="en-US" sz="2000" dirty="0" smtClean="0"/>
              <a:t>capitalization</a:t>
            </a:r>
          </a:p>
          <a:p>
            <a:pPr lvl="1"/>
            <a:r>
              <a:rPr lang="en-US" sz="2000" dirty="0" smtClean="0"/>
              <a:t>word ending</a:t>
            </a:r>
          </a:p>
          <a:p>
            <a:pPr lvl="1"/>
            <a:r>
              <a:rPr lang="en-US" sz="2000" dirty="0" smtClean="0"/>
              <a:t>word length</a:t>
            </a:r>
          </a:p>
          <a:p>
            <a:pPr lvl="1"/>
            <a:r>
              <a:rPr lang="en-US" sz="2000" dirty="0" smtClean="0"/>
              <a:t>hyphenation</a:t>
            </a:r>
            <a:endParaRPr lang="en-US" sz="2000" dirty="0"/>
          </a:p>
          <a:p>
            <a:pPr marL="11113" indent="0">
              <a:buNone/>
            </a:pPr>
            <a:r>
              <a:rPr lang="en-US" sz="2200" dirty="0" smtClean="0"/>
              <a:t>Split states to account for features, e.g. NN -&gt; (</a:t>
            </a:r>
            <a:r>
              <a:rPr lang="en-US" sz="2200" dirty="0" err="1" smtClean="0"/>
              <a:t>NN,Cap</a:t>
            </a:r>
            <a:r>
              <a:rPr lang="en-US" sz="2200" dirty="0" smtClean="0"/>
              <a:t>) and (</a:t>
            </a:r>
            <a:r>
              <a:rPr lang="en-US" sz="2200" dirty="0" err="1" smtClean="0"/>
              <a:t>NN,noCap</a:t>
            </a:r>
            <a:r>
              <a:rPr lang="en-US" sz="2200" dirty="0" smtClean="0"/>
              <a:t>) ? Introduce layers? All this increases the number of parameters.</a:t>
            </a:r>
          </a:p>
          <a:p>
            <a:pPr marL="180975" lvl="1" indent="0">
              <a:buNone/>
            </a:pPr>
            <a:endParaRPr lang="en-US" sz="2200" dirty="0" smtClean="0"/>
          </a:p>
          <a:p>
            <a:r>
              <a:rPr lang="en-US" sz="2200" dirty="0" smtClean="0"/>
              <a:t>Since we have given fixed word observations for tagging, why model the joint probability of observations and labels instead of P(L|W)?</a:t>
            </a:r>
          </a:p>
        </p:txBody>
      </p:sp>
      <p:sp>
        <p:nvSpPr>
          <p:cNvPr id="5" name="Oval 29"/>
          <p:cNvSpPr>
            <a:spLocks noChangeArrowheads="1"/>
          </p:cNvSpPr>
          <p:nvPr/>
        </p:nvSpPr>
        <p:spPr bwMode="auto">
          <a:xfrm>
            <a:off x="5588176" y="2158206"/>
            <a:ext cx="762000" cy="6858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latin typeface="Tahoma" charset="0"/>
              </a:rPr>
              <a:t>tag</a:t>
            </a:r>
            <a:endParaRPr lang="en-US" dirty="0">
              <a:latin typeface="Tahoma" charset="0"/>
            </a:endParaRPr>
          </a:p>
        </p:txBody>
      </p:sp>
      <p:sp>
        <p:nvSpPr>
          <p:cNvPr id="6" name="Oval 31"/>
          <p:cNvSpPr>
            <a:spLocks noChangeArrowheads="1"/>
          </p:cNvSpPr>
          <p:nvPr/>
        </p:nvSpPr>
        <p:spPr bwMode="auto">
          <a:xfrm>
            <a:off x="3759376" y="3301206"/>
            <a:ext cx="7620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err="1" smtClean="0">
                <a:latin typeface="Tahoma" charset="0"/>
              </a:rPr>
              <a:t>len</a:t>
            </a:r>
            <a:endParaRPr lang="en-US" dirty="0">
              <a:latin typeface="Tahoma" charset="0"/>
            </a:endParaRPr>
          </a:p>
        </p:txBody>
      </p:sp>
      <p:sp>
        <p:nvSpPr>
          <p:cNvPr id="8" name="Oval 34"/>
          <p:cNvSpPr>
            <a:spLocks noChangeArrowheads="1"/>
          </p:cNvSpPr>
          <p:nvPr/>
        </p:nvSpPr>
        <p:spPr bwMode="auto">
          <a:xfrm>
            <a:off x="4826176" y="3301206"/>
            <a:ext cx="7620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ahoma" charset="0"/>
              </a:rPr>
              <a:t>Cap?</a:t>
            </a:r>
          </a:p>
        </p:txBody>
      </p:sp>
      <p:sp>
        <p:nvSpPr>
          <p:cNvPr id="9" name="Oval 36"/>
          <p:cNvSpPr>
            <a:spLocks noChangeArrowheads="1"/>
          </p:cNvSpPr>
          <p:nvPr/>
        </p:nvSpPr>
        <p:spPr bwMode="auto">
          <a:xfrm>
            <a:off x="5892976" y="3301206"/>
            <a:ext cx="7620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ahoma" charset="0"/>
              </a:rPr>
              <a:t>suffix</a:t>
            </a:r>
          </a:p>
        </p:txBody>
      </p:sp>
      <p:sp>
        <p:nvSpPr>
          <p:cNvPr id="10" name="Oval 37"/>
          <p:cNvSpPr>
            <a:spLocks noChangeArrowheads="1"/>
          </p:cNvSpPr>
          <p:nvPr/>
        </p:nvSpPr>
        <p:spPr bwMode="auto">
          <a:xfrm>
            <a:off x="6959776" y="3301206"/>
            <a:ext cx="7620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ahoma" charset="0"/>
              </a:rPr>
              <a:t>hyph</a:t>
            </a:r>
          </a:p>
        </p:txBody>
      </p:sp>
      <p:sp>
        <p:nvSpPr>
          <p:cNvPr id="11" name="Line 38"/>
          <p:cNvSpPr>
            <a:spLocks noChangeShapeType="1"/>
          </p:cNvSpPr>
          <p:nvPr/>
        </p:nvSpPr>
        <p:spPr bwMode="auto">
          <a:xfrm flipH="1">
            <a:off x="4292776" y="2691606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39"/>
          <p:cNvSpPr>
            <a:spLocks noChangeShapeType="1"/>
          </p:cNvSpPr>
          <p:nvPr/>
        </p:nvSpPr>
        <p:spPr bwMode="auto">
          <a:xfrm flipH="1">
            <a:off x="5359576" y="2844006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40"/>
          <p:cNvSpPr>
            <a:spLocks noChangeShapeType="1"/>
          </p:cNvSpPr>
          <p:nvPr/>
        </p:nvSpPr>
        <p:spPr bwMode="auto">
          <a:xfrm>
            <a:off x="6045376" y="2844006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1"/>
          <p:cNvSpPr>
            <a:spLocks noChangeShapeType="1"/>
          </p:cNvSpPr>
          <p:nvPr/>
        </p:nvSpPr>
        <p:spPr bwMode="auto">
          <a:xfrm>
            <a:off x="6197776" y="2767806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1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22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10924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4" y="500063"/>
            <a:ext cx="7210425" cy="838200"/>
          </a:xfrm>
        </p:spPr>
        <p:txBody>
          <a:bodyPr/>
          <a:lstStyle/>
          <a:p>
            <a:pPr algn="l"/>
            <a:r>
              <a:rPr lang="en-US" sz="2800" dirty="0" smtClean="0"/>
              <a:t>Conditional Markov Model (CMM), </a:t>
            </a:r>
            <a:br>
              <a:rPr lang="en-US" sz="2800" dirty="0" smtClean="0"/>
            </a:br>
            <a:r>
              <a:rPr lang="en-US" sz="2800" dirty="0" smtClean="0"/>
              <a:t>Maximum Entropy Markov Model (MEMM)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CMM: Attempt to turn the HMM into a discriminative model by conditioning the label on the observation </a:t>
            </a:r>
            <a:r>
              <a:rPr lang="en-US" sz="2000" b="1" dirty="0"/>
              <a:t>o</a:t>
            </a:r>
            <a:r>
              <a:rPr lang="en-US" sz="2000" dirty="0" smtClean="0"/>
              <a:t>, which subsumes current and surrounding words, as well as features computed on them.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MEMM: use a </a:t>
            </a:r>
            <a:r>
              <a:rPr lang="en-US" sz="2000" dirty="0" err="1" smtClean="0"/>
              <a:t>MaxEnt</a:t>
            </a:r>
            <a:r>
              <a:rPr lang="en-US" sz="2000" dirty="0" smtClean="0"/>
              <a:t> classifier (Logistic regression) on current and previous observations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l="42095" t="8647" b="5946"/>
          <a:stretch/>
        </p:blipFill>
        <p:spPr>
          <a:xfrm>
            <a:off x="5015753" y="2538506"/>
            <a:ext cx="4052047" cy="1195294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555625" y="2555875"/>
          <a:ext cx="437038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9" name="Equation" r:id="rId4" imgW="2504880" imgH="530280" progId="Equation.3">
                  <p:embed/>
                </p:oleObj>
              </mc:Choice>
              <mc:Fallback>
                <p:oleObj name="Equation" r:id="rId4" imgW="2504880" imgH="530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2555875"/>
                        <a:ext cx="4370388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695325" y="4597400"/>
          <a:ext cx="4660900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0" name="Equation" r:id="rId6" imgW="2667000" imgH="1079500" progId="Equation.3">
                  <p:embed/>
                </p:oleObj>
              </mc:Choice>
              <mc:Fallback>
                <p:oleObj name="Equation" r:id="rId6" imgW="2667000" imgH="1079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4597400"/>
                        <a:ext cx="4660900" cy="188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23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20942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hunking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543800" cy="504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58010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Sequence classification with MEMMs </a:t>
            </a:r>
            <a:endParaRPr lang="en-US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l="6076" r="6076"/>
          <a:stretch>
            <a:fillRect/>
          </a:stretch>
        </p:blipFill>
        <p:spPr>
          <a:xfrm>
            <a:off x="3429000" y="2286000"/>
            <a:ext cx="2566988" cy="1422855"/>
          </a:xfrm>
        </p:spPr>
      </p:pic>
      <p:sp>
        <p:nvSpPr>
          <p:cNvPr id="8" name="TextBox 7"/>
          <p:cNvSpPr txBox="1"/>
          <p:nvPr/>
        </p:nvSpPr>
        <p:spPr>
          <a:xfrm>
            <a:off x="3505200" y="3048000"/>
            <a:ext cx="1980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CLASSIFIER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9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24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54225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813" y="71279"/>
            <a:ext cx="6877050" cy="838200"/>
          </a:xfrm>
        </p:spPr>
        <p:txBody>
          <a:bodyPr/>
          <a:lstStyle/>
          <a:p>
            <a:pPr algn="l"/>
            <a:r>
              <a:rPr lang="en-US" dirty="0" smtClean="0"/>
              <a:t>How to read the MEMM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3124200"/>
            <a:ext cx="8640763" cy="2952750"/>
          </a:xfrm>
        </p:spPr>
        <p:txBody>
          <a:bodyPr/>
          <a:lstStyle/>
          <a:p>
            <a:r>
              <a:rPr lang="en-US" sz="2000" b="1" dirty="0" err="1" smtClean="0"/>
              <a:t>w</a:t>
            </a:r>
            <a:r>
              <a:rPr lang="en-US" sz="2000" b="1" baseline="30000" dirty="0" err="1" smtClean="0"/>
              <a:t>T</a:t>
            </a:r>
            <a:r>
              <a:rPr lang="en-US" sz="2000" dirty="0"/>
              <a:t>: transposed </a:t>
            </a:r>
            <a:r>
              <a:rPr lang="en-US" sz="2000" dirty="0" smtClean="0"/>
              <a:t>vector of feature </a:t>
            </a:r>
            <a:r>
              <a:rPr lang="en-US" sz="2000" dirty="0"/>
              <a:t>weights </a:t>
            </a:r>
            <a:r>
              <a:rPr lang="en-US" sz="2000" dirty="0" err="1"/>
              <a:t>λ</a:t>
            </a:r>
            <a:r>
              <a:rPr lang="en-US" sz="2000" baseline="-25000" dirty="0" err="1"/>
              <a:t>i</a:t>
            </a:r>
            <a:endParaRPr lang="en-US" sz="2000" dirty="0" smtClean="0"/>
          </a:p>
          <a:p>
            <a:r>
              <a:rPr lang="en-US" sz="2000" b="1" dirty="0" smtClean="0"/>
              <a:t>f</a:t>
            </a:r>
            <a:r>
              <a:rPr lang="en-US" sz="2000" dirty="0" smtClean="0"/>
              <a:t>: feature vector</a:t>
            </a:r>
            <a:endParaRPr lang="en-US" sz="2000" b="1" dirty="0" smtClean="0"/>
          </a:p>
          <a:p>
            <a:r>
              <a:rPr lang="en-US" sz="2000" dirty="0" smtClean="0"/>
              <a:t>f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: function that computes feature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from observations and new label</a:t>
            </a:r>
          </a:p>
          <a:p>
            <a:r>
              <a:rPr lang="en-US" sz="2000" dirty="0" err="1" smtClean="0"/>
              <a:t>o</a:t>
            </a:r>
            <a:r>
              <a:rPr lang="en-US" sz="2000" baseline="30000" dirty="0" err="1" smtClean="0"/>
              <a:t>t</a:t>
            </a:r>
            <a:r>
              <a:rPr lang="en-US" sz="2000" dirty="0" smtClean="0"/>
              <a:t>: observation at time t</a:t>
            </a:r>
          </a:p>
          <a:p>
            <a:r>
              <a:rPr lang="en-US" sz="2000" dirty="0" smtClean="0"/>
              <a:t>Z: normalization factor</a:t>
            </a:r>
          </a:p>
          <a:p>
            <a:r>
              <a:rPr lang="en-US" sz="2000" dirty="0" err="1" smtClean="0"/>
              <a:t>λ</a:t>
            </a:r>
            <a:r>
              <a:rPr lang="en-US" sz="2000" baseline="-25000" dirty="0" err="1"/>
              <a:t>i</a:t>
            </a:r>
            <a:r>
              <a:rPr lang="en-US" sz="2000" dirty="0" smtClean="0"/>
              <a:t>: parameters for lin. combination</a:t>
            </a:r>
          </a:p>
          <a:p>
            <a:r>
              <a:rPr lang="en-US" sz="2000" dirty="0" err="1" smtClean="0"/>
              <a:t>Σ</a:t>
            </a:r>
            <a:r>
              <a:rPr lang="en-US" sz="2000" dirty="0" smtClean="0"/>
              <a:t>: this is a linear combination of features, weighted </a:t>
            </a:r>
            <a:r>
              <a:rPr lang="en-US" sz="2000" dirty="0"/>
              <a:t>by </a:t>
            </a:r>
            <a:r>
              <a:rPr lang="en-US" sz="2000" dirty="0" err="1"/>
              <a:t>λ</a:t>
            </a:r>
            <a:r>
              <a:rPr lang="en-US" sz="2000" baseline="-25000" dirty="0" err="1"/>
              <a:t>i</a:t>
            </a:r>
            <a:endParaRPr lang="en-US" sz="2000" dirty="0" smtClean="0"/>
          </a:p>
          <a:p>
            <a:r>
              <a:rPr lang="en-US" sz="2000" dirty="0" err="1" smtClean="0"/>
              <a:t>exp</a:t>
            </a:r>
            <a:r>
              <a:rPr lang="en-US" sz="2000" dirty="0" smtClean="0"/>
              <a:t>(): this linear combination is performed in exponential space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The MEMM is normalized </a:t>
            </a:r>
            <a:r>
              <a:rPr lang="en-US" sz="2000" i="1" dirty="0" smtClean="0"/>
              <a:t>per state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831850" y="1511300"/>
          <a:ext cx="50514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9" name="Equation" r:id="rId3" imgW="2895600" imgH="863600" progId="Equation.3">
                  <p:embed/>
                </p:oleObj>
              </mc:Choice>
              <mc:Fallback>
                <p:oleObj name="Equation" r:id="rId3" imgW="28956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1511300"/>
                        <a:ext cx="5051425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25</a:t>
            </a:fld>
            <a:endParaRPr lang="ko-KR" altLang="de-D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957" y="1877088"/>
            <a:ext cx="268505" cy="24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3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114300"/>
            <a:ext cx="6877050" cy="838200"/>
          </a:xfrm>
        </p:spPr>
        <p:txBody>
          <a:bodyPr/>
          <a:lstStyle/>
          <a:p>
            <a:pPr algn="l"/>
            <a:r>
              <a:rPr lang="en-US" dirty="0" smtClean="0"/>
              <a:t>Problem with MEMMs: Label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5486400"/>
            <a:ext cx="8640763" cy="8382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What the local transition probabilities say:</a:t>
            </a:r>
          </a:p>
          <a:p>
            <a:pPr lvl="1">
              <a:spcBef>
                <a:spcPts val="0"/>
              </a:spcBef>
              <a:buFontTx/>
              <a:buChar char="•"/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State 1 almost always prefers to go to state 2</a:t>
            </a:r>
          </a:p>
          <a:p>
            <a:pPr lvl="1">
              <a:spcBef>
                <a:spcPts val="0"/>
              </a:spcBef>
              <a:buFontTx/>
              <a:buChar char="•"/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3366FF"/>
                </a:solidFill>
              </a:rPr>
              <a:t>State 2 almost always </a:t>
            </a:r>
            <a:r>
              <a:rPr lang="en-US" sz="1800" dirty="0" smtClean="0">
                <a:solidFill>
                  <a:srgbClr val="3366FF"/>
                </a:solidFill>
              </a:rPr>
              <a:t>prefers </a:t>
            </a:r>
            <a:r>
              <a:rPr lang="en-US" sz="1800" dirty="0">
                <a:solidFill>
                  <a:srgbClr val="3366FF"/>
                </a:solidFill>
              </a:rPr>
              <a:t>to stay in state 2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1524000"/>
            <a:ext cx="6934200" cy="4038600"/>
            <a:chOff x="1066800" y="1600200"/>
            <a:chExt cx="6934200" cy="4038600"/>
          </a:xfrm>
        </p:grpSpPr>
        <p:sp>
          <p:nvSpPr>
            <p:cNvPr id="6" name="Oval 37"/>
            <p:cNvSpPr>
              <a:spLocks noChangeArrowheads="1"/>
            </p:cNvSpPr>
            <p:nvPr/>
          </p:nvSpPr>
          <p:spPr bwMode="auto">
            <a:xfrm>
              <a:off x="2286000" y="2667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" name="Oval 41"/>
            <p:cNvSpPr>
              <a:spLocks noChangeArrowheads="1"/>
            </p:cNvSpPr>
            <p:nvPr/>
          </p:nvSpPr>
          <p:spPr bwMode="auto">
            <a:xfrm>
              <a:off x="2286000" y="3429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Oval 42"/>
            <p:cNvSpPr>
              <a:spLocks noChangeArrowheads="1"/>
            </p:cNvSpPr>
            <p:nvPr/>
          </p:nvSpPr>
          <p:spPr bwMode="auto">
            <a:xfrm>
              <a:off x="22860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2286000" y="510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Oval 44"/>
            <p:cNvSpPr>
              <a:spLocks noChangeArrowheads="1"/>
            </p:cNvSpPr>
            <p:nvPr/>
          </p:nvSpPr>
          <p:spPr bwMode="auto">
            <a:xfrm>
              <a:off x="2286000" y="1905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" name="Oval 45"/>
            <p:cNvSpPr>
              <a:spLocks noChangeArrowheads="1"/>
            </p:cNvSpPr>
            <p:nvPr/>
          </p:nvSpPr>
          <p:spPr bwMode="auto">
            <a:xfrm>
              <a:off x="3886200" y="2667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" name="Oval 46"/>
            <p:cNvSpPr>
              <a:spLocks noChangeArrowheads="1"/>
            </p:cNvSpPr>
            <p:nvPr/>
          </p:nvSpPr>
          <p:spPr bwMode="auto">
            <a:xfrm>
              <a:off x="3886200" y="3429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3" name="Oval 47"/>
            <p:cNvSpPr>
              <a:spLocks noChangeArrowheads="1"/>
            </p:cNvSpPr>
            <p:nvPr/>
          </p:nvSpPr>
          <p:spPr bwMode="auto">
            <a:xfrm>
              <a:off x="38862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" name="Oval 48"/>
            <p:cNvSpPr>
              <a:spLocks noChangeArrowheads="1"/>
            </p:cNvSpPr>
            <p:nvPr/>
          </p:nvSpPr>
          <p:spPr bwMode="auto">
            <a:xfrm>
              <a:off x="3886200" y="510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Oval 49"/>
            <p:cNvSpPr>
              <a:spLocks noChangeArrowheads="1"/>
            </p:cNvSpPr>
            <p:nvPr/>
          </p:nvSpPr>
          <p:spPr bwMode="auto">
            <a:xfrm>
              <a:off x="3886200" y="1905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5486400" y="2667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7" name="Oval 51"/>
            <p:cNvSpPr>
              <a:spLocks noChangeArrowheads="1"/>
            </p:cNvSpPr>
            <p:nvPr/>
          </p:nvSpPr>
          <p:spPr bwMode="auto">
            <a:xfrm>
              <a:off x="5486400" y="3429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" name="Oval 52"/>
            <p:cNvSpPr>
              <a:spLocks noChangeArrowheads="1"/>
            </p:cNvSpPr>
            <p:nvPr/>
          </p:nvSpPr>
          <p:spPr bwMode="auto">
            <a:xfrm>
              <a:off x="54864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9" name="Oval 53"/>
            <p:cNvSpPr>
              <a:spLocks noChangeArrowheads="1"/>
            </p:cNvSpPr>
            <p:nvPr/>
          </p:nvSpPr>
          <p:spPr bwMode="auto">
            <a:xfrm>
              <a:off x="5486400" y="510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0" name="Oval 54"/>
            <p:cNvSpPr>
              <a:spLocks noChangeArrowheads="1"/>
            </p:cNvSpPr>
            <p:nvPr/>
          </p:nvSpPr>
          <p:spPr bwMode="auto">
            <a:xfrm>
              <a:off x="5486400" y="1905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1" name="Oval 55"/>
            <p:cNvSpPr>
              <a:spLocks noChangeArrowheads="1"/>
            </p:cNvSpPr>
            <p:nvPr/>
          </p:nvSpPr>
          <p:spPr bwMode="auto">
            <a:xfrm>
              <a:off x="70866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2" name="Oval 56"/>
            <p:cNvSpPr>
              <a:spLocks noChangeArrowheads="1"/>
            </p:cNvSpPr>
            <p:nvPr/>
          </p:nvSpPr>
          <p:spPr bwMode="auto">
            <a:xfrm>
              <a:off x="7086600" y="3505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3" name="Oval 57"/>
            <p:cNvSpPr>
              <a:spLocks noChangeArrowheads="1"/>
            </p:cNvSpPr>
            <p:nvPr/>
          </p:nvSpPr>
          <p:spPr bwMode="auto">
            <a:xfrm>
              <a:off x="7086600" y="4343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4" name="Oval 58"/>
            <p:cNvSpPr>
              <a:spLocks noChangeArrowheads="1"/>
            </p:cNvSpPr>
            <p:nvPr/>
          </p:nvSpPr>
          <p:spPr bwMode="auto">
            <a:xfrm>
              <a:off x="7086600" y="5181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5" name="Oval 59"/>
            <p:cNvSpPr>
              <a:spLocks noChangeArrowheads="1"/>
            </p:cNvSpPr>
            <p:nvPr/>
          </p:nvSpPr>
          <p:spPr bwMode="auto">
            <a:xfrm>
              <a:off x="7086600" y="198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6" name="Line 70"/>
            <p:cNvSpPr>
              <a:spLocks noChangeShapeType="1"/>
            </p:cNvSpPr>
            <p:nvPr/>
          </p:nvSpPr>
          <p:spPr bwMode="auto">
            <a:xfrm>
              <a:off x="2743200" y="2133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7" name="Line 71"/>
            <p:cNvSpPr>
              <a:spLocks noChangeShapeType="1"/>
            </p:cNvSpPr>
            <p:nvPr/>
          </p:nvSpPr>
          <p:spPr bwMode="auto">
            <a:xfrm>
              <a:off x="2743200" y="2133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" name="Line 72"/>
            <p:cNvSpPr>
              <a:spLocks noChangeShapeType="1"/>
            </p:cNvSpPr>
            <p:nvPr/>
          </p:nvSpPr>
          <p:spPr bwMode="auto">
            <a:xfrm>
              <a:off x="4343400" y="2133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9" name="Line 73"/>
            <p:cNvSpPr>
              <a:spLocks noChangeShapeType="1"/>
            </p:cNvSpPr>
            <p:nvPr/>
          </p:nvSpPr>
          <p:spPr bwMode="auto">
            <a:xfrm>
              <a:off x="4343400" y="2133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0" name="Line 74"/>
            <p:cNvSpPr>
              <a:spLocks noChangeShapeType="1"/>
            </p:cNvSpPr>
            <p:nvPr/>
          </p:nvSpPr>
          <p:spPr bwMode="auto">
            <a:xfrm>
              <a:off x="5943600" y="2133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1" name="Line 75"/>
            <p:cNvSpPr>
              <a:spLocks noChangeShapeType="1"/>
            </p:cNvSpPr>
            <p:nvPr/>
          </p:nvSpPr>
          <p:spPr bwMode="auto">
            <a:xfrm>
              <a:off x="5943600" y="2133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2" name="Line 76"/>
            <p:cNvSpPr>
              <a:spLocks noChangeShapeType="1"/>
            </p:cNvSpPr>
            <p:nvPr/>
          </p:nvSpPr>
          <p:spPr bwMode="auto">
            <a:xfrm flipV="1">
              <a:off x="4343400" y="2209800"/>
              <a:ext cx="1143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3" name="Line 77"/>
            <p:cNvSpPr>
              <a:spLocks noChangeShapeType="1"/>
            </p:cNvSpPr>
            <p:nvPr/>
          </p:nvSpPr>
          <p:spPr bwMode="auto">
            <a:xfrm>
              <a:off x="4343400" y="2895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4" name="Line 78"/>
            <p:cNvSpPr>
              <a:spLocks noChangeShapeType="1"/>
            </p:cNvSpPr>
            <p:nvPr/>
          </p:nvSpPr>
          <p:spPr bwMode="auto">
            <a:xfrm>
              <a:off x="4343400" y="2895600"/>
              <a:ext cx="1143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5" name="Line 79"/>
            <p:cNvSpPr>
              <a:spLocks noChangeShapeType="1"/>
            </p:cNvSpPr>
            <p:nvPr/>
          </p:nvSpPr>
          <p:spPr bwMode="auto">
            <a:xfrm>
              <a:off x="4343400" y="2895600"/>
              <a:ext cx="114300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6" name="Line 80"/>
            <p:cNvSpPr>
              <a:spLocks noChangeShapeType="1"/>
            </p:cNvSpPr>
            <p:nvPr/>
          </p:nvSpPr>
          <p:spPr bwMode="auto">
            <a:xfrm>
              <a:off x="4343400" y="2895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7" name="Line 81"/>
            <p:cNvSpPr>
              <a:spLocks noChangeShapeType="1"/>
            </p:cNvSpPr>
            <p:nvPr/>
          </p:nvSpPr>
          <p:spPr bwMode="auto">
            <a:xfrm flipV="1">
              <a:off x="5943600" y="2209800"/>
              <a:ext cx="1143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8" name="Line 82"/>
            <p:cNvSpPr>
              <a:spLocks noChangeShapeType="1"/>
            </p:cNvSpPr>
            <p:nvPr/>
          </p:nvSpPr>
          <p:spPr bwMode="auto">
            <a:xfrm>
              <a:off x="5943600" y="2895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9" name="Line 83"/>
            <p:cNvSpPr>
              <a:spLocks noChangeShapeType="1"/>
            </p:cNvSpPr>
            <p:nvPr/>
          </p:nvSpPr>
          <p:spPr bwMode="auto">
            <a:xfrm>
              <a:off x="5943600" y="2895600"/>
              <a:ext cx="1143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0" name="Line 84"/>
            <p:cNvSpPr>
              <a:spLocks noChangeShapeType="1"/>
            </p:cNvSpPr>
            <p:nvPr/>
          </p:nvSpPr>
          <p:spPr bwMode="auto">
            <a:xfrm>
              <a:off x="5943600" y="2895600"/>
              <a:ext cx="114300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1" name="Line 85"/>
            <p:cNvSpPr>
              <a:spLocks noChangeShapeType="1"/>
            </p:cNvSpPr>
            <p:nvPr/>
          </p:nvSpPr>
          <p:spPr bwMode="auto">
            <a:xfrm>
              <a:off x="5943600" y="2895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2" name="Line 86"/>
            <p:cNvSpPr>
              <a:spLocks noChangeShapeType="1"/>
            </p:cNvSpPr>
            <p:nvPr/>
          </p:nvSpPr>
          <p:spPr bwMode="auto">
            <a:xfrm flipV="1">
              <a:off x="2667000" y="2209800"/>
              <a:ext cx="1143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" name="Line 87"/>
            <p:cNvSpPr>
              <a:spLocks noChangeShapeType="1"/>
            </p:cNvSpPr>
            <p:nvPr/>
          </p:nvSpPr>
          <p:spPr bwMode="auto">
            <a:xfrm>
              <a:off x="2667000" y="2895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4" name="Line 88"/>
            <p:cNvSpPr>
              <a:spLocks noChangeShapeType="1"/>
            </p:cNvSpPr>
            <p:nvPr/>
          </p:nvSpPr>
          <p:spPr bwMode="auto">
            <a:xfrm>
              <a:off x="2667000" y="2895600"/>
              <a:ext cx="1143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5" name="Line 89"/>
            <p:cNvSpPr>
              <a:spLocks noChangeShapeType="1"/>
            </p:cNvSpPr>
            <p:nvPr/>
          </p:nvSpPr>
          <p:spPr bwMode="auto">
            <a:xfrm>
              <a:off x="2667000" y="2895600"/>
              <a:ext cx="114300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6" name="Line 90"/>
            <p:cNvSpPr>
              <a:spLocks noChangeShapeType="1"/>
            </p:cNvSpPr>
            <p:nvPr/>
          </p:nvSpPr>
          <p:spPr bwMode="auto">
            <a:xfrm>
              <a:off x="2667000" y="2895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7" name="Text Box 91"/>
            <p:cNvSpPr txBox="1">
              <a:spLocks noChangeArrowheads="1"/>
            </p:cNvSpPr>
            <p:nvPr/>
          </p:nvSpPr>
          <p:spPr bwMode="auto">
            <a:xfrm>
              <a:off x="1066800" y="1981200"/>
              <a:ext cx="1143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State 1</a:t>
              </a:r>
            </a:p>
          </p:txBody>
        </p:sp>
        <p:sp>
          <p:nvSpPr>
            <p:cNvPr id="48" name="Text Box 92"/>
            <p:cNvSpPr txBox="1">
              <a:spLocks noChangeArrowheads="1"/>
            </p:cNvSpPr>
            <p:nvPr/>
          </p:nvSpPr>
          <p:spPr bwMode="auto">
            <a:xfrm>
              <a:off x="1066800" y="2743200"/>
              <a:ext cx="1143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State 2</a:t>
              </a:r>
            </a:p>
          </p:txBody>
        </p:sp>
        <p:sp>
          <p:nvSpPr>
            <p:cNvPr id="49" name="Text Box 93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1143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State 3</a:t>
              </a:r>
            </a:p>
          </p:txBody>
        </p:sp>
        <p:sp>
          <p:nvSpPr>
            <p:cNvPr id="50" name="Text Box 94"/>
            <p:cNvSpPr txBox="1">
              <a:spLocks noChangeArrowheads="1"/>
            </p:cNvSpPr>
            <p:nvPr/>
          </p:nvSpPr>
          <p:spPr bwMode="auto">
            <a:xfrm>
              <a:off x="1066800" y="4267200"/>
              <a:ext cx="1143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State 4</a:t>
              </a:r>
            </a:p>
          </p:txBody>
        </p:sp>
        <p:sp>
          <p:nvSpPr>
            <p:cNvPr id="51" name="Text Box 95"/>
            <p:cNvSpPr txBox="1">
              <a:spLocks noChangeArrowheads="1"/>
            </p:cNvSpPr>
            <p:nvPr/>
          </p:nvSpPr>
          <p:spPr bwMode="auto">
            <a:xfrm>
              <a:off x="1066800" y="5181600"/>
              <a:ext cx="1143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State 5</a:t>
              </a:r>
            </a:p>
          </p:txBody>
        </p:sp>
        <p:sp>
          <p:nvSpPr>
            <p:cNvPr id="52" name="Text Box 96"/>
            <p:cNvSpPr txBox="1">
              <a:spLocks noChangeArrowheads="1"/>
            </p:cNvSpPr>
            <p:nvPr/>
          </p:nvSpPr>
          <p:spPr bwMode="auto">
            <a:xfrm>
              <a:off x="1828800" y="1600200"/>
              <a:ext cx="1524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Observation 1</a:t>
              </a:r>
            </a:p>
          </p:txBody>
        </p:sp>
        <p:sp>
          <p:nvSpPr>
            <p:cNvPr id="53" name="Text Box 98"/>
            <p:cNvSpPr txBox="1">
              <a:spLocks noChangeArrowheads="1"/>
            </p:cNvSpPr>
            <p:nvPr/>
          </p:nvSpPr>
          <p:spPr bwMode="auto">
            <a:xfrm>
              <a:off x="3352800" y="1600200"/>
              <a:ext cx="1524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Observation 2</a:t>
              </a:r>
            </a:p>
          </p:txBody>
        </p:sp>
        <p:sp>
          <p:nvSpPr>
            <p:cNvPr id="54" name="Text Box 99"/>
            <p:cNvSpPr txBox="1">
              <a:spLocks noChangeArrowheads="1"/>
            </p:cNvSpPr>
            <p:nvPr/>
          </p:nvSpPr>
          <p:spPr bwMode="auto">
            <a:xfrm>
              <a:off x="4876800" y="1600200"/>
              <a:ext cx="1524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Observation 3</a:t>
              </a:r>
            </a:p>
          </p:txBody>
        </p:sp>
        <p:sp>
          <p:nvSpPr>
            <p:cNvPr id="55" name="Text Box 100"/>
            <p:cNvSpPr txBox="1">
              <a:spLocks noChangeArrowheads="1"/>
            </p:cNvSpPr>
            <p:nvPr/>
          </p:nvSpPr>
          <p:spPr bwMode="auto">
            <a:xfrm>
              <a:off x="6477000" y="1600200"/>
              <a:ext cx="1524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Observation 4</a:t>
              </a:r>
            </a:p>
          </p:txBody>
        </p:sp>
        <p:sp>
          <p:nvSpPr>
            <p:cNvPr id="56" name="Text Box 101"/>
            <p:cNvSpPr txBox="1">
              <a:spLocks noChangeArrowheads="1"/>
            </p:cNvSpPr>
            <p:nvPr/>
          </p:nvSpPr>
          <p:spPr bwMode="auto">
            <a:xfrm>
              <a:off x="2971800" y="19050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dirty="0"/>
                <a:t>0.4</a:t>
              </a:r>
            </a:p>
          </p:txBody>
        </p:sp>
        <p:sp>
          <p:nvSpPr>
            <p:cNvPr id="57" name="Text Box 102"/>
            <p:cNvSpPr txBox="1">
              <a:spLocks noChangeArrowheads="1"/>
            </p:cNvSpPr>
            <p:nvPr/>
          </p:nvSpPr>
          <p:spPr bwMode="auto">
            <a:xfrm>
              <a:off x="3505200" y="25146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0.6</a:t>
              </a:r>
            </a:p>
          </p:txBody>
        </p:sp>
        <p:sp>
          <p:nvSpPr>
            <p:cNvPr id="58" name="Text Box 103"/>
            <p:cNvSpPr txBox="1">
              <a:spLocks noChangeArrowheads="1"/>
            </p:cNvSpPr>
            <p:nvPr/>
          </p:nvSpPr>
          <p:spPr bwMode="auto">
            <a:xfrm>
              <a:off x="2743200" y="2438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59" name="Text Box 104"/>
            <p:cNvSpPr txBox="1">
              <a:spLocks noChangeArrowheads="1"/>
            </p:cNvSpPr>
            <p:nvPr/>
          </p:nvSpPr>
          <p:spPr bwMode="auto">
            <a:xfrm>
              <a:off x="3048000" y="2667000"/>
              <a:ext cx="3810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60" name="Text Box 105"/>
            <p:cNvSpPr txBox="1">
              <a:spLocks noChangeArrowheads="1"/>
            </p:cNvSpPr>
            <p:nvPr/>
          </p:nvSpPr>
          <p:spPr bwMode="auto">
            <a:xfrm>
              <a:off x="3276600" y="31242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61" name="Text Box 106"/>
            <p:cNvSpPr txBox="1">
              <a:spLocks noChangeArrowheads="1"/>
            </p:cNvSpPr>
            <p:nvPr/>
          </p:nvSpPr>
          <p:spPr bwMode="auto">
            <a:xfrm>
              <a:off x="3429000" y="37338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62" name="Text Box 107"/>
            <p:cNvSpPr txBox="1">
              <a:spLocks noChangeArrowheads="1"/>
            </p:cNvSpPr>
            <p:nvPr/>
          </p:nvSpPr>
          <p:spPr bwMode="auto">
            <a:xfrm>
              <a:off x="3581400" y="4724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63" name="Text Box 115"/>
            <p:cNvSpPr txBox="1">
              <a:spLocks noChangeArrowheads="1"/>
            </p:cNvSpPr>
            <p:nvPr/>
          </p:nvSpPr>
          <p:spPr bwMode="auto">
            <a:xfrm>
              <a:off x="4648200" y="19050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0.45</a:t>
              </a:r>
            </a:p>
          </p:txBody>
        </p:sp>
        <p:sp>
          <p:nvSpPr>
            <p:cNvPr id="64" name="Text Box 116"/>
            <p:cNvSpPr txBox="1">
              <a:spLocks noChangeArrowheads="1"/>
            </p:cNvSpPr>
            <p:nvPr/>
          </p:nvSpPr>
          <p:spPr bwMode="auto">
            <a:xfrm>
              <a:off x="5181600" y="25146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0.55</a:t>
              </a:r>
            </a:p>
          </p:txBody>
        </p:sp>
        <p:sp>
          <p:nvSpPr>
            <p:cNvPr id="65" name="Text Box 117"/>
            <p:cNvSpPr txBox="1">
              <a:spLocks noChangeArrowheads="1"/>
            </p:cNvSpPr>
            <p:nvPr/>
          </p:nvSpPr>
          <p:spPr bwMode="auto">
            <a:xfrm>
              <a:off x="4419600" y="2438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66" name="Text Box 118"/>
            <p:cNvSpPr txBox="1">
              <a:spLocks noChangeArrowheads="1"/>
            </p:cNvSpPr>
            <p:nvPr/>
          </p:nvSpPr>
          <p:spPr bwMode="auto">
            <a:xfrm>
              <a:off x="4724400" y="2667000"/>
              <a:ext cx="3810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0.3</a:t>
              </a:r>
            </a:p>
          </p:txBody>
        </p:sp>
        <p:sp>
          <p:nvSpPr>
            <p:cNvPr id="67" name="Text Box 119"/>
            <p:cNvSpPr txBox="1">
              <a:spLocks noChangeArrowheads="1"/>
            </p:cNvSpPr>
            <p:nvPr/>
          </p:nvSpPr>
          <p:spPr bwMode="auto">
            <a:xfrm>
              <a:off x="4953000" y="31242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0.1</a:t>
              </a:r>
            </a:p>
          </p:txBody>
        </p:sp>
        <p:sp>
          <p:nvSpPr>
            <p:cNvPr id="68" name="Text Box 120"/>
            <p:cNvSpPr txBox="1">
              <a:spLocks noChangeArrowheads="1"/>
            </p:cNvSpPr>
            <p:nvPr/>
          </p:nvSpPr>
          <p:spPr bwMode="auto">
            <a:xfrm>
              <a:off x="5105400" y="37338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0.1</a:t>
              </a:r>
            </a:p>
          </p:txBody>
        </p:sp>
        <p:sp>
          <p:nvSpPr>
            <p:cNvPr id="69" name="Text Box 121"/>
            <p:cNvSpPr txBox="1">
              <a:spLocks noChangeArrowheads="1"/>
            </p:cNvSpPr>
            <p:nvPr/>
          </p:nvSpPr>
          <p:spPr bwMode="auto">
            <a:xfrm>
              <a:off x="5257800" y="4724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0.3</a:t>
              </a:r>
            </a:p>
          </p:txBody>
        </p:sp>
        <p:sp>
          <p:nvSpPr>
            <p:cNvPr id="70" name="Text Box 122"/>
            <p:cNvSpPr txBox="1">
              <a:spLocks noChangeArrowheads="1"/>
            </p:cNvSpPr>
            <p:nvPr/>
          </p:nvSpPr>
          <p:spPr bwMode="auto">
            <a:xfrm>
              <a:off x="6248400" y="19050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0.5</a:t>
              </a:r>
            </a:p>
          </p:txBody>
        </p:sp>
        <p:sp>
          <p:nvSpPr>
            <p:cNvPr id="71" name="Text Box 123"/>
            <p:cNvSpPr txBox="1">
              <a:spLocks noChangeArrowheads="1"/>
            </p:cNvSpPr>
            <p:nvPr/>
          </p:nvSpPr>
          <p:spPr bwMode="auto">
            <a:xfrm>
              <a:off x="6781800" y="25146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0.5</a:t>
              </a:r>
            </a:p>
          </p:txBody>
        </p:sp>
        <p:sp>
          <p:nvSpPr>
            <p:cNvPr id="72" name="Text Box 124"/>
            <p:cNvSpPr txBox="1">
              <a:spLocks noChangeArrowheads="1"/>
            </p:cNvSpPr>
            <p:nvPr/>
          </p:nvSpPr>
          <p:spPr bwMode="auto">
            <a:xfrm>
              <a:off x="6019800" y="2438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0.1</a:t>
              </a:r>
            </a:p>
          </p:txBody>
        </p:sp>
        <p:sp>
          <p:nvSpPr>
            <p:cNvPr id="73" name="Text Box 125"/>
            <p:cNvSpPr txBox="1">
              <a:spLocks noChangeArrowheads="1"/>
            </p:cNvSpPr>
            <p:nvPr/>
          </p:nvSpPr>
          <p:spPr bwMode="auto">
            <a:xfrm>
              <a:off x="6324600" y="2667000"/>
              <a:ext cx="3810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0.3</a:t>
              </a:r>
            </a:p>
          </p:txBody>
        </p:sp>
        <p:sp>
          <p:nvSpPr>
            <p:cNvPr id="74" name="Text Box 126"/>
            <p:cNvSpPr txBox="1">
              <a:spLocks noChangeArrowheads="1"/>
            </p:cNvSpPr>
            <p:nvPr/>
          </p:nvSpPr>
          <p:spPr bwMode="auto">
            <a:xfrm>
              <a:off x="6553200" y="31242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75" name="Text Box 127"/>
            <p:cNvSpPr txBox="1">
              <a:spLocks noChangeArrowheads="1"/>
            </p:cNvSpPr>
            <p:nvPr/>
          </p:nvSpPr>
          <p:spPr bwMode="auto">
            <a:xfrm>
              <a:off x="6705600" y="37338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76" name="Text Box 128"/>
            <p:cNvSpPr txBox="1">
              <a:spLocks noChangeArrowheads="1"/>
            </p:cNvSpPr>
            <p:nvPr/>
          </p:nvSpPr>
          <p:spPr bwMode="auto">
            <a:xfrm>
              <a:off x="6858000" y="4724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</p:grpSp>
      <p:sp>
        <p:nvSpPr>
          <p:cNvPr id="77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78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26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7920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Label Bias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5638800"/>
            <a:ext cx="4321175" cy="838200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sz="2000" dirty="0"/>
              <a:t>Probability of path 1-&gt; 1-&gt; 1-&gt; 1: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 0.4 x 0.45 x 0.5 = 0.09 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1524000"/>
            <a:ext cx="6934200" cy="4038600"/>
            <a:chOff x="1066800" y="1600200"/>
            <a:chExt cx="6934200" cy="4038600"/>
          </a:xfrm>
        </p:grpSpPr>
        <p:sp>
          <p:nvSpPr>
            <p:cNvPr id="6" name="Oval 37"/>
            <p:cNvSpPr>
              <a:spLocks noChangeArrowheads="1"/>
            </p:cNvSpPr>
            <p:nvPr/>
          </p:nvSpPr>
          <p:spPr bwMode="auto">
            <a:xfrm>
              <a:off x="2286000" y="2667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" name="Oval 41"/>
            <p:cNvSpPr>
              <a:spLocks noChangeArrowheads="1"/>
            </p:cNvSpPr>
            <p:nvPr/>
          </p:nvSpPr>
          <p:spPr bwMode="auto">
            <a:xfrm>
              <a:off x="2286000" y="3429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Oval 42"/>
            <p:cNvSpPr>
              <a:spLocks noChangeArrowheads="1"/>
            </p:cNvSpPr>
            <p:nvPr/>
          </p:nvSpPr>
          <p:spPr bwMode="auto">
            <a:xfrm>
              <a:off x="22860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2286000" y="510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Oval 44"/>
            <p:cNvSpPr>
              <a:spLocks noChangeArrowheads="1"/>
            </p:cNvSpPr>
            <p:nvPr/>
          </p:nvSpPr>
          <p:spPr bwMode="auto">
            <a:xfrm>
              <a:off x="2286000" y="1905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" name="Oval 45"/>
            <p:cNvSpPr>
              <a:spLocks noChangeArrowheads="1"/>
            </p:cNvSpPr>
            <p:nvPr/>
          </p:nvSpPr>
          <p:spPr bwMode="auto">
            <a:xfrm>
              <a:off x="3886200" y="2667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" name="Oval 46"/>
            <p:cNvSpPr>
              <a:spLocks noChangeArrowheads="1"/>
            </p:cNvSpPr>
            <p:nvPr/>
          </p:nvSpPr>
          <p:spPr bwMode="auto">
            <a:xfrm>
              <a:off x="3886200" y="3429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3" name="Oval 47"/>
            <p:cNvSpPr>
              <a:spLocks noChangeArrowheads="1"/>
            </p:cNvSpPr>
            <p:nvPr/>
          </p:nvSpPr>
          <p:spPr bwMode="auto">
            <a:xfrm>
              <a:off x="38862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" name="Oval 48"/>
            <p:cNvSpPr>
              <a:spLocks noChangeArrowheads="1"/>
            </p:cNvSpPr>
            <p:nvPr/>
          </p:nvSpPr>
          <p:spPr bwMode="auto">
            <a:xfrm>
              <a:off x="3886200" y="510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Oval 49"/>
            <p:cNvSpPr>
              <a:spLocks noChangeArrowheads="1"/>
            </p:cNvSpPr>
            <p:nvPr/>
          </p:nvSpPr>
          <p:spPr bwMode="auto">
            <a:xfrm>
              <a:off x="3886200" y="1905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5486400" y="2667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7" name="Oval 51"/>
            <p:cNvSpPr>
              <a:spLocks noChangeArrowheads="1"/>
            </p:cNvSpPr>
            <p:nvPr/>
          </p:nvSpPr>
          <p:spPr bwMode="auto">
            <a:xfrm>
              <a:off x="5486400" y="3429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" name="Oval 52"/>
            <p:cNvSpPr>
              <a:spLocks noChangeArrowheads="1"/>
            </p:cNvSpPr>
            <p:nvPr/>
          </p:nvSpPr>
          <p:spPr bwMode="auto">
            <a:xfrm>
              <a:off x="54864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9" name="Oval 53"/>
            <p:cNvSpPr>
              <a:spLocks noChangeArrowheads="1"/>
            </p:cNvSpPr>
            <p:nvPr/>
          </p:nvSpPr>
          <p:spPr bwMode="auto">
            <a:xfrm>
              <a:off x="5486400" y="510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0" name="Oval 54"/>
            <p:cNvSpPr>
              <a:spLocks noChangeArrowheads="1"/>
            </p:cNvSpPr>
            <p:nvPr/>
          </p:nvSpPr>
          <p:spPr bwMode="auto">
            <a:xfrm>
              <a:off x="5486400" y="1905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1" name="Oval 55"/>
            <p:cNvSpPr>
              <a:spLocks noChangeArrowheads="1"/>
            </p:cNvSpPr>
            <p:nvPr/>
          </p:nvSpPr>
          <p:spPr bwMode="auto">
            <a:xfrm>
              <a:off x="70866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2" name="Oval 56"/>
            <p:cNvSpPr>
              <a:spLocks noChangeArrowheads="1"/>
            </p:cNvSpPr>
            <p:nvPr/>
          </p:nvSpPr>
          <p:spPr bwMode="auto">
            <a:xfrm>
              <a:off x="7086600" y="3505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3" name="Oval 57"/>
            <p:cNvSpPr>
              <a:spLocks noChangeArrowheads="1"/>
            </p:cNvSpPr>
            <p:nvPr/>
          </p:nvSpPr>
          <p:spPr bwMode="auto">
            <a:xfrm>
              <a:off x="7086600" y="4343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4" name="Oval 58"/>
            <p:cNvSpPr>
              <a:spLocks noChangeArrowheads="1"/>
            </p:cNvSpPr>
            <p:nvPr/>
          </p:nvSpPr>
          <p:spPr bwMode="auto">
            <a:xfrm>
              <a:off x="7086600" y="5181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5" name="Oval 59"/>
            <p:cNvSpPr>
              <a:spLocks noChangeArrowheads="1"/>
            </p:cNvSpPr>
            <p:nvPr/>
          </p:nvSpPr>
          <p:spPr bwMode="auto">
            <a:xfrm>
              <a:off x="7086600" y="198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6" name="Line 70"/>
            <p:cNvSpPr>
              <a:spLocks noChangeShapeType="1"/>
            </p:cNvSpPr>
            <p:nvPr/>
          </p:nvSpPr>
          <p:spPr bwMode="auto">
            <a:xfrm>
              <a:off x="2743200" y="2133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7" name="Line 71"/>
            <p:cNvSpPr>
              <a:spLocks noChangeShapeType="1"/>
            </p:cNvSpPr>
            <p:nvPr/>
          </p:nvSpPr>
          <p:spPr bwMode="auto">
            <a:xfrm>
              <a:off x="2743200" y="2133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" name="Line 72"/>
            <p:cNvSpPr>
              <a:spLocks noChangeShapeType="1"/>
            </p:cNvSpPr>
            <p:nvPr/>
          </p:nvSpPr>
          <p:spPr bwMode="auto">
            <a:xfrm>
              <a:off x="4343400" y="2133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9" name="Line 73"/>
            <p:cNvSpPr>
              <a:spLocks noChangeShapeType="1"/>
            </p:cNvSpPr>
            <p:nvPr/>
          </p:nvSpPr>
          <p:spPr bwMode="auto">
            <a:xfrm>
              <a:off x="4343400" y="2133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0" name="Line 74"/>
            <p:cNvSpPr>
              <a:spLocks noChangeShapeType="1"/>
            </p:cNvSpPr>
            <p:nvPr/>
          </p:nvSpPr>
          <p:spPr bwMode="auto">
            <a:xfrm>
              <a:off x="5943600" y="2133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1" name="Line 75"/>
            <p:cNvSpPr>
              <a:spLocks noChangeShapeType="1"/>
            </p:cNvSpPr>
            <p:nvPr/>
          </p:nvSpPr>
          <p:spPr bwMode="auto">
            <a:xfrm>
              <a:off x="5943600" y="2133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2" name="Line 76"/>
            <p:cNvSpPr>
              <a:spLocks noChangeShapeType="1"/>
            </p:cNvSpPr>
            <p:nvPr/>
          </p:nvSpPr>
          <p:spPr bwMode="auto">
            <a:xfrm flipV="1">
              <a:off x="4343400" y="2209800"/>
              <a:ext cx="1143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3" name="Line 77"/>
            <p:cNvSpPr>
              <a:spLocks noChangeShapeType="1"/>
            </p:cNvSpPr>
            <p:nvPr/>
          </p:nvSpPr>
          <p:spPr bwMode="auto">
            <a:xfrm>
              <a:off x="4343400" y="2895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4" name="Line 78"/>
            <p:cNvSpPr>
              <a:spLocks noChangeShapeType="1"/>
            </p:cNvSpPr>
            <p:nvPr/>
          </p:nvSpPr>
          <p:spPr bwMode="auto">
            <a:xfrm>
              <a:off x="4343400" y="2895600"/>
              <a:ext cx="1143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5" name="Line 79"/>
            <p:cNvSpPr>
              <a:spLocks noChangeShapeType="1"/>
            </p:cNvSpPr>
            <p:nvPr/>
          </p:nvSpPr>
          <p:spPr bwMode="auto">
            <a:xfrm>
              <a:off x="4343400" y="2895600"/>
              <a:ext cx="114300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6" name="Line 80"/>
            <p:cNvSpPr>
              <a:spLocks noChangeShapeType="1"/>
            </p:cNvSpPr>
            <p:nvPr/>
          </p:nvSpPr>
          <p:spPr bwMode="auto">
            <a:xfrm>
              <a:off x="4343400" y="2895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7" name="Line 81"/>
            <p:cNvSpPr>
              <a:spLocks noChangeShapeType="1"/>
            </p:cNvSpPr>
            <p:nvPr/>
          </p:nvSpPr>
          <p:spPr bwMode="auto">
            <a:xfrm flipV="1">
              <a:off x="5943600" y="2209800"/>
              <a:ext cx="1143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8" name="Line 82"/>
            <p:cNvSpPr>
              <a:spLocks noChangeShapeType="1"/>
            </p:cNvSpPr>
            <p:nvPr/>
          </p:nvSpPr>
          <p:spPr bwMode="auto">
            <a:xfrm>
              <a:off x="5943600" y="2895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9" name="Line 83"/>
            <p:cNvSpPr>
              <a:spLocks noChangeShapeType="1"/>
            </p:cNvSpPr>
            <p:nvPr/>
          </p:nvSpPr>
          <p:spPr bwMode="auto">
            <a:xfrm>
              <a:off x="5943600" y="2895600"/>
              <a:ext cx="1143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0" name="Line 84"/>
            <p:cNvSpPr>
              <a:spLocks noChangeShapeType="1"/>
            </p:cNvSpPr>
            <p:nvPr/>
          </p:nvSpPr>
          <p:spPr bwMode="auto">
            <a:xfrm>
              <a:off x="5943600" y="2895600"/>
              <a:ext cx="114300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1" name="Line 85"/>
            <p:cNvSpPr>
              <a:spLocks noChangeShapeType="1"/>
            </p:cNvSpPr>
            <p:nvPr/>
          </p:nvSpPr>
          <p:spPr bwMode="auto">
            <a:xfrm>
              <a:off x="5943600" y="2895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2" name="Line 86"/>
            <p:cNvSpPr>
              <a:spLocks noChangeShapeType="1"/>
            </p:cNvSpPr>
            <p:nvPr/>
          </p:nvSpPr>
          <p:spPr bwMode="auto">
            <a:xfrm flipV="1">
              <a:off x="2667000" y="2209800"/>
              <a:ext cx="1143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" name="Line 87"/>
            <p:cNvSpPr>
              <a:spLocks noChangeShapeType="1"/>
            </p:cNvSpPr>
            <p:nvPr/>
          </p:nvSpPr>
          <p:spPr bwMode="auto">
            <a:xfrm>
              <a:off x="2667000" y="2895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4" name="Line 88"/>
            <p:cNvSpPr>
              <a:spLocks noChangeShapeType="1"/>
            </p:cNvSpPr>
            <p:nvPr/>
          </p:nvSpPr>
          <p:spPr bwMode="auto">
            <a:xfrm>
              <a:off x="2667000" y="2895600"/>
              <a:ext cx="1143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5" name="Line 89"/>
            <p:cNvSpPr>
              <a:spLocks noChangeShapeType="1"/>
            </p:cNvSpPr>
            <p:nvPr/>
          </p:nvSpPr>
          <p:spPr bwMode="auto">
            <a:xfrm>
              <a:off x="2667000" y="2895600"/>
              <a:ext cx="114300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6" name="Line 90"/>
            <p:cNvSpPr>
              <a:spLocks noChangeShapeType="1"/>
            </p:cNvSpPr>
            <p:nvPr/>
          </p:nvSpPr>
          <p:spPr bwMode="auto">
            <a:xfrm>
              <a:off x="2667000" y="2895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7" name="Text Box 91"/>
            <p:cNvSpPr txBox="1">
              <a:spLocks noChangeArrowheads="1"/>
            </p:cNvSpPr>
            <p:nvPr/>
          </p:nvSpPr>
          <p:spPr bwMode="auto">
            <a:xfrm>
              <a:off x="1066800" y="1981200"/>
              <a:ext cx="1143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State 1</a:t>
              </a:r>
            </a:p>
          </p:txBody>
        </p:sp>
        <p:sp>
          <p:nvSpPr>
            <p:cNvPr id="48" name="Text Box 92"/>
            <p:cNvSpPr txBox="1">
              <a:spLocks noChangeArrowheads="1"/>
            </p:cNvSpPr>
            <p:nvPr/>
          </p:nvSpPr>
          <p:spPr bwMode="auto">
            <a:xfrm>
              <a:off x="1066800" y="2743200"/>
              <a:ext cx="1143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State 2</a:t>
              </a:r>
            </a:p>
          </p:txBody>
        </p:sp>
        <p:sp>
          <p:nvSpPr>
            <p:cNvPr id="49" name="Text Box 93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1143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State 3</a:t>
              </a:r>
            </a:p>
          </p:txBody>
        </p:sp>
        <p:sp>
          <p:nvSpPr>
            <p:cNvPr id="50" name="Text Box 94"/>
            <p:cNvSpPr txBox="1">
              <a:spLocks noChangeArrowheads="1"/>
            </p:cNvSpPr>
            <p:nvPr/>
          </p:nvSpPr>
          <p:spPr bwMode="auto">
            <a:xfrm>
              <a:off x="1066800" y="4267200"/>
              <a:ext cx="1143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State 4</a:t>
              </a:r>
            </a:p>
          </p:txBody>
        </p:sp>
        <p:sp>
          <p:nvSpPr>
            <p:cNvPr id="51" name="Text Box 95"/>
            <p:cNvSpPr txBox="1">
              <a:spLocks noChangeArrowheads="1"/>
            </p:cNvSpPr>
            <p:nvPr/>
          </p:nvSpPr>
          <p:spPr bwMode="auto">
            <a:xfrm>
              <a:off x="1066800" y="5181600"/>
              <a:ext cx="1143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State 5</a:t>
              </a:r>
            </a:p>
          </p:txBody>
        </p:sp>
        <p:sp>
          <p:nvSpPr>
            <p:cNvPr id="52" name="Text Box 96"/>
            <p:cNvSpPr txBox="1">
              <a:spLocks noChangeArrowheads="1"/>
            </p:cNvSpPr>
            <p:nvPr/>
          </p:nvSpPr>
          <p:spPr bwMode="auto">
            <a:xfrm>
              <a:off x="1828800" y="1600200"/>
              <a:ext cx="1524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Observation 1</a:t>
              </a:r>
            </a:p>
          </p:txBody>
        </p:sp>
        <p:sp>
          <p:nvSpPr>
            <p:cNvPr id="53" name="Text Box 98"/>
            <p:cNvSpPr txBox="1">
              <a:spLocks noChangeArrowheads="1"/>
            </p:cNvSpPr>
            <p:nvPr/>
          </p:nvSpPr>
          <p:spPr bwMode="auto">
            <a:xfrm>
              <a:off x="3352800" y="1600200"/>
              <a:ext cx="1524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Observation 2</a:t>
              </a:r>
            </a:p>
          </p:txBody>
        </p:sp>
        <p:sp>
          <p:nvSpPr>
            <p:cNvPr id="54" name="Text Box 99"/>
            <p:cNvSpPr txBox="1">
              <a:spLocks noChangeArrowheads="1"/>
            </p:cNvSpPr>
            <p:nvPr/>
          </p:nvSpPr>
          <p:spPr bwMode="auto">
            <a:xfrm>
              <a:off x="4876800" y="1600200"/>
              <a:ext cx="1524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Observation 3</a:t>
              </a:r>
            </a:p>
          </p:txBody>
        </p:sp>
        <p:sp>
          <p:nvSpPr>
            <p:cNvPr id="55" name="Text Box 100"/>
            <p:cNvSpPr txBox="1">
              <a:spLocks noChangeArrowheads="1"/>
            </p:cNvSpPr>
            <p:nvPr/>
          </p:nvSpPr>
          <p:spPr bwMode="auto">
            <a:xfrm>
              <a:off x="6477000" y="1600200"/>
              <a:ext cx="1524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Observation 4</a:t>
              </a:r>
            </a:p>
          </p:txBody>
        </p:sp>
        <p:sp>
          <p:nvSpPr>
            <p:cNvPr id="56" name="Text Box 101"/>
            <p:cNvSpPr txBox="1">
              <a:spLocks noChangeArrowheads="1"/>
            </p:cNvSpPr>
            <p:nvPr/>
          </p:nvSpPr>
          <p:spPr bwMode="auto">
            <a:xfrm>
              <a:off x="2971800" y="19050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dirty="0"/>
                <a:t>0.4</a:t>
              </a:r>
            </a:p>
          </p:txBody>
        </p:sp>
        <p:sp>
          <p:nvSpPr>
            <p:cNvPr id="57" name="Text Box 102"/>
            <p:cNvSpPr txBox="1">
              <a:spLocks noChangeArrowheads="1"/>
            </p:cNvSpPr>
            <p:nvPr/>
          </p:nvSpPr>
          <p:spPr bwMode="auto">
            <a:xfrm>
              <a:off x="3505200" y="25146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0.6</a:t>
              </a:r>
            </a:p>
          </p:txBody>
        </p:sp>
        <p:sp>
          <p:nvSpPr>
            <p:cNvPr id="58" name="Text Box 103"/>
            <p:cNvSpPr txBox="1">
              <a:spLocks noChangeArrowheads="1"/>
            </p:cNvSpPr>
            <p:nvPr/>
          </p:nvSpPr>
          <p:spPr bwMode="auto">
            <a:xfrm>
              <a:off x="2743200" y="2438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59" name="Text Box 104"/>
            <p:cNvSpPr txBox="1">
              <a:spLocks noChangeArrowheads="1"/>
            </p:cNvSpPr>
            <p:nvPr/>
          </p:nvSpPr>
          <p:spPr bwMode="auto">
            <a:xfrm>
              <a:off x="3048000" y="2667000"/>
              <a:ext cx="3810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60" name="Text Box 105"/>
            <p:cNvSpPr txBox="1">
              <a:spLocks noChangeArrowheads="1"/>
            </p:cNvSpPr>
            <p:nvPr/>
          </p:nvSpPr>
          <p:spPr bwMode="auto">
            <a:xfrm>
              <a:off x="3276600" y="31242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61" name="Text Box 106"/>
            <p:cNvSpPr txBox="1">
              <a:spLocks noChangeArrowheads="1"/>
            </p:cNvSpPr>
            <p:nvPr/>
          </p:nvSpPr>
          <p:spPr bwMode="auto">
            <a:xfrm>
              <a:off x="3429000" y="37338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62" name="Text Box 107"/>
            <p:cNvSpPr txBox="1">
              <a:spLocks noChangeArrowheads="1"/>
            </p:cNvSpPr>
            <p:nvPr/>
          </p:nvSpPr>
          <p:spPr bwMode="auto">
            <a:xfrm>
              <a:off x="3581400" y="4724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63" name="Text Box 115"/>
            <p:cNvSpPr txBox="1">
              <a:spLocks noChangeArrowheads="1"/>
            </p:cNvSpPr>
            <p:nvPr/>
          </p:nvSpPr>
          <p:spPr bwMode="auto">
            <a:xfrm>
              <a:off x="4648200" y="19050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0.45</a:t>
              </a:r>
            </a:p>
          </p:txBody>
        </p:sp>
        <p:sp>
          <p:nvSpPr>
            <p:cNvPr id="64" name="Text Box 116"/>
            <p:cNvSpPr txBox="1">
              <a:spLocks noChangeArrowheads="1"/>
            </p:cNvSpPr>
            <p:nvPr/>
          </p:nvSpPr>
          <p:spPr bwMode="auto">
            <a:xfrm>
              <a:off x="5181600" y="25146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0.55</a:t>
              </a:r>
            </a:p>
          </p:txBody>
        </p:sp>
        <p:sp>
          <p:nvSpPr>
            <p:cNvPr id="65" name="Text Box 117"/>
            <p:cNvSpPr txBox="1">
              <a:spLocks noChangeArrowheads="1"/>
            </p:cNvSpPr>
            <p:nvPr/>
          </p:nvSpPr>
          <p:spPr bwMode="auto">
            <a:xfrm>
              <a:off x="4419600" y="2438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66" name="Text Box 118"/>
            <p:cNvSpPr txBox="1">
              <a:spLocks noChangeArrowheads="1"/>
            </p:cNvSpPr>
            <p:nvPr/>
          </p:nvSpPr>
          <p:spPr bwMode="auto">
            <a:xfrm>
              <a:off x="4724400" y="2667000"/>
              <a:ext cx="3810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0.3</a:t>
              </a:r>
            </a:p>
          </p:txBody>
        </p:sp>
        <p:sp>
          <p:nvSpPr>
            <p:cNvPr id="67" name="Text Box 119"/>
            <p:cNvSpPr txBox="1">
              <a:spLocks noChangeArrowheads="1"/>
            </p:cNvSpPr>
            <p:nvPr/>
          </p:nvSpPr>
          <p:spPr bwMode="auto">
            <a:xfrm>
              <a:off x="4953000" y="31242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0.1</a:t>
              </a:r>
            </a:p>
          </p:txBody>
        </p:sp>
        <p:sp>
          <p:nvSpPr>
            <p:cNvPr id="68" name="Text Box 120"/>
            <p:cNvSpPr txBox="1">
              <a:spLocks noChangeArrowheads="1"/>
            </p:cNvSpPr>
            <p:nvPr/>
          </p:nvSpPr>
          <p:spPr bwMode="auto">
            <a:xfrm>
              <a:off x="5105400" y="37338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0.1</a:t>
              </a:r>
            </a:p>
          </p:txBody>
        </p:sp>
        <p:sp>
          <p:nvSpPr>
            <p:cNvPr id="69" name="Text Box 121"/>
            <p:cNvSpPr txBox="1">
              <a:spLocks noChangeArrowheads="1"/>
            </p:cNvSpPr>
            <p:nvPr/>
          </p:nvSpPr>
          <p:spPr bwMode="auto">
            <a:xfrm>
              <a:off x="5257800" y="4724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0.3</a:t>
              </a:r>
            </a:p>
          </p:txBody>
        </p:sp>
        <p:sp>
          <p:nvSpPr>
            <p:cNvPr id="70" name="Text Box 122"/>
            <p:cNvSpPr txBox="1">
              <a:spLocks noChangeArrowheads="1"/>
            </p:cNvSpPr>
            <p:nvPr/>
          </p:nvSpPr>
          <p:spPr bwMode="auto">
            <a:xfrm>
              <a:off x="6248400" y="19050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0.5</a:t>
              </a:r>
            </a:p>
          </p:txBody>
        </p:sp>
        <p:sp>
          <p:nvSpPr>
            <p:cNvPr id="71" name="Text Box 123"/>
            <p:cNvSpPr txBox="1">
              <a:spLocks noChangeArrowheads="1"/>
            </p:cNvSpPr>
            <p:nvPr/>
          </p:nvSpPr>
          <p:spPr bwMode="auto">
            <a:xfrm>
              <a:off x="6781800" y="25146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0.5</a:t>
              </a:r>
            </a:p>
          </p:txBody>
        </p:sp>
        <p:sp>
          <p:nvSpPr>
            <p:cNvPr id="72" name="Text Box 124"/>
            <p:cNvSpPr txBox="1">
              <a:spLocks noChangeArrowheads="1"/>
            </p:cNvSpPr>
            <p:nvPr/>
          </p:nvSpPr>
          <p:spPr bwMode="auto">
            <a:xfrm>
              <a:off x="6019800" y="2438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0.1</a:t>
              </a:r>
            </a:p>
          </p:txBody>
        </p:sp>
        <p:sp>
          <p:nvSpPr>
            <p:cNvPr id="73" name="Text Box 125"/>
            <p:cNvSpPr txBox="1">
              <a:spLocks noChangeArrowheads="1"/>
            </p:cNvSpPr>
            <p:nvPr/>
          </p:nvSpPr>
          <p:spPr bwMode="auto">
            <a:xfrm>
              <a:off x="6324600" y="2667000"/>
              <a:ext cx="3810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0.3</a:t>
              </a:r>
            </a:p>
          </p:txBody>
        </p:sp>
        <p:sp>
          <p:nvSpPr>
            <p:cNvPr id="74" name="Text Box 126"/>
            <p:cNvSpPr txBox="1">
              <a:spLocks noChangeArrowheads="1"/>
            </p:cNvSpPr>
            <p:nvPr/>
          </p:nvSpPr>
          <p:spPr bwMode="auto">
            <a:xfrm>
              <a:off x="6553200" y="31242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75" name="Text Box 127"/>
            <p:cNvSpPr txBox="1">
              <a:spLocks noChangeArrowheads="1"/>
            </p:cNvSpPr>
            <p:nvPr/>
          </p:nvSpPr>
          <p:spPr bwMode="auto">
            <a:xfrm>
              <a:off x="6705600" y="37338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76" name="Text Box 128"/>
            <p:cNvSpPr txBox="1">
              <a:spLocks noChangeArrowheads="1"/>
            </p:cNvSpPr>
            <p:nvPr/>
          </p:nvSpPr>
          <p:spPr bwMode="auto">
            <a:xfrm>
              <a:off x="6858000" y="4724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</p:grpSp>
      <p:sp>
        <p:nvSpPr>
          <p:cNvPr id="77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78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27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52610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Label Bias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5638800"/>
            <a:ext cx="4321175" cy="838200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sz="2000" dirty="0"/>
              <a:t>Probability of path </a:t>
            </a:r>
            <a:r>
              <a:rPr lang="en-US" sz="2000" dirty="0" smtClean="0"/>
              <a:t>2-</a:t>
            </a:r>
            <a:r>
              <a:rPr lang="en-US" sz="2000" dirty="0"/>
              <a:t>&gt; </a:t>
            </a:r>
            <a:r>
              <a:rPr lang="en-US" sz="2000" dirty="0" smtClean="0"/>
              <a:t>2-</a:t>
            </a:r>
            <a:r>
              <a:rPr lang="en-US" sz="2000" dirty="0"/>
              <a:t>&gt; </a:t>
            </a:r>
            <a:r>
              <a:rPr lang="en-US" sz="2000" dirty="0" smtClean="0"/>
              <a:t>2-</a:t>
            </a:r>
            <a:r>
              <a:rPr lang="en-US" sz="2000" dirty="0"/>
              <a:t>&gt; </a:t>
            </a:r>
            <a:r>
              <a:rPr lang="en-US" sz="2000" dirty="0" smtClean="0"/>
              <a:t>2:</a:t>
            </a:r>
            <a:endParaRPr 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0.2 </a:t>
            </a:r>
            <a:r>
              <a:rPr lang="en-US" sz="2000" dirty="0"/>
              <a:t>x </a:t>
            </a:r>
            <a:r>
              <a:rPr lang="en-US" sz="2000" dirty="0" smtClean="0"/>
              <a:t>0.3 </a:t>
            </a:r>
            <a:r>
              <a:rPr lang="en-US" sz="2000" dirty="0"/>
              <a:t>x </a:t>
            </a:r>
            <a:r>
              <a:rPr lang="en-US" sz="2000" dirty="0" smtClean="0"/>
              <a:t>0.3 </a:t>
            </a:r>
            <a:r>
              <a:rPr lang="en-US" sz="2000" dirty="0"/>
              <a:t>= </a:t>
            </a:r>
            <a:r>
              <a:rPr lang="en-US" sz="2000" dirty="0" smtClean="0"/>
              <a:t>0.018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1524000"/>
            <a:ext cx="6934200" cy="4038600"/>
            <a:chOff x="1066800" y="1600200"/>
            <a:chExt cx="6934200" cy="4038600"/>
          </a:xfrm>
        </p:grpSpPr>
        <p:sp>
          <p:nvSpPr>
            <p:cNvPr id="6" name="Oval 37"/>
            <p:cNvSpPr>
              <a:spLocks noChangeArrowheads="1"/>
            </p:cNvSpPr>
            <p:nvPr/>
          </p:nvSpPr>
          <p:spPr bwMode="auto">
            <a:xfrm>
              <a:off x="2286000" y="2667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" name="Oval 41"/>
            <p:cNvSpPr>
              <a:spLocks noChangeArrowheads="1"/>
            </p:cNvSpPr>
            <p:nvPr/>
          </p:nvSpPr>
          <p:spPr bwMode="auto">
            <a:xfrm>
              <a:off x="2286000" y="3429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Oval 42"/>
            <p:cNvSpPr>
              <a:spLocks noChangeArrowheads="1"/>
            </p:cNvSpPr>
            <p:nvPr/>
          </p:nvSpPr>
          <p:spPr bwMode="auto">
            <a:xfrm>
              <a:off x="22860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2286000" y="510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Oval 44"/>
            <p:cNvSpPr>
              <a:spLocks noChangeArrowheads="1"/>
            </p:cNvSpPr>
            <p:nvPr/>
          </p:nvSpPr>
          <p:spPr bwMode="auto">
            <a:xfrm>
              <a:off x="2286000" y="1905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" name="Oval 45"/>
            <p:cNvSpPr>
              <a:spLocks noChangeArrowheads="1"/>
            </p:cNvSpPr>
            <p:nvPr/>
          </p:nvSpPr>
          <p:spPr bwMode="auto">
            <a:xfrm>
              <a:off x="3886200" y="2667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" name="Oval 46"/>
            <p:cNvSpPr>
              <a:spLocks noChangeArrowheads="1"/>
            </p:cNvSpPr>
            <p:nvPr/>
          </p:nvSpPr>
          <p:spPr bwMode="auto">
            <a:xfrm>
              <a:off x="3886200" y="3429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3" name="Oval 47"/>
            <p:cNvSpPr>
              <a:spLocks noChangeArrowheads="1"/>
            </p:cNvSpPr>
            <p:nvPr/>
          </p:nvSpPr>
          <p:spPr bwMode="auto">
            <a:xfrm>
              <a:off x="38862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" name="Oval 48"/>
            <p:cNvSpPr>
              <a:spLocks noChangeArrowheads="1"/>
            </p:cNvSpPr>
            <p:nvPr/>
          </p:nvSpPr>
          <p:spPr bwMode="auto">
            <a:xfrm>
              <a:off x="3886200" y="510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Oval 49"/>
            <p:cNvSpPr>
              <a:spLocks noChangeArrowheads="1"/>
            </p:cNvSpPr>
            <p:nvPr/>
          </p:nvSpPr>
          <p:spPr bwMode="auto">
            <a:xfrm>
              <a:off x="3886200" y="1905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5486400" y="2667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7" name="Oval 51"/>
            <p:cNvSpPr>
              <a:spLocks noChangeArrowheads="1"/>
            </p:cNvSpPr>
            <p:nvPr/>
          </p:nvSpPr>
          <p:spPr bwMode="auto">
            <a:xfrm>
              <a:off x="5486400" y="3429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" name="Oval 52"/>
            <p:cNvSpPr>
              <a:spLocks noChangeArrowheads="1"/>
            </p:cNvSpPr>
            <p:nvPr/>
          </p:nvSpPr>
          <p:spPr bwMode="auto">
            <a:xfrm>
              <a:off x="54864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9" name="Oval 53"/>
            <p:cNvSpPr>
              <a:spLocks noChangeArrowheads="1"/>
            </p:cNvSpPr>
            <p:nvPr/>
          </p:nvSpPr>
          <p:spPr bwMode="auto">
            <a:xfrm>
              <a:off x="5486400" y="510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0" name="Oval 54"/>
            <p:cNvSpPr>
              <a:spLocks noChangeArrowheads="1"/>
            </p:cNvSpPr>
            <p:nvPr/>
          </p:nvSpPr>
          <p:spPr bwMode="auto">
            <a:xfrm>
              <a:off x="5486400" y="1905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1" name="Oval 55"/>
            <p:cNvSpPr>
              <a:spLocks noChangeArrowheads="1"/>
            </p:cNvSpPr>
            <p:nvPr/>
          </p:nvSpPr>
          <p:spPr bwMode="auto">
            <a:xfrm>
              <a:off x="70866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2" name="Oval 56"/>
            <p:cNvSpPr>
              <a:spLocks noChangeArrowheads="1"/>
            </p:cNvSpPr>
            <p:nvPr/>
          </p:nvSpPr>
          <p:spPr bwMode="auto">
            <a:xfrm>
              <a:off x="7086600" y="3505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3" name="Oval 57"/>
            <p:cNvSpPr>
              <a:spLocks noChangeArrowheads="1"/>
            </p:cNvSpPr>
            <p:nvPr/>
          </p:nvSpPr>
          <p:spPr bwMode="auto">
            <a:xfrm>
              <a:off x="7086600" y="4343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4" name="Oval 58"/>
            <p:cNvSpPr>
              <a:spLocks noChangeArrowheads="1"/>
            </p:cNvSpPr>
            <p:nvPr/>
          </p:nvSpPr>
          <p:spPr bwMode="auto">
            <a:xfrm>
              <a:off x="7086600" y="5181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5" name="Oval 59"/>
            <p:cNvSpPr>
              <a:spLocks noChangeArrowheads="1"/>
            </p:cNvSpPr>
            <p:nvPr/>
          </p:nvSpPr>
          <p:spPr bwMode="auto">
            <a:xfrm>
              <a:off x="7086600" y="198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6" name="Line 70"/>
            <p:cNvSpPr>
              <a:spLocks noChangeShapeType="1"/>
            </p:cNvSpPr>
            <p:nvPr/>
          </p:nvSpPr>
          <p:spPr bwMode="auto">
            <a:xfrm>
              <a:off x="2743200" y="2133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7" name="Line 71"/>
            <p:cNvSpPr>
              <a:spLocks noChangeShapeType="1"/>
            </p:cNvSpPr>
            <p:nvPr/>
          </p:nvSpPr>
          <p:spPr bwMode="auto">
            <a:xfrm>
              <a:off x="2743200" y="2133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" name="Line 72"/>
            <p:cNvSpPr>
              <a:spLocks noChangeShapeType="1"/>
            </p:cNvSpPr>
            <p:nvPr/>
          </p:nvSpPr>
          <p:spPr bwMode="auto">
            <a:xfrm>
              <a:off x="4343400" y="2133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9" name="Line 73"/>
            <p:cNvSpPr>
              <a:spLocks noChangeShapeType="1"/>
            </p:cNvSpPr>
            <p:nvPr/>
          </p:nvSpPr>
          <p:spPr bwMode="auto">
            <a:xfrm>
              <a:off x="4343400" y="2133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0" name="Line 74"/>
            <p:cNvSpPr>
              <a:spLocks noChangeShapeType="1"/>
            </p:cNvSpPr>
            <p:nvPr/>
          </p:nvSpPr>
          <p:spPr bwMode="auto">
            <a:xfrm>
              <a:off x="5943600" y="2133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1" name="Line 75"/>
            <p:cNvSpPr>
              <a:spLocks noChangeShapeType="1"/>
            </p:cNvSpPr>
            <p:nvPr/>
          </p:nvSpPr>
          <p:spPr bwMode="auto">
            <a:xfrm>
              <a:off x="5943600" y="2133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2" name="Line 76"/>
            <p:cNvSpPr>
              <a:spLocks noChangeShapeType="1"/>
            </p:cNvSpPr>
            <p:nvPr/>
          </p:nvSpPr>
          <p:spPr bwMode="auto">
            <a:xfrm flipV="1">
              <a:off x="4343400" y="2209800"/>
              <a:ext cx="1143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3" name="Line 77"/>
            <p:cNvSpPr>
              <a:spLocks noChangeShapeType="1"/>
            </p:cNvSpPr>
            <p:nvPr/>
          </p:nvSpPr>
          <p:spPr bwMode="auto">
            <a:xfrm>
              <a:off x="4343400" y="2895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4" name="Line 78"/>
            <p:cNvSpPr>
              <a:spLocks noChangeShapeType="1"/>
            </p:cNvSpPr>
            <p:nvPr/>
          </p:nvSpPr>
          <p:spPr bwMode="auto">
            <a:xfrm>
              <a:off x="4343400" y="2895600"/>
              <a:ext cx="1143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5" name="Line 79"/>
            <p:cNvSpPr>
              <a:spLocks noChangeShapeType="1"/>
            </p:cNvSpPr>
            <p:nvPr/>
          </p:nvSpPr>
          <p:spPr bwMode="auto">
            <a:xfrm>
              <a:off x="4343400" y="2895600"/>
              <a:ext cx="114300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6" name="Line 80"/>
            <p:cNvSpPr>
              <a:spLocks noChangeShapeType="1"/>
            </p:cNvSpPr>
            <p:nvPr/>
          </p:nvSpPr>
          <p:spPr bwMode="auto">
            <a:xfrm>
              <a:off x="4343400" y="2895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7" name="Line 81"/>
            <p:cNvSpPr>
              <a:spLocks noChangeShapeType="1"/>
            </p:cNvSpPr>
            <p:nvPr/>
          </p:nvSpPr>
          <p:spPr bwMode="auto">
            <a:xfrm flipV="1">
              <a:off x="5943600" y="2209800"/>
              <a:ext cx="1143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8" name="Line 82"/>
            <p:cNvSpPr>
              <a:spLocks noChangeShapeType="1"/>
            </p:cNvSpPr>
            <p:nvPr/>
          </p:nvSpPr>
          <p:spPr bwMode="auto">
            <a:xfrm>
              <a:off x="5943600" y="2895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9" name="Line 83"/>
            <p:cNvSpPr>
              <a:spLocks noChangeShapeType="1"/>
            </p:cNvSpPr>
            <p:nvPr/>
          </p:nvSpPr>
          <p:spPr bwMode="auto">
            <a:xfrm>
              <a:off x="5943600" y="2895600"/>
              <a:ext cx="1143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0" name="Line 84"/>
            <p:cNvSpPr>
              <a:spLocks noChangeShapeType="1"/>
            </p:cNvSpPr>
            <p:nvPr/>
          </p:nvSpPr>
          <p:spPr bwMode="auto">
            <a:xfrm>
              <a:off x="5943600" y="2895600"/>
              <a:ext cx="114300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1" name="Line 85"/>
            <p:cNvSpPr>
              <a:spLocks noChangeShapeType="1"/>
            </p:cNvSpPr>
            <p:nvPr/>
          </p:nvSpPr>
          <p:spPr bwMode="auto">
            <a:xfrm>
              <a:off x="5943600" y="2895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2" name="Line 86"/>
            <p:cNvSpPr>
              <a:spLocks noChangeShapeType="1"/>
            </p:cNvSpPr>
            <p:nvPr/>
          </p:nvSpPr>
          <p:spPr bwMode="auto">
            <a:xfrm flipV="1">
              <a:off x="2667000" y="2209800"/>
              <a:ext cx="1143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" name="Line 87"/>
            <p:cNvSpPr>
              <a:spLocks noChangeShapeType="1"/>
            </p:cNvSpPr>
            <p:nvPr/>
          </p:nvSpPr>
          <p:spPr bwMode="auto">
            <a:xfrm>
              <a:off x="2667000" y="2895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4" name="Line 88"/>
            <p:cNvSpPr>
              <a:spLocks noChangeShapeType="1"/>
            </p:cNvSpPr>
            <p:nvPr/>
          </p:nvSpPr>
          <p:spPr bwMode="auto">
            <a:xfrm>
              <a:off x="2667000" y="2895600"/>
              <a:ext cx="1143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5" name="Line 89"/>
            <p:cNvSpPr>
              <a:spLocks noChangeShapeType="1"/>
            </p:cNvSpPr>
            <p:nvPr/>
          </p:nvSpPr>
          <p:spPr bwMode="auto">
            <a:xfrm>
              <a:off x="2667000" y="2895600"/>
              <a:ext cx="114300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6" name="Line 90"/>
            <p:cNvSpPr>
              <a:spLocks noChangeShapeType="1"/>
            </p:cNvSpPr>
            <p:nvPr/>
          </p:nvSpPr>
          <p:spPr bwMode="auto">
            <a:xfrm>
              <a:off x="2667000" y="2895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7" name="Text Box 91"/>
            <p:cNvSpPr txBox="1">
              <a:spLocks noChangeArrowheads="1"/>
            </p:cNvSpPr>
            <p:nvPr/>
          </p:nvSpPr>
          <p:spPr bwMode="auto">
            <a:xfrm>
              <a:off x="1066800" y="1981200"/>
              <a:ext cx="1143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State 1</a:t>
              </a:r>
            </a:p>
          </p:txBody>
        </p:sp>
        <p:sp>
          <p:nvSpPr>
            <p:cNvPr id="48" name="Text Box 92"/>
            <p:cNvSpPr txBox="1">
              <a:spLocks noChangeArrowheads="1"/>
            </p:cNvSpPr>
            <p:nvPr/>
          </p:nvSpPr>
          <p:spPr bwMode="auto">
            <a:xfrm>
              <a:off x="1066800" y="2743200"/>
              <a:ext cx="1143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State 2</a:t>
              </a:r>
            </a:p>
          </p:txBody>
        </p:sp>
        <p:sp>
          <p:nvSpPr>
            <p:cNvPr id="49" name="Text Box 93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1143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State 3</a:t>
              </a:r>
            </a:p>
          </p:txBody>
        </p:sp>
        <p:sp>
          <p:nvSpPr>
            <p:cNvPr id="50" name="Text Box 94"/>
            <p:cNvSpPr txBox="1">
              <a:spLocks noChangeArrowheads="1"/>
            </p:cNvSpPr>
            <p:nvPr/>
          </p:nvSpPr>
          <p:spPr bwMode="auto">
            <a:xfrm>
              <a:off x="1066800" y="4267200"/>
              <a:ext cx="1143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State 4</a:t>
              </a:r>
            </a:p>
          </p:txBody>
        </p:sp>
        <p:sp>
          <p:nvSpPr>
            <p:cNvPr id="51" name="Text Box 95"/>
            <p:cNvSpPr txBox="1">
              <a:spLocks noChangeArrowheads="1"/>
            </p:cNvSpPr>
            <p:nvPr/>
          </p:nvSpPr>
          <p:spPr bwMode="auto">
            <a:xfrm>
              <a:off x="1066800" y="5181600"/>
              <a:ext cx="1143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State 5</a:t>
              </a:r>
            </a:p>
          </p:txBody>
        </p:sp>
        <p:sp>
          <p:nvSpPr>
            <p:cNvPr id="52" name="Text Box 96"/>
            <p:cNvSpPr txBox="1">
              <a:spLocks noChangeArrowheads="1"/>
            </p:cNvSpPr>
            <p:nvPr/>
          </p:nvSpPr>
          <p:spPr bwMode="auto">
            <a:xfrm>
              <a:off x="1828800" y="1600200"/>
              <a:ext cx="1524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Observation 1</a:t>
              </a:r>
            </a:p>
          </p:txBody>
        </p:sp>
        <p:sp>
          <p:nvSpPr>
            <p:cNvPr id="53" name="Text Box 98"/>
            <p:cNvSpPr txBox="1">
              <a:spLocks noChangeArrowheads="1"/>
            </p:cNvSpPr>
            <p:nvPr/>
          </p:nvSpPr>
          <p:spPr bwMode="auto">
            <a:xfrm>
              <a:off x="3352800" y="1600200"/>
              <a:ext cx="1524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Observation 2</a:t>
              </a:r>
            </a:p>
          </p:txBody>
        </p:sp>
        <p:sp>
          <p:nvSpPr>
            <p:cNvPr id="54" name="Text Box 99"/>
            <p:cNvSpPr txBox="1">
              <a:spLocks noChangeArrowheads="1"/>
            </p:cNvSpPr>
            <p:nvPr/>
          </p:nvSpPr>
          <p:spPr bwMode="auto">
            <a:xfrm>
              <a:off x="4876800" y="1600200"/>
              <a:ext cx="1524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Observation 3</a:t>
              </a:r>
            </a:p>
          </p:txBody>
        </p:sp>
        <p:sp>
          <p:nvSpPr>
            <p:cNvPr id="55" name="Text Box 100"/>
            <p:cNvSpPr txBox="1">
              <a:spLocks noChangeArrowheads="1"/>
            </p:cNvSpPr>
            <p:nvPr/>
          </p:nvSpPr>
          <p:spPr bwMode="auto">
            <a:xfrm>
              <a:off x="6477000" y="1600200"/>
              <a:ext cx="1524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Observation 4</a:t>
              </a:r>
            </a:p>
          </p:txBody>
        </p:sp>
        <p:sp>
          <p:nvSpPr>
            <p:cNvPr id="56" name="Text Box 101"/>
            <p:cNvSpPr txBox="1">
              <a:spLocks noChangeArrowheads="1"/>
            </p:cNvSpPr>
            <p:nvPr/>
          </p:nvSpPr>
          <p:spPr bwMode="auto">
            <a:xfrm>
              <a:off x="2971800" y="19050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dirty="0"/>
                <a:t>0.4</a:t>
              </a:r>
            </a:p>
          </p:txBody>
        </p:sp>
        <p:sp>
          <p:nvSpPr>
            <p:cNvPr id="57" name="Text Box 102"/>
            <p:cNvSpPr txBox="1">
              <a:spLocks noChangeArrowheads="1"/>
            </p:cNvSpPr>
            <p:nvPr/>
          </p:nvSpPr>
          <p:spPr bwMode="auto">
            <a:xfrm>
              <a:off x="3505200" y="25146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0.6</a:t>
              </a:r>
            </a:p>
          </p:txBody>
        </p:sp>
        <p:sp>
          <p:nvSpPr>
            <p:cNvPr id="58" name="Text Box 103"/>
            <p:cNvSpPr txBox="1">
              <a:spLocks noChangeArrowheads="1"/>
            </p:cNvSpPr>
            <p:nvPr/>
          </p:nvSpPr>
          <p:spPr bwMode="auto">
            <a:xfrm>
              <a:off x="2743200" y="2438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59" name="Text Box 104"/>
            <p:cNvSpPr txBox="1">
              <a:spLocks noChangeArrowheads="1"/>
            </p:cNvSpPr>
            <p:nvPr/>
          </p:nvSpPr>
          <p:spPr bwMode="auto">
            <a:xfrm>
              <a:off x="3048000" y="2667000"/>
              <a:ext cx="3810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60" name="Text Box 105"/>
            <p:cNvSpPr txBox="1">
              <a:spLocks noChangeArrowheads="1"/>
            </p:cNvSpPr>
            <p:nvPr/>
          </p:nvSpPr>
          <p:spPr bwMode="auto">
            <a:xfrm>
              <a:off x="3276600" y="31242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61" name="Text Box 106"/>
            <p:cNvSpPr txBox="1">
              <a:spLocks noChangeArrowheads="1"/>
            </p:cNvSpPr>
            <p:nvPr/>
          </p:nvSpPr>
          <p:spPr bwMode="auto">
            <a:xfrm>
              <a:off x="3429000" y="37338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62" name="Text Box 107"/>
            <p:cNvSpPr txBox="1">
              <a:spLocks noChangeArrowheads="1"/>
            </p:cNvSpPr>
            <p:nvPr/>
          </p:nvSpPr>
          <p:spPr bwMode="auto">
            <a:xfrm>
              <a:off x="3581400" y="4724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63" name="Text Box 115"/>
            <p:cNvSpPr txBox="1">
              <a:spLocks noChangeArrowheads="1"/>
            </p:cNvSpPr>
            <p:nvPr/>
          </p:nvSpPr>
          <p:spPr bwMode="auto">
            <a:xfrm>
              <a:off x="4648200" y="19050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0.45</a:t>
              </a:r>
            </a:p>
          </p:txBody>
        </p:sp>
        <p:sp>
          <p:nvSpPr>
            <p:cNvPr id="64" name="Text Box 116"/>
            <p:cNvSpPr txBox="1">
              <a:spLocks noChangeArrowheads="1"/>
            </p:cNvSpPr>
            <p:nvPr/>
          </p:nvSpPr>
          <p:spPr bwMode="auto">
            <a:xfrm>
              <a:off x="5181600" y="25146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0.55</a:t>
              </a:r>
            </a:p>
          </p:txBody>
        </p:sp>
        <p:sp>
          <p:nvSpPr>
            <p:cNvPr id="65" name="Text Box 117"/>
            <p:cNvSpPr txBox="1">
              <a:spLocks noChangeArrowheads="1"/>
            </p:cNvSpPr>
            <p:nvPr/>
          </p:nvSpPr>
          <p:spPr bwMode="auto">
            <a:xfrm>
              <a:off x="4419600" y="2438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66" name="Text Box 118"/>
            <p:cNvSpPr txBox="1">
              <a:spLocks noChangeArrowheads="1"/>
            </p:cNvSpPr>
            <p:nvPr/>
          </p:nvSpPr>
          <p:spPr bwMode="auto">
            <a:xfrm>
              <a:off x="4724400" y="2667000"/>
              <a:ext cx="3810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0.3</a:t>
              </a:r>
            </a:p>
          </p:txBody>
        </p:sp>
        <p:sp>
          <p:nvSpPr>
            <p:cNvPr id="67" name="Text Box 119"/>
            <p:cNvSpPr txBox="1">
              <a:spLocks noChangeArrowheads="1"/>
            </p:cNvSpPr>
            <p:nvPr/>
          </p:nvSpPr>
          <p:spPr bwMode="auto">
            <a:xfrm>
              <a:off x="4953000" y="31242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0.1</a:t>
              </a:r>
            </a:p>
          </p:txBody>
        </p:sp>
        <p:sp>
          <p:nvSpPr>
            <p:cNvPr id="68" name="Text Box 120"/>
            <p:cNvSpPr txBox="1">
              <a:spLocks noChangeArrowheads="1"/>
            </p:cNvSpPr>
            <p:nvPr/>
          </p:nvSpPr>
          <p:spPr bwMode="auto">
            <a:xfrm>
              <a:off x="5105400" y="37338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0.1</a:t>
              </a:r>
            </a:p>
          </p:txBody>
        </p:sp>
        <p:sp>
          <p:nvSpPr>
            <p:cNvPr id="69" name="Text Box 121"/>
            <p:cNvSpPr txBox="1">
              <a:spLocks noChangeArrowheads="1"/>
            </p:cNvSpPr>
            <p:nvPr/>
          </p:nvSpPr>
          <p:spPr bwMode="auto">
            <a:xfrm>
              <a:off x="5257800" y="4724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0.3</a:t>
              </a:r>
            </a:p>
          </p:txBody>
        </p:sp>
        <p:sp>
          <p:nvSpPr>
            <p:cNvPr id="70" name="Text Box 122"/>
            <p:cNvSpPr txBox="1">
              <a:spLocks noChangeArrowheads="1"/>
            </p:cNvSpPr>
            <p:nvPr/>
          </p:nvSpPr>
          <p:spPr bwMode="auto">
            <a:xfrm>
              <a:off x="6248400" y="19050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0.5</a:t>
              </a:r>
            </a:p>
          </p:txBody>
        </p:sp>
        <p:sp>
          <p:nvSpPr>
            <p:cNvPr id="71" name="Text Box 123"/>
            <p:cNvSpPr txBox="1">
              <a:spLocks noChangeArrowheads="1"/>
            </p:cNvSpPr>
            <p:nvPr/>
          </p:nvSpPr>
          <p:spPr bwMode="auto">
            <a:xfrm>
              <a:off x="6781800" y="25146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0.5</a:t>
              </a:r>
            </a:p>
          </p:txBody>
        </p:sp>
        <p:sp>
          <p:nvSpPr>
            <p:cNvPr id="72" name="Text Box 124"/>
            <p:cNvSpPr txBox="1">
              <a:spLocks noChangeArrowheads="1"/>
            </p:cNvSpPr>
            <p:nvPr/>
          </p:nvSpPr>
          <p:spPr bwMode="auto">
            <a:xfrm>
              <a:off x="6019800" y="2438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0.1</a:t>
              </a:r>
            </a:p>
          </p:txBody>
        </p:sp>
        <p:sp>
          <p:nvSpPr>
            <p:cNvPr id="73" name="Text Box 125"/>
            <p:cNvSpPr txBox="1">
              <a:spLocks noChangeArrowheads="1"/>
            </p:cNvSpPr>
            <p:nvPr/>
          </p:nvSpPr>
          <p:spPr bwMode="auto">
            <a:xfrm>
              <a:off x="6324600" y="2667000"/>
              <a:ext cx="3810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0.3</a:t>
              </a:r>
            </a:p>
          </p:txBody>
        </p:sp>
        <p:sp>
          <p:nvSpPr>
            <p:cNvPr id="74" name="Text Box 126"/>
            <p:cNvSpPr txBox="1">
              <a:spLocks noChangeArrowheads="1"/>
            </p:cNvSpPr>
            <p:nvPr/>
          </p:nvSpPr>
          <p:spPr bwMode="auto">
            <a:xfrm>
              <a:off x="6553200" y="31242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75" name="Text Box 127"/>
            <p:cNvSpPr txBox="1">
              <a:spLocks noChangeArrowheads="1"/>
            </p:cNvSpPr>
            <p:nvPr/>
          </p:nvSpPr>
          <p:spPr bwMode="auto">
            <a:xfrm>
              <a:off x="6705600" y="37338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76" name="Text Box 128"/>
            <p:cNvSpPr txBox="1">
              <a:spLocks noChangeArrowheads="1"/>
            </p:cNvSpPr>
            <p:nvPr/>
          </p:nvSpPr>
          <p:spPr bwMode="auto">
            <a:xfrm>
              <a:off x="6858000" y="4724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953000" y="5562600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 paths: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1-&gt;1-&gt;1-&gt;1:  0.09</a:t>
            </a:r>
            <a:endParaRPr lang="en-US" dirty="0"/>
          </a:p>
        </p:txBody>
      </p:sp>
      <p:sp>
        <p:nvSpPr>
          <p:cNvPr id="79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80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28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11284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Label Bias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5638800"/>
            <a:ext cx="4321175" cy="838200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sz="2000" dirty="0"/>
              <a:t>Probability of path 1</a:t>
            </a:r>
            <a:r>
              <a:rPr lang="en-US" sz="2000" dirty="0" smtClean="0"/>
              <a:t>-</a:t>
            </a:r>
            <a:r>
              <a:rPr lang="en-US" sz="2000" dirty="0"/>
              <a:t>&gt; </a:t>
            </a:r>
            <a:r>
              <a:rPr lang="en-US" sz="2000" dirty="0" smtClean="0"/>
              <a:t>2-</a:t>
            </a:r>
            <a:r>
              <a:rPr lang="en-US" sz="2000" dirty="0"/>
              <a:t>&gt; 1</a:t>
            </a:r>
            <a:r>
              <a:rPr lang="en-US" sz="2000" dirty="0" smtClean="0"/>
              <a:t>-</a:t>
            </a:r>
            <a:r>
              <a:rPr lang="en-US" sz="2000" dirty="0"/>
              <a:t>&gt; </a:t>
            </a:r>
            <a:r>
              <a:rPr lang="en-US" sz="2000" dirty="0" smtClean="0"/>
              <a:t>2:</a:t>
            </a:r>
            <a:endParaRPr 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0.6 </a:t>
            </a:r>
            <a:r>
              <a:rPr lang="en-US" sz="2000" dirty="0"/>
              <a:t>x </a:t>
            </a:r>
            <a:r>
              <a:rPr lang="en-US" sz="2000" dirty="0" smtClean="0"/>
              <a:t>0.2 </a:t>
            </a:r>
            <a:r>
              <a:rPr lang="en-US" sz="2000" dirty="0"/>
              <a:t>x </a:t>
            </a:r>
            <a:r>
              <a:rPr lang="en-US" sz="2000" dirty="0" smtClean="0"/>
              <a:t>0.5 </a:t>
            </a:r>
            <a:r>
              <a:rPr lang="en-US" sz="2000" dirty="0"/>
              <a:t>= </a:t>
            </a:r>
            <a:r>
              <a:rPr lang="en-US" sz="2000" dirty="0" smtClean="0"/>
              <a:t>0.06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1524000"/>
            <a:ext cx="6934200" cy="4038600"/>
            <a:chOff x="1066800" y="1600200"/>
            <a:chExt cx="6934200" cy="4038600"/>
          </a:xfrm>
        </p:grpSpPr>
        <p:sp>
          <p:nvSpPr>
            <p:cNvPr id="6" name="Oval 37"/>
            <p:cNvSpPr>
              <a:spLocks noChangeArrowheads="1"/>
            </p:cNvSpPr>
            <p:nvPr/>
          </p:nvSpPr>
          <p:spPr bwMode="auto">
            <a:xfrm>
              <a:off x="2286000" y="2667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" name="Oval 41"/>
            <p:cNvSpPr>
              <a:spLocks noChangeArrowheads="1"/>
            </p:cNvSpPr>
            <p:nvPr/>
          </p:nvSpPr>
          <p:spPr bwMode="auto">
            <a:xfrm>
              <a:off x="2286000" y="3429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Oval 42"/>
            <p:cNvSpPr>
              <a:spLocks noChangeArrowheads="1"/>
            </p:cNvSpPr>
            <p:nvPr/>
          </p:nvSpPr>
          <p:spPr bwMode="auto">
            <a:xfrm>
              <a:off x="22860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2286000" y="510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Oval 44"/>
            <p:cNvSpPr>
              <a:spLocks noChangeArrowheads="1"/>
            </p:cNvSpPr>
            <p:nvPr/>
          </p:nvSpPr>
          <p:spPr bwMode="auto">
            <a:xfrm>
              <a:off x="2286000" y="1905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" name="Oval 45"/>
            <p:cNvSpPr>
              <a:spLocks noChangeArrowheads="1"/>
            </p:cNvSpPr>
            <p:nvPr/>
          </p:nvSpPr>
          <p:spPr bwMode="auto">
            <a:xfrm>
              <a:off x="3886200" y="2667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" name="Oval 46"/>
            <p:cNvSpPr>
              <a:spLocks noChangeArrowheads="1"/>
            </p:cNvSpPr>
            <p:nvPr/>
          </p:nvSpPr>
          <p:spPr bwMode="auto">
            <a:xfrm>
              <a:off x="3886200" y="3429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3" name="Oval 47"/>
            <p:cNvSpPr>
              <a:spLocks noChangeArrowheads="1"/>
            </p:cNvSpPr>
            <p:nvPr/>
          </p:nvSpPr>
          <p:spPr bwMode="auto">
            <a:xfrm>
              <a:off x="38862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" name="Oval 48"/>
            <p:cNvSpPr>
              <a:spLocks noChangeArrowheads="1"/>
            </p:cNvSpPr>
            <p:nvPr/>
          </p:nvSpPr>
          <p:spPr bwMode="auto">
            <a:xfrm>
              <a:off x="3886200" y="510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Oval 49"/>
            <p:cNvSpPr>
              <a:spLocks noChangeArrowheads="1"/>
            </p:cNvSpPr>
            <p:nvPr/>
          </p:nvSpPr>
          <p:spPr bwMode="auto">
            <a:xfrm>
              <a:off x="3886200" y="1905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5486400" y="2667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7" name="Oval 51"/>
            <p:cNvSpPr>
              <a:spLocks noChangeArrowheads="1"/>
            </p:cNvSpPr>
            <p:nvPr/>
          </p:nvSpPr>
          <p:spPr bwMode="auto">
            <a:xfrm>
              <a:off x="5486400" y="3429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" name="Oval 52"/>
            <p:cNvSpPr>
              <a:spLocks noChangeArrowheads="1"/>
            </p:cNvSpPr>
            <p:nvPr/>
          </p:nvSpPr>
          <p:spPr bwMode="auto">
            <a:xfrm>
              <a:off x="54864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9" name="Oval 53"/>
            <p:cNvSpPr>
              <a:spLocks noChangeArrowheads="1"/>
            </p:cNvSpPr>
            <p:nvPr/>
          </p:nvSpPr>
          <p:spPr bwMode="auto">
            <a:xfrm>
              <a:off x="5486400" y="510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0" name="Oval 54"/>
            <p:cNvSpPr>
              <a:spLocks noChangeArrowheads="1"/>
            </p:cNvSpPr>
            <p:nvPr/>
          </p:nvSpPr>
          <p:spPr bwMode="auto">
            <a:xfrm>
              <a:off x="5486400" y="1905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1" name="Oval 55"/>
            <p:cNvSpPr>
              <a:spLocks noChangeArrowheads="1"/>
            </p:cNvSpPr>
            <p:nvPr/>
          </p:nvSpPr>
          <p:spPr bwMode="auto">
            <a:xfrm>
              <a:off x="70866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2" name="Oval 56"/>
            <p:cNvSpPr>
              <a:spLocks noChangeArrowheads="1"/>
            </p:cNvSpPr>
            <p:nvPr/>
          </p:nvSpPr>
          <p:spPr bwMode="auto">
            <a:xfrm>
              <a:off x="7086600" y="3505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3" name="Oval 57"/>
            <p:cNvSpPr>
              <a:spLocks noChangeArrowheads="1"/>
            </p:cNvSpPr>
            <p:nvPr/>
          </p:nvSpPr>
          <p:spPr bwMode="auto">
            <a:xfrm>
              <a:off x="7086600" y="4343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4" name="Oval 58"/>
            <p:cNvSpPr>
              <a:spLocks noChangeArrowheads="1"/>
            </p:cNvSpPr>
            <p:nvPr/>
          </p:nvSpPr>
          <p:spPr bwMode="auto">
            <a:xfrm>
              <a:off x="7086600" y="5181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5" name="Oval 59"/>
            <p:cNvSpPr>
              <a:spLocks noChangeArrowheads="1"/>
            </p:cNvSpPr>
            <p:nvPr/>
          </p:nvSpPr>
          <p:spPr bwMode="auto">
            <a:xfrm>
              <a:off x="7086600" y="198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6" name="Line 70"/>
            <p:cNvSpPr>
              <a:spLocks noChangeShapeType="1"/>
            </p:cNvSpPr>
            <p:nvPr/>
          </p:nvSpPr>
          <p:spPr bwMode="auto">
            <a:xfrm>
              <a:off x="2743200" y="2133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7" name="Line 71"/>
            <p:cNvSpPr>
              <a:spLocks noChangeShapeType="1"/>
            </p:cNvSpPr>
            <p:nvPr/>
          </p:nvSpPr>
          <p:spPr bwMode="auto">
            <a:xfrm>
              <a:off x="2743200" y="2133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" name="Line 72"/>
            <p:cNvSpPr>
              <a:spLocks noChangeShapeType="1"/>
            </p:cNvSpPr>
            <p:nvPr/>
          </p:nvSpPr>
          <p:spPr bwMode="auto">
            <a:xfrm>
              <a:off x="4343400" y="2133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9" name="Line 73"/>
            <p:cNvSpPr>
              <a:spLocks noChangeShapeType="1"/>
            </p:cNvSpPr>
            <p:nvPr/>
          </p:nvSpPr>
          <p:spPr bwMode="auto">
            <a:xfrm>
              <a:off x="4343400" y="2133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0" name="Line 74"/>
            <p:cNvSpPr>
              <a:spLocks noChangeShapeType="1"/>
            </p:cNvSpPr>
            <p:nvPr/>
          </p:nvSpPr>
          <p:spPr bwMode="auto">
            <a:xfrm>
              <a:off x="5943600" y="2133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1" name="Line 75"/>
            <p:cNvSpPr>
              <a:spLocks noChangeShapeType="1"/>
            </p:cNvSpPr>
            <p:nvPr/>
          </p:nvSpPr>
          <p:spPr bwMode="auto">
            <a:xfrm>
              <a:off x="5943600" y="2133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2" name="Line 76"/>
            <p:cNvSpPr>
              <a:spLocks noChangeShapeType="1"/>
            </p:cNvSpPr>
            <p:nvPr/>
          </p:nvSpPr>
          <p:spPr bwMode="auto">
            <a:xfrm flipV="1">
              <a:off x="4343400" y="2209800"/>
              <a:ext cx="1143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3" name="Line 77"/>
            <p:cNvSpPr>
              <a:spLocks noChangeShapeType="1"/>
            </p:cNvSpPr>
            <p:nvPr/>
          </p:nvSpPr>
          <p:spPr bwMode="auto">
            <a:xfrm>
              <a:off x="4343400" y="2895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4" name="Line 78"/>
            <p:cNvSpPr>
              <a:spLocks noChangeShapeType="1"/>
            </p:cNvSpPr>
            <p:nvPr/>
          </p:nvSpPr>
          <p:spPr bwMode="auto">
            <a:xfrm>
              <a:off x="4343400" y="2895600"/>
              <a:ext cx="1143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5" name="Line 79"/>
            <p:cNvSpPr>
              <a:spLocks noChangeShapeType="1"/>
            </p:cNvSpPr>
            <p:nvPr/>
          </p:nvSpPr>
          <p:spPr bwMode="auto">
            <a:xfrm>
              <a:off x="4343400" y="2895600"/>
              <a:ext cx="114300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6" name="Line 80"/>
            <p:cNvSpPr>
              <a:spLocks noChangeShapeType="1"/>
            </p:cNvSpPr>
            <p:nvPr/>
          </p:nvSpPr>
          <p:spPr bwMode="auto">
            <a:xfrm>
              <a:off x="4343400" y="2895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7" name="Line 81"/>
            <p:cNvSpPr>
              <a:spLocks noChangeShapeType="1"/>
            </p:cNvSpPr>
            <p:nvPr/>
          </p:nvSpPr>
          <p:spPr bwMode="auto">
            <a:xfrm flipV="1">
              <a:off x="5943600" y="2209800"/>
              <a:ext cx="1143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8" name="Line 82"/>
            <p:cNvSpPr>
              <a:spLocks noChangeShapeType="1"/>
            </p:cNvSpPr>
            <p:nvPr/>
          </p:nvSpPr>
          <p:spPr bwMode="auto">
            <a:xfrm>
              <a:off x="5943600" y="2895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9" name="Line 83"/>
            <p:cNvSpPr>
              <a:spLocks noChangeShapeType="1"/>
            </p:cNvSpPr>
            <p:nvPr/>
          </p:nvSpPr>
          <p:spPr bwMode="auto">
            <a:xfrm>
              <a:off x="5943600" y="2895600"/>
              <a:ext cx="1143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0" name="Line 84"/>
            <p:cNvSpPr>
              <a:spLocks noChangeShapeType="1"/>
            </p:cNvSpPr>
            <p:nvPr/>
          </p:nvSpPr>
          <p:spPr bwMode="auto">
            <a:xfrm>
              <a:off x="5943600" y="2895600"/>
              <a:ext cx="114300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1" name="Line 85"/>
            <p:cNvSpPr>
              <a:spLocks noChangeShapeType="1"/>
            </p:cNvSpPr>
            <p:nvPr/>
          </p:nvSpPr>
          <p:spPr bwMode="auto">
            <a:xfrm>
              <a:off x="5943600" y="2895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2" name="Line 86"/>
            <p:cNvSpPr>
              <a:spLocks noChangeShapeType="1"/>
            </p:cNvSpPr>
            <p:nvPr/>
          </p:nvSpPr>
          <p:spPr bwMode="auto">
            <a:xfrm flipV="1">
              <a:off x="2667000" y="2209800"/>
              <a:ext cx="1143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" name="Line 87"/>
            <p:cNvSpPr>
              <a:spLocks noChangeShapeType="1"/>
            </p:cNvSpPr>
            <p:nvPr/>
          </p:nvSpPr>
          <p:spPr bwMode="auto">
            <a:xfrm>
              <a:off x="2667000" y="2895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4" name="Line 88"/>
            <p:cNvSpPr>
              <a:spLocks noChangeShapeType="1"/>
            </p:cNvSpPr>
            <p:nvPr/>
          </p:nvSpPr>
          <p:spPr bwMode="auto">
            <a:xfrm>
              <a:off x="2667000" y="2895600"/>
              <a:ext cx="1143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5" name="Line 89"/>
            <p:cNvSpPr>
              <a:spLocks noChangeShapeType="1"/>
            </p:cNvSpPr>
            <p:nvPr/>
          </p:nvSpPr>
          <p:spPr bwMode="auto">
            <a:xfrm>
              <a:off x="2667000" y="2895600"/>
              <a:ext cx="114300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6" name="Line 90"/>
            <p:cNvSpPr>
              <a:spLocks noChangeShapeType="1"/>
            </p:cNvSpPr>
            <p:nvPr/>
          </p:nvSpPr>
          <p:spPr bwMode="auto">
            <a:xfrm>
              <a:off x="2667000" y="2895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7" name="Text Box 91"/>
            <p:cNvSpPr txBox="1">
              <a:spLocks noChangeArrowheads="1"/>
            </p:cNvSpPr>
            <p:nvPr/>
          </p:nvSpPr>
          <p:spPr bwMode="auto">
            <a:xfrm>
              <a:off x="1066800" y="1981200"/>
              <a:ext cx="1143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State 1</a:t>
              </a:r>
            </a:p>
          </p:txBody>
        </p:sp>
        <p:sp>
          <p:nvSpPr>
            <p:cNvPr id="48" name="Text Box 92"/>
            <p:cNvSpPr txBox="1">
              <a:spLocks noChangeArrowheads="1"/>
            </p:cNvSpPr>
            <p:nvPr/>
          </p:nvSpPr>
          <p:spPr bwMode="auto">
            <a:xfrm>
              <a:off x="1066800" y="2743200"/>
              <a:ext cx="1143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State 2</a:t>
              </a:r>
            </a:p>
          </p:txBody>
        </p:sp>
        <p:sp>
          <p:nvSpPr>
            <p:cNvPr id="49" name="Text Box 93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1143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State 3</a:t>
              </a:r>
            </a:p>
          </p:txBody>
        </p:sp>
        <p:sp>
          <p:nvSpPr>
            <p:cNvPr id="50" name="Text Box 94"/>
            <p:cNvSpPr txBox="1">
              <a:spLocks noChangeArrowheads="1"/>
            </p:cNvSpPr>
            <p:nvPr/>
          </p:nvSpPr>
          <p:spPr bwMode="auto">
            <a:xfrm>
              <a:off x="1066800" y="4267200"/>
              <a:ext cx="1143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State 4</a:t>
              </a:r>
            </a:p>
          </p:txBody>
        </p:sp>
        <p:sp>
          <p:nvSpPr>
            <p:cNvPr id="51" name="Text Box 95"/>
            <p:cNvSpPr txBox="1">
              <a:spLocks noChangeArrowheads="1"/>
            </p:cNvSpPr>
            <p:nvPr/>
          </p:nvSpPr>
          <p:spPr bwMode="auto">
            <a:xfrm>
              <a:off x="1066800" y="5181600"/>
              <a:ext cx="1143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State 5</a:t>
              </a:r>
            </a:p>
          </p:txBody>
        </p:sp>
        <p:sp>
          <p:nvSpPr>
            <p:cNvPr id="52" name="Text Box 96"/>
            <p:cNvSpPr txBox="1">
              <a:spLocks noChangeArrowheads="1"/>
            </p:cNvSpPr>
            <p:nvPr/>
          </p:nvSpPr>
          <p:spPr bwMode="auto">
            <a:xfrm>
              <a:off x="1828800" y="1600200"/>
              <a:ext cx="1524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Observation 1</a:t>
              </a:r>
            </a:p>
          </p:txBody>
        </p:sp>
        <p:sp>
          <p:nvSpPr>
            <p:cNvPr id="53" name="Text Box 98"/>
            <p:cNvSpPr txBox="1">
              <a:spLocks noChangeArrowheads="1"/>
            </p:cNvSpPr>
            <p:nvPr/>
          </p:nvSpPr>
          <p:spPr bwMode="auto">
            <a:xfrm>
              <a:off x="3352800" y="1600200"/>
              <a:ext cx="1524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Observation 2</a:t>
              </a:r>
            </a:p>
          </p:txBody>
        </p:sp>
        <p:sp>
          <p:nvSpPr>
            <p:cNvPr id="54" name="Text Box 99"/>
            <p:cNvSpPr txBox="1">
              <a:spLocks noChangeArrowheads="1"/>
            </p:cNvSpPr>
            <p:nvPr/>
          </p:nvSpPr>
          <p:spPr bwMode="auto">
            <a:xfrm>
              <a:off x="4876800" y="1600200"/>
              <a:ext cx="1524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Observation 3</a:t>
              </a:r>
            </a:p>
          </p:txBody>
        </p:sp>
        <p:sp>
          <p:nvSpPr>
            <p:cNvPr id="55" name="Text Box 100"/>
            <p:cNvSpPr txBox="1">
              <a:spLocks noChangeArrowheads="1"/>
            </p:cNvSpPr>
            <p:nvPr/>
          </p:nvSpPr>
          <p:spPr bwMode="auto">
            <a:xfrm>
              <a:off x="6477000" y="1600200"/>
              <a:ext cx="1524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Observation 4</a:t>
              </a:r>
            </a:p>
          </p:txBody>
        </p:sp>
        <p:sp>
          <p:nvSpPr>
            <p:cNvPr id="56" name="Text Box 101"/>
            <p:cNvSpPr txBox="1">
              <a:spLocks noChangeArrowheads="1"/>
            </p:cNvSpPr>
            <p:nvPr/>
          </p:nvSpPr>
          <p:spPr bwMode="auto">
            <a:xfrm>
              <a:off x="2971800" y="19050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dirty="0"/>
                <a:t>0.4</a:t>
              </a:r>
            </a:p>
          </p:txBody>
        </p:sp>
        <p:sp>
          <p:nvSpPr>
            <p:cNvPr id="57" name="Text Box 102"/>
            <p:cNvSpPr txBox="1">
              <a:spLocks noChangeArrowheads="1"/>
            </p:cNvSpPr>
            <p:nvPr/>
          </p:nvSpPr>
          <p:spPr bwMode="auto">
            <a:xfrm>
              <a:off x="3505200" y="25146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0.6</a:t>
              </a:r>
            </a:p>
          </p:txBody>
        </p:sp>
        <p:sp>
          <p:nvSpPr>
            <p:cNvPr id="58" name="Text Box 103"/>
            <p:cNvSpPr txBox="1">
              <a:spLocks noChangeArrowheads="1"/>
            </p:cNvSpPr>
            <p:nvPr/>
          </p:nvSpPr>
          <p:spPr bwMode="auto">
            <a:xfrm>
              <a:off x="2743200" y="2438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59" name="Text Box 104"/>
            <p:cNvSpPr txBox="1">
              <a:spLocks noChangeArrowheads="1"/>
            </p:cNvSpPr>
            <p:nvPr/>
          </p:nvSpPr>
          <p:spPr bwMode="auto">
            <a:xfrm>
              <a:off x="3048000" y="2667000"/>
              <a:ext cx="3810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60" name="Text Box 105"/>
            <p:cNvSpPr txBox="1">
              <a:spLocks noChangeArrowheads="1"/>
            </p:cNvSpPr>
            <p:nvPr/>
          </p:nvSpPr>
          <p:spPr bwMode="auto">
            <a:xfrm>
              <a:off x="3276600" y="31242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61" name="Text Box 106"/>
            <p:cNvSpPr txBox="1">
              <a:spLocks noChangeArrowheads="1"/>
            </p:cNvSpPr>
            <p:nvPr/>
          </p:nvSpPr>
          <p:spPr bwMode="auto">
            <a:xfrm>
              <a:off x="3429000" y="37338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62" name="Text Box 107"/>
            <p:cNvSpPr txBox="1">
              <a:spLocks noChangeArrowheads="1"/>
            </p:cNvSpPr>
            <p:nvPr/>
          </p:nvSpPr>
          <p:spPr bwMode="auto">
            <a:xfrm>
              <a:off x="3581400" y="4724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63" name="Text Box 115"/>
            <p:cNvSpPr txBox="1">
              <a:spLocks noChangeArrowheads="1"/>
            </p:cNvSpPr>
            <p:nvPr/>
          </p:nvSpPr>
          <p:spPr bwMode="auto">
            <a:xfrm>
              <a:off x="4648200" y="19050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0.45</a:t>
              </a:r>
            </a:p>
          </p:txBody>
        </p:sp>
        <p:sp>
          <p:nvSpPr>
            <p:cNvPr id="64" name="Text Box 116"/>
            <p:cNvSpPr txBox="1">
              <a:spLocks noChangeArrowheads="1"/>
            </p:cNvSpPr>
            <p:nvPr/>
          </p:nvSpPr>
          <p:spPr bwMode="auto">
            <a:xfrm>
              <a:off x="5181600" y="25146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0.55</a:t>
              </a:r>
            </a:p>
          </p:txBody>
        </p:sp>
        <p:sp>
          <p:nvSpPr>
            <p:cNvPr id="65" name="Text Box 117"/>
            <p:cNvSpPr txBox="1">
              <a:spLocks noChangeArrowheads="1"/>
            </p:cNvSpPr>
            <p:nvPr/>
          </p:nvSpPr>
          <p:spPr bwMode="auto">
            <a:xfrm>
              <a:off x="4419600" y="2438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66" name="Text Box 118"/>
            <p:cNvSpPr txBox="1">
              <a:spLocks noChangeArrowheads="1"/>
            </p:cNvSpPr>
            <p:nvPr/>
          </p:nvSpPr>
          <p:spPr bwMode="auto">
            <a:xfrm>
              <a:off x="4724400" y="2667000"/>
              <a:ext cx="3810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0.3</a:t>
              </a:r>
            </a:p>
          </p:txBody>
        </p:sp>
        <p:sp>
          <p:nvSpPr>
            <p:cNvPr id="67" name="Text Box 119"/>
            <p:cNvSpPr txBox="1">
              <a:spLocks noChangeArrowheads="1"/>
            </p:cNvSpPr>
            <p:nvPr/>
          </p:nvSpPr>
          <p:spPr bwMode="auto">
            <a:xfrm>
              <a:off x="4953000" y="31242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0.1</a:t>
              </a:r>
            </a:p>
          </p:txBody>
        </p:sp>
        <p:sp>
          <p:nvSpPr>
            <p:cNvPr id="68" name="Text Box 120"/>
            <p:cNvSpPr txBox="1">
              <a:spLocks noChangeArrowheads="1"/>
            </p:cNvSpPr>
            <p:nvPr/>
          </p:nvSpPr>
          <p:spPr bwMode="auto">
            <a:xfrm>
              <a:off x="5105400" y="37338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0.1</a:t>
              </a:r>
            </a:p>
          </p:txBody>
        </p:sp>
        <p:sp>
          <p:nvSpPr>
            <p:cNvPr id="69" name="Text Box 121"/>
            <p:cNvSpPr txBox="1">
              <a:spLocks noChangeArrowheads="1"/>
            </p:cNvSpPr>
            <p:nvPr/>
          </p:nvSpPr>
          <p:spPr bwMode="auto">
            <a:xfrm>
              <a:off x="5257800" y="4724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0.3</a:t>
              </a:r>
            </a:p>
          </p:txBody>
        </p:sp>
        <p:sp>
          <p:nvSpPr>
            <p:cNvPr id="70" name="Text Box 122"/>
            <p:cNvSpPr txBox="1">
              <a:spLocks noChangeArrowheads="1"/>
            </p:cNvSpPr>
            <p:nvPr/>
          </p:nvSpPr>
          <p:spPr bwMode="auto">
            <a:xfrm>
              <a:off x="6248400" y="19050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0.5</a:t>
              </a:r>
            </a:p>
          </p:txBody>
        </p:sp>
        <p:sp>
          <p:nvSpPr>
            <p:cNvPr id="71" name="Text Box 123"/>
            <p:cNvSpPr txBox="1">
              <a:spLocks noChangeArrowheads="1"/>
            </p:cNvSpPr>
            <p:nvPr/>
          </p:nvSpPr>
          <p:spPr bwMode="auto">
            <a:xfrm>
              <a:off x="6781800" y="25146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0.5</a:t>
              </a:r>
            </a:p>
          </p:txBody>
        </p:sp>
        <p:sp>
          <p:nvSpPr>
            <p:cNvPr id="72" name="Text Box 124"/>
            <p:cNvSpPr txBox="1">
              <a:spLocks noChangeArrowheads="1"/>
            </p:cNvSpPr>
            <p:nvPr/>
          </p:nvSpPr>
          <p:spPr bwMode="auto">
            <a:xfrm>
              <a:off x="6019800" y="2438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0.1</a:t>
              </a:r>
            </a:p>
          </p:txBody>
        </p:sp>
        <p:sp>
          <p:nvSpPr>
            <p:cNvPr id="73" name="Text Box 125"/>
            <p:cNvSpPr txBox="1">
              <a:spLocks noChangeArrowheads="1"/>
            </p:cNvSpPr>
            <p:nvPr/>
          </p:nvSpPr>
          <p:spPr bwMode="auto">
            <a:xfrm>
              <a:off x="6324600" y="2667000"/>
              <a:ext cx="3810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0.3</a:t>
              </a:r>
            </a:p>
          </p:txBody>
        </p:sp>
        <p:sp>
          <p:nvSpPr>
            <p:cNvPr id="74" name="Text Box 126"/>
            <p:cNvSpPr txBox="1">
              <a:spLocks noChangeArrowheads="1"/>
            </p:cNvSpPr>
            <p:nvPr/>
          </p:nvSpPr>
          <p:spPr bwMode="auto">
            <a:xfrm>
              <a:off x="6553200" y="31242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75" name="Text Box 127"/>
            <p:cNvSpPr txBox="1">
              <a:spLocks noChangeArrowheads="1"/>
            </p:cNvSpPr>
            <p:nvPr/>
          </p:nvSpPr>
          <p:spPr bwMode="auto">
            <a:xfrm>
              <a:off x="6705600" y="37338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76" name="Text Box 128"/>
            <p:cNvSpPr txBox="1">
              <a:spLocks noChangeArrowheads="1"/>
            </p:cNvSpPr>
            <p:nvPr/>
          </p:nvSpPr>
          <p:spPr bwMode="auto">
            <a:xfrm>
              <a:off x="6858000" y="4724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953000" y="5562600"/>
            <a:ext cx="2313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 paths: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1-&gt;1-&gt;1-&gt;1:  0.09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2-&gt;2-&gt;2-&gt;2: 0.018</a:t>
            </a:r>
            <a:endParaRPr lang="en-US" dirty="0"/>
          </a:p>
        </p:txBody>
      </p:sp>
      <p:sp>
        <p:nvSpPr>
          <p:cNvPr id="78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79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29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189248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120650"/>
            <a:ext cx="6877050" cy="838200"/>
          </a:xfrm>
        </p:spPr>
        <p:txBody>
          <a:bodyPr/>
          <a:lstStyle/>
          <a:p>
            <a:pPr algn="l"/>
            <a:r>
              <a:rPr lang="en-US" dirty="0" smtClean="0"/>
              <a:t>no independence assumption on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Standard ML setups: Assumption on the independence of training resp. test examples</a:t>
            </a:r>
          </a:p>
          <a:p>
            <a:pPr lvl="1"/>
            <a:r>
              <a:rPr lang="en-US" sz="2000" dirty="0" smtClean="0"/>
              <a:t>Can shuffle and sample training examples</a:t>
            </a:r>
          </a:p>
          <a:p>
            <a:pPr lvl="1"/>
            <a:r>
              <a:rPr lang="en-US" sz="2000" dirty="0" smtClean="0"/>
              <a:t>Can classify test examples in parallel</a:t>
            </a:r>
            <a:endParaRPr lang="en-US" sz="2000" dirty="0"/>
          </a:p>
          <a:p>
            <a:r>
              <a:rPr lang="en-US" sz="2400" dirty="0" smtClean="0"/>
              <a:t>Sequence Learning</a:t>
            </a:r>
          </a:p>
          <a:p>
            <a:pPr lvl="1"/>
            <a:r>
              <a:rPr lang="en-US" sz="2000" dirty="0" smtClean="0"/>
              <a:t>Previous train/test examples are an informative context</a:t>
            </a:r>
          </a:p>
          <a:p>
            <a:pPr lvl="1"/>
            <a:r>
              <a:rPr lang="en-US" sz="2000" dirty="0" smtClean="0"/>
              <a:t>Previous classifications/outputs are an informative context</a:t>
            </a:r>
          </a:p>
          <a:p>
            <a:r>
              <a:rPr lang="en-US" sz="2400" dirty="0" smtClean="0"/>
              <a:t>Examples for sequential data:</a:t>
            </a:r>
          </a:p>
          <a:p>
            <a:pPr lvl="1"/>
            <a:r>
              <a:rPr lang="en-US" sz="2000" dirty="0" smtClean="0"/>
              <a:t>Frames from video</a:t>
            </a:r>
          </a:p>
          <a:p>
            <a:pPr lvl="1"/>
            <a:r>
              <a:rPr lang="en-US" sz="2000" dirty="0" smtClean="0"/>
              <a:t>Snippets from audio</a:t>
            </a:r>
          </a:p>
          <a:p>
            <a:pPr lvl="1"/>
            <a:r>
              <a:rPr lang="en-US" sz="2000" dirty="0" smtClean="0"/>
              <a:t>Text: streams of words or characters</a:t>
            </a:r>
          </a:p>
          <a:p>
            <a:pPr lvl="1"/>
            <a:r>
              <a:rPr lang="en-US" sz="2000" dirty="0" smtClean="0"/>
              <a:t>DNA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67500" y="6400800"/>
            <a:ext cx="1905000" cy="457200"/>
          </a:xfrm>
        </p:spPr>
        <p:txBody>
          <a:bodyPr/>
          <a:lstStyle/>
          <a:p>
            <a:fld id="{026D01DD-F6CF-4A42-8A29-0CEC45D8CF62}" type="slidenum">
              <a:rPr lang="ko-KR" altLang="de-DE" smtClean="0"/>
              <a:pPr/>
              <a:t>3</a:t>
            </a:fld>
            <a:endParaRPr lang="ko-KR" altLang="de-DE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70235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Label Bias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5638800"/>
            <a:ext cx="4321175" cy="838200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sz="2000" dirty="0"/>
              <a:t>Probability of path 1</a:t>
            </a:r>
            <a:r>
              <a:rPr lang="en-US" sz="2000" dirty="0" smtClean="0"/>
              <a:t>-</a:t>
            </a:r>
            <a:r>
              <a:rPr lang="en-US" sz="2000" dirty="0"/>
              <a:t>&gt; 1</a:t>
            </a:r>
            <a:r>
              <a:rPr lang="en-US" sz="2000" dirty="0" smtClean="0"/>
              <a:t>-</a:t>
            </a:r>
            <a:r>
              <a:rPr lang="en-US" sz="2000" dirty="0"/>
              <a:t>&gt; </a:t>
            </a:r>
            <a:r>
              <a:rPr lang="en-US" sz="2000" dirty="0" smtClean="0"/>
              <a:t>2-</a:t>
            </a:r>
            <a:r>
              <a:rPr lang="en-US" sz="2000" dirty="0"/>
              <a:t>&gt; </a:t>
            </a:r>
            <a:r>
              <a:rPr lang="en-US" sz="2000" dirty="0" smtClean="0"/>
              <a:t>2:</a:t>
            </a:r>
            <a:endParaRPr 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0.4 </a:t>
            </a:r>
            <a:r>
              <a:rPr lang="en-US" sz="2000" dirty="0"/>
              <a:t>x </a:t>
            </a:r>
            <a:r>
              <a:rPr lang="en-US" sz="2000" dirty="0" smtClean="0"/>
              <a:t>0.55 </a:t>
            </a:r>
            <a:r>
              <a:rPr lang="en-US" sz="2000" dirty="0"/>
              <a:t>x </a:t>
            </a:r>
            <a:r>
              <a:rPr lang="en-US" sz="2000" dirty="0" smtClean="0"/>
              <a:t>0.3 </a:t>
            </a:r>
            <a:r>
              <a:rPr lang="en-US" sz="2000" dirty="0"/>
              <a:t>= </a:t>
            </a:r>
            <a:r>
              <a:rPr lang="en-US" sz="2000" dirty="0" smtClean="0"/>
              <a:t>0.066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1524000"/>
            <a:ext cx="6934200" cy="4038600"/>
            <a:chOff x="1066800" y="1600200"/>
            <a:chExt cx="6934200" cy="4038600"/>
          </a:xfrm>
        </p:grpSpPr>
        <p:sp>
          <p:nvSpPr>
            <p:cNvPr id="6" name="Oval 37"/>
            <p:cNvSpPr>
              <a:spLocks noChangeArrowheads="1"/>
            </p:cNvSpPr>
            <p:nvPr/>
          </p:nvSpPr>
          <p:spPr bwMode="auto">
            <a:xfrm>
              <a:off x="2286000" y="2667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" name="Oval 41"/>
            <p:cNvSpPr>
              <a:spLocks noChangeArrowheads="1"/>
            </p:cNvSpPr>
            <p:nvPr/>
          </p:nvSpPr>
          <p:spPr bwMode="auto">
            <a:xfrm>
              <a:off x="2286000" y="3429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Oval 42"/>
            <p:cNvSpPr>
              <a:spLocks noChangeArrowheads="1"/>
            </p:cNvSpPr>
            <p:nvPr/>
          </p:nvSpPr>
          <p:spPr bwMode="auto">
            <a:xfrm>
              <a:off x="22860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2286000" y="510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Oval 44"/>
            <p:cNvSpPr>
              <a:spLocks noChangeArrowheads="1"/>
            </p:cNvSpPr>
            <p:nvPr/>
          </p:nvSpPr>
          <p:spPr bwMode="auto">
            <a:xfrm>
              <a:off x="2286000" y="1905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" name="Oval 45"/>
            <p:cNvSpPr>
              <a:spLocks noChangeArrowheads="1"/>
            </p:cNvSpPr>
            <p:nvPr/>
          </p:nvSpPr>
          <p:spPr bwMode="auto">
            <a:xfrm>
              <a:off x="3886200" y="2667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" name="Oval 46"/>
            <p:cNvSpPr>
              <a:spLocks noChangeArrowheads="1"/>
            </p:cNvSpPr>
            <p:nvPr/>
          </p:nvSpPr>
          <p:spPr bwMode="auto">
            <a:xfrm>
              <a:off x="3886200" y="3429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3" name="Oval 47"/>
            <p:cNvSpPr>
              <a:spLocks noChangeArrowheads="1"/>
            </p:cNvSpPr>
            <p:nvPr/>
          </p:nvSpPr>
          <p:spPr bwMode="auto">
            <a:xfrm>
              <a:off x="38862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" name="Oval 48"/>
            <p:cNvSpPr>
              <a:spLocks noChangeArrowheads="1"/>
            </p:cNvSpPr>
            <p:nvPr/>
          </p:nvSpPr>
          <p:spPr bwMode="auto">
            <a:xfrm>
              <a:off x="3886200" y="510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Oval 49"/>
            <p:cNvSpPr>
              <a:spLocks noChangeArrowheads="1"/>
            </p:cNvSpPr>
            <p:nvPr/>
          </p:nvSpPr>
          <p:spPr bwMode="auto">
            <a:xfrm>
              <a:off x="3886200" y="1905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5486400" y="2667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7" name="Oval 51"/>
            <p:cNvSpPr>
              <a:spLocks noChangeArrowheads="1"/>
            </p:cNvSpPr>
            <p:nvPr/>
          </p:nvSpPr>
          <p:spPr bwMode="auto">
            <a:xfrm>
              <a:off x="5486400" y="3429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" name="Oval 52"/>
            <p:cNvSpPr>
              <a:spLocks noChangeArrowheads="1"/>
            </p:cNvSpPr>
            <p:nvPr/>
          </p:nvSpPr>
          <p:spPr bwMode="auto">
            <a:xfrm>
              <a:off x="54864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9" name="Oval 53"/>
            <p:cNvSpPr>
              <a:spLocks noChangeArrowheads="1"/>
            </p:cNvSpPr>
            <p:nvPr/>
          </p:nvSpPr>
          <p:spPr bwMode="auto">
            <a:xfrm>
              <a:off x="5486400" y="510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0" name="Oval 54"/>
            <p:cNvSpPr>
              <a:spLocks noChangeArrowheads="1"/>
            </p:cNvSpPr>
            <p:nvPr/>
          </p:nvSpPr>
          <p:spPr bwMode="auto">
            <a:xfrm>
              <a:off x="5486400" y="1905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1" name="Oval 55"/>
            <p:cNvSpPr>
              <a:spLocks noChangeArrowheads="1"/>
            </p:cNvSpPr>
            <p:nvPr/>
          </p:nvSpPr>
          <p:spPr bwMode="auto">
            <a:xfrm>
              <a:off x="70866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2" name="Oval 56"/>
            <p:cNvSpPr>
              <a:spLocks noChangeArrowheads="1"/>
            </p:cNvSpPr>
            <p:nvPr/>
          </p:nvSpPr>
          <p:spPr bwMode="auto">
            <a:xfrm>
              <a:off x="7086600" y="3505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3" name="Oval 57"/>
            <p:cNvSpPr>
              <a:spLocks noChangeArrowheads="1"/>
            </p:cNvSpPr>
            <p:nvPr/>
          </p:nvSpPr>
          <p:spPr bwMode="auto">
            <a:xfrm>
              <a:off x="7086600" y="4343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4" name="Oval 58"/>
            <p:cNvSpPr>
              <a:spLocks noChangeArrowheads="1"/>
            </p:cNvSpPr>
            <p:nvPr/>
          </p:nvSpPr>
          <p:spPr bwMode="auto">
            <a:xfrm>
              <a:off x="7086600" y="5181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5" name="Oval 59"/>
            <p:cNvSpPr>
              <a:spLocks noChangeArrowheads="1"/>
            </p:cNvSpPr>
            <p:nvPr/>
          </p:nvSpPr>
          <p:spPr bwMode="auto">
            <a:xfrm>
              <a:off x="7086600" y="198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6" name="Line 70"/>
            <p:cNvSpPr>
              <a:spLocks noChangeShapeType="1"/>
            </p:cNvSpPr>
            <p:nvPr/>
          </p:nvSpPr>
          <p:spPr bwMode="auto">
            <a:xfrm>
              <a:off x="2743200" y="2133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7" name="Line 71"/>
            <p:cNvSpPr>
              <a:spLocks noChangeShapeType="1"/>
            </p:cNvSpPr>
            <p:nvPr/>
          </p:nvSpPr>
          <p:spPr bwMode="auto">
            <a:xfrm>
              <a:off x="2743200" y="2133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" name="Line 72"/>
            <p:cNvSpPr>
              <a:spLocks noChangeShapeType="1"/>
            </p:cNvSpPr>
            <p:nvPr/>
          </p:nvSpPr>
          <p:spPr bwMode="auto">
            <a:xfrm>
              <a:off x="4343400" y="2133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9" name="Line 73"/>
            <p:cNvSpPr>
              <a:spLocks noChangeShapeType="1"/>
            </p:cNvSpPr>
            <p:nvPr/>
          </p:nvSpPr>
          <p:spPr bwMode="auto">
            <a:xfrm>
              <a:off x="4343400" y="2133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0" name="Line 74"/>
            <p:cNvSpPr>
              <a:spLocks noChangeShapeType="1"/>
            </p:cNvSpPr>
            <p:nvPr/>
          </p:nvSpPr>
          <p:spPr bwMode="auto">
            <a:xfrm>
              <a:off x="5943600" y="2133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1" name="Line 75"/>
            <p:cNvSpPr>
              <a:spLocks noChangeShapeType="1"/>
            </p:cNvSpPr>
            <p:nvPr/>
          </p:nvSpPr>
          <p:spPr bwMode="auto">
            <a:xfrm>
              <a:off x="5943600" y="2133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2" name="Line 76"/>
            <p:cNvSpPr>
              <a:spLocks noChangeShapeType="1"/>
            </p:cNvSpPr>
            <p:nvPr/>
          </p:nvSpPr>
          <p:spPr bwMode="auto">
            <a:xfrm flipV="1">
              <a:off x="4343400" y="2209800"/>
              <a:ext cx="1143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3" name="Line 77"/>
            <p:cNvSpPr>
              <a:spLocks noChangeShapeType="1"/>
            </p:cNvSpPr>
            <p:nvPr/>
          </p:nvSpPr>
          <p:spPr bwMode="auto">
            <a:xfrm>
              <a:off x="4343400" y="2895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4" name="Line 78"/>
            <p:cNvSpPr>
              <a:spLocks noChangeShapeType="1"/>
            </p:cNvSpPr>
            <p:nvPr/>
          </p:nvSpPr>
          <p:spPr bwMode="auto">
            <a:xfrm>
              <a:off x="4343400" y="2895600"/>
              <a:ext cx="1143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5" name="Line 79"/>
            <p:cNvSpPr>
              <a:spLocks noChangeShapeType="1"/>
            </p:cNvSpPr>
            <p:nvPr/>
          </p:nvSpPr>
          <p:spPr bwMode="auto">
            <a:xfrm>
              <a:off x="4343400" y="2895600"/>
              <a:ext cx="114300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6" name="Line 80"/>
            <p:cNvSpPr>
              <a:spLocks noChangeShapeType="1"/>
            </p:cNvSpPr>
            <p:nvPr/>
          </p:nvSpPr>
          <p:spPr bwMode="auto">
            <a:xfrm>
              <a:off x="4343400" y="2895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7" name="Line 81"/>
            <p:cNvSpPr>
              <a:spLocks noChangeShapeType="1"/>
            </p:cNvSpPr>
            <p:nvPr/>
          </p:nvSpPr>
          <p:spPr bwMode="auto">
            <a:xfrm flipV="1">
              <a:off x="5943600" y="2209800"/>
              <a:ext cx="1143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8" name="Line 82"/>
            <p:cNvSpPr>
              <a:spLocks noChangeShapeType="1"/>
            </p:cNvSpPr>
            <p:nvPr/>
          </p:nvSpPr>
          <p:spPr bwMode="auto">
            <a:xfrm>
              <a:off x="5943600" y="2895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9" name="Line 83"/>
            <p:cNvSpPr>
              <a:spLocks noChangeShapeType="1"/>
            </p:cNvSpPr>
            <p:nvPr/>
          </p:nvSpPr>
          <p:spPr bwMode="auto">
            <a:xfrm>
              <a:off x="5943600" y="2895600"/>
              <a:ext cx="1143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0" name="Line 84"/>
            <p:cNvSpPr>
              <a:spLocks noChangeShapeType="1"/>
            </p:cNvSpPr>
            <p:nvPr/>
          </p:nvSpPr>
          <p:spPr bwMode="auto">
            <a:xfrm>
              <a:off x="5943600" y="2895600"/>
              <a:ext cx="114300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1" name="Line 85"/>
            <p:cNvSpPr>
              <a:spLocks noChangeShapeType="1"/>
            </p:cNvSpPr>
            <p:nvPr/>
          </p:nvSpPr>
          <p:spPr bwMode="auto">
            <a:xfrm>
              <a:off x="5943600" y="2895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2" name="Line 86"/>
            <p:cNvSpPr>
              <a:spLocks noChangeShapeType="1"/>
            </p:cNvSpPr>
            <p:nvPr/>
          </p:nvSpPr>
          <p:spPr bwMode="auto">
            <a:xfrm flipV="1">
              <a:off x="2667000" y="2209800"/>
              <a:ext cx="1143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" name="Line 87"/>
            <p:cNvSpPr>
              <a:spLocks noChangeShapeType="1"/>
            </p:cNvSpPr>
            <p:nvPr/>
          </p:nvSpPr>
          <p:spPr bwMode="auto">
            <a:xfrm>
              <a:off x="2667000" y="2895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4" name="Line 88"/>
            <p:cNvSpPr>
              <a:spLocks noChangeShapeType="1"/>
            </p:cNvSpPr>
            <p:nvPr/>
          </p:nvSpPr>
          <p:spPr bwMode="auto">
            <a:xfrm>
              <a:off x="2667000" y="2895600"/>
              <a:ext cx="1143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5" name="Line 89"/>
            <p:cNvSpPr>
              <a:spLocks noChangeShapeType="1"/>
            </p:cNvSpPr>
            <p:nvPr/>
          </p:nvSpPr>
          <p:spPr bwMode="auto">
            <a:xfrm>
              <a:off x="2667000" y="2895600"/>
              <a:ext cx="114300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6" name="Line 90"/>
            <p:cNvSpPr>
              <a:spLocks noChangeShapeType="1"/>
            </p:cNvSpPr>
            <p:nvPr/>
          </p:nvSpPr>
          <p:spPr bwMode="auto">
            <a:xfrm>
              <a:off x="2667000" y="2895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7" name="Text Box 91"/>
            <p:cNvSpPr txBox="1">
              <a:spLocks noChangeArrowheads="1"/>
            </p:cNvSpPr>
            <p:nvPr/>
          </p:nvSpPr>
          <p:spPr bwMode="auto">
            <a:xfrm>
              <a:off x="1066800" y="1981200"/>
              <a:ext cx="1143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State 1</a:t>
              </a:r>
            </a:p>
          </p:txBody>
        </p:sp>
        <p:sp>
          <p:nvSpPr>
            <p:cNvPr id="48" name="Text Box 92"/>
            <p:cNvSpPr txBox="1">
              <a:spLocks noChangeArrowheads="1"/>
            </p:cNvSpPr>
            <p:nvPr/>
          </p:nvSpPr>
          <p:spPr bwMode="auto">
            <a:xfrm>
              <a:off x="1066800" y="2743200"/>
              <a:ext cx="1143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State 2</a:t>
              </a:r>
            </a:p>
          </p:txBody>
        </p:sp>
        <p:sp>
          <p:nvSpPr>
            <p:cNvPr id="49" name="Text Box 93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1143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State 3</a:t>
              </a:r>
            </a:p>
          </p:txBody>
        </p:sp>
        <p:sp>
          <p:nvSpPr>
            <p:cNvPr id="50" name="Text Box 94"/>
            <p:cNvSpPr txBox="1">
              <a:spLocks noChangeArrowheads="1"/>
            </p:cNvSpPr>
            <p:nvPr/>
          </p:nvSpPr>
          <p:spPr bwMode="auto">
            <a:xfrm>
              <a:off x="1066800" y="4267200"/>
              <a:ext cx="1143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State 4</a:t>
              </a:r>
            </a:p>
          </p:txBody>
        </p:sp>
        <p:sp>
          <p:nvSpPr>
            <p:cNvPr id="51" name="Text Box 95"/>
            <p:cNvSpPr txBox="1">
              <a:spLocks noChangeArrowheads="1"/>
            </p:cNvSpPr>
            <p:nvPr/>
          </p:nvSpPr>
          <p:spPr bwMode="auto">
            <a:xfrm>
              <a:off x="1066800" y="5181600"/>
              <a:ext cx="1143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State 5</a:t>
              </a:r>
            </a:p>
          </p:txBody>
        </p:sp>
        <p:sp>
          <p:nvSpPr>
            <p:cNvPr id="52" name="Text Box 96"/>
            <p:cNvSpPr txBox="1">
              <a:spLocks noChangeArrowheads="1"/>
            </p:cNvSpPr>
            <p:nvPr/>
          </p:nvSpPr>
          <p:spPr bwMode="auto">
            <a:xfrm>
              <a:off x="1828800" y="1600200"/>
              <a:ext cx="1524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Observation 1</a:t>
              </a:r>
            </a:p>
          </p:txBody>
        </p:sp>
        <p:sp>
          <p:nvSpPr>
            <p:cNvPr id="53" name="Text Box 98"/>
            <p:cNvSpPr txBox="1">
              <a:spLocks noChangeArrowheads="1"/>
            </p:cNvSpPr>
            <p:nvPr/>
          </p:nvSpPr>
          <p:spPr bwMode="auto">
            <a:xfrm>
              <a:off x="3352800" y="1600200"/>
              <a:ext cx="1524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Observation 2</a:t>
              </a:r>
            </a:p>
          </p:txBody>
        </p:sp>
        <p:sp>
          <p:nvSpPr>
            <p:cNvPr id="54" name="Text Box 99"/>
            <p:cNvSpPr txBox="1">
              <a:spLocks noChangeArrowheads="1"/>
            </p:cNvSpPr>
            <p:nvPr/>
          </p:nvSpPr>
          <p:spPr bwMode="auto">
            <a:xfrm>
              <a:off x="4876800" y="1600200"/>
              <a:ext cx="1524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Observation 3</a:t>
              </a:r>
            </a:p>
          </p:txBody>
        </p:sp>
        <p:sp>
          <p:nvSpPr>
            <p:cNvPr id="55" name="Text Box 100"/>
            <p:cNvSpPr txBox="1">
              <a:spLocks noChangeArrowheads="1"/>
            </p:cNvSpPr>
            <p:nvPr/>
          </p:nvSpPr>
          <p:spPr bwMode="auto">
            <a:xfrm>
              <a:off x="6477000" y="1600200"/>
              <a:ext cx="1524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Observation 4</a:t>
              </a:r>
            </a:p>
          </p:txBody>
        </p:sp>
        <p:sp>
          <p:nvSpPr>
            <p:cNvPr id="56" name="Text Box 101"/>
            <p:cNvSpPr txBox="1">
              <a:spLocks noChangeArrowheads="1"/>
            </p:cNvSpPr>
            <p:nvPr/>
          </p:nvSpPr>
          <p:spPr bwMode="auto">
            <a:xfrm>
              <a:off x="2971800" y="19050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dirty="0"/>
                <a:t>0.4</a:t>
              </a:r>
            </a:p>
          </p:txBody>
        </p:sp>
        <p:sp>
          <p:nvSpPr>
            <p:cNvPr id="57" name="Text Box 102"/>
            <p:cNvSpPr txBox="1">
              <a:spLocks noChangeArrowheads="1"/>
            </p:cNvSpPr>
            <p:nvPr/>
          </p:nvSpPr>
          <p:spPr bwMode="auto">
            <a:xfrm>
              <a:off x="3505200" y="25146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0.6</a:t>
              </a:r>
            </a:p>
          </p:txBody>
        </p:sp>
        <p:sp>
          <p:nvSpPr>
            <p:cNvPr id="58" name="Text Box 103"/>
            <p:cNvSpPr txBox="1">
              <a:spLocks noChangeArrowheads="1"/>
            </p:cNvSpPr>
            <p:nvPr/>
          </p:nvSpPr>
          <p:spPr bwMode="auto">
            <a:xfrm>
              <a:off x="2743200" y="2438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59" name="Text Box 104"/>
            <p:cNvSpPr txBox="1">
              <a:spLocks noChangeArrowheads="1"/>
            </p:cNvSpPr>
            <p:nvPr/>
          </p:nvSpPr>
          <p:spPr bwMode="auto">
            <a:xfrm>
              <a:off x="3048000" y="2667000"/>
              <a:ext cx="3810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60" name="Text Box 105"/>
            <p:cNvSpPr txBox="1">
              <a:spLocks noChangeArrowheads="1"/>
            </p:cNvSpPr>
            <p:nvPr/>
          </p:nvSpPr>
          <p:spPr bwMode="auto">
            <a:xfrm>
              <a:off x="3276600" y="31242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61" name="Text Box 106"/>
            <p:cNvSpPr txBox="1">
              <a:spLocks noChangeArrowheads="1"/>
            </p:cNvSpPr>
            <p:nvPr/>
          </p:nvSpPr>
          <p:spPr bwMode="auto">
            <a:xfrm>
              <a:off x="3429000" y="37338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62" name="Text Box 107"/>
            <p:cNvSpPr txBox="1">
              <a:spLocks noChangeArrowheads="1"/>
            </p:cNvSpPr>
            <p:nvPr/>
          </p:nvSpPr>
          <p:spPr bwMode="auto">
            <a:xfrm>
              <a:off x="3581400" y="4724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63" name="Text Box 115"/>
            <p:cNvSpPr txBox="1">
              <a:spLocks noChangeArrowheads="1"/>
            </p:cNvSpPr>
            <p:nvPr/>
          </p:nvSpPr>
          <p:spPr bwMode="auto">
            <a:xfrm>
              <a:off x="4648200" y="19050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0.45</a:t>
              </a:r>
            </a:p>
          </p:txBody>
        </p:sp>
        <p:sp>
          <p:nvSpPr>
            <p:cNvPr id="64" name="Text Box 116"/>
            <p:cNvSpPr txBox="1">
              <a:spLocks noChangeArrowheads="1"/>
            </p:cNvSpPr>
            <p:nvPr/>
          </p:nvSpPr>
          <p:spPr bwMode="auto">
            <a:xfrm>
              <a:off x="5181600" y="25146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0.55</a:t>
              </a:r>
            </a:p>
          </p:txBody>
        </p:sp>
        <p:sp>
          <p:nvSpPr>
            <p:cNvPr id="65" name="Text Box 117"/>
            <p:cNvSpPr txBox="1">
              <a:spLocks noChangeArrowheads="1"/>
            </p:cNvSpPr>
            <p:nvPr/>
          </p:nvSpPr>
          <p:spPr bwMode="auto">
            <a:xfrm>
              <a:off x="4419600" y="2438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66" name="Text Box 118"/>
            <p:cNvSpPr txBox="1">
              <a:spLocks noChangeArrowheads="1"/>
            </p:cNvSpPr>
            <p:nvPr/>
          </p:nvSpPr>
          <p:spPr bwMode="auto">
            <a:xfrm>
              <a:off x="4724400" y="2667000"/>
              <a:ext cx="3810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0.3</a:t>
              </a:r>
            </a:p>
          </p:txBody>
        </p:sp>
        <p:sp>
          <p:nvSpPr>
            <p:cNvPr id="67" name="Text Box 119"/>
            <p:cNvSpPr txBox="1">
              <a:spLocks noChangeArrowheads="1"/>
            </p:cNvSpPr>
            <p:nvPr/>
          </p:nvSpPr>
          <p:spPr bwMode="auto">
            <a:xfrm>
              <a:off x="4953000" y="31242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0.1</a:t>
              </a:r>
            </a:p>
          </p:txBody>
        </p:sp>
        <p:sp>
          <p:nvSpPr>
            <p:cNvPr id="68" name="Text Box 120"/>
            <p:cNvSpPr txBox="1">
              <a:spLocks noChangeArrowheads="1"/>
            </p:cNvSpPr>
            <p:nvPr/>
          </p:nvSpPr>
          <p:spPr bwMode="auto">
            <a:xfrm>
              <a:off x="5105400" y="37338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0.1</a:t>
              </a:r>
            </a:p>
          </p:txBody>
        </p:sp>
        <p:sp>
          <p:nvSpPr>
            <p:cNvPr id="69" name="Text Box 121"/>
            <p:cNvSpPr txBox="1">
              <a:spLocks noChangeArrowheads="1"/>
            </p:cNvSpPr>
            <p:nvPr/>
          </p:nvSpPr>
          <p:spPr bwMode="auto">
            <a:xfrm>
              <a:off x="5257800" y="4724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0.3</a:t>
              </a:r>
            </a:p>
          </p:txBody>
        </p:sp>
        <p:sp>
          <p:nvSpPr>
            <p:cNvPr id="70" name="Text Box 122"/>
            <p:cNvSpPr txBox="1">
              <a:spLocks noChangeArrowheads="1"/>
            </p:cNvSpPr>
            <p:nvPr/>
          </p:nvSpPr>
          <p:spPr bwMode="auto">
            <a:xfrm>
              <a:off x="6248400" y="19050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0.5</a:t>
              </a:r>
            </a:p>
          </p:txBody>
        </p:sp>
        <p:sp>
          <p:nvSpPr>
            <p:cNvPr id="71" name="Text Box 123"/>
            <p:cNvSpPr txBox="1">
              <a:spLocks noChangeArrowheads="1"/>
            </p:cNvSpPr>
            <p:nvPr/>
          </p:nvSpPr>
          <p:spPr bwMode="auto">
            <a:xfrm>
              <a:off x="6781800" y="25146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0.5</a:t>
              </a:r>
            </a:p>
          </p:txBody>
        </p:sp>
        <p:sp>
          <p:nvSpPr>
            <p:cNvPr id="72" name="Text Box 124"/>
            <p:cNvSpPr txBox="1">
              <a:spLocks noChangeArrowheads="1"/>
            </p:cNvSpPr>
            <p:nvPr/>
          </p:nvSpPr>
          <p:spPr bwMode="auto">
            <a:xfrm>
              <a:off x="6019800" y="2438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0.1</a:t>
              </a:r>
            </a:p>
          </p:txBody>
        </p:sp>
        <p:sp>
          <p:nvSpPr>
            <p:cNvPr id="73" name="Text Box 125"/>
            <p:cNvSpPr txBox="1">
              <a:spLocks noChangeArrowheads="1"/>
            </p:cNvSpPr>
            <p:nvPr/>
          </p:nvSpPr>
          <p:spPr bwMode="auto">
            <a:xfrm>
              <a:off x="6324600" y="2667000"/>
              <a:ext cx="3810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0.3</a:t>
              </a:r>
            </a:p>
          </p:txBody>
        </p:sp>
        <p:sp>
          <p:nvSpPr>
            <p:cNvPr id="74" name="Text Box 126"/>
            <p:cNvSpPr txBox="1">
              <a:spLocks noChangeArrowheads="1"/>
            </p:cNvSpPr>
            <p:nvPr/>
          </p:nvSpPr>
          <p:spPr bwMode="auto">
            <a:xfrm>
              <a:off x="6553200" y="31242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75" name="Text Box 127"/>
            <p:cNvSpPr txBox="1">
              <a:spLocks noChangeArrowheads="1"/>
            </p:cNvSpPr>
            <p:nvPr/>
          </p:nvSpPr>
          <p:spPr bwMode="auto">
            <a:xfrm>
              <a:off x="6705600" y="37338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76" name="Text Box 128"/>
            <p:cNvSpPr txBox="1">
              <a:spLocks noChangeArrowheads="1"/>
            </p:cNvSpPr>
            <p:nvPr/>
          </p:nvSpPr>
          <p:spPr bwMode="auto">
            <a:xfrm>
              <a:off x="6858000" y="4724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953000" y="5352871"/>
            <a:ext cx="2313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 paths: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1-&gt;1-&gt;1-&gt;1:  0.09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2-&gt;2-&gt;2-&gt;2: 0.018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1-&gt;2-&gt;1-&gt;2: 0.06</a:t>
            </a:r>
            <a:endParaRPr lang="en-US" dirty="0"/>
          </a:p>
        </p:txBody>
      </p:sp>
      <p:sp>
        <p:nvSpPr>
          <p:cNvPr id="78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79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30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5767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Label Bias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5481796"/>
            <a:ext cx="8054975" cy="838200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sz="2000" dirty="0" smtClean="0"/>
              <a:t>Most likely path 1-</a:t>
            </a:r>
            <a:r>
              <a:rPr lang="en-US" sz="2000" dirty="0"/>
              <a:t>&gt; 1</a:t>
            </a:r>
            <a:r>
              <a:rPr lang="en-US" sz="2000" dirty="0" smtClean="0"/>
              <a:t>-</a:t>
            </a:r>
            <a:r>
              <a:rPr lang="en-US" sz="2000" dirty="0"/>
              <a:t>&gt; 1</a:t>
            </a:r>
            <a:r>
              <a:rPr lang="en-US" sz="2000" dirty="0" smtClean="0"/>
              <a:t>-</a:t>
            </a:r>
            <a:r>
              <a:rPr lang="en-US" sz="2000" dirty="0"/>
              <a:t>&gt; </a:t>
            </a:r>
            <a:r>
              <a:rPr lang="en-US" sz="2000" dirty="0" smtClean="0"/>
              <a:t>1</a:t>
            </a:r>
            <a:r>
              <a:rPr lang="en-US" sz="2000" smtClean="0"/>
              <a:t>!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Although it seems that state 1 wants to go to state 2 and state 2 wants to stay in state 2. Why?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1524000"/>
            <a:ext cx="6934200" cy="4038600"/>
            <a:chOff x="1066800" y="1600200"/>
            <a:chExt cx="6934200" cy="4038600"/>
          </a:xfrm>
        </p:grpSpPr>
        <p:sp>
          <p:nvSpPr>
            <p:cNvPr id="6" name="Oval 37"/>
            <p:cNvSpPr>
              <a:spLocks noChangeArrowheads="1"/>
            </p:cNvSpPr>
            <p:nvPr/>
          </p:nvSpPr>
          <p:spPr bwMode="auto">
            <a:xfrm>
              <a:off x="2286000" y="2667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" name="Oval 41"/>
            <p:cNvSpPr>
              <a:spLocks noChangeArrowheads="1"/>
            </p:cNvSpPr>
            <p:nvPr/>
          </p:nvSpPr>
          <p:spPr bwMode="auto">
            <a:xfrm>
              <a:off x="2286000" y="3429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Oval 42"/>
            <p:cNvSpPr>
              <a:spLocks noChangeArrowheads="1"/>
            </p:cNvSpPr>
            <p:nvPr/>
          </p:nvSpPr>
          <p:spPr bwMode="auto">
            <a:xfrm>
              <a:off x="22860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2286000" y="510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Oval 44"/>
            <p:cNvSpPr>
              <a:spLocks noChangeArrowheads="1"/>
            </p:cNvSpPr>
            <p:nvPr/>
          </p:nvSpPr>
          <p:spPr bwMode="auto">
            <a:xfrm>
              <a:off x="2286000" y="19050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" name="Oval 45"/>
            <p:cNvSpPr>
              <a:spLocks noChangeArrowheads="1"/>
            </p:cNvSpPr>
            <p:nvPr/>
          </p:nvSpPr>
          <p:spPr bwMode="auto">
            <a:xfrm>
              <a:off x="3886200" y="2667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" name="Oval 46"/>
            <p:cNvSpPr>
              <a:spLocks noChangeArrowheads="1"/>
            </p:cNvSpPr>
            <p:nvPr/>
          </p:nvSpPr>
          <p:spPr bwMode="auto">
            <a:xfrm>
              <a:off x="3886200" y="3429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3" name="Oval 47"/>
            <p:cNvSpPr>
              <a:spLocks noChangeArrowheads="1"/>
            </p:cNvSpPr>
            <p:nvPr/>
          </p:nvSpPr>
          <p:spPr bwMode="auto">
            <a:xfrm>
              <a:off x="38862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" name="Oval 48"/>
            <p:cNvSpPr>
              <a:spLocks noChangeArrowheads="1"/>
            </p:cNvSpPr>
            <p:nvPr/>
          </p:nvSpPr>
          <p:spPr bwMode="auto">
            <a:xfrm>
              <a:off x="3886200" y="510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Oval 49"/>
            <p:cNvSpPr>
              <a:spLocks noChangeArrowheads="1"/>
            </p:cNvSpPr>
            <p:nvPr/>
          </p:nvSpPr>
          <p:spPr bwMode="auto">
            <a:xfrm>
              <a:off x="3886200" y="19050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5486400" y="2667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7" name="Oval 51"/>
            <p:cNvSpPr>
              <a:spLocks noChangeArrowheads="1"/>
            </p:cNvSpPr>
            <p:nvPr/>
          </p:nvSpPr>
          <p:spPr bwMode="auto">
            <a:xfrm>
              <a:off x="5486400" y="3429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" name="Oval 52"/>
            <p:cNvSpPr>
              <a:spLocks noChangeArrowheads="1"/>
            </p:cNvSpPr>
            <p:nvPr/>
          </p:nvSpPr>
          <p:spPr bwMode="auto">
            <a:xfrm>
              <a:off x="54864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9" name="Oval 53"/>
            <p:cNvSpPr>
              <a:spLocks noChangeArrowheads="1"/>
            </p:cNvSpPr>
            <p:nvPr/>
          </p:nvSpPr>
          <p:spPr bwMode="auto">
            <a:xfrm>
              <a:off x="5486400" y="510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0" name="Oval 54"/>
            <p:cNvSpPr>
              <a:spLocks noChangeArrowheads="1"/>
            </p:cNvSpPr>
            <p:nvPr/>
          </p:nvSpPr>
          <p:spPr bwMode="auto">
            <a:xfrm>
              <a:off x="5486400" y="19050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1" name="Oval 55"/>
            <p:cNvSpPr>
              <a:spLocks noChangeArrowheads="1"/>
            </p:cNvSpPr>
            <p:nvPr/>
          </p:nvSpPr>
          <p:spPr bwMode="auto">
            <a:xfrm>
              <a:off x="70866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2" name="Oval 56"/>
            <p:cNvSpPr>
              <a:spLocks noChangeArrowheads="1"/>
            </p:cNvSpPr>
            <p:nvPr/>
          </p:nvSpPr>
          <p:spPr bwMode="auto">
            <a:xfrm>
              <a:off x="7086600" y="3505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3" name="Oval 57"/>
            <p:cNvSpPr>
              <a:spLocks noChangeArrowheads="1"/>
            </p:cNvSpPr>
            <p:nvPr/>
          </p:nvSpPr>
          <p:spPr bwMode="auto">
            <a:xfrm>
              <a:off x="7086600" y="4343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4" name="Oval 58"/>
            <p:cNvSpPr>
              <a:spLocks noChangeArrowheads="1"/>
            </p:cNvSpPr>
            <p:nvPr/>
          </p:nvSpPr>
          <p:spPr bwMode="auto">
            <a:xfrm>
              <a:off x="7086600" y="5181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5" name="Oval 59"/>
            <p:cNvSpPr>
              <a:spLocks noChangeArrowheads="1"/>
            </p:cNvSpPr>
            <p:nvPr/>
          </p:nvSpPr>
          <p:spPr bwMode="auto">
            <a:xfrm>
              <a:off x="7086600" y="19812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6" name="Line 70"/>
            <p:cNvSpPr>
              <a:spLocks noChangeShapeType="1"/>
            </p:cNvSpPr>
            <p:nvPr/>
          </p:nvSpPr>
          <p:spPr bwMode="auto">
            <a:xfrm>
              <a:off x="2743200" y="2133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7" name="Line 71"/>
            <p:cNvSpPr>
              <a:spLocks noChangeShapeType="1"/>
            </p:cNvSpPr>
            <p:nvPr/>
          </p:nvSpPr>
          <p:spPr bwMode="auto">
            <a:xfrm>
              <a:off x="2743200" y="2133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" name="Line 72"/>
            <p:cNvSpPr>
              <a:spLocks noChangeShapeType="1"/>
            </p:cNvSpPr>
            <p:nvPr/>
          </p:nvSpPr>
          <p:spPr bwMode="auto">
            <a:xfrm>
              <a:off x="4343400" y="2133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9" name="Line 73"/>
            <p:cNvSpPr>
              <a:spLocks noChangeShapeType="1"/>
            </p:cNvSpPr>
            <p:nvPr/>
          </p:nvSpPr>
          <p:spPr bwMode="auto">
            <a:xfrm>
              <a:off x="4343400" y="2133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0" name="Line 74"/>
            <p:cNvSpPr>
              <a:spLocks noChangeShapeType="1"/>
            </p:cNvSpPr>
            <p:nvPr/>
          </p:nvSpPr>
          <p:spPr bwMode="auto">
            <a:xfrm>
              <a:off x="5943600" y="2133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1" name="Line 75"/>
            <p:cNvSpPr>
              <a:spLocks noChangeShapeType="1"/>
            </p:cNvSpPr>
            <p:nvPr/>
          </p:nvSpPr>
          <p:spPr bwMode="auto">
            <a:xfrm>
              <a:off x="5943600" y="2133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2" name="Line 76"/>
            <p:cNvSpPr>
              <a:spLocks noChangeShapeType="1"/>
            </p:cNvSpPr>
            <p:nvPr/>
          </p:nvSpPr>
          <p:spPr bwMode="auto">
            <a:xfrm flipV="1">
              <a:off x="4343400" y="2209800"/>
              <a:ext cx="1143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3" name="Line 77"/>
            <p:cNvSpPr>
              <a:spLocks noChangeShapeType="1"/>
            </p:cNvSpPr>
            <p:nvPr/>
          </p:nvSpPr>
          <p:spPr bwMode="auto">
            <a:xfrm>
              <a:off x="4343400" y="2895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4" name="Line 78"/>
            <p:cNvSpPr>
              <a:spLocks noChangeShapeType="1"/>
            </p:cNvSpPr>
            <p:nvPr/>
          </p:nvSpPr>
          <p:spPr bwMode="auto">
            <a:xfrm>
              <a:off x="4343400" y="2895600"/>
              <a:ext cx="1143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5" name="Line 79"/>
            <p:cNvSpPr>
              <a:spLocks noChangeShapeType="1"/>
            </p:cNvSpPr>
            <p:nvPr/>
          </p:nvSpPr>
          <p:spPr bwMode="auto">
            <a:xfrm>
              <a:off x="4343400" y="2895600"/>
              <a:ext cx="114300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6" name="Line 80"/>
            <p:cNvSpPr>
              <a:spLocks noChangeShapeType="1"/>
            </p:cNvSpPr>
            <p:nvPr/>
          </p:nvSpPr>
          <p:spPr bwMode="auto">
            <a:xfrm>
              <a:off x="4343400" y="2895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7" name="Line 81"/>
            <p:cNvSpPr>
              <a:spLocks noChangeShapeType="1"/>
            </p:cNvSpPr>
            <p:nvPr/>
          </p:nvSpPr>
          <p:spPr bwMode="auto">
            <a:xfrm flipV="1">
              <a:off x="5943600" y="2209800"/>
              <a:ext cx="1143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8" name="Line 82"/>
            <p:cNvSpPr>
              <a:spLocks noChangeShapeType="1"/>
            </p:cNvSpPr>
            <p:nvPr/>
          </p:nvSpPr>
          <p:spPr bwMode="auto">
            <a:xfrm>
              <a:off x="5943600" y="2895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9" name="Line 83"/>
            <p:cNvSpPr>
              <a:spLocks noChangeShapeType="1"/>
            </p:cNvSpPr>
            <p:nvPr/>
          </p:nvSpPr>
          <p:spPr bwMode="auto">
            <a:xfrm>
              <a:off x="5943600" y="2895600"/>
              <a:ext cx="1143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0" name="Line 84"/>
            <p:cNvSpPr>
              <a:spLocks noChangeShapeType="1"/>
            </p:cNvSpPr>
            <p:nvPr/>
          </p:nvSpPr>
          <p:spPr bwMode="auto">
            <a:xfrm>
              <a:off x="5943600" y="2895600"/>
              <a:ext cx="114300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1" name="Line 85"/>
            <p:cNvSpPr>
              <a:spLocks noChangeShapeType="1"/>
            </p:cNvSpPr>
            <p:nvPr/>
          </p:nvSpPr>
          <p:spPr bwMode="auto">
            <a:xfrm>
              <a:off x="5943600" y="2895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2" name="Line 86"/>
            <p:cNvSpPr>
              <a:spLocks noChangeShapeType="1"/>
            </p:cNvSpPr>
            <p:nvPr/>
          </p:nvSpPr>
          <p:spPr bwMode="auto">
            <a:xfrm flipV="1">
              <a:off x="2667000" y="2209800"/>
              <a:ext cx="1143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" name="Line 87"/>
            <p:cNvSpPr>
              <a:spLocks noChangeShapeType="1"/>
            </p:cNvSpPr>
            <p:nvPr/>
          </p:nvSpPr>
          <p:spPr bwMode="auto">
            <a:xfrm>
              <a:off x="2667000" y="2895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4" name="Line 88"/>
            <p:cNvSpPr>
              <a:spLocks noChangeShapeType="1"/>
            </p:cNvSpPr>
            <p:nvPr/>
          </p:nvSpPr>
          <p:spPr bwMode="auto">
            <a:xfrm>
              <a:off x="2667000" y="2895600"/>
              <a:ext cx="1143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5" name="Line 89"/>
            <p:cNvSpPr>
              <a:spLocks noChangeShapeType="1"/>
            </p:cNvSpPr>
            <p:nvPr/>
          </p:nvSpPr>
          <p:spPr bwMode="auto">
            <a:xfrm>
              <a:off x="2667000" y="2895600"/>
              <a:ext cx="114300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6" name="Line 90"/>
            <p:cNvSpPr>
              <a:spLocks noChangeShapeType="1"/>
            </p:cNvSpPr>
            <p:nvPr/>
          </p:nvSpPr>
          <p:spPr bwMode="auto">
            <a:xfrm>
              <a:off x="2667000" y="2895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7" name="Text Box 91"/>
            <p:cNvSpPr txBox="1">
              <a:spLocks noChangeArrowheads="1"/>
            </p:cNvSpPr>
            <p:nvPr/>
          </p:nvSpPr>
          <p:spPr bwMode="auto">
            <a:xfrm>
              <a:off x="1066800" y="1981200"/>
              <a:ext cx="1143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State 1</a:t>
              </a:r>
            </a:p>
          </p:txBody>
        </p:sp>
        <p:sp>
          <p:nvSpPr>
            <p:cNvPr id="48" name="Text Box 92"/>
            <p:cNvSpPr txBox="1">
              <a:spLocks noChangeArrowheads="1"/>
            </p:cNvSpPr>
            <p:nvPr/>
          </p:nvSpPr>
          <p:spPr bwMode="auto">
            <a:xfrm>
              <a:off x="1066800" y="2743200"/>
              <a:ext cx="1143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State 2</a:t>
              </a:r>
            </a:p>
          </p:txBody>
        </p:sp>
        <p:sp>
          <p:nvSpPr>
            <p:cNvPr id="49" name="Text Box 93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1143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State 3</a:t>
              </a:r>
            </a:p>
          </p:txBody>
        </p:sp>
        <p:sp>
          <p:nvSpPr>
            <p:cNvPr id="50" name="Text Box 94"/>
            <p:cNvSpPr txBox="1">
              <a:spLocks noChangeArrowheads="1"/>
            </p:cNvSpPr>
            <p:nvPr/>
          </p:nvSpPr>
          <p:spPr bwMode="auto">
            <a:xfrm>
              <a:off x="1066800" y="4267200"/>
              <a:ext cx="1143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State 4</a:t>
              </a:r>
            </a:p>
          </p:txBody>
        </p:sp>
        <p:sp>
          <p:nvSpPr>
            <p:cNvPr id="51" name="Text Box 95"/>
            <p:cNvSpPr txBox="1">
              <a:spLocks noChangeArrowheads="1"/>
            </p:cNvSpPr>
            <p:nvPr/>
          </p:nvSpPr>
          <p:spPr bwMode="auto">
            <a:xfrm>
              <a:off x="1066800" y="5181600"/>
              <a:ext cx="1143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State 5</a:t>
              </a:r>
            </a:p>
          </p:txBody>
        </p:sp>
        <p:sp>
          <p:nvSpPr>
            <p:cNvPr id="52" name="Text Box 96"/>
            <p:cNvSpPr txBox="1">
              <a:spLocks noChangeArrowheads="1"/>
            </p:cNvSpPr>
            <p:nvPr/>
          </p:nvSpPr>
          <p:spPr bwMode="auto">
            <a:xfrm>
              <a:off x="1828800" y="1600200"/>
              <a:ext cx="1524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Observation 1</a:t>
              </a:r>
            </a:p>
          </p:txBody>
        </p:sp>
        <p:sp>
          <p:nvSpPr>
            <p:cNvPr id="53" name="Text Box 98"/>
            <p:cNvSpPr txBox="1">
              <a:spLocks noChangeArrowheads="1"/>
            </p:cNvSpPr>
            <p:nvPr/>
          </p:nvSpPr>
          <p:spPr bwMode="auto">
            <a:xfrm>
              <a:off x="3352800" y="1600200"/>
              <a:ext cx="1524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Observation 2</a:t>
              </a:r>
            </a:p>
          </p:txBody>
        </p:sp>
        <p:sp>
          <p:nvSpPr>
            <p:cNvPr id="54" name="Text Box 99"/>
            <p:cNvSpPr txBox="1">
              <a:spLocks noChangeArrowheads="1"/>
            </p:cNvSpPr>
            <p:nvPr/>
          </p:nvSpPr>
          <p:spPr bwMode="auto">
            <a:xfrm>
              <a:off x="4876800" y="1600200"/>
              <a:ext cx="1524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Observation 3</a:t>
              </a:r>
            </a:p>
          </p:txBody>
        </p:sp>
        <p:sp>
          <p:nvSpPr>
            <p:cNvPr id="55" name="Text Box 100"/>
            <p:cNvSpPr txBox="1">
              <a:spLocks noChangeArrowheads="1"/>
            </p:cNvSpPr>
            <p:nvPr/>
          </p:nvSpPr>
          <p:spPr bwMode="auto">
            <a:xfrm>
              <a:off x="6477000" y="1600200"/>
              <a:ext cx="1524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Observation 4</a:t>
              </a:r>
            </a:p>
          </p:txBody>
        </p:sp>
        <p:sp>
          <p:nvSpPr>
            <p:cNvPr id="56" name="Text Box 101"/>
            <p:cNvSpPr txBox="1">
              <a:spLocks noChangeArrowheads="1"/>
            </p:cNvSpPr>
            <p:nvPr/>
          </p:nvSpPr>
          <p:spPr bwMode="auto">
            <a:xfrm>
              <a:off x="2971800" y="19050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dirty="0"/>
                <a:t>0.4</a:t>
              </a:r>
            </a:p>
          </p:txBody>
        </p:sp>
        <p:sp>
          <p:nvSpPr>
            <p:cNvPr id="57" name="Text Box 102"/>
            <p:cNvSpPr txBox="1">
              <a:spLocks noChangeArrowheads="1"/>
            </p:cNvSpPr>
            <p:nvPr/>
          </p:nvSpPr>
          <p:spPr bwMode="auto">
            <a:xfrm>
              <a:off x="3505200" y="25146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0.6</a:t>
              </a:r>
            </a:p>
          </p:txBody>
        </p:sp>
        <p:sp>
          <p:nvSpPr>
            <p:cNvPr id="58" name="Text Box 103"/>
            <p:cNvSpPr txBox="1">
              <a:spLocks noChangeArrowheads="1"/>
            </p:cNvSpPr>
            <p:nvPr/>
          </p:nvSpPr>
          <p:spPr bwMode="auto">
            <a:xfrm>
              <a:off x="2743200" y="2438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59" name="Text Box 104"/>
            <p:cNvSpPr txBox="1">
              <a:spLocks noChangeArrowheads="1"/>
            </p:cNvSpPr>
            <p:nvPr/>
          </p:nvSpPr>
          <p:spPr bwMode="auto">
            <a:xfrm>
              <a:off x="3048000" y="2667000"/>
              <a:ext cx="3810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60" name="Text Box 105"/>
            <p:cNvSpPr txBox="1">
              <a:spLocks noChangeArrowheads="1"/>
            </p:cNvSpPr>
            <p:nvPr/>
          </p:nvSpPr>
          <p:spPr bwMode="auto">
            <a:xfrm>
              <a:off x="3276600" y="31242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61" name="Text Box 106"/>
            <p:cNvSpPr txBox="1">
              <a:spLocks noChangeArrowheads="1"/>
            </p:cNvSpPr>
            <p:nvPr/>
          </p:nvSpPr>
          <p:spPr bwMode="auto">
            <a:xfrm>
              <a:off x="3429000" y="37338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62" name="Text Box 107"/>
            <p:cNvSpPr txBox="1">
              <a:spLocks noChangeArrowheads="1"/>
            </p:cNvSpPr>
            <p:nvPr/>
          </p:nvSpPr>
          <p:spPr bwMode="auto">
            <a:xfrm>
              <a:off x="3581400" y="4724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63" name="Text Box 115"/>
            <p:cNvSpPr txBox="1">
              <a:spLocks noChangeArrowheads="1"/>
            </p:cNvSpPr>
            <p:nvPr/>
          </p:nvSpPr>
          <p:spPr bwMode="auto">
            <a:xfrm>
              <a:off x="4648200" y="19050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0.45</a:t>
              </a:r>
            </a:p>
          </p:txBody>
        </p:sp>
        <p:sp>
          <p:nvSpPr>
            <p:cNvPr id="64" name="Text Box 116"/>
            <p:cNvSpPr txBox="1">
              <a:spLocks noChangeArrowheads="1"/>
            </p:cNvSpPr>
            <p:nvPr/>
          </p:nvSpPr>
          <p:spPr bwMode="auto">
            <a:xfrm>
              <a:off x="5181600" y="25146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0.55</a:t>
              </a:r>
            </a:p>
          </p:txBody>
        </p:sp>
        <p:sp>
          <p:nvSpPr>
            <p:cNvPr id="65" name="Text Box 117"/>
            <p:cNvSpPr txBox="1">
              <a:spLocks noChangeArrowheads="1"/>
            </p:cNvSpPr>
            <p:nvPr/>
          </p:nvSpPr>
          <p:spPr bwMode="auto">
            <a:xfrm>
              <a:off x="4419600" y="2438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66" name="Text Box 118"/>
            <p:cNvSpPr txBox="1">
              <a:spLocks noChangeArrowheads="1"/>
            </p:cNvSpPr>
            <p:nvPr/>
          </p:nvSpPr>
          <p:spPr bwMode="auto">
            <a:xfrm>
              <a:off x="4724400" y="2667000"/>
              <a:ext cx="3810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0.3</a:t>
              </a:r>
            </a:p>
          </p:txBody>
        </p:sp>
        <p:sp>
          <p:nvSpPr>
            <p:cNvPr id="67" name="Text Box 119"/>
            <p:cNvSpPr txBox="1">
              <a:spLocks noChangeArrowheads="1"/>
            </p:cNvSpPr>
            <p:nvPr/>
          </p:nvSpPr>
          <p:spPr bwMode="auto">
            <a:xfrm>
              <a:off x="4953000" y="31242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0.1</a:t>
              </a:r>
            </a:p>
          </p:txBody>
        </p:sp>
        <p:sp>
          <p:nvSpPr>
            <p:cNvPr id="68" name="Text Box 120"/>
            <p:cNvSpPr txBox="1">
              <a:spLocks noChangeArrowheads="1"/>
            </p:cNvSpPr>
            <p:nvPr/>
          </p:nvSpPr>
          <p:spPr bwMode="auto">
            <a:xfrm>
              <a:off x="5105400" y="37338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0.1</a:t>
              </a:r>
            </a:p>
          </p:txBody>
        </p:sp>
        <p:sp>
          <p:nvSpPr>
            <p:cNvPr id="69" name="Text Box 121"/>
            <p:cNvSpPr txBox="1">
              <a:spLocks noChangeArrowheads="1"/>
            </p:cNvSpPr>
            <p:nvPr/>
          </p:nvSpPr>
          <p:spPr bwMode="auto">
            <a:xfrm>
              <a:off x="5257800" y="4724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0.3</a:t>
              </a:r>
            </a:p>
          </p:txBody>
        </p:sp>
        <p:sp>
          <p:nvSpPr>
            <p:cNvPr id="70" name="Text Box 122"/>
            <p:cNvSpPr txBox="1">
              <a:spLocks noChangeArrowheads="1"/>
            </p:cNvSpPr>
            <p:nvPr/>
          </p:nvSpPr>
          <p:spPr bwMode="auto">
            <a:xfrm>
              <a:off x="6248400" y="19050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0.5</a:t>
              </a:r>
            </a:p>
          </p:txBody>
        </p:sp>
        <p:sp>
          <p:nvSpPr>
            <p:cNvPr id="71" name="Text Box 123"/>
            <p:cNvSpPr txBox="1">
              <a:spLocks noChangeArrowheads="1"/>
            </p:cNvSpPr>
            <p:nvPr/>
          </p:nvSpPr>
          <p:spPr bwMode="auto">
            <a:xfrm>
              <a:off x="6781800" y="25146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0.5</a:t>
              </a:r>
            </a:p>
          </p:txBody>
        </p:sp>
        <p:sp>
          <p:nvSpPr>
            <p:cNvPr id="72" name="Text Box 124"/>
            <p:cNvSpPr txBox="1">
              <a:spLocks noChangeArrowheads="1"/>
            </p:cNvSpPr>
            <p:nvPr/>
          </p:nvSpPr>
          <p:spPr bwMode="auto">
            <a:xfrm>
              <a:off x="6019800" y="2438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0.1</a:t>
              </a:r>
            </a:p>
          </p:txBody>
        </p:sp>
        <p:sp>
          <p:nvSpPr>
            <p:cNvPr id="73" name="Text Box 125"/>
            <p:cNvSpPr txBox="1">
              <a:spLocks noChangeArrowheads="1"/>
            </p:cNvSpPr>
            <p:nvPr/>
          </p:nvSpPr>
          <p:spPr bwMode="auto">
            <a:xfrm>
              <a:off x="6324600" y="2667000"/>
              <a:ext cx="3810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0.3</a:t>
              </a:r>
            </a:p>
          </p:txBody>
        </p:sp>
        <p:sp>
          <p:nvSpPr>
            <p:cNvPr id="74" name="Text Box 126"/>
            <p:cNvSpPr txBox="1">
              <a:spLocks noChangeArrowheads="1"/>
            </p:cNvSpPr>
            <p:nvPr/>
          </p:nvSpPr>
          <p:spPr bwMode="auto">
            <a:xfrm>
              <a:off x="6553200" y="31242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75" name="Text Box 127"/>
            <p:cNvSpPr txBox="1">
              <a:spLocks noChangeArrowheads="1"/>
            </p:cNvSpPr>
            <p:nvPr/>
          </p:nvSpPr>
          <p:spPr bwMode="auto">
            <a:xfrm>
              <a:off x="6705600" y="37338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  <p:sp>
          <p:nvSpPr>
            <p:cNvPr id="76" name="Text Box 128"/>
            <p:cNvSpPr txBox="1">
              <a:spLocks noChangeArrowheads="1"/>
            </p:cNvSpPr>
            <p:nvPr/>
          </p:nvSpPr>
          <p:spPr bwMode="auto">
            <a:xfrm>
              <a:off x="6858000" y="4724400"/>
              <a:ext cx="68580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/>
                <a:t>0.2</a:t>
              </a:r>
            </a:p>
          </p:txBody>
        </p:sp>
      </p:grpSp>
      <p:sp>
        <p:nvSpPr>
          <p:cNvPr id="77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78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31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47137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794" y="207753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Reasons for the </a:t>
            </a:r>
            <a:br>
              <a:rPr lang="en-US" sz="3600" dirty="0" smtClean="0"/>
            </a:br>
            <a:r>
              <a:rPr lang="en-US" sz="3600" dirty="0" smtClean="0"/>
              <a:t>label bias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534400" cy="4724400"/>
          </a:xfrm>
        </p:spPr>
        <p:txBody>
          <a:bodyPr/>
          <a:lstStyle/>
          <a:p>
            <a:r>
              <a:rPr lang="en-US" sz="2400" dirty="0" smtClean="0"/>
              <a:t>In the example: state 1 has only </a:t>
            </a:r>
            <a:br>
              <a:rPr lang="en-US" sz="2400" dirty="0" smtClean="0"/>
            </a:br>
            <a:r>
              <a:rPr lang="en-US" sz="2400" dirty="0" smtClean="0"/>
              <a:t>two possible successors, state 2 has five.</a:t>
            </a:r>
          </a:p>
          <a:p>
            <a:r>
              <a:rPr lang="en-US" sz="2400" dirty="0" smtClean="0"/>
              <a:t>This means: On average, state 2 has a </a:t>
            </a:r>
            <a:br>
              <a:rPr lang="en-US" sz="2400" dirty="0" smtClean="0"/>
            </a:br>
            <a:r>
              <a:rPr lang="en-US" sz="2400" dirty="0" smtClean="0"/>
              <a:t>lower average transition probability</a:t>
            </a:r>
          </a:p>
          <a:p>
            <a:endParaRPr lang="en-US" sz="2400" dirty="0" smtClean="0"/>
          </a:p>
          <a:p>
            <a:r>
              <a:rPr lang="en-US" sz="2400" dirty="0" smtClean="0"/>
              <a:t>Label bias problem: States with a lower entropy are preferred</a:t>
            </a:r>
            <a:endParaRPr lang="en-US" sz="2400" dirty="0"/>
          </a:p>
          <a:p>
            <a:r>
              <a:rPr lang="en-US" sz="2400" dirty="0" smtClean="0"/>
              <a:t>This results from the per-state normalization in MEMMs as well as from the independence of labels from subsequent labels. </a:t>
            </a:r>
            <a:r>
              <a:rPr lang="en-US" sz="2400" dirty="0"/>
              <a:t>Example: unknown word at the beginning</a:t>
            </a:r>
          </a:p>
          <a:p>
            <a:r>
              <a:rPr lang="en-US" sz="2400" dirty="0"/>
              <a:t>In theory, a dysfunctional model can stumble from state to state with high conditional probability but completely ignorant of the observation sequence…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34000" y="1447800"/>
            <a:ext cx="3505200" cy="1828800"/>
            <a:chOff x="1066800" y="1600200"/>
            <a:chExt cx="6934200" cy="4038600"/>
          </a:xfrm>
        </p:grpSpPr>
        <p:sp>
          <p:nvSpPr>
            <p:cNvPr id="6" name="Oval 37"/>
            <p:cNvSpPr>
              <a:spLocks noChangeArrowheads="1"/>
            </p:cNvSpPr>
            <p:nvPr/>
          </p:nvSpPr>
          <p:spPr bwMode="auto">
            <a:xfrm>
              <a:off x="2286000" y="2667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00"/>
            </a:p>
          </p:txBody>
        </p:sp>
        <p:sp>
          <p:nvSpPr>
            <p:cNvPr id="7" name="Oval 41"/>
            <p:cNvSpPr>
              <a:spLocks noChangeArrowheads="1"/>
            </p:cNvSpPr>
            <p:nvPr/>
          </p:nvSpPr>
          <p:spPr bwMode="auto">
            <a:xfrm>
              <a:off x="2286000" y="3429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00"/>
            </a:p>
          </p:txBody>
        </p:sp>
        <p:sp>
          <p:nvSpPr>
            <p:cNvPr id="8" name="Oval 42"/>
            <p:cNvSpPr>
              <a:spLocks noChangeArrowheads="1"/>
            </p:cNvSpPr>
            <p:nvPr/>
          </p:nvSpPr>
          <p:spPr bwMode="auto">
            <a:xfrm>
              <a:off x="22860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00"/>
            </a:p>
          </p:txBody>
        </p:sp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2286000" y="510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00"/>
            </a:p>
          </p:txBody>
        </p:sp>
        <p:sp>
          <p:nvSpPr>
            <p:cNvPr id="10" name="Oval 44"/>
            <p:cNvSpPr>
              <a:spLocks noChangeArrowheads="1"/>
            </p:cNvSpPr>
            <p:nvPr/>
          </p:nvSpPr>
          <p:spPr bwMode="auto">
            <a:xfrm>
              <a:off x="2286000" y="1905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00"/>
            </a:p>
          </p:txBody>
        </p:sp>
        <p:sp>
          <p:nvSpPr>
            <p:cNvPr id="11" name="Oval 45"/>
            <p:cNvSpPr>
              <a:spLocks noChangeArrowheads="1"/>
            </p:cNvSpPr>
            <p:nvPr/>
          </p:nvSpPr>
          <p:spPr bwMode="auto">
            <a:xfrm>
              <a:off x="3886200" y="2667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00"/>
            </a:p>
          </p:txBody>
        </p:sp>
        <p:sp>
          <p:nvSpPr>
            <p:cNvPr id="12" name="Oval 46"/>
            <p:cNvSpPr>
              <a:spLocks noChangeArrowheads="1"/>
            </p:cNvSpPr>
            <p:nvPr/>
          </p:nvSpPr>
          <p:spPr bwMode="auto">
            <a:xfrm>
              <a:off x="3886200" y="3429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00"/>
            </a:p>
          </p:txBody>
        </p:sp>
        <p:sp>
          <p:nvSpPr>
            <p:cNvPr id="13" name="Oval 47"/>
            <p:cNvSpPr>
              <a:spLocks noChangeArrowheads="1"/>
            </p:cNvSpPr>
            <p:nvPr/>
          </p:nvSpPr>
          <p:spPr bwMode="auto">
            <a:xfrm>
              <a:off x="38862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00"/>
            </a:p>
          </p:txBody>
        </p:sp>
        <p:sp>
          <p:nvSpPr>
            <p:cNvPr id="14" name="Oval 48"/>
            <p:cNvSpPr>
              <a:spLocks noChangeArrowheads="1"/>
            </p:cNvSpPr>
            <p:nvPr/>
          </p:nvSpPr>
          <p:spPr bwMode="auto">
            <a:xfrm>
              <a:off x="3886200" y="510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00"/>
            </a:p>
          </p:txBody>
        </p:sp>
        <p:sp>
          <p:nvSpPr>
            <p:cNvPr id="15" name="Oval 49"/>
            <p:cNvSpPr>
              <a:spLocks noChangeArrowheads="1"/>
            </p:cNvSpPr>
            <p:nvPr/>
          </p:nvSpPr>
          <p:spPr bwMode="auto">
            <a:xfrm>
              <a:off x="3886200" y="1905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00"/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5486400" y="2667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00"/>
            </a:p>
          </p:txBody>
        </p:sp>
        <p:sp>
          <p:nvSpPr>
            <p:cNvPr id="17" name="Oval 51"/>
            <p:cNvSpPr>
              <a:spLocks noChangeArrowheads="1"/>
            </p:cNvSpPr>
            <p:nvPr/>
          </p:nvSpPr>
          <p:spPr bwMode="auto">
            <a:xfrm>
              <a:off x="5486400" y="3429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00"/>
            </a:p>
          </p:txBody>
        </p:sp>
        <p:sp>
          <p:nvSpPr>
            <p:cNvPr id="18" name="Oval 52"/>
            <p:cNvSpPr>
              <a:spLocks noChangeArrowheads="1"/>
            </p:cNvSpPr>
            <p:nvPr/>
          </p:nvSpPr>
          <p:spPr bwMode="auto">
            <a:xfrm>
              <a:off x="5486400" y="426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00"/>
            </a:p>
          </p:txBody>
        </p:sp>
        <p:sp>
          <p:nvSpPr>
            <p:cNvPr id="19" name="Oval 53"/>
            <p:cNvSpPr>
              <a:spLocks noChangeArrowheads="1"/>
            </p:cNvSpPr>
            <p:nvPr/>
          </p:nvSpPr>
          <p:spPr bwMode="auto">
            <a:xfrm>
              <a:off x="5486400" y="510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00"/>
            </a:p>
          </p:txBody>
        </p:sp>
        <p:sp>
          <p:nvSpPr>
            <p:cNvPr id="20" name="Oval 54"/>
            <p:cNvSpPr>
              <a:spLocks noChangeArrowheads="1"/>
            </p:cNvSpPr>
            <p:nvPr/>
          </p:nvSpPr>
          <p:spPr bwMode="auto">
            <a:xfrm>
              <a:off x="5486400" y="1905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00"/>
            </a:p>
          </p:txBody>
        </p:sp>
        <p:sp>
          <p:nvSpPr>
            <p:cNvPr id="21" name="Oval 55"/>
            <p:cNvSpPr>
              <a:spLocks noChangeArrowheads="1"/>
            </p:cNvSpPr>
            <p:nvPr/>
          </p:nvSpPr>
          <p:spPr bwMode="auto">
            <a:xfrm>
              <a:off x="7086600" y="2743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00"/>
            </a:p>
          </p:txBody>
        </p:sp>
        <p:sp>
          <p:nvSpPr>
            <p:cNvPr id="22" name="Oval 56"/>
            <p:cNvSpPr>
              <a:spLocks noChangeArrowheads="1"/>
            </p:cNvSpPr>
            <p:nvPr/>
          </p:nvSpPr>
          <p:spPr bwMode="auto">
            <a:xfrm>
              <a:off x="7086600" y="3505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00"/>
            </a:p>
          </p:txBody>
        </p:sp>
        <p:sp>
          <p:nvSpPr>
            <p:cNvPr id="23" name="Oval 57"/>
            <p:cNvSpPr>
              <a:spLocks noChangeArrowheads="1"/>
            </p:cNvSpPr>
            <p:nvPr/>
          </p:nvSpPr>
          <p:spPr bwMode="auto">
            <a:xfrm>
              <a:off x="7086600" y="4343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00"/>
            </a:p>
          </p:txBody>
        </p:sp>
        <p:sp>
          <p:nvSpPr>
            <p:cNvPr id="24" name="Oval 58"/>
            <p:cNvSpPr>
              <a:spLocks noChangeArrowheads="1"/>
            </p:cNvSpPr>
            <p:nvPr/>
          </p:nvSpPr>
          <p:spPr bwMode="auto">
            <a:xfrm>
              <a:off x="7086600" y="5181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00"/>
            </a:p>
          </p:txBody>
        </p:sp>
        <p:sp>
          <p:nvSpPr>
            <p:cNvPr id="25" name="Oval 59"/>
            <p:cNvSpPr>
              <a:spLocks noChangeArrowheads="1"/>
            </p:cNvSpPr>
            <p:nvPr/>
          </p:nvSpPr>
          <p:spPr bwMode="auto">
            <a:xfrm>
              <a:off x="7086600" y="198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00"/>
            </a:p>
          </p:txBody>
        </p:sp>
        <p:sp>
          <p:nvSpPr>
            <p:cNvPr id="26" name="Line 70"/>
            <p:cNvSpPr>
              <a:spLocks noChangeShapeType="1"/>
            </p:cNvSpPr>
            <p:nvPr/>
          </p:nvSpPr>
          <p:spPr bwMode="auto">
            <a:xfrm>
              <a:off x="2743200" y="2133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00"/>
            </a:p>
          </p:txBody>
        </p:sp>
        <p:sp>
          <p:nvSpPr>
            <p:cNvPr id="27" name="Line 71"/>
            <p:cNvSpPr>
              <a:spLocks noChangeShapeType="1"/>
            </p:cNvSpPr>
            <p:nvPr/>
          </p:nvSpPr>
          <p:spPr bwMode="auto">
            <a:xfrm>
              <a:off x="2743200" y="2133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00"/>
            </a:p>
          </p:txBody>
        </p:sp>
        <p:sp>
          <p:nvSpPr>
            <p:cNvPr id="28" name="Line 72"/>
            <p:cNvSpPr>
              <a:spLocks noChangeShapeType="1"/>
            </p:cNvSpPr>
            <p:nvPr/>
          </p:nvSpPr>
          <p:spPr bwMode="auto">
            <a:xfrm>
              <a:off x="4343400" y="2133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00"/>
            </a:p>
          </p:txBody>
        </p:sp>
        <p:sp>
          <p:nvSpPr>
            <p:cNvPr id="29" name="Line 73"/>
            <p:cNvSpPr>
              <a:spLocks noChangeShapeType="1"/>
            </p:cNvSpPr>
            <p:nvPr/>
          </p:nvSpPr>
          <p:spPr bwMode="auto">
            <a:xfrm>
              <a:off x="4343400" y="2133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00"/>
            </a:p>
          </p:txBody>
        </p:sp>
        <p:sp>
          <p:nvSpPr>
            <p:cNvPr id="30" name="Line 74"/>
            <p:cNvSpPr>
              <a:spLocks noChangeShapeType="1"/>
            </p:cNvSpPr>
            <p:nvPr/>
          </p:nvSpPr>
          <p:spPr bwMode="auto">
            <a:xfrm>
              <a:off x="5943600" y="2133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00"/>
            </a:p>
          </p:txBody>
        </p:sp>
        <p:sp>
          <p:nvSpPr>
            <p:cNvPr id="31" name="Line 75"/>
            <p:cNvSpPr>
              <a:spLocks noChangeShapeType="1"/>
            </p:cNvSpPr>
            <p:nvPr/>
          </p:nvSpPr>
          <p:spPr bwMode="auto">
            <a:xfrm>
              <a:off x="5943600" y="2133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00"/>
            </a:p>
          </p:txBody>
        </p:sp>
        <p:sp>
          <p:nvSpPr>
            <p:cNvPr id="32" name="Line 76"/>
            <p:cNvSpPr>
              <a:spLocks noChangeShapeType="1"/>
            </p:cNvSpPr>
            <p:nvPr/>
          </p:nvSpPr>
          <p:spPr bwMode="auto">
            <a:xfrm flipV="1">
              <a:off x="4343400" y="2209800"/>
              <a:ext cx="1143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00"/>
            </a:p>
          </p:txBody>
        </p:sp>
        <p:sp>
          <p:nvSpPr>
            <p:cNvPr id="33" name="Line 77"/>
            <p:cNvSpPr>
              <a:spLocks noChangeShapeType="1"/>
            </p:cNvSpPr>
            <p:nvPr/>
          </p:nvSpPr>
          <p:spPr bwMode="auto">
            <a:xfrm>
              <a:off x="4343400" y="2895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00"/>
            </a:p>
          </p:txBody>
        </p:sp>
        <p:sp>
          <p:nvSpPr>
            <p:cNvPr id="34" name="Line 78"/>
            <p:cNvSpPr>
              <a:spLocks noChangeShapeType="1"/>
            </p:cNvSpPr>
            <p:nvPr/>
          </p:nvSpPr>
          <p:spPr bwMode="auto">
            <a:xfrm>
              <a:off x="4343400" y="2895600"/>
              <a:ext cx="1143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00"/>
            </a:p>
          </p:txBody>
        </p:sp>
        <p:sp>
          <p:nvSpPr>
            <p:cNvPr id="35" name="Line 79"/>
            <p:cNvSpPr>
              <a:spLocks noChangeShapeType="1"/>
            </p:cNvSpPr>
            <p:nvPr/>
          </p:nvSpPr>
          <p:spPr bwMode="auto">
            <a:xfrm>
              <a:off x="4343400" y="2895600"/>
              <a:ext cx="114300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00"/>
            </a:p>
          </p:txBody>
        </p:sp>
        <p:sp>
          <p:nvSpPr>
            <p:cNvPr id="36" name="Line 80"/>
            <p:cNvSpPr>
              <a:spLocks noChangeShapeType="1"/>
            </p:cNvSpPr>
            <p:nvPr/>
          </p:nvSpPr>
          <p:spPr bwMode="auto">
            <a:xfrm>
              <a:off x="4343400" y="2895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00"/>
            </a:p>
          </p:txBody>
        </p:sp>
        <p:sp>
          <p:nvSpPr>
            <p:cNvPr id="37" name="Line 81"/>
            <p:cNvSpPr>
              <a:spLocks noChangeShapeType="1"/>
            </p:cNvSpPr>
            <p:nvPr/>
          </p:nvSpPr>
          <p:spPr bwMode="auto">
            <a:xfrm flipV="1">
              <a:off x="5943600" y="2209800"/>
              <a:ext cx="1143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00"/>
            </a:p>
          </p:txBody>
        </p:sp>
        <p:sp>
          <p:nvSpPr>
            <p:cNvPr id="38" name="Line 82"/>
            <p:cNvSpPr>
              <a:spLocks noChangeShapeType="1"/>
            </p:cNvSpPr>
            <p:nvPr/>
          </p:nvSpPr>
          <p:spPr bwMode="auto">
            <a:xfrm>
              <a:off x="5943600" y="2895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00"/>
            </a:p>
          </p:txBody>
        </p:sp>
        <p:sp>
          <p:nvSpPr>
            <p:cNvPr id="39" name="Line 83"/>
            <p:cNvSpPr>
              <a:spLocks noChangeShapeType="1"/>
            </p:cNvSpPr>
            <p:nvPr/>
          </p:nvSpPr>
          <p:spPr bwMode="auto">
            <a:xfrm>
              <a:off x="5943600" y="2895600"/>
              <a:ext cx="1143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00"/>
            </a:p>
          </p:txBody>
        </p:sp>
        <p:sp>
          <p:nvSpPr>
            <p:cNvPr id="40" name="Line 84"/>
            <p:cNvSpPr>
              <a:spLocks noChangeShapeType="1"/>
            </p:cNvSpPr>
            <p:nvPr/>
          </p:nvSpPr>
          <p:spPr bwMode="auto">
            <a:xfrm>
              <a:off x="5943600" y="2895600"/>
              <a:ext cx="114300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00"/>
            </a:p>
          </p:txBody>
        </p:sp>
        <p:sp>
          <p:nvSpPr>
            <p:cNvPr id="41" name="Line 85"/>
            <p:cNvSpPr>
              <a:spLocks noChangeShapeType="1"/>
            </p:cNvSpPr>
            <p:nvPr/>
          </p:nvSpPr>
          <p:spPr bwMode="auto">
            <a:xfrm>
              <a:off x="5943600" y="2895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00"/>
            </a:p>
          </p:txBody>
        </p:sp>
        <p:sp>
          <p:nvSpPr>
            <p:cNvPr id="42" name="Line 86"/>
            <p:cNvSpPr>
              <a:spLocks noChangeShapeType="1"/>
            </p:cNvSpPr>
            <p:nvPr/>
          </p:nvSpPr>
          <p:spPr bwMode="auto">
            <a:xfrm flipV="1">
              <a:off x="2667000" y="2209800"/>
              <a:ext cx="1143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00"/>
            </a:p>
          </p:txBody>
        </p:sp>
        <p:sp>
          <p:nvSpPr>
            <p:cNvPr id="43" name="Line 87"/>
            <p:cNvSpPr>
              <a:spLocks noChangeShapeType="1"/>
            </p:cNvSpPr>
            <p:nvPr/>
          </p:nvSpPr>
          <p:spPr bwMode="auto">
            <a:xfrm>
              <a:off x="2667000" y="28956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00"/>
            </a:p>
          </p:txBody>
        </p:sp>
        <p:sp>
          <p:nvSpPr>
            <p:cNvPr id="44" name="Line 88"/>
            <p:cNvSpPr>
              <a:spLocks noChangeShapeType="1"/>
            </p:cNvSpPr>
            <p:nvPr/>
          </p:nvSpPr>
          <p:spPr bwMode="auto">
            <a:xfrm>
              <a:off x="2667000" y="2895600"/>
              <a:ext cx="1143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00"/>
            </a:p>
          </p:txBody>
        </p:sp>
        <p:sp>
          <p:nvSpPr>
            <p:cNvPr id="45" name="Line 89"/>
            <p:cNvSpPr>
              <a:spLocks noChangeShapeType="1"/>
            </p:cNvSpPr>
            <p:nvPr/>
          </p:nvSpPr>
          <p:spPr bwMode="auto">
            <a:xfrm>
              <a:off x="2667000" y="2895600"/>
              <a:ext cx="114300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00"/>
            </a:p>
          </p:txBody>
        </p:sp>
        <p:sp>
          <p:nvSpPr>
            <p:cNvPr id="46" name="Line 90"/>
            <p:cNvSpPr>
              <a:spLocks noChangeShapeType="1"/>
            </p:cNvSpPr>
            <p:nvPr/>
          </p:nvSpPr>
          <p:spPr bwMode="auto">
            <a:xfrm>
              <a:off x="2667000" y="2895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00"/>
            </a:p>
          </p:txBody>
        </p:sp>
        <p:sp>
          <p:nvSpPr>
            <p:cNvPr id="47" name="Text Box 91"/>
            <p:cNvSpPr txBox="1">
              <a:spLocks noChangeArrowheads="1"/>
            </p:cNvSpPr>
            <p:nvPr/>
          </p:nvSpPr>
          <p:spPr bwMode="auto">
            <a:xfrm>
              <a:off x="1066800" y="1981199"/>
              <a:ext cx="1143000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600"/>
                <a:t>State 1</a:t>
              </a:r>
            </a:p>
          </p:txBody>
        </p:sp>
        <p:sp>
          <p:nvSpPr>
            <p:cNvPr id="48" name="Text Box 92"/>
            <p:cNvSpPr txBox="1">
              <a:spLocks noChangeArrowheads="1"/>
            </p:cNvSpPr>
            <p:nvPr/>
          </p:nvSpPr>
          <p:spPr bwMode="auto">
            <a:xfrm>
              <a:off x="1066800" y="2743200"/>
              <a:ext cx="1143000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600"/>
                <a:t>State 2</a:t>
              </a:r>
            </a:p>
          </p:txBody>
        </p:sp>
        <p:sp>
          <p:nvSpPr>
            <p:cNvPr id="49" name="Text Box 93"/>
            <p:cNvSpPr txBox="1">
              <a:spLocks noChangeArrowheads="1"/>
            </p:cNvSpPr>
            <p:nvPr/>
          </p:nvSpPr>
          <p:spPr bwMode="auto">
            <a:xfrm>
              <a:off x="1066800" y="3505201"/>
              <a:ext cx="1143000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600"/>
                <a:t>State 3</a:t>
              </a:r>
            </a:p>
          </p:txBody>
        </p:sp>
        <p:sp>
          <p:nvSpPr>
            <p:cNvPr id="50" name="Text Box 94"/>
            <p:cNvSpPr txBox="1">
              <a:spLocks noChangeArrowheads="1"/>
            </p:cNvSpPr>
            <p:nvPr/>
          </p:nvSpPr>
          <p:spPr bwMode="auto">
            <a:xfrm>
              <a:off x="1066800" y="4267200"/>
              <a:ext cx="1143000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600"/>
                <a:t>State 4</a:t>
              </a:r>
            </a:p>
          </p:txBody>
        </p:sp>
        <p:sp>
          <p:nvSpPr>
            <p:cNvPr id="51" name="Text Box 95"/>
            <p:cNvSpPr txBox="1">
              <a:spLocks noChangeArrowheads="1"/>
            </p:cNvSpPr>
            <p:nvPr/>
          </p:nvSpPr>
          <p:spPr bwMode="auto">
            <a:xfrm>
              <a:off x="1066800" y="5181600"/>
              <a:ext cx="1143000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600"/>
                <a:t>State 5</a:t>
              </a:r>
            </a:p>
          </p:txBody>
        </p:sp>
        <p:sp>
          <p:nvSpPr>
            <p:cNvPr id="52" name="Text Box 96"/>
            <p:cNvSpPr txBox="1">
              <a:spLocks noChangeArrowheads="1"/>
            </p:cNvSpPr>
            <p:nvPr/>
          </p:nvSpPr>
          <p:spPr bwMode="auto">
            <a:xfrm>
              <a:off x="1828800" y="1600200"/>
              <a:ext cx="1524001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600" dirty="0"/>
                <a:t>Observation 1</a:t>
              </a:r>
            </a:p>
          </p:txBody>
        </p:sp>
        <p:sp>
          <p:nvSpPr>
            <p:cNvPr id="53" name="Text Box 98"/>
            <p:cNvSpPr txBox="1">
              <a:spLocks noChangeArrowheads="1"/>
            </p:cNvSpPr>
            <p:nvPr/>
          </p:nvSpPr>
          <p:spPr bwMode="auto">
            <a:xfrm>
              <a:off x="3352799" y="1600200"/>
              <a:ext cx="1524001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600"/>
                <a:t>Observation 2</a:t>
              </a:r>
            </a:p>
          </p:txBody>
        </p:sp>
        <p:sp>
          <p:nvSpPr>
            <p:cNvPr id="54" name="Text Box 99"/>
            <p:cNvSpPr txBox="1">
              <a:spLocks noChangeArrowheads="1"/>
            </p:cNvSpPr>
            <p:nvPr/>
          </p:nvSpPr>
          <p:spPr bwMode="auto">
            <a:xfrm>
              <a:off x="4876800" y="1600200"/>
              <a:ext cx="1524001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600"/>
                <a:t>Observation 3</a:t>
              </a:r>
            </a:p>
          </p:txBody>
        </p:sp>
        <p:sp>
          <p:nvSpPr>
            <p:cNvPr id="55" name="Text Box 100"/>
            <p:cNvSpPr txBox="1">
              <a:spLocks noChangeArrowheads="1"/>
            </p:cNvSpPr>
            <p:nvPr/>
          </p:nvSpPr>
          <p:spPr bwMode="auto">
            <a:xfrm>
              <a:off x="6476999" y="1600200"/>
              <a:ext cx="1524001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600"/>
                <a:t>Observation 4</a:t>
              </a:r>
            </a:p>
          </p:txBody>
        </p:sp>
        <p:sp>
          <p:nvSpPr>
            <p:cNvPr id="56" name="Text Box 101"/>
            <p:cNvSpPr txBox="1">
              <a:spLocks noChangeArrowheads="1"/>
            </p:cNvSpPr>
            <p:nvPr/>
          </p:nvSpPr>
          <p:spPr bwMode="auto">
            <a:xfrm>
              <a:off x="2971800" y="1905001"/>
              <a:ext cx="685800" cy="3058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" dirty="0"/>
                <a:t>0.4</a:t>
              </a:r>
            </a:p>
          </p:txBody>
        </p:sp>
        <p:sp>
          <p:nvSpPr>
            <p:cNvPr id="57" name="Text Box 102"/>
            <p:cNvSpPr txBox="1">
              <a:spLocks noChangeArrowheads="1"/>
            </p:cNvSpPr>
            <p:nvPr/>
          </p:nvSpPr>
          <p:spPr bwMode="auto">
            <a:xfrm>
              <a:off x="3505200" y="2514600"/>
              <a:ext cx="685800" cy="3058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"/>
                <a:t>0.6</a:t>
              </a:r>
            </a:p>
          </p:txBody>
        </p:sp>
        <p:sp>
          <p:nvSpPr>
            <p:cNvPr id="58" name="Text Box 103"/>
            <p:cNvSpPr txBox="1">
              <a:spLocks noChangeArrowheads="1"/>
            </p:cNvSpPr>
            <p:nvPr/>
          </p:nvSpPr>
          <p:spPr bwMode="auto">
            <a:xfrm>
              <a:off x="2743200" y="2438399"/>
              <a:ext cx="685800" cy="3058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"/>
                <a:t>0.2</a:t>
              </a:r>
            </a:p>
          </p:txBody>
        </p:sp>
        <p:sp>
          <p:nvSpPr>
            <p:cNvPr id="59" name="Text Box 104"/>
            <p:cNvSpPr txBox="1">
              <a:spLocks noChangeArrowheads="1"/>
            </p:cNvSpPr>
            <p:nvPr/>
          </p:nvSpPr>
          <p:spPr bwMode="auto">
            <a:xfrm>
              <a:off x="3048001" y="2666999"/>
              <a:ext cx="380999" cy="509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"/>
                <a:t>0.2</a:t>
              </a:r>
            </a:p>
          </p:txBody>
        </p:sp>
        <p:sp>
          <p:nvSpPr>
            <p:cNvPr id="60" name="Text Box 105"/>
            <p:cNvSpPr txBox="1">
              <a:spLocks noChangeArrowheads="1"/>
            </p:cNvSpPr>
            <p:nvPr/>
          </p:nvSpPr>
          <p:spPr bwMode="auto">
            <a:xfrm>
              <a:off x="3276600" y="3124200"/>
              <a:ext cx="685800" cy="3058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"/>
                <a:t>0.2</a:t>
              </a:r>
            </a:p>
          </p:txBody>
        </p:sp>
        <p:sp>
          <p:nvSpPr>
            <p:cNvPr id="61" name="Text Box 106"/>
            <p:cNvSpPr txBox="1">
              <a:spLocks noChangeArrowheads="1"/>
            </p:cNvSpPr>
            <p:nvPr/>
          </p:nvSpPr>
          <p:spPr bwMode="auto">
            <a:xfrm>
              <a:off x="3429000" y="3733801"/>
              <a:ext cx="685800" cy="3058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"/>
                <a:t>0.2</a:t>
              </a:r>
            </a:p>
          </p:txBody>
        </p:sp>
        <p:sp>
          <p:nvSpPr>
            <p:cNvPr id="62" name="Text Box 107"/>
            <p:cNvSpPr txBox="1">
              <a:spLocks noChangeArrowheads="1"/>
            </p:cNvSpPr>
            <p:nvPr/>
          </p:nvSpPr>
          <p:spPr bwMode="auto">
            <a:xfrm>
              <a:off x="3581399" y="4724400"/>
              <a:ext cx="685800" cy="3058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"/>
                <a:t>0.2</a:t>
              </a:r>
            </a:p>
          </p:txBody>
        </p:sp>
        <p:sp>
          <p:nvSpPr>
            <p:cNvPr id="63" name="Text Box 115"/>
            <p:cNvSpPr txBox="1">
              <a:spLocks noChangeArrowheads="1"/>
            </p:cNvSpPr>
            <p:nvPr/>
          </p:nvSpPr>
          <p:spPr bwMode="auto">
            <a:xfrm>
              <a:off x="4648200" y="1905001"/>
              <a:ext cx="685800" cy="3058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"/>
                <a:t>0.45</a:t>
              </a:r>
            </a:p>
          </p:txBody>
        </p:sp>
        <p:sp>
          <p:nvSpPr>
            <p:cNvPr id="64" name="Text Box 116"/>
            <p:cNvSpPr txBox="1">
              <a:spLocks noChangeArrowheads="1"/>
            </p:cNvSpPr>
            <p:nvPr/>
          </p:nvSpPr>
          <p:spPr bwMode="auto">
            <a:xfrm>
              <a:off x="5181600" y="2514600"/>
              <a:ext cx="685800" cy="3058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"/>
                <a:t>0.55</a:t>
              </a:r>
            </a:p>
          </p:txBody>
        </p:sp>
        <p:sp>
          <p:nvSpPr>
            <p:cNvPr id="65" name="Text Box 117"/>
            <p:cNvSpPr txBox="1">
              <a:spLocks noChangeArrowheads="1"/>
            </p:cNvSpPr>
            <p:nvPr/>
          </p:nvSpPr>
          <p:spPr bwMode="auto">
            <a:xfrm>
              <a:off x="4419600" y="2438399"/>
              <a:ext cx="685800" cy="3058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"/>
                <a:t>0.2</a:t>
              </a:r>
            </a:p>
          </p:txBody>
        </p:sp>
        <p:sp>
          <p:nvSpPr>
            <p:cNvPr id="66" name="Text Box 118"/>
            <p:cNvSpPr txBox="1">
              <a:spLocks noChangeArrowheads="1"/>
            </p:cNvSpPr>
            <p:nvPr/>
          </p:nvSpPr>
          <p:spPr bwMode="auto">
            <a:xfrm>
              <a:off x="4724401" y="2666999"/>
              <a:ext cx="380999" cy="509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"/>
                <a:t>0.3</a:t>
              </a:r>
            </a:p>
          </p:txBody>
        </p:sp>
        <p:sp>
          <p:nvSpPr>
            <p:cNvPr id="67" name="Text Box 119"/>
            <p:cNvSpPr txBox="1">
              <a:spLocks noChangeArrowheads="1"/>
            </p:cNvSpPr>
            <p:nvPr/>
          </p:nvSpPr>
          <p:spPr bwMode="auto">
            <a:xfrm>
              <a:off x="4953000" y="3124200"/>
              <a:ext cx="685800" cy="3058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"/>
                <a:t>0.1</a:t>
              </a:r>
            </a:p>
          </p:txBody>
        </p:sp>
        <p:sp>
          <p:nvSpPr>
            <p:cNvPr id="68" name="Text Box 120"/>
            <p:cNvSpPr txBox="1">
              <a:spLocks noChangeArrowheads="1"/>
            </p:cNvSpPr>
            <p:nvPr/>
          </p:nvSpPr>
          <p:spPr bwMode="auto">
            <a:xfrm>
              <a:off x="5105400" y="3733801"/>
              <a:ext cx="685800" cy="3058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"/>
                <a:t>0.1</a:t>
              </a:r>
            </a:p>
          </p:txBody>
        </p:sp>
        <p:sp>
          <p:nvSpPr>
            <p:cNvPr id="69" name="Text Box 121"/>
            <p:cNvSpPr txBox="1">
              <a:spLocks noChangeArrowheads="1"/>
            </p:cNvSpPr>
            <p:nvPr/>
          </p:nvSpPr>
          <p:spPr bwMode="auto">
            <a:xfrm>
              <a:off x="5257799" y="4724400"/>
              <a:ext cx="685800" cy="3058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"/>
                <a:t>0.3</a:t>
              </a:r>
            </a:p>
          </p:txBody>
        </p:sp>
        <p:sp>
          <p:nvSpPr>
            <p:cNvPr id="70" name="Text Box 122"/>
            <p:cNvSpPr txBox="1">
              <a:spLocks noChangeArrowheads="1"/>
            </p:cNvSpPr>
            <p:nvPr/>
          </p:nvSpPr>
          <p:spPr bwMode="auto">
            <a:xfrm>
              <a:off x="6248399" y="1905001"/>
              <a:ext cx="685800" cy="3058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"/>
                <a:t>0.5</a:t>
              </a:r>
            </a:p>
          </p:txBody>
        </p:sp>
        <p:sp>
          <p:nvSpPr>
            <p:cNvPr id="71" name="Text Box 123"/>
            <p:cNvSpPr txBox="1">
              <a:spLocks noChangeArrowheads="1"/>
            </p:cNvSpPr>
            <p:nvPr/>
          </p:nvSpPr>
          <p:spPr bwMode="auto">
            <a:xfrm>
              <a:off x="6781800" y="2514600"/>
              <a:ext cx="685800" cy="3058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"/>
                <a:t>0.5</a:t>
              </a:r>
            </a:p>
          </p:txBody>
        </p:sp>
        <p:sp>
          <p:nvSpPr>
            <p:cNvPr id="72" name="Text Box 124"/>
            <p:cNvSpPr txBox="1">
              <a:spLocks noChangeArrowheads="1"/>
            </p:cNvSpPr>
            <p:nvPr/>
          </p:nvSpPr>
          <p:spPr bwMode="auto">
            <a:xfrm>
              <a:off x="6019799" y="2438399"/>
              <a:ext cx="685800" cy="3058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"/>
                <a:t>0.1</a:t>
              </a:r>
            </a:p>
          </p:txBody>
        </p:sp>
        <p:sp>
          <p:nvSpPr>
            <p:cNvPr id="73" name="Text Box 125"/>
            <p:cNvSpPr txBox="1">
              <a:spLocks noChangeArrowheads="1"/>
            </p:cNvSpPr>
            <p:nvPr/>
          </p:nvSpPr>
          <p:spPr bwMode="auto">
            <a:xfrm>
              <a:off x="6324600" y="2666999"/>
              <a:ext cx="380999" cy="509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"/>
                <a:t>0.3</a:t>
              </a:r>
            </a:p>
          </p:txBody>
        </p:sp>
        <p:sp>
          <p:nvSpPr>
            <p:cNvPr id="74" name="Text Box 126"/>
            <p:cNvSpPr txBox="1">
              <a:spLocks noChangeArrowheads="1"/>
            </p:cNvSpPr>
            <p:nvPr/>
          </p:nvSpPr>
          <p:spPr bwMode="auto">
            <a:xfrm>
              <a:off x="6553200" y="3124200"/>
              <a:ext cx="685800" cy="3058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"/>
                <a:t>0.2</a:t>
              </a:r>
            </a:p>
          </p:txBody>
        </p:sp>
        <p:sp>
          <p:nvSpPr>
            <p:cNvPr id="75" name="Text Box 127"/>
            <p:cNvSpPr txBox="1">
              <a:spLocks noChangeArrowheads="1"/>
            </p:cNvSpPr>
            <p:nvPr/>
          </p:nvSpPr>
          <p:spPr bwMode="auto">
            <a:xfrm>
              <a:off x="6705599" y="3733801"/>
              <a:ext cx="685800" cy="3058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"/>
                <a:t>0.2</a:t>
              </a:r>
            </a:p>
          </p:txBody>
        </p:sp>
        <p:sp>
          <p:nvSpPr>
            <p:cNvPr id="76" name="Text Box 128"/>
            <p:cNvSpPr txBox="1">
              <a:spLocks noChangeArrowheads="1"/>
            </p:cNvSpPr>
            <p:nvPr/>
          </p:nvSpPr>
          <p:spPr bwMode="auto">
            <a:xfrm>
              <a:off x="6858000" y="4724400"/>
              <a:ext cx="685800" cy="3058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"/>
                <a:t>0.2</a:t>
              </a:r>
            </a:p>
          </p:txBody>
        </p:sp>
      </p:grpSp>
      <p:sp>
        <p:nvSpPr>
          <p:cNvPr id="77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78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32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3215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78595"/>
            <a:ext cx="7070725" cy="838200"/>
          </a:xfrm>
        </p:spPr>
        <p:txBody>
          <a:bodyPr/>
          <a:lstStyle/>
          <a:p>
            <a:pPr algn="l"/>
            <a:r>
              <a:rPr lang="en-US" sz="3600" dirty="0" smtClean="0"/>
              <a:t>Random Fields: mutual </a:t>
            </a:r>
            <a:r>
              <a:rPr lang="en-US" sz="3600" dirty="0" err="1" smtClean="0"/>
              <a:t>depen-dence</a:t>
            </a:r>
            <a:r>
              <a:rPr lang="en-US" sz="3600" dirty="0" smtClean="0"/>
              <a:t> in undirected graphs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Let </a:t>
            </a:r>
            <a:r>
              <a:rPr lang="en-US" sz="2400" i="1" dirty="0" smtClean="0"/>
              <a:t>G(V,E) </a:t>
            </a:r>
            <a:r>
              <a:rPr lang="en-US" sz="2400" dirty="0" smtClean="0"/>
              <a:t>be a graph where each vertex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v</a:t>
            </a:r>
            <a:r>
              <a:rPr lang="en-US" sz="2400" dirty="0" smtClean="0"/>
              <a:t> is a random variable. Suppose </a:t>
            </a:r>
            <a:r>
              <a:rPr lang="en-US" sz="2400" i="1" dirty="0" smtClean="0"/>
              <a:t>P(</a:t>
            </a:r>
            <a:r>
              <a:rPr lang="en-US" sz="2400" i="1" dirty="0" err="1" smtClean="0"/>
              <a:t>Y</a:t>
            </a:r>
            <a:r>
              <a:rPr lang="en-US" sz="2400" i="1" baseline="-25000" dirty="0" err="1" smtClean="0"/>
              <a:t>v</a:t>
            </a:r>
            <a:r>
              <a:rPr lang="en-US" sz="2400" i="1" dirty="0" err="1" smtClean="0"/>
              <a:t>|all</a:t>
            </a:r>
            <a:r>
              <a:rPr lang="en-US" sz="2400" i="1" dirty="0" smtClean="0"/>
              <a:t> other Y) = </a:t>
            </a:r>
            <a:r>
              <a:rPr lang="en-US" sz="2400" i="1" dirty="0"/>
              <a:t>P(</a:t>
            </a:r>
            <a:r>
              <a:rPr lang="en-US" sz="2400" i="1" dirty="0" err="1"/>
              <a:t>Y</a:t>
            </a:r>
            <a:r>
              <a:rPr lang="en-US" sz="2400" i="1" baseline="-25000" dirty="0" err="1"/>
              <a:t>v</a:t>
            </a:r>
            <a:r>
              <a:rPr lang="en-US" sz="2400" i="1" dirty="0" smtClean="0"/>
              <a:t>|</a:t>
            </a:r>
            <a:r>
              <a:rPr lang="en-US" sz="2400" i="1" dirty="0"/>
              <a:t> </a:t>
            </a:r>
            <a:r>
              <a:rPr lang="en-US" sz="2400" i="1" dirty="0" smtClean="0"/>
              <a:t>neighbors(</a:t>
            </a:r>
            <a:r>
              <a:rPr lang="en-US" sz="2400" i="1" dirty="0" err="1" smtClean="0"/>
              <a:t>Y</a:t>
            </a:r>
            <a:r>
              <a:rPr lang="en-US" sz="2400" i="1" baseline="-25000" dirty="0" err="1" smtClean="0"/>
              <a:t>v</a:t>
            </a:r>
            <a:r>
              <a:rPr lang="en-US" sz="2400" i="1" dirty="0" smtClean="0"/>
              <a:t>) )</a:t>
            </a:r>
            <a:r>
              <a:rPr lang="en-US" sz="2400" dirty="0" smtClean="0"/>
              <a:t>, then G is a </a:t>
            </a:r>
            <a:r>
              <a:rPr lang="en-US" sz="2400" b="1" dirty="0" smtClean="0"/>
              <a:t>random field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Example: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Random fields use </a:t>
            </a:r>
            <a:r>
              <a:rPr lang="en-US" sz="2400" i="1" dirty="0" smtClean="0"/>
              <a:t>global normalization</a:t>
            </a:r>
            <a:r>
              <a:rPr lang="en-US" sz="2400" dirty="0" smtClean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/>
          <a:srcRect r="4447"/>
          <a:stretch/>
        </p:blipFill>
        <p:spPr>
          <a:xfrm>
            <a:off x="1371600" y="2743200"/>
            <a:ext cx="3409576" cy="28444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86200" y="47244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/>
              <a:t>P</a:t>
            </a:r>
            <a:r>
              <a:rPr lang="en-US" i="1" dirty="0"/>
              <a:t>(</a:t>
            </a:r>
            <a:r>
              <a:rPr lang="en-US" i="1" dirty="0" smtClean="0"/>
              <a:t>Y</a:t>
            </a:r>
            <a:r>
              <a:rPr lang="en-US" i="1" baseline="-25000" dirty="0" smtClean="0"/>
              <a:t>5</a:t>
            </a:r>
            <a:r>
              <a:rPr lang="en-US" i="1" dirty="0" smtClean="0"/>
              <a:t>|</a:t>
            </a:r>
            <a:r>
              <a:rPr lang="en-US" i="1" dirty="0"/>
              <a:t>all other Y) = P(</a:t>
            </a:r>
            <a:r>
              <a:rPr lang="en-US" i="1" dirty="0" smtClean="0"/>
              <a:t>Y</a:t>
            </a:r>
            <a:r>
              <a:rPr lang="en-US" i="1" baseline="-25000" dirty="0" smtClean="0"/>
              <a:t>5</a:t>
            </a:r>
            <a:r>
              <a:rPr lang="en-US" i="1" dirty="0" smtClean="0"/>
              <a:t>|Y</a:t>
            </a:r>
            <a:r>
              <a:rPr lang="en-US" i="1" baseline="-25000" dirty="0" smtClean="0"/>
              <a:t>4</a:t>
            </a:r>
            <a:r>
              <a:rPr lang="en-US" i="1" dirty="0" smtClean="0"/>
              <a:t>,Y</a:t>
            </a:r>
            <a:r>
              <a:rPr lang="en-US" i="1" baseline="-25000" dirty="0" smtClean="0"/>
              <a:t>6</a:t>
            </a:r>
            <a:r>
              <a:rPr lang="en-US" i="1" dirty="0" smtClean="0"/>
              <a:t> )</a:t>
            </a:r>
            <a:endParaRPr lang="en-US" dirty="0"/>
          </a:p>
        </p:txBody>
      </p:sp>
      <p:sp>
        <p:nvSpPr>
          <p:cNvPr id="9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33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139478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Conditional Random Field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Let </a:t>
            </a:r>
            <a:r>
              <a:rPr lang="en-US" sz="2400" i="1" dirty="0" smtClean="0"/>
              <a:t>X</a:t>
            </a:r>
            <a:r>
              <a:rPr lang="en-US" sz="2400" dirty="0" smtClean="0"/>
              <a:t> be a random variable over sequences of observations to be labeled. Let </a:t>
            </a:r>
            <a:r>
              <a:rPr lang="en-US" sz="2400" i="1" dirty="0" smtClean="0"/>
              <a:t>Y</a:t>
            </a:r>
            <a:r>
              <a:rPr lang="en-US" sz="2400" dirty="0" smtClean="0"/>
              <a:t> be a random variable over corresponding label sequences.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Let </a:t>
            </a:r>
            <a:r>
              <a:rPr lang="en-US" sz="2400" i="1" dirty="0" smtClean="0"/>
              <a:t>G=(V,E) be a graph such that Y=(</a:t>
            </a:r>
            <a:r>
              <a:rPr lang="en-US" sz="2400" i="1" dirty="0" err="1" smtClean="0"/>
              <a:t>Y</a:t>
            </a:r>
            <a:r>
              <a:rPr lang="en-US" sz="2400" i="1" baseline="-25000" dirty="0" err="1" smtClean="0"/>
              <a:t>v</a:t>
            </a:r>
            <a:r>
              <a:rPr lang="en-US" sz="2400" i="1" dirty="0" smtClean="0"/>
              <a:t>), </a:t>
            </a:r>
            <a:r>
              <a:rPr lang="en-US" sz="2400" i="1" dirty="0" err="1" smtClean="0"/>
              <a:t>v</a:t>
            </a:r>
            <a:r>
              <a:rPr lang="en-US" sz="2400" dirty="0" err="1">
                <a:sym typeface="Symbol"/>
              </a:rPr>
              <a:t></a:t>
            </a:r>
            <a:r>
              <a:rPr lang="en-US" sz="2400" i="1" dirty="0" err="1" smtClean="0"/>
              <a:t>V</a:t>
            </a:r>
            <a:r>
              <a:rPr lang="en-US" sz="2400" i="1" dirty="0" smtClean="0"/>
              <a:t> , </a:t>
            </a:r>
            <a:r>
              <a:rPr lang="en-US" sz="2400" dirty="0" smtClean="0"/>
              <a:t>so that </a:t>
            </a:r>
            <a:r>
              <a:rPr lang="en-US" sz="2400" i="1" dirty="0" smtClean="0"/>
              <a:t>Y</a:t>
            </a:r>
            <a:r>
              <a:rPr lang="en-US" sz="2400" dirty="0" smtClean="0"/>
              <a:t> is indexed by the vertices of G. Then </a:t>
            </a:r>
            <a:r>
              <a:rPr lang="en-US" sz="2400" i="1" dirty="0" smtClean="0"/>
              <a:t>(X,Y)</a:t>
            </a:r>
            <a:r>
              <a:rPr lang="en-US" sz="2400" dirty="0" smtClean="0"/>
              <a:t> is a </a:t>
            </a:r>
            <a:r>
              <a:rPr lang="en-US" sz="2400" b="1" dirty="0" smtClean="0"/>
              <a:t>conditional random field</a:t>
            </a:r>
            <a:r>
              <a:rPr lang="en-US" sz="2400" dirty="0" smtClean="0"/>
              <a:t> in case, when conditioned on X, the random variables </a:t>
            </a:r>
            <a:r>
              <a:rPr lang="en-US" sz="2400" i="1" dirty="0" err="1" smtClean="0"/>
              <a:t>Y</a:t>
            </a:r>
            <a:r>
              <a:rPr lang="en-US" sz="2400" i="1" baseline="-25000" dirty="0" err="1" smtClean="0"/>
              <a:t>v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obey the Markov property with respect to the graph:  </a:t>
            </a:r>
            <a:r>
              <a:rPr lang="en-US" sz="2400" i="1" dirty="0" err="1" smtClean="0"/>
              <a:t>Y</a:t>
            </a:r>
            <a:r>
              <a:rPr lang="en-US" sz="2400" i="1" baseline="-25000" dirty="0" err="1" smtClean="0"/>
              <a:t>v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are only dependent on their neighbors in the graph and the corresponding X.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77951"/>
              </p:ext>
            </p:extLst>
          </p:nvPr>
        </p:nvGraphicFramePr>
        <p:xfrm>
          <a:off x="103187" y="5138738"/>
          <a:ext cx="893603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Equation" r:id="rId3" imgW="5435600" imgH="546100" progId="Equation.3">
                  <p:embed/>
                </p:oleObj>
              </mc:Choice>
              <mc:Fallback>
                <p:oleObj name="Equation" r:id="rId3" imgW="54356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" y="5138738"/>
                        <a:ext cx="8936038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34</a:t>
            </a:fld>
            <a:endParaRPr lang="ko-KR" altLang="de-D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71" y="5448301"/>
            <a:ext cx="261376" cy="24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Properties of CRF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62200"/>
            <a:ext cx="8640763" cy="3962400"/>
          </a:xfrm>
        </p:spPr>
        <p:txBody>
          <a:bodyPr/>
          <a:lstStyle/>
          <a:p>
            <a:r>
              <a:rPr lang="en-US" sz="2400" dirty="0"/>
              <a:t>Idea: Allow some transitions to vote more strongly than others, depending on the </a:t>
            </a:r>
            <a:r>
              <a:rPr lang="en-US" sz="2400" dirty="0" smtClean="0"/>
              <a:t>observations</a:t>
            </a:r>
          </a:p>
          <a:p>
            <a:r>
              <a:rPr lang="en-US" sz="2400" dirty="0" smtClean="0"/>
              <a:t>CRF </a:t>
            </a:r>
            <a:r>
              <a:rPr lang="en-US" sz="2400" dirty="0"/>
              <a:t>solves the label bias problem by </a:t>
            </a:r>
            <a:r>
              <a:rPr lang="en-US" sz="2400" b="1" dirty="0"/>
              <a:t>normalizing over the </a:t>
            </a:r>
            <a:r>
              <a:rPr lang="en-US" sz="2400" b="1" dirty="0" smtClean="0"/>
              <a:t>whole observation sequence</a:t>
            </a:r>
          </a:p>
          <a:p>
            <a:r>
              <a:rPr lang="en-US" sz="2400" dirty="0" smtClean="0"/>
              <a:t>like MEMM, it is a </a:t>
            </a:r>
            <a:r>
              <a:rPr lang="en-US" sz="2400" b="1" dirty="0" smtClean="0"/>
              <a:t>discriminative</a:t>
            </a:r>
            <a:r>
              <a:rPr lang="en-US" sz="2400" dirty="0" smtClean="0"/>
              <a:t> </a:t>
            </a:r>
            <a:r>
              <a:rPr lang="en-US" sz="2400" b="1" dirty="0" smtClean="0"/>
              <a:t>exponential</a:t>
            </a:r>
            <a:r>
              <a:rPr lang="en-US" sz="2400" dirty="0" smtClean="0"/>
              <a:t> model</a:t>
            </a:r>
          </a:p>
          <a:p>
            <a:r>
              <a:rPr lang="en-US" sz="2400" dirty="0" smtClean="0"/>
              <a:t>the marginal probability of the observation sequence is not modeled.</a:t>
            </a:r>
          </a:p>
          <a:p>
            <a:r>
              <a:rPr lang="en-US" sz="2400" dirty="0" smtClean="0"/>
              <a:t>it is straightforward to implement features on the observation sequence, this includes modeling of dependencies on previous and future observations</a:t>
            </a:r>
          </a:p>
          <a:p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03200" y="1379538"/>
          <a:ext cx="893603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Equation" r:id="rId3" imgW="5435600" imgH="546100" progId="Equation.3">
                  <p:embed/>
                </p:oleObj>
              </mc:Choice>
              <mc:Fallback>
                <p:oleObj name="Equation" r:id="rId3" imgW="54356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1379538"/>
                        <a:ext cx="8936038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35</a:t>
            </a:fld>
            <a:endParaRPr lang="ko-KR" altLang="de-D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28" y="1705158"/>
            <a:ext cx="260359" cy="23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4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t="5507" r="2532"/>
          <a:stretch/>
        </p:blipFill>
        <p:spPr>
          <a:xfrm>
            <a:off x="3124953" y="438150"/>
            <a:ext cx="5866647" cy="20698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96100" y="538718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chain CRF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Simplest form of CRF:</a:t>
            </a:r>
            <a:br>
              <a:rPr lang="en-US" sz="2000" dirty="0" smtClean="0"/>
            </a:br>
            <a:r>
              <a:rPr lang="en-US" sz="2000" dirty="0" smtClean="0"/>
              <a:t>every hidden state has </a:t>
            </a:r>
            <a:br>
              <a:rPr lang="en-US" sz="2000" dirty="0" smtClean="0"/>
            </a:br>
            <a:r>
              <a:rPr lang="en-US" sz="2000" dirty="0" smtClean="0"/>
              <a:t>two neighbors</a:t>
            </a:r>
          </a:p>
          <a:p>
            <a:r>
              <a:rPr lang="en-US" sz="2000" dirty="0"/>
              <a:t>Markov property in linear chain CRFs: use a variant of Viterbi decoding for computing the optimal label sequence, conditioned on the observed features. This makes efficient decoding </a:t>
            </a:r>
            <a:r>
              <a:rPr lang="en-US" sz="2000" dirty="0" smtClean="0"/>
              <a:t>possible</a:t>
            </a:r>
          </a:p>
          <a:p>
            <a:r>
              <a:rPr lang="en-US" sz="2000" dirty="0" smtClean="0"/>
              <a:t>Linear chain CRF subsumes HMM but is more expressive, since it allows arbitrary dependencies on the observation sequence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|</a:t>
            </a:r>
            <a:r>
              <a:rPr lang="en-US" sz="2000" baseline="-25000" dirty="0" smtClean="0"/>
              <a:t>S</a:t>
            </a:r>
            <a:r>
              <a:rPr lang="en-US" sz="2000" dirty="0" smtClean="0"/>
              <a:t> is the operator that returns the set of components associated with S.</a:t>
            </a:r>
          </a:p>
          <a:p>
            <a:pPr marL="0" indent="0">
              <a:buNone/>
            </a:pPr>
            <a:r>
              <a:rPr lang="en-US" sz="2000" i="1" dirty="0" smtClean="0"/>
              <a:t>f</a:t>
            </a:r>
            <a:r>
              <a:rPr lang="en-US" sz="2000" dirty="0" smtClean="0"/>
              <a:t> and </a:t>
            </a:r>
            <a:r>
              <a:rPr lang="en-US" sz="2000" i="1" dirty="0" smtClean="0"/>
              <a:t>g</a:t>
            </a:r>
            <a:r>
              <a:rPr lang="en-US" sz="2000" dirty="0" smtClean="0"/>
              <a:t> are </a:t>
            </a:r>
            <a:r>
              <a:rPr lang="en-US" sz="2000" dirty="0"/>
              <a:t>B</a:t>
            </a:r>
            <a:r>
              <a:rPr lang="en-US" sz="2000" dirty="0" smtClean="0"/>
              <a:t>oolean </a:t>
            </a:r>
            <a:r>
              <a:rPr lang="en-US" sz="2000" dirty="0" smtClean="0"/>
              <a:t>feature functions, </a:t>
            </a:r>
            <a:r>
              <a:rPr lang="en-US" sz="2000" dirty="0" err="1" smtClean="0"/>
              <a:t>λ</a:t>
            </a:r>
            <a:r>
              <a:rPr lang="en-US" sz="2000" dirty="0" smtClean="0"/>
              <a:t> and μ are model parameters playing a similar role as </a:t>
            </a:r>
            <a:r>
              <a:rPr lang="en-US" sz="2000" i="1" dirty="0" smtClean="0"/>
              <a:t>p(l</a:t>
            </a:r>
            <a:r>
              <a:rPr lang="en-US" sz="2000" i="1" baseline="30000" dirty="0" smtClean="0"/>
              <a:t>t</a:t>
            </a:r>
            <a:r>
              <a:rPr lang="en-US" sz="2000" i="1" dirty="0" smtClean="0"/>
              <a:t>|l</a:t>
            </a:r>
            <a:r>
              <a:rPr lang="en-US" sz="2000" i="1" baseline="30000" dirty="0" smtClean="0"/>
              <a:t>t-1</a:t>
            </a:r>
            <a:r>
              <a:rPr lang="en-US" sz="2000" i="1" dirty="0" smtClean="0"/>
              <a:t>) </a:t>
            </a:r>
            <a:r>
              <a:rPr lang="en-US" sz="2000" dirty="0" smtClean="0"/>
              <a:t>and </a:t>
            </a:r>
            <a:r>
              <a:rPr lang="en-US" sz="2000" i="1" dirty="0" smtClean="0"/>
              <a:t>p(</a:t>
            </a:r>
            <a:r>
              <a:rPr lang="en-US" sz="2000" i="1" dirty="0" err="1" smtClean="0"/>
              <a:t>w</a:t>
            </a:r>
            <a:r>
              <a:rPr lang="en-US" sz="2000" i="1" baseline="30000" dirty="0" err="1" smtClean="0"/>
              <a:t>t</a:t>
            </a:r>
            <a:r>
              <a:rPr lang="en-US" sz="2000" i="1" dirty="0" err="1" smtClean="0"/>
              <a:t>|l</a:t>
            </a:r>
            <a:r>
              <a:rPr lang="en-US" sz="2000" i="1" baseline="30000" dirty="0" err="1" smtClean="0"/>
              <a:t>t</a:t>
            </a:r>
            <a:r>
              <a:rPr lang="en-US" sz="2000" i="1" dirty="0" smtClean="0"/>
              <a:t>) </a:t>
            </a:r>
            <a:r>
              <a:rPr lang="en-US" sz="2000" dirty="0" smtClean="0"/>
              <a:t>in the HMM.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066800" y="4292600"/>
          <a:ext cx="633476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1" name="Equation" r:id="rId4" imgW="4361040" imgH="493560" progId="Equation.3">
                  <p:embed/>
                </p:oleObj>
              </mc:Choice>
              <mc:Fallback>
                <p:oleObj name="Equation" r:id="rId4" imgW="4361040" imgH="493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292600"/>
                        <a:ext cx="633476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Linear Chain CRF</a:t>
            </a:r>
            <a:endParaRPr lang="en-US" sz="3600" dirty="0"/>
          </a:p>
        </p:txBody>
      </p:sp>
      <p:sp>
        <p:nvSpPr>
          <p:cNvPr id="8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36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6485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054" y="196733"/>
            <a:ext cx="6956426" cy="838200"/>
          </a:xfrm>
        </p:spPr>
        <p:txBody>
          <a:bodyPr/>
          <a:lstStyle/>
          <a:p>
            <a:pPr algn="l"/>
            <a:r>
              <a:rPr lang="en-US" sz="3600" dirty="0" smtClean="0"/>
              <a:t>Graphical Representations</a:t>
            </a:r>
            <a:r>
              <a:rPr lang="en-US" sz="3600" smtClean="0"/>
              <a:t>: </a:t>
            </a:r>
            <a:br>
              <a:rPr lang="en-US" sz="3600" smtClean="0"/>
            </a:br>
            <a:r>
              <a:rPr lang="en-US" sz="3600" smtClean="0"/>
              <a:t>HMM</a:t>
            </a:r>
            <a:r>
              <a:rPr lang="en-US" sz="3600" dirty="0" smtClean="0"/>
              <a:t>, MEMM and CRF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447800"/>
            <a:ext cx="3557588" cy="4781550"/>
          </a:xfrm>
        </p:spPr>
        <p:txBody>
          <a:bodyPr/>
          <a:lstStyle/>
          <a:p>
            <a:r>
              <a:rPr lang="en-US" sz="1800" dirty="0" smtClean="0"/>
              <a:t>HMM:</a:t>
            </a:r>
          </a:p>
          <a:p>
            <a:pPr lvl="1"/>
            <a:r>
              <a:rPr lang="en-US" sz="1600" dirty="0" smtClean="0"/>
              <a:t>previous tag labels generate next tag label</a:t>
            </a:r>
          </a:p>
          <a:p>
            <a:pPr lvl="1"/>
            <a:r>
              <a:rPr lang="en-US" sz="1600" dirty="0" smtClean="0"/>
              <a:t>tag label generates word</a:t>
            </a:r>
          </a:p>
          <a:p>
            <a:endParaRPr lang="en-US" sz="1800" dirty="0"/>
          </a:p>
          <a:p>
            <a:r>
              <a:rPr lang="en-US" sz="1800" dirty="0" smtClean="0"/>
              <a:t>CMM/MEMM</a:t>
            </a:r>
          </a:p>
          <a:p>
            <a:pPr lvl="1"/>
            <a:r>
              <a:rPr lang="en-US" sz="1600" dirty="0" smtClean="0"/>
              <a:t>next tag label is dependent on previous tag labels and current observation</a:t>
            </a:r>
          </a:p>
          <a:p>
            <a:pPr lvl="1"/>
            <a:r>
              <a:rPr lang="en-US" sz="1600" dirty="0" smtClean="0"/>
              <a:t>observation: features on words</a:t>
            </a:r>
          </a:p>
          <a:p>
            <a:pPr lvl="1"/>
            <a:endParaRPr lang="en-US" sz="1600" dirty="0" smtClean="0"/>
          </a:p>
          <a:p>
            <a:r>
              <a:rPr lang="en-US" sz="1800" dirty="0" smtClean="0"/>
              <a:t>linear chain CRF</a:t>
            </a:r>
          </a:p>
          <a:p>
            <a:pPr lvl="1"/>
            <a:r>
              <a:rPr lang="en-US" sz="1600" dirty="0" smtClean="0"/>
              <a:t>mutual dependence between labels and observations</a:t>
            </a:r>
          </a:p>
          <a:p>
            <a:pPr lvl="1"/>
            <a:r>
              <a:rPr lang="en-US" sz="1600" dirty="0" smtClean="0"/>
              <a:t>observation: features on words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685800" y="3048000"/>
            <a:ext cx="3581400" cy="1302327"/>
            <a:chOff x="381000" y="3276600"/>
            <a:chExt cx="4191000" cy="1524000"/>
          </a:xfrm>
        </p:grpSpPr>
        <p:sp>
          <p:nvSpPr>
            <p:cNvPr id="38" name="Oval 37"/>
            <p:cNvSpPr/>
            <p:nvPr/>
          </p:nvSpPr>
          <p:spPr>
            <a:xfrm>
              <a:off x="381000" y="3276600"/>
              <a:ext cx="609600" cy="609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</a:t>
              </a:r>
              <a:r>
                <a:rPr lang="en-US" baseline="30000" dirty="0" smtClean="0"/>
                <a:t>1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1371600" y="3276600"/>
              <a:ext cx="609600" cy="609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</a:t>
              </a:r>
              <a:r>
                <a:rPr lang="en-US" baseline="30000" dirty="0" smtClean="0"/>
                <a:t>2</a:t>
              </a: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2362200" y="3276600"/>
              <a:ext cx="609600" cy="609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</a:t>
              </a:r>
              <a:r>
                <a:rPr lang="en-US" baseline="30000" dirty="0" smtClean="0"/>
                <a:t>3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3962400" y="3276600"/>
              <a:ext cx="609600" cy="609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</a:t>
              </a:r>
              <a:r>
                <a:rPr lang="en-US" baseline="30000" dirty="0" err="1" smtClean="0"/>
                <a:t>T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1000" y="4267200"/>
              <a:ext cx="609600" cy="53340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371600" y="4267200"/>
              <a:ext cx="609600" cy="53340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362200" y="4267200"/>
              <a:ext cx="609600" cy="53340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62400" y="4267200"/>
              <a:ext cx="609600" cy="53340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o</a:t>
              </a:r>
              <a:r>
                <a:rPr lang="en-US" baseline="30000" dirty="0" err="1" smtClean="0">
                  <a:solidFill>
                    <a:schemeClr val="tx1"/>
                  </a:solidFill>
                </a:rPr>
                <a:t>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38" idx="6"/>
              <a:endCxn id="39" idx="2"/>
            </p:cNvCxnSpPr>
            <p:nvPr/>
          </p:nvCxnSpPr>
          <p:spPr>
            <a:xfrm>
              <a:off x="990600" y="35814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9" idx="6"/>
              <a:endCxn id="40" idx="2"/>
            </p:cNvCxnSpPr>
            <p:nvPr/>
          </p:nvCxnSpPr>
          <p:spPr>
            <a:xfrm>
              <a:off x="1981200" y="35814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6"/>
            </p:cNvCxnSpPr>
            <p:nvPr/>
          </p:nvCxnSpPr>
          <p:spPr>
            <a:xfrm>
              <a:off x="2971800" y="3581400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1" idx="2"/>
            </p:cNvCxnSpPr>
            <p:nvPr/>
          </p:nvCxnSpPr>
          <p:spPr>
            <a:xfrm>
              <a:off x="3657600" y="3581400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 flipV="1">
              <a:off x="685800" y="3886200"/>
              <a:ext cx="3581400" cy="381000"/>
              <a:chOff x="762000" y="5181600"/>
              <a:chExt cx="3581400" cy="38100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762000" y="5181600"/>
                <a:ext cx="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1752600" y="5181600"/>
                <a:ext cx="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2743200" y="5181600"/>
                <a:ext cx="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4343400" y="5181600"/>
                <a:ext cx="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3276600" y="3593068"/>
              <a:ext cx="457200" cy="432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85798" y="1517067"/>
            <a:ext cx="3581402" cy="1302333"/>
            <a:chOff x="685800" y="1295400"/>
            <a:chExt cx="3581402" cy="1302333"/>
          </a:xfrm>
        </p:grpSpPr>
        <p:sp>
          <p:nvSpPr>
            <p:cNvPr id="5" name="Oval 4"/>
            <p:cNvSpPr/>
            <p:nvPr/>
          </p:nvSpPr>
          <p:spPr>
            <a:xfrm>
              <a:off x="685800" y="1295400"/>
              <a:ext cx="520931" cy="52093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</a:t>
              </a:r>
              <a:r>
                <a:rPr lang="en-US" baseline="30000" dirty="0" smtClean="0"/>
                <a:t>1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532313" y="1295400"/>
              <a:ext cx="520931" cy="52093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</a:t>
              </a:r>
              <a:r>
                <a:rPr lang="en-US" baseline="30000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378825" y="1295400"/>
              <a:ext cx="520931" cy="52093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</a:t>
              </a:r>
              <a:r>
                <a:rPr lang="en-US" baseline="30000" dirty="0" smtClean="0"/>
                <a:t>3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746269" y="1295400"/>
              <a:ext cx="520931" cy="52093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</a:t>
              </a:r>
              <a:r>
                <a:rPr lang="en-US" baseline="30000" dirty="0" err="1" smtClean="0"/>
                <a:t>T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5" idx="4"/>
              <a:endCxn id="82" idx="0"/>
            </p:cNvCxnSpPr>
            <p:nvPr/>
          </p:nvCxnSpPr>
          <p:spPr>
            <a:xfrm>
              <a:off x="946265" y="1816331"/>
              <a:ext cx="0" cy="2604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4"/>
              <a:endCxn id="86" idx="0"/>
            </p:cNvCxnSpPr>
            <p:nvPr/>
          </p:nvCxnSpPr>
          <p:spPr>
            <a:xfrm>
              <a:off x="1792778" y="1816331"/>
              <a:ext cx="0" cy="2604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4"/>
              <a:endCxn id="87" idx="0"/>
            </p:cNvCxnSpPr>
            <p:nvPr/>
          </p:nvCxnSpPr>
          <p:spPr>
            <a:xfrm>
              <a:off x="2639291" y="1816331"/>
              <a:ext cx="0" cy="2604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5" idx="6"/>
              <a:endCxn id="6" idx="2"/>
            </p:cNvCxnSpPr>
            <p:nvPr/>
          </p:nvCxnSpPr>
          <p:spPr>
            <a:xfrm>
              <a:off x="1206731" y="1555865"/>
              <a:ext cx="3255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6"/>
              <a:endCxn id="7" idx="2"/>
            </p:cNvCxnSpPr>
            <p:nvPr/>
          </p:nvCxnSpPr>
          <p:spPr>
            <a:xfrm>
              <a:off x="2053244" y="1555865"/>
              <a:ext cx="3255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7" idx="6"/>
            </p:cNvCxnSpPr>
            <p:nvPr/>
          </p:nvCxnSpPr>
          <p:spPr>
            <a:xfrm>
              <a:off x="2899756" y="1555865"/>
              <a:ext cx="2604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8" idx="2"/>
            </p:cNvCxnSpPr>
            <p:nvPr/>
          </p:nvCxnSpPr>
          <p:spPr>
            <a:xfrm>
              <a:off x="3485804" y="1555866"/>
              <a:ext cx="2604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8" idx="4"/>
              <a:endCxn id="88" idx="0"/>
            </p:cNvCxnSpPr>
            <p:nvPr/>
          </p:nvCxnSpPr>
          <p:spPr>
            <a:xfrm>
              <a:off x="4006735" y="1816332"/>
              <a:ext cx="0" cy="2604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160222" y="1565838"/>
              <a:ext cx="390698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85800" y="2076799"/>
              <a:ext cx="520931" cy="520932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w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1532313" y="2076799"/>
              <a:ext cx="520931" cy="520932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w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2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2378826" y="2076800"/>
              <a:ext cx="520931" cy="520932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w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3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3746271" y="2076801"/>
              <a:ext cx="520931" cy="520932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w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1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99" name="Oval 98"/>
          <p:cNvSpPr/>
          <p:nvPr/>
        </p:nvSpPr>
        <p:spPr>
          <a:xfrm>
            <a:off x="685800" y="4565073"/>
            <a:ext cx="520931" cy="5209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r>
              <a:rPr lang="en-US" baseline="30000" dirty="0" smtClean="0"/>
              <a:t>1</a:t>
            </a:r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1532313" y="4565073"/>
            <a:ext cx="520931" cy="5209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2378825" y="4565073"/>
            <a:ext cx="520931" cy="5209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r>
              <a:rPr lang="en-US" baseline="30000" dirty="0" smtClean="0"/>
              <a:t>3</a:t>
            </a:r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3746269" y="4565073"/>
            <a:ext cx="520931" cy="5209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</a:t>
            </a:r>
            <a:r>
              <a:rPr lang="en-US" baseline="30000" dirty="0" err="1" smtClean="0"/>
              <a:t>T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685798" y="5411586"/>
            <a:ext cx="520931" cy="45581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n-US" baseline="30000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532311" y="5411586"/>
            <a:ext cx="520931" cy="45581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n-US" baseline="30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78823" y="5411586"/>
            <a:ext cx="520931" cy="45581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n-US" baseline="30000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746267" y="5411586"/>
            <a:ext cx="520931" cy="45581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o</a:t>
            </a:r>
            <a:r>
              <a:rPr lang="en-US" baseline="30000" dirty="0" err="1" smtClean="0">
                <a:solidFill>
                  <a:srgbClr val="000000"/>
                </a:solidFill>
              </a:rPr>
              <a:t>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7" name="Straight Arrow Connector 106"/>
          <p:cNvCxnSpPr>
            <a:stCxn id="99" idx="6"/>
            <a:endCxn id="100" idx="2"/>
          </p:cNvCxnSpPr>
          <p:nvPr/>
        </p:nvCxnSpPr>
        <p:spPr>
          <a:xfrm>
            <a:off x="1206731" y="4825538"/>
            <a:ext cx="32558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0" idx="6"/>
            <a:endCxn id="101" idx="2"/>
          </p:cNvCxnSpPr>
          <p:nvPr/>
        </p:nvCxnSpPr>
        <p:spPr>
          <a:xfrm>
            <a:off x="2053244" y="4825538"/>
            <a:ext cx="32558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1" idx="6"/>
          </p:cNvCxnSpPr>
          <p:nvPr/>
        </p:nvCxnSpPr>
        <p:spPr>
          <a:xfrm>
            <a:off x="2899756" y="4825538"/>
            <a:ext cx="26046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02" idx="2"/>
          </p:cNvCxnSpPr>
          <p:nvPr/>
        </p:nvCxnSpPr>
        <p:spPr>
          <a:xfrm>
            <a:off x="3485804" y="4825538"/>
            <a:ext cx="26046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 flipV="1">
            <a:off x="946265" y="5086004"/>
            <a:ext cx="3060469" cy="325582"/>
            <a:chOff x="762000" y="5181600"/>
            <a:chExt cx="3581400" cy="381000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762000" y="5181600"/>
              <a:ext cx="0" cy="381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1752600" y="5181600"/>
              <a:ext cx="0" cy="381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2743200" y="5181600"/>
              <a:ext cx="0" cy="381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4343400" y="5181600"/>
              <a:ext cx="0" cy="381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/>
          <p:cNvSpPr txBox="1"/>
          <p:nvPr/>
        </p:nvSpPr>
        <p:spPr>
          <a:xfrm>
            <a:off x="3160222" y="4835509"/>
            <a:ext cx="39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962888" y="6082146"/>
            <a:ext cx="3352800" cy="646331"/>
            <a:chOff x="838200" y="5906869"/>
            <a:chExt cx="3352800" cy="646331"/>
          </a:xfrm>
          <a:solidFill>
            <a:schemeClr val="bg1"/>
          </a:solidFill>
        </p:grpSpPr>
        <p:sp>
          <p:nvSpPr>
            <p:cNvPr id="117" name="Oval 116"/>
            <p:cNvSpPr/>
            <p:nvPr/>
          </p:nvSpPr>
          <p:spPr>
            <a:xfrm>
              <a:off x="838200" y="5943600"/>
              <a:ext cx="228600" cy="228600"/>
            </a:xfrm>
            <a:prstGeom prst="ellipse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838200" y="6248400"/>
              <a:ext cx="228600" cy="2286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80603" y="5906869"/>
              <a:ext cx="3110397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 generated by model</a:t>
              </a:r>
            </a:p>
            <a:p>
              <a:r>
                <a:rPr lang="en-US" dirty="0" smtClean="0"/>
                <a:t>observation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37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122374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412750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Training CRFs is hard and slow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Mutual dependence between label random variables does not allow simple counting in MLE style</a:t>
            </a:r>
          </a:p>
          <a:p>
            <a:r>
              <a:rPr lang="en-US" sz="2400" dirty="0" smtClean="0"/>
              <a:t>Baum-Welch (as in HMMs) did not take features on observations into account and is not defined for undirected relations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Several methods for training CRFs:</a:t>
            </a:r>
          </a:p>
          <a:p>
            <a:r>
              <a:rPr lang="en-US" sz="2400" dirty="0" smtClean="0"/>
              <a:t>iterative scaling (slow)</a:t>
            </a:r>
          </a:p>
          <a:p>
            <a:r>
              <a:rPr lang="en-US" sz="2400" dirty="0" smtClean="0"/>
              <a:t>gradient descent (accelerated)</a:t>
            </a:r>
          </a:p>
          <a:p>
            <a:r>
              <a:rPr lang="en-US" sz="2400" dirty="0"/>
              <a:t>Conjugate Gradient method</a:t>
            </a:r>
          </a:p>
          <a:p>
            <a:r>
              <a:rPr lang="en-US" sz="2400" dirty="0"/>
              <a:t>Limited Memory Quasi-Newton Methods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38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10376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57" y="304642"/>
            <a:ext cx="6877050" cy="838200"/>
          </a:xfrm>
        </p:spPr>
        <p:txBody>
          <a:bodyPr/>
          <a:lstStyle/>
          <a:p>
            <a:pPr algn="l"/>
            <a:r>
              <a:rPr lang="en-US" sz="3200" dirty="0" smtClean="0"/>
              <a:t>Evaluating the CRF with artificial data: the label bias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Training data: Output of simple HMM. Each state generates its designated symbol with probability 29/32 and three other symbols with prob. 1/32 each</a:t>
            </a:r>
          </a:p>
          <a:p>
            <a:endParaRPr lang="en-US" sz="2000" dirty="0"/>
          </a:p>
          <a:p>
            <a:r>
              <a:rPr lang="en-US" sz="2000" dirty="0" smtClean="0"/>
              <a:t>Experiment: Train MEMM and CRF with the same topologies and reconstruct generating state sequence</a:t>
            </a:r>
          </a:p>
          <a:p>
            <a:endParaRPr lang="en-US" sz="2000" dirty="0"/>
          </a:p>
          <a:p>
            <a:r>
              <a:rPr lang="en-US" sz="2000" dirty="0" smtClean="0"/>
              <a:t>A run consists of 2’000 training examples and 500 test examples, trained to convergence using iterative scaling</a:t>
            </a:r>
          </a:p>
          <a:p>
            <a:endParaRPr lang="en-US" sz="2000" dirty="0"/>
          </a:p>
          <a:p>
            <a:r>
              <a:rPr lang="en-US" sz="2000" dirty="0" smtClean="0"/>
              <a:t>CRF error: 4.6%, MEMM error: 42%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 smtClean="0">
                <a:sym typeface="Wingdings"/>
              </a:rPr>
              <a:t>MEMM fails to discriminate between branches, CRF solves label bias problem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988235" y="194235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39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203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Parts-of-Speech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About 8 </a:t>
            </a:r>
            <a:r>
              <a:rPr lang="en-US" sz="2000" dirty="0"/>
              <a:t>coarse classes: Noun, verb, adjective, preposition, adverb, article, interjection, pronoun, conjunction, etc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Called</a:t>
            </a:r>
            <a:r>
              <a:rPr lang="en-US" sz="2000" dirty="0"/>
              <a:t>: parts-of-speech, lexical category, word classes, morphological classes, lexical tags, POS</a:t>
            </a:r>
          </a:p>
          <a:p>
            <a:r>
              <a:rPr lang="en-US" sz="2000" dirty="0"/>
              <a:t>Lots of debate in linguistics about the number, nature, and universality of </a:t>
            </a:r>
            <a:r>
              <a:rPr lang="en-US" sz="2000" dirty="0" smtClean="0"/>
              <a:t>these. We ignore this debate.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Why distinctions can be tricky:</a:t>
            </a:r>
          </a:p>
          <a:p>
            <a:r>
              <a:rPr lang="en-US" sz="2000" dirty="0" smtClean="0"/>
              <a:t>Singular and plural different POS?</a:t>
            </a:r>
          </a:p>
          <a:p>
            <a:r>
              <a:rPr lang="en-US" sz="2000" dirty="0" smtClean="0"/>
              <a:t>Common nouns vs. proper nouns?</a:t>
            </a:r>
          </a:p>
          <a:p>
            <a:r>
              <a:rPr lang="en-US" sz="2000" dirty="0" smtClean="0"/>
              <a:t>tense and number of verbs</a:t>
            </a:r>
          </a:p>
          <a:p>
            <a:r>
              <a:rPr lang="en-US" sz="2000" dirty="0" smtClean="0"/>
              <a:t>domain-specific POS like in  </a:t>
            </a:r>
            <a:br>
              <a:rPr lang="en-US" sz="2000" dirty="0" smtClean="0"/>
            </a:br>
            <a:r>
              <a:rPr lang="en-US" sz="2000" dirty="0" smtClean="0">
                <a:latin typeface="Courier New"/>
                <a:cs typeface="Courier New"/>
              </a:rPr>
              <a:t>@joe: check out </a:t>
            </a:r>
            <a:r>
              <a:rPr lang="pl-PL" sz="2000" dirty="0">
                <a:latin typeface="Courier New"/>
                <a:cs typeface="Courier New"/>
              </a:rPr>
              <a:t>http://</a:t>
            </a:r>
            <a:r>
              <a:rPr lang="pl-PL" sz="2000" dirty="0" err="1">
                <a:latin typeface="Courier New"/>
                <a:cs typeface="Courier New"/>
              </a:rPr>
              <a:t>bit.ly</a:t>
            </a:r>
            <a:r>
              <a:rPr lang="pl-PL" sz="2000" dirty="0">
                <a:latin typeface="Courier New"/>
                <a:cs typeface="Courier New"/>
              </a:rPr>
              <a:t>/</a:t>
            </a:r>
            <a:r>
              <a:rPr lang="pl-PL" sz="2000" dirty="0" err="1">
                <a:latin typeface="Courier New"/>
                <a:cs typeface="Courier New"/>
              </a:rPr>
              <a:t>dflwkln</a:t>
            </a:r>
            <a:r>
              <a:rPr lang="en-US" sz="2000" dirty="0" smtClean="0">
                <a:latin typeface="Courier New"/>
                <a:cs typeface="Courier New"/>
              </a:rPr>
              <a:t> #funny</a:t>
            </a:r>
          </a:p>
          <a:p>
            <a:endParaRPr lang="en-US" sz="2000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4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132299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312579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Evaluation on POS tagging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4800600"/>
            <a:ext cx="8640763" cy="1581150"/>
          </a:xfrm>
        </p:spPr>
        <p:txBody>
          <a:bodyPr/>
          <a:lstStyle/>
          <a:p>
            <a:r>
              <a:rPr lang="en-US" sz="2200" dirty="0" smtClean="0"/>
              <a:t>First order models (bigrams), 45-tagset Penn </a:t>
            </a:r>
            <a:r>
              <a:rPr lang="en-US" sz="2200" dirty="0"/>
              <a:t>T</a:t>
            </a:r>
            <a:r>
              <a:rPr lang="en-US" sz="2200" dirty="0" smtClean="0"/>
              <a:t>reebank, 50% train/test</a:t>
            </a:r>
          </a:p>
          <a:p>
            <a:r>
              <a:rPr lang="en-US" sz="2200" dirty="0" smtClean="0"/>
              <a:t>With no additional features, HMM and CRF are about equal, and much better than MEMM</a:t>
            </a:r>
          </a:p>
          <a:p>
            <a:r>
              <a:rPr lang="en-US" sz="2200" dirty="0" smtClean="0"/>
              <a:t>Using additional features, CRF is much better than MEMM. 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4354513" cy="309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40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30732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41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894909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075" y="222250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No </a:t>
            </a:r>
            <a:r>
              <a:rPr lang="en-US" sz="3600" smtClean="0"/>
              <a:t>Limited Horizon </a:t>
            </a:r>
            <a:br>
              <a:rPr lang="en-US" sz="3600" smtClean="0"/>
            </a:br>
            <a:r>
              <a:rPr lang="en-US" sz="3600" smtClean="0"/>
              <a:t>Assumption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Reason for limited horizon: efficiency! Need a reasonably small number of discrete states for quadratic runtime of Viterbi.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Dropping this assumption requires:</a:t>
            </a:r>
          </a:p>
          <a:p>
            <a:r>
              <a:rPr lang="en-US" sz="2400" dirty="0" smtClean="0"/>
              <a:t>Keeping the representation of states small:</a:t>
            </a:r>
            <a:br>
              <a:rPr lang="en-US" sz="2400" dirty="0" smtClean="0"/>
            </a:br>
            <a:r>
              <a:rPr lang="en-US" sz="2400" dirty="0" smtClean="0"/>
              <a:t>A binary activation layer of N neurons can represent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discrete states, continuous activations even more</a:t>
            </a:r>
          </a:p>
          <a:p>
            <a:endParaRPr lang="en-US" sz="2400" dirty="0" smtClean="0"/>
          </a:p>
          <a:p>
            <a:r>
              <a:rPr lang="en-US" sz="2400" dirty="0" smtClean="0"/>
              <a:t>Recurrent units:  </a:t>
            </a:r>
            <a:br>
              <a:rPr lang="en-US" sz="2400" dirty="0" smtClean="0"/>
            </a:br>
            <a:r>
              <a:rPr lang="en-US" sz="2400" dirty="0" smtClean="0"/>
              <a:t>State is stored in a context history, which can retain traces of the entire input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42</a:t>
            </a:fld>
            <a:endParaRPr lang="ko-KR" altLang="de-DE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4091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266700" y="4399062"/>
            <a:ext cx="8229600" cy="1346200"/>
          </a:xfrm>
        </p:spPr>
        <p:txBody>
          <a:bodyPr/>
          <a:lstStyle/>
          <a:p>
            <a:r>
              <a:rPr lang="en-US" sz="2200" dirty="0" smtClean="0"/>
              <a:t>Recurrent connections: input at time step comes from activation at time step (t-1)</a:t>
            </a:r>
          </a:p>
          <a:p>
            <a:r>
              <a:rPr lang="en-US" sz="2200" dirty="0" smtClean="0"/>
              <a:t>Recurrent connections introduce notion of sequence into the network</a:t>
            </a:r>
          </a:p>
          <a:p>
            <a:r>
              <a:rPr lang="en-US" sz="2200" dirty="0" smtClean="0"/>
              <a:t>Unfolding: Can view recurrent network like a deep network, can apply gradient-based training</a:t>
            </a:r>
            <a:endParaRPr lang="en-US" sz="2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Recurrent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pPr/>
              <a:t>43</a:t>
            </a:fld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382004" y="1498600"/>
            <a:ext cx="3175000" cy="2795372"/>
            <a:chOff x="638003" y="1866900"/>
            <a:chExt cx="3175000" cy="279537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668" y="1866900"/>
              <a:ext cx="2953335" cy="214904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38003" y="4015941"/>
              <a:ext cx="317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Simple </a:t>
              </a:r>
              <a:r>
                <a:rPr lang="en-US" smtClean="0"/>
                <a:t>recurrent network with 2 hidden units</a:t>
              </a:r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58604" y="1498600"/>
            <a:ext cx="3276600" cy="2795372"/>
            <a:chOff x="5219700" y="1866900"/>
            <a:chExt cx="3276600" cy="27953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9700" y="1866900"/>
              <a:ext cx="3276600" cy="214904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219700" y="4015941"/>
              <a:ext cx="317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Same recurrent network unfolded over time</a:t>
              </a:r>
              <a:endParaRPr lang="en-US" dirty="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33" y="1765300"/>
            <a:ext cx="2168813" cy="15979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3234" y="3647641"/>
            <a:ext cx="150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Artificial neuron</a:t>
            </a:r>
            <a:endParaRPr lang="en-US" dirty="0"/>
          </a:p>
        </p:txBody>
      </p:sp>
      <p:sp>
        <p:nvSpPr>
          <p:cNvPr id="14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15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72045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0" y="4357447"/>
            <a:ext cx="2209800" cy="676559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57200" y="1485899"/>
            <a:ext cx="8572500" cy="4956493"/>
          </a:xfrm>
        </p:spPr>
        <p:txBody>
          <a:bodyPr/>
          <a:lstStyle/>
          <a:p>
            <a:r>
              <a:rPr lang="en-US" sz="2200" dirty="0" smtClean="0"/>
              <a:t>Remember stochastic gradient-based </a:t>
            </a:r>
            <a:br>
              <a:rPr lang="en-US" sz="2200" dirty="0" smtClean="0"/>
            </a:br>
            <a:r>
              <a:rPr lang="en-US" sz="2200" dirty="0" smtClean="0"/>
              <a:t>training from neural LM:</a:t>
            </a:r>
          </a:p>
          <a:p>
            <a:r>
              <a:rPr lang="en-US" sz="2200" dirty="0" smtClean="0"/>
              <a:t>Backpropagation:</a:t>
            </a:r>
          </a:p>
          <a:p>
            <a:pPr marL="709200" lvl="1" indent="-457200">
              <a:buFont typeface="+mj-lt"/>
              <a:buAutoNum type="arabicPeriod"/>
            </a:pPr>
            <a:r>
              <a:rPr lang="en-US" dirty="0" smtClean="0"/>
              <a:t>Propagate new training example through the network to get activations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at each node and an output value </a:t>
            </a:r>
            <a:r>
              <a:rPr lang="en-US" i="1" dirty="0" smtClean="0"/>
              <a:t>y </a:t>
            </a:r>
            <a:r>
              <a:rPr lang="en-US" dirty="0" smtClean="0"/>
              <a:t>at the topmost layer.</a:t>
            </a:r>
          </a:p>
          <a:p>
            <a:pPr marL="709200" lvl="1" indent="-457200">
              <a:buFont typeface="+mj-lt"/>
              <a:buAutoNum type="arabicPeriod"/>
            </a:pPr>
            <a:r>
              <a:rPr lang="en-US" dirty="0" smtClean="0"/>
              <a:t>Compute update towards output node using loss function</a:t>
            </a:r>
          </a:p>
          <a:p>
            <a:pPr marL="709200" lvl="1" indent="-457200">
              <a:buFont typeface="+mj-lt"/>
              <a:buAutoNum type="arabicPeriod"/>
            </a:pPr>
            <a:endParaRPr lang="en-US" dirty="0"/>
          </a:p>
          <a:p>
            <a:pPr marL="709200" lvl="1" indent="-457200">
              <a:buFont typeface="+mj-lt"/>
              <a:buAutoNum type="arabicPeriod"/>
            </a:pPr>
            <a:endParaRPr lang="en-US" dirty="0" smtClean="0"/>
          </a:p>
          <a:p>
            <a:pPr marL="709200" lvl="1" indent="-457200">
              <a:buFont typeface="+mj-lt"/>
              <a:buAutoNum type="arabicPeriod"/>
            </a:pPr>
            <a:r>
              <a:rPr lang="en-US" dirty="0" smtClean="0"/>
              <a:t>Propagate loss/error through the network layers</a:t>
            </a:r>
          </a:p>
          <a:p>
            <a:pPr marL="709200" lvl="1" indent="-457200">
              <a:buFont typeface="+mj-lt"/>
              <a:buAutoNum type="arabicPeriod"/>
            </a:pPr>
            <a:endParaRPr lang="en-US" dirty="0" smtClean="0"/>
          </a:p>
          <a:p>
            <a:pPr marL="709200" lvl="1" indent="-457200">
              <a:buFont typeface="+mj-lt"/>
              <a:buAutoNum type="arabicPeriod"/>
            </a:pPr>
            <a:endParaRPr lang="en-US" dirty="0"/>
          </a:p>
          <a:p>
            <a:pPr marL="709200" lvl="1" indent="-457200">
              <a:buFont typeface="+mj-lt"/>
              <a:buAutoNum type="arabicPeriod"/>
            </a:pPr>
            <a:r>
              <a:rPr lang="en-US" dirty="0" smtClean="0"/>
              <a:t>Change weights according to learning rate</a:t>
            </a:r>
          </a:p>
          <a:p>
            <a:pPr marL="709200" lvl="1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/>
              <a:t>With minor adaption, can use backpropagation for training recurrent networks</a:t>
            </a:r>
            <a:endParaRPr lang="en-US" sz="2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Gradient-Based Training:</a:t>
            </a:r>
          </a:p>
          <a:p>
            <a:r>
              <a:rPr lang="en-US" dirty="0" smtClean="0"/>
              <a:t>Backpropagation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pPr/>
              <a:t>44</a:t>
            </a:fld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0" y="1495293"/>
            <a:ext cx="3416300" cy="6909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99200" y="267873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^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150" y="3391113"/>
            <a:ext cx="2298700" cy="628452"/>
          </a:xfrm>
          <a:prstGeom prst="rect">
            <a:avLst/>
          </a:prstGeom>
        </p:spPr>
      </p:pic>
      <p:sp>
        <p:nvSpPr>
          <p:cNvPr id="10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95954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57200" y="4534863"/>
            <a:ext cx="8229600" cy="1752600"/>
          </a:xfrm>
        </p:spPr>
        <p:txBody>
          <a:bodyPr/>
          <a:lstStyle/>
          <a:p>
            <a:r>
              <a:rPr lang="en-US" dirty="0" smtClean="0"/>
              <a:t>Gradients vanish (explode) exponentially across time steps when the recurrent connection is &lt;1 (&gt;1)</a:t>
            </a:r>
          </a:p>
          <a:p>
            <a:r>
              <a:rPr lang="en-US" dirty="0" smtClean="0"/>
              <a:t>Problem is connected to the fact that it is always THE SAME connection weight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Vanishing / Exploding Gradients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pPr/>
              <a:t>45</a:t>
            </a:fld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22" y="1621401"/>
            <a:ext cx="1774250" cy="2112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1621401"/>
            <a:ext cx="3661152" cy="21122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3822" y="3733604"/>
            <a:ext cx="177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Simple recurrent network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36226" y="3733603"/>
            <a:ext cx="348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Unfolded network, visualizing the vanishing gradient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2572" y="6137697"/>
            <a:ext cx="88219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Alex Graves. </a:t>
            </a:r>
            <a:r>
              <a:rPr lang="en-US" sz="1000" dirty="0"/>
              <a:t>Supervised sequence labelling with recurrent neural networks, Volume 385. Springer, 2012.</a:t>
            </a:r>
          </a:p>
        </p:txBody>
      </p:sp>
      <p:sp>
        <p:nvSpPr>
          <p:cNvPr id="10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28943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LSTM </a:t>
            </a:r>
            <a:r>
              <a:rPr lang="en-US" dirty="0" smtClean="0"/>
              <a:t>resembles a  </a:t>
            </a:r>
            <a:r>
              <a:rPr lang="en-US" dirty="0"/>
              <a:t>standard  recurrent  neural  network  with  a  hidden  </a:t>
            </a:r>
            <a:r>
              <a:rPr lang="en-US" dirty="0" smtClean="0"/>
              <a:t>layer</a:t>
            </a:r>
          </a:p>
          <a:p>
            <a:r>
              <a:rPr lang="en-US" dirty="0" smtClean="0"/>
              <a:t>Nodes in </a:t>
            </a:r>
            <a:r>
              <a:rPr lang="en-US" dirty="0"/>
              <a:t>the hidden layer </a:t>
            </a:r>
            <a:r>
              <a:rPr lang="en-US" dirty="0" smtClean="0"/>
              <a:t>are replaced </a:t>
            </a:r>
            <a:r>
              <a:rPr lang="en-US" dirty="0"/>
              <a:t>by </a:t>
            </a:r>
            <a:r>
              <a:rPr lang="en-US" dirty="0" smtClean="0"/>
              <a:t>a memory  cell</a:t>
            </a:r>
          </a:p>
          <a:p>
            <a:r>
              <a:rPr lang="en-US" dirty="0" smtClean="0"/>
              <a:t>Memory cells contain </a:t>
            </a:r>
            <a:r>
              <a:rPr lang="en-US" dirty="0"/>
              <a:t>a node with a self-connected recurrent edge of </a:t>
            </a:r>
            <a:r>
              <a:rPr lang="en-US" dirty="0" smtClean="0"/>
              <a:t>fixed weight 1 (no gradient issues)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 Short-Term Memory (LSTM)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190500" y="6196172"/>
            <a:ext cx="8763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Sepp </a:t>
            </a:r>
            <a:r>
              <a:rPr lang="en-US" sz="1000" dirty="0" err="1"/>
              <a:t>Hochreiter</a:t>
            </a:r>
            <a:r>
              <a:rPr lang="en-US" sz="1000" dirty="0"/>
              <a:t> and Jürgen </a:t>
            </a:r>
            <a:r>
              <a:rPr lang="en-US" sz="1000" dirty="0" err="1"/>
              <a:t>Schmidhuber</a:t>
            </a:r>
            <a:r>
              <a:rPr lang="en-US" sz="1000" dirty="0"/>
              <a:t>. Long short-term memory. Neural Computation, 9(8):1735–1780, 1997.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452" y="3573075"/>
            <a:ext cx="3708400" cy="2623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47627" b="36183"/>
          <a:stretch/>
        </p:blipFill>
        <p:spPr>
          <a:xfrm>
            <a:off x="541526" y="4160440"/>
            <a:ext cx="1757174" cy="1577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57800" y="4764524"/>
            <a:ext cx="435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sp>
        <p:nvSpPr>
          <p:cNvPr id="9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5166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584700" y="1625600"/>
            <a:ext cx="4102100" cy="4648200"/>
          </a:xfrm>
        </p:spPr>
        <p:txBody>
          <a:bodyPr/>
          <a:lstStyle/>
          <a:p>
            <a:r>
              <a:rPr lang="en-US" dirty="0" smtClean="0"/>
              <a:t>inputs: from sequence and from other memory cells</a:t>
            </a:r>
          </a:p>
          <a:p>
            <a:r>
              <a:rPr lang="en-US" dirty="0" smtClean="0"/>
              <a:t>input gate: regulates whether to take input into account</a:t>
            </a:r>
          </a:p>
          <a:p>
            <a:r>
              <a:rPr lang="en-US" dirty="0" smtClean="0"/>
              <a:t>output gate: regulates whether to output the internal state</a:t>
            </a:r>
          </a:p>
          <a:p>
            <a:r>
              <a:rPr lang="en-US" dirty="0" smtClean="0"/>
              <a:t>forget gate: can flush internal state</a:t>
            </a:r>
          </a:p>
          <a:p>
            <a:r>
              <a:rPr lang="en-US" dirty="0" smtClean="0"/>
              <a:t>recurrent link with weight 1: “constant error carousel”.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Memory Cell in LSTM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pPr/>
              <a:t>47</a:t>
            </a:fld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2" y="2638151"/>
            <a:ext cx="3708400" cy="26230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2900" y="55626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07436" y="5193268"/>
            <a:ext cx="11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gate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26072" y="2453485"/>
            <a:ext cx="128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utput gate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2936" y="193347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764" y="2285814"/>
            <a:ext cx="120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forget gate</a:t>
            </a:r>
            <a:endParaRPr lang="en-US" dirty="0"/>
          </a:p>
        </p:txBody>
      </p:sp>
      <p:cxnSp>
        <p:nvCxnSpPr>
          <p:cNvPr id="12" name="Straight Connector 11"/>
          <p:cNvCxnSpPr>
            <a:stCxn id="10" idx="2"/>
          </p:cNvCxnSpPr>
          <p:nvPr/>
        </p:nvCxnSpPr>
        <p:spPr>
          <a:xfrm>
            <a:off x="688884" y="2655146"/>
            <a:ext cx="0" cy="941524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2"/>
          </p:cNvCxnSpPr>
          <p:nvPr/>
        </p:nvCxnSpPr>
        <p:spPr>
          <a:xfrm flipH="1">
            <a:off x="1647934" y="2302809"/>
            <a:ext cx="57936" cy="301352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</p:cNvCxnSpPr>
          <p:nvPr/>
        </p:nvCxnSpPr>
        <p:spPr>
          <a:xfrm flipH="1">
            <a:off x="2724068" y="2822817"/>
            <a:ext cx="1043109" cy="352337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1"/>
          </p:cNvCxnSpPr>
          <p:nvPr/>
        </p:nvCxnSpPr>
        <p:spPr>
          <a:xfrm flipH="1" flipV="1">
            <a:off x="2724068" y="4445000"/>
            <a:ext cx="283368" cy="932934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76902" y="5295238"/>
            <a:ext cx="247027" cy="372009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9" idx="1"/>
          </p:cNvCxnSpPr>
          <p:nvPr/>
        </p:nvCxnSpPr>
        <p:spPr>
          <a:xfrm flipH="1">
            <a:off x="521241" y="4038600"/>
            <a:ext cx="1000147" cy="2090698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1241" y="5944632"/>
            <a:ext cx="142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 state</a:t>
            </a:r>
            <a:endParaRPr lang="en-US" dirty="0"/>
          </a:p>
        </p:txBody>
      </p:sp>
      <p:sp>
        <p:nvSpPr>
          <p:cNvPr id="31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32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95787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57200" y="1511300"/>
            <a:ext cx="8229600" cy="4648200"/>
          </a:xfrm>
        </p:spPr>
        <p:txBody>
          <a:bodyPr/>
          <a:lstStyle/>
          <a:p>
            <a:r>
              <a:rPr lang="en-US" sz="2200" dirty="0" smtClean="0"/>
              <a:t>“long short-term memory”: standard NNs have</a:t>
            </a:r>
          </a:p>
          <a:p>
            <a:pPr lvl="1"/>
            <a:r>
              <a:rPr lang="en-US" sz="1800" dirty="0" smtClean="0"/>
              <a:t>long-term memory in the weights</a:t>
            </a:r>
          </a:p>
          <a:p>
            <a:pPr lvl="1"/>
            <a:r>
              <a:rPr lang="en-US" sz="1800" dirty="0" smtClean="0"/>
              <a:t>short-term memory in the activations</a:t>
            </a:r>
          </a:p>
          <a:p>
            <a:pPr marL="252000" lvl="1" indent="0">
              <a:buNone/>
            </a:pPr>
            <a:r>
              <a:rPr lang="en-US" sz="1800" dirty="0" smtClean="0"/>
              <a:t>LSTM mixes both notions</a:t>
            </a:r>
            <a:endParaRPr lang="en-US" sz="1800" dirty="0"/>
          </a:p>
          <a:p>
            <a:pPr marL="252000" lvl="1" indent="0">
              <a:buNone/>
            </a:pPr>
            <a:endParaRPr lang="en-US" sz="2200" dirty="0" smtClean="0"/>
          </a:p>
          <a:p>
            <a:r>
              <a:rPr lang="en-US" sz="2200" dirty="0" smtClean="0"/>
              <a:t>Gate: pointwise multiplication regulates how much is passed through, based on inputs</a:t>
            </a:r>
          </a:p>
          <a:p>
            <a:r>
              <a:rPr lang="en-US" sz="2200" dirty="0"/>
              <a:t>Internal </a:t>
            </a:r>
            <a:r>
              <a:rPr lang="en-US" sz="2200" dirty="0" smtClean="0"/>
              <a:t>state serves as a memory </a:t>
            </a:r>
          </a:p>
          <a:p>
            <a:r>
              <a:rPr lang="en-US" sz="2200" dirty="0"/>
              <a:t>R</a:t>
            </a:r>
            <a:r>
              <a:rPr lang="en-US" sz="2200" dirty="0" smtClean="0"/>
              <a:t>ecurrent </a:t>
            </a:r>
            <a:r>
              <a:rPr lang="en-US" sz="2200" dirty="0"/>
              <a:t>connection of weight 1: error can flow across time steps without vanishing or </a:t>
            </a:r>
            <a:r>
              <a:rPr lang="en-US" sz="2200" dirty="0" smtClean="0"/>
              <a:t>exploding</a:t>
            </a:r>
            <a:endParaRPr lang="en-US" sz="2200" dirty="0"/>
          </a:p>
          <a:p>
            <a:endParaRPr lang="en-US" sz="2000" dirty="0" smtClean="0"/>
          </a:p>
          <a:p>
            <a:r>
              <a:rPr lang="en-US" sz="2200" dirty="0" smtClean="0"/>
              <a:t>LSTM can learn:</a:t>
            </a:r>
          </a:p>
          <a:p>
            <a:pPr lvl="1"/>
            <a:r>
              <a:rPr lang="en-US" sz="1800" dirty="0" smtClean="0"/>
              <a:t>when to let the input (and error) in	          </a:t>
            </a:r>
            <a:r>
              <a:rPr lang="en-US" sz="1800" i="1" dirty="0" smtClean="0"/>
              <a:t>e.g. set the new grammatical subject </a:t>
            </a:r>
          </a:p>
          <a:p>
            <a:pPr lvl="1"/>
            <a:r>
              <a:rPr lang="en-US" sz="1800" dirty="0" smtClean="0"/>
              <a:t>when to let the output (and error) out     </a:t>
            </a:r>
            <a:r>
              <a:rPr lang="en-US" sz="1800" i="1" dirty="0" smtClean="0"/>
              <a:t>e.g. predict verb that takes the subject</a:t>
            </a:r>
          </a:p>
          <a:p>
            <a:pPr lvl="1"/>
            <a:r>
              <a:rPr lang="en-US" sz="1800" dirty="0" smtClean="0"/>
              <a:t>when to reset its memory				</a:t>
            </a:r>
            <a:r>
              <a:rPr lang="en-US" sz="1800" i="1" dirty="0" smtClean="0"/>
              <a:t>e.g. remove old subject once its taken</a:t>
            </a:r>
            <a:endParaRPr lang="en-US" sz="18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LSTM Intuitions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21045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Idea: if we are tagging whole sentences, we can use context representations from the ‘past’ and from the ‘future’ to predict the ‘current’ label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Not applicable in an online</a:t>
            </a:r>
            <a:br>
              <a:rPr lang="en-US" dirty="0" smtClean="0"/>
            </a:br>
            <a:r>
              <a:rPr lang="en-US" dirty="0" smtClean="0"/>
              <a:t>incremental setting.</a:t>
            </a:r>
          </a:p>
          <a:p>
            <a:endParaRPr lang="en-US" dirty="0"/>
          </a:p>
          <a:p>
            <a:r>
              <a:rPr lang="en-US" dirty="0" smtClean="0"/>
              <a:t>LSTM cells and bidirectional </a:t>
            </a:r>
            <a:br>
              <a:rPr lang="en-US" dirty="0" smtClean="0"/>
            </a:br>
            <a:r>
              <a:rPr lang="en-US" dirty="0" smtClean="0"/>
              <a:t>networks can be combined </a:t>
            </a:r>
            <a:br>
              <a:rPr lang="en-US" dirty="0" smtClean="0"/>
            </a:br>
            <a:r>
              <a:rPr lang="en-US" dirty="0" smtClean="0"/>
              <a:t>into Bi-LSTMs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Bidirectional LSTMs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pPr/>
              <a:t>49</a:t>
            </a:fld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509" y="2398199"/>
            <a:ext cx="4032213" cy="31354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22261" y="5580563"/>
            <a:ext cx="3268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Bidirectional recurrent network, unfolded in time</a:t>
            </a:r>
            <a:endParaRPr lang="en-US" dirty="0"/>
          </a:p>
        </p:txBody>
      </p:sp>
      <p:sp>
        <p:nvSpPr>
          <p:cNvPr id="8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74234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Some words on POS tag sets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POS tags are linguistic categories, defined by a linguistic theory</a:t>
            </a:r>
          </a:p>
          <a:p>
            <a:r>
              <a:rPr lang="en-US" sz="2200" dirty="0" smtClean="0"/>
              <a:t>Different linguistic theories define different POS tags</a:t>
            </a:r>
          </a:p>
          <a:p>
            <a:r>
              <a:rPr lang="en-US" sz="2200" dirty="0" smtClean="0"/>
              <a:t>Number of tags differ within different tag sets for the same language</a:t>
            </a:r>
          </a:p>
          <a:p>
            <a:r>
              <a:rPr lang="en-US" sz="2200" dirty="0" smtClean="0"/>
              <a:t>Number of tags differ considerably for different languages:</a:t>
            </a:r>
          </a:p>
          <a:p>
            <a:pPr lvl="1"/>
            <a:r>
              <a:rPr lang="en-US" sz="2200" dirty="0" smtClean="0"/>
              <a:t>German: STTS 54 tags</a:t>
            </a:r>
          </a:p>
          <a:p>
            <a:pPr lvl="1"/>
            <a:r>
              <a:rPr lang="en-US" sz="2200" dirty="0" smtClean="0"/>
              <a:t>Prague Treebank (Czech): 1300+ tags</a:t>
            </a:r>
          </a:p>
          <a:p>
            <a:r>
              <a:rPr lang="en-US" sz="2200" dirty="0" smtClean="0"/>
              <a:t>Some tag sets are hierarchical: e.g. NOUN-Plural vs. NOUN-Singular etc.</a:t>
            </a:r>
          </a:p>
          <a:p>
            <a:endParaRPr lang="en-US" sz="2200" dirty="0"/>
          </a:p>
          <a:p>
            <a:r>
              <a:rPr lang="en-US" sz="2200" dirty="0" smtClean="0"/>
              <a:t>POS tagging is not an end application, but a preprocessing step</a:t>
            </a:r>
          </a:p>
          <a:p>
            <a:r>
              <a:rPr lang="en-US" sz="2200" dirty="0" smtClean="0"/>
              <a:t>POS tags are commonly used as features for higher level tasks, e.g. name tagging or chunking</a:t>
            </a:r>
          </a:p>
          <a:p>
            <a:endParaRPr lang="en-US" sz="2200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5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5136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367954" y="1698171"/>
            <a:ext cx="3318845" cy="3798277"/>
          </a:xfrm>
        </p:spPr>
        <p:txBody>
          <a:bodyPr/>
          <a:lstStyle/>
          <a:p>
            <a:r>
              <a:rPr lang="en-US" dirty="0" smtClean="0"/>
              <a:t>Input: Word </a:t>
            </a:r>
            <a:r>
              <a:rPr lang="en-US" dirty="0" err="1" smtClean="0"/>
              <a:t>embeddings</a:t>
            </a:r>
            <a:r>
              <a:rPr lang="en-US" dirty="0" smtClean="0"/>
              <a:t>, additional word features</a:t>
            </a:r>
          </a:p>
          <a:p>
            <a:r>
              <a:rPr lang="en-US" dirty="0" smtClean="0"/>
              <a:t>Combine two directions: usually concatenation </a:t>
            </a:r>
          </a:p>
          <a:p>
            <a:r>
              <a:rPr lang="en-US" dirty="0" smtClean="0"/>
              <a:t>Output: 1-hot-encoding over labels (</a:t>
            </a:r>
            <a:r>
              <a:rPr lang="en-US" dirty="0" err="1" smtClean="0"/>
              <a:t>softmax</a:t>
            </a:r>
            <a:r>
              <a:rPr lang="en-US" dirty="0" smtClean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Bi-LSTM for </a:t>
            </a:r>
            <a:r>
              <a:rPr lang="en-US" dirty="0" smtClean="0"/>
              <a:t>Sequence Tagging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pPr/>
              <a:t>50</a:t>
            </a:fld>
            <a:endParaRPr lang="de-DE" dirty="0"/>
          </a:p>
        </p:txBody>
      </p:sp>
      <p:grpSp>
        <p:nvGrpSpPr>
          <p:cNvPr id="9" name="Group 8"/>
          <p:cNvGrpSpPr/>
          <p:nvPr/>
        </p:nvGrpSpPr>
        <p:grpSpPr>
          <a:xfrm>
            <a:off x="546100" y="1557026"/>
            <a:ext cx="4394200" cy="2967660"/>
            <a:chOff x="546100" y="1727847"/>
            <a:chExt cx="4394200" cy="296766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100" y="1727847"/>
              <a:ext cx="4394200" cy="296766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164547" y="4458292"/>
              <a:ext cx="388502" cy="237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86124" y="4423981"/>
              <a:ext cx="388502" cy="237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82716" y="4423981"/>
              <a:ext cx="388502" cy="237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600124" y="470924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Fig. from: </a:t>
            </a:r>
            <a:r>
              <a:rPr lang="en-US" sz="1000" dirty="0" err="1" smtClean="0"/>
              <a:t>Zayats</a:t>
            </a:r>
            <a:r>
              <a:rPr lang="en-US" sz="1000" dirty="0"/>
              <a:t>, V., </a:t>
            </a:r>
            <a:r>
              <a:rPr lang="en-US" sz="1000" dirty="0" err="1"/>
              <a:t>Ostendorf</a:t>
            </a:r>
            <a:r>
              <a:rPr lang="en-US" sz="1000" dirty="0"/>
              <a:t>, M., </a:t>
            </a:r>
            <a:r>
              <a:rPr lang="en-US" sz="1000" dirty="0" err="1" smtClean="0"/>
              <a:t>Hajishirzi</a:t>
            </a:r>
            <a:r>
              <a:rPr lang="en-US" sz="1000" dirty="0"/>
              <a:t>, H. (2016): Disfluency Detection using a Bidirectional LSTM. Proceedings of </a:t>
            </a:r>
            <a:r>
              <a:rPr lang="en-US" sz="1000" dirty="0" err="1"/>
              <a:t>Interspeech</a:t>
            </a:r>
            <a:r>
              <a:rPr lang="en-US" sz="1000" dirty="0"/>
              <a:t> 2016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6281" y="5384632"/>
            <a:ext cx="8023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Note: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State size: there are many ‘parallel’ LSTM cells in each layer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LSTM </a:t>
            </a:r>
            <a:r>
              <a:rPr lang="en-US" dirty="0"/>
              <a:t>layers can be </a:t>
            </a:r>
            <a:r>
              <a:rPr lang="en-US" dirty="0" smtClean="0"/>
              <a:t>stacked for deeper networks</a:t>
            </a:r>
            <a:endParaRPr lang="en-US" dirty="0"/>
          </a:p>
        </p:txBody>
      </p:sp>
      <p:sp>
        <p:nvSpPr>
          <p:cNvPr id="12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13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26426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52868" y="4867504"/>
            <a:ext cx="3732963" cy="647700"/>
          </a:xfrm>
        </p:spPr>
        <p:txBody>
          <a:bodyPr/>
          <a:lstStyle/>
          <a:p>
            <a:r>
              <a:rPr lang="en-US" dirty="0" smtClean="0"/>
              <a:t>Compose words from character embeddings to </a:t>
            </a:r>
            <a:r>
              <a:rPr lang="en-US" dirty="0" smtClean="0"/>
              <a:t>address </a:t>
            </a:r>
            <a:r>
              <a:rPr lang="en-US" dirty="0" smtClean="0"/>
              <a:t>unseen words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Bi-LSTM for POS Tagging - Variants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38089" y="6224217"/>
            <a:ext cx="84954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Ling, W., </a:t>
            </a:r>
            <a:r>
              <a:rPr lang="en-US" sz="1000" dirty="0" smtClean="0"/>
              <a:t>Dyer</a:t>
            </a:r>
            <a:r>
              <a:rPr lang="en-US" sz="1000" dirty="0"/>
              <a:t>, C., Black, A.W., </a:t>
            </a:r>
            <a:r>
              <a:rPr lang="en-US" sz="1000" dirty="0" err="1"/>
              <a:t>Trancoso</a:t>
            </a:r>
            <a:r>
              <a:rPr lang="en-US" sz="1000" dirty="0"/>
              <a:t>, I., </a:t>
            </a:r>
            <a:r>
              <a:rPr lang="en-US" sz="1000" dirty="0" err="1"/>
              <a:t>Fermandez</a:t>
            </a:r>
            <a:r>
              <a:rPr lang="en-US" sz="1000" dirty="0"/>
              <a:t>, R., Amir, S., </a:t>
            </a:r>
            <a:r>
              <a:rPr lang="en-US" sz="1000" dirty="0" err="1"/>
              <a:t>Marujo</a:t>
            </a:r>
            <a:r>
              <a:rPr lang="en-US" sz="1000" dirty="0"/>
              <a:t>, L. and Luis, T. (2015): Finding Function in Form: Compositional Character Models for Open Vocabulary Word Representation, Proceedings of </a:t>
            </a:r>
            <a:r>
              <a:rPr lang="en-US" sz="1000" dirty="0" smtClean="0"/>
              <a:t>EMNLP, </a:t>
            </a:r>
            <a:r>
              <a:rPr lang="en-US" sz="1000" dirty="0"/>
              <a:t>pp. 1520-1530, Lisbon, Portugal</a:t>
            </a:r>
            <a:r>
              <a:rPr lang="en-US" sz="1000" dirty="0" smtClean="0"/>
              <a:t>.</a:t>
            </a:r>
          </a:p>
          <a:p>
            <a:r>
              <a:rPr lang="en-US" sz="1000" dirty="0" err="1"/>
              <a:t>Lample</a:t>
            </a:r>
            <a:r>
              <a:rPr lang="en-US" sz="1000" dirty="0"/>
              <a:t>, G., Ballesteros, M., Subramanian, S., Kawakami, K. and Dyer, C. (2016): Neural Architectures for Named Entity Recognition. Proceedings of NAACL, San Diego, CA, </a:t>
            </a:r>
            <a:r>
              <a:rPr lang="en-US" sz="1000" dirty="0" smtClean="0"/>
              <a:t>USA.</a:t>
            </a:r>
            <a:endParaRPr lang="en-US" sz="1000" dirty="0"/>
          </a:p>
          <a:p>
            <a:endParaRPr lang="en-US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472" y="1493606"/>
            <a:ext cx="3857951" cy="3168829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5244460" y="4758916"/>
            <a:ext cx="3732963" cy="647700"/>
          </a:xfrm>
          <a:prstGeom prst="rect">
            <a:avLst/>
          </a:prstGeom>
        </p:spPr>
        <p:txBody>
          <a:bodyPr lIns="0" tIns="0" rIns="0" bIns="0"/>
          <a:lstStyle>
            <a:lvl1pPr marL="252000" indent="-2520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heSans UHH Regular"/>
                <a:ea typeface="+mn-ea"/>
                <a:cs typeface="TheSans UHH Regular"/>
              </a:defRPr>
            </a:lvl1pPr>
            <a:lvl2pPr marL="504000" indent="-2520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heSans UHH Regular"/>
                <a:ea typeface="+mn-ea"/>
                <a:cs typeface="TheSans UHH Regular"/>
              </a:defRPr>
            </a:lvl2pPr>
            <a:lvl3pPr marL="756000" indent="-2520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58C"/>
              </a:buClr>
              <a:buFont typeface="Lucida Grande"/>
              <a:buChar char="▪"/>
              <a:defRPr sz="2000" kern="1200">
                <a:solidFill>
                  <a:schemeClr val="tx1"/>
                </a:solidFill>
                <a:latin typeface="TheSans UHH Regular"/>
                <a:ea typeface="+mn-ea"/>
                <a:cs typeface="TheSans UHH Regular"/>
              </a:defRPr>
            </a:lvl3pPr>
            <a:lvl4pPr marL="756000" indent="-252000" algn="l" defTabSz="457200" rtl="0" eaLnBrk="1" latinLnBrk="0" hangingPunct="1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heSans UHH Regular"/>
                <a:ea typeface="+mn-ea"/>
                <a:cs typeface="TheSans UHH Regular"/>
              </a:defRPr>
            </a:lvl4pPr>
            <a:lvl5pPr marL="756000" indent="-252000" algn="l" defTabSz="457200" rtl="0" eaLnBrk="1" latinLnBrk="0" hangingPunct="1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heSans UHH Regular"/>
                <a:ea typeface="+mn-ea"/>
                <a:cs typeface="TheSans UHH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combined outputs as features in CRF layer, better making use of neighboring labels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1531615"/>
            <a:ext cx="3682721" cy="3335889"/>
            <a:chOff x="457200" y="1531615"/>
            <a:chExt cx="3682721" cy="333588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1531615"/>
              <a:ext cx="3682721" cy="333588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7676" y="2389500"/>
              <a:ext cx="621695" cy="12679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0583" y="3584994"/>
              <a:ext cx="621695" cy="1267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907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35653" y="5471845"/>
            <a:ext cx="6746113" cy="71576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One of the first papers that </a:t>
            </a:r>
            <a:r>
              <a:rPr lang="en-US" sz="2000" smtClean="0"/>
              <a:t>has state-of-the-art performance with end-to-end approach on standard text processing </a:t>
            </a:r>
            <a:endParaRPr lang="en-US" sz="20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280" y="314300"/>
            <a:ext cx="6717324" cy="778297"/>
          </a:xfrm>
        </p:spPr>
        <p:txBody>
          <a:bodyPr/>
          <a:lstStyle/>
          <a:p>
            <a:r>
              <a:rPr lang="en-US" dirty="0" smtClean="0"/>
              <a:t>2016 State of the </a:t>
            </a:r>
            <a:r>
              <a:rPr lang="en-US" smtClean="0"/>
              <a:t>Art in POS tagging and NAMED ENTITY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135653" y="6111875"/>
            <a:ext cx="86767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Ma, X. and </a:t>
            </a:r>
            <a:r>
              <a:rPr lang="en-US" sz="1000" dirty="0" err="1"/>
              <a:t>Hovy</a:t>
            </a:r>
            <a:r>
              <a:rPr lang="en-US" sz="1000" dirty="0"/>
              <a:t>, E. (2016): End-to-end Sequence Labeling via Bi-directional LSTM-CNNs-CRF. Proceedings of ACL 2016, pp. 1064-1074, Berlin, Germany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80" y="1675401"/>
            <a:ext cx="2509912" cy="34566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740" y="1675401"/>
            <a:ext cx="2746668" cy="22202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05424" y="4074033"/>
            <a:ext cx="3475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Further parameters: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which kind of word embeddings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early stopping after 50 epochs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781" y="1651217"/>
            <a:ext cx="1946140" cy="15364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684" y="3271941"/>
            <a:ext cx="1778237" cy="19732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6684" y="5283937"/>
            <a:ext cx="1835322" cy="195247"/>
          </a:xfrm>
          <a:prstGeom prst="rect">
            <a:avLst/>
          </a:prstGeom>
        </p:spPr>
      </p:pic>
      <p:sp>
        <p:nvSpPr>
          <p:cNvPr id="12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13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21127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160180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Summary on Statistical Sequence Tagging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47" y="1417652"/>
            <a:ext cx="8640763" cy="4933950"/>
          </a:xfrm>
        </p:spPr>
        <p:txBody>
          <a:bodyPr/>
          <a:lstStyle/>
          <a:p>
            <a:r>
              <a:rPr lang="en-US" sz="1800" dirty="0" smtClean="0"/>
              <a:t>HMM is the classic generative model used for sequence tagging</a:t>
            </a:r>
            <a:endParaRPr lang="en-US" sz="1800" dirty="0"/>
          </a:p>
          <a:p>
            <a:pPr lvl="1"/>
            <a:r>
              <a:rPr lang="en-US" sz="1400" dirty="0" smtClean="0"/>
              <a:t>tag labels are modeled as hidden states</a:t>
            </a:r>
          </a:p>
          <a:p>
            <a:pPr lvl="1"/>
            <a:r>
              <a:rPr lang="en-US" sz="1400" dirty="0" smtClean="0"/>
              <a:t>hidden states are observable for labeled training text</a:t>
            </a:r>
          </a:p>
          <a:p>
            <a:pPr lvl="1"/>
            <a:r>
              <a:rPr lang="en-US" sz="1400" dirty="0" smtClean="0"/>
              <a:t>when applying to unlabeled text, max path through hidden state sequence is the tag sequence</a:t>
            </a:r>
          </a:p>
          <a:p>
            <a:r>
              <a:rPr lang="en-US" sz="1800" dirty="0"/>
              <a:t>C</a:t>
            </a:r>
            <a:r>
              <a:rPr lang="en-US" sz="1800" dirty="0" smtClean="0"/>
              <a:t>MMs are an alternative that make it easier to incorporate arbitrary features on the observations</a:t>
            </a:r>
          </a:p>
          <a:p>
            <a:pPr lvl="1"/>
            <a:r>
              <a:rPr lang="en-US" sz="1400" dirty="0" smtClean="0"/>
              <a:t>discriminative model: can use any classifier, e.g. </a:t>
            </a:r>
            <a:r>
              <a:rPr lang="en-US" sz="1400" dirty="0" err="1" smtClean="0"/>
              <a:t>MaxEnt</a:t>
            </a:r>
            <a:r>
              <a:rPr lang="en-US" sz="1400" dirty="0" smtClean="0"/>
              <a:t>, SVM, NN etc.</a:t>
            </a:r>
          </a:p>
          <a:p>
            <a:pPr lvl="1"/>
            <a:r>
              <a:rPr lang="en-US" sz="1400" dirty="0" smtClean="0"/>
              <a:t>per-state normalization leads to the label bias problem</a:t>
            </a:r>
            <a:endParaRPr lang="en-US" sz="1600" dirty="0" smtClean="0"/>
          </a:p>
          <a:p>
            <a:r>
              <a:rPr lang="en-US" sz="1800" dirty="0" smtClean="0"/>
              <a:t>CRF subsumes the advantages of HMM and CMM: </a:t>
            </a:r>
          </a:p>
          <a:p>
            <a:pPr lvl="1"/>
            <a:r>
              <a:rPr lang="en-US" sz="1400" dirty="0" smtClean="0"/>
              <a:t>per sequence normalization: no label bias problem</a:t>
            </a:r>
          </a:p>
          <a:p>
            <a:pPr lvl="1"/>
            <a:r>
              <a:rPr lang="en-US" sz="1400" dirty="0" smtClean="0"/>
              <a:t>discriminative: arbitrary features possible </a:t>
            </a:r>
          </a:p>
          <a:p>
            <a:pPr lvl="1"/>
            <a:r>
              <a:rPr lang="en-US" sz="1400" dirty="0" smtClean="0"/>
              <a:t>training is slow </a:t>
            </a:r>
            <a:endParaRPr lang="en-US" sz="1600" dirty="0" smtClean="0"/>
          </a:p>
          <a:p>
            <a:r>
              <a:rPr lang="en-US" sz="2000" dirty="0" smtClean="0"/>
              <a:t>Bi-LSTM is a recent neural approach</a:t>
            </a:r>
          </a:p>
          <a:p>
            <a:pPr lvl="1"/>
            <a:r>
              <a:rPr lang="en-US" sz="1400" dirty="0" smtClean="0"/>
              <a:t>Less feature engineering: induce features and representations</a:t>
            </a:r>
          </a:p>
          <a:p>
            <a:pPr lvl="1"/>
            <a:r>
              <a:rPr lang="en-US" sz="1400" dirty="0" smtClean="0"/>
              <a:t>Operates on continuous word representations</a:t>
            </a:r>
          </a:p>
          <a:p>
            <a:pPr lvl="1"/>
            <a:r>
              <a:rPr lang="en-US" sz="1400" dirty="0" err="1" smtClean="0"/>
              <a:t>hyperparameter</a:t>
            </a:r>
            <a:r>
              <a:rPr lang="en-US" sz="1400" dirty="0" smtClean="0"/>
              <a:t> tuning very costly, makes training even slower</a:t>
            </a:r>
          </a:p>
          <a:p>
            <a:pPr marL="11113" indent="0">
              <a:buNone/>
            </a:pP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800" dirty="0" smtClean="0">
                <a:sym typeface="Wingdings"/>
              </a:rPr>
              <a:t> CRFs are the framework of choice for modern sequence taggers, rivaled by Bi-LSTMs. Combination of handcrafted features with neural approaches still brings best performance.</a:t>
            </a:r>
            <a:endParaRPr lang="en-US" sz="1800" dirty="0" smtClean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53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5743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51" y="-119070"/>
            <a:ext cx="6877050" cy="838200"/>
          </a:xfrm>
        </p:spPr>
        <p:txBody>
          <a:bodyPr/>
          <a:lstStyle/>
          <a:p>
            <a:r>
              <a:rPr lang="en-US" dirty="0" smtClean="0"/>
              <a:t>Immediate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54</a:t>
            </a:fld>
            <a:endParaRPr lang="ko-KR" alt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26" y="547142"/>
            <a:ext cx="6331504" cy="63315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291" y="1958011"/>
            <a:ext cx="2265297" cy="10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3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Chunking, Syntax trees, Parsing, PCFGs</a:t>
            </a:r>
          </a:p>
        </p:txBody>
      </p:sp>
      <p:sp>
        <p:nvSpPr>
          <p:cNvPr id="6" name="Explosion 1 5"/>
          <p:cNvSpPr/>
          <p:nvPr/>
        </p:nvSpPr>
        <p:spPr>
          <a:xfrm>
            <a:off x="3429000" y="2209800"/>
            <a:ext cx="4724400" cy="2590800"/>
          </a:xfrm>
          <a:prstGeom prst="irregularSeal1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coming up next</a:t>
            </a:r>
            <a:endParaRPr lang="en-US" sz="2800" dirty="0"/>
          </a:p>
        </p:txBody>
      </p:sp>
      <p:sp>
        <p:nvSpPr>
          <p:cNvPr id="7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pPr/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38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57" y="171450"/>
            <a:ext cx="6877050" cy="838200"/>
          </a:xfrm>
        </p:spPr>
        <p:txBody>
          <a:bodyPr/>
          <a:lstStyle/>
          <a:p>
            <a:pPr algn="l"/>
            <a:r>
              <a:rPr lang="en-US" sz="4000" dirty="0"/>
              <a:t>T</a:t>
            </a:r>
            <a:r>
              <a:rPr lang="en-US" sz="4000" dirty="0" smtClean="0"/>
              <a:t>he POS tagging problem: Ambiguity, as usual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Words often have more than one POS: back</a:t>
            </a:r>
          </a:p>
          <a:p>
            <a:r>
              <a:rPr lang="en-US" sz="2400" dirty="0"/>
              <a:t>The </a:t>
            </a:r>
            <a:r>
              <a:rPr lang="en-US" sz="2400" i="1" dirty="0"/>
              <a:t>back</a:t>
            </a:r>
            <a:r>
              <a:rPr lang="en-US" sz="2400" dirty="0"/>
              <a:t> door = JJ</a:t>
            </a:r>
          </a:p>
          <a:p>
            <a:r>
              <a:rPr lang="en-US" sz="2400" dirty="0"/>
              <a:t>On my </a:t>
            </a:r>
            <a:r>
              <a:rPr lang="en-US" sz="2400" i="1" dirty="0"/>
              <a:t>back</a:t>
            </a:r>
            <a:r>
              <a:rPr lang="en-US" sz="2400" dirty="0"/>
              <a:t> = NN</a:t>
            </a:r>
          </a:p>
          <a:p>
            <a:r>
              <a:rPr lang="en-US" sz="2400" dirty="0"/>
              <a:t>Win the voters </a:t>
            </a:r>
            <a:r>
              <a:rPr lang="en-US" sz="2400" i="1" dirty="0"/>
              <a:t>back</a:t>
            </a:r>
            <a:r>
              <a:rPr lang="en-US" sz="2400" dirty="0"/>
              <a:t> = RB</a:t>
            </a:r>
          </a:p>
          <a:p>
            <a:r>
              <a:rPr lang="en-US" sz="2400" dirty="0"/>
              <a:t>Promised to </a:t>
            </a:r>
            <a:r>
              <a:rPr lang="en-US" sz="2400" i="1" dirty="0"/>
              <a:t>back</a:t>
            </a:r>
            <a:r>
              <a:rPr lang="en-US" sz="2400" dirty="0"/>
              <a:t> the bill = VB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POS tagging problem is to determine the POS </a:t>
            </a:r>
            <a:r>
              <a:rPr lang="en-US" sz="2400" dirty="0" smtClean="0"/>
              <a:t>tag label sequence L for a particular sequence of words W:</a:t>
            </a:r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504994"/>
              </p:ext>
            </p:extLst>
          </p:nvPr>
        </p:nvGraphicFramePr>
        <p:xfrm>
          <a:off x="1787525" y="5088097"/>
          <a:ext cx="483393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3" imgW="2770200" imgH="493560" progId="Equation.3">
                  <p:embed/>
                </p:oleObj>
              </mc:Choice>
              <mc:Fallback>
                <p:oleObj name="Equation" r:id="rId3" imgW="2770200" imgH="493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5088097"/>
                        <a:ext cx="4833938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6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37122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57" y="133350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How hard is POS tagging? </a:t>
            </a:r>
            <a:br>
              <a:rPr lang="en-US" sz="3600" dirty="0" smtClean="0"/>
            </a:br>
            <a:r>
              <a:rPr lang="en-US" sz="2400" dirty="0" smtClean="0"/>
              <a:t>Measuring ambiguity in the Brown corpus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651500"/>
            <a:ext cx="8640763" cy="28575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Brown corpus: 1 Million tokens of English, manually tagged and annotated with grammar structure</a:t>
            </a:r>
            <a:endParaRPr lang="en-US" sz="2200" dirty="0"/>
          </a:p>
        </p:txBody>
      </p:sp>
      <p:pic>
        <p:nvPicPr>
          <p:cNvPr id="5" name="Picture 3" descr="browntag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206500"/>
            <a:ext cx="8763000" cy="437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7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77962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57" y="222250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Tags can be viewed </a:t>
            </a:r>
            <a:r>
              <a:rPr lang="en-US" sz="3600" smtClean="0"/>
              <a:t>as 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/>
              <a:t>hidden </a:t>
            </a:r>
            <a:r>
              <a:rPr lang="en-US" sz="3600" dirty="0" smtClean="0"/>
              <a:t>states!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5334000"/>
            <a:ext cx="8640763" cy="104775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4264152"/>
            <a:ext cx="9234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the</a:t>
            </a:r>
            <a:endParaRPr lang="en-US" sz="32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4264152"/>
            <a:ext cx="4309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I</a:t>
            </a:r>
            <a:endParaRPr lang="en-US" sz="32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9400" y="4264152"/>
            <a:ext cx="9234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can</a:t>
            </a:r>
            <a:endParaRPr lang="en-US" sz="32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8600" y="4264152"/>
            <a:ext cx="9234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see</a:t>
            </a:r>
            <a:endParaRPr lang="en-US" sz="3200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7000" y="4264152"/>
            <a:ext cx="9234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can</a:t>
            </a:r>
            <a:endParaRPr lang="en-US" sz="3200" dirty="0">
              <a:latin typeface="Courier New"/>
              <a:cs typeface="Courier New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76400" y="3121152"/>
            <a:ext cx="838200" cy="76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PRON</a:t>
            </a:r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4012645" y="3121152"/>
            <a:ext cx="838200" cy="76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/>
              <a:t>V</a:t>
            </a:r>
            <a:endParaRPr lang="en-US" sz="3200" dirty="0"/>
          </a:p>
        </p:txBody>
      </p:sp>
      <p:sp>
        <p:nvSpPr>
          <p:cNvPr id="14" name="Oval 13"/>
          <p:cNvSpPr/>
          <p:nvPr/>
        </p:nvSpPr>
        <p:spPr>
          <a:xfrm>
            <a:off x="5231845" y="3121152"/>
            <a:ext cx="838200" cy="76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/>
              <a:t>DET</a:t>
            </a:r>
            <a:endParaRPr lang="en-US" sz="2200" dirty="0"/>
          </a:p>
        </p:txBody>
      </p:sp>
      <p:sp>
        <p:nvSpPr>
          <p:cNvPr id="15" name="Oval 14"/>
          <p:cNvSpPr/>
          <p:nvPr/>
        </p:nvSpPr>
        <p:spPr>
          <a:xfrm>
            <a:off x="6451045" y="3121152"/>
            <a:ext cx="838200" cy="76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2904650" y="3121152"/>
            <a:ext cx="838200" cy="76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AUX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457200" y="3121152"/>
            <a:ext cx="838200" cy="76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/>
              <a:t>&lt;s&gt;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772400" y="3121152"/>
            <a:ext cx="838200" cy="76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/>
              <a:t>&lt;/s&gt;</a:t>
            </a:r>
            <a:endParaRPr lang="en-US" sz="2400" dirty="0"/>
          </a:p>
        </p:txBody>
      </p:sp>
      <p:sp>
        <p:nvSpPr>
          <p:cNvPr id="20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21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8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132870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76200" y="2286000"/>
            <a:ext cx="8991600" cy="1828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/>
              <a:t>Hidden States: </a:t>
            </a:r>
            <a:r>
              <a:rPr lang="en-US" sz="3200" dirty="0" err="1"/>
              <a:t>l</a:t>
            </a:r>
            <a:r>
              <a:rPr lang="en-US" sz="3200" baseline="-25000" dirty="0" err="1" smtClean="0"/>
              <a:t>i</a:t>
            </a:r>
            <a:r>
              <a:rPr lang="en-US" sz="3200" dirty="0" err="1" smtClean="0">
                <a:sym typeface="Symbol"/>
              </a:rPr>
              <a:t>Tagset</a:t>
            </a:r>
            <a:endParaRPr lang="en-US" sz="32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Tags: States of the 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318" y="5161409"/>
            <a:ext cx="8640763" cy="895350"/>
          </a:xfrm>
        </p:spPr>
        <p:txBody>
          <a:bodyPr/>
          <a:lstStyle/>
          <a:p>
            <a:r>
              <a:rPr lang="en-US" dirty="0" smtClean="0"/>
              <a:t>Transition between POS-states: local dependencies of word classes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57800" y="4191000"/>
            <a:ext cx="9234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the</a:t>
            </a:r>
            <a:endParaRPr lang="en-US" sz="3200" dirty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52600" y="4191000"/>
            <a:ext cx="4309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I</a:t>
            </a:r>
            <a:endParaRPr lang="en-US" sz="3200" dirty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43200" y="4191000"/>
            <a:ext cx="9234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can</a:t>
            </a:r>
            <a:endParaRPr lang="en-US" sz="3200" dirty="0">
              <a:latin typeface="Courier New"/>
              <a:cs typeface="Courier New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62400" y="4191000"/>
            <a:ext cx="9234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see</a:t>
            </a:r>
            <a:endParaRPr lang="en-US" sz="3200" dirty="0">
              <a:latin typeface="Courier New"/>
              <a:cs typeface="Courier New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00800" y="4191000"/>
            <a:ext cx="9234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can</a:t>
            </a:r>
            <a:endParaRPr lang="en-US" sz="3200" dirty="0">
              <a:latin typeface="Courier New"/>
              <a:cs typeface="Courier New"/>
            </a:endParaRPr>
          </a:p>
        </p:txBody>
      </p:sp>
      <p:sp>
        <p:nvSpPr>
          <p:cNvPr id="19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34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1DD-F6CF-4A42-8A29-0CEC45D8CF62}" type="slidenum">
              <a:rPr lang="ko-KR" altLang="de-DE" smtClean="0"/>
              <a:pPr/>
              <a:t>9</a:t>
            </a:fld>
            <a:endParaRPr lang="ko-KR" altLang="de-DE"/>
          </a:p>
        </p:txBody>
      </p:sp>
      <p:sp>
        <p:nvSpPr>
          <p:cNvPr id="35" name="Oval 34"/>
          <p:cNvSpPr/>
          <p:nvPr/>
        </p:nvSpPr>
        <p:spPr>
          <a:xfrm>
            <a:off x="1676400" y="3121152"/>
            <a:ext cx="838200" cy="76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PRON</a:t>
            </a:r>
            <a:endParaRPr lang="en-US" sz="1600" dirty="0"/>
          </a:p>
        </p:txBody>
      </p:sp>
      <p:sp>
        <p:nvSpPr>
          <p:cNvPr id="36" name="Oval 35"/>
          <p:cNvSpPr/>
          <p:nvPr/>
        </p:nvSpPr>
        <p:spPr>
          <a:xfrm>
            <a:off x="4012645" y="3121152"/>
            <a:ext cx="838200" cy="76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/>
              <a:t>V</a:t>
            </a:r>
            <a:endParaRPr lang="en-US" sz="3200" dirty="0"/>
          </a:p>
        </p:txBody>
      </p:sp>
      <p:sp>
        <p:nvSpPr>
          <p:cNvPr id="37" name="Oval 36"/>
          <p:cNvSpPr/>
          <p:nvPr/>
        </p:nvSpPr>
        <p:spPr>
          <a:xfrm>
            <a:off x="5231845" y="3121152"/>
            <a:ext cx="838200" cy="76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/>
              <a:t>DET</a:t>
            </a:r>
            <a:endParaRPr lang="en-US" sz="2200" dirty="0"/>
          </a:p>
        </p:txBody>
      </p:sp>
      <p:sp>
        <p:nvSpPr>
          <p:cNvPr id="38" name="Oval 37"/>
          <p:cNvSpPr/>
          <p:nvPr/>
        </p:nvSpPr>
        <p:spPr>
          <a:xfrm>
            <a:off x="6451045" y="3121152"/>
            <a:ext cx="838200" cy="76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39" name="Oval 38"/>
          <p:cNvSpPr/>
          <p:nvPr/>
        </p:nvSpPr>
        <p:spPr>
          <a:xfrm>
            <a:off x="2904650" y="3121152"/>
            <a:ext cx="838200" cy="76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AUX</a:t>
            </a:r>
            <a:endParaRPr lang="en-US" sz="2000" dirty="0"/>
          </a:p>
        </p:txBody>
      </p:sp>
      <p:sp>
        <p:nvSpPr>
          <p:cNvPr id="40" name="Oval 39"/>
          <p:cNvSpPr/>
          <p:nvPr/>
        </p:nvSpPr>
        <p:spPr>
          <a:xfrm>
            <a:off x="457200" y="3121152"/>
            <a:ext cx="838200" cy="76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/>
              <a:t>&lt;s&gt;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7772400" y="3121152"/>
            <a:ext cx="838200" cy="76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/>
              <a:t>&lt;/s&gt;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578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bg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3538</Words>
  <Application>Microsoft Macintosh PowerPoint</Application>
  <PresentationFormat>On-screen Show (4:3)</PresentationFormat>
  <Paragraphs>824</Paragraphs>
  <Slides>55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9" baseType="lpstr">
      <vt:lpstr>Calibri</vt:lpstr>
      <vt:lpstr>Courier New</vt:lpstr>
      <vt:lpstr>Lucida Grande</vt:lpstr>
      <vt:lpstr>Symbol</vt:lpstr>
      <vt:lpstr>Tahoma</vt:lpstr>
      <vt:lpstr>TheSans UHH Bold</vt:lpstr>
      <vt:lpstr>TheSans UHH Bold Caps</vt:lpstr>
      <vt:lpstr>TheSans UHH Regular</vt:lpstr>
      <vt:lpstr>Wingdings</vt:lpstr>
      <vt:lpstr>맑은 고딕</vt:lpstr>
      <vt:lpstr>Arial</vt:lpstr>
      <vt:lpstr>Office-Design</vt:lpstr>
      <vt:lpstr>Equation</vt:lpstr>
      <vt:lpstr>VISIO</vt:lpstr>
      <vt:lpstr>Sequence Tagging</vt:lpstr>
      <vt:lpstr>Sequence Tagging</vt:lpstr>
      <vt:lpstr>no independence assumption on samples</vt:lpstr>
      <vt:lpstr>Parts-of-Speech</vt:lpstr>
      <vt:lpstr>Some words on POS tag sets</vt:lpstr>
      <vt:lpstr>The POS tagging problem: Ambiguity, as usual</vt:lpstr>
      <vt:lpstr>How hard is POS tagging?  Measuring ambiguity in the Brown corpus</vt:lpstr>
      <vt:lpstr>Tags can be viewed as  hidden states! </vt:lpstr>
      <vt:lpstr>Tags: States of the HMM</vt:lpstr>
      <vt:lpstr>Words: Emission from states</vt:lpstr>
      <vt:lpstr>State transitions</vt:lpstr>
      <vt:lpstr>State transitions  and observations</vt:lpstr>
      <vt:lpstr>Transitions between states, with probabilities</vt:lpstr>
      <vt:lpstr>Observation likelihoods: other probabilities</vt:lpstr>
      <vt:lpstr>state transition Matrix  for the POS HMM</vt:lpstr>
      <vt:lpstr>Tag-to-word probabilities for the POS HMM</vt:lpstr>
      <vt:lpstr>The POS HMM</vt:lpstr>
      <vt:lpstr>POS HMM training and application</vt:lpstr>
      <vt:lpstr>Viterbi example with likelihoods and priors</vt:lpstr>
      <vt:lpstr>Disambiguation: Find the  most probable tag sequence</vt:lpstr>
      <vt:lpstr>Generative vs. Discriminative models</vt:lpstr>
      <vt:lpstr>Difficulties with HMMs</vt:lpstr>
      <vt:lpstr>Conditional Markov Model (CMM),  Maximum Entropy Markov Model (MEMM) </vt:lpstr>
      <vt:lpstr>Sequence classification with MEMMs </vt:lpstr>
      <vt:lpstr>How to read the MEMM definition</vt:lpstr>
      <vt:lpstr>Problem with MEMMs: Label Bias</vt:lpstr>
      <vt:lpstr>Label Bias Problem</vt:lpstr>
      <vt:lpstr>Label Bias Problem</vt:lpstr>
      <vt:lpstr>Label Bias Problem</vt:lpstr>
      <vt:lpstr>Label Bias Problem</vt:lpstr>
      <vt:lpstr>Label Bias Problem</vt:lpstr>
      <vt:lpstr>Reasons for the  label bias problem</vt:lpstr>
      <vt:lpstr>Random Fields: mutual depen-dence in undirected graphs </vt:lpstr>
      <vt:lpstr>Conditional Random Field</vt:lpstr>
      <vt:lpstr>Properties of CRF</vt:lpstr>
      <vt:lpstr>Linear Chain CRF</vt:lpstr>
      <vt:lpstr>Graphical Representations:  HMM, MEMM and CRF</vt:lpstr>
      <vt:lpstr>Training CRFs is hard and slow</vt:lpstr>
      <vt:lpstr>Evaluating the CRF with artificial data: the label bias problem</vt:lpstr>
      <vt:lpstr>Evaluation on POS tagging </vt:lpstr>
      <vt:lpstr>PowerPoint Presentation</vt:lpstr>
      <vt:lpstr>No Limited Horizon  Assumption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on Statistical Sequence Tagging</vt:lpstr>
      <vt:lpstr>Immediate Feedback</vt:lpstr>
      <vt:lpstr>SYNTAX PROCESSING</vt:lpstr>
    </vt:vector>
  </TitlesOfParts>
  <Company>blum design und kommunikation GmbH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Eike Hilgendorff</dc:creator>
  <cp:lastModifiedBy>Microsoft Office User</cp:lastModifiedBy>
  <cp:revision>204</cp:revision>
  <cp:lastPrinted>2019-05-08T12:00:48Z</cp:lastPrinted>
  <dcterms:created xsi:type="dcterms:W3CDTF">2016-03-24T14:49:53Z</dcterms:created>
  <dcterms:modified xsi:type="dcterms:W3CDTF">2019-05-08T12:01:04Z</dcterms:modified>
</cp:coreProperties>
</file>