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50" r:id="rId2"/>
    <p:sldId id="451" r:id="rId3"/>
    <p:sldId id="452" r:id="rId4"/>
    <p:sldId id="453" r:id="rId5"/>
    <p:sldId id="454" r:id="rId6"/>
    <p:sldId id="455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499" r:id="rId47"/>
    <p:sldId id="498" r:id="rId4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7">
          <p15:clr>
            <a:srgbClr val="A4A3A4"/>
          </p15:clr>
        </p15:guide>
        <p15:guide id="2" orient="horz" pos="1847">
          <p15:clr>
            <a:srgbClr val="A4A3A4"/>
          </p15:clr>
        </p15:guide>
        <p15:guide id="3" orient="horz" pos="657">
          <p15:clr>
            <a:srgbClr val="A4A3A4"/>
          </p15:clr>
        </p15:guide>
        <p15:guide id="4" orient="horz" pos="4032">
          <p15:clr>
            <a:srgbClr val="A4A3A4"/>
          </p15:clr>
        </p15:guide>
        <p15:guide id="5" orient="horz" pos="934">
          <p15:clr>
            <a:srgbClr val="A4A3A4"/>
          </p15:clr>
        </p15:guide>
        <p15:guide id="6" orient="horz" pos="3749">
          <p15:clr>
            <a:srgbClr val="A4A3A4"/>
          </p15:clr>
        </p15:guide>
        <p15:guide id="7" orient="horz" pos="1075">
          <p15:clr>
            <a:srgbClr val="A4A3A4"/>
          </p15:clr>
        </p15:guide>
        <p15:guide id="8" orient="horz" pos="1203">
          <p15:clr>
            <a:srgbClr val="A4A3A4"/>
          </p15:clr>
        </p15:guide>
        <p15:guide id="9" orient="horz" pos="4199">
          <p15:clr>
            <a:srgbClr val="A4A3A4"/>
          </p15:clr>
        </p15:guide>
        <p15:guide id="10" orient="horz" pos="1728">
          <p15:clr>
            <a:srgbClr val="A4A3A4"/>
          </p15:clr>
        </p15:guide>
        <p15:guide id="11" orient="horz" pos="1729">
          <p15:clr>
            <a:srgbClr val="A4A3A4"/>
          </p15:clr>
        </p15:guide>
        <p15:guide id="12" orient="horz" pos="4140">
          <p15:clr>
            <a:srgbClr val="A4A3A4"/>
          </p15:clr>
        </p15:guide>
        <p15:guide id="13" pos="3022">
          <p15:clr>
            <a:srgbClr val="A4A3A4"/>
          </p15:clr>
        </p15:guide>
        <p15:guide id="14" pos="5477">
          <p15:clr>
            <a:srgbClr val="A4A3A4"/>
          </p15:clr>
        </p15:guide>
        <p15:guide id="15" pos="4319">
          <p15:clr>
            <a:srgbClr val="A4A3A4"/>
          </p15:clr>
        </p15:guide>
        <p15:guide id="16" pos="1470">
          <p15:clr>
            <a:srgbClr val="A4A3A4"/>
          </p15:clr>
        </p15:guide>
        <p15:guide id="17" pos="281">
          <p15:clr>
            <a:srgbClr val="A4A3A4"/>
          </p15:clr>
        </p15:guide>
        <p15:guide id="18" pos="2741">
          <p15:clr>
            <a:srgbClr val="A4A3A4"/>
          </p15:clr>
        </p15:guide>
        <p15:guide id="19" pos="28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15"/>
    <a:srgbClr val="0092D2"/>
    <a:srgbClr val="009CD1"/>
    <a:srgbClr val="B1B9BD"/>
    <a:srgbClr val="89979D"/>
    <a:srgbClr val="62747C"/>
    <a:srgbClr val="3B515B"/>
    <a:srgbClr val="DCDCDC"/>
    <a:srgbClr val="B4B4B4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94792"/>
  </p:normalViewPr>
  <p:slideViewPr>
    <p:cSldViewPr snapToGrid="0" snapToObjects="1">
      <p:cViewPr varScale="1">
        <p:scale>
          <a:sx n="93" d="100"/>
          <a:sy n="93" d="100"/>
        </p:scale>
        <p:origin x="1656" y="208"/>
      </p:cViewPr>
      <p:guideLst>
        <p:guide orient="horz" pos="3717"/>
        <p:guide orient="horz" pos="1847"/>
        <p:guide orient="horz" pos="657"/>
        <p:guide orient="horz" pos="4032"/>
        <p:guide orient="horz" pos="934"/>
        <p:guide orient="horz" pos="3749"/>
        <p:guide orient="horz" pos="1075"/>
        <p:guide orient="horz" pos="1203"/>
        <p:guide orient="horz" pos="4199"/>
        <p:guide orient="horz" pos="1728"/>
        <p:guide orient="horz" pos="1729"/>
        <p:guide orient="horz" pos="4140"/>
        <p:guide pos="3022"/>
        <p:guide pos="5477"/>
        <p:guide pos="4319"/>
        <p:guide pos="1470"/>
        <p:guide pos="281"/>
        <p:guide pos="2741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TheSans UHH Bold Caps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B03B8-5142-5243-8747-1F305A937668}" type="datetimeFigureOut">
              <a:rPr lang="de-DE" smtClean="0">
                <a:latin typeface="TheSans UHH Bold Caps"/>
              </a:rPr>
              <a:t>14.05.19</a:t>
            </a:fld>
            <a:endParaRPr lang="de-DE" dirty="0">
              <a:latin typeface="TheSans UHH Bold Cap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TheSans UHH Bold Cap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C051A-4269-3349-B3CC-0AFD8485E50A}" type="slidenum">
              <a:rPr lang="de-DE" smtClean="0">
                <a:latin typeface="TheSans UHH Bold Caps"/>
              </a:rPr>
              <a:t>‹#›</a:t>
            </a:fld>
            <a:endParaRPr lang="de-DE" dirty="0">
              <a:latin typeface="TheSans UHH Bold Caps"/>
            </a:endParaRPr>
          </a:p>
        </p:txBody>
      </p:sp>
    </p:spTree>
    <p:extLst>
      <p:ext uri="{BB962C8B-B14F-4D97-AF65-F5344CB8AC3E}">
        <p14:creationId xmlns:p14="http://schemas.microsoft.com/office/powerpoint/2010/main" val="1461388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 Bold Caps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 Bold Caps"/>
              </a:defRPr>
            </a:lvl1pPr>
          </a:lstStyle>
          <a:p>
            <a:fld id="{FC7BB34A-E9E0-164A-AE59-348CE25F601F}" type="datetimeFigureOut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 Bold Caps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 Bold Caps"/>
              </a:defRPr>
            </a:lvl1pPr>
          </a:lstStyle>
          <a:p>
            <a:fld id="{0053D800-90B3-984F-9A52-23098A3E953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02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 hat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Termin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Konferenz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besuche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wollte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festgesetzt</a:t>
            </a:r>
            <a:r>
              <a:rPr lang="en-US" baseline="0" dirty="0" smtClean="0"/>
              <a:t> war, </a:t>
            </a:r>
            <a:r>
              <a:rPr lang="en-US" baseline="0" dirty="0" err="1" smtClean="0"/>
              <a:t>gekannt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1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2" hasCustomPrompt="1"/>
          </p:nvPr>
        </p:nvSpPr>
        <p:spPr>
          <a:xfrm>
            <a:off x="342001" y="4425480"/>
            <a:ext cx="6098914" cy="1181873"/>
          </a:xfrm>
          <a:prstGeom prst="rect">
            <a:avLst/>
          </a:prstGeom>
        </p:spPr>
        <p:txBody>
          <a:bodyPr vert="horz" tIns="46800"/>
          <a:lstStyle>
            <a:lvl1pPr marL="0" indent="0">
              <a:lnSpc>
                <a:spcPts val="4400"/>
              </a:lnSpc>
              <a:spcBef>
                <a:spcPts val="0"/>
              </a:spcBef>
              <a:buNone/>
              <a:defRPr sz="4400" b="0" i="0">
                <a:solidFill>
                  <a:srgbClr val="000000"/>
                </a:solidFill>
                <a:latin typeface="TheSans UHH Bold Caps"/>
                <a:cs typeface="TheSans UHH Bold Cap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TITLE OF PRESENTATION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1314" y="3944230"/>
            <a:ext cx="6099602" cy="4810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TheSans UHH Bold Caps"/>
                <a:cs typeface="TheSans UHH Bold Caps"/>
              </a:defRPr>
            </a:lvl1pPr>
          </a:lstStyle>
          <a:p>
            <a:pPr lvl="0"/>
            <a:r>
              <a:rPr lang="de-DE" dirty="0" smtClean="0"/>
              <a:t>Name OF PRESENTER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 smtClean="0"/>
          </a:p>
        </p:txBody>
      </p:sp>
      <p:pic>
        <p:nvPicPr>
          <p:cNvPr id="5" name="Picture 4" descr="LT_logo_newsitem_575x57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9700"/>
            <a:ext cx="1262785" cy="1262785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498600" y="161901"/>
            <a:ext cx="4800600" cy="866800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VENUE</a:t>
            </a:r>
          </a:p>
          <a:p>
            <a:pPr lvl="0"/>
            <a:r>
              <a:rPr lang="de-DE" dirty="0" smtClean="0"/>
              <a:t>DATE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354700" y="5607353"/>
            <a:ext cx="7074799" cy="433400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18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email@informatik.uni-hamburg.de</a:t>
            </a:r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7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2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ko-KR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8300" y="6413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6D01DD-F6CF-4A42-8A29-0CEC45D8CF62}" type="slidenum">
              <a:rPr lang="ko-KR" altLang="de-DE"/>
              <a:pPr/>
              <a:t>‹#›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80250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25600"/>
            <a:ext cx="8229600" cy="4648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Pct val="100000"/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58C"/>
              </a:buClr>
              <a:buFont typeface="Lucida Grande"/>
              <a:buChar char="▪"/>
              <a:defRPr sz="2000">
                <a:latin typeface="TheSans UHH Regular"/>
                <a:cs typeface="TheSans UHH Regular"/>
              </a:defRPr>
            </a:lvl3pPr>
            <a:lvl4pPr marL="756000" indent="-25200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4pPr>
            <a:lvl5pPr marL="756000" indent="-25200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314300"/>
            <a:ext cx="5892800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lang="de-DE" dirty="0" smtClean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1727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199" y="1638300"/>
            <a:ext cx="8229602" cy="4660899"/>
          </a:xfrm>
          <a:prstGeom prst="rect">
            <a:avLst/>
          </a:prstGeo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 baseline="0">
                <a:latin typeface="TheSans UHH Regular"/>
                <a:cs typeface="TheSans UHH 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57201" y="339700"/>
            <a:ext cx="5867400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38663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perd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625600"/>
            <a:ext cx="8229600" cy="4673600"/>
          </a:xfrm>
          <a:prstGeom prst="rect">
            <a:avLst/>
          </a:prstGeom>
        </p:spPr>
        <p:txBody>
          <a:bodyPr wrap="square" lIns="0" tIns="0" bIns="0" numCol="2" spcCol="18000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 sz="1200" b="0" i="0" u="none" baseline="0">
                <a:effectLst/>
                <a:latin typeface="TheSans UHH Bold"/>
                <a:cs typeface="TheSans UHH Bold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/>
              <a:t>ACHTUNG: Diese Folie ist ausschließlich für den Textversand gedacht, nicht für die Präsentation am </a:t>
            </a:r>
            <a:r>
              <a:rPr lang="de-DE" dirty="0" err="1" smtClean="0"/>
              <a:t>Beamer</a:t>
            </a:r>
            <a:r>
              <a:rPr lang="de-DE" dirty="0" smtClean="0"/>
              <a:t>!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endParaRPr lang="de-DE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Sehr bekannt ist dieser: The quick </a:t>
            </a:r>
            <a:r>
              <a:rPr lang="de-DE" dirty="0" err="1" smtClean="0"/>
              <a:t>brown</a:t>
            </a:r>
            <a:r>
              <a:rPr lang="de-DE" dirty="0" smtClean="0"/>
              <a:t> </a:t>
            </a:r>
            <a:r>
              <a:rPr lang="de-DE" dirty="0" err="1" smtClean="0"/>
              <a:t>fox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dog</a:t>
            </a:r>
            <a:r>
              <a:rPr lang="de-DE" dirty="0" smtClean="0"/>
              <a:t>. Oft werden in </a:t>
            </a:r>
            <a:r>
              <a:rPr lang="de-DE" dirty="0" err="1" smtClean="0"/>
              <a:t>Typoblindtexte</a:t>
            </a:r>
            <a:r>
              <a:rPr lang="de-DE" dirty="0" smtClean="0"/>
              <a:t> auch fremdsprachige Satzteile eingebaut (AVAIL®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Wefox</a:t>
            </a:r>
            <a:r>
              <a:rPr lang="de-DE" dirty="0" smtClean="0"/>
              <a:t>™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aussi</a:t>
            </a:r>
            <a:r>
              <a:rPr lang="de-DE" dirty="0" smtClean="0"/>
              <a:t> la </a:t>
            </a:r>
            <a:r>
              <a:rPr lang="de-DE" dirty="0" err="1" smtClean="0"/>
              <a:t>Kerning</a:t>
            </a:r>
            <a:r>
              <a:rPr lang="de-DE" dirty="0" smtClean="0"/>
              <a:t>), um die Wirkung in anderen Sprachen zu testen. In Lateinisch sieht zum Beispiel fast jede Schrift gut aus.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demonstrandum</a:t>
            </a:r>
            <a:r>
              <a:rPr lang="de-DE" dirty="0" smtClean="0"/>
              <a:t>. Seit 1975 fehlen in den meisten Testtexten die Zahlen, weswegen nach </a:t>
            </a:r>
            <a:r>
              <a:rPr lang="de-DE" dirty="0" err="1" smtClean="0"/>
              <a:t>TypoGb</a:t>
            </a:r>
            <a:r>
              <a:rPr lang="de-DE" dirty="0" smtClean="0"/>
              <a:t>. 204 § ab dem Jahr 2034 Zahlen in 86 der Texte zur Pflicht werden. Nichteinhaltung wird mit bis zu 245 € oder 368 $ bestraft. Genauso wichtig in sind mittlerweile auch </a:t>
            </a:r>
            <a:r>
              <a:rPr lang="de-DE" dirty="0" err="1" smtClean="0"/>
              <a:t>Âçcèñtë</a:t>
            </a:r>
            <a:r>
              <a:rPr lang="de-DE" dirty="0" smtClean="0"/>
              <a:t>, die in neueren Schriften aber fast immer enthalten sind. Ein wichtiges aber schwierig zu integrierendes Feld sind </a:t>
            </a:r>
            <a:r>
              <a:rPr lang="de-DE" dirty="0" err="1" smtClean="0"/>
              <a:t>OpenType</a:t>
            </a:r>
            <a:r>
              <a:rPr lang="de-DE" dirty="0" smtClean="0"/>
              <a:t>-Funktionalitäten. Je nach Software und Voreinstellungen können eingebaute Kapitälchen, </a:t>
            </a:r>
            <a:r>
              <a:rPr lang="de-DE" dirty="0" err="1" smtClean="0"/>
              <a:t>Kerning</a:t>
            </a:r>
            <a:r>
              <a:rPr lang="de-DE" dirty="0" smtClean="0"/>
              <a:t> oder Ligaturen (sehr pfiffig) nicht richtig dargestellt </a:t>
            </a:r>
            <a:r>
              <a:rPr lang="de-DE" dirty="0" err="1" smtClean="0"/>
              <a:t>werden.Dies</a:t>
            </a:r>
            <a:r>
              <a:rPr lang="de-DE" dirty="0" smtClean="0"/>
              <a:t>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Sehr bekannt ist dieser: The quick </a:t>
            </a:r>
            <a:r>
              <a:rPr lang="de-DE" dirty="0" err="1" smtClean="0"/>
              <a:t>brown</a:t>
            </a:r>
            <a:r>
              <a:rPr lang="de-DE" dirty="0" smtClean="0"/>
              <a:t> </a:t>
            </a:r>
            <a:r>
              <a:rPr lang="de-DE" dirty="0" err="1" smtClean="0"/>
              <a:t>fox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dog</a:t>
            </a:r>
            <a:r>
              <a:rPr lang="de-DE" dirty="0" smtClean="0"/>
              <a:t>. Oft werden in </a:t>
            </a:r>
            <a:r>
              <a:rPr lang="de-DE" dirty="0" err="1" smtClean="0"/>
              <a:t>Typoblindtexte</a:t>
            </a:r>
            <a:r>
              <a:rPr lang="de-DE" dirty="0" smtClean="0"/>
              <a:t> auch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315334"/>
            <a:ext cx="5956300" cy="903865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8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Manchmal Sätze, die alle Buchstaben des Alphabets enthalten man nennt diese Sätze </a:t>
            </a:r>
            <a:r>
              <a:rPr lang="de-DE" dirty="0" err="1" smtClean="0"/>
              <a:t>Pangrams</a:t>
            </a:r>
            <a:r>
              <a:rPr lang="de-DE" dirty="0" smtClean="0"/>
              <a:t>. Sehr bekannt ist dieser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37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4732" y="1714500"/>
            <a:ext cx="3913094" cy="46355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ts val="305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75858C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3pPr>
            <a:lvl4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4pPr>
            <a:lvl5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87195" y="1714500"/>
            <a:ext cx="3907543" cy="4635500"/>
          </a:xfrm>
          <a:prstGeom prst="rect">
            <a:avLst/>
          </a:prstGeom>
        </p:spPr>
        <p:txBody>
          <a:bodyPr lIns="0" tIns="0" bIns="0"/>
          <a:lstStyle>
            <a:lvl1pPr marL="252000" indent="-252000">
              <a:lnSpc>
                <a:spcPts val="305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75858C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3pPr>
            <a:lvl4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4pPr>
            <a:lvl5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24732" y="339700"/>
            <a:ext cx="5976068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59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text-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38244" y="1816100"/>
            <a:ext cx="3913094" cy="4533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5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000" baseline="0">
                <a:latin typeface="TheSans UHH Regular"/>
                <a:cs typeface="TheSans UHH Regular"/>
              </a:defRPr>
            </a:lvl1pPr>
            <a:lvl2pPr marL="252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2pPr>
            <a:lvl3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3pPr>
            <a:lvl4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4pPr>
            <a:lvl5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38244" y="339700"/>
            <a:ext cx="6000656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65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483199"/>
            <a:ext cx="9144000" cy="4926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heSans UHH Bold Cap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0" y="1482247"/>
            <a:ext cx="9144000" cy="4927274"/>
          </a:xfrm>
          <a:prstGeom prst="rect">
            <a:avLst/>
          </a:prstGeom>
          <a:noFill/>
          <a:ln>
            <a:noFill/>
          </a:ln>
        </p:spPr>
        <p:txBody>
          <a:bodyPr lIns="0" tIns="0" bIns="0" anchor="ctr" anchorCtr="0"/>
          <a:lstStyle>
            <a:lvl1pPr marL="0" indent="0" algn="ctr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400" baseline="0">
                <a:latin typeface="TheSans UHH Regular"/>
                <a:cs typeface="TheSans UHH Regular"/>
              </a:defRPr>
            </a:lvl1pPr>
            <a:lvl2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3pPr>
            <a:lvl4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4pPr>
            <a:lvl5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Grafiken, Tabellen etc.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479941"/>
            <a:ext cx="9144000" cy="2791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38244" y="339700"/>
            <a:ext cx="6000656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881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4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8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 flipV="1">
            <a:off x="0" y="6423314"/>
            <a:ext cx="9144000" cy="434686"/>
          </a:xfrm>
          <a:prstGeom prst="rect">
            <a:avLst/>
          </a:prstGeom>
          <a:solidFill>
            <a:srgbClr val="3B515B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heSans UHH Bold Caps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42393"/>
            <a:ext cx="90718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TheSans UHH Regular"/>
                <a:cs typeface="TheSans UHH Regular"/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463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410352" y="0"/>
            <a:ext cx="2733648" cy="1479940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0" y="1479941"/>
            <a:ext cx="9144000" cy="2791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T_logo_newsitem_150x150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64135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  <p:sldLayoutId id="2147483664" r:id="rId3"/>
    <p:sldLayoutId id="2147483667" r:id="rId4"/>
    <p:sldLayoutId id="2147483663" r:id="rId5"/>
    <p:sldLayoutId id="2147483669" r:id="rId6"/>
    <p:sldLayoutId id="2147483662" r:id="rId7"/>
    <p:sldLayoutId id="2147483674" r:id="rId8"/>
    <p:sldLayoutId id="2147483675" r:id="rId9"/>
    <p:sldLayoutId id="2147483677" r:id="rId10"/>
    <p:sldLayoutId id="214748367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TheSans UHH Bold Caps"/>
          <a:ea typeface="+mj-ea"/>
          <a:cs typeface="TheSans UHH Bold Cap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jpeg"/><Relationship Id="rId3" Type="http://schemas.openxmlformats.org/officeDocument/2006/relationships/image" Target="../media/image1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Chunking, Syntax trees, Context-Free Grammar parsing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/>
              <a:t>Jurafsky</a:t>
            </a:r>
            <a:r>
              <a:rPr lang="en-US" sz="1600" dirty="0"/>
              <a:t>, D. and Martin, J. H. (2009): Speech and Language Processing. An Introduction to Natural Language Processing, Computational Linguistics and Speech Recognition. Second Edition. Pearson: New Jersey: </a:t>
            </a:r>
            <a:r>
              <a:rPr lang="en-US" sz="1600"/>
              <a:t>Chapter </a:t>
            </a:r>
            <a:r>
              <a:rPr lang="en-US" sz="1600" smtClean="0"/>
              <a:t>13</a:t>
            </a:r>
            <a:endParaRPr lang="en-US" sz="1600" dirty="0" smtClean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7785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Cascaded transducers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72200" y="1676400"/>
            <a:ext cx="2719388" cy="47053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Advantage:</a:t>
            </a:r>
          </a:p>
          <a:p>
            <a:r>
              <a:rPr lang="en-US" sz="2400" dirty="0" smtClean="0"/>
              <a:t>fast processing!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Disadvantage</a:t>
            </a:r>
          </a:p>
          <a:p>
            <a:r>
              <a:rPr lang="en-US" sz="2400" dirty="0" smtClean="0"/>
              <a:t>hard to define the FSTs in the right order </a:t>
            </a:r>
          </a:p>
          <a:p>
            <a:r>
              <a:rPr lang="en-US" sz="2400" dirty="0" smtClean="0"/>
              <a:t>maintenance and transferring of projects is time-consuming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570706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4055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3238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Development </a:t>
            </a:r>
            <a:r>
              <a:rPr lang="en-US" sz="3600" smtClean="0"/>
              <a:t>of </a:t>
            </a:r>
            <a:br>
              <a:rPr lang="en-US" sz="3600" smtClean="0"/>
            </a:br>
            <a:r>
              <a:rPr lang="en-US" sz="3600" smtClean="0"/>
              <a:t>rule-based </a:t>
            </a:r>
            <a:r>
              <a:rPr lang="en-US" sz="3600" dirty="0" smtClean="0"/>
              <a:t>systems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Development cycle: several iterations of creating/ changing rules and testing</a:t>
            </a:r>
          </a:p>
          <a:p>
            <a:r>
              <a:rPr lang="en-US" sz="2400" dirty="0" smtClean="0"/>
              <a:t>Tracing: infrastructure to mark, which rule was applied for particular chunks. This helps to identify problematic rules</a:t>
            </a:r>
          </a:p>
          <a:p>
            <a:r>
              <a:rPr lang="en-US" sz="2400" dirty="0" smtClean="0"/>
              <a:t>Hard to incorporate arbitrary features, need formalism to avoid inconsistencies</a:t>
            </a:r>
          </a:p>
          <a:p>
            <a:r>
              <a:rPr lang="en-US" sz="2400" dirty="0" smtClean="0"/>
              <a:t>The more rules already exist in the system, the harder it is to grasp their complex interactions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It is much more straightforward to use machine learning for sequence labeling. Of course, this requires a labeled training corpus.</a:t>
            </a: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7956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Sequence Labeling for Chunking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CoNLL-2000: Competition between systems to create the best </a:t>
            </a:r>
            <a:r>
              <a:rPr lang="en-US" sz="2400" dirty="0" err="1" smtClean="0"/>
              <a:t>chunker</a:t>
            </a:r>
            <a:endParaRPr lang="en-US" sz="2400" dirty="0"/>
          </a:p>
          <a:p>
            <a:r>
              <a:rPr lang="en-US" sz="2400" dirty="0" smtClean="0"/>
              <a:t>“Shared Task” setup: </a:t>
            </a:r>
          </a:p>
          <a:p>
            <a:pPr lvl="1"/>
            <a:r>
              <a:rPr lang="en-US" sz="2000" dirty="0" smtClean="0"/>
              <a:t>training and validation data is public</a:t>
            </a:r>
          </a:p>
          <a:p>
            <a:pPr lvl="1"/>
            <a:r>
              <a:rPr lang="en-US" sz="2000" dirty="0" smtClean="0"/>
              <a:t>test data is only known to the organizers</a:t>
            </a:r>
          </a:p>
          <a:p>
            <a:pPr lvl="1"/>
            <a:r>
              <a:rPr lang="en-US" sz="2000" dirty="0" smtClean="0"/>
              <a:t>official evaluation, then test data is made public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58775" y="3891875"/>
            <a:ext cx="2438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lt"/>
                <a:cs typeface="Courier New"/>
              </a:rPr>
              <a:t>Data Format: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Trust    NN    </a:t>
            </a:r>
            <a:r>
              <a:rPr lang="en-US" sz="1400" dirty="0">
                <a:latin typeface="Courier New"/>
                <a:cs typeface="Courier New"/>
              </a:rPr>
              <a:t>B-NP</a:t>
            </a:r>
          </a:p>
          <a:p>
            <a:r>
              <a:rPr lang="en-US" sz="1400" dirty="0">
                <a:latin typeface="Courier New"/>
                <a:cs typeface="Courier New"/>
              </a:rPr>
              <a:t>in      </a:t>
            </a:r>
            <a:r>
              <a:rPr lang="en-US" sz="1400" dirty="0" smtClean="0">
                <a:latin typeface="Courier New"/>
                <a:cs typeface="Courier New"/>
              </a:rPr>
              <a:t> IN    </a:t>
            </a:r>
            <a:r>
              <a:rPr lang="en-US" sz="1400" dirty="0">
                <a:latin typeface="Courier New"/>
                <a:cs typeface="Courier New"/>
              </a:rPr>
              <a:t>B-PP</a:t>
            </a:r>
          </a:p>
          <a:p>
            <a:r>
              <a:rPr lang="en-US" sz="1400" dirty="0">
                <a:latin typeface="Courier New"/>
                <a:cs typeface="Courier New"/>
              </a:rPr>
              <a:t>the     </a:t>
            </a:r>
            <a:r>
              <a:rPr lang="en-US" sz="1400" dirty="0" smtClean="0">
                <a:latin typeface="Courier New"/>
                <a:cs typeface="Courier New"/>
              </a:rPr>
              <a:t> DT    </a:t>
            </a:r>
            <a:r>
              <a:rPr lang="en-US" sz="1400" dirty="0">
                <a:latin typeface="Courier New"/>
                <a:cs typeface="Courier New"/>
              </a:rPr>
              <a:t>B-NP</a:t>
            </a:r>
          </a:p>
          <a:p>
            <a:r>
              <a:rPr lang="en-US" sz="1400" dirty="0">
                <a:latin typeface="Courier New"/>
                <a:cs typeface="Courier New"/>
              </a:rPr>
              <a:t>pound   </a:t>
            </a:r>
            <a:r>
              <a:rPr lang="en-US" sz="1400" dirty="0" smtClean="0">
                <a:latin typeface="Courier New"/>
                <a:cs typeface="Courier New"/>
              </a:rPr>
              <a:t> NN    </a:t>
            </a:r>
            <a:r>
              <a:rPr lang="en-US" sz="1400" dirty="0">
                <a:latin typeface="Courier New"/>
                <a:cs typeface="Courier New"/>
              </a:rPr>
              <a:t>I-NP</a:t>
            </a:r>
          </a:p>
          <a:p>
            <a:r>
              <a:rPr lang="en-US" sz="1400" dirty="0">
                <a:latin typeface="Courier New"/>
                <a:cs typeface="Courier New"/>
              </a:rPr>
              <a:t>is      </a:t>
            </a:r>
            <a:r>
              <a:rPr lang="en-US" sz="1400" dirty="0" smtClean="0">
                <a:latin typeface="Courier New"/>
                <a:cs typeface="Courier New"/>
              </a:rPr>
              <a:t> VBZ   </a:t>
            </a:r>
            <a:r>
              <a:rPr lang="en-US" sz="1400" dirty="0">
                <a:latin typeface="Courier New"/>
                <a:cs typeface="Courier New"/>
              </a:rPr>
              <a:t>B-VP</a:t>
            </a:r>
          </a:p>
          <a:p>
            <a:r>
              <a:rPr lang="en-US" sz="1400" dirty="0">
                <a:latin typeface="Courier New"/>
                <a:cs typeface="Courier New"/>
              </a:rPr>
              <a:t>widely  </a:t>
            </a:r>
            <a:r>
              <a:rPr lang="en-US" sz="1400" dirty="0" smtClean="0">
                <a:latin typeface="Courier New"/>
                <a:cs typeface="Courier New"/>
              </a:rPr>
              <a:t> RB    </a:t>
            </a:r>
            <a:r>
              <a:rPr lang="en-US" sz="1400" dirty="0">
                <a:latin typeface="Courier New"/>
                <a:cs typeface="Courier New"/>
              </a:rPr>
              <a:t>I-VP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expected </a:t>
            </a:r>
            <a:r>
              <a:rPr lang="en-US" sz="1400" dirty="0">
                <a:latin typeface="Courier New"/>
                <a:cs typeface="Courier New"/>
              </a:rPr>
              <a:t>VBN </a:t>
            </a: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>
                <a:latin typeface="Courier New"/>
                <a:cs typeface="Courier New"/>
              </a:rPr>
              <a:t>I-VP</a:t>
            </a:r>
          </a:p>
          <a:p>
            <a:r>
              <a:rPr lang="en-US" sz="1400" dirty="0">
                <a:latin typeface="Courier New"/>
                <a:cs typeface="Courier New"/>
              </a:rPr>
              <a:t>to      </a:t>
            </a:r>
            <a:r>
              <a:rPr lang="en-US" sz="1400" dirty="0" smtClean="0">
                <a:latin typeface="Courier New"/>
                <a:cs typeface="Courier New"/>
              </a:rPr>
              <a:t> TO    </a:t>
            </a:r>
            <a:r>
              <a:rPr lang="en-US" sz="1400" dirty="0">
                <a:latin typeface="Courier New"/>
                <a:cs typeface="Courier New"/>
              </a:rPr>
              <a:t>I-VP</a:t>
            </a:r>
          </a:p>
          <a:p>
            <a:r>
              <a:rPr lang="en-US" sz="1400" dirty="0">
                <a:latin typeface="Courier New"/>
                <a:cs typeface="Courier New"/>
              </a:rPr>
              <a:t>take    </a:t>
            </a:r>
            <a:r>
              <a:rPr lang="en-US" sz="1400" dirty="0" smtClean="0">
                <a:latin typeface="Courier New"/>
                <a:cs typeface="Courier New"/>
              </a:rPr>
              <a:t> VB    </a:t>
            </a:r>
            <a:r>
              <a:rPr lang="en-US" sz="1400" dirty="0">
                <a:latin typeface="Courier New"/>
                <a:cs typeface="Courier New"/>
              </a:rPr>
              <a:t>I-VP</a:t>
            </a:r>
          </a:p>
          <a:p>
            <a:r>
              <a:rPr lang="en-US" sz="1400" dirty="0">
                <a:latin typeface="Courier New"/>
                <a:cs typeface="Courier New"/>
              </a:rPr>
              <a:t>another </a:t>
            </a:r>
            <a:r>
              <a:rPr lang="en-US" sz="1400" dirty="0" smtClean="0">
                <a:latin typeface="Courier New"/>
                <a:cs typeface="Courier New"/>
              </a:rPr>
              <a:t> DT    </a:t>
            </a:r>
            <a:r>
              <a:rPr lang="en-US" sz="1400" dirty="0">
                <a:latin typeface="Courier New"/>
                <a:cs typeface="Courier New"/>
              </a:rPr>
              <a:t>B-NP</a:t>
            </a:r>
          </a:p>
          <a:p>
            <a:r>
              <a:rPr lang="en-US" sz="1400" dirty="0">
                <a:latin typeface="Courier New"/>
                <a:cs typeface="Courier New"/>
              </a:rPr>
              <a:t>sharp   </a:t>
            </a:r>
            <a:r>
              <a:rPr lang="en-US" sz="1400" dirty="0" smtClean="0">
                <a:latin typeface="Courier New"/>
                <a:cs typeface="Courier New"/>
              </a:rPr>
              <a:t> JJ    </a:t>
            </a:r>
            <a:r>
              <a:rPr lang="en-US" sz="1400" dirty="0">
                <a:latin typeface="Courier New"/>
                <a:cs typeface="Courier New"/>
              </a:rPr>
              <a:t>I-NP</a:t>
            </a:r>
          </a:p>
          <a:p>
            <a:r>
              <a:rPr lang="en-US" sz="1400" dirty="0">
                <a:latin typeface="Courier New"/>
                <a:cs typeface="Courier New"/>
              </a:rPr>
              <a:t>dive    </a:t>
            </a:r>
            <a:r>
              <a:rPr lang="en-US" sz="1400" dirty="0" smtClean="0">
                <a:latin typeface="Courier New"/>
                <a:cs typeface="Courier New"/>
              </a:rPr>
              <a:t> NN    </a:t>
            </a:r>
            <a:r>
              <a:rPr lang="en-US" sz="1400" dirty="0">
                <a:latin typeface="Courier New"/>
                <a:cs typeface="Courier New"/>
              </a:rPr>
              <a:t>I-</a:t>
            </a:r>
            <a:r>
              <a:rPr lang="en-US" sz="1400" dirty="0" smtClean="0">
                <a:latin typeface="Courier New"/>
                <a:cs typeface="Courier New"/>
              </a:rPr>
              <a:t>NP</a:t>
            </a:r>
            <a:endParaRPr lang="en-US" sz="1400" dirty="0"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9280" y="4058776"/>
            <a:ext cx="4240720" cy="25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91966"/>
              </p:ext>
            </p:extLst>
          </p:nvPr>
        </p:nvGraphicFramePr>
        <p:xfrm>
          <a:off x="2971800" y="4419600"/>
          <a:ext cx="6096000" cy="189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 chunk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response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(true positive)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fp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en-US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(false positive)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 chunk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FFFFFF"/>
                          </a:solidFill>
                        </a:rPr>
                        <a:t>fn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(false negative)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(true negative)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 of Chunking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640763" cy="4789487"/>
          </a:xfrm>
        </p:spPr>
        <p:txBody>
          <a:bodyPr/>
          <a:lstStyle/>
          <a:p>
            <a:r>
              <a:rPr lang="en-US" sz="2400" dirty="0" smtClean="0"/>
              <a:t>With IOB-representation, we can look at</a:t>
            </a:r>
          </a:p>
          <a:p>
            <a:pPr lvl="1"/>
            <a:r>
              <a:rPr lang="en-US" sz="2000" dirty="0" smtClean="0"/>
              <a:t>single label accuracy: Per I/O/B label</a:t>
            </a:r>
          </a:p>
          <a:p>
            <a:pPr lvl="1"/>
            <a:r>
              <a:rPr lang="en-US" sz="2000" dirty="0" smtClean="0"/>
              <a:t>chunk precision: is an identified chunk correct?</a:t>
            </a:r>
          </a:p>
          <a:p>
            <a:pPr lvl="1"/>
            <a:r>
              <a:rPr lang="en-US" sz="2000" dirty="0" smtClean="0"/>
              <a:t>chunk recall: how many of all chunks did the system find correctly?</a:t>
            </a:r>
            <a:endParaRPr lang="en-US" sz="2000" dirty="0"/>
          </a:p>
          <a:p>
            <a:r>
              <a:rPr lang="en-US" sz="2400" dirty="0" smtClean="0"/>
              <a:t>IR-inspired measures: </a:t>
            </a:r>
          </a:p>
          <a:p>
            <a:pPr lvl="1"/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076059"/>
              </p:ext>
            </p:extLst>
          </p:nvPr>
        </p:nvGraphicFramePr>
        <p:xfrm>
          <a:off x="358775" y="3540477"/>
          <a:ext cx="5334000" cy="1721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4004280" imgH="1279800" progId="Equation.3">
                  <p:embed/>
                </p:oleObj>
              </mc:Choice>
              <mc:Fallback>
                <p:oleObj name="Equation" r:id="rId3" imgW="4004280" imgH="127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3540477"/>
                        <a:ext cx="5334000" cy="1721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544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968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Results of </a:t>
            </a:r>
            <a:r>
              <a:rPr lang="en-US" sz="3600" smtClean="0"/>
              <a:t>CoNLL-2000 </a:t>
            </a:r>
            <a:br>
              <a:rPr lang="en-US" sz="3600" smtClean="0"/>
            </a:br>
            <a:r>
              <a:rPr lang="en-US" sz="3600" smtClean="0"/>
              <a:t>Chunking </a:t>
            </a:r>
            <a:r>
              <a:rPr lang="en-US" sz="3600" dirty="0" smtClean="0"/>
              <a:t>Evaluation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3200" y="5153025"/>
            <a:ext cx="8640763" cy="438150"/>
          </a:xfrm>
        </p:spPr>
        <p:txBody>
          <a:bodyPr/>
          <a:lstStyle/>
          <a:p>
            <a:r>
              <a:rPr lang="en-US" sz="2400" dirty="0" smtClean="0"/>
              <a:t>Baseline: Most frequent label per POS tag</a:t>
            </a:r>
          </a:p>
          <a:p>
            <a:r>
              <a:rPr lang="en-US" sz="2400" dirty="0" smtClean="0"/>
              <a:t>Best systems now use Bi-LSTM or Bi-GRUs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048" y="1549143"/>
            <a:ext cx="6119128" cy="3518157"/>
          </a:xfrm>
          <a:prstGeom prst="rect">
            <a:avLst/>
          </a:prstGeom>
        </p:spPr>
      </p:pic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7336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Syntactic Parsing with CFGs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Recap: </a:t>
            </a:r>
            <a:r>
              <a:rPr lang="en-US" sz="2400" dirty="0"/>
              <a:t>A grammar </a:t>
            </a:r>
            <a:r>
              <a:rPr lang="en-US" sz="2400" i="1" dirty="0"/>
              <a:t>G = (Φ,Σ,R,S) </a:t>
            </a:r>
            <a:r>
              <a:rPr lang="en-US" sz="2400" dirty="0"/>
              <a:t>is </a:t>
            </a:r>
            <a:r>
              <a:rPr lang="en-US" sz="2400" b="1" dirty="0"/>
              <a:t>context-free</a:t>
            </a:r>
            <a:r>
              <a:rPr lang="en-US" sz="2400" dirty="0"/>
              <a:t>, </a:t>
            </a:r>
            <a:r>
              <a:rPr lang="en-US" sz="2400" dirty="0" err="1"/>
              <a:t>iff</a:t>
            </a:r>
            <a:r>
              <a:rPr lang="en-US" sz="2400" dirty="0"/>
              <a:t> all production rules in </a:t>
            </a:r>
            <a:r>
              <a:rPr lang="en-US" sz="2400" i="1" dirty="0"/>
              <a:t>R</a:t>
            </a:r>
            <a:r>
              <a:rPr lang="en-US" sz="2400" dirty="0"/>
              <a:t> obey the form A</a:t>
            </a:r>
            <a:r>
              <a:rPr lang="de-DE" sz="2400" dirty="0">
                <a:sym typeface="Symbol"/>
              </a:rPr>
              <a:t>α </a:t>
            </a:r>
            <a:r>
              <a:rPr lang="de-DE" sz="2400" dirty="0" err="1">
                <a:sym typeface="Symbol"/>
              </a:rPr>
              <a:t>with</a:t>
            </a:r>
            <a:r>
              <a:rPr lang="de-DE" sz="2400" dirty="0">
                <a:sym typeface="Symbol"/>
              </a:rPr>
              <a:t> AΦ, α  (ΦΣ)*. </a:t>
            </a:r>
          </a:p>
          <a:p>
            <a:pPr marL="0" indent="0">
              <a:buNone/>
            </a:pPr>
            <a:r>
              <a:rPr lang="de-DE" sz="2400" b="1" dirty="0" err="1" smtClean="0">
                <a:sym typeface="Symbol"/>
              </a:rPr>
              <a:t>Grammar</a:t>
            </a:r>
            <a:r>
              <a:rPr lang="de-DE" sz="2400" b="1" dirty="0" smtClean="0">
                <a:sym typeface="Symbol"/>
              </a:rPr>
              <a:t> Rules                             </a:t>
            </a:r>
            <a:r>
              <a:rPr lang="de-DE" sz="2400" b="1" dirty="0" err="1" smtClean="0">
                <a:sym typeface="Symbol"/>
              </a:rPr>
              <a:t>Lexicon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30200" y="2730500"/>
            <a:ext cx="3048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 → NP VP</a:t>
            </a:r>
          </a:p>
          <a:p>
            <a:r>
              <a:rPr lang="en-US" dirty="0"/>
              <a:t>S → Aux NP VP</a:t>
            </a:r>
          </a:p>
          <a:p>
            <a:r>
              <a:rPr lang="en-US" dirty="0"/>
              <a:t>S → VP</a:t>
            </a:r>
          </a:p>
          <a:p>
            <a:r>
              <a:rPr lang="en-US" dirty="0"/>
              <a:t>NP → Pronoun</a:t>
            </a:r>
          </a:p>
          <a:p>
            <a:r>
              <a:rPr lang="en-US" dirty="0"/>
              <a:t>NP → Proper-Noun</a:t>
            </a:r>
          </a:p>
          <a:p>
            <a:r>
              <a:rPr lang="en-US" dirty="0"/>
              <a:t>NP → </a:t>
            </a:r>
            <a:r>
              <a:rPr lang="en-US" dirty="0" err="1"/>
              <a:t>Det</a:t>
            </a:r>
            <a:r>
              <a:rPr lang="en-US" dirty="0"/>
              <a:t> Nominal</a:t>
            </a:r>
          </a:p>
          <a:p>
            <a:r>
              <a:rPr lang="en-US" dirty="0"/>
              <a:t>Nominal → Noun</a:t>
            </a:r>
          </a:p>
          <a:p>
            <a:r>
              <a:rPr lang="en-US" dirty="0"/>
              <a:t>Nominal → Nominal Noun</a:t>
            </a:r>
          </a:p>
          <a:p>
            <a:r>
              <a:rPr lang="en-US" dirty="0"/>
              <a:t>Nominal → Nominal PP</a:t>
            </a:r>
          </a:p>
          <a:p>
            <a:r>
              <a:rPr lang="en-US" dirty="0"/>
              <a:t>VP → Verb</a:t>
            </a:r>
          </a:p>
          <a:p>
            <a:r>
              <a:rPr lang="en-US" dirty="0"/>
              <a:t>VP → Verb NP</a:t>
            </a:r>
          </a:p>
          <a:p>
            <a:r>
              <a:rPr lang="en-US" dirty="0"/>
              <a:t>VP → VP PP</a:t>
            </a:r>
          </a:p>
          <a:p>
            <a:r>
              <a:rPr lang="en-US" dirty="0"/>
              <a:t>PP → Prep NP</a:t>
            </a:r>
          </a:p>
        </p:txBody>
      </p:sp>
      <p:sp>
        <p:nvSpPr>
          <p:cNvPr id="6" name="Rectangle 5"/>
          <p:cNvSpPr/>
          <p:nvPr/>
        </p:nvSpPr>
        <p:spPr>
          <a:xfrm>
            <a:off x="4178300" y="27305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 err="1"/>
              <a:t>Det</a:t>
            </a:r>
            <a:r>
              <a:rPr lang="en-US" dirty="0"/>
              <a:t> → the | a | that | this</a:t>
            </a:r>
          </a:p>
          <a:p>
            <a:pPr eaLnBrk="1" hangingPunct="1"/>
            <a:r>
              <a:rPr lang="en-US" dirty="0"/>
              <a:t>Noun → book | flight | meal | money</a:t>
            </a:r>
          </a:p>
          <a:p>
            <a:pPr eaLnBrk="1" hangingPunct="1"/>
            <a:r>
              <a:rPr lang="en-US" dirty="0"/>
              <a:t>Verb → book | include | prefer</a:t>
            </a:r>
          </a:p>
          <a:p>
            <a:pPr eaLnBrk="1" hangingPunct="1"/>
            <a:r>
              <a:rPr lang="en-US" dirty="0"/>
              <a:t>Pronoun → I | he | she | me</a:t>
            </a:r>
          </a:p>
          <a:p>
            <a:pPr eaLnBrk="1" hangingPunct="1"/>
            <a:r>
              <a:rPr lang="en-US" dirty="0"/>
              <a:t>Proper-Noun → Houston | NWA</a:t>
            </a:r>
          </a:p>
          <a:p>
            <a:pPr eaLnBrk="1" hangingPunct="1"/>
            <a:r>
              <a:rPr lang="en-US" dirty="0"/>
              <a:t>Aux → does</a:t>
            </a:r>
          </a:p>
          <a:p>
            <a:pPr eaLnBrk="1" hangingPunct="1"/>
            <a:r>
              <a:rPr lang="en-US" dirty="0"/>
              <a:t>Prep → from | to | on | near | through</a:t>
            </a:r>
          </a:p>
        </p:txBody>
      </p:sp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4246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Sentence Generation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820863"/>
            <a:ext cx="8640763" cy="1074737"/>
          </a:xfrm>
        </p:spPr>
        <p:txBody>
          <a:bodyPr/>
          <a:lstStyle/>
          <a:p>
            <a:r>
              <a:rPr lang="en-US" sz="2400" dirty="0"/>
              <a:t>Sentences are generated by recursively rewriting the start symbol using the productions until only </a:t>
            </a:r>
            <a:r>
              <a:rPr lang="en-US" sz="2400" dirty="0" smtClean="0"/>
              <a:t>terminal </a:t>
            </a:r>
            <a:r>
              <a:rPr lang="en-US" sz="2400" dirty="0"/>
              <a:t>symbols </a:t>
            </a:r>
            <a:r>
              <a:rPr lang="en-US" sz="2400" dirty="0" smtClean="0"/>
              <a:t>remain</a:t>
            </a:r>
            <a:endParaRPr lang="en-US" sz="2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57400" y="2514600"/>
            <a:ext cx="5017220" cy="4038600"/>
            <a:chOff x="2209800" y="2286000"/>
            <a:chExt cx="5017220" cy="403860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17825" y="2286000"/>
              <a:ext cx="352828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813050" y="2828925"/>
              <a:ext cx="532089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VP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209800" y="3359150"/>
              <a:ext cx="208707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             NP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981325" y="3854450"/>
              <a:ext cx="2248129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     Det    Nominal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768725" y="4446587"/>
              <a:ext cx="1887328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     PP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236787" y="3870325"/>
              <a:ext cx="737925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640262" y="4964112"/>
              <a:ext cx="188745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Prep           NP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449762" y="5432425"/>
              <a:ext cx="105163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through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576887" y="5414962"/>
              <a:ext cx="165013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Proper-Noun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136900" y="4456112"/>
              <a:ext cx="53830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the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575050" y="5432425"/>
              <a:ext cx="72352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flight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070225" y="2601912"/>
              <a:ext cx="0" cy="315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2606675" y="3125787"/>
              <a:ext cx="45085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057525" y="3138487"/>
              <a:ext cx="828675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544762" y="3673475"/>
              <a:ext cx="12700" cy="33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3605212" y="3649662"/>
              <a:ext cx="257175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862387" y="3662362"/>
              <a:ext cx="536575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3398837" y="4149725"/>
              <a:ext cx="182563" cy="427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4240212" y="4173537"/>
              <a:ext cx="182563" cy="403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422775" y="4186237"/>
              <a:ext cx="804862" cy="328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619500" y="4970462"/>
              <a:ext cx="79490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4032250" y="4772025"/>
              <a:ext cx="171450" cy="315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984625" y="5283200"/>
              <a:ext cx="0" cy="2936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5008562" y="4735512"/>
              <a:ext cx="231775" cy="352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5240337" y="4735512"/>
              <a:ext cx="841375" cy="315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946650" y="5272087"/>
              <a:ext cx="0" cy="328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81712" y="5259387"/>
              <a:ext cx="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6142037" y="5770562"/>
              <a:ext cx="25400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495800" y="2509837"/>
              <a:ext cx="1826563" cy="1202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 b="0" i="1" dirty="0">
                  <a:solidFill>
                    <a:schemeClr val="tx2"/>
                  </a:solidFill>
                  <a:latin typeface="Arial"/>
                  <a:cs typeface="Arial"/>
                </a:rPr>
                <a:t>Derivation </a:t>
              </a:r>
            </a:p>
            <a:p>
              <a:pPr algn="ctr" eaLnBrk="1" hangingPunct="1"/>
              <a:r>
                <a:rPr lang="en-US" sz="2400" b="0" dirty="0">
                  <a:solidFill>
                    <a:schemeClr val="tx2"/>
                  </a:solidFill>
                  <a:latin typeface="Arial"/>
                  <a:cs typeface="Arial"/>
                </a:rPr>
                <a:t>or</a:t>
              </a:r>
            </a:p>
            <a:p>
              <a:pPr algn="ctr" eaLnBrk="1" hangingPunct="1"/>
              <a:r>
                <a:rPr lang="en-US" sz="2400" b="0" i="1" dirty="0">
                  <a:solidFill>
                    <a:schemeClr val="tx2"/>
                  </a:solidFill>
                  <a:latin typeface="Arial"/>
                  <a:cs typeface="Arial"/>
                </a:rPr>
                <a:t>Parse Tree</a:t>
              </a: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5730163" y="5922309"/>
              <a:ext cx="113704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 smtClean="0">
                  <a:latin typeface="Arial"/>
                  <a:cs typeface="Arial"/>
                </a:rPr>
                <a:t>Houston</a:t>
              </a:r>
              <a:endParaRPr lang="en-US" b="0" dirty="0">
                <a:latin typeface="Arial"/>
                <a:cs typeface="Arial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5334000" y="381000"/>
            <a:ext cx="36576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S → NP </a:t>
            </a:r>
            <a:r>
              <a:rPr lang="en-US" sz="1200" dirty="0" smtClean="0"/>
              <a:t>VP | </a:t>
            </a:r>
            <a:r>
              <a:rPr lang="en-US" sz="1200" dirty="0"/>
              <a:t>Aux NP </a:t>
            </a:r>
            <a:r>
              <a:rPr lang="en-US" sz="1200" dirty="0" smtClean="0"/>
              <a:t>VP | VP</a:t>
            </a:r>
            <a:endParaRPr lang="en-US" sz="1200" dirty="0"/>
          </a:p>
          <a:p>
            <a:r>
              <a:rPr lang="en-US" sz="1200" dirty="0" smtClean="0"/>
              <a:t>NP </a:t>
            </a:r>
            <a:r>
              <a:rPr lang="en-US" sz="1200" dirty="0"/>
              <a:t>→ </a:t>
            </a:r>
            <a:r>
              <a:rPr lang="en-US" sz="1200" dirty="0" smtClean="0"/>
              <a:t>Pronoun | </a:t>
            </a:r>
            <a:r>
              <a:rPr lang="en-US" sz="1200" dirty="0"/>
              <a:t>Proper-</a:t>
            </a:r>
            <a:r>
              <a:rPr lang="en-US" sz="1200" dirty="0" smtClean="0"/>
              <a:t>Noun | </a:t>
            </a:r>
            <a:r>
              <a:rPr lang="en-US" sz="1200" dirty="0" err="1"/>
              <a:t>Det</a:t>
            </a:r>
            <a:r>
              <a:rPr lang="en-US" sz="1200" dirty="0"/>
              <a:t> Nominal</a:t>
            </a:r>
          </a:p>
          <a:p>
            <a:r>
              <a:rPr lang="en-US" sz="1200" dirty="0" smtClean="0"/>
              <a:t>Nominal </a:t>
            </a:r>
            <a:r>
              <a:rPr lang="en-US" sz="1200" dirty="0"/>
              <a:t>→ </a:t>
            </a:r>
            <a:r>
              <a:rPr lang="en-US" sz="1200" dirty="0" smtClean="0"/>
              <a:t>Noun | Nominal Noun | </a:t>
            </a:r>
            <a:r>
              <a:rPr lang="en-US" sz="1200" dirty="0"/>
              <a:t>Nominal PP</a:t>
            </a:r>
          </a:p>
          <a:p>
            <a:r>
              <a:rPr lang="en-US" sz="1200" dirty="0"/>
              <a:t>VP → </a:t>
            </a:r>
            <a:r>
              <a:rPr lang="en-US" sz="1200" dirty="0" smtClean="0"/>
              <a:t>Verb |</a:t>
            </a:r>
            <a:r>
              <a:rPr lang="en-US" sz="1200" dirty="0"/>
              <a:t> </a:t>
            </a:r>
            <a:r>
              <a:rPr lang="en-US" sz="1200" dirty="0" smtClean="0"/>
              <a:t>Verb NP | VP </a:t>
            </a:r>
            <a:r>
              <a:rPr lang="en-US" sz="1200" dirty="0"/>
              <a:t>PP</a:t>
            </a:r>
          </a:p>
          <a:p>
            <a:r>
              <a:rPr lang="en-US" sz="1200" dirty="0"/>
              <a:t>PP → Prep NP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53200" y="1182469"/>
            <a:ext cx="259080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ot"/>
          </a:ln>
        </p:spPr>
        <p:txBody>
          <a:bodyPr wrap="square" lIns="0" rIns="0">
            <a:spAutoFit/>
          </a:bodyPr>
          <a:lstStyle/>
          <a:p>
            <a:pPr eaLnBrk="1" hangingPunct="1"/>
            <a:r>
              <a:rPr lang="en-US" sz="1200" dirty="0" err="1"/>
              <a:t>Det</a:t>
            </a:r>
            <a:r>
              <a:rPr lang="en-US" sz="1200" dirty="0"/>
              <a:t> → the | a | that | this</a:t>
            </a:r>
          </a:p>
          <a:p>
            <a:pPr eaLnBrk="1" hangingPunct="1"/>
            <a:r>
              <a:rPr lang="en-US" sz="1200" dirty="0"/>
              <a:t>Noun → book | flight | meal | money</a:t>
            </a:r>
          </a:p>
          <a:p>
            <a:pPr eaLnBrk="1" hangingPunct="1"/>
            <a:r>
              <a:rPr lang="en-US" sz="1200" dirty="0"/>
              <a:t>Verb → book | include | </a:t>
            </a:r>
            <a:r>
              <a:rPr lang="en-US" sz="1200" dirty="0" smtClean="0"/>
              <a:t>prefer</a:t>
            </a:r>
            <a:endParaRPr lang="en-US" sz="1200" dirty="0"/>
          </a:p>
        </p:txBody>
      </p:sp>
      <p:sp>
        <p:nvSpPr>
          <p:cNvPr id="3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3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6688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Why can’t we use FSAs?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Language is left/right recursive:</a:t>
            </a:r>
          </a:p>
          <a:p>
            <a:pPr lvl="1"/>
            <a:r>
              <a:rPr lang="en-US" sz="1800" dirty="0" smtClean="0"/>
              <a:t>{tall, green, slimy, calm, …}* frog   </a:t>
            </a:r>
          </a:p>
          <a:p>
            <a:pPr lvl="1"/>
            <a:r>
              <a:rPr lang="en-US" sz="1800" dirty="0" smtClean="0"/>
              <a:t>the house {with a roof, with a door, with a window, with a garden, …}* </a:t>
            </a:r>
          </a:p>
          <a:p>
            <a:r>
              <a:rPr lang="en-US" sz="2000" dirty="0" smtClean="0"/>
              <a:t>Can process these recursions with FSAs: ADJ* NN , NN (P DET NN)*</a:t>
            </a:r>
          </a:p>
          <a:p>
            <a:endParaRPr lang="en-US" sz="2000" dirty="0" smtClean="0"/>
          </a:p>
          <a:p>
            <a:r>
              <a:rPr lang="en-US" sz="2000" dirty="0" smtClean="0"/>
              <a:t>But language has also center-embedded recursions:</a:t>
            </a:r>
          </a:p>
          <a:p>
            <a:pPr lvl="1"/>
            <a:r>
              <a:rPr lang="en-US" sz="1800" dirty="0" smtClean="0"/>
              <a:t>the door opens</a:t>
            </a:r>
          </a:p>
          <a:p>
            <a:pPr lvl="1"/>
            <a:r>
              <a:rPr lang="en-US" sz="1800" dirty="0" smtClean="0"/>
              <a:t>the door that uncle Henry repaired opens</a:t>
            </a:r>
          </a:p>
          <a:p>
            <a:pPr lvl="1"/>
            <a:r>
              <a:rPr lang="en-US" sz="1800" dirty="0" smtClean="0"/>
              <a:t>the door that uncle Henry who the dog bit repaired opens</a:t>
            </a:r>
          </a:p>
          <a:p>
            <a:pPr lvl="1"/>
            <a:r>
              <a:rPr lang="en-US" sz="1800" dirty="0" smtClean="0"/>
              <a:t>the door that uncle Henry who the dog that John owns bit repaired opens</a:t>
            </a:r>
          </a:p>
          <a:p>
            <a:pPr lvl="1"/>
            <a:r>
              <a:rPr lang="en-US" sz="1800" dirty="0" smtClean="0"/>
              <a:t>…</a:t>
            </a:r>
          </a:p>
          <a:p>
            <a:pPr lvl="1"/>
            <a:r>
              <a:rPr lang="en-US" sz="1800" dirty="0" smtClean="0"/>
              <a:t>(this is even more fun in German)</a:t>
            </a:r>
          </a:p>
          <a:p>
            <a:r>
              <a:rPr lang="en-US" sz="2000" dirty="0" smtClean="0"/>
              <a:t>Center-embedding recursion is not regular, need tree structure!</a:t>
            </a:r>
            <a:endParaRPr lang="en-US" sz="2000" dirty="0"/>
          </a:p>
          <a:p>
            <a:endParaRPr lang="en-US" sz="2000" dirty="0" smtClean="0"/>
          </a:p>
          <a:p>
            <a:pPr marL="180975" lvl="1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28600" y="6200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Karlsson</a:t>
            </a:r>
            <a:r>
              <a:rPr lang="en-US" sz="1200" dirty="0"/>
              <a:t>, Fred. (2007). Constraints on multiple center-embedding of clauses. Journal of Linguistics 43 (2): 365-392.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749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Parsing: </a:t>
            </a:r>
            <a:br>
              <a:rPr lang="en-US" sz="3200" dirty="0" smtClean="0"/>
            </a:br>
            <a:r>
              <a:rPr lang="en-US" sz="3200" dirty="0" smtClean="0"/>
              <a:t>bottom up vs. top-down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Given a string of </a:t>
            </a:r>
            <a:r>
              <a:rPr lang="en-US" sz="2000" dirty="0" smtClean="0"/>
              <a:t>terminals and </a:t>
            </a:r>
            <a:r>
              <a:rPr lang="en-US" sz="2000" dirty="0"/>
              <a:t>a CFG, determine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</a:t>
            </a:r>
            <a:r>
              <a:rPr lang="en-US" sz="2000" dirty="0"/>
              <a:t>the string can be generated by the CFG.</a:t>
            </a:r>
          </a:p>
          <a:p>
            <a:pPr lvl="1"/>
            <a:r>
              <a:rPr lang="en-US" sz="1800" dirty="0"/>
              <a:t>Also return a parse tree for the string</a:t>
            </a:r>
          </a:p>
          <a:p>
            <a:pPr lvl="1"/>
            <a:r>
              <a:rPr lang="en-US" sz="1800" dirty="0"/>
              <a:t>Also return all </a:t>
            </a:r>
            <a:r>
              <a:rPr lang="en-US" sz="1800" dirty="0" smtClean="0"/>
              <a:t>possible </a:t>
            </a:r>
            <a:r>
              <a:rPr lang="en-US" sz="1800" dirty="0"/>
              <a:t>parse trees for the string</a:t>
            </a:r>
          </a:p>
          <a:p>
            <a:r>
              <a:rPr lang="en-US" sz="2000" dirty="0"/>
              <a:t>Must search space of derivations for one that derives the given string.</a:t>
            </a:r>
          </a:p>
          <a:p>
            <a:pPr lvl="1"/>
            <a:r>
              <a:rPr lang="en-US" sz="1800" b="1" dirty="0"/>
              <a:t>Top-Down Parsing</a:t>
            </a:r>
            <a:r>
              <a:rPr lang="en-US" sz="1800" dirty="0"/>
              <a:t>: Start searching space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of </a:t>
            </a:r>
            <a:r>
              <a:rPr lang="en-US" sz="1800" dirty="0"/>
              <a:t>derivations for the start symbol.</a:t>
            </a:r>
          </a:p>
          <a:p>
            <a:pPr lvl="1"/>
            <a:r>
              <a:rPr lang="en-US" sz="1800" b="1" dirty="0"/>
              <a:t>Bottom-up Parsing</a:t>
            </a:r>
            <a:r>
              <a:rPr lang="en-US" sz="1800" dirty="0"/>
              <a:t>: Start search space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reverse </a:t>
            </a:r>
            <a:r>
              <a:rPr lang="en-US" sz="1800" dirty="0"/>
              <a:t>derivations from the terminal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symbols </a:t>
            </a:r>
            <a:r>
              <a:rPr lang="en-US" sz="1800" dirty="0"/>
              <a:t>in the string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943601" y="3276600"/>
            <a:ext cx="2167468" cy="2986694"/>
            <a:chOff x="4968875" y="1731963"/>
            <a:chExt cx="3040288" cy="4614003"/>
          </a:xfrm>
        </p:grpSpPr>
        <p:sp>
          <p:nvSpPr>
            <p:cNvPr id="5" name="TextBox 2"/>
            <p:cNvSpPr txBox="1">
              <a:spLocks noChangeArrowheads="1"/>
            </p:cNvSpPr>
            <p:nvPr/>
          </p:nvSpPr>
          <p:spPr bwMode="auto">
            <a:xfrm>
              <a:off x="5510213" y="1731963"/>
              <a:ext cx="450996" cy="52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5341939" y="2478087"/>
              <a:ext cx="798674" cy="52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 dirty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7" name="Straight Connector 9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>
              <a:off x="5735711" y="2254979"/>
              <a:ext cx="5566" cy="223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005388" y="3224214"/>
              <a:ext cx="1565559" cy="52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 dirty="0">
                  <a:latin typeface="Arial"/>
                  <a:cs typeface="Arial"/>
                </a:rPr>
                <a:t>Verb    NP</a:t>
              </a: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4968875" y="4090987"/>
              <a:ext cx="906603" cy="52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Arial"/>
                  <a:cs typeface="Arial"/>
                </a:rPr>
                <a:t>book</a:t>
              </a:r>
            </a:p>
          </p:txBody>
        </p:sp>
        <p:cxnSp>
          <p:nvCxnSpPr>
            <p:cNvPr id="10" name="Straight Connector 21"/>
            <p:cNvCxnSpPr>
              <a:cxnSpLocks noChangeShapeType="1"/>
            </p:cNvCxnSpPr>
            <p:nvPr/>
          </p:nvCxnSpPr>
          <p:spPr bwMode="auto">
            <a:xfrm rot="16200000" flipH="1">
              <a:off x="5114131" y="3801270"/>
              <a:ext cx="454025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14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5402264" y="3001103"/>
              <a:ext cx="339012" cy="307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17"/>
            <p:cNvCxnSpPr>
              <a:cxnSpLocks noChangeShapeType="1"/>
              <a:stCxn id="6" idx="2"/>
            </p:cNvCxnSpPr>
            <p:nvPr/>
          </p:nvCxnSpPr>
          <p:spPr bwMode="auto">
            <a:xfrm>
              <a:off x="5741277" y="3001103"/>
              <a:ext cx="273759" cy="307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5846763" y="4078289"/>
              <a:ext cx="2162400" cy="52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Arial"/>
                  <a:cs typeface="Arial"/>
                </a:rPr>
                <a:t>Det     Nominal</a:t>
              </a:r>
            </a:p>
          </p:txBody>
        </p:sp>
        <p:cxnSp>
          <p:nvCxnSpPr>
            <p:cNvPr id="14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5805488" y="3821113"/>
              <a:ext cx="541337" cy="71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8"/>
            <p:cNvCxnSpPr>
              <a:cxnSpLocks noChangeShapeType="1"/>
            </p:cNvCxnSpPr>
            <p:nvPr/>
          </p:nvCxnSpPr>
          <p:spPr bwMode="auto">
            <a:xfrm>
              <a:off x="6040438" y="3536950"/>
              <a:ext cx="830262" cy="577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5846763" y="4945062"/>
              <a:ext cx="739088" cy="52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Arial"/>
                  <a:cs typeface="Arial"/>
                </a:rPr>
                <a:t>that</a:t>
              </a:r>
            </a:p>
          </p:txBody>
        </p:sp>
        <p:cxnSp>
          <p:nvCxnSpPr>
            <p:cNvPr id="17" name="Straight Connector 20"/>
            <p:cNvCxnSpPr>
              <a:cxnSpLocks noChangeShapeType="1"/>
              <a:endCxn id="16" idx="0"/>
            </p:cNvCxnSpPr>
            <p:nvPr/>
          </p:nvCxnSpPr>
          <p:spPr bwMode="auto">
            <a:xfrm>
              <a:off x="6159501" y="4440237"/>
              <a:ext cx="56806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6"/>
            <p:cNvSpPr txBox="1">
              <a:spLocks noChangeArrowheads="1"/>
            </p:cNvSpPr>
            <p:nvPr/>
          </p:nvSpPr>
          <p:spPr bwMode="auto">
            <a:xfrm>
              <a:off x="6629402" y="4957763"/>
              <a:ext cx="947076" cy="52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19" name="Straight Connector 23"/>
            <p:cNvCxnSpPr>
              <a:cxnSpLocks noChangeShapeType="1"/>
            </p:cNvCxnSpPr>
            <p:nvPr/>
          </p:nvCxnSpPr>
          <p:spPr bwMode="auto">
            <a:xfrm rot="5400000">
              <a:off x="6592887" y="4703763"/>
              <a:ext cx="638175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6616700" y="5822950"/>
              <a:ext cx="866972" cy="52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Arial"/>
                  <a:cs typeface="Arial"/>
                </a:rPr>
                <a:t>flight</a:t>
              </a:r>
            </a:p>
          </p:txBody>
        </p:sp>
        <p:cxnSp>
          <p:nvCxnSpPr>
            <p:cNvPr id="21" name="Straight Connector 25"/>
            <p:cNvCxnSpPr>
              <a:cxnSpLocks noChangeShapeType="1"/>
              <a:stCxn id="18" idx="2"/>
              <a:endCxn id="20" idx="0"/>
            </p:cNvCxnSpPr>
            <p:nvPr/>
          </p:nvCxnSpPr>
          <p:spPr bwMode="auto">
            <a:xfrm flipH="1">
              <a:off x="7050187" y="5480779"/>
              <a:ext cx="52754" cy="342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1828800" y="5029200"/>
            <a:ext cx="18529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Arial"/>
                <a:cs typeface="Arial"/>
              </a:rPr>
              <a:t>book that flight</a:t>
            </a:r>
          </a:p>
        </p:txBody>
      </p:sp>
      <p:sp>
        <p:nvSpPr>
          <p:cNvPr id="23" name="Right Arrow 26"/>
          <p:cNvSpPr>
            <a:spLocks noChangeArrowheads="1"/>
          </p:cNvSpPr>
          <p:nvPr/>
        </p:nvSpPr>
        <p:spPr bwMode="auto">
          <a:xfrm>
            <a:off x="3886200" y="4876800"/>
            <a:ext cx="1676400" cy="737996"/>
          </a:xfrm>
          <a:prstGeom prst="rightArrow">
            <a:avLst>
              <a:gd name="adj1" fmla="val 12147"/>
              <a:gd name="adj2" fmla="val 46060"/>
            </a:avLst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9000" y="6200001"/>
            <a:ext cx="2804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 by Ray Mooney, UT at Austin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334000" y="381000"/>
            <a:ext cx="36576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S → NP </a:t>
            </a:r>
            <a:r>
              <a:rPr lang="en-US" sz="1200" dirty="0" smtClean="0"/>
              <a:t>VP | </a:t>
            </a:r>
            <a:r>
              <a:rPr lang="en-US" sz="1200" dirty="0"/>
              <a:t>Aux NP </a:t>
            </a:r>
            <a:r>
              <a:rPr lang="en-US" sz="1200" dirty="0" smtClean="0"/>
              <a:t>VP | VP</a:t>
            </a:r>
            <a:endParaRPr lang="en-US" sz="1200" dirty="0"/>
          </a:p>
          <a:p>
            <a:r>
              <a:rPr lang="en-US" sz="1200" dirty="0" smtClean="0"/>
              <a:t>NP </a:t>
            </a:r>
            <a:r>
              <a:rPr lang="en-US" sz="1200" dirty="0"/>
              <a:t>→ </a:t>
            </a:r>
            <a:r>
              <a:rPr lang="en-US" sz="1200" dirty="0" smtClean="0"/>
              <a:t>Pronoun | </a:t>
            </a:r>
            <a:r>
              <a:rPr lang="en-US" sz="1200" dirty="0"/>
              <a:t>Proper-</a:t>
            </a:r>
            <a:r>
              <a:rPr lang="en-US" sz="1200" dirty="0" smtClean="0"/>
              <a:t>Noun | </a:t>
            </a:r>
            <a:r>
              <a:rPr lang="en-US" sz="1200" dirty="0" err="1"/>
              <a:t>Det</a:t>
            </a:r>
            <a:r>
              <a:rPr lang="en-US" sz="1200" dirty="0"/>
              <a:t> Nominal</a:t>
            </a:r>
          </a:p>
          <a:p>
            <a:r>
              <a:rPr lang="en-US" sz="1200" dirty="0" smtClean="0"/>
              <a:t>Nominal </a:t>
            </a:r>
            <a:r>
              <a:rPr lang="en-US" sz="1200" dirty="0"/>
              <a:t>→ </a:t>
            </a:r>
            <a:r>
              <a:rPr lang="en-US" sz="1200" dirty="0" smtClean="0"/>
              <a:t>Noun | Nominal Noun | </a:t>
            </a:r>
            <a:r>
              <a:rPr lang="en-US" sz="1200" dirty="0"/>
              <a:t>Nominal PP</a:t>
            </a:r>
          </a:p>
          <a:p>
            <a:r>
              <a:rPr lang="en-US" sz="1200" dirty="0"/>
              <a:t>VP → </a:t>
            </a:r>
            <a:r>
              <a:rPr lang="en-US" sz="1200" dirty="0" smtClean="0"/>
              <a:t>Verb |</a:t>
            </a:r>
            <a:r>
              <a:rPr lang="en-US" sz="1200" dirty="0"/>
              <a:t> </a:t>
            </a:r>
            <a:r>
              <a:rPr lang="en-US" sz="1200" dirty="0" smtClean="0"/>
              <a:t>Verb NP | VP </a:t>
            </a:r>
            <a:r>
              <a:rPr lang="en-US" sz="1200" dirty="0"/>
              <a:t>PP</a:t>
            </a:r>
          </a:p>
          <a:p>
            <a:r>
              <a:rPr lang="en-US" sz="1200" dirty="0"/>
              <a:t>PP → Prep NP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3200" y="1182469"/>
            <a:ext cx="2590800" cy="70788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ot"/>
          </a:ln>
        </p:spPr>
        <p:txBody>
          <a:bodyPr wrap="square" lIns="0" rIns="0">
            <a:spAutoFit/>
          </a:bodyPr>
          <a:lstStyle/>
          <a:p>
            <a:pPr eaLnBrk="1" hangingPunct="1"/>
            <a:r>
              <a:rPr lang="en-US" sz="1000" dirty="0" err="1"/>
              <a:t>Det</a:t>
            </a:r>
            <a:r>
              <a:rPr lang="en-US" sz="1000" dirty="0"/>
              <a:t> → the | a | that | this</a:t>
            </a:r>
          </a:p>
          <a:p>
            <a:pPr eaLnBrk="1" hangingPunct="1"/>
            <a:r>
              <a:rPr lang="en-US" sz="1000" dirty="0"/>
              <a:t>Noun → book | flight | meal | money</a:t>
            </a:r>
          </a:p>
          <a:p>
            <a:pPr eaLnBrk="1" hangingPunct="1"/>
            <a:r>
              <a:rPr lang="en-US" sz="1000" dirty="0"/>
              <a:t>Verb → book | include | </a:t>
            </a:r>
            <a:r>
              <a:rPr lang="en-US" sz="1000" dirty="0" smtClean="0"/>
              <a:t>prefer</a:t>
            </a:r>
          </a:p>
          <a:p>
            <a:pPr eaLnBrk="1" hangingPunct="1"/>
            <a:r>
              <a:rPr lang="en-US" sz="1000" dirty="0" smtClean="0"/>
              <a:t>Aux→ does</a:t>
            </a:r>
            <a:endParaRPr lang="en-US" sz="1000" dirty="0"/>
          </a:p>
        </p:txBody>
      </p:sp>
      <p:sp>
        <p:nvSpPr>
          <p:cNvPr id="2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2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54601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6248400" y="5943600"/>
            <a:ext cx="28956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2400" y="3505200"/>
            <a:ext cx="1553795" cy="2722914"/>
            <a:chOff x="3357563" y="1816100"/>
            <a:chExt cx="1553795" cy="2722914"/>
          </a:xfrm>
        </p:grpSpPr>
        <p:sp>
          <p:nvSpPr>
            <p:cNvPr id="15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3609975" y="2216211"/>
              <a:ext cx="1301383" cy="650096"/>
              <a:chOff x="3609474" y="2216937"/>
              <a:chExt cx="1301406" cy="648929"/>
            </a:xfrm>
          </p:grpSpPr>
          <p:sp>
            <p:nvSpPr>
              <p:cNvPr id="23" name="TextBox 4"/>
              <p:cNvSpPr txBox="1">
                <a:spLocks noChangeArrowheads="1"/>
              </p:cNvSpPr>
              <p:nvPr/>
            </p:nvSpPr>
            <p:spPr bwMode="auto">
              <a:xfrm>
                <a:off x="3609474" y="2466474"/>
                <a:ext cx="1301406" cy="399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NP      VP</a:t>
                </a:r>
              </a:p>
            </p:txBody>
          </p:sp>
          <p:cxnSp>
            <p:nvCxnSpPr>
              <p:cNvPr id="24" name="Straight Connector 7"/>
              <p:cNvCxnSpPr>
                <a:cxnSpLocks noChangeShapeType="1"/>
                <a:stCxn id="15" idx="2"/>
              </p:cNvCxnSpPr>
              <p:nvPr/>
            </p:nvCxnSpPr>
            <p:spPr bwMode="auto">
              <a:xfrm flipH="1">
                <a:off x="3826044" y="2216937"/>
                <a:ext cx="405809" cy="3337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Straight Connector 9"/>
              <p:cNvCxnSpPr>
                <a:cxnSpLocks noChangeShapeType="1"/>
                <a:stCxn id="15" idx="2"/>
              </p:cNvCxnSpPr>
              <p:nvPr/>
            </p:nvCxnSpPr>
            <p:spPr bwMode="auto">
              <a:xfrm>
                <a:off x="4231853" y="2216937"/>
                <a:ext cx="340147" cy="3337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" name="TextBox 5"/>
            <p:cNvSpPr txBox="1">
              <a:spLocks noChangeArrowheads="1"/>
            </p:cNvSpPr>
            <p:nvPr/>
          </p:nvSpPr>
          <p:spPr bwMode="auto">
            <a:xfrm>
              <a:off x="3357563" y="3236913"/>
              <a:ext cx="11543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Pronoun</a:t>
              </a:r>
            </a:p>
          </p:txBody>
        </p:sp>
        <p:cxnSp>
          <p:nvCxnSpPr>
            <p:cNvPr id="18" name="Straight Connector 12"/>
            <p:cNvCxnSpPr>
              <a:cxnSpLocks noChangeShapeType="1"/>
            </p:cNvCxnSpPr>
            <p:nvPr/>
          </p:nvCxnSpPr>
          <p:spPr bwMode="auto">
            <a:xfrm rot="5400000">
              <a:off x="3598069" y="3056732"/>
              <a:ext cx="457200" cy="23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" name="Group 10"/>
            <p:cNvGrpSpPr>
              <a:grpSpLocks/>
            </p:cNvGrpSpPr>
            <p:nvPr/>
          </p:nvGrpSpPr>
          <p:grpSpPr bwMode="auto">
            <a:xfrm>
              <a:off x="3621087" y="3609976"/>
              <a:ext cx="740833" cy="929038"/>
              <a:chOff x="3621504" y="3609473"/>
              <a:chExt cx="740228" cy="929850"/>
            </a:xfrm>
          </p:grpSpPr>
          <p:sp>
            <p:nvSpPr>
              <p:cNvPr id="20" name="TextBox 11"/>
              <p:cNvSpPr txBox="1">
                <a:spLocks noChangeArrowheads="1"/>
              </p:cNvSpPr>
              <p:nvPr/>
            </p:nvSpPr>
            <p:spPr bwMode="auto">
              <a:xfrm>
                <a:off x="3621504" y="4138863"/>
                <a:ext cx="740228" cy="400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book</a:t>
                </a:r>
              </a:p>
            </p:txBody>
          </p:sp>
          <p:cxnSp>
            <p:nvCxnSpPr>
              <p:cNvPr id="21" name="Straight Connector 13"/>
              <p:cNvCxnSpPr>
                <a:cxnSpLocks noChangeShapeType="1"/>
                <a:endCxn id="20" idx="0"/>
              </p:cNvCxnSpPr>
              <p:nvPr/>
            </p:nvCxnSpPr>
            <p:spPr bwMode="auto">
              <a:xfrm>
                <a:off x="3970422" y="3609473"/>
                <a:ext cx="21197" cy="529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TextBox 14"/>
              <p:cNvSpPr txBox="1">
                <a:spLocks noChangeArrowheads="1"/>
              </p:cNvSpPr>
              <p:nvPr/>
            </p:nvSpPr>
            <p:spPr bwMode="auto">
              <a:xfrm>
                <a:off x="3741821" y="3609473"/>
                <a:ext cx="458004" cy="585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b="0" dirty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05000" y="3505200"/>
            <a:ext cx="1567632" cy="2722914"/>
            <a:chOff x="3357563" y="1816100"/>
            <a:chExt cx="1567632" cy="2722914"/>
          </a:xfrm>
        </p:grpSpPr>
        <p:sp>
          <p:nvSpPr>
            <p:cNvPr id="35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grpSp>
          <p:nvGrpSpPr>
            <p:cNvPr id="36" name="Group 10"/>
            <p:cNvGrpSpPr>
              <a:grpSpLocks/>
            </p:cNvGrpSpPr>
            <p:nvPr/>
          </p:nvGrpSpPr>
          <p:grpSpPr bwMode="auto">
            <a:xfrm>
              <a:off x="3609975" y="2216211"/>
              <a:ext cx="1301383" cy="650096"/>
              <a:chOff x="3609474" y="2216937"/>
              <a:chExt cx="1301406" cy="648929"/>
            </a:xfrm>
          </p:grpSpPr>
          <p:sp>
            <p:nvSpPr>
              <p:cNvPr id="43" name="TextBox 4"/>
              <p:cNvSpPr txBox="1">
                <a:spLocks noChangeArrowheads="1"/>
              </p:cNvSpPr>
              <p:nvPr/>
            </p:nvSpPr>
            <p:spPr bwMode="auto">
              <a:xfrm>
                <a:off x="3609474" y="2466474"/>
                <a:ext cx="1301406" cy="399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NP      VP</a:t>
                </a:r>
              </a:p>
            </p:txBody>
          </p:sp>
          <p:cxnSp>
            <p:nvCxnSpPr>
              <p:cNvPr id="44" name="Straight Connector 7"/>
              <p:cNvCxnSpPr>
                <a:cxnSpLocks noChangeShapeType="1"/>
                <a:stCxn id="35" idx="2"/>
              </p:cNvCxnSpPr>
              <p:nvPr/>
            </p:nvCxnSpPr>
            <p:spPr bwMode="auto">
              <a:xfrm flipH="1">
                <a:off x="3826044" y="2216937"/>
                <a:ext cx="405809" cy="3337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Straight Connector 9"/>
              <p:cNvCxnSpPr>
                <a:cxnSpLocks noChangeShapeType="1"/>
                <a:stCxn id="35" idx="2"/>
              </p:cNvCxnSpPr>
              <p:nvPr/>
            </p:nvCxnSpPr>
            <p:spPr bwMode="auto">
              <a:xfrm>
                <a:off x="4231853" y="2216937"/>
                <a:ext cx="340147" cy="3337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7" name="TextBox 5"/>
            <p:cNvSpPr txBox="1">
              <a:spLocks noChangeArrowheads="1"/>
            </p:cNvSpPr>
            <p:nvPr/>
          </p:nvSpPr>
          <p:spPr bwMode="auto">
            <a:xfrm>
              <a:off x="3357563" y="3236913"/>
              <a:ext cx="15676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ProperNoun</a:t>
              </a:r>
            </a:p>
          </p:txBody>
        </p:sp>
        <p:cxnSp>
          <p:nvCxnSpPr>
            <p:cNvPr id="38" name="Straight Connector 12"/>
            <p:cNvCxnSpPr>
              <a:cxnSpLocks noChangeShapeType="1"/>
            </p:cNvCxnSpPr>
            <p:nvPr/>
          </p:nvCxnSpPr>
          <p:spPr bwMode="auto">
            <a:xfrm rot="5400000">
              <a:off x="3598069" y="3056732"/>
              <a:ext cx="457200" cy="23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" name="Group 15"/>
            <p:cNvGrpSpPr>
              <a:grpSpLocks/>
            </p:cNvGrpSpPr>
            <p:nvPr/>
          </p:nvGrpSpPr>
          <p:grpSpPr bwMode="auto">
            <a:xfrm>
              <a:off x="3621087" y="3609976"/>
              <a:ext cx="740833" cy="929038"/>
              <a:chOff x="3621504" y="3609473"/>
              <a:chExt cx="740228" cy="929850"/>
            </a:xfrm>
          </p:grpSpPr>
          <p:sp>
            <p:nvSpPr>
              <p:cNvPr id="40" name="TextBox 10"/>
              <p:cNvSpPr txBox="1">
                <a:spLocks noChangeArrowheads="1"/>
              </p:cNvSpPr>
              <p:nvPr/>
            </p:nvSpPr>
            <p:spPr bwMode="auto">
              <a:xfrm>
                <a:off x="3621504" y="4138863"/>
                <a:ext cx="740228" cy="400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book</a:t>
                </a:r>
              </a:p>
            </p:txBody>
          </p:sp>
          <p:cxnSp>
            <p:nvCxnSpPr>
              <p:cNvPr id="41" name="Straight Connector 13"/>
              <p:cNvCxnSpPr>
                <a:cxnSpLocks noChangeShapeType="1"/>
                <a:endCxn id="40" idx="0"/>
              </p:cNvCxnSpPr>
              <p:nvPr/>
            </p:nvCxnSpPr>
            <p:spPr bwMode="auto">
              <a:xfrm>
                <a:off x="3970422" y="3609473"/>
                <a:ext cx="21197" cy="529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" name="TextBox 14"/>
              <p:cNvSpPr txBox="1">
                <a:spLocks noChangeArrowheads="1"/>
              </p:cNvSpPr>
              <p:nvPr/>
            </p:nvSpPr>
            <p:spPr bwMode="auto">
              <a:xfrm>
                <a:off x="3741821" y="3609473"/>
                <a:ext cx="458004" cy="585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b="0" dirty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3657599" y="3581400"/>
            <a:ext cx="2001494" cy="2662589"/>
            <a:chOff x="3043237" y="1816100"/>
            <a:chExt cx="2001494" cy="2662589"/>
          </a:xfrm>
        </p:grpSpPr>
        <p:sp>
          <p:nvSpPr>
            <p:cNvPr id="56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grpSp>
          <p:nvGrpSpPr>
            <p:cNvPr id="57" name="Group 10"/>
            <p:cNvGrpSpPr>
              <a:grpSpLocks/>
            </p:cNvGrpSpPr>
            <p:nvPr/>
          </p:nvGrpSpPr>
          <p:grpSpPr bwMode="auto">
            <a:xfrm>
              <a:off x="3609975" y="2216211"/>
              <a:ext cx="1301383" cy="650096"/>
              <a:chOff x="3609474" y="2216937"/>
              <a:chExt cx="1301406" cy="648929"/>
            </a:xfrm>
          </p:grpSpPr>
          <p:sp>
            <p:nvSpPr>
              <p:cNvPr id="65" name="TextBox 4"/>
              <p:cNvSpPr txBox="1">
                <a:spLocks noChangeArrowheads="1"/>
              </p:cNvSpPr>
              <p:nvPr/>
            </p:nvSpPr>
            <p:spPr bwMode="auto">
              <a:xfrm>
                <a:off x="3609474" y="2466474"/>
                <a:ext cx="1301406" cy="399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NP      VP</a:t>
                </a:r>
              </a:p>
            </p:txBody>
          </p:sp>
          <p:cxnSp>
            <p:nvCxnSpPr>
              <p:cNvPr id="66" name="Straight Connector 7"/>
              <p:cNvCxnSpPr>
                <a:cxnSpLocks noChangeShapeType="1"/>
                <a:stCxn id="56" idx="2"/>
              </p:cNvCxnSpPr>
              <p:nvPr/>
            </p:nvCxnSpPr>
            <p:spPr bwMode="auto">
              <a:xfrm flipH="1">
                <a:off x="3826044" y="2216937"/>
                <a:ext cx="405809" cy="3337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Straight Connector 9"/>
              <p:cNvCxnSpPr>
                <a:cxnSpLocks noChangeShapeType="1"/>
                <a:stCxn id="56" idx="2"/>
              </p:cNvCxnSpPr>
              <p:nvPr/>
            </p:nvCxnSpPr>
            <p:spPr bwMode="auto">
              <a:xfrm>
                <a:off x="4231853" y="2216937"/>
                <a:ext cx="340147" cy="3337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8" name="TextBox 5"/>
            <p:cNvSpPr txBox="1">
              <a:spLocks noChangeArrowheads="1"/>
            </p:cNvSpPr>
            <p:nvPr/>
          </p:nvSpPr>
          <p:spPr bwMode="auto">
            <a:xfrm>
              <a:off x="3163888" y="3248025"/>
              <a:ext cx="18808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Det     Nominal</a:t>
              </a:r>
            </a:p>
          </p:txBody>
        </p:sp>
        <p:cxnSp>
          <p:nvCxnSpPr>
            <p:cNvPr id="59" name="Straight Connector 12"/>
            <p:cNvCxnSpPr>
              <a:cxnSpLocks noChangeShapeType="1"/>
            </p:cNvCxnSpPr>
            <p:nvPr/>
          </p:nvCxnSpPr>
          <p:spPr bwMode="auto">
            <a:xfrm rot="5400000">
              <a:off x="3429794" y="2899569"/>
              <a:ext cx="468312" cy="349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3778250" y="2911475"/>
              <a:ext cx="493713" cy="373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" name="Group 10"/>
            <p:cNvGrpSpPr>
              <a:grpSpLocks/>
            </p:cNvGrpSpPr>
            <p:nvPr/>
          </p:nvGrpSpPr>
          <p:grpSpPr bwMode="auto">
            <a:xfrm>
              <a:off x="3043237" y="3549651"/>
              <a:ext cx="740833" cy="929038"/>
              <a:chOff x="3621504" y="3609473"/>
              <a:chExt cx="740228" cy="929850"/>
            </a:xfrm>
          </p:grpSpPr>
          <p:sp>
            <p:nvSpPr>
              <p:cNvPr id="62" name="TextBox 11"/>
              <p:cNvSpPr txBox="1">
                <a:spLocks noChangeArrowheads="1"/>
              </p:cNvSpPr>
              <p:nvPr/>
            </p:nvSpPr>
            <p:spPr bwMode="auto">
              <a:xfrm>
                <a:off x="3621504" y="4138863"/>
                <a:ext cx="740228" cy="400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book</a:t>
                </a:r>
              </a:p>
            </p:txBody>
          </p:sp>
          <p:cxnSp>
            <p:nvCxnSpPr>
              <p:cNvPr id="63" name="Straight Connector 14"/>
              <p:cNvCxnSpPr>
                <a:cxnSpLocks noChangeShapeType="1"/>
                <a:endCxn id="62" idx="0"/>
              </p:cNvCxnSpPr>
              <p:nvPr/>
            </p:nvCxnSpPr>
            <p:spPr bwMode="auto">
              <a:xfrm>
                <a:off x="3970422" y="3609473"/>
                <a:ext cx="21197" cy="529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4" name="TextBox 15"/>
              <p:cNvSpPr txBox="1">
                <a:spLocks noChangeArrowheads="1"/>
              </p:cNvSpPr>
              <p:nvPr/>
            </p:nvSpPr>
            <p:spPr bwMode="auto">
              <a:xfrm>
                <a:off x="3741821" y="3609473"/>
                <a:ext cx="458004" cy="585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b="0" dirty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6096000" y="2795919"/>
            <a:ext cx="2273792" cy="1928481"/>
            <a:chOff x="3236913" y="1816100"/>
            <a:chExt cx="2273792" cy="1928481"/>
          </a:xfrm>
        </p:grpSpPr>
        <p:sp>
          <p:nvSpPr>
            <p:cNvPr id="75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76" name="TextBox 4"/>
            <p:cNvSpPr txBox="1">
              <a:spLocks noChangeArrowheads="1"/>
            </p:cNvSpPr>
            <p:nvPr/>
          </p:nvSpPr>
          <p:spPr bwMode="auto">
            <a:xfrm>
              <a:off x="3297238" y="2501900"/>
              <a:ext cx="22134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Aux      NP      VP</a:t>
              </a:r>
            </a:p>
          </p:txBody>
        </p:sp>
        <p:cxnSp>
          <p:nvCxnSpPr>
            <p:cNvPr id="77" name="Straight Connector 7"/>
            <p:cNvCxnSpPr>
              <a:cxnSpLocks noChangeShapeType="1"/>
              <a:stCxn id="75" idx="2"/>
            </p:cNvCxnSpPr>
            <p:nvPr/>
          </p:nvCxnSpPr>
          <p:spPr bwMode="auto">
            <a:xfrm flipH="1">
              <a:off x="3825876" y="2216210"/>
              <a:ext cx="406467" cy="334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Straight Connector 9"/>
            <p:cNvCxnSpPr>
              <a:cxnSpLocks noChangeShapeType="1"/>
              <a:stCxn id="75" idx="2"/>
              <a:endCxn id="76" idx="0"/>
            </p:cNvCxnSpPr>
            <p:nvPr/>
          </p:nvCxnSpPr>
          <p:spPr bwMode="auto">
            <a:xfrm>
              <a:off x="4232343" y="2216210"/>
              <a:ext cx="171629" cy="285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14"/>
            <p:cNvCxnSpPr>
              <a:cxnSpLocks noChangeShapeType="1"/>
              <a:stCxn id="75" idx="2"/>
            </p:cNvCxnSpPr>
            <p:nvPr/>
          </p:nvCxnSpPr>
          <p:spPr bwMode="auto">
            <a:xfrm>
              <a:off x="4232343" y="2216210"/>
              <a:ext cx="820670" cy="346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0" name="Group 8"/>
            <p:cNvGrpSpPr>
              <a:grpSpLocks/>
            </p:cNvGrpSpPr>
            <p:nvPr/>
          </p:nvGrpSpPr>
          <p:grpSpPr bwMode="auto">
            <a:xfrm>
              <a:off x="3236913" y="2814639"/>
              <a:ext cx="740833" cy="929942"/>
              <a:chOff x="3621504" y="3609473"/>
              <a:chExt cx="741848" cy="929167"/>
            </a:xfrm>
          </p:grpSpPr>
          <p:sp>
            <p:nvSpPr>
              <p:cNvPr id="81" name="TextBox 10"/>
              <p:cNvSpPr txBox="1">
                <a:spLocks noChangeArrowheads="1"/>
              </p:cNvSpPr>
              <p:nvPr/>
            </p:nvSpPr>
            <p:spPr bwMode="auto">
              <a:xfrm>
                <a:off x="3621504" y="4138863"/>
                <a:ext cx="741848" cy="399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book</a:t>
                </a:r>
              </a:p>
            </p:txBody>
          </p:sp>
          <p:cxnSp>
            <p:nvCxnSpPr>
              <p:cNvPr id="82" name="Straight Connector 11"/>
              <p:cNvCxnSpPr>
                <a:cxnSpLocks noChangeShapeType="1"/>
                <a:endCxn id="81" idx="0"/>
              </p:cNvCxnSpPr>
              <p:nvPr/>
            </p:nvCxnSpPr>
            <p:spPr bwMode="auto">
              <a:xfrm>
                <a:off x="3970422" y="3609473"/>
                <a:ext cx="22006" cy="529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" name="TextBox 12"/>
              <p:cNvSpPr txBox="1">
                <a:spLocks noChangeArrowheads="1"/>
              </p:cNvSpPr>
              <p:nvPr/>
            </p:nvSpPr>
            <p:spPr bwMode="auto">
              <a:xfrm>
                <a:off x="3741821" y="3609473"/>
                <a:ext cx="459007" cy="584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b="0" dirty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6934200" y="4724400"/>
            <a:ext cx="740708" cy="1868548"/>
            <a:chOff x="3849688" y="1816100"/>
            <a:chExt cx="740708" cy="1868548"/>
          </a:xfrm>
        </p:grpSpPr>
        <p:sp>
          <p:nvSpPr>
            <p:cNvPr id="89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90" name="TextBox 4"/>
            <p:cNvSpPr txBox="1">
              <a:spLocks noChangeArrowheads="1"/>
            </p:cNvSpPr>
            <p:nvPr/>
          </p:nvSpPr>
          <p:spPr bwMode="auto">
            <a:xfrm>
              <a:off x="3886200" y="2562225"/>
              <a:ext cx="6646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91" name="Straight Connector 9"/>
            <p:cNvCxnSpPr>
              <a:cxnSpLocks noChangeShapeType="1"/>
              <a:stCxn id="89" idx="2"/>
              <a:endCxn id="90" idx="0"/>
            </p:cNvCxnSpPr>
            <p:nvPr/>
          </p:nvCxnSpPr>
          <p:spPr bwMode="auto">
            <a:xfrm flipH="1">
              <a:off x="4218545" y="2216210"/>
              <a:ext cx="13798" cy="346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TextBox 12"/>
            <p:cNvSpPr txBox="1">
              <a:spLocks noChangeArrowheads="1"/>
            </p:cNvSpPr>
            <p:nvPr/>
          </p:nvSpPr>
          <p:spPr bwMode="auto">
            <a:xfrm>
              <a:off x="3849688" y="3284538"/>
              <a:ext cx="7407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</a:t>
              </a:r>
            </a:p>
          </p:txBody>
        </p:sp>
        <p:cxnSp>
          <p:nvCxnSpPr>
            <p:cNvPr id="93" name="Straight Connector 16"/>
            <p:cNvCxnSpPr>
              <a:cxnSpLocks noChangeShapeType="1"/>
              <a:stCxn id="90" idx="2"/>
              <a:endCxn id="92" idx="0"/>
            </p:cNvCxnSpPr>
            <p:nvPr/>
          </p:nvCxnSpPr>
          <p:spPr bwMode="auto">
            <a:xfrm>
              <a:off x="4218545" y="2962335"/>
              <a:ext cx="1497" cy="32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4" name="Group 93"/>
          <p:cNvGrpSpPr/>
          <p:nvPr/>
        </p:nvGrpSpPr>
        <p:grpSpPr>
          <a:xfrm>
            <a:off x="7924800" y="3962400"/>
            <a:ext cx="800219" cy="2746435"/>
            <a:chOff x="3849688" y="1816100"/>
            <a:chExt cx="800219" cy="2746435"/>
          </a:xfrm>
        </p:grpSpPr>
        <p:sp>
          <p:nvSpPr>
            <p:cNvPr id="95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96" name="TextBox 4"/>
            <p:cNvSpPr txBox="1">
              <a:spLocks noChangeArrowheads="1"/>
            </p:cNvSpPr>
            <p:nvPr/>
          </p:nvSpPr>
          <p:spPr bwMode="auto">
            <a:xfrm>
              <a:off x="3886200" y="2562225"/>
              <a:ext cx="6646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97" name="Straight Connector 9"/>
            <p:cNvCxnSpPr>
              <a:cxnSpLocks noChangeShapeType="1"/>
              <a:stCxn id="95" idx="2"/>
              <a:endCxn id="96" idx="0"/>
            </p:cNvCxnSpPr>
            <p:nvPr/>
          </p:nvCxnSpPr>
          <p:spPr bwMode="auto">
            <a:xfrm flipH="1">
              <a:off x="4218545" y="2216210"/>
              <a:ext cx="13798" cy="346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TextBox 12"/>
            <p:cNvSpPr txBox="1">
              <a:spLocks noChangeArrowheads="1"/>
            </p:cNvSpPr>
            <p:nvPr/>
          </p:nvSpPr>
          <p:spPr bwMode="auto">
            <a:xfrm>
              <a:off x="3849688" y="3284538"/>
              <a:ext cx="7407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</a:t>
              </a:r>
            </a:p>
          </p:txBody>
        </p:sp>
        <p:cxnSp>
          <p:nvCxnSpPr>
            <p:cNvPr id="99" name="Straight Connector 16"/>
            <p:cNvCxnSpPr>
              <a:cxnSpLocks noChangeShapeType="1"/>
              <a:stCxn id="96" idx="2"/>
              <a:endCxn id="98" idx="0"/>
            </p:cNvCxnSpPr>
            <p:nvPr/>
          </p:nvCxnSpPr>
          <p:spPr bwMode="auto">
            <a:xfrm>
              <a:off x="4218545" y="2962335"/>
              <a:ext cx="1497" cy="32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TextBox 19"/>
            <p:cNvSpPr txBox="1">
              <a:spLocks noChangeArrowheads="1"/>
            </p:cNvSpPr>
            <p:nvPr/>
          </p:nvSpPr>
          <p:spPr bwMode="auto">
            <a:xfrm>
              <a:off x="3849688" y="4162425"/>
              <a:ext cx="80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Arial"/>
                  <a:cs typeface="Arial"/>
                </a:rPr>
                <a:t>book</a:t>
              </a:r>
            </a:p>
          </p:txBody>
        </p:sp>
        <p:cxnSp>
          <p:nvCxnSpPr>
            <p:cNvPr id="101" name="Straight Connector 21"/>
            <p:cNvCxnSpPr>
              <a:cxnSpLocks noChangeShapeType="1"/>
              <a:stCxn id="98" idx="2"/>
              <a:endCxn id="100" idx="0"/>
            </p:cNvCxnSpPr>
            <p:nvPr/>
          </p:nvCxnSpPr>
          <p:spPr bwMode="auto">
            <a:xfrm>
              <a:off x="4220042" y="3684648"/>
              <a:ext cx="29756" cy="47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49250"/>
            <a:ext cx="6877050" cy="838200"/>
          </a:xfrm>
        </p:spPr>
        <p:txBody>
          <a:bodyPr/>
          <a:lstStyle/>
          <a:p>
            <a:pPr algn="l"/>
            <a:r>
              <a:rPr lang="en-US" sz="3600" dirty="0"/>
              <a:t>Top Down </a:t>
            </a:r>
            <a:r>
              <a:rPr lang="en-US" sz="3600" dirty="0" smtClean="0"/>
              <a:t>Parsing: </a:t>
            </a:r>
            <a:br>
              <a:rPr lang="en-US" sz="3600" dirty="0" smtClean="0"/>
            </a:br>
            <a:r>
              <a:rPr lang="en-US" sz="3600" dirty="0" smtClean="0"/>
              <a:t>book that flight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334000" y="381000"/>
            <a:ext cx="36576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S → NP </a:t>
            </a:r>
            <a:r>
              <a:rPr lang="en-US" sz="1200" dirty="0" smtClean="0"/>
              <a:t>VP | </a:t>
            </a:r>
            <a:r>
              <a:rPr lang="en-US" sz="1200" dirty="0"/>
              <a:t>Aux NP </a:t>
            </a:r>
            <a:r>
              <a:rPr lang="en-US" sz="1200" dirty="0" smtClean="0"/>
              <a:t>VP | VP</a:t>
            </a:r>
            <a:endParaRPr lang="en-US" sz="1200" dirty="0"/>
          </a:p>
          <a:p>
            <a:r>
              <a:rPr lang="en-US" sz="1200" dirty="0" smtClean="0"/>
              <a:t>NP </a:t>
            </a:r>
            <a:r>
              <a:rPr lang="en-US" sz="1200" dirty="0"/>
              <a:t>→ </a:t>
            </a:r>
            <a:r>
              <a:rPr lang="en-US" sz="1200" dirty="0" smtClean="0"/>
              <a:t>Pronoun | </a:t>
            </a:r>
            <a:r>
              <a:rPr lang="en-US" sz="1200" dirty="0"/>
              <a:t>Proper-</a:t>
            </a:r>
            <a:r>
              <a:rPr lang="en-US" sz="1200" dirty="0" smtClean="0"/>
              <a:t>Noun | </a:t>
            </a:r>
            <a:r>
              <a:rPr lang="en-US" sz="1200" dirty="0" err="1"/>
              <a:t>Det</a:t>
            </a:r>
            <a:r>
              <a:rPr lang="en-US" sz="1200" dirty="0"/>
              <a:t> Nominal</a:t>
            </a:r>
          </a:p>
          <a:p>
            <a:r>
              <a:rPr lang="en-US" sz="1200" dirty="0" smtClean="0"/>
              <a:t>Nominal </a:t>
            </a:r>
            <a:r>
              <a:rPr lang="en-US" sz="1200" dirty="0"/>
              <a:t>→ </a:t>
            </a:r>
            <a:r>
              <a:rPr lang="en-US" sz="1200" dirty="0" smtClean="0"/>
              <a:t>Noun | Nominal Noun | </a:t>
            </a:r>
            <a:r>
              <a:rPr lang="en-US" sz="1200" dirty="0"/>
              <a:t>Nominal PP</a:t>
            </a:r>
          </a:p>
          <a:p>
            <a:r>
              <a:rPr lang="en-US" sz="1200" dirty="0"/>
              <a:t>VP → </a:t>
            </a:r>
            <a:r>
              <a:rPr lang="en-US" sz="1200" dirty="0" smtClean="0"/>
              <a:t>Verb |</a:t>
            </a:r>
            <a:r>
              <a:rPr lang="en-US" sz="1200" dirty="0"/>
              <a:t> </a:t>
            </a:r>
            <a:r>
              <a:rPr lang="en-US" sz="1200" dirty="0" smtClean="0"/>
              <a:t>Verb NP | VP </a:t>
            </a:r>
            <a:r>
              <a:rPr lang="en-US" sz="1200" dirty="0"/>
              <a:t>PP</a:t>
            </a:r>
          </a:p>
          <a:p>
            <a:r>
              <a:rPr lang="en-US" sz="1200" dirty="0"/>
              <a:t>PP → Prep NP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1447800"/>
            <a:ext cx="1553795" cy="1820923"/>
            <a:chOff x="3357563" y="1816100"/>
            <a:chExt cx="1553795" cy="1820923"/>
          </a:xfrm>
        </p:grpSpPr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3609975" y="2216211"/>
              <a:ext cx="1301383" cy="650096"/>
              <a:chOff x="3609474" y="2216937"/>
              <a:chExt cx="1301406" cy="648929"/>
            </a:xfrm>
          </p:grpSpPr>
          <p:sp>
            <p:nvSpPr>
              <p:cNvPr id="8" name="TextBox 4"/>
              <p:cNvSpPr txBox="1">
                <a:spLocks noChangeArrowheads="1"/>
              </p:cNvSpPr>
              <p:nvPr/>
            </p:nvSpPr>
            <p:spPr bwMode="auto">
              <a:xfrm>
                <a:off x="3609474" y="2466474"/>
                <a:ext cx="1301406" cy="399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NP      VP</a:t>
                </a:r>
              </a:p>
            </p:txBody>
          </p:sp>
          <p:cxnSp>
            <p:nvCxnSpPr>
              <p:cNvPr id="9" name="Straight Connector 7"/>
              <p:cNvCxnSpPr>
                <a:cxnSpLocks noChangeShapeType="1"/>
                <a:stCxn id="6" idx="2"/>
              </p:cNvCxnSpPr>
              <p:nvPr/>
            </p:nvCxnSpPr>
            <p:spPr bwMode="auto">
              <a:xfrm flipH="1">
                <a:off x="3826044" y="2216937"/>
                <a:ext cx="405809" cy="3337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Straight Connector 9"/>
              <p:cNvCxnSpPr>
                <a:cxnSpLocks noChangeShapeType="1"/>
                <a:stCxn id="6" idx="2"/>
              </p:cNvCxnSpPr>
              <p:nvPr/>
            </p:nvCxnSpPr>
            <p:spPr bwMode="auto">
              <a:xfrm>
                <a:off x="4231853" y="2216937"/>
                <a:ext cx="340147" cy="333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3357563" y="3236913"/>
              <a:ext cx="11543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Pronoun</a:t>
              </a:r>
            </a:p>
          </p:txBody>
        </p: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 rot="5400000">
              <a:off x="3598069" y="3056732"/>
              <a:ext cx="457200" cy="23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/>
          <p:cNvGrpSpPr/>
          <p:nvPr/>
        </p:nvGrpSpPr>
        <p:grpSpPr>
          <a:xfrm>
            <a:off x="1981200" y="1447800"/>
            <a:ext cx="1567632" cy="1820923"/>
            <a:chOff x="3357563" y="1816100"/>
            <a:chExt cx="1567632" cy="1820923"/>
          </a:xfrm>
        </p:grpSpPr>
        <p:sp>
          <p:nvSpPr>
            <p:cNvPr id="27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grpSp>
          <p:nvGrpSpPr>
            <p:cNvPr id="28" name="Group 10"/>
            <p:cNvGrpSpPr>
              <a:grpSpLocks/>
            </p:cNvGrpSpPr>
            <p:nvPr/>
          </p:nvGrpSpPr>
          <p:grpSpPr bwMode="auto">
            <a:xfrm>
              <a:off x="3609975" y="2216211"/>
              <a:ext cx="1301383" cy="650096"/>
              <a:chOff x="3609474" y="2216937"/>
              <a:chExt cx="1301406" cy="648929"/>
            </a:xfrm>
          </p:grpSpPr>
          <p:sp>
            <p:nvSpPr>
              <p:cNvPr id="31" name="TextBox 4"/>
              <p:cNvSpPr txBox="1">
                <a:spLocks noChangeArrowheads="1"/>
              </p:cNvSpPr>
              <p:nvPr/>
            </p:nvSpPr>
            <p:spPr bwMode="auto">
              <a:xfrm>
                <a:off x="3609474" y="2466474"/>
                <a:ext cx="1301406" cy="399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NP      VP</a:t>
                </a:r>
              </a:p>
            </p:txBody>
          </p:sp>
          <p:cxnSp>
            <p:nvCxnSpPr>
              <p:cNvPr id="32" name="Straight Connector 7"/>
              <p:cNvCxnSpPr>
                <a:cxnSpLocks noChangeShapeType="1"/>
                <a:stCxn id="27" idx="2"/>
              </p:cNvCxnSpPr>
              <p:nvPr/>
            </p:nvCxnSpPr>
            <p:spPr bwMode="auto">
              <a:xfrm flipH="1">
                <a:off x="3826044" y="2216937"/>
                <a:ext cx="405809" cy="3337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Straight Connector 9"/>
              <p:cNvCxnSpPr>
                <a:cxnSpLocks noChangeShapeType="1"/>
                <a:stCxn id="27" idx="2"/>
              </p:cNvCxnSpPr>
              <p:nvPr/>
            </p:nvCxnSpPr>
            <p:spPr bwMode="auto">
              <a:xfrm>
                <a:off x="4231853" y="2216937"/>
                <a:ext cx="340147" cy="3337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TextBox 5"/>
            <p:cNvSpPr txBox="1">
              <a:spLocks noChangeArrowheads="1"/>
            </p:cNvSpPr>
            <p:nvPr/>
          </p:nvSpPr>
          <p:spPr bwMode="auto">
            <a:xfrm>
              <a:off x="3357563" y="3236913"/>
              <a:ext cx="15676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ProperNoun</a:t>
              </a:r>
            </a:p>
          </p:txBody>
        </p:sp>
        <p:cxnSp>
          <p:nvCxnSpPr>
            <p:cNvPr id="30" name="Straight Connector 12"/>
            <p:cNvCxnSpPr>
              <a:cxnSpLocks noChangeShapeType="1"/>
            </p:cNvCxnSpPr>
            <p:nvPr/>
          </p:nvCxnSpPr>
          <p:spPr bwMode="auto">
            <a:xfrm rot="5400000">
              <a:off x="3598069" y="3056732"/>
              <a:ext cx="457200" cy="23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>
            <a:off x="3886200" y="1447800"/>
            <a:ext cx="1880843" cy="1832035"/>
            <a:chOff x="3163888" y="1816100"/>
            <a:chExt cx="1880843" cy="1832035"/>
          </a:xfrm>
        </p:grpSpPr>
        <p:sp>
          <p:nvSpPr>
            <p:cNvPr id="47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grpSp>
          <p:nvGrpSpPr>
            <p:cNvPr id="48" name="Group 10"/>
            <p:cNvGrpSpPr>
              <a:grpSpLocks/>
            </p:cNvGrpSpPr>
            <p:nvPr/>
          </p:nvGrpSpPr>
          <p:grpSpPr bwMode="auto">
            <a:xfrm>
              <a:off x="3609975" y="2216211"/>
              <a:ext cx="1301383" cy="650096"/>
              <a:chOff x="3609474" y="2216937"/>
              <a:chExt cx="1301406" cy="648929"/>
            </a:xfrm>
          </p:grpSpPr>
          <p:sp>
            <p:nvSpPr>
              <p:cNvPr id="52" name="TextBox 4"/>
              <p:cNvSpPr txBox="1">
                <a:spLocks noChangeArrowheads="1"/>
              </p:cNvSpPr>
              <p:nvPr/>
            </p:nvSpPr>
            <p:spPr bwMode="auto">
              <a:xfrm>
                <a:off x="3609474" y="2466474"/>
                <a:ext cx="1301406" cy="399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NP      VP</a:t>
                </a:r>
              </a:p>
            </p:txBody>
          </p:sp>
          <p:cxnSp>
            <p:nvCxnSpPr>
              <p:cNvPr id="53" name="Straight Connector 7"/>
              <p:cNvCxnSpPr>
                <a:cxnSpLocks noChangeShapeType="1"/>
                <a:stCxn id="47" idx="2"/>
              </p:cNvCxnSpPr>
              <p:nvPr/>
            </p:nvCxnSpPr>
            <p:spPr bwMode="auto">
              <a:xfrm flipH="1">
                <a:off x="3826044" y="2216937"/>
                <a:ext cx="405809" cy="3337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Straight Connector 9"/>
              <p:cNvCxnSpPr>
                <a:cxnSpLocks noChangeShapeType="1"/>
                <a:stCxn id="47" idx="2"/>
              </p:cNvCxnSpPr>
              <p:nvPr/>
            </p:nvCxnSpPr>
            <p:spPr bwMode="auto">
              <a:xfrm>
                <a:off x="4231853" y="2216937"/>
                <a:ext cx="340147" cy="3337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9" name="TextBox 5"/>
            <p:cNvSpPr txBox="1">
              <a:spLocks noChangeArrowheads="1"/>
            </p:cNvSpPr>
            <p:nvPr/>
          </p:nvSpPr>
          <p:spPr bwMode="auto">
            <a:xfrm>
              <a:off x="3163888" y="3248025"/>
              <a:ext cx="18808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Det     Nominal</a:t>
              </a:r>
            </a:p>
          </p:txBody>
        </p:sp>
        <p:cxnSp>
          <p:nvCxnSpPr>
            <p:cNvPr id="50" name="Straight Connector 12"/>
            <p:cNvCxnSpPr>
              <a:cxnSpLocks noChangeShapeType="1"/>
            </p:cNvCxnSpPr>
            <p:nvPr/>
          </p:nvCxnSpPr>
          <p:spPr bwMode="auto">
            <a:xfrm rot="5400000">
              <a:off x="3429794" y="2899569"/>
              <a:ext cx="468312" cy="349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3778250" y="2911475"/>
              <a:ext cx="493713" cy="373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8" name="Group 67"/>
          <p:cNvGrpSpPr/>
          <p:nvPr/>
        </p:nvGrpSpPr>
        <p:grpSpPr>
          <a:xfrm>
            <a:off x="6016133" y="1752600"/>
            <a:ext cx="2213467" cy="1085910"/>
            <a:chOff x="3297238" y="1816100"/>
            <a:chExt cx="2213467" cy="1085910"/>
          </a:xfrm>
        </p:grpSpPr>
        <p:sp>
          <p:nvSpPr>
            <p:cNvPr id="69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70" name="TextBox 4"/>
            <p:cNvSpPr txBox="1">
              <a:spLocks noChangeArrowheads="1"/>
            </p:cNvSpPr>
            <p:nvPr/>
          </p:nvSpPr>
          <p:spPr bwMode="auto">
            <a:xfrm>
              <a:off x="3297238" y="2501900"/>
              <a:ext cx="22134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Aux      NP      VP</a:t>
              </a:r>
            </a:p>
          </p:txBody>
        </p:sp>
        <p:cxnSp>
          <p:nvCxnSpPr>
            <p:cNvPr id="71" name="Straight Connector 7"/>
            <p:cNvCxnSpPr>
              <a:cxnSpLocks noChangeShapeType="1"/>
              <a:stCxn id="69" idx="2"/>
            </p:cNvCxnSpPr>
            <p:nvPr/>
          </p:nvCxnSpPr>
          <p:spPr bwMode="auto">
            <a:xfrm flipH="1">
              <a:off x="3825876" y="2216210"/>
              <a:ext cx="406467" cy="334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9"/>
            <p:cNvCxnSpPr>
              <a:cxnSpLocks noChangeShapeType="1"/>
              <a:stCxn id="69" idx="2"/>
              <a:endCxn id="70" idx="0"/>
            </p:cNvCxnSpPr>
            <p:nvPr/>
          </p:nvCxnSpPr>
          <p:spPr bwMode="auto">
            <a:xfrm>
              <a:off x="4232343" y="2216210"/>
              <a:ext cx="171629" cy="285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14"/>
            <p:cNvCxnSpPr>
              <a:cxnSpLocks noChangeShapeType="1"/>
              <a:stCxn id="69" idx="2"/>
            </p:cNvCxnSpPr>
            <p:nvPr/>
          </p:nvCxnSpPr>
          <p:spPr bwMode="auto">
            <a:xfrm>
              <a:off x="4232343" y="2216210"/>
              <a:ext cx="820670" cy="346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4" name="Group 83"/>
          <p:cNvGrpSpPr/>
          <p:nvPr/>
        </p:nvGrpSpPr>
        <p:grpSpPr>
          <a:xfrm>
            <a:off x="6172200" y="4724400"/>
            <a:ext cx="664690" cy="1146235"/>
            <a:chOff x="3886200" y="1816100"/>
            <a:chExt cx="664690" cy="1146235"/>
          </a:xfrm>
        </p:grpSpPr>
        <p:sp>
          <p:nvSpPr>
            <p:cNvPr id="85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86" name="TextBox 4"/>
            <p:cNvSpPr txBox="1">
              <a:spLocks noChangeArrowheads="1"/>
            </p:cNvSpPr>
            <p:nvPr/>
          </p:nvSpPr>
          <p:spPr bwMode="auto">
            <a:xfrm>
              <a:off x="3886200" y="2562225"/>
              <a:ext cx="6646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87" name="Straight Connector 9"/>
            <p:cNvCxnSpPr>
              <a:cxnSpLocks noChangeShapeType="1"/>
              <a:stCxn id="85" idx="2"/>
              <a:endCxn id="86" idx="0"/>
            </p:cNvCxnSpPr>
            <p:nvPr/>
          </p:nvCxnSpPr>
          <p:spPr bwMode="auto">
            <a:xfrm flipH="1">
              <a:off x="4218545" y="2216210"/>
              <a:ext cx="13798" cy="346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Rectangle 103"/>
          <p:cNvSpPr/>
          <p:nvPr/>
        </p:nvSpPr>
        <p:spPr>
          <a:xfrm>
            <a:off x="6553200" y="1182469"/>
            <a:ext cx="2590800" cy="70788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ot"/>
          </a:ln>
        </p:spPr>
        <p:txBody>
          <a:bodyPr wrap="square" lIns="0" rIns="0">
            <a:spAutoFit/>
          </a:bodyPr>
          <a:lstStyle/>
          <a:p>
            <a:pPr eaLnBrk="1" hangingPunct="1"/>
            <a:r>
              <a:rPr lang="en-US" sz="1000" dirty="0" err="1"/>
              <a:t>Det</a:t>
            </a:r>
            <a:r>
              <a:rPr lang="en-US" sz="1000" dirty="0"/>
              <a:t> → the | a | that | this</a:t>
            </a:r>
          </a:p>
          <a:p>
            <a:pPr eaLnBrk="1" hangingPunct="1"/>
            <a:r>
              <a:rPr lang="en-US" sz="1000" dirty="0"/>
              <a:t>Noun → book | flight | meal | money</a:t>
            </a:r>
          </a:p>
          <a:p>
            <a:pPr eaLnBrk="1" hangingPunct="1"/>
            <a:r>
              <a:rPr lang="en-US" sz="1000" dirty="0"/>
              <a:t>Verb → book | include | </a:t>
            </a:r>
            <a:r>
              <a:rPr lang="en-US" sz="1000" dirty="0" smtClean="0"/>
              <a:t>prefer</a:t>
            </a:r>
          </a:p>
          <a:p>
            <a:pPr eaLnBrk="1" hangingPunct="1"/>
            <a:r>
              <a:rPr lang="en-US" sz="1000" dirty="0" smtClean="0"/>
              <a:t>Aux→ does</a:t>
            </a:r>
            <a:endParaRPr lang="en-US" sz="1000" dirty="0"/>
          </a:p>
        </p:txBody>
      </p:sp>
      <p:sp>
        <p:nvSpPr>
          <p:cNvPr id="103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105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68678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991" y="3886200"/>
            <a:ext cx="4600009" cy="252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Syntax, Grammars, Parsing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592263"/>
            <a:ext cx="8766175" cy="4789487"/>
          </a:xfrm>
        </p:spPr>
        <p:txBody>
          <a:bodyPr/>
          <a:lstStyle/>
          <a:p>
            <a:r>
              <a:rPr lang="en-US" sz="2000" dirty="0"/>
              <a:t>Syntax captures structural relationships between words and phrases, i.e</a:t>
            </a:r>
            <a:r>
              <a:rPr lang="en-US" sz="2000" dirty="0" smtClean="0"/>
              <a:t>. describes </a:t>
            </a:r>
            <a:r>
              <a:rPr lang="en-US" sz="2000" dirty="0"/>
              <a:t>the constituent structure of NL expressions</a:t>
            </a:r>
          </a:p>
          <a:p>
            <a:r>
              <a:rPr lang="en-US" sz="2000" dirty="0"/>
              <a:t>Constituents: Noun Phrase, Verb Phrase, Determiners....</a:t>
            </a:r>
          </a:p>
          <a:p>
            <a:r>
              <a:rPr lang="en-US" sz="2000" dirty="0"/>
              <a:t>Grammars are used to describe the syntax of a </a:t>
            </a:r>
            <a:r>
              <a:rPr lang="en-US" sz="2000" dirty="0" smtClean="0"/>
              <a:t>language, cf. Context Free Grammars in Lecture 1</a:t>
            </a:r>
            <a:endParaRPr lang="en-US" sz="2000" dirty="0"/>
          </a:p>
          <a:p>
            <a:r>
              <a:rPr lang="en-US" sz="2000" dirty="0"/>
              <a:t>Syntactic </a:t>
            </a:r>
            <a:r>
              <a:rPr lang="en-US" sz="2000" dirty="0" smtClean="0"/>
              <a:t>analyzers </a:t>
            </a:r>
            <a:r>
              <a:rPr lang="en-US" sz="2000" dirty="0"/>
              <a:t>assign a syntactic structure to a string on the basis of a grammar</a:t>
            </a:r>
          </a:p>
          <a:p>
            <a:r>
              <a:rPr lang="en-US" sz="2000" dirty="0"/>
              <a:t>A syntactic </a:t>
            </a:r>
            <a:r>
              <a:rPr lang="en-US" sz="2000" dirty="0" smtClean="0"/>
              <a:t>analyzer </a:t>
            </a:r>
            <a:r>
              <a:rPr lang="en-US" sz="2000" dirty="0"/>
              <a:t>is also called a parser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2926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0" y="381000"/>
            <a:ext cx="36576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S → NP </a:t>
            </a:r>
            <a:r>
              <a:rPr lang="en-US" sz="1200" dirty="0" smtClean="0"/>
              <a:t>VP | </a:t>
            </a:r>
            <a:r>
              <a:rPr lang="en-US" sz="1200" dirty="0"/>
              <a:t>Aux NP </a:t>
            </a:r>
            <a:r>
              <a:rPr lang="en-US" sz="1200" dirty="0" smtClean="0"/>
              <a:t>VP | VP</a:t>
            </a:r>
            <a:endParaRPr lang="en-US" sz="1200" dirty="0"/>
          </a:p>
          <a:p>
            <a:r>
              <a:rPr lang="en-US" sz="1200" dirty="0" smtClean="0"/>
              <a:t>NP </a:t>
            </a:r>
            <a:r>
              <a:rPr lang="en-US" sz="1200" dirty="0"/>
              <a:t>→ </a:t>
            </a:r>
            <a:r>
              <a:rPr lang="en-US" sz="1200" dirty="0" smtClean="0"/>
              <a:t>Pronoun | </a:t>
            </a:r>
            <a:r>
              <a:rPr lang="en-US" sz="1200" dirty="0"/>
              <a:t>Proper-</a:t>
            </a:r>
            <a:r>
              <a:rPr lang="en-US" sz="1200" dirty="0" smtClean="0"/>
              <a:t>Noun | </a:t>
            </a:r>
            <a:r>
              <a:rPr lang="en-US" sz="1200" dirty="0" err="1"/>
              <a:t>Det</a:t>
            </a:r>
            <a:r>
              <a:rPr lang="en-US" sz="1200" dirty="0"/>
              <a:t> Nominal</a:t>
            </a:r>
          </a:p>
          <a:p>
            <a:r>
              <a:rPr lang="en-US" sz="1200" dirty="0" smtClean="0"/>
              <a:t>Nominal </a:t>
            </a:r>
            <a:r>
              <a:rPr lang="en-US" sz="1200" dirty="0"/>
              <a:t>→ </a:t>
            </a:r>
            <a:r>
              <a:rPr lang="en-US" sz="1200" dirty="0" smtClean="0"/>
              <a:t>Noun | Nominal Noun | </a:t>
            </a:r>
            <a:r>
              <a:rPr lang="en-US" sz="1200" dirty="0"/>
              <a:t>Nominal PP</a:t>
            </a:r>
          </a:p>
          <a:p>
            <a:r>
              <a:rPr lang="en-US" sz="1200" dirty="0"/>
              <a:t>VP → </a:t>
            </a:r>
            <a:r>
              <a:rPr lang="en-US" sz="1200" dirty="0" smtClean="0"/>
              <a:t>Verb |</a:t>
            </a:r>
            <a:r>
              <a:rPr lang="en-US" sz="1200" dirty="0"/>
              <a:t> </a:t>
            </a:r>
            <a:r>
              <a:rPr lang="en-US" sz="1200" dirty="0" smtClean="0"/>
              <a:t>Verb NP | VP </a:t>
            </a:r>
            <a:r>
              <a:rPr lang="en-US" sz="1200" dirty="0"/>
              <a:t>PP</a:t>
            </a:r>
          </a:p>
          <a:p>
            <a:r>
              <a:rPr lang="en-US" sz="1200" dirty="0"/>
              <a:t>PP → Prep NP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4800" y="1447800"/>
            <a:ext cx="1526867" cy="2770248"/>
            <a:chOff x="3849688" y="1816100"/>
            <a:chExt cx="1526867" cy="2770248"/>
          </a:xfrm>
        </p:grpSpPr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3886200" y="2562225"/>
              <a:ext cx="6646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8" name="Straight Connector 9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flipH="1">
              <a:off x="4218545" y="2216210"/>
              <a:ext cx="13798" cy="346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3849688" y="3284538"/>
              <a:ext cx="7407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</a:t>
              </a:r>
            </a:p>
          </p:txBody>
        </p:sp>
        <p:cxnSp>
          <p:nvCxnSpPr>
            <p:cNvPr id="10" name="Straight Connector 16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218545" y="2962335"/>
              <a:ext cx="1497" cy="32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9"/>
            <p:cNvSpPr txBox="1">
              <a:spLocks noChangeArrowheads="1"/>
            </p:cNvSpPr>
            <p:nvPr/>
          </p:nvSpPr>
          <p:spPr bwMode="auto">
            <a:xfrm>
              <a:off x="3849688" y="4162425"/>
              <a:ext cx="7408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</a:t>
              </a:r>
            </a:p>
          </p:txBody>
        </p:sp>
        <p:cxnSp>
          <p:nvCxnSpPr>
            <p:cNvPr id="12" name="Straight Connector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>
              <a:off x="4220042" y="3684648"/>
              <a:ext cx="63" cy="47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4837113" y="3741738"/>
              <a:ext cx="458379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0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</a:p>
          </p:txBody>
        </p:sp>
        <p:cxnSp>
          <p:nvCxnSpPr>
            <p:cNvPr id="14" name="Straight Connector 11"/>
            <p:cNvCxnSpPr>
              <a:cxnSpLocks noChangeShapeType="1"/>
            </p:cNvCxnSpPr>
            <p:nvPr/>
          </p:nvCxnSpPr>
          <p:spPr bwMode="auto">
            <a:xfrm rot="16200000" flipH="1">
              <a:off x="4822825" y="4025901"/>
              <a:ext cx="477837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4764088" y="4186238"/>
              <a:ext cx="6124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that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4800" y="4600575"/>
            <a:ext cx="1377400" cy="1892360"/>
            <a:chOff x="3549650" y="1816100"/>
            <a:chExt cx="1377400" cy="189236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9" name="TextBox 4"/>
            <p:cNvSpPr txBox="1">
              <a:spLocks noChangeArrowheads="1"/>
            </p:cNvSpPr>
            <p:nvPr/>
          </p:nvSpPr>
          <p:spPr bwMode="auto">
            <a:xfrm>
              <a:off x="3886200" y="2562225"/>
              <a:ext cx="6646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20" name="Straight Connector 9"/>
            <p:cNvCxnSpPr>
              <a:cxnSpLocks noChangeShapeType="1"/>
              <a:stCxn id="18" idx="2"/>
              <a:endCxn id="19" idx="0"/>
            </p:cNvCxnSpPr>
            <p:nvPr/>
          </p:nvCxnSpPr>
          <p:spPr bwMode="auto">
            <a:xfrm flipH="1">
              <a:off x="4218545" y="2216210"/>
              <a:ext cx="13798" cy="346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3549650" y="3308350"/>
              <a:ext cx="1377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   NP</a:t>
              </a:r>
            </a:p>
          </p:txBody>
        </p:sp>
        <p:cxnSp>
          <p:nvCxnSpPr>
            <p:cNvPr id="22" name="Straight Connector 14"/>
            <p:cNvCxnSpPr>
              <a:cxnSpLocks noChangeShapeType="1"/>
              <a:stCxn id="19" idx="2"/>
            </p:cNvCxnSpPr>
            <p:nvPr/>
          </p:nvCxnSpPr>
          <p:spPr bwMode="auto">
            <a:xfrm flipH="1">
              <a:off x="3946526" y="2962335"/>
              <a:ext cx="272019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17"/>
            <p:cNvCxnSpPr>
              <a:cxnSpLocks noChangeShapeType="1"/>
              <a:stCxn id="19" idx="2"/>
            </p:cNvCxnSpPr>
            <p:nvPr/>
          </p:nvCxnSpPr>
          <p:spPr bwMode="auto">
            <a:xfrm>
              <a:off x="4218545" y="2962335"/>
              <a:ext cx="340755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/>
          <p:cNvGrpSpPr/>
          <p:nvPr/>
        </p:nvGrpSpPr>
        <p:grpSpPr>
          <a:xfrm>
            <a:off x="2133600" y="1460500"/>
            <a:ext cx="1413912" cy="2759135"/>
            <a:chOff x="3513138" y="1816100"/>
            <a:chExt cx="1413912" cy="2759135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6" name="TextBox 4"/>
            <p:cNvSpPr txBox="1">
              <a:spLocks noChangeArrowheads="1"/>
            </p:cNvSpPr>
            <p:nvPr/>
          </p:nvSpPr>
          <p:spPr bwMode="auto">
            <a:xfrm>
              <a:off x="3886200" y="2562225"/>
              <a:ext cx="6646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27" name="Straight Connector 9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flipH="1">
              <a:off x="4218545" y="2216210"/>
              <a:ext cx="13798" cy="346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12"/>
            <p:cNvSpPr txBox="1">
              <a:spLocks noChangeArrowheads="1"/>
            </p:cNvSpPr>
            <p:nvPr/>
          </p:nvSpPr>
          <p:spPr bwMode="auto">
            <a:xfrm>
              <a:off x="3549650" y="3308350"/>
              <a:ext cx="1377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   NP</a:t>
              </a:r>
            </a:p>
          </p:txBody>
        </p:sp>
        <p:sp>
          <p:nvSpPr>
            <p:cNvPr id="29" name="TextBox 19"/>
            <p:cNvSpPr txBox="1">
              <a:spLocks noChangeArrowheads="1"/>
            </p:cNvSpPr>
            <p:nvPr/>
          </p:nvSpPr>
          <p:spPr bwMode="auto">
            <a:xfrm>
              <a:off x="3513138" y="4175125"/>
              <a:ext cx="7408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</a:t>
              </a:r>
            </a:p>
          </p:txBody>
        </p:sp>
        <p:cxnSp>
          <p:nvCxnSpPr>
            <p:cNvPr id="30" name="Straight Connector 21"/>
            <p:cNvCxnSpPr>
              <a:cxnSpLocks noChangeShapeType="1"/>
            </p:cNvCxnSpPr>
            <p:nvPr/>
          </p:nvCxnSpPr>
          <p:spPr bwMode="auto">
            <a:xfrm rot="16200000" flipH="1">
              <a:off x="3658394" y="3885406"/>
              <a:ext cx="45402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14"/>
            <p:cNvCxnSpPr>
              <a:cxnSpLocks noChangeShapeType="1"/>
              <a:stCxn id="26" idx="2"/>
            </p:cNvCxnSpPr>
            <p:nvPr/>
          </p:nvCxnSpPr>
          <p:spPr bwMode="auto">
            <a:xfrm flipH="1">
              <a:off x="3946526" y="2962335"/>
              <a:ext cx="272019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Connector 17"/>
            <p:cNvCxnSpPr>
              <a:cxnSpLocks noChangeShapeType="1"/>
              <a:stCxn id="26" idx="2"/>
            </p:cNvCxnSpPr>
            <p:nvPr/>
          </p:nvCxnSpPr>
          <p:spPr bwMode="auto">
            <a:xfrm>
              <a:off x="4218545" y="2962335"/>
              <a:ext cx="340755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32"/>
          <p:cNvGrpSpPr/>
          <p:nvPr/>
        </p:nvGrpSpPr>
        <p:grpSpPr>
          <a:xfrm>
            <a:off x="2514600" y="3810000"/>
            <a:ext cx="2032244" cy="2759135"/>
            <a:chOff x="3513138" y="1816100"/>
            <a:chExt cx="2032244" cy="2759135"/>
          </a:xfrm>
        </p:grpSpPr>
        <p:sp>
          <p:nvSpPr>
            <p:cNvPr id="34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5" name="TextBox 4"/>
            <p:cNvSpPr txBox="1">
              <a:spLocks noChangeArrowheads="1"/>
            </p:cNvSpPr>
            <p:nvPr/>
          </p:nvSpPr>
          <p:spPr bwMode="auto">
            <a:xfrm>
              <a:off x="3886200" y="2562225"/>
              <a:ext cx="6646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36" name="Straight Connector 9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 flipH="1">
              <a:off x="4218545" y="2216210"/>
              <a:ext cx="13798" cy="346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12"/>
            <p:cNvSpPr txBox="1">
              <a:spLocks noChangeArrowheads="1"/>
            </p:cNvSpPr>
            <p:nvPr/>
          </p:nvSpPr>
          <p:spPr bwMode="auto">
            <a:xfrm>
              <a:off x="3549650" y="3308350"/>
              <a:ext cx="1377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   NP</a:t>
              </a:r>
            </a:p>
          </p:txBody>
        </p:sp>
        <p:sp>
          <p:nvSpPr>
            <p:cNvPr id="38" name="TextBox 19"/>
            <p:cNvSpPr txBox="1">
              <a:spLocks noChangeArrowheads="1"/>
            </p:cNvSpPr>
            <p:nvPr/>
          </p:nvSpPr>
          <p:spPr bwMode="auto">
            <a:xfrm>
              <a:off x="3513138" y="4175125"/>
              <a:ext cx="7408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</a:t>
              </a:r>
            </a:p>
          </p:txBody>
        </p:sp>
        <p:cxnSp>
          <p:nvCxnSpPr>
            <p:cNvPr id="39" name="Straight Connector 21"/>
            <p:cNvCxnSpPr>
              <a:cxnSpLocks noChangeShapeType="1"/>
            </p:cNvCxnSpPr>
            <p:nvPr/>
          </p:nvCxnSpPr>
          <p:spPr bwMode="auto">
            <a:xfrm rot="16200000" flipH="1">
              <a:off x="3658394" y="3885406"/>
              <a:ext cx="45402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14"/>
            <p:cNvCxnSpPr>
              <a:cxnSpLocks noChangeShapeType="1"/>
              <a:stCxn id="35" idx="2"/>
            </p:cNvCxnSpPr>
            <p:nvPr/>
          </p:nvCxnSpPr>
          <p:spPr bwMode="auto">
            <a:xfrm flipH="1">
              <a:off x="3946526" y="2962335"/>
              <a:ext cx="272019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17"/>
            <p:cNvCxnSpPr>
              <a:cxnSpLocks noChangeShapeType="1"/>
              <a:stCxn id="35" idx="2"/>
            </p:cNvCxnSpPr>
            <p:nvPr/>
          </p:nvCxnSpPr>
          <p:spPr bwMode="auto">
            <a:xfrm>
              <a:off x="4218545" y="2962335"/>
              <a:ext cx="340755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Box 10"/>
            <p:cNvSpPr txBox="1">
              <a:spLocks noChangeArrowheads="1"/>
            </p:cNvSpPr>
            <p:nvPr/>
          </p:nvSpPr>
          <p:spPr bwMode="auto">
            <a:xfrm>
              <a:off x="4391025" y="4162425"/>
              <a:ext cx="11543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Pronoun</a:t>
              </a:r>
            </a:p>
          </p:txBody>
        </p:sp>
        <p:cxnSp>
          <p:nvCxnSpPr>
            <p:cNvPr id="43" name="Straight Connector 13"/>
            <p:cNvCxnSpPr>
              <a:cxnSpLocks noChangeShapeType="1"/>
              <a:endCxn id="42" idx="0"/>
            </p:cNvCxnSpPr>
            <p:nvPr/>
          </p:nvCxnSpPr>
          <p:spPr bwMode="auto">
            <a:xfrm>
              <a:off x="4584700" y="3670300"/>
              <a:ext cx="383504" cy="49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" name="Group 43"/>
          <p:cNvGrpSpPr/>
          <p:nvPr/>
        </p:nvGrpSpPr>
        <p:grpSpPr>
          <a:xfrm>
            <a:off x="3886200" y="1447800"/>
            <a:ext cx="2032244" cy="3710077"/>
            <a:chOff x="3513138" y="1816100"/>
            <a:chExt cx="2032244" cy="3710077"/>
          </a:xfrm>
        </p:grpSpPr>
        <p:sp>
          <p:nvSpPr>
            <p:cNvPr id="45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6" name="TextBox 4"/>
            <p:cNvSpPr txBox="1">
              <a:spLocks noChangeArrowheads="1"/>
            </p:cNvSpPr>
            <p:nvPr/>
          </p:nvSpPr>
          <p:spPr bwMode="auto">
            <a:xfrm>
              <a:off x="3886200" y="2562225"/>
              <a:ext cx="6646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47" name="Straight Connector 9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flipH="1">
              <a:off x="4218545" y="2216210"/>
              <a:ext cx="13798" cy="346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Box 12"/>
            <p:cNvSpPr txBox="1">
              <a:spLocks noChangeArrowheads="1"/>
            </p:cNvSpPr>
            <p:nvPr/>
          </p:nvSpPr>
          <p:spPr bwMode="auto">
            <a:xfrm>
              <a:off x="3549650" y="3308350"/>
              <a:ext cx="1377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   NP</a:t>
              </a:r>
            </a:p>
          </p:txBody>
        </p:sp>
        <p:sp>
          <p:nvSpPr>
            <p:cNvPr id="49" name="TextBox 19"/>
            <p:cNvSpPr txBox="1">
              <a:spLocks noChangeArrowheads="1"/>
            </p:cNvSpPr>
            <p:nvPr/>
          </p:nvSpPr>
          <p:spPr bwMode="auto">
            <a:xfrm>
              <a:off x="3513138" y="4175125"/>
              <a:ext cx="7408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</a:t>
              </a:r>
            </a:p>
          </p:txBody>
        </p:sp>
        <p:cxnSp>
          <p:nvCxnSpPr>
            <p:cNvPr id="50" name="Straight Connector 21"/>
            <p:cNvCxnSpPr>
              <a:cxnSpLocks noChangeShapeType="1"/>
            </p:cNvCxnSpPr>
            <p:nvPr/>
          </p:nvCxnSpPr>
          <p:spPr bwMode="auto">
            <a:xfrm rot="16200000" flipH="1">
              <a:off x="3658394" y="3885406"/>
              <a:ext cx="45402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4"/>
            <p:cNvCxnSpPr>
              <a:cxnSpLocks noChangeShapeType="1"/>
              <a:stCxn id="46" idx="2"/>
            </p:cNvCxnSpPr>
            <p:nvPr/>
          </p:nvCxnSpPr>
          <p:spPr bwMode="auto">
            <a:xfrm flipH="1">
              <a:off x="3946526" y="2962335"/>
              <a:ext cx="272019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7"/>
            <p:cNvCxnSpPr>
              <a:cxnSpLocks noChangeShapeType="1"/>
              <a:stCxn id="46" idx="2"/>
            </p:cNvCxnSpPr>
            <p:nvPr/>
          </p:nvCxnSpPr>
          <p:spPr bwMode="auto">
            <a:xfrm>
              <a:off x="4218545" y="2962335"/>
              <a:ext cx="340755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10"/>
            <p:cNvSpPr txBox="1">
              <a:spLocks noChangeArrowheads="1"/>
            </p:cNvSpPr>
            <p:nvPr/>
          </p:nvSpPr>
          <p:spPr bwMode="auto">
            <a:xfrm>
              <a:off x="4391025" y="4162425"/>
              <a:ext cx="11543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Pronoun</a:t>
              </a:r>
            </a:p>
          </p:txBody>
        </p:sp>
        <p:cxnSp>
          <p:nvCxnSpPr>
            <p:cNvPr id="54" name="Straight Connector 13"/>
            <p:cNvCxnSpPr>
              <a:cxnSpLocks noChangeShapeType="1"/>
              <a:endCxn id="53" idx="0"/>
            </p:cNvCxnSpPr>
            <p:nvPr/>
          </p:nvCxnSpPr>
          <p:spPr bwMode="auto">
            <a:xfrm>
              <a:off x="4584700" y="3670300"/>
              <a:ext cx="383504" cy="49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5" name="Group 23"/>
            <p:cNvGrpSpPr>
              <a:grpSpLocks/>
            </p:cNvGrpSpPr>
            <p:nvPr/>
          </p:nvGrpSpPr>
          <p:grpSpPr bwMode="auto">
            <a:xfrm>
              <a:off x="4692648" y="4500563"/>
              <a:ext cx="612467" cy="1025614"/>
              <a:chOff x="4692315" y="4499810"/>
              <a:chExt cx="612484" cy="1025842"/>
            </a:xfrm>
          </p:grpSpPr>
          <p:sp>
            <p:nvSpPr>
              <p:cNvPr id="56" name="TextBox 24"/>
              <p:cNvSpPr txBox="1">
                <a:spLocks noChangeArrowheads="1"/>
              </p:cNvSpPr>
              <p:nvPr/>
            </p:nvSpPr>
            <p:spPr bwMode="auto">
              <a:xfrm>
                <a:off x="4788568" y="4499810"/>
                <a:ext cx="458391" cy="584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b="0" dirty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cxnSp>
            <p:nvCxnSpPr>
              <p:cNvPr id="57" name="Straight Connector 25"/>
              <p:cNvCxnSpPr>
                <a:cxnSpLocks noChangeShapeType="1"/>
                <a:stCxn id="56" idx="0"/>
              </p:cNvCxnSpPr>
              <p:nvPr/>
            </p:nvCxnSpPr>
            <p:spPr bwMode="auto">
              <a:xfrm flipH="1">
                <a:off x="5017169" y="4499810"/>
                <a:ext cx="595" cy="6376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" name="TextBox 26"/>
              <p:cNvSpPr txBox="1">
                <a:spLocks noChangeArrowheads="1"/>
              </p:cNvSpPr>
              <p:nvPr/>
            </p:nvSpPr>
            <p:spPr bwMode="auto">
              <a:xfrm>
                <a:off x="4692315" y="5125453"/>
                <a:ext cx="612484" cy="400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that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5410200" y="3810000"/>
            <a:ext cx="2445519" cy="2759135"/>
            <a:chOff x="3513138" y="1816100"/>
            <a:chExt cx="2445519" cy="2759135"/>
          </a:xfrm>
        </p:grpSpPr>
        <p:sp>
          <p:nvSpPr>
            <p:cNvPr id="60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61" name="TextBox 4"/>
            <p:cNvSpPr txBox="1">
              <a:spLocks noChangeArrowheads="1"/>
            </p:cNvSpPr>
            <p:nvPr/>
          </p:nvSpPr>
          <p:spPr bwMode="auto">
            <a:xfrm>
              <a:off x="3886200" y="2562225"/>
              <a:ext cx="6646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62" name="Straight Connector 9"/>
            <p:cNvCxnSpPr>
              <a:cxnSpLocks noChangeShapeType="1"/>
              <a:stCxn id="60" idx="2"/>
              <a:endCxn id="61" idx="0"/>
            </p:cNvCxnSpPr>
            <p:nvPr/>
          </p:nvCxnSpPr>
          <p:spPr bwMode="auto">
            <a:xfrm flipH="1">
              <a:off x="4218545" y="2216210"/>
              <a:ext cx="13798" cy="346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TextBox 12"/>
            <p:cNvSpPr txBox="1">
              <a:spLocks noChangeArrowheads="1"/>
            </p:cNvSpPr>
            <p:nvPr/>
          </p:nvSpPr>
          <p:spPr bwMode="auto">
            <a:xfrm>
              <a:off x="3549650" y="3308350"/>
              <a:ext cx="1377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   NP</a:t>
              </a:r>
            </a:p>
          </p:txBody>
        </p:sp>
        <p:sp>
          <p:nvSpPr>
            <p:cNvPr id="64" name="TextBox 19"/>
            <p:cNvSpPr txBox="1">
              <a:spLocks noChangeArrowheads="1"/>
            </p:cNvSpPr>
            <p:nvPr/>
          </p:nvSpPr>
          <p:spPr bwMode="auto">
            <a:xfrm>
              <a:off x="3513138" y="4175125"/>
              <a:ext cx="7408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</a:t>
              </a:r>
            </a:p>
          </p:txBody>
        </p:sp>
        <p:cxnSp>
          <p:nvCxnSpPr>
            <p:cNvPr id="65" name="Straight Connector 21"/>
            <p:cNvCxnSpPr>
              <a:cxnSpLocks noChangeShapeType="1"/>
            </p:cNvCxnSpPr>
            <p:nvPr/>
          </p:nvCxnSpPr>
          <p:spPr bwMode="auto">
            <a:xfrm rot="16200000" flipH="1">
              <a:off x="3658394" y="3885406"/>
              <a:ext cx="45402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Connector 14"/>
            <p:cNvCxnSpPr>
              <a:cxnSpLocks noChangeShapeType="1"/>
              <a:stCxn id="61" idx="2"/>
            </p:cNvCxnSpPr>
            <p:nvPr/>
          </p:nvCxnSpPr>
          <p:spPr bwMode="auto">
            <a:xfrm flipH="1">
              <a:off x="3946526" y="2962335"/>
              <a:ext cx="272019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Connector 17"/>
            <p:cNvCxnSpPr>
              <a:cxnSpLocks noChangeShapeType="1"/>
              <a:stCxn id="61" idx="2"/>
            </p:cNvCxnSpPr>
            <p:nvPr/>
          </p:nvCxnSpPr>
          <p:spPr bwMode="auto">
            <a:xfrm>
              <a:off x="4218545" y="2962335"/>
              <a:ext cx="340755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Box 10"/>
            <p:cNvSpPr txBox="1">
              <a:spLocks noChangeArrowheads="1"/>
            </p:cNvSpPr>
            <p:nvPr/>
          </p:nvSpPr>
          <p:spPr bwMode="auto">
            <a:xfrm>
              <a:off x="4391025" y="4162425"/>
              <a:ext cx="15676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ProperNoun</a:t>
              </a:r>
            </a:p>
          </p:txBody>
        </p:sp>
        <p:cxnSp>
          <p:nvCxnSpPr>
            <p:cNvPr id="69" name="Straight Connector 13"/>
            <p:cNvCxnSpPr>
              <a:cxnSpLocks noChangeShapeType="1"/>
              <a:endCxn id="68" idx="0"/>
            </p:cNvCxnSpPr>
            <p:nvPr/>
          </p:nvCxnSpPr>
          <p:spPr bwMode="auto">
            <a:xfrm>
              <a:off x="4584700" y="3670300"/>
              <a:ext cx="590141" cy="49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6" name="Group 85"/>
          <p:cNvGrpSpPr/>
          <p:nvPr/>
        </p:nvGrpSpPr>
        <p:grpSpPr>
          <a:xfrm>
            <a:off x="6698481" y="1752600"/>
            <a:ext cx="2445519" cy="3710077"/>
            <a:chOff x="3513138" y="1816100"/>
            <a:chExt cx="2445519" cy="3710077"/>
          </a:xfrm>
        </p:grpSpPr>
        <p:sp>
          <p:nvSpPr>
            <p:cNvPr id="87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88" name="TextBox 4"/>
            <p:cNvSpPr txBox="1">
              <a:spLocks noChangeArrowheads="1"/>
            </p:cNvSpPr>
            <p:nvPr/>
          </p:nvSpPr>
          <p:spPr bwMode="auto">
            <a:xfrm>
              <a:off x="3886200" y="2562225"/>
              <a:ext cx="6646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89" name="Straight Connector 9"/>
            <p:cNvCxnSpPr>
              <a:cxnSpLocks noChangeShapeType="1"/>
              <a:stCxn id="87" idx="2"/>
              <a:endCxn id="88" idx="0"/>
            </p:cNvCxnSpPr>
            <p:nvPr/>
          </p:nvCxnSpPr>
          <p:spPr bwMode="auto">
            <a:xfrm flipH="1">
              <a:off x="4218545" y="2216210"/>
              <a:ext cx="13798" cy="346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TextBox 12"/>
            <p:cNvSpPr txBox="1">
              <a:spLocks noChangeArrowheads="1"/>
            </p:cNvSpPr>
            <p:nvPr/>
          </p:nvSpPr>
          <p:spPr bwMode="auto">
            <a:xfrm>
              <a:off x="3549650" y="3308350"/>
              <a:ext cx="1377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   NP</a:t>
              </a:r>
            </a:p>
          </p:txBody>
        </p:sp>
        <p:sp>
          <p:nvSpPr>
            <p:cNvPr id="91" name="TextBox 19"/>
            <p:cNvSpPr txBox="1">
              <a:spLocks noChangeArrowheads="1"/>
            </p:cNvSpPr>
            <p:nvPr/>
          </p:nvSpPr>
          <p:spPr bwMode="auto">
            <a:xfrm>
              <a:off x="3513138" y="4175125"/>
              <a:ext cx="7408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</a:t>
              </a:r>
            </a:p>
          </p:txBody>
        </p:sp>
        <p:cxnSp>
          <p:nvCxnSpPr>
            <p:cNvPr id="92" name="Straight Connector 21"/>
            <p:cNvCxnSpPr>
              <a:cxnSpLocks noChangeShapeType="1"/>
            </p:cNvCxnSpPr>
            <p:nvPr/>
          </p:nvCxnSpPr>
          <p:spPr bwMode="auto">
            <a:xfrm rot="16200000" flipH="1">
              <a:off x="3658394" y="3885406"/>
              <a:ext cx="45402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14"/>
            <p:cNvCxnSpPr>
              <a:cxnSpLocks noChangeShapeType="1"/>
              <a:stCxn id="88" idx="2"/>
            </p:cNvCxnSpPr>
            <p:nvPr/>
          </p:nvCxnSpPr>
          <p:spPr bwMode="auto">
            <a:xfrm flipH="1">
              <a:off x="3946526" y="2962335"/>
              <a:ext cx="272019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17"/>
            <p:cNvCxnSpPr>
              <a:cxnSpLocks noChangeShapeType="1"/>
              <a:stCxn id="88" idx="2"/>
            </p:cNvCxnSpPr>
            <p:nvPr/>
          </p:nvCxnSpPr>
          <p:spPr bwMode="auto">
            <a:xfrm>
              <a:off x="4218545" y="2962335"/>
              <a:ext cx="340755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TextBox 10"/>
            <p:cNvSpPr txBox="1">
              <a:spLocks noChangeArrowheads="1"/>
            </p:cNvSpPr>
            <p:nvPr/>
          </p:nvSpPr>
          <p:spPr bwMode="auto">
            <a:xfrm>
              <a:off x="4391025" y="4162425"/>
              <a:ext cx="15676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ProperNoun</a:t>
              </a:r>
            </a:p>
          </p:txBody>
        </p:sp>
        <p:cxnSp>
          <p:nvCxnSpPr>
            <p:cNvPr id="96" name="Straight Connector 13"/>
            <p:cNvCxnSpPr>
              <a:cxnSpLocks noChangeShapeType="1"/>
              <a:endCxn id="95" idx="0"/>
            </p:cNvCxnSpPr>
            <p:nvPr/>
          </p:nvCxnSpPr>
          <p:spPr bwMode="auto">
            <a:xfrm>
              <a:off x="4584700" y="3670300"/>
              <a:ext cx="590141" cy="49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7" name="Group 15"/>
            <p:cNvGrpSpPr>
              <a:grpSpLocks/>
            </p:cNvGrpSpPr>
            <p:nvPr/>
          </p:nvGrpSpPr>
          <p:grpSpPr bwMode="auto">
            <a:xfrm>
              <a:off x="4692648" y="4500563"/>
              <a:ext cx="612467" cy="1025614"/>
              <a:chOff x="4692315" y="4499810"/>
              <a:chExt cx="612484" cy="1025842"/>
            </a:xfrm>
          </p:grpSpPr>
          <p:sp>
            <p:nvSpPr>
              <p:cNvPr id="98" name="TextBox 16"/>
              <p:cNvSpPr txBox="1">
                <a:spLocks noChangeArrowheads="1"/>
              </p:cNvSpPr>
              <p:nvPr/>
            </p:nvSpPr>
            <p:spPr bwMode="auto">
              <a:xfrm>
                <a:off x="4808208" y="4499810"/>
                <a:ext cx="438750" cy="584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b="0" dirty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cxnSp>
            <p:nvCxnSpPr>
              <p:cNvPr id="99" name="Straight Connector 98"/>
              <p:cNvCxnSpPr>
                <a:cxnSpLocks noChangeShapeType="1"/>
                <a:stCxn id="98" idx="0"/>
              </p:cNvCxnSpPr>
              <p:nvPr/>
            </p:nvCxnSpPr>
            <p:spPr bwMode="auto">
              <a:xfrm flipH="1">
                <a:off x="5017171" y="4499810"/>
                <a:ext cx="10412" cy="6376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0" name="TextBox 20"/>
              <p:cNvSpPr txBox="1">
                <a:spLocks noChangeArrowheads="1"/>
              </p:cNvSpPr>
              <p:nvPr/>
            </p:nvSpPr>
            <p:spPr bwMode="auto">
              <a:xfrm>
                <a:off x="4692315" y="5125453"/>
                <a:ext cx="612484" cy="400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that</a:t>
                </a:r>
              </a:p>
            </p:txBody>
          </p:sp>
        </p:grpSp>
      </p:grpSp>
      <p:sp>
        <p:nvSpPr>
          <p:cNvPr id="102" name="Rectangle 101"/>
          <p:cNvSpPr/>
          <p:nvPr/>
        </p:nvSpPr>
        <p:spPr>
          <a:xfrm>
            <a:off x="6553200" y="1182469"/>
            <a:ext cx="2590800" cy="70788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ot"/>
          </a:ln>
        </p:spPr>
        <p:txBody>
          <a:bodyPr wrap="square" lIns="0" rIns="0">
            <a:spAutoFit/>
          </a:bodyPr>
          <a:lstStyle/>
          <a:p>
            <a:pPr eaLnBrk="1" hangingPunct="1"/>
            <a:r>
              <a:rPr lang="en-US" sz="1000" dirty="0" err="1"/>
              <a:t>Det</a:t>
            </a:r>
            <a:r>
              <a:rPr lang="en-US" sz="1000" dirty="0"/>
              <a:t> → the | a | that | this</a:t>
            </a:r>
          </a:p>
          <a:p>
            <a:pPr eaLnBrk="1" hangingPunct="1"/>
            <a:r>
              <a:rPr lang="en-US" sz="1000" dirty="0"/>
              <a:t>Noun → book | flight | meal | money</a:t>
            </a:r>
          </a:p>
          <a:p>
            <a:pPr eaLnBrk="1" hangingPunct="1"/>
            <a:r>
              <a:rPr lang="en-US" sz="1000" dirty="0"/>
              <a:t>Verb → book | include | </a:t>
            </a:r>
            <a:r>
              <a:rPr lang="en-US" sz="1000" dirty="0" smtClean="0"/>
              <a:t>prefer</a:t>
            </a:r>
          </a:p>
          <a:p>
            <a:pPr eaLnBrk="1" hangingPunct="1"/>
            <a:r>
              <a:rPr lang="en-US" sz="1000" dirty="0" smtClean="0"/>
              <a:t>Aux→ does</a:t>
            </a:r>
            <a:endParaRPr lang="en-US" sz="1000" dirty="0"/>
          </a:p>
        </p:txBody>
      </p:sp>
      <p:sp>
        <p:nvSpPr>
          <p:cNvPr id="70" name="Title 69"/>
          <p:cNvSpPr>
            <a:spLocks noGrp="1"/>
          </p:cNvSpPr>
          <p:nvPr>
            <p:ph type="title"/>
          </p:nvPr>
        </p:nvSpPr>
        <p:spPr>
          <a:xfrm>
            <a:off x="358775" y="273050"/>
            <a:ext cx="6877050" cy="838200"/>
          </a:xfrm>
        </p:spPr>
        <p:txBody>
          <a:bodyPr/>
          <a:lstStyle/>
          <a:p>
            <a:pPr algn="l"/>
            <a:r>
              <a:rPr lang="en-US" sz="3600"/>
              <a:t>Top Down Parsing: </a:t>
            </a:r>
            <a:br>
              <a:rPr lang="en-US" sz="3600"/>
            </a:br>
            <a:r>
              <a:rPr lang="en-US" sz="3600"/>
              <a:t>book that flight</a:t>
            </a:r>
          </a:p>
        </p:txBody>
      </p:sp>
      <p:sp>
        <p:nvSpPr>
          <p:cNvPr id="84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85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550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1918" y="304070"/>
            <a:ext cx="6877050" cy="838200"/>
          </a:xfrm>
        </p:spPr>
        <p:txBody>
          <a:bodyPr/>
          <a:lstStyle/>
          <a:p>
            <a:pPr algn="l"/>
            <a:r>
              <a:rPr lang="en-US" sz="3600" dirty="0"/>
              <a:t>Top Down Parsing</a:t>
            </a:r>
            <a:r>
              <a:rPr lang="en-US" sz="3600"/>
              <a:t>: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book </a:t>
            </a:r>
            <a:r>
              <a:rPr lang="en-US" sz="3600" dirty="0"/>
              <a:t>that flight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67600" y="6230097"/>
            <a:ext cx="1042988" cy="590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381000"/>
            <a:ext cx="36576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S → NP </a:t>
            </a:r>
            <a:r>
              <a:rPr lang="en-US" sz="1200" dirty="0" smtClean="0"/>
              <a:t>VP | </a:t>
            </a:r>
            <a:r>
              <a:rPr lang="en-US" sz="1200" dirty="0"/>
              <a:t>Aux NP </a:t>
            </a:r>
            <a:r>
              <a:rPr lang="en-US" sz="1200" dirty="0" smtClean="0"/>
              <a:t>VP | VP</a:t>
            </a:r>
            <a:endParaRPr lang="en-US" sz="1200" dirty="0"/>
          </a:p>
          <a:p>
            <a:r>
              <a:rPr lang="en-US" sz="1200" dirty="0" smtClean="0"/>
              <a:t>NP </a:t>
            </a:r>
            <a:r>
              <a:rPr lang="en-US" sz="1200" dirty="0"/>
              <a:t>→ </a:t>
            </a:r>
            <a:r>
              <a:rPr lang="en-US" sz="1200" dirty="0" smtClean="0"/>
              <a:t>Pronoun | </a:t>
            </a:r>
            <a:r>
              <a:rPr lang="en-US" sz="1200" dirty="0"/>
              <a:t>Proper-</a:t>
            </a:r>
            <a:r>
              <a:rPr lang="en-US" sz="1200" dirty="0" smtClean="0"/>
              <a:t>Noun | </a:t>
            </a:r>
            <a:r>
              <a:rPr lang="en-US" sz="1200" dirty="0" err="1"/>
              <a:t>Det</a:t>
            </a:r>
            <a:r>
              <a:rPr lang="en-US" sz="1200" dirty="0"/>
              <a:t> Nominal</a:t>
            </a:r>
          </a:p>
          <a:p>
            <a:r>
              <a:rPr lang="en-US" sz="1200" dirty="0" smtClean="0"/>
              <a:t>Nominal </a:t>
            </a:r>
            <a:r>
              <a:rPr lang="en-US" sz="1200" dirty="0"/>
              <a:t>→ </a:t>
            </a:r>
            <a:r>
              <a:rPr lang="en-US" sz="1200" dirty="0" smtClean="0"/>
              <a:t>Noun | Nominal Noun | </a:t>
            </a:r>
            <a:r>
              <a:rPr lang="en-US" sz="1200" dirty="0"/>
              <a:t>Nominal PP</a:t>
            </a:r>
          </a:p>
          <a:p>
            <a:r>
              <a:rPr lang="en-US" sz="1200" dirty="0"/>
              <a:t>VP → </a:t>
            </a:r>
            <a:r>
              <a:rPr lang="en-US" sz="1200" dirty="0" smtClean="0"/>
              <a:t>Verb |</a:t>
            </a:r>
            <a:r>
              <a:rPr lang="en-US" sz="1200" dirty="0"/>
              <a:t> </a:t>
            </a:r>
            <a:r>
              <a:rPr lang="en-US" sz="1200" dirty="0" smtClean="0"/>
              <a:t>Verb NP | VP </a:t>
            </a:r>
            <a:r>
              <a:rPr lang="en-US" sz="1200" dirty="0"/>
              <a:t>PP</a:t>
            </a:r>
          </a:p>
          <a:p>
            <a:r>
              <a:rPr lang="en-US" sz="1200" dirty="0"/>
              <a:t>PP → Prep NP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2400" y="1371600"/>
            <a:ext cx="2473648" cy="2289502"/>
            <a:chOff x="3513138" y="1816100"/>
            <a:chExt cx="3663233" cy="2858588"/>
          </a:xfrm>
        </p:grpSpPr>
        <p:sp>
          <p:nvSpPr>
            <p:cNvPr id="22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526810" cy="49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3" name="TextBox 4"/>
            <p:cNvSpPr txBox="1">
              <a:spLocks noChangeArrowheads="1"/>
            </p:cNvSpPr>
            <p:nvPr/>
          </p:nvSpPr>
          <p:spPr bwMode="auto">
            <a:xfrm>
              <a:off x="3886200" y="2562225"/>
              <a:ext cx="984341" cy="49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24" name="Straight Connector 9"/>
            <p:cNvCxnSpPr>
              <a:cxnSpLocks noChangeShapeType="1"/>
              <a:stCxn id="22" idx="2"/>
              <a:endCxn id="23" idx="0"/>
            </p:cNvCxnSpPr>
            <p:nvPr/>
          </p:nvCxnSpPr>
          <p:spPr bwMode="auto">
            <a:xfrm>
              <a:off x="4317880" y="2315663"/>
              <a:ext cx="60490" cy="246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Box 12"/>
            <p:cNvSpPr txBox="1">
              <a:spLocks noChangeArrowheads="1"/>
            </p:cNvSpPr>
            <p:nvPr/>
          </p:nvSpPr>
          <p:spPr bwMode="auto">
            <a:xfrm>
              <a:off x="3549650" y="3308350"/>
              <a:ext cx="2039795" cy="49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   NP</a:t>
              </a:r>
            </a:p>
          </p:txBody>
        </p: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3513138" y="4175125"/>
              <a:ext cx="1097102" cy="49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</a:t>
              </a:r>
            </a:p>
          </p:txBody>
        </p:sp>
        <p:cxnSp>
          <p:nvCxnSpPr>
            <p:cNvPr id="27" name="Straight Connector 21"/>
            <p:cNvCxnSpPr>
              <a:cxnSpLocks noChangeShapeType="1"/>
            </p:cNvCxnSpPr>
            <p:nvPr/>
          </p:nvCxnSpPr>
          <p:spPr bwMode="auto">
            <a:xfrm rot="16200000" flipH="1">
              <a:off x="3658394" y="3885406"/>
              <a:ext cx="45402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14"/>
            <p:cNvCxnSpPr>
              <a:cxnSpLocks noChangeShapeType="1"/>
              <a:stCxn id="23" idx="2"/>
            </p:cNvCxnSpPr>
            <p:nvPr/>
          </p:nvCxnSpPr>
          <p:spPr bwMode="auto">
            <a:xfrm flipH="1">
              <a:off x="3946526" y="3061788"/>
              <a:ext cx="431845" cy="330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17"/>
            <p:cNvCxnSpPr>
              <a:cxnSpLocks noChangeShapeType="1"/>
              <a:stCxn id="23" idx="2"/>
            </p:cNvCxnSpPr>
            <p:nvPr/>
          </p:nvCxnSpPr>
          <p:spPr bwMode="auto">
            <a:xfrm>
              <a:off x="4378370" y="3061788"/>
              <a:ext cx="180929" cy="330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10"/>
            <p:cNvSpPr txBox="1">
              <a:spLocks noChangeArrowheads="1"/>
            </p:cNvSpPr>
            <p:nvPr/>
          </p:nvSpPr>
          <p:spPr bwMode="auto">
            <a:xfrm>
              <a:off x="4391025" y="4162425"/>
              <a:ext cx="2785346" cy="49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Det     Nominal</a:t>
              </a:r>
            </a:p>
          </p:txBody>
        </p:sp>
        <p:cxnSp>
          <p:nvCxnSpPr>
            <p:cNvPr id="31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4349750" y="3905250"/>
              <a:ext cx="541338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Connector 18"/>
            <p:cNvCxnSpPr>
              <a:cxnSpLocks noChangeShapeType="1"/>
            </p:cNvCxnSpPr>
            <p:nvPr/>
          </p:nvCxnSpPr>
          <p:spPr bwMode="auto">
            <a:xfrm>
              <a:off x="4584700" y="3621088"/>
              <a:ext cx="830263" cy="577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32"/>
          <p:cNvGrpSpPr/>
          <p:nvPr/>
        </p:nvGrpSpPr>
        <p:grpSpPr>
          <a:xfrm>
            <a:off x="533400" y="3657600"/>
            <a:ext cx="2523049" cy="2907344"/>
            <a:chOff x="3513138" y="1816100"/>
            <a:chExt cx="3448975" cy="3725853"/>
          </a:xfrm>
        </p:grpSpPr>
        <p:sp>
          <p:nvSpPr>
            <p:cNvPr id="34" name="TextBox 2"/>
            <p:cNvSpPr txBox="1">
              <a:spLocks noChangeArrowheads="1"/>
            </p:cNvSpPr>
            <p:nvPr/>
          </p:nvSpPr>
          <p:spPr bwMode="auto">
            <a:xfrm>
              <a:off x="4054474" y="1816100"/>
              <a:ext cx="486287" cy="51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5" name="TextBox 4"/>
            <p:cNvSpPr txBox="1">
              <a:spLocks noChangeArrowheads="1"/>
            </p:cNvSpPr>
            <p:nvPr/>
          </p:nvSpPr>
          <p:spPr bwMode="auto">
            <a:xfrm>
              <a:off x="3886200" y="2562226"/>
              <a:ext cx="908623" cy="51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36" name="Straight Connector 9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4297618" y="2328854"/>
              <a:ext cx="42893" cy="233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12"/>
            <p:cNvSpPr txBox="1">
              <a:spLocks noChangeArrowheads="1"/>
            </p:cNvSpPr>
            <p:nvPr/>
          </p:nvSpPr>
          <p:spPr bwMode="auto">
            <a:xfrm>
              <a:off x="3549650" y="3308350"/>
              <a:ext cx="1882888" cy="51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Verb    NP</a:t>
              </a:r>
            </a:p>
          </p:txBody>
        </p:sp>
        <p:sp>
          <p:nvSpPr>
            <p:cNvPr id="38" name="TextBox 19"/>
            <p:cNvSpPr txBox="1">
              <a:spLocks noChangeArrowheads="1"/>
            </p:cNvSpPr>
            <p:nvPr/>
          </p:nvSpPr>
          <p:spPr bwMode="auto">
            <a:xfrm>
              <a:off x="3513138" y="4175125"/>
              <a:ext cx="1012709" cy="51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</a:t>
              </a:r>
            </a:p>
          </p:txBody>
        </p:sp>
        <p:cxnSp>
          <p:nvCxnSpPr>
            <p:cNvPr id="39" name="Straight Connector 21"/>
            <p:cNvCxnSpPr>
              <a:cxnSpLocks noChangeShapeType="1"/>
            </p:cNvCxnSpPr>
            <p:nvPr/>
          </p:nvCxnSpPr>
          <p:spPr bwMode="auto">
            <a:xfrm rot="16200000" flipH="1">
              <a:off x="3658394" y="3885406"/>
              <a:ext cx="45402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14"/>
            <p:cNvCxnSpPr>
              <a:cxnSpLocks noChangeShapeType="1"/>
              <a:stCxn id="35" idx="2"/>
            </p:cNvCxnSpPr>
            <p:nvPr/>
          </p:nvCxnSpPr>
          <p:spPr bwMode="auto">
            <a:xfrm flipH="1">
              <a:off x="3946525" y="3074979"/>
              <a:ext cx="393986" cy="317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17"/>
            <p:cNvCxnSpPr>
              <a:cxnSpLocks noChangeShapeType="1"/>
              <a:stCxn id="35" idx="2"/>
            </p:cNvCxnSpPr>
            <p:nvPr/>
          </p:nvCxnSpPr>
          <p:spPr bwMode="auto">
            <a:xfrm>
              <a:off x="4340511" y="3074979"/>
              <a:ext cx="218788" cy="317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Box 10"/>
            <p:cNvSpPr txBox="1">
              <a:spLocks noChangeArrowheads="1"/>
            </p:cNvSpPr>
            <p:nvPr/>
          </p:nvSpPr>
          <p:spPr bwMode="auto">
            <a:xfrm>
              <a:off x="4391025" y="4162425"/>
              <a:ext cx="2571088" cy="51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 err="1">
                  <a:latin typeface="Arial"/>
                  <a:cs typeface="Arial"/>
                </a:rPr>
                <a:t>Det</a:t>
              </a:r>
              <a:r>
                <a:rPr lang="en-US" b="0" dirty="0">
                  <a:latin typeface="Arial"/>
                  <a:cs typeface="Arial"/>
                </a:rPr>
                <a:t>     Nominal</a:t>
              </a:r>
            </a:p>
          </p:txBody>
        </p:sp>
        <p:cxnSp>
          <p:nvCxnSpPr>
            <p:cNvPr id="43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4349750" y="3905250"/>
              <a:ext cx="541338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18"/>
            <p:cNvCxnSpPr>
              <a:cxnSpLocks noChangeShapeType="1"/>
            </p:cNvCxnSpPr>
            <p:nvPr/>
          </p:nvCxnSpPr>
          <p:spPr bwMode="auto">
            <a:xfrm>
              <a:off x="4584700" y="3621088"/>
              <a:ext cx="830263" cy="577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15"/>
            <p:cNvSpPr txBox="1">
              <a:spLocks noChangeArrowheads="1"/>
            </p:cNvSpPr>
            <p:nvPr/>
          </p:nvSpPr>
          <p:spPr bwMode="auto">
            <a:xfrm>
              <a:off x="4391025" y="5029199"/>
              <a:ext cx="837234" cy="51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that</a:t>
              </a:r>
            </a:p>
          </p:txBody>
        </p:sp>
        <p:cxnSp>
          <p:nvCxnSpPr>
            <p:cNvPr id="46" name="Straight Connector 20"/>
            <p:cNvCxnSpPr>
              <a:cxnSpLocks noChangeShapeType="1"/>
              <a:endCxn id="45" idx="0"/>
            </p:cNvCxnSpPr>
            <p:nvPr/>
          </p:nvCxnSpPr>
          <p:spPr bwMode="auto">
            <a:xfrm>
              <a:off x="4703763" y="4524375"/>
              <a:ext cx="10588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2" name="Group 61"/>
          <p:cNvGrpSpPr/>
          <p:nvPr/>
        </p:nvGrpSpPr>
        <p:grpSpPr>
          <a:xfrm>
            <a:off x="2743200" y="1447800"/>
            <a:ext cx="2547749" cy="3044023"/>
            <a:chOff x="3513138" y="1816100"/>
            <a:chExt cx="3353751" cy="3713968"/>
          </a:xfrm>
        </p:grpSpPr>
        <p:sp>
          <p:nvSpPr>
            <p:cNvPr id="47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468276" cy="48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8" name="TextBox 4"/>
            <p:cNvSpPr txBox="1">
              <a:spLocks noChangeArrowheads="1"/>
            </p:cNvSpPr>
            <p:nvPr/>
          </p:nvSpPr>
          <p:spPr bwMode="auto">
            <a:xfrm>
              <a:off x="3886201" y="2562225"/>
              <a:ext cx="874970" cy="48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49" name="Straight Connector 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288613" y="2304268"/>
              <a:ext cx="35073" cy="2579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12"/>
            <p:cNvSpPr txBox="1">
              <a:spLocks noChangeArrowheads="1"/>
            </p:cNvSpPr>
            <p:nvPr/>
          </p:nvSpPr>
          <p:spPr bwMode="auto">
            <a:xfrm>
              <a:off x="3549650" y="3308350"/>
              <a:ext cx="1813152" cy="48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   NP</a:t>
              </a:r>
            </a:p>
          </p:txBody>
        </p:sp>
        <p:sp>
          <p:nvSpPr>
            <p:cNvPr id="51" name="TextBox 19"/>
            <p:cNvSpPr txBox="1">
              <a:spLocks noChangeArrowheads="1"/>
            </p:cNvSpPr>
            <p:nvPr/>
          </p:nvSpPr>
          <p:spPr bwMode="auto">
            <a:xfrm>
              <a:off x="3513138" y="4175125"/>
              <a:ext cx="975202" cy="48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</a:t>
              </a:r>
            </a:p>
          </p:txBody>
        </p:sp>
        <p:cxnSp>
          <p:nvCxnSpPr>
            <p:cNvPr id="52" name="Straight Connector 21"/>
            <p:cNvCxnSpPr>
              <a:cxnSpLocks noChangeShapeType="1"/>
            </p:cNvCxnSpPr>
            <p:nvPr/>
          </p:nvCxnSpPr>
          <p:spPr bwMode="auto">
            <a:xfrm rot="16200000" flipH="1">
              <a:off x="3658394" y="3885406"/>
              <a:ext cx="45402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4"/>
            <p:cNvCxnSpPr>
              <a:cxnSpLocks noChangeShapeType="1"/>
              <a:stCxn id="48" idx="2"/>
            </p:cNvCxnSpPr>
            <p:nvPr/>
          </p:nvCxnSpPr>
          <p:spPr bwMode="auto">
            <a:xfrm flipH="1">
              <a:off x="3946527" y="3050393"/>
              <a:ext cx="377159" cy="3420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17"/>
            <p:cNvCxnSpPr>
              <a:cxnSpLocks noChangeShapeType="1"/>
              <a:stCxn id="48" idx="2"/>
            </p:cNvCxnSpPr>
            <p:nvPr/>
          </p:nvCxnSpPr>
          <p:spPr bwMode="auto">
            <a:xfrm>
              <a:off x="4323686" y="3050393"/>
              <a:ext cx="235614" cy="3420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Box 10"/>
            <p:cNvSpPr txBox="1">
              <a:spLocks noChangeArrowheads="1"/>
            </p:cNvSpPr>
            <p:nvPr/>
          </p:nvSpPr>
          <p:spPr bwMode="auto">
            <a:xfrm>
              <a:off x="4391025" y="4162424"/>
              <a:ext cx="2475864" cy="48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Det     Nominal</a:t>
              </a:r>
            </a:p>
          </p:txBody>
        </p:sp>
        <p:cxnSp>
          <p:nvCxnSpPr>
            <p:cNvPr id="56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4349750" y="3905250"/>
              <a:ext cx="541338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18"/>
            <p:cNvCxnSpPr>
              <a:cxnSpLocks noChangeShapeType="1"/>
            </p:cNvCxnSpPr>
            <p:nvPr/>
          </p:nvCxnSpPr>
          <p:spPr bwMode="auto">
            <a:xfrm>
              <a:off x="4584700" y="3621088"/>
              <a:ext cx="830263" cy="577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Box 15"/>
            <p:cNvSpPr txBox="1">
              <a:spLocks noChangeArrowheads="1"/>
            </p:cNvSpPr>
            <p:nvPr/>
          </p:nvSpPr>
          <p:spPr bwMode="auto">
            <a:xfrm>
              <a:off x="4391025" y="5029200"/>
              <a:ext cx="806226" cy="48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that</a:t>
              </a:r>
            </a:p>
          </p:txBody>
        </p:sp>
        <p:cxnSp>
          <p:nvCxnSpPr>
            <p:cNvPr id="59" name="Straight Connector 20"/>
            <p:cNvCxnSpPr>
              <a:cxnSpLocks noChangeShapeType="1"/>
              <a:endCxn id="58" idx="0"/>
            </p:cNvCxnSpPr>
            <p:nvPr/>
          </p:nvCxnSpPr>
          <p:spPr bwMode="auto">
            <a:xfrm>
              <a:off x="4703762" y="4524376"/>
              <a:ext cx="90377" cy="504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Box 16"/>
            <p:cNvSpPr txBox="1">
              <a:spLocks noChangeArrowheads="1"/>
            </p:cNvSpPr>
            <p:nvPr/>
          </p:nvSpPr>
          <p:spPr bwMode="auto">
            <a:xfrm>
              <a:off x="5173664" y="5041900"/>
              <a:ext cx="1050211" cy="48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61" name="Straight Connector 23"/>
            <p:cNvCxnSpPr>
              <a:cxnSpLocks noChangeShapeType="1"/>
            </p:cNvCxnSpPr>
            <p:nvPr/>
          </p:nvCxnSpPr>
          <p:spPr bwMode="auto">
            <a:xfrm rot="5400000">
              <a:off x="5137150" y="4787901"/>
              <a:ext cx="638175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Group 62"/>
          <p:cNvGrpSpPr/>
          <p:nvPr/>
        </p:nvGrpSpPr>
        <p:grpSpPr>
          <a:xfrm>
            <a:off x="5638800" y="1752600"/>
            <a:ext cx="2843890" cy="4491098"/>
            <a:chOff x="3513138" y="1816100"/>
            <a:chExt cx="2843890" cy="4491098"/>
          </a:xfrm>
        </p:grpSpPr>
        <p:sp>
          <p:nvSpPr>
            <p:cNvPr id="64" name="TextBox 2"/>
            <p:cNvSpPr txBox="1">
              <a:spLocks noChangeArrowheads="1"/>
            </p:cNvSpPr>
            <p:nvPr/>
          </p:nvSpPr>
          <p:spPr bwMode="auto">
            <a:xfrm>
              <a:off x="4054475" y="181610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65" name="TextBox 4"/>
            <p:cNvSpPr txBox="1">
              <a:spLocks noChangeArrowheads="1"/>
            </p:cNvSpPr>
            <p:nvPr/>
          </p:nvSpPr>
          <p:spPr bwMode="auto">
            <a:xfrm>
              <a:off x="3886200" y="2562225"/>
              <a:ext cx="6646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/>
                  <a:cs typeface="Arial"/>
                </a:rPr>
                <a:t>  VP</a:t>
              </a:r>
            </a:p>
          </p:txBody>
        </p:sp>
        <p:cxnSp>
          <p:nvCxnSpPr>
            <p:cNvPr id="66" name="Straight Connector 9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 flipH="1">
              <a:off x="4218545" y="2216210"/>
              <a:ext cx="13798" cy="346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Box 12"/>
            <p:cNvSpPr txBox="1">
              <a:spLocks noChangeArrowheads="1"/>
            </p:cNvSpPr>
            <p:nvPr/>
          </p:nvSpPr>
          <p:spPr bwMode="auto">
            <a:xfrm>
              <a:off x="3549650" y="3308350"/>
              <a:ext cx="1377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/>
                  <a:cs typeface="Arial"/>
                </a:rPr>
                <a:t>Verb    NP</a:t>
              </a:r>
            </a:p>
          </p:txBody>
        </p:sp>
        <p:sp>
          <p:nvSpPr>
            <p:cNvPr id="68" name="TextBox 19"/>
            <p:cNvSpPr txBox="1">
              <a:spLocks noChangeArrowheads="1"/>
            </p:cNvSpPr>
            <p:nvPr/>
          </p:nvSpPr>
          <p:spPr bwMode="auto">
            <a:xfrm>
              <a:off x="3513138" y="4175125"/>
              <a:ext cx="80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/>
                  <a:cs typeface="Arial"/>
                </a:rPr>
                <a:t>book</a:t>
              </a:r>
            </a:p>
          </p:txBody>
        </p:sp>
        <p:cxnSp>
          <p:nvCxnSpPr>
            <p:cNvPr id="69" name="Straight Connector 21"/>
            <p:cNvCxnSpPr>
              <a:cxnSpLocks noChangeShapeType="1"/>
            </p:cNvCxnSpPr>
            <p:nvPr/>
          </p:nvCxnSpPr>
          <p:spPr bwMode="auto">
            <a:xfrm rot="16200000" flipH="1">
              <a:off x="3658394" y="3885406"/>
              <a:ext cx="45402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Connector 14"/>
            <p:cNvCxnSpPr>
              <a:cxnSpLocks noChangeShapeType="1"/>
              <a:stCxn id="65" idx="2"/>
            </p:cNvCxnSpPr>
            <p:nvPr/>
          </p:nvCxnSpPr>
          <p:spPr bwMode="auto">
            <a:xfrm flipH="1">
              <a:off x="3946526" y="2962335"/>
              <a:ext cx="272019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17"/>
            <p:cNvCxnSpPr>
              <a:cxnSpLocks noChangeShapeType="1"/>
              <a:stCxn id="65" idx="2"/>
            </p:cNvCxnSpPr>
            <p:nvPr/>
          </p:nvCxnSpPr>
          <p:spPr bwMode="auto">
            <a:xfrm>
              <a:off x="4218545" y="2962335"/>
              <a:ext cx="340755" cy="430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10"/>
            <p:cNvSpPr txBox="1">
              <a:spLocks noChangeArrowheads="1"/>
            </p:cNvSpPr>
            <p:nvPr/>
          </p:nvSpPr>
          <p:spPr bwMode="auto">
            <a:xfrm>
              <a:off x="4391025" y="4162425"/>
              <a:ext cx="196600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/>
                  <a:cs typeface="Arial"/>
                </a:rPr>
                <a:t>Det     Nominal</a:t>
              </a:r>
            </a:p>
          </p:txBody>
        </p:sp>
        <p:cxnSp>
          <p:nvCxnSpPr>
            <p:cNvPr id="73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4349750" y="3905250"/>
              <a:ext cx="541338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18"/>
            <p:cNvCxnSpPr>
              <a:cxnSpLocks noChangeShapeType="1"/>
            </p:cNvCxnSpPr>
            <p:nvPr/>
          </p:nvCxnSpPr>
          <p:spPr bwMode="auto">
            <a:xfrm>
              <a:off x="4584700" y="3621088"/>
              <a:ext cx="830263" cy="577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TextBox 15"/>
            <p:cNvSpPr txBox="1">
              <a:spLocks noChangeArrowheads="1"/>
            </p:cNvSpPr>
            <p:nvPr/>
          </p:nvSpPr>
          <p:spPr bwMode="auto">
            <a:xfrm>
              <a:off x="4391025" y="5029200"/>
              <a:ext cx="6547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/>
                  <a:cs typeface="Arial"/>
                </a:rPr>
                <a:t>that</a:t>
              </a:r>
            </a:p>
          </p:txBody>
        </p:sp>
        <p:cxnSp>
          <p:nvCxnSpPr>
            <p:cNvPr id="76" name="Straight Connector 20"/>
            <p:cNvCxnSpPr>
              <a:cxnSpLocks noChangeShapeType="1"/>
              <a:endCxn id="75" idx="0"/>
            </p:cNvCxnSpPr>
            <p:nvPr/>
          </p:nvCxnSpPr>
          <p:spPr bwMode="auto">
            <a:xfrm>
              <a:off x="4703763" y="4524375"/>
              <a:ext cx="14661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Box 16"/>
            <p:cNvSpPr txBox="1">
              <a:spLocks noChangeArrowheads="1"/>
            </p:cNvSpPr>
            <p:nvPr/>
          </p:nvSpPr>
          <p:spPr bwMode="auto">
            <a:xfrm>
              <a:off x="5173663" y="5041900"/>
              <a:ext cx="8398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78" name="Straight Connector 23"/>
            <p:cNvCxnSpPr>
              <a:cxnSpLocks noChangeShapeType="1"/>
            </p:cNvCxnSpPr>
            <p:nvPr/>
          </p:nvCxnSpPr>
          <p:spPr bwMode="auto">
            <a:xfrm rot="5400000">
              <a:off x="5137150" y="4787901"/>
              <a:ext cx="638175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Box 22"/>
            <p:cNvSpPr txBox="1">
              <a:spLocks noChangeArrowheads="1"/>
            </p:cNvSpPr>
            <p:nvPr/>
          </p:nvSpPr>
          <p:spPr bwMode="auto">
            <a:xfrm>
              <a:off x="5160963" y="5907088"/>
              <a:ext cx="8113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/>
                  <a:cs typeface="Arial"/>
                </a:rPr>
                <a:t>flight</a:t>
              </a:r>
            </a:p>
          </p:txBody>
        </p:sp>
        <p:cxnSp>
          <p:nvCxnSpPr>
            <p:cNvPr id="80" name="Straight Connector 25"/>
            <p:cNvCxnSpPr>
              <a:cxnSpLocks noChangeShapeType="1"/>
              <a:stCxn id="77" idx="2"/>
              <a:endCxn id="79" idx="0"/>
            </p:cNvCxnSpPr>
            <p:nvPr/>
          </p:nvCxnSpPr>
          <p:spPr bwMode="auto">
            <a:xfrm flipH="1">
              <a:off x="5566633" y="5442010"/>
              <a:ext cx="26977" cy="465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" name="Rectangle 81"/>
          <p:cNvSpPr/>
          <p:nvPr/>
        </p:nvSpPr>
        <p:spPr>
          <a:xfrm>
            <a:off x="6553200" y="1182469"/>
            <a:ext cx="2590800" cy="70788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ot"/>
          </a:ln>
        </p:spPr>
        <p:txBody>
          <a:bodyPr wrap="square" lIns="0" rIns="0">
            <a:spAutoFit/>
          </a:bodyPr>
          <a:lstStyle/>
          <a:p>
            <a:pPr eaLnBrk="1" hangingPunct="1"/>
            <a:r>
              <a:rPr lang="en-US" sz="1000" dirty="0" err="1"/>
              <a:t>Det</a:t>
            </a:r>
            <a:r>
              <a:rPr lang="en-US" sz="1000" dirty="0"/>
              <a:t> → the | a | that | this</a:t>
            </a:r>
          </a:p>
          <a:p>
            <a:pPr eaLnBrk="1" hangingPunct="1"/>
            <a:r>
              <a:rPr lang="en-US" sz="1000" dirty="0"/>
              <a:t>Noun → book | flight | meal | money</a:t>
            </a:r>
          </a:p>
          <a:p>
            <a:pPr eaLnBrk="1" hangingPunct="1"/>
            <a:r>
              <a:rPr lang="en-US" sz="1000" dirty="0"/>
              <a:t>Verb → book | include | </a:t>
            </a:r>
            <a:r>
              <a:rPr lang="en-US" sz="1000" dirty="0" smtClean="0"/>
              <a:t>prefer</a:t>
            </a:r>
          </a:p>
          <a:p>
            <a:pPr eaLnBrk="1" hangingPunct="1"/>
            <a:r>
              <a:rPr lang="en-US" sz="1000" dirty="0" smtClean="0"/>
              <a:t>Aux→ does</a:t>
            </a:r>
            <a:endParaRPr lang="en-US" sz="1000" dirty="0"/>
          </a:p>
        </p:txBody>
      </p:sp>
      <p:sp>
        <p:nvSpPr>
          <p:cNvPr id="8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83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9596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62800" y="2057400"/>
            <a:ext cx="1905000" cy="514350"/>
          </a:xfrm>
        </p:spPr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95800" y="5943600"/>
            <a:ext cx="46482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19600" y="1447800"/>
            <a:ext cx="3655756" cy="2690592"/>
            <a:chOff x="2887663" y="2824163"/>
            <a:chExt cx="3821534" cy="2858754"/>
          </a:xfrm>
        </p:grpSpPr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2984500" y="5257800"/>
              <a:ext cx="3724697" cy="425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             that             flight</a:t>
              </a:r>
            </a:p>
          </p:txBody>
        </p:sp>
        <p:sp>
          <p:nvSpPr>
            <p:cNvPr id="19" name="TextBox 5"/>
            <p:cNvSpPr txBox="1">
              <a:spLocks noChangeArrowheads="1"/>
            </p:cNvSpPr>
            <p:nvPr/>
          </p:nvSpPr>
          <p:spPr bwMode="auto">
            <a:xfrm>
              <a:off x="3008313" y="4608513"/>
              <a:ext cx="833994" cy="425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20" name="Straight Connector 7"/>
            <p:cNvCxnSpPr>
              <a:cxnSpLocks noChangeShapeType="1"/>
              <a:stCxn id="19" idx="2"/>
            </p:cNvCxnSpPr>
            <p:nvPr/>
          </p:nvCxnSpPr>
          <p:spPr bwMode="auto">
            <a:xfrm flipH="1">
              <a:off x="3405188" y="5033630"/>
              <a:ext cx="20122" cy="355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9"/>
            <p:cNvCxnSpPr>
              <a:cxnSpLocks noChangeShapeType="1"/>
            </p:cNvCxnSpPr>
            <p:nvPr/>
          </p:nvCxnSpPr>
          <p:spPr bwMode="auto">
            <a:xfrm rot="16200000" flipH="1" flipV="1">
              <a:off x="3079750" y="4306888"/>
              <a:ext cx="638175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Box 12"/>
            <p:cNvSpPr txBox="1">
              <a:spLocks noChangeArrowheads="1"/>
            </p:cNvSpPr>
            <p:nvPr/>
          </p:nvSpPr>
          <p:spPr bwMode="auto">
            <a:xfrm>
              <a:off x="2887663" y="3597275"/>
              <a:ext cx="2338845" cy="425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       Noun</a:t>
              </a:r>
            </a:p>
          </p:txBody>
        </p:sp>
        <p:sp>
          <p:nvSpPr>
            <p:cNvPr id="23" name="TextBox 8"/>
            <p:cNvSpPr txBox="1">
              <a:spLocks noChangeArrowheads="1"/>
            </p:cNvSpPr>
            <p:nvPr/>
          </p:nvSpPr>
          <p:spPr bwMode="auto">
            <a:xfrm>
              <a:off x="3557588" y="2824163"/>
              <a:ext cx="1176463" cy="425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</a:t>
              </a:r>
            </a:p>
          </p:txBody>
        </p:sp>
        <p:cxnSp>
          <p:nvCxnSpPr>
            <p:cNvPr id="24" name="Straight Connector 11"/>
            <p:cNvCxnSpPr>
              <a:cxnSpLocks noChangeShapeType="1"/>
              <a:stCxn id="23" idx="2"/>
            </p:cNvCxnSpPr>
            <p:nvPr/>
          </p:nvCxnSpPr>
          <p:spPr bwMode="auto">
            <a:xfrm flipH="1">
              <a:off x="3500439" y="3249280"/>
              <a:ext cx="645381" cy="432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14"/>
            <p:cNvCxnSpPr>
              <a:cxnSpLocks noChangeShapeType="1"/>
              <a:stCxn id="23" idx="2"/>
            </p:cNvCxnSpPr>
            <p:nvPr/>
          </p:nvCxnSpPr>
          <p:spPr bwMode="auto">
            <a:xfrm>
              <a:off x="4145820" y="3249280"/>
              <a:ext cx="523019" cy="4559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/>
          <p:cNvGrpSpPr/>
          <p:nvPr/>
        </p:nvGrpSpPr>
        <p:grpSpPr>
          <a:xfrm>
            <a:off x="4800600" y="4038600"/>
            <a:ext cx="3509039" cy="2702863"/>
            <a:chOff x="2887663" y="2824163"/>
            <a:chExt cx="3842406" cy="2856489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2984500" y="5257800"/>
              <a:ext cx="3745569" cy="422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 smtClean="0">
                  <a:latin typeface="Arial"/>
                  <a:cs typeface="Arial"/>
                </a:rPr>
                <a:t>book          </a:t>
              </a:r>
              <a:r>
                <a:rPr lang="en-US" b="0" dirty="0">
                  <a:latin typeface="Arial"/>
                  <a:cs typeface="Arial"/>
                </a:rPr>
                <a:t>that             flight</a:t>
              </a:r>
            </a:p>
          </p:txBody>
        </p:sp>
        <p:sp>
          <p:nvSpPr>
            <p:cNvPr id="28" name="TextBox 5"/>
            <p:cNvSpPr txBox="1">
              <a:spLocks noChangeArrowheads="1"/>
            </p:cNvSpPr>
            <p:nvPr/>
          </p:nvSpPr>
          <p:spPr bwMode="auto">
            <a:xfrm>
              <a:off x="3008313" y="4608513"/>
              <a:ext cx="873609" cy="422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29" name="Straight Connector 7"/>
            <p:cNvCxnSpPr>
              <a:cxnSpLocks noChangeShapeType="1"/>
              <a:stCxn id="28" idx="2"/>
            </p:cNvCxnSpPr>
            <p:nvPr/>
          </p:nvCxnSpPr>
          <p:spPr bwMode="auto">
            <a:xfrm flipH="1">
              <a:off x="3405189" y="5031364"/>
              <a:ext cx="39929" cy="358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9"/>
            <p:cNvCxnSpPr>
              <a:cxnSpLocks noChangeShapeType="1"/>
            </p:cNvCxnSpPr>
            <p:nvPr/>
          </p:nvCxnSpPr>
          <p:spPr bwMode="auto">
            <a:xfrm rot="16200000" flipH="1" flipV="1">
              <a:off x="3079750" y="4306888"/>
              <a:ext cx="638175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12"/>
            <p:cNvSpPr txBox="1">
              <a:spLocks noChangeArrowheads="1"/>
            </p:cNvSpPr>
            <p:nvPr/>
          </p:nvSpPr>
          <p:spPr bwMode="auto">
            <a:xfrm>
              <a:off x="2887663" y="3597275"/>
              <a:ext cx="2449943" cy="422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       Noun</a:t>
              </a:r>
            </a:p>
          </p:txBody>
        </p:sp>
        <p:sp>
          <p:nvSpPr>
            <p:cNvPr id="32" name="TextBox 8"/>
            <p:cNvSpPr txBox="1">
              <a:spLocks noChangeArrowheads="1"/>
            </p:cNvSpPr>
            <p:nvPr/>
          </p:nvSpPr>
          <p:spPr bwMode="auto">
            <a:xfrm>
              <a:off x="3557588" y="2824163"/>
              <a:ext cx="1232346" cy="422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</a:t>
              </a:r>
            </a:p>
          </p:txBody>
        </p:sp>
        <p:cxnSp>
          <p:nvCxnSpPr>
            <p:cNvPr id="33" name="Straight Connector 11"/>
            <p:cNvCxnSpPr>
              <a:cxnSpLocks noChangeShapeType="1"/>
              <a:stCxn id="32" idx="2"/>
            </p:cNvCxnSpPr>
            <p:nvPr/>
          </p:nvCxnSpPr>
          <p:spPr bwMode="auto">
            <a:xfrm flipH="1">
              <a:off x="3500440" y="3247015"/>
              <a:ext cx="673321" cy="434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14"/>
            <p:cNvCxnSpPr>
              <a:cxnSpLocks noChangeShapeType="1"/>
              <a:stCxn id="32" idx="2"/>
            </p:cNvCxnSpPr>
            <p:nvPr/>
          </p:nvCxnSpPr>
          <p:spPr bwMode="auto">
            <a:xfrm>
              <a:off x="4173761" y="3247015"/>
              <a:ext cx="495077" cy="458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" name="Group 13"/>
            <p:cNvGrpSpPr>
              <a:grpSpLocks/>
            </p:cNvGrpSpPr>
            <p:nvPr/>
          </p:nvGrpSpPr>
          <p:grpSpPr bwMode="auto">
            <a:xfrm>
              <a:off x="4391026" y="4006851"/>
              <a:ext cx="501927" cy="1347786"/>
              <a:chOff x="3152274" y="4415590"/>
              <a:chExt cx="502145" cy="637673"/>
            </a:xfrm>
          </p:grpSpPr>
          <p:sp>
            <p:nvSpPr>
              <p:cNvPr id="36" name="TextBox 15"/>
              <p:cNvSpPr txBox="1">
                <a:spLocks noChangeArrowheads="1"/>
              </p:cNvSpPr>
              <p:nvPr/>
            </p:nvSpPr>
            <p:spPr bwMode="auto">
              <a:xfrm>
                <a:off x="3152274" y="4415590"/>
                <a:ext cx="502145" cy="292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b="0" dirty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cxnSp>
            <p:nvCxnSpPr>
              <p:cNvPr id="37" name="Straight Connector 16"/>
              <p:cNvCxnSpPr>
                <a:cxnSpLocks noChangeShapeType="1"/>
                <a:stCxn id="36" idx="0"/>
              </p:cNvCxnSpPr>
              <p:nvPr/>
            </p:nvCxnSpPr>
            <p:spPr bwMode="auto">
              <a:xfrm flipH="1">
                <a:off x="3380875" y="4415590"/>
                <a:ext cx="22472" cy="6376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010" y="293112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Bottom up Parsing</a:t>
            </a:r>
            <a:r>
              <a:rPr lang="en-US" sz="3600" smtClean="0"/>
              <a:t>: </a:t>
            </a:r>
            <a:br>
              <a:rPr lang="en-US" sz="3600" smtClean="0"/>
            </a:br>
            <a:r>
              <a:rPr lang="en-US" sz="3600" smtClean="0"/>
              <a:t>book </a:t>
            </a:r>
            <a:r>
              <a:rPr lang="en-US" sz="3600" dirty="0" smtClean="0"/>
              <a:t>that flight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334000" y="381000"/>
            <a:ext cx="36576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S → NP </a:t>
            </a:r>
            <a:r>
              <a:rPr lang="en-US" sz="1200" dirty="0" smtClean="0"/>
              <a:t>VP | </a:t>
            </a:r>
            <a:r>
              <a:rPr lang="en-US" sz="1200" dirty="0"/>
              <a:t>Aux NP </a:t>
            </a:r>
            <a:r>
              <a:rPr lang="en-US" sz="1200" dirty="0" smtClean="0"/>
              <a:t>VP | VP</a:t>
            </a:r>
            <a:endParaRPr lang="en-US" sz="1200" dirty="0"/>
          </a:p>
          <a:p>
            <a:r>
              <a:rPr lang="en-US" sz="1200" dirty="0" smtClean="0"/>
              <a:t>NP </a:t>
            </a:r>
            <a:r>
              <a:rPr lang="en-US" sz="1200" dirty="0"/>
              <a:t>→ </a:t>
            </a:r>
            <a:r>
              <a:rPr lang="en-US" sz="1200" dirty="0" smtClean="0"/>
              <a:t>Pronoun | </a:t>
            </a:r>
            <a:r>
              <a:rPr lang="en-US" sz="1200" dirty="0"/>
              <a:t>Proper-</a:t>
            </a:r>
            <a:r>
              <a:rPr lang="en-US" sz="1200" dirty="0" smtClean="0"/>
              <a:t>Noun | </a:t>
            </a:r>
            <a:r>
              <a:rPr lang="en-US" sz="1200" dirty="0" err="1"/>
              <a:t>Det</a:t>
            </a:r>
            <a:r>
              <a:rPr lang="en-US" sz="1200" dirty="0"/>
              <a:t> Nominal</a:t>
            </a:r>
          </a:p>
          <a:p>
            <a:r>
              <a:rPr lang="en-US" sz="1200" dirty="0" smtClean="0"/>
              <a:t>Nominal </a:t>
            </a:r>
            <a:r>
              <a:rPr lang="en-US" sz="1200" dirty="0"/>
              <a:t>→ </a:t>
            </a:r>
            <a:r>
              <a:rPr lang="en-US" sz="1200" dirty="0" smtClean="0"/>
              <a:t>Noun | Nominal Noun | </a:t>
            </a:r>
            <a:r>
              <a:rPr lang="en-US" sz="1200" dirty="0"/>
              <a:t>Nominal PP</a:t>
            </a:r>
          </a:p>
          <a:p>
            <a:r>
              <a:rPr lang="en-US" sz="1200" dirty="0"/>
              <a:t>VP → </a:t>
            </a:r>
            <a:r>
              <a:rPr lang="en-US" sz="1200" dirty="0" smtClean="0"/>
              <a:t>Verb |</a:t>
            </a:r>
            <a:r>
              <a:rPr lang="en-US" sz="1200" dirty="0"/>
              <a:t> </a:t>
            </a:r>
            <a:r>
              <a:rPr lang="en-US" sz="1200" dirty="0" smtClean="0"/>
              <a:t>Verb NP | VP </a:t>
            </a:r>
            <a:r>
              <a:rPr lang="en-US" sz="1200" dirty="0"/>
              <a:t>PP</a:t>
            </a:r>
          </a:p>
          <a:p>
            <a:r>
              <a:rPr lang="en-US" sz="1200" dirty="0"/>
              <a:t>PP → Prep NP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17500" y="2209800"/>
            <a:ext cx="3563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Arial"/>
                <a:cs typeface="Arial"/>
              </a:rPr>
              <a:t>book             that             flight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3124200"/>
            <a:ext cx="3563120" cy="1049397"/>
            <a:chOff x="2984500" y="4608513"/>
            <a:chExt cx="3563120" cy="1049397"/>
          </a:xfrm>
        </p:grpSpPr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2984500" y="5257800"/>
              <a:ext cx="35631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             that             flight</a:t>
              </a:r>
            </a:p>
          </p:txBody>
        </p:sp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3008313" y="4608513"/>
              <a:ext cx="7978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10" name="Straight Connector 7"/>
            <p:cNvCxnSpPr>
              <a:cxnSpLocks noChangeShapeType="1"/>
              <a:stCxn id="9" idx="2"/>
            </p:cNvCxnSpPr>
            <p:nvPr/>
          </p:nvCxnSpPr>
          <p:spPr bwMode="auto">
            <a:xfrm flipH="1">
              <a:off x="3405188" y="5008623"/>
              <a:ext cx="2033" cy="3809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228600" y="4343400"/>
            <a:ext cx="3659957" cy="2060635"/>
            <a:chOff x="2887663" y="3597275"/>
            <a:chExt cx="3659957" cy="2060635"/>
          </a:xfrm>
        </p:grpSpPr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2984500" y="5257800"/>
              <a:ext cx="35631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             that             flight</a:t>
              </a:r>
            </a:p>
          </p:txBody>
        </p:sp>
        <p:sp>
          <p:nvSpPr>
            <p:cNvPr id="13" name="TextBox 5"/>
            <p:cNvSpPr txBox="1">
              <a:spLocks noChangeArrowheads="1"/>
            </p:cNvSpPr>
            <p:nvPr/>
          </p:nvSpPr>
          <p:spPr bwMode="auto">
            <a:xfrm>
              <a:off x="3008313" y="4608513"/>
              <a:ext cx="7978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14" name="Straight Connector 7"/>
            <p:cNvCxnSpPr>
              <a:cxnSpLocks noChangeShapeType="1"/>
              <a:stCxn id="13" idx="2"/>
            </p:cNvCxnSpPr>
            <p:nvPr/>
          </p:nvCxnSpPr>
          <p:spPr bwMode="auto">
            <a:xfrm flipH="1">
              <a:off x="3405188" y="5008623"/>
              <a:ext cx="2033" cy="3809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9"/>
            <p:cNvCxnSpPr>
              <a:cxnSpLocks noChangeShapeType="1"/>
            </p:cNvCxnSpPr>
            <p:nvPr/>
          </p:nvCxnSpPr>
          <p:spPr bwMode="auto">
            <a:xfrm rot="16200000" flipH="1" flipV="1">
              <a:off x="3079750" y="4306888"/>
              <a:ext cx="638175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2887663" y="3597275"/>
              <a:ext cx="11254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6553200" y="1182469"/>
            <a:ext cx="2590800" cy="70788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ot"/>
          </a:ln>
        </p:spPr>
        <p:txBody>
          <a:bodyPr wrap="square" lIns="0" rIns="0">
            <a:spAutoFit/>
          </a:bodyPr>
          <a:lstStyle/>
          <a:p>
            <a:pPr eaLnBrk="1" hangingPunct="1"/>
            <a:r>
              <a:rPr lang="en-US" sz="1000" dirty="0" err="1"/>
              <a:t>Det</a:t>
            </a:r>
            <a:r>
              <a:rPr lang="en-US" sz="1000" dirty="0"/>
              <a:t> → the | a | that | this</a:t>
            </a:r>
          </a:p>
          <a:p>
            <a:pPr eaLnBrk="1" hangingPunct="1"/>
            <a:r>
              <a:rPr lang="en-US" sz="1000" dirty="0"/>
              <a:t>Noun → book | flight | meal | money</a:t>
            </a:r>
          </a:p>
          <a:p>
            <a:pPr eaLnBrk="1" hangingPunct="1"/>
            <a:r>
              <a:rPr lang="en-US" sz="1000" dirty="0"/>
              <a:t>Verb → book | include | </a:t>
            </a:r>
            <a:r>
              <a:rPr lang="en-US" sz="1000" dirty="0" smtClean="0"/>
              <a:t>prefer</a:t>
            </a:r>
          </a:p>
          <a:p>
            <a:pPr eaLnBrk="1" hangingPunct="1"/>
            <a:r>
              <a:rPr lang="en-US" sz="1000" dirty="0" smtClean="0"/>
              <a:t>Aux→ does</a:t>
            </a:r>
            <a:endParaRPr lang="en-US" sz="1000" dirty="0"/>
          </a:p>
        </p:txBody>
      </p:sp>
      <p:sp>
        <p:nvSpPr>
          <p:cNvPr id="4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4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0072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1517" y="186749"/>
            <a:ext cx="6877050" cy="838200"/>
          </a:xfrm>
        </p:spPr>
        <p:txBody>
          <a:bodyPr/>
          <a:lstStyle/>
          <a:p>
            <a:pPr algn="l"/>
            <a:r>
              <a:rPr lang="en-US" sz="3600" dirty="0"/>
              <a:t>Bottom up Parsing</a:t>
            </a:r>
            <a:r>
              <a:rPr lang="en-US" sz="3600"/>
              <a:t>: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book </a:t>
            </a:r>
            <a:r>
              <a:rPr lang="en-US" sz="3600" dirty="0"/>
              <a:t>that flight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flipH="1">
            <a:off x="6553200" y="1981200"/>
            <a:ext cx="2209800" cy="514350"/>
          </a:xfrm>
        </p:spPr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81000"/>
            <a:ext cx="36576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S → NP </a:t>
            </a:r>
            <a:r>
              <a:rPr lang="en-US" sz="1200" dirty="0" smtClean="0"/>
              <a:t>VP | </a:t>
            </a:r>
            <a:r>
              <a:rPr lang="en-US" sz="1200" dirty="0"/>
              <a:t>Aux NP </a:t>
            </a:r>
            <a:r>
              <a:rPr lang="en-US" sz="1200" dirty="0" smtClean="0"/>
              <a:t>VP | VP</a:t>
            </a:r>
            <a:endParaRPr lang="en-US" sz="1200" dirty="0"/>
          </a:p>
          <a:p>
            <a:r>
              <a:rPr lang="en-US" sz="1200" dirty="0" smtClean="0"/>
              <a:t>NP </a:t>
            </a:r>
            <a:r>
              <a:rPr lang="en-US" sz="1200" dirty="0"/>
              <a:t>→ </a:t>
            </a:r>
            <a:r>
              <a:rPr lang="en-US" sz="1200" dirty="0" smtClean="0"/>
              <a:t>Pronoun | </a:t>
            </a:r>
            <a:r>
              <a:rPr lang="en-US" sz="1200" dirty="0"/>
              <a:t>Proper-</a:t>
            </a:r>
            <a:r>
              <a:rPr lang="en-US" sz="1200" dirty="0" smtClean="0"/>
              <a:t>Noun | </a:t>
            </a:r>
            <a:r>
              <a:rPr lang="en-US" sz="1200" dirty="0" err="1"/>
              <a:t>Det</a:t>
            </a:r>
            <a:r>
              <a:rPr lang="en-US" sz="1200" dirty="0"/>
              <a:t> Nominal</a:t>
            </a:r>
          </a:p>
          <a:p>
            <a:r>
              <a:rPr lang="en-US" sz="1200" dirty="0" smtClean="0"/>
              <a:t>Nominal </a:t>
            </a:r>
            <a:r>
              <a:rPr lang="en-US" sz="1200" dirty="0"/>
              <a:t>→ </a:t>
            </a:r>
            <a:r>
              <a:rPr lang="en-US" sz="1200" dirty="0" smtClean="0"/>
              <a:t>Noun | Nominal Noun | </a:t>
            </a:r>
            <a:r>
              <a:rPr lang="en-US" sz="1200" dirty="0"/>
              <a:t>Nominal PP</a:t>
            </a:r>
          </a:p>
          <a:p>
            <a:r>
              <a:rPr lang="en-US" sz="1200" dirty="0"/>
              <a:t>VP → </a:t>
            </a:r>
            <a:r>
              <a:rPr lang="en-US" sz="1200" dirty="0" smtClean="0"/>
              <a:t>Verb |</a:t>
            </a:r>
            <a:r>
              <a:rPr lang="en-US" sz="1200" dirty="0"/>
              <a:t> </a:t>
            </a:r>
            <a:r>
              <a:rPr lang="en-US" sz="1200" dirty="0" smtClean="0"/>
              <a:t>Verb NP | VP </a:t>
            </a:r>
            <a:r>
              <a:rPr lang="en-US" sz="1200" dirty="0"/>
              <a:t>PP</a:t>
            </a:r>
          </a:p>
          <a:p>
            <a:r>
              <a:rPr lang="en-US" sz="1200" dirty="0"/>
              <a:t>PP → Prep NP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89" y="1447801"/>
            <a:ext cx="3647053" cy="2494265"/>
            <a:chOff x="2887663" y="2824163"/>
            <a:chExt cx="4207733" cy="2898608"/>
          </a:xfrm>
        </p:grpSpPr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2984499" y="5257800"/>
              <a:ext cx="4110897" cy="46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             that             flight</a:t>
              </a:r>
            </a:p>
          </p:txBody>
        </p:sp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3008313" y="4608513"/>
              <a:ext cx="920467" cy="46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11" name="Straight Connector 7"/>
            <p:cNvCxnSpPr>
              <a:cxnSpLocks noChangeShapeType="1"/>
              <a:stCxn id="10" idx="2"/>
            </p:cNvCxnSpPr>
            <p:nvPr/>
          </p:nvCxnSpPr>
          <p:spPr bwMode="auto">
            <a:xfrm flipH="1">
              <a:off x="3405189" y="5073484"/>
              <a:ext cx="63357" cy="316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9"/>
            <p:cNvCxnSpPr>
              <a:cxnSpLocks noChangeShapeType="1"/>
            </p:cNvCxnSpPr>
            <p:nvPr/>
          </p:nvCxnSpPr>
          <p:spPr bwMode="auto">
            <a:xfrm rot="16200000" flipH="1" flipV="1">
              <a:off x="3079750" y="4306888"/>
              <a:ext cx="638175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2887663" y="3597275"/>
              <a:ext cx="2509685" cy="46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         PP</a:t>
              </a:r>
            </a:p>
          </p:txBody>
        </p:sp>
        <p:sp>
          <p:nvSpPr>
            <p:cNvPr id="14" name="TextBox 8"/>
            <p:cNvSpPr txBox="1">
              <a:spLocks noChangeArrowheads="1"/>
            </p:cNvSpPr>
            <p:nvPr/>
          </p:nvSpPr>
          <p:spPr bwMode="auto">
            <a:xfrm>
              <a:off x="3557589" y="2824163"/>
              <a:ext cx="1298446" cy="46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Nominal</a:t>
              </a:r>
            </a:p>
          </p:txBody>
        </p:sp>
        <p:cxnSp>
          <p:nvCxnSpPr>
            <p:cNvPr id="15" name="Straight Connector 11"/>
            <p:cNvCxnSpPr>
              <a:cxnSpLocks noChangeShapeType="1"/>
              <a:stCxn id="14" idx="2"/>
            </p:cNvCxnSpPr>
            <p:nvPr/>
          </p:nvCxnSpPr>
          <p:spPr bwMode="auto">
            <a:xfrm flipH="1">
              <a:off x="3500439" y="3289134"/>
              <a:ext cx="706372" cy="392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4"/>
            <p:cNvCxnSpPr>
              <a:cxnSpLocks noChangeShapeType="1"/>
              <a:stCxn id="14" idx="2"/>
            </p:cNvCxnSpPr>
            <p:nvPr/>
          </p:nvCxnSpPr>
          <p:spPr bwMode="auto">
            <a:xfrm>
              <a:off x="4206811" y="3289134"/>
              <a:ext cx="462027" cy="4160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26"/>
          <p:cNvGrpSpPr/>
          <p:nvPr/>
        </p:nvGrpSpPr>
        <p:grpSpPr>
          <a:xfrm>
            <a:off x="0" y="4038600"/>
            <a:ext cx="3510920" cy="2494265"/>
            <a:chOff x="2887663" y="2824163"/>
            <a:chExt cx="3764372" cy="2898608"/>
          </a:xfrm>
        </p:grpSpPr>
        <p:sp>
          <p:nvSpPr>
            <p:cNvPr id="17" name="TextBox 4"/>
            <p:cNvSpPr txBox="1">
              <a:spLocks noChangeArrowheads="1"/>
            </p:cNvSpPr>
            <p:nvPr/>
          </p:nvSpPr>
          <p:spPr bwMode="auto">
            <a:xfrm>
              <a:off x="2984500" y="5257800"/>
              <a:ext cx="3667535" cy="46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book     </a:t>
              </a:r>
              <a:r>
                <a:rPr lang="en-US" b="0" dirty="0" smtClean="0">
                  <a:latin typeface="Arial"/>
                  <a:cs typeface="Arial"/>
                </a:rPr>
                <a:t>     </a:t>
              </a:r>
              <a:r>
                <a:rPr lang="en-US" b="0" dirty="0">
                  <a:latin typeface="Arial"/>
                  <a:cs typeface="Arial"/>
                </a:rPr>
                <a:t>that             flight</a:t>
              </a:r>
            </a:p>
          </p:txBody>
        </p:sp>
        <p:sp>
          <p:nvSpPr>
            <p:cNvPr id="18" name="TextBox 5"/>
            <p:cNvSpPr txBox="1">
              <a:spLocks noChangeArrowheads="1"/>
            </p:cNvSpPr>
            <p:nvPr/>
          </p:nvSpPr>
          <p:spPr bwMode="auto">
            <a:xfrm>
              <a:off x="3008313" y="4608513"/>
              <a:ext cx="855409" cy="46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 </a:t>
              </a:r>
            </a:p>
          </p:txBody>
        </p:sp>
        <p:cxnSp>
          <p:nvCxnSpPr>
            <p:cNvPr id="19" name="Straight Connector 7"/>
            <p:cNvCxnSpPr>
              <a:cxnSpLocks noChangeShapeType="1"/>
              <a:stCxn id="18" idx="2"/>
            </p:cNvCxnSpPr>
            <p:nvPr/>
          </p:nvCxnSpPr>
          <p:spPr bwMode="auto">
            <a:xfrm flipH="1">
              <a:off x="3435350" y="5073484"/>
              <a:ext cx="668" cy="312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13"/>
            <p:cNvCxnSpPr>
              <a:cxnSpLocks noChangeShapeType="1"/>
            </p:cNvCxnSpPr>
            <p:nvPr/>
          </p:nvCxnSpPr>
          <p:spPr bwMode="auto">
            <a:xfrm rot="16200000" flipH="1" flipV="1">
              <a:off x="3079750" y="4306888"/>
              <a:ext cx="638175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15"/>
            <p:cNvSpPr txBox="1">
              <a:spLocks noChangeArrowheads="1"/>
            </p:cNvSpPr>
            <p:nvPr/>
          </p:nvSpPr>
          <p:spPr bwMode="auto">
            <a:xfrm>
              <a:off x="4306888" y="4656138"/>
              <a:ext cx="641105" cy="46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Det</a:t>
              </a:r>
            </a:p>
          </p:txBody>
        </p:sp>
        <p:cxnSp>
          <p:nvCxnSpPr>
            <p:cNvPr id="22" name="Straight Connector 18"/>
            <p:cNvCxnSpPr>
              <a:cxnSpLocks noChangeShapeType="1"/>
            </p:cNvCxnSpPr>
            <p:nvPr/>
          </p:nvCxnSpPr>
          <p:spPr bwMode="auto">
            <a:xfrm rot="5400000">
              <a:off x="4439444" y="5172869"/>
              <a:ext cx="325438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12"/>
            <p:cNvSpPr txBox="1">
              <a:spLocks noChangeArrowheads="1"/>
            </p:cNvSpPr>
            <p:nvPr/>
          </p:nvSpPr>
          <p:spPr bwMode="auto">
            <a:xfrm>
              <a:off x="2887663" y="3597275"/>
              <a:ext cx="2332302" cy="46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         PP</a:t>
              </a:r>
            </a:p>
          </p:txBody>
        </p:sp>
        <p:sp>
          <p:nvSpPr>
            <p:cNvPr id="24" name="TextBox 8"/>
            <p:cNvSpPr txBox="1">
              <a:spLocks noChangeArrowheads="1"/>
            </p:cNvSpPr>
            <p:nvPr/>
          </p:nvSpPr>
          <p:spPr bwMode="auto">
            <a:xfrm>
              <a:off x="3557587" y="2824163"/>
              <a:ext cx="1206672" cy="46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Nominal</a:t>
              </a:r>
            </a:p>
          </p:txBody>
        </p:sp>
        <p:cxnSp>
          <p:nvCxnSpPr>
            <p:cNvPr id="25" name="Straight Connector 11"/>
            <p:cNvCxnSpPr>
              <a:cxnSpLocks noChangeShapeType="1"/>
              <a:stCxn id="24" idx="2"/>
            </p:cNvCxnSpPr>
            <p:nvPr/>
          </p:nvCxnSpPr>
          <p:spPr bwMode="auto">
            <a:xfrm flipH="1">
              <a:off x="3500440" y="3289134"/>
              <a:ext cx="660484" cy="392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14"/>
            <p:cNvCxnSpPr>
              <a:cxnSpLocks noChangeShapeType="1"/>
              <a:stCxn id="24" idx="2"/>
            </p:cNvCxnSpPr>
            <p:nvPr/>
          </p:nvCxnSpPr>
          <p:spPr bwMode="auto">
            <a:xfrm>
              <a:off x="4160923" y="3289134"/>
              <a:ext cx="507915" cy="4160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27"/>
          <p:cNvGrpSpPr/>
          <p:nvPr/>
        </p:nvGrpSpPr>
        <p:grpSpPr>
          <a:xfrm>
            <a:off x="4495800" y="2590800"/>
            <a:ext cx="3414070" cy="3100397"/>
            <a:chOff x="2887663" y="2824163"/>
            <a:chExt cx="3786663" cy="3567072"/>
          </a:xfrm>
        </p:grpSpPr>
        <p:sp>
          <p:nvSpPr>
            <p:cNvPr id="29" name="TextBox 4"/>
            <p:cNvSpPr txBox="1">
              <a:spLocks noChangeArrowheads="1"/>
            </p:cNvSpPr>
            <p:nvPr/>
          </p:nvSpPr>
          <p:spPr bwMode="auto">
            <a:xfrm>
              <a:off x="2984500" y="5257800"/>
              <a:ext cx="2007490" cy="46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book   </a:t>
              </a:r>
              <a:r>
                <a:rPr lang="en-US" b="0" dirty="0" smtClean="0">
                  <a:latin typeface="Arial"/>
                  <a:cs typeface="Arial"/>
                </a:rPr>
                <a:t>      </a:t>
              </a:r>
              <a:r>
                <a:rPr lang="en-US" b="0" dirty="0">
                  <a:latin typeface="Arial"/>
                  <a:cs typeface="Arial"/>
                </a:rPr>
                <a:t>that  </a:t>
              </a:r>
            </a:p>
          </p:txBody>
        </p:sp>
        <p:sp>
          <p:nvSpPr>
            <p:cNvPr id="30" name="TextBox 5"/>
            <p:cNvSpPr txBox="1">
              <a:spLocks noChangeArrowheads="1"/>
            </p:cNvSpPr>
            <p:nvPr/>
          </p:nvSpPr>
          <p:spPr bwMode="auto">
            <a:xfrm>
              <a:off x="3008314" y="4608513"/>
              <a:ext cx="884884" cy="46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 </a:t>
              </a:r>
            </a:p>
          </p:txBody>
        </p:sp>
        <p:cxnSp>
          <p:nvCxnSpPr>
            <p:cNvPr id="31" name="Straight Connector 7"/>
            <p:cNvCxnSpPr>
              <a:cxnSpLocks noChangeShapeType="1"/>
              <a:stCxn id="30" idx="2"/>
            </p:cNvCxnSpPr>
            <p:nvPr/>
          </p:nvCxnSpPr>
          <p:spPr bwMode="auto">
            <a:xfrm flipH="1">
              <a:off x="3435349" y="5068848"/>
              <a:ext cx="15407" cy="317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Connector 13"/>
            <p:cNvCxnSpPr>
              <a:cxnSpLocks noChangeShapeType="1"/>
            </p:cNvCxnSpPr>
            <p:nvPr/>
          </p:nvCxnSpPr>
          <p:spPr bwMode="auto">
            <a:xfrm rot="16200000" flipH="1" flipV="1">
              <a:off x="3079750" y="4306888"/>
              <a:ext cx="638175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4306888" y="4656138"/>
              <a:ext cx="663196" cy="46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Det</a:t>
              </a:r>
            </a:p>
          </p:txBody>
        </p:sp>
        <p:cxnSp>
          <p:nvCxnSpPr>
            <p:cNvPr id="34" name="Straight Connector 18"/>
            <p:cNvCxnSpPr>
              <a:cxnSpLocks noChangeShapeType="1"/>
            </p:cNvCxnSpPr>
            <p:nvPr/>
          </p:nvCxnSpPr>
          <p:spPr bwMode="auto">
            <a:xfrm rot="5400000">
              <a:off x="4439444" y="5172869"/>
              <a:ext cx="325438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Box 17"/>
            <p:cNvSpPr txBox="1">
              <a:spLocks noChangeArrowheads="1"/>
            </p:cNvSpPr>
            <p:nvPr/>
          </p:nvSpPr>
          <p:spPr bwMode="auto">
            <a:xfrm>
              <a:off x="5053013" y="4102100"/>
              <a:ext cx="594857" cy="46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NP</a:t>
              </a:r>
            </a:p>
          </p:txBody>
        </p:sp>
        <p:sp>
          <p:nvSpPr>
            <p:cNvPr id="36" name="TextBox 19"/>
            <p:cNvSpPr txBox="1">
              <a:spLocks noChangeArrowheads="1"/>
            </p:cNvSpPr>
            <p:nvPr/>
          </p:nvSpPr>
          <p:spPr bwMode="auto">
            <a:xfrm>
              <a:off x="5426075" y="4643438"/>
              <a:ext cx="1248251" cy="46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</a:t>
              </a:r>
            </a:p>
          </p:txBody>
        </p:sp>
        <p:cxnSp>
          <p:nvCxnSpPr>
            <p:cNvPr id="37" name="Straight Connector 21"/>
            <p:cNvCxnSpPr>
              <a:cxnSpLocks noChangeShapeType="1"/>
              <a:stCxn id="35" idx="2"/>
            </p:cNvCxnSpPr>
            <p:nvPr/>
          </p:nvCxnSpPr>
          <p:spPr bwMode="auto">
            <a:xfrm flipH="1">
              <a:off x="4632326" y="4562435"/>
              <a:ext cx="718116" cy="214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23"/>
            <p:cNvCxnSpPr>
              <a:cxnSpLocks noChangeShapeType="1"/>
              <a:stCxn id="35" idx="2"/>
            </p:cNvCxnSpPr>
            <p:nvPr/>
          </p:nvCxnSpPr>
          <p:spPr bwMode="auto">
            <a:xfrm>
              <a:off x="5350442" y="4562435"/>
              <a:ext cx="580458" cy="2016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Box 20"/>
            <p:cNvSpPr txBox="1">
              <a:spLocks noChangeArrowheads="1"/>
            </p:cNvSpPr>
            <p:nvPr/>
          </p:nvSpPr>
          <p:spPr bwMode="auto">
            <a:xfrm>
              <a:off x="5510212" y="5930900"/>
              <a:ext cx="805710" cy="46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flight</a:t>
              </a:r>
            </a:p>
          </p:txBody>
        </p:sp>
        <p:sp>
          <p:nvSpPr>
            <p:cNvPr id="40" name="TextBox 22"/>
            <p:cNvSpPr txBox="1">
              <a:spLocks noChangeArrowheads="1"/>
            </p:cNvSpPr>
            <p:nvPr/>
          </p:nvSpPr>
          <p:spPr bwMode="auto">
            <a:xfrm>
              <a:off x="5583238" y="5294313"/>
              <a:ext cx="884884" cy="46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41" name="Straight Connector 25"/>
            <p:cNvCxnSpPr>
              <a:cxnSpLocks noChangeShapeType="1"/>
            </p:cNvCxnSpPr>
            <p:nvPr/>
          </p:nvCxnSpPr>
          <p:spPr bwMode="auto">
            <a:xfrm rot="16200000" flipH="1">
              <a:off x="5749925" y="5810250"/>
              <a:ext cx="333375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2887663" y="3597275"/>
              <a:ext cx="2412667" cy="46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         PP</a:t>
              </a:r>
            </a:p>
          </p:txBody>
        </p:sp>
        <p:sp>
          <p:nvSpPr>
            <p:cNvPr id="43" name="TextBox 8"/>
            <p:cNvSpPr txBox="1">
              <a:spLocks noChangeArrowheads="1"/>
            </p:cNvSpPr>
            <p:nvPr/>
          </p:nvSpPr>
          <p:spPr bwMode="auto">
            <a:xfrm>
              <a:off x="3557588" y="2824163"/>
              <a:ext cx="1248251" cy="46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Nominal</a:t>
              </a:r>
            </a:p>
          </p:txBody>
        </p:sp>
        <p:cxnSp>
          <p:nvCxnSpPr>
            <p:cNvPr id="44" name="Straight Connector 11"/>
            <p:cNvCxnSpPr>
              <a:cxnSpLocks noChangeShapeType="1"/>
              <a:stCxn id="43" idx="2"/>
            </p:cNvCxnSpPr>
            <p:nvPr/>
          </p:nvCxnSpPr>
          <p:spPr bwMode="auto">
            <a:xfrm flipH="1">
              <a:off x="3500439" y="3284498"/>
              <a:ext cx="681275" cy="3969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14"/>
            <p:cNvCxnSpPr>
              <a:cxnSpLocks noChangeShapeType="1"/>
              <a:stCxn id="43" idx="2"/>
            </p:cNvCxnSpPr>
            <p:nvPr/>
          </p:nvCxnSpPr>
          <p:spPr bwMode="auto">
            <a:xfrm>
              <a:off x="4181714" y="3284498"/>
              <a:ext cx="487125" cy="4207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5" name="Straight Connector 25"/>
          <p:cNvCxnSpPr>
            <a:cxnSpLocks noChangeShapeType="1"/>
          </p:cNvCxnSpPr>
          <p:nvPr/>
        </p:nvCxnSpPr>
        <p:spPr bwMode="auto">
          <a:xfrm rot="16200000" flipH="1">
            <a:off x="7086600" y="4648199"/>
            <a:ext cx="333375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2" name="Group 71"/>
          <p:cNvGrpSpPr/>
          <p:nvPr/>
        </p:nvGrpSpPr>
        <p:grpSpPr>
          <a:xfrm>
            <a:off x="6656647" y="3124199"/>
            <a:ext cx="1909512" cy="998598"/>
            <a:chOff x="6008947" y="3581400"/>
            <a:chExt cx="1909512" cy="998598"/>
          </a:xfrm>
        </p:grpSpPr>
        <p:sp>
          <p:nvSpPr>
            <p:cNvPr id="68" name="TextBox 27"/>
            <p:cNvSpPr txBox="1">
              <a:spLocks noChangeArrowheads="1"/>
            </p:cNvSpPr>
            <p:nvPr/>
          </p:nvSpPr>
          <p:spPr bwMode="auto">
            <a:xfrm>
              <a:off x="7383462" y="4179888"/>
              <a:ext cx="5349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VP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6008947" y="3581400"/>
              <a:ext cx="1687253" cy="685800"/>
              <a:chOff x="5959734" y="3505200"/>
              <a:chExt cx="1687253" cy="685800"/>
            </a:xfrm>
          </p:grpSpPr>
          <p:sp>
            <p:nvSpPr>
              <p:cNvPr id="67" name="TextBox 24"/>
              <p:cNvSpPr txBox="1">
                <a:spLocks noChangeArrowheads="1"/>
              </p:cNvSpPr>
              <p:nvPr/>
            </p:nvSpPr>
            <p:spPr bwMode="auto">
              <a:xfrm>
                <a:off x="6542087" y="3505200"/>
                <a:ext cx="3557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S</a:t>
                </a:r>
              </a:p>
            </p:txBody>
          </p:sp>
          <p:cxnSp>
            <p:nvCxnSpPr>
              <p:cNvPr id="69" name="Straight Connector 29"/>
              <p:cNvCxnSpPr>
                <a:cxnSpLocks noChangeShapeType="1"/>
                <a:stCxn id="67" idx="2"/>
              </p:cNvCxnSpPr>
              <p:nvPr/>
            </p:nvCxnSpPr>
            <p:spPr bwMode="auto">
              <a:xfrm flipH="1">
                <a:off x="5959734" y="3905310"/>
                <a:ext cx="760221" cy="225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Straight Connector 31"/>
              <p:cNvCxnSpPr>
                <a:cxnSpLocks noChangeShapeType="1"/>
              </p:cNvCxnSpPr>
              <p:nvPr/>
            </p:nvCxnSpPr>
            <p:spPr bwMode="auto">
              <a:xfrm rot="16200000" flipH="1">
                <a:off x="7038975" y="3582987"/>
                <a:ext cx="274638" cy="941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3" name="Group 28"/>
          <p:cNvGrpSpPr>
            <a:grpSpLocks/>
          </p:cNvGrpSpPr>
          <p:nvPr/>
        </p:nvGrpSpPr>
        <p:grpSpPr bwMode="auto">
          <a:xfrm>
            <a:off x="7950196" y="4038599"/>
            <a:ext cx="542557" cy="709612"/>
            <a:chOff x="4692315" y="5125453"/>
            <a:chExt cx="542840" cy="709864"/>
          </a:xfrm>
        </p:grpSpPr>
        <p:sp>
          <p:nvSpPr>
            <p:cNvPr id="74" name="TextBox 30"/>
            <p:cNvSpPr txBox="1">
              <a:spLocks noChangeArrowheads="1"/>
            </p:cNvSpPr>
            <p:nvPr/>
          </p:nvSpPr>
          <p:spPr bwMode="auto">
            <a:xfrm>
              <a:off x="4776537" y="5209673"/>
              <a:ext cx="458618" cy="584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0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</a:p>
          </p:txBody>
        </p:sp>
        <p:cxnSp>
          <p:nvCxnSpPr>
            <p:cNvPr id="75" name="Straight Connector 32"/>
            <p:cNvCxnSpPr>
              <a:cxnSpLocks noChangeShapeType="1"/>
            </p:cNvCxnSpPr>
            <p:nvPr/>
          </p:nvCxnSpPr>
          <p:spPr bwMode="auto">
            <a:xfrm rot="-5400000" flipH="1" flipV="1">
              <a:off x="4692305" y="5510474"/>
              <a:ext cx="637674" cy="120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Box 33"/>
            <p:cNvSpPr txBox="1">
              <a:spLocks noChangeArrowheads="1"/>
            </p:cNvSpPr>
            <p:nvPr/>
          </p:nvSpPr>
          <p:spPr bwMode="auto">
            <a:xfrm>
              <a:off x="4692315" y="5125453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>
                <a:latin typeface="Arial"/>
                <a:cs typeface="Arial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6553200" y="1182469"/>
            <a:ext cx="2590800" cy="70788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ot"/>
          </a:ln>
        </p:spPr>
        <p:txBody>
          <a:bodyPr wrap="square" lIns="0" rIns="0">
            <a:spAutoFit/>
          </a:bodyPr>
          <a:lstStyle/>
          <a:p>
            <a:pPr eaLnBrk="1" hangingPunct="1"/>
            <a:r>
              <a:rPr lang="en-US" sz="1000" dirty="0" err="1"/>
              <a:t>Det</a:t>
            </a:r>
            <a:r>
              <a:rPr lang="en-US" sz="1000" dirty="0"/>
              <a:t> → the | a | that | this</a:t>
            </a:r>
          </a:p>
          <a:p>
            <a:pPr eaLnBrk="1" hangingPunct="1"/>
            <a:r>
              <a:rPr lang="en-US" sz="1000" dirty="0"/>
              <a:t>Noun → book | flight | meal | money</a:t>
            </a:r>
          </a:p>
          <a:p>
            <a:pPr eaLnBrk="1" hangingPunct="1"/>
            <a:r>
              <a:rPr lang="en-US" sz="1000" dirty="0"/>
              <a:t>Verb → book | include | </a:t>
            </a:r>
            <a:r>
              <a:rPr lang="en-US" sz="1000" dirty="0" smtClean="0"/>
              <a:t>prefer</a:t>
            </a:r>
          </a:p>
          <a:p>
            <a:pPr eaLnBrk="1" hangingPunct="1"/>
            <a:r>
              <a:rPr lang="en-US" sz="1000" dirty="0" smtClean="0"/>
              <a:t>Aux→ does</a:t>
            </a:r>
            <a:endParaRPr lang="en-US" sz="1000" dirty="0"/>
          </a:p>
        </p:txBody>
      </p:sp>
      <p:sp>
        <p:nvSpPr>
          <p:cNvPr id="5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5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5503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6392" y="85648"/>
            <a:ext cx="6877050" cy="838200"/>
          </a:xfrm>
        </p:spPr>
        <p:txBody>
          <a:bodyPr/>
          <a:lstStyle/>
          <a:p>
            <a:pPr algn="l"/>
            <a:r>
              <a:rPr lang="en-US" sz="3600" dirty="0"/>
              <a:t>Bottom up Parsing: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book </a:t>
            </a:r>
            <a:r>
              <a:rPr lang="en-US" sz="3600" dirty="0"/>
              <a:t>that flight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29400" y="1981200"/>
            <a:ext cx="2133600" cy="609600"/>
          </a:xfrm>
        </p:spPr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81000"/>
            <a:ext cx="36576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S → NP </a:t>
            </a:r>
            <a:r>
              <a:rPr lang="en-US" sz="1200" dirty="0" smtClean="0"/>
              <a:t>VP | </a:t>
            </a:r>
            <a:r>
              <a:rPr lang="en-US" sz="1200" dirty="0"/>
              <a:t>Aux NP </a:t>
            </a:r>
            <a:r>
              <a:rPr lang="en-US" sz="1200" dirty="0" smtClean="0"/>
              <a:t>VP | VP</a:t>
            </a:r>
            <a:endParaRPr lang="en-US" sz="1200" dirty="0"/>
          </a:p>
          <a:p>
            <a:r>
              <a:rPr lang="en-US" sz="1200" dirty="0" smtClean="0"/>
              <a:t>NP </a:t>
            </a:r>
            <a:r>
              <a:rPr lang="en-US" sz="1200" dirty="0"/>
              <a:t>→ </a:t>
            </a:r>
            <a:r>
              <a:rPr lang="en-US" sz="1200" dirty="0" smtClean="0"/>
              <a:t>Pronoun | </a:t>
            </a:r>
            <a:r>
              <a:rPr lang="en-US" sz="1200" dirty="0"/>
              <a:t>Proper-</a:t>
            </a:r>
            <a:r>
              <a:rPr lang="en-US" sz="1200" dirty="0" smtClean="0"/>
              <a:t>Noun | </a:t>
            </a:r>
            <a:r>
              <a:rPr lang="en-US" sz="1200" dirty="0" err="1"/>
              <a:t>Det</a:t>
            </a:r>
            <a:r>
              <a:rPr lang="en-US" sz="1200" dirty="0"/>
              <a:t> Nominal</a:t>
            </a:r>
          </a:p>
          <a:p>
            <a:r>
              <a:rPr lang="en-US" sz="1200" dirty="0" smtClean="0"/>
              <a:t>Nominal </a:t>
            </a:r>
            <a:r>
              <a:rPr lang="en-US" sz="1200" dirty="0"/>
              <a:t>→ </a:t>
            </a:r>
            <a:r>
              <a:rPr lang="en-US" sz="1200" dirty="0" smtClean="0"/>
              <a:t>Noun | Nominal Noun | </a:t>
            </a:r>
            <a:r>
              <a:rPr lang="en-US" sz="1200" dirty="0"/>
              <a:t>Nominal PP</a:t>
            </a:r>
          </a:p>
          <a:p>
            <a:r>
              <a:rPr lang="en-US" sz="1200" dirty="0"/>
              <a:t>VP → </a:t>
            </a:r>
            <a:r>
              <a:rPr lang="en-US" sz="1200" dirty="0" smtClean="0"/>
              <a:t>Verb |</a:t>
            </a:r>
            <a:r>
              <a:rPr lang="en-US" sz="1200" dirty="0"/>
              <a:t> </a:t>
            </a:r>
            <a:r>
              <a:rPr lang="en-US" sz="1200" dirty="0" smtClean="0"/>
              <a:t>Verb NP | VP </a:t>
            </a:r>
            <a:r>
              <a:rPr lang="en-US" sz="1200" dirty="0"/>
              <a:t>PP</a:t>
            </a:r>
          </a:p>
          <a:p>
            <a:r>
              <a:rPr lang="en-US" sz="1200" dirty="0"/>
              <a:t>PP → Prep NP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2401" y="1447800"/>
            <a:ext cx="3064982" cy="2830369"/>
            <a:chOff x="2887663" y="2824163"/>
            <a:chExt cx="4011328" cy="3618220"/>
          </a:xfrm>
        </p:grpSpPr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2984500" y="5257801"/>
              <a:ext cx="2275545" cy="51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book   </a:t>
              </a:r>
              <a:r>
                <a:rPr lang="en-US" b="0" dirty="0" smtClean="0">
                  <a:latin typeface="Arial"/>
                  <a:cs typeface="Arial"/>
                </a:rPr>
                <a:t>     </a:t>
              </a:r>
              <a:r>
                <a:rPr lang="en-US" b="0" dirty="0">
                  <a:latin typeface="Arial"/>
                  <a:cs typeface="Arial"/>
                </a:rPr>
                <a:t>that  </a:t>
              </a:r>
            </a:p>
          </p:txBody>
        </p:sp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3008312" y="4608513"/>
              <a:ext cx="1044149" cy="51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 </a:t>
              </a:r>
            </a:p>
          </p:txBody>
        </p:sp>
        <p:cxnSp>
          <p:nvCxnSpPr>
            <p:cNvPr id="10" name="Straight Connector 7"/>
            <p:cNvCxnSpPr>
              <a:cxnSpLocks noChangeShapeType="1"/>
              <a:stCxn id="9" idx="2"/>
            </p:cNvCxnSpPr>
            <p:nvPr/>
          </p:nvCxnSpPr>
          <p:spPr bwMode="auto">
            <a:xfrm flipH="1">
              <a:off x="3435352" y="5119996"/>
              <a:ext cx="95036" cy="266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13"/>
            <p:cNvCxnSpPr>
              <a:cxnSpLocks noChangeShapeType="1"/>
            </p:cNvCxnSpPr>
            <p:nvPr/>
          </p:nvCxnSpPr>
          <p:spPr bwMode="auto">
            <a:xfrm rot="16200000" flipH="1" flipV="1">
              <a:off x="3079750" y="4306888"/>
              <a:ext cx="638175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4306888" y="4656138"/>
              <a:ext cx="782560" cy="51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Det</a:t>
              </a:r>
            </a:p>
          </p:txBody>
        </p:sp>
        <p:cxnSp>
          <p:nvCxnSpPr>
            <p:cNvPr id="13" name="Straight Connector 18"/>
            <p:cNvCxnSpPr>
              <a:cxnSpLocks noChangeShapeType="1"/>
            </p:cNvCxnSpPr>
            <p:nvPr/>
          </p:nvCxnSpPr>
          <p:spPr bwMode="auto">
            <a:xfrm rot="5400000">
              <a:off x="4439444" y="5172869"/>
              <a:ext cx="325438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5053013" y="4102100"/>
              <a:ext cx="701921" cy="51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NP</a:t>
              </a:r>
            </a:p>
          </p:txBody>
        </p: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5426075" y="4662972"/>
              <a:ext cx="1472916" cy="51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Nominal</a:t>
              </a:r>
            </a:p>
          </p:txBody>
        </p:sp>
        <p:cxnSp>
          <p:nvCxnSpPr>
            <p:cNvPr id="16" name="Straight Connector 21"/>
            <p:cNvCxnSpPr>
              <a:cxnSpLocks noChangeShapeType="1"/>
              <a:stCxn id="14" idx="2"/>
            </p:cNvCxnSpPr>
            <p:nvPr/>
          </p:nvCxnSpPr>
          <p:spPr bwMode="auto">
            <a:xfrm flipH="1">
              <a:off x="4632326" y="4613583"/>
              <a:ext cx="771648" cy="163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23"/>
            <p:cNvCxnSpPr>
              <a:cxnSpLocks noChangeShapeType="1"/>
              <a:stCxn id="14" idx="2"/>
            </p:cNvCxnSpPr>
            <p:nvPr/>
          </p:nvCxnSpPr>
          <p:spPr bwMode="auto">
            <a:xfrm>
              <a:off x="5403974" y="4613583"/>
              <a:ext cx="526925" cy="1505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5510211" y="5930900"/>
              <a:ext cx="950724" cy="51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flight</a:t>
              </a:r>
            </a:p>
          </p:txBody>
        </p:sp>
        <p:sp>
          <p:nvSpPr>
            <p:cNvPr id="19" name="TextBox 22"/>
            <p:cNvSpPr txBox="1">
              <a:spLocks noChangeArrowheads="1"/>
            </p:cNvSpPr>
            <p:nvPr/>
          </p:nvSpPr>
          <p:spPr bwMode="auto">
            <a:xfrm>
              <a:off x="5583239" y="5294313"/>
              <a:ext cx="1044149" cy="51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20" name="Straight Connector 25"/>
            <p:cNvCxnSpPr>
              <a:cxnSpLocks noChangeShapeType="1"/>
            </p:cNvCxnSpPr>
            <p:nvPr/>
          </p:nvCxnSpPr>
          <p:spPr bwMode="auto">
            <a:xfrm rot="16200000" flipH="1">
              <a:off x="5749925" y="5810250"/>
              <a:ext cx="333375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6"/>
            <p:cNvCxnSpPr>
              <a:cxnSpLocks noChangeShapeType="1"/>
            </p:cNvCxnSpPr>
            <p:nvPr/>
          </p:nvCxnSpPr>
          <p:spPr bwMode="auto">
            <a:xfrm rot="5400000">
              <a:off x="5796756" y="5220494"/>
              <a:ext cx="373063" cy="15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Box 12"/>
            <p:cNvSpPr txBox="1">
              <a:spLocks noChangeArrowheads="1"/>
            </p:cNvSpPr>
            <p:nvPr/>
          </p:nvSpPr>
          <p:spPr bwMode="auto">
            <a:xfrm>
              <a:off x="2887663" y="3597275"/>
              <a:ext cx="2846908" cy="51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         PP</a:t>
              </a:r>
            </a:p>
          </p:txBody>
        </p:sp>
        <p:sp>
          <p:nvSpPr>
            <p:cNvPr id="23" name="TextBox 8"/>
            <p:cNvSpPr txBox="1">
              <a:spLocks noChangeArrowheads="1"/>
            </p:cNvSpPr>
            <p:nvPr/>
          </p:nvSpPr>
          <p:spPr bwMode="auto">
            <a:xfrm>
              <a:off x="3557588" y="2824163"/>
              <a:ext cx="1472916" cy="51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</a:t>
              </a:r>
            </a:p>
          </p:txBody>
        </p:sp>
        <p:cxnSp>
          <p:nvCxnSpPr>
            <p:cNvPr id="24" name="Straight Connector 11"/>
            <p:cNvCxnSpPr>
              <a:cxnSpLocks noChangeShapeType="1"/>
              <a:stCxn id="23" idx="2"/>
            </p:cNvCxnSpPr>
            <p:nvPr/>
          </p:nvCxnSpPr>
          <p:spPr bwMode="auto">
            <a:xfrm flipH="1">
              <a:off x="3500439" y="3335646"/>
              <a:ext cx="793606" cy="345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14"/>
            <p:cNvCxnSpPr>
              <a:cxnSpLocks noChangeShapeType="1"/>
              <a:stCxn id="23" idx="2"/>
            </p:cNvCxnSpPr>
            <p:nvPr/>
          </p:nvCxnSpPr>
          <p:spPr bwMode="auto">
            <a:xfrm>
              <a:off x="4294045" y="3335646"/>
              <a:ext cx="374792" cy="369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H="1">
              <a:off x="4559300" y="3962400"/>
              <a:ext cx="146050" cy="706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4767263" y="3962400"/>
              <a:ext cx="487362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4579938" y="3683000"/>
              <a:ext cx="599908" cy="747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0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29" name="TextBox 33"/>
            <p:cNvSpPr txBox="1">
              <a:spLocks noChangeArrowheads="1"/>
            </p:cNvSpPr>
            <p:nvPr/>
          </p:nvSpPr>
          <p:spPr bwMode="auto">
            <a:xfrm>
              <a:off x="6592888" y="4440238"/>
              <a:ext cx="241684" cy="51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>
                <a:latin typeface="Arial"/>
                <a:cs typeface="Arial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4800" y="4648199"/>
            <a:ext cx="2888390" cy="1905874"/>
            <a:chOff x="2984500" y="4102100"/>
            <a:chExt cx="4000210" cy="2314747"/>
          </a:xfrm>
        </p:grpSpPr>
        <p:sp>
          <p:nvSpPr>
            <p:cNvPr id="31" name="TextBox 4"/>
            <p:cNvSpPr txBox="1">
              <a:spLocks noChangeArrowheads="1"/>
            </p:cNvSpPr>
            <p:nvPr/>
          </p:nvSpPr>
          <p:spPr bwMode="auto">
            <a:xfrm>
              <a:off x="2984500" y="5257800"/>
              <a:ext cx="2309289" cy="485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 smtClean="0">
                  <a:latin typeface="Arial"/>
                  <a:cs typeface="Arial"/>
                </a:rPr>
                <a:t>book       </a:t>
              </a:r>
              <a:r>
                <a:rPr lang="en-US" b="0" dirty="0">
                  <a:latin typeface="Arial"/>
                  <a:cs typeface="Arial"/>
                </a:rPr>
                <a:t>that          </a:t>
              </a:r>
            </a:p>
          </p:txBody>
        </p:sp>
        <p:sp>
          <p:nvSpPr>
            <p:cNvPr id="32" name="TextBox 5"/>
            <p:cNvSpPr txBox="1">
              <a:spLocks noChangeArrowheads="1"/>
            </p:cNvSpPr>
            <p:nvPr/>
          </p:nvSpPr>
          <p:spPr bwMode="auto">
            <a:xfrm>
              <a:off x="3008312" y="4608513"/>
              <a:ext cx="1025827" cy="485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</a:t>
              </a:r>
            </a:p>
          </p:txBody>
        </p:sp>
        <p:cxnSp>
          <p:nvCxnSpPr>
            <p:cNvPr id="33" name="Straight Connector 7"/>
            <p:cNvCxnSpPr>
              <a:cxnSpLocks noChangeShapeType="1"/>
              <a:stCxn id="32" idx="2"/>
            </p:cNvCxnSpPr>
            <p:nvPr/>
          </p:nvCxnSpPr>
          <p:spPr bwMode="auto">
            <a:xfrm flipH="1">
              <a:off x="3405188" y="5094460"/>
              <a:ext cx="116038" cy="295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15"/>
            <p:cNvSpPr txBox="1">
              <a:spLocks noChangeArrowheads="1"/>
            </p:cNvSpPr>
            <p:nvPr/>
          </p:nvSpPr>
          <p:spPr bwMode="auto">
            <a:xfrm>
              <a:off x="4306888" y="4656138"/>
              <a:ext cx="828104" cy="485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 err="1">
                  <a:latin typeface="Arial"/>
                  <a:cs typeface="Arial"/>
                </a:rPr>
                <a:t>Det</a:t>
              </a:r>
              <a:endParaRPr lang="en-US" b="0" dirty="0">
                <a:latin typeface="Arial"/>
                <a:cs typeface="Arial"/>
              </a:endParaRPr>
            </a:p>
          </p:txBody>
        </p:sp>
        <p:cxnSp>
          <p:nvCxnSpPr>
            <p:cNvPr id="35" name="Straight Connector 18"/>
            <p:cNvCxnSpPr>
              <a:cxnSpLocks noChangeShapeType="1"/>
            </p:cNvCxnSpPr>
            <p:nvPr/>
          </p:nvCxnSpPr>
          <p:spPr bwMode="auto">
            <a:xfrm rot="5400000">
              <a:off x="4439444" y="5172869"/>
              <a:ext cx="325438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Box 17"/>
            <p:cNvSpPr txBox="1">
              <a:spLocks noChangeArrowheads="1"/>
            </p:cNvSpPr>
            <p:nvPr/>
          </p:nvSpPr>
          <p:spPr bwMode="auto">
            <a:xfrm>
              <a:off x="5053012" y="4102100"/>
              <a:ext cx="742771" cy="485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NP</a:t>
              </a:r>
            </a:p>
          </p:txBody>
        </p:sp>
        <p:sp>
          <p:nvSpPr>
            <p:cNvPr id="37" name="TextBox 19"/>
            <p:cNvSpPr txBox="1">
              <a:spLocks noChangeArrowheads="1"/>
            </p:cNvSpPr>
            <p:nvPr/>
          </p:nvSpPr>
          <p:spPr bwMode="auto">
            <a:xfrm>
              <a:off x="5426074" y="4643438"/>
              <a:ext cx="1558636" cy="485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</a:t>
              </a:r>
            </a:p>
          </p:txBody>
        </p:sp>
        <p:cxnSp>
          <p:nvCxnSpPr>
            <p:cNvPr id="38" name="Straight Connector 21"/>
            <p:cNvCxnSpPr>
              <a:cxnSpLocks noChangeShapeType="1"/>
              <a:stCxn id="36" idx="2"/>
            </p:cNvCxnSpPr>
            <p:nvPr/>
          </p:nvCxnSpPr>
          <p:spPr bwMode="auto">
            <a:xfrm flipH="1">
              <a:off x="4632325" y="4588047"/>
              <a:ext cx="792073" cy="1887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23"/>
            <p:cNvCxnSpPr>
              <a:cxnSpLocks noChangeShapeType="1"/>
              <a:stCxn id="36" idx="2"/>
            </p:cNvCxnSpPr>
            <p:nvPr/>
          </p:nvCxnSpPr>
          <p:spPr bwMode="auto">
            <a:xfrm>
              <a:off x="5424399" y="4588047"/>
              <a:ext cx="506501" cy="1760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Box 20"/>
            <p:cNvSpPr txBox="1">
              <a:spLocks noChangeArrowheads="1"/>
            </p:cNvSpPr>
            <p:nvPr/>
          </p:nvSpPr>
          <p:spPr bwMode="auto">
            <a:xfrm>
              <a:off x="5510213" y="5930900"/>
              <a:ext cx="1006054" cy="485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flight</a:t>
              </a:r>
            </a:p>
          </p:txBody>
        </p:sp>
        <p:sp>
          <p:nvSpPr>
            <p:cNvPr id="41" name="TextBox 22"/>
            <p:cNvSpPr txBox="1">
              <a:spLocks noChangeArrowheads="1"/>
            </p:cNvSpPr>
            <p:nvPr/>
          </p:nvSpPr>
          <p:spPr bwMode="auto">
            <a:xfrm>
              <a:off x="5583238" y="5294314"/>
              <a:ext cx="1104916" cy="485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42" name="Straight Connector 25"/>
            <p:cNvCxnSpPr>
              <a:cxnSpLocks noChangeShapeType="1"/>
            </p:cNvCxnSpPr>
            <p:nvPr/>
          </p:nvCxnSpPr>
          <p:spPr bwMode="auto">
            <a:xfrm rot="16200000" flipH="1">
              <a:off x="5749925" y="5810250"/>
              <a:ext cx="333375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Connector 26"/>
            <p:cNvCxnSpPr>
              <a:cxnSpLocks noChangeShapeType="1"/>
            </p:cNvCxnSpPr>
            <p:nvPr/>
          </p:nvCxnSpPr>
          <p:spPr bwMode="auto">
            <a:xfrm rot="5400000">
              <a:off x="5796756" y="5220494"/>
              <a:ext cx="373063" cy="15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TextBox 33"/>
            <p:cNvSpPr txBox="1">
              <a:spLocks noChangeArrowheads="1"/>
            </p:cNvSpPr>
            <p:nvPr/>
          </p:nvSpPr>
          <p:spPr bwMode="auto">
            <a:xfrm>
              <a:off x="6592888" y="4440238"/>
              <a:ext cx="255749" cy="485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>
                <a:latin typeface="Arial"/>
                <a:cs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762" y="4522787"/>
            <a:ext cx="534997" cy="658813"/>
            <a:chOff x="3140075" y="3873500"/>
            <a:chExt cx="534997" cy="735013"/>
          </a:xfrm>
        </p:grpSpPr>
        <p:sp>
          <p:nvSpPr>
            <p:cNvPr id="45" name="TextBox 6"/>
            <p:cNvSpPr txBox="1">
              <a:spLocks noChangeArrowheads="1"/>
            </p:cNvSpPr>
            <p:nvPr/>
          </p:nvSpPr>
          <p:spPr bwMode="auto">
            <a:xfrm>
              <a:off x="3140075" y="3873500"/>
              <a:ext cx="534997" cy="44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VP</a:t>
              </a:r>
            </a:p>
          </p:txBody>
        </p:sp>
        <p:cxnSp>
          <p:nvCxnSpPr>
            <p:cNvPr id="46" name="Straight Connector 9"/>
            <p:cNvCxnSpPr>
              <a:cxnSpLocks noChangeShapeType="1"/>
              <a:stCxn id="45" idx="2"/>
            </p:cNvCxnSpPr>
            <p:nvPr/>
          </p:nvCxnSpPr>
          <p:spPr bwMode="auto">
            <a:xfrm flipH="1">
              <a:off x="3398838" y="4319888"/>
              <a:ext cx="8736" cy="28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533400" y="3962400"/>
            <a:ext cx="355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Arial"/>
                <a:cs typeface="Arial"/>
              </a:rPr>
              <a:t>S</a:t>
            </a:r>
          </a:p>
        </p:txBody>
      </p:sp>
      <p:cxnSp>
        <p:nvCxnSpPr>
          <p:cNvPr id="49" name="Straight Connector 11"/>
          <p:cNvCxnSpPr>
            <a:cxnSpLocks noChangeShapeType="1"/>
            <a:stCxn id="48" idx="2"/>
          </p:cNvCxnSpPr>
          <p:nvPr/>
        </p:nvCxnSpPr>
        <p:spPr bwMode="auto">
          <a:xfrm flipH="1">
            <a:off x="688975" y="4362510"/>
            <a:ext cx="22293" cy="2333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1" name="Group 50"/>
          <p:cNvGrpSpPr/>
          <p:nvPr/>
        </p:nvGrpSpPr>
        <p:grpSpPr>
          <a:xfrm>
            <a:off x="3429000" y="1676400"/>
            <a:ext cx="3003897" cy="2606350"/>
            <a:chOff x="2984500" y="3068638"/>
            <a:chExt cx="3904371" cy="3381344"/>
          </a:xfrm>
        </p:grpSpPr>
        <p:sp>
          <p:nvSpPr>
            <p:cNvPr id="52" name="TextBox 15"/>
            <p:cNvSpPr txBox="1">
              <a:spLocks noChangeArrowheads="1"/>
            </p:cNvSpPr>
            <p:nvPr/>
          </p:nvSpPr>
          <p:spPr bwMode="auto">
            <a:xfrm>
              <a:off x="4306888" y="4656138"/>
              <a:ext cx="777184" cy="51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Det</a:t>
              </a:r>
            </a:p>
          </p:txBody>
        </p:sp>
        <p:sp>
          <p:nvSpPr>
            <p:cNvPr id="53" name="TextBox 4"/>
            <p:cNvSpPr txBox="1">
              <a:spLocks noChangeArrowheads="1"/>
            </p:cNvSpPr>
            <p:nvPr/>
          </p:nvSpPr>
          <p:spPr bwMode="auto">
            <a:xfrm>
              <a:off x="2984500" y="5257801"/>
              <a:ext cx="2259910" cy="51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book </a:t>
              </a:r>
              <a:r>
                <a:rPr lang="en-US" b="0" dirty="0" smtClean="0">
                  <a:latin typeface="Arial"/>
                  <a:cs typeface="Arial"/>
                </a:rPr>
                <a:t>       </a:t>
              </a:r>
              <a:r>
                <a:rPr lang="en-US" b="0" dirty="0">
                  <a:latin typeface="Arial"/>
                  <a:cs typeface="Arial"/>
                </a:rPr>
                <a:t>that        </a:t>
              </a:r>
            </a:p>
          </p:txBody>
        </p:sp>
        <p:sp>
          <p:nvSpPr>
            <p:cNvPr id="54" name="TextBox 5"/>
            <p:cNvSpPr txBox="1">
              <a:spLocks noChangeArrowheads="1"/>
            </p:cNvSpPr>
            <p:nvPr/>
          </p:nvSpPr>
          <p:spPr bwMode="auto">
            <a:xfrm>
              <a:off x="3008313" y="4608513"/>
              <a:ext cx="962749" cy="51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</a:t>
              </a:r>
            </a:p>
          </p:txBody>
        </p:sp>
        <p:cxnSp>
          <p:nvCxnSpPr>
            <p:cNvPr id="55" name="Straight Connector 7"/>
            <p:cNvCxnSpPr>
              <a:cxnSpLocks noChangeShapeType="1"/>
              <a:stCxn id="54" idx="2"/>
            </p:cNvCxnSpPr>
            <p:nvPr/>
          </p:nvCxnSpPr>
          <p:spPr bwMode="auto">
            <a:xfrm flipH="1">
              <a:off x="3405187" y="5127595"/>
              <a:ext cx="84501" cy="26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Box 6"/>
            <p:cNvSpPr txBox="1">
              <a:spLocks noChangeArrowheads="1"/>
            </p:cNvSpPr>
            <p:nvPr/>
          </p:nvSpPr>
          <p:spPr bwMode="auto">
            <a:xfrm>
              <a:off x="3140075" y="3873500"/>
              <a:ext cx="695372" cy="51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VP</a:t>
              </a:r>
            </a:p>
          </p:txBody>
        </p:sp>
        <p:cxnSp>
          <p:nvCxnSpPr>
            <p:cNvPr id="57" name="Straight Connector 9"/>
            <p:cNvCxnSpPr>
              <a:cxnSpLocks noChangeShapeType="1"/>
              <a:stCxn id="56" idx="2"/>
              <a:endCxn id="54" idx="0"/>
            </p:cNvCxnSpPr>
            <p:nvPr/>
          </p:nvCxnSpPr>
          <p:spPr bwMode="auto">
            <a:xfrm>
              <a:off x="3487761" y="4392582"/>
              <a:ext cx="1926" cy="215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Box 8"/>
            <p:cNvSpPr txBox="1">
              <a:spLocks noChangeArrowheads="1"/>
            </p:cNvSpPr>
            <p:nvPr/>
          </p:nvSpPr>
          <p:spPr bwMode="auto">
            <a:xfrm>
              <a:off x="3236912" y="3068638"/>
              <a:ext cx="462374" cy="51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cxnSp>
          <p:nvCxnSpPr>
            <p:cNvPr id="59" name="Straight Connector 11"/>
            <p:cNvCxnSpPr>
              <a:cxnSpLocks noChangeShapeType="1"/>
              <a:stCxn id="58" idx="2"/>
              <a:endCxn id="56" idx="0"/>
            </p:cNvCxnSpPr>
            <p:nvPr/>
          </p:nvCxnSpPr>
          <p:spPr bwMode="auto">
            <a:xfrm>
              <a:off x="3468100" y="3587720"/>
              <a:ext cx="19662" cy="285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Box 15"/>
            <p:cNvSpPr txBox="1">
              <a:spLocks noChangeArrowheads="1"/>
            </p:cNvSpPr>
            <p:nvPr/>
          </p:nvSpPr>
          <p:spPr bwMode="auto">
            <a:xfrm>
              <a:off x="4243388" y="3706813"/>
              <a:ext cx="595787" cy="758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0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</a:p>
          </p:txBody>
        </p:sp>
        <p:cxnSp>
          <p:nvCxnSpPr>
            <p:cNvPr id="62" name="Straight Connector 18"/>
            <p:cNvCxnSpPr>
              <a:cxnSpLocks noChangeShapeType="1"/>
            </p:cNvCxnSpPr>
            <p:nvPr/>
          </p:nvCxnSpPr>
          <p:spPr bwMode="auto">
            <a:xfrm rot="5400000">
              <a:off x="4439444" y="5172869"/>
              <a:ext cx="325438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TextBox 17"/>
            <p:cNvSpPr txBox="1">
              <a:spLocks noChangeArrowheads="1"/>
            </p:cNvSpPr>
            <p:nvPr/>
          </p:nvSpPr>
          <p:spPr bwMode="auto">
            <a:xfrm>
              <a:off x="5053013" y="4102100"/>
              <a:ext cx="697098" cy="51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NP</a:t>
              </a:r>
            </a:p>
          </p:txBody>
        </p:sp>
        <p:sp>
          <p:nvSpPr>
            <p:cNvPr id="64" name="TextBox 19"/>
            <p:cNvSpPr txBox="1">
              <a:spLocks noChangeArrowheads="1"/>
            </p:cNvSpPr>
            <p:nvPr/>
          </p:nvSpPr>
          <p:spPr bwMode="auto">
            <a:xfrm>
              <a:off x="5426075" y="4643439"/>
              <a:ext cx="1462796" cy="51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</a:t>
              </a:r>
            </a:p>
          </p:txBody>
        </p:sp>
        <p:cxnSp>
          <p:nvCxnSpPr>
            <p:cNvPr id="65" name="Straight Connector 21"/>
            <p:cNvCxnSpPr>
              <a:cxnSpLocks noChangeShapeType="1"/>
              <a:stCxn id="63" idx="2"/>
            </p:cNvCxnSpPr>
            <p:nvPr/>
          </p:nvCxnSpPr>
          <p:spPr bwMode="auto">
            <a:xfrm flipH="1">
              <a:off x="4632327" y="4621182"/>
              <a:ext cx="769236" cy="1556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Connector 23"/>
            <p:cNvCxnSpPr>
              <a:cxnSpLocks noChangeShapeType="1"/>
              <a:stCxn id="63" idx="2"/>
            </p:cNvCxnSpPr>
            <p:nvPr/>
          </p:nvCxnSpPr>
          <p:spPr bwMode="auto">
            <a:xfrm>
              <a:off x="5401563" y="4621182"/>
              <a:ext cx="529339" cy="1429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Box 20"/>
            <p:cNvSpPr txBox="1">
              <a:spLocks noChangeArrowheads="1"/>
            </p:cNvSpPr>
            <p:nvPr/>
          </p:nvSpPr>
          <p:spPr bwMode="auto">
            <a:xfrm>
              <a:off x="5510213" y="5930900"/>
              <a:ext cx="944192" cy="51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flight</a:t>
              </a:r>
            </a:p>
          </p:txBody>
        </p:sp>
        <p:sp>
          <p:nvSpPr>
            <p:cNvPr id="68" name="TextBox 22"/>
            <p:cNvSpPr txBox="1">
              <a:spLocks noChangeArrowheads="1"/>
            </p:cNvSpPr>
            <p:nvPr/>
          </p:nvSpPr>
          <p:spPr bwMode="auto">
            <a:xfrm>
              <a:off x="5583238" y="5294313"/>
              <a:ext cx="1036975" cy="51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69" name="Straight Connector 25"/>
            <p:cNvCxnSpPr>
              <a:cxnSpLocks noChangeShapeType="1"/>
            </p:cNvCxnSpPr>
            <p:nvPr/>
          </p:nvCxnSpPr>
          <p:spPr bwMode="auto">
            <a:xfrm rot="16200000" flipH="1">
              <a:off x="5749925" y="5810250"/>
              <a:ext cx="333375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Connector 26"/>
            <p:cNvCxnSpPr>
              <a:cxnSpLocks noChangeShapeType="1"/>
            </p:cNvCxnSpPr>
            <p:nvPr/>
          </p:nvCxnSpPr>
          <p:spPr bwMode="auto">
            <a:xfrm rot="5400000">
              <a:off x="5796756" y="5220494"/>
              <a:ext cx="373063" cy="15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 flipH="1">
              <a:off x="4438650" y="4170363"/>
              <a:ext cx="47625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Line 25"/>
            <p:cNvSpPr>
              <a:spLocks noChangeShapeType="1"/>
            </p:cNvSpPr>
            <p:nvPr/>
          </p:nvSpPr>
          <p:spPr bwMode="auto">
            <a:xfrm>
              <a:off x="4608513" y="4121150"/>
              <a:ext cx="328612" cy="133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099175" y="3733800"/>
            <a:ext cx="2949543" cy="2751585"/>
            <a:chOff x="2984500" y="3008313"/>
            <a:chExt cx="3947958" cy="3419873"/>
          </a:xfrm>
        </p:grpSpPr>
        <p:sp>
          <p:nvSpPr>
            <p:cNvPr id="97" name="TextBox 4"/>
            <p:cNvSpPr txBox="1">
              <a:spLocks noChangeArrowheads="1"/>
            </p:cNvSpPr>
            <p:nvPr/>
          </p:nvSpPr>
          <p:spPr bwMode="auto">
            <a:xfrm>
              <a:off x="2984500" y="5257800"/>
              <a:ext cx="2231871" cy="49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book </a:t>
              </a:r>
              <a:r>
                <a:rPr lang="en-US" b="0" dirty="0" smtClean="0">
                  <a:latin typeface="Arial"/>
                  <a:cs typeface="Arial"/>
                </a:rPr>
                <a:t>      </a:t>
              </a:r>
              <a:r>
                <a:rPr lang="en-US" b="0" dirty="0">
                  <a:latin typeface="Arial"/>
                  <a:cs typeface="Arial"/>
                </a:rPr>
                <a:t>that  </a:t>
              </a:r>
            </a:p>
          </p:txBody>
        </p:sp>
        <p:sp>
          <p:nvSpPr>
            <p:cNvPr id="98" name="TextBox 5"/>
            <p:cNvSpPr txBox="1">
              <a:spLocks noChangeArrowheads="1"/>
            </p:cNvSpPr>
            <p:nvPr/>
          </p:nvSpPr>
          <p:spPr bwMode="auto">
            <a:xfrm>
              <a:off x="3008313" y="4608513"/>
              <a:ext cx="991436" cy="49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</a:t>
              </a:r>
            </a:p>
          </p:txBody>
        </p:sp>
        <p:cxnSp>
          <p:nvCxnSpPr>
            <p:cNvPr id="99" name="Straight Connector 7"/>
            <p:cNvCxnSpPr>
              <a:cxnSpLocks noChangeShapeType="1"/>
              <a:stCxn id="98" idx="2"/>
            </p:cNvCxnSpPr>
            <p:nvPr/>
          </p:nvCxnSpPr>
          <p:spPr bwMode="auto">
            <a:xfrm flipH="1">
              <a:off x="3405189" y="5105799"/>
              <a:ext cx="98843" cy="283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TextBox 6"/>
            <p:cNvSpPr txBox="1">
              <a:spLocks noChangeArrowheads="1"/>
            </p:cNvSpPr>
            <p:nvPr/>
          </p:nvSpPr>
          <p:spPr bwMode="auto">
            <a:xfrm>
              <a:off x="3140075" y="3873500"/>
              <a:ext cx="716093" cy="49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VP</a:t>
              </a:r>
            </a:p>
          </p:txBody>
        </p:sp>
        <p:cxnSp>
          <p:nvCxnSpPr>
            <p:cNvPr id="101" name="Straight Connector 9"/>
            <p:cNvCxnSpPr>
              <a:cxnSpLocks noChangeShapeType="1"/>
              <a:stCxn id="100" idx="2"/>
              <a:endCxn id="98" idx="0"/>
            </p:cNvCxnSpPr>
            <p:nvPr/>
          </p:nvCxnSpPr>
          <p:spPr bwMode="auto">
            <a:xfrm>
              <a:off x="3498122" y="4370786"/>
              <a:ext cx="5909" cy="2377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" name="TextBox 8"/>
            <p:cNvSpPr txBox="1">
              <a:spLocks noChangeArrowheads="1"/>
            </p:cNvSpPr>
            <p:nvPr/>
          </p:nvSpPr>
          <p:spPr bwMode="auto">
            <a:xfrm>
              <a:off x="3778249" y="3008313"/>
              <a:ext cx="716093" cy="49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VP</a:t>
              </a:r>
            </a:p>
          </p:txBody>
        </p:sp>
        <p:cxnSp>
          <p:nvCxnSpPr>
            <p:cNvPr id="103" name="Straight Connector 11"/>
            <p:cNvCxnSpPr>
              <a:cxnSpLocks noChangeShapeType="1"/>
              <a:stCxn id="102" idx="2"/>
              <a:endCxn id="100" idx="0"/>
            </p:cNvCxnSpPr>
            <p:nvPr/>
          </p:nvCxnSpPr>
          <p:spPr bwMode="auto">
            <a:xfrm flipH="1">
              <a:off x="3498122" y="3505599"/>
              <a:ext cx="638175" cy="367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TextBox 14"/>
            <p:cNvSpPr txBox="1">
              <a:spLocks noChangeArrowheads="1"/>
            </p:cNvSpPr>
            <p:nvPr/>
          </p:nvSpPr>
          <p:spPr bwMode="auto">
            <a:xfrm>
              <a:off x="4211638" y="3873500"/>
              <a:ext cx="698928" cy="49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PP</a:t>
              </a:r>
            </a:p>
          </p:txBody>
        </p:sp>
        <p:cxnSp>
          <p:nvCxnSpPr>
            <p:cNvPr id="106" name="Straight Connector 16"/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>
              <a:off x="4136296" y="3505599"/>
              <a:ext cx="424806" cy="367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" name="TextBox 15"/>
            <p:cNvSpPr txBox="1">
              <a:spLocks noChangeArrowheads="1"/>
            </p:cNvSpPr>
            <p:nvPr/>
          </p:nvSpPr>
          <p:spPr bwMode="auto">
            <a:xfrm>
              <a:off x="4306888" y="4656138"/>
              <a:ext cx="800342" cy="49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Det</a:t>
              </a:r>
            </a:p>
          </p:txBody>
        </p:sp>
        <p:cxnSp>
          <p:nvCxnSpPr>
            <p:cNvPr id="108" name="Straight Connector 18"/>
            <p:cNvCxnSpPr>
              <a:cxnSpLocks noChangeShapeType="1"/>
            </p:cNvCxnSpPr>
            <p:nvPr/>
          </p:nvCxnSpPr>
          <p:spPr bwMode="auto">
            <a:xfrm rot="5400000">
              <a:off x="4439444" y="5172869"/>
              <a:ext cx="325438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Box 17"/>
            <p:cNvSpPr txBox="1">
              <a:spLocks noChangeArrowheads="1"/>
            </p:cNvSpPr>
            <p:nvPr/>
          </p:nvSpPr>
          <p:spPr bwMode="auto">
            <a:xfrm>
              <a:off x="5053012" y="4102100"/>
              <a:ext cx="717870" cy="49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NP</a:t>
              </a:r>
            </a:p>
          </p:txBody>
        </p:sp>
        <p:sp>
          <p:nvSpPr>
            <p:cNvPr id="110" name="TextBox 19"/>
            <p:cNvSpPr txBox="1">
              <a:spLocks noChangeArrowheads="1"/>
            </p:cNvSpPr>
            <p:nvPr/>
          </p:nvSpPr>
          <p:spPr bwMode="auto">
            <a:xfrm>
              <a:off x="5426075" y="4643438"/>
              <a:ext cx="1506383" cy="49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</a:t>
              </a:r>
            </a:p>
          </p:txBody>
        </p:sp>
        <p:cxnSp>
          <p:nvCxnSpPr>
            <p:cNvPr id="111" name="Straight Connector 21"/>
            <p:cNvCxnSpPr>
              <a:cxnSpLocks noChangeShapeType="1"/>
              <a:stCxn id="109" idx="2"/>
            </p:cNvCxnSpPr>
            <p:nvPr/>
          </p:nvCxnSpPr>
          <p:spPr bwMode="auto">
            <a:xfrm flipH="1">
              <a:off x="4632325" y="4599387"/>
              <a:ext cx="779623" cy="17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Straight Connector 23"/>
            <p:cNvCxnSpPr>
              <a:cxnSpLocks noChangeShapeType="1"/>
              <a:stCxn id="109" idx="2"/>
            </p:cNvCxnSpPr>
            <p:nvPr/>
          </p:nvCxnSpPr>
          <p:spPr bwMode="auto">
            <a:xfrm>
              <a:off x="5411948" y="4599387"/>
              <a:ext cx="518952" cy="1647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" name="TextBox 20"/>
            <p:cNvSpPr txBox="1">
              <a:spLocks noChangeArrowheads="1"/>
            </p:cNvSpPr>
            <p:nvPr/>
          </p:nvSpPr>
          <p:spPr bwMode="auto">
            <a:xfrm>
              <a:off x="5510213" y="5930900"/>
              <a:ext cx="972327" cy="49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flight</a:t>
              </a:r>
            </a:p>
          </p:txBody>
        </p:sp>
        <p:sp>
          <p:nvSpPr>
            <p:cNvPr id="114" name="TextBox 22"/>
            <p:cNvSpPr txBox="1">
              <a:spLocks noChangeArrowheads="1"/>
            </p:cNvSpPr>
            <p:nvPr/>
          </p:nvSpPr>
          <p:spPr bwMode="auto">
            <a:xfrm>
              <a:off x="5583238" y="5294313"/>
              <a:ext cx="1067874" cy="49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115" name="Straight Connector 25"/>
            <p:cNvCxnSpPr>
              <a:cxnSpLocks noChangeShapeType="1"/>
            </p:cNvCxnSpPr>
            <p:nvPr/>
          </p:nvCxnSpPr>
          <p:spPr bwMode="auto">
            <a:xfrm rot="16200000" flipH="1">
              <a:off x="5749925" y="5810250"/>
              <a:ext cx="333375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Straight Connector 26"/>
            <p:cNvCxnSpPr>
              <a:cxnSpLocks noChangeShapeType="1"/>
            </p:cNvCxnSpPr>
            <p:nvPr/>
          </p:nvCxnSpPr>
          <p:spPr bwMode="auto">
            <a:xfrm rot="5400000">
              <a:off x="5796756" y="5220494"/>
              <a:ext cx="373063" cy="15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" name="TextBox 37"/>
            <p:cNvSpPr txBox="1">
              <a:spLocks noChangeArrowheads="1"/>
            </p:cNvSpPr>
            <p:nvPr/>
          </p:nvSpPr>
          <p:spPr bwMode="auto">
            <a:xfrm>
              <a:off x="4122737" y="4038599"/>
              <a:ext cx="247175" cy="49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>
                <a:latin typeface="Arial"/>
                <a:cs typeface="Arial"/>
              </a:endParaRPr>
            </a:p>
          </p:txBody>
        </p:sp>
      </p:grpSp>
      <p:sp>
        <p:nvSpPr>
          <p:cNvPr id="94" name="TextBox 35"/>
          <p:cNvSpPr txBox="1">
            <a:spLocks noChangeArrowheads="1"/>
          </p:cNvSpPr>
          <p:nvPr/>
        </p:nvSpPr>
        <p:spPr bwMode="auto">
          <a:xfrm>
            <a:off x="7129330" y="4603174"/>
            <a:ext cx="458379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</a:p>
        </p:txBody>
      </p:sp>
      <p:cxnSp>
        <p:nvCxnSpPr>
          <p:cNvPr id="95" name="Straight Connector 41"/>
          <p:cNvCxnSpPr>
            <a:cxnSpLocks noChangeShapeType="1"/>
          </p:cNvCxnSpPr>
          <p:nvPr/>
        </p:nvCxnSpPr>
        <p:spPr bwMode="auto">
          <a:xfrm>
            <a:off x="7242175" y="4578350"/>
            <a:ext cx="517525" cy="120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39"/>
          <p:cNvCxnSpPr>
            <a:cxnSpLocks noChangeShapeType="1"/>
          </p:cNvCxnSpPr>
          <p:nvPr/>
        </p:nvCxnSpPr>
        <p:spPr bwMode="auto">
          <a:xfrm rot="16200000" flipH="1">
            <a:off x="7051675" y="4845050"/>
            <a:ext cx="554038" cy="206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" name="Rectangle 103"/>
          <p:cNvSpPr/>
          <p:nvPr/>
        </p:nvSpPr>
        <p:spPr>
          <a:xfrm>
            <a:off x="6553200" y="1182469"/>
            <a:ext cx="2590800" cy="70788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ot"/>
          </a:ln>
        </p:spPr>
        <p:txBody>
          <a:bodyPr wrap="square" lIns="0" rIns="0">
            <a:spAutoFit/>
          </a:bodyPr>
          <a:lstStyle/>
          <a:p>
            <a:pPr eaLnBrk="1" hangingPunct="1"/>
            <a:r>
              <a:rPr lang="en-US" sz="1000" dirty="0" err="1"/>
              <a:t>Det</a:t>
            </a:r>
            <a:r>
              <a:rPr lang="en-US" sz="1000" dirty="0"/>
              <a:t> → the | a | that | this</a:t>
            </a:r>
          </a:p>
          <a:p>
            <a:pPr eaLnBrk="1" hangingPunct="1"/>
            <a:r>
              <a:rPr lang="en-US" sz="1000" dirty="0"/>
              <a:t>Noun → book | flight | meal | money</a:t>
            </a:r>
          </a:p>
          <a:p>
            <a:pPr eaLnBrk="1" hangingPunct="1"/>
            <a:r>
              <a:rPr lang="en-US" sz="1000" dirty="0"/>
              <a:t>Verb → book | include | </a:t>
            </a:r>
            <a:r>
              <a:rPr lang="en-US" sz="1000" dirty="0" smtClean="0"/>
              <a:t>prefer</a:t>
            </a:r>
          </a:p>
          <a:p>
            <a:pPr eaLnBrk="1" hangingPunct="1"/>
            <a:r>
              <a:rPr lang="en-US" sz="1000" dirty="0" smtClean="0"/>
              <a:t>Aux→ does</a:t>
            </a:r>
            <a:endParaRPr lang="en-US" sz="1000" dirty="0"/>
          </a:p>
        </p:txBody>
      </p:sp>
      <p:sp>
        <p:nvSpPr>
          <p:cNvPr id="11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12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7406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40692"/>
            <a:ext cx="6877050" cy="838200"/>
          </a:xfrm>
        </p:spPr>
        <p:txBody>
          <a:bodyPr/>
          <a:lstStyle/>
          <a:p>
            <a:pPr algn="l"/>
            <a:r>
              <a:rPr lang="en-US" sz="3600" dirty="0"/>
              <a:t>Bottom up Parsing</a:t>
            </a:r>
            <a:r>
              <a:rPr lang="en-US" sz="3600"/>
              <a:t>: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book </a:t>
            </a:r>
            <a:r>
              <a:rPr lang="en-US" sz="3600" dirty="0"/>
              <a:t>that flight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00" y="5257800"/>
            <a:ext cx="3176588" cy="1123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381000"/>
            <a:ext cx="36576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S → NP </a:t>
            </a:r>
            <a:r>
              <a:rPr lang="en-US" sz="1200" dirty="0" smtClean="0"/>
              <a:t>VP | </a:t>
            </a:r>
            <a:r>
              <a:rPr lang="en-US" sz="1200" dirty="0"/>
              <a:t>Aux NP </a:t>
            </a:r>
            <a:r>
              <a:rPr lang="en-US" sz="1200" dirty="0" smtClean="0"/>
              <a:t>VP | VP</a:t>
            </a:r>
            <a:endParaRPr lang="en-US" sz="1200" dirty="0"/>
          </a:p>
          <a:p>
            <a:r>
              <a:rPr lang="en-US" sz="1200" dirty="0" smtClean="0"/>
              <a:t>NP </a:t>
            </a:r>
            <a:r>
              <a:rPr lang="en-US" sz="1200" dirty="0"/>
              <a:t>→ </a:t>
            </a:r>
            <a:r>
              <a:rPr lang="en-US" sz="1200" dirty="0" smtClean="0"/>
              <a:t>Pronoun | </a:t>
            </a:r>
            <a:r>
              <a:rPr lang="en-US" sz="1200" dirty="0"/>
              <a:t>Proper-</a:t>
            </a:r>
            <a:r>
              <a:rPr lang="en-US" sz="1200" dirty="0" smtClean="0"/>
              <a:t>Noun | </a:t>
            </a:r>
            <a:r>
              <a:rPr lang="en-US" sz="1200" dirty="0" err="1"/>
              <a:t>Det</a:t>
            </a:r>
            <a:r>
              <a:rPr lang="en-US" sz="1200" dirty="0"/>
              <a:t> Nominal</a:t>
            </a:r>
          </a:p>
          <a:p>
            <a:r>
              <a:rPr lang="en-US" sz="1200" dirty="0" smtClean="0"/>
              <a:t>Nominal </a:t>
            </a:r>
            <a:r>
              <a:rPr lang="en-US" sz="1200" dirty="0"/>
              <a:t>→ </a:t>
            </a:r>
            <a:r>
              <a:rPr lang="en-US" sz="1200" dirty="0" smtClean="0"/>
              <a:t>Noun | Nominal Noun | </a:t>
            </a:r>
            <a:r>
              <a:rPr lang="en-US" sz="1200" dirty="0"/>
              <a:t>Nominal PP</a:t>
            </a:r>
          </a:p>
          <a:p>
            <a:r>
              <a:rPr lang="en-US" sz="1200" dirty="0"/>
              <a:t>VP → </a:t>
            </a:r>
            <a:r>
              <a:rPr lang="en-US" sz="1200" dirty="0" smtClean="0"/>
              <a:t>Verb |</a:t>
            </a:r>
            <a:r>
              <a:rPr lang="en-US" sz="1200" dirty="0"/>
              <a:t> </a:t>
            </a:r>
            <a:r>
              <a:rPr lang="en-US" sz="1200" dirty="0" smtClean="0"/>
              <a:t>Verb NP | VP </a:t>
            </a:r>
            <a:r>
              <a:rPr lang="en-US" sz="1200" dirty="0"/>
              <a:t>PP</a:t>
            </a:r>
          </a:p>
          <a:p>
            <a:r>
              <a:rPr lang="en-US" sz="1200" dirty="0"/>
              <a:t>PP → Prep NP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1600200"/>
            <a:ext cx="3567003" cy="2576572"/>
            <a:chOff x="2984500" y="3754438"/>
            <a:chExt cx="3567003" cy="2576572"/>
          </a:xfrm>
        </p:grpSpPr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2984500" y="5257800"/>
              <a:ext cx="20949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             that  </a:t>
              </a:r>
            </a:p>
          </p:txBody>
        </p:sp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3008313" y="4608513"/>
              <a:ext cx="7407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</a:t>
              </a:r>
            </a:p>
          </p:txBody>
        </p:sp>
        <p:cxnSp>
          <p:nvCxnSpPr>
            <p:cNvPr id="10" name="Straight Connector 7"/>
            <p:cNvCxnSpPr>
              <a:cxnSpLocks noChangeShapeType="1"/>
              <a:stCxn id="9" idx="2"/>
            </p:cNvCxnSpPr>
            <p:nvPr/>
          </p:nvCxnSpPr>
          <p:spPr bwMode="auto">
            <a:xfrm>
              <a:off x="3378667" y="5008623"/>
              <a:ext cx="26521" cy="3809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3140075" y="3754438"/>
              <a:ext cx="5349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VP</a:t>
              </a:r>
            </a:p>
          </p:txBody>
        </p:sp>
        <p:cxnSp>
          <p:nvCxnSpPr>
            <p:cNvPr id="12" name="Straight Connector 9"/>
            <p:cNvCxnSpPr>
              <a:cxnSpLocks noChangeShapeType="1"/>
              <a:stCxn id="11" idx="2"/>
              <a:endCxn id="9" idx="0"/>
            </p:cNvCxnSpPr>
            <p:nvPr/>
          </p:nvCxnSpPr>
          <p:spPr bwMode="auto">
            <a:xfrm flipH="1">
              <a:off x="3378667" y="4154548"/>
              <a:ext cx="28907" cy="453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4306888" y="4656138"/>
              <a:ext cx="5979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Det</a:t>
              </a:r>
            </a:p>
          </p:txBody>
        </p:sp>
        <p:cxnSp>
          <p:nvCxnSpPr>
            <p:cNvPr id="14" name="Straight Connector 18"/>
            <p:cNvCxnSpPr>
              <a:cxnSpLocks noChangeShapeType="1"/>
            </p:cNvCxnSpPr>
            <p:nvPr/>
          </p:nvCxnSpPr>
          <p:spPr bwMode="auto">
            <a:xfrm rot="5400000">
              <a:off x="4439444" y="5172869"/>
              <a:ext cx="325438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5053013" y="4102100"/>
              <a:ext cx="5363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NP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5426075" y="4643438"/>
              <a:ext cx="11254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</a:t>
              </a:r>
            </a:p>
          </p:txBody>
        </p:sp>
        <p:cxnSp>
          <p:nvCxnSpPr>
            <p:cNvPr id="17" name="Straight Connector 21"/>
            <p:cNvCxnSpPr>
              <a:cxnSpLocks noChangeShapeType="1"/>
              <a:stCxn id="15" idx="2"/>
            </p:cNvCxnSpPr>
            <p:nvPr/>
          </p:nvCxnSpPr>
          <p:spPr bwMode="auto">
            <a:xfrm flipH="1">
              <a:off x="4632326" y="4502210"/>
              <a:ext cx="688850" cy="2745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3"/>
            <p:cNvCxnSpPr>
              <a:cxnSpLocks noChangeShapeType="1"/>
              <a:stCxn id="15" idx="2"/>
            </p:cNvCxnSpPr>
            <p:nvPr/>
          </p:nvCxnSpPr>
          <p:spPr bwMode="auto">
            <a:xfrm>
              <a:off x="5321176" y="4502210"/>
              <a:ext cx="609724" cy="261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20"/>
            <p:cNvSpPr txBox="1">
              <a:spLocks noChangeArrowheads="1"/>
            </p:cNvSpPr>
            <p:nvPr/>
          </p:nvSpPr>
          <p:spPr bwMode="auto">
            <a:xfrm>
              <a:off x="5510213" y="5930900"/>
              <a:ext cx="7264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/>
                  <a:cs typeface="Arial"/>
                </a:rPr>
                <a:t>flight</a:t>
              </a: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5583238" y="5294313"/>
              <a:ext cx="7978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21" name="Straight Connector 25"/>
            <p:cNvCxnSpPr>
              <a:cxnSpLocks noChangeShapeType="1"/>
            </p:cNvCxnSpPr>
            <p:nvPr/>
          </p:nvCxnSpPr>
          <p:spPr bwMode="auto">
            <a:xfrm rot="16200000" flipH="1">
              <a:off x="5749925" y="5810250"/>
              <a:ext cx="333375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6"/>
            <p:cNvCxnSpPr>
              <a:cxnSpLocks noChangeShapeType="1"/>
            </p:cNvCxnSpPr>
            <p:nvPr/>
          </p:nvCxnSpPr>
          <p:spPr bwMode="auto">
            <a:xfrm rot="5400000">
              <a:off x="5796756" y="5220494"/>
              <a:ext cx="373063" cy="15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40"/>
            <p:cNvCxnSpPr>
              <a:cxnSpLocks noChangeShapeType="1"/>
              <a:stCxn id="11" idx="2"/>
            </p:cNvCxnSpPr>
            <p:nvPr/>
          </p:nvCxnSpPr>
          <p:spPr bwMode="auto">
            <a:xfrm>
              <a:off x="3407574" y="4154548"/>
              <a:ext cx="778664" cy="309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42"/>
            <p:cNvSpPr txBox="1">
              <a:spLocks noChangeArrowheads="1"/>
            </p:cNvSpPr>
            <p:nvPr/>
          </p:nvSpPr>
          <p:spPr bwMode="auto">
            <a:xfrm>
              <a:off x="3886200" y="4403725"/>
              <a:ext cx="5363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NP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43400" y="2971800"/>
            <a:ext cx="3567003" cy="2576572"/>
            <a:chOff x="2984500" y="3754438"/>
            <a:chExt cx="3567003" cy="2576572"/>
          </a:xfrm>
        </p:grpSpPr>
        <p:sp>
          <p:nvSpPr>
            <p:cNvPr id="26" name="TextBox 4"/>
            <p:cNvSpPr txBox="1">
              <a:spLocks noChangeArrowheads="1"/>
            </p:cNvSpPr>
            <p:nvPr/>
          </p:nvSpPr>
          <p:spPr bwMode="auto">
            <a:xfrm>
              <a:off x="2984500" y="5257800"/>
              <a:ext cx="20949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book             that  </a:t>
              </a:r>
            </a:p>
          </p:txBody>
        </p:sp>
        <p:sp>
          <p:nvSpPr>
            <p:cNvPr id="27" name="TextBox 5"/>
            <p:cNvSpPr txBox="1">
              <a:spLocks noChangeArrowheads="1"/>
            </p:cNvSpPr>
            <p:nvPr/>
          </p:nvSpPr>
          <p:spPr bwMode="auto">
            <a:xfrm>
              <a:off x="3008313" y="4608513"/>
              <a:ext cx="7407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Verb </a:t>
              </a:r>
            </a:p>
          </p:txBody>
        </p:sp>
        <p:cxnSp>
          <p:nvCxnSpPr>
            <p:cNvPr id="28" name="Straight Connector 7"/>
            <p:cNvCxnSpPr>
              <a:cxnSpLocks noChangeShapeType="1"/>
              <a:stCxn id="27" idx="2"/>
            </p:cNvCxnSpPr>
            <p:nvPr/>
          </p:nvCxnSpPr>
          <p:spPr bwMode="auto">
            <a:xfrm>
              <a:off x="3378667" y="5008623"/>
              <a:ext cx="26521" cy="3809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6"/>
            <p:cNvSpPr txBox="1">
              <a:spLocks noChangeArrowheads="1"/>
            </p:cNvSpPr>
            <p:nvPr/>
          </p:nvSpPr>
          <p:spPr bwMode="auto">
            <a:xfrm>
              <a:off x="3140075" y="3754438"/>
              <a:ext cx="5349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VP</a:t>
              </a:r>
            </a:p>
          </p:txBody>
        </p:sp>
        <p:cxnSp>
          <p:nvCxnSpPr>
            <p:cNvPr id="30" name="Straight Connector 9"/>
            <p:cNvCxnSpPr>
              <a:cxnSpLocks noChangeShapeType="1"/>
              <a:stCxn id="29" idx="2"/>
              <a:endCxn id="27" idx="0"/>
            </p:cNvCxnSpPr>
            <p:nvPr/>
          </p:nvCxnSpPr>
          <p:spPr bwMode="auto">
            <a:xfrm flipH="1">
              <a:off x="3378667" y="4154548"/>
              <a:ext cx="28907" cy="453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4306888" y="4656138"/>
              <a:ext cx="5979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Det</a:t>
              </a:r>
            </a:p>
          </p:txBody>
        </p:sp>
        <p:cxnSp>
          <p:nvCxnSpPr>
            <p:cNvPr id="32" name="Straight Connector 18"/>
            <p:cNvCxnSpPr>
              <a:cxnSpLocks noChangeShapeType="1"/>
            </p:cNvCxnSpPr>
            <p:nvPr/>
          </p:nvCxnSpPr>
          <p:spPr bwMode="auto">
            <a:xfrm rot="5400000">
              <a:off x="4439444" y="5172869"/>
              <a:ext cx="325438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Box 17"/>
            <p:cNvSpPr txBox="1">
              <a:spLocks noChangeArrowheads="1"/>
            </p:cNvSpPr>
            <p:nvPr/>
          </p:nvSpPr>
          <p:spPr bwMode="auto">
            <a:xfrm>
              <a:off x="5053013" y="4102100"/>
              <a:ext cx="5363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NP</a:t>
              </a:r>
            </a:p>
          </p:txBody>
        </p:sp>
        <p:sp>
          <p:nvSpPr>
            <p:cNvPr id="34" name="TextBox 19"/>
            <p:cNvSpPr txBox="1">
              <a:spLocks noChangeArrowheads="1"/>
            </p:cNvSpPr>
            <p:nvPr/>
          </p:nvSpPr>
          <p:spPr bwMode="auto">
            <a:xfrm>
              <a:off x="5426075" y="4643438"/>
              <a:ext cx="11254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Nominal</a:t>
              </a:r>
            </a:p>
          </p:txBody>
        </p:sp>
        <p:cxnSp>
          <p:nvCxnSpPr>
            <p:cNvPr id="35" name="Straight Connector 21"/>
            <p:cNvCxnSpPr>
              <a:cxnSpLocks noChangeShapeType="1"/>
              <a:stCxn id="33" idx="2"/>
            </p:cNvCxnSpPr>
            <p:nvPr/>
          </p:nvCxnSpPr>
          <p:spPr bwMode="auto">
            <a:xfrm flipH="1">
              <a:off x="4632326" y="4502210"/>
              <a:ext cx="688850" cy="2745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23"/>
            <p:cNvCxnSpPr>
              <a:cxnSpLocks noChangeShapeType="1"/>
              <a:stCxn id="33" idx="2"/>
            </p:cNvCxnSpPr>
            <p:nvPr/>
          </p:nvCxnSpPr>
          <p:spPr bwMode="auto">
            <a:xfrm>
              <a:off x="5321176" y="4502210"/>
              <a:ext cx="609724" cy="261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20"/>
            <p:cNvSpPr txBox="1">
              <a:spLocks noChangeArrowheads="1"/>
            </p:cNvSpPr>
            <p:nvPr/>
          </p:nvSpPr>
          <p:spPr bwMode="auto">
            <a:xfrm>
              <a:off x="5510213" y="5930900"/>
              <a:ext cx="7264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flight</a:t>
              </a:r>
            </a:p>
          </p:txBody>
        </p:sp>
        <p:sp>
          <p:nvSpPr>
            <p:cNvPr id="38" name="TextBox 22"/>
            <p:cNvSpPr txBox="1">
              <a:spLocks noChangeArrowheads="1"/>
            </p:cNvSpPr>
            <p:nvPr/>
          </p:nvSpPr>
          <p:spPr bwMode="auto">
            <a:xfrm>
              <a:off x="5583238" y="5294313"/>
              <a:ext cx="7978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Noun</a:t>
              </a:r>
            </a:p>
          </p:txBody>
        </p:sp>
        <p:cxnSp>
          <p:nvCxnSpPr>
            <p:cNvPr id="39" name="Straight Connector 25"/>
            <p:cNvCxnSpPr>
              <a:cxnSpLocks noChangeShapeType="1"/>
            </p:cNvCxnSpPr>
            <p:nvPr/>
          </p:nvCxnSpPr>
          <p:spPr bwMode="auto">
            <a:xfrm rot="16200000" flipH="1">
              <a:off x="5749925" y="5810250"/>
              <a:ext cx="333375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26"/>
            <p:cNvCxnSpPr>
              <a:cxnSpLocks noChangeShapeType="1"/>
            </p:cNvCxnSpPr>
            <p:nvPr/>
          </p:nvCxnSpPr>
          <p:spPr bwMode="auto">
            <a:xfrm rot="5400000">
              <a:off x="5796756" y="5220494"/>
              <a:ext cx="373063" cy="15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40"/>
            <p:cNvCxnSpPr>
              <a:cxnSpLocks noChangeShapeType="1"/>
              <a:stCxn id="29" idx="2"/>
              <a:endCxn id="33" idx="1"/>
            </p:cNvCxnSpPr>
            <p:nvPr/>
          </p:nvCxnSpPr>
          <p:spPr bwMode="auto">
            <a:xfrm>
              <a:off x="3407574" y="4154548"/>
              <a:ext cx="1645439" cy="147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" name="Group 43"/>
          <p:cNvGrpSpPr/>
          <p:nvPr/>
        </p:nvGrpSpPr>
        <p:grpSpPr>
          <a:xfrm>
            <a:off x="4648200" y="2133600"/>
            <a:ext cx="355736" cy="835025"/>
            <a:chOff x="3255963" y="2919413"/>
            <a:chExt cx="355736" cy="835025"/>
          </a:xfrm>
        </p:grpSpPr>
        <p:sp>
          <p:nvSpPr>
            <p:cNvPr id="42" name="TextBox 28"/>
            <p:cNvSpPr txBox="1">
              <a:spLocks noChangeArrowheads="1"/>
            </p:cNvSpPr>
            <p:nvPr/>
          </p:nvSpPr>
          <p:spPr bwMode="auto">
            <a:xfrm>
              <a:off x="3255963" y="2919413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Arial"/>
                  <a:cs typeface="Arial"/>
                </a:rPr>
                <a:t>S</a:t>
              </a:r>
            </a:p>
          </p:txBody>
        </p:sp>
        <p:cxnSp>
          <p:nvCxnSpPr>
            <p:cNvPr id="43" name="Straight Connector 35"/>
            <p:cNvCxnSpPr>
              <a:cxnSpLocks noChangeShapeType="1"/>
              <a:stCxn id="42" idx="2"/>
            </p:cNvCxnSpPr>
            <p:nvPr/>
          </p:nvCxnSpPr>
          <p:spPr bwMode="auto">
            <a:xfrm flipH="1">
              <a:off x="3403601" y="3319523"/>
              <a:ext cx="30230" cy="4349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5" name="Group 64"/>
          <p:cNvGrpSpPr/>
          <p:nvPr/>
        </p:nvGrpSpPr>
        <p:grpSpPr>
          <a:xfrm>
            <a:off x="4357797" y="2133600"/>
            <a:ext cx="3567003" cy="3414772"/>
            <a:chOff x="4738797" y="2133600"/>
            <a:chExt cx="3567003" cy="3414772"/>
          </a:xfrm>
        </p:grpSpPr>
        <p:grpSp>
          <p:nvGrpSpPr>
            <p:cNvPr id="45" name="Group 44"/>
            <p:cNvGrpSpPr/>
            <p:nvPr/>
          </p:nvGrpSpPr>
          <p:grpSpPr>
            <a:xfrm>
              <a:off x="4738797" y="2971800"/>
              <a:ext cx="3567003" cy="2576572"/>
              <a:chOff x="2984500" y="3754438"/>
              <a:chExt cx="3567003" cy="2576572"/>
            </a:xfrm>
          </p:grpSpPr>
          <p:sp>
            <p:nvSpPr>
              <p:cNvPr id="46" name="TextBox 4"/>
              <p:cNvSpPr txBox="1">
                <a:spLocks noChangeArrowheads="1"/>
              </p:cNvSpPr>
              <p:nvPr/>
            </p:nvSpPr>
            <p:spPr bwMode="auto">
              <a:xfrm>
                <a:off x="2984500" y="5257800"/>
                <a:ext cx="209499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book             that  </a:t>
                </a:r>
              </a:p>
            </p:txBody>
          </p:sp>
          <p:sp>
            <p:nvSpPr>
              <p:cNvPr id="47" name="TextBox 5"/>
              <p:cNvSpPr txBox="1">
                <a:spLocks noChangeArrowheads="1"/>
              </p:cNvSpPr>
              <p:nvPr/>
            </p:nvSpPr>
            <p:spPr bwMode="auto">
              <a:xfrm>
                <a:off x="3008313" y="4608513"/>
                <a:ext cx="74070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Verb </a:t>
                </a:r>
              </a:p>
            </p:txBody>
          </p:sp>
          <p:cxnSp>
            <p:nvCxnSpPr>
              <p:cNvPr id="48" name="Straight Connector 7"/>
              <p:cNvCxnSpPr>
                <a:cxnSpLocks noChangeShapeType="1"/>
                <a:stCxn id="47" idx="2"/>
              </p:cNvCxnSpPr>
              <p:nvPr/>
            </p:nvCxnSpPr>
            <p:spPr bwMode="auto">
              <a:xfrm>
                <a:off x="3378667" y="5008623"/>
                <a:ext cx="26521" cy="3809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" name="TextBox 6"/>
              <p:cNvSpPr txBox="1">
                <a:spLocks noChangeArrowheads="1"/>
              </p:cNvSpPr>
              <p:nvPr/>
            </p:nvSpPr>
            <p:spPr bwMode="auto">
              <a:xfrm>
                <a:off x="3140075" y="3754438"/>
                <a:ext cx="53499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VP</a:t>
                </a:r>
              </a:p>
            </p:txBody>
          </p:sp>
          <p:cxnSp>
            <p:nvCxnSpPr>
              <p:cNvPr id="50" name="Straight Connector 9"/>
              <p:cNvCxnSpPr>
                <a:cxnSpLocks noChangeShapeType="1"/>
                <a:stCxn id="49" idx="2"/>
                <a:endCxn id="47" idx="0"/>
              </p:cNvCxnSpPr>
              <p:nvPr/>
            </p:nvCxnSpPr>
            <p:spPr bwMode="auto">
              <a:xfrm flipH="1">
                <a:off x="3378667" y="4154548"/>
                <a:ext cx="28907" cy="4539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" name="TextBox 15"/>
              <p:cNvSpPr txBox="1">
                <a:spLocks noChangeArrowheads="1"/>
              </p:cNvSpPr>
              <p:nvPr/>
            </p:nvSpPr>
            <p:spPr bwMode="auto">
              <a:xfrm>
                <a:off x="4306888" y="4656138"/>
                <a:ext cx="5979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Det</a:t>
                </a:r>
              </a:p>
            </p:txBody>
          </p:sp>
          <p:cxnSp>
            <p:nvCxnSpPr>
              <p:cNvPr id="52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4439444" y="5172869"/>
                <a:ext cx="325438" cy="127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3" name="TextBox 17"/>
              <p:cNvSpPr txBox="1">
                <a:spLocks noChangeArrowheads="1"/>
              </p:cNvSpPr>
              <p:nvPr/>
            </p:nvSpPr>
            <p:spPr bwMode="auto">
              <a:xfrm>
                <a:off x="5053013" y="4102100"/>
                <a:ext cx="5363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NP</a:t>
                </a:r>
              </a:p>
            </p:txBody>
          </p:sp>
          <p:sp>
            <p:nvSpPr>
              <p:cNvPr id="54" name="TextBox 19"/>
              <p:cNvSpPr txBox="1">
                <a:spLocks noChangeArrowheads="1"/>
              </p:cNvSpPr>
              <p:nvPr/>
            </p:nvSpPr>
            <p:spPr bwMode="auto">
              <a:xfrm>
                <a:off x="5426075" y="4643438"/>
                <a:ext cx="11254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Nominal</a:t>
                </a:r>
              </a:p>
            </p:txBody>
          </p:sp>
          <p:cxnSp>
            <p:nvCxnSpPr>
              <p:cNvPr id="55" name="Straight Connector 21"/>
              <p:cNvCxnSpPr>
                <a:cxnSpLocks noChangeShapeType="1"/>
                <a:stCxn id="53" idx="2"/>
              </p:cNvCxnSpPr>
              <p:nvPr/>
            </p:nvCxnSpPr>
            <p:spPr bwMode="auto">
              <a:xfrm flipH="1">
                <a:off x="4632326" y="4502210"/>
                <a:ext cx="688850" cy="2745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Straight Connector 23"/>
              <p:cNvCxnSpPr>
                <a:cxnSpLocks noChangeShapeType="1"/>
                <a:stCxn id="53" idx="2"/>
              </p:cNvCxnSpPr>
              <p:nvPr/>
            </p:nvCxnSpPr>
            <p:spPr bwMode="auto">
              <a:xfrm>
                <a:off x="5321176" y="4502210"/>
                <a:ext cx="609724" cy="2618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7" name="TextBox 20"/>
              <p:cNvSpPr txBox="1">
                <a:spLocks noChangeArrowheads="1"/>
              </p:cNvSpPr>
              <p:nvPr/>
            </p:nvSpPr>
            <p:spPr bwMode="auto">
              <a:xfrm>
                <a:off x="5510213" y="5930900"/>
                <a:ext cx="72643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flight</a:t>
                </a:r>
              </a:p>
            </p:txBody>
          </p:sp>
          <p:sp>
            <p:nvSpPr>
              <p:cNvPr id="58" name="TextBox 22"/>
              <p:cNvSpPr txBox="1">
                <a:spLocks noChangeArrowheads="1"/>
              </p:cNvSpPr>
              <p:nvPr/>
            </p:nvSpPr>
            <p:spPr bwMode="auto">
              <a:xfrm>
                <a:off x="5583238" y="5294313"/>
                <a:ext cx="7978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Noun</a:t>
                </a:r>
              </a:p>
            </p:txBody>
          </p:sp>
          <p:cxnSp>
            <p:nvCxnSpPr>
              <p:cNvPr id="59" name="Straight Connector 25"/>
              <p:cNvCxnSpPr>
                <a:cxnSpLocks noChangeShapeType="1"/>
              </p:cNvCxnSpPr>
              <p:nvPr/>
            </p:nvCxnSpPr>
            <p:spPr bwMode="auto">
              <a:xfrm rot="16200000" flipH="1">
                <a:off x="5749925" y="5810250"/>
                <a:ext cx="333375" cy="28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Straight Connector 26"/>
              <p:cNvCxnSpPr>
                <a:cxnSpLocks noChangeShapeType="1"/>
              </p:cNvCxnSpPr>
              <p:nvPr/>
            </p:nvCxnSpPr>
            <p:spPr bwMode="auto">
              <a:xfrm rot="5400000">
                <a:off x="5796756" y="5220494"/>
                <a:ext cx="373063" cy="158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Straight Connector 60"/>
              <p:cNvCxnSpPr>
                <a:cxnSpLocks noChangeShapeType="1"/>
                <a:stCxn id="49" idx="2"/>
                <a:endCxn id="53" idx="1"/>
              </p:cNvCxnSpPr>
              <p:nvPr/>
            </p:nvCxnSpPr>
            <p:spPr bwMode="auto">
              <a:xfrm>
                <a:off x="3407574" y="4154548"/>
                <a:ext cx="1645439" cy="1476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2" name="Group 61"/>
            <p:cNvGrpSpPr/>
            <p:nvPr/>
          </p:nvGrpSpPr>
          <p:grpSpPr>
            <a:xfrm>
              <a:off x="5043597" y="2133600"/>
              <a:ext cx="355736" cy="835025"/>
              <a:chOff x="3255963" y="2919413"/>
              <a:chExt cx="355736" cy="835025"/>
            </a:xfrm>
          </p:grpSpPr>
          <p:sp>
            <p:nvSpPr>
              <p:cNvPr id="63" name="TextBox 28"/>
              <p:cNvSpPr txBox="1">
                <a:spLocks noChangeArrowheads="1"/>
              </p:cNvSpPr>
              <p:nvPr/>
            </p:nvSpPr>
            <p:spPr bwMode="auto">
              <a:xfrm>
                <a:off x="3255963" y="2919413"/>
                <a:ext cx="3557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0">
                    <a:latin typeface="Arial"/>
                    <a:cs typeface="Arial"/>
                  </a:rPr>
                  <a:t>S</a:t>
                </a:r>
              </a:p>
            </p:txBody>
          </p:sp>
          <p:cxnSp>
            <p:nvCxnSpPr>
              <p:cNvPr id="64" name="Straight Connector 35"/>
              <p:cNvCxnSpPr>
                <a:cxnSpLocks noChangeShapeType="1"/>
                <a:stCxn id="63" idx="2"/>
              </p:cNvCxnSpPr>
              <p:nvPr/>
            </p:nvCxnSpPr>
            <p:spPr bwMode="auto">
              <a:xfrm flipH="1">
                <a:off x="3403601" y="3319523"/>
                <a:ext cx="30230" cy="4349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6" name="Rectangle 65"/>
          <p:cNvSpPr/>
          <p:nvPr/>
        </p:nvSpPr>
        <p:spPr>
          <a:xfrm>
            <a:off x="6553200" y="1182469"/>
            <a:ext cx="2590800" cy="70788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ot"/>
          </a:ln>
        </p:spPr>
        <p:txBody>
          <a:bodyPr wrap="square" lIns="0" rIns="0">
            <a:spAutoFit/>
          </a:bodyPr>
          <a:lstStyle/>
          <a:p>
            <a:pPr eaLnBrk="1" hangingPunct="1"/>
            <a:r>
              <a:rPr lang="en-US" sz="1000" dirty="0" err="1"/>
              <a:t>Det</a:t>
            </a:r>
            <a:r>
              <a:rPr lang="en-US" sz="1000" dirty="0"/>
              <a:t> → the | a | that | this</a:t>
            </a:r>
          </a:p>
          <a:p>
            <a:pPr eaLnBrk="1" hangingPunct="1"/>
            <a:r>
              <a:rPr lang="en-US" sz="1000" dirty="0"/>
              <a:t>Noun → book | flight | meal | money</a:t>
            </a:r>
          </a:p>
          <a:p>
            <a:pPr eaLnBrk="1" hangingPunct="1"/>
            <a:r>
              <a:rPr lang="en-US" sz="1000" dirty="0"/>
              <a:t>Verb → book | include | </a:t>
            </a:r>
            <a:r>
              <a:rPr lang="en-US" sz="1000" dirty="0" smtClean="0"/>
              <a:t>prefer</a:t>
            </a:r>
          </a:p>
          <a:p>
            <a:pPr eaLnBrk="1" hangingPunct="1"/>
            <a:r>
              <a:rPr lang="en-US" sz="1000" dirty="0" smtClean="0"/>
              <a:t>Aux→ does</a:t>
            </a:r>
            <a:endParaRPr lang="en-US" sz="1000" dirty="0"/>
          </a:p>
        </p:txBody>
      </p:sp>
      <p:sp>
        <p:nvSpPr>
          <p:cNvPr id="6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7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0630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49238"/>
            <a:ext cx="6877050" cy="838200"/>
          </a:xfrm>
        </p:spPr>
        <p:txBody>
          <a:bodyPr/>
          <a:lstStyle/>
          <a:p>
            <a:pPr algn="l"/>
            <a:r>
              <a:rPr lang="en-US" sz="4000" dirty="0" smtClean="0"/>
              <a:t>Top Down vs. Bottom Up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Top down never explores options that will not lead to a full parse, but can explore many options that never connect to the actual sentence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Bottom </a:t>
            </a:r>
            <a:r>
              <a:rPr lang="en-US" sz="2400" dirty="0"/>
              <a:t>up never explores options that do not connect to the actual sentence but can explore options that can never lead to a full parse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Relative </a:t>
            </a:r>
            <a:r>
              <a:rPr lang="en-US" sz="2400" dirty="0"/>
              <a:t>amounts of wasted search depend on how much the grammar branches in each direction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Complexity of </a:t>
            </a:r>
            <a:r>
              <a:rPr lang="en-US" sz="2400" dirty="0" err="1" smtClean="0"/>
              <a:t>na</a:t>
            </a:r>
            <a:r>
              <a:rPr lang="fr-FR" sz="2400" dirty="0" err="1" smtClean="0"/>
              <a:t>ï</a:t>
            </a:r>
            <a:r>
              <a:rPr lang="en-US" sz="2400" dirty="0" err="1" smtClean="0"/>
              <a:t>ve</a:t>
            </a:r>
            <a:r>
              <a:rPr lang="en-US" sz="2400" dirty="0" smtClean="0"/>
              <a:t> implementation: Exponential due to branching</a:t>
            </a:r>
            <a:endParaRPr lang="en-US" sz="24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1272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40993"/>
            <a:ext cx="6877050" cy="838200"/>
          </a:xfrm>
        </p:spPr>
        <p:txBody>
          <a:bodyPr/>
          <a:lstStyle/>
          <a:p>
            <a:pPr algn="l"/>
            <a:r>
              <a:rPr lang="en-US" sz="4000" dirty="0" smtClean="0"/>
              <a:t>Dynamic Programming Parsing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avoid extensive repeated work, must cache intermediate results, i.e. completed </a:t>
            </a:r>
            <a:r>
              <a:rPr lang="en-US" sz="2800" dirty="0" smtClean="0"/>
              <a:t>sub-phrases.</a:t>
            </a:r>
            <a:endParaRPr lang="en-US" sz="2800" dirty="0"/>
          </a:p>
          <a:p>
            <a:r>
              <a:rPr lang="en-US" sz="2800" dirty="0"/>
              <a:t>Caching (memorizing) critical to obtaining a polynomial time parsing (recognition) algorithm for CFGs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Dynamic </a:t>
            </a:r>
            <a:r>
              <a:rPr lang="en-US" sz="2800" dirty="0"/>
              <a:t>programming algorithms based on both top-down and bottom-up search can achieve O(n</a:t>
            </a:r>
            <a:r>
              <a:rPr lang="en-US" sz="2800" baseline="30000" dirty="0"/>
              <a:t>3</a:t>
            </a:r>
            <a:r>
              <a:rPr lang="en-US" sz="2800" dirty="0"/>
              <a:t>) recognition time where n is the length of the input string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NB: Parsing methods for CFGs are similar for programming languages and natural language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9482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76256"/>
            <a:ext cx="6877050" cy="838200"/>
          </a:xfrm>
        </p:spPr>
        <p:txBody>
          <a:bodyPr/>
          <a:lstStyle/>
          <a:p>
            <a:pPr algn="l"/>
            <a:r>
              <a:rPr lang="en-US" sz="4000" dirty="0"/>
              <a:t>Dynamic Programming Parsing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CYK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Cocke</a:t>
            </a:r>
            <a:r>
              <a:rPr lang="en-US" sz="2400" dirty="0" smtClean="0"/>
              <a:t>-Younger-</a:t>
            </a:r>
            <a:r>
              <a:rPr lang="en-US" sz="2400" dirty="0" err="1" smtClean="0"/>
              <a:t>Kasami</a:t>
            </a:r>
            <a:r>
              <a:rPr lang="en-US" sz="2400" dirty="0" smtClean="0"/>
              <a:t>, 1967) </a:t>
            </a:r>
            <a:r>
              <a:rPr lang="en-US" sz="2400" dirty="0"/>
              <a:t>algorithm based on bottom-up parsing and requires first normalizing the grammar</a:t>
            </a:r>
            <a:r>
              <a:rPr lang="en-US" sz="2400" dirty="0" smtClean="0"/>
              <a:t>.</a:t>
            </a:r>
          </a:p>
          <a:p>
            <a:r>
              <a:rPr lang="en-US" sz="2400" b="1" dirty="0" err="1"/>
              <a:t>Earley</a:t>
            </a:r>
            <a:r>
              <a:rPr lang="en-US" sz="2400" dirty="0"/>
              <a:t> (1970) parser is based on top-down parsing, does not require normalizing the grammar, but is more complex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More </a:t>
            </a:r>
            <a:r>
              <a:rPr lang="en-US" sz="2400" dirty="0"/>
              <a:t>generally, </a:t>
            </a:r>
            <a:r>
              <a:rPr lang="en-US" sz="2400" b="1" dirty="0"/>
              <a:t>chart parsers</a:t>
            </a:r>
            <a:r>
              <a:rPr lang="en-US" sz="2400" dirty="0"/>
              <a:t> retain completed phrases in a chart and can combine top-down and bottom-up </a:t>
            </a:r>
            <a:r>
              <a:rPr lang="en-US" sz="2400" dirty="0" smtClean="0"/>
              <a:t>search.</a:t>
            </a:r>
            <a:endParaRPr lang="en-US" sz="2400" dirty="0"/>
          </a:p>
          <a:p>
            <a:r>
              <a:rPr lang="en-US" sz="2400" dirty="0" smtClean="0"/>
              <a:t>Complexity of </a:t>
            </a:r>
            <a:r>
              <a:rPr lang="en-US" sz="2400" dirty="0"/>
              <a:t>O(n</a:t>
            </a:r>
            <a:r>
              <a:rPr lang="en-US" sz="2400" baseline="30000" dirty="0"/>
              <a:t>3</a:t>
            </a:r>
            <a:r>
              <a:rPr lang="en-US" sz="2400" dirty="0"/>
              <a:t>) </a:t>
            </a:r>
            <a:r>
              <a:rPr lang="en-US" sz="2400" dirty="0" smtClean="0"/>
              <a:t>can further be improved for certain grammars, i.e. unambiguous grammars – however, not for interesting grammars of natural language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1679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Earley</a:t>
            </a:r>
            <a:r>
              <a:rPr lang="en-US" dirty="0" smtClean="0"/>
              <a:t> Parsing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Dynamic Programming solution for </a:t>
            </a:r>
            <a:r>
              <a:rPr lang="en-US" sz="2800" b="1" dirty="0" smtClean="0"/>
              <a:t>top-down </a:t>
            </a:r>
            <a:r>
              <a:rPr lang="en-US" sz="2800" dirty="0" smtClean="0"/>
              <a:t>parsing</a:t>
            </a:r>
          </a:p>
          <a:p>
            <a:r>
              <a:rPr lang="en-US" sz="2800" dirty="0"/>
              <a:t>Allows arbitrary CFGs</a:t>
            </a:r>
          </a:p>
          <a:p>
            <a:r>
              <a:rPr lang="en-US" sz="2800" dirty="0"/>
              <a:t>Fills a table in a single sweep over the input words</a:t>
            </a:r>
          </a:p>
          <a:p>
            <a:r>
              <a:rPr lang="en-US" sz="2800" dirty="0"/>
              <a:t>Table is length N+1; N is number of </a:t>
            </a:r>
            <a:r>
              <a:rPr lang="en-US" sz="2800" dirty="0" smtClean="0"/>
              <a:t>words</a:t>
            </a:r>
            <a:endParaRPr lang="en-US" sz="2800" dirty="0"/>
          </a:p>
          <a:p>
            <a:r>
              <a:rPr lang="en-US" sz="2800" b="1" dirty="0" smtClean="0"/>
              <a:t>States</a:t>
            </a:r>
            <a:r>
              <a:rPr lang="en-US" sz="2800" dirty="0" smtClean="0"/>
              <a:t> (table entries) represent:</a:t>
            </a:r>
            <a:endParaRPr lang="en-US" sz="2800" dirty="0"/>
          </a:p>
          <a:p>
            <a:pPr lvl="1"/>
            <a:r>
              <a:rPr lang="en-US" sz="2400" b="1" dirty="0"/>
              <a:t>Completed</a:t>
            </a:r>
            <a:r>
              <a:rPr lang="en-US" sz="2400" dirty="0"/>
              <a:t> constituents and their locations</a:t>
            </a:r>
          </a:p>
          <a:p>
            <a:pPr lvl="1"/>
            <a:r>
              <a:rPr lang="en-US" sz="2400" b="1" dirty="0"/>
              <a:t>In-progress </a:t>
            </a:r>
            <a:r>
              <a:rPr lang="en-US" sz="2400" dirty="0"/>
              <a:t>constituents</a:t>
            </a:r>
          </a:p>
          <a:p>
            <a:pPr lvl="1"/>
            <a:r>
              <a:rPr lang="en-US" sz="2400" b="1" dirty="0"/>
              <a:t>Predicted</a:t>
            </a:r>
            <a:r>
              <a:rPr lang="en-US" sz="2400" dirty="0"/>
              <a:t> constituents</a:t>
            </a:r>
          </a:p>
          <a:p>
            <a:endParaRPr lang="en-US" sz="28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711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Motivation for syntax processing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Natural language is more than trigrams</a:t>
            </a:r>
          </a:p>
          <a:p>
            <a:r>
              <a:rPr lang="en-US" sz="2000" dirty="0" smtClean="0"/>
              <a:t>For ‘understanding’ language better, we want to be able to recognize syntactic structures</a:t>
            </a:r>
          </a:p>
          <a:p>
            <a:r>
              <a:rPr lang="en-US" sz="2000" dirty="0" smtClean="0"/>
              <a:t>These are again just another layer of processing </a:t>
            </a:r>
          </a:p>
          <a:p>
            <a:r>
              <a:rPr lang="en-US" sz="2000" dirty="0" smtClean="0"/>
              <a:t>For now: we ignore meaning and simply look at syntax.</a:t>
            </a:r>
            <a:br>
              <a:rPr lang="en-US" sz="2000" dirty="0" smtClean="0"/>
            </a:br>
            <a:r>
              <a:rPr lang="en-US" sz="2000" dirty="0" smtClean="0"/>
              <a:t>I.e. “colorless green ideas sleep furiously” is syntactically correct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level of syntactic processing is ‘right’? Depends on the goal.</a:t>
            </a:r>
          </a:p>
          <a:p>
            <a:r>
              <a:rPr lang="en-US" sz="2000" dirty="0" smtClean="0"/>
              <a:t>Chunking / partial parsing: only continuous chunks</a:t>
            </a:r>
          </a:p>
          <a:p>
            <a:r>
              <a:rPr lang="en-US" sz="2000" dirty="0" smtClean="0"/>
              <a:t>dependency parsing</a:t>
            </a:r>
          </a:p>
          <a:p>
            <a:r>
              <a:rPr lang="en-US" sz="2000" dirty="0" smtClean="0"/>
              <a:t>phrase structure grammars</a:t>
            </a:r>
          </a:p>
          <a:p>
            <a:r>
              <a:rPr lang="en-US" sz="2000" dirty="0" smtClean="0"/>
              <a:t>constituency</a:t>
            </a:r>
          </a:p>
          <a:p>
            <a:r>
              <a:rPr lang="en-US" sz="2000" dirty="0" smtClean="0"/>
              <a:t>attribute value grammars </a:t>
            </a: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0380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States and Locations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2895600"/>
            <a:ext cx="8816975" cy="2209800"/>
          </a:xfrm>
        </p:spPr>
        <p:txBody>
          <a:bodyPr/>
          <a:lstStyle/>
          <a:p>
            <a:pPr marL="0" indent="0">
              <a:buNone/>
            </a:pPr>
            <a:r>
              <a:rPr lang="da-DK" sz="1800" dirty="0" smtClean="0"/>
              <a:t>With offsets:</a:t>
            </a:r>
          </a:p>
          <a:p>
            <a:pPr marL="0" indent="0">
              <a:buNone/>
            </a:pPr>
            <a:r>
              <a:rPr lang="da-DK" sz="1800" dirty="0" smtClean="0"/>
              <a:t>	S </a:t>
            </a:r>
            <a:r>
              <a:rPr lang="da-DK" sz="1800" dirty="0"/>
              <a:t>-&gt; </a:t>
            </a:r>
            <a:r>
              <a:rPr lang="da-DK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da-DK" sz="1800" dirty="0" smtClean="0"/>
              <a:t> </a:t>
            </a:r>
            <a:r>
              <a:rPr lang="da-DK" sz="1800" dirty="0"/>
              <a:t>VP [0,0</a:t>
            </a:r>
            <a:r>
              <a:rPr lang="da-DK" sz="1800" dirty="0" smtClean="0"/>
              <a:t>]			</a:t>
            </a:r>
            <a:r>
              <a:rPr lang="da-DK" sz="1800" dirty="0"/>
              <a:t>	</a:t>
            </a:r>
            <a:r>
              <a:rPr lang="en-US" sz="1800" dirty="0" smtClean="0"/>
              <a:t>A </a:t>
            </a:r>
            <a:r>
              <a:rPr lang="en-US" sz="1800" dirty="0"/>
              <a:t>VP is predicted at the start of the </a:t>
            </a:r>
            <a:r>
              <a:rPr lang="en-US" sz="1800" dirty="0" smtClean="0"/>
              <a:t>sentence</a:t>
            </a:r>
            <a:endParaRPr lang="da-DK" sz="1800" dirty="0"/>
          </a:p>
          <a:p>
            <a:pPr marL="0" indent="0">
              <a:buNone/>
            </a:pPr>
            <a:r>
              <a:rPr lang="da-DK" sz="1800" dirty="0" smtClean="0"/>
              <a:t>	NP </a:t>
            </a:r>
            <a:r>
              <a:rPr lang="da-DK" sz="1800" dirty="0"/>
              <a:t>-&gt; Det </a:t>
            </a:r>
            <a:r>
              <a:rPr lang="da-DK" sz="1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da-DK" sz="1800" dirty="0" smtClean="0"/>
              <a:t> </a:t>
            </a:r>
            <a:r>
              <a:rPr lang="da-DK" sz="1800" dirty="0"/>
              <a:t>Nominal [1,2</a:t>
            </a:r>
            <a:r>
              <a:rPr lang="da-DK" sz="1800" dirty="0" smtClean="0"/>
              <a:t>]	</a:t>
            </a:r>
            <a:r>
              <a:rPr lang="en-US" sz="1800" dirty="0" smtClean="0"/>
              <a:t>An </a:t>
            </a:r>
            <a:r>
              <a:rPr lang="en-US" sz="1800" dirty="0"/>
              <a:t>NP is in progress; the </a:t>
            </a:r>
            <a:r>
              <a:rPr lang="en-US" sz="1800" dirty="0" err="1"/>
              <a:t>Det</a:t>
            </a:r>
            <a:r>
              <a:rPr lang="en-US" sz="1800" dirty="0"/>
              <a:t> </a:t>
            </a:r>
            <a:r>
              <a:rPr lang="en-US" sz="1800" dirty="0" smtClean="0"/>
              <a:t>goes from </a:t>
            </a:r>
            <a:r>
              <a:rPr lang="en-US" sz="1800" dirty="0"/>
              <a:t>1 to 2</a:t>
            </a:r>
            <a:endParaRPr lang="da-DK" sz="1800" dirty="0"/>
          </a:p>
          <a:p>
            <a:pPr marL="0" indent="0">
              <a:buNone/>
            </a:pPr>
            <a:r>
              <a:rPr lang="da-DK" sz="1800" dirty="0" smtClean="0"/>
              <a:t>	VP </a:t>
            </a:r>
            <a:r>
              <a:rPr lang="da-DK" sz="1800" dirty="0"/>
              <a:t>-&gt; V NP </a:t>
            </a:r>
            <a:r>
              <a:rPr lang="da-DK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da-DK" sz="1800" dirty="0" smtClean="0"/>
              <a:t> </a:t>
            </a:r>
            <a:r>
              <a:rPr lang="da-DK" sz="1800" dirty="0"/>
              <a:t>[0,3</a:t>
            </a:r>
            <a:r>
              <a:rPr lang="da-DK" sz="1800" dirty="0" smtClean="0"/>
              <a:t>]			</a:t>
            </a:r>
            <a:r>
              <a:rPr lang="en-US" sz="1800" dirty="0" smtClean="0"/>
              <a:t>A </a:t>
            </a:r>
            <a:r>
              <a:rPr lang="en-US" sz="1800" dirty="0"/>
              <a:t>VP has been found starting at 0 </a:t>
            </a:r>
            <a:r>
              <a:rPr lang="en-US" sz="1800" dirty="0" smtClean="0"/>
              <a:t> and ending </a:t>
            </a:r>
            <a:r>
              <a:rPr lang="en-US" sz="1800" dirty="0"/>
              <a:t>at 3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The table entries are called states and are represented with dotted rules:</a:t>
            </a:r>
          </a:p>
          <a:p>
            <a:r>
              <a:rPr lang="en-US" dirty="0" smtClean="0"/>
              <a:t>	S </a:t>
            </a:r>
            <a:r>
              <a:rPr lang="en-US" dirty="0"/>
              <a:t>-&gt; </a:t>
            </a:r>
            <a:r>
              <a:rPr lang="da-DK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/>
              <a:t> VP			</a:t>
            </a:r>
            <a:r>
              <a:rPr lang="en-US" dirty="0" smtClean="0"/>
              <a:t>		A </a:t>
            </a:r>
            <a:r>
              <a:rPr lang="en-US" dirty="0"/>
              <a:t>VP is predicted</a:t>
            </a:r>
          </a:p>
          <a:p>
            <a:r>
              <a:rPr lang="en-US" dirty="0" smtClean="0"/>
              <a:t>	NP </a:t>
            </a:r>
            <a:r>
              <a:rPr lang="en-US" dirty="0"/>
              <a:t>-&gt;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da-DK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/>
              <a:t> Nominal		An NP is in progress</a:t>
            </a:r>
          </a:p>
          <a:p>
            <a:r>
              <a:rPr lang="en-US" dirty="0" smtClean="0"/>
              <a:t>	VP </a:t>
            </a:r>
            <a:r>
              <a:rPr lang="en-US" dirty="0"/>
              <a:t>-&gt; V NP </a:t>
            </a:r>
            <a:r>
              <a:rPr lang="da-DK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/>
              <a:t> 			</a:t>
            </a:r>
            <a:r>
              <a:rPr lang="en-US" dirty="0" smtClean="0"/>
              <a:t>	A </a:t>
            </a:r>
            <a:r>
              <a:rPr lang="en-US" dirty="0"/>
              <a:t>VP has been found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5540" y="4326076"/>
            <a:ext cx="4177320" cy="2017571"/>
          </a:xfrm>
          <a:prstGeom prst="rect">
            <a:avLst/>
          </a:prstGeom>
        </p:spPr>
      </p:pic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74653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Earley</a:t>
            </a:r>
            <a:r>
              <a:rPr lang="en-US" dirty="0" smtClean="0"/>
              <a:t> Parsing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Successful parse: S </a:t>
            </a:r>
            <a:r>
              <a:rPr lang="en-US" sz="2000" dirty="0"/>
              <a:t>state in the final column that spans from 0 to n and is </a:t>
            </a:r>
            <a:r>
              <a:rPr lang="en-US" sz="2000" dirty="0" smtClean="0"/>
              <a:t>complete:  S </a:t>
            </a:r>
            <a:r>
              <a:rPr lang="en-US" sz="2000" dirty="0"/>
              <a:t>–&gt; α </a:t>
            </a:r>
            <a:r>
              <a:rPr lang="da-DK" sz="20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/>
              <a:t> </a:t>
            </a:r>
            <a:r>
              <a:rPr lang="en-US" sz="2000" dirty="0"/>
              <a:t>[0,n</a:t>
            </a:r>
            <a:r>
              <a:rPr lang="en-US" sz="2000" dirty="0" smtClean="0"/>
              <a:t>]</a:t>
            </a:r>
          </a:p>
          <a:p>
            <a:r>
              <a:rPr lang="en-US" sz="2000" dirty="0"/>
              <a:t>Sweep through the table from 0 to n:</a:t>
            </a:r>
          </a:p>
          <a:p>
            <a:pPr lvl="1"/>
            <a:r>
              <a:rPr lang="en-US" sz="1800" dirty="0"/>
              <a:t>New predicted states are created by starting top-down from S</a:t>
            </a:r>
          </a:p>
          <a:p>
            <a:pPr lvl="1"/>
            <a:r>
              <a:rPr lang="en-US" sz="1800" dirty="0"/>
              <a:t>New incomplete states are created by advancing existing states as new constituents are discovered</a:t>
            </a:r>
          </a:p>
          <a:p>
            <a:pPr lvl="1"/>
            <a:r>
              <a:rPr lang="en-US" sz="1800" dirty="0"/>
              <a:t>New complete states are created in the same way. </a:t>
            </a:r>
            <a:endParaRPr lang="en-US" sz="1800" dirty="0" smtClean="0"/>
          </a:p>
          <a:p>
            <a:r>
              <a:rPr lang="en-US" sz="2000" dirty="0"/>
              <a:t>More </a:t>
            </a:r>
            <a:r>
              <a:rPr lang="en-US" sz="2000" dirty="0" smtClean="0"/>
              <a:t>specifically:</a:t>
            </a:r>
            <a:endParaRPr lang="en-US" sz="2000" dirty="0"/>
          </a:p>
          <a:p>
            <a:pPr marL="523875" lvl="1" indent="-342900">
              <a:buFont typeface="+mj-lt"/>
              <a:buAutoNum type="arabicPeriod"/>
            </a:pPr>
            <a:r>
              <a:rPr lang="en-US" sz="1800" dirty="0"/>
              <a:t>Predict all the states you can upfront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z="1800" dirty="0"/>
              <a:t>Read a word</a:t>
            </a:r>
          </a:p>
          <a:p>
            <a:pPr marL="712788" lvl="2" indent="-342900">
              <a:buFont typeface="+mj-lt"/>
              <a:buAutoNum type="arabicPeriod"/>
            </a:pPr>
            <a:r>
              <a:rPr lang="en-US" sz="1600" dirty="0"/>
              <a:t>Extend states based on matches</a:t>
            </a:r>
          </a:p>
          <a:p>
            <a:pPr marL="712788" lvl="2" indent="-342900">
              <a:buFont typeface="+mj-lt"/>
              <a:buAutoNum type="arabicPeriod"/>
            </a:pPr>
            <a:r>
              <a:rPr lang="en-US" sz="1600" dirty="0"/>
              <a:t>Generate new predictions</a:t>
            </a:r>
          </a:p>
          <a:p>
            <a:pPr marL="712788" lvl="2" indent="-342900">
              <a:buFont typeface="+mj-lt"/>
              <a:buAutoNum type="arabicPeriod"/>
            </a:pPr>
            <a:r>
              <a:rPr lang="en-US" sz="1600" dirty="0"/>
              <a:t>repeat until the end of the sentence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z="1800" dirty="0"/>
              <a:t>Look at n to see if you have a winner</a:t>
            </a: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776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Earley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0" y="4800600"/>
            <a:ext cx="1271588" cy="15811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761310" cy="36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10000"/>
            <a:ext cx="4876800" cy="253402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ot"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8079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Example: book that flight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5257800"/>
            <a:ext cx="8640763" cy="11239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4650"/>
            <a:ext cx="82296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086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Example: book that flight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77200" y="5943600"/>
            <a:ext cx="814388" cy="43815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0750"/>
            <a:ext cx="8229600" cy="389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6894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Example: book that flight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05800" y="5715000"/>
            <a:ext cx="585788" cy="6667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874838"/>
            <a:ext cx="693102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5577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 on </a:t>
            </a:r>
            <a:r>
              <a:rPr lang="en-US" dirty="0" err="1" smtClean="0"/>
              <a:t>Earley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Participating states of the final parse: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For such a simple example, there is a lot of ‘useless’ steps</a:t>
            </a:r>
          </a:p>
          <a:p>
            <a:r>
              <a:rPr lang="en-US" sz="2400" dirty="0" err="1" smtClean="0"/>
              <a:t>Earley</a:t>
            </a:r>
            <a:r>
              <a:rPr lang="en-US" sz="2400" dirty="0" smtClean="0"/>
              <a:t> predicts next constituents that are not consistent with the input</a:t>
            </a:r>
            <a:endParaRPr lang="en-US" sz="2400" dirty="0"/>
          </a:p>
          <a:p>
            <a:r>
              <a:rPr lang="en-US" sz="2400" dirty="0" smtClean="0"/>
              <a:t>Possible to improve the algorithm by look-ahead strategies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2057400"/>
            <a:ext cx="7286625" cy="2260600"/>
            <a:chOff x="457200" y="2057400"/>
            <a:chExt cx="7286625" cy="22606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010"/>
            <a:stretch/>
          </p:blipFill>
          <p:spPr bwMode="auto">
            <a:xfrm>
              <a:off x="457200" y="2057400"/>
              <a:ext cx="6858000" cy="25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844"/>
            <a:stretch/>
          </p:blipFill>
          <p:spPr bwMode="auto">
            <a:xfrm>
              <a:off x="457200" y="2514600"/>
              <a:ext cx="6931025" cy="233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22" b="46020"/>
            <a:stretch/>
          </p:blipFill>
          <p:spPr bwMode="auto">
            <a:xfrm>
              <a:off x="457200" y="2895600"/>
              <a:ext cx="6931025" cy="81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1" t="67449" r="-5131" b="26378"/>
            <a:stretch/>
          </p:blipFill>
          <p:spPr bwMode="auto">
            <a:xfrm>
              <a:off x="812800" y="3746500"/>
              <a:ext cx="69310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812" b="7015"/>
            <a:stretch/>
          </p:blipFill>
          <p:spPr bwMode="auto">
            <a:xfrm>
              <a:off x="457200" y="4038600"/>
              <a:ext cx="69310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1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7378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CYK parsing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First, </a:t>
            </a:r>
            <a:r>
              <a:rPr lang="en-US" sz="2800" dirty="0"/>
              <a:t>grammar must be converted to Chomsky normal form (CNF) in which productions must have either exactly 2 non-terminal symbols on the RHS or 1 terminal symbol (lexicon rules</a:t>
            </a:r>
            <a:r>
              <a:rPr lang="en-US" sz="2800" dirty="0" smtClean="0"/>
              <a:t>).</a:t>
            </a:r>
            <a:endParaRPr lang="en-US" sz="2800" dirty="0"/>
          </a:p>
          <a:p>
            <a:r>
              <a:rPr lang="en-US" sz="2800" dirty="0"/>
              <a:t>Parse bottom-</a:t>
            </a:r>
            <a:r>
              <a:rPr lang="en-US" sz="2800" dirty="0" smtClean="0"/>
              <a:t>up, </a:t>
            </a:r>
            <a:r>
              <a:rPr lang="en-US" sz="2800" dirty="0"/>
              <a:t>storing phrases formed from all substrings in a triangular table (chart</a:t>
            </a:r>
            <a:r>
              <a:rPr lang="en-US" sz="2800" dirty="0" smtClean="0"/>
              <a:t>).</a:t>
            </a:r>
            <a:endParaRPr lang="en-US" sz="2800" dirty="0"/>
          </a:p>
          <a:p>
            <a:r>
              <a:rPr lang="en-US" sz="2800" dirty="0"/>
              <a:t>Parse trees are for CNF </a:t>
            </a:r>
            <a:r>
              <a:rPr lang="en-US" sz="2800" dirty="0" smtClean="0"/>
              <a:t>grammar, </a:t>
            </a:r>
            <a:r>
              <a:rPr lang="en-US" sz="2800" dirty="0"/>
              <a:t>not the original grammar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post-process can repair the parse tree to return a parse tree for the original grammar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6696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84348"/>
            <a:ext cx="6877050" cy="838200"/>
          </a:xfrm>
        </p:spPr>
        <p:txBody>
          <a:bodyPr/>
          <a:lstStyle/>
          <a:p>
            <a:pPr algn="l"/>
            <a:r>
              <a:rPr lang="en-US" sz="4000" dirty="0" smtClean="0"/>
              <a:t>Conversion to Chomsky Normal Form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1" y="1592263"/>
            <a:ext cx="8739188" cy="47894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Introduce a new start symbol S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add rule S</a:t>
            </a:r>
            <a:r>
              <a:rPr lang="en-US" sz="2000" baseline="-25000" dirty="0"/>
              <a:t>0</a:t>
            </a:r>
            <a:r>
              <a:rPr lang="en-US" sz="2000" dirty="0" smtClean="0"/>
              <a:t>→S (S=old start symbol)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Eliminate all </a:t>
            </a:r>
            <a:r>
              <a:rPr lang="en-US" sz="2000" dirty="0" err="1" smtClean="0"/>
              <a:t>ε</a:t>
            </a:r>
            <a:r>
              <a:rPr lang="en-US" sz="2000" dirty="0" smtClean="0"/>
              <a:t> rules of the form </a:t>
            </a:r>
            <a:r>
              <a:rPr lang="en-US" sz="2000" dirty="0" err="1" smtClean="0"/>
              <a:t>A→ε</a:t>
            </a:r>
            <a:r>
              <a:rPr lang="en-US" sz="2000" dirty="0" smtClean="0"/>
              <a:t> (A≠S</a:t>
            </a:r>
            <a:r>
              <a:rPr lang="en-US" sz="2000" baseline="-25000" dirty="0" smtClean="0"/>
              <a:t>0</a:t>
            </a:r>
            <a:r>
              <a:rPr lang="en-US" sz="2000" dirty="0">
                <a:sym typeface="Wingdings"/>
              </a:rPr>
              <a:t>)</a:t>
            </a:r>
            <a:r>
              <a:rPr lang="en-US" sz="2000" dirty="0" smtClean="0">
                <a:sym typeface="Wingdings"/>
              </a:rPr>
              <a:t>:</a:t>
            </a:r>
            <a:r>
              <a:rPr lang="en-US" sz="2000" dirty="0" smtClean="0"/>
              <a:t> remove rule and split rules containing A on the RHS in all versions, with and without A’s. For rules B→A, replace A with </a:t>
            </a:r>
            <a:r>
              <a:rPr lang="en-US" sz="2000" dirty="0" err="1" smtClean="0"/>
              <a:t>ε</a:t>
            </a:r>
            <a:r>
              <a:rPr lang="en-US" sz="2000" dirty="0" smtClean="0"/>
              <a:t> if B has not been through this step yet, otherwise eliminate </a:t>
            </a:r>
            <a:r>
              <a:rPr lang="en-US" sz="2000" dirty="0"/>
              <a:t>B→</a:t>
            </a:r>
            <a:r>
              <a:rPr lang="en-US" sz="2000" dirty="0" smtClean="0"/>
              <a:t>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Eliminate all unit rules A→B, by adding all </a:t>
            </a:r>
            <a:r>
              <a:rPr lang="en-US" sz="2000" dirty="0" err="1" smtClean="0"/>
              <a:t>B→R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to </a:t>
            </a:r>
            <a:r>
              <a:rPr lang="en-US" sz="2000" dirty="0" err="1" smtClean="0"/>
              <a:t>A→R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where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is not a unit rule. If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is a unit rule add all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→K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to A (</a:t>
            </a:r>
            <a:r>
              <a:rPr lang="en-US" sz="2000" dirty="0" err="1" smtClean="0"/>
              <a:t>A→K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 where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is not a unit rule. Continue this process for all following unit-rules, until we observe a unit rule we have seen in the cleaning step. Then eliminate A→B.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Clean up remaining rules: For A→R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..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(n&gt;2,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terminals or non-terminals), create a chain  {A→R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→R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… A</a:t>
            </a:r>
            <a:r>
              <a:rPr lang="en-US" sz="2000" baseline="-25000" dirty="0" smtClean="0"/>
              <a:t>n-2</a:t>
            </a:r>
            <a:r>
              <a:rPr lang="en-US" sz="2000" dirty="0" smtClean="0"/>
              <a:t> → R</a:t>
            </a:r>
            <a:r>
              <a:rPr lang="en-US" sz="2000" baseline="-25000" dirty="0" smtClean="0"/>
              <a:t>n-1</a:t>
            </a:r>
            <a:r>
              <a:rPr lang="en-US" sz="2000" dirty="0" smtClean="0"/>
              <a:t>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}. For all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that are terminals, create a lexicon rule and replace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with its LHS.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S</a:t>
            </a:r>
            <a:r>
              <a:rPr lang="en-US" sz="2000" baseline="-25000" dirty="0"/>
              <a:t>0</a:t>
            </a:r>
            <a:r>
              <a:rPr lang="en-US" sz="2000" dirty="0" smtClean="0"/>
              <a:t>→</a:t>
            </a:r>
            <a:r>
              <a:rPr lang="en-US" sz="2000" dirty="0"/>
              <a:t>C</a:t>
            </a:r>
            <a:r>
              <a:rPr lang="en-US" sz="2000" dirty="0" smtClean="0"/>
              <a:t> remains, set C as start symbol.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365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312" y="342900"/>
            <a:ext cx="6877050" cy="838200"/>
          </a:xfrm>
        </p:spPr>
        <p:txBody>
          <a:bodyPr/>
          <a:lstStyle/>
          <a:p>
            <a:pPr algn="l"/>
            <a:r>
              <a:rPr lang="en-US" sz="4000" dirty="0" smtClean="0"/>
              <a:t>Example </a:t>
            </a:r>
            <a:r>
              <a:rPr lang="en-US" sz="4000" smtClean="0"/>
              <a:t>Conversion to </a:t>
            </a:r>
            <a:r>
              <a:rPr lang="en-US" sz="4000" dirty="0" smtClean="0"/>
              <a:t>CNF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447800"/>
            <a:ext cx="8640763" cy="609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Original grammar                              Grammar in CNF</a:t>
            </a:r>
            <a:endParaRPr lang="en-US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1312" y="1833520"/>
            <a:ext cx="3621088" cy="461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+mn-lt"/>
              </a:rPr>
              <a:t>S </a:t>
            </a:r>
            <a:r>
              <a:rPr lang="en-US" sz="1400" b="0" dirty="0">
                <a:latin typeface="+mn-lt"/>
                <a:cs typeface="Times New Roman" charset="0"/>
              </a:rPr>
              <a:t>→ NP VP</a:t>
            </a:r>
          </a:p>
          <a:p>
            <a:pPr eaLnBrk="1" hangingPunct="1"/>
            <a:r>
              <a:rPr lang="en-US" sz="1400" b="0" dirty="0">
                <a:latin typeface="+mn-lt"/>
                <a:cs typeface="Times New Roman" charset="0"/>
              </a:rPr>
              <a:t>S </a:t>
            </a:r>
            <a:r>
              <a:rPr lang="en-US" sz="1400" b="0" dirty="0">
                <a:latin typeface="+mn-lt"/>
              </a:rPr>
              <a:t>→ Aux NP </a:t>
            </a:r>
            <a:r>
              <a:rPr lang="en-US" sz="1400" b="0" dirty="0" smtClean="0">
                <a:latin typeface="+mn-lt"/>
              </a:rPr>
              <a:t>VP</a:t>
            </a:r>
            <a:endParaRPr lang="en-US" sz="1400" b="0" dirty="0">
              <a:latin typeface="+mn-lt"/>
            </a:endParaRPr>
          </a:p>
          <a:p>
            <a:pPr eaLnBrk="1" hangingPunct="1"/>
            <a:r>
              <a:rPr lang="en-US" sz="1400" b="0" dirty="0">
                <a:latin typeface="+mn-lt"/>
              </a:rPr>
              <a:t>S → </a:t>
            </a:r>
            <a:r>
              <a:rPr lang="en-US" sz="1400" b="0" dirty="0" smtClean="0">
                <a:latin typeface="+mn-lt"/>
              </a:rPr>
              <a:t>VP</a:t>
            </a:r>
            <a:endParaRPr lang="en-US" sz="1400" b="0" dirty="0">
              <a:latin typeface="+mn-lt"/>
            </a:endParaRPr>
          </a:p>
          <a:p>
            <a:pPr eaLnBrk="1" hangingPunct="1"/>
            <a:r>
              <a:rPr lang="en-US" sz="1400" b="0" dirty="0">
                <a:latin typeface="+mn-lt"/>
              </a:rPr>
              <a:t>NP → Pronoun</a:t>
            </a:r>
          </a:p>
          <a:p>
            <a:pPr eaLnBrk="1" hangingPunct="1"/>
            <a:r>
              <a:rPr lang="en-US" sz="1400" b="0" dirty="0">
                <a:latin typeface="+mn-lt"/>
              </a:rPr>
              <a:t>NP → Proper-Noun</a:t>
            </a:r>
          </a:p>
          <a:p>
            <a:pPr eaLnBrk="1" hangingPunct="1"/>
            <a:r>
              <a:rPr lang="en-US" sz="1400" b="0" dirty="0">
                <a:latin typeface="+mn-lt"/>
              </a:rPr>
              <a:t>NP → </a:t>
            </a:r>
            <a:r>
              <a:rPr lang="en-US" sz="1400" b="0" dirty="0" err="1">
                <a:latin typeface="+mn-lt"/>
              </a:rPr>
              <a:t>Det</a:t>
            </a:r>
            <a:r>
              <a:rPr lang="en-US" sz="1400" b="0" dirty="0">
                <a:latin typeface="+mn-lt"/>
              </a:rPr>
              <a:t> Nominal</a:t>
            </a:r>
          </a:p>
          <a:p>
            <a:pPr eaLnBrk="1" hangingPunct="1"/>
            <a:r>
              <a:rPr lang="en-US" sz="1400" b="0" dirty="0">
                <a:latin typeface="+mn-lt"/>
              </a:rPr>
              <a:t>Nominal → Noun</a:t>
            </a:r>
          </a:p>
          <a:p>
            <a:pPr eaLnBrk="1" hangingPunct="1"/>
            <a:r>
              <a:rPr lang="en-US" sz="1400" b="0" dirty="0">
                <a:latin typeface="+mn-lt"/>
              </a:rPr>
              <a:t>Nominal → Nominal Noun</a:t>
            </a:r>
          </a:p>
          <a:p>
            <a:pPr eaLnBrk="1" hangingPunct="1"/>
            <a:r>
              <a:rPr lang="en-US" sz="1400" b="0" dirty="0">
                <a:latin typeface="+mn-lt"/>
              </a:rPr>
              <a:t>Nominal → Nominal PP</a:t>
            </a:r>
          </a:p>
          <a:p>
            <a:pPr eaLnBrk="1" hangingPunct="1"/>
            <a:r>
              <a:rPr lang="en-US" sz="1400" b="0" dirty="0">
                <a:latin typeface="+mn-lt"/>
              </a:rPr>
              <a:t>VP → Verb</a:t>
            </a:r>
          </a:p>
          <a:p>
            <a:pPr eaLnBrk="1" hangingPunct="1"/>
            <a:r>
              <a:rPr lang="en-US" sz="1400" b="0" dirty="0">
                <a:latin typeface="+mn-lt"/>
              </a:rPr>
              <a:t>VP → Verb NP</a:t>
            </a:r>
          </a:p>
          <a:p>
            <a:pPr eaLnBrk="1" hangingPunct="1"/>
            <a:r>
              <a:rPr lang="en-US" sz="1400" b="0" dirty="0">
                <a:latin typeface="+mn-lt"/>
              </a:rPr>
              <a:t>VP → VP PP</a:t>
            </a:r>
          </a:p>
          <a:p>
            <a:pPr eaLnBrk="1" hangingPunct="1"/>
            <a:r>
              <a:rPr lang="en-US" sz="1400" b="0" dirty="0">
                <a:latin typeface="+mn-lt"/>
              </a:rPr>
              <a:t>PP → Prep </a:t>
            </a:r>
            <a:r>
              <a:rPr lang="en-US" sz="1400" b="0" dirty="0" smtClean="0">
                <a:latin typeface="+mn-lt"/>
              </a:rPr>
              <a:t>NP</a:t>
            </a:r>
          </a:p>
          <a:p>
            <a:pPr eaLnBrk="1" hangingPunct="1"/>
            <a:r>
              <a:rPr lang="en-US" sz="1400" b="0" dirty="0" err="1" smtClean="0">
                <a:latin typeface="Arial"/>
                <a:cs typeface="Arial"/>
              </a:rPr>
              <a:t>Det</a:t>
            </a:r>
            <a:r>
              <a:rPr lang="en-US" sz="1400" b="0" dirty="0" smtClean="0">
                <a:latin typeface="Arial"/>
                <a:cs typeface="Arial"/>
              </a:rPr>
              <a:t> </a:t>
            </a:r>
            <a:r>
              <a:rPr lang="en-US" sz="1400" b="0" dirty="0">
                <a:latin typeface="Arial"/>
                <a:cs typeface="Arial"/>
              </a:rPr>
              <a:t>→ the | a | that | this</a:t>
            </a:r>
          </a:p>
          <a:p>
            <a:pPr eaLnBrk="1" hangingPunct="1"/>
            <a:r>
              <a:rPr lang="en-US" sz="1400" b="0" dirty="0">
                <a:latin typeface="Arial"/>
                <a:cs typeface="Arial"/>
              </a:rPr>
              <a:t>Noun → book | flight | meal | money</a:t>
            </a:r>
          </a:p>
          <a:p>
            <a:pPr eaLnBrk="1" hangingPunct="1"/>
            <a:r>
              <a:rPr lang="en-US" sz="1400" b="0" dirty="0">
                <a:latin typeface="Arial"/>
                <a:cs typeface="Arial"/>
              </a:rPr>
              <a:t>Verb → book | </a:t>
            </a:r>
            <a:r>
              <a:rPr lang="en-US" sz="1400" b="0" dirty="0" smtClean="0">
                <a:latin typeface="Arial"/>
                <a:cs typeface="Arial"/>
              </a:rPr>
              <a:t>include | prefer</a:t>
            </a:r>
            <a:endParaRPr lang="en-US" sz="1400" b="0" dirty="0">
              <a:latin typeface="Arial"/>
              <a:cs typeface="Arial"/>
            </a:endParaRPr>
          </a:p>
          <a:p>
            <a:pPr eaLnBrk="1" hangingPunct="1"/>
            <a:r>
              <a:rPr lang="en-US" sz="1400" b="0" dirty="0">
                <a:latin typeface="Arial"/>
                <a:cs typeface="Arial"/>
              </a:rPr>
              <a:t>Pronoun → I | he | she | me</a:t>
            </a:r>
          </a:p>
          <a:p>
            <a:pPr eaLnBrk="1" hangingPunct="1"/>
            <a:r>
              <a:rPr lang="en-US" sz="1400" b="0" dirty="0">
                <a:latin typeface="Arial"/>
                <a:cs typeface="Arial"/>
              </a:rPr>
              <a:t>Proper-Noun → Houston | NWA</a:t>
            </a:r>
          </a:p>
          <a:p>
            <a:pPr eaLnBrk="1" hangingPunct="1"/>
            <a:r>
              <a:rPr lang="en-US" sz="1400" b="0" dirty="0">
                <a:latin typeface="Arial"/>
                <a:cs typeface="Arial"/>
              </a:rPr>
              <a:t>Aux → does</a:t>
            </a:r>
          </a:p>
          <a:p>
            <a:pPr eaLnBrk="1" hangingPunct="1"/>
            <a:r>
              <a:rPr lang="en-US" sz="1400" b="0" dirty="0">
                <a:latin typeface="Arial"/>
                <a:cs typeface="Arial"/>
              </a:rPr>
              <a:t>Prep → from | to | on | near | through</a:t>
            </a:r>
          </a:p>
          <a:p>
            <a:pPr eaLnBrk="1" hangingPunct="1"/>
            <a:endParaRPr lang="en-US" sz="1400" b="0" dirty="0">
              <a:latin typeface="Arial"/>
              <a:cs typeface="Arial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95800" y="1752600"/>
            <a:ext cx="3998913" cy="489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0" dirty="0">
                <a:latin typeface="+mn-lt"/>
              </a:rPr>
              <a:t>S </a:t>
            </a:r>
            <a:r>
              <a:rPr lang="en-US" sz="1300" b="0" dirty="0">
                <a:latin typeface="+mn-lt"/>
                <a:cs typeface="Times New Roman" charset="0"/>
              </a:rPr>
              <a:t>→ NP VP</a:t>
            </a:r>
          </a:p>
          <a:p>
            <a:pPr eaLnBrk="1" hangingPunct="1"/>
            <a:r>
              <a:rPr lang="en-US" sz="1300" b="0" dirty="0">
                <a:latin typeface="+mn-lt"/>
                <a:cs typeface="Times New Roman" charset="0"/>
              </a:rPr>
              <a:t>S </a:t>
            </a:r>
            <a:r>
              <a:rPr lang="en-US" sz="1300" b="0" dirty="0">
                <a:latin typeface="+mn-lt"/>
              </a:rPr>
              <a:t>→ X1 VP</a:t>
            </a:r>
          </a:p>
          <a:p>
            <a:pPr eaLnBrk="1" hangingPunct="1"/>
            <a:r>
              <a:rPr lang="en-US" sz="1300" b="0" dirty="0">
                <a:latin typeface="+mn-lt"/>
              </a:rPr>
              <a:t>X1 → Aux NP</a:t>
            </a:r>
          </a:p>
          <a:p>
            <a:pPr eaLnBrk="1" hangingPunct="1"/>
            <a:r>
              <a:rPr lang="en-US" sz="1300" b="0" dirty="0">
                <a:latin typeface="+mn-lt"/>
              </a:rPr>
              <a:t>S → book | include </a:t>
            </a:r>
          </a:p>
          <a:p>
            <a:pPr eaLnBrk="1" hangingPunct="1"/>
            <a:r>
              <a:rPr lang="en-US" sz="1300" b="0" dirty="0">
                <a:latin typeface="+mn-lt"/>
              </a:rPr>
              <a:t>S → Verb NP</a:t>
            </a:r>
          </a:p>
          <a:p>
            <a:pPr eaLnBrk="1" hangingPunct="1"/>
            <a:r>
              <a:rPr lang="en-US" sz="1300" b="0" dirty="0">
                <a:latin typeface="+mn-lt"/>
              </a:rPr>
              <a:t>S → VP PP</a:t>
            </a:r>
          </a:p>
          <a:p>
            <a:pPr eaLnBrk="1" hangingPunct="1"/>
            <a:r>
              <a:rPr lang="en-US" sz="1300" b="0" dirty="0">
                <a:latin typeface="+mn-lt"/>
              </a:rPr>
              <a:t>NP → I  | he | she | me</a:t>
            </a:r>
          </a:p>
          <a:p>
            <a:pPr eaLnBrk="1" hangingPunct="1"/>
            <a:r>
              <a:rPr lang="en-US" sz="1300" b="0" dirty="0">
                <a:latin typeface="+mn-lt"/>
              </a:rPr>
              <a:t>NP → Houston | NWA</a:t>
            </a:r>
          </a:p>
          <a:p>
            <a:pPr eaLnBrk="1" hangingPunct="1"/>
            <a:r>
              <a:rPr lang="en-US" sz="1300" b="0" dirty="0">
                <a:latin typeface="+mn-lt"/>
              </a:rPr>
              <a:t>NP → </a:t>
            </a:r>
            <a:r>
              <a:rPr lang="en-US" sz="1300" b="0" dirty="0" err="1">
                <a:latin typeface="+mn-lt"/>
              </a:rPr>
              <a:t>Det</a:t>
            </a:r>
            <a:r>
              <a:rPr lang="en-US" sz="1300" b="0" dirty="0">
                <a:latin typeface="+mn-lt"/>
              </a:rPr>
              <a:t> Nominal</a:t>
            </a:r>
          </a:p>
          <a:p>
            <a:pPr eaLnBrk="1" hangingPunct="1"/>
            <a:r>
              <a:rPr lang="en-US" sz="1300" b="0" dirty="0">
                <a:latin typeface="+mn-lt"/>
              </a:rPr>
              <a:t>Nominal → book | flight | meal | money</a:t>
            </a:r>
          </a:p>
          <a:p>
            <a:pPr eaLnBrk="1" hangingPunct="1"/>
            <a:r>
              <a:rPr lang="en-US" sz="1300" b="0" dirty="0">
                <a:latin typeface="+mn-lt"/>
              </a:rPr>
              <a:t>Nominal → Nominal Noun</a:t>
            </a:r>
          </a:p>
          <a:p>
            <a:pPr eaLnBrk="1" hangingPunct="1"/>
            <a:r>
              <a:rPr lang="en-US" sz="1300" b="0" dirty="0">
                <a:latin typeface="+mn-lt"/>
              </a:rPr>
              <a:t>Nominal → Nominal PP</a:t>
            </a:r>
          </a:p>
          <a:p>
            <a:pPr eaLnBrk="1" hangingPunct="1"/>
            <a:r>
              <a:rPr lang="en-US" sz="1300" b="0" dirty="0">
                <a:latin typeface="+mn-lt"/>
              </a:rPr>
              <a:t>VP → book | include | prefer</a:t>
            </a:r>
          </a:p>
          <a:p>
            <a:pPr eaLnBrk="1" hangingPunct="1"/>
            <a:r>
              <a:rPr lang="en-US" sz="1300" b="0" dirty="0">
                <a:latin typeface="+mn-lt"/>
              </a:rPr>
              <a:t>VP → Verb NP</a:t>
            </a:r>
          </a:p>
          <a:p>
            <a:pPr eaLnBrk="1" hangingPunct="1"/>
            <a:r>
              <a:rPr lang="en-US" sz="1300" b="0" dirty="0">
                <a:latin typeface="+mn-lt"/>
              </a:rPr>
              <a:t>VP → VP PP</a:t>
            </a:r>
          </a:p>
          <a:p>
            <a:pPr eaLnBrk="1" hangingPunct="1"/>
            <a:r>
              <a:rPr lang="en-US" sz="1300" b="0" dirty="0">
                <a:latin typeface="+mn-lt"/>
              </a:rPr>
              <a:t>PP → Prep </a:t>
            </a:r>
            <a:r>
              <a:rPr lang="en-US" sz="1300" b="0" dirty="0" smtClean="0">
                <a:latin typeface="+mn-lt"/>
              </a:rPr>
              <a:t>NP</a:t>
            </a:r>
          </a:p>
          <a:p>
            <a:pPr eaLnBrk="1" hangingPunct="1"/>
            <a:r>
              <a:rPr lang="en-US" sz="1300" b="0" dirty="0" err="1">
                <a:latin typeface="Arial"/>
                <a:cs typeface="Arial"/>
              </a:rPr>
              <a:t>Det</a:t>
            </a:r>
            <a:r>
              <a:rPr lang="en-US" sz="1300" b="0" dirty="0">
                <a:latin typeface="Arial"/>
                <a:cs typeface="Arial"/>
              </a:rPr>
              <a:t> → the | a | that | this</a:t>
            </a:r>
          </a:p>
          <a:p>
            <a:pPr eaLnBrk="1" hangingPunct="1"/>
            <a:r>
              <a:rPr lang="en-US" sz="1300" b="0" dirty="0">
                <a:latin typeface="Arial"/>
                <a:cs typeface="Arial"/>
              </a:rPr>
              <a:t>Noun → book | flight | meal | money</a:t>
            </a:r>
          </a:p>
          <a:p>
            <a:pPr eaLnBrk="1" hangingPunct="1"/>
            <a:r>
              <a:rPr lang="en-US" sz="1300" b="0" dirty="0">
                <a:latin typeface="Arial"/>
                <a:cs typeface="Arial"/>
              </a:rPr>
              <a:t>Verb → book | include | prefer</a:t>
            </a:r>
          </a:p>
          <a:p>
            <a:pPr eaLnBrk="1" hangingPunct="1"/>
            <a:r>
              <a:rPr lang="en-US" sz="1300" b="0" dirty="0">
                <a:latin typeface="Arial"/>
                <a:cs typeface="Arial"/>
              </a:rPr>
              <a:t>Pronoun → I | he | she | me</a:t>
            </a:r>
          </a:p>
          <a:p>
            <a:pPr eaLnBrk="1" hangingPunct="1"/>
            <a:r>
              <a:rPr lang="en-US" sz="1300" b="0" dirty="0">
                <a:latin typeface="Arial"/>
                <a:cs typeface="Arial"/>
              </a:rPr>
              <a:t>Proper-Noun → Houston | NWA</a:t>
            </a:r>
          </a:p>
          <a:p>
            <a:pPr eaLnBrk="1" hangingPunct="1"/>
            <a:r>
              <a:rPr lang="en-US" sz="1300" b="0" dirty="0">
                <a:latin typeface="Arial"/>
                <a:cs typeface="Arial"/>
              </a:rPr>
              <a:t>Aux → does</a:t>
            </a:r>
          </a:p>
          <a:p>
            <a:pPr eaLnBrk="1" hangingPunct="1"/>
            <a:r>
              <a:rPr lang="en-US" sz="1300" b="0" dirty="0">
                <a:latin typeface="Arial"/>
                <a:cs typeface="Arial"/>
              </a:rPr>
              <a:t>Prep → from | to | on | near | through</a:t>
            </a:r>
          </a:p>
          <a:p>
            <a:pPr eaLnBrk="1" hangingPunct="1"/>
            <a:endParaRPr lang="en-US" sz="1300" b="0" dirty="0">
              <a:latin typeface="+mn-lt"/>
            </a:endParaRPr>
          </a:p>
        </p:txBody>
      </p:sp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188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Chunking (partial parsing)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200" dirty="0" smtClean="0">
                <a:latin typeface="Courier New"/>
                <a:cs typeface="Courier New"/>
              </a:rPr>
              <a:t>[I </a:t>
            </a:r>
            <a:r>
              <a:rPr lang="fr-FR" sz="2200" dirty="0" err="1" smtClean="0">
                <a:latin typeface="Courier New"/>
                <a:cs typeface="Courier New"/>
              </a:rPr>
              <a:t>begin</a:t>
            </a:r>
            <a:r>
              <a:rPr lang="fr-FR" sz="2200" dirty="0" smtClean="0">
                <a:latin typeface="Courier New"/>
                <a:cs typeface="Courier New"/>
              </a:rPr>
              <a:t>] [</a:t>
            </a:r>
            <a:r>
              <a:rPr lang="fr-FR" sz="2200" dirty="0" err="1" smtClean="0">
                <a:latin typeface="Courier New"/>
                <a:cs typeface="Courier New"/>
              </a:rPr>
              <a:t>with</a:t>
            </a:r>
            <a:r>
              <a:rPr lang="fr-FR" sz="2200" dirty="0" smtClean="0">
                <a:latin typeface="Courier New"/>
                <a:cs typeface="Courier New"/>
              </a:rPr>
              <a:t> an </a:t>
            </a:r>
            <a:r>
              <a:rPr lang="fr-FR" sz="2200" dirty="0">
                <a:latin typeface="Courier New"/>
                <a:cs typeface="Courier New"/>
              </a:rPr>
              <a:t>intuition]: [</a:t>
            </a:r>
            <a:r>
              <a:rPr lang="fr-FR" sz="2200" dirty="0" err="1">
                <a:latin typeface="Courier New"/>
                <a:cs typeface="Courier New"/>
              </a:rPr>
              <a:t>when</a:t>
            </a:r>
            <a:r>
              <a:rPr lang="fr-FR" sz="2200" dirty="0">
                <a:latin typeface="Courier New"/>
                <a:cs typeface="Courier New"/>
              </a:rPr>
              <a:t> I </a:t>
            </a:r>
            <a:r>
              <a:rPr lang="fr-FR" sz="2200" dirty="0" err="1">
                <a:latin typeface="Courier New"/>
                <a:cs typeface="Courier New"/>
              </a:rPr>
              <a:t>read</a:t>
            </a:r>
            <a:r>
              <a:rPr lang="fr-FR" sz="2200" dirty="0">
                <a:latin typeface="Courier New"/>
                <a:cs typeface="Courier New"/>
              </a:rPr>
              <a:t>] [a sentence], [I </a:t>
            </a:r>
            <a:r>
              <a:rPr lang="fr-FR" sz="2200" dirty="0" err="1">
                <a:latin typeface="Courier New"/>
                <a:cs typeface="Courier New"/>
              </a:rPr>
              <a:t>read</a:t>
            </a:r>
            <a:r>
              <a:rPr lang="fr-FR" sz="2200" dirty="0">
                <a:latin typeface="Courier New"/>
                <a:cs typeface="Courier New"/>
              </a:rPr>
              <a:t> </a:t>
            </a:r>
            <a:r>
              <a:rPr lang="fr-FR" sz="2200" dirty="0" err="1">
                <a:latin typeface="Courier New"/>
                <a:cs typeface="Courier New"/>
              </a:rPr>
              <a:t>it</a:t>
            </a:r>
            <a:r>
              <a:rPr lang="fr-FR" sz="2200" dirty="0">
                <a:latin typeface="Courier New"/>
                <a:cs typeface="Courier New"/>
              </a:rPr>
              <a:t>] [a </a:t>
            </a:r>
            <a:r>
              <a:rPr lang="fr-FR" sz="2200" dirty="0" err="1">
                <a:latin typeface="Courier New"/>
                <a:cs typeface="Courier New"/>
              </a:rPr>
              <a:t>chunk</a:t>
            </a:r>
            <a:r>
              <a:rPr lang="fr-FR" sz="2200" dirty="0">
                <a:latin typeface="Courier New"/>
                <a:cs typeface="Courier New"/>
              </a:rPr>
              <a:t>] [</a:t>
            </a:r>
            <a:r>
              <a:rPr lang="fr-FR" sz="2200" dirty="0" err="1">
                <a:latin typeface="Courier New"/>
                <a:cs typeface="Courier New"/>
              </a:rPr>
              <a:t>at</a:t>
            </a:r>
            <a:r>
              <a:rPr lang="fr-FR" sz="2200" dirty="0">
                <a:latin typeface="Courier New"/>
                <a:cs typeface="Courier New"/>
              </a:rPr>
              <a:t> a time</a:t>
            </a:r>
            <a:r>
              <a:rPr lang="fr-FR" sz="2200" dirty="0" smtClean="0">
                <a:latin typeface="Courier New"/>
                <a:cs typeface="Courier New"/>
              </a:rPr>
              <a:t>]</a:t>
            </a:r>
            <a:r>
              <a:rPr lang="fr-FR" sz="2200" baseline="30000" dirty="0" smtClean="0">
                <a:latin typeface="Courier New"/>
                <a:cs typeface="Courier New"/>
              </a:rPr>
              <a:t> </a:t>
            </a:r>
            <a:r>
              <a:rPr lang="fr-FR" sz="2200" dirty="0" smtClean="0">
                <a:latin typeface="Courier New"/>
                <a:cs typeface="Courier New"/>
              </a:rPr>
              <a:t> </a:t>
            </a:r>
            <a:br>
              <a:rPr lang="fr-FR" sz="2200" dirty="0" smtClean="0">
                <a:latin typeface="Courier New"/>
                <a:cs typeface="Courier New"/>
              </a:rPr>
            </a:br>
            <a:r>
              <a:rPr lang="fr-FR" sz="2200" dirty="0" smtClean="0"/>
              <a:t>(</a:t>
            </a:r>
            <a:r>
              <a:rPr lang="fr-FR" sz="2200" dirty="0" err="1" smtClean="0"/>
              <a:t>Example</a:t>
            </a:r>
            <a:r>
              <a:rPr lang="fr-FR" sz="2200" dirty="0" smtClean="0"/>
              <a:t> </a:t>
            </a:r>
            <a:r>
              <a:rPr lang="fr-FR" sz="2200" dirty="0" err="1" smtClean="0"/>
              <a:t>from</a:t>
            </a:r>
            <a:r>
              <a:rPr lang="fr-FR" sz="2200" dirty="0" smtClean="0"/>
              <a:t> S. </a:t>
            </a:r>
            <a:r>
              <a:rPr lang="fr-FR" sz="2200" dirty="0" err="1" smtClean="0"/>
              <a:t>Abney</a:t>
            </a:r>
            <a:r>
              <a:rPr lang="fr-FR" sz="2200" dirty="0" smtClean="0"/>
              <a:t>, </a:t>
            </a:r>
            <a:r>
              <a:rPr lang="fr-FR" sz="2200" dirty="0" err="1" smtClean="0"/>
              <a:t>Parsing</a:t>
            </a:r>
            <a:r>
              <a:rPr lang="fr-FR" sz="2200" dirty="0" smtClean="0"/>
              <a:t> by </a:t>
            </a:r>
            <a:r>
              <a:rPr lang="fr-FR" sz="2200" dirty="0" err="1" smtClean="0"/>
              <a:t>Chunks</a:t>
            </a:r>
            <a:r>
              <a:rPr lang="fr-FR" sz="2200" dirty="0" smtClean="0"/>
              <a:t>)</a:t>
            </a:r>
            <a:endParaRPr lang="fr-FR" sz="2200" baseline="30000" dirty="0"/>
          </a:p>
          <a:p>
            <a:r>
              <a:rPr lang="en-US" sz="2200" dirty="0"/>
              <a:t>c</a:t>
            </a:r>
            <a:r>
              <a:rPr lang="en-US" sz="2200" dirty="0" smtClean="0"/>
              <a:t>hunks correspond to prosodic patterns – where to put the breaks when reading the sentence aloud</a:t>
            </a:r>
          </a:p>
          <a:p>
            <a:r>
              <a:rPr lang="en-US" sz="2200" dirty="0" smtClean="0"/>
              <a:t>chunks are typically subsequences of grammatical constituents: noun groups and verb groups</a:t>
            </a:r>
          </a:p>
          <a:p>
            <a:r>
              <a:rPr lang="en-US" sz="2200" dirty="0"/>
              <a:t>c</a:t>
            </a:r>
            <a:r>
              <a:rPr lang="en-US" sz="2200" dirty="0" smtClean="0"/>
              <a:t>hunks are non-overlapping, non-nested regions of text</a:t>
            </a:r>
          </a:p>
          <a:p>
            <a:r>
              <a:rPr lang="en-US" sz="2200" dirty="0" smtClean="0"/>
              <a:t>chunking is a kind of higher level label segmentation</a:t>
            </a:r>
          </a:p>
          <a:p>
            <a:r>
              <a:rPr lang="en-US" sz="2200" dirty="0" smtClean="0"/>
              <a:t>Usually, chunks contain a head, with the possible addition of modifiers and function words</a:t>
            </a:r>
            <a:br>
              <a:rPr lang="en-US" sz="2200" dirty="0" smtClean="0"/>
            </a:br>
            <a:r>
              <a:rPr lang="en-US" sz="2200" dirty="0" smtClean="0">
                <a:latin typeface="Courier New"/>
                <a:cs typeface="Courier New"/>
              </a:rPr>
              <a:t>[quickly </a:t>
            </a:r>
            <a:r>
              <a:rPr lang="en-US" sz="2200" b="1" dirty="0" smtClean="0">
                <a:latin typeface="Courier New"/>
                <a:cs typeface="Courier New"/>
              </a:rPr>
              <a:t>walk</a:t>
            </a:r>
            <a:r>
              <a:rPr lang="en-US" sz="2200" dirty="0" smtClean="0">
                <a:latin typeface="Courier New"/>
                <a:cs typeface="Courier New"/>
              </a:rPr>
              <a:t> ] [straight </a:t>
            </a:r>
            <a:r>
              <a:rPr lang="en-US" sz="2200" b="1" dirty="0" smtClean="0">
                <a:latin typeface="Courier New"/>
                <a:cs typeface="Courier New"/>
              </a:rPr>
              <a:t>past</a:t>
            </a:r>
            <a:r>
              <a:rPr lang="en-US" sz="2200" dirty="0" smtClean="0">
                <a:latin typeface="Courier New"/>
                <a:cs typeface="Courier New"/>
              </a:rPr>
              <a:t> ] [the </a:t>
            </a:r>
            <a:r>
              <a:rPr lang="en-US" sz="2200" b="1" dirty="0" smtClean="0">
                <a:latin typeface="Courier New"/>
                <a:cs typeface="Courier New"/>
              </a:rPr>
              <a:t>lake</a:t>
            </a:r>
            <a:r>
              <a:rPr lang="en-US" sz="2200" dirty="0" smtClean="0">
                <a:latin typeface="Courier New"/>
                <a:cs typeface="Courier New"/>
              </a:rPr>
              <a:t> ]</a:t>
            </a:r>
          </a:p>
          <a:p>
            <a:r>
              <a:rPr lang="en-US" sz="2200" dirty="0" smtClean="0"/>
              <a:t>Most interesting for </a:t>
            </a:r>
            <a:r>
              <a:rPr lang="en-US" sz="2200" dirty="0" err="1" smtClean="0"/>
              <a:t>applicatons</a:t>
            </a:r>
            <a:r>
              <a:rPr lang="en-US" sz="2200" dirty="0" smtClean="0"/>
              <a:t>: NP chunks</a:t>
            </a: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7240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CYK Parser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72400" y="5715000"/>
            <a:ext cx="1119188" cy="666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94"/>
          <p:cNvSpPr>
            <a:spLocks noChangeArrowheads="1"/>
          </p:cNvSpPr>
          <p:nvPr/>
        </p:nvSpPr>
        <p:spPr bwMode="auto">
          <a:xfrm>
            <a:off x="1808163" y="2238375"/>
            <a:ext cx="963612" cy="841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2767013" y="2238375"/>
            <a:ext cx="962025" cy="841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" name="Rectangle 96"/>
          <p:cNvSpPr>
            <a:spLocks noChangeArrowheads="1"/>
          </p:cNvSpPr>
          <p:nvPr/>
        </p:nvSpPr>
        <p:spPr bwMode="auto">
          <a:xfrm>
            <a:off x="3725863" y="2238375"/>
            <a:ext cx="962025" cy="841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" name="Rectangle 97"/>
          <p:cNvSpPr>
            <a:spLocks noChangeArrowheads="1"/>
          </p:cNvSpPr>
          <p:nvPr/>
        </p:nvSpPr>
        <p:spPr bwMode="auto">
          <a:xfrm>
            <a:off x="4684713" y="2238375"/>
            <a:ext cx="962025" cy="841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5643563" y="2238375"/>
            <a:ext cx="962025" cy="841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2774950" y="3087688"/>
            <a:ext cx="963613" cy="8429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733800" y="3087688"/>
            <a:ext cx="962025" cy="8429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Rectangle 101"/>
          <p:cNvSpPr>
            <a:spLocks noChangeArrowheads="1"/>
          </p:cNvSpPr>
          <p:nvPr/>
        </p:nvSpPr>
        <p:spPr bwMode="auto">
          <a:xfrm>
            <a:off x="4692650" y="3087688"/>
            <a:ext cx="962025" cy="8429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Rectangle 102"/>
          <p:cNvSpPr>
            <a:spLocks noChangeArrowheads="1"/>
          </p:cNvSpPr>
          <p:nvPr/>
        </p:nvSpPr>
        <p:spPr bwMode="auto">
          <a:xfrm>
            <a:off x="5651500" y="3087688"/>
            <a:ext cx="962025" cy="8429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Rectangle 103"/>
          <p:cNvSpPr>
            <a:spLocks noChangeArrowheads="1"/>
          </p:cNvSpPr>
          <p:nvPr/>
        </p:nvSpPr>
        <p:spPr bwMode="auto">
          <a:xfrm>
            <a:off x="3741738" y="3938588"/>
            <a:ext cx="962025" cy="841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Rectangle 104"/>
          <p:cNvSpPr>
            <a:spLocks noChangeArrowheads="1"/>
          </p:cNvSpPr>
          <p:nvPr/>
        </p:nvSpPr>
        <p:spPr bwMode="auto">
          <a:xfrm>
            <a:off x="4700588" y="3938588"/>
            <a:ext cx="962025" cy="841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5659438" y="3938588"/>
            <a:ext cx="962025" cy="841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Rectangle 106"/>
          <p:cNvSpPr>
            <a:spLocks noChangeArrowheads="1"/>
          </p:cNvSpPr>
          <p:nvPr/>
        </p:nvSpPr>
        <p:spPr bwMode="auto">
          <a:xfrm>
            <a:off x="4708525" y="4787900"/>
            <a:ext cx="962025" cy="842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Rectangle 107"/>
          <p:cNvSpPr>
            <a:spLocks noChangeArrowheads="1"/>
          </p:cNvSpPr>
          <p:nvPr/>
        </p:nvSpPr>
        <p:spPr bwMode="auto">
          <a:xfrm>
            <a:off x="5667375" y="4787900"/>
            <a:ext cx="962025" cy="842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" name="Rectangle 108"/>
          <p:cNvSpPr>
            <a:spLocks noChangeArrowheads="1"/>
          </p:cNvSpPr>
          <p:nvPr/>
        </p:nvSpPr>
        <p:spPr bwMode="auto">
          <a:xfrm>
            <a:off x="5675313" y="5638800"/>
            <a:ext cx="962025" cy="842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824038" y="2230438"/>
            <a:ext cx="963612" cy="8413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82888" y="2230438"/>
            <a:ext cx="963612" cy="8413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41738" y="2230438"/>
            <a:ext cx="962025" cy="8413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700588" y="2230438"/>
            <a:ext cx="962025" cy="8413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659438" y="2230438"/>
            <a:ext cx="962025" cy="8413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790825" y="3079750"/>
            <a:ext cx="963613" cy="84296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749675" y="3079750"/>
            <a:ext cx="962025" cy="84296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708525" y="3079750"/>
            <a:ext cx="962025" cy="84296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667375" y="3079750"/>
            <a:ext cx="962025" cy="84296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757613" y="3930650"/>
            <a:ext cx="962025" cy="8413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716463" y="3930650"/>
            <a:ext cx="962025" cy="8413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675313" y="3930650"/>
            <a:ext cx="962025" cy="8413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724400" y="4779963"/>
            <a:ext cx="962025" cy="8429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683250" y="4779963"/>
            <a:ext cx="962025" cy="8429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691188" y="5630863"/>
            <a:ext cx="962025" cy="8413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1768475" y="1516063"/>
            <a:ext cx="5270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Arial"/>
                <a:cs typeface="Arial"/>
              </a:rPr>
              <a:t>  Book   </a:t>
            </a:r>
            <a:r>
              <a:rPr lang="en-US" dirty="0" smtClean="0">
                <a:latin typeface="Arial"/>
                <a:cs typeface="Arial"/>
              </a:rPr>
              <a:t>  </a:t>
            </a:r>
            <a:r>
              <a:rPr lang="en-US" dirty="0">
                <a:latin typeface="Arial"/>
                <a:cs typeface="Arial"/>
              </a:rPr>
              <a:t>the  </a:t>
            </a:r>
            <a:r>
              <a:rPr lang="en-US" dirty="0" smtClean="0">
                <a:latin typeface="Arial"/>
                <a:cs typeface="Arial"/>
              </a:rPr>
              <a:t>    </a:t>
            </a:r>
            <a:r>
              <a:rPr lang="en-US" dirty="0">
                <a:latin typeface="Arial"/>
                <a:cs typeface="Arial"/>
              </a:rPr>
              <a:t>flight    through  Houston</a:t>
            </a:r>
          </a:p>
        </p:txBody>
      </p:sp>
      <p:sp>
        <p:nvSpPr>
          <p:cNvPr id="36" name="TextBox 110"/>
          <p:cNvSpPr txBox="1">
            <a:spLocks noChangeArrowheads="1"/>
          </p:cNvSpPr>
          <p:nvPr/>
        </p:nvSpPr>
        <p:spPr bwMode="auto">
          <a:xfrm>
            <a:off x="1431925" y="2128838"/>
            <a:ext cx="40570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=</a:t>
            </a:r>
          </a:p>
          <a:p>
            <a:pPr eaLnBrk="1" hangingPunct="1"/>
            <a:r>
              <a:rPr lang="en-US" dirty="0">
                <a:latin typeface="Arial"/>
                <a:cs typeface="Arial"/>
              </a:rPr>
              <a:t>0</a:t>
            </a:r>
          </a:p>
          <a:p>
            <a:pPr eaLnBrk="1" hangingPunct="1"/>
            <a:endParaRPr lang="en-US" dirty="0">
              <a:latin typeface="Arial"/>
              <a:cs typeface="Arial"/>
            </a:endParaRPr>
          </a:p>
          <a:p>
            <a:pPr eaLnBrk="1" hangingPunct="1"/>
            <a:endParaRPr lang="en-US" dirty="0">
              <a:latin typeface="Arial"/>
              <a:cs typeface="Arial"/>
            </a:endParaRPr>
          </a:p>
          <a:p>
            <a:pPr eaLnBrk="1" hangingPunct="1"/>
            <a:r>
              <a:rPr lang="en-US" dirty="0">
                <a:latin typeface="Arial"/>
                <a:cs typeface="Arial"/>
              </a:rPr>
              <a:t>1</a:t>
            </a:r>
          </a:p>
          <a:p>
            <a:pPr eaLnBrk="1" hangingPunct="1"/>
            <a:endParaRPr lang="en-US" dirty="0">
              <a:latin typeface="Arial"/>
              <a:cs typeface="Arial"/>
            </a:endParaRPr>
          </a:p>
          <a:p>
            <a:pPr eaLnBrk="1" hangingPunct="1"/>
            <a:endParaRPr lang="en-US" dirty="0">
              <a:latin typeface="Arial"/>
              <a:cs typeface="Arial"/>
            </a:endParaRPr>
          </a:p>
          <a:p>
            <a:pPr eaLnBrk="1" hangingPunct="1"/>
            <a:r>
              <a:rPr lang="en-US" dirty="0">
                <a:latin typeface="Arial"/>
                <a:cs typeface="Arial"/>
              </a:rPr>
              <a:t>2</a:t>
            </a:r>
          </a:p>
          <a:p>
            <a:pPr eaLnBrk="1" hangingPunct="1"/>
            <a:endParaRPr lang="en-US" dirty="0">
              <a:latin typeface="Arial"/>
              <a:cs typeface="Arial"/>
            </a:endParaRPr>
          </a:p>
          <a:p>
            <a:pPr eaLnBrk="1" hangingPunct="1"/>
            <a:endParaRPr lang="en-US" dirty="0">
              <a:latin typeface="Arial"/>
              <a:cs typeface="Arial"/>
            </a:endParaRPr>
          </a:p>
          <a:p>
            <a:pPr eaLnBrk="1" hangingPunct="1"/>
            <a:r>
              <a:rPr lang="en-US" dirty="0">
                <a:latin typeface="Arial"/>
                <a:cs typeface="Arial"/>
              </a:rPr>
              <a:t>3</a:t>
            </a:r>
          </a:p>
          <a:p>
            <a:pPr eaLnBrk="1" hangingPunct="1"/>
            <a:endParaRPr lang="en-US" dirty="0">
              <a:latin typeface="Arial"/>
              <a:cs typeface="Arial"/>
            </a:endParaRPr>
          </a:p>
          <a:p>
            <a:pPr eaLnBrk="1" hangingPunct="1"/>
            <a:endParaRPr lang="en-US" dirty="0">
              <a:latin typeface="Arial"/>
              <a:cs typeface="Arial"/>
            </a:endParaRPr>
          </a:p>
          <a:p>
            <a:pPr eaLnBrk="1" hangingPunct="1"/>
            <a:r>
              <a:rPr lang="en-US" dirty="0">
                <a:latin typeface="Arial"/>
                <a:cs typeface="Arial"/>
              </a:rPr>
              <a:t>4</a:t>
            </a:r>
          </a:p>
        </p:txBody>
      </p:sp>
      <p:sp>
        <p:nvSpPr>
          <p:cNvPr id="37" name="TextBox 111"/>
          <p:cNvSpPr txBox="1">
            <a:spLocks noChangeArrowheads="1"/>
          </p:cNvSpPr>
          <p:nvPr/>
        </p:nvSpPr>
        <p:spPr bwMode="auto">
          <a:xfrm>
            <a:off x="1889125" y="1828800"/>
            <a:ext cx="44808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Arial"/>
                <a:cs typeface="Arial"/>
              </a:rPr>
              <a:t>j= 1           2    </a:t>
            </a:r>
            <a:r>
              <a:rPr lang="en-US" dirty="0" smtClean="0">
                <a:latin typeface="Arial"/>
                <a:cs typeface="Arial"/>
              </a:rPr>
              <a:t>        3           </a:t>
            </a:r>
            <a:r>
              <a:rPr lang="en-US" dirty="0">
                <a:latin typeface="Arial"/>
                <a:cs typeface="Arial"/>
              </a:rPr>
              <a:t>4   </a:t>
            </a:r>
            <a:r>
              <a:rPr lang="en-US" dirty="0" smtClean="0">
                <a:latin typeface="Arial"/>
                <a:cs typeface="Arial"/>
              </a:rPr>
              <a:t>         </a:t>
            </a:r>
            <a:r>
              <a:rPr lang="en-US" dirty="0">
                <a:latin typeface="Arial"/>
                <a:cs typeface="Arial"/>
              </a:rPr>
              <a:t>5</a:t>
            </a:r>
          </a:p>
        </p:txBody>
      </p:sp>
      <p:sp>
        <p:nvSpPr>
          <p:cNvPr id="38" name="TextBox 112"/>
          <p:cNvSpPr txBox="1">
            <a:spLocks noChangeArrowheads="1"/>
          </p:cNvSpPr>
          <p:nvPr/>
        </p:nvSpPr>
        <p:spPr bwMode="auto">
          <a:xfrm>
            <a:off x="6726238" y="2370138"/>
            <a:ext cx="227081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0" dirty="0">
                <a:latin typeface="Arial"/>
                <a:cs typeface="Arial"/>
              </a:rPr>
              <a:t>Cell[</a:t>
            </a:r>
            <a:r>
              <a:rPr lang="en-US" sz="2400" b="0" i="1" dirty="0" err="1">
                <a:latin typeface="Arial"/>
                <a:cs typeface="Arial"/>
              </a:rPr>
              <a:t>i,j</a:t>
            </a:r>
            <a:r>
              <a:rPr lang="en-US" sz="2400" b="0" dirty="0">
                <a:latin typeface="Arial"/>
                <a:cs typeface="Arial"/>
              </a:rPr>
              <a:t>]</a:t>
            </a:r>
          </a:p>
          <a:p>
            <a:pPr eaLnBrk="1" hangingPunct="1"/>
            <a:r>
              <a:rPr lang="en-US" sz="2400" b="0" dirty="0">
                <a:latin typeface="Arial"/>
                <a:cs typeface="Arial"/>
              </a:rPr>
              <a:t>contains all</a:t>
            </a:r>
          </a:p>
          <a:p>
            <a:pPr eaLnBrk="1" hangingPunct="1"/>
            <a:r>
              <a:rPr lang="en-US" sz="2400" b="0" dirty="0">
                <a:latin typeface="Arial"/>
                <a:cs typeface="Arial"/>
              </a:rPr>
              <a:t>constituents</a:t>
            </a:r>
          </a:p>
          <a:p>
            <a:pPr eaLnBrk="1" hangingPunct="1"/>
            <a:r>
              <a:rPr lang="en-US" sz="2400" b="0" dirty="0">
                <a:latin typeface="Arial"/>
                <a:cs typeface="Arial"/>
              </a:rPr>
              <a:t>(non-terminals)</a:t>
            </a:r>
          </a:p>
          <a:p>
            <a:pPr eaLnBrk="1" hangingPunct="1"/>
            <a:r>
              <a:rPr lang="en-US" sz="2400" b="0" dirty="0">
                <a:latin typeface="Arial"/>
                <a:cs typeface="Arial"/>
              </a:rPr>
              <a:t>covering words</a:t>
            </a:r>
          </a:p>
          <a:p>
            <a:pPr eaLnBrk="1" hangingPunct="1"/>
            <a:r>
              <a:rPr lang="en-US" sz="2400" b="0" i="1" dirty="0" err="1">
                <a:latin typeface="Arial"/>
                <a:cs typeface="Arial"/>
              </a:rPr>
              <a:t>i</a:t>
            </a:r>
            <a:r>
              <a:rPr lang="en-US" sz="2400" b="0" dirty="0">
                <a:latin typeface="Arial"/>
                <a:cs typeface="Arial"/>
              </a:rPr>
              <a:t> +1 through </a:t>
            </a:r>
            <a:r>
              <a:rPr lang="en-US" sz="2400" b="0" i="1" dirty="0">
                <a:latin typeface="Arial"/>
                <a:cs typeface="Arial"/>
              </a:rPr>
              <a:t>j</a:t>
            </a:r>
          </a:p>
        </p:txBody>
      </p:sp>
      <p:sp>
        <p:nvSpPr>
          <p:cNvPr id="3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4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7548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CYK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 descr="ck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782763"/>
            <a:ext cx="8686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4930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CYK search space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 descr="cky-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43831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3" descr="ck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5312759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6937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Chart Parsing (Kay, 1982)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combines (some) advantages of bottom-up and top-down</a:t>
            </a:r>
          </a:p>
          <a:p>
            <a:r>
              <a:rPr lang="en-US" sz="2400" dirty="0" smtClean="0"/>
              <a:t>CYK and </a:t>
            </a:r>
            <a:r>
              <a:rPr lang="en-US" sz="2400" dirty="0" err="1" smtClean="0"/>
              <a:t>Earley</a:t>
            </a:r>
            <a:r>
              <a:rPr lang="en-US" sz="2400" dirty="0" smtClean="0"/>
              <a:t> are special cases of the more general chart parsing scheme</a:t>
            </a:r>
          </a:p>
          <a:p>
            <a:r>
              <a:rPr lang="en-US" sz="2400" dirty="0" smtClean="0"/>
              <a:t>Both top-down and bottom-up steps are carried out in the order of an </a:t>
            </a:r>
            <a:r>
              <a:rPr lang="en-US" sz="2400" b="1" dirty="0" smtClean="0"/>
              <a:t>agenda</a:t>
            </a:r>
            <a:r>
              <a:rPr lang="en-US" sz="2400" dirty="0" smtClean="0"/>
              <a:t>, which is updated dynamically. </a:t>
            </a:r>
          </a:p>
          <a:p>
            <a:r>
              <a:rPr lang="en-US" sz="2400" b="1" dirty="0" smtClean="0"/>
              <a:t>fundamental rule of chart parsing</a:t>
            </a:r>
            <a:r>
              <a:rPr lang="en-US" sz="2400" dirty="0" smtClean="0"/>
              <a:t>: when the chart contains two contiguous edges (states) where one provides the constituent for the other, then they should be combined in the next step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Chart parsing does not lower the worst-case complexity but requires lower constants on average</a:t>
            </a:r>
            <a:r>
              <a:rPr lang="en-US" sz="2400" dirty="0"/>
              <a:t> </a:t>
            </a:r>
            <a:r>
              <a:rPr lang="en-US" sz="2400" dirty="0" smtClean="0"/>
              <a:t>by making smart choices about the next step.</a:t>
            </a: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6868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73361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Limits of CFGs for natural language parsing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Ambiguity resolution is not handled: just produces all possible parse trees</a:t>
            </a:r>
          </a:p>
          <a:p>
            <a:r>
              <a:rPr lang="en-US" sz="2000" dirty="0"/>
              <a:t>Addressing some grammatical constraints requires complex CFGs that do no compactly encode the given regularities.</a:t>
            </a:r>
          </a:p>
          <a:p>
            <a:r>
              <a:rPr lang="en-US" sz="2000" dirty="0"/>
              <a:t>Some aspects of natural language syntax may not be captured at all by CFGs and require context-sensitivity (productions with more than one symbol on the LHS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Agreement handling is painful:</a:t>
            </a:r>
          </a:p>
          <a:p>
            <a:pPr lvl="1"/>
            <a:r>
              <a:rPr lang="en-US" sz="1800" dirty="0"/>
              <a:t>Subjects must agree with their verbs on person and </a:t>
            </a:r>
            <a:r>
              <a:rPr lang="en-US" sz="1800" dirty="0" smtClean="0"/>
              <a:t>number</a:t>
            </a:r>
          </a:p>
          <a:p>
            <a:pPr lvl="1"/>
            <a:r>
              <a:rPr lang="en-US" sz="1800" dirty="0" smtClean="0"/>
              <a:t>gender agreement</a:t>
            </a:r>
          </a:p>
          <a:p>
            <a:pPr lvl="1"/>
            <a:r>
              <a:rPr lang="en-US" sz="1800" dirty="0" smtClean="0"/>
              <a:t>case agreement</a:t>
            </a:r>
          </a:p>
          <a:p>
            <a:pPr lvl="1">
              <a:buFont typeface="Wingdings" charset="0"/>
              <a:buChar char="è"/>
            </a:pPr>
            <a:r>
              <a:rPr lang="en-US" sz="1800" dirty="0" smtClean="0"/>
              <a:t>need to split production rules as to account for these effects</a:t>
            </a:r>
          </a:p>
          <a:p>
            <a:r>
              <a:rPr lang="en-US" sz="2000" dirty="0" err="1" smtClean="0"/>
              <a:t>Subcategorization</a:t>
            </a:r>
            <a:r>
              <a:rPr lang="en-US" sz="2000" dirty="0" smtClean="0"/>
              <a:t>: Verbs take only some types of arguments, but not others</a:t>
            </a:r>
          </a:p>
          <a:p>
            <a:pPr lvl="1"/>
            <a:r>
              <a:rPr lang="en-US" sz="1800" dirty="0" smtClean="0"/>
              <a:t>E.g. </a:t>
            </a:r>
            <a:r>
              <a:rPr lang="en-US" sz="1800" dirty="0"/>
              <a:t>w</a:t>
            </a:r>
            <a:r>
              <a:rPr lang="en-US" sz="1800" dirty="0" smtClean="0"/>
              <a:t>rong </a:t>
            </a:r>
            <a:r>
              <a:rPr lang="en-US" sz="1800" dirty="0" err="1" smtClean="0"/>
              <a:t>subcategorization</a:t>
            </a:r>
            <a:r>
              <a:rPr lang="en-US" sz="1800" dirty="0" smtClean="0"/>
              <a:t>:  John found.  John disappeared the ring. </a:t>
            </a:r>
            <a:endParaRPr lang="en-US" sz="18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3901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24808"/>
            <a:ext cx="6877050" cy="838200"/>
          </a:xfrm>
        </p:spPr>
        <p:txBody>
          <a:bodyPr/>
          <a:lstStyle/>
          <a:p>
            <a:pPr algn="l"/>
            <a:r>
              <a:rPr lang="en-US" sz="4000" dirty="0" smtClean="0"/>
              <a:t>Conclusions on parsing with CFGs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Syntax parse trees specify the syntactic structure of a sentence that helps determine its meaning.</a:t>
            </a:r>
          </a:p>
          <a:p>
            <a:pPr lvl="1"/>
            <a:r>
              <a:rPr lang="en-US" sz="2400" dirty="0"/>
              <a:t>John ate the spaghetti with meatballs with chopsticks.</a:t>
            </a:r>
          </a:p>
          <a:p>
            <a:pPr lvl="1"/>
            <a:r>
              <a:rPr lang="en-US" sz="2400" dirty="0"/>
              <a:t>How did John eat the spaghetti?    </a:t>
            </a:r>
            <a:r>
              <a:rPr lang="en-US" sz="2400" dirty="0" smtClean="0"/>
              <a:t>What </a:t>
            </a:r>
            <a:r>
              <a:rPr lang="en-US" sz="2400" dirty="0"/>
              <a:t>did John eat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800" dirty="0"/>
              <a:t>CFGs can be used to define the grammar of a natural language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Dynamic </a:t>
            </a:r>
            <a:r>
              <a:rPr lang="en-US" sz="2800" dirty="0"/>
              <a:t>programming algorithms allow computing a single parse tree in cubic time or all parse trees in exponential time.</a:t>
            </a:r>
          </a:p>
          <a:p>
            <a:endParaRPr lang="en-US" sz="28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4519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51" y="-119070"/>
            <a:ext cx="6877050" cy="838200"/>
          </a:xfrm>
        </p:spPr>
        <p:txBody>
          <a:bodyPr/>
          <a:lstStyle/>
          <a:p>
            <a:r>
              <a:rPr lang="en-US" dirty="0" smtClean="0"/>
              <a:t>Immediate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46</a:t>
            </a:fld>
            <a:endParaRPr lang="ko-KR" alt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6" y="547142"/>
            <a:ext cx="6331504" cy="6331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91" y="1958011"/>
            <a:ext cx="2265297" cy="10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PCFGs, probabilistic CYK, dependency parsing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/>
              <a:t>Jurafsky</a:t>
            </a:r>
            <a:r>
              <a:rPr lang="en-US" sz="1600" dirty="0"/>
              <a:t>, D. and Martin, J. H. (2009): Speech and Language Processing. An Introduction to Natural Language Processing, Computational Linguistics and Speech Recognition. Second Edition. Pearson: New Jersey: Chapter </a:t>
            </a:r>
            <a:r>
              <a:rPr lang="en-US" sz="1600" dirty="0" smtClean="0"/>
              <a:t>14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Manning, C. D. and </a:t>
            </a:r>
            <a:r>
              <a:rPr lang="en-US" sz="1600" dirty="0" err="1"/>
              <a:t>Schütze</a:t>
            </a:r>
            <a:r>
              <a:rPr lang="en-US" sz="1600" dirty="0"/>
              <a:t>, H. (1999): Foundations of Statistical Natural Language Processing. MIT Press: Cambridge, Massachusetts. </a:t>
            </a:r>
            <a:r>
              <a:rPr lang="en-US" sz="1600" dirty="0" smtClean="0"/>
              <a:t>Chapters 11, 12.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with further examples by Ray Mooney, UT at Austin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Explosion 1 7"/>
          <p:cNvSpPr/>
          <p:nvPr/>
        </p:nvSpPr>
        <p:spPr>
          <a:xfrm>
            <a:off x="3429000" y="2209800"/>
            <a:ext cx="4724400" cy="2590800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coming up 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79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9050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Chunking viewed as segmentation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r="1964"/>
          <a:stretch>
            <a:fillRect/>
          </a:stretch>
        </p:blipFill>
        <p:spPr>
          <a:xfrm>
            <a:off x="250825" y="1524000"/>
            <a:ext cx="8640763" cy="2114550"/>
          </a:xfrm>
        </p:spPr>
      </p:pic>
      <p:sp>
        <p:nvSpPr>
          <p:cNvPr id="7" name="Rectangle 6"/>
          <p:cNvSpPr/>
          <p:nvPr/>
        </p:nvSpPr>
        <p:spPr>
          <a:xfrm>
            <a:off x="457200" y="3937337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Segmentation and labeling of multi-token sequences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Smaller </a:t>
            </a:r>
            <a:r>
              <a:rPr lang="en-US" sz="2400" dirty="0" smtClean="0"/>
              <a:t>boxes: </a:t>
            </a:r>
            <a:r>
              <a:rPr lang="en-US" sz="2400" dirty="0"/>
              <a:t>word-level segmentation and labeling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Large </a:t>
            </a:r>
            <a:r>
              <a:rPr lang="en-US" sz="2400" dirty="0" smtClean="0"/>
              <a:t>boxes: </a:t>
            </a:r>
            <a:r>
              <a:rPr lang="en-US" sz="2400" dirty="0"/>
              <a:t>higher-level segmentation and </a:t>
            </a:r>
            <a:r>
              <a:rPr lang="en-US" sz="2400" dirty="0" smtClean="0"/>
              <a:t>labeling</a:t>
            </a:r>
            <a:endParaRPr lang="en-US" sz="2400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038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Applications of Chunking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Information Extraction</a:t>
            </a:r>
          </a:p>
          <a:p>
            <a:r>
              <a:rPr lang="en-US" sz="2000" dirty="0" smtClean="0"/>
              <a:t>Question Answering</a:t>
            </a:r>
          </a:p>
          <a:p>
            <a:r>
              <a:rPr lang="en-US" sz="2000" dirty="0" smtClean="0"/>
              <a:t>Extracting </a:t>
            </a:r>
            <a:r>
              <a:rPr lang="en-US" sz="2000" dirty="0" err="1" smtClean="0"/>
              <a:t>subcat</a:t>
            </a:r>
            <a:r>
              <a:rPr lang="en-US" sz="2000" dirty="0" smtClean="0"/>
              <a:t> frames</a:t>
            </a:r>
          </a:p>
          <a:p>
            <a:r>
              <a:rPr lang="en-US" sz="2000" dirty="0" smtClean="0"/>
              <a:t>providing additional features for ML methods</a:t>
            </a:r>
            <a:endParaRPr lang="en-US" sz="20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5548313" cy="350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5278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60884"/>
            <a:ext cx="7696200" cy="204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Representing Chunks: IOB tags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3276600"/>
            <a:ext cx="8640763" cy="3200400"/>
          </a:xfrm>
        </p:spPr>
        <p:txBody>
          <a:bodyPr/>
          <a:lstStyle/>
          <a:p>
            <a:r>
              <a:rPr lang="en-US" sz="1700" dirty="0"/>
              <a:t>Each token is tagged with one of three special chunk tags </a:t>
            </a:r>
            <a:r>
              <a:rPr lang="en-US" sz="1700" dirty="0" smtClean="0"/>
              <a:t>:</a:t>
            </a:r>
            <a:br>
              <a:rPr lang="en-US" sz="1700" dirty="0" smtClean="0"/>
            </a:br>
            <a:r>
              <a:rPr lang="en-US" sz="1700" dirty="0" smtClean="0">
                <a:latin typeface="Courier New"/>
                <a:cs typeface="Courier New"/>
              </a:rPr>
              <a:t>I</a:t>
            </a:r>
            <a:r>
              <a:rPr lang="en-US" sz="1700" dirty="0" smtClean="0"/>
              <a:t> </a:t>
            </a:r>
            <a:r>
              <a:rPr lang="en-US" sz="1700" dirty="0"/>
              <a:t>(inside)</a:t>
            </a:r>
            <a:r>
              <a:rPr lang="en-US" sz="1700" dirty="0" smtClean="0"/>
              <a:t>, </a:t>
            </a:r>
            <a:r>
              <a:rPr lang="en-US" sz="1700" dirty="0" smtClean="0">
                <a:latin typeface="Courier New"/>
                <a:cs typeface="Courier New"/>
              </a:rPr>
              <a:t>O</a:t>
            </a:r>
            <a:r>
              <a:rPr lang="en-US" sz="1700" dirty="0" smtClean="0"/>
              <a:t> </a:t>
            </a:r>
            <a:r>
              <a:rPr lang="en-US" sz="1700" dirty="0"/>
              <a:t>(outside</a:t>
            </a:r>
            <a:r>
              <a:rPr lang="en-US" sz="1700" dirty="0" smtClean="0"/>
              <a:t>), </a:t>
            </a:r>
            <a:r>
              <a:rPr lang="en-US" sz="1700" dirty="0">
                <a:latin typeface="Courier New"/>
                <a:cs typeface="Courier New"/>
              </a:rPr>
              <a:t>B</a:t>
            </a:r>
            <a:r>
              <a:rPr lang="en-US" sz="1700" dirty="0"/>
              <a:t> (begin</a:t>
            </a:r>
            <a:r>
              <a:rPr lang="en-US" sz="1700" dirty="0" smtClean="0"/>
              <a:t>) </a:t>
            </a:r>
            <a:endParaRPr lang="en-US" sz="1700" dirty="0"/>
          </a:p>
          <a:p>
            <a:r>
              <a:rPr lang="en-US" sz="1700" dirty="0" smtClean="0"/>
              <a:t>This </a:t>
            </a:r>
            <a:r>
              <a:rPr lang="en-US" sz="1700" dirty="0"/>
              <a:t>format permits to represent more than one chunk type, so long as the chunks do not overlap. </a:t>
            </a:r>
            <a:endParaRPr lang="en-US" sz="1700" dirty="0" smtClean="0"/>
          </a:p>
          <a:p>
            <a:r>
              <a:rPr lang="en-US" sz="1700" dirty="0" smtClean="0"/>
              <a:t>A </a:t>
            </a:r>
            <a:r>
              <a:rPr lang="en-US" sz="1700" dirty="0"/>
              <a:t>token is tagged as </a:t>
            </a:r>
            <a:r>
              <a:rPr lang="en-US" sz="1700" dirty="0">
                <a:latin typeface="Courier New"/>
                <a:cs typeface="Courier New"/>
              </a:rPr>
              <a:t>B</a:t>
            </a:r>
            <a:r>
              <a:rPr lang="en-US" sz="1700" dirty="0"/>
              <a:t> if it marks the beginning of a chunk. </a:t>
            </a:r>
          </a:p>
          <a:p>
            <a:r>
              <a:rPr lang="en-US" sz="1700" dirty="0"/>
              <a:t>Subsequent tokens within the chunk are tagged </a:t>
            </a:r>
            <a:r>
              <a:rPr lang="en-US" sz="1700" dirty="0">
                <a:latin typeface="Courier New"/>
                <a:cs typeface="Courier New"/>
              </a:rPr>
              <a:t>I</a:t>
            </a:r>
            <a:r>
              <a:rPr lang="en-US" sz="1700" dirty="0"/>
              <a:t>.</a:t>
            </a:r>
          </a:p>
          <a:p>
            <a:r>
              <a:rPr lang="en-US" sz="1700" dirty="0"/>
              <a:t>All other tokens are tagged </a:t>
            </a:r>
            <a:r>
              <a:rPr lang="en-US" sz="1700" dirty="0">
                <a:latin typeface="Courier New"/>
                <a:cs typeface="Courier New"/>
              </a:rPr>
              <a:t>O</a:t>
            </a:r>
            <a:r>
              <a:rPr lang="en-US" sz="1700" dirty="0"/>
              <a:t>. </a:t>
            </a:r>
          </a:p>
          <a:p>
            <a:r>
              <a:rPr lang="en-US" sz="1700" dirty="0"/>
              <a:t>The </a:t>
            </a:r>
            <a:r>
              <a:rPr lang="en-US" sz="1700" dirty="0">
                <a:latin typeface="Courier New"/>
                <a:cs typeface="Courier New"/>
              </a:rPr>
              <a:t>B</a:t>
            </a:r>
            <a:r>
              <a:rPr lang="en-US" sz="1700" dirty="0"/>
              <a:t> and </a:t>
            </a:r>
            <a:r>
              <a:rPr lang="en-US" sz="1700" dirty="0">
                <a:latin typeface="Courier New"/>
                <a:cs typeface="Courier New"/>
              </a:rPr>
              <a:t>I</a:t>
            </a:r>
            <a:r>
              <a:rPr lang="en-US" sz="1700" dirty="0"/>
              <a:t> tags are suffixed with the chunk </a:t>
            </a:r>
            <a:r>
              <a:rPr lang="en-US" sz="1700" dirty="0" smtClean="0"/>
              <a:t>type, e.g. </a:t>
            </a:r>
            <a:r>
              <a:rPr lang="en-US" sz="1700" dirty="0">
                <a:latin typeface="Courier New"/>
                <a:cs typeface="Courier New"/>
              </a:rPr>
              <a:t>B-NP</a:t>
            </a:r>
            <a:r>
              <a:rPr lang="en-US" sz="1700" dirty="0"/>
              <a:t>, </a:t>
            </a:r>
            <a:r>
              <a:rPr lang="en-US" sz="1700" dirty="0">
                <a:latin typeface="Courier New"/>
                <a:cs typeface="Courier New"/>
              </a:rPr>
              <a:t>I-NP</a:t>
            </a:r>
            <a:r>
              <a:rPr lang="en-US" sz="1700" dirty="0"/>
              <a:t>.</a:t>
            </a:r>
          </a:p>
          <a:p>
            <a:r>
              <a:rPr lang="en-US" sz="1700" dirty="0" smtClean="0"/>
              <a:t>Is </a:t>
            </a:r>
            <a:r>
              <a:rPr lang="en-US" sz="1700" dirty="0"/>
              <a:t>not necessary to specify a chunk type for tokens that appear outside a chunk, so these are just labeled </a:t>
            </a:r>
            <a:r>
              <a:rPr lang="en-US" sz="1700" dirty="0">
                <a:latin typeface="Courier New"/>
                <a:cs typeface="Courier New"/>
              </a:rPr>
              <a:t>O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057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460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Chunking </a:t>
            </a:r>
            <a:r>
              <a:rPr lang="en-US" sz="3600" smtClean="0"/>
              <a:t>with </a:t>
            </a:r>
            <a:br>
              <a:rPr lang="en-US" sz="3600" smtClean="0"/>
            </a:br>
            <a:r>
              <a:rPr lang="en-US" sz="3600" smtClean="0"/>
              <a:t>regular </a:t>
            </a:r>
            <a:r>
              <a:rPr lang="en-US" sz="3600" dirty="0" smtClean="0"/>
              <a:t>expressions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Assume input is </a:t>
            </a:r>
            <a:r>
              <a:rPr lang="en-US" sz="2400" dirty="0" smtClean="0"/>
              <a:t>POS-tagged.</a:t>
            </a:r>
            <a:br>
              <a:rPr lang="en-US" sz="2400" dirty="0" smtClean="0"/>
            </a:br>
            <a:r>
              <a:rPr lang="en-US" sz="2400" dirty="0" smtClean="0"/>
              <a:t> 	</a:t>
            </a:r>
            <a:r>
              <a:rPr lang="en-US" sz="2400" dirty="0" smtClean="0">
                <a:latin typeface="Courier New"/>
                <a:cs typeface="Courier New"/>
              </a:rPr>
              <a:t>announce </a:t>
            </a:r>
            <a:r>
              <a:rPr lang="en-US" sz="2400" dirty="0">
                <a:latin typeface="Courier New"/>
                <a:cs typeface="Courier New"/>
              </a:rPr>
              <a:t>any new policy measures in his </a:t>
            </a:r>
            <a:r>
              <a:rPr lang="en-US" sz="2400" dirty="0" smtClean="0">
                <a:latin typeface="Courier New"/>
                <a:cs typeface="Courier New"/>
              </a:rPr>
              <a:t>...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	VB       </a:t>
            </a:r>
            <a:r>
              <a:rPr lang="en-US" sz="2400" dirty="0">
                <a:latin typeface="Courier New"/>
                <a:cs typeface="Courier New"/>
              </a:rPr>
              <a:t>DT   JJ </a:t>
            </a:r>
            <a:r>
              <a:rPr lang="en-US" sz="2400" dirty="0" smtClean="0">
                <a:latin typeface="Courier New"/>
                <a:cs typeface="Courier New"/>
              </a:rPr>
              <a:t>NN   </a:t>
            </a:r>
            <a:r>
              <a:rPr lang="en-US" sz="2400" dirty="0">
                <a:latin typeface="Courier New"/>
                <a:cs typeface="Courier New"/>
              </a:rPr>
              <a:t>NNS      </a:t>
            </a: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>
                <a:latin typeface="Courier New"/>
                <a:cs typeface="Courier New"/>
              </a:rPr>
              <a:t>IN PRP$</a:t>
            </a:r>
          </a:p>
          <a:p>
            <a:endParaRPr lang="en-US" sz="2400" dirty="0" smtClean="0"/>
          </a:p>
          <a:p>
            <a:r>
              <a:rPr lang="en-US" sz="2400" dirty="0" smtClean="0"/>
              <a:t>Identify </a:t>
            </a:r>
            <a:r>
              <a:rPr lang="en-US" sz="2400" dirty="0"/>
              <a:t>chunks by sequences of tags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>
                <a:latin typeface="Courier New"/>
                <a:cs typeface="Courier New"/>
              </a:rPr>
              <a:t>announce any new policy measures in his </a:t>
            </a:r>
            <a:r>
              <a:rPr lang="en-US" sz="2400" dirty="0" smtClean="0">
                <a:latin typeface="Courier New"/>
                <a:cs typeface="Courier New"/>
              </a:rPr>
              <a:t>...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VB       </a:t>
            </a:r>
            <a:r>
              <a:rPr lang="en-US" sz="2400" b="1" dirty="0">
                <a:latin typeface="Courier New"/>
                <a:cs typeface="Courier New"/>
              </a:rPr>
              <a:t>DT   JJ NN   NNS        </a:t>
            </a:r>
            <a:r>
              <a:rPr lang="en-US" sz="2400" dirty="0">
                <a:latin typeface="Courier New"/>
                <a:cs typeface="Courier New"/>
              </a:rPr>
              <a:t>IN PRP$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Define rules in terms of tag patterns</a:t>
            </a:r>
          </a:p>
          <a:p>
            <a:pPr marL="0" indent="0">
              <a:buNone/>
            </a:pPr>
            <a:r>
              <a:rPr lang="en-US" sz="2400" dirty="0"/>
              <a:t>			NP: {&lt;DT&gt;&lt;JJ&gt;&lt;NN&gt;&lt;NNS&gt;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….</a:t>
            </a:r>
            <a:endParaRPr lang="en-US" sz="24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6054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Rule ordering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If a tag pattern matches at multiple overlapping locations, the first match takes precedence. </a:t>
            </a:r>
          </a:p>
          <a:p>
            <a:r>
              <a:rPr lang="en-US" sz="2200" dirty="0"/>
              <a:t>For example, if we apply a rule that matches two consecutive nouns to a text containing three consecutive nouns, then the first two nouns will be </a:t>
            </a:r>
            <a:r>
              <a:rPr lang="en-US" sz="2200" dirty="0" smtClean="0"/>
              <a:t>chunked</a:t>
            </a:r>
          </a:p>
          <a:p>
            <a:pPr marL="0" indent="0">
              <a:buNone/>
            </a:pPr>
            <a:r>
              <a:rPr lang="en-US" sz="2200" dirty="0" smtClean="0"/>
              <a:t>                                          NP: {&lt;NN&gt;&lt;NN&gt;}</a:t>
            </a:r>
            <a:endParaRPr lang="en-US" sz="2200" dirty="0"/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money market fund     </a:t>
            </a: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latin typeface="Courier New"/>
                <a:cs typeface="Courier New"/>
              </a:rPr>
              <a:t>       [money market] fund 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NN    NN     </a:t>
            </a:r>
            <a:r>
              <a:rPr lang="en-US" sz="2000" dirty="0" smtClean="0">
                <a:latin typeface="Courier New"/>
                <a:cs typeface="Courier New"/>
              </a:rPr>
              <a:t>NN </a:t>
            </a:r>
            <a:endParaRPr lang="en-US" sz="2000" dirty="0" smtClean="0"/>
          </a:p>
          <a:p>
            <a:endParaRPr lang="en-US" sz="2200" dirty="0"/>
          </a:p>
          <a:p>
            <a:r>
              <a:rPr lang="en-US" sz="2200" dirty="0"/>
              <a:t>Once we have created the chunk for money market, we have removed the context that would have permitted fund to be included in a chunk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>
                <a:ea typeface="Wingdings"/>
                <a:cs typeface="Wingdings"/>
                <a:sym typeface="Wingdings"/>
              </a:rPr>
              <a:t> order of rules is crucial. This is a general problem with rule-based systems</a:t>
            </a:r>
            <a:endParaRPr lang="en-US" sz="22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7342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3795</Words>
  <Application>Microsoft Macintosh PowerPoint</Application>
  <PresentationFormat>On-screen Show (4:3)</PresentationFormat>
  <Paragraphs>752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Arial</vt:lpstr>
      <vt:lpstr>Calibri</vt:lpstr>
      <vt:lpstr>Courier New</vt:lpstr>
      <vt:lpstr>Lucida Grande</vt:lpstr>
      <vt:lpstr>ＭＳ Ｐゴシック</vt:lpstr>
      <vt:lpstr>Symbol</vt:lpstr>
      <vt:lpstr>TheSans UHH Bold</vt:lpstr>
      <vt:lpstr>TheSans UHH Bold Caps</vt:lpstr>
      <vt:lpstr>TheSans UHH Regular</vt:lpstr>
      <vt:lpstr>Times New Roman</vt:lpstr>
      <vt:lpstr>Wingdings</vt:lpstr>
      <vt:lpstr>맑은 고딕</vt:lpstr>
      <vt:lpstr>Office-Design</vt:lpstr>
      <vt:lpstr>Equation</vt:lpstr>
      <vt:lpstr>Syntax Processing</vt:lpstr>
      <vt:lpstr>Syntax, Grammars, Parsing</vt:lpstr>
      <vt:lpstr>Motivation for syntax processing</vt:lpstr>
      <vt:lpstr>Chunking (partial parsing)</vt:lpstr>
      <vt:lpstr>Chunking viewed as segmentation</vt:lpstr>
      <vt:lpstr>Applications of Chunking</vt:lpstr>
      <vt:lpstr>Representing Chunks: IOB tags</vt:lpstr>
      <vt:lpstr>Chunking with  regular expressions</vt:lpstr>
      <vt:lpstr>Rule ordering</vt:lpstr>
      <vt:lpstr>Cascaded transducers </vt:lpstr>
      <vt:lpstr>Development of  rule-based systems</vt:lpstr>
      <vt:lpstr>Sequence Labeling for Chunking</vt:lpstr>
      <vt:lpstr>Evaluation of Chunking</vt:lpstr>
      <vt:lpstr>Results of CoNLL-2000  Chunking Evaluation</vt:lpstr>
      <vt:lpstr>Syntactic Parsing with CFGs</vt:lpstr>
      <vt:lpstr>Sentence Generation</vt:lpstr>
      <vt:lpstr>Why can’t we use FSAs?</vt:lpstr>
      <vt:lpstr>Parsing:  bottom up vs. top-down</vt:lpstr>
      <vt:lpstr>Top Down Parsing:  book that flight</vt:lpstr>
      <vt:lpstr>Top Down Parsing:  book that flight</vt:lpstr>
      <vt:lpstr>Top Down Parsing:  book that flight</vt:lpstr>
      <vt:lpstr>Bottom up Parsing:  book that flight</vt:lpstr>
      <vt:lpstr>Bottom up Parsing:  book that flight</vt:lpstr>
      <vt:lpstr>Bottom up Parsing:  book that flight</vt:lpstr>
      <vt:lpstr>Bottom up Parsing:  book that flight</vt:lpstr>
      <vt:lpstr>Top Down vs. Bottom Up</vt:lpstr>
      <vt:lpstr>Dynamic Programming Parsing </vt:lpstr>
      <vt:lpstr>Dynamic Programming Parsing Methods</vt:lpstr>
      <vt:lpstr>Earley Parsing </vt:lpstr>
      <vt:lpstr>States and Locations</vt:lpstr>
      <vt:lpstr>Earley Parsing</vt:lpstr>
      <vt:lpstr>Earley Algorithm</vt:lpstr>
      <vt:lpstr>Example: book that flight</vt:lpstr>
      <vt:lpstr>Example: book that flight</vt:lpstr>
      <vt:lpstr>Example: book that flight</vt:lpstr>
      <vt:lpstr>Notes on Earley</vt:lpstr>
      <vt:lpstr>CYK parsing algorithm</vt:lpstr>
      <vt:lpstr>Conversion to Chomsky Normal Form</vt:lpstr>
      <vt:lpstr>Example Conversion to CNF</vt:lpstr>
      <vt:lpstr>CYK Parser </vt:lpstr>
      <vt:lpstr>CYK Algorithm</vt:lpstr>
      <vt:lpstr>CYK search space</vt:lpstr>
      <vt:lpstr>Chart Parsing (Kay, 1982)</vt:lpstr>
      <vt:lpstr>Limits of CFGs for natural language parsing</vt:lpstr>
      <vt:lpstr>Conclusions on parsing with CFGs</vt:lpstr>
      <vt:lpstr>Immediate Feedback</vt:lpstr>
      <vt:lpstr>STATISTICAL PARSING</vt:lpstr>
    </vt:vector>
  </TitlesOfParts>
  <Company>blum design und kommunikation GmbH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Eike Hilgendorff</dc:creator>
  <cp:lastModifiedBy>Microsoft Office User</cp:lastModifiedBy>
  <cp:revision>171</cp:revision>
  <dcterms:created xsi:type="dcterms:W3CDTF">2016-03-24T14:49:53Z</dcterms:created>
  <dcterms:modified xsi:type="dcterms:W3CDTF">2019-05-14T12:03:14Z</dcterms:modified>
</cp:coreProperties>
</file>