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handoutMasterIdLst>
    <p:handoutMasterId r:id="rId56"/>
  </p:handoutMasterIdLst>
  <p:sldIdLst>
    <p:sldId id="555" r:id="rId2"/>
    <p:sldId id="499" r:id="rId3"/>
    <p:sldId id="500" r:id="rId4"/>
    <p:sldId id="501" r:id="rId5"/>
    <p:sldId id="502" r:id="rId6"/>
    <p:sldId id="503" r:id="rId7"/>
    <p:sldId id="504" r:id="rId8"/>
    <p:sldId id="505" r:id="rId9"/>
    <p:sldId id="506" r:id="rId10"/>
    <p:sldId id="507" r:id="rId11"/>
    <p:sldId id="508" r:id="rId12"/>
    <p:sldId id="509" r:id="rId13"/>
    <p:sldId id="510" r:id="rId14"/>
    <p:sldId id="511" r:id="rId15"/>
    <p:sldId id="512" r:id="rId16"/>
    <p:sldId id="513" r:id="rId17"/>
    <p:sldId id="514" r:id="rId18"/>
    <p:sldId id="515" r:id="rId19"/>
    <p:sldId id="516" r:id="rId20"/>
    <p:sldId id="517" r:id="rId21"/>
    <p:sldId id="518" r:id="rId22"/>
    <p:sldId id="519" r:id="rId23"/>
    <p:sldId id="520" r:id="rId24"/>
    <p:sldId id="521" r:id="rId25"/>
    <p:sldId id="522" r:id="rId26"/>
    <p:sldId id="524" r:id="rId27"/>
    <p:sldId id="525" r:id="rId28"/>
    <p:sldId id="532" r:id="rId29"/>
    <p:sldId id="533" r:id="rId30"/>
    <p:sldId id="534" r:id="rId31"/>
    <p:sldId id="535" r:id="rId32"/>
    <p:sldId id="536" r:id="rId33"/>
    <p:sldId id="537" r:id="rId34"/>
    <p:sldId id="538" r:id="rId35"/>
    <p:sldId id="539" r:id="rId36"/>
    <p:sldId id="540" r:id="rId37"/>
    <p:sldId id="541" r:id="rId38"/>
    <p:sldId id="542" r:id="rId39"/>
    <p:sldId id="543" r:id="rId40"/>
    <p:sldId id="544" r:id="rId41"/>
    <p:sldId id="545" r:id="rId42"/>
    <p:sldId id="546" r:id="rId43"/>
    <p:sldId id="547" r:id="rId44"/>
    <p:sldId id="556" r:id="rId45"/>
    <p:sldId id="548" r:id="rId46"/>
    <p:sldId id="554" r:id="rId47"/>
    <p:sldId id="549" r:id="rId48"/>
    <p:sldId id="550" r:id="rId49"/>
    <p:sldId id="551" r:id="rId50"/>
    <p:sldId id="552" r:id="rId51"/>
    <p:sldId id="553" r:id="rId52"/>
    <p:sldId id="558" r:id="rId53"/>
    <p:sldId id="557" r:id="rId54"/>
  </p:sldIdLst>
  <p:sldSz cx="9144000" cy="6858000" type="screen4x3"/>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17">
          <p15:clr>
            <a:srgbClr val="A4A3A4"/>
          </p15:clr>
        </p15:guide>
        <p15:guide id="2" orient="horz" pos="1847">
          <p15:clr>
            <a:srgbClr val="A4A3A4"/>
          </p15:clr>
        </p15:guide>
        <p15:guide id="3" orient="horz" pos="657">
          <p15:clr>
            <a:srgbClr val="A4A3A4"/>
          </p15:clr>
        </p15:guide>
        <p15:guide id="4" orient="horz" pos="4032">
          <p15:clr>
            <a:srgbClr val="A4A3A4"/>
          </p15:clr>
        </p15:guide>
        <p15:guide id="5" orient="horz" pos="934">
          <p15:clr>
            <a:srgbClr val="A4A3A4"/>
          </p15:clr>
        </p15:guide>
        <p15:guide id="6" orient="horz" pos="3749">
          <p15:clr>
            <a:srgbClr val="A4A3A4"/>
          </p15:clr>
        </p15:guide>
        <p15:guide id="7" orient="horz" pos="1075">
          <p15:clr>
            <a:srgbClr val="A4A3A4"/>
          </p15:clr>
        </p15:guide>
        <p15:guide id="8" orient="horz" pos="1203">
          <p15:clr>
            <a:srgbClr val="A4A3A4"/>
          </p15:clr>
        </p15:guide>
        <p15:guide id="9" orient="horz" pos="4199">
          <p15:clr>
            <a:srgbClr val="A4A3A4"/>
          </p15:clr>
        </p15:guide>
        <p15:guide id="10" orient="horz" pos="1728">
          <p15:clr>
            <a:srgbClr val="A4A3A4"/>
          </p15:clr>
        </p15:guide>
        <p15:guide id="11" orient="horz" pos="1729">
          <p15:clr>
            <a:srgbClr val="A4A3A4"/>
          </p15:clr>
        </p15:guide>
        <p15:guide id="12" orient="horz" pos="4140">
          <p15:clr>
            <a:srgbClr val="A4A3A4"/>
          </p15:clr>
        </p15:guide>
        <p15:guide id="13" pos="3022">
          <p15:clr>
            <a:srgbClr val="A4A3A4"/>
          </p15:clr>
        </p15:guide>
        <p15:guide id="14" pos="5477">
          <p15:clr>
            <a:srgbClr val="A4A3A4"/>
          </p15:clr>
        </p15:guide>
        <p15:guide id="15" pos="4319">
          <p15:clr>
            <a:srgbClr val="A4A3A4"/>
          </p15:clr>
        </p15:guide>
        <p15:guide id="16" pos="1470">
          <p15:clr>
            <a:srgbClr val="A4A3A4"/>
          </p15:clr>
        </p15:guide>
        <p15:guide id="17" pos="281">
          <p15:clr>
            <a:srgbClr val="A4A3A4"/>
          </p15:clr>
        </p15:guide>
        <p15:guide id="18" pos="2741">
          <p15:clr>
            <a:srgbClr val="A4A3A4"/>
          </p15:clr>
        </p15:guide>
        <p15:guide id="19" pos="28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0015"/>
    <a:srgbClr val="0092D2"/>
    <a:srgbClr val="009CD1"/>
    <a:srgbClr val="B1B9BD"/>
    <a:srgbClr val="89979D"/>
    <a:srgbClr val="62747C"/>
    <a:srgbClr val="3B515B"/>
    <a:srgbClr val="DCDCDC"/>
    <a:srgbClr val="B4B4B4"/>
    <a:srgbClr val="88888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6" autoAdjust="0"/>
    <p:restoredTop sz="85764"/>
  </p:normalViewPr>
  <p:slideViewPr>
    <p:cSldViewPr snapToGrid="0" snapToObjects="1">
      <p:cViewPr varScale="1">
        <p:scale>
          <a:sx n="84" d="100"/>
          <a:sy n="84" d="100"/>
        </p:scale>
        <p:origin x="1896" y="176"/>
      </p:cViewPr>
      <p:guideLst>
        <p:guide orient="horz" pos="3717"/>
        <p:guide orient="horz" pos="1847"/>
        <p:guide orient="horz" pos="657"/>
        <p:guide orient="horz" pos="4032"/>
        <p:guide orient="horz" pos="934"/>
        <p:guide orient="horz" pos="3749"/>
        <p:guide orient="horz" pos="1075"/>
        <p:guide orient="horz" pos="1203"/>
        <p:guide orient="horz" pos="4199"/>
        <p:guide orient="horz" pos="1728"/>
        <p:guide orient="horz" pos="1729"/>
        <p:guide orient="horz" pos="4140"/>
        <p:guide pos="3022"/>
        <p:guide pos="5477"/>
        <p:guide pos="4319"/>
        <p:guide pos="1470"/>
        <p:guide pos="281"/>
        <p:guide pos="2741"/>
        <p:guide pos="286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latin typeface="TheSans UHH Bold Caps"/>
            </a:endParaRPr>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0B03B8-5142-5243-8747-1F305A937668}" type="datetimeFigureOut">
              <a:rPr lang="de-DE" smtClean="0">
                <a:latin typeface="TheSans UHH Bold Caps"/>
              </a:rPr>
              <a:t>29.05.19</a:t>
            </a:fld>
            <a:endParaRPr lang="de-DE" dirty="0">
              <a:latin typeface="TheSans UHH Bold Caps"/>
            </a:endParaRPr>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latin typeface="TheSans UHH Bold Caps"/>
            </a:endParaRPr>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FC051A-4269-3349-B3CC-0AFD8485E50A}" type="slidenum">
              <a:rPr lang="de-DE" smtClean="0">
                <a:latin typeface="TheSans UHH Bold Caps"/>
              </a:rPr>
              <a:t>‹#›</a:t>
            </a:fld>
            <a:endParaRPr lang="de-DE" dirty="0">
              <a:latin typeface="TheSans UHH Bold Caps"/>
            </a:endParaRPr>
          </a:p>
        </p:txBody>
      </p:sp>
    </p:spTree>
    <p:extLst>
      <p:ext uri="{BB962C8B-B14F-4D97-AF65-F5344CB8AC3E}">
        <p14:creationId xmlns:p14="http://schemas.microsoft.com/office/powerpoint/2010/main" val="14613886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heSans UHH Bold Caps"/>
              </a:defRPr>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heSans UHH Bold Caps"/>
              </a:defRPr>
            </a:lvl1pPr>
          </a:lstStyle>
          <a:p>
            <a:fld id="{FC7BB34A-E9E0-164A-AE59-348CE25F601F}" type="datetimeFigureOut">
              <a:rPr lang="de-DE" smtClean="0"/>
              <a:pPr/>
              <a:t>29.05.19</a:t>
            </a:fld>
            <a:endParaRPr lang="de-DE" dirty="0"/>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heSans UHH Bold Caps"/>
              </a:defRPr>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heSans UHH Bold Caps"/>
              </a:defRPr>
            </a:lvl1pPr>
          </a:lstStyle>
          <a:p>
            <a:fld id="{0053D800-90B3-984F-9A52-23098A3E9535}" type="slidenum">
              <a:rPr lang="de-DE" smtClean="0"/>
              <a:pPr/>
              <a:t>‹#›</a:t>
            </a:fld>
            <a:endParaRPr lang="de-DE" dirty="0"/>
          </a:p>
        </p:txBody>
      </p:sp>
    </p:spTree>
    <p:extLst>
      <p:ext uri="{BB962C8B-B14F-4D97-AF65-F5344CB8AC3E}">
        <p14:creationId xmlns:p14="http://schemas.microsoft.com/office/powerpoint/2010/main" val="107002903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TheSans UHH Bold Caps"/>
        <a:ea typeface="+mn-ea"/>
        <a:cs typeface="+mn-cs"/>
      </a:defRPr>
    </a:lvl1pPr>
    <a:lvl2pPr marL="457200" algn="l" defTabSz="457200" rtl="0" eaLnBrk="1" latinLnBrk="0" hangingPunct="1">
      <a:defRPr sz="1200" kern="1200">
        <a:solidFill>
          <a:schemeClr val="tx1"/>
        </a:solidFill>
        <a:latin typeface="TheSans UHH Bold Caps"/>
        <a:ea typeface="+mn-ea"/>
        <a:cs typeface="+mn-cs"/>
      </a:defRPr>
    </a:lvl2pPr>
    <a:lvl3pPr marL="914400" algn="l" defTabSz="457200" rtl="0" eaLnBrk="1" latinLnBrk="0" hangingPunct="1">
      <a:defRPr sz="1200" kern="1200">
        <a:solidFill>
          <a:schemeClr val="tx1"/>
        </a:solidFill>
        <a:latin typeface="TheSans UHH Bold Caps"/>
        <a:ea typeface="+mn-ea"/>
        <a:cs typeface="+mn-cs"/>
      </a:defRPr>
    </a:lvl3pPr>
    <a:lvl4pPr marL="1371600" algn="l" defTabSz="457200" rtl="0" eaLnBrk="1" latinLnBrk="0" hangingPunct="1">
      <a:defRPr sz="1200" kern="1200">
        <a:solidFill>
          <a:schemeClr val="tx1"/>
        </a:solidFill>
        <a:latin typeface="TheSans UHH Bold Caps"/>
        <a:ea typeface="+mn-ea"/>
        <a:cs typeface="+mn-cs"/>
      </a:defRPr>
    </a:lvl4pPr>
    <a:lvl5pPr marL="1828800" algn="l" defTabSz="457200" rtl="0" eaLnBrk="1" latinLnBrk="0" hangingPunct="1">
      <a:defRPr sz="1200" kern="1200">
        <a:solidFill>
          <a:schemeClr val="tx1"/>
        </a:solidFill>
        <a:latin typeface="TheSans UHH Bold Caps"/>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 Id="rId3" Type="http://schemas.openxmlformats.org/officeDocument/2006/relationships/hyperlink" Target="http://en.wikipedia.org/wiki/Head_(linguistic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exocentric construction consists of two or more parts, whereby the one or the other of the parts cannot be viewed as providing the bulk of the semantic content of the whole.</a:t>
            </a:r>
          </a:p>
          <a:p>
            <a:r>
              <a:rPr lang="en-US" dirty="0" smtClean="0"/>
              <a:t>An endocentric construction consists of an obligatory </a:t>
            </a:r>
            <a:r>
              <a:rPr lang="en-US" dirty="0" smtClean="0">
                <a:hlinkClick r:id="rId3" tooltip="Head (linguistics)"/>
              </a:rPr>
              <a:t>head</a:t>
            </a:r>
            <a:r>
              <a:rPr lang="en-US" dirty="0" smtClean="0"/>
              <a:t> and one or more dependents, whose presence serves to narrow the meaning of the head</a:t>
            </a:r>
          </a:p>
          <a:p>
            <a:endParaRPr lang="en-US" dirty="0"/>
          </a:p>
        </p:txBody>
      </p:sp>
      <p:sp>
        <p:nvSpPr>
          <p:cNvPr id="4" name="Slide Number Placeholder 3"/>
          <p:cNvSpPr>
            <a:spLocks noGrp="1"/>
          </p:cNvSpPr>
          <p:nvPr>
            <p:ph type="sldNum" sz="quarter" idx="10"/>
          </p:nvPr>
        </p:nvSpPr>
        <p:spPr/>
        <p:txBody>
          <a:bodyPr/>
          <a:lstStyle/>
          <a:p>
            <a:pPr>
              <a:defRPr/>
            </a:pPr>
            <a:fld id="{BE872EB4-39F5-46BC-817E-781613DA67A8}" type="slidenum">
              <a:rPr lang="en-US" smtClean="0"/>
              <a:pPr>
                <a:defRPr/>
              </a:pPr>
              <a:t>35</a:t>
            </a:fld>
            <a:endParaRPr lang="en-US" dirty="0"/>
          </a:p>
        </p:txBody>
      </p:sp>
    </p:spTree>
    <p:extLst>
      <p:ext uri="{BB962C8B-B14F-4D97-AF65-F5344CB8AC3E}">
        <p14:creationId xmlns:p14="http://schemas.microsoft.com/office/powerpoint/2010/main" val="645669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1" name="Inhaltsplatzhalter 20"/>
          <p:cNvSpPr>
            <a:spLocks noGrp="1"/>
          </p:cNvSpPr>
          <p:nvPr>
            <p:ph sz="quarter" idx="12" hasCustomPrompt="1"/>
          </p:nvPr>
        </p:nvSpPr>
        <p:spPr>
          <a:xfrm>
            <a:off x="342001" y="4425480"/>
            <a:ext cx="6098914" cy="1181873"/>
          </a:xfrm>
          <a:prstGeom prst="rect">
            <a:avLst/>
          </a:prstGeom>
        </p:spPr>
        <p:txBody>
          <a:bodyPr vert="horz" tIns="46800"/>
          <a:lstStyle>
            <a:lvl1pPr marL="0" indent="0">
              <a:lnSpc>
                <a:spcPts val="4400"/>
              </a:lnSpc>
              <a:spcBef>
                <a:spcPts val="0"/>
              </a:spcBef>
              <a:buNone/>
              <a:defRPr sz="4400" b="0" i="0">
                <a:solidFill>
                  <a:srgbClr val="000000"/>
                </a:solidFill>
                <a:latin typeface="TheSans UHH Bold Caps"/>
                <a:cs typeface="TheSans UHH Bold Caps"/>
              </a:defRPr>
            </a:lvl1pPr>
            <a:lvl2pPr marL="457200" indent="0">
              <a:buNone/>
              <a:defRPr/>
            </a:lvl2pPr>
            <a:lvl3pPr marL="914400" indent="0">
              <a:buNone/>
              <a:defRPr/>
            </a:lvl3pPr>
            <a:lvl4pPr marL="1371600" indent="0">
              <a:buNone/>
              <a:defRPr/>
            </a:lvl4pPr>
            <a:lvl5pPr marL="1828800" indent="0">
              <a:buNone/>
              <a:defRPr/>
            </a:lvl5pPr>
          </a:lstStyle>
          <a:p>
            <a:pPr lvl="0"/>
            <a:r>
              <a:rPr lang="de-DE" dirty="0" smtClean="0"/>
              <a:t>TITLE OF PRESENTATION</a:t>
            </a:r>
            <a:endParaRPr lang="de-DE" dirty="0"/>
          </a:p>
        </p:txBody>
      </p:sp>
      <p:sp>
        <p:nvSpPr>
          <p:cNvPr id="23" name="Textplatzhalter 22"/>
          <p:cNvSpPr>
            <a:spLocks noGrp="1"/>
          </p:cNvSpPr>
          <p:nvPr>
            <p:ph type="body" sz="quarter" idx="13" hasCustomPrompt="1"/>
          </p:nvPr>
        </p:nvSpPr>
        <p:spPr>
          <a:xfrm>
            <a:off x="341314" y="3944230"/>
            <a:ext cx="6099602" cy="481013"/>
          </a:xfrm>
          <a:prstGeom prst="rect">
            <a:avLst/>
          </a:prstGeom>
        </p:spPr>
        <p:txBody>
          <a:bodyPr vert="horz"/>
          <a:lstStyle>
            <a:lvl1pPr marL="0" indent="0">
              <a:buNone/>
              <a:defRPr sz="2000" b="0" i="0">
                <a:solidFill>
                  <a:schemeClr val="tx1"/>
                </a:solidFill>
                <a:latin typeface="TheSans UHH Bold Caps"/>
                <a:cs typeface="TheSans UHH Bold Caps"/>
              </a:defRPr>
            </a:lvl1pPr>
          </a:lstStyle>
          <a:p>
            <a:pPr lvl="0"/>
            <a:r>
              <a:rPr lang="de-DE" dirty="0" smtClean="0"/>
              <a:t>Name OF PRESENTER</a:t>
            </a:r>
            <a:endParaRPr lang="de-DE" dirty="0"/>
          </a:p>
        </p:txBody>
      </p:sp>
      <p:sp>
        <p:nvSpPr>
          <p:cNvPr id="7" name="Datumsplatzhalter 2"/>
          <p:cNvSpPr>
            <a:spLocks noGrp="1"/>
          </p:cNvSpPr>
          <p:nvPr>
            <p:ph type="dt" sz="half" idx="10"/>
          </p:nvPr>
        </p:nvSpPr>
        <p:spPr>
          <a:xfrm>
            <a:off x="457200" y="6442393"/>
            <a:ext cx="907185" cy="365125"/>
          </a:xfrm>
        </p:spPr>
        <p:txBody>
          <a:bodyPr/>
          <a:lstStyle/>
          <a:p>
            <a:endParaRPr lang="de-DE"/>
          </a:p>
        </p:txBody>
      </p:sp>
      <p:sp>
        <p:nvSpPr>
          <p:cNvPr id="8" name="Fußzeilenplatzhalter 3"/>
          <p:cNvSpPr>
            <a:spLocks noGrp="1"/>
          </p:cNvSpPr>
          <p:nvPr>
            <p:ph type="ftr" sz="quarter" idx="11"/>
          </p:nvPr>
        </p:nvSpPr>
        <p:spPr>
          <a:xfrm>
            <a:off x="1446388" y="6442393"/>
            <a:ext cx="4522788" cy="365125"/>
          </a:xfrm>
        </p:spPr>
        <p:txBody>
          <a:bodyPr/>
          <a:lstStyle/>
          <a:p>
            <a:endParaRPr lang="de-DE" dirty="0" smtClean="0"/>
          </a:p>
        </p:txBody>
      </p:sp>
      <p:pic>
        <p:nvPicPr>
          <p:cNvPr id="5" name="Picture 4" descr="LT_logo_newsitem_575x57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 y="139700"/>
            <a:ext cx="1262785" cy="1262785"/>
          </a:xfrm>
          <a:prstGeom prst="rect">
            <a:avLst/>
          </a:prstGeom>
        </p:spPr>
      </p:pic>
      <p:sp>
        <p:nvSpPr>
          <p:cNvPr id="9" name="Textplatzhalter 2"/>
          <p:cNvSpPr>
            <a:spLocks noGrp="1"/>
          </p:cNvSpPr>
          <p:nvPr>
            <p:ph type="body" idx="1" hasCustomPrompt="1"/>
          </p:nvPr>
        </p:nvSpPr>
        <p:spPr>
          <a:xfrm>
            <a:off x="1498600" y="161901"/>
            <a:ext cx="4800600" cy="866800"/>
          </a:xfrm>
          <a:prstGeom prst="rect">
            <a:avLst/>
          </a:prstGeom>
        </p:spPr>
        <p:txBody>
          <a:bodyPr lIns="0" tIns="0" anchor="t" anchorCtr="0"/>
          <a:lstStyle>
            <a:lvl1pPr marL="0" indent="0">
              <a:lnSpc>
                <a:spcPts val="3200"/>
              </a:lnSpc>
              <a:spcBef>
                <a:spcPts val="0"/>
              </a:spcBef>
              <a:buNone/>
              <a:defRPr sz="3200" b="0" i="0" baseline="0">
                <a:latin typeface="TheSans UHH Bold Caps"/>
                <a:cs typeface="TheSans UHH Bold Cap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VENUE</a:t>
            </a:r>
          </a:p>
          <a:p>
            <a:pPr lvl="0"/>
            <a:r>
              <a:rPr lang="de-DE" dirty="0" smtClean="0"/>
              <a:t>DATE</a:t>
            </a:r>
          </a:p>
        </p:txBody>
      </p:sp>
      <p:sp>
        <p:nvSpPr>
          <p:cNvPr id="10" name="Textplatzhalter 2"/>
          <p:cNvSpPr>
            <a:spLocks noGrp="1"/>
          </p:cNvSpPr>
          <p:nvPr>
            <p:ph type="body" idx="14" hasCustomPrompt="1"/>
          </p:nvPr>
        </p:nvSpPr>
        <p:spPr>
          <a:xfrm>
            <a:off x="354700" y="5607353"/>
            <a:ext cx="7074799" cy="433400"/>
          </a:xfrm>
          <a:prstGeom prst="rect">
            <a:avLst/>
          </a:prstGeom>
        </p:spPr>
        <p:txBody>
          <a:bodyPr lIns="0" tIns="0" anchor="t" anchorCtr="0"/>
          <a:lstStyle>
            <a:lvl1pPr marL="0" indent="0">
              <a:lnSpc>
                <a:spcPts val="3200"/>
              </a:lnSpc>
              <a:spcBef>
                <a:spcPts val="0"/>
              </a:spcBef>
              <a:buNone/>
              <a:defRPr sz="1800" b="0" i="0" baseline="0">
                <a:latin typeface="TheSans UHH Bold Caps"/>
                <a:cs typeface="TheSans UHH Bold Cap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err="1" smtClean="0"/>
              <a:t>email@informatik.uni-hamburg.de</a:t>
            </a:r>
            <a:endParaRPr lang="de-DE" dirty="0" smtClean="0"/>
          </a:p>
        </p:txBody>
      </p:sp>
      <p:sp>
        <p:nvSpPr>
          <p:cNvPr id="11" name="Foliennummernplatzhalter 5"/>
          <p:cNvSpPr>
            <a:spLocks noGrp="1"/>
          </p:cNvSpPr>
          <p:nvPr>
            <p:ph type="sldNum" sz="quarter" idx="4"/>
          </p:nvPr>
        </p:nvSpPr>
        <p:spPr>
          <a:xfrm>
            <a:off x="7296904" y="6442393"/>
            <a:ext cx="1389896" cy="365125"/>
          </a:xfrm>
          <a:prstGeom prst="rect">
            <a:avLst/>
          </a:prstGeom>
        </p:spPr>
        <p:txBody>
          <a:bodyPr vert="horz" lIns="91440" tIns="45720" rIns="91440" bIns="45720" rtlCol="0" anchor="ctr"/>
          <a:lstStyle>
            <a:lvl1pPr algn="r">
              <a:defRPr sz="1200" b="0" i="0">
                <a:solidFill>
                  <a:srgbClr val="000000"/>
                </a:solidFill>
                <a:latin typeface="TheSans UHH Regular"/>
                <a:cs typeface="TheSans UHH Regular"/>
              </a:defRPr>
            </a:lvl1pPr>
          </a:lstStyle>
          <a:p>
            <a:fld id="{43F0430C-3290-2846-9C5E-237D45BC81A9}" type="slidenum">
              <a:rPr lang="de-DE" smtClean="0"/>
              <a:pPr/>
              <a:t>‹#›</a:t>
            </a:fld>
            <a:endParaRPr lang="de-DE" dirty="0"/>
          </a:p>
        </p:txBody>
      </p:sp>
    </p:spTree>
    <p:extLst>
      <p:ext uri="{BB962C8B-B14F-4D97-AF65-F5344CB8AC3E}">
        <p14:creationId xmlns:p14="http://schemas.microsoft.com/office/powerpoint/2010/main" val="2261769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Rectangle 5"/>
          <p:cNvSpPr>
            <a:spLocks noGrp="1" noChangeArrowheads="1"/>
          </p:cNvSpPr>
          <p:nvPr>
            <p:ph type="ftr" sz="quarter" idx="10"/>
          </p:nvPr>
        </p:nvSpPr>
        <p:spPr>
          <a:ln/>
        </p:spPr>
        <p:txBody>
          <a:bodyPr/>
          <a:lstStyle>
            <a:lvl1pPr>
              <a:defRPr/>
            </a:lvl1pPr>
          </a:lstStyle>
          <a:p>
            <a:pPr>
              <a:defRPr/>
            </a:pPr>
            <a:endParaRPr lang="de-DE" dirty="0"/>
          </a:p>
        </p:txBody>
      </p:sp>
      <p:sp>
        <p:nvSpPr>
          <p:cNvPr id="5" name="Foliennummernplatzhalter 5"/>
          <p:cNvSpPr>
            <a:spLocks noGrp="1"/>
          </p:cNvSpPr>
          <p:nvPr>
            <p:ph type="sldNum" sz="quarter" idx="4"/>
          </p:nvPr>
        </p:nvSpPr>
        <p:spPr>
          <a:xfrm>
            <a:off x="7296904" y="6442393"/>
            <a:ext cx="1389896" cy="365125"/>
          </a:xfrm>
          <a:prstGeom prst="rect">
            <a:avLst/>
          </a:prstGeom>
        </p:spPr>
        <p:txBody>
          <a:bodyPr vert="horz" lIns="91440" tIns="45720" rIns="91440" bIns="45720" rtlCol="0" anchor="ctr"/>
          <a:lstStyle>
            <a:lvl1pPr algn="r">
              <a:defRPr sz="1200" b="0" i="0">
                <a:solidFill>
                  <a:srgbClr val="000000"/>
                </a:solidFill>
                <a:latin typeface="TheSans UHH Regular"/>
                <a:cs typeface="TheSans UHH Regular"/>
              </a:defRPr>
            </a:lvl1pPr>
          </a:lstStyle>
          <a:p>
            <a:fld id="{43F0430C-3290-2846-9C5E-237D45BC81A9}" type="slidenum">
              <a:rPr lang="de-DE" smtClean="0"/>
              <a:pPr/>
              <a:t>‹#›</a:t>
            </a:fld>
            <a:endParaRPr lang="de-DE" dirty="0"/>
          </a:p>
        </p:txBody>
      </p:sp>
    </p:spTree>
    <p:extLst>
      <p:ext uri="{BB962C8B-B14F-4D97-AF65-F5344CB8AC3E}">
        <p14:creationId xmlns:p14="http://schemas.microsoft.com/office/powerpoint/2010/main" val="11522510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8775" y="488950"/>
            <a:ext cx="6877050" cy="8382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250825" y="1592263"/>
            <a:ext cx="8640763" cy="478948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85800" y="6248400"/>
            <a:ext cx="1905000" cy="457200"/>
          </a:xfrm>
          <a:prstGeom prst="rect">
            <a:avLst/>
          </a:prstGeom>
        </p:spPr>
        <p:txBody>
          <a:bodyPr/>
          <a:lstStyle>
            <a:lvl1pPr>
              <a:defRPr/>
            </a:lvl1pPr>
          </a:lstStyle>
          <a:p>
            <a:endParaRPr lang="ko-KR" altLang="de-DE"/>
          </a:p>
        </p:txBody>
      </p:sp>
      <p:sp>
        <p:nvSpPr>
          <p:cNvPr id="5" name="Footer Placeholder 4"/>
          <p:cNvSpPr>
            <a:spLocks noGrp="1"/>
          </p:cNvSpPr>
          <p:nvPr>
            <p:ph type="ftr" sz="quarter" idx="11"/>
          </p:nvPr>
        </p:nvSpPr>
        <p:spPr/>
        <p:txBody>
          <a:bodyPr/>
          <a:lstStyle>
            <a:lvl1pPr>
              <a:defRPr/>
            </a:lvl1pPr>
          </a:lstStyle>
          <a:p>
            <a:endParaRPr lang="ko-KR" altLang="de-DE" dirty="0"/>
          </a:p>
        </p:txBody>
      </p:sp>
      <p:sp>
        <p:nvSpPr>
          <p:cNvPr id="6" name="Slide Number Placeholder 5"/>
          <p:cNvSpPr>
            <a:spLocks noGrp="1"/>
          </p:cNvSpPr>
          <p:nvPr>
            <p:ph type="sldNum" sz="quarter" idx="12"/>
          </p:nvPr>
        </p:nvSpPr>
        <p:spPr>
          <a:xfrm>
            <a:off x="6718300" y="6413500"/>
            <a:ext cx="1905000" cy="457200"/>
          </a:xfrm>
          <a:prstGeom prst="rect">
            <a:avLst/>
          </a:prstGeom>
        </p:spPr>
        <p:txBody>
          <a:bodyPr/>
          <a:lstStyle>
            <a:lvl1pPr>
              <a:defRPr/>
            </a:lvl1pPr>
          </a:lstStyle>
          <a:p>
            <a:fld id="{026D01DD-F6CF-4A42-8A29-0CEC45D8CF62}" type="slidenum">
              <a:rPr lang="ko-KR" altLang="de-DE"/>
              <a:pPr/>
              <a:t>‹#›</a:t>
            </a:fld>
            <a:endParaRPr lang="ko-KR" altLang="de-DE"/>
          </a:p>
        </p:txBody>
      </p:sp>
    </p:spTree>
    <p:extLst>
      <p:ext uri="{BB962C8B-B14F-4D97-AF65-F5344CB8AC3E}">
        <p14:creationId xmlns:p14="http://schemas.microsoft.com/office/powerpoint/2010/main" val="1666702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Slide Bullets">
    <p:spTree>
      <p:nvGrpSpPr>
        <p:cNvPr id="1" name=""/>
        <p:cNvGrpSpPr/>
        <p:nvPr/>
      </p:nvGrpSpPr>
      <p:grpSpPr>
        <a:xfrm>
          <a:off x="0" y="0"/>
          <a:ext cx="0" cy="0"/>
          <a:chOff x="0" y="0"/>
          <a:chExt cx="0" cy="0"/>
        </a:xfrm>
      </p:grpSpPr>
      <p:sp>
        <p:nvSpPr>
          <p:cNvPr id="12" name="Inhaltsplatzhalter 3"/>
          <p:cNvSpPr>
            <a:spLocks noGrp="1"/>
          </p:cNvSpPr>
          <p:nvPr>
            <p:ph sz="half" idx="2"/>
          </p:nvPr>
        </p:nvSpPr>
        <p:spPr>
          <a:xfrm>
            <a:off x="457200" y="1625600"/>
            <a:ext cx="8229600" cy="4648200"/>
          </a:xfrm>
          <a:prstGeom prst="rect">
            <a:avLst/>
          </a:prstGeom>
        </p:spPr>
        <p:txBody>
          <a:bodyPr lIns="0" tIns="0" rIns="0" bIns="0"/>
          <a:lstStyle>
            <a:lvl1pPr marL="252000" indent="-252000">
              <a:lnSpc>
                <a:spcPct val="100000"/>
              </a:lnSpc>
              <a:spcBef>
                <a:spcPts val="0"/>
              </a:spcBef>
              <a:spcAft>
                <a:spcPts val="0"/>
              </a:spcAft>
              <a:buClr>
                <a:schemeClr val="tx1"/>
              </a:buClr>
              <a:buFont typeface="Wingdings" charset="2"/>
              <a:buChar char="§"/>
              <a:defRPr sz="2400">
                <a:latin typeface="TheSans UHH Regular"/>
                <a:cs typeface="TheSans UHH Regular"/>
              </a:defRPr>
            </a:lvl1pPr>
            <a:lvl2pPr marL="504000" indent="-252000">
              <a:lnSpc>
                <a:spcPct val="100000"/>
              </a:lnSpc>
              <a:spcBef>
                <a:spcPts val="0"/>
              </a:spcBef>
              <a:spcAft>
                <a:spcPts val="0"/>
              </a:spcAft>
              <a:buClr>
                <a:srgbClr val="3B515B"/>
              </a:buClr>
              <a:buSzPct val="100000"/>
              <a:buFont typeface="Wingdings" charset="2"/>
              <a:buChar char="§"/>
              <a:defRPr sz="2000">
                <a:latin typeface="TheSans UHH Regular"/>
                <a:cs typeface="TheSans UHH Regular"/>
              </a:defRPr>
            </a:lvl2pPr>
            <a:lvl3pPr marL="756000" indent="-252000">
              <a:lnSpc>
                <a:spcPct val="100000"/>
              </a:lnSpc>
              <a:spcBef>
                <a:spcPts val="0"/>
              </a:spcBef>
              <a:spcAft>
                <a:spcPts val="0"/>
              </a:spcAft>
              <a:buClr>
                <a:srgbClr val="75858C"/>
              </a:buClr>
              <a:buFont typeface="Lucida Grande"/>
              <a:buChar char="▪"/>
              <a:defRPr sz="2000">
                <a:latin typeface="TheSans UHH Regular"/>
                <a:cs typeface="TheSans UHH Regular"/>
              </a:defRPr>
            </a:lvl3pPr>
            <a:lvl4pPr marL="756000" indent="-252000">
              <a:spcBef>
                <a:spcPts val="0"/>
              </a:spcBef>
              <a:spcAft>
                <a:spcPts val="1100"/>
              </a:spcAft>
              <a:buClr>
                <a:srgbClr val="3B515B"/>
              </a:buClr>
              <a:buFont typeface="Wingdings" charset="2"/>
              <a:buChar char="§"/>
              <a:defRPr sz="2000">
                <a:latin typeface="TheSans UHH Regular"/>
                <a:cs typeface="TheSans UHH Regular"/>
              </a:defRPr>
            </a:lvl4pPr>
            <a:lvl5pPr marL="756000" indent="-252000">
              <a:spcBef>
                <a:spcPts val="0"/>
              </a:spcBef>
              <a:spcAft>
                <a:spcPts val="1100"/>
              </a:spcAft>
              <a:buClr>
                <a:srgbClr val="3B515B"/>
              </a:buClr>
              <a:buFont typeface="Wingdings" charset="2"/>
              <a:buChar char="§"/>
              <a:defRPr sz="2000">
                <a:latin typeface="TheSans UHH Regular"/>
                <a:cs typeface="TheSans UHH Regular"/>
              </a:defRPr>
            </a:lvl5pPr>
            <a:lvl6pPr>
              <a:defRPr sz="1600"/>
            </a:lvl6pPr>
            <a:lvl7pPr>
              <a:defRPr sz="1600"/>
            </a:lvl7pPr>
            <a:lvl8pPr>
              <a:defRPr sz="1600"/>
            </a:lvl8pPr>
            <a:lvl9pPr>
              <a:defRPr sz="1600"/>
            </a:lvl9pPr>
          </a:lstStyle>
          <a:p>
            <a:pPr lvl="0"/>
            <a:r>
              <a:rPr lang="de-DE" dirty="0" smtClean="0"/>
              <a:t>Mastertextformat bearbeiten</a:t>
            </a:r>
          </a:p>
          <a:p>
            <a:pPr lvl="1"/>
            <a:r>
              <a:rPr lang="de-DE" dirty="0" smtClean="0"/>
              <a:t>Zweite Ebene</a:t>
            </a:r>
          </a:p>
          <a:p>
            <a:pPr lvl="2"/>
            <a:r>
              <a:rPr lang="de-DE" dirty="0" smtClean="0"/>
              <a:t>Dritte Ebene</a:t>
            </a:r>
            <a:endParaRPr lang="de-DE" dirty="0"/>
          </a:p>
        </p:txBody>
      </p:sp>
      <p:sp>
        <p:nvSpPr>
          <p:cNvPr id="11" name="Textplatzhalter 2"/>
          <p:cNvSpPr>
            <a:spLocks noGrp="1"/>
          </p:cNvSpPr>
          <p:nvPr>
            <p:ph type="body" idx="1" hasCustomPrompt="1"/>
          </p:nvPr>
        </p:nvSpPr>
        <p:spPr>
          <a:xfrm>
            <a:off x="457200" y="314300"/>
            <a:ext cx="5892800" cy="778297"/>
          </a:xfrm>
          <a:prstGeom prst="rect">
            <a:avLst/>
          </a:prstGeom>
        </p:spPr>
        <p:txBody>
          <a:bodyPr lIns="0" tIns="0" anchor="t" anchorCtr="0"/>
          <a:lstStyle>
            <a:lvl1pPr marL="0" indent="0">
              <a:lnSpc>
                <a:spcPts val="3200"/>
              </a:lnSpc>
              <a:spcBef>
                <a:spcPts val="0"/>
              </a:spcBef>
              <a:buNone/>
              <a:defRPr sz="3200" b="0" i="0" baseline="0">
                <a:latin typeface="TheSans UHH Bold Caps"/>
                <a:cs typeface="TheSans UHH Bold Cap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Title </a:t>
            </a:r>
            <a:r>
              <a:rPr lang="de-DE" dirty="0" err="1" smtClean="0"/>
              <a:t>of</a:t>
            </a:r>
            <a:r>
              <a:rPr lang="de-DE" dirty="0" smtClean="0"/>
              <a:t> </a:t>
            </a:r>
            <a:r>
              <a:rPr lang="de-DE" dirty="0" err="1" smtClean="0"/>
              <a:t>slide</a:t>
            </a:r>
            <a:endParaRPr lang="de-DE" dirty="0" smtClean="0"/>
          </a:p>
        </p:txBody>
      </p:sp>
      <p:sp>
        <p:nvSpPr>
          <p:cNvPr id="14" name="Foliennummernplatzhalter 5"/>
          <p:cNvSpPr>
            <a:spLocks noGrp="1"/>
          </p:cNvSpPr>
          <p:nvPr>
            <p:ph type="sldNum" sz="quarter" idx="4"/>
          </p:nvPr>
        </p:nvSpPr>
        <p:spPr>
          <a:xfrm>
            <a:off x="7296904" y="6442393"/>
            <a:ext cx="1389896" cy="365125"/>
          </a:xfrm>
          <a:prstGeom prst="rect">
            <a:avLst/>
          </a:prstGeom>
        </p:spPr>
        <p:txBody>
          <a:bodyPr vert="horz" lIns="91440" tIns="45720" rIns="91440" bIns="45720" rtlCol="0" anchor="ctr"/>
          <a:lstStyle>
            <a:lvl1pPr algn="r">
              <a:defRPr sz="1200" b="0" i="0">
                <a:solidFill>
                  <a:srgbClr val="000000"/>
                </a:solidFill>
                <a:latin typeface="TheSans UHH Regular"/>
                <a:cs typeface="TheSans UHH Regular"/>
              </a:defRPr>
            </a:lvl1pPr>
          </a:lstStyle>
          <a:p>
            <a:fld id="{43F0430C-3290-2846-9C5E-237D45BC81A9}" type="slidenum">
              <a:rPr lang="de-DE" smtClean="0"/>
              <a:pPr/>
              <a:t>‹#›</a:t>
            </a:fld>
            <a:endParaRPr lang="de-DE" dirty="0"/>
          </a:p>
        </p:txBody>
      </p:sp>
      <p:sp>
        <p:nvSpPr>
          <p:cNvPr id="9" name="Datumsplatzhalter 2"/>
          <p:cNvSpPr>
            <a:spLocks noGrp="1"/>
          </p:cNvSpPr>
          <p:nvPr>
            <p:ph type="dt" sz="half" idx="10"/>
          </p:nvPr>
        </p:nvSpPr>
        <p:spPr>
          <a:xfrm>
            <a:off x="457200" y="6442393"/>
            <a:ext cx="907185" cy="365125"/>
          </a:xfrm>
        </p:spPr>
        <p:txBody>
          <a:bodyPr/>
          <a:lstStyle/>
          <a:p>
            <a:endParaRPr lang="de-DE"/>
          </a:p>
        </p:txBody>
      </p:sp>
      <p:sp>
        <p:nvSpPr>
          <p:cNvPr id="10" name="Fußzeilenplatzhalter 3"/>
          <p:cNvSpPr>
            <a:spLocks noGrp="1"/>
          </p:cNvSpPr>
          <p:nvPr>
            <p:ph type="ftr" sz="quarter" idx="11"/>
          </p:nvPr>
        </p:nvSpPr>
        <p:spPr>
          <a:xfrm>
            <a:off x="1446388" y="6442393"/>
            <a:ext cx="4522788" cy="365125"/>
          </a:xfrm>
        </p:spPr>
        <p:txBody>
          <a:bodyPr/>
          <a:lstStyle/>
          <a:p>
            <a:endParaRPr lang="de-DE" dirty="0" smtClean="0"/>
          </a:p>
        </p:txBody>
      </p:sp>
    </p:spTree>
    <p:extLst>
      <p:ext uri="{BB962C8B-B14F-4D97-AF65-F5344CB8AC3E}">
        <p14:creationId xmlns:p14="http://schemas.microsoft.com/office/powerpoint/2010/main" val="1717272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ntentText">
    <p:spTree>
      <p:nvGrpSpPr>
        <p:cNvPr id="1" name=""/>
        <p:cNvGrpSpPr/>
        <p:nvPr/>
      </p:nvGrpSpPr>
      <p:grpSpPr>
        <a:xfrm>
          <a:off x="0" y="0"/>
          <a:ext cx="0" cy="0"/>
          <a:chOff x="0" y="0"/>
          <a:chExt cx="0" cy="0"/>
        </a:xfrm>
      </p:grpSpPr>
      <p:sp>
        <p:nvSpPr>
          <p:cNvPr id="4" name="Inhaltsplatzhalter 3"/>
          <p:cNvSpPr>
            <a:spLocks noGrp="1"/>
          </p:cNvSpPr>
          <p:nvPr>
            <p:ph sz="half" idx="2" hasCustomPrompt="1"/>
          </p:nvPr>
        </p:nvSpPr>
        <p:spPr>
          <a:xfrm>
            <a:off x="457199" y="1638300"/>
            <a:ext cx="8229602" cy="4660899"/>
          </a:xfrm>
          <a:prstGeom prst="rect">
            <a:avLst/>
          </a:prstGeom>
        </p:spPr>
        <p:txBody>
          <a:bodyPr lIns="0" tIns="0" bIns="0"/>
          <a:lstStyle>
            <a:lvl1pPr marL="0" indent="0">
              <a:lnSpc>
                <a:spcPct val="100000"/>
              </a:lnSpc>
              <a:spcBef>
                <a:spcPts val="0"/>
              </a:spcBef>
              <a:spcAft>
                <a:spcPts val="0"/>
              </a:spcAft>
              <a:buClr>
                <a:srgbClr val="3B515B"/>
              </a:buClr>
              <a:buFont typeface="Wingdings" charset="2"/>
              <a:buNone/>
              <a:defRPr sz="2400" baseline="0">
                <a:latin typeface="TheSans UHH Regular"/>
                <a:cs typeface="TheSans UHH Regular"/>
              </a:defRPr>
            </a:lvl1pPr>
            <a:lvl2pPr marL="0" indent="0">
              <a:lnSpc>
                <a:spcPct val="100000"/>
              </a:lnSpc>
              <a:spcBef>
                <a:spcPts val="0"/>
              </a:spcBef>
              <a:spcAft>
                <a:spcPts val="0"/>
              </a:spcAft>
              <a:buClr>
                <a:srgbClr val="3B515B"/>
              </a:buClr>
              <a:buFont typeface="Wingdings" charset="2"/>
              <a:buNone/>
              <a:defRPr sz="2400">
                <a:latin typeface="TheSans UHH Regular"/>
                <a:cs typeface="TheSans UHH Regular"/>
              </a:defRPr>
            </a:lvl2pPr>
            <a:lvl3pPr marL="0" indent="0">
              <a:lnSpc>
                <a:spcPct val="100000"/>
              </a:lnSpc>
              <a:spcBef>
                <a:spcPts val="0"/>
              </a:spcBef>
              <a:spcAft>
                <a:spcPts val="0"/>
              </a:spcAft>
              <a:buClr>
                <a:srgbClr val="3B515B"/>
              </a:buClr>
              <a:buFont typeface="Wingdings" charset="2"/>
              <a:buNone/>
              <a:defRPr sz="2400">
                <a:latin typeface="TheSans UHH Regular"/>
                <a:cs typeface="TheSans UHH Regular"/>
              </a:defRPr>
            </a:lvl3pPr>
            <a:lvl4pPr marL="0" indent="0">
              <a:lnSpc>
                <a:spcPct val="100000"/>
              </a:lnSpc>
              <a:spcBef>
                <a:spcPts val="0"/>
              </a:spcBef>
              <a:spcAft>
                <a:spcPts val="0"/>
              </a:spcAft>
              <a:buClr>
                <a:srgbClr val="3B515B"/>
              </a:buClr>
              <a:buFont typeface="Wingdings" charset="2"/>
              <a:buNone/>
              <a:defRPr sz="2400">
                <a:latin typeface="TheSans UHH Regular"/>
                <a:cs typeface="TheSans UHH Regular"/>
              </a:defRPr>
            </a:lvl4pPr>
            <a:lvl5pPr marL="0" indent="0">
              <a:lnSpc>
                <a:spcPct val="100000"/>
              </a:lnSpc>
              <a:spcBef>
                <a:spcPts val="0"/>
              </a:spcBef>
              <a:spcAft>
                <a:spcPts val="0"/>
              </a:spcAft>
              <a:buClr>
                <a:srgbClr val="3B515B"/>
              </a:buClr>
              <a:buFont typeface="Wingdings" charset="2"/>
              <a:buNone/>
              <a:defRPr sz="2400">
                <a:latin typeface="TheSans UHH Regular"/>
                <a:cs typeface="TheSans UHH Regular"/>
              </a:defRPr>
            </a:lvl5pPr>
            <a:lvl6pPr>
              <a:defRPr sz="1600"/>
            </a:lvl6pPr>
            <a:lvl7pPr>
              <a:defRPr sz="1600"/>
            </a:lvl7pPr>
            <a:lvl8pPr>
              <a:defRPr sz="1600"/>
            </a:lvl8pPr>
            <a:lvl9pPr>
              <a:defRPr sz="1600"/>
            </a:lvl9pPr>
          </a:lstStyle>
          <a:p>
            <a:pPr lvl="0"/>
            <a:r>
              <a:rPr lang="de-DE" dirty="0" smtClean="0"/>
              <a:t>Dies ist ein </a:t>
            </a:r>
            <a:r>
              <a:rPr lang="de-DE" dirty="0" err="1" smtClean="0"/>
              <a:t>Typoblindtext</a:t>
            </a:r>
            <a:r>
              <a:rPr lang="de-DE" dirty="0" smtClean="0"/>
              <a:t>. An ihm kann man sehen, ob alle Buchstaben da sind und wie sie aussehen. Manchmal benutzt man Worte wie </a:t>
            </a:r>
            <a:r>
              <a:rPr lang="de-DE" dirty="0" err="1" smtClean="0"/>
              <a:t>Hamburgefonts</a:t>
            </a:r>
            <a:r>
              <a:rPr lang="de-DE" dirty="0" smtClean="0"/>
              <a:t>, </a:t>
            </a:r>
            <a:r>
              <a:rPr lang="de-DE" dirty="0" err="1" smtClean="0"/>
              <a:t>Rafgenduks</a:t>
            </a:r>
            <a:r>
              <a:rPr lang="de-DE" dirty="0" smtClean="0"/>
              <a:t> oder </a:t>
            </a:r>
            <a:r>
              <a:rPr lang="de-DE" dirty="0" err="1" smtClean="0"/>
              <a:t>Handgloves</a:t>
            </a:r>
            <a:r>
              <a:rPr lang="de-DE" dirty="0" smtClean="0"/>
              <a:t>, um Schriften zu testen. Manchmal Sätze, die alle Buchstaben des Alphabets enthalten - man nennt diese Sätze »</a:t>
            </a:r>
            <a:r>
              <a:rPr lang="de-DE" dirty="0" err="1" smtClean="0"/>
              <a:t>Pangrams</a:t>
            </a:r>
            <a:r>
              <a:rPr lang="de-DE" dirty="0" smtClean="0"/>
              <a:t>«. Dies ist ein </a:t>
            </a:r>
            <a:r>
              <a:rPr lang="de-DE" dirty="0" err="1" smtClean="0"/>
              <a:t>Typoblindtext</a:t>
            </a:r>
            <a:r>
              <a:rPr lang="de-DE" dirty="0" smtClean="0"/>
              <a:t>. An ihm kann man sehen, ob alle Buchstaben da sind und wie sie aussehen. Manchmal benutzt man Worte wie</a:t>
            </a:r>
            <a:endParaRPr lang="de-DE" dirty="0"/>
          </a:p>
        </p:txBody>
      </p:sp>
      <p:sp>
        <p:nvSpPr>
          <p:cNvPr id="7" name="Datumsplatzhalter 6"/>
          <p:cNvSpPr>
            <a:spLocks noGrp="1"/>
          </p:cNvSpPr>
          <p:nvPr>
            <p:ph type="dt" sz="half" idx="10"/>
          </p:nvPr>
        </p:nvSpPr>
        <p:spPr/>
        <p:txBody>
          <a:bodyPr/>
          <a:lstStyle/>
          <a:p>
            <a:endParaRPr lang="de-DE"/>
          </a:p>
        </p:txBody>
      </p:sp>
      <p:sp>
        <p:nvSpPr>
          <p:cNvPr id="8" name="Fußzeilenplatzhalter 7"/>
          <p:cNvSpPr>
            <a:spLocks noGrp="1"/>
          </p:cNvSpPr>
          <p:nvPr>
            <p:ph type="ftr" sz="quarter" idx="11"/>
          </p:nvPr>
        </p:nvSpPr>
        <p:spPr/>
        <p:txBody>
          <a:bodyPr/>
          <a:lstStyle/>
          <a:p>
            <a:endParaRPr lang="de-DE" dirty="0" smtClean="0"/>
          </a:p>
        </p:txBody>
      </p:sp>
      <p:sp>
        <p:nvSpPr>
          <p:cNvPr id="9" name="Foliennummernplatzhalter 8"/>
          <p:cNvSpPr>
            <a:spLocks noGrp="1"/>
          </p:cNvSpPr>
          <p:nvPr>
            <p:ph type="sldNum" sz="quarter" idx="12"/>
          </p:nvPr>
        </p:nvSpPr>
        <p:spPr/>
        <p:txBody>
          <a:bodyPr/>
          <a:lstStyle/>
          <a:p>
            <a:fld id="{43F0430C-3290-2846-9C5E-237D45BC81A9}" type="slidenum">
              <a:rPr lang="de-DE" smtClean="0"/>
              <a:t>‹#›</a:t>
            </a:fld>
            <a:endParaRPr lang="de-DE"/>
          </a:p>
        </p:txBody>
      </p:sp>
      <p:sp>
        <p:nvSpPr>
          <p:cNvPr id="13" name="Textplatzhalter 2"/>
          <p:cNvSpPr>
            <a:spLocks noGrp="1"/>
          </p:cNvSpPr>
          <p:nvPr>
            <p:ph type="body" idx="13" hasCustomPrompt="1"/>
          </p:nvPr>
        </p:nvSpPr>
        <p:spPr>
          <a:xfrm>
            <a:off x="457201" y="339700"/>
            <a:ext cx="5867400" cy="778297"/>
          </a:xfrm>
          <a:prstGeom prst="rect">
            <a:avLst/>
          </a:prstGeom>
        </p:spPr>
        <p:txBody>
          <a:bodyPr lIns="0" tIns="0" anchor="t" anchorCtr="0"/>
          <a:lstStyle>
            <a:lvl1pPr marL="0" indent="0">
              <a:lnSpc>
                <a:spcPts val="3200"/>
              </a:lnSpc>
              <a:spcBef>
                <a:spcPts val="0"/>
              </a:spcBef>
              <a:buNone/>
              <a:defRPr sz="3200" b="0" i="0" baseline="0">
                <a:latin typeface="TheSans UHH Bold Caps"/>
                <a:cs typeface="TheSans UHH Bold Cap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Title </a:t>
            </a:r>
            <a:r>
              <a:rPr lang="de-DE" dirty="0" err="1" smtClean="0"/>
              <a:t>of</a:t>
            </a:r>
            <a:r>
              <a:rPr lang="de-DE" dirty="0" smtClean="0"/>
              <a:t> SLIDE</a:t>
            </a:r>
          </a:p>
        </p:txBody>
      </p:sp>
    </p:spTree>
    <p:extLst>
      <p:ext uri="{BB962C8B-B14F-4D97-AF65-F5344CB8AC3E}">
        <p14:creationId xmlns:p14="http://schemas.microsoft.com/office/powerpoint/2010/main" val="3866362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Superdense">
    <p:spTree>
      <p:nvGrpSpPr>
        <p:cNvPr id="1" name=""/>
        <p:cNvGrpSpPr/>
        <p:nvPr/>
      </p:nvGrpSpPr>
      <p:grpSpPr>
        <a:xfrm>
          <a:off x="0" y="0"/>
          <a:ext cx="0" cy="0"/>
          <a:chOff x="0" y="0"/>
          <a:chExt cx="0" cy="0"/>
        </a:xfrm>
      </p:grpSpPr>
      <p:sp>
        <p:nvSpPr>
          <p:cNvPr id="4" name="Inhaltsplatzhalter 3"/>
          <p:cNvSpPr>
            <a:spLocks noGrp="1"/>
          </p:cNvSpPr>
          <p:nvPr>
            <p:ph sz="half" idx="2" hasCustomPrompt="1"/>
          </p:nvPr>
        </p:nvSpPr>
        <p:spPr>
          <a:xfrm>
            <a:off x="457200" y="1625600"/>
            <a:ext cx="8229600" cy="4673600"/>
          </a:xfrm>
          <a:prstGeom prst="rect">
            <a:avLst/>
          </a:prstGeom>
        </p:spPr>
        <p:txBody>
          <a:bodyPr wrap="square" lIns="0" tIns="0" bIns="0" numCol="2" spcCol="180000"/>
          <a:lstStyle>
            <a:lvl1pPr marL="0" marR="0" indent="0" algn="l" defTabSz="457200" rtl="0" eaLnBrk="1" fontAlgn="auto" latinLnBrk="0" hangingPunct="1">
              <a:lnSpc>
                <a:spcPct val="100000"/>
              </a:lnSpc>
              <a:spcBef>
                <a:spcPts val="0"/>
              </a:spcBef>
              <a:spcAft>
                <a:spcPts val="0"/>
              </a:spcAft>
              <a:buClr>
                <a:srgbClr val="3B515B"/>
              </a:buClr>
              <a:buSzTx/>
              <a:buFont typeface="Wingdings" charset="2"/>
              <a:buNone/>
              <a:tabLst/>
              <a:defRPr sz="1200" b="0" i="0" u="none" baseline="0">
                <a:effectLst/>
                <a:latin typeface="TheSans UHH Bold"/>
                <a:cs typeface="TheSans UHH Bold"/>
              </a:defRPr>
            </a:lvl1pPr>
            <a:lvl2pPr marL="0" indent="0">
              <a:lnSpc>
                <a:spcPct val="100000"/>
              </a:lnSpc>
              <a:spcBef>
                <a:spcPts val="0"/>
              </a:spcBef>
              <a:spcAft>
                <a:spcPts val="0"/>
              </a:spcAft>
              <a:buClr>
                <a:srgbClr val="3B515B"/>
              </a:buClr>
              <a:buFont typeface="Wingdings" charset="2"/>
              <a:buNone/>
              <a:defRPr sz="2400">
                <a:latin typeface="TheSans UHH Regular"/>
                <a:cs typeface="TheSans UHH Regular"/>
              </a:defRPr>
            </a:lvl2pPr>
            <a:lvl3pPr marL="0" indent="0">
              <a:lnSpc>
                <a:spcPct val="100000"/>
              </a:lnSpc>
              <a:spcBef>
                <a:spcPts val="0"/>
              </a:spcBef>
              <a:spcAft>
                <a:spcPts val="0"/>
              </a:spcAft>
              <a:buClr>
                <a:srgbClr val="3B515B"/>
              </a:buClr>
              <a:buFont typeface="Wingdings" charset="2"/>
              <a:buNone/>
              <a:defRPr sz="2400">
                <a:latin typeface="TheSans UHH Regular"/>
                <a:cs typeface="TheSans UHH Regular"/>
              </a:defRPr>
            </a:lvl3pPr>
            <a:lvl4pPr marL="0" indent="0">
              <a:lnSpc>
                <a:spcPct val="100000"/>
              </a:lnSpc>
              <a:spcBef>
                <a:spcPts val="0"/>
              </a:spcBef>
              <a:spcAft>
                <a:spcPts val="0"/>
              </a:spcAft>
              <a:buClr>
                <a:srgbClr val="3B515B"/>
              </a:buClr>
              <a:buFont typeface="Wingdings" charset="2"/>
              <a:buNone/>
              <a:defRPr sz="2400">
                <a:latin typeface="TheSans UHH Regular"/>
                <a:cs typeface="TheSans UHH Regular"/>
              </a:defRPr>
            </a:lvl4pPr>
            <a:lvl5pPr marL="0" indent="0">
              <a:lnSpc>
                <a:spcPct val="100000"/>
              </a:lnSpc>
              <a:spcBef>
                <a:spcPts val="0"/>
              </a:spcBef>
              <a:spcAft>
                <a:spcPts val="0"/>
              </a:spcAft>
              <a:buClr>
                <a:srgbClr val="3B515B"/>
              </a:buClr>
              <a:buFont typeface="Wingdings" charset="2"/>
              <a:buNone/>
              <a:defRPr sz="2400">
                <a:latin typeface="TheSans UHH Regular"/>
                <a:cs typeface="TheSans UHH Regular"/>
              </a:defRPr>
            </a:lvl5pPr>
            <a:lvl6pPr>
              <a:defRPr sz="1600"/>
            </a:lvl6pPr>
            <a:lvl7pPr>
              <a:defRPr sz="1600"/>
            </a:lvl7pPr>
            <a:lvl8pPr>
              <a:defRPr sz="1600"/>
            </a:lvl8pPr>
            <a:lvl9pPr>
              <a:defRPr sz="1600"/>
            </a:lvl9pPr>
          </a:lstStyle>
          <a:p>
            <a:pPr marL="0" marR="0" lvl="0" indent="0" algn="l" defTabSz="457200" rtl="0" eaLnBrk="1" fontAlgn="auto" latinLnBrk="0" hangingPunct="1">
              <a:lnSpc>
                <a:spcPct val="100000"/>
              </a:lnSpc>
              <a:spcBef>
                <a:spcPts val="0"/>
              </a:spcBef>
              <a:spcAft>
                <a:spcPts val="0"/>
              </a:spcAft>
              <a:buClr>
                <a:srgbClr val="3B515B"/>
              </a:buClr>
              <a:buSzTx/>
              <a:buFont typeface="Wingdings" charset="2"/>
              <a:buNone/>
              <a:tabLst/>
              <a:defRPr/>
            </a:pPr>
            <a:r>
              <a:rPr lang="de-DE" dirty="0" smtClean="0"/>
              <a:t>ACHTUNG: Diese Folie ist ausschließlich für den Textversand gedacht, nicht für die Präsentation am </a:t>
            </a:r>
            <a:r>
              <a:rPr lang="de-DE" dirty="0" err="1" smtClean="0"/>
              <a:t>Beamer</a:t>
            </a:r>
            <a:r>
              <a:rPr lang="de-DE" dirty="0" smtClean="0"/>
              <a:t>! </a:t>
            </a:r>
          </a:p>
          <a:p>
            <a:pPr marL="0" marR="0" lvl="0" indent="0" algn="l" defTabSz="457200" rtl="0" eaLnBrk="1" fontAlgn="auto" latinLnBrk="0" hangingPunct="1">
              <a:lnSpc>
                <a:spcPct val="100000"/>
              </a:lnSpc>
              <a:spcBef>
                <a:spcPts val="0"/>
              </a:spcBef>
              <a:spcAft>
                <a:spcPts val="0"/>
              </a:spcAft>
              <a:buClr>
                <a:srgbClr val="3B515B"/>
              </a:buClr>
              <a:buSzTx/>
              <a:buFont typeface="Wingdings" charset="2"/>
              <a:buNone/>
              <a:tabLst/>
              <a:defRPr/>
            </a:pPr>
            <a:endParaRPr lang="de-DE" dirty="0" smtClean="0"/>
          </a:p>
          <a:p>
            <a:pPr marL="0" marR="0" lvl="0" indent="0" algn="l" defTabSz="457200" rtl="0" eaLnBrk="1" fontAlgn="auto" latinLnBrk="0" hangingPunct="1">
              <a:lnSpc>
                <a:spcPct val="100000"/>
              </a:lnSpc>
              <a:spcBef>
                <a:spcPts val="0"/>
              </a:spcBef>
              <a:spcAft>
                <a:spcPts val="0"/>
              </a:spcAft>
              <a:buClr>
                <a:srgbClr val="3B515B"/>
              </a:buClr>
              <a:buSzTx/>
              <a:buFont typeface="Wingdings" charset="2"/>
              <a:buNone/>
              <a:tabLst/>
              <a:defRPr/>
            </a:pPr>
            <a:r>
              <a:rPr lang="de-DE" dirty="0" smtClean="0"/>
              <a:t>Dies ist ein </a:t>
            </a:r>
            <a:r>
              <a:rPr lang="de-DE" dirty="0" err="1" smtClean="0"/>
              <a:t>Typoblindtext</a:t>
            </a:r>
            <a:r>
              <a:rPr lang="de-DE" dirty="0" smtClean="0"/>
              <a:t>. An ihm kann man sehen, ob alle Buchstaben da sind und wie sie aussehen. Manchmal benutzt man Worte wie </a:t>
            </a:r>
            <a:r>
              <a:rPr lang="de-DE" dirty="0" err="1" smtClean="0"/>
              <a:t>Hamburgefonts</a:t>
            </a:r>
            <a:r>
              <a:rPr lang="de-DE" dirty="0" smtClean="0"/>
              <a:t>, </a:t>
            </a:r>
            <a:r>
              <a:rPr lang="de-DE" dirty="0" err="1" smtClean="0"/>
              <a:t>Rafgenduks</a:t>
            </a:r>
            <a:r>
              <a:rPr lang="de-DE" dirty="0" smtClean="0"/>
              <a:t> oder </a:t>
            </a:r>
            <a:r>
              <a:rPr lang="de-DE" dirty="0" err="1" smtClean="0"/>
              <a:t>Handgloves</a:t>
            </a:r>
            <a:r>
              <a:rPr lang="de-DE" dirty="0" smtClean="0"/>
              <a:t>, um Schriften zu testen. Manchmal Sätze, die alle Buchstaben des Alphabets enthalten - man nennt diese Sätze »</a:t>
            </a:r>
            <a:r>
              <a:rPr lang="de-DE" dirty="0" err="1" smtClean="0"/>
              <a:t>Pangrams</a:t>
            </a:r>
            <a:r>
              <a:rPr lang="de-DE" dirty="0" smtClean="0"/>
              <a:t>«. Sehr bekannt ist dieser: The quick </a:t>
            </a:r>
            <a:r>
              <a:rPr lang="de-DE" dirty="0" err="1" smtClean="0"/>
              <a:t>brown</a:t>
            </a:r>
            <a:r>
              <a:rPr lang="de-DE" dirty="0" smtClean="0"/>
              <a:t> </a:t>
            </a:r>
            <a:r>
              <a:rPr lang="de-DE" dirty="0" err="1" smtClean="0"/>
              <a:t>fox</a:t>
            </a:r>
            <a:r>
              <a:rPr lang="de-DE" dirty="0" smtClean="0"/>
              <a:t> </a:t>
            </a:r>
            <a:r>
              <a:rPr lang="de-DE" dirty="0" err="1" smtClean="0"/>
              <a:t>jumps</a:t>
            </a:r>
            <a:r>
              <a:rPr lang="de-DE" dirty="0" smtClean="0"/>
              <a:t> </a:t>
            </a:r>
            <a:r>
              <a:rPr lang="de-DE" dirty="0" err="1" smtClean="0"/>
              <a:t>over</a:t>
            </a:r>
            <a:r>
              <a:rPr lang="de-DE" dirty="0" smtClean="0"/>
              <a:t> </a:t>
            </a:r>
            <a:r>
              <a:rPr lang="de-DE" dirty="0" err="1" smtClean="0"/>
              <a:t>the</a:t>
            </a:r>
            <a:r>
              <a:rPr lang="de-DE" dirty="0" smtClean="0"/>
              <a:t> </a:t>
            </a:r>
            <a:r>
              <a:rPr lang="de-DE" dirty="0" err="1" smtClean="0"/>
              <a:t>lazy</a:t>
            </a:r>
            <a:r>
              <a:rPr lang="de-DE" dirty="0" smtClean="0"/>
              <a:t> </a:t>
            </a:r>
            <a:r>
              <a:rPr lang="de-DE" dirty="0" err="1" smtClean="0"/>
              <a:t>old</a:t>
            </a:r>
            <a:r>
              <a:rPr lang="de-DE" dirty="0" smtClean="0"/>
              <a:t> </a:t>
            </a:r>
            <a:r>
              <a:rPr lang="de-DE" dirty="0" err="1" smtClean="0"/>
              <a:t>dog</a:t>
            </a:r>
            <a:r>
              <a:rPr lang="de-DE" dirty="0" smtClean="0"/>
              <a:t>. Oft werden in </a:t>
            </a:r>
            <a:r>
              <a:rPr lang="de-DE" dirty="0" err="1" smtClean="0"/>
              <a:t>Typoblindtexte</a:t>
            </a:r>
            <a:r>
              <a:rPr lang="de-DE" dirty="0" smtClean="0"/>
              <a:t> auch fremdsprachige Satzteile eingebaut (AVAIL® </a:t>
            </a:r>
            <a:r>
              <a:rPr lang="de-DE" dirty="0" err="1" smtClean="0"/>
              <a:t>and</a:t>
            </a:r>
            <a:r>
              <a:rPr lang="de-DE" dirty="0" smtClean="0"/>
              <a:t> </a:t>
            </a:r>
            <a:r>
              <a:rPr lang="de-DE" dirty="0" err="1" smtClean="0"/>
              <a:t>Wefox</a:t>
            </a:r>
            <a:r>
              <a:rPr lang="de-DE" dirty="0" smtClean="0"/>
              <a:t>™ </a:t>
            </a:r>
            <a:r>
              <a:rPr lang="de-DE" dirty="0" err="1" smtClean="0"/>
              <a:t>are</a:t>
            </a:r>
            <a:r>
              <a:rPr lang="de-DE" dirty="0" smtClean="0"/>
              <a:t> </a:t>
            </a:r>
            <a:r>
              <a:rPr lang="de-DE" dirty="0" err="1" smtClean="0"/>
              <a:t>testing</a:t>
            </a:r>
            <a:r>
              <a:rPr lang="de-DE" dirty="0" smtClean="0"/>
              <a:t> </a:t>
            </a:r>
            <a:r>
              <a:rPr lang="de-DE" dirty="0" err="1" smtClean="0"/>
              <a:t>aussi</a:t>
            </a:r>
            <a:r>
              <a:rPr lang="de-DE" dirty="0" smtClean="0"/>
              <a:t> la </a:t>
            </a:r>
            <a:r>
              <a:rPr lang="de-DE" dirty="0" err="1" smtClean="0"/>
              <a:t>Kerning</a:t>
            </a:r>
            <a:r>
              <a:rPr lang="de-DE" dirty="0" smtClean="0"/>
              <a:t>), um die Wirkung in anderen Sprachen zu testen. In Lateinisch sieht zum Beispiel fast jede Schrift gut aus. </a:t>
            </a:r>
            <a:r>
              <a:rPr lang="de-DE" dirty="0" err="1" smtClean="0"/>
              <a:t>Quod</a:t>
            </a:r>
            <a:r>
              <a:rPr lang="de-DE" dirty="0" smtClean="0"/>
              <a:t> </a:t>
            </a:r>
            <a:r>
              <a:rPr lang="de-DE" dirty="0" err="1" smtClean="0"/>
              <a:t>erat</a:t>
            </a:r>
            <a:r>
              <a:rPr lang="de-DE" dirty="0" smtClean="0"/>
              <a:t> </a:t>
            </a:r>
            <a:r>
              <a:rPr lang="de-DE" dirty="0" err="1" smtClean="0"/>
              <a:t>demonstrandum</a:t>
            </a:r>
            <a:r>
              <a:rPr lang="de-DE" dirty="0" smtClean="0"/>
              <a:t>. Seit 1975 fehlen in den meisten Testtexten die Zahlen, weswegen nach </a:t>
            </a:r>
            <a:r>
              <a:rPr lang="de-DE" dirty="0" err="1" smtClean="0"/>
              <a:t>TypoGb</a:t>
            </a:r>
            <a:r>
              <a:rPr lang="de-DE" dirty="0" smtClean="0"/>
              <a:t>. 204 § ab dem Jahr 2034 Zahlen in 86 der Texte zur Pflicht werden. Nichteinhaltung wird mit bis zu 245 € oder 368 $ bestraft. Genauso wichtig in sind mittlerweile auch </a:t>
            </a:r>
            <a:r>
              <a:rPr lang="de-DE" dirty="0" err="1" smtClean="0"/>
              <a:t>Âçcèñtë</a:t>
            </a:r>
            <a:r>
              <a:rPr lang="de-DE" dirty="0" smtClean="0"/>
              <a:t>, die in neueren Schriften aber fast immer enthalten sind. Ein wichtiges aber schwierig zu integrierendes Feld sind </a:t>
            </a:r>
            <a:r>
              <a:rPr lang="de-DE" dirty="0" err="1" smtClean="0"/>
              <a:t>OpenType</a:t>
            </a:r>
            <a:r>
              <a:rPr lang="de-DE" dirty="0" smtClean="0"/>
              <a:t>-Funktionalitäten. Je nach Software und Voreinstellungen können eingebaute Kapitälchen, </a:t>
            </a:r>
            <a:r>
              <a:rPr lang="de-DE" dirty="0" err="1" smtClean="0"/>
              <a:t>Kerning</a:t>
            </a:r>
            <a:r>
              <a:rPr lang="de-DE" dirty="0" smtClean="0"/>
              <a:t> oder Ligaturen (sehr pfiffig) nicht richtig dargestellt </a:t>
            </a:r>
            <a:r>
              <a:rPr lang="de-DE" dirty="0" err="1" smtClean="0"/>
              <a:t>werden.Dies</a:t>
            </a:r>
            <a:r>
              <a:rPr lang="de-DE" dirty="0" smtClean="0"/>
              <a:t> ist ein </a:t>
            </a:r>
            <a:r>
              <a:rPr lang="de-DE" dirty="0" err="1" smtClean="0"/>
              <a:t>Typoblindtext</a:t>
            </a:r>
            <a:r>
              <a:rPr lang="de-DE" dirty="0" smtClean="0"/>
              <a:t>. An ihm kann man sehen, ob alle Buchstaben da sind und wie sie aussehen. Manchmal benutzt man Worte wie </a:t>
            </a:r>
            <a:r>
              <a:rPr lang="de-DE" dirty="0" err="1" smtClean="0"/>
              <a:t>Hamburgefonts</a:t>
            </a:r>
            <a:r>
              <a:rPr lang="de-DE" dirty="0" smtClean="0"/>
              <a:t>, </a:t>
            </a:r>
            <a:r>
              <a:rPr lang="de-DE" dirty="0" err="1" smtClean="0"/>
              <a:t>Rafgenduks</a:t>
            </a:r>
            <a:r>
              <a:rPr lang="de-DE" dirty="0" smtClean="0"/>
              <a:t> Dies ist ein </a:t>
            </a:r>
            <a:r>
              <a:rPr lang="de-DE" dirty="0" err="1" smtClean="0"/>
              <a:t>Typoblindtext</a:t>
            </a:r>
            <a:r>
              <a:rPr lang="de-DE" dirty="0" smtClean="0"/>
              <a:t>. An ihm kann man sehen, ob alle Buchstaben da sind und wie sie aussehen. Manchmal benutzt man Worte wie </a:t>
            </a:r>
            <a:r>
              <a:rPr lang="de-DE" dirty="0" err="1" smtClean="0"/>
              <a:t>Hamburgefonts</a:t>
            </a:r>
            <a:r>
              <a:rPr lang="de-DE" dirty="0" smtClean="0"/>
              <a:t>, </a:t>
            </a:r>
            <a:r>
              <a:rPr lang="de-DE" dirty="0" err="1" smtClean="0"/>
              <a:t>Rafgenduks</a:t>
            </a:r>
            <a:r>
              <a:rPr lang="de-DE" dirty="0" smtClean="0"/>
              <a:t> oder </a:t>
            </a:r>
            <a:r>
              <a:rPr lang="de-DE" dirty="0" err="1" smtClean="0"/>
              <a:t>Handgloves</a:t>
            </a:r>
            <a:r>
              <a:rPr lang="de-DE" dirty="0" smtClean="0"/>
              <a:t>, um Schriften zu testen. Manchmal Sätze, die alle Buchstaben des Alphabets enthalten - man nennt diese Sätze »</a:t>
            </a:r>
            <a:r>
              <a:rPr lang="de-DE" dirty="0" err="1" smtClean="0"/>
              <a:t>Pangrams</a:t>
            </a:r>
            <a:r>
              <a:rPr lang="de-DE" dirty="0" smtClean="0"/>
              <a:t>«. Sehr bekannt ist dieser: The quick </a:t>
            </a:r>
            <a:r>
              <a:rPr lang="de-DE" dirty="0" err="1" smtClean="0"/>
              <a:t>brown</a:t>
            </a:r>
            <a:r>
              <a:rPr lang="de-DE" dirty="0" smtClean="0"/>
              <a:t> </a:t>
            </a:r>
            <a:r>
              <a:rPr lang="de-DE" dirty="0" err="1" smtClean="0"/>
              <a:t>fox</a:t>
            </a:r>
            <a:r>
              <a:rPr lang="de-DE" dirty="0" smtClean="0"/>
              <a:t> </a:t>
            </a:r>
            <a:r>
              <a:rPr lang="de-DE" dirty="0" err="1" smtClean="0"/>
              <a:t>jumps</a:t>
            </a:r>
            <a:r>
              <a:rPr lang="de-DE" dirty="0" smtClean="0"/>
              <a:t> </a:t>
            </a:r>
            <a:r>
              <a:rPr lang="de-DE" dirty="0" err="1" smtClean="0"/>
              <a:t>over</a:t>
            </a:r>
            <a:r>
              <a:rPr lang="de-DE" dirty="0" smtClean="0"/>
              <a:t> </a:t>
            </a:r>
            <a:r>
              <a:rPr lang="de-DE" dirty="0" err="1" smtClean="0"/>
              <a:t>the</a:t>
            </a:r>
            <a:r>
              <a:rPr lang="de-DE" dirty="0" smtClean="0"/>
              <a:t> </a:t>
            </a:r>
            <a:r>
              <a:rPr lang="de-DE" dirty="0" err="1" smtClean="0"/>
              <a:t>lazy</a:t>
            </a:r>
            <a:r>
              <a:rPr lang="de-DE" dirty="0" smtClean="0"/>
              <a:t> </a:t>
            </a:r>
            <a:r>
              <a:rPr lang="de-DE" dirty="0" err="1" smtClean="0"/>
              <a:t>old</a:t>
            </a:r>
            <a:r>
              <a:rPr lang="de-DE" dirty="0" smtClean="0"/>
              <a:t> </a:t>
            </a:r>
            <a:r>
              <a:rPr lang="de-DE" dirty="0" err="1" smtClean="0"/>
              <a:t>dog</a:t>
            </a:r>
            <a:r>
              <a:rPr lang="de-DE" dirty="0" smtClean="0"/>
              <a:t>. Oft werden in </a:t>
            </a:r>
            <a:r>
              <a:rPr lang="de-DE" dirty="0" err="1" smtClean="0"/>
              <a:t>Typoblindtexte</a:t>
            </a:r>
            <a:r>
              <a:rPr lang="de-DE" dirty="0" smtClean="0"/>
              <a:t> auch</a:t>
            </a:r>
          </a:p>
        </p:txBody>
      </p:sp>
      <p:sp>
        <p:nvSpPr>
          <p:cNvPr id="9" name="Foliennummernplatzhalter 8"/>
          <p:cNvSpPr>
            <a:spLocks noGrp="1"/>
          </p:cNvSpPr>
          <p:nvPr>
            <p:ph type="sldNum" sz="quarter" idx="12"/>
          </p:nvPr>
        </p:nvSpPr>
        <p:spPr/>
        <p:txBody>
          <a:bodyPr/>
          <a:lstStyle/>
          <a:p>
            <a:fld id="{43F0430C-3290-2846-9C5E-237D45BC81A9}" type="slidenum">
              <a:rPr lang="de-DE" smtClean="0"/>
              <a:t>‹#›</a:t>
            </a:fld>
            <a:endParaRPr lang="de-DE"/>
          </a:p>
        </p:txBody>
      </p:sp>
      <p:sp>
        <p:nvSpPr>
          <p:cNvPr id="10" name="Textplatzhalter 2"/>
          <p:cNvSpPr>
            <a:spLocks noGrp="1"/>
          </p:cNvSpPr>
          <p:nvPr>
            <p:ph type="body" idx="1" hasCustomPrompt="1"/>
          </p:nvPr>
        </p:nvSpPr>
        <p:spPr>
          <a:xfrm>
            <a:off x="457200" y="315334"/>
            <a:ext cx="5956300" cy="903865"/>
          </a:xfrm>
          <a:prstGeom prst="rect">
            <a:avLst/>
          </a:prstGeom>
        </p:spPr>
        <p:txBody>
          <a:bodyPr lIns="0" tIns="0" anchor="t" anchorCtr="0"/>
          <a:lstStyle>
            <a:lvl1pPr marL="0" indent="0">
              <a:lnSpc>
                <a:spcPts val="2200"/>
              </a:lnSpc>
              <a:spcBef>
                <a:spcPts val="0"/>
              </a:spcBef>
              <a:buNone/>
              <a:defRPr sz="1800" b="0" i="0" baseline="0">
                <a:latin typeface="TheSans UHH Bold Caps"/>
                <a:cs typeface="TheSans UHH Bold Cap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Manchmal Sätze, die alle Buchstaben des Alphabets enthalten man nennt diese Sätze </a:t>
            </a:r>
            <a:r>
              <a:rPr lang="de-DE" dirty="0" err="1" smtClean="0"/>
              <a:t>Pangrams</a:t>
            </a:r>
            <a:r>
              <a:rPr lang="de-DE" dirty="0" smtClean="0"/>
              <a:t>. Sehr bekannt ist dieser</a:t>
            </a:r>
          </a:p>
        </p:txBody>
      </p:sp>
      <p:sp>
        <p:nvSpPr>
          <p:cNvPr id="11" name="Datumsplatzhalter 2"/>
          <p:cNvSpPr>
            <a:spLocks noGrp="1"/>
          </p:cNvSpPr>
          <p:nvPr>
            <p:ph type="dt" sz="half" idx="10"/>
          </p:nvPr>
        </p:nvSpPr>
        <p:spPr>
          <a:xfrm>
            <a:off x="457200" y="6442393"/>
            <a:ext cx="907185" cy="365125"/>
          </a:xfrm>
        </p:spPr>
        <p:txBody>
          <a:bodyPr/>
          <a:lstStyle/>
          <a:p>
            <a:endParaRPr lang="de-DE"/>
          </a:p>
        </p:txBody>
      </p:sp>
      <p:sp>
        <p:nvSpPr>
          <p:cNvPr id="12" name="Fußzeilenplatzhalter 3"/>
          <p:cNvSpPr>
            <a:spLocks noGrp="1"/>
          </p:cNvSpPr>
          <p:nvPr>
            <p:ph type="ftr" sz="quarter" idx="11"/>
          </p:nvPr>
        </p:nvSpPr>
        <p:spPr>
          <a:xfrm>
            <a:off x="1446388" y="6442393"/>
            <a:ext cx="4522788" cy="365125"/>
          </a:xfrm>
        </p:spPr>
        <p:txBody>
          <a:bodyPr/>
          <a:lstStyle/>
          <a:p>
            <a:endParaRPr lang="de-DE" dirty="0"/>
          </a:p>
        </p:txBody>
      </p:sp>
    </p:spTree>
    <p:extLst>
      <p:ext uri="{BB962C8B-B14F-4D97-AF65-F5344CB8AC3E}">
        <p14:creationId xmlns:p14="http://schemas.microsoft.com/office/powerpoint/2010/main" val="4284375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_Comparison">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424732" y="1714500"/>
            <a:ext cx="3913094" cy="4635500"/>
          </a:xfrm>
          <a:prstGeom prst="rect">
            <a:avLst/>
          </a:prstGeom>
        </p:spPr>
        <p:txBody>
          <a:bodyPr lIns="0" tIns="0" rIns="0" bIns="0"/>
          <a:lstStyle>
            <a:lvl1pPr marL="252000" indent="-252000">
              <a:lnSpc>
                <a:spcPts val="3050"/>
              </a:lnSpc>
              <a:spcBef>
                <a:spcPts val="0"/>
              </a:spcBef>
              <a:spcAft>
                <a:spcPts val="1100"/>
              </a:spcAft>
              <a:buClr>
                <a:srgbClr val="E2001A"/>
              </a:buClr>
              <a:buFont typeface="Wingdings" charset="2"/>
              <a:buChar char="§"/>
              <a:defRPr sz="2400">
                <a:latin typeface="TheSans UHH Regular"/>
                <a:cs typeface="TheSans UHH Regular"/>
              </a:defRPr>
            </a:lvl1pPr>
            <a:lvl2pPr marL="504000" indent="-252000">
              <a:lnSpc>
                <a:spcPct val="100000"/>
              </a:lnSpc>
              <a:spcBef>
                <a:spcPts val="0"/>
              </a:spcBef>
              <a:spcAft>
                <a:spcPts val="1100"/>
              </a:spcAft>
              <a:buClr>
                <a:srgbClr val="3B515B"/>
              </a:buClr>
              <a:buFont typeface="Wingdings" charset="2"/>
              <a:buChar char="§"/>
              <a:defRPr sz="2400">
                <a:latin typeface="TheSans UHH Regular"/>
                <a:cs typeface="TheSans UHH Regular"/>
              </a:defRPr>
            </a:lvl2pPr>
            <a:lvl3pPr marL="756000" indent="-252000">
              <a:lnSpc>
                <a:spcPct val="100000"/>
              </a:lnSpc>
              <a:spcBef>
                <a:spcPts val="0"/>
              </a:spcBef>
              <a:spcAft>
                <a:spcPts val="1100"/>
              </a:spcAft>
              <a:buClr>
                <a:srgbClr val="75858C"/>
              </a:buClr>
              <a:buFont typeface="Wingdings" charset="2"/>
              <a:buChar char="§"/>
              <a:defRPr sz="2400">
                <a:latin typeface="TheSans UHH Regular"/>
                <a:cs typeface="TheSans UHH Regular"/>
              </a:defRPr>
            </a:lvl3pPr>
            <a:lvl4pPr marL="756000" indent="-252000">
              <a:lnSpc>
                <a:spcPct val="100000"/>
              </a:lnSpc>
              <a:spcBef>
                <a:spcPts val="0"/>
              </a:spcBef>
              <a:spcAft>
                <a:spcPts val="1100"/>
              </a:spcAft>
              <a:buClr>
                <a:srgbClr val="E2001A"/>
              </a:buClr>
              <a:buFont typeface="Wingdings" charset="2"/>
              <a:buChar char="§"/>
              <a:defRPr sz="2400">
                <a:latin typeface="TheSans UHH Regular"/>
                <a:cs typeface="TheSans UHH Regular"/>
              </a:defRPr>
            </a:lvl4pPr>
            <a:lvl5pPr marL="756000" indent="-252000">
              <a:lnSpc>
                <a:spcPct val="100000"/>
              </a:lnSpc>
              <a:spcBef>
                <a:spcPts val="0"/>
              </a:spcBef>
              <a:spcAft>
                <a:spcPts val="1100"/>
              </a:spcAft>
              <a:buClr>
                <a:srgbClr val="E2001A"/>
              </a:buClr>
              <a:buFont typeface="Wingdings" charset="2"/>
              <a:buChar char="§"/>
              <a:defRPr sz="2400">
                <a:latin typeface="TheSans UHH Regular"/>
                <a:cs typeface="TheSans UHH Regular"/>
              </a:defRPr>
            </a:lvl5pPr>
            <a:lvl6pPr>
              <a:defRPr sz="1600"/>
            </a:lvl6pPr>
            <a:lvl7pPr>
              <a:defRPr sz="1600"/>
            </a:lvl7pPr>
            <a:lvl8pPr>
              <a:defRPr sz="1600"/>
            </a:lvl8pPr>
            <a:lvl9pPr>
              <a:defRPr sz="1600"/>
            </a:lvl9pPr>
          </a:lstStyle>
          <a:p>
            <a:pPr lvl="0"/>
            <a:r>
              <a:rPr lang="de-DE" dirty="0" smtClean="0"/>
              <a:t>Mastertextformat bearbeiten</a:t>
            </a:r>
          </a:p>
          <a:p>
            <a:pPr lvl="1"/>
            <a:r>
              <a:rPr lang="de-DE" dirty="0" smtClean="0"/>
              <a:t>Zweite Ebene</a:t>
            </a:r>
          </a:p>
          <a:p>
            <a:pPr lvl="2"/>
            <a:r>
              <a:rPr lang="de-DE" dirty="0" smtClean="0"/>
              <a:t>Dritte Ebene</a:t>
            </a:r>
            <a:endParaRPr lang="de-DE" dirty="0"/>
          </a:p>
        </p:txBody>
      </p:sp>
      <p:sp>
        <p:nvSpPr>
          <p:cNvPr id="6" name="Inhaltsplatzhalter 5"/>
          <p:cNvSpPr>
            <a:spLocks noGrp="1"/>
          </p:cNvSpPr>
          <p:nvPr>
            <p:ph sz="quarter" idx="4"/>
          </p:nvPr>
        </p:nvSpPr>
        <p:spPr>
          <a:xfrm>
            <a:off x="4787195" y="1714500"/>
            <a:ext cx="3907543" cy="4635500"/>
          </a:xfrm>
          <a:prstGeom prst="rect">
            <a:avLst/>
          </a:prstGeom>
        </p:spPr>
        <p:txBody>
          <a:bodyPr lIns="0" tIns="0" bIns="0"/>
          <a:lstStyle>
            <a:lvl1pPr marL="252000" indent="-252000">
              <a:lnSpc>
                <a:spcPts val="3050"/>
              </a:lnSpc>
              <a:spcBef>
                <a:spcPts val="0"/>
              </a:spcBef>
              <a:spcAft>
                <a:spcPts val="1100"/>
              </a:spcAft>
              <a:buClr>
                <a:srgbClr val="009CD1"/>
              </a:buClr>
              <a:buFont typeface="Wingdings" charset="2"/>
              <a:buChar char="§"/>
              <a:defRPr sz="2400">
                <a:latin typeface="TheSans UHH Regular"/>
                <a:cs typeface="TheSans UHH Regular"/>
              </a:defRPr>
            </a:lvl1pPr>
            <a:lvl2pPr marL="504000" indent="-252000">
              <a:lnSpc>
                <a:spcPct val="100000"/>
              </a:lnSpc>
              <a:spcBef>
                <a:spcPts val="0"/>
              </a:spcBef>
              <a:spcAft>
                <a:spcPts val="1100"/>
              </a:spcAft>
              <a:buClr>
                <a:srgbClr val="3B515B"/>
              </a:buClr>
              <a:buFont typeface="Wingdings" charset="2"/>
              <a:buChar char="§"/>
              <a:defRPr sz="2400">
                <a:latin typeface="TheSans UHH Regular"/>
                <a:cs typeface="TheSans UHH Regular"/>
              </a:defRPr>
            </a:lvl2pPr>
            <a:lvl3pPr marL="756000" indent="-252000">
              <a:lnSpc>
                <a:spcPct val="100000"/>
              </a:lnSpc>
              <a:spcBef>
                <a:spcPts val="0"/>
              </a:spcBef>
              <a:spcAft>
                <a:spcPts val="1100"/>
              </a:spcAft>
              <a:buClr>
                <a:srgbClr val="75858C"/>
              </a:buClr>
              <a:buFont typeface="Wingdings" charset="2"/>
              <a:buChar char="§"/>
              <a:defRPr sz="2400">
                <a:latin typeface="TheSans UHH Regular"/>
                <a:cs typeface="TheSans UHH Regular"/>
              </a:defRPr>
            </a:lvl3pPr>
            <a:lvl4pPr marL="756000" indent="-252000">
              <a:lnSpc>
                <a:spcPct val="100000"/>
              </a:lnSpc>
              <a:spcBef>
                <a:spcPts val="0"/>
              </a:spcBef>
              <a:spcAft>
                <a:spcPts val="1100"/>
              </a:spcAft>
              <a:buClr>
                <a:srgbClr val="009CD1"/>
              </a:buClr>
              <a:buFont typeface="Wingdings" charset="2"/>
              <a:buChar char="§"/>
              <a:defRPr sz="2400">
                <a:latin typeface="TheSans UHH Regular"/>
                <a:cs typeface="TheSans UHH Regular"/>
              </a:defRPr>
            </a:lvl4pPr>
            <a:lvl5pPr marL="756000" indent="-252000">
              <a:lnSpc>
                <a:spcPct val="100000"/>
              </a:lnSpc>
              <a:spcBef>
                <a:spcPts val="0"/>
              </a:spcBef>
              <a:spcAft>
                <a:spcPts val="1100"/>
              </a:spcAft>
              <a:buClr>
                <a:srgbClr val="009CD1"/>
              </a:buClr>
              <a:buFont typeface="Wingdings" charset="2"/>
              <a:buChar char="§"/>
              <a:defRPr sz="2400">
                <a:latin typeface="TheSans UHH Regular"/>
                <a:cs typeface="TheSans UHH Regular"/>
              </a:defRPr>
            </a:lvl5pPr>
            <a:lvl6pPr>
              <a:defRPr sz="1600"/>
            </a:lvl6pPr>
            <a:lvl7pPr>
              <a:defRPr sz="1600"/>
            </a:lvl7pPr>
            <a:lvl8pPr>
              <a:defRPr sz="1600"/>
            </a:lvl8pPr>
            <a:lvl9pPr>
              <a:defRPr sz="1600"/>
            </a:lvl9pPr>
          </a:lstStyle>
          <a:p>
            <a:pPr lvl="0"/>
            <a:r>
              <a:rPr lang="de-DE" dirty="0" smtClean="0"/>
              <a:t>Mastertextformat bearbeiten</a:t>
            </a:r>
          </a:p>
          <a:p>
            <a:pPr lvl="1"/>
            <a:r>
              <a:rPr lang="de-DE" dirty="0" smtClean="0"/>
              <a:t>Zweite Ebene</a:t>
            </a:r>
          </a:p>
          <a:p>
            <a:pPr lvl="2"/>
            <a:r>
              <a:rPr lang="de-DE" dirty="0" smtClean="0"/>
              <a:t>Dritte Ebene</a:t>
            </a:r>
            <a:endParaRPr lang="de-DE" dirty="0"/>
          </a:p>
        </p:txBody>
      </p:sp>
      <p:sp>
        <p:nvSpPr>
          <p:cNvPr id="7" name="Datumsplatzhalter 6"/>
          <p:cNvSpPr>
            <a:spLocks noGrp="1"/>
          </p:cNvSpPr>
          <p:nvPr>
            <p:ph type="dt" sz="half" idx="10"/>
          </p:nvPr>
        </p:nvSpPr>
        <p:spPr/>
        <p:txBody>
          <a:bodyPr/>
          <a:lstStyle/>
          <a:p>
            <a:endParaRPr lang="de-DE"/>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43F0430C-3290-2846-9C5E-237D45BC81A9}" type="slidenum">
              <a:rPr lang="de-DE" smtClean="0"/>
              <a:t>‹#›</a:t>
            </a:fld>
            <a:endParaRPr lang="de-DE"/>
          </a:p>
        </p:txBody>
      </p:sp>
      <p:sp>
        <p:nvSpPr>
          <p:cNvPr id="13" name="Textplatzhalter 2"/>
          <p:cNvSpPr>
            <a:spLocks noGrp="1"/>
          </p:cNvSpPr>
          <p:nvPr>
            <p:ph type="body" idx="13" hasCustomPrompt="1"/>
          </p:nvPr>
        </p:nvSpPr>
        <p:spPr>
          <a:xfrm>
            <a:off x="424732" y="339700"/>
            <a:ext cx="5976068" cy="778297"/>
          </a:xfrm>
          <a:prstGeom prst="rect">
            <a:avLst/>
          </a:prstGeom>
        </p:spPr>
        <p:txBody>
          <a:bodyPr lIns="0" tIns="0" anchor="t" anchorCtr="0"/>
          <a:lstStyle>
            <a:lvl1pPr marL="0" indent="0">
              <a:lnSpc>
                <a:spcPts val="3200"/>
              </a:lnSpc>
              <a:spcBef>
                <a:spcPts val="0"/>
              </a:spcBef>
              <a:buNone/>
              <a:defRPr sz="3200" b="0" i="0" baseline="0">
                <a:latin typeface="TheSans UHH Bold Caps"/>
                <a:cs typeface="TheSans UHH Bold Cap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SLIDE TITLE</a:t>
            </a:r>
          </a:p>
        </p:txBody>
      </p:sp>
    </p:spTree>
    <p:extLst>
      <p:ext uri="{BB962C8B-B14F-4D97-AF65-F5344CB8AC3E}">
        <p14:creationId xmlns:p14="http://schemas.microsoft.com/office/powerpoint/2010/main" val="85592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_text-pic">
    <p:spTree>
      <p:nvGrpSpPr>
        <p:cNvPr id="1" name=""/>
        <p:cNvGrpSpPr/>
        <p:nvPr/>
      </p:nvGrpSpPr>
      <p:grpSpPr>
        <a:xfrm>
          <a:off x="0" y="0"/>
          <a:ext cx="0" cy="0"/>
          <a:chOff x="0" y="0"/>
          <a:chExt cx="0" cy="0"/>
        </a:xfrm>
      </p:grpSpPr>
      <p:sp>
        <p:nvSpPr>
          <p:cNvPr id="4" name="Inhaltsplatzhalter 3"/>
          <p:cNvSpPr>
            <a:spLocks noGrp="1"/>
          </p:cNvSpPr>
          <p:nvPr>
            <p:ph sz="half" idx="2" hasCustomPrompt="1"/>
          </p:nvPr>
        </p:nvSpPr>
        <p:spPr>
          <a:xfrm>
            <a:off x="438244" y="1816100"/>
            <a:ext cx="3913094" cy="4533900"/>
          </a:xfrm>
          <a:prstGeom prst="rect">
            <a:avLst/>
          </a:prstGeom>
        </p:spPr>
        <p:txBody>
          <a:bodyPr lIns="0" tIns="0" rIns="0" bIns="0"/>
          <a:lstStyle>
            <a:lvl1pPr marL="0" indent="0">
              <a:lnSpc>
                <a:spcPts val="2450"/>
              </a:lnSpc>
              <a:spcBef>
                <a:spcPts val="0"/>
              </a:spcBef>
              <a:spcAft>
                <a:spcPts val="1100"/>
              </a:spcAft>
              <a:buClr>
                <a:srgbClr val="E2001A"/>
              </a:buClr>
              <a:buFont typeface="Arial"/>
              <a:buNone/>
              <a:defRPr sz="2000" baseline="0">
                <a:latin typeface="TheSans UHH Regular"/>
                <a:cs typeface="TheSans UHH Regular"/>
              </a:defRPr>
            </a:lvl1pPr>
            <a:lvl2pPr marL="252000" indent="0">
              <a:lnSpc>
                <a:spcPct val="100000"/>
              </a:lnSpc>
              <a:spcBef>
                <a:spcPts val="0"/>
              </a:spcBef>
              <a:spcAft>
                <a:spcPts val="1100"/>
              </a:spcAft>
              <a:buClr>
                <a:srgbClr val="E2001A"/>
              </a:buClr>
              <a:buFont typeface="Arial"/>
              <a:buNone/>
              <a:defRPr sz="2400">
                <a:latin typeface="TheSans UHH Regular"/>
                <a:cs typeface="TheSans UHH Regular"/>
              </a:defRPr>
            </a:lvl2pPr>
            <a:lvl3pPr marL="504000" indent="0">
              <a:lnSpc>
                <a:spcPct val="100000"/>
              </a:lnSpc>
              <a:spcBef>
                <a:spcPts val="0"/>
              </a:spcBef>
              <a:spcAft>
                <a:spcPts val="1100"/>
              </a:spcAft>
              <a:buClr>
                <a:srgbClr val="E2001A"/>
              </a:buClr>
              <a:buFont typeface="Arial"/>
              <a:buNone/>
              <a:defRPr sz="2400">
                <a:latin typeface="TheSans UHH Regular"/>
                <a:cs typeface="TheSans UHH Regular"/>
              </a:defRPr>
            </a:lvl3pPr>
            <a:lvl4pPr marL="504000" indent="0">
              <a:lnSpc>
                <a:spcPct val="100000"/>
              </a:lnSpc>
              <a:spcBef>
                <a:spcPts val="0"/>
              </a:spcBef>
              <a:spcAft>
                <a:spcPts val="1100"/>
              </a:spcAft>
              <a:buClr>
                <a:srgbClr val="E2001A"/>
              </a:buClr>
              <a:buFont typeface="Arial"/>
              <a:buNone/>
              <a:defRPr sz="2400">
                <a:latin typeface="TheSans UHH Regular"/>
                <a:cs typeface="TheSans UHH Regular"/>
              </a:defRPr>
            </a:lvl4pPr>
            <a:lvl5pPr marL="504000" indent="0">
              <a:lnSpc>
                <a:spcPct val="100000"/>
              </a:lnSpc>
              <a:spcBef>
                <a:spcPts val="0"/>
              </a:spcBef>
              <a:spcAft>
                <a:spcPts val="1100"/>
              </a:spcAft>
              <a:buClr>
                <a:srgbClr val="E2001A"/>
              </a:buClr>
              <a:buFont typeface="Arial"/>
              <a:buNone/>
              <a:defRPr sz="2400">
                <a:latin typeface="TheSans UHH Regular"/>
                <a:cs typeface="TheSans UHH Regular"/>
              </a:defRPr>
            </a:lvl5pPr>
            <a:lvl6pPr>
              <a:defRPr sz="1600"/>
            </a:lvl6pPr>
            <a:lvl7pPr>
              <a:defRPr sz="1600"/>
            </a:lvl7pPr>
            <a:lvl8pPr>
              <a:defRPr sz="1600"/>
            </a:lvl8pPr>
            <a:lvl9pPr>
              <a:defRPr sz="1600"/>
            </a:lvl9pPr>
          </a:lstStyle>
          <a:p>
            <a:pPr lvl="0"/>
            <a:r>
              <a:rPr lang="de-DE" dirty="0" smtClean="0"/>
              <a:t>Dies ist ein </a:t>
            </a:r>
            <a:r>
              <a:rPr lang="de-DE" dirty="0" err="1" smtClean="0"/>
              <a:t>Typoblindtext</a:t>
            </a:r>
            <a:r>
              <a:rPr lang="de-DE" dirty="0" smtClean="0"/>
              <a:t>. An ihm kann man sehen, ob alle Buchstaben da sind und wie sie aussehen. Manchmal benutzt man Worte wie </a:t>
            </a:r>
            <a:r>
              <a:rPr lang="de-DE" dirty="0" err="1" smtClean="0"/>
              <a:t>Hamburgefonts</a:t>
            </a:r>
            <a:r>
              <a:rPr lang="de-DE" dirty="0" smtClean="0"/>
              <a:t>, </a:t>
            </a:r>
            <a:r>
              <a:rPr lang="de-DE" dirty="0" err="1" smtClean="0"/>
              <a:t>Rafgenduks</a:t>
            </a:r>
            <a:r>
              <a:rPr lang="de-DE" dirty="0" smtClean="0"/>
              <a:t> oder </a:t>
            </a:r>
            <a:r>
              <a:rPr lang="de-DE" dirty="0" err="1" smtClean="0"/>
              <a:t>Handgloves</a:t>
            </a:r>
            <a:r>
              <a:rPr lang="de-DE" dirty="0" smtClean="0"/>
              <a:t>, um Schriften zu testen. Dies ist ein </a:t>
            </a:r>
            <a:r>
              <a:rPr lang="de-DE" dirty="0" err="1" smtClean="0"/>
              <a:t>Typoblindtext</a:t>
            </a:r>
            <a:r>
              <a:rPr lang="de-DE" dirty="0" smtClean="0"/>
              <a:t>. An ihm kann man sehen, ob alle Buchstaben da sind und wie sie aussehen. </a:t>
            </a:r>
            <a:endParaRPr lang="de-DE" dirty="0"/>
          </a:p>
        </p:txBody>
      </p:sp>
      <p:sp>
        <p:nvSpPr>
          <p:cNvPr id="7" name="Datumsplatzhalter 6"/>
          <p:cNvSpPr>
            <a:spLocks noGrp="1"/>
          </p:cNvSpPr>
          <p:nvPr>
            <p:ph type="dt" sz="half" idx="10"/>
          </p:nvPr>
        </p:nvSpPr>
        <p:spPr/>
        <p:txBody>
          <a:bodyPr/>
          <a:lstStyle/>
          <a:p>
            <a:endParaRPr lang="de-DE"/>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43F0430C-3290-2846-9C5E-237D45BC81A9}" type="slidenum">
              <a:rPr lang="de-DE" smtClean="0"/>
              <a:t>‹#›</a:t>
            </a:fld>
            <a:endParaRPr lang="de-DE"/>
          </a:p>
        </p:txBody>
      </p:sp>
      <p:sp>
        <p:nvSpPr>
          <p:cNvPr id="13" name="Textplatzhalter 2"/>
          <p:cNvSpPr>
            <a:spLocks noGrp="1"/>
          </p:cNvSpPr>
          <p:nvPr>
            <p:ph type="body" idx="13" hasCustomPrompt="1"/>
          </p:nvPr>
        </p:nvSpPr>
        <p:spPr>
          <a:xfrm>
            <a:off x="438244" y="339700"/>
            <a:ext cx="6000656" cy="778297"/>
          </a:xfrm>
          <a:prstGeom prst="rect">
            <a:avLst/>
          </a:prstGeom>
        </p:spPr>
        <p:txBody>
          <a:bodyPr lIns="0" tIns="0" anchor="t" anchorCtr="0"/>
          <a:lstStyle>
            <a:lvl1pPr marL="0" indent="0">
              <a:lnSpc>
                <a:spcPts val="3200"/>
              </a:lnSpc>
              <a:spcBef>
                <a:spcPts val="0"/>
              </a:spcBef>
              <a:buNone/>
              <a:defRPr sz="3200" b="0" i="0" baseline="0">
                <a:latin typeface="TheSans UHH Bold Caps"/>
                <a:cs typeface="TheSans UHH Bold Cap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Slide TITLE</a:t>
            </a:r>
          </a:p>
        </p:txBody>
      </p:sp>
    </p:spTree>
    <p:extLst>
      <p:ext uri="{BB962C8B-B14F-4D97-AF65-F5344CB8AC3E}">
        <p14:creationId xmlns:p14="http://schemas.microsoft.com/office/powerpoint/2010/main" val="1106514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_blank">
    <p:spTree>
      <p:nvGrpSpPr>
        <p:cNvPr id="1" name=""/>
        <p:cNvGrpSpPr/>
        <p:nvPr/>
      </p:nvGrpSpPr>
      <p:grpSpPr>
        <a:xfrm>
          <a:off x="0" y="0"/>
          <a:ext cx="0" cy="0"/>
          <a:chOff x="0" y="0"/>
          <a:chExt cx="0" cy="0"/>
        </a:xfrm>
      </p:grpSpPr>
      <p:sp>
        <p:nvSpPr>
          <p:cNvPr id="2" name="Rechteck 1"/>
          <p:cNvSpPr/>
          <p:nvPr userDrawn="1"/>
        </p:nvSpPr>
        <p:spPr>
          <a:xfrm>
            <a:off x="0" y="1483199"/>
            <a:ext cx="9144000" cy="49263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latin typeface="TheSans UHH Bold Caps"/>
            </a:endParaRPr>
          </a:p>
        </p:txBody>
      </p:sp>
      <p:sp>
        <p:nvSpPr>
          <p:cNvPr id="4" name="Inhaltsplatzhalter 3"/>
          <p:cNvSpPr>
            <a:spLocks noGrp="1"/>
          </p:cNvSpPr>
          <p:nvPr>
            <p:ph sz="half" idx="2" hasCustomPrompt="1"/>
          </p:nvPr>
        </p:nvSpPr>
        <p:spPr>
          <a:xfrm>
            <a:off x="0" y="1482247"/>
            <a:ext cx="9144000" cy="4927274"/>
          </a:xfrm>
          <a:prstGeom prst="rect">
            <a:avLst/>
          </a:prstGeom>
          <a:noFill/>
          <a:ln>
            <a:noFill/>
          </a:ln>
        </p:spPr>
        <p:txBody>
          <a:bodyPr lIns="0" tIns="0" bIns="0" anchor="ctr" anchorCtr="0"/>
          <a:lstStyle>
            <a:lvl1pPr marL="0" indent="0" algn="ctr">
              <a:spcBef>
                <a:spcPts val="0"/>
              </a:spcBef>
              <a:spcAft>
                <a:spcPts val="1100"/>
              </a:spcAft>
              <a:buClr>
                <a:srgbClr val="3B515B"/>
              </a:buClr>
              <a:buFont typeface="Wingdings" charset="2"/>
              <a:buNone/>
              <a:defRPr sz="2400" baseline="0">
                <a:latin typeface="TheSans UHH Regular"/>
                <a:cs typeface="TheSans UHH Regular"/>
              </a:defRPr>
            </a:lvl1pPr>
            <a:lvl2pPr marL="0" indent="0">
              <a:spcBef>
                <a:spcPts val="0"/>
              </a:spcBef>
              <a:spcAft>
                <a:spcPts val="1100"/>
              </a:spcAft>
              <a:buClr>
                <a:srgbClr val="3B515B"/>
              </a:buClr>
              <a:buFont typeface="Wingdings" charset="2"/>
              <a:buNone/>
              <a:defRPr sz="2400">
                <a:latin typeface="TheSans UHH Regular"/>
                <a:cs typeface="TheSans UHH Regular"/>
              </a:defRPr>
            </a:lvl2pPr>
            <a:lvl3pPr marL="0" indent="0">
              <a:spcBef>
                <a:spcPts val="0"/>
              </a:spcBef>
              <a:spcAft>
                <a:spcPts val="1100"/>
              </a:spcAft>
              <a:buClr>
                <a:srgbClr val="3B515B"/>
              </a:buClr>
              <a:buFont typeface="Wingdings" charset="2"/>
              <a:buNone/>
              <a:defRPr sz="2000">
                <a:latin typeface="TheSans UHH Regular"/>
                <a:cs typeface="TheSans UHH Regular"/>
              </a:defRPr>
            </a:lvl3pPr>
            <a:lvl4pPr marL="0" indent="0">
              <a:spcBef>
                <a:spcPts val="0"/>
              </a:spcBef>
              <a:spcAft>
                <a:spcPts val="1100"/>
              </a:spcAft>
              <a:buClr>
                <a:srgbClr val="3B515B"/>
              </a:buClr>
              <a:buFont typeface="Wingdings" charset="2"/>
              <a:buNone/>
              <a:defRPr sz="2000">
                <a:latin typeface="TheSans UHH Regular"/>
                <a:cs typeface="TheSans UHH Regular"/>
              </a:defRPr>
            </a:lvl4pPr>
            <a:lvl5pPr marL="0" indent="0">
              <a:spcBef>
                <a:spcPts val="0"/>
              </a:spcBef>
              <a:spcAft>
                <a:spcPts val="1100"/>
              </a:spcAft>
              <a:buClr>
                <a:srgbClr val="3B515B"/>
              </a:buClr>
              <a:buFont typeface="Wingdings" charset="2"/>
              <a:buNone/>
              <a:defRPr sz="2000">
                <a:latin typeface="TheSans UHH Regular"/>
                <a:cs typeface="TheSans UHH Regular"/>
              </a:defRPr>
            </a:lvl5pPr>
            <a:lvl6pPr>
              <a:defRPr sz="1600"/>
            </a:lvl6pPr>
            <a:lvl7pPr>
              <a:defRPr sz="1600"/>
            </a:lvl7pPr>
            <a:lvl8pPr>
              <a:defRPr sz="1600"/>
            </a:lvl8pPr>
            <a:lvl9pPr>
              <a:defRPr sz="1600"/>
            </a:lvl9pPr>
          </a:lstStyle>
          <a:p>
            <a:pPr lvl="0"/>
            <a:r>
              <a:rPr lang="de-DE" dirty="0" smtClean="0"/>
              <a:t>Grafiken, Tabellen etc.</a:t>
            </a:r>
            <a:endParaRPr lang="de-DE" dirty="0"/>
          </a:p>
        </p:txBody>
      </p:sp>
      <p:sp>
        <p:nvSpPr>
          <p:cNvPr id="7" name="Datumsplatzhalter 6"/>
          <p:cNvSpPr>
            <a:spLocks noGrp="1"/>
          </p:cNvSpPr>
          <p:nvPr>
            <p:ph type="dt" sz="half" idx="10"/>
          </p:nvPr>
        </p:nvSpPr>
        <p:spPr/>
        <p:txBody>
          <a:bodyPr/>
          <a:lstStyle/>
          <a:p>
            <a:endParaRPr lang="de-DE"/>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43F0430C-3290-2846-9C5E-237D45BC81A9}" type="slidenum">
              <a:rPr lang="de-DE" smtClean="0"/>
              <a:t>‹#›</a:t>
            </a:fld>
            <a:endParaRPr lang="de-DE"/>
          </a:p>
        </p:txBody>
      </p:sp>
      <p:cxnSp>
        <p:nvCxnSpPr>
          <p:cNvPr id="11" name="Gerade Verbindung 10"/>
          <p:cNvCxnSpPr/>
          <p:nvPr userDrawn="1"/>
        </p:nvCxnSpPr>
        <p:spPr>
          <a:xfrm>
            <a:off x="0" y="1479941"/>
            <a:ext cx="9144000" cy="2791"/>
          </a:xfrm>
          <a:prstGeom prst="line">
            <a:avLst/>
          </a:prstGeom>
          <a:ln w="25400">
            <a:solidFill>
              <a:srgbClr val="009CD1"/>
            </a:solidFill>
          </a:ln>
          <a:effectLst/>
        </p:spPr>
        <p:style>
          <a:lnRef idx="2">
            <a:schemeClr val="accent1"/>
          </a:lnRef>
          <a:fillRef idx="0">
            <a:schemeClr val="accent1"/>
          </a:fillRef>
          <a:effectRef idx="1">
            <a:schemeClr val="accent1"/>
          </a:effectRef>
          <a:fontRef idx="minor">
            <a:schemeClr val="tx1"/>
          </a:fontRef>
        </p:style>
      </p:cxnSp>
      <p:sp>
        <p:nvSpPr>
          <p:cNvPr id="10" name="Textplatzhalter 2"/>
          <p:cNvSpPr>
            <a:spLocks noGrp="1"/>
          </p:cNvSpPr>
          <p:nvPr>
            <p:ph type="body" idx="13" hasCustomPrompt="1"/>
          </p:nvPr>
        </p:nvSpPr>
        <p:spPr>
          <a:xfrm>
            <a:off x="438244" y="339700"/>
            <a:ext cx="6000656" cy="778297"/>
          </a:xfrm>
          <a:prstGeom prst="rect">
            <a:avLst/>
          </a:prstGeom>
        </p:spPr>
        <p:txBody>
          <a:bodyPr lIns="0" tIns="0" anchor="t" anchorCtr="0"/>
          <a:lstStyle>
            <a:lvl1pPr marL="0" indent="0">
              <a:lnSpc>
                <a:spcPts val="3200"/>
              </a:lnSpc>
              <a:spcBef>
                <a:spcPts val="0"/>
              </a:spcBef>
              <a:buNone/>
              <a:defRPr sz="3200" b="0" i="0" baseline="0">
                <a:latin typeface="TheSans UHH Bold Caps"/>
                <a:cs typeface="TheSans UHH Bold Cap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Slide TITLE</a:t>
            </a:r>
          </a:p>
        </p:txBody>
      </p:sp>
    </p:spTree>
    <p:extLst>
      <p:ext uri="{BB962C8B-B14F-4D97-AF65-F5344CB8AC3E}">
        <p14:creationId xmlns:p14="http://schemas.microsoft.com/office/powerpoint/2010/main" val="3988172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2" name="Foliennummernplatzhalter 5"/>
          <p:cNvSpPr>
            <a:spLocks noGrp="1"/>
          </p:cNvSpPr>
          <p:nvPr>
            <p:ph type="sldNum" sz="quarter" idx="4"/>
          </p:nvPr>
        </p:nvSpPr>
        <p:spPr>
          <a:xfrm>
            <a:off x="7296904" y="6442393"/>
            <a:ext cx="1389896" cy="365125"/>
          </a:xfrm>
          <a:prstGeom prst="rect">
            <a:avLst/>
          </a:prstGeom>
        </p:spPr>
        <p:txBody>
          <a:bodyPr vert="horz" lIns="91440" tIns="45720" rIns="91440" bIns="45720" rtlCol="0" anchor="ctr"/>
          <a:lstStyle>
            <a:lvl1pPr algn="r">
              <a:defRPr sz="1200" b="0" i="0">
                <a:solidFill>
                  <a:srgbClr val="000000"/>
                </a:solidFill>
                <a:latin typeface="TheSans UHH Regular"/>
                <a:cs typeface="TheSans UHH Regular"/>
              </a:defRPr>
            </a:lvl1pPr>
          </a:lstStyle>
          <a:p>
            <a:fld id="{43F0430C-3290-2846-9C5E-237D45BC81A9}" type="slidenum">
              <a:rPr lang="de-DE" smtClean="0"/>
              <a:pPr/>
              <a:t>‹#›</a:t>
            </a:fld>
            <a:endParaRPr lang="de-DE" dirty="0"/>
          </a:p>
        </p:txBody>
      </p:sp>
    </p:spTree>
    <p:extLst>
      <p:ext uri="{BB962C8B-B14F-4D97-AF65-F5344CB8AC3E}">
        <p14:creationId xmlns:p14="http://schemas.microsoft.com/office/powerpoint/2010/main" val="2549433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58775" y="488950"/>
            <a:ext cx="6877050" cy="838200"/>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idx="1"/>
          </p:nvPr>
        </p:nvSpPr>
        <p:spPr>
          <a:xfrm>
            <a:off x="250825" y="1592263"/>
            <a:ext cx="8640763" cy="4789487"/>
          </a:xfrm>
          <a:prstGeom prst="rect">
            <a:avLst/>
          </a:prstGeo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Foliennummernplatzhalter 5"/>
          <p:cNvSpPr>
            <a:spLocks noGrp="1"/>
          </p:cNvSpPr>
          <p:nvPr>
            <p:ph type="sldNum" sz="quarter" idx="4"/>
          </p:nvPr>
        </p:nvSpPr>
        <p:spPr>
          <a:xfrm>
            <a:off x="7296904" y="6442393"/>
            <a:ext cx="1389896" cy="365125"/>
          </a:xfrm>
          <a:prstGeom prst="rect">
            <a:avLst/>
          </a:prstGeom>
        </p:spPr>
        <p:txBody>
          <a:bodyPr vert="horz" lIns="91440" tIns="45720" rIns="91440" bIns="45720" rtlCol="0" anchor="ctr"/>
          <a:lstStyle>
            <a:lvl1pPr algn="r">
              <a:defRPr sz="1200" b="0" i="0">
                <a:solidFill>
                  <a:srgbClr val="000000"/>
                </a:solidFill>
                <a:latin typeface="TheSans UHH Regular"/>
                <a:cs typeface="TheSans UHH Regular"/>
              </a:defRPr>
            </a:lvl1pPr>
          </a:lstStyle>
          <a:p>
            <a:fld id="{43F0430C-3290-2846-9C5E-237D45BC81A9}" type="slidenum">
              <a:rPr lang="de-DE" smtClean="0"/>
              <a:pPr/>
              <a:t>‹#›</a:t>
            </a:fld>
            <a:endParaRPr lang="de-DE" dirty="0"/>
          </a:p>
        </p:txBody>
      </p:sp>
    </p:spTree>
    <p:extLst>
      <p:ext uri="{BB962C8B-B14F-4D97-AF65-F5344CB8AC3E}">
        <p14:creationId xmlns:p14="http://schemas.microsoft.com/office/powerpoint/2010/main" val="4220876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Rechteck 15"/>
          <p:cNvSpPr/>
          <p:nvPr userDrawn="1"/>
        </p:nvSpPr>
        <p:spPr>
          <a:xfrm flipV="1">
            <a:off x="0" y="6423314"/>
            <a:ext cx="9144000" cy="434686"/>
          </a:xfrm>
          <a:prstGeom prst="rect">
            <a:avLst/>
          </a:prstGeom>
          <a:solidFill>
            <a:srgbClr val="3B515B">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latin typeface="TheSans UHH Bold Caps"/>
            </a:endParaRPr>
          </a:p>
        </p:txBody>
      </p:sp>
      <p:sp>
        <p:nvSpPr>
          <p:cNvPr id="4" name="Datumsplatzhalter 3"/>
          <p:cNvSpPr>
            <a:spLocks noGrp="1"/>
          </p:cNvSpPr>
          <p:nvPr>
            <p:ph type="dt" sz="half" idx="2"/>
          </p:nvPr>
        </p:nvSpPr>
        <p:spPr>
          <a:xfrm>
            <a:off x="457200" y="6442393"/>
            <a:ext cx="907185" cy="365125"/>
          </a:xfrm>
          <a:prstGeom prst="rect">
            <a:avLst/>
          </a:prstGeom>
        </p:spPr>
        <p:txBody>
          <a:bodyPr vert="horz" lIns="0" tIns="45720" rIns="91440" bIns="45720" rtlCol="0" anchor="ctr"/>
          <a:lstStyle>
            <a:lvl1pPr algn="l">
              <a:defRPr sz="1200" b="0" i="0">
                <a:solidFill>
                  <a:schemeClr val="tx1"/>
                </a:solidFill>
                <a:latin typeface="TheSans UHH Regular"/>
                <a:cs typeface="TheSans UHH Regular"/>
              </a:defRPr>
            </a:lvl1pPr>
          </a:lstStyle>
          <a:p>
            <a:endParaRPr lang="de-DE" dirty="0"/>
          </a:p>
        </p:txBody>
      </p:sp>
      <p:sp>
        <p:nvSpPr>
          <p:cNvPr id="5" name="Fußzeilenplatzhalter 4"/>
          <p:cNvSpPr>
            <a:spLocks noGrp="1"/>
          </p:cNvSpPr>
          <p:nvPr>
            <p:ph type="ftr" sz="quarter" idx="3"/>
          </p:nvPr>
        </p:nvSpPr>
        <p:spPr>
          <a:xfrm>
            <a:off x="1446388" y="6442393"/>
            <a:ext cx="4522788" cy="365125"/>
          </a:xfrm>
          <a:prstGeom prst="rect">
            <a:avLst/>
          </a:prstGeom>
        </p:spPr>
        <p:txBody>
          <a:bodyPr vert="horz" lIns="0" tIns="45720" rIns="91440" bIns="45720" rtlCol="0" anchor="ctr"/>
          <a:lstStyle>
            <a:lvl1pPr algn="l">
              <a:defRPr sz="1200" b="0" i="0">
                <a:solidFill>
                  <a:srgbClr val="000000"/>
                </a:solidFill>
                <a:latin typeface="TheSans UHH Regular"/>
                <a:cs typeface="TheSans UHH Regular"/>
              </a:defRPr>
            </a:lvl1pPr>
          </a:lstStyle>
          <a:p>
            <a:endParaRPr lang="de-DE" dirty="0"/>
          </a:p>
        </p:txBody>
      </p:sp>
      <p:sp>
        <p:nvSpPr>
          <p:cNvPr id="6" name="Foliennummernplatzhalter 5"/>
          <p:cNvSpPr>
            <a:spLocks noGrp="1"/>
          </p:cNvSpPr>
          <p:nvPr>
            <p:ph type="sldNum" sz="quarter" idx="4"/>
          </p:nvPr>
        </p:nvSpPr>
        <p:spPr>
          <a:xfrm>
            <a:off x="7296904" y="6442393"/>
            <a:ext cx="1389896" cy="365125"/>
          </a:xfrm>
          <a:prstGeom prst="rect">
            <a:avLst/>
          </a:prstGeom>
        </p:spPr>
        <p:txBody>
          <a:bodyPr vert="horz" lIns="91440" tIns="45720" rIns="91440" bIns="45720" rtlCol="0" anchor="ctr"/>
          <a:lstStyle>
            <a:lvl1pPr algn="r">
              <a:defRPr sz="1200" b="0" i="0">
                <a:solidFill>
                  <a:srgbClr val="000000"/>
                </a:solidFill>
                <a:latin typeface="TheSans UHH Regular"/>
                <a:cs typeface="TheSans UHH Regular"/>
              </a:defRPr>
            </a:lvl1pPr>
          </a:lstStyle>
          <a:p>
            <a:fld id="{43F0430C-3290-2846-9C5E-237D45BC81A9}" type="slidenum">
              <a:rPr lang="de-DE" smtClean="0"/>
              <a:pPr/>
              <a:t>‹#›</a:t>
            </a:fld>
            <a:endParaRPr lang="de-DE" dirty="0"/>
          </a:p>
        </p:txBody>
      </p:sp>
      <p:pic>
        <p:nvPicPr>
          <p:cNvPr id="8" name="Bild 7"/>
          <p:cNvPicPr>
            <a:picLocks noChangeAspect="1"/>
          </p:cNvPicPr>
          <p:nvPr userDrawn="1"/>
        </p:nvPicPr>
        <p:blipFill>
          <a:blip r:embed="rId13"/>
          <a:stretch>
            <a:fillRect/>
          </a:stretch>
        </p:blipFill>
        <p:spPr>
          <a:xfrm>
            <a:off x="6410352" y="0"/>
            <a:ext cx="2733648" cy="1479940"/>
          </a:xfrm>
          <a:prstGeom prst="rect">
            <a:avLst/>
          </a:prstGeom>
        </p:spPr>
      </p:pic>
      <p:cxnSp>
        <p:nvCxnSpPr>
          <p:cNvPr id="11" name="Gerade Verbindung 10"/>
          <p:cNvCxnSpPr/>
          <p:nvPr userDrawn="1"/>
        </p:nvCxnSpPr>
        <p:spPr>
          <a:xfrm>
            <a:off x="0" y="1479941"/>
            <a:ext cx="9144000" cy="2791"/>
          </a:xfrm>
          <a:prstGeom prst="line">
            <a:avLst/>
          </a:prstGeom>
          <a:ln w="25400">
            <a:solidFill>
              <a:srgbClr val="009CD1"/>
            </a:solidFill>
          </a:ln>
          <a:effectLst/>
        </p:spPr>
        <p:style>
          <a:lnRef idx="2">
            <a:schemeClr val="accent1"/>
          </a:lnRef>
          <a:fillRef idx="0">
            <a:schemeClr val="accent1"/>
          </a:fillRef>
          <a:effectRef idx="1">
            <a:schemeClr val="accent1"/>
          </a:effectRef>
          <a:fontRef idx="minor">
            <a:schemeClr val="tx1"/>
          </a:fontRef>
        </p:style>
      </p:cxnSp>
      <p:pic>
        <p:nvPicPr>
          <p:cNvPr id="2" name="Picture 1" descr="LT_logo_newsitem_150x150.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686800" y="6413500"/>
            <a:ext cx="457200" cy="457200"/>
          </a:xfrm>
          <a:prstGeom prst="rect">
            <a:avLst/>
          </a:prstGeom>
        </p:spPr>
      </p:pic>
    </p:spTree>
    <p:extLst>
      <p:ext uri="{BB962C8B-B14F-4D97-AF65-F5344CB8AC3E}">
        <p14:creationId xmlns:p14="http://schemas.microsoft.com/office/powerpoint/2010/main" val="8759164"/>
      </p:ext>
    </p:extLst>
  </p:cSld>
  <p:clrMap bg1="lt1" tx1="dk1" bg2="lt2" tx2="dk2" accent1="accent1" accent2="accent2" accent3="accent3" accent4="accent4" accent5="accent5" accent6="accent6" hlink="hlink" folHlink="folHlink"/>
  <p:sldLayoutIdLst>
    <p:sldLayoutId id="2147483651" r:id="rId1"/>
    <p:sldLayoutId id="2147483661" r:id="rId2"/>
    <p:sldLayoutId id="2147483664" r:id="rId3"/>
    <p:sldLayoutId id="2147483667" r:id="rId4"/>
    <p:sldLayoutId id="2147483663" r:id="rId5"/>
    <p:sldLayoutId id="2147483669" r:id="rId6"/>
    <p:sldLayoutId id="2147483662" r:id="rId7"/>
    <p:sldLayoutId id="2147483674" r:id="rId8"/>
    <p:sldLayoutId id="2147483675" r:id="rId9"/>
    <p:sldLayoutId id="2147483677" r:id="rId10"/>
    <p:sldLayoutId id="2147483678" r:id="rId11"/>
  </p:sldLayoutIdLst>
  <p:hf hdr="0" ftr="0" dt="0"/>
  <p:txStyles>
    <p:titleStyle>
      <a:lvl1pPr algn="ctr" defTabSz="457200" rtl="0" eaLnBrk="1" latinLnBrk="0" hangingPunct="1">
        <a:spcBef>
          <a:spcPct val="0"/>
        </a:spcBef>
        <a:buNone/>
        <a:defRPr sz="4400" b="0" i="0" kern="1200">
          <a:solidFill>
            <a:schemeClr val="tx1"/>
          </a:solidFill>
          <a:latin typeface="TheSans UHH Bold Caps"/>
          <a:ea typeface="+mj-ea"/>
          <a:cs typeface="TheSans UHH Bold Cap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21.png"/><Relationship Id="rId1" Type="http://schemas.openxmlformats.org/officeDocument/2006/relationships/slideLayout" Target="../slideLayouts/slideLayout9.xml"/><Relationship Id="rId2"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1" Type="http://schemas.openxmlformats.org/officeDocument/2006/relationships/slideLayout" Target="../slideLayouts/slideLayout9.xml"/><Relationship Id="rId2"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8.png"/><Relationship Id="rId3"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1" Type="http://schemas.openxmlformats.org/officeDocument/2006/relationships/slideLayout" Target="../slideLayouts/slideLayout9.xml"/><Relationship Id="rId2"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39.png"/><Relationship Id="rId7" Type="http://schemas.openxmlformats.org/officeDocument/2006/relationships/image" Target="../media/image40.png"/><Relationship Id="rId8" Type="http://schemas.openxmlformats.org/officeDocument/2006/relationships/image" Target="../media/image41.png"/><Relationship Id="rId1" Type="http://schemas.openxmlformats.org/officeDocument/2006/relationships/slideLayout" Target="../slideLayouts/slideLayout9.xml"/><Relationship Id="rId2"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1" Type="http://schemas.openxmlformats.org/officeDocument/2006/relationships/slideLayout" Target="../slideLayouts/slideLayout9.xml"/><Relationship Id="rId2" Type="http://schemas.openxmlformats.org/officeDocument/2006/relationships/image" Target="../media/image4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9.png"/></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4" Type="http://schemas.openxmlformats.org/officeDocument/2006/relationships/image" Target="../media/image52.png"/><Relationship Id="rId5" Type="http://schemas.openxmlformats.org/officeDocument/2006/relationships/image" Target="../media/image53.png"/><Relationship Id="rId1" Type="http://schemas.openxmlformats.org/officeDocument/2006/relationships/slideLayout" Target="../slideLayouts/slideLayout9.xml"/><Relationship Id="rId2" Type="http://schemas.openxmlformats.org/officeDocument/2006/relationships/image" Target="../media/image5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4.png"/><Relationship Id="rId3" Type="http://schemas.openxmlformats.org/officeDocument/2006/relationships/image" Target="../media/image5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6.jpg"/><Relationship Id="rId3" Type="http://schemas.openxmlformats.org/officeDocument/2006/relationships/image" Target="../media/image5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9.png"/><Relationship Id="rId3" Type="http://schemas.openxmlformats.org/officeDocument/2006/relationships/image" Target="../media/image6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PARSING</a:t>
            </a:r>
            <a:endParaRPr lang="en-US" dirty="0"/>
          </a:p>
        </p:txBody>
      </p:sp>
      <p:sp>
        <p:nvSpPr>
          <p:cNvPr id="3" name="Text Placeholder 2"/>
          <p:cNvSpPr>
            <a:spLocks noGrp="1"/>
          </p:cNvSpPr>
          <p:nvPr>
            <p:ph type="body" idx="1"/>
          </p:nvPr>
        </p:nvSpPr>
        <p:spPr/>
        <p:txBody>
          <a:bodyPr/>
          <a:lstStyle/>
          <a:p>
            <a:r>
              <a:rPr lang="en-US" dirty="0" smtClean="0"/>
              <a:t>PCFGs, probabilistic CYK, dependency parsing</a:t>
            </a:r>
            <a:endParaRPr lang="en-US" dirty="0"/>
          </a:p>
        </p:txBody>
      </p:sp>
      <p:sp>
        <p:nvSpPr>
          <p:cNvPr id="5" name="TextBox 4"/>
          <p:cNvSpPr txBox="1"/>
          <p:nvPr/>
        </p:nvSpPr>
        <p:spPr>
          <a:xfrm>
            <a:off x="685800" y="1676400"/>
            <a:ext cx="7696200" cy="1815882"/>
          </a:xfrm>
          <a:prstGeom prst="rect">
            <a:avLst/>
          </a:prstGeom>
          <a:noFill/>
        </p:spPr>
        <p:txBody>
          <a:bodyPr wrap="square" rtlCol="0">
            <a:spAutoFit/>
          </a:bodyPr>
          <a:lstStyle/>
          <a:p>
            <a:pPr marL="285750" indent="-285750">
              <a:buFont typeface="Arial"/>
              <a:buChar char="•"/>
            </a:pPr>
            <a:r>
              <a:rPr lang="en-US" sz="1600" dirty="0" err="1"/>
              <a:t>Jurafsky</a:t>
            </a:r>
            <a:r>
              <a:rPr lang="en-US" sz="1600" dirty="0"/>
              <a:t>, D. and Martin, J. H. (2009): Speech and Language Processing. An Introduction to Natural Language Processing, Computational Linguistics and Speech Recognition. Second Edition. Pearson: New Jersey: Chapter </a:t>
            </a:r>
            <a:r>
              <a:rPr lang="en-US" sz="1600" dirty="0" smtClean="0"/>
              <a:t>14</a:t>
            </a:r>
          </a:p>
          <a:p>
            <a:pPr marL="285750" indent="-285750">
              <a:buFont typeface="Arial"/>
              <a:buChar char="•"/>
            </a:pPr>
            <a:r>
              <a:rPr lang="en-US" sz="1600" dirty="0"/>
              <a:t>Manning, C. D. and </a:t>
            </a:r>
            <a:r>
              <a:rPr lang="en-US" sz="1600" dirty="0" err="1"/>
              <a:t>Schütze</a:t>
            </a:r>
            <a:r>
              <a:rPr lang="en-US" sz="1600" dirty="0"/>
              <a:t>, H. (1999): Foundations of Statistical Natural Language Processing. MIT Press: Cambridge, Massachusetts. </a:t>
            </a:r>
            <a:r>
              <a:rPr lang="en-US" sz="1600" dirty="0" smtClean="0"/>
              <a:t>Chapters 11, 12.</a:t>
            </a:r>
          </a:p>
          <a:p>
            <a:pPr marL="285750" indent="-285750">
              <a:buFont typeface="Arial"/>
              <a:buChar char="•"/>
            </a:pPr>
            <a:r>
              <a:rPr lang="en-US" sz="1600" dirty="0" smtClean="0"/>
              <a:t>with further examples by Ray Mooney, UT at Austin</a:t>
            </a:r>
            <a:endParaRPr lang="en-US" sz="1600" dirty="0"/>
          </a:p>
          <a:p>
            <a:pPr marL="285750" indent="-285750">
              <a:buFont typeface="Arial"/>
              <a:buChar char="•"/>
            </a:pPr>
            <a:endParaRPr lang="en-US" sz="1600" dirty="0" smtClean="0"/>
          </a:p>
        </p:txBody>
      </p:sp>
      <p:sp>
        <p:nvSpPr>
          <p:cNvPr id="6"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7"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1365742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221664"/>
            <a:ext cx="6877050" cy="838200"/>
          </a:xfrm>
        </p:spPr>
        <p:txBody>
          <a:bodyPr/>
          <a:lstStyle/>
          <a:p>
            <a:pPr algn="l"/>
            <a:r>
              <a:rPr lang="en-US" sz="4000" dirty="0" smtClean="0"/>
              <a:t>Probabilistic </a:t>
            </a:r>
            <a:br>
              <a:rPr lang="en-US" sz="4000" dirty="0" smtClean="0"/>
            </a:br>
            <a:r>
              <a:rPr lang="en-US" sz="4000" dirty="0" smtClean="0"/>
              <a:t>conversion to CNF</a:t>
            </a:r>
            <a:endParaRPr lang="en-US" sz="4000" dirty="0"/>
          </a:p>
        </p:txBody>
      </p:sp>
      <p:sp>
        <p:nvSpPr>
          <p:cNvPr id="4" name="Content Placeholder 3"/>
          <p:cNvSpPr>
            <a:spLocks noGrp="1"/>
          </p:cNvSpPr>
          <p:nvPr>
            <p:ph idx="1"/>
          </p:nvPr>
        </p:nvSpPr>
        <p:spPr>
          <a:xfrm>
            <a:off x="250825" y="1447800"/>
            <a:ext cx="8640763" cy="465137"/>
          </a:xfrm>
        </p:spPr>
        <p:txBody>
          <a:bodyPr/>
          <a:lstStyle/>
          <a:p>
            <a:pPr marL="0" indent="0">
              <a:buNone/>
            </a:pPr>
            <a:r>
              <a:rPr lang="en-US" sz="2400" b="1" dirty="0" smtClean="0"/>
              <a:t>Original Grammar					Chomsky Normal Form</a:t>
            </a:r>
            <a:endParaRPr lang="en-US" sz="2400" b="1" dirty="0"/>
          </a:p>
        </p:txBody>
      </p:sp>
      <p:sp>
        <p:nvSpPr>
          <p:cNvPr id="5" name="Text Box 4"/>
          <p:cNvSpPr txBox="1">
            <a:spLocks noChangeArrowheads="1"/>
          </p:cNvSpPr>
          <p:nvPr/>
        </p:nvSpPr>
        <p:spPr bwMode="auto">
          <a:xfrm>
            <a:off x="304800" y="1828800"/>
            <a:ext cx="3505200" cy="4752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lnSpc>
                <a:spcPct val="90000"/>
              </a:lnSpc>
            </a:pPr>
            <a:r>
              <a:rPr lang="en-US" sz="1600" dirty="0">
                <a:latin typeface="Arial"/>
                <a:cs typeface="Arial"/>
              </a:rPr>
              <a:t>S → NP VP</a:t>
            </a:r>
          </a:p>
          <a:p>
            <a:pPr eaLnBrk="1" hangingPunct="1">
              <a:lnSpc>
                <a:spcPct val="90000"/>
              </a:lnSpc>
            </a:pPr>
            <a:r>
              <a:rPr lang="en-US" sz="1600" dirty="0">
                <a:latin typeface="Arial"/>
                <a:cs typeface="Arial"/>
              </a:rPr>
              <a:t>S → Aux NP VP</a:t>
            </a:r>
          </a:p>
          <a:p>
            <a:pPr eaLnBrk="1" hangingPunct="1">
              <a:lnSpc>
                <a:spcPct val="90000"/>
              </a:lnSpc>
            </a:pPr>
            <a:endParaRPr lang="en-US" sz="1600" dirty="0">
              <a:latin typeface="Arial"/>
              <a:cs typeface="Arial"/>
            </a:endParaRPr>
          </a:p>
          <a:p>
            <a:pPr eaLnBrk="1" hangingPunct="1">
              <a:lnSpc>
                <a:spcPct val="90000"/>
              </a:lnSpc>
            </a:pPr>
            <a:r>
              <a:rPr lang="en-US" sz="1600" dirty="0">
                <a:latin typeface="Arial"/>
                <a:cs typeface="Arial"/>
              </a:rPr>
              <a:t>S → VP</a:t>
            </a:r>
          </a:p>
          <a:p>
            <a:pPr eaLnBrk="1" hangingPunct="1">
              <a:lnSpc>
                <a:spcPct val="90000"/>
              </a:lnSpc>
            </a:pPr>
            <a:endParaRPr lang="en-US" sz="1600" dirty="0">
              <a:latin typeface="Arial"/>
              <a:cs typeface="Arial"/>
            </a:endParaRPr>
          </a:p>
          <a:p>
            <a:pPr eaLnBrk="1" hangingPunct="1">
              <a:lnSpc>
                <a:spcPct val="90000"/>
              </a:lnSpc>
            </a:pPr>
            <a:endParaRPr lang="en-US" sz="1600" dirty="0">
              <a:latin typeface="Arial"/>
              <a:cs typeface="Arial"/>
            </a:endParaRPr>
          </a:p>
          <a:p>
            <a:pPr eaLnBrk="1" hangingPunct="1">
              <a:lnSpc>
                <a:spcPct val="90000"/>
              </a:lnSpc>
            </a:pPr>
            <a:endParaRPr lang="en-US" sz="1600" dirty="0">
              <a:latin typeface="Arial"/>
              <a:cs typeface="Arial"/>
            </a:endParaRPr>
          </a:p>
          <a:p>
            <a:pPr eaLnBrk="1" hangingPunct="1">
              <a:lnSpc>
                <a:spcPct val="90000"/>
              </a:lnSpc>
            </a:pPr>
            <a:r>
              <a:rPr lang="en-US" sz="1600" dirty="0">
                <a:latin typeface="Arial"/>
                <a:cs typeface="Arial"/>
              </a:rPr>
              <a:t>NP → Pronoun</a:t>
            </a:r>
          </a:p>
          <a:p>
            <a:pPr eaLnBrk="1" hangingPunct="1">
              <a:lnSpc>
                <a:spcPct val="90000"/>
              </a:lnSpc>
            </a:pPr>
            <a:endParaRPr lang="en-US" sz="1600" dirty="0">
              <a:latin typeface="Arial"/>
              <a:cs typeface="Arial"/>
            </a:endParaRPr>
          </a:p>
          <a:p>
            <a:pPr eaLnBrk="1" hangingPunct="1">
              <a:lnSpc>
                <a:spcPct val="90000"/>
              </a:lnSpc>
            </a:pPr>
            <a:r>
              <a:rPr lang="en-US" sz="1600" dirty="0">
                <a:latin typeface="Arial"/>
                <a:cs typeface="Arial"/>
              </a:rPr>
              <a:t>NP → Proper-Noun</a:t>
            </a:r>
          </a:p>
          <a:p>
            <a:pPr eaLnBrk="1" hangingPunct="1">
              <a:lnSpc>
                <a:spcPct val="90000"/>
              </a:lnSpc>
            </a:pPr>
            <a:endParaRPr lang="en-US" sz="1600" dirty="0">
              <a:latin typeface="Arial"/>
              <a:cs typeface="Arial"/>
            </a:endParaRPr>
          </a:p>
          <a:p>
            <a:pPr eaLnBrk="1" hangingPunct="1">
              <a:lnSpc>
                <a:spcPct val="90000"/>
              </a:lnSpc>
            </a:pPr>
            <a:r>
              <a:rPr lang="en-US" sz="1600" dirty="0">
                <a:latin typeface="Arial"/>
                <a:cs typeface="Arial"/>
              </a:rPr>
              <a:t>NP → </a:t>
            </a:r>
            <a:r>
              <a:rPr lang="en-US" sz="1600" dirty="0" err="1">
                <a:latin typeface="Arial"/>
                <a:cs typeface="Arial"/>
              </a:rPr>
              <a:t>Det</a:t>
            </a:r>
            <a:r>
              <a:rPr lang="en-US" sz="1600" dirty="0">
                <a:latin typeface="Arial"/>
                <a:cs typeface="Arial"/>
              </a:rPr>
              <a:t> Nominal</a:t>
            </a:r>
          </a:p>
          <a:p>
            <a:pPr eaLnBrk="1" hangingPunct="1">
              <a:lnSpc>
                <a:spcPct val="90000"/>
              </a:lnSpc>
            </a:pPr>
            <a:r>
              <a:rPr lang="en-US" sz="1600" dirty="0">
                <a:latin typeface="Arial"/>
                <a:cs typeface="Arial"/>
              </a:rPr>
              <a:t>Nominal → Noun </a:t>
            </a:r>
          </a:p>
          <a:p>
            <a:pPr eaLnBrk="1" hangingPunct="1">
              <a:lnSpc>
                <a:spcPct val="90000"/>
              </a:lnSpc>
            </a:pPr>
            <a:endParaRPr lang="en-US" sz="1600" dirty="0">
              <a:latin typeface="Arial"/>
              <a:cs typeface="Arial"/>
            </a:endParaRPr>
          </a:p>
          <a:p>
            <a:pPr eaLnBrk="1" hangingPunct="1">
              <a:lnSpc>
                <a:spcPct val="90000"/>
              </a:lnSpc>
            </a:pPr>
            <a:r>
              <a:rPr lang="en-US" sz="1600" dirty="0">
                <a:latin typeface="Arial"/>
                <a:cs typeface="Arial"/>
              </a:rPr>
              <a:t>Nominal → Nominal Noun</a:t>
            </a:r>
          </a:p>
          <a:p>
            <a:pPr eaLnBrk="1" hangingPunct="1">
              <a:lnSpc>
                <a:spcPct val="90000"/>
              </a:lnSpc>
            </a:pPr>
            <a:r>
              <a:rPr lang="en-US" sz="1600" dirty="0">
                <a:latin typeface="Arial"/>
                <a:cs typeface="Arial"/>
              </a:rPr>
              <a:t>Nominal → Nominal PP</a:t>
            </a:r>
          </a:p>
          <a:p>
            <a:pPr eaLnBrk="1" hangingPunct="1">
              <a:lnSpc>
                <a:spcPct val="90000"/>
              </a:lnSpc>
            </a:pPr>
            <a:r>
              <a:rPr lang="en-US" sz="1600" dirty="0">
                <a:latin typeface="Arial"/>
                <a:cs typeface="Arial"/>
              </a:rPr>
              <a:t>VP → Verb</a:t>
            </a:r>
          </a:p>
          <a:p>
            <a:pPr eaLnBrk="1" hangingPunct="1">
              <a:lnSpc>
                <a:spcPct val="90000"/>
              </a:lnSpc>
            </a:pPr>
            <a:endParaRPr lang="en-US" sz="1600" dirty="0">
              <a:latin typeface="Arial"/>
              <a:cs typeface="Arial"/>
            </a:endParaRPr>
          </a:p>
          <a:p>
            <a:pPr eaLnBrk="1" hangingPunct="1">
              <a:lnSpc>
                <a:spcPct val="90000"/>
              </a:lnSpc>
            </a:pPr>
            <a:r>
              <a:rPr lang="en-US" sz="1600" dirty="0">
                <a:latin typeface="Arial"/>
                <a:cs typeface="Arial"/>
              </a:rPr>
              <a:t>VP → Verb NP</a:t>
            </a:r>
          </a:p>
          <a:p>
            <a:pPr eaLnBrk="1" hangingPunct="1">
              <a:lnSpc>
                <a:spcPct val="90000"/>
              </a:lnSpc>
            </a:pPr>
            <a:r>
              <a:rPr lang="en-US" sz="1600" dirty="0">
                <a:latin typeface="Arial"/>
                <a:cs typeface="Arial"/>
              </a:rPr>
              <a:t>VP → VP PP</a:t>
            </a:r>
          </a:p>
          <a:p>
            <a:pPr eaLnBrk="1" hangingPunct="1">
              <a:lnSpc>
                <a:spcPct val="90000"/>
              </a:lnSpc>
            </a:pPr>
            <a:r>
              <a:rPr lang="en-US" sz="1600" dirty="0">
                <a:latin typeface="Arial"/>
                <a:cs typeface="Arial"/>
              </a:rPr>
              <a:t>PP → Prep NP</a:t>
            </a:r>
          </a:p>
        </p:txBody>
      </p:sp>
      <p:sp>
        <p:nvSpPr>
          <p:cNvPr id="6" name="Text Box 4"/>
          <p:cNvSpPr txBox="1">
            <a:spLocks noChangeArrowheads="1"/>
          </p:cNvSpPr>
          <p:nvPr/>
        </p:nvSpPr>
        <p:spPr bwMode="auto">
          <a:xfrm>
            <a:off x="4343400" y="1828800"/>
            <a:ext cx="3998913" cy="4752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lnSpc>
                <a:spcPct val="90000"/>
              </a:lnSpc>
            </a:pPr>
            <a:r>
              <a:rPr lang="en-US" sz="1600" dirty="0">
                <a:latin typeface="Arial"/>
                <a:cs typeface="Arial"/>
              </a:rPr>
              <a:t>S → NP VP</a:t>
            </a:r>
          </a:p>
          <a:p>
            <a:pPr eaLnBrk="1" hangingPunct="1">
              <a:lnSpc>
                <a:spcPct val="90000"/>
              </a:lnSpc>
            </a:pPr>
            <a:r>
              <a:rPr lang="en-US" sz="1600" dirty="0">
                <a:latin typeface="Arial"/>
                <a:cs typeface="Arial"/>
              </a:rPr>
              <a:t>S → X1 VP</a:t>
            </a:r>
          </a:p>
          <a:p>
            <a:pPr eaLnBrk="1" hangingPunct="1">
              <a:lnSpc>
                <a:spcPct val="90000"/>
              </a:lnSpc>
            </a:pPr>
            <a:r>
              <a:rPr lang="en-US" sz="1600" dirty="0">
                <a:latin typeface="Arial"/>
                <a:cs typeface="Arial"/>
              </a:rPr>
              <a:t>X1 → Aux NP</a:t>
            </a:r>
          </a:p>
          <a:p>
            <a:pPr eaLnBrk="1" hangingPunct="1">
              <a:lnSpc>
                <a:spcPct val="90000"/>
              </a:lnSpc>
            </a:pPr>
            <a:r>
              <a:rPr lang="en-US" sz="1600" dirty="0">
                <a:latin typeface="Arial"/>
                <a:cs typeface="Arial"/>
              </a:rPr>
              <a:t>S → book | include | prefer</a:t>
            </a:r>
          </a:p>
          <a:p>
            <a:pPr eaLnBrk="1" hangingPunct="1">
              <a:lnSpc>
                <a:spcPct val="90000"/>
              </a:lnSpc>
            </a:pPr>
            <a:r>
              <a:rPr lang="en-US" sz="1600" dirty="0">
                <a:latin typeface="Arial"/>
                <a:cs typeface="Arial"/>
              </a:rPr>
              <a:t>          0.01     0.004    0.006</a:t>
            </a:r>
          </a:p>
          <a:p>
            <a:pPr eaLnBrk="1" hangingPunct="1">
              <a:lnSpc>
                <a:spcPct val="90000"/>
              </a:lnSpc>
            </a:pPr>
            <a:r>
              <a:rPr lang="en-US" sz="1600" dirty="0">
                <a:latin typeface="Arial"/>
                <a:cs typeface="Arial"/>
              </a:rPr>
              <a:t>S → Verb NP</a:t>
            </a:r>
          </a:p>
          <a:p>
            <a:pPr eaLnBrk="1" hangingPunct="1">
              <a:lnSpc>
                <a:spcPct val="90000"/>
              </a:lnSpc>
            </a:pPr>
            <a:r>
              <a:rPr lang="en-US" sz="1600" dirty="0">
                <a:latin typeface="Arial"/>
                <a:cs typeface="Arial"/>
              </a:rPr>
              <a:t>S → VP PP</a:t>
            </a:r>
          </a:p>
          <a:p>
            <a:pPr eaLnBrk="1" hangingPunct="1">
              <a:lnSpc>
                <a:spcPct val="90000"/>
              </a:lnSpc>
            </a:pPr>
            <a:r>
              <a:rPr lang="en-US" sz="1600" dirty="0">
                <a:latin typeface="Arial"/>
                <a:cs typeface="Arial"/>
              </a:rPr>
              <a:t>NP →  I   |  he  |  she |  me</a:t>
            </a:r>
          </a:p>
          <a:p>
            <a:pPr eaLnBrk="1" hangingPunct="1">
              <a:lnSpc>
                <a:spcPct val="90000"/>
              </a:lnSpc>
            </a:pPr>
            <a:r>
              <a:rPr lang="en-US" sz="1600" dirty="0">
                <a:latin typeface="Arial"/>
                <a:cs typeface="Arial"/>
              </a:rPr>
              <a:t>          0.1   0.02  0.02    0.06</a:t>
            </a:r>
          </a:p>
          <a:p>
            <a:pPr eaLnBrk="1" hangingPunct="1">
              <a:lnSpc>
                <a:spcPct val="90000"/>
              </a:lnSpc>
            </a:pPr>
            <a:r>
              <a:rPr lang="en-US" sz="1600" dirty="0">
                <a:latin typeface="Arial"/>
                <a:cs typeface="Arial"/>
              </a:rPr>
              <a:t>NP → Houston | NWA</a:t>
            </a:r>
          </a:p>
          <a:p>
            <a:pPr eaLnBrk="1" hangingPunct="1">
              <a:lnSpc>
                <a:spcPct val="90000"/>
              </a:lnSpc>
            </a:pPr>
            <a:r>
              <a:rPr lang="en-US" sz="1600" dirty="0">
                <a:latin typeface="Arial"/>
                <a:cs typeface="Arial"/>
              </a:rPr>
              <a:t>             0.16           .04</a:t>
            </a:r>
          </a:p>
          <a:p>
            <a:pPr eaLnBrk="1" hangingPunct="1">
              <a:lnSpc>
                <a:spcPct val="90000"/>
              </a:lnSpc>
            </a:pPr>
            <a:r>
              <a:rPr lang="en-US" sz="1600" dirty="0">
                <a:latin typeface="Arial"/>
                <a:cs typeface="Arial"/>
              </a:rPr>
              <a:t>NP → </a:t>
            </a:r>
            <a:r>
              <a:rPr lang="en-US" sz="1600" dirty="0" err="1">
                <a:latin typeface="Arial"/>
                <a:cs typeface="Arial"/>
              </a:rPr>
              <a:t>Det</a:t>
            </a:r>
            <a:r>
              <a:rPr lang="en-US" sz="1600" dirty="0">
                <a:latin typeface="Arial"/>
                <a:cs typeface="Arial"/>
              </a:rPr>
              <a:t> Nominal</a:t>
            </a:r>
          </a:p>
          <a:p>
            <a:pPr eaLnBrk="1" hangingPunct="1">
              <a:lnSpc>
                <a:spcPct val="90000"/>
              </a:lnSpc>
            </a:pPr>
            <a:r>
              <a:rPr lang="en-US" sz="1600" dirty="0">
                <a:latin typeface="Arial"/>
                <a:cs typeface="Arial"/>
              </a:rPr>
              <a:t>Nominal → book | flight | meal | money</a:t>
            </a:r>
          </a:p>
          <a:p>
            <a:pPr eaLnBrk="1" hangingPunct="1">
              <a:lnSpc>
                <a:spcPct val="90000"/>
              </a:lnSpc>
            </a:pPr>
            <a:r>
              <a:rPr lang="en-US" sz="1600" dirty="0">
                <a:latin typeface="Arial"/>
                <a:cs typeface="Arial"/>
              </a:rPr>
              <a:t>                </a:t>
            </a:r>
            <a:r>
              <a:rPr lang="en-US" sz="1600" dirty="0" smtClean="0">
                <a:latin typeface="Arial"/>
                <a:cs typeface="Arial"/>
              </a:rPr>
              <a:t>    </a:t>
            </a:r>
            <a:r>
              <a:rPr lang="en-US" sz="1600" dirty="0">
                <a:latin typeface="Arial"/>
                <a:cs typeface="Arial"/>
              </a:rPr>
              <a:t>0.03    0.15   0.06     0.06</a:t>
            </a:r>
          </a:p>
          <a:p>
            <a:pPr eaLnBrk="1" hangingPunct="1">
              <a:lnSpc>
                <a:spcPct val="90000"/>
              </a:lnSpc>
            </a:pPr>
            <a:r>
              <a:rPr lang="en-US" sz="1600" dirty="0">
                <a:latin typeface="Arial"/>
                <a:cs typeface="Arial"/>
              </a:rPr>
              <a:t>Nominal → Nominal Noun</a:t>
            </a:r>
          </a:p>
          <a:p>
            <a:pPr eaLnBrk="1" hangingPunct="1">
              <a:lnSpc>
                <a:spcPct val="90000"/>
              </a:lnSpc>
            </a:pPr>
            <a:r>
              <a:rPr lang="en-US" sz="1600" dirty="0">
                <a:latin typeface="Arial"/>
                <a:cs typeface="Arial"/>
              </a:rPr>
              <a:t>Nominal → Nominal PP</a:t>
            </a:r>
          </a:p>
          <a:p>
            <a:pPr eaLnBrk="1" hangingPunct="1">
              <a:lnSpc>
                <a:spcPct val="90000"/>
              </a:lnSpc>
            </a:pPr>
            <a:r>
              <a:rPr lang="en-US" sz="1600" dirty="0">
                <a:latin typeface="Arial"/>
                <a:cs typeface="Arial"/>
              </a:rPr>
              <a:t>VP → book | include | prefer</a:t>
            </a:r>
          </a:p>
          <a:p>
            <a:pPr eaLnBrk="1" hangingPunct="1">
              <a:lnSpc>
                <a:spcPct val="90000"/>
              </a:lnSpc>
            </a:pPr>
            <a:r>
              <a:rPr lang="en-US" sz="1600" dirty="0">
                <a:latin typeface="Arial"/>
                <a:cs typeface="Arial"/>
              </a:rPr>
              <a:t>             0.1      0.04        0.06</a:t>
            </a:r>
          </a:p>
          <a:p>
            <a:pPr eaLnBrk="1" hangingPunct="1">
              <a:lnSpc>
                <a:spcPct val="90000"/>
              </a:lnSpc>
            </a:pPr>
            <a:r>
              <a:rPr lang="en-US" sz="1600" dirty="0">
                <a:latin typeface="Arial"/>
                <a:cs typeface="Arial"/>
              </a:rPr>
              <a:t>VP → Verb NP</a:t>
            </a:r>
          </a:p>
          <a:p>
            <a:pPr eaLnBrk="1" hangingPunct="1">
              <a:lnSpc>
                <a:spcPct val="90000"/>
              </a:lnSpc>
            </a:pPr>
            <a:r>
              <a:rPr lang="en-US" sz="1600" dirty="0">
                <a:latin typeface="Arial"/>
                <a:cs typeface="Arial"/>
              </a:rPr>
              <a:t>VP → VP PP</a:t>
            </a:r>
          </a:p>
          <a:p>
            <a:pPr eaLnBrk="1" hangingPunct="1">
              <a:lnSpc>
                <a:spcPct val="90000"/>
              </a:lnSpc>
            </a:pPr>
            <a:r>
              <a:rPr lang="en-US" sz="1600" dirty="0">
                <a:latin typeface="Arial"/>
                <a:cs typeface="Arial"/>
              </a:rPr>
              <a:t>PP → Prep NP</a:t>
            </a:r>
          </a:p>
        </p:txBody>
      </p:sp>
      <p:sp>
        <p:nvSpPr>
          <p:cNvPr id="7" name="Text Box 4"/>
          <p:cNvSpPr txBox="1">
            <a:spLocks noChangeArrowheads="1"/>
          </p:cNvSpPr>
          <p:nvPr/>
        </p:nvSpPr>
        <p:spPr bwMode="auto">
          <a:xfrm>
            <a:off x="2895600" y="1828800"/>
            <a:ext cx="533400" cy="4752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lnSpc>
                <a:spcPct val="90000"/>
              </a:lnSpc>
            </a:pPr>
            <a:r>
              <a:rPr lang="en-US" sz="1600" dirty="0">
                <a:latin typeface="Arial"/>
                <a:cs typeface="Arial"/>
              </a:rPr>
              <a:t>0.8</a:t>
            </a:r>
          </a:p>
          <a:p>
            <a:pPr eaLnBrk="1" hangingPunct="1">
              <a:lnSpc>
                <a:spcPct val="90000"/>
              </a:lnSpc>
            </a:pPr>
            <a:r>
              <a:rPr lang="en-US" sz="1600" dirty="0">
                <a:latin typeface="Arial"/>
                <a:cs typeface="Arial"/>
              </a:rPr>
              <a:t>0.1</a:t>
            </a:r>
          </a:p>
          <a:p>
            <a:pPr eaLnBrk="1" hangingPunct="1">
              <a:lnSpc>
                <a:spcPct val="90000"/>
              </a:lnSpc>
            </a:pPr>
            <a:endParaRPr lang="en-US" sz="1600" dirty="0">
              <a:latin typeface="Arial"/>
              <a:cs typeface="Arial"/>
            </a:endParaRPr>
          </a:p>
          <a:p>
            <a:pPr eaLnBrk="1" hangingPunct="1">
              <a:lnSpc>
                <a:spcPct val="90000"/>
              </a:lnSpc>
            </a:pPr>
            <a:r>
              <a:rPr lang="en-US" sz="1600" dirty="0">
                <a:latin typeface="Arial"/>
                <a:cs typeface="Arial"/>
              </a:rPr>
              <a:t>0.1</a:t>
            </a:r>
          </a:p>
          <a:p>
            <a:pPr eaLnBrk="1" hangingPunct="1">
              <a:lnSpc>
                <a:spcPct val="90000"/>
              </a:lnSpc>
            </a:pPr>
            <a:endParaRPr lang="en-US" sz="1600" dirty="0">
              <a:latin typeface="Arial"/>
              <a:cs typeface="Arial"/>
            </a:endParaRPr>
          </a:p>
          <a:p>
            <a:pPr eaLnBrk="1" hangingPunct="1">
              <a:lnSpc>
                <a:spcPct val="90000"/>
              </a:lnSpc>
            </a:pPr>
            <a:endParaRPr lang="en-US" sz="1600" dirty="0" smtClean="0">
              <a:latin typeface="Arial"/>
              <a:cs typeface="Arial"/>
            </a:endParaRPr>
          </a:p>
          <a:p>
            <a:pPr eaLnBrk="1" hangingPunct="1">
              <a:lnSpc>
                <a:spcPct val="90000"/>
              </a:lnSpc>
            </a:pPr>
            <a:endParaRPr lang="en-US" sz="1600" dirty="0">
              <a:latin typeface="Arial"/>
              <a:cs typeface="Arial"/>
            </a:endParaRPr>
          </a:p>
          <a:p>
            <a:pPr eaLnBrk="1" hangingPunct="1">
              <a:lnSpc>
                <a:spcPct val="90000"/>
              </a:lnSpc>
            </a:pPr>
            <a:r>
              <a:rPr lang="en-US" sz="1600" dirty="0">
                <a:latin typeface="Arial"/>
                <a:cs typeface="Arial"/>
              </a:rPr>
              <a:t>0.2</a:t>
            </a:r>
          </a:p>
          <a:p>
            <a:pPr eaLnBrk="1" hangingPunct="1">
              <a:lnSpc>
                <a:spcPct val="90000"/>
              </a:lnSpc>
            </a:pPr>
            <a:endParaRPr lang="en-US" sz="1600" dirty="0" smtClean="0">
              <a:latin typeface="Arial"/>
              <a:cs typeface="Arial"/>
            </a:endParaRPr>
          </a:p>
          <a:p>
            <a:pPr eaLnBrk="1" hangingPunct="1">
              <a:lnSpc>
                <a:spcPct val="90000"/>
              </a:lnSpc>
            </a:pPr>
            <a:r>
              <a:rPr lang="en-US" sz="1600" dirty="0" smtClean="0">
                <a:latin typeface="Arial"/>
                <a:cs typeface="Arial"/>
              </a:rPr>
              <a:t>0.2</a:t>
            </a:r>
            <a:endParaRPr lang="en-US" sz="1600" dirty="0">
              <a:latin typeface="Arial"/>
              <a:cs typeface="Arial"/>
            </a:endParaRPr>
          </a:p>
          <a:p>
            <a:pPr eaLnBrk="1" hangingPunct="1">
              <a:lnSpc>
                <a:spcPct val="90000"/>
              </a:lnSpc>
            </a:pPr>
            <a:endParaRPr lang="en-US" sz="1600" dirty="0" smtClean="0">
              <a:latin typeface="Arial"/>
              <a:cs typeface="Arial"/>
            </a:endParaRPr>
          </a:p>
          <a:p>
            <a:pPr eaLnBrk="1" hangingPunct="1">
              <a:lnSpc>
                <a:spcPct val="90000"/>
              </a:lnSpc>
            </a:pPr>
            <a:r>
              <a:rPr lang="en-US" sz="1600" dirty="0" smtClean="0">
                <a:latin typeface="Arial"/>
                <a:cs typeface="Arial"/>
              </a:rPr>
              <a:t>0.6</a:t>
            </a:r>
            <a:endParaRPr lang="en-US" sz="1600" dirty="0">
              <a:latin typeface="Arial"/>
              <a:cs typeface="Arial"/>
            </a:endParaRPr>
          </a:p>
          <a:p>
            <a:pPr eaLnBrk="1" hangingPunct="1">
              <a:lnSpc>
                <a:spcPct val="90000"/>
              </a:lnSpc>
            </a:pPr>
            <a:r>
              <a:rPr lang="en-US" sz="1600" dirty="0">
                <a:latin typeface="Arial"/>
                <a:cs typeface="Arial"/>
              </a:rPr>
              <a:t>0.3</a:t>
            </a:r>
          </a:p>
          <a:p>
            <a:pPr eaLnBrk="1" hangingPunct="1">
              <a:lnSpc>
                <a:spcPct val="90000"/>
              </a:lnSpc>
            </a:pPr>
            <a:endParaRPr lang="en-US" sz="1600" dirty="0">
              <a:latin typeface="Arial"/>
              <a:cs typeface="Arial"/>
            </a:endParaRPr>
          </a:p>
          <a:p>
            <a:pPr eaLnBrk="1" hangingPunct="1">
              <a:lnSpc>
                <a:spcPct val="90000"/>
              </a:lnSpc>
            </a:pPr>
            <a:r>
              <a:rPr lang="en-US" sz="1600" dirty="0">
                <a:latin typeface="Arial"/>
                <a:cs typeface="Arial"/>
              </a:rPr>
              <a:t>0.2</a:t>
            </a:r>
          </a:p>
          <a:p>
            <a:pPr eaLnBrk="1" hangingPunct="1">
              <a:lnSpc>
                <a:spcPct val="90000"/>
              </a:lnSpc>
            </a:pPr>
            <a:r>
              <a:rPr lang="en-US" sz="1600" dirty="0">
                <a:latin typeface="Arial"/>
                <a:cs typeface="Arial"/>
              </a:rPr>
              <a:t>0.5</a:t>
            </a:r>
          </a:p>
          <a:p>
            <a:pPr eaLnBrk="1" hangingPunct="1">
              <a:lnSpc>
                <a:spcPct val="90000"/>
              </a:lnSpc>
            </a:pPr>
            <a:r>
              <a:rPr lang="en-US" sz="1600" dirty="0">
                <a:latin typeface="Arial"/>
                <a:cs typeface="Arial"/>
              </a:rPr>
              <a:t>0.2</a:t>
            </a:r>
          </a:p>
          <a:p>
            <a:pPr eaLnBrk="1" hangingPunct="1">
              <a:lnSpc>
                <a:spcPct val="90000"/>
              </a:lnSpc>
            </a:pPr>
            <a:endParaRPr lang="en-US" sz="1600" dirty="0">
              <a:latin typeface="Arial"/>
              <a:cs typeface="Arial"/>
            </a:endParaRPr>
          </a:p>
          <a:p>
            <a:pPr eaLnBrk="1" hangingPunct="1">
              <a:lnSpc>
                <a:spcPct val="90000"/>
              </a:lnSpc>
            </a:pPr>
            <a:r>
              <a:rPr lang="en-US" sz="1600" dirty="0">
                <a:latin typeface="Arial"/>
                <a:cs typeface="Arial"/>
              </a:rPr>
              <a:t>0.5</a:t>
            </a:r>
          </a:p>
          <a:p>
            <a:pPr eaLnBrk="1" hangingPunct="1">
              <a:lnSpc>
                <a:spcPct val="90000"/>
              </a:lnSpc>
            </a:pPr>
            <a:r>
              <a:rPr lang="en-US" sz="1600" dirty="0">
                <a:latin typeface="Arial"/>
                <a:cs typeface="Arial"/>
              </a:rPr>
              <a:t>0.3</a:t>
            </a:r>
          </a:p>
          <a:p>
            <a:pPr eaLnBrk="1" hangingPunct="1">
              <a:lnSpc>
                <a:spcPct val="90000"/>
              </a:lnSpc>
            </a:pPr>
            <a:r>
              <a:rPr lang="en-US" sz="1600" dirty="0">
                <a:latin typeface="Arial"/>
                <a:cs typeface="Arial"/>
              </a:rPr>
              <a:t>1.0</a:t>
            </a:r>
          </a:p>
        </p:txBody>
      </p:sp>
      <p:sp>
        <p:nvSpPr>
          <p:cNvPr id="8" name="Text Box 4"/>
          <p:cNvSpPr txBox="1">
            <a:spLocks noChangeArrowheads="1"/>
          </p:cNvSpPr>
          <p:nvPr/>
        </p:nvSpPr>
        <p:spPr bwMode="auto">
          <a:xfrm>
            <a:off x="8077200" y="1828800"/>
            <a:ext cx="838200" cy="486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lnSpc>
                <a:spcPct val="90000"/>
              </a:lnSpc>
            </a:pPr>
            <a:r>
              <a:rPr lang="en-US" sz="1600" dirty="0">
                <a:cs typeface="Times New Roman" charset="0"/>
              </a:rPr>
              <a:t>0.8</a:t>
            </a:r>
          </a:p>
          <a:p>
            <a:pPr eaLnBrk="1" hangingPunct="1">
              <a:lnSpc>
                <a:spcPct val="90000"/>
              </a:lnSpc>
            </a:pPr>
            <a:r>
              <a:rPr lang="en-US" sz="1600" dirty="0"/>
              <a:t>0.1</a:t>
            </a:r>
          </a:p>
          <a:p>
            <a:pPr eaLnBrk="1" hangingPunct="1">
              <a:lnSpc>
                <a:spcPct val="90000"/>
              </a:lnSpc>
            </a:pPr>
            <a:r>
              <a:rPr lang="en-US" sz="1600" dirty="0"/>
              <a:t>1.0</a:t>
            </a:r>
          </a:p>
          <a:p>
            <a:pPr eaLnBrk="1" hangingPunct="1">
              <a:lnSpc>
                <a:spcPct val="90000"/>
              </a:lnSpc>
            </a:pPr>
            <a:endParaRPr lang="en-US" sz="1600" dirty="0"/>
          </a:p>
          <a:p>
            <a:pPr eaLnBrk="1" hangingPunct="1">
              <a:lnSpc>
                <a:spcPct val="90000"/>
              </a:lnSpc>
            </a:pPr>
            <a:endParaRPr lang="en-US" sz="1600" dirty="0"/>
          </a:p>
          <a:p>
            <a:pPr eaLnBrk="1" hangingPunct="1">
              <a:lnSpc>
                <a:spcPct val="90000"/>
              </a:lnSpc>
            </a:pPr>
            <a:r>
              <a:rPr lang="en-US" sz="1600" dirty="0"/>
              <a:t>0.05</a:t>
            </a:r>
          </a:p>
          <a:p>
            <a:pPr eaLnBrk="1" hangingPunct="1">
              <a:lnSpc>
                <a:spcPct val="90000"/>
              </a:lnSpc>
            </a:pPr>
            <a:r>
              <a:rPr lang="en-US" sz="1600" dirty="0"/>
              <a:t>0.03</a:t>
            </a:r>
          </a:p>
          <a:p>
            <a:pPr eaLnBrk="1" hangingPunct="1">
              <a:lnSpc>
                <a:spcPct val="90000"/>
              </a:lnSpc>
            </a:pPr>
            <a:endParaRPr lang="en-US" sz="1600" dirty="0"/>
          </a:p>
          <a:p>
            <a:pPr eaLnBrk="1" hangingPunct="1">
              <a:lnSpc>
                <a:spcPct val="90000"/>
              </a:lnSpc>
            </a:pPr>
            <a:endParaRPr lang="en-US" sz="1600" dirty="0"/>
          </a:p>
          <a:p>
            <a:pPr eaLnBrk="1" hangingPunct="1">
              <a:lnSpc>
                <a:spcPct val="90000"/>
              </a:lnSpc>
            </a:pPr>
            <a:endParaRPr lang="en-US" sz="1600" dirty="0"/>
          </a:p>
          <a:p>
            <a:pPr eaLnBrk="1" hangingPunct="1">
              <a:lnSpc>
                <a:spcPct val="90000"/>
              </a:lnSpc>
            </a:pPr>
            <a:endParaRPr lang="en-US" sz="1600" dirty="0"/>
          </a:p>
          <a:p>
            <a:pPr eaLnBrk="1" hangingPunct="1">
              <a:lnSpc>
                <a:spcPct val="90000"/>
              </a:lnSpc>
            </a:pPr>
            <a:r>
              <a:rPr lang="en-US" sz="1600" dirty="0"/>
              <a:t>0.6</a:t>
            </a:r>
          </a:p>
          <a:p>
            <a:pPr eaLnBrk="1" hangingPunct="1">
              <a:lnSpc>
                <a:spcPct val="90000"/>
              </a:lnSpc>
            </a:pPr>
            <a:endParaRPr lang="en-US" sz="1600" dirty="0"/>
          </a:p>
          <a:p>
            <a:pPr eaLnBrk="1" hangingPunct="1">
              <a:lnSpc>
                <a:spcPct val="90000"/>
              </a:lnSpc>
            </a:pPr>
            <a:endParaRPr lang="en-US" sz="1600" dirty="0"/>
          </a:p>
          <a:p>
            <a:pPr eaLnBrk="1" hangingPunct="1">
              <a:lnSpc>
                <a:spcPct val="90000"/>
              </a:lnSpc>
            </a:pPr>
            <a:r>
              <a:rPr lang="en-US" sz="1600" dirty="0"/>
              <a:t>0.2</a:t>
            </a:r>
          </a:p>
          <a:p>
            <a:pPr eaLnBrk="1" hangingPunct="1">
              <a:lnSpc>
                <a:spcPct val="90000"/>
              </a:lnSpc>
            </a:pPr>
            <a:r>
              <a:rPr lang="en-US" sz="1600" dirty="0"/>
              <a:t>0.5</a:t>
            </a:r>
          </a:p>
          <a:p>
            <a:pPr eaLnBrk="1" hangingPunct="1">
              <a:lnSpc>
                <a:spcPct val="90000"/>
              </a:lnSpc>
            </a:pPr>
            <a:endParaRPr lang="en-US" sz="1600" dirty="0"/>
          </a:p>
          <a:p>
            <a:pPr eaLnBrk="1" hangingPunct="1">
              <a:lnSpc>
                <a:spcPct val="90000"/>
              </a:lnSpc>
            </a:pPr>
            <a:endParaRPr lang="en-US" sz="1600" dirty="0"/>
          </a:p>
          <a:p>
            <a:pPr eaLnBrk="1" hangingPunct="1">
              <a:lnSpc>
                <a:spcPct val="90000"/>
              </a:lnSpc>
            </a:pPr>
            <a:r>
              <a:rPr lang="en-US" sz="1600" dirty="0"/>
              <a:t>0.5</a:t>
            </a:r>
          </a:p>
          <a:p>
            <a:pPr eaLnBrk="1" hangingPunct="1">
              <a:lnSpc>
                <a:spcPct val="90000"/>
              </a:lnSpc>
            </a:pPr>
            <a:r>
              <a:rPr lang="en-US" sz="1600" dirty="0"/>
              <a:t>0.3</a:t>
            </a:r>
          </a:p>
          <a:p>
            <a:pPr eaLnBrk="1" hangingPunct="1">
              <a:lnSpc>
                <a:spcPct val="90000"/>
              </a:lnSpc>
            </a:pPr>
            <a:r>
              <a:rPr lang="en-US" sz="1600" dirty="0"/>
              <a:t>1.0</a:t>
            </a:r>
          </a:p>
        </p:txBody>
      </p:sp>
      <p:sp>
        <p:nvSpPr>
          <p:cNvPr id="9"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10"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433260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2438400" y="4419600"/>
            <a:ext cx="2895600" cy="2462212"/>
          </a:xfrm>
          <a:prstGeom prst="rect">
            <a:avLst/>
          </a:prstGeom>
          <a:solidFill>
            <a:schemeClr val="bg1"/>
          </a:solidFill>
        </p:spPr>
        <p:txBody>
          <a:bodyPr wrap="square">
            <a:spAutoFit/>
          </a:bodyPr>
          <a:lstStyle/>
          <a:p>
            <a:r>
              <a:rPr lang="en-US" sz="1100" dirty="0"/>
              <a:t>Aux → does</a:t>
            </a:r>
          </a:p>
          <a:p>
            <a:r>
              <a:rPr lang="en-US" sz="1100" dirty="0"/>
              <a:t>             </a:t>
            </a:r>
            <a:r>
              <a:rPr lang="en-US" sz="1100" dirty="0" smtClean="0"/>
              <a:t>1.0</a:t>
            </a:r>
          </a:p>
          <a:p>
            <a:r>
              <a:rPr lang="en-US" sz="1100" dirty="0" err="1" smtClean="0"/>
              <a:t>Det</a:t>
            </a:r>
            <a:r>
              <a:rPr lang="en-US" sz="1100" dirty="0" smtClean="0"/>
              <a:t> </a:t>
            </a:r>
            <a:r>
              <a:rPr lang="en-US" sz="1100" dirty="0"/>
              <a:t>→ the | a   | that | this</a:t>
            </a:r>
          </a:p>
          <a:p>
            <a:r>
              <a:rPr lang="en-US" sz="1100" dirty="0"/>
              <a:t>            0.6  0.2  0.1    0.1</a:t>
            </a:r>
          </a:p>
          <a:p>
            <a:r>
              <a:rPr lang="en-US" sz="1100" dirty="0"/>
              <a:t>Pronoun → I    | he | she | me</a:t>
            </a:r>
          </a:p>
          <a:p>
            <a:r>
              <a:rPr lang="en-US" sz="1100" dirty="0"/>
              <a:t>                   0.5  0.1  0.1    </a:t>
            </a:r>
            <a:r>
              <a:rPr lang="en-US" sz="1100" dirty="0" smtClean="0"/>
              <a:t>0.3</a:t>
            </a:r>
          </a:p>
          <a:p>
            <a:r>
              <a:rPr lang="en-US" sz="1100" dirty="0"/>
              <a:t>Verb → book | include | prefer</a:t>
            </a:r>
          </a:p>
          <a:p>
            <a:r>
              <a:rPr lang="en-US" sz="1100" dirty="0"/>
              <a:t>               0.5      0.2        </a:t>
            </a:r>
            <a:r>
              <a:rPr lang="en-US" sz="1100" dirty="0" smtClean="0"/>
              <a:t>0.3</a:t>
            </a:r>
          </a:p>
          <a:p>
            <a:r>
              <a:rPr lang="en-US" sz="1100" dirty="0" smtClean="0"/>
              <a:t>Noun </a:t>
            </a:r>
            <a:r>
              <a:rPr lang="en-US" sz="1100" dirty="0"/>
              <a:t>→ book | flight | meal | money</a:t>
            </a:r>
          </a:p>
          <a:p>
            <a:r>
              <a:rPr lang="en-US" sz="1100" dirty="0"/>
              <a:t>                0.1     0.5      0.2     0.2</a:t>
            </a:r>
          </a:p>
          <a:p>
            <a:r>
              <a:rPr lang="en-US" sz="1100" dirty="0" smtClean="0"/>
              <a:t>Proper</a:t>
            </a:r>
            <a:r>
              <a:rPr lang="en-US" sz="1100" dirty="0"/>
              <a:t>-Noun → Houston | NWA</a:t>
            </a:r>
          </a:p>
          <a:p>
            <a:r>
              <a:rPr lang="en-US" sz="1100" dirty="0"/>
              <a:t>                              0.8         0.2</a:t>
            </a:r>
          </a:p>
          <a:p>
            <a:r>
              <a:rPr lang="en-US" sz="1100" dirty="0" smtClean="0"/>
              <a:t>Prep </a:t>
            </a:r>
            <a:r>
              <a:rPr lang="en-US" sz="1100" dirty="0"/>
              <a:t>→ from | to   | on | near | through</a:t>
            </a:r>
          </a:p>
          <a:p>
            <a:r>
              <a:rPr lang="en-US" sz="1100" dirty="0"/>
              <a:t>             0.25  0.25  0.1    0.2     0.2</a:t>
            </a:r>
          </a:p>
        </p:txBody>
      </p:sp>
      <p:grpSp>
        <p:nvGrpSpPr>
          <p:cNvPr id="7" name="Group 6"/>
          <p:cNvGrpSpPr/>
          <p:nvPr/>
        </p:nvGrpSpPr>
        <p:grpSpPr>
          <a:xfrm>
            <a:off x="76200" y="3352800"/>
            <a:ext cx="3998913" cy="3151121"/>
            <a:chOff x="228600" y="3352800"/>
            <a:chExt cx="3998913" cy="3151121"/>
          </a:xfrm>
        </p:grpSpPr>
        <p:sp>
          <p:nvSpPr>
            <p:cNvPr id="5" name="Text Box 4"/>
            <p:cNvSpPr txBox="1">
              <a:spLocks noChangeArrowheads="1"/>
            </p:cNvSpPr>
            <p:nvPr/>
          </p:nvSpPr>
          <p:spPr bwMode="auto">
            <a:xfrm>
              <a:off x="228600" y="3352800"/>
              <a:ext cx="3998913" cy="31511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lnSpc>
                  <a:spcPct val="90000"/>
                </a:lnSpc>
              </a:pPr>
              <a:r>
                <a:rPr lang="en-US" sz="1050" dirty="0">
                  <a:latin typeface="Arial"/>
                  <a:cs typeface="Arial"/>
                </a:rPr>
                <a:t>S → NP VP</a:t>
              </a:r>
            </a:p>
            <a:p>
              <a:pPr eaLnBrk="1" hangingPunct="1">
                <a:lnSpc>
                  <a:spcPct val="90000"/>
                </a:lnSpc>
              </a:pPr>
              <a:r>
                <a:rPr lang="en-US" sz="1050" dirty="0">
                  <a:latin typeface="Arial"/>
                  <a:cs typeface="Arial"/>
                </a:rPr>
                <a:t>S → X1 VP</a:t>
              </a:r>
            </a:p>
            <a:p>
              <a:pPr eaLnBrk="1" hangingPunct="1">
                <a:lnSpc>
                  <a:spcPct val="90000"/>
                </a:lnSpc>
              </a:pPr>
              <a:r>
                <a:rPr lang="en-US" sz="1050" dirty="0">
                  <a:latin typeface="Arial"/>
                  <a:cs typeface="Arial"/>
                </a:rPr>
                <a:t>X1 → Aux NP</a:t>
              </a:r>
            </a:p>
            <a:p>
              <a:pPr eaLnBrk="1" hangingPunct="1">
                <a:lnSpc>
                  <a:spcPct val="90000"/>
                </a:lnSpc>
              </a:pPr>
              <a:r>
                <a:rPr lang="en-US" sz="1050" dirty="0">
                  <a:latin typeface="Arial"/>
                  <a:cs typeface="Arial"/>
                </a:rPr>
                <a:t>S → book | include | prefer</a:t>
              </a:r>
            </a:p>
            <a:p>
              <a:pPr eaLnBrk="1" hangingPunct="1">
                <a:lnSpc>
                  <a:spcPct val="90000"/>
                </a:lnSpc>
              </a:pPr>
              <a:r>
                <a:rPr lang="en-US" sz="1050" dirty="0">
                  <a:latin typeface="Arial"/>
                  <a:cs typeface="Arial"/>
                </a:rPr>
                <a:t>          0.01     0.004    0.006</a:t>
              </a:r>
            </a:p>
            <a:p>
              <a:pPr eaLnBrk="1" hangingPunct="1">
                <a:lnSpc>
                  <a:spcPct val="90000"/>
                </a:lnSpc>
              </a:pPr>
              <a:r>
                <a:rPr lang="en-US" sz="1050" dirty="0">
                  <a:latin typeface="Arial"/>
                  <a:cs typeface="Arial"/>
                </a:rPr>
                <a:t>S → Verb NP</a:t>
              </a:r>
            </a:p>
            <a:p>
              <a:pPr eaLnBrk="1" hangingPunct="1">
                <a:lnSpc>
                  <a:spcPct val="90000"/>
                </a:lnSpc>
              </a:pPr>
              <a:r>
                <a:rPr lang="en-US" sz="1050" dirty="0">
                  <a:latin typeface="Arial"/>
                  <a:cs typeface="Arial"/>
                </a:rPr>
                <a:t>S → VP PP</a:t>
              </a:r>
            </a:p>
            <a:p>
              <a:pPr eaLnBrk="1" hangingPunct="1">
                <a:lnSpc>
                  <a:spcPct val="90000"/>
                </a:lnSpc>
              </a:pPr>
              <a:r>
                <a:rPr lang="en-US" sz="1050" dirty="0">
                  <a:latin typeface="Arial"/>
                  <a:cs typeface="Arial"/>
                </a:rPr>
                <a:t>NP →  I   |  he  |  she |  me</a:t>
              </a:r>
            </a:p>
            <a:p>
              <a:pPr eaLnBrk="1" hangingPunct="1">
                <a:lnSpc>
                  <a:spcPct val="90000"/>
                </a:lnSpc>
              </a:pPr>
              <a:r>
                <a:rPr lang="en-US" sz="1050" dirty="0">
                  <a:latin typeface="Arial"/>
                  <a:cs typeface="Arial"/>
                </a:rPr>
                <a:t>          0.1   0.02  0.02    0.06</a:t>
              </a:r>
            </a:p>
            <a:p>
              <a:pPr eaLnBrk="1" hangingPunct="1">
                <a:lnSpc>
                  <a:spcPct val="90000"/>
                </a:lnSpc>
              </a:pPr>
              <a:r>
                <a:rPr lang="en-US" sz="1050" dirty="0">
                  <a:latin typeface="Arial"/>
                  <a:cs typeface="Arial"/>
                </a:rPr>
                <a:t>NP → Houston | NWA</a:t>
              </a:r>
            </a:p>
            <a:p>
              <a:pPr eaLnBrk="1" hangingPunct="1">
                <a:lnSpc>
                  <a:spcPct val="90000"/>
                </a:lnSpc>
              </a:pPr>
              <a:r>
                <a:rPr lang="en-US" sz="1050" dirty="0">
                  <a:latin typeface="Arial"/>
                  <a:cs typeface="Arial"/>
                </a:rPr>
                <a:t>             0.16           .04</a:t>
              </a:r>
            </a:p>
            <a:p>
              <a:pPr eaLnBrk="1" hangingPunct="1">
                <a:lnSpc>
                  <a:spcPct val="90000"/>
                </a:lnSpc>
              </a:pPr>
              <a:r>
                <a:rPr lang="en-US" sz="1050" dirty="0">
                  <a:latin typeface="Arial"/>
                  <a:cs typeface="Arial"/>
                </a:rPr>
                <a:t>NP → </a:t>
              </a:r>
              <a:r>
                <a:rPr lang="en-US" sz="1050" dirty="0" err="1">
                  <a:latin typeface="Arial"/>
                  <a:cs typeface="Arial"/>
                </a:rPr>
                <a:t>Det</a:t>
              </a:r>
              <a:r>
                <a:rPr lang="en-US" sz="1050" dirty="0">
                  <a:latin typeface="Arial"/>
                  <a:cs typeface="Arial"/>
                </a:rPr>
                <a:t> Nominal</a:t>
              </a:r>
            </a:p>
            <a:p>
              <a:pPr eaLnBrk="1" hangingPunct="1">
                <a:lnSpc>
                  <a:spcPct val="90000"/>
                </a:lnSpc>
              </a:pPr>
              <a:r>
                <a:rPr lang="en-US" sz="1050" dirty="0">
                  <a:latin typeface="Arial"/>
                  <a:cs typeface="Arial"/>
                </a:rPr>
                <a:t>Nominal → book | flight | meal | money</a:t>
              </a:r>
            </a:p>
            <a:p>
              <a:pPr eaLnBrk="1" hangingPunct="1">
                <a:lnSpc>
                  <a:spcPct val="90000"/>
                </a:lnSpc>
              </a:pPr>
              <a:r>
                <a:rPr lang="en-US" sz="1050" dirty="0">
                  <a:latin typeface="Arial"/>
                  <a:cs typeface="Arial"/>
                </a:rPr>
                <a:t>                </a:t>
              </a:r>
              <a:r>
                <a:rPr lang="en-US" sz="1050" dirty="0" smtClean="0">
                  <a:latin typeface="Arial"/>
                  <a:cs typeface="Arial"/>
                </a:rPr>
                <a:t>    </a:t>
              </a:r>
              <a:r>
                <a:rPr lang="en-US" sz="1050" dirty="0">
                  <a:latin typeface="Arial"/>
                  <a:cs typeface="Arial"/>
                </a:rPr>
                <a:t>0.03    0.15   0.06     0.06</a:t>
              </a:r>
            </a:p>
            <a:p>
              <a:pPr eaLnBrk="1" hangingPunct="1">
                <a:lnSpc>
                  <a:spcPct val="90000"/>
                </a:lnSpc>
              </a:pPr>
              <a:r>
                <a:rPr lang="en-US" sz="1050" dirty="0">
                  <a:latin typeface="Arial"/>
                  <a:cs typeface="Arial"/>
                </a:rPr>
                <a:t>Nominal → Nominal Noun</a:t>
              </a:r>
            </a:p>
            <a:p>
              <a:pPr eaLnBrk="1" hangingPunct="1">
                <a:lnSpc>
                  <a:spcPct val="90000"/>
                </a:lnSpc>
              </a:pPr>
              <a:r>
                <a:rPr lang="en-US" sz="1050" dirty="0">
                  <a:latin typeface="Arial"/>
                  <a:cs typeface="Arial"/>
                </a:rPr>
                <a:t>Nominal → Nominal PP</a:t>
              </a:r>
            </a:p>
            <a:p>
              <a:pPr eaLnBrk="1" hangingPunct="1">
                <a:lnSpc>
                  <a:spcPct val="90000"/>
                </a:lnSpc>
              </a:pPr>
              <a:r>
                <a:rPr lang="en-US" sz="1050" dirty="0">
                  <a:latin typeface="Arial"/>
                  <a:cs typeface="Arial"/>
                </a:rPr>
                <a:t>VP → book | include | prefer</a:t>
              </a:r>
            </a:p>
            <a:p>
              <a:pPr eaLnBrk="1" hangingPunct="1">
                <a:lnSpc>
                  <a:spcPct val="90000"/>
                </a:lnSpc>
              </a:pPr>
              <a:r>
                <a:rPr lang="en-US" sz="1050" dirty="0">
                  <a:latin typeface="Arial"/>
                  <a:cs typeface="Arial"/>
                </a:rPr>
                <a:t>             0.1      0.04        0.06</a:t>
              </a:r>
            </a:p>
            <a:p>
              <a:pPr eaLnBrk="1" hangingPunct="1">
                <a:lnSpc>
                  <a:spcPct val="90000"/>
                </a:lnSpc>
              </a:pPr>
              <a:r>
                <a:rPr lang="en-US" sz="1050" dirty="0">
                  <a:latin typeface="Arial"/>
                  <a:cs typeface="Arial"/>
                </a:rPr>
                <a:t>VP → Verb NP</a:t>
              </a:r>
            </a:p>
            <a:p>
              <a:pPr eaLnBrk="1" hangingPunct="1">
                <a:lnSpc>
                  <a:spcPct val="90000"/>
                </a:lnSpc>
              </a:pPr>
              <a:r>
                <a:rPr lang="en-US" sz="1050" dirty="0">
                  <a:latin typeface="Arial"/>
                  <a:cs typeface="Arial"/>
                </a:rPr>
                <a:t>VP → VP PP</a:t>
              </a:r>
            </a:p>
            <a:p>
              <a:pPr eaLnBrk="1" hangingPunct="1">
                <a:lnSpc>
                  <a:spcPct val="90000"/>
                </a:lnSpc>
              </a:pPr>
              <a:r>
                <a:rPr lang="en-US" sz="1050" dirty="0">
                  <a:latin typeface="Arial"/>
                  <a:cs typeface="Arial"/>
                </a:rPr>
                <a:t>PP → Prep NP</a:t>
              </a:r>
            </a:p>
          </p:txBody>
        </p:sp>
        <p:sp>
          <p:nvSpPr>
            <p:cNvPr id="6" name="Text Box 4"/>
            <p:cNvSpPr txBox="1">
              <a:spLocks noChangeArrowheads="1"/>
            </p:cNvSpPr>
            <p:nvPr/>
          </p:nvSpPr>
          <p:spPr bwMode="auto">
            <a:xfrm>
              <a:off x="1828800" y="3352800"/>
              <a:ext cx="838200" cy="31511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lnSpc>
                  <a:spcPct val="90000"/>
                </a:lnSpc>
              </a:pPr>
              <a:r>
                <a:rPr lang="en-US" sz="1050" dirty="0">
                  <a:cs typeface="Times New Roman" charset="0"/>
                </a:rPr>
                <a:t>0.8</a:t>
              </a:r>
            </a:p>
            <a:p>
              <a:pPr eaLnBrk="1" hangingPunct="1">
                <a:lnSpc>
                  <a:spcPct val="90000"/>
                </a:lnSpc>
              </a:pPr>
              <a:r>
                <a:rPr lang="en-US" sz="1050" dirty="0"/>
                <a:t>0.1</a:t>
              </a:r>
            </a:p>
            <a:p>
              <a:pPr eaLnBrk="1" hangingPunct="1">
                <a:lnSpc>
                  <a:spcPct val="90000"/>
                </a:lnSpc>
              </a:pPr>
              <a:r>
                <a:rPr lang="en-US" sz="1050" dirty="0"/>
                <a:t>1.0</a:t>
              </a:r>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a:t>0.05</a:t>
              </a:r>
            </a:p>
            <a:p>
              <a:pPr eaLnBrk="1" hangingPunct="1">
                <a:lnSpc>
                  <a:spcPct val="90000"/>
                </a:lnSpc>
              </a:pPr>
              <a:r>
                <a:rPr lang="en-US" sz="1050" dirty="0"/>
                <a:t>0.03</a:t>
              </a:r>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smtClean="0"/>
                <a:t>0.6</a:t>
              </a:r>
              <a:endParaRPr lang="en-US" sz="1050" dirty="0"/>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a:t>0.2</a:t>
              </a:r>
            </a:p>
            <a:p>
              <a:pPr eaLnBrk="1" hangingPunct="1">
                <a:lnSpc>
                  <a:spcPct val="90000"/>
                </a:lnSpc>
              </a:pPr>
              <a:r>
                <a:rPr lang="en-US" sz="1050" dirty="0"/>
                <a:t>0.5</a:t>
              </a:r>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a:t>0.5</a:t>
              </a:r>
            </a:p>
            <a:p>
              <a:pPr eaLnBrk="1" hangingPunct="1">
                <a:lnSpc>
                  <a:spcPct val="90000"/>
                </a:lnSpc>
              </a:pPr>
              <a:r>
                <a:rPr lang="en-US" sz="1050" dirty="0"/>
                <a:t>0.3</a:t>
              </a:r>
            </a:p>
            <a:p>
              <a:pPr eaLnBrk="1" hangingPunct="1">
                <a:lnSpc>
                  <a:spcPct val="90000"/>
                </a:lnSpc>
              </a:pPr>
              <a:r>
                <a:rPr lang="en-US" sz="1050" dirty="0"/>
                <a:t>1.0</a:t>
              </a:r>
            </a:p>
          </p:txBody>
        </p:sp>
      </p:grpSp>
      <p:sp>
        <p:nvSpPr>
          <p:cNvPr id="71" name="Rectangle 11"/>
          <p:cNvSpPr>
            <a:spLocks noChangeArrowheads="1"/>
          </p:cNvSpPr>
          <p:nvPr/>
        </p:nvSpPr>
        <p:spPr bwMode="auto">
          <a:xfrm>
            <a:off x="1781175"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72" name="Rectangle 12"/>
          <p:cNvSpPr>
            <a:spLocks noChangeArrowheads="1"/>
          </p:cNvSpPr>
          <p:nvPr/>
        </p:nvSpPr>
        <p:spPr bwMode="auto">
          <a:xfrm>
            <a:off x="2738438" y="2233613"/>
            <a:ext cx="963612"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73" name="Rectangle 13"/>
          <p:cNvSpPr>
            <a:spLocks noChangeArrowheads="1"/>
          </p:cNvSpPr>
          <p:nvPr/>
        </p:nvSpPr>
        <p:spPr bwMode="auto">
          <a:xfrm>
            <a:off x="3697288" y="2233613"/>
            <a:ext cx="963612"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74" name="Rectangle 14"/>
          <p:cNvSpPr>
            <a:spLocks noChangeArrowheads="1"/>
          </p:cNvSpPr>
          <p:nvPr/>
        </p:nvSpPr>
        <p:spPr bwMode="auto">
          <a:xfrm>
            <a:off x="4656138"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75" name="Rectangle 15"/>
          <p:cNvSpPr>
            <a:spLocks noChangeArrowheads="1"/>
          </p:cNvSpPr>
          <p:nvPr/>
        </p:nvSpPr>
        <p:spPr bwMode="auto">
          <a:xfrm>
            <a:off x="5614988"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76" name="Rectangle 18"/>
          <p:cNvSpPr>
            <a:spLocks noChangeArrowheads="1"/>
          </p:cNvSpPr>
          <p:nvPr/>
        </p:nvSpPr>
        <p:spPr bwMode="auto">
          <a:xfrm>
            <a:off x="2747963"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77" name="Rectangle 20"/>
          <p:cNvSpPr>
            <a:spLocks noChangeArrowheads="1"/>
          </p:cNvSpPr>
          <p:nvPr/>
        </p:nvSpPr>
        <p:spPr bwMode="auto">
          <a:xfrm>
            <a:off x="4664075"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78" name="Rectangle 21"/>
          <p:cNvSpPr>
            <a:spLocks noChangeArrowheads="1"/>
          </p:cNvSpPr>
          <p:nvPr/>
        </p:nvSpPr>
        <p:spPr bwMode="auto">
          <a:xfrm>
            <a:off x="5622925"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79" name="Rectangle 24"/>
          <p:cNvSpPr>
            <a:spLocks noChangeArrowheads="1"/>
          </p:cNvSpPr>
          <p:nvPr/>
        </p:nvSpPr>
        <p:spPr bwMode="auto">
          <a:xfrm>
            <a:off x="3713163" y="3933825"/>
            <a:ext cx="963612"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80" name="Rectangle 25"/>
          <p:cNvSpPr>
            <a:spLocks noChangeArrowheads="1"/>
          </p:cNvSpPr>
          <p:nvPr/>
        </p:nvSpPr>
        <p:spPr bwMode="auto">
          <a:xfrm>
            <a:off x="4672013" y="3933825"/>
            <a:ext cx="962025"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81" name="Rectangle 26"/>
          <p:cNvSpPr>
            <a:spLocks noChangeArrowheads="1"/>
          </p:cNvSpPr>
          <p:nvPr/>
        </p:nvSpPr>
        <p:spPr bwMode="auto">
          <a:xfrm>
            <a:off x="5630863" y="3933825"/>
            <a:ext cx="962025"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82" name="Rectangle 30"/>
          <p:cNvSpPr>
            <a:spLocks noChangeArrowheads="1"/>
          </p:cNvSpPr>
          <p:nvPr/>
        </p:nvSpPr>
        <p:spPr bwMode="auto">
          <a:xfrm>
            <a:off x="4679950" y="4784725"/>
            <a:ext cx="963613"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83" name="Rectangle 31"/>
          <p:cNvSpPr>
            <a:spLocks noChangeArrowheads="1"/>
          </p:cNvSpPr>
          <p:nvPr/>
        </p:nvSpPr>
        <p:spPr bwMode="auto">
          <a:xfrm>
            <a:off x="5638800" y="4784725"/>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84" name="Rectangle 36"/>
          <p:cNvSpPr>
            <a:spLocks noChangeArrowheads="1"/>
          </p:cNvSpPr>
          <p:nvPr/>
        </p:nvSpPr>
        <p:spPr bwMode="auto">
          <a:xfrm>
            <a:off x="5646738" y="5634038"/>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85" name="TextBox 84"/>
          <p:cNvSpPr txBox="1">
            <a:spLocks noChangeArrowheads="1"/>
          </p:cNvSpPr>
          <p:nvPr/>
        </p:nvSpPr>
        <p:spPr bwMode="auto">
          <a:xfrm>
            <a:off x="1752600" y="2209800"/>
            <a:ext cx="1074738"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S :.01, VP:.1, </a:t>
            </a:r>
          </a:p>
          <a:p>
            <a:pPr eaLnBrk="1" hangingPunct="1"/>
            <a:r>
              <a:rPr lang="en-US" sz="1200" b="1">
                <a:latin typeface="Times New Roman" charset="0"/>
              </a:rPr>
              <a:t>Verb:.5 </a:t>
            </a:r>
          </a:p>
          <a:p>
            <a:pPr eaLnBrk="1" hangingPunct="1"/>
            <a:r>
              <a:rPr lang="en-US" sz="1200" b="1">
                <a:latin typeface="Times New Roman" charset="0"/>
              </a:rPr>
              <a:t>Nominal:.03</a:t>
            </a:r>
          </a:p>
          <a:p>
            <a:pPr eaLnBrk="1" hangingPunct="1"/>
            <a:r>
              <a:rPr lang="en-US" sz="1200" b="1">
                <a:latin typeface="Times New Roman" charset="0"/>
              </a:rPr>
              <a:t>Noun:.1</a:t>
            </a:r>
            <a:endParaRPr lang="en-US" sz="1400" b="1">
              <a:latin typeface="Times New Roman" charset="0"/>
            </a:endParaRPr>
          </a:p>
        </p:txBody>
      </p:sp>
      <p:sp>
        <p:nvSpPr>
          <p:cNvPr id="86" name="TextBox 85"/>
          <p:cNvSpPr txBox="1">
            <a:spLocks noChangeArrowheads="1"/>
          </p:cNvSpPr>
          <p:nvPr/>
        </p:nvSpPr>
        <p:spPr bwMode="auto">
          <a:xfrm>
            <a:off x="2763838" y="3594100"/>
            <a:ext cx="58261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Det:.6</a:t>
            </a:r>
          </a:p>
        </p:txBody>
      </p:sp>
      <p:sp>
        <p:nvSpPr>
          <p:cNvPr id="87" name="TextBox 86"/>
          <p:cNvSpPr txBox="1">
            <a:spLocks noChangeArrowheads="1"/>
          </p:cNvSpPr>
          <p:nvPr/>
        </p:nvSpPr>
        <p:spPr bwMode="auto">
          <a:xfrm>
            <a:off x="3697288" y="3975100"/>
            <a:ext cx="992187"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1200" b="1">
              <a:latin typeface="Times New Roman" charset="0"/>
            </a:endParaRPr>
          </a:p>
          <a:p>
            <a:pPr eaLnBrk="1" hangingPunct="1"/>
            <a:r>
              <a:rPr lang="en-US" sz="1200" b="1">
                <a:latin typeface="Times New Roman" charset="0"/>
              </a:rPr>
              <a:t>Nominal:.15</a:t>
            </a:r>
          </a:p>
          <a:p>
            <a:pPr eaLnBrk="1" hangingPunct="1"/>
            <a:r>
              <a:rPr lang="en-US" sz="1200" b="1">
                <a:latin typeface="Times New Roman" charset="0"/>
              </a:rPr>
              <a:t>Noun:.5</a:t>
            </a:r>
            <a:endParaRPr lang="en-US" sz="1400" b="1">
              <a:latin typeface="Times New Roman" charset="0"/>
            </a:endParaRPr>
          </a:p>
        </p:txBody>
      </p:sp>
      <p:sp>
        <p:nvSpPr>
          <p:cNvPr id="88" name="TextBox 87"/>
          <p:cNvSpPr txBox="1">
            <a:spLocks noChangeArrowheads="1"/>
          </p:cNvSpPr>
          <p:nvPr/>
        </p:nvSpPr>
        <p:spPr bwMode="auto">
          <a:xfrm>
            <a:off x="2806700" y="2735263"/>
            <a:ext cx="5270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None</a:t>
            </a:r>
          </a:p>
        </p:txBody>
      </p:sp>
      <p:sp>
        <p:nvSpPr>
          <p:cNvPr id="89" name="TextBox 88"/>
          <p:cNvSpPr txBox="1">
            <a:spLocks noChangeArrowheads="1"/>
          </p:cNvSpPr>
          <p:nvPr/>
        </p:nvSpPr>
        <p:spPr bwMode="auto">
          <a:xfrm>
            <a:off x="3657600" y="3200400"/>
            <a:ext cx="1017588"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1200" b="1">
              <a:latin typeface="Times New Roman" charset="0"/>
            </a:endParaRPr>
          </a:p>
          <a:p>
            <a:pPr eaLnBrk="1" hangingPunct="1"/>
            <a:r>
              <a:rPr lang="en-US" sz="1200" b="1">
                <a:latin typeface="Times New Roman" charset="0"/>
              </a:rPr>
              <a:t>NP:.6*.6*.15</a:t>
            </a:r>
          </a:p>
          <a:p>
            <a:pPr eaLnBrk="1" hangingPunct="1"/>
            <a:r>
              <a:rPr lang="en-US" sz="1200" b="1">
                <a:latin typeface="Times New Roman" charset="0"/>
              </a:rPr>
              <a:t>     =.054</a:t>
            </a:r>
          </a:p>
        </p:txBody>
      </p:sp>
      <p:cxnSp>
        <p:nvCxnSpPr>
          <p:cNvPr id="90" name="Straight Arrow Connector 89"/>
          <p:cNvCxnSpPr>
            <a:cxnSpLocks noChangeShapeType="1"/>
            <a:stCxn id="89" idx="1"/>
          </p:cNvCxnSpPr>
          <p:nvPr/>
        </p:nvCxnSpPr>
        <p:spPr bwMode="auto">
          <a:xfrm rot="10800000" flipV="1">
            <a:off x="3200400" y="3524250"/>
            <a:ext cx="457200" cy="20955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91" name="Straight Arrow Connector 90"/>
          <p:cNvCxnSpPr>
            <a:cxnSpLocks noChangeShapeType="1"/>
          </p:cNvCxnSpPr>
          <p:nvPr/>
        </p:nvCxnSpPr>
        <p:spPr bwMode="auto">
          <a:xfrm rot="16200000" flipH="1">
            <a:off x="3472656" y="3918744"/>
            <a:ext cx="690563" cy="15875"/>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3" name="Title 2"/>
          <p:cNvSpPr>
            <a:spLocks noGrp="1"/>
          </p:cNvSpPr>
          <p:nvPr>
            <p:ph type="title"/>
          </p:nvPr>
        </p:nvSpPr>
        <p:spPr/>
        <p:txBody>
          <a:bodyPr/>
          <a:lstStyle/>
          <a:p>
            <a:pPr algn="l"/>
            <a:r>
              <a:rPr lang="en-US" sz="4000" dirty="0" smtClean="0"/>
              <a:t>Probabilistic CYK Parsing</a:t>
            </a:r>
            <a:endParaRPr lang="en-US" sz="4000" dirty="0"/>
          </a:p>
        </p:txBody>
      </p:sp>
      <p:sp>
        <p:nvSpPr>
          <p:cNvPr id="4" name="Content Placeholder 3"/>
          <p:cNvSpPr>
            <a:spLocks noGrp="1"/>
          </p:cNvSpPr>
          <p:nvPr>
            <p:ph idx="1"/>
          </p:nvPr>
        </p:nvSpPr>
        <p:spPr>
          <a:xfrm>
            <a:off x="8458200" y="4953000"/>
            <a:ext cx="433388" cy="1428750"/>
          </a:xfrm>
        </p:spPr>
        <p:txBody>
          <a:bodyPr/>
          <a:lstStyle/>
          <a:p>
            <a:endParaRPr lang="en-US" dirty="0"/>
          </a:p>
        </p:txBody>
      </p:sp>
      <p:sp>
        <p:nvSpPr>
          <p:cNvPr id="92" name="TextBox 5"/>
          <p:cNvSpPr txBox="1">
            <a:spLocks noChangeArrowheads="1"/>
          </p:cNvSpPr>
          <p:nvPr/>
        </p:nvSpPr>
        <p:spPr bwMode="auto">
          <a:xfrm>
            <a:off x="1676400" y="1660525"/>
            <a:ext cx="513168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charset="0"/>
                <a:ea typeface="ＭＳ Ｐゴシック" charset="0"/>
              </a:defRPr>
            </a:lvl1pPr>
            <a:lvl2pPr marL="742950" indent="-285750" eaLnBrk="0" hangingPunct="0">
              <a:defRPr sz="2000" b="1">
                <a:solidFill>
                  <a:schemeClr val="tx1"/>
                </a:solidFill>
                <a:latin typeface="Times New Roman" charset="0"/>
                <a:ea typeface="ＭＳ Ｐゴシック" charset="0"/>
              </a:defRPr>
            </a:lvl2pPr>
            <a:lvl3pPr marL="1143000" indent="-228600" eaLnBrk="0" hangingPunct="0">
              <a:defRPr sz="2000" b="1">
                <a:solidFill>
                  <a:schemeClr val="tx1"/>
                </a:solidFill>
                <a:latin typeface="Times New Roman" charset="0"/>
                <a:ea typeface="ＭＳ Ｐゴシック" charset="0"/>
              </a:defRPr>
            </a:lvl3pPr>
            <a:lvl4pPr marL="1600200" indent="-228600" eaLnBrk="0" hangingPunct="0">
              <a:defRPr sz="2000" b="1">
                <a:solidFill>
                  <a:schemeClr val="tx1"/>
                </a:solidFill>
                <a:latin typeface="Times New Roman" charset="0"/>
                <a:ea typeface="ＭＳ Ｐゴシック" charset="0"/>
              </a:defRPr>
            </a:lvl4pPr>
            <a:lvl5pPr marL="2057400" indent="-228600" eaLnBrk="0" hangingPunct="0">
              <a:defRPr sz="20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b="1">
                <a:solidFill>
                  <a:schemeClr val="tx1"/>
                </a:solidFill>
                <a:latin typeface="Times New Roman" charset="0"/>
                <a:ea typeface="ＭＳ Ｐゴシック" charset="0"/>
              </a:defRPr>
            </a:lvl9pPr>
          </a:lstStyle>
          <a:p>
            <a:pPr eaLnBrk="1" hangingPunct="1"/>
            <a:r>
              <a:rPr lang="en-US" b="0" dirty="0">
                <a:latin typeface="Arial"/>
                <a:cs typeface="Arial"/>
              </a:rPr>
              <a:t>  Book       the        flight    through  Houston</a:t>
            </a:r>
          </a:p>
        </p:txBody>
      </p:sp>
    </p:spTree>
    <p:extLst>
      <p:ext uri="{BB962C8B-B14F-4D97-AF65-F5344CB8AC3E}">
        <p14:creationId xmlns:p14="http://schemas.microsoft.com/office/powerpoint/2010/main" val="183164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p:bldP spid="87" grpId="0"/>
      <p:bldP spid="88" grpId="0"/>
      <p:bldP spid="8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2438400" y="4419600"/>
            <a:ext cx="2895600" cy="2462212"/>
          </a:xfrm>
          <a:prstGeom prst="rect">
            <a:avLst/>
          </a:prstGeom>
          <a:solidFill>
            <a:schemeClr val="bg1"/>
          </a:solidFill>
        </p:spPr>
        <p:txBody>
          <a:bodyPr wrap="square">
            <a:spAutoFit/>
          </a:bodyPr>
          <a:lstStyle/>
          <a:p>
            <a:r>
              <a:rPr lang="en-US" sz="1100" dirty="0"/>
              <a:t>Aux → does</a:t>
            </a:r>
          </a:p>
          <a:p>
            <a:r>
              <a:rPr lang="en-US" sz="1100" dirty="0"/>
              <a:t>             </a:t>
            </a:r>
            <a:r>
              <a:rPr lang="en-US" sz="1100" dirty="0" smtClean="0"/>
              <a:t>1.0</a:t>
            </a:r>
          </a:p>
          <a:p>
            <a:r>
              <a:rPr lang="en-US" sz="1100" dirty="0" err="1" smtClean="0"/>
              <a:t>Det</a:t>
            </a:r>
            <a:r>
              <a:rPr lang="en-US" sz="1100" dirty="0" smtClean="0"/>
              <a:t> </a:t>
            </a:r>
            <a:r>
              <a:rPr lang="en-US" sz="1100" dirty="0"/>
              <a:t>→ the | a   | that | this</a:t>
            </a:r>
          </a:p>
          <a:p>
            <a:r>
              <a:rPr lang="en-US" sz="1100" dirty="0"/>
              <a:t>            0.6  0.2  0.1    0.1</a:t>
            </a:r>
          </a:p>
          <a:p>
            <a:r>
              <a:rPr lang="en-US" sz="1100" dirty="0"/>
              <a:t>Pronoun → I    | he | she | me</a:t>
            </a:r>
          </a:p>
          <a:p>
            <a:r>
              <a:rPr lang="en-US" sz="1100" dirty="0"/>
              <a:t>                   0.5  0.1  0.1    </a:t>
            </a:r>
            <a:r>
              <a:rPr lang="en-US" sz="1100" dirty="0" smtClean="0"/>
              <a:t>0.3</a:t>
            </a:r>
          </a:p>
          <a:p>
            <a:r>
              <a:rPr lang="en-US" sz="1100" dirty="0"/>
              <a:t>Verb → book | include | prefer</a:t>
            </a:r>
          </a:p>
          <a:p>
            <a:r>
              <a:rPr lang="en-US" sz="1100" dirty="0"/>
              <a:t>               0.5      0.2        </a:t>
            </a:r>
            <a:r>
              <a:rPr lang="en-US" sz="1100" dirty="0" smtClean="0"/>
              <a:t>0.3</a:t>
            </a:r>
          </a:p>
          <a:p>
            <a:r>
              <a:rPr lang="en-US" sz="1100" dirty="0" smtClean="0"/>
              <a:t>Noun </a:t>
            </a:r>
            <a:r>
              <a:rPr lang="en-US" sz="1100" dirty="0"/>
              <a:t>→ book | flight | meal | money</a:t>
            </a:r>
          </a:p>
          <a:p>
            <a:r>
              <a:rPr lang="en-US" sz="1100" dirty="0"/>
              <a:t>                0.1     0.5      0.2     0.2</a:t>
            </a:r>
          </a:p>
          <a:p>
            <a:r>
              <a:rPr lang="en-US" sz="1100" dirty="0" smtClean="0"/>
              <a:t>Proper</a:t>
            </a:r>
            <a:r>
              <a:rPr lang="en-US" sz="1100" dirty="0"/>
              <a:t>-Noun → Houston | NWA</a:t>
            </a:r>
          </a:p>
          <a:p>
            <a:r>
              <a:rPr lang="en-US" sz="1100" dirty="0"/>
              <a:t>                              0.8         0.2</a:t>
            </a:r>
          </a:p>
          <a:p>
            <a:r>
              <a:rPr lang="en-US" sz="1100" dirty="0" smtClean="0"/>
              <a:t>Prep </a:t>
            </a:r>
            <a:r>
              <a:rPr lang="en-US" sz="1100" dirty="0"/>
              <a:t>→ from | to   | on | near | through</a:t>
            </a:r>
          </a:p>
          <a:p>
            <a:r>
              <a:rPr lang="en-US" sz="1100" dirty="0"/>
              <a:t>             0.25  0.25  0.1    0.2     0.2</a:t>
            </a:r>
          </a:p>
        </p:txBody>
      </p:sp>
      <p:grpSp>
        <p:nvGrpSpPr>
          <p:cNvPr id="32" name="Group 31"/>
          <p:cNvGrpSpPr/>
          <p:nvPr/>
        </p:nvGrpSpPr>
        <p:grpSpPr>
          <a:xfrm>
            <a:off x="76200" y="3352800"/>
            <a:ext cx="3998913" cy="3151121"/>
            <a:chOff x="228600" y="3352800"/>
            <a:chExt cx="3998913" cy="3151121"/>
          </a:xfrm>
        </p:grpSpPr>
        <p:sp>
          <p:nvSpPr>
            <p:cNvPr id="33" name="Text Box 4"/>
            <p:cNvSpPr txBox="1">
              <a:spLocks noChangeArrowheads="1"/>
            </p:cNvSpPr>
            <p:nvPr/>
          </p:nvSpPr>
          <p:spPr bwMode="auto">
            <a:xfrm>
              <a:off x="228600" y="3352800"/>
              <a:ext cx="3998913" cy="31511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lnSpc>
                  <a:spcPct val="90000"/>
                </a:lnSpc>
              </a:pPr>
              <a:r>
                <a:rPr lang="en-US" sz="1050" dirty="0">
                  <a:latin typeface="Arial"/>
                  <a:cs typeface="Arial"/>
                </a:rPr>
                <a:t>S → NP VP</a:t>
              </a:r>
            </a:p>
            <a:p>
              <a:pPr eaLnBrk="1" hangingPunct="1">
                <a:lnSpc>
                  <a:spcPct val="90000"/>
                </a:lnSpc>
              </a:pPr>
              <a:r>
                <a:rPr lang="en-US" sz="1050" dirty="0">
                  <a:latin typeface="Arial"/>
                  <a:cs typeface="Arial"/>
                </a:rPr>
                <a:t>S → X1 VP</a:t>
              </a:r>
            </a:p>
            <a:p>
              <a:pPr eaLnBrk="1" hangingPunct="1">
                <a:lnSpc>
                  <a:spcPct val="90000"/>
                </a:lnSpc>
              </a:pPr>
              <a:r>
                <a:rPr lang="en-US" sz="1050" dirty="0">
                  <a:latin typeface="Arial"/>
                  <a:cs typeface="Arial"/>
                </a:rPr>
                <a:t>X1 → Aux NP</a:t>
              </a:r>
            </a:p>
            <a:p>
              <a:pPr eaLnBrk="1" hangingPunct="1">
                <a:lnSpc>
                  <a:spcPct val="90000"/>
                </a:lnSpc>
              </a:pPr>
              <a:r>
                <a:rPr lang="en-US" sz="1050" dirty="0">
                  <a:latin typeface="Arial"/>
                  <a:cs typeface="Arial"/>
                </a:rPr>
                <a:t>S → book | include | prefer</a:t>
              </a:r>
            </a:p>
            <a:p>
              <a:pPr eaLnBrk="1" hangingPunct="1">
                <a:lnSpc>
                  <a:spcPct val="90000"/>
                </a:lnSpc>
              </a:pPr>
              <a:r>
                <a:rPr lang="en-US" sz="1050" dirty="0">
                  <a:latin typeface="Arial"/>
                  <a:cs typeface="Arial"/>
                </a:rPr>
                <a:t>          0.01     0.004    0.006</a:t>
              </a:r>
            </a:p>
            <a:p>
              <a:pPr eaLnBrk="1" hangingPunct="1">
                <a:lnSpc>
                  <a:spcPct val="90000"/>
                </a:lnSpc>
              </a:pPr>
              <a:r>
                <a:rPr lang="en-US" sz="1050" dirty="0">
                  <a:latin typeface="Arial"/>
                  <a:cs typeface="Arial"/>
                </a:rPr>
                <a:t>S → Verb NP</a:t>
              </a:r>
            </a:p>
            <a:p>
              <a:pPr eaLnBrk="1" hangingPunct="1">
                <a:lnSpc>
                  <a:spcPct val="90000"/>
                </a:lnSpc>
              </a:pPr>
              <a:r>
                <a:rPr lang="en-US" sz="1050" dirty="0">
                  <a:latin typeface="Arial"/>
                  <a:cs typeface="Arial"/>
                </a:rPr>
                <a:t>S → VP PP</a:t>
              </a:r>
            </a:p>
            <a:p>
              <a:pPr eaLnBrk="1" hangingPunct="1">
                <a:lnSpc>
                  <a:spcPct val="90000"/>
                </a:lnSpc>
              </a:pPr>
              <a:r>
                <a:rPr lang="en-US" sz="1050" dirty="0">
                  <a:latin typeface="Arial"/>
                  <a:cs typeface="Arial"/>
                </a:rPr>
                <a:t>NP →  I   |  he  |  she |  me</a:t>
              </a:r>
            </a:p>
            <a:p>
              <a:pPr eaLnBrk="1" hangingPunct="1">
                <a:lnSpc>
                  <a:spcPct val="90000"/>
                </a:lnSpc>
              </a:pPr>
              <a:r>
                <a:rPr lang="en-US" sz="1050" dirty="0">
                  <a:latin typeface="Arial"/>
                  <a:cs typeface="Arial"/>
                </a:rPr>
                <a:t>          0.1   0.02  0.02    0.06</a:t>
              </a:r>
            </a:p>
            <a:p>
              <a:pPr eaLnBrk="1" hangingPunct="1">
                <a:lnSpc>
                  <a:spcPct val="90000"/>
                </a:lnSpc>
              </a:pPr>
              <a:r>
                <a:rPr lang="en-US" sz="1050" dirty="0">
                  <a:latin typeface="Arial"/>
                  <a:cs typeface="Arial"/>
                </a:rPr>
                <a:t>NP → Houston | NWA</a:t>
              </a:r>
            </a:p>
            <a:p>
              <a:pPr eaLnBrk="1" hangingPunct="1">
                <a:lnSpc>
                  <a:spcPct val="90000"/>
                </a:lnSpc>
              </a:pPr>
              <a:r>
                <a:rPr lang="en-US" sz="1050" dirty="0">
                  <a:latin typeface="Arial"/>
                  <a:cs typeface="Arial"/>
                </a:rPr>
                <a:t>             0.16           .04</a:t>
              </a:r>
            </a:p>
            <a:p>
              <a:pPr eaLnBrk="1" hangingPunct="1">
                <a:lnSpc>
                  <a:spcPct val="90000"/>
                </a:lnSpc>
              </a:pPr>
              <a:r>
                <a:rPr lang="en-US" sz="1050" dirty="0">
                  <a:latin typeface="Arial"/>
                  <a:cs typeface="Arial"/>
                </a:rPr>
                <a:t>NP → </a:t>
              </a:r>
              <a:r>
                <a:rPr lang="en-US" sz="1050" dirty="0" err="1">
                  <a:latin typeface="Arial"/>
                  <a:cs typeface="Arial"/>
                </a:rPr>
                <a:t>Det</a:t>
              </a:r>
              <a:r>
                <a:rPr lang="en-US" sz="1050" dirty="0">
                  <a:latin typeface="Arial"/>
                  <a:cs typeface="Arial"/>
                </a:rPr>
                <a:t> Nominal</a:t>
              </a:r>
            </a:p>
            <a:p>
              <a:pPr eaLnBrk="1" hangingPunct="1">
                <a:lnSpc>
                  <a:spcPct val="90000"/>
                </a:lnSpc>
              </a:pPr>
              <a:r>
                <a:rPr lang="en-US" sz="1050" dirty="0">
                  <a:latin typeface="Arial"/>
                  <a:cs typeface="Arial"/>
                </a:rPr>
                <a:t>Nominal → book | flight | meal | money</a:t>
              </a:r>
            </a:p>
            <a:p>
              <a:pPr eaLnBrk="1" hangingPunct="1">
                <a:lnSpc>
                  <a:spcPct val="90000"/>
                </a:lnSpc>
              </a:pPr>
              <a:r>
                <a:rPr lang="en-US" sz="1050" dirty="0">
                  <a:latin typeface="Arial"/>
                  <a:cs typeface="Arial"/>
                </a:rPr>
                <a:t>                </a:t>
              </a:r>
              <a:r>
                <a:rPr lang="en-US" sz="1050" dirty="0" smtClean="0">
                  <a:latin typeface="Arial"/>
                  <a:cs typeface="Arial"/>
                </a:rPr>
                <a:t>    </a:t>
              </a:r>
              <a:r>
                <a:rPr lang="en-US" sz="1050" dirty="0">
                  <a:latin typeface="Arial"/>
                  <a:cs typeface="Arial"/>
                </a:rPr>
                <a:t>0.03    0.15   0.06     0.06</a:t>
              </a:r>
            </a:p>
            <a:p>
              <a:pPr eaLnBrk="1" hangingPunct="1">
                <a:lnSpc>
                  <a:spcPct val="90000"/>
                </a:lnSpc>
              </a:pPr>
              <a:r>
                <a:rPr lang="en-US" sz="1050" dirty="0">
                  <a:latin typeface="Arial"/>
                  <a:cs typeface="Arial"/>
                </a:rPr>
                <a:t>Nominal → Nominal Noun</a:t>
              </a:r>
            </a:p>
            <a:p>
              <a:pPr eaLnBrk="1" hangingPunct="1">
                <a:lnSpc>
                  <a:spcPct val="90000"/>
                </a:lnSpc>
              </a:pPr>
              <a:r>
                <a:rPr lang="en-US" sz="1050" dirty="0">
                  <a:latin typeface="Arial"/>
                  <a:cs typeface="Arial"/>
                </a:rPr>
                <a:t>Nominal → Nominal PP</a:t>
              </a:r>
            </a:p>
            <a:p>
              <a:pPr eaLnBrk="1" hangingPunct="1">
                <a:lnSpc>
                  <a:spcPct val="90000"/>
                </a:lnSpc>
              </a:pPr>
              <a:r>
                <a:rPr lang="en-US" sz="1050" dirty="0">
                  <a:latin typeface="Arial"/>
                  <a:cs typeface="Arial"/>
                </a:rPr>
                <a:t>VP → book | include | prefer</a:t>
              </a:r>
            </a:p>
            <a:p>
              <a:pPr eaLnBrk="1" hangingPunct="1">
                <a:lnSpc>
                  <a:spcPct val="90000"/>
                </a:lnSpc>
              </a:pPr>
              <a:r>
                <a:rPr lang="en-US" sz="1050" dirty="0">
                  <a:latin typeface="Arial"/>
                  <a:cs typeface="Arial"/>
                </a:rPr>
                <a:t>             0.1      0.04        0.06</a:t>
              </a:r>
            </a:p>
            <a:p>
              <a:pPr eaLnBrk="1" hangingPunct="1">
                <a:lnSpc>
                  <a:spcPct val="90000"/>
                </a:lnSpc>
              </a:pPr>
              <a:r>
                <a:rPr lang="en-US" sz="1050" dirty="0">
                  <a:latin typeface="Arial"/>
                  <a:cs typeface="Arial"/>
                </a:rPr>
                <a:t>VP → Verb NP</a:t>
              </a:r>
            </a:p>
            <a:p>
              <a:pPr eaLnBrk="1" hangingPunct="1">
                <a:lnSpc>
                  <a:spcPct val="90000"/>
                </a:lnSpc>
              </a:pPr>
              <a:r>
                <a:rPr lang="en-US" sz="1050" dirty="0">
                  <a:latin typeface="Arial"/>
                  <a:cs typeface="Arial"/>
                </a:rPr>
                <a:t>VP → VP PP</a:t>
              </a:r>
            </a:p>
            <a:p>
              <a:pPr eaLnBrk="1" hangingPunct="1">
                <a:lnSpc>
                  <a:spcPct val="90000"/>
                </a:lnSpc>
              </a:pPr>
              <a:r>
                <a:rPr lang="en-US" sz="1050" dirty="0">
                  <a:latin typeface="Arial"/>
                  <a:cs typeface="Arial"/>
                </a:rPr>
                <a:t>PP → Prep NP</a:t>
              </a:r>
            </a:p>
          </p:txBody>
        </p:sp>
        <p:sp>
          <p:nvSpPr>
            <p:cNvPr id="34" name="Text Box 4"/>
            <p:cNvSpPr txBox="1">
              <a:spLocks noChangeArrowheads="1"/>
            </p:cNvSpPr>
            <p:nvPr/>
          </p:nvSpPr>
          <p:spPr bwMode="auto">
            <a:xfrm>
              <a:off x="1828800" y="3352800"/>
              <a:ext cx="838200" cy="31511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lnSpc>
                  <a:spcPct val="90000"/>
                </a:lnSpc>
              </a:pPr>
              <a:r>
                <a:rPr lang="en-US" sz="1050" dirty="0">
                  <a:cs typeface="Times New Roman" charset="0"/>
                </a:rPr>
                <a:t>0.8</a:t>
              </a:r>
            </a:p>
            <a:p>
              <a:pPr eaLnBrk="1" hangingPunct="1">
                <a:lnSpc>
                  <a:spcPct val="90000"/>
                </a:lnSpc>
              </a:pPr>
              <a:r>
                <a:rPr lang="en-US" sz="1050" dirty="0"/>
                <a:t>0.1</a:t>
              </a:r>
            </a:p>
            <a:p>
              <a:pPr eaLnBrk="1" hangingPunct="1">
                <a:lnSpc>
                  <a:spcPct val="90000"/>
                </a:lnSpc>
              </a:pPr>
              <a:r>
                <a:rPr lang="en-US" sz="1050" dirty="0"/>
                <a:t>1.0</a:t>
              </a:r>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a:t>0.05</a:t>
              </a:r>
            </a:p>
            <a:p>
              <a:pPr eaLnBrk="1" hangingPunct="1">
                <a:lnSpc>
                  <a:spcPct val="90000"/>
                </a:lnSpc>
              </a:pPr>
              <a:r>
                <a:rPr lang="en-US" sz="1050" dirty="0"/>
                <a:t>0.03</a:t>
              </a:r>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smtClean="0"/>
                <a:t>0.6</a:t>
              </a:r>
              <a:endParaRPr lang="en-US" sz="1050" dirty="0"/>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a:t>0.2</a:t>
              </a:r>
            </a:p>
            <a:p>
              <a:pPr eaLnBrk="1" hangingPunct="1">
                <a:lnSpc>
                  <a:spcPct val="90000"/>
                </a:lnSpc>
              </a:pPr>
              <a:r>
                <a:rPr lang="en-US" sz="1050" dirty="0"/>
                <a:t>0.5</a:t>
              </a:r>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a:t>0.5</a:t>
              </a:r>
            </a:p>
            <a:p>
              <a:pPr eaLnBrk="1" hangingPunct="1">
                <a:lnSpc>
                  <a:spcPct val="90000"/>
                </a:lnSpc>
              </a:pPr>
              <a:r>
                <a:rPr lang="en-US" sz="1050" dirty="0"/>
                <a:t>0.3</a:t>
              </a:r>
            </a:p>
            <a:p>
              <a:pPr eaLnBrk="1" hangingPunct="1">
                <a:lnSpc>
                  <a:spcPct val="90000"/>
                </a:lnSpc>
              </a:pPr>
              <a:r>
                <a:rPr lang="en-US" sz="1050" dirty="0"/>
                <a:t>1.0</a:t>
              </a:r>
            </a:p>
          </p:txBody>
        </p:sp>
      </p:grpSp>
      <p:sp>
        <p:nvSpPr>
          <p:cNvPr id="3" name="Title 2"/>
          <p:cNvSpPr>
            <a:spLocks noGrp="1"/>
          </p:cNvSpPr>
          <p:nvPr>
            <p:ph type="title"/>
          </p:nvPr>
        </p:nvSpPr>
        <p:spPr/>
        <p:txBody>
          <a:bodyPr/>
          <a:lstStyle/>
          <a:p>
            <a:pPr algn="l"/>
            <a:r>
              <a:rPr lang="en-US" sz="4000" dirty="0" smtClean="0"/>
              <a:t>Probabilistic CYK Parsing</a:t>
            </a:r>
            <a:endParaRPr lang="en-US" sz="4000" dirty="0"/>
          </a:p>
        </p:txBody>
      </p:sp>
      <p:sp>
        <p:nvSpPr>
          <p:cNvPr id="4" name="Content Placeholder 3"/>
          <p:cNvSpPr>
            <a:spLocks noGrp="1"/>
          </p:cNvSpPr>
          <p:nvPr>
            <p:ph idx="1"/>
          </p:nvPr>
        </p:nvSpPr>
        <p:spPr>
          <a:xfrm>
            <a:off x="8458200" y="4953000"/>
            <a:ext cx="433388" cy="1428750"/>
          </a:xfrm>
        </p:spPr>
        <p:txBody>
          <a:bodyPr/>
          <a:lstStyle/>
          <a:p>
            <a:endParaRPr lang="en-US" dirty="0"/>
          </a:p>
        </p:txBody>
      </p:sp>
      <p:sp>
        <p:nvSpPr>
          <p:cNvPr id="8" name="Rectangle 11"/>
          <p:cNvSpPr>
            <a:spLocks noChangeArrowheads="1"/>
          </p:cNvSpPr>
          <p:nvPr/>
        </p:nvSpPr>
        <p:spPr bwMode="auto">
          <a:xfrm>
            <a:off x="1781175"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9" name="Rectangle 12"/>
          <p:cNvSpPr>
            <a:spLocks noChangeArrowheads="1"/>
          </p:cNvSpPr>
          <p:nvPr/>
        </p:nvSpPr>
        <p:spPr bwMode="auto">
          <a:xfrm>
            <a:off x="2738438" y="2233613"/>
            <a:ext cx="963612"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0" name="Rectangle 13"/>
          <p:cNvSpPr>
            <a:spLocks noChangeArrowheads="1"/>
          </p:cNvSpPr>
          <p:nvPr/>
        </p:nvSpPr>
        <p:spPr bwMode="auto">
          <a:xfrm>
            <a:off x="3697288" y="2233613"/>
            <a:ext cx="963612"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1" name="Rectangle 14"/>
          <p:cNvSpPr>
            <a:spLocks noChangeArrowheads="1"/>
          </p:cNvSpPr>
          <p:nvPr/>
        </p:nvSpPr>
        <p:spPr bwMode="auto">
          <a:xfrm>
            <a:off x="4656138"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2" name="Rectangle 15"/>
          <p:cNvSpPr>
            <a:spLocks noChangeArrowheads="1"/>
          </p:cNvSpPr>
          <p:nvPr/>
        </p:nvSpPr>
        <p:spPr bwMode="auto">
          <a:xfrm>
            <a:off x="5614988"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3" name="Rectangle 18"/>
          <p:cNvSpPr>
            <a:spLocks noChangeArrowheads="1"/>
          </p:cNvSpPr>
          <p:nvPr/>
        </p:nvSpPr>
        <p:spPr bwMode="auto">
          <a:xfrm>
            <a:off x="2747963"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4" name="Rectangle 20"/>
          <p:cNvSpPr>
            <a:spLocks noChangeArrowheads="1"/>
          </p:cNvSpPr>
          <p:nvPr/>
        </p:nvSpPr>
        <p:spPr bwMode="auto">
          <a:xfrm>
            <a:off x="4664075"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5" name="Rectangle 21"/>
          <p:cNvSpPr>
            <a:spLocks noChangeArrowheads="1"/>
          </p:cNvSpPr>
          <p:nvPr/>
        </p:nvSpPr>
        <p:spPr bwMode="auto">
          <a:xfrm>
            <a:off x="5622925"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6" name="Rectangle 24"/>
          <p:cNvSpPr>
            <a:spLocks noChangeArrowheads="1"/>
          </p:cNvSpPr>
          <p:nvPr/>
        </p:nvSpPr>
        <p:spPr bwMode="auto">
          <a:xfrm>
            <a:off x="3713163" y="3933825"/>
            <a:ext cx="963612"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7" name="Rectangle 25"/>
          <p:cNvSpPr>
            <a:spLocks noChangeArrowheads="1"/>
          </p:cNvSpPr>
          <p:nvPr/>
        </p:nvSpPr>
        <p:spPr bwMode="auto">
          <a:xfrm>
            <a:off x="4672013" y="3933825"/>
            <a:ext cx="962025"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8" name="Rectangle 26"/>
          <p:cNvSpPr>
            <a:spLocks noChangeArrowheads="1"/>
          </p:cNvSpPr>
          <p:nvPr/>
        </p:nvSpPr>
        <p:spPr bwMode="auto">
          <a:xfrm>
            <a:off x="5630863" y="3933825"/>
            <a:ext cx="962025"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9" name="Rectangle 30"/>
          <p:cNvSpPr>
            <a:spLocks noChangeArrowheads="1"/>
          </p:cNvSpPr>
          <p:nvPr/>
        </p:nvSpPr>
        <p:spPr bwMode="auto">
          <a:xfrm>
            <a:off x="4679950" y="4784725"/>
            <a:ext cx="963613"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20" name="Rectangle 31"/>
          <p:cNvSpPr>
            <a:spLocks noChangeArrowheads="1"/>
          </p:cNvSpPr>
          <p:nvPr/>
        </p:nvSpPr>
        <p:spPr bwMode="auto">
          <a:xfrm>
            <a:off x="5638800" y="4784725"/>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21" name="Rectangle 36"/>
          <p:cNvSpPr>
            <a:spLocks noChangeArrowheads="1"/>
          </p:cNvSpPr>
          <p:nvPr/>
        </p:nvSpPr>
        <p:spPr bwMode="auto">
          <a:xfrm>
            <a:off x="5646738" y="5634038"/>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22" name="TextBox 37"/>
          <p:cNvSpPr txBox="1">
            <a:spLocks noChangeArrowheads="1"/>
          </p:cNvSpPr>
          <p:nvPr/>
        </p:nvSpPr>
        <p:spPr bwMode="auto">
          <a:xfrm>
            <a:off x="1752600" y="2209800"/>
            <a:ext cx="1074738"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S :.01, VP:.1, </a:t>
            </a:r>
          </a:p>
          <a:p>
            <a:pPr eaLnBrk="1" hangingPunct="1"/>
            <a:r>
              <a:rPr lang="en-US" sz="1200" b="1">
                <a:latin typeface="Times New Roman" charset="0"/>
              </a:rPr>
              <a:t>Verb:.5 </a:t>
            </a:r>
          </a:p>
          <a:p>
            <a:pPr eaLnBrk="1" hangingPunct="1"/>
            <a:r>
              <a:rPr lang="en-US" sz="1200" b="1">
                <a:latin typeface="Times New Roman" charset="0"/>
              </a:rPr>
              <a:t>Nominal:.03</a:t>
            </a:r>
          </a:p>
          <a:p>
            <a:pPr eaLnBrk="1" hangingPunct="1"/>
            <a:r>
              <a:rPr lang="en-US" sz="1200" b="1">
                <a:latin typeface="Times New Roman" charset="0"/>
              </a:rPr>
              <a:t>Noun:.1</a:t>
            </a:r>
            <a:endParaRPr lang="en-US" sz="1400" b="1">
              <a:latin typeface="Times New Roman" charset="0"/>
            </a:endParaRPr>
          </a:p>
        </p:txBody>
      </p:sp>
      <p:sp>
        <p:nvSpPr>
          <p:cNvPr id="23" name="TextBox 38"/>
          <p:cNvSpPr txBox="1">
            <a:spLocks noChangeArrowheads="1"/>
          </p:cNvSpPr>
          <p:nvPr/>
        </p:nvSpPr>
        <p:spPr bwMode="auto">
          <a:xfrm>
            <a:off x="2763838" y="3594100"/>
            <a:ext cx="58261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Det:.6</a:t>
            </a:r>
          </a:p>
        </p:txBody>
      </p:sp>
      <p:sp>
        <p:nvSpPr>
          <p:cNvPr id="24" name="TextBox 39"/>
          <p:cNvSpPr txBox="1">
            <a:spLocks noChangeArrowheads="1"/>
          </p:cNvSpPr>
          <p:nvPr/>
        </p:nvSpPr>
        <p:spPr bwMode="auto">
          <a:xfrm>
            <a:off x="3697288" y="3975100"/>
            <a:ext cx="992187"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1200" b="1">
              <a:latin typeface="Times New Roman" charset="0"/>
            </a:endParaRPr>
          </a:p>
          <a:p>
            <a:pPr eaLnBrk="1" hangingPunct="1"/>
            <a:r>
              <a:rPr lang="en-US" sz="1200" b="1">
                <a:latin typeface="Times New Roman" charset="0"/>
              </a:rPr>
              <a:t>Nominal:.15</a:t>
            </a:r>
          </a:p>
          <a:p>
            <a:pPr eaLnBrk="1" hangingPunct="1"/>
            <a:r>
              <a:rPr lang="en-US" sz="1200" b="1">
                <a:latin typeface="Times New Roman" charset="0"/>
              </a:rPr>
              <a:t>Noun:.5</a:t>
            </a:r>
            <a:endParaRPr lang="en-US" sz="1400" b="1">
              <a:latin typeface="Times New Roman" charset="0"/>
            </a:endParaRPr>
          </a:p>
        </p:txBody>
      </p:sp>
      <p:sp>
        <p:nvSpPr>
          <p:cNvPr id="25" name="TextBox 28"/>
          <p:cNvSpPr txBox="1">
            <a:spLocks noChangeArrowheads="1"/>
          </p:cNvSpPr>
          <p:nvPr/>
        </p:nvSpPr>
        <p:spPr bwMode="auto">
          <a:xfrm>
            <a:off x="2806700" y="2735263"/>
            <a:ext cx="5270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None</a:t>
            </a:r>
          </a:p>
        </p:txBody>
      </p:sp>
      <p:sp>
        <p:nvSpPr>
          <p:cNvPr id="26" name="TextBox 29"/>
          <p:cNvSpPr txBox="1">
            <a:spLocks noChangeArrowheads="1"/>
          </p:cNvSpPr>
          <p:nvPr/>
        </p:nvSpPr>
        <p:spPr bwMode="auto">
          <a:xfrm>
            <a:off x="3657600" y="3200400"/>
            <a:ext cx="1017588"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1200" b="1">
              <a:latin typeface="Times New Roman" charset="0"/>
            </a:endParaRPr>
          </a:p>
          <a:p>
            <a:pPr eaLnBrk="1" hangingPunct="1"/>
            <a:r>
              <a:rPr lang="en-US" sz="1200" b="1">
                <a:latin typeface="Times New Roman" charset="0"/>
              </a:rPr>
              <a:t>NP:.6*.6*.15</a:t>
            </a:r>
          </a:p>
          <a:p>
            <a:pPr eaLnBrk="1" hangingPunct="1"/>
            <a:r>
              <a:rPr lang="en-US" sz="1200" b="1">
                <a:latin typeface="Times New Roman" charset="0"/>
              </a:rPr>
              <a:t>     =.054</a:t>
            </a:r>
          </a:p>
        </p:txBody>
      </p:sp>
      <p:sp>
        <p:nvSpPr>
          <p:cNvPr id="27" name="TextBox 25"/>
          <p:cNvSpPr txBox="1">
            <a:spLocks noChangeArrowheads="1"/>
          </p:cNvSpPr>
          <p:nvPr/>
        </p:nvSpPr>
        <p:spPr bwMode="auto">
          <a:xfrm>
            <a:off x="3613150" y="2362200"/>
            <a:ext cx="109537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1200" b="1">
              <a:latin typeface="Times New Roman" charset="0"/>
            </a:endParaRPr>
          </a:p>
          <a:p>
            <a:pPr eaLnBrk="1" hangingPunct="1"/>
            <a:r>
              <a:rPr lang="en-US" sz="1200" b="1">
                <a:latin typeface="Times New Roman" charset="0"/>
              </a:rPr>
              <a:t>VP:.5*.5*.054</a:t>
            </a:r>
          </a:p>
          <a:p>
            <a:pPr eaLnBrk="1" hangingPunct="1"/>
            <a:r>
              <a:rPr lang="en-US" sz="1200" b="1">
                <a:latin typeface="Times New Roman" charset="0"/>
              </a:rPr>
              <a:t>     =.0135</a:t>
            </a:r>
          </a:p>
        </p:txBody>
      </p:sp>
      <p:cxnSp>
        <p:nvCxnSpPr>
          <p:cNvPr id="28" name="Straight Arrow Connector 27"/>
          <p:cNvCxnSpPr>
            <a:cxnSpLocks noChangeShapeType="1"/>
            <a:stCxn id="27" idx="1"/>
          </p:cNvCxnSpPr>
          <p:nvPr/>
        </p:nvCxnSpPr>
        <p:spPr bwMode="auto">
          <a:xfrm rot="10800000">
            <a:off x="2362200" y="2514600"/>
            <a:ext cx="1250950" cy="17145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9" name="Straight Arrow Connector 31"/>
          <p:cNvCxnSpPr>
            <a:cxnSpLocks noChangeShapeType="1"/>
          </p:cNvCxnSpPr>
          <p:nvPr/>
        </p:nvCxnSpPr>
        <p:spPr bwMode="auto">
          <a:xfrm rot="5400000">
            <a:off x="3467101" y="3086100"/>
            <a:ext cx="685800" cy="3175"/>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30" name="TextBox 5"/>
          <p:cNvSpPr txBox="1">
            <a:spLocks noChangeArrowheads="1"/>
          </p:cNvSpPr>
          <p:nvPr/>
        </p:nvSpPr>
        <p:spPr bwMode="auto">
          <a:xfrm>
            <a:off x="1676400" y="1660525"/>
            <a:ext cx="513168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charset="0"/>
                <a:ea typeface="ＭＳ Ｐゴシック" charset="0"/>
              </a:defRPr>
            </a:lvl1pPr>
            <a:lvl2pPr marL="742950" indent="-285750" eaLnBrk="0" hangingPunct="0">
              <a:defRPr sz="2000" b="1">
                <a:solidFill>
                  <a:schemeClr val="tx1"/>
                </a:solidFill>
                <a:latin typeface="Times New Roman" charset="0"/>
                <a:ea typeface="ＭＳ Ｐゴシック" charset="0"/>
              </a:defRPr>
            </a:lvl2pPr>
            <a:lvl3pPr marL="1143000" indent="-228600" eaLnBrk="0" hangingPunct="0">
              <a:defRPr sz="2000" b="1">
                <a:solidFill>
                  <a:schemeClr val="tx1"/>
                </a:solidFill>
                <a:latin typeface="Times New Roman" charset="0"/>
                <a:ea typeface="ＭＳ Ｐゴシック" charset="0"/>
              </a:defRPr>
            </a:lvl3pPr>
            <a:lvl4pPr marL="1600200" indent="-228600" eaLnBrk="0" hangingPunct="0">
              <a:defRPr sz="2000" b="1">
                <a:solidFill>
                  <a:schemeClr val="tx1"/>
                </a:solidFill>
                <a:latin typeface="Times New Roman" charset="0"/>
                <a:ea typeface="ＭＳ Ｐゴシック" charset="0"/>
              </a:defRPr>
            </a:lvl4pPr>
            <a:lvl5pPr marL="2057400" indent="-228600" eaLnBrk="0" hangingPunct="0">
              <a:defRPr sz="20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b="1">
                <a:solidFill>
                  <a:schemeClr val="tx1"/>
                </a:solidFill>
                <a:latin typeface="Times New Roman" charset="0"/>
                <a:ea typeface="ＭＳ Ｐゴシック" charset="0"/>
              </a:defRPr>
            </a:lvl9pPr>
          </a:lstStyle>
          <a:p>
            <a:pPr eaLnBrk="1" hangingPunct="1"/>
            <a:r>
              <a:rPr lang="en-US" b="0" dirty="0">
                <a:latin typeface="Arial"/>
                <a:cs typeface="Arial"/>
              </a:rPr>
              <a:t>  Book       the        flight    through  Houston</a:t>
            </a:r>
          </a:p>
        </p:txBody>
      </p:sp>
    </p:spTree>
    <p:extLst>
      <p:ext uri="{BB962C8B-B14F-4D97-AF65-F5344CB8AC3E}">
        <p14:creationId xmlns:p14="http://schemas.microsoft.com/office/powerpoint/2010/main" val="249703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2438400" y="4419600"/>
            <a:ext cx="2895600" cy="2462212"/>
          </a:xfrm>
          <a:prstGeom prst="rect">
            <a:avLst/>
          </a:prstGeom>
          <a:solidFill>
            <a:schemeClr val="bg1"/>
          </a:solidFill>
        </p:spPr>
        <p:txBody>
          <a:bodyPr wrap="square">
            <a:spAutoFit/>
          </a:bodyPr>
          <a:lstStyle/>
          <a:p>
            <a:r>
              <a:rPr lang="en-US" sz="1100" dirty="0"/>
              <a:t>Aux → does</a:t>
            </a:r>
          </a:p>
          <a:p>
            <a:r>
              <a:rPr lang="en-US" sz="1100" dirty="0"/>
              <a:t>             </a:t>
            </a:r>
            <a:r>
              <a:rPr lang="en-US" sz="1100" dirty="0" smtClean="0"/>
              <a:t>1.0</a:t>
            </a:r>
          </a:p>
          <a:p>
            <a:r>
              <a:rPr lang="en-US" sz="1100" dirty="0" err="1" smtClean="0"/>
              <a:t>Det</a:t>
            </a:r>
            <a:r>
              <a:rPr lang="en-US" sz="1100" dirty="0" smtClean="0"/>
              <a:t> </a:t>
            </a:r>
            <a:r>
              <a:rPr lang="en-US" sz="1100" dirty="0"/>
              <a:t>→ the | a   | that | this</a:t>
            </a:r>
          </a:p>
          <a:p>
            <a:r>
              <a:rPr lang="en-US" sz="1100" dirty="0"/>
              <a:t>            0.6  0.2  0.1    0.1</a:t>
            </a:r>
          </a:p>
          <a:p>
            <a:r>
              <a:rPr lang="en-US" sz="1100" dirty="0"/>
              <a:t>Pronoun → I    | he | she | me</a:t>
            </a:r>
          </a:p>
          <a:p>
            <a:r>
              <a:rPr lang="en-US" sz="1100" dirty="0"/>
              <a:t>                   0.5  0.1  0.1    </a:t>
            </a:r>
            <a:r>
              <a:rPr lang="en-US" sz="1100" dirty="0" smtClean="0"/>
              <a:t>0.3</a:t>
            </a:r>
          </a:p>
          <a:p>
            <a:r>
              <a:rPr lang="en-US" sz="1100" dirty="0"/>
              <a:t>Verb → book | include | prefer</a:t>
            </a:r>
          </a:p>
          <a:p>
            <a:r>
              <a:rPr lang="en-US" sz="1100" dirty="0"/>
              <a:t>               0.5      0.2        </a:t>
            </a:r>
            <a:r>
              <a:rPr lang="en-US" sz="1100" dirty="0" smtClean="0"/>
              <a:t>0.3</a:t>
            </a:r>
          </a:p>
          <a:p>
            <a:r>
              <a:rPr lang="en-US" sz="1100" dirty="0" smtClean="0"/>
              <a:t>Noun </a:t>
            </a:r>
            <a:r>
              <a:rPr lang="en-US" sz="1100" dirty="0"/>
              <a:t>→ book | flight | meal | money</a:t>
            </a:r>
          </a:p>
          <a:p>
            <a:r>
              <a:rPr lang="en-US" sz="1100" dirty="0"/>
              <a:t>                0.1     0.5      0.2     0.2</a:t>
            </a:r>
          </a:p>
          <a:p>
            <a:r>
              <a:rPr lang="en-US" sz="1100" dirty="0" smtClean="0"/>
              <a:t>Proper</a:t>
            </a:r>
            <a:r>
              <a:rPr lang="en-US" sz="1100" dirty="0"/>
              <a:t>-Noun → Houston | NWA</a:t>
            </a:r>
          </a:p>
          <a:p>
            <a:r>
              <a:rPr lang="en-US" sz="1100" dirty="0"/>
              <a:t>                              0.8         0.2</a:t>
            </a:r>
          </a:p>
          <a:p>
            <a:r>
              <a:rPr lang="en-US" sz="1100" dirty="0" smtClean="0"/>
              <a:t>Prep </a:t>
            </a:r>
            <a:r>
              <a:rPr lang="en-US" sz="1100" dirty="0"/>
              <a:t>→ from | to   | on | near | through</a:t>
            </a:r>
          </a:p>
          <a:p>
            <a:r>
              <a:rPr lang="en-US" sz="1100" dirty="0"/>
              <a:t>             0.25  0.25  0.1    0.2     0.2</a:t>
            </a:r>
          </a:p>
        </p:txBody>
      </p:sp>
      <p:grpSp>
        <p:nvGrpSpPr>
          <p:cNvPr id="33" name="Group 32"/>
          <p:cNvGrpSpPr/>
          <p:nvPr/>
        </p:nvGrpSpPr>
        <p:grpSpPr>
          <a:xfrm>
            <a:off x="76200" y="3352800"/>
            <a:ext cx="3998913" cy="3151121"/>
            <a:chOff x="228600" y="3352800"/>
            <a:chExt cx="3998913" cy="3151121"/>
          </a:xfrm>
        </p:grpSpPr>
        <p:sp>
          <p:nvSpPr>
            <p:cNvPr id="34" name="Text Box 4"/>
            <p:cNvSpPr txBox="1">
              <a:spLocks noChangeArrowheads="1"/>
            </p:cNvSpPr>
            <p:nvPr/>
          </p:nvSpPr>
          <p:spPr bwMode="auto">
            <a:xfrm>
              <a:off x="228600" y="3352800"/>
              <a:ext cx="3998913" cy="31511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lnSpc>
                  <a:spcPct val="90000"/>
                </a:lnSpc>
              </a:pPr>
              <a:r>
                <a:rPr lang="en-US" sz="1050" dirty="0">
                  <a:latin typeface="Arial"/>
                  <a:cs typeface="Arial"/>
                </a:rPr>
                <a:t>S → NP VP</a:t>
              </a:r>
            </a:p>
            <a:p>
              <a:pPr eaLnBrk="1" hangingPunct="1">
                <a:lnSpc>
                  <a:spcPct val="90000"/>
                </a:lnSpc>
              </a:pPr>
              <a:r>
                <a:rPr lang="en-US" sz="1050" dirty="0">
                  <a:latin typeface="Arial"/>
                  <a:cs typeface="Arial"/>
                </a:rPr>
                <a:t>S → X1 VP</a:t>
              </a:r>
            </a:p>
            <a:p>
              <a:pPr eaLnBrk="1" hangingPunct="1">
                <a:lnSpc>
                  <a:spcPct val="90000"/>
                </a:lnSpc>
              </a:pPr>
              <a:r>
                <a:rPr lang="en-US" sz="1050" dirty="0">
                  <a:latin typeface="Arial"/>
                  <a:cs typeface="Arial"/>
                </a:rPr>
                <a:t>X1 → Aux NP</a:t>
              </a:r>
            </a:p>
            <a:p>
              <a:pPr eaLnBrk="1" hangingPunct="1">
                <a:lnSpc>
                  <a:spcPct val="90000"/>
                </a:lnSpc>
              </a:pPr>
              <a:r>
                <a:rPr lang="en-US" sz="1050" dirty="0">
                  <a:latin typeface="Arial"/>
                  <a:cs typeface="Arial"/>
                </a:rPr>
                <a:t>S → book | include | prefer</a:t>
              </a:r>
            </a:p>
            <a:p>
              <a:pPr eaLnBrk="1" hangingPunct="1">
                <a:lnSpc>
                  <a:spcPct val="90000"/>
                </a:lnSpc>
              </a:pPr>
              <a:r>
                <a:rPr lang="en-US" sz="1050" dirty="0">
                  <a:latin typeface="Arial"/>
                  <a:cs typeface="Arial"/>
                </a:rPr>
                <a:t>          0.01     0.004    0.006</a:t>
              </a:r>
            </a:p>
            <a:p>
              <a:pPr eaLnBrk="1" hangingPunct="1">
                <a:lnSpc>
                  <a:spcPct val="90000"/>
                </a:lnSpc>
              </a:pPr>
              <a:r>
                <a:rPr lang="en-US" sz="1050" dirty="0">
                  <a:latin typeface="Arial"/>
                  <a:cs typeface="Arial"/>
                </a:rPr>
                <a:t>S → Verb NP</a:t>
              </a:r>
            </a:p>
            <a:p>
              <a:pPr eaLnBrk="1" hangingPunct="1">
                <a:lnSpc>
                  <a:spcPct val="90000"/>
                </a:lnSpc>
              </a:pPr>
              <a:r>
                <a:rPr lang="en-US" sz="1050" dirty="0">
                  <a:latin typeface="Arial"/>
                  <a:cs typeface="Arial"/>
                </a:rPr>
                <a:t>S → VP PP</a:t>
              </a:r>
            </a:p>
            <a:p>
              <a:pPr eaLnBrk="1" hangingPunct="1">
                <a:lnSpc>
                  <a:spcPct val="90000"/>
                </a:lnSpc>
              </a:pPr>
              <a:r>
                <a:rPr lang="en-US" sz="1050" dirty="0">
                  <a:latin typeface="Arial"/>
                  <a:cs typeface="Arial"/>
                </a:rPr>
                <a:t>NP →  I   |  he  |  she |  me</a:t>
              </a:r>
            </a:p>
            <a:p>
              <a:pPr eaLnBrk="1" hangingPunct="1">
                <a:lnSpc>
                  <a:spcPct val="90000"/>
                </a:lnSpc>
              </a:pPr>
              <a:r>
                <a:rPr lang="en-US" sz="1050" dirty="0">
                  <a:latin typeface="Arial"/>
                  <a:cs typeface="Arial"/>
                </a:rPr>
                <a:t>          0.1   0.02  0.02    0.06</a:t>
              </a:r>
            </a:p>
            <a:p>
              <a:pPr eaLnBrk="1" hangingPunct="1">
                <a:lnSpc>
                  <a:spcPct val="90000"/>
                </a:lnSpc>
              </a:pPr>
              <a:r>
                <a:rPr lang="en-US" sz="1050" dirty="0">
                  <a:latin typeface="Arial"/>
                  <a:cs typeface="Arial"/>
                </a:rPr>
                <a:t>NP → Houston | NWA</a:t>
              </a:r>
            </a:p>
            <a:p>
              <a:pPr eaLnBrk="1" hangingPunct="1">
                <a:lnSpc>
                  <a:spcPct val="90000"/>
                </a:lnSpc>
              </a:pPr>
              <a:r>
                <a:rPr lang="en-US" sz="1050" dirty="0">
                  <a:latin typeface="Arial"/>
                  <a:cs typeface="Arial"/>
                </a:rPr>
                <a:t>             0.16           .04</a:t>
              </a:r>
            </a:p>
            <a:p>
              <a:pPr eaLnBrk="1" hangingPunct="1">
                <a:lnSpc>
                  <a:spcPct val="90000"/>
                </a:lnSpc>
              </a:pPr>
              <a:r>
                <a:rPr lang="en-US" sz="1050" dirty="0">
                  <a:latin typeface="Arial"/>
                  <a:cs typeface="Arial"/>
                </a:rPr>
                <a:t>NP → </a:t>
              </a:r>
              <a:r>
                <a:rPr lang="en-US" sz="1050" dirty="0" err="1">
                  <a:latin typeface="Arial"/>
                  <a:cs typeface="Arial"/>
                </a:rPr>
                <a:t>Det</a:t>
              </a:r>
              <a:r>
                <a:rPr lang="en-US" sz="1050" dirty="0">
                  <a:latin typeface="Arial"/>
                  <a:cs typeface="Arial"/>
                </a:rPr>
                <a:t> Nominal</a:t>
              </a:r>
            </a:p>
            <a:p>
              <a:pPr eaLnBrk="1" hangingPunct="1">
                <a:lnSpc>
                  <a:spcPct val="90000"/>
                </a:lnSpc>
              </a:pPr>
              <a:r>
                <a:rPr lang="en-US" sz="1050" dirty="0">
                  <a:latin typeface="Arial"/>
                  <a:cs typeface="Arial"/>
                </a:rPr>
                <a:t>Nominal → book | flight | meal | money</a:t>
              </a:r>
            </a:p>
            <a:p>
              <a:pPr eaLnBrk="1" hangingPunct="1">
                <a:lnSpc>
                  <a:spcPct val="90000"/>
                </a:lnSpc>
              </a:pPr>
              <a:r>
                <a:rPr lang="en-US" sz="1050" dirty="0">
                  <a:latin typeface="Arial"/>
                  <a:cs typeface="Arial"/>
                </a:rPr>
                <a:t>                </a:t>
              </a:r>
              <a:r>
                <a:rPr lang="en-US" sz="1050" dirty="0" smtClean="0">
                  <a:latin typeface="Arial"/>
                  <a:cs typeface="Arial"/>
                </a:rPr>
                <a:t>    </a:t>
              </a:r>
              <a:r>
                <a:rPr lang="en-US" sz="1050" dirty="0">
                  <a:latin typeface="Arial"/>
                  <a:cs typeface="Arial"/>
                </a:rPr>
                <a:t>0.03    0.15   0.06     0.06</a:t>
              </a:r>
            </a:p>
            <a:p>
              <a:pPr eaLnBrk="1" hangingPunct="1">
                <a:lnSpc>
                  <a:spcPct val="90000"/>
                </a:lnSpc>
              </a:pPr>
              <a:r>
                <a:rPr lang="en-US" sz="1050" dirty="0">
                  <a:latin typeface="Arial"/>
                  <a:cs typeface="Arial"/>
                </a:rPr>
                <a:t>Nominal → Nominal Noun</a:t>
              </a:r>
            </a:p>
            <a:p>
              <a:pPr eaLnBrk="1" hangingPunct="1">
                <a:lnSpc>
                  <a:spcPct val="90000"/>
                </a:lnSpc>
              </a:pPr>
              <a:r>
                <a:rPr lang="en-US" sz="1050" dirty="0">
                  <a:latin typeface="Arial"/>
                  <a:cs typeface="Arial"/>
                </a:rPr>
                <a:t>Nominal → Nominal PP</a:t>
              </a:r>
            </a:p>
            <a:p>
              <a:pPr eaLnBrk="1" hangingPunct="1">
                <a:lnSpc>
                  <a:spcPct val="90000"/>
                </a:lnSpc>
              </a:pPr>
              <a:r>
                <a:rPr lang="en-US" sz="1050" dirty="0">
                  <a:latin typeface="Arial"/>
                  <a:cs typeface="Arial"/>
                </a:rPr>
                <a:t>VP → book | include | prefer</a:t>
              </a:r>
            </a:p>
            <a:p>
              <a:pPr eaLnBrk="1" hangingPunct="1">
                <a:lnSpc>
                  <a:spcPct val="90000"/>
                </a:lnSpc>
              </a:pPr>
              <a:r>
                <a:rPr lang="en-US" sz="1050" dirty="0">
                  <a:latin typeface="Arial"/>
                  <a:cs typeface="Arial"/>
                </a:rPr>
                <a:t>             0.1      0.04        0.06</a:t>
              </a:r>
            </a:p>
            <a:p>
              <a:pPr eaLnBrk="1" hangingPunct="1">
                <a:lnSpc>
                  <a:spcPct val="90000"/>
                </a:lnSpc>
              </a:pPr>
              <a:r>
                <a:rPr lang="en-US" sz="1050" dirty="0">
                  <a:latin typeface="Arial"/>
                  <a:cs typeface="Arial"/>
                </a:rPr>
                <a:t>VP → Verb NP</a:t>
              </a:r>
            </a:p>
            <a:p>
              <a:pPr eaLnBrk="1" hangingPunct="1">
                <a:lnSpc>
                  <a:spcPct val="90000"/>
                </a:lnSpc>
              </a:pPr>
              <a:r>
                <a:rPr lang="en-US" sz="1050" dirty="0">
                  <a:latin typeface="Arial"/>
                  <a:cs typeface="Arial"/>
                </a:rPr>
                <a:t>VP → VP PP</a:t>
              </a:r>
            </a:p>
            <a:p>
              <a:pPr eaLnBrk="1" hangingPunct="1">
                <a:lnSpc>
                  <a:spcPct val="90000"/>
                </a:lnSpc>
              </a:pPr>
              <a:r>
                <a:rPr lang="en-US" sz="1050" dirty="0">
                  <a:latin typeface="Arial"/>
                  <a:cs typeface="Arial"/>
                </a:rPr>
                <a:t>PP → Prep NP</a:t>
              </a:r>
            </a:p>
          </p:txBody>
        </p:sp>
        <p:sp>
          <p:nvSpPr>
            <p:cNvPr id="35" name="Text Box 4"/>
            <p:cNvSpPr txBox="1">
              <a:spLocks noChangeArrowheads="1"/>
            </p:cNvSpPr>
            <p:nvPr/>
          </p:nvSpPr>
          <p:spPr bwMode="auto">
            <a:xfrm>
              <a:off x="1828800" y="3352800"/>
              <a:ext cx="838200" cy="31511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lnSpc>
                  <a:spcPct val="90000"/>
                </a:lnSpc>
              </a:pPr>
              <a:r>
                <a:rPr lang="en-US" sz="1050" dirty="0">
                  <a:cs typeface="Times New Roman" charset="0"/>
                </a:rPr>
                <a:t>0.8</a:t>
              </a:r>
            </a:p>
            <a:p>
              <a:pPr eaLnBrk="1" hangingPunct="1">
                <a:lnSpc>
                  <a:spcPct val="90000"/>
                </a:lnSpc>
              </a:pPr>
              <a:r>
                <a:rPr lang="en-US" sz="1050" dirty="0"/>
                <a:t>0.1</a:t>
              </a:r>
            </a:p>
            <a:p>
              <a:pPr eaLnBrk="1" hangingPunct="1">
                <a:lnSpc>
                  <a:spcPct val="90000"/>
                </a:lnSpc>
              </a:pPr>
              <a:r>
                <a:rPr lang="en-US" sz="1050" dirty="0"/>
                <a:t>1.0</a:t>
              </a:r>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a:t>0.05</a:t>
              </a:r>
            </a:p>
            <a:p>
              <a:pPr eaLnBrk="1" hangingPunct="1">
                <a:lnSpc>
                  <a:spcPct val="90000"/>
                </a:lnSpc>
              </a:pPr>
              <a:r>
                <a:rPr lang="en-US" sz="1050" dirty="0"/>
                <a:t>0.03</a:t>
              </a:r>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smtClean="0"/>
                <a:t>0.6</a:t>
              </a:r>
              <a:endParaRPr lang="en-US" sz="1050" dirty="0"/>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a:t>0.2</a:t>
              </a:r>
            </a:p>
            <a:p>
              <a:pPr eaLnBrk="1" hangingPunct="1">
                <a:lnSpc>
                  <a:spcPct val="90000"/>
                </a:lnSpc>
              </a:pPr>
              <a:r>
                <a:rPr lang="en-US" sz="1050" dirty="0"/>
                <a:t>0.5</a:t>
              </a:r>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a:t>0.5</a:t>
              </a:r>
            </a:p>
            <a:p>
              <a:pPr eaLnBrk="1" hangingPunct="1">
                <a:lnSpc>
                  <a:spcPct val="90000"/>
                </a:lnSpc>
              </a:pPr>
              <a:r>
                <a:rPr lang="en-US" sz="1050" dirty="0"/>
                <a:t>0.3</a:t>
              </a:r>
            </a:p>
            <a:p>
              <a:pPr eaLnBrk="1" hangingPunct="1">
                <a:lnSpc>
                  <a:spcPct val="90000"/>
                </a:lnSpc>
              </a:pPr>
              <a:r>
                <a:rPr lang="en-US" sz="1050" dirty="0"/>
                <a:t>1.0</a:t>
              </a:r>
            </a:p>
          </p:txBody>
        </p:sp>
      </p:grpSp>
      <p:sp>
        <p:nvSpPr>
          <p:cNvPr id="3" name="Title 2"/>
          <p:cNvSpPr>
            <a:spLocks noGrp="1"/>
          </p:cNvSpPr>
          <p:nvPr>
            <p:ph type="title"/>
          </p:nvPr>
        </p:nvSpPr>
        <p:spPr/>
        <p:txBody>
          <a:bodyPr/>
          <a:lstStyle/>
          <a:p>
            <a:pPr algn="l"/>
            <a:r>
              <a:rPr lang="en-US" sz="4000" dirty="0" smtClean="0"/>
              <a:t>Probabilistic CYK Parsing</a:t>
            </a:r>
            <a:endParaRPr lang="en-US" sz="4000" dirty="0"/>
          </a:p>
        </p:txBody>
      </p:sp>
      <p:sp>
        <p:nvSpPr>
          <p:cNvPr id="4" name="Content Placeholder 3"/>
          <p:cNvSpPr>
            <a:spLocks noGrp="1"/>
          </p:cNvSpPr>
          <p:nvPr>
            <p:ph idx="1"/>
          </p:nvPr>
        </p:nvSpPr>
        <p:spPr>
          <a:xfrm>
            <a:off x="8458200" y="4953000"/>
            <a:ext cx="433388" cy="1428750"/>
          </a:xfrm>
        </p:spPr>
        <p:txBody>
          <a:bodyPr/>
          <a:lstStyle/>
          <a:p>
            <a:endParaRPr lang="en-US" dirty="0"/>
          </a:p>
        </p:txBody>
      </p:sp>
      <p:sp>
        <p:nvSpPr>
          <p:cNvPr id="8" name="Rectangle 11"/>
          <p:cNvSpPr>
            <a:spLocks noChangeArrowheads="1"/>
          </p:cNvSpPr>
          <p:nvPr/>
        </p:nvSpPr>
        <p:spPr bwMode="auto">
          <a:xfrm>
            <a:off x="1781175"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9" name="Rectangle 12"/>
          <p:cNvSpPr>
            <a:spLocks noChangeArrowheads="1"/>
          </p:cNvSpPr>
          <p:nvPr/>
        </p:nvSpPr>
        <p:spPr bwMode="auto">
          <a:xfrm>
            <a:off x="2738438" y="2233613"/>
            <a:ext cx="963612"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0" name="Rectangle 13"/>
          <p:cNvSpPr>
            <a:spLocks noChangeArrowheads="1"/>
          </p:cNvSpPr>
          <p:nvPr/>
        </p:nvSpPr>
        <p:spPr bwMode="auto">
          <a:xfrm>
            <a:off x="3697288" y="2233613"/>
            <a:ext cx="963612"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1" name="Rectangle 14"/>
          <p:cNvSpPr>
            <a:spLocks noChangeArrowheads="1"/>
          </p:cNvSpPr>
          <p:nvPr/>
        </p:nvSpPr>
        <p:spPr bwMode="auto">
          <a:xfrm>
            <a:off x="4656138"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2" name="Rectangle 15"/>
          <p:cNvSpPr>
            <a:spLocks noChangeArrowheads="1"/>
          </p:cNvSpPr>
          <p:nvPr/>
        </p:nvSpPr>
        <p:spPr bwMode="auto">
          <a:xfrm>
            <a:off x="5614988"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3" name="Rectangle 18"/>
          <p:cNvSpPr>
            <a:spLocks noChangeArrowheads="1"/>
          </p:cNvSpPr>
          <p:nvPr/>
        </p:nvSpPr>
        <p:spPr bwMode="auto">
          <a:xfrm>
            <a:off x="2747963"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4" name="Rectangle 20"/>
          <p:cNvSpPr>
            <a:spLocks noChangeArrowheads="1"/>
          </p:cNvSpPr>
          <p:nvPr/>
        </p:nvSpPr>
        <p:spPr bwMode="auto">
          <a:xfrm>
            <a:off x="4664075"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5" name="Rectangle 21"/>
          <p:cNvSpPr>
            <a:spLocks noChangeArrowheads="1"/>
          </p:cNvSpPr>
          <p:nvPr/>
        </p:nvSpPr>
        <p:spPr bwMode="auto">
          <a:xfrm>
            <a:off x="5622925"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6" name="Rectangle 24"/>
          <p:cNvSpPr>
            <a:spLocks noChangeArrowheads="1"/>
          </p:cNvSpPr>
          <p:nvPr/>
        </p:nvSpPr>
        <p:spPr bwMode="auto">
          <a:xfrm>
            <a:off x="3713163" y="3933825"/>
            <a:ext cx="963612"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7" name="Rectangle 25"/>
          <p:cNvSpPr>
            <a:spLocks noChangeArrowheads="1"/>
          </p:cNvSpPr>
          <p:nvPr/>
        </p:nvSpPr>
        <p:spPr bwMode="auto">
          <a:xfrm>
            <a:off x="4672013" y="3933825"/>
            <a:ext cx="962025"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8" name="Rectangle 26"/>
          <p:cNvSpPr>
            <a:spLocks noChangeArrowheads="1"/>
          </p:cNvSpPr>
          <p:nvPr/>
        </p:nvSpPr>
        <p:spPr bwMode="auto">
          <a:xfrm>
            <a:off x="5630863" y="3933825"/>
            <a:ext cx="962025"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9" name="Rectangle 30"/>
          <p:cNvSpPr>
            <a:spLocks noChangeArrowheads="1"/>
          </p:cNvSpPr>
          <p:nvPr/>
        </p:nvSpPr>
        <p:spPr bwMode="auto">
          <a:xfrm>
            <a:off x="4679950" y="4784725"/>
            <a:ext cx="963613"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20" name="Rectangle 31"/>
          <p:cNvSpPr>
            <a:spLocks noChangeArrowheads="1"/>
          </p:cNvSpPr>
          <p:nvPr/>
        </p:nvSpPr>
        <p:spPr bwMode="auto">
          <a:xfrm>
            <a:off x="5638800" y="4784725"/>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21" name="Rectangle 36"/>
          <p:cNvSpPr>
            <a:spLocks noChangeArrowheads="1"/>
          </p:cNvSpPr>
          <p:nvPr/>
        </p:nvSpPr>
        <p:spPr bwMode="auto">
          <a:xfrm>
            <a:off x="5646738" y="5634038"/>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22" name="TextBox 37"/>
          <p:cNvSpPr txBox="1">
            <a:spLocks noChangeArrowheads="1"/>
          </p:cNvSpPr>
          <p:nvPr/>
        </p:nvSpPr>
        <p:spPr bwMode="auto">
          <a:xfrm>
            <a:off x="1752600" y="2209800"/>
            <a:ext cx="1074738"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S :.01, VP:.1, </a:t>
            </a:r>
          </a:p>
          <a:p>
            <a:pPr eaLnBrk="1" hangingPunct="1"/>
            <a:r>
              <a:rPr lang="en-US" sz="1200" b="1">
                <a:latin typeface="Times New Roman" charset="0"/>
              </a:rPr>
              <a:t>Verb:.5 </a:t>
            </a:r>
          </a:p>
          <a:p>
            <a:pPr eaLnBrk="1" hangingPunct="1"/>
            <a:r>
              <a:rPr lang="en-US" sz="1200" b="1">
                <a:latin typeface="Times New Roman" charset="0"/>
              </a:rPr>
              <a:t>Nominal:.03</a:t>
            </a:r>
          </a:p>
          <a:p>
            <a:pPr eaLnBrk="1" hangingPunct="1"/>
            <a:r>
              <a:rPr lang="en-US" sz="1200" b="1">
                <a:latin typeface="Times New Roman" charset="0"/>
              </a:rPr>
              <a:t>Noun:.1</a:t>
            </a:r>
            <a:endParaRPr lang="en-US" sz="1400" b="1">
              <a:latin typeface="Times New Roman" charset="0"/>
            </a:endParaRPr>
          </a:p>
        </p:txBody>
      </p:sp>
      <p:sp>
        <p:nvSpPr>
          <p:cNvPr id="23" name="TextBox 38"/>
          <p:cNvSpPr txBox="1">
            <a:spLocks noChangeArrowheads="1"/>
          </p:cNvSpPr>
          <p:nvPr/>
        </p:nvSpPr>
        <p:spPr bwMode="auto">
          <a:xfrm>
            <a:off x="2763838" y="3594100"/>
            <a:ext cx="58261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Det:.6</a:t>
            </a:r>
          </a:p>
        </p:txBody>
      </p:sp>
      <p:sp>
        <p:nvSpPr>
          <p:cNvPr id="24" name="TextBox 39"/>
          <p:cNvSpPr txBox="1">
            <a:spLocks noChangeArrowheads="1"/>
          </p:cNvSpPr>
          <p:nvPr/>
        </p:nvSpPr>
        <p:spPr bwMode="auto">
          <a:xfrm>
            <a:off x="3697288" y="3975100"/>
            <a:ext cx="992187"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1200" b="1">
              <a:latin typeface="Times New Roman" charset="0"/>
            </a:endParaRPr>
          </a:p>
          <a:p>
            <a:pPr eaLnBrk="1" hangingPunct="1"/>
            <a:r>
              <a:rPr lang="en-US" sz="1200" b="1">
                <a:latin typeface="Times New Roman" charset="0"/>
              </a:rPr>
              <a:t>Nominal:.15</a:t>
            </a:r>
          </a:p>
          <a:p>
            <a:pPr eaLnBrk="1" hangingPunct="1"/>
            <a:r>
              <a:rPr lang="en-US" sz="1200" b="1">
                <a:latin typeface="Times New Roman" charset="0"/>
              </a:rPr>
              <a:t>Noun:.5</a:t>
            </a:r>
            <a:endParaRPr lang="en-US" sz="1400" b="1">
              <a:latin typeface="Times New Roman" charset="0"/>
            </a:endParaRPr>
          </a:p>
        </p:txBody>
      </p:sp>
      <p:sp>
        <p:nvSpPr>
          <p:cNvPr id="25" name="TextBox 28"/>
          <p:cNvSpPr txBox="1">
            <a:spLocks noChangeArrowheads="1"/>
          </p:cNvSpPr>
          <p:nvPr/>
        </p:nvSpPr>
        <p:spPr bwMode="auto">
          <a:xfrm>
            <a:off x="2806700" y="2735263"/>
            <a:ext cx="5270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None</a:t>
            </a:r>
          </a:p>
        </p:txBody>
      </p:sp>
      <p:sp>
        <p:nvSpPr>
          <p:cNvPr id="26" name="TextBox 29"/>
          <p:cNvSpPr txBox="1">
            <a:spLocks noChangeArrowheads="1"/>
          </p:cNvSpPr>
          <p:nvPr/>
        </p:nvSpPr>
        <p:spPr bwMode="auto">
          <a:xfrm>
            <a:off x="3657600" y="3200400"/>
            <a:ext cx="1017588"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1200" b="1">
              <a:latin typeface="Times New Roman" charset="0"/>
            </a:endParaRPr>
          </a:p>
          <a:p>
            <a:pPr eaLnBrk="1" hangingPunct="1"/>
            <a:r>
              <a:rPr lang="en-US" sz="1200" b="1">
                <a:latin typeface="Times New Roman" charset="0"/>
              </a:rPr>
              <a:t>NP:.6*.6*.15</a:t>
            </a:r>
          </a:p>
          <a:p>
            <a:pPr eaLnBrk="1" hangingPunct="1"/>
            <a:r>
              <a:rPr lang="en-US" sz="1200" b="1">
                <a:latin typeface="Times New Roman" charset="0"/>
              </a:rPr>
              <a:t>     =.054</a:t>
            </a:r>
          </a:p>
        </p:txBody>
      </p:sp>
      <p:sp>
        <p:nvSpPr>
          <p:cNvPr id="27" name="TextBox 25"/>
          <p:cNvSpPr txBox="1">
            <a:spLocks noChangeArrowheads="1"/>
          </p:cNvSpPr>
          <p:nvPr/>
        </p:nvSpPr>
        <p:spPr bwMode="auto">
          <a:xfrm>
            <a:off x="3617913" y="2667000"/>
            <a:ext cx="10953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VP:.5*.5*.054</a:t>
            </a:r>
          </a:p>
          <a:p>
            <a:pPr eaLnBrk="1" hangingPunct="1"/>
            <a:r>
              <a:rPr lang="en-US" sz="1200" b="1">
                <a:latin typeface="Times New Roman" charset="0"/>
              </a:rPr>
              <a:t>     =.0135</a:t>
            </a:r>
          </a:p>
        </p:txBody>
      </p:sp>
      <p:sp>
        <p:nvSpPr>
          <p:cNvPr id="28" name="TextBox 26"/>
          <p:cNvSpPr txBox="1">
            <a:spLocks noChangeArrowheads="1"/>
          </p:cNvSpPr>
          <p:nvPr/>
        </p:nvSpPr>
        <p:spPr bwMode="auto">
          <a:xfrm>
            <a:off x="3657600" y="2209800"/>
            <a:ext cx="10953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S:.05*.5*.054</a:t>
            </a:r>
          </a:p>
          <a:p>
            <a:pPr eaLnBrk="1" hangingPunct="1"/>
            <a:r>
              <a:rPr lang="en-US" sz="1200" b="1">
                <a:latin typeface="Times New Roman" charset="0"/>
              </a:rPr>
              <a:t>     =.00135</a:t>
            </a:r>
          </a:p>
        </p:txBody>
      </p:sp>
      <p:cxnSp>
        <p:nvCxnSpPr>
          <p:cNvPr id="29" name="Straight Arrow Connector 32"/>
          <p:cNvCxnSpPr>
            <a:cxnSpLocks noChangeShapeType="1"/>
          </p:cNvCxnSpPr>
          <p:nvPr/>
        </p:nvCxnSpPr>
        <p:spPr bwMode="auto">
          <a:xfrm rot="10800000" flipV="1">
            <a:off x="2362200" y="2286000"/>
            <a:ext cx="1371600" cy="2286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30" name="Straight Arrow Connector 34"/>
          <p:cNvCxnSpPr>
            <a:cxnSpLocks noChangeShapeType="1"/>
          </p:cNvCxnSpPr>
          <p:nvPr/>
        </p:nvCxnSpPr>
        <p:spPr bwMode="auto">
          <a:xfrm rot="5400000">
            <a:off x="3276600" y="2895600"/>
            <a:ext cx="1066800" cy="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31" name="TextBox 5"/>
          <p:cNvSpPr txBox="1">
            <a:spLocks noChangeArrowheads="1"/>
          </p:cNvSpPr>
          <p:nvPr/>
        </p:nvSpPr>
        <p:spPr bwMode="auto">
          <a:xfrm>
            <a:off x="1676400" y="1660525"/>
            <a:ext cx="513168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charset="0"/>
                <a:ea typeface="ＭＳ Ｐゴシック" charset="0"/>
              </a:defRPr>
            </a:lvl1pPr>
            <a:lvl2pPr marL="742950" indent="-285750" eaLnBrk="0" hangingPunct="0">
              <a:defRPr sz="2000" b="1">
                <a:solidFill>
                  <a:schemeClr val="tx1"/>
                </a:solidFill>
                <a:latin typeface="Times New Roman" charset="0"/>
                <a:ea typeface="ＭＳ Ｐゴシック" charset="0"/>
              </a:defRPr>
            </a:lvl2pPr>
            <a:lvl3pPr marL="1143000" indent="-228600" eaLnBrk="0" hangingPunct="0">
              <a:defRPr sz="2000" b="1">
                <a:solidFill>
                  <a:schemeClr val="tx1"/>
                </a:solidFill>
                <a:latin typeface="Times New Roman" charset="0"/>
                <a:ea typeface="ＭＳ Ｐゴシック" charset="0"/>
              </a:defRPr>
            </a:lvl3pPr>
            <a:lvl4pPr marL="1600200" indent="-228600" eaLnBrk="0" hangingPunct="0">
              <a:defRPr sz="2000" b="1">
                <a:solidFill>
                  <a:schemeClr val="tx1"/>
                </a:solidFill>
                <a:latin typeface="Times New Roman" charset="0"/>
                <a:ea typeface="ＭＳ Ｐゴシック" charset="0"/>
              </a:defRPr>
            </a:lvl4pPr>
            <a:lvl5pPr marL="2057400" indent="-228600" eaLnBrk="0" hangingPunct="0">
              <a:defRPr sz="20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b="1">
                <a:solidFill>
                  <a:schemeClr val="tx1"/>
                </a:solidFill>
                <a:latin typeface="Times New Roman" charset="0"/>
                <a:ea typeface="ＭＳ Ｐゴシック" charset="0"/>
              </a:defRPr>
            </a:lvl9pPr>
          </a:lstStyle>
          <a:p>
            <a:pPr eaLnBrk="1" hangingPunct="1"/>
            <a:r>
              <a:rPr lang="en-US" b="0" dirty="0">
                <a:latin typeface="Arial"/>
                <a:cs typeface="Arial"/>
              </a:rPr>
              <a:t>  Book       the        flight    through  Houston</a:t>
            </a:r>
          </a:p>
        </p:txBody>
      </p:sp>
    </p:spTree>
    <p:extLst>
      <p:ext uri="{BB962C8B-B14F-4D97-AF65-F5344CB8AC3E}">
        <p14:creationId xmlns:p14="http://schemas.microsoft.com/office/powerpoint/2010/main" val="5865690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2438400" y="4419600"/>
            <a:ext cx="2895600" cy="2462212"/>
          </a:xfrm>
          <a:prstGeom prst="rect">
            <a:avLst/>
          </a:prstGeom>
          <a:solidFill>
            <a:schemeClr val="bg1"/>
          </a:solidFill>
        </p:spPr>
        <p:txBody>
          <a:bodyPr wrap="square">
            <a:spAutoFit/>
          </a:bodyPr>
          <a:lstStyle/>
          <a:p>
            <a:r>
              <a:rPr lang="en-US" sz="1100" dirty="0"/>
              <a:t>Aux → does</a:t>
            </a:r>
          </a:p>
          <a:p>
            <a:r>
              <a:rPr lang="en-US" sz="1100" dirty="0"/>
              <a:t>             </a:t>
            </a:r>
            <a:r>
              <a:rPr lang="en-US" sz="1100" dirty="0" smtClean="0"/>
              <a:t>1.0</a:t>
            </a:r>
          </a:p>
          <a:p>
            <a:r>
              <a:rPr lang="en-US" sz="1100" dirty="0" err="1" smtClean="0"/>
              <a:t>Det</a:t>
            </a:r>
            <a:r>
              <a:rPr lang="en-US" sz="1100" dirty="0" smtClean="0"/>
              <a:t> </a:t>
            </a:r>
            <a:r>
              <a:rPr lang="en-US" sz="1100" dirty="0"/>
              <a:t>→ the | a   | that | this</a:t>
            </a:r>
          </a:p>
          <a:p>
            <a:r>
              <a:rPr lang="en-US" sz="1100" dirty="0"/>
              <a:t>            0.6  0.2  0.1    0.1</a:t>
            </a:r>
          </a:p>
          <a:p>
            <a:r>
              <a:rPr lang="en-US" sz="1100" dirty="0"/>
              <a:t>Pronoun → I    | he | she | me</a:t>
            </a:r>
          </a:p>
          <a:p>
            <a:r>
              <a:rPr lang="en-US" sz="1100" dirty="0"/>
              <a:t>                   0.5  0.1  0.1    </a:t>
            </a:r>
            <a:r>
              <a:rPr lang="en-US" sz="1100" dirty="0" smtClean="0"/>
              <a:t>0.3</a:t>
            </a:r>
          </a:p>
          <a:p>
            <a:r>
              <a:rPr lang="en-US" sz="1100" dirty="0"/>
              <a:t>Verb → book | include | prefer</a:t>
            </a:r>
          </a:p>
          <a:p>
            <a:r>
              <a:rPr lang="en-US" sz="1100" dirty="0"/>
              <a:t>               0.5      0.2        </a:t>
            </a:r>
            <a:r>
              <a:rPr lang="en-US" sz="1100" dirty="0" smtClean="0"/>
              <a:t>0.3</a:t>
            </a:r>
          </a:p>
          <a:p>
            <a:r>
              <a:rPr lang="en-US" sz="1100" dirty="0" smtClean="0"/>
              <a:t>Noun </a:t>
            </a:r>
            <a:r>
              <a:rPr lang="en-US" sz="1100" dirty="0"/>
              <a:t>→ book | flight | meal | money</a:t>
            </a:r>
          </a:p>
          <a:p>
            <a:r>
              <a:rPr lang="en-US" sz="1100" dirty="0"/>
              <a:t>                0.1     0.5      0.2     0.2</a:t>
            </a:r>
          </a:p>
          <a:p>
            <a:r>
              <a:rPr lang="en-US" sz="1100" dirty="0" smtClean="0"/>
              <a:t>Proper</a:t>
            </a:r>
            <a:r>
              <a:rPr lang="en-US" sz="1100" dirty="0"/>
              <a:t>-Noun → Houston | NWA</a:t>
            </a:r>
          </a:p>
          <a:p>
            <a:r>
              <a:rPr lang="en-US" sz="1100" dirty="0"/>
              <a:t>                              0.8         0.2</a:t>
            </a:r>
          </a:p>
          <a:p>
            <a:r>
              <a:rPr lang="en-US" sz="1100" dirty="0" smtClean="0"/>
              <a:t>Prep </a:t>
            </a:r>
            <a:r>
              <a:rPr lang="en-US" sz="1100" dirty="0"/>
              <a:t>→ from | to   | on | near | through</a:t>
            </a:r>
          </a:p>
          <a:p>
            <a:r>
              <a:rPr lang="en-US" sz="1100" dirty="0"/>
              <a:t>             0.25  0.25  0.1    0.2     0.2</a:t>
            </a:r>
          </a:p>
        </p:txBody>
      </p:sp>
      <p:grpSp>
        <p:nvGrpSpPr>
          <p:cNvPr id="35" name="Group 34"/>
          <p:cNvGrpSpPr/>
          <p:nvPr/>
        </p:nvGrpSpPr>
        <p:grpSpPr>
          <a:xfrm>
            <a:off x="76200" y="3352800"/>
            <a:ext cx="3998913" cy="3151121"/>
            <a:chOff x="228600" y="3352800"/>
            <a:chExt cx="3998913" cy="3151121"/>
          </a:xfrm>
        </p:grpSpPr>
        <p:sp>
          <p:nvSpPr>
            <p:cNvPr id="36" name="Text Box 4"/>
            <p:cNvSpPr txBox="1">
              <a:spLocks noChangeArrowheads="1"/>
            </p:cNvSpPr>
            <p:nvPr/>
          </p:nvSpPr>
          <p:spPr bwMode="auto">
            <a:xfrm>
              <a:off x="228600" y="3352800"/>
              <a:ext cx="3998913" cy="31511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lnSpc>
                  <a:spcPct val="90000"/>
                </a:lnSpc>
              </a:pPr>
              <a:r>
                <a:rPr lang="en-US" sz="1050" dirty="0">
                  <a:latin typeface="Arial"/>
                  <a:cs typeface="Arial"/>
                </a:rPr>
                <a:t>S → NP VP</a:t>
              </a:r>
            </a:p>
            <a:p>
              <a:pPr eaLnBrk="1" hangingPunct="1">
                <a:lnSpc>
                  <a:spcPct val="90000"/>
                </a:lnSpc>
              </a:pPr>
              <a:r>
                <a:rPr lang="en-US" sz="1050" dirty="0">
                  <a:latin typeface="Arial"/>
                  <a:cs typeface="Arial"/>
                </a:rPr>
                <a:t>S → X1 VP</a:t>
              </a:r>
            </a:p>
            <a:p>
              <a:pPr eaLnBrk="1" hangingPunct="1">
                <a:lnSpc>
                  <a:spcPct val="90000"/>
                </a:lnSpc>
              </a:pPr>
              <a:r>
                <a:rPr lang="en-US" sz="1050" dirty="0">
                  <a:latin typeface="Arial"/>
                  <a:cs typeface="Arial"/>
                </a:rPr>
                <a:t>X1 → Aux NP</a:t>
              </a:r>
            </a:p>
            <a:p>
              <a:pPr eaLnBrk="1" hangingPunct="1">
                <a:lnSpc>
                  <a:spcPct val="90000"/>
                </a:lnSpc>
              </a:pPr>
              <a:r>
                <a:rPr lang="en-US" sz="1050" dirty="0">
                  <a:latin typeface="Arial"/>
                  <a:cs typeface="Arial"/>
                </a:rPr>
                <a:t>S → book | include | prefer</a:t>
              </a:r>
            </a:p>
            <a:p>
              <a:pPr eaLnBrk="1" hangingPunct="1">
                <a:lnSpc>
                  <a:spcPct val="90000"/>
                </a:lnSpc>
              </a:pPr>
              <a:r>
                <a:rPr lang="en-US" sz="1050" dirty="0">
                  <a:latin typeface="Arial"/>
                  <a:cs typeface="Arial"/>
                </a:rPr>
                <a:t>          0.01     0.004    0.006</a:t>
              </a:r>
            </a:p>
            <a:p>
              <a:pPr eaLnBrk="1" hangingPunct="1">
                <a:lnSpc>
                  <a:spcPct val="90000"/>
                </a:lnSpc>
              </a:pPr>
              <a:r>
                <a:rPr lang="en-US" sz="1050" dirty="0">
                  <a:latin typeface="Arial"/>
                  <a:cs typeface="Arial"/>
                </a:rPr>
                <a:t>S → Verb NP</a:t>
              </a:r>
            </a:p>
            <a:p>
              <a:pPr eaLnBrk="1" hangingPunct="1">
                <a:lnSpc>
                  <a:spcPct val="90000"/>
                </a:lnSpc>
              </a:pPr>
              <a:r>
                <a:rPr lang="en-US" sz="1050" dirty="0">
                  <a:latin typeface="Arial"/>
                  <a:cs typeface="Arial"/>
                </a:rPr>
                <a:t>S → VP PP</a:t>
              </a:r>
            </a:p>
            <a:p>
              <a:pPr eaLnBrk="1" hangingPunct="1">
                <a:lnSpc>
                  <a:spcPct val="90000"/>
                </a:lnSpc>
              </a:pPr>
              <a:r>
                <a:rPr lang="en-US" sz="1050" dirty="0">
                  <a:latin typeface="Arial"/>
                  <a:cs typeface="Arial"/>
                </a:rPr>
                <a:t>NP →  I   |  he  |  she |  me</a:t>
              </a:r>
            </a:p>
            <a:p>
              <a:pPr eaLnBrk="1" hangingPunct="1">
                <a:lnSpc>
                  <a:spcPct val="90000"/>
                </a:lnSpc>
              </a:pPr>
              <a:r>
                <a:rPr lang="en-US" sz="1050" dirty="0">
                  <a:latin typeface="Arial"/>
                  <a:cs typeface="Arial"/>
                </a:rPr>
                <a:t>          0.1   0.02  0.02    0.06</a:t>
              </a:r>
            </a:p>
            <a:p>
              <a:pPr eaLnBrk="1" hangingPunct="1">
                <a:lnSpc>
                  <a:spcPct val="90000"/>
                </a:lnSpc>
              </a:pPr>
              <a:r>
                <a:rPr lang="en-US" sz="1050" dirty="0">
                  <a:latin typeface="Arial"/>
                  <a:cs typeface="Arial"/>
                </a:rPr>
                <a:t>NP → Houston | NWA</a:t>
              </a:r>
            </a:p>
            <a:p>
              <a:pPr eaLnBrk="1" hangingPunct="1">
                <a:lnSpc>
                  <a:spcPct val="90000"/>
                </a:lnSpc>
              </a:pPr>
              <a:r>
                <a:rPr lang="en-US" sz="1050" dirty="0">
                  <a:latin typeface="Arial"/>
                  <a:cs typeface="Arial"/>
                </a:rPr>
                <a:t>             0.16           .04</a:t>
              </a:r>
            </a:p>
            <a:p>
              <a:pPr eaLnBrk="1" hangingPunct="1">
                <a:lnSpc>
                  <a:spcPct val="90000"/>
                </a:lnSpc>
              </a:pPr>
              <a:r>
                <a:rPr lang="en-US" sz="1050" dirty="0">
                  <a:latin typeface="Arial"/>
                  <a:cs typeface="Arial"/>
                </a:rPr>
                <a:t>NP → </a:t>
              </a:r>
              <a:r>
                <a:rPr lang="en-US" sz="1050" dirty="0" err="1">
                  <a:latin typeface="Arial"/>
                  <a:cs typeface="Arial"/>
                </a:rPr>
                <a:t>Det</a:t>
              </a:r>
              <a:r>
                <a:rPr lang="en-US" sz="1050" dirty="0">
                  <a:latin typeface="Arial"/>
                  <a:cs typeface="Arial"/>
                </a:rPr>
                <a:t> Nominal</a:t>
              </a:r>
            </a:p>
            <a:p>
              <a:pPr eaLnBrk="1" hangingPunct="1">
                <a:lnSpc>
                  <a:spcPct val="90000"/>
                </a:lnSpc>
              </a:pPr>
              <a:r>
                <a:rPr lang="en-US" sz="1050" dirty="0">
                  <a:latin typeface="Arial"/>
                  <a:cs typeface="Arial"/>
                </a:rPr>
                <a:t>Nominal → book | flight | meal | money</a:t>
              </a:r>
            </a:p>
            <a:p>
              <a:pPr eaLnBrk="1" hangingPunct="1">
                <a:lnSpc>
                  <a:spcPct val="90000"/>
                </a:lnSpc>
              </a:pPr>
              <a:r>
                <a:rPr lang="en-US" sz="1050" dirty="0">
                  <a:latin typeface="Arial"/>
                  <a:cs typeface="Arial"/>
                </a:rPr>
                <a:t>                </a:t>
              </a:r>
              <a:r>
                <a:rPr lang="en-US" sz="1050" dirty="0" smtClean="0">
                  <a:latin typeface="Arial"/>
                  <a:cs typeface="Arial"/>
                </a:rPr>
                <a:t>    </a:t>
              </a:r>
              <a:r>
                <a:rPr lang="en-US" sz="1050" dirty="0">
                  <a:latin typeface="Arial"/>
                  <a:cs typeface="Arial"/>
                </a:rPr>
                <a:t>0.03    0.15   0.06     0.06</a:t>
              </a:r>
            </a:p>
            <a:p>
              <a:pPr eaLnBrk="1" hangingPunct="1">
                <a:lnSpc>
                  <a:spcPct val="90000"/>
                </a:lnSpc>
              </a:pPr>
              <a:r>
                <a:rPr lang="en-US" sz="1050" dirty="0">
                  <a:latin typeface="Arial"/>
                  <a:cs typeface="Arial"/>
                </a:rPr>
                <a:t>Nominal → Nominal Noun</a:t>
              </a:r>
            </a:p>
            <a:p>
              <a:pPr eaLnBrk="1" hangingPunct="1">
                <a:lnSpc>
                  <a:spcPct val="90000"/>
                </a:lnSpc>
              </a:pPr>
              <a:r>
                <a:rPr lang="en-US" sz="1050" dirty="0">
                  <a:latin typeface="Arial"/>
                  <a:cs typeface="Arial"/>
                </a:rPr>
                <a:t>Nominal → Nominal PP</a:t>
              </a:r>
            </a:p>
            <a:p>
              <a:pPr eaLnBrk="1" hangingPunct="1">
                <a:lnSpc>
                  <a:spcPct val="90000"/>
                </a:lnSpc>
              </a:pPr>
              <a:r>
                <a:rPr lang="en-US" sz="1050" dirty="0">
                  <a:latin typeface="Arial"/>
                  <a:cs typeface="Arial"/>
                </a:rPr>
                <a:t>VP → book | include | prefer</a:t>
              </a:r>
            </a:p>
            <a:p>
              <a:pPr eaLnBrk="1" hangingPunct="1">
                <a:lnSpc>
                  <a:spcPct val="90000"/>
                </a:lnSpc>
              </a:pPr>
              <a:r>
                <a:rPr lang="en-US" sz="1050" dirty="0">
                  <a:latin typeface="Arial"/>
                  <a:cs typeface="Arial"/>
                </a:rPr>
                <a:t>             0.1      0.04        0.06</a:t>
              </a:r>
            </a:p>
            <a:p>
              <a:pPr eaLnBrk="1" hangingPunct="1">
                <a:lnSpc>
                  <a:spcPct val="90000"/>
                </a:lnSpc>
              </a:pPr>
              <a:r>
                <a:rPr lang="en-US" sz="1050" dirty="0">
                  <a:latin typeface="Arial"/>
                  <a:cs typeface="Arial"/>
                </a:rPr>
                <a:t>VP → Verb NP</a:t>
              </a:r>
            </a:p>
            <a:p>
              <a:pPr eaLnBrk="1" hangingPunct="1">
                <a:lnSpc>
                  <a:spcPct val="90000"/>
                </a:lnSpc>
              </a:pPr>
              <a:r>
                <a:rPr lang="en-US" sz="1050" dirty="0">
                  <a:latin typeface="Arial"/>
                  <a:cs typeface="Arial"/>
                </a:rPr>
                <a:t>VP → VP PP</a:t>
              </a:r>
            </a:p>
            <a:p>
              <a:pPr eaLnBrk="1" hangingPunct="1">
                <a:lnSpc>
                  <a:spcPct val="90000"/>
                </a:lnSpc>
              </a:pPr>
              <a:r>
                <a:rPr lang="en-US" sz="1050" dirty="0">
                  <a:latin typeface="Arial"/>
                  <a:cs typeface="Arial"/>
                </a:rPr>
                <a:t>PP → Prep NP</a:t>
              </a:r>
            </a:p>
          </p:txBody>
        </p:sp>
        <p:sp>
          <p:nvSpPr>
            <p:cNvPr id="37" name="Text Box 4"/>
            <p:cNvSpPr txBox="1">
              <a:spLocks noChangeArrowheads="1"/>
            </p:cNvSpPr>
            <p:nvPr/>
          </p:nvSpPr>
          <p:spPr bwMode="auto">
            <a:xfrm>
              <a:off x="1828800" y="3352800"/>
              <a:ext cx="838200" cy="31511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lnSpc>
                  <a:spcPct val="90000"/>
                </a:lnSpc>
              </a:pPr>
              <a:r>
                <a:rPr lang="en-US" sz="1050" dirty="0">
                  <a:cs typeface="Times New Roman" charset="0"/>
                </a:rPr>
                <a:t>0.8</a:t>
              </a:r>
            </a:p>
            <a:p>
              <a:pPr eaLnBrk="1" hangingPunct="1">
                <a:lnSpc>
                  <a:spcPct val="90000"/>
                </a:lnSpc>
              </a:pPr>
              <a:r>
                <a:rPr lang="en-US" sz="1050" dirty="0"/>
                <a:t>0.1</a:t>
              </a:r>
            </a:p>
            <a:p>
              <a:pPr eaLnBrk="1" hangingPunct="1">
                <a:lnSpc>
                  <a:spcPct val="90000"/>
                </a:lnSpc>
              </a:pPr>
              <a:r>
                <a:rPr lang="en-US" sz="1050" dirty="0"/>
                <a:t>1.0</a:t>
              </a:r>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a:t>0.05</a:t>
              </a:r>
            </a:p>
            <a:p>
              <a:pPr eaLnBrk="1" hangingPunct="1">
                <a:lnSpc>
                  <a:spcPct val="90000"/>
                </a:lnSpc>
              </a:pPr>
              <a:r>
                <a:rPr lang="en-US" sz="1050" dirty="0"/>
                <a:t>0.03</a:t>
              </a:r>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smtClean="0"/>
                <a:t>0.6</a:t>
              </a:r>
              <a:endParaRPr lang="en-US" sz="1050" dirty="0"/>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a:t>0.2</a:t>
              </a:r>
            </a:p>
            <a:p>
              <a:pPr eaLnBrk="1" hangingPunct="1">
                <a:lnSpc>
                  <a:spcPct val="90000"/>
                </a:lnSpc>
              </a:pPr>
              <a:r>
                <a:rPr lang="en-US" sz="1050" dirty="0"/>
                <a:t>0.5</a:t>
              </a:r>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a:t>0.5</a:t>
              </a:r>
            </a:p>
            <a:p>
              <a:pPr eaLnBrk="1" hangingPunct="1">
                <a:lnSpc>
                  <a:spcPct val="90000"/>
                </a:lnSpc>
              </a:pPr>
              <a:r>
                <a:rPr lang="en-US" sz="1050" dirty="0"/>
                <a:t>0.3</a:t>
              </a:r>
            </a:p>
            <a:p>
              <a:pPr eaLnBrk="1" hangingPunct="1">
                <a:lnSpc>
                  <a:spcPct val="90000"/>
                </a:lnSpc>
              </a:pPr>
              <a:r>
                <a:rPr lang="en-US" sz="1050" dirty="0"/>
                <a:t>1.0</a:t>
              </a:r>
            </a:p>
          </p:txBody>
        </p:sp>
      </p:grpSp>
      <p:sp>
        <p:nvSpPr>
          <p:cNvPr id="3" name="Title 2"/>
          <p:cNvSpPr>
            <a:spLocks noGrp="1"/>
          </p:cNvSpPr>
          <p:nvPr>
            <p:ph type="title"/>
          </p:nvPr>
        </p:nvSpPr>
        <p:spPr/>
        <p:txBody>
          <a:bodyPr/>
          <a:lstStyle/>
          <a:p>
            <a:pPr algn="l"/>
            <a:r>
              <a:rPr lang="en-US" sz="4000" dirty="0" smtClean="0"/>
              <a:t>Probabilistic CYK Parsing</a:t>
            </a:r>
            <a:endParaRPr lang="en-US" sz="4000" dirty="0"/>
          </a:p>
        </p:txBody>
      </p:sp>
      <p:sp>
        <p:nvSpPr>
          <p:cNvPr id="4" name="Content Placeholder 3"/>
          <p:cNvSpPr>
            <a:spLocks noGrp="1"/>
          </p:cNvSpPr>
          <p:nvPr>
            <p:ph idx="1"/>
          </p:nvPr>
        </p:nvSpPr>
        <p:spPr>
          <a:xfrm>
            <a:off x="8458200" y="4953000"/>
            <a:ext cx="433388" cy="1428750"/>
          </a:xfrm>
        </p:spPr>
        <p:txBody>
          <a:bodyPr/>
          <a:lstStyle/>
          <a:p>
            <a:endParaRPr lang="en-US" dirty="0"/>
          </a:p>
        </p:txBody>
      </p:sp>
      <p:sp>
        <p:nvSpPr>
          <p:cNvPr id="8" name="Rectangle 11"/>
          <p:cNvSpPr>
            <a:spLocks noChangeArrowheads="1"/>
          </p:cNvSpPr>
          <p:nvPr/>
        </p:nvSpPr>
        <p:spPr bwMode="auto">
          <a:xfrm>
            <a:off x="1781175"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9" name="Rectangle 12"/>
          <p:cNvSpPr>
            <a:spLocks noChangeArrowheads="1"/>
          </p:cNvSpPr>
          <p:nvPr/>
        </p:nvSpPr>
        <p:spPr bwMode="auto">
          <a:xfrm>
            <a:off x="2738438" y="2233613"/>
            <a:ext cx="963612"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0" name="Rectangle 13"/>
          <p:cNvSpPr>
            <a:spLocks noChangeArrowheads="1"/>
          </p:cNvSpPr>
          <p:nvPr/>
        </p:nvSpPr>
        <p:spPr bwMode="auto">
          <a:xfrm>
            <a:off x="3697288" y="2233613"/>
            <a:ext cx="963612"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1" name="Rectangle 14"/>
          <p:cNvSpPr>
            <a:spLocks noChangeArrowheads="1"/>
          </p:cNvSpPr>
          <p:nvPr/>
        </p:nvSpPr>
        <p:spPr bwMode="auto">
          <a:xfrm>
            <a:off x="4656138"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2" name="Rectangle 15"/>
          <p:cNvSpPr>
            <a:spLocks noChangeArrowheads="1"/>
          </p:cNvSpPr>
          <p:nvPr/>
        </p:nvSpPr>
        <p:spPr bwMode="auto">
          <a:xfrm>
            <a:off x="5614988"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3" name="Rectangle 18"/>
          <p:cNvSpPr>
            <a:spLocks noChangeArrowheads="1"/>
          </p:cNvSpPr>
          <p:nvPr/>
        </p:nvSpPr>
        <p:spPr bwMode="auto">
          <a:xfrm>
            <a:off x="2747963"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4" name="Rectangle 20"/>
          <p:cNvSpPr>
            <a:spLocks noChangeArrowheads="1"/>
          </p:cNvSpPr>
          <p:nvPr/>
        </p:nvSpPr>
        <p:spPr bwMode="auto">
          <a:xfrm>
            <a:off x="4664075"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5" name="Rectangle 21"/>
          <p:cNvSpPr>
            <a:spLocks noChangeArrowheads="1"/>
          </p:cNvSpPr>
          <p:nvPr/>
        </p:nvSpPr>
        <p:spPr bwMode="auto">
          <a:xfrm>
            <a:off x="5622925"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6" name="Rectangle 24"/>
          <p:cNvSpPr>
            <a:spLocks noChangeArrowheads="1"/>
          </p:cNvSpPr>
          <p:nvPr/>
        </p:nvSpPr>
        <p:spPr bwMode="auto">
          <a:xfrm>
            <a:off x="3713163" y="3933825"/>
            <a:ext cx="963612"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7" name="Rectangle 25"/>
          <p:cNvSpPr>
            <a:spLocks noChangeArrowheads="1"/>
          </p:cNvSpPr>
          <p:nvPr/>
        </p:nvSpPr>
        <p:spPr bwMode="auto">
          <a:xfrm>
            <a:off x="4672013" y="3933825"/>
            <a:ext cx="962025"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8" name="Rectangle 26"/>
          <p:cNvSpPr>
            <a:spLocks noChangeArrowheads="1"/>
          </p:cNvSpPr>
          <p:nvPr/>
        </p:nvSpPr>
        <p:spPr bwMode="auto">
          <a:xfrm>
            <a:off x="5630863" y="3933825"/>
            <a:ext cx="962025"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9" name="Rectangle 30"/>
          <p:cNvSpPr>
            <a:spLocks noChangeArrowheads="1"/>
          </p:cNvSpPr>
          <p:nvPr/>
        </p:nvSpPr>
        <p:spPr bwMode="auto">
          <a:xfrm>
            <a:off x="4679950" y="4784725"/>
            <a:ext cx="963613"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20" name="Rectangle 31"/>
          <p:cNvSpPr>
            <a:spLocks noChangeArrowheads="1"/>
          </p:cNvSpPr>
          <p:nvPr/>
        </p:nvSpPr>
        <p:spPr bwMode="auto">
          <a:xfrm>
            <a:off x="5638800" y="4784725"/>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21" name="Rectangle 36"/>
          <p:cNvSpPr>
            <a:spLocks noChangeArrowheads="1"/>
          </p:cNvSpPr>
          <p:nvPr/>
        </p:nvSpPr>
        <p:spPr bwMode="auto">
          <a:xfrm>
            <a:off x="5646738" y="5634038"/>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22" name="TextBox 37"/>
          <p:cNvSpPr txBox="1">
            <a:spLocks noChangeArrowheads="1"/>
          </p:cNvSpPr>
          <p:nvPr/>
        </p:nvSpPr>
        <p:spPr bwMode="auto">
          <a:xfrm>
            <a:off x="1752600" y="2209800"/>
            <a:ext cx="1074738"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S :.01, VP:.1, </a:t>
            </a:r>
          </a:p>
          <a:p>
            <a:pPr eaLnBrk="1" hangingPunct="1"/>
            <a:r>
              <a:rPr lang="en-US" sz="1200" b="1">
                <a:latin typeface="Times New Roman" charset="0"/>
              </a:rPr>
              <a:t>Verb:.5 </a:t>
            </a:r>
          </a:p>
          <a:p>
            <a:pPr eaLnBrk="1" hangingPunct="1"/>
            <a:r>
              <a:rPr lang="en-US" sz="1200" b="1">
                <a:latin typeface="Times New Roman" charset="0"/>
              </a:rPr>
              <a:t>Nominal:.03</a:t>
            </a:r>
          </a:p>
          <a:p>
            <a:pPr eaLnBrk="1" hangingPunct="1"/>
            <a:r>
              <a:rPr lang="en-US" sz="1200" b="1">
                <a:latin typeface="Times New Roman" charset="0"/>
              </a:rPr>
              <a:t>Noun:.1</a:t>
            </a:r>
            <a:endParaRPr lang="en-US" sz="1400" b="1">
              <a:latin typeface="Times New Roman" charset="0"/>
            </a:endParaRPr>
          </a:p>
        </p:txBody>
      </p:sp>
      <p:sp>
        <p:nvSpPr>
          <p:cNvPr id="23" name="TextBox 38"/>
          <p:cNvSpPr txBox="1">
            <a:spLocks noChangeArrowheads="1"/>
          </p:cNvSpPr>
          <p:nvPr/>
        </p:nvSpPr>
        <p:spPr bwMode="auto">
          <a:xfrm>
            <a:off x="2763838" y="3594100"/>
            <a:ext cx="58261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Det:.6</a:t>
            </a:r>
          </a:p>
        </p:txBody>
      </p:sp>
      <p:sp>
        <p:nvSpPr>
          <p:cNvPr id="24" name="TextBox 39"/>
          <p:cNvSpPr txBox="1">
            <a:spLocks noChangeArrowheads="1"/>
          </p:cNvSpPr>
          <p:nvPr/>
        </p:nvSpPr>
        <p:spPr bwMode="auto">
          <a:xfrm>
            <a:off x="3697288" y="3975100"/>
            <a:ext cx="992187"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1200" b="1">
              <a:latin typeface="Times New Roman" charset="0"/>
            </a:endParaRPr>
          </a:p>
          <a:p>
            <a:pPr eaLnBrk="1" hangingPunct="1"/>
            <a:r>
              <a:rPr lang="en-US" sz="1200" b="1">
                <a:latin typeface="Times New Roman" charset="0"/>
              </a:rPr>
              <a:t>Nominal:.15</a:t>
            </a:r>
          </a:p>
          <a:p>
            <a:pPr eaLnBrk="1" hangingPunct="1"/>
            <a:r>
              <a:rPr lang="en-US" sz="1200" b="1">
                <a:latin typeface="Times New Roman" charset="0"/>
              </a:rPr>
              <a:t>Noun:.5</a:t>
            </a:r>
            <a:endParaRPr lang="en-US" sz="1400" b="1">
              <a:latin typeface="Times New Roman" charset="0"/>
            </a:endParaRPr>
          </a:p>
        </p:txBody>
      </p:sp>
      <p:sp>
        <p:nvSpPr>
          <p:cNvPr id="25" name="TextBox 28"/>
          <p:cNvSpPr txBox="1">
            <a:spLocks noChangeArrowheads="1"/>
          </p:cNvSpPr>
          <p:nvPr/>
        </p:nvSpPr>
        <p:spPr bwMode="auto">
          <a:xfrm>
            <a:off x="2806700" y="2735263"/>
            <a:ext cx="5270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None</a:t>
            </a:r>
          </a:p>
        </p:txBody>
      </p:sp>
      <p:sp>
        <p:nvSpPr>
          <p:cNvPr id="26" name="TextBox 29"/>
          <p:cNvSpPr txBox="1">
            <a:spLocks noChangeArrowheads="1"/>
          </p:cNvSpPr>
          <p:nvPr/>
        </p:nvSpPr>
        <p:spPr bwMode="auto">
          <a:xfrm>
            <a:off x="3657600" y="3200400"/>
            <a:ext cx="1017588"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1200" b="1">
              <a:latin typeface="Times New Roman" charset="0"/>
            </a:endParaRPr>
          </a:p>
          <a:p>
            <a:pPr eaLnBrk="1" hangingPunct="1"/>
            <a:r>
              <a:rPr lang="en-US" sz="1200" b="1">
                <a:latin typeface="Times New Roman" charset="0"/>
              </a:rPr>
              <a:t>NP:.6*.6*.15</a:t>
            </a:r>
          </a:p>
          <a:p>
            <a:pPr eaLnBrk="1" hangingPunct="1"/>
            <a:r>
              <a:rPr lang="en-US" sz="1200" b="1">
                <a:latin typeface="Times New Roman" charset="0"/>
              </a:rPr>
              <a:t>     =.054</a:t>
            </a:r>
          </a:p>
        </p:txBody>
      </p:sp>
      <p:sp>
        <p:nvSpPr>
          <p:cNvPr id="27" name="TextBox 25"/>
          <p:cNvSpPr txBox="1">
            <a:spLocks noChangeArrowheads="1"/>
          </p:cNvSpPr>
          <p:nvPr/>
        </p:nvSpPr>
        <p:spPr bwMode="auto">
          <a:xfrm>
            <a:off x="3617913" y="2667000"/>
            <a:ext cx="10953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VP:.5*.5*.054</a:t>
            </a:r>
          </a:p>
          <a:p>
            <a:pPr eaLnBrk="1" hangingPunct="1"/>
            <a:r>
              <a:rPr lang="en-US" sz="1200" b="1">
                <a:latin typeface="Times New Roman" charset="0"/>
              </a:rPr>
              <a:t>     =.0135</a:t>
            </a:r>
          </a:p>
        </p:txBody>
      </p:sp>
      <p:sp>
        <p:nvSpPr>
          <p:cNvPr id="28" name="TextBox 26"/>
          <p:cNvSpPr txBox="1">
            <a:spLocks noChangeArrowheads="1"/>
          </p:cNvSpPr>
          <p:nvPr/>
        </p:nvSpPr>
        <p:spPr bwMode="auto">
          <a:xfrm>
            <a:off x="3657600" y="2209800"/>
            <a:ext cx="10953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S:.05*.5*.054</a:t>
            </a:r>
          </a:p>
          <a:p>
            <a:pPr eaLnBrk="1" hangingPunct="1"/>
            <a:r>
              <a:rPr lang="en-US" sz="1200" b="1">
                <a:latin typeface="Times New Roman" charset="0"/>
              </a:rPr>
              <a:t>     =.00135</a:t>
            </a:r>
          </a:p>
        </p:txBody>
      </p:sp>
      <p:sp>
        <p:nvSpPr>
          <p:cNvPr id="29" name="TextBox 28"/>
          <p:cNvSpPr txBox="1">
            <a:spLocks noChangeArrowheads="1"/>
          </p:cNvSpPr>
          <p:nvPr/>
        </p:nvSpPr>
        <p:spPr bwMode="auto">
          <a:xfrm>
            <a:off x="4716463" y="4367213"/>
            <a:ext cx="525462" cy="277812"/>
          </a:xfrm>
          <a:prstGeom prst="rect">
            <a:avLst/>
          </a:prstGeom>
          <a:noFill/>
          <a:ln w="9525">
            <a:noFill/>
            <a:miter lim="800000"/>
            <a:headEnd/>
            <a:tailEnd/>
          </a:ln>
        </p:spPr>
        <p:txBody>
          <a:bodyPr wrap="none">
            <a:spAutoFit/>
          </a:bodyPr>
          <a:lstStyle/>
          <a:p>
            <a:pPr>
              <a:defRPr/>
            </a:pPr>
            <a:r>
              <a:rPr lang="en-US" sz="1200" b="1" dirty="0">
                <a:latin typeface="+mj-lt"/>
                <a:ea typeface="+mn-ea"/>
              </a:rPr>
              <a:t>None</a:t>
            </a:r>
          </a:p>
        </p:txBody>
      </p:sp>
      <p:sp>
        <p:nvSpPr>
          <p:cNvPr id="30" name="TextBox 29"/>
          <p:cNvSpPr txBox="1">
            <a:spLocks noChangeArrowheads="1"/>
          </p:cNvSpPr>
          <p:nvPr/>
        </p:nvSpPr>
        <p:spPr bwMode="auto">
          <a:xfrm>
            <a:off x="4687888" y="3521075"/>
            <a:ext cx="527050" cy="277813"/>
          </a:xfrm>
          <a:prstGeom prst="rect">
            <a:avLst/>
          </a:prstGeom>
          <a:noFill/>
          <a:ln w="9525">
            <a:noFill/>
            <a:miter lim="800000"/>
            <a:headEnd/>
            <a:tailEnd/>
          </a:ln>
        </p:spPr>
        <p:txBody>
          <a:bodyPr wrap="none">
            <a:spAutoFit/>
          </a:bodyPr>
          <a:lstStyle/>
          <a:p>
            <a:pPr>
              <a:defRPr/>
            </a:pPr>
            <a:r>
              <a:rPr lang="en-US" sz="1200" b="1" dirty="0">
                <a:latin typeface="+mj-lt"/>
                <a:ea typeface="+mn-ea"/>
              </a:rPr>
              <a:t>None</a:t>
            </a:r>
          </a:p>
        </p:txBody>
      </p:sp>
      <p:sp>
        <p:nvSpPr>
          <p:cNvPr id="31" name="TextBox 30"/>
          <p:cNvSpPr txBox="1">
            <a:spLocks noChangeArrowheads="1"/>
          </p:cNvSpPr>
          <p:nvPr/>
        </p:nvSpPr>
        <p:spPr bwMode="auto">
          <a:xfrm>
            <a:off x="4660900" y="2674938"/>
            <a:ext cx="525463" cy="277812"/>
          </a:xfrm>
          <a:prstGeom prst="rect">
            <a:avLst/>
          </a:prstGeom>
          <a:noFill/>
          <a:ln w="9525">
            <a:noFill/>
            <a:miter lim="800000"/>
            <a:headEnd/>
            <a:tailEnd/>
          </a:ln>
        </p:spPr>
        <p:txBody>
          <a:bodyPr wrap="none">
            <a:spAutoFit/>
          </a:bodyPr>
          <a:lstStyle/>
          <a:p>
            <a:pPr>
              <a:defRPr/>
            </a:pPr>
            <a:r>
              <a:rPr lang="en-US" sz="1200" b="1" dirty="0">
                <a:latin typeface="+mj-lt"/>
                <a:ea typeface="+mn-ea"/>
              </a:rPr>
              <a:t>None</a:t>
            </a:r>
          </a:p>
        </p:txBody>
      </p:sp>
      <p:sp>
        <p:nvSpPr>
          <p:cNvPr id="32" name="TextBox 31"/>
          <p:cNvSpPr txBox="1">
            <a:spLocks noChangeArrowheads="1"/>
          </p:cNvSpPr>
          <p:nvPr/>
        </p:nvSpPr>
        <p:spPr bwMode="auto">
          <a:xfrm>
            <a:off x="4611688" y="5029200"/>
            <a:ext cx="666750" cy="276225"/>
          </a:xfrm>
          <a:prstGeom prst="rect">
            <a:avLst/>
          </a:prstGeom>
          <a:noFill/>
          <a:ln w="9525">
            <a:noFill/>
            <a:miter lim="800000"/>
            <a:headEnd/>
            <a:tailEnd/>
          </a:ln>
        </p:spPr>
        <p:txBody>
          <a:bodyPr wrap="none">
            <a:spAutoFit/>
          </a:bodyPr>
          <a:lstStyle/>
          <a:p>
            <a:pPr>
              <a:defRPr/>
            </a:pPr>
            <a:r>
              <a:rPr lang="en-US" sz="1200" b="1" dirty="0">
                <a:latin typeface="+mj-lt"/>
                <a:ea typeface="+mn-ea"/>
              </a:rPr>
              <a:t>Prep:.2</a:t>
            </a:r>
          </a:p>
        </p:txBody>
      </p:sp>
      <p:sp>
        <p:nvSpPr>
          <p:cNvPr id="33" name="TextBox 5"/>
          <p:cNvSpPr txBox="1">
            <a:spLocks noChangeArrowheads="1"/>
          </p:cNvSpPr>
          <p:nvPr/>
        </p:nvSpPr>
        <p:spPr bwMode="auto">
          <a:xfrm>
            <a:off x="1676400" y="1660525"/>
            <a:ext cx="513168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charset="0"/>
                <a:ea typeface="ＭＳ Ｐゴシック" charset="0"/>
              </a:defRPr>
            </a:lvl1pPr>
            <a:lvl2pPr marL="742950" indent="-285750" eaLnBrk="0" hangingPunct="0">
              <a:defRPr sz="2000" b="1">
                <a:solidFill>
                  <a:schemeClr val="tx1"/>
                </a:solidFill>
                <a:latin typeface="Times New Roman" charset="0"/>
                <a:ea typeface="ＭＳ Ｐゴシック" charset="0"/>
              </a:defRPr>
            </a:lvl2pPr>
            <a:lvl3pPr marL="1143000" indent="-228600" eaLnBrk="0" hangingPunct="0">
              <a:defRPr sz="2000" b="1">
                <a:solidFill>
                  <a:schemeClr val="tx1"/>
                </a:solidFill>
                <a:latin typeface="Times New Roman" charset="0"/>
                <a:ea typeface="ＭＳ Ｐゴシック" charset="0"/>
              </a:defRPr>
            </a:lvl3pPr>
            <a:lvl4pPr marL="1600200" indent="-228600" eaLnBrk="0" hangingPunct="0">
              <a:defRPr sz="2000" b="1">
                <a:solidFill>
                  <a:schemeClr val="tx1"/>
                </a:solidFill>
                <a:latin typeface="Times New Roman" charset="0"/>
                <a:ea typeface="ＭＳ Ｐゴシック" charset="0"/>
              </a:defRPr>
            </a:lvl4pPr>
            <a:lvl5pPr marL="2057400" indent="-228600" eaLnBrk="0" hangingPunct="0">
              <a:defRPr sz="20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b="1">
                <a:solidFill>
                  <a:schemeClr val="tx1"/>
                </a:solidFill>
                <a:latin typeface="Times New Roman" charset="0"/>
                <a:ea typeface="ＭＳ Ｐゴシック" charset="0"/>
              </a:defRPr>
            </a:lvl9pPr>
          </a:lstStyle>
          <a:p>
            <a:pPr eaLnBrk="1" hangingPunct="1"/>
            <a:r>
              <a:rPr lang="en-US" b="0" dirty="0">
                <a:latin typeface="Arial"/>
                <a:cs typeface="Arial"/>
              </a:rPr>
              <a:t>  Book       the        flight    through  Houston</a:t>
            </a:r>
          </a:p>
        </p:txBody>
      </p:sp>
    </p:spTree>
    <p:extLst>
      <p:ext uri="{BB962C8B-B14F-4D97-AF65-F5344CB8AC3E}">
        <p14:creationId xmlns:p14="http://schemas.microsoft.com/office/powerpoint/2010/main" val="151635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2438400" y="4419600"/>
            <a:ext cx="2895600" cy="2462212"/>
          </a:xfrm>
          <a:prstGeom prst="rect">
            <a:avLst/>
          </a:prstGeom>
          <a:solidFill>
            <a:schemeClr val="bg1"/>
          </a:solidFill>
        </p:spPr>
        <p:txBody>
          <a:bodyPr wrap="square">
            <a:spAutoFit/>
          </a:bodyPr>
          <a:lstStyle/>
          <a:p>
            <a:r>
              <a:rPr lang="en-US" sz="1100" dirty="0"/>
              <a:t>Aux → does</a:t>
            </a:r>
          </a:p>
          <a:p>
            <a:r>
              <a:rPr lang="en-US" sz="1100" dirty="0"/>
              <a:t>             </a:t>
            </a:r>
            <a:r>
              <a:rPr lang="en-US" sz="1100" dirty="0" smtClean="0"/>
              <a:t>1.0</a:t>
            </a:r>
          </a:p>
          <a:p>
            <a:r>
              <a:rPr lang="en-US" sz="1100" dirty="0" err="1" smtClean="0"/>
              <a:t>Det</a:t>
            </a:r>
            <a:r>
              <a:rPr lang="en-US" sz="1100" dirty="0" smtClean="0"/>
              <a:t> </a:t>
            </a:r>
            <a:r>
              <a:rPr lang="en-US" sz="1100" dirty="0"/>
              <a:t>→ the | a   | that | this</a:t>
            </a:r>
          </a:p>
          <a:p>
            <a:r>
              <a:rPr lang="en-US" sz="1100" dirty="0"/>
              <a:t>            0.6  0.2  0.1    0.1</a:t>
            </a:r>
          </a:p>
          <a:p>
            <a:r>
              <a:rPr lang="en-US" sz="1100" dirty="0"/>
              <a:t>Pronoun → I    | he | she | me</a:t>
            </a:r>
          </a:p>
          <a:p>
            <a:r>
              <a:rPr lang="en-US" sz="1100" dirty="0"/>
              <a:t>                   0.5  0.1  0.1    </a:t>
            </a:r>
            <a:r>
              <a:rPr lang="en-US" sz="1100" dirty="0" smtClean="0"/>
              <a:t>0.3</a:t>
            </a:r>
          </a:p>
          <a:p>
            <a:r>
              <a:rPr lang="en-US" sz="1100" dirty="0"/>
              <a:t>Verb → book | include | prefer</a:t>
            </a:r>
          </a:p>
          <a:p>
            <a:r>
              <a:rPr lang="en-US" sz="1100" dirty="0"/>
              <a:t>               0.5      0.2        </a:t>
            </a:r>
            <a:r>
              <a:rPr lang="en-US" sz="1100" dirty="0" smtClean="0"/>
              <a:t>0.3</a:t>
            </a:r>
          </a:p>
          <a:p>
            <a:r>
              <a:rPr lang="en-US" sz="1100" dirty="0" smtClean="0"/>
              <a:t>Noun </a:t>
            </a:r>
            <a:r>
              <a:rPr lang="en-US" sz="1100" dirty="0"/>
              <a:t>→ book | flight | meal | money</a:t>
            </a:r>
          </a:p>
          <a:p>
            <a:r>
              <a:rPr lang="en-US" sz="1100" dirty="0"/>
              <a:t>                0.1     0.5      0.2     0.2</a:t>
            </a:r>
          </a:p>
          <a:p>
            <a:r>
              <a:rPr lang="en-US" sz="1100" dirty="0" smtClean="0"/>
              <a:t>Proper</a:t>
            </a:r>
            <a:r>
              <a:rPr lang="en-US" sz="1100" dirty="0"/>
              <a:t>-Noun → Houston | NWA</a:t>
            </a:r>
          </a:p>
          <a:p>
            <a:r>
              <a:rPr lang="en-US" sz="1100" dirty="0"/>
              <a:t>                              0.8         0.2</a:t>
            </a:r>
          </a:p>
          <a:p>
            <a:r>
              <a:rPr lang="en-US" sz="1100" dirty="0" smtClean="0"/>
              <a:t>Prep </a:t>
            </a:r>
            <a:r>
              <a:rPr lang="en-US" sz="1100" dirty="0"/>
              <a:t>→ from | to   | on | near | through</a:t>
            </a:r>
          </a:p>
          <a:p>
            <a:r>
              <a:rPr lang="en-US" sz="1100" dirty="0"/>
              <a:t>             0.25  0.25  0.1    0.2     0.2</a:t>
            </a:r>
          </a:p>
        </p:txBody>
      </p:sp>
      <p:grpSp>
        <p:nvGrpSpPr>
          <p:cNvPr id="39" name="Group 38"/>
          <p:cNvGrpSpPr/>
          <p:nvPr/>
        </p:nvGrpSpPr>
        <p:grpSpPr>
          <a:xfrm>
            <a:off x="76200" y="3352800"/>
            <a:ext cx="3998913" cy="3151121"/>
            <a:chOff x="228600" y="3352800"/>
            <a:chExt cx="3998913" cy="3151121"/>
          </a:xfrm>
        </p:grpSpPr>
        <p:sp>
          <p:nvSpPr>
            <p:cNvPr id="40" name="Text Box 4"/>
            <p:cNvSpPr txBox="1">
              <a:spLocks noChangeArrowheads="1"/>
            </p:cNvSpPr>
            <p:nvPr/>
          </p:nvSpPr>
          <p:spPr bwMode="auto">
            <a:xfrm>
              <a:off x="228600" y="3352800"/>
              <a:ext cx="3998913" cy="31511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lnSpc>
                  <a:spcPct val="90000"/>
                </a:lnSpc>
              </a:pPr>
              <a:r>
                <a:rPr lang="en-US" sz="1050" dirty="0">
                  <a:latin typeface="Arial"/>
                  <a:cs typeface="Arial"/>
                </a:rPr>
                <a:t>S → NP VP</a:t>
              </a:r>
            </a:p>
            <a:p>
              <a:pPr eaLnBrk="1" hangingPunct="1">
                <a:lnSpc>
                  <a:spcPct val="90000"/>
                </a:lnSpc>
              </a:pPr>
              <a:r>
                <a:rPr lang="en-US" sz="1050" dirty="0">
                  <a:latin typeface="Arial"/>
                  <a:cs typeface="Arial"/>
                </a:rPr>
                <a:t>S → X1 VP</a:t>
              </a:r>
            </a:p>
            <a:p>
              <a:pPr eaLnBrk="1" hangingPunct="1">
                <a:lnSpc>
                  <a:spcPct val="90000"/>
                </a:lnSpc>
              </a:pPr>
              <a:r>
                <a:rPr lang="en-US" sz="1050" dirty="0">
                  <a:latin typeface="Arial"/>
                  <a:cs typeface="Arial"/>
                </a:rPr>
                <a:t>X1 → Aux NP</a:t>
              </a:r>
            </a:p>
            <a:p>
              <a:pPr eaLnBrk="1" hangingPunct="1">
                <a:lnSpc>
                  <a:spcPct val="90000"/>
                </a:lnSpc>
              </a:pPr>
              <a:r>
                <a:rPr lang="en-US" sz="1050" dirty="0">
                  <a:latin typeface="Arial"/>
                  <a:cs typeface="Arial"/>
                </a:rPr>
                <a:t>S → book | include | prefer</a:t>
              </a:r>
            </a:p>
            <a:p>
              <a:pPr eaLnBrk="1" hangingPunct="1">
                <a:lnSpc>
                  <a:spcPct val="90000"/>
                </a:lnSpc>
              </a:pPr>
              <a:r>
                <a:rPr lang="en-US" sz="1050" dirty="0">
                  <a:latin typeface="Arial"/>
                  <a:cs typeface="Arial"/>
                </a:rPr>
                <a:t>          0.01     0.004    0.006</a:t>
              </a:r>
            </a:p>
            <a:p>
              <a:pPr eaLnBrk="1" hangingPunct="1">
                <a:lnSpc>
                  <a:spcPct val="90000"/>
                </a:lnSpc>
              </a:pPr>
              <a:r>
                <a:rPr lang="en-US" sz="1050" dirty="0">
                  <a:latin typeface="Arial"/>
                  <a:cs typeface="Arial"/>
                </a:rPr>
                <a:t>S → Verb NP</a:t>
              </a:r>
            </a:p>
            <a:p>
              <a:pPr eaLnBrk="1" hangingPunct="1">
                <a:lnSpc>
                  <a:spcPct val="90000"/>
                </a:lnSpc>
              </a:pPr>
              <a:r>
                <a:rPr lang="en-US" sz="1050" dirty="0">
                  <a:latin typeface="Arial"/>
                  <a:cs typeface="Arial"/>
                </a:rPr>
                <a:t>S → VP PP</a:t>
              </a:r>
            </a:p>
            <a:p>
              <a:pPr eaLnBrk="1" hangingPunct="1">
                <a:lnSpc>
                  <a:spcPct val="90000"/>
                </a:lnSpc>
              </a:pPr>
              <a:r>
                <a:rPr lang="en-US" sz="1050" dirty="0">
                  <a:latin typeface="Arial"/>
                  <a:cs typeface="Arial"/>
                </a:rPr>
                <a:t>NP →  I   |  he  |  she |  me</a:t>
              </a:r>
            </a:p>
            <a:p>
              <a:pPr eaLnBrk="1" hangingPunct="1">
                <a:lnSpc>
                  <a:spcPct val="90000"/>
                </a:lnSpc>
              </a:pPr>
              <a:r>
                <a:rPr lang="en-US" sz="1050" dirty="0">
                  <a:latin typeface="Arial"/>
                  <a:cs typeface="Arial"/>
                </a:rPr>
                <a:t>          0.1   0.02  0.02    0.06</a:t>
              </a:r>
            </a:p>
            <a:p>
              <a:pPr eaLnBrk="1" hangingPunct="1">
                <a:lnSpc>
                  <a:spcPct val="90000"/>
                </a:lnSpc>
              </a:pPr>
              <a:r>
                <a:rPr lang="en-US" sz="1050" dirty="0">
                  <a:latin typeface="Arial"/>
                  <a:cs typeface="Arial"/>
                </a:rPr>
                <a:t>NP → Houston | NWA</a:t>
              </a:r>
            </a:p>
            <a:p>
              <a:pPr eaLnBrk="1" hangingPunct="1">
                <a:lnSpc>
                  <a:spcPct val="90000"/>
                </a:lnSpc>
              </a:pPr>
              <a:r>
                <a:rPr lang="en-US" sz="1050" dirty="0">
                  <a:latin typeface="Arial"/>
                  <a:cs typeface="Arial"/>
                </a:rPr>
                <a:t>             0.16           .04</a:t>
              </a:r>
            </a:p>
            <a:p>
              <a:pPr eaLnBrk="1" hangingPunct="1">
                <a:lnSpc>
                  <a:spcPct val="90000"/>
                </a:lnSpc>
              </a:pPr>
              <a:r>
                <a:rPr lang="en-US" sz="1050" dirty="0">
                  <a:latin typeface="Arial"/>
                  <a:cs typeface="Arial"/>
                </a:rPr>
                <a:t>NP → </a:t>
              </a:r>
              <a:r>
                <a:rPr lang="en-US" sz="1050" dirty="0" err="1">
                  <a:latin typeface="Arial"/>
                  <a:cs typeface="Arial"/>
                </a:rPr>
                <a:t>Det</a:t>
              </a:r>
              <a:r>
                <a:rPr lang="en-US" sz="1050" dirty="0">
                  <a:latin typeface="Arial"/>
                  <a:cs typeface="Arial"/>
                </a:rPr>
                <a:t> Nominal</a:t>
              </a:r>
            </a:p>
            <a:p>
              <a:pPr eaLnBrk="1" hangingPunct="1">
                <a:lnSpc>
                  <a:spcPct val="90000"/>
                </a:lnSpc>
              </a:pPr>
              <a:r>
                <a:rPr lang="en-US" sz="1050" dirty="0">
                  <a:latin typeface="Arial"/>
                  <a:cs typeface="Arial"/>
                </a:rPr>
                <a:t>Nominal → book | flight | meal | money</a:t>
              </a:r>
            </a:p>
            <a:p>
              <a:pPr eaLnBrk="1" hangingPunct="1">
                <a:lnSpc>
                  <a:spcPct val="90000"/>
                </a:lnSpc>
              </a:pPr>
              <a:r>
                <a:rPr lang="en-US" sz="1050" dirty="0">
                  <a:latin typeface="Arial"/>
                  <a:cs typeface="Arial"/>
                </a:rPr>
                <a:t>                </a:t>
              </a:r>
              <a:r>
                <a:rPr lang="en-US" sz="1050" dirty="0" smtClean="0">
                  <a:latin typeface="Arial"/>
                  <a:cs typeface="Arial"/>
                </a:rPr>
                <a:t>    </a:t>
              </a:r>
              <a:r>
                <a:rPr lang="en-US" sz="1050" dirty="0">
                  <a:latin typeface="Arial"/>
                  <a:cs typeface="Arial"/>
                </a:rPr>
                <a:t>0.03    0.15   0.06     0.06</a:t>
              </a:r>
            </a:p>
            <a:p>
              <a:pPr eaLnBrk="1" hangingPunct="1">
                <a:lnSpc>
                  <a:spcPct val="90000"/>
                </a:lnSpc>
              </a:pPr>
              <a:r>
                <a:rPr lang="en-US" sz="1050" dirty="0">
                  <a:latin typeface="Arial"/>
                  <a:cs typeface="Arial"/>
                </a:rPr>
                <a:t>Nominal → Nominal Noun</a:t>
              </a:r>
            </a:p>
            <a:p>
              <a:pPr eaLnBrk="1" hangingPunct="1">
                <a:lnSpc>
                  <a:spcPct val="90000"/>
                </a:lnSpc>
              </a:pPr>
              <a:r>
                <a:rPr lang="en-US" sz="1050" dirty="0">
                  <a:latin typeface="Arial"/>
                  <a:cs typeface="Arial"/>
                </a:rPr>
                <a:t>Nominal → Nominal PP</a:t>
              </a:r>
            </a:p>
            <a:p>
              <a:pPr eaLnBrk="1" hangingPunct="1">
                <a:lnSpc>
                  <a:spcPct val="90000"/>
                </a:lnSpc>
              </a:pPr>
              <a:r>
                <a:rPr lang="en-US" sz="1050" dirty="0">
                  <a:latin typeface="Arial"/>
                  <a:cs typeface="Arial"/>
                </a:rPr>
                <a:t>VP → book | include | prefer</a:t>
              </a:r>
            </a:p>
            <a:p>
              <a:pPr eaLnBrk="1" hangingPunct="1">
                <a:lnSpc>
                  <a:spcPct val="90000"/>
                </a:lnSpc>
              </a:pPr>
              <a:r>
                <a:rPr lang="en-US" sz="1050" dirty="0">
                  <a:latin typeface="Arial"/>
                  <a:cs typeface="Arial"/>
                </a:rPr>
                <a:t>             0.1      0.04        0.06</a:t>
              </a:r>
            </a:p>
            <a:p>
              <a:pPr eaLnBrk="1" hangingPunct="1">
                <a:lnSpc>
                  <a:spcPct val="90000"/>
                </a:lnSpc>
              </a:pPr>
              <a:r>
                <a:rPr lang="en-US" sz="1050" dirty="0">
                  <a:latin typeface="Arial"/>
                  <a:cs typeface="Arial"/>
                </a:rPr>
                <a:t>VP → Verb NP</a:t>
              </a:r>
            </a:p>
            <a:p>
              <a:pPr eaLnBrk="1" hangingPunct="1">
                <a:lnSpc>
                  <a:spcPct val="90000"/>
                </a:lnSpc>
              </a:pPr>
              <a:r>
                <a:rPr lang="en-US" sz="1050" dirty="0">
                  <a:latin typeface="Arial"/>
                  <a:cs typeface="Arial"/>
                </a:rPr>
                <a:t>VP → VP PP</a:t>
              </a:r>
            </a:p>
            <a:p>
              <a:pPr eaLnBrk="1" hangingPunct="1">
                <a:lnSpc>
                  <a:spcPct val="90000"/>
                </a:lnSpc>
              </a:pPr>
              <a:r>
                <a:rPr lang="en-US" sz="1050" dirty="0">
                  <a:latin typeface="Arial"/>
                  <a:cs typeface="Arial"/>
                </a:rPr>
                <a:t>PP → Prep NP</a:t>
              </a:r>
            </a:p>
          </p:txBody>
        </p:sp>
        <p:sp>
          <p:nvSpPr>
            <p:cNvPr id="41" name="Text Box 4"/>
            <p:cNvSpPr txBox="1">
              <a:spLocks noChangeArrowheads="1"/>
            </p:cNvSpPr>
            <p:nvPr/>
          </p:nvSpPr>
          <p:spPr bwMode="auto">
            <a:xfrm>
              <a:off x="1828800" y="3352800"/>
              <a:ext cx="838200" cy="31511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lnSpc>
                  <a:spcPct val="90000"/>
                </a:lnSpc>
              </a:pPr>
              <a:r>
                <a:rPr lang="en-US" sz="1050" dirty="0">
                  <a:cs typeface="Times New Roman" charset="0"/>
                </a:rPr>
                <a:t>0.8</a:t>
              </a:r>
            </a:p>
            <a:p>
              <a:pPr eaLnBrk="1" hangingPunct="1">
                <a:lnSpc>
                  <a:spcPct val="90000"/>
                </a:lnSpc>
              </a:pPr>
              <a:r>
                <a:rPr lang="en-US" sz="1050" dirty="0"/>
                <a:t>0.1</a:t>
              </a:r>
            </a:p>
            <a:p>
              <a:pPr eaLnBrk="1" hangingPunct="1">
                <a:lnSpc>
                  <a:spcPct val="90000"/>
                </a:lnSpc>
              </a:pPr>
              <a:r>
                <a:rPr lang="en-US" sz="1050" dirty="0"/>
                <a:t>1.0</a:t>
              </a:r>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a:t>0.05</a:t>
              </a:r>
            </a:p>
            <a:p>
              <a:pPr eaLnBrk="1" hangingPunct="1">
                <a:lnSpc>
                  <a:spcPct val="90000"/>
                </a:lnSpc>
              </a:pPr>
              <a:r>
                <a:rPr lang="en-US" sz="1050" dirty="0"/>
                <a:t>0.03</a:t>
              </a:r>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smtClean="0"/>
                <a:t>0.6</a:t>
              </a:r>
              <a:endParaRPr lang="en-US" sz="1050" dirty="0"/>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a:t>0.2</a:t>
              </a:r>
            </a:p>
            <a:p>
              <a:pPr eaLnBrk="1" hangingPunct="1">
                <a:lnSpc>
                  <a:spcPct val="90000"/>
                </a:lnSpc>
              </a:pPr>
              <a:r>
                <a:rPr lang="en-US" sz="1050" dirty="0"/>
                <a:t>0.5</a:t>
              </a:r>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a:t>0.5</a:t>
              </a:r>
            </a:p>
            <a:p>
              <a:pPr eaLnBrk="1" hangingPunct="1">
                <a:lnSpc>
                  <a:spcPct val="90000"/>
                </a:lnSpc>
              </a:pPr>
              <a:r>
                <a:rPr lang="en-US" sz="1050" dirty="0"/>
                <a:t>0.3</a:t>
              </a:r>
            </a:p>
            <a:p>
              <a:pPr eaLnBrk="1" hangingPunct="1">
                <a:lnSpc>
                  <a:spcPct val="90000"/>
                </a:lnSpc>
              </a:pPr>
              <a:r>
                <a:rPr lang="en-US" sz="1050" dirty="0"/>
                <a:t>1.0</a:t>
              </a:r>
            </a:p>
          </p:txBody>
        </p:sp>
      </p:grpSp>
      <p:sp>
        <p:nvSpPr>
          <p:cNvPr id="3" name="Title 2"/>
          <p:cNvSpPr>
            <a:spLocks noGrp="1"/>
          </p:cNvSpPr>
          <p:nvPr>
            <p:ph type="title"/>
          </p:nvPr>
        </p:nvSpPr>
        <p:spPr/>
        <p:txBody>
          <a:bodyPr/>
          <a:lstStyle/>
          <a:p>
            <a:pPr algn="l"/>
            <a:r>
              <a:rPr lang="en-US" sz="4000" dirty="0" smtClean="0"/>
              <a:t>Probabilistic CYK Parsing</a:t>
            </a:r>
            <a:endParaRPr lang="en-US" sz="4000" dirty="0"/>
          </a:p>
        </p:txBody>
      </p:sp>
      <p:sp>
        <p:nvSpPr>
          <p:cNvPr id="4" name="Content Placeholder 3"/>
          <p:cNvSpPr>
            <a:spLocks noGrp="1"/>
          </p:cNvSpPr>
          <p:nvPr>
            <p:ph idx="1"/>
          </p:nvPr>
        </p:nvSpPr>
        <p:spPr>
          <a:xfrm>
            <a:off x="8458200" y="4953000"/>
            <a:ext cx="433388" cy="1428750"/>
          </a:xfrm>
        </p:spPr>
        <p:txBody>
          <a:bodyPr/>
          <a:lstStyle/>
          <a:p>
            <a:endParaRPr lang="en-US" dirty="0"/>
          </a:p>
        </p:txBody>
      </p:sp>
      <p:sp>
        <p:nvSpPr>
          <p:cNvPr id="8" name="Rectangle 11"/>
          <p:cNvSpPr>
            <a:spLocks noChangeArrowheads="1"/>
          </p:cNvSpPr>
          <p:nvPr/>
        </p:nvSpPr>
        <p:spPr bwMode="auto">
          <a:xfrm>
            <a:off x="1781175"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9" name="Rectangle 12"/>
          <p:cNvSpPr>
            <a:spLocks noChangeArrowheads="1"/>
          </p:cNvSpPr>
          <p:nvPr/>
        </p:nvSpPr>
        <p:spPr bwMode="auto">
          <a:xfrm>
            <a:off x="2738438" y="2233613"/>
            <a:ext cx="963612"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0" name="Rectangle 13"/>
          <p:cNvSpPr>
            <a:spLocks noChangeArrowheads="1"/>
          </p:cNvSpPr>
          <p:nvPr/>
        </p:nvSpPr>
        <p:spPr bwMode="auto">
          <a:xfrm>
            <a:off x="3697288" y="2233613"/>
            <a:ext cx="963612"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1" name="Rectangle 14"/>
          <p:cNvSpPr>
            <a:spLocks noChangeArrowheads="1"/>
          </p:cNvSpPr>
          <p:nvPr/>
        </p:nvSpPr>
        <p:spPr bwMode="auto">
          <a:xfrm>
            <a:off x="4656138"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2" name="Rectangle 15"/>
          <p:cNvSpPr>
            <a:spLocks noChangeArrowheads="1"/>
          </p:cNvSpPr>
          <p:nvPr/>
        </p:nvSpPr>
        <p:spPr bwMode="auto">
          <a:xfrm>
            <a:off x="5614988"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3" name="Rectangle 18"/>
          <p:cNvSpPr>
            <a:spLocks noChangeArrowheads="1"/>
          </p:cNvSpPr>
          <p:nvPr/>
        </p:nvSpPr>
        <p:spPr bwMode="auto">
          <a:xfrm>
            <a:off x="2747963"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4" name="Rectangle 20"/>
          <p:cNvSpPr>
            <a:spLocks noChangeArrowheads="1"/>
          </p:cNvSpPr>
          <p:nvPr/>
        </p:nvSpPr>
        <p:spPr bwMode="auto">
          <a:xfrm>
            <a:off x="4664075"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5" name="Rectangle 21"/>
          <p:cNvSpPr>
            <a:spLocks noChangeArrowheads="1"/>
          </p:cNvSpPr>
          <p:nvPr/>
        </p:nvSpPr>
        <p:spPr bwMode="auto">
          <a:xfrm>
            <a:off x="5622925"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6" name="Rectangle 24"/>
          <p:cNvSpPr>
            <a:spLocks noChangeArrowheads="1"/>
          </p:cNvSpPr>
          <p:nvPr/>
        </p:nvSpPr>
        <p:spPr bwMode="auto">
          <a:xfrm>
            <a:off x="3713163" y="3933825"/>
            <a:ext cx="963612"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7" name="Rectangle 25"/>
          <p:cNvSpPr>
            <a:spLocks noChangeArrowheads="1"/>
          </p:cNvSpPr>
          <p:nvPr/>
        </p:nvSpPr>
        <p:spPr bwMode="auto">
          <a:xfrm>
            <a:off x="4672013" y="3933825"/>
            <a:ext cx="962025"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8" name="Rectangle 26"/>
          <p:cNvSpPr>
            <a:spLocks noChangeArrowheads="1"/>
          </p:cNvSpPr>
          <p:nvPr/>
        </p:nvSpPr>
        <p:spPr bwMode="auto">
          <a:xfrm>
            <a:off x="5630863" y="3933825"/>
            <a:ext cx="962025"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9" name="Rectangle 30"/>
          <p:cNvSpPr>
            <a:spLocks noChangeArrowheads="1"/>
          </p:cNvSpPr>
          <p:nvPr/>
        </p:nvSpPr>
        <p:spPr bwMode="auto">
          <a:xfrm>
            <a:off x="4679950" y="4784725"/>
            <a:ext cx="963613"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20" name="Rectangle 31"/>
          <p:cNvSpPr>
            <a:spLocks noChangeArrowheads="1"/>
          </p:cNvSpPr>
          <p:nvPr/>
        </p:nvSpPr>
        <p:spPr bwMode="auto">
          <a:xfrm>
            <a:off x="5638800" y="4784725"/>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21" name="Rectangle 36"/>
          <p:cNvSpPr>
            <a:spLocks noChangeArrowheads="1"/>
          </p:cNvSpPr>
          <p:nvPr/>
        </p:nvSpPr>
        <p:spPr bwMode="auto">
          <a:xfrm>
            <a:off x="5646738" y="5634038"/>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22" name="TextBox 37"/>
          <p:cNvSpPr txBox="1">
            <a:spLocks noChangeArrowheads="1"/>
          </p:cNvSpPr>
          <p:nvPr/>
        </p:nvSpPr>
        <p:spPr bwMode="auto">
          <a:xfrm>
            <a:off x="1752600" y="2209800"/>
            <a:ext cx="1074738"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S :.01, VP:.1, </a:t>
            </a:r>
          </a:p>
          <a:p>
            <a:pPr eaLnBrk="1" hangingPunct="1"/>
            <a:r>
              <a:rPr lang="en-US" sz="1200" b="1">
                <a:latin typeface="Times New Roman" charset="0"/>
              </a:rPr>
              <a:t>Verb:.5 </a:t>
            </a:r>
          </a:p>
          <a:p>
            <a:pPr eaLnBrk="1" hangingPunct="1"/>
            <a:r>
              <a:rPr lang="en-US" sz="1200" b="1">
                <a:latin typeface="Times New Roman" charset="0"/>
              </a:rPr>
              <a:t>Nominal:.03</a:t>
            </a:r>
          </a:p>
          <a:p>
            <a:pPr eaLnBrk="1" hangingPunct="1"/>
            <a:r>
              <a:rPr lang="en-US" sz="1200" b="1">
                <a:latin typeface="Times New Roman" charset="0"/>
              </a:rPr>
              <a:t>Noun:.1</a:t>
            </a:r>
            <a:endParaRPr lang="en-US" sz="1400" b="1">
              <a:latin typeface="Times New Roman" charset="0"/>
            </a:endParaRPr>
          </a:p>
        </p:txBody>
      </p:sp>
      <p:sp>
        <p:nvSpPr>
          <p:cNvPr id="23" name="TextBox 38"/>
          <p:cNvSpPr txBox="1">
            <a:spLocks noChangeArrowheads="1"/>
          </p:cNvSpPr>
          <p:nvPr/>
        </p:nvSpPr>
        <p:spPr bwMode="auto">
          <a:xfrm>
            <a:off x="2763838" y="3594100"/>
            <a:ext cx="58261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Det:.6</a:t>
            </a:r>
          </a:p>
        </p:txBody>
      </p:sp>
      <p:sp>
        <p:nvSpPr>
          <p:cNvPr id="24" name="TextBox 39"/>
          <p:cNvSpPr txBox="1">
            <a:spLocks noChangeArrowheads="1"/>
          </p:cNvSpPr>
          <p:nvPr/>
        </p:nvSpPr>
        <p:spPr bwMode="auto">
          <a:xfrm>
            <a:off x="3697288" y="3975100"/>
            <a:ext cx="992187"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1200" b="1">
              <a:latin typeface="Times New Roman" charset="0"/>
            </a:endParaRPr>
          </a:p>
          <a:p>
            <a:pPr eaLnBrk="1" hangingPunct="1"/>
            <a:r>
              <a:rPr lang="en-US" sz="1200" b="1">
                <a:latin typeface="Times New Roman" charset="0"/>
              </a:rPr>
              <a:t>Nominal:.15</a:t>
            </a:r>
          </a:p>
          <a:p>
            <a:pPr eaLnBrk="1" hangingPunct="1"/>
            <a:r>
              <a:rPr lang="en-US" sz="1200" b="1">
                <a:latin typeface="Times New Roman" charset="0"/>
              </a:rPr>
              <a:t>Noun:.5</a:t>
            </a:r>
            <a:endParaRPr lang="en-US" sz="1400" b="1">
              <a:latin typeface="Times New Roman" charset="0"/>
            </a:endParaRPr>
          </a:p>
        </p:txBody>
      </p:sp>
      <p:sp>
        <p:nvSpPr>
          <p:cNvPr id="25" name="TextBox 28"/>
          <p:cNvSpPr txBox="1">
            <a:spLocks noChangeArrowheads="1"/>
          </p:cNvSpPr>
          <p:nvPr/>
        </p:nvSpPr>
        <p:spPr bwMode="auto">
          <a:xfrm>
            <a:off x="2806700" y="2735263"/>
            <a:ext cx="5270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None</a:t>
            </a:r>
          </a:p>
        </p:txBody>
      </p:sp>
      <p:sp>
        <p:nvSpPr>
          <p:cNvPr id="26" name="TextBox 29"/>
          <p:cNvSpPr txBox="1">
            <a:spLocks noChangeArrowheads="1"/>
          </p:cNvSpPr>
          <p:nvPr/>
        </p:nvSpPr>
        <p:spPr bwMode="auto">
          <a:xfrm>
            <a:off x="3657600" y="3200400"/>
            <a:ext cx="1017588"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1200" b="1">
              <a:latin typeface="Times New Roman" charset="0"/>
            </a:endParaRPr>
          </a:p>
          <a:p>
            <a:pPr eaLnBrk="1" hangingPunct="1"/>
            <a:r>
              <a:rPr lang="en-US" sz="1200" b="1">
                <a:latin typeface="Times New Roman" charset="0"/>
              </a:rPr>
              <a:t>NP:.6*.6*.15</a:t>
            </a:r>
          </a:p>
          <a:p>
            <a:pPr eaLnBrk="1" hangingPunct="1"/>
            <a:r>
              <a:rPr lang="en-US" sz="1200" b="1">
                <a:latin typeface="Times New Roman" charset="0"/>
              </a:rPr>
              <a:t>     =.054</a:t>
            </a:r>
          </a:p>
        </p:txBody>
      </p:sp>
      <p:sp>
        <p:nvSpPr>
          <p:cNvPr id="27" name="TextBox 25"/>
          <p:cNvSpPr txBox="1">
            <a:spLocks noChangeArrowheads="1"/>
          </p:cNvSpPr>
          <p:nvPr/>
        </p:nvSpPr>
        <p:spPr bwMode="auto">
          <a:xfrm>
            <a:off x="3617913" y="2667000"/>
            <a:ext cx="10953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VP:.5*.5*.054</a:t>
            </a:r>
          </a:p>
          <a:p>
            <a:pPr eaLnBrk="1" hangingPunct="1"/>
            <a:r>
              <a:rPr lang="en-US" sz="1200" b="1">
                <a:latin typeface="Times New Roman" charset="0"/>
              </a:rPr>
              <a:t>     =.0135</a:t>
            </a:r>
          </a:p>
        </p:txBody>
      </p:sp>
      <p:sp>
        <p:nvSpPr>
          <p:cNvPr id="28" name="TextBox 26"/>
          <p:cNvSpPr txBox="1">
            <a:spLocks noChangeArrowheads="1"/>
          </p:cNvSpPr>
          <p:nvPr/>
        </p:nvSpPr>
        <p:spPr bwMode="auto">
          <a:xfrm>
            <a:off x="3657600" y="2209800"/>
            <a:ext cx="10953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S:.05*.5*.054</a:t>
            </a:r>
          </a:p>
          <a:p>
            <a:pPr eaLnBrk="1" hangingPunct="1"/>
            <a:r>
              <a:rPr lang="en-US" sz="1200" b="1">
                <a:latin typeface="Times New Roman" charset="0"/>
              </a:rPr>
              <a:t>     =.00135</a:t>
            </a:r>
          </a:p>
        </p:txBody>
      </p:sp>
      <p:sp>
        <p:nvSpPr>
          <p:cNvPr id="29" name="TextBox 28"/>
          <p:cNvSpPr txBox="1">
            <a:spLocks noChangeArrowheads="1"/>
          </p:cNvSpPr>
          <p:nvPr/>
        </p:nvSpPr>
        <p:spPr bwMode="auto">
          <a:xfrm>
            <a:off x="4716463" y="4367213"/>
            <a:ext cx="525462" cy="277812"/>
          </a:xfrm>
          <a:prstGeom prst="rect">
            <a:avLst/>
          </a:prstGeom>
          <a:noFill/>
          <a:ln w="9525">
            <a:noFill/>
            <a:miter lim="800000"/>
            <a:headEnd/>
            <a:tailEnd/>
          </a:ln>
        </p:spPr>
        <p:txBody>
          <a:bodyPr wrap="none">
            <a:spAutoFit/>
          </a:bodyPr>
          <a:lstStyle/>
          <a:p>
            <a:pPr>
              <a:defRPr/>
            </a:pPr>
            <a:r>
              <a:rPr lang="en-US" sz="1200" b="1" dirty="0">
                <a:latin typeface="+mj-lt"/>
                <a:ea typeface="+mn-ea"/>
              </a:rPr>
              <a:t>None</a:t>
            </a:r>
          </a:p>
        </p:txBody>
      </p:sp>
      <p:sp>
        <p:nvSpPr>
          <p:cNvPr id="30" name="TextBox 29"/>
          <p:cNvSpPr txBox="1">
            <a:spLocks noChangeArrowheads="1"/>
          </p:cNvSpPr>
          <p:nvPr/>
        </p:nvSpPr>
        <p:spPr bwMode="auto">
          <a:xfrm>
            <a:off x="4687888" y="3521075"/>
            <a:ext cx="527050" cy="277813"/>
          </a:xfrm>
          <a:prstGeom prst="rect">
            <a:avLst/>
          </a:prstGeom>
          <a:noFill/>
          <a:ln w="9525">
            <a:noFill/>
            <a:miter lim="800000"/>
            <a:headEnd/>
            <a:tailEnd/>
          </a:ln>
        </p:spPr>
        <p:txBody>
          <a:bodyPr wrap="none">
            <a:spAutoFit/>
          </a:bodyPr>
          <a:lstStyle/>
          <a:p>
            <a:pPr>
              <a:defRPr/>
            </a:pPr>
            <a:r>
              <a:rPr lang="en-US" sz="1200" b="1" dirty="0">
                <a:latin typeface="+mj-lt"/>
                <a:ea typeface="+mn-ea"/>
              </a:rPr>
              <a:t>None</a:t>
            </a:r>
          </a:p>
        </p:txBody>
      </p:sp>
      <p:sp>
        <p:nvSpPr>
          <p:cNvPr id="31" name="TextBox 30"/>
          <p:cNvSpPr txBox="1">
            <a:spLocks noChangeArrowheads="1"/>
          </p:cNvSpPr>
          <p:nvPr/>
        </p:nvSpPr>
        <p:spPr bwMode="auto">
          <a:xfrm>
            <a:off x="4660900" y="2674938"/>
            <a:ext cx="525463" cy="277812"/>
          </a:xfrm>
          <a:prstGeom prst="rect">
            <a:avLst/>
          </a:prstGeom>
          <a:noFill/>
          <a:ln w="9525">
            <a:noFill/>
            <a:miter lim="800000"/>
            <a:headEnd/>
            <a:tailEnd/>
          </a:ln>
        </p:spPr>
        <p:txBody>
          <a:bodyPr wrap="none">
            <a:spAutoFit/>
          </a:bodyPr>
          <a:lstStyle/>
          <a:p>
            <a:pPr>
              <a:defRPr/>
            </a:pPr>
            <a:r>
              <a:rPr lang="en-US" sz="1200" b="1" dirty="0">
                <a:latin typeface="+mj-lt"/>
                <a:ea typeface="+mn-ea"/>
              </a:rPr>
              <a:t>None</a:t>
            </a:r>
          </a:p>
        </p:txBody>
      </p:sp>
      <p:sp>
        <p:nvSpPr>
          <p:cNvPr id="32" name="TextBox 31"/>
          <p:cNvSpPr txBox="1">
            <a:spLocks noChangeArrowheads="1"/>
          </p:cNvSpPr>
          <p:nvPr/>
        </p:nvSpPr>
        <p:spPr bwMode="auto">
          <a:xfrm>
            <a:off x="4611688" y="5029200"/>
            <a:ext cx="666750" cy="276225"/>
          </a:xfrm>
          <a:prstGeom prst="rect">
            <a:avLst/>
          </a:prstGeom>
          <a:noFill/>
          <a:ln w="9525">
            <a:noFill/>
            <a:miter lim="800000"/>
            <a:headEnd/>
            <a:tailEnd/>
          </a:ln>
        </p:spPr>
        <p:txBody>
          <a:bodyPr wrap="none">
            <a:spAutoFit/>
          </a:bodyPr>
          <a:lstStyle/>
          <a:p>
            <a:pPr>
              <a:defRPr/>
            </a:pPr>
            <a:r>
              <a:rPr lang="en-US" sz="1200" b="1" dirty="0">
                <a:latin typeface="+mj-lt"/>
                <a:ea typeface="+mn-ea"/>
              </a:rPr>
              <a:t>Prep:.2</a:t>
            </a:r>
          </a:p>
        </p:txBody>
      </p:sp>
      <p:sp>
        <p:nvSpPr>
          <p:cNvPr id="33" name="TextBox 41"/>
          <p:cNvSpPr txBox="1">
            <a:spLocks noChangeArrowheads="1"/>
          </p:cNvSpPr>
          <p:nvPr/>
        </p:nvSpPr>
        <p:spPr bwMode="auto">
          <a:xfrm>
            <a:off x="5562600" y="5791200"/>
            <a:ext cx="1066800" cy="461963"/>
          </a:xfrm>
          <a:prstGeom prst="rect">
            <a:avLst/>
          </a:prstGeom>
          <a:noFill/>
          <a:ln w="9525">
            <a:noFill/>
            <a:miter lim="800000"/>
            <a:headEnd/>
            <a:tailEnd/>
          </a:ln>
        </p:spPr>
        <p:txBody>
          <a:bodyPr>
            <a:spAutoFit/>
          </a:bodyPr>
          <a:lstStyle/>
          <a:p>
            <a:pPr>
              <a:defRPr/>
            </a:pPr>
            <a:r>
              <a:rPr lang="en-US" sz="1200" b="1" dirty="0">
                <a:latin typeface="+mj-lt"/>
                <a:ea typeface="+mn-ea"/>
              </a:rPr>
              <a:t>NP:.16</a:t>
            </a:r>
          </a:p>
          <a:p>
            <a:pPr>
              <a:defRPr/>
            </a:pPr>
            <a:r>
              <a:rPr lang="en-US" sz="1200" b="1" dirty="0">
                <a:latin typeface="+mj-lt"/>
                <a:ea typeface="+mn-ea"/>
              </a:rPr>
              <a:t>PropNoun:.8</a:t>
            </a:r>
          </a:p>
        </p:txBody>
      </p:sp>
      <p:sp>
        <p:nvSpPr>
          <p:cNvPr id="34" name="TextBox 33"/>
          <p:cNvSpPr txBox="1">
            <a:spLocks noChangeArrowheads="1"/>
          </p:cNvSpPr>
          <p:nvPr/>
        </p:nvSpPr>
        <p:spPr bwMode="auto">
          <a:xfrm>
            <a:off x="5562600" y="4953000"/>
            <a:ext cx="1079500" cy="461963"/>
          </a:xfrm>
          <a:prstGeom prst="rect">
            <a:avLst/>
          </a:prstGeom>
          <a:noFill/>
          <a:ln w="9525">
            <a:noFill/>
            <a:miter lim="800000"/>
            <a:headEnd/>
            <a:tailEnd/>
          </a:ln>
        </p:spPr>
        <p:txBody>
          <a:bodyPr wrap="none">
            <a:spAutoFit/>
          </a:bodyPr>
          <a:lstStyle/>
          <a:p>
            <a:pPr>
              <a:defRPr/>
            </a:pPr>
            <a:r>
              <a:rPr lang="en-US" sz="1200" b="1" dirty="0">
                <a:latin typeface="+mj-lt"/>
                <a:ea typeface="+mn-ea"/>
              </a:rPr>
              <a:t>PP:1.0*.2*.16</a:t>
            </a:r>
          </a:p>
          <a:p>
            <a:pPr>
              <a:defRPr/>
            </a:pPr>
            <a:r>
              <a:rPr lang="en-US" sz="1200" b="1" dirty="0">
                <a:latin typeface="+mj-lt"/>
                <a:ea typeface="+mn-ea"/>
              </a:rPr>
              <a:t>       =.032</a:t>
            </a:r>
          </a:p>
        </p:txBody>
      </p:sp>
      <p:cxnSp>
        <p:nvCxnSpPr>
          <p:cNvPr id="35" name="Straight Arrow Connector 34"/>
          <p:cNvCxnSpPr>
            <a:cxnSpLocks noChangeShapeType="1"/>
          </p:cNvCxnSpPr>
          <p:nvPr/>
        </p:nvCxnSpPr>
        <p:spPr bwMode="auto">
          <a:xfrm rot="5400000">
            <a:off x="5334001" y="5486400"/>
            <a:ext cx="762000" cy="3175"/>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36" name="Straight Arrow Connector 35"/>
          <p:cNvCxnSpPr>
            <a:cxnSpLocks noChangeShapeType="1"/>
            <a:endCxn id="32" idx="3"/>
          </p:cNvCxnSpPr>
          <p:nvPr/>
        </p:nvCxnSpPr>
        <p:spPr bwMode="auto">
          <a:xfrm rot="10800000" flipV="1">
            <a:off x="5278438" y="5105400"/>
            <a:ext cx="436562" cy="61913"/>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37" name="TextBox 5"/>
          <p:cNvSpPr txBox="1">
            <a:spLocks noChangeArrowheads="1"/>
          </p:cNvSpPr>
          <p:nvPr/>
        </p:nvSpPr>
        <p:spPr bwMode="auto">
          <a:xfrm>
            <a:off x="1676400" y="1660525"/>
            <a:ext cx="513168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charset="0"/>
                <a:ea typeface="ＭＳ Ｐゴシック" charset="0"/>
              </a:defRPr>
            </a:lvl1pPr>
            <a:lvl2pPr marL="742950" indent="-285750" eaLnBrk="0" hangingPunct="0">
              <a:defRPr sz="2000" b="1">
                <a:solidFill>
                  <a:schemeClr val="tx1"/>
                </a:solidFill>
                <a:latin typeface="Times New Roman" charset="0"/>
                <a:ea typeface="ＭＳ Ｐゴシック" charset="0"/>
              </a:defRPr>
            </a:lvl2pPr>
            <a:lvl3pPr marL="1143000" indent="-228600" eaLnBrk="0" hangingPunct="0">
              <a:defRPr sz="2000" b="1">
                <a:solidFill>
                  <a:schemeClr val="tx1"/>
                </a:solidFill>
                <a:latin typeface="Times New Roman" charset="0"/>
                <a:ea typeface="ＭＳ Ｐゴシック" charset="0"/>
              </a:defRPr>
            </a:lvl3pPr>
            <a:lvl4pPr marL="1600200" indent="-228600" eaLnBrk="0" hangingPunct="0">
              <a:defRPr sz="2000" b="1">
                <a:solidFill>
                  <a:schemeClr val="tx1"/>
                </a:solidFill>
                <a:latin typeface="Times New Roman" charset="0"/>
                <a:ea typeface="ＭＳ Ｐゴシック" charset="0"/>
              </a:defRPr>
            </a:lvl4pPr>
            <a:lvl5pPr marL="2057400" indent="-228600" eaLnBrk="0" hangingPunct="0">
              <a:defRPr sz="20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b="1">
                <a:solidFill>
                  <a:schemeClr val="tx1"/>
                </a:solidFill>
                <a:latin typeface="Times New Roman" charset="0"/>
                <a:ea typeface="ＭＳ Ｐゴシック" charset="0"/>
              </a:defRPr>
            </a:lvl9pPr>
          </a:lstStyle>
          <a:p>
            <a:pPr eaLnBrk="1" hangingPunct="1"/>
            <a:r>
              <a:rPr lang="en-US" b="0" dirty="0">
                <a:latin typeface="Arial"/>
                <a:cs typeface="Arial"/>
              </a:rPr>
              <a:t>  Book       the        flight    through  Houston</a:t>
            </a:r>
          </a:p>
        </p:txBody>
      </p:sp>
    </p:spTree>
    <p:extLst>
      <p:ext uri="{BB962C8B-B14F-4D97-AF65-F5344CB8AC3E}">
        <p14:creationId xmlns:p14="http://schemas.microsoft.com/office/powerpoint/2010/main" val="114856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2438400" y="4419600"/>
            <a:ext cx="2895600" cy="2462212"/>
          </a:xfrm>
          <a:prstGeom prst="rect">
            <a:avLst/>
          </a:prstGeom>
          <a:solidFill>
            <a:schemeClr val="bg1"/>
          </a:solidFill>
        </p:spPr>
        <p:txBody>
          <a:bodyPr wrap="square">
            <a:spAutoFit/>
          </a:bodyPr>
          <a:lstStyle/>
          <a:p>
            <a:r>
              <a:rPr lang="en-US" sz="1100" dirty="0"/>
              <a:t>Aux → does</a:t>
            </a:r>
          </a:p>
          <a:p>
            <a:r>
              <a:rPr lang="en-US" sz="1100" dirty="0"/>
              <a:t>             </a:t>
            </a:r>
            <a:r>
              <a:rPr lang="en-US" sz="1100" dirty="0" smtClean="0"/>
              <a:t>1.0</a:t>
            </a:r>
          </a:p>
          <a:p>
            <a:r>
              <a:rPr lang="en-US" sz="1100" dirty="0" err="1" smtClean="0"/>
              <a:t>Det</a:t>
            </a:r>
            <a:r>
              <a:rPr lang="en-US" sz="1100" dirty="0" smtClean="0"/>
              <a:t> </a:t>
            </a:r>
            <a:r>
              <a:rPr lang="en-US" sz="1100" dirty="0"/>
              <a:t>→ the | a   | that | this</a:t>
            </a:r>
          </a:p>
          <a:p>
            <a:r>
              <a:rPr lang="en-US" sz="1100" dirty="0"/>
              <a:t>            0.6  0.2  0.1    0.1</a:t>
            </a:r>
          </a:p>
          <a:p>
            <a:r>
              <a:rPr lang="en-US" sz="1100" dirty="0"/>
              <a:t>Pronoun → I    | he | she | me</a:t>
            </a:r>
          </a:p>
          <a:p>
            <a:r>
              <a:rPr lang="en-US" sz="1100" dirty="0"/>
              <a:t>                   0.5  0.1  0.1    </a:t>
            </a:r>
            <a:r>
              <a:rPr lang="en-US" sz="1100" dirty="0" smtClean="0"/>
              <a:t>0.3</a:t>
            </a:r>
          </a:p>
          <a:p>
            <a:r>
              <a:rPr lang="en-US" sz="1100" dirty="0"/>
              <a:t>Verb → book | include | prefer</a:t>
            </a:r>
          </a:p>
          <a:p>
            <a:r>
              <a:rPr lang="en-US" sz="1100" dirty="0"/>
              <a:t>               0.5      0.2        </a:t>
            </a:r>
            <a:r>
              <a:rPr lang="en-US" sz="1100" dirty="0" smtClean="0"/>
              <a:t>0.3</a:t>
            </a:r>
          </a:p>
          <a:p>
            <a:r>
              <a:rPr lang="en-US" sz="1100" dirty="0" smtClean="0"/>
              <a:t>Noun </a:t>
            </a:r>
            <a:r>
              <a:rPr lang="en-US" sz="1100" dirty="0"/>
              <a:t>→ book | flight | meal | money</a:t>
            </a:r>
          </a:p>
          <a:p>
            <a:r>
              <a:rPr lang="en-US" sz="1100" dirty="0"/>
              <a:t>                0.1     0.5      0.2     0.2</a:t>
            </a:r>
          </a:p>
          <a:p>
            <a:r>
              <a:rPr lang="en-US" sz="1100" dirty="0" smtClean="0"/>
              <a:t>Proper</a:t>
            </a:r>
            <a:r>
              <a:rPr lang="en-US" sz="1100" dirty="0"/>
              <a:t>-Noun → Houston | NWA</a:t>
            </a:r>
          </a:p>
          <a:p>
            <a:r>
              <a:rPr lang="en-US" sz="1100" dirty="0"/>
              <a:t>                              0.8         0.2</a:t>
            </a:r>
          </a:p>
          <a:p>
            <a:r>
              <a:rPr lang="en-US" sz="1100" dirty="0" smtClean="0"/>
              <a:t>Prep </a:t>
            </a:r>
            <a:r>
              <a:rPr lang="en-US" sz="1100" dirty="0"/>
              <a:t>→ from | to   | on | near | through</a:t>
            </a:r>
          </a:p>
          <a:p>
            <a:r>
              <a:rPr lang="en-US" sz="1100" dirty="0"/>
              <a:t>             0.25  0.25  0.1    0.2     0.2</a:t>
            </a:r>
          </a:p>
        </p:txBody>
      </p:sp>
      <p:grpSp>
        <p:nvGrpSpPr>
          <p:cNvPr id="40" name="Group 39"/>
          <p:cNvGrpSpPr/>
          <p:nvPr/>
        </p:nvGrpSpPr>
        <p:grpSpPr>
          <a:xfrm>
            <a:off x="76200" y="3352800"/>
            <a:ext cx="3998913" cy="3151121"/>
            <a:chOff x="228600" y="3352800"/>
            <a:chExt cx="3998913" cy="3151121"/>
          </a:xfrm>
        </p:grpSpPr>
        <p:sp>
          <p:nvSpPr>
            <p:cNvPr id="41" name="Text Box 4"/>
            <p:cNvSpPr txBox="1">
              <a:spLocks noChangeArrowheads="1"/>
            </p:cNvSpPr>
            <p:nvPr/>
          </p:nvSpPr>
          <p:spPr bwMode="auto">
            <a:xfrm>
              <a:off x="228600" y="3352800"/>
              <a:ext cx="3998913" cy="31511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lnSpc>
                  <a:spcPct val="90000"/>
                </a:lnSpc>
              </a:pPr>
              <a:r>
                <a:rPr lang="en-US" sz="1050" dirty="0">
                  <a:latin typeface="Arial"/>
                  <a:cs typeface="Arial"/>
                </a:rPr>
                <a:t>S → NP VP</a:t>
              </a:r>
            </a:p>
            <a:p>
              <a:pPr eaLnBrk="1" hangingPunct="1">
                <a:lnSpc>
                  <a:spcPct val="90000"/>
                </a:lnSpc>
              </a:pPr>
              <a:r>
                <a:rPr lang="en-US" sz="1050" dirty="0">
                  <a:latin typeface="Arial"/>
                  <a:cs typeface="Arial"/>
                </a:rPr>
                <a:t>S → X1 VP</a:t>
              </a:r>
            </a:p>
            <a:p>
              <a:pPr eaLnBrk="1" hangingPunct="1">
                <a:lnSpc>
                  <a:spcPct val="90000"/>
                </a:lnSpc>
              </a:pPr>
              <a:r>
                <a:rPr lang="en-US" sz="1050" dirty="0">
                  <a:latin typeface="Arial"/>
                  <a:cs typeface="Arial"/>
                </a:rPr>
                <a:t>X1 → Aux NP</a:t>
              </a:r>
            </a:p>
            <a:p>
              <a:pPr eaLnBrk="1" hangingPunct="1">
                <a:lnSpc>
                  <a:spcPct val="90000"/>
                </a:lnSpc>
              </a:pPr>
              <a:r>
                <a:rPr lang="en-US" sz="1050" dirty="0">
                  <a:latin typeface="Arial"/>
                  <a:cs typeface="Arial"/>
                </a:rPr>
                <a:t>S → book | include | prefer</a:t>
              </a:r>
            </a:p>
            <a:p>
              <a:pPr eaLnBrk="1" hangingPunct="1">
                <a:lnSpc>
                  <a:spcPct val="90000"/>
                </a:lnSpc>
              </a:pPr>
              <a:r>
                <a:rPr lang="en-US" sz="1050" dirty="0">
                  <a:latin typeface="Arial"/>
                  <a:cs typeface="Arial"/>
                </a:rPr>
                <a:t>          0.01     0.004    0.006</a:t>
              </a:r>
            </a:p>
            <a:p>
              <a:pPr eaLnBrk="1" hangingPunct="1">
                <a:lnSpc>
                  <a:spcPct val="90000"/>
                </a:lnSpc>
              </a:pPr>
              <a:r>
                <a:rPr lang="en-US" sz="1050" dirty="0">
                  <a:latin typeface="Arial"/>
                  <a:cs typeface="Arial"/>
                </a:rPr>
                <a:t>S → Verb NP</a:t>
              </a:r>
            </a:p>
            <a:p>
              <a:pPr eaLnBrk="1" hangingPunct="1">
                <a:lnSpc>
                  <a:spcPct val="90000"/>
                </a:lnSpc>
              </a:pPr>
              <a:r>
                <a:rPr lang="en-US" sz="1050" dirty="0">
                  <a:latin typeface="Arial"/>
                  <a:cs typeface="Arial"/>
                </a:rPr>
                <a:t>S → VP PP</a:t>
              </a:r>
            </a:p>
            <a:p>
              <a:pPr eaLnBrk="1" hangingPunct="1">
                <a:lnSpc>
                  <a:spcPct val="90000"/>
                </a:lnSpc>
              </a:pPr>
              <a:r>
                <a:rPr lang="en-US" sz="1050" dirty="0">
                  <a:latin typeface="Arial"/>
                  <a:cs typeface="Arial"/>
                </a:rPr>
                <a:t>NP →  I   |  he  |  she |  me</a:t>
              </a:r>
            </a:p>
            <a:p>
              <a:pPr eaLnBrk="1" hangingPunct="1">
                <a:lnSpc>
                  <a:spcPct val="90000"/>
                </a:lnSpc>
              </a:pPr>
              <a:r>
                <a:rPr lang="en-US" sz="1050" dirty="0">
                  <a:latin typeface="Arial"/>
                  <a:cs typeface="Arial"/>
                </a:rPr>
                <a:t>          0.1   0.02  0.02    0.06</a:t>
              </a:r>
            </a:p>
            <a:p>
              <a:pPr eaLnBrk="1" hangingPunct="1">
                <a:lnSpc>
                  <a:spcPct val="90000"/>
                </a:lnSpc>
              </a:pPr>
              <a:r>
                <a:rPr lang="en-US" sz="1050" dirty="0">
                  <a:latin typeface="Arial"/>
                  <a:cs typeface="Arial"/>
                </a:rPr>
                <a:t>NP → Houston | NWA</a:t>
              </a:r>
            </a:p>
            <a:p>
              <a:pPr eaLnBrk="1" hangingPunct="1">
                <a:lnSpc>
                  <a:spcPct val="90000"/>
                </a:lnSpc>
              </a:pPr>
              <a:r>
                <a:rPr lang="en-US" sz="1050" dirty="0">
                  <a:latin typeface="Arial"/>
                  <a:cs typeface="Arial"/>
                </a:rPr>
                <a:t>             0.16           .04</a:t>
              </a:r>
            </a:p>
            <a:p>
              <a:pPr eaLnBrk="1" hangingPunct="1">
                <a:lnSpc>
                  <a:spcPct val="90000"/>
                </a:lnSpc>
              </a:pPr>
              <a:r>
                <a:rPr lang="en-US" sz="1050" dirty="0">
                  <a:latin typeface="Arial"/>
                  <a:cs typeface="Arial"/>
                </a:rPr>
                <a:t>NP → </a:t>
              </a:r>
              <a:r>
                <a:rPr lang="en-US" sz="1050" dirty="0" err="1">
                  <a:latin typeface="Arial"/>
                  <a:cs typeface="Arial"/>
                </a:rPr>
                <a:t>Det</a:t>
              </a:r>
              <a:r>
                <a:rPr lang="en-US" sz="1050" dirty="0">
                  <a:latin typeface="Arial"/>
                  <a:cs typeface="Arial"/>
                </a:rPr>
                <a:t> Nominal</a:t>
              </a:r>
            </a:p>
            <a:p>
              <a:pPr eaLnBrk="1" hangingPunct="1">
                <a:lnSpc>
                  <a:spcPct val="90000"/>
                </a:lnSpc>
              </a:pPr>
              <a:r>
                <a:rPr lang="en-US" sz="1050" dirty="0">
                  <a:latin typeface="Arial"/>
                  <a:cs typeface="Arial"/>
                </a:rPr>
                <a:t>Nominal → book | flight | meal | money</a:t>
              </a:r>
            </a:p>
            <a:p>
              <a:pPr eaLnBrk="1" hangingPunct="1">
                <a:lnSpc>
                  <a:spcPct val="90000"/>
                </a:lnSpc>
              </a:pPr>
              <a:r>
                <a:rPr lang="en-US" sz="1050" dirty="0">
                  <a:latin typeface="Arial"/>
                  <a:cs typeface="Arial"/>
                </a:rPr>
                <a:t>                </a:t>
              </a:r>
              <a:r>
                <a:rPr lang="en-US" sz="1050" dirty="0" smtClean="0">
                  <a:latin typeface="Arial"/>
                  <a:cs typeface="Arial"/>
                </a:rPr>
                <a:t>    </a:t>
              </a:r>
              <a:r>
                <a:rPr lang="en-US" sz="1050" dirty="0">
                  <a:latin typeface="Arial"/>
                  <a:cs typeface="Arial"/>
                </a:rPr>
                <a:t>0.03    0.15   0.06     0.06</a:t>
              </a:r>
            </a:p>
            <a:p>
              <a:pPr eaLnBrk="1" hangingPunct="1">
                <a:lnSpc>
                  <a:spcPct val="90000"/>
                </a:lnSpc>
              </a:pPr>
              <a:r>
                <a:rPr lang="en-US" sz="1050" dirty="0">
                  <a:latin typeface="Arial"/>
                  <a:cs typeface="Arial"/>
                </a:rPr>
                <a:t>Nominal → Nominal Noun</a:t>
              </a:r>
            </a:p>
            <a:p>
              <a:pPr eaLnBrk="1" hangingPunct="1">
                <a:lnSpc>
                  <a:spcPct val="90000"/>
                </a:lnSpc>
              </a:pPr>
              <a:r>
                <a:rPr lang="en-US" sz="1050" dirty="0">
                  <a:latin typeface="Arial"/>
                  <a:cs typeface="Arial"/>
                </a:rPr>
                <a:t>Nominal → Nominal PP</a:t>
              </a:r>
            </a:p>
            <a:p>
              <a:pPr eaLnBrk="1" hangingPunct="1">
                <a:lnSpc>
                  <a:spcPct val="90000"/>
                </a:lnSpc>
              </a:pPr>
              <a:r>
                <a:rPr lang="en-US" sz="1050" dirty="0">
                  <a:latin typeface="Arial"/>
                  <a:cs typeface="Arial"/>
                </a:rPr>
                <a:t>VP → book | include | prefer</a:t>
              </a:r>
            </a:p>
            <a:p>
              <a:pPr eaLnBrk="1" hangingPunct="1">
                <a:lnSpc>
                  <a:spcPct val="90000"/>
                </a:lnSpc>
              </a:pPr>
              <a:r>
                <a:rPr lang="en-US" sz="1050" dirty="0">
                  <a:latin typeface="Arial"/>
                  <a:cs typeface="Arial"/>
                </a:rPr>
                <a:t>             0.1      0.04        0.06</a:t>
              </a:r>
            </a:p>
            <a:p>
              <a:pPr eaLnBrk="1" hangingPunct="1">
                <a:lnSpc>
                  <a:spcPct val="90000"/>
                </a:lnSpc>
              </a:pPr>
              <a:r>
                <a:rPr lang="en-US" sz="1050" dirty="0">
                  <a:latin typeface="Arial"/>
                  <a:cs typeface="Arial"/>
                </a:rPr>
                <a:t>VP → Verb NP</a:t>
              </a:r>
            </a:p>
            <a:p>
              <a:pPr eaLnBrk="1" hangingPunct="1">
                <a:lnSpc>
                  <a:spcPct val="90000"/>
                </a:lnSpc>
              </a:pPr>
              <a:r>
                <a:rPr lang="en-US" sz="1050" dirty="0">
                  <a:latin typeface="Arial"/>
                  <a:cs typeface="Arial"/>
                </a:rPr>
                <a:t>VP → VP PP</a:t>
              </a:r>
            </a:p>
            <a:p>
              <a:pPr eaLnBrk="1" hangingPunct="1">
                <a:lnSpc>
                  <a:spcPct val="90000"/>
                </a:lnSpc>
              </a:pPr>
              <a:r>
                <a:rPr lang="en-US" sz="1050" dirty="0">
                  <a:latin typeface="Arial"/>
                  <a:cs typeface="Arial"/>
                </a:rPr>
                <a:t>PP → Prep NP</a:t>
              </a:r>
            </a:p>
          </p:txBody>
        </p:sp>
        <p:sp>
          <p:nvSpPr>
            <p:cNvPr id="42" name="Text Box 4"/>
            <p:cNvSpPr txBox="1">
              <a:spLocks noChangeArrowheads="1"/>
            </p:cNvSpPr>
            <p:nvPr/>
          </p:nvSpPr>
          <p:spPr bwMode="auto">
            <a:xfrm>
              <a:off x="1828800" y="3352800"/>
              <a:ext cx="838200" cy="31511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lnSpc>
                  <a:spcPct val="90000"/>
                </a:lnSpc>
              </a:pPr>
              <a:r>
                <a:rPr lang="en-US" sz="1050" dirty="0">
                  <a:cs typeface="Times New Roman" charset="0"/>
                </a:rPr>
                <a:t>0.8</a:t>
              </a:r>
            </a:p>
            <a:p>
              <a:pPr eaLnBrk="1" hangingPunct="1">
                <a:lnSpc>
                  <a:spcPct val="90000"/>
                </a:lnSpc>
              </a:pPr>
              <a:r>
                <a:rPr lang="en-US" sz="1050" dirty="0"/>
                <a:t>0.1</a:t>
              </a:r>
            </a:p>
            <a:p>
              <a:pPr eaLnBrk="1" hangingPunct="1">
                <a:lnSpc>
                  <a:spcPct val="90000"/>
                </a:lnSpc>
              </a:pPr>
              <a:r>
                <a:rPr lang="en-US" sz="1050" dirty="0"/>
                <a:t>1.0</a:t>
              </a:r>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a:t>0.05</a:t>
              </a:r>
            </a:p>
            <a:p>
              <a:pPr eaLnBrk="1" hangingPunct="1">
                <a:lnSpc>
                  <a:spcPct val="90000"/>
                </a:lnSpc>
              </a:pPr>
              <a:r>
                <a:rPr lang="en-US" sz="1050" dirty="0"/>
                <a:t>0.03</a:t>
              </a:r>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smtClean="0"/>
                <a:t>0.6</a:t>
              </a:r>
              <a:endParaRPr lang="en-US" sz="1050" dirty="0"/>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a:t>0.2</a:t>
              </a:r>
            </a:p>
            <a:p>
              <a:pPr eaLnBrk="1" hangingPunct="1">
                <a:lnSpc>
                  <a:spcPct val="90000"/>
                </a:lnSpc>
              </a:pPr>
              <a:r>
                <a:rPr lang="en-US" sz="1050" dirty="0"/>
                <a:t>0.5</a:t>
              </a:r>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a:t>0.5</a:t>
              </a:r>
            </a:p>
            <a:p>
              <a:pPr eaLnBrk="1" hangingPunct="1">
                <a:lnSpc>
                  <a:spcPct val="90000"/>
                </a:lnSpc>
              </a:pPr>
              <a:r>
                <a:rPr lang="en-US" sz="1050" dirty="0"/>
                <a:t>0.3</a:t>
              </a:r>
            </a:p>
            <a:p>
              <a:pPr eaLnBrk="1" hangingPunct="1">
                <a:lnSpc>
                  <a:spcPct val="90000"/>
                </a:lnSpc>
              </a:pPr>
              <a:r>
                <a:rPr lang="en-US" sz="1050" dirty="0"/>
                <a:t>1.0</a:t>
              </a:r>
            </a:p>
          </p:txBody>
        </p:sp>
      </p:grpSp>
      <p:sp>
        <p:nvSpPr>
          <p:cNvPr id="3" name="Title 2"/>
          <p:cNvSpPr>
            <a:spLocks noGrp="1"/>
          </p:cNvSpPr>
          <p:nvPr>
            <p:ph type="title"/>
          </p:nvPr>
        </p:nvSpPr>
        <p:spPr/>
        <p:txBody>
          <a:bodyPr/>
          <a:lstStyle/>
          <a:p>
            <a:pPr algn="l"/>
            <a:r>
              <a:rPr lang="en-US" sz="4000" dirty="0" smtClean="0"/>
              <a:t>Probabilistic CYK Parsing</a:t>
            </a:r>
            <a:endParaRPr lang="en-US" sz="4000" dirty="0"/>
          </a:p>
        </p:txBody>
      </p:sp>
      <p:sp>
        <p:nvSpPr>
          <p:cNvPr id="4" name="Content Placeholder 3"/>
          <p:cNvSpPr>
            <a:spLocks noGrp="1"/>
          </p:cNvSpPr>
          <p:nvPr>
            <p:ph idx="1"/>
          </p:nvPr>
        </p:nvSpPr>
        <p:spPr>
          <a:xfrm>
            <a:off x="8458200" y="4953000"/>
            <a:ext cx="433388" cy="1428750"/>
          </a:xfrm>
        </p:spPr>
        <p:txBody>
          <a:bodyPr/>
          <a:lstStyle/>
          <a:p>
            <a:endParaRPr lang="en-US" dirty="0"/>
          </a:p>
        </p:txBody>
      </p:sp>
      <p:sp>
        <p:nvSpPr>
          <p:cNvPr id="8" name="Rectangle 11"/>
          <p:cNvSpPr>
            <a:spLocks noChangeArrowheads="1"/>
          </p:cNvSpPr>
          <p:nvPr/>
        </p:nvSpPr>
        <p:spPr bwMode="auto">
          <a:xfrm>
            <a:off x="1781175"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9" name="Rectangle 12"/>
          <p:cNvSpPr>
            <a:spLocks noChangeArrowheads="1"/>
          </p:cNvSpPr>
          <p:nvPr/>
        </p:nvSpPr>
        <p:spPr bwMode="auto">
          <a:xfrm>
            <a:off x="2738438" y="2233613"/>
            <a:ext cx="963612"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0" name="Rectangle 13"/>
          <p:cNvSpPr>
            <a:spLocks noChangeArrowheads="1"/>
          </p:cNvSpPr>
          <p:nvPr/>
        </p:nvSpPr>
        <p:spPr bwMode="auto">
          <a:xfrm>
            <a:off x="3697288" y="2233613"/>
            <a:ext cx="963612"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1" name="Rectangle 14"/>
          <p:cNvSpPr>
            <a:spLocks noChangeArrowheads="1"/>
          </p:cNvSpPr>
          <p:nvPr/>
        </p:nvSpPr>
        <p:spPr bwMode="auto">
          <a:xfrm>
            <a:off x="4656138"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2" name="Rectangle 15"/>
          <p:cNvSpPr>
            <a:spLocks noChangeArrowheads="1"/>
          </p:cNvSpPr>
          <p:nvPr/>
        </p:nvSpPr>
        <p:spPr bwMode="auto">
          <a:xfrm>
            <a:off x="5614988"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3" name="Rectangle 18"/>
          <p:cNvSpPr>
            <a:spLocks noChangeArrowheads="1"/>
          </p:cNvSpPr>
          <p:nvPr/>
        </p:nvSpPr>
        <p:spPr bwMode="auto">
          <a:xfrm>
            <a:off x="2747963"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4" name="Rectangle 20"/>
          <p:cNvSpPr>
            <a:spLocks noChangeArrowheads="1"/>
          </p:cNvSpPr>
          <p:nvPr/>
        </p:nvSpPr>
        <p:spPr bwMode="auto">
          <a:xfrm>
            <a:off x="4664075"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5" name="Rectangle 21"/>
          <p:cNvSpPr>
            <a:spLocks noChangeArrowheads="1"/>
          </p:cNvSpPr>
          <p:nvPr/>
        </p:nvSpPr>
        <p:spPr bwMode="auto">
          <a:xfrm>
            <a:off x="5622925"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6" name="Rectangle 24"/>
          <p:cNvSpPr>
            <a:spLocks noChangeArrowheads="1"/>
          </p:cNvSpPr>
          <p:nvPr/>
        </p:nvSpPr>
        <p:spPr bwMode="auto">
          <a:xfrm>
            <a:off x="3713163" y="3933825"/>
            <a:ext cx="963612"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7" name="Rectangle 25"/>
          <p:cNvSpPr>
            <a:spLocks noChangeArrowheads="1"/>
          </p:cNvSpPr>
          <p:nvPr/>
        </p:nvSpPr>
        <p:spPr bwMode="auto">
          <a:xfrm>
            <a:off x="4672013" y="3933825"/>
            <a:ext cx="962025"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8" name="Rectangle 26"/>
          <p:cNvSpPr>
            <a:spLocks noChangeArrowheads="1"/>
          </p:cNvSpPr>
          <p:nvPr/>
        </p:nvSpPr>
        <p:spPr bwMode="auto">
          <a:xfrm>
            <a:off x="5630863" y="3933825"/>
            <a:ext cx="962025"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9" name="Rectangle 30"/>
          <p:cNvSpPr>
            <a:spLocks noChangeArrowheads="1"/>
          </p:cNvSpPr>
          <p:nvPr/>
        </p:nvSpPr>
        <p:spPr bwMode="auto">
          <a:xfrm>
            <a:off x="4679950" y="4784725"/>
            <a:ext cx="963613"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20" name="Rectangle 31"/>
          <p:cNvSpPr>
            <a:spLocks noChangeArrowheads="1"/>
          </p:cNvSpPr>
          <p:nvPr/>
        </p:nvSpPr>
        <p:spPr bwMode="auto">
          <a:xfrm>
            <a:off x="5638800" y="4784725"/>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21" name="Rectangle 36"/>
          <p:cNvSpPr>
            <a:spLocks noChangeArrowheads="1"/>
          </p:cNvSpPr>
          <p:nvPr/>
        </p:nvSpPr>
        <p:spPr bwMode="auto">
          <a:xfrm>
            <a:off x="5646738" y="5634038"/>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22" name="TextBox 37"/>
          <p:cNvSpPr txBox="1">
            <a:spLocks noChangeArrowheads="1"/>
          </p:cNvSpPr>
          <p:nvPr/>
        </p:nvSpPr>
        <p:spPr bwMode="auto">
          <a:xfrm>
            <a:off x="1752600" y="2209800"/>
            <a:ext cx="1074738"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S :.01, VP:.1, </a:t>
            </a:r>
          </a:p>
          <a:p>
            <a:pPr eaLnBrk="1" hangingPunct="1"/>
            <a:r>
              <a:rPr lang="en-US" sz="1200" b="1">
                <a:latin typeface="Times New Roman" charset="0"/>
              </a:rPr>
              <a:t>Verb:.5 </a:t>
            </a:r>
          </a:p>
          <a:p>
            <a:pPr eaLnBrk="1" hangingPunct="1"/>
            <a:r>
              <a:rPr lang="en-US" sz="1200" b="1">
                <a:latin typeface="Times New Roman" charset="0"/>
              </a:rPr>
              <a:t>Nominal:.03</a:t>
            </a:r>
          </a:p>
          <a:p>
            <a:pPr eaLnBrk="1" hangingPunct="1"/>
            <a:r>
              <a:rPr lang="en-US" sz="1200" b="1">
                <a:latin typeface="Times New Roman" charset="0"/>
              </a:rPr>
              <a:t>Noun:.1</a:t>
            </a:r>
            <a:endParaRPr lang="en-US" sz="1400" b="1">
              <a:latin typeface="Times New Roman" charset="0"/>
            </a:endParaRPr>
          </a:p>
        </p:txBody>
      </p:sp>
      <p:sp>
        <p:nvSpPr>
          <p:cNvPr id="23" name="TextBox 38"/>
          <p:cNvSpPr txBox="1">
            <a:spLocks noChangeArrowheads="1"/>
          </p:cNvSpPr>
          <p:nvPr/>
        </p:nvSpPr>
        <p:spPr bwMode="auto">
          <a:xfrm>
            <a:off x="2763838" y="3594100"/>
            <a:ext cx="58261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Det:.6</a:t>
            </a:r>
          </a:p>
        </p:txBody>
      </p:sp>
      <p:sp>
        <p:nvSpPr>
          <p:cNvPr id="24" name="TextBox 39"/>
          <p:cNvSpPr txBox="1">
            <a:spLocks noChangeArrowheads="1"/>
          </p:cNvSpPr>
          <p:nvPr/>
        </p:nvSpPr>
        <p:spPr bwMode="auto">
          <a:xfrm>
            <a:off x="3697288" y="3975100"/>
            <a:ext cx="992187"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1200" b="1">
              <a:latin typeface="Times New Roman" charset="0"/>
            </a:endParaRPr>
          </a:p>
          <a:p>
            <a:pPr eaLnBrk="1" hangingPunct="1"/>
            <a:r>
              <a:rPr lang="en-US" sz="1200" b="1">
                <a:latin typeface="Times New Roman" charset="0"/>
              </a:rPr>
              <a:t>Nominal:.15</a:t>
            </a:r>
          </a:p>
          <a:p>
            <a:pPr eaLnBrk="1" hangingPunct="1"/>
            <a:r>
              <a:rPr lang="en-US" sz="1200" b="1">
                <a:latin typeface="Times New Roman" charset="0"/>
              </a:rPr>
              <a:t>Noun:.5</a:t>
            </a:r>
            <a:endParaRPr lang="en-US" sz="1400" b="1">
              <a:latin typeface="Times New Roman" charset="0"/>
            </a:endParaRPr>
          </a:p>
        </p:txBody>
      </p:sp>
      <p:sp>
        <p:nvSpPr>
          <p:cNvPr id="25" name="TextBox 28"/>
          <p:cNvSpPr txBox="1">
            <a:spLocks noChangeArrowheads="1"/>
          </p:cNvSpPr>
          <p:nvPr/>
        </p:nvSpPr>
        <p:spPr bwMode="auto">
          <a:xfrm>
            <a:off x="2806700" y="2735263"/>
            <a:ext cx="5270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None</a:t>
            </a:r>
          </a:p>
        </p:txBody>
      </p:sp>
      <p:sp>
        <p:nvSpPr>
          <p:cNvPr id="26" name="TextBox 29"/>
          <p:cNvSpPr txBox="1">
            <a:spLocks noChangeArrowheads="1"/>
          </p:cNvSpPr>
          <p:nvPr/>
        </p:nvSpPr>
        <p:spPr bwMode="auto">
          <a:xfrm>
            <a:off x="3657600" y="3200400"/>
            <a:ext cx="1017588"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1200" b="1">
              <a:latin typeface="Times New Roman" charset="0"/>
            </a:endParaRPr>
          </a:p>
          <a:p>
            <a:pPr eaLnBrk="1" hangingPunct="1"/>
            <a:r>
              <a:rPr lang="en-US" sz="1200" b="1">
                <a:latin typeface="Times New Roman" charset="0"/>
              </a:rPr>
              <a:t>NP:.6*.6*.15</a:t>
            </a:r>
          </a:p>
          <a:p>
            <a:pPr eaLnBrk="1" hangingPunct="1"/>
            <a:r>
              <a:rPr lang="en-US" sz="1200" b="1">
                <a:latin typeface="Times New Roman" charset="0"/>
              </a:rPr>
              <a:t>     =.054</a:t>
            </a:r>
          </a:p>
        </p:txBody>
      </p:sp>
      <p:sp>
        <p:nvSpPr>
          <p:cNvPr id="27" name="TextBox 25"/>
          <p:cNvSpPr txBox="1">
            <a:spLocks noChangeArrowheads="1"/>
          </p:cNvSpPr>
          <p:nvPr/>
        </p:nvSpPr>
        <p:spPr bwMode="auto">
          <a:xfrm>
            <a:off x="3617913" y="2667000"/>
            <a:ext cx="10953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VP:.5*.5*.054</a:t>
            </a:r>
          </a:p>
          <a:p>
            <a:pPr eaLnBrk="1" hangingPunct="1"/>
            <a:r>
              <a:rPr lang="en-US" sz="1200" b="1">
                <a:latin typeface="Times New Roman" charset="0"/>
              </a:rPr>
              <a:t>     =.0135</a:t>
            </a:r>
          </a:p>
        </p:txBody>
      </p:sp>
      <p:sp>
        <p:nvSpPr>
          <p:cNvPr id="28" name="TextBox 26"/>
          <p:cNvSpPr txBox="1">
            <a:spLocks noChangeArrowheads="1"/>
          </p:cNvSpPr>
          <p:nvPr/>
        </p:nvSpPr>
        <p:spPr bwMode="auto">
          <a:xfrm>
            <a:off x="3657600" y="2209800"/>
            <a:ext cx="10953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S:.05*.5*.054</a:t>
            </a:r>
          </a:p>
          <a:p>
            <a:pPr eaLnBrk="1" hangingPunct="1"/>
            <a:r>
              <a:rPr lang="en-US" sz="1200" b="1">
                <a:latin typeface="Times New Roman" charset="0"/>
              </a:rPr>
              <a:t>     =.00135</a:t>
            </a:r>
          </a:p>
        </p:txBody>
      </p:sp>
      <p:sp>
        <p:nvSpPr>
          <p:cNvPr id="29" name="TextBox 28"/>
          <p:cNvSpPr txBox="1">
            <a:spLocks noChangeArrowheads="1"/>
          </p:cNvSpPr>
          <p:nvPr/>
        </p:nvSpPr>
        <p:spPr bwMode="auto">
          <a:xfrm>
            <a:off x="4716463" y="4367213"/>
            <a:ext cx="525462" cy="277812"/>
          </a:xfrm>
          <a:prstGeom prst="rect">
            <a:avLst/>
          </a:prstGeom>
          <a:noFill/>
          <a:ln w="9525">
            <a:noFill/>
            <a:miter lim="800000"/>
            <a:headEnd/>
            <a:tailEnd/>
          </a:ln>
        </p:spPr>
        <p:txBody>
          <a:bodyPr wrap="none">
            <a:spAutoFit/>
          </a:bodyPr>
          <a:lstStyle/>
          <a:p>
            <a:pPr>
              <a:defRPr/>
            </a:pPr>
            <a:r>
              <a:rPr lang="en-US" sz="1200" b="1" dirty="0">
                <a:latin typeface="+mj-lt"/>
                <a:ea typeface="+mn-ea"/>
              </a:rPr>
              <a:t>None</a:t>
            </a:r>
          </a:p>
        </p:txBody>
      </p:sp>
      <p:sp>
        <p:nvSpPr>
          <p:cNvPr id="30" name="TextBox 29"/>
          <p:cNvSpPr txBox="1">
            <a:spLocks noChangeArrowheads="1"/>
          </p:cNvSpPr>
          <p:nvPr/>
        </p:nvSpPr>
        <p:spPr bwMode="auto">
          <a:xfrm>
            <a:off x="4687888" y="3521075"/>
            <a:ext cx="527050" cy="277813"/>
          </a:xfrm>
          <a:prstGeom prst="rect">
            <a:avLst/>
          </a:prstGeom>
          <a:noFill/>
          <a:ln w="9525">
            <a:noFill/>
            <a:miter lim="800000"/>
            <a:headEnd/>
            <a:tailEnd/>
          </a:ln>
        </p:spPr>
        <p:txBody>
          <a:bodyPr wrap="none">
            <a:spAutoFit/>
          </a:bodyPr>
          <a:lstStyle/>
          <a:p>
            <a:pPr>
              <a:defRPr/>
            </a:pPr>
            <a:r>
              <a:rPr lang="en-US" sz="1200" b="1" dirty="0">
                <a:latin typeface="+mj-lt"/>
                <a:ea typeface="+mn-ea"/>
              </a:rPr>
              <a:t>None</a:t>
            </a:r>
          </a:p>
        </p:txBody>
      </p:sp>
      <p:sp>
        <p:nvSpPr>
          <p:cNvPr id="31" name="TextBox 30"/>
          <p:cNvSpPr txBox="1">
            <a:spLocks noChangeArrowheads="1"/>
          </p:cNvSpPr>
          <p:nvPr/>
        </p:nvSpPr>
        <p:spPr bwMode="auto">
          <a:xfrm>
            <a:off x="4660900" y="2674938"/>
            <a:ext cx="525463" cy="277812"/>
          </a:xfrm>
          <a:prstGeom prst="rect">
            <a:avLst/>
          </a:prstGeom>
          <a:noFill/>
          <a:ln w="9525">
            <a:noFill/>
            <a:miter lim="800000"/>
            <a:headEnd/>
            <a:tailEnd/>
          </a:ln>
        </p:spPr>
        <p:txBody>
          <a:bodyPr wrap="none">
            <a:spAutoFit/>
          </a:bodyPr>
          <a:lstStyle/>
          <a:p>
            <a:pPr>
              <a:defRPr/>
            </a:pPr>
            <a:r>
              <a:rPr lang="en-US" sz="1200" b="1" dirty="0">
                <a:latin typeface="+mj-lt"/>
                <a:ea typeface="+mn-ea"/>
              </a:rPr>
              <a:t>None</a:t>
            </a:r>
          </a:p>
        </p:txBody>
      </p:sp>
      <p:sp>
        <p:nvSpPr>
          <p:cNvPr id="32" name="TextBox 31"/>
          <p:cNvSpPr txBox="1">
            <a:spLocks noChangeArrowheads="1"/>
          </p:cNvSpPr>
          <p:nvPr/>
        </p:nvSpPr>
        <p:spPr bwMode="auto">
          <a:xfrm>
            <a:off x="4611688" y="5029200"/>
            <a:ext cx="666750" cy="276225"/>
          </a:xfrm>
          <a:prstGeom prst="rect">
            <a:avLst/>
          </a:prstGeom>
          <a:noFill/>
          <a:ln w="9525">
            <a:noFill/>
            <a:miter lim="800000"/>
            <a:headEnd/>
            <a:tailEnd/>
          </a:ln>
        </p:spPr>
        <p:txBody>
          <a:bodyPr wrap="none">
            <a:spAutoFit/>
          </a:bodyPr>
          <a:lstStyle/>
          <a:p>
            <a:pPr>
              <a:defRPr/>
            </a:pPr>
            <a:r>
              <a:rPr lang="en-US" sz="1200" b="1" dirty="0">
                <a:latin typeface="+mj-lt"/>
                <a:ea typeface="+mn-ea"/>
              </a:rPr>
              <a:t>Prep:.2</a:t>
            </a:r>
          </a:p>
        </p:txBody>
      </p:sp>
      <p:sp>
        <p:nvSpPr>
          <p:cNvPr id="33" name="TextBox 41"/>
          <p:cNvSpPr txBox="1">
            <a:spLocks noChangeArrowheads="1"/>
          </p:cNvSpPr>
          <p:nvPr/>
        </p:nvSpPr>
        <p:spPr bwMode="auto">
          <a:xfrm>
            <a:off x="5562600" y="5791200"/>
            <a:ext cx="1066800" cy="461963"/>
          </a:xfrm>
          <a:prstGeom prst="rect">
            <a:avLst/>
          </a:prstGeom>
          <a:noFill/>
          <a:ln w="9525">
            <a:noFill/>
            <a:miter lim="800000"/>
            <a:headEnd/>
            <a:tailEnd/>
          </a:ln>
        </p:spPr>
        <p:txBody>
          <a:bodyPr>
            <a:spAutoFit/>
          </a:bodyPr>
          <a:lstStyle/>
          <a:p>
            <a:pPr>
              <a:defRPr/>
            </a:pPr>
            <a:r>
              <a:rPr lang="en-US" sz="1200" b="1" dirty="0">
                <a:latin typeface="+mj-lt"/>
                <a:ea typeface="+mn-ea"/>
              </a:rPr>
              <a:t>NP:.16</a:t>
            </a:r>
          </a:p>
          <a:p>
            <a:pPr>
              <a:defRPr/>
            </a:pPr>
            <a:r>
              <a:rPr lang="en-US" sz="1200" b="1" dirty="0">
                <a:latin typeface="+mj-lt"/>
                <a:ea typeface="+mn-ea"/>
              </a:rPr>
              <a:t>PropNoun:.8</a:t>
            </a:r>
          </a:p>
        </p:txBody>
      </p:sp>
      <p:sp>
        <p:nvSpPr>
          <p:cNvPr id="34" name="TextBox 33"/>
          <p:cNvSpPr txBox="1">
            <a:spLocks noChangeArrowheads="1"/>
          </p:cNvSpPr>
          <p:nvPr/>
        </p:nvSpPr>
        <p:spPr bwMode="auto">
          <a:xfrm>
            <a:off x="5562600" y="4953000"/>
            <a:ext cx="1079500" cy="461963"/>
          </a:xfrm>
          <a:prstGeom prst="rect">
            <a:avLst/>
          </a:prstGeom>
          <a:noFill/>
          <a:ln w="9525">
            <a:noFill/>
            <a:miter lim="800000"/>
            <a:headEnd/>
            <a:tailEnd/>
          </a:ln>
        </p:spPr>
        <p:txBody>
          <a:bodyPr wrap="none">
            <a:spAutoFit/>
          </a:bodyPr>
          <a:lstStyle/>
          <a:p>
            <a:pPr>
              <a:defRPr/>
            </a:pPr>
            <a:r>
              <a:rPr lang="en-US" sz="1200" b="1" dirty="0">
                <a:latin typeface="+mj-lt"/>
                <a:ea typeface="+mn-ea"/>
              </a:rPr>
              <a:t>PP:1.0*.2*.16</a:t>
            </a:r>
          </a:p>
          <a:p>
            <a:pPr>
              <a:defRPr/>
            </a:pPr>
            <a:r>
              <a:rPr lang="en-US" sz="1200" b="1" dirty="0">
                <a:latin typeface="+mj-lt"/>
                <a:ea typeface="+mn-ea"/>
              </a:rPr>
              <a:t>       =.032</a:t>
            </a:r>
          </a:p>
        </p:txBody>
      </p:sp>
      <p:sp>
        <p:nvSpPr>
          <p:cNvPr id="35" name="TextBox 34"/>
          <p:cNvSpPr txBox="1">
            <a:spLocks noChangeArrowheads="1"/>
          </p:cNvSpPr>
          <p:nvPr/>
        </p:nvSpPr>
        <p:spPr bwMode="auto">
          <a:xfrm>
            <a:off x="5638800" y="4038600"/>
            <a:ext cx="915988" cy="646113"/>
          </a:xfrm>
          <a:prstGeom prst="rect">
            <a:avLst/>
          </a:prstGeom>
          <a:noFill/>
          <a:ln w="9525">
            <a:noFill/>
            <a:miter lim="800000"/>
            <a:headEnd/>
            <a:tailEnd/>
          </a:ln>
        </p:spPr>
        <p:txBody>
          <a:bodyPr wrap="none">
            <a:spAutoFit/>
          </a:bodyPr>
          <a:lstStyle/>
          <a:p>
            <a:pPr>
              <a:defRPr/>
            </a:pPr>
            <a:r>
              <a:rPr lang="en-US" sz="1200" b="1" dirty="0">
                <a:latin typeface="+mj-lt"/>
                <a:ea typeface="+mn-ea"/>
              </a:rPr>
              <a:t>Nominal:</a:t>
            </a:r>
          </a:p>
          <a:p>
            <a:pPr>
              <a:defRPr/>
            </a:pPr>
            <a:r>
              <a:rPr lang="en-US" sz="1200" b="1" dirty="0">
                <a:latin typeface="+mj-lt"/>
                <a:ea typeface="+mn-ea"/>
              </a:rPr>
              <a:t>.5*.15*.032</a:t>
            </a:r>
          </a:p>
          <a:p>
            <a:pPr>
              <a:defRPr/>
            </a:pPr>
            <a:r>
              <a:rPr lang="en-US" sz="1200" b="1" dirty="0">
                <a:latin typeface="+mj-lt"/>
                <a:ea typeface="+mn-ea"/>
              </a:rPr>
              <a:t>=.0024</a:t>
            </a:r>
          </a:p>
        </p:txBody>
      </p:sp>
      <p:cxnSp>
        <p:nvCxnSpPr>
          <p:cNvPr id="36" name="Straight Arrow Connector 42"/>
          <p:cNvCxnSpPr>
            <a:cxnSpLocks noChangeShapeType="1"/>
            <a:endCxn id="24" idx="3"/>
          </p:cNvCxnSpPr>
          <p:nvPr/>
        </p:nvCxnSpPr>
        <p:spPr bwMode="auto">
          <a:xfrm rot="10800000" flipV="1">
            <a:off x="4689475" y="4191000"/>
            <a:ext cx="1101725" cy="10795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37" name="Straight Arrow Connector 44"/>
          <p:cNvCxnSpPr>
            <a:cxnSpLocks noChangeShapeType="1"/>
          </p:cNvCxnSpPr>
          <p:nvPr/>
        </p:nvCxnSpPr>
        <p:spPr bwMode="auto">
          <a:xfrm rot="5400000">
            <a:off x="5295901" y="4610100"/>
            <a:ext cx="838200" cy="3175"/>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38" name="TextBox 5"/>
          <p:cNvSpPr txBox="1">
            <a:spLocks noChangeArrowheads="1"/>
          </p:cNvSpPr>
          <p:nvPr/>
        </p:nvSpPr>
        <p:spPr bwMode="auto">
          <a:xfrm>
            <a:off x="1676400" y="1660525"/>
            <a:ext cx="513168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charset="0"/>
                <a:ea typeface="ＭＳ Ｐゴシック" charset="0"/>
              </a:defRPr>
            </a:lvl1pPr>
            <a:lvl2pPr marL="742950" indent="-285750" eaLnBrk="0" hangingPunct="0">
              <a:defRPr sz="2000" b="1">
                <a:solidFill>
                  <a:schemeClr val="tx1"/>
                </a:solidFill>
                <a:latin typeface="Times New Roman" charset="0"/>
                <a:ea typeface="ＭＳ Ｐゴシック" charset="0"/>
              </a:defRPr>
            </a:lvl2pPr>
            <a:lvl3pPr marL="1143000" indent="-228600" eaLnBrk="0" hangingPunct="0">
              <a:defRPr sz="2000" b="1">
                <a:solidFill>
                  <a:schemeClr val="tx1"/>
                </a:solidFill>
                <a:latin typeface="Times New Roman" charset="0"/>
                <a:ea typeface="ＭＳ Ｐゴシック" charset="0"/>
              </a:defRPr>
            </a:lvl3pPr>
            <a:lvl4pPr marL="1600200" indent="-228600" eaLnBrk="0" hangingPunct="0">
              <a:defRPr sz="2000" b="1">
                <a:solidFill>
                  <a:schemeClr val="tx1"/>
                </a:solidFill>
                <a:latin typeface="Times New Roman" charset="0"/>
                <a:ea typeface="ＭＳ Ｐゴシック" charset="0"/>
              </a:defRPr>
            </a:lvl4pPr>
            <a:lvl5pPr marL="2057400" indent="-228600" eaLnBrk="0" hangingPunct="0">
              <a:defRPr sz="20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b="1">
                <a:solidFill>
                  <a:schemeClr val="tx1"/>
                </a:solidFill>
                <a:latin typeface="Times New Roman" charset="0"/>
                <a:ea typeface="ＭＳ Ｐゴシック" charset="0"/>
              </a:defRPr>
            </a:lvl9pPr>
          </a:lstStyle>
          <a:p>
            <a:pPr eaLnBrk="1" hangingPunct="1"/>
            <a:r>
              <a:rPr lang="en-US" b="0" dirty="0">
                <a:latin typeface="Arial"/>
                <a:cs typeface="Arial"/>
              </a:rPr>
              <a:t>  Book       the        flight    through  Houston</a:t>
            </a:r>
          </a:p>
        </p:txBody>
      </p:sp>
    </p:spTree>
    <p:extLst>
      <p:ext uri="{BB962C8B-B14F-4D97-AF65-F5344CB8AC3E}">
        <p14:creationId xmlns:p14="http://schemas.microsoft.com/office/powerpoint/2010/main" val="2245617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2438400" y="4419600"/>
            <a:ext cx="2895600" cy="2462212"/>
          </a:xfrm>
          <a:prstGeom prst="rect">
            <a:avLst/>
          </a:prstGeom>
          <a:solidFill>
            <a:schemeClr val="bg1"/>
          </a:solidFill>
        </p:spPr>
        <p:txBody>
          <a:bodyPr wrap="square">
            <a:spAutoFit/>
          </a:bodyPr>
          <a:lstStyle/>
          <a:p>
            <a:r>
              <a:rPr lang="en-US" sz="1100" dirty="0"/>
              <a:t>Aux → does</a:t>
            </a:r>
          </a:p>
          <a:p>
            <a:r>
              <a:rPr lang="en-US" sz="1100" dirty="0"/>
              <a:t>             </a:t>
            </a:r>
            <a:r>
              <a:rPr lang="en-US" sz="1100" dirty="0" smtClean="0"/>
              <a:t>1.0</a:t>
            </a:r>
          </a:p>
          <a:p>
            <a:r>
              <a:rPr lang="en-US" sz="1100" dirty="0" err="1" smtClean="0"/>
              <a:t>Det</a:t>
            </a:r>
            <a:r>
              <a:rPr lang="en-US" sz="1100" dirty="0" smtClean="0"/>
              <a:t> </a:t>
            </a:r>
            <a:r>
              <a:rPr lang="en-US" sz="1100" dirty="0"/>
              <a:t>→ the | a   | that | this</a:t>
            </a:r>
          </a:p>
          <a:p>
            <a:r>
              <a:rPr lang="en-US" sz="1100" dirty="0"/>
              <a:t>            0.6  0.2  0.1    0.1</a:t>
            </a:r>
          </a:p>
          <a:p>
            <a:r>
              <a:rPr lang="en-US" sz="1100" dirty="0"/>
              <a:t>Pronoun → I    | he | she | me</a:t>
            </a:r>
          </a:p>
          <a:p>
            <a:r>
              <a:rPr lang="en-US" sz="1100" dirty="0"/>
              <a:t>                   0.5  0.1  0.1    </a:t>
            </a:r>
            <a:r>
              <a:rPr lang="en-US" sz="1100" dirty="0" smtClean="0"/>
              <a:t>0.3</a:t>
            </a:r>
          </a:p>
          <a:p>
            <a:r>
              <a:rPr lang="en-US" sz="1100" dirty="0"/>
              <a:t>Verb → book | include | prefer</a:t>
            </a:r>
          </a:p>
          <a:p>
            <a:r>
              <a:rPr lang="en-US" sz="1100" dirty="0"/>
              <a:t>               0.5      0.2        </a:t>
            </a:r>
            <a:r>
              <a:rPr lang="en-US" sz="1100" dirty="0" smtClean="0"/>
              <a:t>0.3</a:t>
            </a:r>
          </a:p>
          <a:p>
            <a:r>
              <a:rPr lang="en-US" sz="1100" dirty="0" smtClean="0"/>
              <a:t>Noun </a:t>
            </a:r>
            <a:r>
              <a:rPr lang="en-US" sz="1100" dirty="0"/>
              <a:t>→ book | flight | meal | money</a:t>
            </a:r>
          </a:p>
          <a:p>
            <a:r>
              <a:rPr lang="en-US" sz="1100" dirty="0"/>
              <a:t>                0.1     0.5      0.2     0.2</a:t>
            </a:r>
          </a:p>
          <a:p>
            <a:r>
              <a:rPr lang="en-US" sz="1100" dirty="0" smtClean="0"/>
              <a:t>Proper</a:t>
            </a:r>
            <a:r>
              <a:rPr lang="en-US" sz="1100" dirty="0"/>
              <a:t>-Noun → Houston | NWA</a:t>
            </a:r>
          </a:p>
          <a:p>
            <a:r>
              <a:rPr lang="en-US" sz="1100" dirty="0"/>
              <a:t>                              0.8         0.2</a:t>
            </a:r>
          </a:p>
          <a:p>
            <a:r>
              <a:rPr lang="en-US" sz="1100" dirty="0" smtClean="0"/>
              <a:t>Prep </a:t>
            </a:r>
            <a:r>
              <a:rPr lang="en-US" sz="1100" dirty="0"/>
              <a:t>→ from | to   | on | near | through</a:t>
            </a:r>
          </a:p>
          <a:p>
            <a:r>
              <a:rPr lang="en-US" sz="1100" dirty="0"/>
              <a:t>             0.25  0.25  0.1    0.2     0.2</a:t>
            </a:r>
          </a:p>
        </p:txBody>
      </p:sp>
      <p:grpSp>
        <p:nvGrpSpPr>
          <p:cNvPr id="41" name="Group 40"/>
          <p:cNvGrpSpPr/>
          <p:nvPr/>
        </p:nvGrpSpPr>
        <p:grpSpPr>
          <a:xfrm>
            <a:off x="76200" y="3352800"/>
            <a:ext cx="3998913" cy="3151121"/>
            <a:chOff x="228600" y="3352800"/>
            <a:chExt cx="3998913" cy="3151121"/>
          </a:xfrm>
        </p:grpSpPr>
        <p:sp>
          <p:nvSpPr>
            <p:cNvPr id="42" name="Text Box 4"/>
            <p:cNvSpPr txBox="1">
              <a:spLocks noChangeArrowheads="1"/>
            </p:cNvSpPr>
            <p:nvPr/>
          </p:nvSpPr>
          <p:spPr bwMode="auto">
            <a:xfrm>
              <a:off x="228600" y="3352800"/>
              <a:ext cx="3998913" cy="31511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lnSpc>
                  <a:spcPct val="90000"/>
                </a:lnSpc>
              </a:pPr>
              <a:r>
                <a:rPr lang="en-US" sz="1050" dirty="0">
                  <a:latin typeface="Arial"/>
                  <a:cs typeface="Arial"/>
                </a:rPr>
                <a:t>S → NP VP</a:t>
              </a:r>
            </a:p>
            <a:p>
              <a:pPr eaLnBrk="1" hangingPunct="1">
                <a:lnSpc>
                  <a:spcPct val="90000"/>
                </a:lnSpc>
              </a:pPr>
              <a:r>
                <a:rPr lang="en-US" sz="1050" dirty="0">
                  <a:latin typeface="Arial"/>
                  <a:cs typeface="Arial"/>
                </a:rPr>
                <a:t>S → X1 VP</a:t>
              </a:r>
            </a:p>
            <a:p>
              <a:pPr eaLnBrk="1" hangingPunct="1">
                <a:lnSpc>
                  <a:spcPct val="90000"/>
                </a:lnSpc>
              </a:pPr>
              <a:r>
                <a:rPr lang="en-US" sz="1050" dirty="0">
                  <a:latin typeface="Arial"/>
                  <a:cs typeface="Arial"/>
                </a:rPr>
                <a:t>X1 → Aux NP</a:t>
              </a:r>
            </a:p>
            <a:p>
              <a:pPr eaLnBrk="1" hangingPunct="1">
                <a:lnSpc>
                  <a:spcPct val="90000"/>
                </a:lnSpc>
              </a:pPr>
              <a:r>
                <a:rPr lang="en-US" sz="1050" dirty="0">
                  <a:latin typeface="Arial"/>
                  <a:cs typeface="Arial"/>
                </a:rPr>
                <a:t>S → book | include | prefer</a:t>
              </a:r>
            </a:p>
            <a:p>
              <a:pPr eaLnBrk="1" hangingPunct="1">
                <a:lnSpc>
                  <a:spcPct val="90000"/>
                </a:lnSpc>
              </a:pPr>
              <a:r>
                <a:rPr lang="en-US" sz="1050" dirty="0">
                  <a:latin typeface="Arial"/>
                  <a:cs typeface="Arial"/>
                </a:rPr>
                <a:t>          0.01     0.004    0.006</a:t>
              </a:r>
            </a:p>
            <a:p>
              <a:pPr eaLnBrk="1" hangingPunct="1">
                <a:lnSpc>
                  <a:spcPct val="90000"/>
                </a:lnSpc>
              </a:pPr>
              <a:r>
                <a:rPr lang="en-US" sz="1050" dirty="0">
                  <a:latin typeface="Arial"/>
                  <a:cs typeface="Arial"/>
                </a:rPr>
                <a:t>S → Verb NP</a:t>
              </a:r>
            </a:p>
            <a:p>
              <a:pPr eaLnBrk="1" hangingPunct="1">
                <a:lnSpc>
                  <a:spcPct val="90000"/>
                </a:lnSpc>
              </a:pPr>
              <a:r>
                <a:rPr lang="en-US" sz="1050" dirty="0">
                  <a:latin typeface="Arial"/>
                  <a:cs typeface="Arial"/>
                </a:rPr>
                <a:t>S → VP PP</a:t>
              </a:r>
            </a:p>
            <a:p>
              <a:pPr eaLnBrk="1" hangingPunct="1">
                <a:lnSpc>
                  <a:spcPct val="90000"/>
                </a:lnSpc>
              </a:pPr>
              <a:r>
                <a:rPr lang="en-US" sz="1050" dirty="0">
                  <a:latin typeface="Arial"/>
                  <a:cs typeface="Arial"/>
                </a:rPr>
                <a:t>NP →  I   |  he  |  she |  me</a:t>
              </a:r>
            </a:p>
            <a:p>
              <a:pPr eaLnBrk="1" hangingPunct="1">
                <a:lnSpc>
                  <a:spcPct val="90000"/>
                </a:lnSpc>
              </a:pPr>
              <a:r>
                <a:rPr lang="en-US" sz="1050" dirty="0">
                  <a:latin typeface="Arial"/>
                  <a:cs typeface="Arial"/>
                </a:rPr>
                <a:t>          0.1   0.02  0.02    0.06</a:t>
              </a:r>
            </a:p>
            <a:p>
              <a:pPr eaLnBrk="1" hangingPunct="1">
                <a:lnSpc>
                  <a:spcPct val="90000"/>
                </a:lnSpc>
              </a:pPr>
              <a:r>
                <a:rPr lang="en-US" sz="1050" dirty="0">
                  <a:latin typeface="Arial"/>
                  <a:cs typeface="Arial"/>
                </a:rPr>
                <a:t>NP → Houston | NWA</a:t>
              </a:r>
            </a:p>
            <a:p>
              <a:pPr eaLnBrk="1" hangingPunct="1">
                <a:lnSpc>
                  <a:spcPct val="90000"/>
                </a:lnSpc>
              </a:pPr>
              <a:r>
                <a:rPr lang="en-US" sz="1050" dirty="0">
                  <a:latin typeface="Arial"/>
                  <a:cs typeface="Arial"/>
                </a:rPr>
                <a:t>             0.16           .04</a:t>
              </a:r>
            </a:p>
            <a:p>
              <a:pPr eaLnBrk="1" hangingPunct="1">
                <a:lnSpc>
                  <a:spcPct val="90000"/>
                </a:lnSpc>
              </a:pPr>
              <a:r>
                <a:rPr lang="en-US" sz="1050" dirty="0">
                  <a:latin typeface="Arial"/>
                  <a:cs typeface="Arial"/>
                </a:rPr>
                <a:t>NP → </a:t>
              </a:r>
              <a:r>
                <a:rPr lang="en-US" sz="1050" dirty="0" err="1">
                  <a:latin typeface="Arial"/>
                  <a:cs typeface="Arial"/>
                </a:rPr>
                <a:t>Det</a:t>
              </a:r>
              <a:r>
                <a:rPr lang="en-US" sz="1050" dirty="0">
                  <a:latin typeface="Arial"/>
                  <a:cs typeface="Arial"/>
                </a:rPr>
                <a:t> Nominal</a:t>
              </a:r>
            </a:p>
            <a:p>
              <a:pPr eaLnBrk="1" hangingPunct="1">
                <a:lnSpc>
                  <a:spcPct val="90000"/>
                </a:lnSpc>
              </a:pPr>
              <a:r>
                <a:rPr lang="en-US" sz="1050" dirty="0">
                  <a:latin typeface="Arial"/>
                  <a:cs typeface="Arial"/>
                </a:rPr>
                <a:t>Nominal → book | flight | meal | money</a:t>
              </a:r>
            </a:p>
            <a:p>
              <a:pPr eaLnBrk="1" hangingPunct="1">
                <a:lnSpc>
                  <a:spcPct val="90000"/>
                </a:lnSpc>
              </a:pPr>
              <a:r>
                <a:rPr lang="en-US" sz="1050" dirty="0">
                  <a:latin typeface="Arial"/>
                  <a:cs typeface="Arial"/>
                </a:rPr>
                <a:t>                </a:t>
              </a:r>
              <a:r>
                <a:rPr lang="en-US" sz="1050" dirty="0" smtClean="0">
                  <a:latin typeface="Arial"/>
                  <a:cs typeface="Arial"/>
                </a:rPr>
                <a:t>    </a:t>
              </a:r>
              <a:r>
                <a:rPr lang="en-US" sz="1050" dirty="0">
                  <a:latin typeface="Arial"/>
                  <a:cs typeface="Arial"/>
                </a:rPr>
                <a:t>0.03    0.15   0.06     0.06</a:t>
              </a:r>
            </a:p>
            <a:p>
              <a:pPr eaLnBrk="1" hangingPunct="1">
                <a:lnSpc>
                  <a:spcPct val="90000"/>
                </a:lnSpc>
              </a:pPr>
              <a:r>
                <a:rPr lang="en-US" sz="1050" dirty="0">
                  <a:latin typeface="Arial"/>
                  <a:cs typeface="Arial"/>
                </a:rPr>
                <a:t>Nominal → Nominal Noun</a:t>
              </a:r>
            </a:p>
            <a:p>
              <a:pPr eaLnBrk="1" hangingPunct="1">
                <a:lnSpc>
                  <a:spcPct val="90000"/>
                </a:lnSpc>
              </a:pPr>
              <a:r>
                <a:rPr lang="en-US" sz="1050" dirty="0">
                  <a:latin typeface="Arial"/>
                  <a:cs typeface="Arial"/>
                </a:rPr>
                <a:t>Nominal → Nominal PP</a:t>
              </a:r>
            </a:p>
            <a:p>
              <a:pPr eaLnBrk="1" hangingPunct="1">
                <a:lnSpc>
                  <a:spcPct val="90000"/>
                </a:lnSpc>
              </a:pPr>
              <a:r>
                <a:rPr lang="en-US" sz="1050" dirty="0">
                  <a:latin typeface="Arial"/>
                  <a:cs typeface="Arial"/>
                </a:rPr>
                <a:t>VP → book | include | prefer</a:t>
              </a:r>
            </a:p>
            <a:p>
              <a:pPr eaLnBrk="1" hangingPunct="1">
                <a:lnSpc>
                  <a:spcPct val="90000"/>
                </a:lnSpc>
              </a:pPr>
              <a:r>
                <a:rPr lang="en-US" sz="1050" dirty="0">
                  <a:latin typeface="Arial"/>
                  <a:cs typeface="Arial"/>
                </a:rPr>
                <a:t>             0.1      0.04        0.06</a:t>
              </a:r>
            </a:p>
            <a:p>
              <a:pPr eaLnBrk="1" hangingPunct="1">
                <a:lnSpc>
                  <a:spcPct val="90000"/>
                </a:lnSpc>
              </a:pPr>
              <a:r>
                <a:rPr lang="en-US" sz="1050" dirty="0">
                  <a:latin typeface="Arial"/>
                  <a:cs typeface="Arial"/>
                </a:rPr>
                <a:t>VP → Verb NP</a:t>
              </a:r>
            </a:p>
            <a:p>
              <a:pPr eaLnBrk="1" hangingPunct="1">
                <a:lnSpc>
                  <a:spcPct val="90000"/>
                </a:lnSpc>
              </a:pPr>
              <a:r>
                <a:rPr lang="en-US" sz="1050" dirty="0">
                  <a:latin typeface="Arial"/>
                  <a:cs typeface="Arial"/>
                </a:rPr>
                <a:t>VP → VP PP</a:t>
              </a:r>
            </a:p>
            <a:p>
              <a:pPr eaLnBrk="1" hangingPunct="1">
                <a:lnSpc>
                  <a:spcPct val="90000"/>
                </a:lnSpc>
              </a:pPr>
              <a:r>
                <a:rPr lang="en-US" sz="1050" dirty="0">
                  <a:latin typeface="Arial"/>
                  <a:cs typeface="Arial"/>
                </a:rPr>
                <a:t>PP → Prep NP</a:t>
              </a:r>
            </a:p>
          </p:txBody>
        </p:sp>
        <p:sp>
          <p:nvSpPr>
            <p:cNvPr id="43" name="Text Box 4"/>
            <p:cNvSpPr txBox="1">
              <a:spLocks noChangeArrowheads="1"/>
            </p:cNvSpPr>
            <p:nvPr/>
          </p:nvSpPr>
          <p:spPr bwMode="auto">
            <a:xfrm>
              <a:off x="1828800" y="3352800"/>
              <a:ext cx="838200" cy="31511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lnSpc>
                  <a:spcPct val="90000"/>
                </a:lnSpc>
              </a:pPr>
              <a:r>
                <a:rPr lang="en-US" sz="1050" dirty="0">
                  <a:cs typeface="Times New Roman" charset="0"/>
                </a:rPr>
                <a:t>0.8</a:t>
              </a:r>
            </a:p>
            <a:p>
              <a:pPr eaLnBrk="1" hangingPunct="1">
                <a:lnSpc>
                  <a:spcPct val="90000"/>
                </a:lnSpc>
              </a:pPr>
              <a:r>
                <a:rPr lang="en-US" sz="1050" dirty="0"/>
                <a:t>0.1</a:t>
              </a:r>
            </a:p>
            <a:p>
              <a:pPr eaLnBrk="1" hangingPunct="1">
                <a:lnSpc>
                  <a:spcPct val="90000"/>
                </a:lnSpc>
              </a:pPr>
              <a:r>
                <a:rPr lang="en-US" sz="1050" dirty="0"/>
                <a:t>1.0</a:t>
              </a:r>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a:t>0.05</a:t>
              </a:r>
            </a:p>
            <a:p>
              <a:pPr eaLnBrk="1" hangingPunct="1">
                <a:lnSpc>
                  <a:spcPct val="90000"/>
                </a:lnSpc>
              </a:pPr>
              <a:r>
                <a:rPr lang="en-US" sz="1050" dirty="0"/>
                <a:t>0.03</a:t>
              </a:r>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smtClean="0"/>
                <a:t>0.6</a:t>
              </a:r>
              <a:endParaRPr lang="en-US" sz="1050" dirty="0"/>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a:t>0.2</a:t>
              </a:r>
            </a:p>
            <a:p>
              <a:pPr eaLnBrk="1" hangingPunct="1">
                <a:lnSpc>
                  <a:spcPct val="90000"/>
                </a:lnSpc>
              </a:pPr>
              <a:r>
                <a:rPr lang="en-US" sz="1050" dirty="0"/>
                <a:t>0.5</a:t>
              </a:r>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a:t>0.5</a:t>
              </a:r>
            </a:p>
            <a:p>
              <a:pPr eaLnBrk="1" hangingPunct="1">
                <a:lnSpc>
                  <a:spcPct val="90000"/>
                </a:lnSpc>
              </a:pPr>
              <a:r>
                <a:rPr lang="en-US" sz="1050" dirty="0"/>
                <a:t>0.3</a:t>
              </a:r>
            </a:p>
            <a:p>
              <a:pPr eaLnBrk="1" hangingPunct="1">
                <a:lnSpc>
                  <a:spcPct val="90000"/>
                </a:lnSpc>
              </a:pPr>
              <a:r>
                <a:rPr lang="en-US" sz="1050" dirty="0"/>
                <a:t>1.0</a:t>
              </a:r>
            </a:p>
          </p:txBody>
        </p:sp>
      </p:grpSp>
      <p:sp>
        <p:nvSpPr>
          <p:cNvPr id="3" name="Title 2"/>
          <p:cNvSpPr>
            <a:spLocks noGrp="1"/>
          </p:cNvSpPr>
          <p:nvPr>
            <p:ph type="title"/>
          </p:nvPr>
        </p:nvSpPr>
        <p:spPr/>
        <p:txBody>
          <a:bodyPr/>
          <a:lstStyle/>
          <a:p>
            <a:pPr algn="l"/>
            <a:r>
              <a:rPr lang="en-US" sz="4000" dirty="0" smtClean="0"/>
              <a:t>Probabilistic CYK Parsing</a:t>
            </a:r>
            <a:endParaRPr lang="en-US" sz="4000" dirty="0"/>
          </a:p>
        </p:txBody>
      </p:sp>
      <p:sp>
        <p:nvSpPr>
          <p:cNvPr id="4" name="Content Placeholder 3"/>
          <p:cNvSpPr>
            <a:spLocks noGrp="1"/>
          </p:cNvSpPr>
          <p:nvPr>
            <p:ph idx="1"/>
          </p:nvPr>
        </p:nvSpPr>
        <p:spPr>
          <a:xfrm>
            <a:off x="8458200" y="4953000"/>
            <a:ext cx="433388" cy="1428750"/>
          </a:xfrm>
        </p:spPr>
        <p:txBody>
          <a:bodyPr/>
          <a:lstStyle/>
          <a:p>
            <a:endParaRPr lang="en-US" dirty="0"/>
          </a:p>
        </p:txBody>
      </p:sp>
      <p:sp>
        <p:nvSpPr>
          <p:cNvPr id="8" name="Rectangle 11"/>
          <p:cNvSpPr>
            <a:spLocks noChangeArrowheads="1"/>
          </p:cNvSpPr>
          <p:nvPr/>
        </p:nvSpPr>
        <p:spPr bwMode="auto">
          <a:xfrm>
            <a:off x="1781175"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9" name="Rectangle 12"/>
          <p:cNvSpPr>
            <a:spLocks noChangeArrowheads="1"/>
          </p:cNvSpPr>
          <p:nvPr/>
        </p:nvSpPr>
        <p:spPr bwMode="auto">
          <a:xfrm>
            <a:off x="2738438" y="2233613"/>
            <a:ext cx="963612"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0" name="Rectangle 13"/>
          <p:cNvSpPr>
            <a:spLocks noChangeArrowheads="1"/>
          </p:cNvSpPr>
          <p:nvPr/>
        </p:nvSpPr>
        <p:spPr bwMode="auto">
          <a:xfrm>
            <a:off x="3697288" y="2233613"/>
            <a:ext cx="963612"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1" name="Rectangle 14"/>
          <p:cNvSpPr>
            <a:spLocks noChangeArrowheads="1"/>
          </p:cNvSpPr>
          <p:nvPr/>
        </p:nvSpPr>
        <p:spPr bwMode="auto">
          <a:xfrm>
            <a:off x="4656138"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2" name="Rectangle 15"/>
          <p:cNvSpPr>
            <a:spLocks noChangeArrowheads="1"/>
          </p:cNvSpPr>
          <p:nvPr/>
        </p:nvSpPr>
        <p:spPr bwMode="auto">
          <a:xfrm>
            <a:off x="5614988"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3" name="Rectangle 18"/>
          <p:cNvSpPr>
            <a:spLocks noChangeArrowheads="1"/>
          </p:cNvSpPr>
          <p:nvPr/>
        </p:nvSpPr>
        <p:spPr bwMode="auto">
          <a:xfrm>
            <a:off x="2747963"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4" name="Rectangle 20"/>
          <p:cNvSpPr>
            <a:spLocks noChangeArrowheads="1"/>
          </p:cNvSpPr>
          <p:nvPr/>
        </p:nvSpPr>
        <p:spPr bwMode="auto">
          <a:xfrm>
            <a:off x="4664075"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5" name="Rectangle 21"/>
          <p:cNvSpPr>
            <a:spLocks noChangeArrowheads="1"/>
          </p:cNvSpPr>
          <p:nvPr/>
        </p:nvSpPr>
        <p:spPr bwMode="auto">
          <a:xfrm>
            <a:off x="5622925"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6" name="Rectangle 24"/>
          <p:cNvSpPr>
            <a:spLocks noChangeArrowheads="1"/>
          </p:cNvSpPr>
          <p:nvPr/>
        </p:nvSpPr>
        <p:spPr bwMode="auto">
          <a:xfrm>
            <a:off x="3713163" y="3933825"/>
            <a:ext cx="963612"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7" name="Rectangle 25"/>
          <p:cNvSpPr>
            <a:spLocks noChangeArrowheads="1"/>
          </p:cNvSpPr>
          <p:nvPr/>
        </p:nvSpPr>
        <p:spPr bwMode="auto">
          <a:xfrm>
            <a:off x="4672013" y="3933825"/>
            <a:ext cx="962025"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8" name="Rectangle 26"/>
          <p:cNvSpPr>
            <a:spLocks noChangeArrowheads="1"/>
          </p:cNvSpPr>
          <p:nvPr/>
        </p:nvSpPr>
        <p:spPr bwMode="auto">
          <a:xfrm>
            <a:off x="5630863" y="3933825"/>
            <a:ext cx="962025"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9" name="Rectangle 30"/>
          <p:cNvSpPr>
            <a:spLocks noChangeArrowheads="1"/>
          </p:cNvSpPr>
          <p:nvPr/>
        </p:nvSpPr>
        <p:spPr bwMode="auto">
          <a:xfrm>
            <a:off x="4679950" y="4784725"/>
            <a:ext cx="963613"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20" name="Rectangle 31"/>
          <p:cNvSpPr>
            <a:spLocks noChangeArrowheads="1"/>
          </p:cNvSpPr>
          <p:nvPr/>
        </p:nvSpPr>
        <p:spPr bwMode="auto">
          <a:xfrm>
            <a:off x="5638800" y="4784725"/>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21" name="Rectangle 36"/>
          <p:cNvSpPr>
            <a:spLocks noChangeArrowheads="1"/>
          </p:cNvSpPr>
          <p:nvPr/>
        </p:nvSpPr>
        <p:spPr bwMode="auto">
          <a:xfrm>
            <a:off x="5646738" y="5634038"/>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22" name="TextBox 37"/>
          <p:cNvSpPr txBox="1">
            <a:spLocks noChangeArrowheads="1"/>
          </p:cNvSpPr>
          <p:nvPr/>
        </p:nvSpPr>
        <p:spPr bwMode="auto">
          <a:xfrm>
            <a:off x="1752600" y="2209800"/>
            <a:ext cx="1074738"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S :.01, VP:.1, </a:t>
            </a:r>
          </a:p>
          <a:p>
            <a:pPr eaLnBrk="1" hangingPunct="1"/>
            <a:r>
              <a:rPr lang="en-US" sz="1200" b="1">
                <a:latin typeface="Times New Roman" charset="0"/>
              </a:rPr>
              <a:t>Verb:.5 </a:t>
            </a:r>
          </a:p>
          <a:p>
            <a:pPr eaLnBrk="1" hangingPunct="1"/>
            <a:r>
              <a:rPr lang="en-US" sz="1200" b="1">
                <a:latin typeface="Times New Roman" charset="0"/>
              </a:rPr>
              <a:t>Nominal:.03</a:t>
            </a:r>
          </a:p>
          <a:p>
            <a:pPr eaLnBrk="1" hangingPunct="1"/>
            <a:r>
              <a:rPr lang="en-US" sz="1200" b="1">
                <a:latin typeface="Times New Roman" charset="0"/>
              </a:rPr>
              <a:t>Noun:.1</a:t>
            </a:r>
            <a:endParaRPr lang="en-US" sz="1400" b="1">
              <a:latin typeface="Times New Roman" charset="0"/>
            </a:endParaRPr>
          </a:p>
        </p:txBody>
      </p:sp>
      <p:sp>
        <p:nvSpPr>
          <p:cNvPr id="23" name="TextBox 38"/>
          <p:cNvSpPr txBox="1">
            <a:spLocks noChangeArrowheads="1"/>
          </p:cNvSpPr>
          <p:nvPr/>
        </p:nvSpPr>
        <p:spPr bwMode="auto">
          <a:xfrm>
            <a:off x="2763838" y="3594100"/>
            <a:ext cx="58261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Det:.6</a:t>
            </a:r>
          </a:p>
        </p:txBody>
      </p:sp>
      <p:sp>
        <p:nvSpPr>
          <p:cNvPr id="24" name="TextBox 39"/>
          <p:cNvSpPr txBox="1">
            <a:spLocks noChangeArrowheads="1"/>
          </p:cNvSpPr>
          <p:nvPr/>
        </p:nvSpPr>
        <p:spPr bwMode="auto">
          <a:xfrm>
            <a:off x="3697288" y="3975100"/>
            <a:ext cx="992187"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1200" b="1">
              <a:latin typeface="Times New Roman" charset="0"/>
            </a:endParaRPr>
          </a:p>
          <a:p>
            <a:pPr eaLnBrk="1" hangingPunct="1"/>
            <a:r>
              <a:rPr lang="en-US" sz="1200" b="1">
                <a:latin typeface="Times New Roman" charset="0"/>
              </a:rPr>
              <a:t>Nominal:.15</a:t>
            </a:r>
          </a:p>
          <a:p>
            <a:pPr eaLnBrk="1" hangingPunct="1"/>
            <a:r>
              <a:rPr lang="en-US" sz="1200" b="1">
                <a:latin typeface="Times New Roman" charset="0"/>
              </a:rPr>
              <a:t>Noun:.5</a:t>
            </a:r>
            <a:endParaRPr lang="en-US" sz="1400" b="1">
              <a:latin typeface="Times New Roman" charset="0"/>
            </a:endParaRPr>
          </a:p>
        </p:txBody>
      </p:sp>
      <p:sp>
        <p:nvSpPr>
          <p:cNvPr id="25" name="TextBox 28"/>
          <p:cNvSpPr txBox="1">
            <a:spLocks noChangeArrowheads="1"/>
          </p:cNvSpPr>
          <p:nvPr/>
        </p:nvSpPr>
        <p:spPr bwMode="auto">
          <a:xfrm>
            <a:off x="2806700" y="2735263"/>
            <a:ext cx="5270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None</a:t>
            </a:r>
          </a:p>
        </p:txBody>
      </p:sp>
      <p:sp>
        <p:nvSpPr>
          <p:cNvPr id="26" name="TextBox 29"/>
          <p:cNvSpPr txBox="1">
            <a:spLocks noChangeArrowheads="1"/>
          </p:cNvSpPr>
          <p:nvPr/>
        </p:nvSpPr>
        <p:spPr bwMode="auto">
          <a:xfrm>
            <a:off x="3657600" y="3200400"/>
            <a:ext cx="1017588"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1200" b="1">
              <a:latin typeface="Times New Roman" charset="0"/>
            </a:endParaRPr>
          </a:p>
          <a:p>
            <a:pPr eaLnBrk="1" hangingPunct="1"/>
            <a:r>
              <a:rPr lang="en-US" sz="1200" b="1">
                <a:latin typeface="Times New Roman" charset="0"/>
              </a:rPr>
              <a:t>NP:.6*.6*.15</a:t>
            </a:r>
          </a:p>
          <a:p>
            <a:pPr eaLnBrk="1" hangingPunct="1"/>
            <a:r>
              <a:rPr lang="en-US" sz="1200" b="1">
                <a:latin typeface="Times New Roman" charset="0"/>
              </a:rPr>
              <a:t>     =.054</a:t>
            </a:r>
          </a:p>
        </p:txBody>
      </p:sp>
      <p:sp>
        <p:nvSpPr>
          <p:cNvPr id="27" name="TextBox 25"/>
          <p:cNvSpPr txBox="1">
            <a:spLocks noChangeArrowheads="1"/>
          </p:cNvSpPr>
          <p:nvPr/>
        </p:nvSpPr>
        <p:spPr bwMode="auto">
          <a:xfrm>
            <a:off x="3617913" y="2667000"/>
            <a:ext cx="10953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VP:.5*.5*.054</a:t>
            </a:r>
          </a:p>
          <a:p>
            <a:pPr eaLnBrk="1" hangingPunct="1"/>
            <a:r>
              <a:rPr lang="en-US" sz="1200" b="1">
                <a:latin typeface="Times New Roman" charset="0"/>
              </a:rPr>
              <a:t>     =.0135</a:t>
            </a:r>
          </a:p>
        </p:txBody>
      </p:sp>
      <p:sp>
        <p:nvSpPr>
          <p:cNvPr id="28" name="TextBox 26"/>
          <p:cNvSpPr txBox="1">
            <a:spLocks noChangeArrowheads="1"/>
          </p:cNvSpPr>
          <p:nvPr/>
        </p:nvSpPr>
        <p:spPr bwMode="auto">
          <a:xfrm>
            <a:off x="3657600" y="2209800"/>
            <a:ext cx="10953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S:.05*.5*.054</a:t>
            </a:r>
          </a:p>
          <a:p>
            <a:pPr eaLnBrk="1" hangingPunct="1"/>
            <a:r>
              <a:rPr lang="en-US" sz="1200" b="1">
                <a:latin typeface="Times New Roman" charset="0"/>
              </a:rPr>
              <a:t>     =.00135</a:t>
            </a:r>
          </a:p>
        </p:txBody>
      </p:sp>
      <p:sp>
        <p:nvSpPr>
          <p:cNvPr id="29" name="TextBox 28"/>
          <p:cNvSpPr txBox="1">
            <a:spLocks noChangeArrowheads="1"/>
          </p:cNvSpPr>
          <p:nvPr/>
        </p:nvSpPr>
        <p:spPr bwMode="auto">
          <a:xfrm>
            <a:off x="4716463" y="4367213"/>
            <a:ext cx="525462" cy="277812"/>
          </a:xfrm>
          <a:prstGeom prst="rect">
            <a:avLst/>
          </a:prstGeom>
          <a:noFill/>
          <a:ln w="9525">
            <a:noFill/>
            <a:miter lim="800000"/>
            <a:headEnd/>
            <a:tailEnd/>
          </a:ln>
        </p:spPr>
        <p:txBody>
          <a:bodyPr wrap="none">
            <a:spAutoFit/>
          </a:bodyPr>
          <a:lstStyle/>
          <a:p>
            <a:pPr>
              <a:defRPr/>
            </a:pPr>
            <a:r>
              <a:rPr lang="en-US" sz="1200" b="1" dirty="0">
                <a:latin typeface="+mj-lt"/>
                <a:ea typeface="+mn-ea"/>
              </a:rPr>
              <a:t>None</a:t>
            </a:r>
          </a:p>
        </p:txBody>
      </p:sp>
      <p:sp>
        <p:nvSpPr>
          <p:cNvPr id="30" name="TextBox 29"/>
          <p:cNvSpPr txBox="1">
            <a:spLocks noChangeArrowheads="1"/>
          </p:cNvSpPr>
          <p:nvPr/>
        </p:nvSpPr>
        <p:spPr bwMode="auto">
          <a:xfrm>
            <a:off x="4687888" y="3521075"/>
            <a:ext cx="527050" cy="277813"/>
          </a:xfrm>
          <a:prstGeom prst="rect">
            <a:avLst/>
          </a:prstGeom>
          <a:noFill/>
          <a:ln w="9525">
            <a:noFill/>
            <a:miter lim="800000"/>
            <a:headEnd/>
            <a:tailEnd/>
          </a:ln>
        </p:spPr>
        <p:txBody>
          <a:bodyPr wrap="none">
            <a:spAutoFit/>
          </a:bodyPr>
          <a:lstStyle/>
          <a:p>
            <a:pPr>
              <a:defRPr/>
            </a:pPr>
            <a:r>
              <a:rPr lang="en-US" sz="1200" b="1" dirty="0">
                <a:latin typeface="+mj-lt"/>
                <a:ea typeface="+mn-ea"/>
              </a:rPr>
              <a:t>None</a:t>
            </a:r>
          </a:p>
        </p:txBody>
      </p:sp>
      <p:sp>
        <p:nvSpPr>
          <p:cNvPr id="31" name="TextBox 30"/>
          <p:cNvSpPr txBox="1">
            <a:spLocks noChangeArrowheads="1"/>
          </p:cNvSpPr>
          <p:nvPr/>
        </p:nvSpPr>
        <p:spPr bwMode="auto">
          <a:xfrm>
            <a:off x="4660900" y="2674938"/>
            <a:ext cx="525463" cy="277812"/>
          </a:xfrm>
          <a:prstGeom prst="rect">
            <a:avLst/>
          </a:prstGeom>
          <a:noFill/>
          <a:ln w="9525">
            <a:noFill/>
            <a:miter lim="800000"/>
            <a:headEnd/>
            <a:tailEnd/>
          </a:ln>
        </p:spPr>
        <p:txBody>
          <a:bodyPr wrap="none">
            <a:spAutoFit/>
          </a:bodyPr>
          <a:lstStyle/>
          <a:p>
            <a:pPr>
              <a:defRPr/>
            </a:pPr>
            <a:r>
              <a:rPr lang="en-US" sz="1200" b="1" dirty="0">
                <a:latin typeface="+mj-lt"/>
                <a:ea typeface="+mn-ea"/>
              </a:rPr>
              <a:t>None</a:t>
            </a:r>
          </a:p>
        </p:txBody>
      </p:sp>
      <p:sp>
        <p:nvSpPr>
          <p:cNvPr id="32" name="TextBox 31"/>
          <p:cNvSpPr txBox="1">
            <a:spLocks noChangeArrowheads="1"/>
          </p:cNvSpPr>
          <p:nvPr/>
        </p:nvSpPr>
        <p:spPr bwMode="auto">
          <a:xfrm>
            <a:off x="4611688" y="5029200"/>
            <a:ext cx="666750" cy="276225"/>
          </a:xfrm>
          <a:prstGeom prst="rect">
            <a:avLst/>
          </a:prstGeom>
          <a:noFill/>
          <a:ln w="9525">
            <a:noFill/>
            <a:miter lim="800000"/>
            <a:headEnd/>
            <a:tailEnd/>
          </a:ln>
        </p:spPr>
        <p:txBody>
          <a:bodyPr wrap="none">
            <a:spAutoFit/>
          </a:bodyPr>
          <a:lstStyle/>
          <a:p>
            <a:pPr>
              <a:defRPr/>
            </a:pPr>
            <a:r>
              <a:rPr lang="en-US" sz="1200" b="1" dirty="0">
                <a:latin typeface="+mj-lt"/>
                <a:ea typeface="+mn-ea"/>
              </a:rPr>
              <a:t>Prep:.2</a:t>
            </a:r>
          </a:p>
        </p:txBody>
      </p:sp>
      <p:sp>
        <p:nvSpPr>
          <p:cNvPr id="33" name="TextBox 41"/>
          <p:cNvSpPr txBox="1">
            <a:spLocks noChangeArrowheads="1"/>
          </p:cNvSpPr>
          <p:nvPr/>
        </p:nvSpPr>
        <p:spPr bwMode="auto">
          <a:xfrm>
            <a:off x="5562600" y="5791200"/>
            <a:ext cx="1066800" cy="461963"/>
          </a:xfrm>
          <a:prstGeom prst="rect">
            <a:avLst/>
          </a:prstGeom>
          <a:noFill/>
          <a:ln w="9525">
            <a:noFill/>
            <a:miter lim="800000"/>
            <a:headEnd/>
            <a:tailEnd/>
          </a:ln>
        </p:spPr>
        <p:txBody>
          <a:bodyPr>
            <a:spAutoFit/>
          </a:bodyPr>
          <a:lstStyle/>
          <a:p>
            <a:pPr>
              <a:defRPr/>
            </a:pPr>
            <a:r>
              <a:rPr lang="en-US" sz="1200" b="1" dirty="0">
                <a:latin typeface="+mj-lt"/>
                <a:ea typeface="+mn-ea"/>
              </a:rPr>
              <a:t>NP:.16</a:t>
            </a:r>
          </a:p>
          <a:p>
            <a:pPr>
              <a:defRPr/>
            </a:pPr>
            <a:r>
              <a:rPr lang="en-US" sz="1200" b="1" dirty="0">
                <a:latin typeface="+mj-lt"/>
                <a:ea typeface="+mn-ea"/>
              </a:rPr>
              <a:t>PropNoun:.8</a:t>
            </a:r>
          </a:p>
        </p:txBody>
      </p:sp>
      <p:sp>
        <p:nvSpPr>
          <p:cNvPr id="34" name="TextBox 33"/>
          <p:cNvSpPr txBox="1">
            <a:spLocks noChangeArrowheads="1"/>
          </p:cNvSpPr>
          <p:nvPr/>
        </p:nvSpPr>
        <p:spPr bwMode="auto">
          <a:xfrm>
            <a:off x="5562600" y="4953000"/>
            <a:ext cx="1079500" cy="461963"/>
          </a:xfrm>
          <a:prstGeom prst="rect">
            <a:avLst/>
          </a:prstGeom>
          <a:noFill/>
          <a:ln w="9525">
            <a:noFill/>
            <a:miter lim="800000"/>
            <a:headEnd/>
            <a:tailEnd/>
          </a:ln>
        </p:spPr>
        <p:txBody>
          <a:bodyPr wrap="none">
            <a:spAutoFit/>
          </a:bodyPr>
          <a:lstStyle/>
          <a:p>
            <a:pPr>
              <a:defRPr/>
            </a:pPr>
            <a:r>
              <a:rPr lang="en-US" sz="1200" b="1" dirty="0">
                <a:latin typeface="+mj-lt"/>
                <a:ea typeface="+mn-ea"/>
              </a:rPr>
              <a:t>PP:1.0*.2*.16</a:t>
            </a:r>
          </a:p>
          <a:p>
            <a:pPr>
              <a:defRPr/>
            </a:pPr>
            <a:r>
              <a:rPr lang="en-US" sz="1200" b="1" dirty="0">
                <a:latin typeface="+mj-lt"/>
                <a:ea typeface="+mn-ea"/>
              </a:rPr>
              <a:t>       =.032</a:t>
            </a:r>
          </a:p>
        </p:txBody>
      </p:sp>
      <p:sp>
        <p:nvSpPr>
          <p:cNvPr id="35" name="TextBox 34"/>
          <p:cNvSpPr txBox="1">
            <a:spLocks noChangeArrowheads="1"/>
          </p:cNvSpPr>
          <p:nvPr/>
        </p:nvSpPr>
        <p:spPr bwMode="auto">
          <a:xfrm>
            <a:off x="5638800" y="4038600"/>
            <a:ext cx="915988" cy="646113"/>
          </a:xfrm>
          <a:prstGeom prst="rect">
            <a:avLst/>
          </a:prstGeom>
          <a:noFill/>
          <a:ln w="9525">
            <a:noFill/>
            <a:miter lim="800000"/>
            <a:headEnd/>
            <a:tailEnd/>
          </a:ln>
        </p:spPr>
        <p:txBody>
          <a:bodyPr wrap="none">
            <a:spAutoFit/>
          </a:bodyPr>
          <a:lstStyle/>
          <a:p>
            <a:pPr>
              <a:defRPr/>
            </a:pPr>
            <a:r>
              <a:rPr lang="en-US" sz="1200" b="1" dirty="0">
                <a:latin typeface="+mj-lt"/>
                <a:ea typeface="+mn-ea"/>
              </a:rPr>
              <a:t>Nominal:</a:t>
            </a:r>
          </a:p>
          <a:p>
            <a:pPr>
              <a:defRPr/>
            </a:pPr>
            <a:r>
              <a:rPr lang="en-US" sz="1200" b="1" dirty="0">
                <a:latin typeface="+mj-lt"/>
                <a:ea typeface="+mn-ea"/>
              </a:rPr>
              <a:t>.5*.15*.032</a:t>
            </a:r>
          </a:p>
          <a:p>
            <a:pPr>
              <a:defRPr/>
            </a:pPr>
            <a:r>
              <a:rPr lang="en-US" sz="1200" b="1" dirty="0">
                <a:latin typeface="+mj-lt"/>
                <a:ea typeface="+mn-ea"/>
              </a:rPr>
              <a:t>=.0024</a:t>
            </a:r>
          </a:p>
        </p:txBody>
      </p:sp>
      <p:sp>
        <p:nvSpPr>
          <p:cNvPr id="36" name="TextBox 36"/>
          <p:cNvSpPr txBox="1">
            <a:spLocks noChangeArrowheads="1"/>
          </p:cNvSpPr>
          <p:nvPr/>
        </p:nvSpPr>
        <p:spPr bwMode="auto">
          <a:xfrm>
            <a:off x="5562600" y="2971800"/>
            <a:ext cx="9652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1200" b="1">
              <a:latin typeface="Times New Roman" charset="0"/>
            </a:endParaRPr>
          </a:p>
          <a:p>
            <a:pPr eaLnBrk="1" hangingPunct="1"/>
            <a:r>
              <a:rPr lang="en-US" sz="1200" b="1">
                <a:latin typeface="Times New Roman" charset="0"/>
              </a:rPr>
              <a:t>NP:.6*.6*</a:t>
            </a:r>
          </a:p>
          <a:p>
            <a:pPr eaLnBrk="1" hangingPunct="1"/>
            <a:r>
              <a:rPr lang="en-US" sz="1200" b="1">
                <a:latin typeface="Times New Roman" charset="0"/>
              </a:rPr>
              <a:t>       .0024</a:t>
            </a:r>
          </a:p>
          <a:p>
            <a:pPr eaLnBrk="1" hangingPunct="1"/>
            <a:r>
              <a:rPr lang="en-US" sz="1200" b="1">
                <a:latin typeface="Times New Roman" charset="0"/>
              </a:rPr>
              <a:t>     =.000864</a:t>
            </a:r>
          </a:p>
        </p:txBody>
      </p:sp>
      <p:cxnSp>
        <p:nvCxnSpPr>
          <p:cNvPr id="37" name="Straight Arrow Connector 41"/>
          <p:cNvCxnSpPr>
            <a:cxnSpLocks noChangeShapeType="1"/>
            <a:endCxn id="23" idx="3"/>
          </p:cNvCxnSpPr>
          <p:nvPr/>
        </p:nvCxnSpPr>
        <p:spPr bwMode="auto">
          <a:xfrm rot="10800000" flipV="1">
            <a:off x="3346450" y="3352800"/>
            <a:ext cx="2368550" cy="379413"/>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38" name="Straight Arrow Connector 45"/>
          <p:cNvCxnSpPr>
            <a:cxnSpLocks noChangeShapeType="1"/>
          </p:cNvCxnSpPr>
          <p:nvPr/>
        </p:nvCxnSpPr>
        <p:spPr bwMode="auto">
          <a:xfrm rot="5400000">
            <a:off x="5334001" y="3733800"/>
            <a:ext cx="762000" cy="3175"/>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40" name="TextBox 5"/>
          <p:cNvSpPr txBox="1">
            <a:spLocks noChangeArrowheads="1"/>
          </p:cNvSpPr>
          <p:nvPr/>
        </p:nvSpPr>
        <p:spPr bwMode="auto">
          <a:xfrm>
            <a:off x="1676400" y="1660525"/>
            <a:ext cx="513168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charset="0"/>
                <a:ea typeface="ＭＳ Ｐゴシック" charset="0"/>
              </a:defRPr>
            </a:lvl1pPr>
            <a:lvl2pPr marL="742950" indent="-285750" eaLnBrk="0" hangingPunct="0">
              <a:defRPr sz="2000" b="1">
                <a:solidFill>
                  <a:schemeClr val="tx1"/>
                </a:solidFill>
                <a:latin typeface="Times New Roman" charset="0"/>
                <a:ea typeface="ＭＳ Ｐゴシック" charset="0"/>
              </a:defRPr>
            </a:lvl2pPr>
            <a:lvl3pPr marL="1143000" indent="-228600" eaLnBrk="0" hangingPunct="0">
              <a:defRPr sz="2000" b="1">
                <a:solidFill>
                  <a:schemeClr val="tx1"/>
                </a:solidFill>
                <a:latin typeface="Times New Roman" charset="0"/>
                <a:ea typeface="ＭＳ Ｐゴシック" charset="0"/>
              </a:defRPr>
            </a:lvl3pPr>
            <a:lvl4pPr marL="1600200" indent="-228600" eaLnBrk="0" hangingPunct="0">
              <a:defRPr sz="2000" b="1">
                <a:solidFill>
                  <a:schemeClr val="tx1"/>
                </a:solidFill>
                <a:latin typeface="Times New Roman" charset="0"/>
                <a:ea typeface="ＭＳ Ｐゴシック" charset="0"/>
              </a:defRPr>
            </a:lvl4pPr>
            <a:lvl5pPr marL="2057400" indent="-228600" eaLnBrk="0" hangingPunct="0">
              <a:defRPr sz="20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b="1">
                <a:solidFill>
                  <a:schemeClr val="tx1"/>
                </a:solidFill>
                <a:latin typeface="Times New Roman" charset="0"/>
                <a:ea typeface="ＭＳ Ｐゴシック" charset="0"/>
              </a:defRPr>
            </a:lvl9pPr>
          </a:lstStyle>
          <a:p>
            <a:pPr eaLnBrk="1" hangingPunct="1"/>
            <a:r>
              <a:rPr lang="en-US" b="0" dirty="0">
                <a:latin typeface="Arial"/>
                <a:cs typeface="Arial"/>
              </a:rPr>
              <a:t>  Book       the        flight    through  Houston</a:t>
            </a:r>
          </a:p>
        </p:txBody>
      </p:sp>
    </p:spTree>
    <p:extLst>
      <p:ext uri="{BB962C8B-B14F-4D97-AF65-F5344CB8AC3E}">
        <p14:creationId xmlns:p14="http://schemas.microsoft.com/office/powerpoint/2010/main" val="1080430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2438400" y="4419600"/>
            <a:ext cx="2895600" cy="2462212"/>
          </a:xfrm>
          <a:prstGeom prst="rect">
            <a:avLst/>
          </a:prstGeom>
          <a:solidFill>
            <a:schemeClr val="bg1"/>
          </a:solidFill>
        </p:spPr>
        <p:txBody>
          <a:bodyPr wrap="square">
            <a:spAutoFit/>
          </a:bodyPr>
          <a:lstStyle/>
          <a:p>
            <a:r>
              <a:rPr lang="en-US" sz="1100" dirty="0"/>
              <a:t>Aux → does</a:t>
            </a:r>
          </a:p>
          <a:p>
            <a:r>
              <a:rPr lang="en-US" sz="1100" dirty="0"/>
              <a:t>             </a:t>
            </a:r>
            <a:r>
              <a:rPr lang="en-US" sz="1100" dirty="0" smtClean="0"/>
              <a:t>1.0</a:t>
            </a:r>
          </a:p>
          <a:p>
            <a:r>
              <a:rPr lang="en-US" sz="1100" dirty="0" err="1" smtClean="0"/>
              <a:t>Det</a:t>
            </a:r>
            <a:r>
              <a:rPr lang="en-US" sz="1100" dirty="0" smtClean="0"/>
              <a:t> </a:t>
            </a:r>
            <a:r>
              <a:rPr lang="en-US" sz="1100" dirty="0"/>
              <a:t>→ the | a   | that | this</a:t>
            </a:r>
          </a:p>
          <a:p>
            <a:r>
              <a:rPr lang="en-US" sz="1100" dirty="0"/>
              <a:t>            0.6  0.2  0.1    0.1</a:t>
            </a:r>
          </a:p>
          <a:p>
            <a:r>
              <a:rPr lang="en-US" sz="1100" dirty="0"/>
              <a:t>Pronoun → I    | he | she | me</a:t>
            </a:r>
          </a:p>
          <a:p>
            <a:r>
              <a:rPr lang="en-US" sz="1100" dirty="0"/>
              <a:t>                   0.5  0.1  0.1    </a:t>
            </a:r>
            <a:r>
              <a:rPr lang="en-US" sz="1100" dirty="0" smtClean="0"/>
              <a:t>0.3</a:t>
            </a:r>
          </a:p>
          <a:p>
            <a:r>
              <a:rPr lang="en-US" sz="1100" dirty="0"/>
              <a:t>Verb → book | include | prefer</a:t>
            </a:r>
          </a:p>
          <a:p>
            <a:r>
              <a:rPr lang="en-US" sz="1100" dirty="0"/>
              <a:t>               0.5      0.2        </a:t>
            </a:r>
            <a:r>
              <a:rPr lang="en-US" sz="1100" dirty="0" smtClean="0"/>
              <a:t>0.3</a:t>
            </a:r>
          </a:p>
          <a:p>
            <a:r>
              <a:rPr lang="en-US" sz="1100" dirty="0" smtClean="0"/>
              <a:t>Noun </a:t>
            </a:r>
            <a:r>
              <a:rPr lang="en-US" sz="1100" dirty="0"/>
              <a:t>→ book | flight | meal | money</a:t>
            </a:r>
          </a:p>
          <a:p>
            <a:r>
              <a:rPr lang="en-US" sz="1100" dirty="0"/>
              <a:t>                0.1     0.5      0.2     0.2</a:t>
            </a:r>
          </a:p>
          <a:p>
            <a:r>
              <a:rPr lang="en-US" sz="1100" dirty="0" smtClean="0"/>
              <a:t>Proper</a:t>
            </a:r>
            <a:r>
              <a:rPr lang="en-US" sz="1100" dirty="0"/>
              <a:t>-Noun → Houston | NWA</a:t>
            </a:r>
          </a:p>
          <a:p>
            <a:r>
              <a:rPr lang="en-US" sz="1100" dirty="0"/>
              <a:t>                              0.8         0.2</a:t>
            </a:r>
          </a:p>
          <a:p>
            <a:r>
              <a:rPr lang="en-US" sz="1100" dirty="0" smtClean="0"/>
              <a:t>Prep </a:t>
            </a:r>
            <a:r>
              <a:rPr lang="en-US" sz="1100" dirty="0"/>
              <a:t>→ from | to   | on | near | through</a:t>
            </a:r>
          </a:p>
          <a:p>
            <a:r>
              <a:rPr lang="en-US" sz="1100" dirty="0"/>
              <a:t>             0.25  0.25  0.1    0.2     0.2</a:t>
            </a:r>
          </a:p>
        </p:txBody>
      </p:sp>
      <p:grpSp>
        <p:nvGrpSpPr>
          <p:cNvPr id="42" name="Group 41"/>
          <p:cNvGrpSpPr/>
          <p:nvPr/>
        </p:nvGrpSpPr>
        <p:grpSpPr>
          <a:xfrm>
            <a:off x="76200" y="3352800"/>
            <a:ext cx="3998913" cy="3151121"/>
            <a:chOff x="228600" y="3352800"/>
            <a:chExt cx="3998913" cy="3151121"/>
          </a:xfrm>
        </p:grpSpPr>
        <p:sp>
          <p:nvSpPr>
            <p:cNvPr id="43" name="Text Box 4"/>
            <p:cNvSpPr txBox="1">
              <a:spLocks noChangeArrowheads="1"/>
            </p:cNvSpPr>
            <p:nvPr/>
          </p:nvSpPr>
          <p:spPr bwMode="auto">
            <a:xfrm>
              <a:off x="228600" y="3352800"/>
              <a:ext cx="3998913" cy="31511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lnSpc>
                  <a:spcPct val="90000"/>
                </a:lnSpc>
              </a:pPr>
              <a:r>
                <a:rPr lang="en-US" sz="1050" dirty="0">
                  <a:latin typeface="Arial"/>
                  <a:cs typeface="Arial"/>
                </a:rPr>
                <a:t>S → NP VP</a:t>
              </a:r>
            </a:p>
            <a:p>
              <a:pPr eaLnBrk="1" hangingPunct="1">
                <a:lnSpc>
                  <a:spcPct val="90000"/>
                </a:lnSpc>
              </a:pPr>
              <a:r>
                <a:rPr lang="en-US" sz="1050" dirty="0">
                  <a:latin typeface="Arial"/>
                  <a:cs typeface="Arial"/>
                </a:rPr>
                <a:t>S → X1 VP</a:t>
              </a:r>
            </a:p>
            <a:p>
              <a:pPr eaLnBrk="1" hangingPunct="1">
                <a:lnSpc>
                  <a:spcPct val="90000"/>
                </a:lnSpc>
              </a:pPr>
              <a:r>
                <a:rPr lang="en-US" sz="1050" dirty="0">
                  <a:latin typeface="Arial"/>
                  <a:cs typeface="Arial"/>
                </a:rPr>
                <a:t>X1 → Aux NP</a:t>
              </a:r>
            </a:p>
            <a:p>
              <a:pPr eaLnBrk="1" hangingPunct="1">
                <a:lnSpc>
                  <a:spcPct val="90000"/>
                </a:lnSpc>
              </a:pPr>
              <a:r>
                <a:rPr lang="en-US" sz="1050" dirty="0">
                  <a:latin typeface="Arial"/>
                  <a:cs typeface="Arial"/>
                </a:rPr>
                <a:t>S → book | include | prefer</a:t>
              </a:r>
            </a:p>
            <a:p>
              <a:pPr eaLnBrk="1" hangingPunct="1">
                <a:lnSpc>
                  <a:spcPct val="90000"/>
                </a:lnSpc>
              </a:pPr>
              <a:r>
                <a:rPr lang="en-US" sz="1050" dirty="0">
                  <a:latin typeface="Arial"/>
                  <a:cs typeface="Arial"/>
                </a:rPr>
                <a:t>          0.01     0.004    0.006</a:t>
              </a:r>
            </a:p>
            <a:p>
              <a:pPr eaLnBrk="1" hangingPunct="1">
                <a:lnSpc>
                  <a:spcPct val="90000"/>
                </a:lnSpc>
              </a:pPr>
              <a:r>
                <a:rPr lang="en-US" sz="1050" dirty="0">
                  <a:latin typeface="Arial"/>
                  <a:cs typeface="Arial"/>
                </a:rPr>
                <a:t>S → Verb NP</a:t>
              </a:r>
            </a:p>
            <a:p>
              <a:pPr eaLnBrk="1" hangingPunct="1">
                <a:lnSpc>
                  <a:spcPct val="90000"/>
                </a:lnSpc>
              </a:pPr>
              <a:r>
                <a:rPr lang="en-US" sz="1050" dirty="0">
                  <a:latin typeface="Arial"/>
                  <a:cs typeface="Arial"/>
                </a:rPr>
                <a:t>S → VP PP</a:t>
              </a:r>
            </a:p>
            <a:p>
              <a:pPr eaLnBrk="1" hangingPunct="1">
                <a:lnSpc>
                  <a:spcPct val="90000"/>
                </a:lnSpc>
              </a:pPr>
              <a:r>
                <a:rPr lang="en-US" sz="1050" dirty="0">
                  <a:latin typeface="Arial"/>
                  <a:cs typeface="Arial"/>
                </a:rPr>
                <a:t>NP →  I   |  he  |  she |  me</a:t>
              </a:r>
            </a:p>
            <a:p>
              <a:pPr eaLnBrk="1" hangingPunct="1">
                <a:lnSpc>
                  <a:spcPct val="90000"/>
                </a:lnSpc>
              </a:pPr>
              <a:r>
                <a:rPr lang="en-US" sz="1050" dirty="0">
                  <a:latin typeface="Arial"/>
                  <a:cs typeface="Arial"/>
                </a:rPr>
                <a:t>          0.1   0.02  0.02    0.06</a:t>
              </a:r>
            </a:p>
            <a:p>
              <a:pPr eaLnBrk="1" hangingPunct="1">
                <a:lnSpc>
                  <a:spcPct val="90000"/>
                </a:lnSpc>
              </a:pPr>
              <a:r>
                <a:rPr lang="en-US" sz="1050" dirty="0">
                  <a:latin typeface="Arial"/>
                  <a:cs typeface="Arial"/>
                </a:rPr>
                <a:t>NP → Houston | NWA</a:t>
              </a:r>
            </a:p>
            <a:p>
              <a:pPr eaLnBrk="1" hangingPunct="1">
                <a:lnSpc>
                  <a:spcPct val="90000"/>
                </a:lnSpc>
              </a:pPr>
              <a:r>
                <a:rPr lang="en-US" sz="1050" dirty="0">
                  <a:latin typeface="Arial"/>
                  <a:cs typeface="Arial"/>
                </a:rPr>
                <a:t>             0.16           .04</a:t>
              </a:r>
            </a:p>
            <a:p>
              <a:pPr eaLnBrk="1" hangingPunct="1">
                <a:lnSpc>
                  <a:spcPct val="90000"/>
                </a:lnSpc>
              </a:pPr>
              <a:r>
                <a:rPr lang="en-US" sz="1050" dirty="0">
                  <a:latin typeface="Arial"/>
                  <a:cs typeface="Arial"/>
                </a:rPr>
                <a:t>NP → </a:t>
              </a:r>
              <a:r>
                <a:rPr lang="en-US" sz="1050" dirty="0" err="1">
                  <a:latin typeface="Arial"/>
                  <a:cs typeface="Arial"/>
                </a:rPr>
                <a:t>Det</a:t>
              </a:r>
              <a:r>
                <a:rPr lang="en-US" sz="1050" dirty="0">
                  <a:latin typeface="Arial"/>
                  <a:cs typeface="Arial"/>
                </a:rPr>
                <a:t> Nominal</a:t>
              </a:r>
            </a:p>
            <a:p>
              <a:pPr eaLnBrk="1" hangingPunct="1">
                <a:lnSpc>
                  <a:spcPct val="90000"/>
                </a:lnSpc>
              </a:pPr>
              <a:r>
                <a:rPr lang="en-US" sz="1050" dirty="0">
                  <a:latin typeface="Arial"/>
                  <a:cs typeface="Arial"/>
                </a:rPr>
                <a:t>Nominal → book | flight | meal | money</a:t>
              </a:r>
            </a:p>
            <a:p>
              <a:pPr eaLnBrk="1" hangingPunct="1">
                <a:lnSpc>
                  <a:spcPct val="90000"/>
                </a:lnSpc>
              </a:pPr>
              <a:r>
                <a:rPr lang="en-US" sz="1050" dirty="0">
                  <a:latin typeface="Arial"/>
                  <a:cs typeface="Arial"/>
                </a:rPr>
                <a:t>                </a:t>
              </a:r>
              <a:r>
                <a:rPr lang="en-US" sz="1050" dirty="0" smtClean="0">
                  <a:latin typeface="Arial"/>
                  <a:cs typeface="Arial"/>
                </a:rPr>
                <a:t>    </a:t>
              </a:r>
              <a:r>
                <a:rPr lang="en-US" sz="1050" dirty="0">
                  <a:latin typeface="Arial"/>
                  <a:cs typeface="Arial"/>
                </a:rPr>
                <a:t>0.03    0.15   0.06     0.06</a:t>
              </a:r>
            </a:p>
            <a:p>
              <a:pPr eaLnBrk="1" hangingPunct="1">
                <a:lnSpc>
                  <a:spcPct val="90000"/>
                </a:lnSpc>
              </a:pPr>
              <a:r>
                <a:rPr lang="en-US" sz="1050" dirty="0">
                  <a:latin typeface="Arial"/>
                  <a:cs typeface="Arial"/>
                </a:rPr>
                <a:t>Nominal → Nominal Noun</a:t>
              </a:r>
            </a:p>
            <a:p>
              <a:pPr eaLnBrk="1" hangingPunct="1">
                <a:lnSpc>
                  <a:spcPct val="90000"/>
                </a:lnSpc>
              </a:pPr>
              <a:r>
                <a:rPr lang="en-US" sz="1050" dirty="0">
                  <a:latin typeface="Arial"/>
                  <a:cs typeface="Arial"/>
                </a:rPr>
                <a:t>Nominal → Nominal PP</a:t>
              </a:r>
            </a:p>
            <a:p>
              <a:pPr eaLnBrk="1" hangingPunct="1">
                <a:lnSpc>
                  <a:spcPct val="90000"/>
                </a:lnSpc>
              </a:pPr>
              <a:r>
                <a:rPr lang="en-US" sz="1050" dirty="0">
                  <a:latin typeface="Arial"/>
                  <a:cs typeface="Arial"/>
                </a:rPr>
                <a:t>VP → book | include | prefer</a:t>
              </a:r>
            </a:p>
            <a:p>
              <a:pPr eaLnBrk="1" hangingPunct="1">
                <a:lnSpc>
                  <a:spcPct val="90000"/>
                </a:lnSpc>
              </a:pPr>
              <a:r>
                <a:rPr lang="en-US" sz="1050" dirty="0">
                  <a:latin typeface="Arial"/>
                  <a:cs typeface="Arial"/>
                </a:rPr>
                <a:t>             0.1      0.04        0.06</a:t>
              </a:r>
            </a:p>
            <a:p>
              <a:pPr eaLnBrk="1" hangingPunct="1">
                <a:lnSpc>
                  <a:spcPct val="90000"/>
                </a:lnSpc>
              </a:pPr>
              <a:r>
                <a:rPr lang="en-US" sz="1050" dirty="0">
                  <a:latin typeface="Arial"/>
                  <a:cs typeface="Arial"/>
                </a:rPr>
                <a:t>VP → Verb NP</a:t>
              </a:r>
            </a:p>
            <a:p>
              <a:pPr eaLnBrk="1" hangingPunct="1">
                <a:lnSpc>
                  <a:spcPct val="90000"/>
                </a:lnSpc>
              </a:pPr>
              <a:r>
                <a:rPr lang="en-US" sz="1050" dirty="0">
                  <a:latin typeface="Arial"/>
                  <a:cs typeface="Arial"/>
                </a:rPr>
                <a:t>VP → VP PP</a:t>
              </a:r>
            </a:p>
            <a:p>
              <a:pPr eaLnBrk="1" hangingPunct="1">
                <a:lnSpc>
                  <a:spcPct val="90000"/>
                </a:lnSpc>
              </a:pPr>
              <a:r>
                <a:rPr lang="en-US" sz="1050" dirty="0">
                  <a:latin typeface="Arial"/>
                  <a:cs typeface="Arial"/>
                </a:rPr>
                <a:t>PP → Prep NP</a:t>
              </a:r>
            </a:p>
          </p:txBody>
        </p:sp>
        <p:sp>
          <p:nvSpPr>
            <p:cNvPr id="44" name="Text Box 4"/>
            <p:cNvSpPr txBox="1">
              <a:spLocks noChangeArrowheads="1"/>
            </p:cNvSpPr>
            <p:nvPr/>
          </p:nvSpPr>
          <p:spPr bwMode="auto">
            <a:xfrm>
              <a:off x="1828800" y="3352800"/>
              <a:ext cx="838200" cy="31511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lnSpc>
                  <a:spcPct val="90000"/>
                </a:lnSpc>
              </a:pPr>
              <a:r>
                <a:rPr lang="en-US" sz="1050" dirty="0">
                  <a:cs typeface="Times New Roman" charset="0"/>
                </a:rPr>
                <a:t>0.8</a:t>
              </a:r>
            </a:p>
            <a:p>
              <a:pPr eaLnBrk="1" hangingPunct="1">
                <a:lnSpc>
                  <a:spcPct val="90000"/>
                </a:lnSpc>
              </a:pPr>
              <a:r>
                <a:rPr lang="en-US" sz="1050" dirty="0"/>
                <a:t>0.1</a:t>
              </a:r>
            </a:p>
            <a:p>
              <a:pPr eaLnBrk="1" hangingPunct="1">
                <a:lnSpc>
                  <a:spcPct val="90000"/>
                </a:lnSpc>
              </a:pPr>
              <a:r>
                <a:rPr lang="en-US" sz="1050" dirty="0"/>
                <a:t>1.0</a:t>
              </a:r>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a:t>0.05</a:t>
              </a:r>
            </a:p>
            <a:p>
              <a:pPr eaLnBrk="1" hangingPunct="1">
                <a:lnSpc>
                  <a:spcPct val="90000"/>
                </a:lnSpc>
              </a:pPr>
              <a:r>
                <a:rPr lang="en-US" sz="1050" dirty="0"/>
                <a:t>0.03</a:t>
              </a:r>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smtClean="0"/>
                <a:t>0.6</a:t>
              </a:r>
              <a:endParaRPr lang="en-US" sz="1050" dirty="0"/>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a:t>0.2</a:t>
              </a:r>
            </a:p>
            <a:p>
              <a:pPr eaLnBrk="1" hangingPunct="1">
                <a:lnSpc>
                  <a:spcPct val="90000"/>
                </a:lnSpc>
              </a:pPr>
              <a:r>
                <a:rPr lang="en-US" sz="1050" dirty="0"/>
                <a:t>0.5</a:t>
              </a:r>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a:t>0.5</a:t>
              </a:r>
            </a:p>
            <a:p>
              <a:pPr eaLnBrk="1" hangingPunct="1">
                <a:lnSpc>
                  <a:spcPct val="90000"/>
                </a:lnSpc>
              </a:pPr>
              <a:r>
                <a:rPr lang="en-US" sz="1050" dirty="0"/>
                <a:t>0.3</a:t>
              </a:r>
            </a:p>
            <a:p>
              <a:pPr eaLnBrk="1" hangingPunct="1">
                <a:lnSpc>
                  <a:spcPct val="90000"/>
                </a:lnSpc>
              </a:pPr>
              <a:r>
                <a:rPr lang="en-US" sz="1050" dirty="0"/>
                <a:t>1.0</a:t>
              </a:r>
            </a:p>
          </p:txBody>
        </p:sp>
      </p:grpSp>
      <p:sp>
        <p:nvSpPr>
          <p:cNvPr id="3" name="Title 2"/>
          <p:cNvSpPr>
            <a:spLocks noGrp="1"/>
          </p:cNvSpPr>
          <p:nvPr>
            <p:ph type="title"/>
          </p:nvPr>
        </p:nvSpPr>
        <p:spPr/>
        <p:txBody>
          <a:bodyPr/>
          <a:lstStyle/>
          <a:p>
            <a:pPr algn="l"/>
            <a:r>
              <a:rPr lang="en-US" sz="4000" dirty="0" smtClean="0"/>
              <a:t>Probabilistic CYK Parsing</a:t>
            </a:r>
            <a:endParaRPr lang="en-US" sz="4000" dirty="0"/>
          </a:p>
        </p:txBody>
      </p:sp>
      <p:sp>
        <p:nvSpPr>
          <p:cNvPr id="4" name="Content Placeholder 3"/>
          <p:cNvSpPr>
            <a:spLocks noGrp="1"/>
          </p:cNvSpPr>
          <p:nvPr>
            <p:ph idx="1"/>
          </p:nvPr>
        </p:nvSpPr>
        <p:spPr>
          <a:xfrm>
            <a:off x="8458200" y="4953000"/>
            <a:ext cx="433388" cy="1428750"/>
          </a:xfrm>
        </p:spPr>
        <p:txBody>
          <a:bodyPr/>
          <a:lstStyle/>
          <a:p>
            <a:endParaRPr lang="en-US" dirty="0"/>
          </a:p>
        </p:txBody>
      </p:sp>
      <p:sp>
        <p:nvSpPr>
          <p:cNvPr id="8" name="Rectangle 11"/>
          <p:cNvSpPr>
            <a:spLocks noChangeArrowheads="1"/>
          </p:cNvSpPr>
          <p:nvPr/>
        </p:nvSpPr>
        <p:spPr bwMode="auto">
          <a:xfrm>
            <a:off x="1781175"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9" name="Rectangle 12"/>
          <p:cNvSpPr>
            <a:spLocks noChangeArrowheads="1"/>
          </p:cNvSpPr>
          <p:nvPr/>
        </p:nvSpPr>
        <p:spPr bwMode="auto">
          <a:xfrm>
            <a:off x="2738438" y="2233613"/>
            <a:ext cx="963612"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0" name="Rectangle 13"/>
          <p:cNvSpPr>
            <a:spLocks noChangeArrowheads="1"/>
          </p:cNvSpPr>
          <p:nvPr/>
        </p:nvSpPr>
        <p:spPr bwMode="auto">
          <a:xfrm>
            <a:off x="3697288" y="2233613"/>
            <a:ext cx="963612"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1" name="Rectangle 14"/>
          <p:cNvSpPr>
            <a:spLocks noChangeArrowheads="1"/>
          </p:cNvSpPr>
          <p:nvPr/>
        </p:nvSpPr>
        <p:spPr bwMode="auto">
          <a:xfrm>
            <a:off x="4656138"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2" name="Rectangle 15"/>
          <p:cNvSpPr>
            <a:spLocks noChangeArrowheads="1"/>
          </p:cNvSpPr>
          <p:nvPr/>
        </p:nvSpPr>
        <p:spPr bwMode="auto">
          <a:xfrm>
            <a:off x="5614988"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3" name="Rectangle 18"/>
          <p:cNvSpPr>
            <a:spLocks noChangeArrowheads="1"/>
          </p:cNvSpPr>
          <p:nvPr/>
        </p:nvSpPr>
        <p:spPr bwMode="auto">
          <a:xfrm>
            <a:off x="2747963"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4" name="Rectangle 20"/>
          <p:cNvSpPr>
            <a:spLocks noChangeArrowheads="1"/>
          </p:cNvSpPr>
          <p:nvPr/>
        </p:nvSpPr>
        <p:spPr bwMode="auto">
          <a:xfrm>
            <a:off x="4664075"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5" name="Rectangle 21"/>
          <p:cNvSpPr>
            <a:spLocks noChangeArrowheads="1"/>
          </p:cNvSpPr>
          <p:nvPr/>
        </p:nvSpPr>
        <p:spPr bwMode="auto">
          <a:xfrm>
            <a:off x="5622925"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6" name="Rectangle 24"/>
          <p:cNvSpPr>
            <a:spLocks noChangeArrowheads="1"/>
          </p:cNvSpPr>
          <p:nvPr/>
        </p:nvSpPr>
        <p:spPr bwMode="auto">
          <a:xfrm>
            <a:off x="3713163" y="3933825"/>
            <a:ext cx="963612"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7" name="Rectangle 25"/>
          <p:cNvSpPr>
            <a:spLocks noChangeArrowheads="1"/>
          </p:cNvSpPr>
          <p:nvPr/>
        </p:nvSpPr>
        <p:spPr bwMode="auto">
          <a:xfrm>
            <a:off x="4672013" y="3933825"/>
            <a:ext cx="962025"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8" name="Rectangle 26"/>
          <p:cNvSpPr>
            <a:spLocks noChangeArrowheads="1"/>
          </p:cNvSpPr>
          <p:nvPr/>
        </p:nvSpPr>
        <p:spPr bwMode="auto">
          <a:xfrm>
            <a:off x="5630863" y="3933825"/>
            <a:ext cx="962025"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9" name="Rectangle 30"/>
          <p:cNvSpPr>
            <a:spLocks noChangeArrowheads="1"/>
          </p:cNvSpPr>
          <p:nvPr/>
        </p:nvSpPr>
        <p:spPr bwMode="auto">
          <a:xfrm>
            <a:off x="4679950" y="4784725"/>
            <a:ext cx="963613"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20" name="Rectangle 31"/>
          <p:cNvSpPr>
            <a:spLocks noChangeArrowheads="1"/>
          </p:cNvSpPr>
          <p:nvPr/>
        </p:nvSpPr>
        <p:spPr bwMode="auto">
          <a:xfrm>
            <a:off x="5638800" y="4784725"/>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21" name="Rectangle 36"/>
          <p:cNvSpPr>
            <a:spLocks noChangeArrowheads="1"/>
          </p:cNvSpPr>
          <p:nvPr/>
        </p:nvSpPr>
        <p:spPr bwMode="auto">
          <a:xfrm>
            <a:off x="5646738" y="5634038"/>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22" name="TextBox 37"/>
          <p:cNvSpPr txBox="1">
            <a:spLocks noChangeArrowheads="1"/>
          </p:cNvSpPr>
          <p:nvPr/>
        </p:nvSpPr>
        <p:spPr bwMode="auto">
          <a:xfrm>
            <a:off x="1752600" y="2209800"/>
            <a:ext cx="1074738"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S :.01, VP:.1, </a:t>
            </a:r>
          </a:p>
          <a:p>
            <a:pPr eaLnBrk="1" hangingPunct="1"/>
            <a:r>
              <a:rPr lang="en-US" sz="1200" b="1">
                <a:latin typeface="Times New Roman" charset="0"/>
              </a:rPr>
              <a:t>Verb:.5 </a:t>
            </a:r>
          </a:p>
          <a:p>
            <a:pPr eaLnBrk="1" hangingPunct="1"/>
            <a:r>
              <a:rPr lang="en-US" sz="1200" b="1">
                <a:latin typeface="Times New Roman" charset="0"/>
              </a:rPr>
              <a:t>Nominal:.03</a:t>
            </a:r>
          </a:p>
          <a:p>
            <a:pPr eaLnBrk="1" hangingPunct="1"/>
            <a:r>
              <a:rPr lang="en-US" sz="1200" b="1">
                <a:latin typeface="Times New Roman" charset="0"/>
              </a:rPr>
              <a:t>Noun:.1</a:t>
            </a:r>
            <a:endParaRPr lang="en-US" sz="1400" b="1">
              <a:latin typeface="Times New Roman" charset="0"/>
            </a:endParaRPr>
          </a:p>
        </p:txBody>
      </p:sp>
      <p:sp>
        <p:nvSpPr>
          <p:cNvPr id="23" name="TextBox 38"/>
          <p:cNvSpPr txBox="1">
            <a:spLocks noChangeArrowheads="1"/>
          </p:cNvSpPr>
          <p:nvPr/>
        </p:nvSpPr>
        <p:spPr bwMode="auto">
          <a:xfrm>
            <a:off x="2763838" y="3594100"/>
            <a:ext cx="58261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Det:.6</a:t>
            </a:r>
          </a:p>
        </p:txBody>
      </p:sp>
      <p:sp>
        <p:nvSpPr>
          <p:cNvPr id="24" name="TextBox 39"/>
          <p:cNvSpPr txBox="1">
            <a:spLocks noChangeArrowheads="1"/>
          </p:cNvSpPr>
          <p:nvPr/>
        </p:nvSpPr>
        <p:spPr bwMode="auto">
          <a:xfrm>
            <a:off x="3697288" y="3975100"/>
            <a:ext cx="992187"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1200" b="1">
              <a:latin typeface="Times New Roman" charset="0"/>
            </a:endParaRPr>
          </a:p>
          <a:p>
            <a:pPr eaLnBrk="1" hangingPunct="1"/>
            <a:r>
              <a:rPr lang="en-US" sz="1200" b="1">
                <a:latin typeface="Times New Roman" charset="0"/>
              </a:rPr>
              <a:t>Nominal:.15</a:t>
            </a:r>
          </a:p>
          <a:p>
            <a:pPr eaLnBrk="1" hangingPunct="1"/>
            <a:r>
              <a:rPr lang="en-US" sz="1200" b="1">
                <a:latin typeface="Times New Roman" charset="0"/>
              </a:rPr>
              <a:t>Noun:.5</a:t>
            </a:r>
            <a:endParaRPr lang="en-US" sz="1400" b="1">
              <a:latin typeface="Times New Roman" charset="0"/>
            </a:endParaRPr>
          </a:p>
        </p:txBody>
      </p:sp>
      <p:sp>
        <p:nvSpPr>
          <p:cNvPr id="25" name="TextBox 28"/>
          <p:cNvSpPr txBox="1">
            <a:spLocks noChangeArrowheads="1"/>
          </p:cNvSpPr>
          <p:nvPr/>
        </p:nvSpPr>
        <p:spPr bwMode="auto">
          <a:xfrm>
            <a:off x="2806700" y="2735263"/>
            <a:ext cx="5270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None</a:t>
            </a:r>
          </a:p>
        </p:txBody>
      </p:sp>
      <p:sp>
        <p:nvSpPr>
          <p:cNvPr id="26" name="TextBox 29"/>
          <p:cNvSpPr txBox="1">
            <a:spLocks noChangeArrowheads="1"/>
          </p:cNvSpPr>
          <p:nvPr/>
        </p:nvSpPr>
        <p:spPr bwMode="auto">
          <a:xfrm>
            <a:off x="3657600" y="3200400"/>
            <a:ext cx="1017588"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1200" b="1">
              <a:latin typeface="Times New Roman" charset="0"/>
            </a:endParaRPr>
          </a:p>
          <a:p>
            <a:pPr eaLnBrk="1" hangingPunct="1"/>
            <a:r>
              <a:rPr lang="en-US" sz="1200" b="1">
                <a:latin typeface="Times New Roman" charset="0"/>
              </a:rPr>
              <a:t>NP:.6*.6*.15</a:t>
            </a:r>
          </a:p>
          <a:p>
            <a:pPr eaLnBrk="1" hangingPunct="1"/>
            <a:r>
              <a:rPr lang="en-US" sz="1200" b="1">
                <a:latin typeface="Times New Roman" charset="0"/>
              </a:rPr>
              <a:t>     =.054</a:t>
            </a:r>
          </a:p>
        </p:txBody>
      </p:sp>
      <p:sp>
        <p:nvSpPr>
          <p:cNvPr id="27" name="TextBox 25"/>
          <p:cNvSpPr txBox="1">
            <a:spLocks noChangeArrowheads="1"/>
          </p:cNvSpPr>
          <p:nvPr/>
        </p:nvSpPr>
        <p:spPr bwMode="auto">
          <a:xfrm>
            <a:off x="3617913" y="2667000"/>
            <a:ext cx="10953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VP:.5*.5*.054</a:t>
            </a:r>
          </a:p>
          <a:p>
            <a:pPr eaLnBrk="1" hangingPunct="1"/>
            <a:r>
              <a:rPr lang="en-US" sz="1200" b="1">
                <a:latin typeface="Times New Roman" charset="0"/>
              </a:rPr>
              <a:t>     =.0135</a:t>
            </a:r>
          </a:p>
        </p:txBody>
      </p:sp>
      <p:sp>
        <p:nvSpPr>
          <p:cNvPr id="28" name="TextBox 26"/>
          <p:cNvSpPr txBox="1">
            <a:spLocks noChangeArrowheads="1"/>
          </p:cNvSpPr>
          <p:nvPr/>
        </p:nvSpPr>
        <p:spPr bwMode="auto">
          <a:xfrm>
            <a:off x="3657600" y="2209800"/>
            <a:ext cx="10953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S:.05*.5*.054</a:t>
            </a:r>
          </a:p>
          <a:p>
            <a:pPr eaLnBrk="1" hangingPunct="1"/>
            <a:r>
              <a:rPr lang="en-US" sz="1200" b="1">
                <a:latin typeface="Times New Roman" charset="0"/>
              </a:rPr>
              <a:t>     =.00135</a:t>
            </a:r>
          </a:p>
        </p:txBody>
      </p:sp>
      <p:sp>
        <p:nvSpPr>
          <p:cNvPr id="29" name="TextBox 28"/>
          <p:cNvSpPr txBox="1">
            <a:spLocks noChangeArrowheads="1"/>
          </p:cNvSpPr>
          <p:nvPr/>
        </p:nvSpPr>
        <p:spPr bwMode="auto">
          <a:xfrm>
            <a:off x="4716463" y="4367213"/>
            <a:ext cx="525462" cy="277812"/>
          </a:xfrm>
          <a:prstGeom prst="rect">
            <a:avLst/>
          </a:prstGeom>
          <a:noFill/>
          <a:ln w="9525">
            <a:noFill/>
            <a:miter lim="800000"/>
            <a:headEnd/>
            <a:tailEnd/>
          </a:ln>
        </p:spPr>
        <p:txBody>
          <a:bodyPr wrap="none">
            <a:spAutoFit/>
          </a:bodyPr>
          <a:lstStyle/>
          <a:p>
            <a:pPr>
              <a:defRPr/>
            </a:pPr>
            <a:r>
              <a:rPr lang="en-US" sz="1200" b="1" dirty="0">
                <a:latin typeface="+mj-lt"/>
                <a:ea typeface="+mn-ea"/>
              </a:rPr>
              <a:t>None</a:t>
            </a:r>
          </a:p>
        </p:txBody>
      </p:sp>
      <p:sp>
        <p:nvSpPr>
          <p:cNvPr id="30" name="TextBox 29"/>
          <p:cNvSpPr txBox="1">
            <a:spLocks noChangeArrowheads="1"/>
          </p:cNvSpPr>
          <p:nvPr/>
        </p:nvSpPr>
        <p:spPr bwMode="auto">
          <a:xfrm>
            <a:off x="4687888" y="3521075"/>
            <a:ext cx="527050" cy="277813"/>
          </a:xfrm>
          <a:prstGeom prst="rect">
            <a:avLst/>
          </a:prstGeom>
          <a:noFill/>
          <a:ln w="9525">
            <a:noFill/>
            <a:miter lim="800000"/>
            <a:headEnd/>
            <a:tailEnd/>
          </a:ln>
        </p:spPr>
        <p:txBody>
          <a:bodyPr wrap="none">
            <a:spAutoFit/>
          </a:bodyPr>
          <a:lstStyle/>
          <a:p>
            <a:pPr>
              <a:defRPr/>
            </a:pPr>
            <a:r>
              <a:rPr lang="en-US" sz="1200" b="1" dirty="0">
                <a:latin typeface="+mj-lt"/>
                <a:ea typeface="+mn-ea"/>
              </a:rPr>
              <a:t>None</a:t>
            </a:r>
          </a:p>
        </p:txBody>
      </p:sp>
      <p:sp>
        <p:nvSpPr>
          <p:cNvPr id="31" name="TextBox 30"/>
          <p:cNvSpPr txBox="1">
            <a:spLocks noChangeArrowheads="1"/>
          </p:cNvSpPr>
          <p:nvPr/>
        </p:nvSpPr>
        <p:spPr bwMode="auto">
          <a:xfrm>
            <a:off x="4660900" y="2674938"/>
            <a:ext cx="525463" cy="277812"/>
          </a:xfrm>
          <a:prstGeom prst="rect">
            <a:avLst/>
          </a:prstGeom>
          <a:noFill/>
          <a:ln w="9525">
            <a:noFill/>
            <a:miter lim="800000"/>
            <a:headEnd/>
            <a:tailEnd/>
          </a:ln>
        </p:spPr>
        <p:txBody>
          <a:bodyPr wrap="none">
            <a:spAutoFit/>
          </a:bodyPr>
          <a:lstStyle/>
          <a:p>
            <a:pPr>
              <a:defRPr/>
            </a:pPr>
            <a:r>
              <a:rPr lang="en-US" sz="1200" b="1" dirty="0">
                <a:latin typeface="+mj-lt"/>
                <a:ea typeface="+mn-ea"/>
              </a:rPr>
              <a:t>None</a:t>
            </a:r>
          </a:p>
        </p:txBody>
      </p:sp>
      <p:sp>
        <p:nvSpPr>
          <p:cNvPr id="32" name="TextBox 31"/>
          <p:cNvSpPr txBox="1">
            <a:spLocks noChangeArrowheads="1"/>
          </p:cNvSpPr>
          <p:nvPr/>
        </p:nvSpPr>
        <p:spPr bwMode="auto">
          <a:xfrm>
            <a:off x="4611688" y="5029200"/>
            <a:ext cx="666750" cy="276225"/>
          </a:xfrm>
          <a:prstGeom prst="rect">
            <a:avLst/>
          </a:prstGeom>
          <a:noFill/>
          <a:ln w="9525">
            <a:noFill/>
            <a:miter lim="800000"/>
            <a:headEnd/>
            <a:tailEnd/>
          </a:ln>
        </p:spPr>
        <p:txBody>
          <a:bodyPr wrap="none">
            <a:spAutoFit/>
          </a:bodyPr>
          <a:lstStyle/>
          <a:p>
            <a:pPr>
              <a:defRPr/>
            </a:pPr>
            <a:r>
              <a:rPr lang="en-US" sz="1200" b="1" dirty="0">
                <a:latin typeface="+mj-lt"/>
                <a:ea typeface="+mn-ea"/>
              </a:rPr>
              <a:t>Prep:.2</a:t>
            </a:r>
          </a:p>
        </p:txBody>
      </p:sp>
      <p:sp>
        <p:nvSpPr>
          <p:cNvPr id="33" name="TextBox 41"/>
          <p:cNvSpPr txBox="1">
            <a:spLocks noChangeArrowheads="1"/>
          </p:cNvSpPr>
          <p:nvPr/>
        </p:nvSpPr>
        <p:spPr bwMode="auto">
          <a:xfrm>
            <a:off x="5562600" y="5791200"/>
            <a:ext cx="1066800" cy="461963"/>
          </a:xfrm>
          <a:prstGeom prst="rect">
            <a:avLst/>
          </a:prstGeom>
          <a:noFill/>
          <a:ln w="9525">
            <a:noFill/>
            <a:miter lim="800000"/>
            <a:headEnd/>
            <a:tailEnd/>
          </a:ln>
        </p:spPr>
        <p:txBody>
          <a:bodyPr>
            <a:spAutoFit/>
          </a:bodyPr>
          <a:lstStyle/>
          <a:p>
            <a:pPr>
              <a:defRPr/>
            </a:pPr>
            <a:r>
              <a:rPr lang="en-US" sz="1200" b="1" dirty="0">
                <a:latin typeface="+mj-lt"/>
                <a:ea typeface="+mn-ea"/>
              </a:rPr>
              <a:t>NP:.16</a:t>
            </a:r>
          </a:p>
          <a:p>
            <a:pPr>
              <a:defRPr/>
            </a:pPr>
            <a:r>
              <a:rPr lang="en-US" sz="1200" b="1" dirty="0">
                <a:latin typeface="+mj-lt"/>
                <a:ea typeface="+mn-ea"/>
              </a:rPr>
              <a:t>PropNoun:.8</a:t>
            </a:r>
          </a:p>
        </p:txBody>
      </p:sp>
      <p:sp>
        <p:nvSpPr>
          <p:cNvPr id="34" name="TextBox 33"/>
          <p:cNvSpPr txBox="1">
            <a:spLocks noChangeArrowheads="1"/>
          </p:cNvSpPr>
          <p:nvPr/>
        </p:nvSpPr>
        <p:spPr bwMode="auto">
          <a:xfrm>
            <a:off x="5562600" y="4953000"/>
            <a:ext cx="1079500" cy="461963"/>
          </a:xfrm>
          <a:prstGeom prst="rect">
            <a:avLst/>
          </a:prstGeom>
          <a:noFill/>
          <a:ln w="9525">
            <a:noFill/>
            <a:miter lim="800000"/>
            <a:headEnd/>
            <a:tailEnd/>
          </a:ln>
        </p:spPr>
        <p:txBody>
          <a:bodyPr wrap="none">
            <a:spAutoFit/>
          </a:bodyPr>
          <a:lstStyle/>
          <a:p>
            <a:pPr>
              <a:defRPr/>
            </a:pPr>
            <a:r>
              <a:rPr lang="en-US" sz="1200" b="1" dirty="0">
                <a:latin typeface="+mj-lt"/>
                <a:ea typeface="+mn-ea"/>
              </a:rPr>
              <a:t>PP:1.0*.2*.16</a:t>
            </a:r>
          </a:p>
          <a:p>
            <a:pPr>
              <a:defRPr/>
            </a:pPr>
            <a:r>
              <a:rPr lang="en-US" sz="1200" b="1" dirty="0">
                <a:latin typeface="+mj-lt"/>
                <a:ea typeface="+mn-ea"/>
              </a:rPr>
              <a:t>       =.032</a:t>
            </a:r>
          </a:p>
        </p:txBody>
      </p:sp>
      <p:sp>
        <p:nvSpPr>
          <p:cNvPr id="35" name="TextBox 34"/>
          <p:cNvSpPr txBox="1">
            <a:spLocks noChangeArrowheads="1"/>
          </p:cNvSpPr>
          <p:nvPr/>
        </p:nvSpPr>
        <p:spPr bwMode="auto">
          <a:xfrm>
            <a:off x="5638800" y="4038600"/>
            <a:ext cx="915988" cy="646113"/>
          </a:xfrm>
          <a:prstGeom prst="rect">
            <a:avLst/>
          </a:prstGeom>
          <a:noFill/>
          <a:ln w="9525">
            <a:noFill/>
            <a:miter lim="800000"/>
            <a:headEnd/>
            <a:tailEnd/>
          </a:ln>
        </p:spPr>
        <p:txBody>
          <a:bodyPr wrap="none">
            <a:spAutoFit/>
          </a:bodyPr>
          <a:lstStyle/>
          <a:p>
            <a:pPr>
              <a:defRPr/>
            </a:pPr>
            <a:r>
              <a:rPr lang="en-US" sz="1200" b="1" dirty="0">
                <a:latin typeface="+mj-lt"/>
                <a:ea typeface="+mn-ea"/>
              </a:rPr>
              <a:t>Nominal:</a:t>
            </a:r>
          </a:p>
          <a:p>
            <a:pPr>
              <a:defRPr/>
            </a:pPr>
            <a:r>
              <a:rPr lang="en-US" sz="1200" b="1" dirty="0">
                <a:latin typeface="+mj-lt"/>
                <a:ea typeface="+mn-ea"/>
              </a:rPr>
              <a:t>.5*.15*.032</a:t>
            </a:r>
          </a:p>
          <a:p>
            <a:pPr>
              <a:defRPr/>
            </a:pPr>
            <a:r>
              <a:rPr lang="en-US" sz="1200" b="1" dirty="0">
                <a:latin typeface="+mj-lt"/>
                <a:ea typeface="+mn-ea"/>
              </a:rPr>
              <a:t>=.0024</a:t>
            </a:r>
          </a:p>
        </p:txBody>
      </p:sp>
      <p:sp>
        <p:nvSpPr>
          <p:cNvPr id="36" name="TextBox 36"/>
          <p:cNvSpPr txBox="1">
            <a:spLocks noChangeArrowheads="1"/>
          </p:cNvSpPr>
          <p:nvPr/>
        </p:nvSpPr>
        <p:spPr bwMode="auto">
          <a:xfrm>
            <a:off x="5562600" y="2971800"/>
            <a:ext cx="9652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1200" b="1">
              <a:latin typeface="Times New Roman" charset="0"/>
            </a:endParaRPr>
          </a:p>
          <a:p>
            <a:pPr eaLnBrk="1" hangingPunct="1"/>
            <a:r>
              <a:rPr lang="en-US" sz="1200" b="1">
                <a:latin typeface="Times New Roman" charset="0"/>
              </a:rPr>
              <a:t>NP:.6*.6*</a:t>
            </a:r>
          </a:p>
          <a:p>
            <a:pPr eaLnBrk="1" hangingPunct="1"/>
            <a:r>
              <a:rPr lang="en-US" sz="1200" b="1">
                <a:latin typeface="Times New Roman" charset="0"/>
              </a:rPr>
              <a:t>       .0024</a:t>
            </a:r>
          </a:p>
          <a:p>
            <a:pPr eaLnBrk="1" hangingPunct="1"/>
            <a:r>
              <a:rPr lang="en-US" sz="1200" b="1">
                <a:latin typeface="Times New Roman" charset="0"/>
              </a:rPr>
              <a:t>     =.000864</a:t>
            </a:r>
          </a:p>
        </p:txBody>
      </p:sp>
      <p:sp>
        <p:nvSpPr>
          <p:cNvPr id="37" name="TextBox 40"/>
          <p:cNvSpPr txBox="1">
            <a:spLocks noChangeArrowheads="1"/>
          </p:cNvSpPr>
          <p:nvPr/>
        </p:nvSpPr>
        <p:spPr bwMode="auto">
          <a:xfrm>
            <a:off x="5562600" y="2438400"/>
            <a:ext cx="109537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S:.05*.5*</a:t>
            </a:r>
          </a:p>
          <a:p>
            <a:pPr eaLnBrk="1" hangingPunct="1"/>
            <a:r>
              <a:rPr lang="en-US" sz="1200" b="1">
                <a:latin typeface="Times New Roman" charset="0"/>
              </a:rPr>
              <a:t>     .000864</a:t>
            </a:r>
          </a:p>
          <a:p>
            <a:pPr eaLnBrk="1" hangingPunct="1"/>
            <a:r>
              <a:rPr lang="en-US" sz="1200" b="1">
                <a:latin typeface="Times New Roman" charset="0"/>
              </a:rPr>
              <a:t>   =.0000216</a:t>
            </a:r>
          </a:p>
        </p:txBody>
      </p:sp>
      <p:cxnSp>
        <p:nvCxnSpPr>
          <p:cNvPr id="38" name="Straight Arrow Connector 46"/>
          <p:cNvCxnSpPr>
            <a:cxnSpLocks noChangeShapeType="1"/>
          </p:cNvCxnSpPr>
          <p:nvPr/>
        </p:nvCxnSpPr>
        <p:spPr bwMode="auto">
          <a:xfrm rot="10800000">
            <a:off x="2286000" y="2514600"/>
            <a:ext cx="3352800" cy="762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39" name="Straight Arrow Connector 48"/>
          <p:cNvCxnSpPr>
            <a:cxnSpLocks noChangeShapeType="1"/>
          </p:cNvCxnSpPr>
          <p:nvPr/>
        </p:nvCxnSpPr>
        <p:spPr bwMode="auto">
          <a:xfrm rot="16200000" flipH="1">
            <a:off x="5372100" y="2857500"/>
            <a:ext cx="609600" cy="762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40" name="TextBox 5"/>
          <p:cNvSpPr txBox="1">
            <a:spLocks noChangeArrowheads="1"/>
          </p:cNvSpPr>
          <p:nvPr/>
        </p:nvSpPr>
        <p:spPr bwMode="auto">
          <a:xfrm>
            <a:off x="1676400" y="1660525"/>
            <a:ext cx="513168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charset="0"/>
                <a:ea typeface="ＭＳ Ｐゴシック" charset="0"/>
              </a:defRPr>
            </a:lvl1pPr>
            <a:lvl2pPr marL="742950" indent="-285750" eaLnBrk="0" hangingPunct="0">
              <a:defRPr sz="2000" b="1">
                <a:solidFill>
                  <a:schemeClr val="tx1"/>
                </a:solidFill>
                <a:latin typeface="Times New Roman" charset="0"/>
                <a:ea typeface="ＭＳ Ｐゴシック" charset="0"/>
              </a:defRPr>
            </a:lvl2pPr>
            <a:lvl3pPr marL="1143000" indent="-228600" eaLnBrk="0" hangingPunct="0">
              <a:defRPr sz="2000" b="1">
                <a:solidFill>
                  <a:schemeClr val="tx1"/>
                </a:solidFill>
                <a:latin typeface="Times New Roman" charset="0"/>
                <a:ea typeface="ＭＳ Ｐゴシック" charset="0"/>
              </a:defRPr>
            </a:lvl3pPr>
            <a:lvl4pPr marL="1600200" indent="-228600" eaLnBrk="0" hangingPunct="0">
              <a:defRPr sz="2000" b="1">
                <a:solidFill>
                  <a:schemeClr val="tx1"/>
                </a:solidFill>
                <a:latin typeface="Times New Roman" charset="0"/>
                <a:ea typeface="ＭＳ Ｐゴシック" charset="0"/>
              </a:defRPr>
            </a:lvl4pPr>
            <a:lvl5pPr marL="2057400" indent="-228600" eaLnBrk="0" hangingPunct="0">
              <a:defRPr sz="20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b="1">
                <a:solidFill>
                  <a:schemeClr val="tx1"/>
                </a:solidFill>
                <a:latin typeface="Times New Roman" charset="0"/>
                <a:ea typeface="ＭＳ Ｐゴシック" charset="0"/>
              </a:defRPr>
            </a:lvl9pPr>
          </a:lstStyle>
          <a:p>
            <a:pPr eaLnBrk="1" hangingPunct="1"/>
            <a:r>
              <a:rPr lang="en-US" b="0" dirty="0">
                <a:latin typeface="Arial"/>
                <a:cs typeface="Arial"/>
              </a:rPr>
              <a:t>  Book       the        flight    through  Houston</a:t>
            </a:r>
          </a:p>
        </p:txBody>
      </p:sp>
    </p:spTree>
    <p:extLst>
      <p:ext uri="{BB962C8B-B14F-4D97-AF65-F5344CB8AC3E}">
        <p14:creationId xmlns:p14="http://schemas.microsoft.com/office/powerpoint/2010/main" val="18130267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2438400" y="4419600"/>
            <a:ext cx="2895600" cy="2462212"/>
          </a:xfrm>
          <a:prstGeom prst="rect">
            <a:avLst/>
          </a:prstGeom>
          <a:solidFill>
            <a:schemeClr val="bg1"/>
          </a:solidFill>
        </p:spPr>
        <p:txBody>
          <a:bodyPr wrap="square">
            <a:spAutoFit/>
          </a:bodyPr>
          <a:lstStyle/>
          <a:p>
            <a:r>
              <a:rPr lang="en-US" sz="1100" dirty="0"/>
              <a:t>Aux → does</a:t>
            </a:r>
          </a:p>
          <a:p>
            <a:r>
              <a:rPr lang="en-US" sz="1100" dirty="0"/>
              <a:t>             </a:t>
            </a:r>
            <a:r>
              <a:rPr lang="en-US" sz="1100" dirty="0" smtClean="0"/>
              <a:t>1.0</a:t>
            </a:r>
          </a:p>
          <a:p>
            <a:r>
              <a:rPr lang="en-US" sz="1100" dirty="0" err="1" smtClean="0"/>
              <a:t>Det</a:t>
            </a:r>
            <a:r>
              <a:rPr lang="en-US" sz="1100" dirty="0" smtClean="0"/>
              <a:t> </a:t>
            </a:r>
            <a:r>
              <a:rPr lang="en-US" sz="1100" dirty="0"/>
              <a:t>→ the | a   | that | this</a:t>
            </a:r>
          </a:p>
          <a:p>
            <a:r>
              <a:rPr lang="en-US" sz="1100" dirty="0"/>
              <a:t>            0.6  0.2  0.1    0.1</a:t>
            </a:r>
          </a:p>
          <a:p>
            <a:r>
              <a:rPr lang="en-US" sz="1100" dirty="0"/>
              <a:t>Pronoun → I    | he | she | me</a:t>
            </a:r>
          </a:p>
          <a:p>
            <a:r>
              <a:rPr lang="en-US" sz="1100" dirty="0"/>
              <a:t>                   0.5  0.1  0.1    </a:t>
            </a:r>
            <a:r>
              <a:rPr lang="en-US" sz="1100" dirty="0" smtClean="0"/>
              <a:t>0.3</a:t>
            </a:r>
          </a:p>
          <a:p>
            <a:r>
              <a:rPr lang="en-US" sz="1100" dirty="0"/>
              <a:t>Verb → book | include | prefer</a:t>
            </a:r>
          </a:p>
          <a:p>
            <a:r>
              <a:rPr lang="en-US" sz="1100" dirty="0"/>
              <a:t>               0.5      0.2        </a:t>
            </a:r>
            <a:r>
              <a:rPr lang="en-US" sz="1100" dirty="0" smtClean="0"/>
              <a:t>0.3</a:t>
            </a:r>
          </a:p>
          <a:p>
            <a:r>
              <a:rPr lang="en-US" sz="1100" dirty="0" smtClean="0"/>
              <a:t>Noun </a:t>
            </a:r>
            <a:r>
              <a:rPr lang="en-US" sz="1100" dirty="0"/>
              <a:t>→ book | flight | meal | money</a:t>
            </a:r>
          </a:p>
          <a:p>
            <a:r>
              <a:rPr lang="en-US" sz="1100" dirty="0"/>
              <a:t>                0.1     0.5      0.2     0.2</a:t>
            </a:r>
          </a:p>
          <a:p>
            <a:r>
              <a:rPr lang="en-US" sz="1100" dirty="0" smtClean="0"/>
              <a:t>Proper</a:t>
            </a:r>
            <a:r>
              <a:rPr lang="en-US" sz="1100" dirty="0"/>
              <a:t>-Noun → Houston | NWA</a:t>
            </a:r>
          </a:p>
          <a:p>
            <a:r>
              <a:rPr lang="en-US" sz="1100" dirty="0"/>
              <a:t>                              0.8         0.2</a:t>
            </a:r>
          </a:p>
          <a:p>
            <a:r>
              <a:rPr lang="en-US" sz="1100" dirty="0" smtClean="0"/>
              <a:t>Prep </a:t>
            </a:r>
            <a:r>
              <a:rPr lang="en-US" sz="1100" dirty="0"/>
              <a:t>→ from | to   | on | near | through</a:t>
            </a:r>
          </a:p>
          <a:p>
            <a:r>
              <a:rPr lang="en-US" sz="1100" dirty="0"/>
              <a:t>             0.25  0.25  0.1    0.2     0.2</a:t>
            </a:r>
          </a:p>
        </p:txBody>
      </p:sp>
      <p:grpSp>
        <p:nvGrpSpPr>
          <p:cNvPr id="43" name="Group 42"/>
          <p:cNvGrpSpPr/>
          <p:nvPr/>
        </p:nvGrpSpPr>
        <p:grpSpPr>
          <a:xfrm>
            <a:off x="76200" y="3352800"/>
            <a:ext cx="3998913" cy="3151121"/>
            <a:chOff x="228600" y="3352800"/>
            <a:chExt cx="3998913" cy="3151121"/>
          </a:xfrm>
        </p:grpSpPr>
        <p:sp>
          <p:nvSpPr>
            <p:cNvPr id="44" name="Text Box 4"/>
            <p:cNvSpPr txBox="1">
              <a:spLocks noChangeArrowheads="1"/>
            </p:cNvSpPr>
            <p:nvPr/>
          </p:nvSpPr>
          <p:spPr bwMode="auto">
            <a:xfrm>
              <a:off x="228600" y="3352800"/>
              <a:ext cx="3998913" cy="31511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lnSpc>
                  <a:spcPct val="90000"/>
                </a:lnSpc>
              </a:pPr>
              <a:r>
                <a:rPr lang="en-US" sz="1050" dirty="0">
                  <a:latin typeface="Arial"/>
                  <a:cs typeface="Arial"/>
                </a:rPr>
                <a:t>S → NP VP</a:t>
              </a:r>
            </a:p>
            <a:p>
              <a:pPr eaLnBrk="1" hangingPunct="1">
                <a:lnSpc>
                  <a:spcPct val="90000"/>
                </a:lnSpc>
              </a:pPr>
              <a:r>
                <a:rPr lang="en-US" sz="1050" dirty="0">
                  <a:latin typeface="Arial"/>
                  <a:cs typeface="Arial"/>
                </a:rPr>
                <a:t>S → X1 VP</a:t>
              </a:r>
            </a:p>
            <a:p>
              <a:pPr eaLnBrk="1" hangingPunct="1">
                <a:lnSpc>
                  <a:spcPct val="90000"/>
                </a:lnSpc>
              </a:pPr>
              <a:r>
                <a:rPr lang="en-US" sz="1050" dirty="0">
                  <a:latin typeface="Arial"/>
                  <a:cs typeface="Arial"/>
                </a:rPr>
                <a:t>X1 → Aux NP</a:t>
              </a:r>
            </a:p>
            <a:p>
              <a:pPr eaLnBrk="1" hangingPunct="1">
                <a:lnSpc>
                  <a:spcPct val="90000"/>
                </a:lnSpc>
              </a:pPr>
              <a:r>
                <a:rPr lang="en-US" sz="1050" dirty="0">
                  <a:latin typeface="Arial"/>
                  <a:cs typeface="Arial"/>
                </a:rPr>
                <a:t>S → book | include | prefer</a:t>
              </a:r>
            </a:p>
            <a:p>
              <a:pPr eaLnBrk="1" hangingPunct="1">
                <a:lnSpc>
                  <a:spcPct val="90000"/>
                </a:lnSpc>
              </a:pPr>
              <a:r>
                <a:rPr lang="en-US" sz="1050" dirty="0">
                  <a:latin typeface="Arial"/>
                  <a:cs typeface="Arial"/>
                </a:rPr>
                <a:t>          0.01     0.004    0.006</a:t>
              </a:r>
            </a:p>
            <a:p>
              <a:pPr eaLnBrk="1" hangingPunct="1">
                <a:lnSpc>
                  <a:spcPct val="90000"/>
                </a:lnSpc>
              </a:pPr>
              <a:r>
                <a:rPr lang="en-US" sz="1050" dirty="0">
                  <a:latin typeface="Arial"/>
                  <a:cs typeface="Arial"/>
                </a:rPr>
                <a:t>S → Verb NP</a:t>
              </a:r>
            </a:p>
            <a:p>
              <a:pPr eaLnBrk="1" hangingPunct="1">
                <a:lnSpc>
                  <a:spcPct val="90000"/>
                </a:lnSpc>
              </a:pPr>
              <a:r>
                <a:rPr lang="en-US" sz="1050" dirty="0">
                  <a:latin typeface="Arial"/>
                  <a:cs typeface="Arial"/>
                </a:rPr>
                <a:t>S → VP PP</a:t>
              </a:r>
            </a:p>
            <a:p>
              <a:pPr eaLnBrk="1" hangingPunct="1">
                <a:lnSpc>
                  <a:spcPct val="90000"/>
                </a:lnSpc>
              </a:pPr>
              <a:r>
                <a:rPr lang="en-US" sz="1050" dirty="0">
                  <a:latin typeface="Arial"/>
                  <a:cs typeface="Arial"/>
                </a:rPr>
                <a:t>NP →  I   |  he  |  she |  me</a:t>
              </a:r>
            </a:p>
            <a:p>
              <a:pPr eaLnBrk="1" hangingPunct="1">
                <a:lnSpc>
                  <a:spcPct val="90000"/>
                </a:lnSpc>
              </a:pPr>
              <a:r>
                <a:rPr lang="en-US" sz="1050" dirty="0">
                  <a:latin typeface="Arial"/>
                  <a:cs typeface="Arial"/>
                </a:rPr>
                <a:t>          0.1   0.02  0.02    0.06</a:t>
              </a:r>
            </a:p>
            <a:p>
              <a:pPr eaLnBrk="1" hangingPunct="1">
                <a:lnSpc>
                  <a:spcPct val="90000"/>
                </a:lnSpc>
              </a:pPr>
              <a:r>
                <a:rPr lang="en-US" sz="1050" dirty="0">
                  <a:latin typeface="Arial"/>
                  <a:cs typeface="Arial"/>
                </a:rPr>
                <a:t>NP → Houston | NWA</a:t>
              </a:r>
            </a:p>
            <a:p>
              <a:pPr eaLnBrk="1" hangingPunct="1">
                <a:lnSpc>
                  <a:spcPct val="90000"/>
                </a:lnSpc>
              </a:pPr>
              <a:r>
                <a:rPr lang="en-US" sz="1050" dirty="0">
                  <a:latin typeface="Arial"/>
                  <a:cs typeface="Arial"/>
                </a:rPr>
                <a:t>             0.16           .04</a:t>
              </a:r>
            </a:p>
            <a:p>
              <a:pPr eaLnBrk="1" hangingPunct="1">
                <a:lnSpc>
                  <a:spcPct val="90000"/>
                </a:lnSpc>
              </a:pPr>
              <a:r>
                <a:rPr lang="en-US" sz="1050" dirty="0">
                  <a:latin typeface="Arial"/>
                  <a:cs typeface="Arial"/>
                </a:rPr>
                <a:t>NP → </a:t>
              </a:r>
              <a:r>
                <a:rPr lang="en-US" sz="1050" dirty="0" err="1">
                  <a:latin typeface="Arial"/>
                  <a:cs typeface="Arial"/>
                </a:rPr>
                <a:t>Det</a:t>
              </a:r>
              <a:r>
                <a:rPr lang="en-US" sz="1050" dirty="0">
                  <a:latin typeface="Arial"/>
                  <a:cs typeface="Arial"/>
                </a:rPr>
                <a:t> Nominal</a:t>
              </a:r>
            </a:p>
            <a:p>
              <a:pPr eaLnBrk="1" hangingPunct="1">
                <a:lnSpc>
                  <a:spcPct val="90000"/>
                </a:lnSpc>
              </a:pPr>
              <a:r>
                <a:rPr lang="en-US" sz="1050" dirty="0">
                  <a:latin typeface="Arial"/>
                  <a:cs typeface="Arial"/>
                </a:rPr>
                <a:t>Nominal → book | flight | meal | money</a:t>
              </a:r>
            </a:p>
            <a:p>
              <a:pPr eaLnBrk="1" hangingPunct="1">
                <a:lnSpc>
                  <a:spcPct val="90000"/>
                </a:lnSpc>
              </a:pPr>
              <a:r>
                <a:rPr lang="en-US" sz="1050" dirty="0">
                  <a:latin typeface="Arial"/>
                  <a:cs typeface="Arial"/>
                </a:rPr>
                <a:t>                </a:t>
              </a:r>
              <a:r>
                <a:rPr lang="en-US" sz="1050" dirty="0" smtClean="0">
                  <a:latin typeface="Arial"/>
                  <a:cs typeface="Arial"/>
                </a:rPr>
                <a:t>    </a:t>
              </a:r>
              <a:r>
                <a:rPr lang="en-US" sz="1050" dirty="0">
                  <a:latin typeface="Arial"/>
                  <a:cs typeface="Arial"/>
                </a:rPr>
                <a:t>0.03    0.15   0.06     0.06</a:t>
              </a:r>
            </a:p>
            <a:p>
              <a:pPr eaLnBrk="1" hangingPunct="1">
                <a:lnSpc>
                  <a:spcPct val="90000"/>
                </a:lnSpc>
              </a:pPr>
              <a:r>
                <a:rPr lang="en-US" sz="1050" dirty="0">
                  <a:latin typeface="Arial"/>
                  <a:cs typeface="Arial"/>
                </a:rPr>
                <a:t>Nominal → Nominal Noun</a:t>
              </a:r>
            </a:p>
            <a:p>
              <a:pPr eaLnBrk="1" hangingPunct="1">
                <a:lnSpc>
                  <a:spcPct val="90000"/>
                </a:lnSpc>
              </a:pPr>
              <a:r>
                <a:rPr lang="en-US" sz="1050" dirty="0">
                  <a:latin typeface="Arial"/>
                  <a:cs typeface="Arial"/>
                </a:rPr>
                <a:t>Nominal → Nominal PP</a:t>
              </a:r>
            </a:p>
            <a:p>
              <a:pPr eaLnBrk="1" hangingPunct="1">
                <a:lnSpc>
                  <a:spcPct val="90000"/>
                </a:lnSpc>
              </a:pPr>
              <a:r>
                <a:rPr lang="en-US" sz="1050" dirty="0">
                  <a:latin typeface="Arial"/>
                  <a:cs typeface="Arial"/>
                </a:rPr>
                <a:t>VP → book | include | prefer</a:t>
              </a:r>
            </a:p>
            <a:p>
              <a:pPr eaLnBrk="1" hangingPunct="1">
                <a:lnSpc>
                  <a:spcPct val="90000"/>
                </a:lnSpc>
              </a:pPr>
              <a:r>
                <a:rPr lang="en-US" sz="1050" dirty="0">
                  <a:latin typeface="Arial"/>
                  <a:cs typeface="Arial"/>
                </a:rPr>
                <a:t>             0.1      0.04        0.06</a:t>
              </a:r>
            </a:p>
            <a:p>
              <a:pPr eaLnBrk="1" hangingPunct="1">
                <a:lnSpc>
                  <a:spcPct val="90000"/>
                </a:lnSpc>
              </a:pPr>
              <a:r>
                <a:rPr lang="en-US" sz="1050" dirty="0">
                  <a:latin typeface="Arial"/>
                  <a:cs typeface="Arial"/>
                </a:rPr>
                <a:t>VP → Verb NP</a:t>
              </a:r>
            </a:p>
            <a:p>
              <a:pPr eaLnBrk="1" hangingPunct="1">
                <a:lnSpc>
                  <a:spcPct val="90000"/>
                </a:lnSpc>
              </a:pPr>
              <a:r>
                <a:rPr lang="en-US" sz="1050" dirty="0">
                  <a:latin typeface="Arial"/>
                  <a:cs typeface="Arial"/>
                </a:rPr>
                <a:t>VP → VP PP</a:t>
              </a:r>
            </a:p>
            <a:p>
              <a:pPr eaLnBrk="1" hangingPunct="1">
                <a:lnSpc>
                  <a:spcPct val="90000"/>
                </a:lnSpc>
              </a:pPr>
              <a:r>
                <a:rPr lang="en-US" sz="1050" dirty="0">
                  <a:latin typeface="Arial"/>
                  <a:cs typeface="Arial"/>
                </a:rPr>
                <a:t>PP → Prep NP</a:t>
              </a:r>
            </a:p>
          </p:txBody>
        </p:sp>
        <p:sp>
          <p:nvSpPr>
            <p:cNvPr id="45" name="Text Box 4"/>
            <p:cNvSpPr txBox="1">
              <a:spLocks noChangeArrowheads="1"/>
            </p:cNvSpPr>
            <p:nvPr/>
          </p:nvSpPr>
          <p:spPr bwMode="auto">
            <a:xfrm>
              <a:off x="1828800" y="3352800"/>
              <a:ext cx="838200" cy="31511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lnSpc>
                  <a:spcPct val="90000"/>
                </a:lnSpc>
              </a:pPr>
              <a:r>
                <a:rPr lang="en-US" sz="1050" dirty="0">
                  <a:cs typeface="Times New Roman" charset="0"/>
                </a:rPr>
                <a:t>0.8</a:t>
              </a:r>
            </a:p>
            <a:p>
              <a:pPr eaLnBrk="1" hangingPunct="1">
                <a:lnSpc>
                  <a:spcPct val="90000"/>
                </a:lnSpc>
              </a:pPr>
              <a:r>
                <a:rPr lang="en-US" sz="1050" dirty="0"/>
                <a:t>0.1</a:t>
              </a:r>
            </a:p>
            <a:p>
              <a:pPr eaLnBrk="1" hangingPunct="1">
                <a:lnSpc>
                  <a:spcPct val="90000"/>
                </a:lnSpc>
              </a:pPr>
              <a:r>
                <a:rPr lang="en-US" sz="1050" dirty="0"/>
                <a:t>1.0</a:t>
              </a:r>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a:t>0.05</a:t>
              </a:r>
            </a:p>
            <a:p>
              <a:pPr eaLnBrk="1" hangingPunct="1">
                <a:lnSpc>
                  <a:spcPct val="90000"/>
                </a:lnSpc>
              </a:pPr>
              <a:r>
                <a:rPr lang="en-US" sz="1050" dirty="0"/>
                <a:t>0.03</a:t>
              </a:r>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smtClean="0"/>
                <a:t>0.6</a:t>
              </a:r>
              <a:endParaRPr lang="en-US" sz="1050" dirty="0"/>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a:t>0.2</a:t>
              </a:r>
            </a:p>
            <a:p>
              <a:pPr eaLnBrk="1" hangingPunct="1">
                <a:lnSpc>
                  <a:spcPct val="90000"/>
                </a:lnSpc>
              </a:pPr>
              <a:r>
                <a:rPr lang="en-US" sz="1050" dirty="0"/>
                <a:t>0.5</a:t>
              </a:r>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a:t>0.5</a:t>
              </a:r>
            </a:p>
            <a:p>
              <a:pPr eaLnBrk="1" hangingPunct="1">
                <a:lnSpc>
                  <a:spcPct val="90000"/>
                </a:lnSpc>
              </a:pPr>
              <a:r>
                <a:rPr lang="en-US" sz="1050" dirty="0"/>
                <a:t>0.3</a:t>
              </a:r>
            </a:p>
            <a:p>
              <a:pPr eaLnBrk="1" hangingPunct="1">
                <a:lnSpc>
                  <a:spcPct val="90000"/>
                </a:lnSpc>
              </a:pPr>
              <a:r>
                <a:rPr lang="en-US" sz="1050" dirty="0"/>
                <a:t>1.0</a:t>
              </a:r>
            </a:p>
          </p:txBody>
        </p:sp>
      </p:grpSp>
      <p:sp>
        <p:nvSpPr>
          <p:cNvPr id="3" name="Title 2"/>
          <p:cNvSpPr>
            <a:spLocks noGrp="1"/>
          </p:cNvSpPr>
          <p:nvPr>
            <p:ph type="title"/>
          </p:nvPr>
        </p:nvSpPr>
        <p:spPr/>
        <p:txBody>
          <a:bodyPr/>
          <a:lstStyle/>
          <a:p>
            <a:pPr algn="l"/>
            <a:r>
              <a:rPr lang="en-US" sz="4000" dirty="0" smtClean="0"/>
              <a:t>Probabilistic CYK Parsing</a:t>
            </a:r>
            <a:endParaRPr lang="en-US" sz="4000" dirty="0"/>
          </a:p>
        </p:txBody>
      </p:sp>
      <p:sp>
        <p:nvSpPr>
          <p:cNvPr id="4" name="Content Placeholder 3"/>
          <p:cNvSpPr>
            <a:spLocks noGrp="1"/>
          </p:cNvSpPr>
          <p:nvPr>
            <p:ph idx="1"/>
          </p:nvPr>
        </p:nvSpPr>
        <p:spPr>
          <a:xfrm>
            <a:off x="8458200" y="4953000"/>
            <a:ext cx="433388" cy="1428750"/>
          </a:xfrm>
        </p:spPr>
        <p:txBody>
          <a:bodyPr/>
          <a:lstStyle/>
          <a:p>
            <a:endParaRPr lang="en-US" dirty="0"/>
          </a:p>
        </p:txBody>
      </p:sp>
      <p:sp>
        <p:nvSpPr>
          <p:cNvPr id="8" name="Rectangle 11"/>
          <p:cNvSpPr>
            <a:spLocks noChangeArrowheads="1"/>
          </p:cNvSpPr>
          <p:nvPr/>
        </p:nvSpPr>
        <p:spPr bwMode="auto">
          <a:xfrm>
            <a:off x="1781175"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9" name="Rectangle 12"/>
          <p:cNvSpPr>
            <a:spLocks noChangeArrowheads="1"/>
          </p:cNvSpPr>
          <p:nvPr/>
        </p:nvSpPr>
        <p:spPr bwMode="auto">
          <a:xfrm>
            <a:off x="2738438" y="2233613"/>
            <a:ext cx="963612"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0" name="Rectangle 13"/>
          <p:cNvSpPr>
            <a:spLocks noChangeArrowheads="1"/>
          </p:cNvSpPr>
          <p:nvPr/>
        </p:nvSpPr>
        <p:spPr bwMode="auto">
          <a:xfrm>
            <a:off x="3697288" y="2233613"/>
            <a:ext cx="963612"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1" name="Rectangle 14"/>
          <p:cNvSpPr>
            <a:spLocks noChangeArrowheads="1"/>
          </p:cNvSpPr>
          <p:nvPr/>
        </p:nvSpPr>
        <p:spPr bwMode="auto">
          <a:xfrm>
            <a:off x="4656138"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2" name="Rectangle 15"/>
          <p:cNvSpPr>
            <a:spLocks noChangeArrowheads="1"/>
          </p:cNvSpPr>
          <p:nvPr/>
        </p:nvSpPr>
        <p:spPr bwMode="auto">
          <a:xfrm>
            <a:off x="5614988"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3" name="Rectangle 18"/>
          <p:cNvSpPr>
            <a:spLocks noChangeArrowheads="1"/>
          </p:cNvSpPr>
          <p:nvPr/>
        </p:nvSpPr>
        <p:spPr bwMode="auto">
          <a:xfrm>
            <a:off x="2747963"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4" name="Rectangle 20"/>
          <p:cNvSpPr>
            <a:spLocks noChangeArrowheads="1"/>
          </p:cNvSpPr>
          <p:nvPr/>
        </p:nvSpPr>
        <p:spPr bwMode="auto">
          <a:xfrm>
            <a:off x="4664075"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5" name="Rectangle 21"/>
          <p:cNvSpPr>
            <a:spLocks noChangeArrowheads="1"/>
          </p:cNvSpPr>
          <p:nvPr/>
        </p:nvSpPr>
        <p:spPr bwMode="auto">
          <a:xfrm>
            <a:off x="5622925"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6" name="Rectangle 24"/>
          <p:cNvSpPr>
            <a:spLocks noChangeArrowheads="1"/>
          </p:cNvSpPr>
          <p:nvPr/>
        </p:nvSpPr>
        <p:spPr bwMode="auto">
          <a:xfrm>
            <a:off x="3713163" y="3933825"/>
            <a:ext cx="963612"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7" name="Rectangle 25"/>
          <p:cNvSpPr>
            <a:spLocks noChangeArrowheads="1"/>
          </p:cNvSpPr>
          <p:nvPr/>
        </p:nvSpPr>
        <p:spPr bwMode="auto">
          <a:xfrm>
            <a:off x="4672013" y="3933825"/>
            <a:ext cx="962025"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8" name="Rectangle 26"/>
          <p:cNvSpPr>
            <a:spLocks noChangeArrowheads="1"/>
          </p:cNvSpPr>
          <p:nvPr/>
        </p:nvSpPr>
        <p:spPr bwMode="auto">
          <a:xfrm>
            <a:off x="5630863" y="3933825"/>
            <a:ext cx="962025"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9" name="Rectangle 30"/>
          <p:cNvSpPr>
            <a:spLocks noChangeArrowheads="1"/>
          </p:cNvSpPr>
          <p:nvPr/>
        </p:nvSpPr>
        <p:spPr bwMode="auto">
          <a:xfrm>
            <a:off x="4679950" y="4784725"/>
            <a:ext cx="963613"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20" name="Rectangle 31"/>
          <p:cNvSpPr>
            <a:spLocks noChangeArrowheads="1"/>
          </p:cNvSpPr>
          <p:nvPr/>
        </p:nvSpPr>
        <p:spPr bwMode="auto">
          <a:xfrm>
            <a:off x="5638800" y="4784725"/>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21" name="Rectangle 36"/>
          <p:cNvSpPr>
            <a:spLocks noChangeArrowheads="1"/>
          </p:cNvSpPr>
          <p:nvPr/>
        </p:nvSpPr>
        <p:spPr bwMode="auto">
          <a:xfrm>
            <a:off x="5646738" y="5634038"/>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22" name="TextBox 37"/>
          <p:cNvSpPr txBox="1">
            <a:spLocks noChangeArrowheads="1"/>
          </p:cNvSpPr>
          <p:nvPr/>
        </p:nvSpPr>
        <p:spPr bwMode="auto">
          <a:xfrm>
            <a:off x="1752600" y="2209800"/>
            <a:ext cx="1074738"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S :.01, VP:.1, </a:t>
            </a:r>
          </a:p>
          <a:p>
            <a:pPr eaLnBrk="1" hangingPunct="1"/>
            <a:r>
              <a:rPr lang="en-US" sz="1200" b="1">
                <a:latin typeface="Times New Roman" charset="0"/>
              </a:rPr>
              <a:t>Verb:.5 </a:t>
            </a:r>
          </a:p>
          <a:p>
            <a:pPr eaLnBrk="1" hangingPunct="1"/>
            <a:r>
              <a:rPr lang="en-US" sz="1200" b="1">
                <a:latin typeface="Times New Roman" charset="0"/>
              </a:rPr>
              <a:t>Nominal:.03</a:t>
            </a:r>
          </a:p>
          <a:p>
            <a:pPr eaLnBrk="1" hangingPunct="1"/>
            <a:r>
              <a:rPr lang="en-US" sz="1200" b="1">
                <a:latin typeface="Times New Roman" charset="0"/>
              </a:rPr>
              <a:t>Noun:.1</a:t>
            </a:r>
            <a:endParaRPr lang="en-US" sz="1400" b="1">
              <a:latin typeface="Times New Roman" charset="0"/>
            </a:endParaRPr>
          </a:p>
        </p:txBody>
      </p:sp>
      <p:sp>
        <p:nvSpPr>
          <p:cNvPr id="23" name="TextBox 38"/>
          <p:cNvSpPr txBox="1">
            <a:spLocks noChangeArrowheads="1"/>
          </p:cNvSpPr>
          <p:nvPr/>
        </p:nvSpPr>
        <p:spPr bwMode="auto">
          <a:xfrm>
            <a:off x="2763838" y="3594100"/>
            <a:ext cx="58261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Det:.6</a:t>
            </a:r>
          </a:p>
        </p:txBody>
      </p:sp>
      <p:sp>
        <p:nvSpPr>
          <p:cNvPr id="24" name="TextBox 39"/>
          <p:cNvSpPr txBox="1">
            <a:spLocks noChangeArrowheads="1"/>
          </p:cNvSpPr>
          <p:nvPr/>
        </p:nvSpPr>
        <p:spPr bwMode="auto">
          <a:xfrm>
            <a:off x="3697288" y="3975100"/>
            <a:ext cx="992187"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1200" b="1">
              <a:latin typeface="Times New Roman" charset="0"/>
            </a:endParaRPr>
          </a:p>
          <a:p>
            <a:pPr eaLnBrk="1" hangingPunct="1"/>
            <a:r>
              <a:rPr lang="en-US" sz="1200" b="1">
                <a:latin typeface="Times New Roman" charset="0"/>
              </a:rPr>
              <a:t>Nominal:.15</a:t>
            </a:r>
          </a:p>
          <a:p>
            <a:pPr eaLnBrk="1" hangingPunct="1"/>
            <a:r>
              <a:rPr lang="en-US" sz="1200" b="1">
                <a:latin typeface="Times New Roman" charset="0"/>
              </a:rPr>
              <a:t>Noun:.5</a:t>
            </a:r>
            <a:endParaRPr lang="en-US" sz="1400" b="1">
              <a:latin typeface="Times New Roman" charset="0"/>
            </a:endParaRPr>
          </a:p>
        </p:txBody>
      </p:sp>
      <p:sp>
        <p:nvSpPr>
          <p:cNvPr id="25" name="TextBox 28"/>
          <p:cNvSpPr txBox="1">
            <a:spLocks noChangeArrowheads="1"/>
          </p:cNvSpPr>
          <p:nvPr/>
        </p:nvSpPr>
        <p:spPr bwMode="auto">
          <a:xfrm>
            <a:off x="2806700" y="2735263"/>
            <a:ext cx="5270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None</a:t>
            </a:r>
          </a:p>
        </p:txBody>
      </p:sp>
      <p:sp>
        <p:nvSpPr>
          <p:cNvPr id="26" name="TextBox 29"/>
          <p:cNvSpPr txBox="1">
            <a:spLocks noChangeArrowheads="1"/>
          </p:cNvSpPr>
          <p:nvPr/>
        </p:nvSpPr>
        <p:spPr bwMode="auto">
          <a:xfrm>
            <a:off x="3657600" y="3200400"/>
            <a:ext cx="1017588"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1200" b="1">
              <a:latin typeface="Times New Roman" charset="0"/>
            </a:endParaRPr>
          </a:p>
          <a:p>
            <a:pPr eaLnBrk="1" hangingPunct="1"/>
            <a:r>
              <a:rPr lang="en-US" sz="1200" b="1">
                <a:latin typeface="Times New Roman" charset="0"/>
              </a:rPr>
              <a:t>NP:.6*.6*.15</a:t>
            </a:r>
          </a:p>
          <a:p>
            <a:pPr eaLnBrk="1" hangingPunct="1"/>
            <a:r>
              <a:rPr lang="en-US" sz="1200" b="1">
                <a:latin typeface="Times New Roman" charset="0"/>
              </a:rPr>
              <a:t>     =.054</a:t>
            </a:r>
          </a:p>
        </p:txBody>
      </p:sp>
      <p:sp>
        <p:nvSpPr>
          <p:cNvPr id="27" name="TextBox 25"/>
          <p:cNvSpPr txBox="1">
            <a:spLocks noChangeArrowheads="1"/>
          </p:cNvSpPr>
          <p:nvPr/>
        </p:nvSpPr>
        <p:spPr bwMode="auto">
          <a:xfrm>
            <a:off x="3617913" y="2667000"/>
            <a:ext cx="10953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VP:.5*.5*.054</a:t>
            </a:r>
          </a:p>
          <a:p>
            <a:pPr eaLnBrk="1" hangingPunct="1"/>
            <a:r>
              <a:rPr lang="en-US" sz="1200" b="1">
                <a:latin typeface="Times New Roman" charset="0"/>
              </a:rPr>
              <a:t>     =.0135</a:t>
            </a:r>
          </a:p>
        </p:txBody>
      </p:sp>
      <p:sp>
        <p:nvSpPr>
          <p:cNvPr id="28" name="TextBox 26"/>
          <p:cNvSpPr txBox="1">
            <a:spLocks noChangeArrowheads="1"/>
          </p:cNvSpPr>
          <p:nvPr/>
        </p:nvSpPr>
        <p:spPr bwMode="auto">
          <a:xfrm>
            <a:off x="3657600" y="2209800"/>
            <a:ext cx="10953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S:.05*.5*.054</a:t>
            </a:r>
          </a:p>
          <a:p>
            <a:pPr eaLnBrk="1" hangingPunct="1"/>
            <a:r>
              <a:rPr lang="en-US" sz="1200" b="1">
                <a:latin typeface="Times New Roman" charset="0"/>
              </a:rPr>
              <a:t>     =.00135</a:t>
            </a:r>
          </a:p>
        </p:txBody>
      </p:sp>
      <p:sp>
        <p:nvSpPr>
          <p:cNvPr id="29" name="TextBox 28"/>
          <p:cNvSpPr txBox="1">
            <a:spLocks noChangeArrowheads="1"/>
          </p:cNvSpPr>
          <p:nvPr/>
        </p:nvSpPr>
        <p:spPr bwMode="auto">
          <a:xfrm>
            <a:off x="4716463" y="4367213"/>
            <a:ext cx="525462" cy="277812"/>
          </a:xfrm>
          <a:prstGeom prst="rect">
            <a:avLst/>
          </a:prstGeom>
          <a:noFill/>
          <a:ln w="9525">
            <a:noFill/>
            <a:miter lim="800000"/>
            <a:headEnd/>
            <a:tailEnd/>
          </a:ln>
        </p:spPr>
        <p:txBody>
          <a:bodyPr wrap="none">
            <a:spAutoFit/>
          </a:bodyPr>
          <a:lstStyle/>
          <a:p>
            <a:pPr>
              <a:defRPr/>
            </a:pPr>
            <a:r>
              <a:rPr lang="en-US" sz="1200" b="1" dirty="0">
                <a:latin typeface="+mj-lt"/>
                <a:ea typeface="+mn-ea"/>
              </a:rPr>
              <a:t>None</a:t>
            </a:r>
          </a:p>
        </p:txBody>
      </p:sp>
      <p:sp>
        <p:nvSpPr>
          <p:cNvPr id="30" name="TextBox 29"/>
          <p:cNvSpPr txBox="1">
            <a:spLocks noChangeArrowheads="1"/>
          </p:cNvSpPr>
          <p:nvPr/>
        </p:nvSpPr>
        <p:spPr bwMode="auto">
          <a:xfrm>
            <a:off x="4687888" y="3521075"/>
            <a:ext cx="527050" cy="277813"/>
          </a:xfrm>
          <a:prstGeom prst="rect">
            <a:avLst/>
          </a:prstGeom>
          <a:noFill/>
          <a:ln w="9525">
            <a:noFill/>
            <a:miter lim="800000"/>
            <a:headEnd/>
            <a:tailEnd/>
          </a:ln>
        </p:spPr>
        <p:txBody>
          <a:bodyPr wrap="none">
            <a:spAutoFit/>
          </a:bodyPr>
          <a:lstStyle/>
          <a:p>
            <a:pPr>
              <a:defRPr/>
            </a:pPr>
            <a:r>
              <a:rPr lang="en-US" sz="1200" b="1" dirty="0">
                <a:latin typeface="+mj-lt"/>
                <a:ea typeface="+mn-ea"/>
              </a:rPr>
              <a:t>None</a:t>
            </a:r>
          </a:p>
        </p:txBody>
      </p:sp>
      <p:sp>
        <p:nvSpPr>
          <p:cNvPr id="31" name="TextBox 30"/>
          <p:cNvSpPr txBox="1">
            <a:spLocks noChangeArrowheads="1"/>
          </p:cNvSpPr>
          <p:nvPr/>
        </p:nvSpPr>
        <p:spPr bwMode="auto">
          <a:xfrm>
            <a:off x="4660900" y="2674938"/>
            <a:ext cx="525463" cy="277812"/>
          </a:xfrm>
          <a:prstGeom prst="rect">
            <a:avLst/>
          </a:prstGeom>
          <a:noFill/>
          <a:ln w="9525">
            <a:noFill/>
            <a:miter lim="800000"/>
            <a:headEnd/>
            <a:tailEnd/>
          </a:ln>
        </p:spPr>
        <p:txBody>
          <a:bodyPr wrap="none">
            <a:spAutoFit/>
          </a:bodyPr>
          <a:lstStyle/>
          <a:p>
            <a:pPr>
              <a:defRPr/>
            </a:pPr>
            <a:r>
              <a:rPr lang="en-US" sz="1200" b="1" dirty="0">
                <a:latin typeface="+mj-lt"/>
                <a:ea typeface="+mn-ea"/>
              </a:rPr>
              <a:t>None</a:t>
            </a:r>
          </a:p>
        </p:txBody>
      </p:sp>
      <p:sp>
        <p:nvSpPr>
          <p:cNvPr id="32" name="TextBox 31"/>
          <p:cNvSpPr txBox="1">
            <a:spLocks noChangeArrowheads="1"/>
          </p:cNvSpPr>
          <p:nvPr/>
        </p:nvSpPr>
        <p:spPr bwMode="auto">
          <a:xfrm>
            <a:off x="4611688" y="5029200"/>
            <a:ext cx="666750" cy="276225"/>
          </a:xfrm>
          <a:prstGeom prst="rect">
            <a:avLst/>
          </a:prstGeom>
          <a:noFill/>
          <a:ln w="9525">
            <a:noFill/>
            <a:miter lim="800000"/>
            <a:headEnd/>
            <a:tailEnd/>
          </a:ln>
        </p:spPr>
        <p:txBody>
          <a:bodyPr wrap="none">
            <a:spAutoFit/>
          </a:bodyPr>
          <a:lstStyle/>
          <a:p>
            <a:pPr>
              <a:defRPr/>
            </a:pPr>
            <a:r>
              <a:rPr lang="en-US" sz="1200" b="1" dirty="0">
                <a:latin typeface="+mj-lt"/>
                <a:ea typeface="+mn-ea"/>
              </a:rPr>
              <a:t>Prep:.2</a:t>
            </a:r>
          </a:p>
        </p:txBody>
      </p:sp>
      <p:sp>
        <p:nvSpPr>
          <p:cNvPr id="33" name="TextBox 41"/>
          <p:cNvSpPr txBox="1">
            <a:spLocks noChangeArrowheads="1"/>
          </p:cNvSpPr>
          <p:nvPr/>
        </p:nvSpPr>
        <p:spPr bwMode="auto">
          <a:xfrm>
            <a:off x="5562600" y="5791200"/>
            <a:ext cx="1066800" cy="461963"/>
          </a:xfrm>
          <a:prstGeom prst="rect">
            <a:avLst/>
          </a:prstGeom>
          <a:noFill/>
          <a:ln w="9525">
            <a:noFill/>
            <a:miter lim="800000"/>
            <a:headEnd/>
            <a:tailEnd/>
          </a:ln>
        </p:spPr>
        <p:txBody>
          <a:bodyPr>
            <a:spAutoFit/>
          </a:bodyPr>
          <a:lstStyle/>
          <a:p>
            <a:pPr>
              <a:defRPr/>
            </a:pPr>
            <a:r>
              <a:rPr lang="en-US" sz="1200" b="1" dirty="0">
                <a:latin typeface="+mj-lt"/>
                <a:ea typeface="+mn-ea"/>
              </a:rPr>
              <a:t>NP:.16</a:t>
            </a:r>
          </a:p>
          <a:p>
            <a:pPr>
              <a:defRPr/>
            </a:pPr>
            <a:r>
              <a:rPr lang="en-US" sz="1200" b="1" dirty="0">
                <a:latin typeface="+mj-lt"/>
                <a:ea typeface="+mn-ea"/>
              </a:rPr>
              <a:t>PropNoun:.8</a:t>
            </a:r>
          </a:p>
        </p:txBody>
      </p:sp>
      <p:sp>
        <p:nvSpPr>
          <p:cNvPr id="34" name="TextBox 33"/>
          <p:cNvSpPr txBox="1">
            <a:spLocks noChangeArrowheads="1"/>
          </p:cNvSpPr>
          <p:nvPr/>
        </p:nvSpPr>
        <p:spPr bwMode="auto">
          <a:xfrm>
            <a:off x="5562600" y="4953000"/>
            <a:ext cx="1079500" cy="461963"/>
          </a:xfrm>
          <a:prstGeom prst="rect">
            <a:avLst/>
          </a:prstGeom>
          <a:noFill/>
          <a:ln w="9525">
            <a:noFill/>
            <a:miter lim="800000"/>
            <a:headEnd/>
            <a:tailEnd/>
          </a:ln>
        </p:spPr>
        <p:txBody>
          <a:bodyPr wrap="none">
            <a:spAutoFit/>
          </a:bodyPr>
          <a:lstStyle/>
          <a:p>
            <a:pPr>
              <a:defRPr/>
            </a:pPr>
            <a:r>
              <a:rPr lang="en-US" sz="1200" b="1" dirty="0">
                <a:latin typeface="+mj-lt"/>
                <a:ea typeface="+mn-ea"/>
              </a:rPr>
              <a:t>PP:1.0*.2*.16</a:t>
            </a:r>
          </a:p>
          <a:p>
            <a:pPr>
              <a:defRPr/>
            </a:pPr>
            <a:r>
              <a:rPr lang="en-US" sz="1200" b="1" dirty="0">
                <a:latin typeface="+mj-lt"/>
                <a:ea typeface="+mn-ea"/>
              </a:rPr>
              <a:t>       =.032</a:t>
            </a:r>
          </a:p>
        </p:txBody>
      </p:sp>
      <p:sp>
        <p:nvSpPr>
          <p:cNvPr id="35" name="TextBox 34"/>
          <p:cNvSpPr txBox="1">
            <a:spLocks noChangeArrowheads="1"/>
          </p:cNvSpPr>
          <p:nvPr/>
        </p:nvSpPr>
        <p:spPr bwMode="auto">
          <a:xfrm>
            <a:off x="5638800" y="4038600"/>
            <a:ext cx="915988" cy="646113"/>
          </a:xfrm>
          <a:prstGeom prst="rect">
            <a:avLst/>
          </a:prstGeom>
          <a:noFill/>
          <a:ln w="9525">
            <a:noFill/>
            <a:miter lim="800000"/>
            <a:headEnd/>
            <a:tailEnd/>
          </a:ln>
        </p:spPr>
        <p:txBody>
          <a:bodyPr wrap="none">
            <a:spAutoFit/>
          </a:bodyPr>
          <a:lstStyle/>
          <a:p>
            <a:pPr>
              <a:defRPr/>
            </a:pPr>
            <a:r>
              <a:rPr lang="en-US" sz="1200" b="1" dirty="0">
                <a:latin typeface="+mj-lt"/>
                <a:ea typeface="+mn-ea"/>
              </a:rPr>
              <a:t>Nominal:</a:t>
            </a:r>
          </a:p>
          <a:p>
            <a:pPr>
              <a:defRPr/>
            </a:pPr>
            <a:r>
              <a:rPr lang="en-US" sz="1200" b="1" dirty="0">
                <a:latin typeface="+mj-lt"/>
                <a:ea typeface="+mn-ea"/>
              </a:rPr>
              <a:t>.5*.15*.032</a:t>
            </a:r>
          </a:p>
          <a:p>
            <a:pPr>
              <a:defRPr/>
            </a:pPr>
            <a:r>
              <a:rPr lang="en-US" sz="1200" b="1" dirty="0">
                <a:latin typeface="+mj-lt"/>
                <a:ea typeface="+mn-ea"/>
              </a:rPr>
              <a:t>=.0024</a:t>
            </a:r>
          </a:p>
        </p:txBody>
      </p:sp>
      <p:sp>
        <p:nvSpPr>
          <p:cNvPr id="36" name="TextBox 36"/>
          <p:cNvSpPr txBox="1">
            <a:spLocks noChangeArrowheads="1"/>
          </p:cNvSpPr>
          <p:nvPr/>
        </p:nvSpPr>
        <p:spPr bwMode="auto">
          <a:xfrm>
            <a:off x="5562600" y="2971800"/>
            <a:ext cx="9652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1200" b="1">
              <a:latin typeface="Times New Roman" charset="0"/>
            </a:endParaRPr>
          </a:p>
          <a:p>
            <a:pPr eaLnBrk="1" hangingPunct="1"/>
            <a:r>
              <a:rPr lang="en-US" sz="1200" b="1">
                <a:latin typeface="Times New Roman" charset="0"/>
              </a:rPr>
              <a:t>NP:.6*.6*</a:t>
            </a:r>
          </a:p>
          <a:p>
            <a:pPr eaLnBrk="1" hangingPunct="1"/>
            <a:r>
              <a:rPr lang="en-US" sz="1200" b="1">
                <a:latin typeface="Times New Roman" charset="0"/>
              </a:rPr>
              <a:t>       .0024</a:t>
            </a:r>
          </a:p>
          <a:p>
            <a:pPr eaLnBrk="1" hangingPunct="1"/>
            <a:r>
              <a:rPr lang="en-US" sz="1200" b="1">
                <a:latin typeface="Times New Roman" charset="0"/>
              </a:rPr>
              <a:t>     =.000864</a:t>
            </a:r>
          </a:p>
        </p:txBody>
      </p:sp>
      <p:sp>
        <p:nvSpPr>
          <p:cNvPr id="37" name="TextBox 40"/>
          <p:cNvSpPr txBox="1">
            <a:spLocks noChangeArrowheads="1"/>
          </p:cNvSpPr>
          <p:nvPr/>
        </p:nvSpPr>
        <p:spPr bwMode="auto">
          <a:xfrm>
            <a:off x="5562600" y="2743200"/>
            <a:ext cx="10953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S:.0000216</a:t>
            </a:r>
          </a:p>
        </p:txBody>
      </p:sp>
      <p:sp>
        <p:nvSpPr>
          <p:cNvPr id="38" name="TextBox 41"/>
          <p:cNvSpPr txBox="1">
            <a:spLocks noChangeArrowheads="1"/>
          </p:cNvSpPr>
          <p:nvPr/>
        </p:nvSpPr>
        <p:spPr bwMode="auto">
          <a:xfrm>
            <a:off x="5638800" y="2209800"/>
            <a:ext cx="109537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S:.03*.0135*</a:t>
            </a:r>
          </a:p>
          <a:p>
            <a:pPr eaLnBrk="1" hangingPunct="1"/>
            <a:r>
              <a:rPr lang="en-US" sz="1200" b="1">
                <a:latin typeface="Times New Roman" charset="0"/>
              </a:rPr>
              <a:t>    .032</a:t>
            </a:r>
          </a:p>
          <a:p>
            <a:pPr eaLnBrk="1" hangingPunct="1"/>
            <a:r>
              <a:rPr lang="en-US" sz="1200" b="1">
                <a:latin typeface="Times New Roman" charset="0"/>
              </a:rPr>
              <a:t>  =.00001296</a:t>
            </a:r>
          </a:p>
        </p:txBody>
      </p:sp>
      <p:cxnSp>
        <p:nvCxnSpPr>
          <p:cNvPr id="39" name="Straight Arrow Connector 43"/>
          <p:cNvCxnSpPr>
            <a:cxnSpLocks noChangeShapeType="1"/>
          </p:cNvCxnSpPr>
          <p:nvPr/>
        </p:nvCxnSpPr>
        <p:spPr bwMode="auto">
          <a:xfrm rot="10800000" flipV="1">
            <a:off x="3886200" y="2322513"/>
            <a:ext cx="1828800" cy="420687"/>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40" name="Straight Arrow Connector 54"/>
          <p:cNvCxnSpPr>
            <a:cxnSpLocks noChangeShapeType="1"/>
          </p:cNvCxnSpPr>
          <p:nvPr/>
        </p:nvCxnSpPr>
        <p:spPr bwMode="auto">
          <a:xfrm rot="5400000">
            <a:off x="4457701" y="3695700"/>
            <a:ext cx="2667000" cy="3175"/>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41" name="TextBox 5"/>
          <p:cNvSpPr txBox="1">
            <a:spLocks noChangeArrowheads="1"/>
          </p:cNvSpPr>
          <p:nvPr/>
        </p:nvSpPr>
        <p:spPr bwMode="auto">
          <a:xfrm>
            <a:off x="1676400" y="1660525"/>
            <a:ext cx="513168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charset="0"/>
                <a:ea typeface="ＭＳ Ｐゴシック" charset="0"/>
              </a:defRPr>
            </a:lvl1pPr>
            <a:lvl2pPr marL="742950" indent="-285750" eaLnBrk="0" hangingPunct="0">
              <a:defRPr sz="2000" b="1">
                <a:solidFill>
                  <a:schemeClr val="tx1"/>
                </a:solidFill>
                <a:latin typeface="Times New Roman" charset="0"/>
                <a:ea typeface="ＭＳ Ｐゴシック" charset="0"/>
              </a:defRPr>
            </a:lvl2pPr>
            <a:lvl3pPr marL="1143000" indent="-228600" eaLnBrk="0" hangingPunct="0">
              <a:defRPr sz="2000" b="1">
                <a:solidFill>
                  <a:schemeClr val="tx1"/>
                </a:solidFill>
                <a:latin typeface="Times New Roman" charset="0"/>
                <a:ea typeface="ＭＳ Ｐゴシック" charset="0"/>
              </a:defRPr>
            </a:lvl3pPr>
            <a:lvl4pPr marL="1600200" indent="-228600" eaLnBrk="0" hangingPunct="0">
              <a:defRPr sz="2000" b="1">
                <a:solidFill>
                  <a:schemeClr val="tx1"/>
                </a:solidFill>
                <a:latin typeface="Times New Roman" charset="0"/>
                <a:ea typeface="ＭＳ Ｐゴシック" charset="0"/>
              </a:defRPr>
            </a:lvl4pPr>
            <a:lvl5pPr marL="2057400" indent="-228600" eaLnBrk="0" hangingPunct="0">
              <a:defRPr sz="20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b="1">
                <a:solidFill>
                  <a:schemeClr val="tx1"/>
                </a:solidFill>
                <a:latin typeface="Times New Roman" charset="0"/>
                <a:ea typeface="ＭＳ Ｐゴシック" charset="0"/>
              </a:defRPr>
            </a:lvl9pPr>
          </a:lstStyle>
          <a:p>
            <a:pPr eaLnBrk="1" hangingPunct="1"/>
            <a:r>
              <a:rPr lang="en-US" b="0" dirty="0">
                <a:latin typeface="Arial"/>
                <a:cs typeface="Arial"/>
              </a:rPr>
              <a:t>  Book       the        flight    through  Houston</a:t>
            </a:r>
          </a:p>
        </p:txBody>
      </p:sp>
    </p:spTree>
    <p:extLst>
      <p:ext uri="{BB962C8B-B14F-4D97-AF65-F5344CB8AC3E}">
        <p14:creationId xmlns:p14="http://schemas.microsoft.com/office/powerpoint/2010/main" val="894615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8775" y="362341"/>
            <a:ext cx="6877050" cy="838200"/>
          </a:xfrm>
        </p:spPr>
        <p:txBody>
          <a:bodyPr/>
          <a:lstStyle/>
          <a:p>
            <a:pPr algn="l"/>
            <a:r>
              <a:rPr lang="en-US" dirty="0" smtClean="0"/>
              <a:t>Statistical Parsing</a:t>
            </a:r>
            <a:endParaRPr lang="en-US" dirty="0"/>
          </a:p>
        </p:txBody>
      </p:sp>
      <p:sp>
        <p:nvSpPr>
          <p:cNvPr id="4" name="Content Placeholder 3"/>
          <p:cNvSpPr>
            <a:spLocks noGrp="1"/>
          </p:cNvSpPr>
          <p:nvPr>
            <p:ph idx="1"/>
          </p:nvPr>
        </p:nvSpPr>
        <p:spPr/>
        <p:txBody>
          <a:bodyPr/>
          <a:lstStyle/>
          <a:p>
            <a:r>
              <a:rPr lang="en-US" sz="2800" dirty="0"/>
              <a:t>Statistical parsing uses a probabilistic model of syntax in order to assign probabilities to each parse tree.</a:t>
            </a:r>
          </a:p>
          <a:p>
            <a:r>
              <a:rPr lang="en-US" sz="2800" dirty="0"/>
              <a:t>Provides principled approach to resolving syntactic ambiguity.</a:t>
            </a:r>
          </a:p>
          <a:p>
            <a:r>
              <a:rPr lang="en-US" sz="2800" dirty="0"/>
              <a:t>Allows supervised learning of parsers from tree-banks of parse trees provided by human linguists.</a:t>
            </a:r>
          </a:p>
          <a:p>
            <a:r>
              <a:rPr lang="en-US" sz="2800" dirty="0"/>
              <a:t>Also allows unsupervised learning of parsers from </a:t>
            </a:r>
            <a:r>
              <a:rPr lang="en-US" sz="2800" dirty="0" err="1"/>
              <a:t>unannotated</a:t>
            </a:r>
            <a:r>
              <a:rPr lang="en-US" sz="2800" dirty="0"/>
              <a:t> text, but the accuracy of such parsers has been limited.</a:t>
            </a:r>
          </a:p>
          <a:p>
            <a:endParaRPr lang="en-US" sz="2800" dirty="0"/>
          </a:p>
        </p:txBody>
      </p:sp>
      <p:sp>
        <p:nvSpPr>
          <p:cNvPr id="5"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6"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18554832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2438400" y="4419600"/>
            <a:ext cx="2895600" cy="2462212"/>
          </a:xfrm>
          <a:prstGeom prst="rect">
            <a:avLst/>
          </a:prstGeom>
          <a:solidFill>
            <a:schemeClr val="bg1"/>
          </a:solidFill>
        </p:spPr>
        <p:txBody>
          <a:bodyPr wrap="square">
            <a:spAutoFit/>
          </a:bodyPr>
          <a:lstStyle/>
          <a:p>
            <a:r>
              <a:rPr lang="en-US" sz="1100" dirty="0"/>
              <a:t>Aux → does</a:t>
            </a:r>
          </a:p>
          <a:p>
            <a:r>
              <a:rPr lang="en-US" sz="1100" dirty="0"/>
              <a:t>             </a:t>
            </a:r>
            <a:r>
              <a:rPr lang="en-US" sz="1100" dirty="0" smtClean="0"/>
              <a:t>1.0</a:t>
            </a:r>
          </a:p>
          <a:p>
            <a:r>
              <a:rPr lang="en-US" sz="1100" dirty="0" err="1" smtClean="0"/>
              <a:t>Det</a:t>
            </a:r>
            <a:r>
              <a:rPr lang="en-US" sz="1100" dirty="0" smtClean="0"/>
              <a:t> </a:t>
            </a:r>
            <a:r>
              <a:rPr lang="en-US" sz="1100" dirty="0"/>
              <a:t>→ the | a   | that | this</a:t>
            </a:r>
          </a:p>
          <a:p>
            <a:r>
              <a:rPr lang="en-US" sz="1100" dirty="0"/>
              <a:t>            0.6  0.2  0.1    0.1</a:t>
            </a:r>
          </a:p>
          <a:p>
            <a:r>
              <a:rPr lang="en-US" sz="1100" dirty="0"/>
              <a:t>Pronoun → I    | he | she | me</a:t>
            </a:r>
          </a:p>
          <a:p>
            <a:r>
              <a:rPr lang="en-US" sz="1100" dirty="0"/>
              <a:t>                   0.5  0.1  0.1    </a:t>
            </a:r>
            <a:r>
              <a:rPr lang="en-US" sz="1100" dirty="0" smtClean="0"/>
              <a:t>0.3</a:t>
            </a:r>
          </a:p>
          <a:p>
            <a:r>
              <a:rPr lang="en-US" sz="1100" dirty="0"/>
              <a:t>Verb → book | include | prefer</a:t>
            </a:r>
          </a:p>
          <a:p>
            <a:r>
              <a:rPr lang="en-US" sz="1100" dirty="0"/>
              <a:t>               0.5      0.2        </a:t>
            </a:r>
            <a:r>
              <a:rPr lang="en-US" sz="1100" dirty="0" smtClean="0"/>
              <a:t>0.3</a:t>
            </a:r>
          </a:p>
          <a:p>
            <a:r>
              <a:rPr lang="en-US" sz="1100" dirty="0" smtClean="0"/>
              <a:t>Noun </a:t>
            </a:r>
            <a:r>
              <a:rPr lang="en-US" sz="1100" dirty="0"/>
              <a:t>→ book | flight | meal | money</a:t>
            </a:r>
          </a:p>
          <a:p>
            <a:r>
              <a:rPr lang="en-US" sz="1100" dirty="0"/>
              <a:t>                0.1     0.5      0.2     0.2</a:t>
            </a:r>
          </a:p>
          <a:p>
            <a:r>
              <a:rPr lang="en-US" sz="1100" dirty="0" smtClean="0"/>
              <a:t>Proper</a:t>
            </a:r>
            <a:r>
              <a:rPr lang="en-US" sz="1100" dirty="0"/>
              <a:t>-Noun → Houston | NWA</a:t>
            </a:r>
          </a:p>
          <a:p>
            <a:r>
              <a:rPr lang="en-US" sz="1100" dirty="0"/>
              <a:t>                              0.8         0.2</a:t>
            </a:r>
          </a:p>
          <a:p>
            <a:r>
              <a:rPr lang="en-US" sz="1100" dirty="0" smtClean="0"/>
              <a:t>Prep </a:t>
            </a:r>
            <a:r>
              <a:rPr lang="en-US" sz="1100" dirty="0"/>
              <a:t>→ from | to   | on | near | through</a:t>
            </a:r>
          </a:p>
          <a:p>
            <a:r>
              <a:rPr lang="en-US" sz="1100" dirty="0"/>
              <a:t>             0.25  0.25  0.1    0.2     0.2</a:t>
            </a:r>
          </a:p>
        </p:txBody>
      </p:sp>
      <p:grpSp>
        <p:nvGrpSpPr>
          <p:cNvPr id="50" name="Group 49"/>
          <p:cNvGrpSpPr/>
          <p:nvPr/>
        </p:nvGrpSpPr>
        <p:grpSpPr>
          <a:xfrm>
            <a:off x="76200" y="3352800"/>
            <a:ext cx="3998913" cy="3151121"/>
            <a:chOff x="228600" y="3352800"/>
            <a:chExt cx="3998913" cy="3151121"/>
          </a:xfrm>
        </p:grpSpPr>
        <p:sp>
          <p:nvSpPr>
            <p:cNvPr id="51" name="Text Box 4"/>
            <p:cNvSpPr txBox="1">
              <a:spLocks noChangeArrowheads="1"/>
            </p:cNvSpPr>
            <p:nvPr/>
          </p:nvSpPr>
          <p:spPr bwMode="auto">
            <a:xfrm>
              <a:off x="228600" y="3352800"/>
              <a:ext cx="3998913" cy="31511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lnSpc>
                  <a:spcPct val="90000"/>
                </a:lnSpc>
              </a:pPr>
              <a:r>
                <a:rPr lang="en-US" sz="1050" dirty="0">
                  <a:latin typeface="Arial"/>
                  <a:cs typeface="Arial"/>
                </a:rPr>
                <a:t>S → NP VP</a:t>
              </a:r>
            </a:p>
            <a:p>
              <a:pPr eaLnBrk="1" hangingPunct="1">
                <a:lnSpc>
                  <a:spcPct val="90000"/>
                </a:lnSpc>
              </a:pPr>
              <a:r>
                <a:rPr lang="en-US" sz="1050" dirty="0">
                  <a:latin typeface="Arial"/>
                  <a:cs typeface="Arial"/>
                </a:rPr>
                <a:t>S → X1 VP</a:t>
              </a:r>
            </a:p>
            <a:p>
              <a:pPr eaLnBrk="1" hangingPunct="1">
                <a:lnSpc>
                  <a:spcPct val="90000"/>
                </a:lnSpc>
              </a:pPr>
              <a:r>
                <a:rPr lang="en-US" sz="1050" dirty="0">
                  <a:latin typeface="Arial"/>
                  <a:cs typeface="Arial"/>
                </a:rPr>
                <a:t>X1 → Aux NP</a:t>
              </a:r>
            </a:p>
            <a:p>
              <a:pPr eaLnBrk="1" hangingPunct="1">
                <a:lnSpc>
                  <a:spcPct val="90000"/>
                </a:lnSpc>
              </a:pPr>
              <a:r>
                <a:rPr lang="en-US" sz="1050" dirty="0">
                  <a:latin typeface="Arial"/>
                  <a:cs typeface="Arial"/>
                </a:rPr>
                <a:t>S → book | include | prefer</a:t>
              </a:r>
            </a:p>
            <a:p>
              <a:pPr eaLnBrk="1" hangingPunct="1">
                <a:lnSpc>
                  <a:spcPct val="90000"/>
                </a:lnSpc>
              </a:pPr>
              <a:r>
                <a:rPr lang="en-US" sz="1050" dirty="0">
                  <a:latin typeface="Arial"/>
                  <a:cs typeface="Arial"/>
                </a:rPr>
                <a:t>          0.01     0.004    0.006</a:t>
              </a:r>
            </a:p>
            <a:p>
              <a:pPr eaLnBrk="1" hangingPunct="1">
                <a:lnSpc>
                  <a:spcPct val="90000"/>
                </a:lnSpc>
              </a:pPr>
              <a:r>
                <a:rPr lang="en-US" sz="1050" dirty="0">
                  <a:latin typeface="Arial"/>
                  <a:cs typeface="Arial"/>
                </a:rPr>
                <a:t>S → Verb NP</a:t>
              </a:r>
            </a:p>
            <a:p>
              <a:pPr eaLnBrk="1" hangingPunct="1">
                <a:lnSpc>
                  <a:spcPct val="90000"/>
                </a:lnSpc>
              </a:pPr>
              <a:r>
                <a:rPr lang="en-US" sz="1050" dirty="0">
                  <a:latin typeface="Arial"/>
                  <a:cs typeface="Arial"/>
                </a:rPr>
                <a:t>S → VP PP</a:t>
              </a:r>
            </a:p>
            <a:p>
              <a:pPr eaLnBrk="1" hangingPunct="1">
                <a:lnSpc>
                  <a:spcPct val="90000"/>
                </a:lnSpc>
              </a:pPr>
              <a:r>
                <a:rPr lang="en-US" sz="1050" dirty="0">
                  <a:latin typeface="Arial"/>
                  <a:cs typeface="Arial"/>
                </a:rPr>
                <a:t>NP →  I   |  he  |  she |  me</a:t>
              </a:r>
            </a:p>
            <a:p>
              <a:pPr eaLnBrk="1" hangingPunct="1">
                <a:lnSpc>
                  <a:spcPct val="90000"/>
                </a:lnSpc>
              </a:pPr>
              <a:r>
                <a:rPr lang="en-US" sz="1050" dirty="0">
                  <a:latin typeface="Arial"/>
                  <a:cs typeface="Arial"/>
                </a:rPr>
                <a:t>          0.1   0.02  0.02    0.06</a:t>
              </a:r>
            </a:p>
            <a:p>
              <a:pPr eaLnBrk="1" hangingPunct="1">
                <a:lnSpc>
                  <a:spcPct val="90000"/>
                </a:lnSpc>
              </a:pPr>
              <a:r>
                <a:rPr lang="en-US" sz="1050" dirty="0">
                  <a:latin typeface="Arial"/>
                  <a:cs typeface="Arial"/>
                </a:rPr>
                <a:t>NP → Houston | NWA</a:t>
              </a:r>
            </a:p>
            <a:p>
              <a:pPr eaLnBrk="1" hangingPunct="1">
                <a:lnSpc>
                  <a:spcPct val="90000"/>
                </a:lnSpc>
              </a:pPr>
              <a:r>
                <a:rPr lang="en-US" sz="1050" dirty="0">
                  <a:latin typeface="Arial"/>
                  <a:cs typeface="Arial"/>
                </a:rPr>
                <a:t>             0.16           .04</a:t>
              </a:r>
            </a:p>
            <a:p>
              <a:pPr eaLnBrk="1" hangingPunct="1">
                <a:lnSpc>
                  <a:spcPct val="90000"/>
                </a:lnSpc>
              </a:pPr>
              <a:r>
                <a:rPr lang="en-US" sz="1050" dirty="0">
                  <a:latin typeface="Arial"/>
                  <a:cs typeface="Arial"/>
                </a:rPr>
                <a:t>NP → </a:t>
              </a:r>
              <a:r>
                <a:rPr lang="en-US" sz="1050" dirty="0" err="1">
                  <a:latin typeface="Arial"/>
                  <a:cs typeface="Arial"/>
                </a:rPr>
                <a:t>Det</a:t>
              </a:r>
              <a:r>
                <a:rPr lang="en-US" sz="1050" dirty="0">
                  <a:latin typeface="Arial"/>
                  <a:cs typeface="Arial"/>
                </a:rPr>
                <a:t> Nominal</a:t>
              </a:r>
            </a:p>
            <a:p>
              <a:pPr eaLnBrk="1" hangingPunct="1">
                <a:lnSpc>
                  <a:spcPct val="90000"/>
                </a:lnSpc>
              </a:pPr>
              <a:r>
                <a:rPr lang="en-US" sz="1050" dirty="0">
                  <a:latin typeface="Arial"/>
                  <a:cs typeface="Arial"/>
                </a:rPr>
                <a:t>Nominal → book | flight | meal | money</a:t>
              </a:r>
            </a:p>
            <a:p>
              <a:pPr eaLnBrk="1" hangingPunct="1">
                <a:lnSpc>
                  <a:spcPct val="90000"/>
                </a:lnSpc>
              </a:pPr>
              <a:r>
                <a:rPr lang="en-US" sz="1050" dirty="0">
                  <a:latin typeface="Arial"/>
                  <a:cs typeface="Arial"/>
                </a:rPr>
                <a:t>                </a:t>
              </a:r>
              <a:r>
                <a:rPr lang="en-US" sz="1050" dirty="0" smtClean="0">
                  <a:latin typeface="Arial"/>
                  <a:cs typeface="Arial"/>
                </a:rPr>
                <a:t>    </a:t>
              </a:r>
              <a:r>
                <a:rPr lang="en-US" sz="1050" dirty="0">
                  <a:latin typeface="Arial"/>
                  <a:cs typeface="Arial"/>
                </a:rPr>
                <a:t>0.03    0.15   0.06     0.06</a:t>
              </a:r>
            </a:p>
            <a:p>
              <a:pPr eaLnBrk="1" hangingPunct="1">
                <a:lnSpc>
                  <a:spcPct val="90000"/>
                </a:lnSpc>
              </a:pPr>
              <a:r>
                <a:rPr lang="en-US" sz="1050" dirty="0">
                  <a:latin typeface="Arial"/>
                  <a:cs typeface="Arial"/>
                </a:rPr>
                <a:t>Nominal → Nominal Noun</a:t>
              </a:r>
            </a:p>
            <a:p>
              <a:pPr eaLnBrk="1" hangingPunct="1">
                <a:lnSpc>
                  <a:spcPct val="90000"/>
                </a:lnSpc>
              </a:pPr>
              <a:r>
                <a:rPr lang="en-US" sz="1050" dirty="0">
                  <a:latin typeface="Arial"/>
                  <a:cs typeface="Arial"/>
                </a:rPr>
                <a:t>Nominal → Nominal PP</a:t>
              </a:r>
            </a:p>
            <a:p>
              <a:pPr eaLnBrk="1" hangingPunct="1">
                <a:lnSpc>
                  <a:spcPct val="90000"/>
                </a:lnSpc>
              </a:pPr>
              <a:r>
                <a:rPr lang="en-US" sz="1050" dirty="0">
                  <a:latin typeface="Arial"/>
                  <a:cs typeface="Arial"/>
                </a:rPr>
                <a:t>VP → book | include | prefer</a:t>
              </a:r>
            </a:p>
            <a:p>
              <a:pPr eaLnBrk="1" hangingPunct="1">
                <a:lnSpc>
                  <a:spcPct val="90000"/>
                </a:lnSpc>
              </a:pPr>
              <a:r>
                <a:rPr lang="en-US" sz="1050" dirty="0">
                  <a:latin typeface="Arial"/>
                  <a:cs typeface="Arial"/>
                </a:rPr>
                <a:t>             0.1      0.04        0.06</a:t>
              </a:r>
            </a:p>
            <a:p>
              <a:pPr eaLnBrk="1" hangingPunct="1">
                <a:lnSpc>
                  <a:spcPct val="90000"/>
                </a:lnSpc>
              </a:pPr>
              <a:r>
                <a:rPr lang="en-US" sz="1050" dirty="0">
                  <a:latin typeface="Arial"/>
                  <a:cs typeface="Arial"/>
                </a:rPr>
                <a:t>VP → Verb NP</a:t>
              </a:r>
            </a:p>
            <a:p>
              <a:pPr eaLnBrk="1" hangingPunct="1">
                <a:lnSpc>
                  <a:spcPct val="90000"/>
                </a:lnSpc>
              </a:pPr>
              <a:r>
                <a:rPr lang="en-US" sz="1050" dirty="0">
                  <a:latin typeface="Arial"/>
                  <a:cs typeface="Arial"/>
                </a:rPr>
                <a:t>VP → VP PP</a:t>
              </a:r>
            </a:p>
            <a:p>
              <a:pPr eaLnBrk="1" hangingPunct="1">
                <a:lnSpc>
                  <a:spcPct val="90000"/>
                </a:lnSpc>
              </a:pPr>
              <a:r>
                <a:rPr lang="en-US" sz="1050" dirty="0">
                  <a:latin typeface="Arial"/>
                  <a:cs typeface="Arial"/>
                </a:rPr>
                <a:t>PP → Prep NP</a:t>
              </a:r>
            </a:p>
          </p:txBody>
        </p:sp>
        <p:sp>
          <p:nvSpPr>
            <p:cNvPr id="52" name="Text Box 4"/>
            <p:cNvSpPr txBox="1">
              <a:spLocks noChangeArrowheads="1"/>
            </p:cNvSpPr>
            <p:nvPr/>
          </p:nvSpPr>
          <p:spPr bwMode="auto">
            <a:xfrm>
              <a:off x="1828800" y="3352800"/>
              <a:ext cx="838200" cy="31511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lnSpc>
                  <a:spcPct val="90000"/>
                </a:lnSpc>
              </a:pPr>
              <a:r>
                <a:rPr lang="en-US" sz="1050" dirty="0">
                  <a:cs typeface="Times New Roman" charset="0"/>
                </a:rPr>
                <a:t>0.8</a:t>
              </a:r>
            </a:p>
            <a:p>
              <a:pPr eaLnBrk="1" hangingPunct="1">
                <a:lnSpc>
                  <a:spcPct val="90000"/>
                </a:lnSpc>
              </a:pPr>
              <a:r>
                <a:rPr lang="en-US" sz="1050" dirty="0"/>
                <a:t>0.1</a:t>
              </a:r>
            </a:p>
            <a:p>
              <a:pPr eaLnBrk="1" hangingPunct="1">
                <a:lnSpc>
                  <a:spcPct val="90000"/>
                </a:lnSpc>
              </a:pPr>
              <a:r>
                <a:rPr lang="en-US" sz="1050" dirty="0"/>
                <a:t>1.0</a:t>
              </a:r>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a:t>0.05</a:t>
              </a:r>
            </a:p>
            <a:p>
              <a:pPr eaLnBrk="1" hangingPunct="1">
                <a:lnSpc>
                  <a:spcPct val="90000"/>
                </a:lnSpc>
              </a:pPr>
              <a:r>
                <a:rPr lang="en-US" sz="1050" dirty="0"/>
                <a:t>0.03</a:t>
              </a:r>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smtClean="0"/>
                <a:t>0.6</a:t>
              </a:r>
              <a:endParaRPr lang="en-US" sz="1050" dirty="0"/>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a:t>0.2</a:t>
              </a:r>
            </a:p>
            <a:p>
              <a:pPr eaLnBrk="1" hangingPunct="1">
                <a:lnSpc>
                  <a:spcPct val="90000"/>
                </a:lnSpc>
              </a:pPr>
              <a:r>
                <a:rPr lang="en-US" sz="1050" dirty="0"/>
                <a:t>0.5</a:t>
              </a:r>
            </a:p>
            <a:p>
              <a:pPr eaLnBrk="1" hangingPunct="1">
                <a:lnSpc>
                  <a:spcPct val="90000"/>
                </a:lnSpc>
              </a:pPr>
              <a:endParaRPr lang="en-US" sz="1050" dirty="0"/>
            </a:p>
            <a:p>
              <a:pPr eaLnBrk="1" hangingPunct="1">
                <a:lnSpc>
                  <a:spcPct val="90000"/>
                </a:lnSpc>
              </a:pPr>
              <a:endParaRPr lang="en-US" sz="1050" dirty="0"/>
            </a:p>
            <a:p>
              <a:pPr eaLnBrk="1" hangingPunct="1">
                <a:lnSpc>
                  <a:spcPct val="90000"/>
                </a:lnSpc>
              </a:pPr>
              <a:r>
                <a:rPr lang="en-US" sz="1050" dirty="0"/>
                <a:t>0.5</a:t>
              </a:r>
            </a:p>
            <a:p>
              <a:pPr eaLnBrk="1" hangingPunct="1">
                <a:lnSpc>
                  <a:spcPct val="90000"/>
                </a:lnSpc>
              </a:pPr>
              <a:r>
                <a:rPr lang="en-US" sz="1050" dirty="0"/>
                <a:t>0.3</a:t>
              </a:r>
            </a:p>
            <a:p>
              <a:pPr eaLnBrk="1" hangingPunct="1">
                <a:lnSpc>
                  <a:spcPct val="90000"/>
                </a:lnSpc>
              </a:pPr>
              <a:r>
                <a:rPr lang="en-US" sz="1050" dirty="0"/>
                <a:t>1.0</a:t>
              </a:r>
            </a:p>
          </p:txBody>
        </p:sp>
      </p:grpSp>
      <p:sp>
        <p:nvSpPr>
          <p:cNvPr id="3" name="Title 2"/>
          <p:cNvSpPr>
            <a:spLocks noGrp="1"/>
          </p:cNvSpPr>
          <p:nvPr>
            <p:ph type="title"/>
          </p:nvPr>
        </p:nvSpPr>
        <p:spPr/>
        <p:txBody>
          <a:bodyPr/>
          <a:lstStyle/>
          <a:p>
            <a:pPr algn="l"/>
            <a:r>
              <a:rPr lang="en-US" sz="4000" dirty="0" smtClean="0"/>
              <a:t>Probabilistic CYK Parsing</a:t>
            </a:r>
            <a:endParaRPr lang="en-US" sz="4000" dirty="0"/>
          </a:p>
        </p:txBody>
      </p:sp>
      <p:sp>
        <p:nvSpPr>
          <p:cNvPr id="4" name="Content Placeholder 3"/>
          <p:cNvSpPr>
            <a:spLocks noGrp="1"/>
          </p:cNvSpPr>
          <p:nvPr>
            <p:ph idx="1"/>
          </p:nvPr>
        </p:nvSpPr>
        <p:spPr>
          <a:xfrm>
            <a:off x="8458200" y="4953000"/>
            <a:ext cx="433388" cy="1428750"/>
          </a:xfrm>
        </p:spPr>
        <p:txBody>
          <a:bodyPr/>
          <a:lstStyle/>
          <a:p>
            <a:endParaRPr lang="en-US" dirty="0"/>
          </a:p>
        </p:txBody>
      </p:sp>
      <p:sp>
        <p:nvSpPr>
          <p:cNvPr id="8" name="Slide Number Placeholder 3"/>
          <p:cNvSpPr txBox="1">
            <a:spLocks noGrp="1"/>
          </p:cNvSpPr>
          <p:nvPr/>
        </p:nvSpPr>
        <p:spPr bwMode="auto">
          <a:xfrm>
            <a:off x="6934200" y="6400800"/>
            <a:ext cx="1905000" cy="457200"/>
          </a:xfrm>
          <a:prstGeom prst="rect">
            <a:avLst/>
          </a:prstGeom>
          <a:noFill/>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fld id="{FB6D32A5-D65D-404C-A99A-B461B613FF6E}" type="slidenum">
              <a:rPr lang="en-US" sz="1200">
                <a:latin typeface="Helvetica" charset="0"/>
              </a:rPr>
              <a:pPr algn="r" eaLnBrk="1" hangingPunct="1"/>
              <a:t>20</a:t>
            </a:fld>
            <a:endParaRPr lang="en-US" sz="1200">
              <a:latin typeface="Times New Roman" charset="0"/>
            </a:endParaRPr>
          </a:p>
        </p:txBody>
      </p:sp>
      <p:sp>
        <p:nvSpPr>
          <p:cNvPr id="9" name="Rectangle 11"/>
          <p:cNvSpPr>
            <a:spLocks noChangeArrowheads="1"/>
          </p:cNvSpPr>
          <p:nvPr/>
        </p:nvSpPr>
        <p:spPr bwMode="auto">
          <a:xfrm>
            <a:off x="1781175"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0" name="Rectangle 12"/>
          <p:cNvSpPr>
            <a:spLocks noChangeArrowheads="1"/>
          </p:cNvSpPr>
          <p:nvPr/>
        </p:nvSpPr>
        <p:spPr bwMode="auto">
          <a:xfrm>
            <a:off x="2738438" y="2233613"/>
            <a:ext cx="963612"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1" name="Rectangle 13"/>
          <p:cNvSpPr>
            <a:spLocks noChangeArrowheads="1"/>
          </p:cNvSpPr>
          <p:nvPr/>
        </p:nvSpPr>
        <p:spPr bwMode="auto">
          <a:xfrm>
            <a:off x="3697288" y="2233613"/>
            <a:ext cx="963612"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2" name="Rectangle 14"/>
          <p:cNvSpPr>
            <a:spLocks noChangeArrowheads="1"/>
          </p:cNvSpPr>
          <p:nvPr/>
        </p:nvSpPr>
        <p:spPr bwMode="auto">
          <a:xfrm>
            <a:off x="4656138"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3" name="Rectangle 15"/>
          <p:cNvSpPr>
            <a:spLocks noChangeArrowheads="1"/>
          </p:cNvSpPr>
          <p:nvPr/>
        </p:nvSpPr>
        <p:spPr bwMode="auto">
          <a:xfrm>
            <a:off x="5614988"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4" name="Rectangle 18"/>
          <p:cNvSpPr>
            <a:spLocks noChangeArrowheads="1"/>
          </p:cNvSpPr>
          <p:nvPr/>
        </p:nvSpPr>
        <p:spPr bwMode="auto">
          <a:xfrm>
            <a:off x="2747963"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5" name="Rectangle 20"/>
          <p:cNvSpPr>
            <a:spLocks noChangeArrowheads="1"/>
          </p:cNvSpPr>
          <p:nvPr/>
        </p:nvSpPr>
        <p:spPr bwMode="auto">
          <a:xfrm>
            <a:off x="4664075"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6" name="Rectangle 21"/>
          <p:cNvSpPr>
            <a:spLocks noChangeArrowheads="1"/>
          </p:cNvSpPr>
          <p:nvPr/>
        </p:nvSpPr>
        <p:spPr bwMode="auto">
          <a:xfrm>
            <a:off x="5622925"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7" name="Rectangle 24"/>
          <p:cNvSpPr>
            <a:spLocks noChangeArrowheads="1"/>
          </p:cNvSpPr>
          <p:nvPr/>
        </p:nvSpPr>
        <p:spPr bwMode="auto">
          <a:xfrm>
            <a:off x="3713163" y="3933825"/>
            <a:ext cx="963612"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8" name="Rectangle 25"/>
          <p:cNvSpPr>
            <a:spLocks noChangeArrowheads="1"/>
          </p:cNvSpPr>
          <p:nvPr/>
        </p:nvSpPr>
        <p:spPr bwMode="auto">
          <a:xfrm>
            <a:off x="4672013" y="3933825"/>
            <a:ext cx="962025"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9" name="Rectangle 26"/>
          <p:cNvSpPr>
            <a:spLocks noChangeArrowheads="1"/>
          </p:cNvSpPr>
          <p:nvPr/>
        </p:nvSpPr>
        <p:spPr bwMode="auto">
          <a:xfrm>
            <a:off x="5630863" y="3933825"/>
            <a:ext cx="962025"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20" name="Rectangle 30"/>
          <p:cNvSpPr>
            <a:spLocks noChangeArrowheads="1"/>
          </p:cNvSpPr>
          <p:nvPr/>
        </p:nvSpPr>
        <p:spPr bwMode="auto">
          <a:xfrm>
            <a:off x="4679950" y="4784725"/>
            <a:ext cx="963613"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21" name="Rectangle 31"/>
          <p:cNvSpPr>
            <a:spLocks noChangeArrowheads="1"/>
          </p:cNvSpPr>
          <p:nvPr/>
        </p:nvSpPr>
        <p:spPr bwMode="auto">
          <a:xfrm>
            <a:off x="5638800" y="4784725"/>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22" name="Rectangle 36"/>
          <p:cNvSpPr>
            <a:spLocks noChangeArrowheads="1"/>
          </p:cNvSpPr>
          <p:nvPr/>
        </p:nvSpPr>
        <p:spPr bwMode="auto">
          <a:xfrm>
            <a:off x="5646738" y="5634038"/>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23" name="TextBox 37"/>
          <p:cNvSpPr txBox="1">
            <a:spLocks noChangeArrowheads="1"/>
          </p:cNvSpPr>
          <p:nvPr/>
        </p:nvSpPr>
        <p:spPr bwMode="auto">
          <a:xfrm>
            <a:off x="1752600" y="2209800"/>
            <a:ext cx="1074738"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S :.01, VP:.1, </a:t>
            </a:r>
          </a:p>
          <a:p>
            <a:pPr eaLnBrk="1" hangingPunct="1"/>
            <a:r>
              <a:rPr lang="en-US" sz="1200" b="1">
                <a:latin typeface="Times New Roman" charset="0"/>
              </a:rPr>
              <a:t>Verb:.5 </a:t>
            </a:r>
          </a:p>
          <a:p>
            <a:pPr eaLnBrk="1" hangingPunct="1"/>
            <a:r>
              <a:rPr lang="en-US" sz="1200" b="1">
                <a:latin typeface="Times New Roman" charset="0"/>
              </a:rPr>
              <a:t>Nominal:.03</a:t>
            </a:r>
          </a:p>
          <a:p>
            <a:pPr eaLnBrk="1" hangingPunct="1"/>
            <a:r>
              <a:rPr lang="en-US" sz="1200" b="1">
                <a:latin typeface="Times New Roman" charset="0"/>
              </a:rPr>
              <a:t>Noun:.1</a:t>
            </a:r>
            <a:endParaRPr lang="en-US" sz="1400" b="1">
              <a:latin typeface="Times New Roman" charset="0"/>
            </a:endParaRPr>
          </a:p>
        </p:txBody>
      </p:sp>
      <p:sp>
        <p:nvSpPr>
          <p:cNvPr id="24" name="TextBox 38"/>
          <p:cNvSpPr txBox="1">
            <a:spLocks noChangeArrowheads="1"/>
          </p:cNvSpPr>
          <p:nvPr/>
        </p:nvSpPr>
        <p:spPr bwMode="auto">
          <a:xfrm>
            <a:off x="2763838" y="3594100"/>
            <a:ext cx="58261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Det:.6</a:t>
            </a:r>
          </a:p>
        </p:txBody>
      </p:sp>
      <p:sp>
        <p:nvSpPr>
          <p:cNvPr id="25" name="TextBox 39"/>
          <p:cNvSpPr txBox="1">
            <a:spLocks noChangeArrowheads="1"/>
          </p:cNvSpPr>
          <p:nvPr/>
        </p:nvSpPr>
        <p:spPr bwMode="auto">
          <a:xfrm>
            <a:off x="3697288" y="3975100"/>
            <a:ext cx="992187"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1200" b="1">
              <a:latin typeface="Times New Roman" charset="0"/>
            </a:endParaRPr>
          </a:p>
          <a:p>
            <a:pPr eaLnBrk="1" hangingPunct="1"/>
            <a:r>
              <a:rPr lang="en-US" sz="1200" b="1">
                <a:latin typeface="Times New Roman" charset="0"/>
              </a:rPr>
              <a:t>Nominal:.15</a:t>
            </a:r>
          </a:p>
          <a:p>
            <a:pPr eaLnBrk="1" hangingPunct="1"/>
            <a:r>
              <a:rPr lang="en-US" sz="1200" b="1">
                <a:latin typeface="Times New Roman" charset="0"/>
              </a:rPr>
              <a:t>Noun:.5</a:t>
            </a:r>
            <a:endParaRPr lang="en-US" sz="1400" b="1">
              <a:latin typeface="Times New Roman" charset="0"/>
            </a:endParaRPr>
          </a:p>
        </p:txBody>
      </p:sp>
      <p:sp>
        <p:nvSpPr>
          <p:cNvPr id="26" name="TextBox 28"/>
          <p:cNvSpPr txBox="1">
            <a:spLocks noChangeArrowheads="1"/>
          </p:cNvSpPr>
          <p:nvPr/>
        </p:nvSpPr>
        <p:spPr bwMode="auto">
          <a:xfrm>
            <a:off x="2806700" y="2735263"/>
            <a:ext cx="5270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None</a:t>
            </a:r>
          </a:p>
        </p:txBody>
      </p:sp>
      <p:sp>
        <p:nvSpPr>
          <p:cNvPr id="27" name="TextBox 29"/>
          <p:cNvSpPr txBox="1">
            <a:spLocks noChangeArrowheads="1"/>
          </p:cNvSpPr>
          <p:nvPr/>
        </p:nvSpPr>
        <p:spPr bwMode="auto">
          <a:xfrm>
            <a:off x="3657600" y="3200400"/>
            <a:ext cx="1017588"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1200" b="1">
              <a:latin typeface="Times New Roman" charset="0"/>
            </a:endParaRPr>
          </a:p>
          <a:p>
            <a:pPr eaLnBrk="1" hangingPunct="1"/>
            <a:r>
              <a:rPr lang="en-US" sz="1200" b="1">
                <a:latin typeface="Times New Roman" charset="0"/>
              </a:rPr>
              <a:t>NP:.6*.6*.15</a:t>
            </a:r>
          </a:p>
          <a:p>
            <a:pPr eaLnBrk="1" hangingPunct="1"/>
            <a:r>
              <a:rPr lang="en-US" sz="1200" b="1">
                <a:latin typeface="Times New Roman" charset="0"/>
              </a:rPr>
              <a:t>     =.054</a:t>
            </a:r>
          </a:p>
        </p:txBody>
      </p:sp>
      <p:sp>
        <p:nvSpPr>
          <p:cNvPr id="28" name="TextBox 25"/>
          <p:cNvSpPr txBox="1">
            <a:spLocks noChangeArrowheads="1"/>
          </p:cNvSpPr>
          <p:nvPr/>
        </p:nvSpPr>
        <p:spPr bwMode="auto">
          <a:xfrm>
            <a:off x="3617913" y="2667000"/>
            <a:ext cx="10953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VP:.5*.5*.054</a:t>
            </a:r>
          </a:p>
          <a:p>
            <a:pPr eaLnBrk="1" hangingPunct="1"/>
            <a:r>
              <a:rPr lang="en-US" sz="1200" b="1">
                <a:latin typeface="Times New Roman" charset="0"/>
              </a:rPr>
              <a:t>     =.0135</a:t>
            </a:r>
          </a:p>
        </p:txBody>
      </p:sp>
      <p:sp>
        <p:nvSpPr>
          <p:cNvPr id="29" name="TextBox 26"/>
          <p:cNvSpPr txBox="1">
            <a:spLocks noChangeArrowheads="1"/>
          </p:cNvSpPr>
          <p:nvPr/>
        </p:nvSpPr>
        <p:spPr bwMode="auto">
          <a:xfrm>
            <a:off x="3657600" y="2209800"/>
            <a:ext cx="10953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S:.05*.5*.054</a:t>
            </a:r>
          </a:p>
          <a:p>
            <a:pPr eaLnBrk="1" hangingPunct="1"/>
            <a:r>
              <a:rPr lang="en-US" sz="1200" b="1">
                <a:latin typeface="Times New Roman" charset="0"/>
              </a:rPr>
              <a:t>     =.00135</a:t>
            </a:r>
          </a:p>
        </p:txBody>
      </p:sp>
      <p:sp>
        <p:nvSpPr>
          <p:cNvPr id="30" name="TextBox 29"/>
          <p:cNvSpPr txBox="1">
            <a:spLocks noChangeArrowheads="1"/>
          </p:cNvSpPr>
          <p:nvPr/>
        </p:nvSpPr>
        <p:spPr bwMode="auto">
          <a:xfrm>
            <a:off x="4716463" y="4367213"/>
            <a:ext cx="525462" cy="277812"/>
          </a:xfrm>
          <a:prstGeom prst="rect">
            <a:avLst/>
          </a:prstGeom>
          <a:noFill/>
          <a:ln w="9525">
            <a:noFill/>
            <a:miter lim="800000"/>
            <a:headEnd/>
            <a:tailEnd/>
          </a:ln>
        </p:spPr>
        <p:txBody>
          <a:bodyPr wrap="none">
            <a:spAutoFit/>
          </a:bodyPr>
          <a:lstStyle/>
          <a:p>
            <a:pPr>
              <a:defRPr/>
            </a:pPr>
            <a:r>
              <a:rPr lang="en-US" sz="1200" b="1" dirty="0">
                <a:latin typeface="+mj-lt"/>
                <a:ea typeface="+mn-ea"/>
              </a:rPr>
              <a:t>None</a:t>
            </a:r>
          </a:p>
        </p:txBody>
      </p:sp>
      <p:sp>
        <p:nvSpPr>
          <p:cNvPr id="31" name="TextBox 30"/>
          <p:cNvSpPr txBox="1">
            <a:spLocks noChangeArrowheads="1"/>
          </p:cNvSpPr>
          <p:nvPr/>
        </p:nvSpPr>
        <p:spPr bwMode="auto">
          <a:xfrm>
            <a:off x="4687888" y="3521075"/>
            <a:ext cx="527050" cy="277813"/>
          </a:xfrm>
          <a:prstGeom prst="rect">
            <a:avLst/>
          </a:prstGeom>
          <a:noFill/>
          <a:ln w="9525">
            <a:noFill/>
            <a:miter lim="800000"/>
            <a:headEnd/>
            <a:tailEnd/>
          </a:ln>
        </p:spPr>
        <p:txBody>
          <a:bodyPr wrap="none">
            <a:spAutoFit/>
          </a:bodyPr>
          <a:lstStyle/>
          <a:p>
            <a:pPr>
              <a:defRPr/>
            </a:pPr>
            <a:r>
              <a:rPr lang="en-US" sz="1200" b="1" dirty="0">
                <a:latin typeface="+mj-lt"/>
                <a:ea typeface="+mn-ea"/>
              </a:rPr>
              <a:t>None</a:t>
            </a:r>
          </a:p>
        </p:txBody>
      </p:sp>
      <p:sp>
        <p:nvSpPr>
          <p:cNvPr id="32" name="TextBox 31"/>
          <p:cNvSpPr txBox="1">
            <a:spLocks noChangeArrowheads="1"/>
          </p:cNvSpPr>
          <p:nvPr/>
        </p:nvSpPr>
        <p:spPr bwMode="auto">
          <a:xfrm>
            <a:off x="4660900" y="2674938"/>
            <a:ext cx="525463" cy="277812"/>
          </a:xfrm>
          <a:prstGeom prst="rect">
            <a:avLst/>
          </a:prstGeom>
          <a:noFill/>
          <a:ln w="9525">
            <a:noFill/>
            <a:miter lim="800000"/>
            <a:headEnd/>
            <a:tailEnd/>
          </a:ln>
        </p:spPr>
        <p:txBody>
          <a:bodyPr wrap="none">
            <a:spAutoFit/>
          </a:bodyPr>
          <a:lstStyle/>
          <a:p>
            <a:pPr>
              <a:defRPr/>
            </a:pPr>
            <a:r>
              <a:rPr lang="en-US" sz="1200" b="1" dirty="0">
                <a:latin typeface="+mj-lt"/>
                <a:ea typeface="+mn-ea"/>
              </a:rPr>
              <a:t>None</a:t>
            </a:r>
          </a:p>
        </p:txBody>
      </p:sp>
      <p:sp>
        <p:nvSpPr>
          <p:cNvPr id="33" name="TextBox 32"/>
          <p:cNvSpPr txBox="1">
            <a:spLocks noChangeArrowheads="1"/>
          </p:cNvSpPr>
          <p:nvPr/>
        </p:nvSpPr>
        <p:spPr bwMode="auto">
          <a:xfrm>
            <a:off x="4611688" y="5029200"/>
            <a:ext cx="666750" cy="276225"/>
          </a:xfrm>
          <a:prstGeom prst="rect">
            <a:avLst/>
          </a:prstGeom>
          <a:noFill/>
          <a:ln w="9525">
            <a:noFill/>
            <a:miter lim="800000"/>
            <a:headEnd/>
            <a:tailEnd/>
          </a:ln>
        </p:spPr>
        <p:txBody>
          <a:bodyPr wrap="none">
            <a:spAutoFit/>
          </a:bodyPr>
          <a:lstStyle/>
          <a:p>
            <a:pPr>
              <a:defRPr/>
            </a:pPr>
            <a:r>
              <a:rPr lang="en-US" sz="1200" b="1" dirty="0">
                <a:latin typeface="+mj-lt"/>
                <a:ea typeface="+mn-ea"/>
              </a:rPr>
              <a:t>Prep:.2</a:t>
            </a:r>
          </a:p>
        </p:txBody>
      </p:sp>
      <p:sp>
        <p:nvSpPr>
          <p:cNvPr id="34" name="TextBox 41"/>
          <p:cNvSpPr txBox="1">
            <a:spLocks noChangeArrowheads="1"/>
          </p:cNvSpPr>
          <p:nvPr/>
        </p:nvSpPr>
        <p:spPr bwMode="auto">
          <a:xfrm>
            <a:off x="5562600" y="5791200"/>
            <a:ext cx="1066800" cy="461963"/>
          </a:xfrm>
          <a:prstGeom prst="rect">
            <a:avLst/>
          </a:prstGeom>
          <a:noFill/>
          <a:ln w="9525">
            <a:noFill/>
            <a:miter lim="800000"/>
            <a:headEnd/>
            <a:tailEnd/>
          </a:ln>
        </p:spPr>
        <p:txBody>
          <a:bodyPr>
            <a:spAutoFit/>
          </a:bodyPr>
          <a:lstStyle/>
          <a:p>
            <a:pPr>
              <a:defRPr/>
            </a:pPr>
            <a:r>
              <a:rPr lang="en-US" sz="1200" b="1" dirty="0">
                <a:latin typeface="+mj-lt"/>
                <a:ea typeface="+mn-ea"/>
              </a:rPr>
              <a:t>NP:.16</a:t>
            </a:r>
          </a:p>
          <a:p>
            <a:pPr>
              <a:defRPr/>
            </a:pPr>
            <a:r>
              <a:rPr lang="en-US" sz="1200" b="1" dirty="0">
                <a:latin typeface="+mj-lt"/>
                <a:ea typeface="+mn-ea"/>
              </a:rPr>
              <a:t>PropNoun:.8</a:t>
            </a:r>
          </a:p>
        </p:txBody>
      </p:sp>
      <p:sp>
        <p:nvSpPr>
          <p:cNvPr id="35" name="TextBox 34"/>
          <p:cNvSpPr txBox="1">
            <a:spLocks noChangeArrowheads="1"/>
          </p:cNvSpPr>
          <p:nvPr/>
        </p:nvSpPr>
        <p:spPr bwMode="auto">
          <a:xfrm>
            <a:off x="5562600" y="4953000"/>
            <a:ext cx="1079500" cy="461963"/>
          </a:xfrm>
          <a:prstGeom prst="rect">
            <a:avLst/>
          </a:prstGeom>
          <a:noFill/>
          <a:ln w="9525">
            <a:noFill/>
            <a:miter lim="800000"/>
            <a:headEnd/>
            <a:tailEnd/>
          </a:ln>
        </p:spPr>
        <p:txBody>
          <a:bodyPr wrap="none">
            <a:spAutoFit/>
          </a:bodyPr>
          <a:lstStyle/>
          <a:p>
            <a:pPr>
              <a:defRPr/>
            </a:pPr>
            <a:r>
              <a:rPr lang="en-US" sz="1200" b="1" dirty="0">
                <a:latin typeface="+mj-lt"/>
                <a:ea typeface="+mn-ea"/>
              </a:rPr>
              <a:t>PP:1.0*.2*.16</a:t>
            </a:r>
          </a:p>
          <a:p>
            <a:pPr>
              <a:defRPr/>
            </a:pPr>
            <a:r>
              <a:rPr lang="en-US" sz="1200" b="1" dirty="0">
                <a:latin typeface="+mj-lt"/>
                <a:ea typeface="+mn-ea"/>
              </a:rPr>
              <a:t>       =.032</a:t>
            </a:r>
          </a:p>
        </p:txBody>
      </p:sp>
      <p:sp>
        <p:nvSpPr>
          <p:cNvPr id="36" name="TextBox 35"/>
          <p:cNvSpPr txBox="1">
            <a:spLocks noChangeArrowheads="1"/>
          </p:cNvSpPr>
          <p:nvPr/>
        </p:nvSpPr>
        <p:spPr bwMode="auto">
          <a:xfrm>
            <a:off x="5638800" y="4038600"/>
            <a:ext cx="915988" cy="646113"/>
          </a:xfrm>
          <a:prstGeom prst="rect">
            <a:avLst/>
          </a:prstGeom>
          <a:noFill/>
          <a:ln w="9525">
            <a:noFill/>
            <a:miter lim="800000"/>
            <a:headEnd/>
            <a:tailEnd/>
          </a:ln>
        </p:spPr>
        <p:txBody>
          <a:bodyPr wrap="none">
            <a:spAutoFit/>
          </a:bodyPr>
          <a:lstStyle/>
          <a:p>
            <a:pPr>
              <a:defRPr/>
            </a:pPr>
            <a:r>
              <a:rPr lang="en-US" sz="1200" b="1" dirty="0">
                <a:latin typeface="+mj-lt"/>
                <a:ea typeface="+mn-ea"/>
              </a:rPr>
              <a:t>Nominal:</a:t>
            </a:r>
          </a:p>
          <a:p>
            <a:pPr>
              <a:defRPr/>
            </a:pPr>
            <a:r>
              <a:rPr lang="en-US" sz="1200" b="1" dirty="0">
                <a:latin typeface="+mj-lt"/>
                <a:ea typeface="+mn-ea"/>
              </a:rPr>
              <a:t>.5*.15*.032</a:t>
            </a:r>
          </a:p>
          <a:p>
            <a:pPr>
              <a:defRPr/>
            </a:pPr>
            <a:r>
              <a:rPr lang="en-US" sz="1200" b="1" dirty="0">
                <a:latin typeface="+mj-lt"/>
                <a:ea typeface="+mn-ea"/>
              </a:rPr>
              <a:t>=.0024</a:t>
            </a:r>
          </a:p>
        </p:txBody>
      </p:sp>
      <p:sp>
        <p:nvSpPr>
          <p:cNvPr id="37" name="TextBox 36"/>
          <p:cNvSpPr txBox="1">
            <a:spLocks noChangeArrowheads="1"/>
          </p:cNvSpPr>
          <p:nvPr/>
        </p:nvSpPr>
        <p:spPr bwMode="auto">
          <a:xfrm>
            <a:off x="5562600" y="2971800"/>
            <a:ext cx="9652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1200" b="1">
              <a:latin typeface="Times New Roman" charset="0"/>
            </a:endParaRPr>
          </a:p>
          <a:p>
            <a:pPr eaLnBrk="1" hangingPunct="1"/>
            <a:r>
              <a:rPr lang="en-US" sz="1200" b="1">
                <a:latin typeface="Times New Roman" charset="0"/>
              </a:rPr>
              <a:t>NP:.6*.6*</a:t>
            </a:r>
          </a:p>
          <a:p>
            <a:pPr eaLnBrk="1" hangingPunct="1"/>
            <a:r>
              <a:rPr lang="en-US" sz="1200" b="1">
                <a:latin typeface="Times New Roman" charset="0"/>
              </a:rPr>
              <a:t>       .0024</a:t>
            </a:r>
          </a:p>
          <a:p>
            <a:pPr eaLnBrk="1" hangingPunct="1"/>
            <a:r>
              <a:rPr lang="en-US" sz="1200" b="1">
                <a:latin typeface="Times New Roman" charset="0"/>
              </a:rPr>
              <a:t>     =.000864</a:t>
            </a:r>
          </a:p>
        </p:txBody>
      </p:sp>
      <p:sp>
        <p:nvSpPr>
          <p:cNvPr id="38" name="TextBox 40"/>
          <p:cNvSpPr txBox="1">
            <a:spLocks noChangeArrowheads="1"/>
          </p:cNvSpPr>
          <p:nvPr/>
        </p:nvSpPr>
        <p:spPr bwMode="auto">
          <a:xfrm>
            <a:off x="5638800" y="2438400"/>
            <a:ext cx="10953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S:.0000216</a:t>
            </a:r>
          </a:p>
        </p:txBody>
      </p:sp>
      <p:cxnSp>
        <p:nvCxnSpPr>
          <p:cNvPr id="39" name="Straight Arrow Connector 44"/>
          <p:cNvCxnSpPr>
            <a:cxnSpLocks noChangeShapeType="1"/>
          </p:cNvCxnSpPr>
          <p:nvPr/>
        </p:nvCxnSpPr>
        <p:spPr bwMode="auto">
          <a:xfrm rot="10800000">
            <a:off x="2286000" y="2514600"/>
            <a:ext cx="3429000" cy="60325"/>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40" name="Straight Arrow Connector 46"/>
          <p:cNvCxnSpPr>
            <a:cxnSpLocks noChangeShapeType="1"/>
          </p:cNvCxnSpPr>
          <p:nvPr/>
        </p:nvCxnSpPr>
        <p:spPr bwMode="auto">
          <a:xfrm rot="5400000">
            <a:off x="5486400" y="2895600"/>
            <a:ext cx="533400" cy="762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41" name="Straight Arrow Connector 55"/>
          <p:cNvCxnSpPr>
            <a:cxnSpLocks noChangeShapeType="1"/>
          </p:cNvCxnSpPr>
          <p:nvPr/>
        </p:nvCxnSpPr>
        <p:spPr bwMode="auto">
          <a:xfrm rot="10800000" flipV="1">
            <a:off x="3200400" y="3352800"/>
            <a:ext cx="2514600" cy="3810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42" name="Straight Arrow Connector 57"/>
          <p:cNvCxnSpPr>
            <a:cxnSpLocks noChangeShapeType="1"/>
          </p:cNvCxnSpPr>
          <p:nvPr/>
        </p:nvCxnSpPr>
        <p:spPr bwMode="auto">
          <a:xfrm rot="16200000" flipH="1">
            <a:off x="5372100" y="3695700"/>
            <a:ext cx="762000" cy="762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43" name="Straight Arrow Connector 59"/>
          <p:cNvCxnSpPr>
            <a:cxnSpLocks noChangeShapeType="1"/>
          </p:cNvCxnSpPr>
          <p:nvPr/>
        </p:nvCxnSpPr>
        <p:spPr bwMode="auto">
          <a:xfrm rot="10800000" flipV="1">
            <a:off x="4572000" y="4191000"/>
            <a:ext cx="1219200" cy="762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44" name="Straight Arrow Connector 61"/>
          <p:cNvCxnSpPr>
            <a:cxnSpLocks noChangeShapeType="1"/>
          </p:cNvCxnSpPr>
          <p:nvPr/>
        </p:nvCxnSpPr>
        <p:spPr bwMode="auto">
          <a:xfrm rot="5400000">
            <a:off x="5295901" y="4610100"/>
            <a:ext cx="838200" cy="3175"/>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45" name="Straight Arrow Connector 65"/>
          <p:cNvCxnSpPr>
            <a:cxnSpLocks noChangeShapeType="1"/>
          </p:cNvCxnSpPr>
          <p:nvPr/>
        </p:nvCxnSpPr>
        <p:spPr bwMode="auto">
          <a:xfrm rot="10800000" flipV="1">
            <a:off x="5181600" y="5105400"/>
            <a:ext cx="533400" cy="762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46" name="Straight Arrow Connector 67"/>
          <p:cNvCxnSpPr>
            <a:cxnSpLocks noChangeShapeType="1"/>
          </p:cNvCxnSpPr>
          <p:nvPr/>
        </p:nvCxnSpPr>
        <p:spPr bwMode="auto">
          <a:xfrm rot="16200000" flipH="1">
            <a:off x="5410200" y="5486400"/>
            <a:ext cx="685800" cy="762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47" name="TextBox 46"/>
          <p:cNvSpPr txBox="1"/>
          <p:nvPr/>
        </p:nvSpPr>
        <p:spPr>
          <a:xfrm>
            <a:off x="6546850" y="2209800"/>
            <a:ext cx="2455570" cy="1754327"/>
          </a:xfrm>
          <a:prstGeom prst="rect">
            <a:avLst/>
          </a:prstGeom>
          <a:noFill/>
        </p:spPr>
        <p:txBody>
          <a:bodyPr wrap="none">
            <a:spAutoFit/>
          </a:bodyPr>
          <a:lstStyle/>
          <a:p>
            <a:pPr>
              <a:defRPr/>
            </a:pPr>
            <a:r>
              <a:rPr lang="en-US" dirty="0">
                <a:latin typeface="+mj-lt"/>
                <a:ea typeface="+mn-ea"/>
              </a:rPr>
              <a:t>Pick most probable</a:t>
            </a:r>
          </a:p>
          <a:p>
            <a:pPr>
              <a:defRPr/>
            </a:pPr>
            <a:r>
              <a:rPr lang="en-US" dirty="0">
                <a:latin typeface="+mj-lt"/>
                <a:ea typeface="+mn-ea"/>
              </a:rPr>
              <a:t>parse, i.e. take max to</a:t>
            </a:r>
          </a:p>
          <a:p>
            <a:pPr>
              <a:defRPr/>
            </a:pPr>
            <a:r>
              <a:rPr lang="en-US" dirty="0">
                <a:latin typeface="+mj-lt"/>
                <a:ea typeface="+mn-ea"/>
              </a:rPr>
              <a:t>combine probabilities</a:t>
            </a:r>
          </a:p>
          <a:p>
            <a:pPr>
              <a:defRPr/>
            </a:pPr>
            <a:r>
              <a:rPr lang="en-US" dirty="0">
                <a:latin typeface="+mj-lt"/>
                <a:ea typeface="+mn-ea"/>
              </a:rPr>
              <a:t>of multiple derivations</a:t>
            </a:r>
          </a:p>
          <a:p>
            <a:pPr>
              <a:defRPr/>
            </a:pPr>
            <a:r>
              <a:rPr lang="en-US" dirty="0">
                <a:latin typeface="+mj-lt"/>
                <a:ea typeface="+mn-ea"/>
              </a:rPr>
              <a:t>of each constituent in</a:t>
            </a:r>
          </a:p>
          <a:p>
            <a:pPr>
              <a:defRPr/>
            </a:pPr>
            <a:r>
              <a:rPr lang="en-US" dirty="0">
                <a:latin typeface="+mj-lt"/>
                <a:ea typeface="+mn-ea"/>
              </a:rPr>
              <a:t>each cell.</a:t>
            </a:r>
          </a:p>
        </p:txBody>
      </p:sp>
      <p:sp>
        <p:nvSpPr>
          <p:cNvPr id="48" name="TextBox 5"/>
          <p:cNvSpPr txBox="1">
            <a:spLocks noChangeArrowheads="1"/>
          </p:cNvSpPr>
          <p:nvPr/>
        </p:nvSpPr>
        <p:spPr bwMode="auto">
          <a:xfrm>
            <a:off x="1676400" y="1660525"/>
            <a:ext cx="513168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charset="0"/>
                <a:ea typeface="ＭＳ Ｐゴシック" charset="0"/>
              </a:defRPr>
            </a:lvl1pPr>
            <a:lvl2pPr marL="742950" indent="-285750" eaLnBrk="0" hangingPunct="0">
              <a:defRPr sz="2000" b="1">
                <a:solidFill>
                  <a:schemeClr val="tx1"/>
                </a:solidFill>
                <a:latin typeface="Times New Roman" charset="0"/>
                <a:ea typeface="ＭＳ Ｐゴシック" charset="0"/>
              </a:defRPr>
            </a:lvl2pPr>
            <a:lvl3pPr marL="1143000" indent="-228600" eaLnBrk="0" hangingPunct="0">
              <a:defRPr sz="2000" b="1">
                <a:solidFill>
                  <a:schemeClr val="tx1"/>
                </a:solidFill>
                <a:latin typeface="Times New Roman" charset="0"/>
                <a:ea typeface="ＭＳ Ｐゴシック" charset="0"/>
              </a:defRPr>
            </a:lvl3pPr>
            <a:lvl4pPr marL="1600200" indent="-228600" eaLnBrk="0" hangingPunct="0">
              <a:defRPr sz="2000" b="1">
                <a:solidFill>
                  <a:schemeClr val="tx1"/>
                </a:solidFill>
                <a:latin typeface="Times New Roman" charset="0"/>
                <a:ea typeface="ＭＳ Ｐゴシック" charset="0"/>
              </a:defRPr>
            </a:lvl4pPr>
            <a:lvl5pPr marL="2057400" indent="-228600" eaLnBrk="0" hangingPunct="0">
              <a:defRPr sz="20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b="1">
                <a:solidFill>
                  <a:schemeClr val="tx1"/>
                </a:solidFill>
                <a:latin typeface="Times New Roman" charset="0"/>
                <a:ea typeface="ＭＳ Ｐゴシック" charset="0"/>
              </a:defRPr>
            </a:lvl9pPr>
          </a:lstStyle>
          <a:p>
            <a:pPr eaLnBrk="1" hangingPunct="1"/>
            <a:r>
              <a:rPr lang="en-US" b="0" dirty="0">
                <a:latin typeface="Arial"/>
                <a:cs typeface="Arial"/>
              </a:rPr>
              <a:t>  Book       the        flight    through  Houston</a:t>
            </a:r>
          </a:p>
        </p:txBody>
      </p:sp>
    </p:spTree>
    <p:extLst>
      <p:ext uri="{BB962C8B-B14F-4D97-AF65-F5344CB8AC3E}">
        <p14:creationId xmlns:p14="http://schemas.microsoft.com/office/powerpoint/2010/main" val="12740152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8775" y="87313"/>
            <a:ext cx="6877050" cy="838200"/>
          </a:xfrm>
        </p:spPr>
        <p:txBody>
          <a:bodyPr/>
          <a:lstStyle/>
          <a:p>
            <a:pPr algn="l"/>
            <a:r>
              <a:rPr lang="en-US" dirty="0" smtClean="0"/>
              <a:t>PCFG: Observation likelihood</a:t>
            </a:r>
            <a:endParaRPr lang="en-US" dirty="0"/>
          </a:p>
        </p:txBody>
      </p:sp>
      <p:sp>
        <p:nvSpPr>
          <p:cNvPr id="4" name="Content Placeholder 3"/>
          <p:cNvSpPr>
            <a:spLocks noGrp="1"/>
          </p:cNvSpPr>
          <p:nvPr>
            <p:ph idx="1"/>
          </p:nvPr>
        </p:nvSpPr>
        <p:spPr/>
        <p:txBody>
          <a:bodyPr/>
          <a:lstStyle/>
          <a:p>
            <a:r>
              <a:rPr lang="en-US" sz="2200" dirty="0"/>
              <a:t>There is an analog to Forward algorithm for HMMs called the </a:t>
            </a:r>
            <a:r>
              <a:rPr lang="en-US" sz="2200" b="1" dirty="0"/>
              <a:t>Inside algorithm </a:t>
            </a:r>
            <a:r>
              <a:rPr lang="en-US" sz="2200" dirty="0"/>
              <a:t>for </a:t>
            </a:r>
            <a:r>
              <a:rPr lang="en-US" sz="2200" b="1" dirty="0"/>
              <a:t>efficiently</a:t>
            </a:r>
            <a:r>
              <a:rPr lang="en-US" sz="2200" dirty="0"/>
              <a:t> determining how likely a string is to be produced by a PCFG.</a:t>
            </a:r>
          </a:p>
          <a:p>
            <a:r>
              <a:rPr lang="en-US" sz="2200" dirty="0"/>
              <a:t>Can use a PCFG as </a:t>
            </a:r>
            <a:r>
              <a:rPr lang="en-US" sz="2200" dirty="0" smtClean="0"/>
              <a:t>a syntax-based </a:t>
            </a:r>
            <a:r>
              <a:rPr lang="en-US" sz="2200" b="1" dirty="0"/>
              <a:t>language model </a:t>
            </a:r>
            <a:r>
              <a:rPr lang="en-US" sz="2200" dirty="0"/>
              <a:t>to choose between alternative sentences for speech recognition or machine translation. </a:t>
            </a:r>
          </a:p>
        </p:txBody>
      </p:sp>
      <p:grpSp>
        <p:nvGrpSpPr>
          <p:cNvPr id="5" name="Group 4"/>
          <p:cNvGrpSpPr>
            <a:grpSpLocks/>
          </p:cNvGrpSpPr>
          <p:nvPr/>
        </p:nvGrpSpPr>
        <p:grpSpPr bwMode="auto">
          <a:xfrm>
            <a:off x="1228725" y="3657601"/>
            <a:ext cx="1662113" cy="2611438"/>
            <a:chOff x="928" y="2666"/>
            <a:chExt cx="1047" cy="1645"/>
          </a:xfrm>
        </p:grpSpPr>
        <p:grpSp>
          <p:nvGrpSpPr>
            <p:cNvPr id="8" name="Group 6"/>
            <p:cNvGrpSpPr>
              <a:grpSpLocks/>
            </p:cNvGrpSpPr>
            <p:nvPr/>
          </p:nvGrpSpPr>
          <p:grpSpPr bwMode="auto">
            <a:xfrm>
              <a:off x="928" y="2666"/>
              <a:ext cx="1047" cy="1424"/>
              <a:chOff x="712" y="2636"/>
              <a:chExt cx="1047" cy="1424"/>
            </a:xfrm>
          </p:grpSpPr>
          <p:sp>
            <p:nvSpPr>
              <p:cNvPr id="10" name="Text Box 7"/>
              <p:cNvSpPr txBox="1">
                <a:spLocks noChangeArrowheads="1"/>
              </p:cNvSpPr>
              <p:nvPr/>
            </p:nvSpPr>
            <p:spPr bwMode="auto">
              <a:xfrm>
                <a:off x="712" y="2636"/>
                <a:ext cx="873" cy="14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400" dirty="0">
                    <a:solidFill>
                      <a:srgbClr val="000000"/>
                    </a:solidFill>
                    <a:latin typeface="Arial"/>
                    <a:cs typeface="Arial"/>
                  </a:rPr>
                  <a:t>S →</a:t>
                </a:r>
                <a:r>
                  <a:rPr lang="en-US" sz="1000" dirty="0">
                    <a:solidFill>
                      <a:srgbClr val="000000"/>
                    </a:solidFill>
                    <a:latin typeface="Arial"/>
                    <a:cs typeface="Arial"/>
                  </a:rPr>
                  <a:t> </a:t>
                </a:r>
                <a:r>
                  <a:rPr lang="en-US" sz="1400" dirty="0">
                    <a:solidFill>
                      <a:srgbClr val="000000"/>
                    </a:solidFill>
                    <a:latin typeface="Arial"/>
                    <a:cs typeface="Arial"/>
                  </a:rPr>
                  <a:t>NP VP</a:t>
                </a:r>
              </a:p>
              <a:p>
                <a:pPr eaLnBrk="1" hangingPunct="1"/>
                <a:r>
                  <a:rPr lang="en-US" sz="1400" dirty="0">
                    <a:solidFill>
                      <a:srgbClr val="000000"/>
                    </a:solidFill>
                    <a:latin typeface="Arial"/>
                    <a:cs typeface="Arial"/>
                  </a:rPr>
                  <a:t>S → VP</a:t>
                </a:r>
              </a:p>
              <a:p>
                <a:pPr eaLnBrk="1" hangingPunct="1"/>
                <a:r>
                  <a:rPr lang="en-US" sz="1400" dirty="0">
                    <a:solidFill>
                      <a:srgbClr val="000000"/>
                    </a:solidFill>
                    <a:latin typeface="Arial"/>
                    <a:cs typeface="Arial"/>
                  </a:rPr>
                  <a:t>NP → </a:t>
                </a:r>
                <a:r>
                  <a:rPr lang="en-US" sz="1400" dirty="0" err="1">
                    <a:solidFill>
                      <a:srgbClr val="000000"/>
                    </a:solidFill>
                    <a:latin typeface="Arial"/>
                    <a:cs typeface="Arial"/>
                  </a:rPr>
                  <a:t>Det</a:t>
                </a:r>
                <a:r>
                  <a:rPr lang="en-US" sz="1400" dirty="0">
                    <a:solidFill>
                      <a:srgbClr val="000000"/>
                    </a:solidFill>
                    <a:latin typeface="Arial"/>
                    <a:cs typeface="Arial"/>
                  </a:rPr>
                  <a:t> A N</a:t>
                </a:r>
              </a:p>
              <a:p>
                <a:pPr eaLnBrk="1" hangingPunct="1"/>
                <a:r>
                  <a:rPr lang="en-US" sz="1400" dirty="0">
                    <a:solidFill>
                      <a:srgbClr val="000000"/>
                    </a:solidFill>
                    <a:latin typeface="Arial"/>
                    <a:cs typeface="Arial"/>
                  </a:rPr>
                  <a:t>NP → NP PP</a:t>
                </a:r>
              </a:p>
              <a:p>
                <a:pPr eaLnBrk="1" hangingPunct="1"/>
                <a:r>
                  <a:rPr lang="en-US" sz="1400" dirty="0">
                    <a:solidFill>
                      <a:srgbClr val="000000"/>
                    </a:solidFill>
                    <a:latin typeface="Arial"/>
                    <a:cs typeface="Arial"/>
                  </a:rPr>
                  <a:t>NP → </a:t>
                </a:r>
                <a:r>
                  <a:rPr lang="en-US" sz="1400" dirty="0" err="1">
                    <a:solidFill>
                      <a:srgbClr val="000000"/>
                    </a:solidFill>
                    <a:latin typeface="Arial"/>
                    <a:cs typeface="Arial"/>
                  </a:rPr>
                  <a:t>PropN</a:t>
                </a:r>
                <a:endParaRPr lang="en-US" sz="1400" dirty="0">
                  <a:solidFill>
                    <a:srgbClr val="000000"/>
                  </a:solidFill>
                  <a:latin typeface="Arial"/>
                  <a:cs typeface="Arial"/>
                </a:endParaRPr>
              </a:p>
              <a:p>
                <a:pPr eaLnBrk="1" hangingPunct="1"/>
                <a:r>
                  <a:rPr lang="pt-BR" sz="1400" dirty="0">
                    <a:solidFill>
                      <a:srgbClr val="000000"/>
                    </a:solidFill>
                    <a:latin typeface="Arial"/>
                    <a:cs typeface="Arial"/>
                  </a:rPr>
                  <a:t>A → </a:t>
                </a:r>
                <a:r>
                  <a:rPr lang="pt-BR" sz="1400" dirty="0" err="1">
                    <a:solidFill>
                      <a:srgbClr val="000000"/>
                    </a:solidFill>
                    <a:latin typeface="Arial"/>
                    <a:cs typeface="Arial"/>
                  </a:rPr>
                  <a:t>ε</a:t>
                </a:r>
                <a:endParaRPr lang="pt-BR" sz="1400" dirty="0">
                  <a:solidFill>
                    <a:srgbClr val="000000"/>
                  </a:solidFill>
                  <a:latin typeface="Arial"/>
                  <a:cs typeface="Arial"/>
                </a:endParaRPr>
              </a:p>
              <a:p>
                <a:pPr eaLnBrk="1" hangingPunct="1"/>
                <a:r>
                  <a:rPr lang="pt-BR" sz="1400" dirty="0">
                    <a:solidFill>
                      <a:srgbClr val="000000"/>
                    </a:solidFill>
                    <a:latin typeface="Arial"/>
                    <a:cs typeface="Arial"/>
                  </a:rPr>
                  <a:t>A → </a:t>
                </a:r>
                <a:r>
                  <a:rPr lang="pt-BR" sz="1400" dirty="0" err="1">
                    <a:solidFill>
                      <a:srgbClr val="000000"/>
                    </a:solidFill>
                    <a:latin typeface="Arial"/>
                    <a:cs typeface="Arial"/>
                  </a:rPr>
                  <a:t>Adj</a:t>
                </a:r>
                <a:r>
                  <a:rPr lang="pt-BR" sz="1400" dirty="0">
                    <a:solidFill>
                      <a:srgbClr val="000000"/>
                    </a:solidFill>
                    <a:latin typeface="Arial"/>
                    <a:cs typeface="Arial"/>
                  </a:rPr>
                  <a:t> A</a:t>
                </a:r>
                <a:endParaRPr lang="en-US" sz="1400" dirty="0">
                  <a:solidFill>
                    <a:srgbClr val="000000"/>
                  </a:solidFill>
                  <a:latin typeface="Arial"/>
                  <a:cs typeface="Arial"/>
                </a:endParaRPr>
              </a:p>
              <a:p>
                <a:pPr eaLnBrk="1" hangingPunct="1"/>
                <a:r>
                  <a:rPr lang="en-US" sz="1400" dirty="0">
                    <a:solidFill>
                      <a:srgbClr val="000000"/>
                    </a:solidFill>
                    <a:latin typeface="Arial"/>
                    <a:cs typeface="Arial"/>
                  </a:rPr>
                  <a:t>PP → Prep NP</a:t>
                </a:r>
              </a:p>
              <a:p>
                <a:pPr eaLnBrk="1" hangingPunct="1"/>
                <a:r>
                  <a:rPr lang="en-US" sz="1400" dirty="0">
                    <a:solidFill>
                      <a:srgbClr val="000000"/>
                    </a:solidFill>
                    <a:latin typeface="Arial"/>
                    <a:cs typeface="Arial"/>
                  </a:rPr>
                  <a:t>VP → V NP</a:t>
                </a:r>
              </a:p>
              <a:p>
                <a:pPr eaLnBrk="1" hangingPunct="1"/>
                <a:r>
                  <a:rPr lang="en-US" sz="1400" dirty="0">
                    <a:solidFill>
                      <a:srgbClr val="000000"/>
                    </a:solidFill>
                    <a:latin typeface="Arial"/>
                    <a:cs typeface="Arial"/>
                  </a:rPr>
                  <a:t>VP → VP PP</a:t>
                </a:r>
              </a:p>
            </p:txBody>
          </p:sp>
          <p:sp>
            <p:nvSpPr>
              <p:cNvPr id="11" name="Text Box 8"/>
              <p:cNvSpPr txBox="1">
                <a:spLocks noChangeArrowheads="1"/>
              </p:cNvSpPr>
              <p:nvPr/>
            </p:nvSpPr>
            <p:spPr bwMode="auto">
              <a:xfrm>
                <a:off x="1487" y="2643"/>
                <a:ext cx="272" cy="14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400">
                    <a:solidFill>
                      <a:srgbClr val="000000"/>
                    </a:solidFill>
                    <a:latin typeface="Arial"/>
                    <a:cs typeface="Arial"/>
                  </a:rPr>
                  <a:t>0.9</a:t>
                </a:r>
              </a:p>
              <a:p>
                <a:pPr eaLnBrk="1" hangingPunct="1"/>
                <a:r>
                  <a:rPr lang="en-US" sz="1400">
                    <a:solidFill>
                      <a:srgbClr val="000000"/>
                    </a:solidFill>
                    <a:latin typeface="Arial"/>
                    <a:cs typeface="Arial"/>
                  </a:rPr>
                  <a:t>0.1</a:t>
                </a:r>
              </a:p>
              <a:p>
                <a:pPr eaLnBrk="1" hangingPunct="1"/>
                <a:r>
                  <a:rPr lang="en-US" sz="1400">
                    <a:solidFill>
                      <a:srgbClr val="000000"/>
                    </a:solidFill>
                    <a:latin typeface="Arial"/>
                    <a:cs typeface="Arial"/>
                  </a:rPr>
                  <a:t>0.5</a:t>
                </a:r>
              </a:p>
              <a:p>
                <a:pPr eaLnBrk="1" hangingPunct="1"/>
                <a:r>
                  <a:rPr lang="en-US" sz="1400">
                    <a:solidFill>
                      <a:srgbClr val="000000"/>
                    </a:solidFill>
                    <a:latin typeface="Arial"/>
                    <a:cs typeface="Arial"/>
                  </a:rPr>
                  <a:t>0.3</a:t>
                </a:r>
              </a:p>
              <a:p>
                <a:pPr eaLnBrk="1" hangingPunct="1"/>
                <a:r>
                  <a:rPr lang="en-US" sz="1400">
                    <a:solidFill>
                      <a:srgbClr val="000000"/>
                    </a:solidFill>
                    <a:latin typeface="Arial"/>
                    <a:cs typeface="Arial"/>
                  </a:rPr>
                  <a:t>0.2</a:t>
                </a:r>
              </a:p>
              <a:p>
                <a:pPr eaLnBrk="1" hangingPunct="1"/>
                <a:r>
                  <a:rPr lang="en-US" sz="1400">
                    <a:solidFill>
                      <a:srgbClr val="000000"/>
                    </a:solidFill>
                    <a:latin typeface="Arial"/>
                    <a:cs typeface="Arial"/>
                  </a:rPr>
                  <a:t>0.6</a:t>
                </a:r>
              </a:p>
              <a:p>
                <a:pPr eaLnBrk="1" hangingPunct="1"/>
                <a:r>
                  <a:rPr lang="en-US" sz="1400">
                    <a:solidFill>
                      <a:srgbClr val="000000"/>
                    </a:solidFill>
                    <a:latin typeface="Arial"/>
                    <a:cs typeface="Arial"/>
                  </a:rPr>
                  <a:t>0.4</a:t>
                </a:r>
              </a:p>
              <a:p>
                <a:pPr eaLnBrk="1" hangingPunct="1"/>
                <a:r>
                  <a:rPr lang="en-US" sz="1400">
                    <a:solidFill>
                      <a:srgbClr val="000000"/>
                    </a:solidFill>
                    <a:latin typeface="Arial"/>
                    <a:cs typeface="Arial"/>
                  </a:rPr>
                  <a:t>1.0</a:t>
                </a:r>
              </a:p>
              <a:p>
                <a:pPr eaLnBrk="1" hangingPunct="1"/>
                <a:r>
                  <a:rPr lang="en-US" sz="1400">
                    <a:solidFill>
                      <a:srgbClr val="000000"/>
                    </a:solidFill>
                    <a:latin typeface="Arial"/>
                    <a:cs typeface="Arial"/>
                  </a:rPr>
                  <a:t>0.7</a:t>
                </a:r>
              </a:p>
              <a:p>
                <a:pPr eaLnBrk="1" hangingPunct="1"/>
                <a:r>
                  <a:rPr lang="en-US" sz="1400">
                    <a:solidFill>
                      <a:srgbClr val="000000"/>
                    </a:solidFill>
                    <a:latin typeface="Arial"/>
                    <a:cs typeface="Arial"/>
                  </a:rPr>
                  <a:t>0.3</a:t>
                </a:r>
                <a:endParaRPr lang="en-US" sz="1200">
                  <a:solidFill>
                    <a:srgbClr val="000000"/>
                  </a:solidFill>
                  <a:latin typeface="Arial"/>
                  <a:cs typeface="Arial"/>
                </a:endParaRPr>
              </a:p>
            </p:txBody>
          </p:sp>
        </p:grpSp>
        <p:sp>
          <p:nvSpPr>
            <p:cNvPr id="7" name="Text Box 10"/>
            <p:cNvSpPr txBox="1">
              <a:spLocks noChangeArrowheads="1"/>
            </p:cNvSpPr>
            <p:nvPr/>
          </p:nvSpPr>
          <p:spPr bwMode="auto">
            <a:xfrm>
              <a:off x="985" y="4058"/>
              <a:ext cx="801"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000" dirty="0" smtClean="0">
                  <a:solidFill>
                    <a:srgbClr val="000000"/>
                  </a:solidFill>
                  <a:latin typeface="Arial"/>
                  <a:cs typeface="Arial"/>
                </a:rPr>
                <a:t>Grammar</a:t>
              </a:r>
              <a:endParaRPr lang="en-US" sz="2000" dirty="0">
                <a:solidFill>
                  <a:srgbClr val="000000"/>
                </a:solidFill>
                <a:latin typeface="Arial"/>
                <a:cs typeface="Arial"/>
              </a:endParaRPr>
            </a:p>
          </p:txBody>
        </p:sp>
      </p:grpSp>
      <p:grpSp>
        <p:nvGrpSpPr>
          <p:cNvPr id="12" name="Group 11"/>
          <p:cNvGrpSpPr>
            <a:grpSpLocks/>
          </p:cNvGrpSpPr>
          <p:nvPr/>
        </p:nvGrpSpPr>
        <p:grpSpPr bwMode="auto">
          <a:xfrm>
            <a:off x="4024313" y="3670301"/>
            <a:ext cx="2632075" cy="2054226"/>
            <a:chOff x="2689" y="2674"/>
            <a:chExt cx="1658" cy="1294"/>
          </a:xfrm>
        </p:grpSpPr>
        <p:sp>
          <p:nvSpPr>
            <p:cNvPr id="13" name="Text Box 12"/>
            <p:cNvSpPr txBox="1">
              <a:spLocks noChangeArrowheads="1"/>
            </p:cNvSpPr>
            <p:nvPr/>
          </p:nvSpPr>
          <p:spPr bwMode="auto">
            <a:xfrm>
              <a:off x="3146" y="2835"/>
              <a:ext cx="114"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2000">
                <a:solidFill>
                  <a:srgbClr val="000000"/>
                </a:solidFill>
                <a:latin typeface="Arial"/>
                <a:cs typeface="Arial"/>
              </a:endParaRPr>
            </a:p>
          </p:txBody>
        </p:sp>
        <p:sp>
          <p:nvSpPr>
            <p:cNvPr id="14" name="Text Box 13"/>
            <p:cNvSpPr txBox="1">
              <a:spLocks noChangeArrowheads="1"/>
            </p:cNvSpPr>
            <p:nvPr/>
          </p:nvSpPr>
          <p:spPr bwMode="auto">
            <a:xfrm>
              <a:off x="2795" y="3004"/>
              <a:ext cx="1552"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000">
                  <a:solidFill>
                    <a:srgbClr val="000000"/>
                  </a:solidFill>
                  <a:latin typeface="Arial"/>
                  <a:cs typeface="Arial"/>
                </a:rPr>
                <a:t>The dog big barked.</a:t>
              </a:r>
            </a:p>
          </p:txBody>
        </p:sp>
        <p:sp>
          <p:nvSpPr>
            <p:cNvPr id="15" name="Text Box 14"/>
            <p:cNvSpPr txBox="1">
              <a:spLocks noChangeArrowheads="1"/>
            </p:cNvSpPr>
            <p:nvPr/>
          </p:nvSpPr>
          <p:spPr bwMode="auto">
            <a:xfrm>
              <a:off x="2777" y="3442"/>
              <a:ext cx="1507"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000">
                  <a:solidFill>
                    <a:srgbClr val="000000"/>
                  </a:solidFill>
                  <a:latin typeface="Arial"/>
                  <a:cs typeface="Arial"/>
                </a:rPr>
                <a:t>The big dog barked</a:t>
              </a:r>
            </a:p>
          </p:txBody>
        </p:sp>
        <p:sp>
          <p:nvSpPr>
            <p:cNvPr id="16" name="Oval 15"/>
            <p:cNvSpPr>
              <a:spLocks noChangeArrowheads="1"/>
            </p:cNvSpPr>
            <p:nvPr/>
          </p:nvSpPr>
          <p:spPr bwMode="auto">
            <a:xfrm>
              <a:off x="2689" y="3385"/>
              <a:ext cx="1641" cy="356"/>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square" lIns="90000" tIns="46800" rIns="90000" bIns="46800" anchor="ctr">
              <a:spAutoFit/>
            </a:bodyPr>
            <a:lstStyle/>
            <a:p>
              <a:endParaRPr lang="en-US" sz="2000" b="1">
                <a:solidFill>
                  <a:srgbClr val="000000"/>
                </a:solidFill>
                <a:latin typeface="Arial"/>
                <a:cs typeface="Arial"/>
              </a:endParaRPr>
            </a:p>
          </p:txBody>
        </p:sp>
        <p:sp>
          <p:nvSpPr>
            <p:cNvPr id="17" name="Oval 16"/>
            <p:cNvSpPr>
              <a:spLocks noChangeArrowheads="1"/>
            </p:cNvSpPr>
            <p:nvPr/>
          </p:nvSpPr>
          <p:spPr bwMode="auto">
            <a:xfrm>
              <a:off x="2724" y="2944"/>
              <a:ext cx="1606" cy="356"/>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square" lIns="90000" tIns="46800" rIns="90000" bIns="46800" anchor="ctr">
              <a:spAutoFit/>
            </a:bodyPr>
            <a:lstStyle/>
            <a:p>
              <a:endParaRPr lang="en-US" sz="2000" b="1">
                <a:solidFill>
                  <a:srgbClr val="000000"/>
                </a:solidFill>
                <a:latin typeface="Arial"/>
                <a:cs typeface="Arial"/>
              </a:endParaRPr>
            </a:p>
          </p:txBody>
        </p:sp>
        <p:sp>
          <p:nvSpPr>
            <p:cNvPr id="18" name="Text Box 17"/>
            <p:cNvSpPr txBox="1">
              <a:spLocks noChangeArrowheads="1"/>
            </p:cNvSpPr>
            <p:nvPr/>
          </p:nvSpPr>
          <p:spPr bwMode="auto">
            <a:xfrm>
              <a:off x="3300" y="2674"/>
              <a:ext cx="314"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000" i="1">
                  <a:solidFill>
                    <a:srgbClr val="000000"/>
                  </a:solidFill>
                  <a:latin typeface="Arial"/>
                  <a:cs typeface="Arial"/>
                </a:rPr>
                <a:t>O</a:t>
              </a:r>
              <a:r>
                <a:rPr lang="en-US" sz="2000" baseline="-25000">
                  <a:solidFill>
                    <a:srgbClr val="000000"/>
                  </a:solidFill>
                  <a:latin typeface="Arial"/>
                  <a:cs typeface="Arial"/>
                </a:rPr>
                <a:t>1</a:t>
              </a:r>
            </a:p>
          </p:txBody>
        </p:sp>
        <p:sp>
          <p:nvSpPr>
            <p:cNvPr id="19" name="Text Box 18"/>
            <p:cNvSpPr txBox="1">
              <a:spLocks noChangeArrowheads="1"/>
            </p:cNvSpPr>
            <p:nvPr/>
          </p:nvSpPr>
          <p:spPr bwMode="auto">
            <a:xfrm>
              <a:off x="3327" y="3715"/>
              <a:ext cx="314"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000" i="1">
                  <a:solidFill>
                    <a:srgbClr val="000000"/>
                  </a:solidFill>
                  <a:latin typeface="Arial"/>
                  <a:cs typeface="Arial"/>
                </a:rPr>
                <a:t>O</a:t>
              </a:r>
              <a:r>
                <a:rPr lang="en-US" sz="2000" baseline="-25000">
                  <a:solidFill>
                    <a:srgbClr val="000000"/>
                  </a:solidFill>
                  <a:latin typeface="Arial"/>
                  <a:cs typeface="Arial"/>
                </a:rPr>
                <a:t>2</a:t>
              </a:r>
            </a:p>
          </p:txBody>
        </p:sp>
      </p:grpSp>
      <p:grpSp>
        <p:nvGrpSpPr>
          <p:cNvPr id="20" name="Group 19"/>
          <p:cNvGrpSpPr>
            <a:grpSpLocks/>
          </p:cNvGrpSpPr>
          <p:nvPr/>
        </p:nvGrpSpPr>
        <p:grpSpPr bwMode="auto">
          <a:xfrm>
            <a:off x="2900363" y="3997326"/>
            <a:ext cx="4783135" cy="2109788"/>
            <a:chOff x="1981" y="2880"/>
            <a:chExt cx="3013" cy="1329"/>
          </a:xfrm>
        </p:grpSpPr>
        <p:sp>
          <p:nvSpPr>
            <p:cNvPr id="21" name="Freeform 20"/>
            <p:cNvSpPr>
              <a:spLocks/>
            </p:cNvSpPr>
            <p:nvPr/>
          </p:nvSpPr>
          <p:spPr bwMode="auto">
            <a:xfrm>
              <a:off x="1981" y="2929"/>
              <a:ext cx="765" cy="234"/>
            </a:xfrm>
            <a:custGeom>
              <a:avLst/>
              <a:gdLst>
                <a:gd name="T0" fmla="*/ 0 w 791"/>
                <a:gd name="T1" fmla="*/ 143 h 143"/>
                <a:gd name="T2" fmla="*/ 315 w 791"/>
                <a:gd name="T3" fmla="*/ 20 h 143"/>
                <a:gd name="T4" fmla="*/ 546 w 791"/>
                <a:gd name="T5" fmla="*/ 20 h 143"/>
                <a:gd name="T6" fmla="*/ 791 w 791"/>
                <a:gd name="T7" fmla="*/ 143 h 143"/>
                <a:gd name="T8" fmla="*/ 0 60000 65536"/>
                <a:gd name="T9" fmla="*/ 0 60000 65536"/>
                <a:gd name="T10" fmla="*/ 0 60000 65536"/>
                <a:gd name="T11" fmla="*/ 0 60000 65536"/>
                <a:gd name="T12" fmla="*/ 0 w 791"/>
                <a:gd name="T13" fmla="*/ 0 h 143"/>
                <a:gd name="T14" fmla="*/ 791 w 791"/>
                <a:gd name="T15" fmla="*/ 143 h 143"/>
              </a:gdLst>
              <a:ahLst/>
              <a:cxnLst>
                <a:cxn ang="T8">
                  <a:pos x="T0" y="T1"/>
                </a:cxn>
                <a:cxn ang="T9">
                  <a:pos x="T2" y="T3"/>
                </a:cxn>
                <a:cxn ang="T10">
                  <a:pos x="T4" y="T5"/>
                </a:cxn>
                <a:cxn ang="T11">
                  <a:pos x="T6" y="T7"/>
                </a:cxn>
              </a:cxnLst>
              <a:rect l="T12" t="T13" r="T14" b="T15"/>
              <a:pathLst>
                <a:path w="791" h="143">
                  <a:moveTo>
                    <a:pt x="0" y="143"/>
                  </a:moveTo>
                  <a:cubicBezTo>
                    <a:pt x="112" y="91"/>
                    <a:pt x="224" y="40"/>
                    <a:pt x="315" y="20"/>
                  </a:cubicBezTo>
                  <a:cubicBezTo>
                    <a:pt x="406" y="0"/>
                    <a:pt x="467" y="0"/>
                    <a:pt x="546" y="20"/>
                  </a:cubicBezTo>
                  <a:cubicBezTo>
                    <a:pt x="625" y="40"/>
                    <a:pt x="751" y="132"/>
                    <a:pt x="791" y="143"/>
                  </a:cubicBezTo>
                </a:path>
              </a:pathLst>
            </a:custGeom>
            <a:noFill/>
            <a:ln w="28575">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square" lIns="90000" tIns="46800" rIns="90000" bIns="46800">
              <a:spAutoFit/>
            </a:bodyPr>
            <a:lstStyle/>
            <a:p>
              <a:endParaRPr lang="en-US">
                <a:latin typeface="Arial"/>
                <a:cs typeface="Arial"/>
              </a:endParaRPr>
            </a:p>
          </p:txBody>
        </p:sp>
        <p:sp>
          <p:nvSpPr>
            <p:cNvPr id="22" name="Freeform 21"/>
            <p:cNvSpPr>
              <a:spLocks/>
            </p:cNvSpPr>
            <p:nvPr/>
          </p:nvSpPr>
          <p:spPr bwMode="auto">
            <a:xfrm flipV="1">
              <a:off x="2008" y="3583"/>
              <a:ext cx="721" cy="234"/>
            </a:xfrm>
            <a:custGeom>
              <a:avLst/>
              <a:gdLst>
                <a:gd name="T0" fmla="*/ 0 w 791"/>
                <a:gd name="T1" fmla="*/ 647 h 143"/>
                <a:gd name="T2" fmla="*/ 114 w 791"/>
                <a:gd name="T3" fmla="*/ 91 h 143"/>
                <a:gd name="T4" fmla="*/ 198 w 791"/>
                <a:gd name="T5" fmla="*/ 91 h 143"/>
                <a:gd name="T6" fmla="*/ 286 w 791"/>
                <a:gd name="T7" fmla="*/ 647 h 143"/>
                <a:gd name="T8" fmla="*/ 0 60000 65536"/>
                <a:gd name="T9" fmla="*/ 0 60000 65536"/>
                <a:gd name="T10" fmla="*/ 0 60000 65536"/>
                <a:gd name="T11" fmla="*/ 0 60000 65536"/>
                <a:gd name="T12" fmla="*/ 0 w 791"/>
                <a:gd name="T13" fmla="*/ 0 h 143"/>
                <a:gd name="T14" fmla="*/ 791 w 791"/>
                <a:gd name="T15" fmla="*/ 143 h 143"/>
              </a:gdLst>
              <a:ahLst/>
              <a:cxnLst>
                <a:cxn ang="T8">
                  <a:pos x="T0" y="T1"/>
                </a:cxn>
                <a:cxn ang="T9">
                  <a:pos x="T2" y="T3"/>
                </a:cxn>
                <a:cxn ang="T10">
                  <a:pos x="T4" y="T5"/>
                </a:cxn>
                <a:cxn ang="T11">
                  <a:pos x="T6" y="T7"/>
                </a:cxn>
              </a:cxnLst>
              <a:rect l="T12" t="T13" r="T14" b="T15"/>
              <a:pathLst>
                <a:path w="791" h="143">
                  <a:moveTo>
                    <a:pt x="0" y="143"/>
                  </a:moveTo>
                  <a:cubicBezTo>
                    <a:pt x="112" y="91"/>
                    <a:pt x="224" y="40"/>
                    <a:pt x="315" y="20"/>
                  </a:cubicBezTo>
                  <a:cubicBezTo>
                    <a:pt x="406" y="0"/>
                    <a:pt x="467" y="0"/>
                    <a:pt x="546" y="20"/>
                  </a:cubicBezTo>
                  <a:cubicBezTo>
                    <a:pt x="625" y="40"/>
                    <a:pt x="751" y="132"/>
                    <a:pt x="791" y="143"/>
                  </a:cubicBezTo>
                </a:path>
              </a:pathLst>
            </a:custGeom>
            <a:noFill/>
            <a:ln w="28575">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lIns="90000" tIns="46800" rIns="90000" bIns="46800">
              <a:spAutoFit/>
            </a:bodyPr>
            <a:lstStyle/>
            <a:p>
              <a:endParaRPr lang="en-US">
                <a:latin typeface="Arial"/>
                <a:cs typeface="Arial"/>
              </a:endParaRPr>
            </a:p>
          </p:txBody>
        </p:sp>
        <p:sp>
          <p:nvSpPr>
            <p:cNvPr id="23" name="Text Box 22"/>
            <p:cNvSpPr txBox="1">
              <a:spLocks noChangeArrowheads="1"/>
            </p:cNvSpPr>
            <p:nvPr/>
          </p:nvSpPr>
          <p:spPr bwMode="auto">
            <a:xfrm>
              <a:off x="2245" y="2880"/>
              <a:ext cx="272" cy="3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3200" b="1">
                  <a:solidFill>
                    <a:srgbClr val="000000"/>
                  </a:solidFill>
                  <a:latin typeface="Arial"/>
                  <a:cs typeface="Arial"/>
                </a:rPr>
                <a:t>?</a:t>
              </a:r>
            </a:p>
          </p:txBody>
        </p:sp>
        <p:sp>
          <p:nvSpPr>
            <p:cNvPr id="24" name="Text Box 23"/>
            <p:cNvSpPr txBox="1">
              <a:spLocks noChangeArrowheads="1"/>
            </p:cNvSpPr>
            <p:nvPr/>
          </p:nvSpPr>
          <p:spPr bwMode="auto">
            <a:xfrm>
              <a:off x="2249" y="3414"/>
              <a:ext cx="272" cy="3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3200" b="1">
                  <a:solidFill>
                    <a:srgbClr val="000000"/>
                  </a:solidFill>
                  <a:latin typeface="Arial"/>
                  <a:cs typeface="Arial"/>
                </a:rPr>
                <a:t>?</a:t>
              </a:r>
            </a:p>
          </p:txBody>
        </p:sp>
        <p:sp>
          <p:nvSpPr>
            <p:cNvPr id="25" name="Text Box 24"/>
            <p:cNvSpPr txBox="1">
              <a:spLocks noChangeArrowheads="1"/>
            </p:cNvSpPr>
            <p:nvPr/>
          </p:nvSpPr>
          <p:spPr bwMode="auto">
            <a:xfrm>
              <a:off x="2131" y="3956"/>
              <a:ext cx="2863"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000" dirty="0">
                  <a:solidFill>
                    <a:srgbClr val="000000"/>
                  </a:solidFill>
                  <a:latin typeface="Arial"/>
                  <a:cs typeface="Arial"/>
                </a:rPr>
                <a:t>P(</a:t>
              </a:r>
              <a:r>
                <a:rPr lang="en-US" sz="2000" i="1" dirty="0">
                  <a:solidFill>
                    <a:srgbClr val="000000"/>
                  </a:solidFill>
                  <a:latin typeface="Arial"/>
                  <a:cs typeface="Arial"/>
                </a:rPr>
                <a:t>O</a:t>
              </a:r>
              <a:r>
                <a:rPr lang="en-US" sz="2000" baseline="-25000" dirty="0">
                  <a:solidFill>
                    <a:srgbClr val="000000"/>
                  </a:solidFill>
                  <a:latin typeface="Arial"/>
                  <a:cs typeface="Arial"/>
                </a:rPr>
                <a:t>2</a:t>
              </a:r>
              <a:r>
                <a:rPr lang="en-US" sz="2000" dirty="0">
                  <a:solidFill>
                    <a:srgbClr val="000000"/>
                  </a:solidFill>
                  <a:latin typeface="Arial"/>
                  <a:cs typeface="Arial"/>
                </a:rPr>
                <a:t> | </a:t>
              </a:r>
              <a:r>
                <a:rPr lang="en-US" sz="2000" dirty="0" smtClean="0">
                  <a:solidFill>
                    <a:srgbClr val="000000"/>
                  </a:solidFill>
                  <a:latin typeface="Arial"/>
                  <a:cs typeface="Arial"/>
                </a:rPr>
                <a:t>Grammar) </a:t>
              </a:r>
              <a:r>
                <a:rPr lang="en-US" sz="2000" dirty="0">
                  <a:solidFill>
                    <a:srgbClr val="000000"/>
                  </a:solidFill>
                  <a:latin typeface="Arial"/>
                  <a:cs typeface="Arial"/>
                </a:rPr>
                <a:t>&gt; P(</a:t>
              </a:r>
              <a:r>
                <a:rPr lang="en-US" sz="2000" i="1" dirty="0">
                  <a:solidFill>
                    <a:srgbClr val="000000"/>
                  </a:solidFill>
                  <a:latin typeface="Arial"/>
                  <a:cs typeface="Arial"/>
                </a:rPr>
                <a:t>O</a:t>
              </a:r>
              <a:r>
                <a:rPr lang="en-US" sz="2000" baseline="-25000" dirty="0">
                  <a:solidFill>
                    <a:srgbClr val="000000"/>
                  </a:solidFill>
                  <a:latin typeface="Arial"/>
                  <a:cs typeface="Arial"/>
                </a:rPr>
                <a:t>1</a:t>
              </a:r>
              <a:r>
                <a:rPr lang="en-US" sz="2000" dirty="0">
                  <a:solidFill>
                    <a:srgbClr val="000000"/>
                  </a:solidFill>
                  <a:latin typeface="Arial"/>
                  <a:cs typeface="Arial"/>
                </a:rPr>
                <a:t> | </a:t>
              </a:r>
              <a:r>
                <a:rPr lang="en-US" sz="2000" dirty="0" smtClean="0">
                  <a:solidFill>
                    <a:srgbClr val="000000"/>
                  </a:solidFill>
                  <a:latin typeface="Arial"/>
                  <a:cs typeface="Arial"/>
                </a:rPr>
                <a:t>Grammar) </a:t>
              </a:r>
              <a:r>
                <a:rPr lang="en-US" sz="2000" dirty="0">
                  <a:solidFill>
                    <a:srgbClr val="000000"/>
                  </a:solidFill>
                  <a:latin typeface="Arial"/>
                  <a:cs typeface="Arial"/>
                </a:rPr>
                <a:t>?</a:t>
              </a:r>
            </a:p>
          </p:txBody>
        </p:sp>
      </p:grpSp>
      <p:sp>
        <p:nvSpPr>
          <p:cNvPr id="26"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27"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196237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t>Inside Algorithm</a:t>
            </a:r>
            <a:endParaRPr lang="en-US" dirty="0"/>
          </a:p>
        </p:txBody>
      </p:sp>
      <p:sp>
        <p:nvSpPr>
          <p:cNvPr id="4" name="Content Placeholder 3"/>
          <p:cNvSpPr>
            <a:spLocks noGrp="1"/>
          </p:cNvSpPr>
          <p:nvPr>
            <p:ph idx="1"/>
          </p:nvPr>
        </p:nvSpPr>
        <p:spPr>
          <a:xfrm>
            <a:off x="250825" y="4191000"/>
            <a:ext cx="3178175" cy="2190750"/>
          </a:xfrm>
        </p:spPr>
        <p:txBody>
          <a:bodyPr/>
          <a:lstStyle/>
          <a:p>
            <a:r>
              <a:rPr lang="en-US" sz="2400" dirty="0" smtClean="0"/>
              <a:t>Like CYK for PCFGs, but </a:t>
            </a:r>
            <a:r>
              <a:rPr lang="en-US" sz="2400" b="1" dirty="0" smtClean="0"/>
              <a:t>sum</a:t>
            </a:r>
            <a:r>
              <a:rPr lang="en-US" sz="2400" dirty="0" smtClean="0"/>
              <a:t> probabilities of multiple derivations per constituents instead of taking </a:t>
            </a:r>
            <a:r>
              <a:rPr lang="en-US" sz="2400" b="1" dirty="0" smtClean="0"/>
              <a:t>max</a:t>
            </a:r>
            <a:endParaRPr lang="en-US" sz="2400" b="1" dirty="0"/>
          </a:p>
        </p:txBody>
      </p:sp>
      <p:sp>
        <p:nvSpPr>
          <p:cNvPr id="5" name="Rectangle 11"/>
          <p:cNvSpPr>
            <a:spLocks noChangeArrowheads="1"/>
          </p:cNvSpPr>
          <p:nvPr/>
        </p:nvSpPr>
        <p:spPr bwMode="auto">
          <a:xfrm>
            <a:off x="1781175"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6" name="Rectangle 12"/>
          <p:cNvSpPr>
            <a:spLocks noChangeArrowheads="1"/>
          </p:cNvSpPr>
          <p:nvPr/>
        </p:nvSpPr>
        <p:spPr bwMode="auto">
          <a:xfrm>
            <a:off x="2738438" y="2233613"/>
            <a:ext cx="963612"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7" name="Rectangle 13"/>
          <p:cNvSpPr>
            <a:spLocks noChangeArrowheads="1"/>
          </p:cNvSpPr>
          <p:nvPr/>
        </p:nvSpPr>
        <p:spPr bwMode="auto">
          <a:xfrm>
            <a:off x="3697288" y="2233613"/>
            <a:ext cx="963612"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8" name="Rectangle 14"/>
          <p:cNvSpPr>
            <a:spLocks noChangeArrowheads="1"/>
          </p:cNvSpPr>
          <p:nvPr/>
        </p:nvSpPr>
        <p:spPr bwMode="auto">
          <a:xfrm>
            <a:off x="4656138"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9" name="Rectangle 15"/>
          <p:cNvSpPr>
            <a:spLocks noChangeArrowheads="1"/>
          </p:cNvSpPr>
          <p:nvPr/>
        </p:nvSpPr>
        <p:spPr bwMode="auto">
          <a:xfrm>
            <a:off x="5614988" y="2233613"/>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0" name="Rectangle 18"/>
          <p:cNvSpPr>
            <a:spLocks noChangeArrowheads="1"/>
          </p:cNvSpPr>
          <p:nvPr/>
        </p:nvSpPr>
        <p:spPr bwMode="auto">
          <a:xfrm>
            <a:off x="2747963"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1" name="Rectangle 20"/>
          <p:cNvSpPr>
            <a:spLocks noChangeArrowheads="1"/>
          </p:cNvSpPr>
          <p:nvPr/>
        </p:nvSpPr>
        <p:spPr bwMode="auto">
          <a:xfrm>
            <a:off x="4664075"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2" name="Rectangle 21"/>
          <p:cNvSpPr>
            <a:spLocks noChangeArrowheads="1"/>
          </p:cNvSpPr>
          <p:nvPr/>
        </p:nvSpPr>
        <p:spPr bwMode="auto">
          <a:xfrm>
            <a:off x="5622925" y="3084513"/>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3" name="Rectangle 24"/>
          <p:cNvSpPr>
            <a:spLocks noChangeArrowheads="1"/>
          </p:cNvSpPr>
          <p:nvPr/>
        </p:nvSpPr>
        <p:spPr bwMode="auto">
          <a:xfrm>
            <a:off x="3713163" y="3933825"/>
            <a:ext cx="963612"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4" name="Rectangle 25"/>
          <p:cNvSpPr>
            <a:spLocks noChangeArrowheads="1"/>
          </p:cNvSpPr>
          <p:nvPr/>
        </p:nvSpPr>
        <p:spPr bwMode="auto">
          <a:xfrm>
            <a:off x="4672013" y="3933825"/>
            <a:ext cx="962025"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5" name="Rectangle 26"/>
          <p:cNvSpPr>
            <a:spLocks noChangeArrowheads="1"/>
          </p:cNvSpPr>
          <p:nvPr/>
        </p:nvSpPr>
        <p:spPr bwMode="auto">
          <a:xfrm>
            <a:off x="5630863" y="3933825"/>
            <a:ext cx="962025" cy="842963"/>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6" name="Rectangle 30"/>
          <p:cNvSpPr>
            <a:spLocks noChangeArrowheads="1"/>
          </p:cNvSpPr>
          <p:nvPr/>
        </p:nvSpPr>
        <p:spPr bwMode="auto">
          <a:xfrm>
            <a:off x="4679950" y="4784725"/>
            <a:ext cx="963613"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7" name="Rectangle 31"/>
          <p:cNvSpPr>
            <a:spLocks noChangeArrowheads="1"/>
          </p:cNvSpPr>
          <p:nvPr/>
        </p:nvSpPr>
        <p:spPr bwMode="auto">
          <a:xfrm>
            <a:off x="5638800" y="4784725"/>
            <a:ext cx="962025" cy="841375"/>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8" name="Rectangle 36"/>
          <p:cNvSpPr>
            <a:spLocks noChangeArrowheads="1"/>
          </p:cNvSpPr>
          <p:nvPr/>
        </p:nvSpPr>
        <p:spPr bwMode="auto">
          <a:xfrm>
            <a:off x="5646738" y="5634038"/>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19" name="TextBox 37"/>
          <p:cNvSpPr txBox="1">
            <a:spLocks noChangeArrowheads="1"/>
          </p:cNvSpPr>
          <p:nvPr/>
        </p:nvSpPr>
        <p:spPr bwMode="auto">
          <a:xfrm>
            <a:off x="1752600" y="2209800"/>
            <a:ext cx="1074738"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S :.01, VP:.1, </a:t>
            </a:r>
          </a:p>
          <a:p>
            <a:pPr eaLnBrk="1" hangingPunct="1"/>
            <a:r>
              <a:rPr lang="en-US" sz="1200" b="1">
                <a:latin typeface="Times New Roman" charset="0"/>
              </a:rPr>
              <a:t>Verb:.5 </a:t>
            </a:r>
          </a:p>
          <a:p>
            <a:pPr eaLnBrk="1" hangingPunct="1"/>
            <a:r>
              <a:rPr lang="en-US" sz="1200" b="1">
                <a:latin typeface="Times New Roman" charset="0"/>
              </a:rPr>
              <a:t>Nominal:.03</a:t>
            </a:r>
          </a:p>
          <a:p>
            <a:pPr eaLnBrk="1" hangingPunct="1"/>
            <a:r>
              <a:rPr lang="en-US" sz="1200" b="1">
                <a:latin typeface="Times New Roman" charset="0"/>
              </a:rPr>
              <a:t>Noun:.1</a:t>
            </a:r>
            <a:endParaRPr lang="en-US" sz="1400" b="1">
              <a:latin typeface="Times New Roman" charset="0"/>
            </a:endParaRPr>
          </a:p>
        </p:txBody>
      </p:sp>
      <p:sp>
        <p:nvSpPr>
          <p:cNvPr id="20" name="TextBox 38"/>
          <p:cNvSpPr txBox="1">
            <a:spLocks noChangeArrowheads="1"/>
          </p:cNvSpPr>
          <p:nvPr/>
        </p:nvSpPr>
        <p:spPr bwMode="auto">
          <a:xfrm>
            <a:off x="2763838" y="3594100"/>
            <a:ext cx="58261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Det:.6</a:t>
            </a:r>
          </a:p>
        </p:txBody>
      </p:sp>
      <p:sp>
        <p:nvSpPr>
          <p:cNvPr id="21" name="TextBox 39"/>
          <p:cNvSpPr txBox="1">
            <a:spLocks noChangeArrowheads="1"/>
          </p:cNvSpPr>
          <p:nvPr/>
        </p:nvSpPr>
        <p:spPr bwMode="auto">
          <a:xfrm>
            <a:off x="3697288" y="3975100"/>
            <a:ext cx="992187"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1200" b="1">
              <a:latin typeface="Times New Roman" charset="0"/>
            </a:endParaRPr>
          </a:p>
          <a:p>
            <a:pPr eaLnBrk="1" hangingPunct="1"/>
            <a:r>
              <a:rPr lang="en-US" sz="1200" b="1">
                <a:latin typeface="Times New Roman" charset="0"/>
              </a:rPr>
              <a:t>Nominal:.15</a:t>
            </a:r>
          </a:p>
          <a:p>
            <a:pPr eaLnBrk="1" hangingPunct="1"/>
            <a:r>
              <a:rPr lang="en-US" sz="1200" b="1">
                <a:latin typeface="Times New Roman" charset="0"/>
              </a:rPr>
              <a:t>Noun:.5</a:t>
            </a:r>
            <a:endParaRPr lang="en-US" sz="1400" b="1">
              <a:latin typeface="Times New Roman" charset="0"/>
            </a:endParaRPr>
          </a:p>
        </p:txBody>
      </p:sp>
      <p:sp>
        <p:nvSpPr>
          <p:cNvPr id="22" name="TextBox 28"/>
          <p:cNvSpPr txBox="1">
            <a:spLocks noChangeArrowheads="1"/>
          </p:cNvSpPr>
          <p:nvPr/>
        </p:nvSpPr>
        <p:spPr bwMode="auto">
          <a:xfrm>
            <a:off x="2806700" y="2735263"/>
            <a:ext cx="5270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None</a:t>
            </a:r>
          </a:p>
        </p:txBody>
      </p:sp>
      <p:sp>
        <p:nvSpPr>
          <p:cNvPr id="23" name="TextBox 29"/>
          <p:cNvSpPr txBox="1">
            <a:spLocks noChangeArrowheads="1"/>
          </p:cNvSpPr>
          <p:nvPr/>
        </p:nvSpPr>
        <p:spPr bwMode="auto">
          <a:xfrm>
            <a:off x="3657600" y="3200400"/>
            <a:ext cx="1017588"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1200" b="1">
              <a:latin typeface="Times New Roman" charset="0"/>
            </a:endParaRPr>
          </a:p>
          <a:p>
            <a:pPr eaLnBrk="1" hangingPunct="1"/>
            <a:r>
              <a:rPr lang="en-US" sz="1200" b="1">
                <a:latin typeface="Times New Roman" charset="0"/>
              </a:rPr>
              <a:t>NP:.6*.6*.15</a:t>
            </a:r>
          </a:p>
          <a:p>
            <a:pPr eaLnBrk="1" hangingPunct="1"/>
            <a:r>
              <a:rPr lang="en-US" sz="1200" b="1">
                <a:latin typeface="Times New Roman" charset="0"/>
              </a:rPr>
              <a:t>     =.054</a:t>
            </a:r>
          </a:p>
        </p:txBody>
      </p:sp>
      <p:sp>
        <p:nvSpPr>
          <p:cNvPr id="24" name="TextBox 25"/>
          <p:cNvSpPr txBox="1">
            <a:spLocks noChangeArrowheads="1"/>
          </p:cNvSpPr>
          <p:nvPr/>
        </p:nvSpPr>
        <p:spPr bwMode="auto">
          <a:xfrm>
            <a:off x="3617913" y="2667000"/>
            <a:ext cx="10953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VP:.5*.5*.054</a:t>
            </a:r>
          </a:p>
          <a:p>
            <a:pPr eaLnBrk="1" hangingPunct="1"/>
            <a:r>
              <a:rPr lang="en-US" sz="1200" b="1">
                <a:latin typeface="Times New Roman" charset="0"/>
              </a:rPr>
              <a:t>     =.0135</a:t>
            </a:r>
          </a:p>
        </p:txBody>
      </p:sp>
      <p:sp>
        <p:nvSpPr>
          <p:cNvPr id="25" name="TextBox 26"/>
          <p:cNvSpPr txBox="1">
            <a:spLocks noChangeArrowheads="1"/>
          </p:cNvSpPr>
          <p:nvPr/>
        </p:nvSpPr>
        <p:spPr bwMode="auto">
          <a:xfrm>
            <a:off x="3657600" y="2209800"/>
            <a:ext cx="10953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a:latin typeface="Times New Roman" charset="0"/>
              </a:rPr>
              <a:t>S:.05*.5*.054</a:t>
            </a:r>
          </a:p>
          <a:p>
            <a:pPr eaLnBrk="1" hangingPunct="1"/>
            <a:r>
              <a:rPr lang="en-US" sz="1200" b="1">
                <a:latin typeface="Times New Roman" charset="0"/>
              </a:rPr>
              <a:t>     =.00135</a:t>
            </a:r>
          </a:p>
        </p:txBody>
      </p:sp>
      <p:sp>
        <p:nvSpPr>
          <p:cNvPr id="26" name="TextBox 25"/>
          <p:cNvSpPr txBox="1">
            <a:spLocks noChangeArrowheads="1"/>
          </p:cNvSpPr>
          <p:nvPr/>
        </p:nvSpPr>
        <p:spPr bwMode="auto">
          <a:xfrm>
            <a:off x="4716463" y="4367213"/>
            <a:ext cx="525462" cy="277812"/>
          </a:xfrm>
          <a:prstGeom prst="rect">
            <a:avLst/>
          </a:prstGeom>
          <a:noFill/>
          <a:ln w="9525">
            <a:noFill/>
            <a:miter lim="800000"/>
            <a:headEnd/>
            <a:tailEnd/>
          </a:ln>
        </p:spPr>
        <p:txBody>
          <a:bodyPr wrap="none">
            <a:spAutoFit/>
          </a:bodyPr>
          <a:lstStyle/>
          <a:p>
            <a:pPr>
              <a:defRPr/>
            </a:pPr>
            <a:r>
              <a:rPr lang="en-US" sz="1200" b="1" dirty="0">
                <a:latin typeface="+mj-lt"/>
                <a:ea typeface="+mn-ea"/>
              </a:rPr>
              <a:t>None</a:t>
            </a:r>
          </a:p>
        </p:txBody>
      </p:sp>
      <p:sp>
        <p:nvSpPr>
          <p:cNvPr id="27" name="TextBox 26"/>
          <p:cNvSpPr txBox="1">
            <a:spLocks noChangeArrowheads="1"/>
          </p:cNvSpPr>
          <p:nvPr/>
        </p:nvSpPr>
        <p:spPr bwMode="auto">
          <a:xfrm>
            <a:off x="4687888" y="3521075"/>
            <a:ext cx="527050" cy="277813"/>
          </a:xfrm>
          <a:prstGeom prst="rect">
            <a:avLst/>
          </a:prstGeom>
          <a:noFill/>
          <a:ln w="9525">
            <a:noFill/>
            <a:miter lim="800000"/>
            <a:headEnd/>
            <a:tailEnd/>
          </a:ln>
        </p:spPr>
        <p:txBody>
          <a:bodyPr wrap="none">
            <a:spAutoFit/>
          </a:bodyPr>
          <a:lstStyle/>
          <a:p>
            <a:pPr>
              <a:defRPr/>
            </a:pPr>
            <a:r>
              <a:rPr lang="en-US" sz="1200" b="1" dirty="0">
                <a:latin typeface="+mj-lt"/>
                <a:ea typeface="+mn-ea"/>
              </a:rPr>
              <a:t>None</a:t>
            </a:r>
          </a:p>
        </p:txBody>
      </p:sp>
      <p:sp>
        <p:nvSpPr>
          <p:cNvPr id="28" name="TextBox 27"/>
          <p:cNvSpPr txBox="1">
            <a:spLocks noChangeArrowheads="1"/>
          </p:cNvSpPr>
          <p:nvPr/>
        </p:nvSpPr>
        <p:spPr bwMode="auto">
          <a:xfrm>
            <a:off x="4660900" y="2674938"/>
            <a:ext cx="525463" cy="277812"/>
          </a:xfrm>
          <a:prstGeom prst="rect">
            <a:avLst/>
          </a:prstGeom>
          <a:noFill/>
          <a:ln w="9525">
            <a:noFill/>
            <a:miter lim="800000"/>
            <a:headEnd/>
            <a:tailEnd/>
          </a:ln>
        </p:spPr>
        <p:txBody>
          <a:bodyPr wrap="none">
            <a:spAutoFit/>
          </a:bodyPr>
          <a:lstStyle/>
          <a:p>
            <a:pPr>
              <a:defRPr/>
            </a:pPr>
            <a:r>
              <a:rPr lang="en-US" sz="1200" b="1" dirty="0">
                <a:latin typeface="+mj-lt"/>
                <a:ea typeface="+mn-ea"/>
              </a:rPr>
              <a:t>None</a:t>
            </a:r>
          </a:p>
        </p:txBody>
      </p:sp>
      <p:sp>
        <p:nvSpPr>
          <p:cNvPr id="29" name="TextBox 28"/>
          <p:cNvSpPr txBox="1">
            <a:spLocks noChangeArrowheads="1"/>
          </p:cNvSpPr>
          <p:nvPr/>
        </p:nvSpPr>
        <p:spPr bwMode="auto">
          <a:xfrm>
            <a:off x="4611688" y="5029200"/>
            <a:ext cx="666750" cy="276225"/>
          </a:xfrm>
          <a:prstGeom prst="rect">
            <a:avLst/>
          </a:prstGeom>
          <a:noFill/>
          <a:ln w="9525">
            <a:noFill/>
            <a:miter lim="800000"/>
            <a:headEnd/>
            <a:tailEnd/>
          </a:ln>
        </p:spPr>
        <p:txBody>
          <a:bodyPr wrap="none">
            <a:spAutoFit/>
          </a:bodyPr>
          <a:lstStyle/>
          <a:p>
            <a:pPr>
              <a:defRPr/>
            </a:pPr>
            <a:r>
              <a:rPr lang="en-US" sz="1200" b="1" dirty="0">
                <a:latin typeface="+mj-lt"/>
                <a:ea typeface="+mn-ea"/>
              </a:rPr>
              <a:t>Prep:.2</a:t>
            </a:r>
          </a:p>
        </p:txBody>
      </p:sp>
      <p:sp>
        <p:nvSpPr>
          <p:cNvPr id="30" name="TextBox 41"/>
          <p:cNvSpPr txBox="1">
            <a:spLocks noChangeArrowheads="1"/>
          </p:cNvSpPr>
          <p:nvPr/>
        </p:nvSpPr>
        <p:spPr bwMode="auto">
          <a:xfrm>
            <a:off x="5562600" y="5791200"/>
            <a:ext cx="1066800" cy="461963"/>
          </a:xfrm>
          <a:prstGeom prst="rect">
            <a:avLst/>
          </a:prstGeom>
          <a:noFill/>
          <a:ln w="9525">
            <a:noFill/>
            <a:miter lim="800000"/>
            <a:headEnd/>
            <a:tailEnd/>
          </a:ln>
        </p:spPr>
        <p:txBody>
          <a:bodyPr>
            <a:spAutoFit/>
          </a:bodyPr>
          <a:lstStyle/>
          <a:p>
            <a:pPr>
              <a:defRPr/>
            </a:pPr>
            <a:r>
              <a:rPr lang="en-US" sz="1200" b="1" dirty="0">
                <a:latin typeface="+mj-lt"/>
                <a:ea typeface="+mn-ea"/>
              </a:rPr>
              <a:t>NP:.16</a:t>
            </a:r>
          </a:p>
          <a:p>
            <a:pPr>
              <a:defRPr/>
            </a:pPr>
            <a:r>
              <a:rPr lang="en-US" sz="1200" b="1" dirty="0">
                <a:latin typeface="+mj-lt"/>
                <a:ea typeface="+mn-ea"/>
              </a:rPr>
              <a:t>PropNoun:.8</a:t>
            </a:r>
          </a:p>
        </p:txBody>
      </p:sp>
      <p:sp>
        <p:nvSpPr>
          <p:cNvPr id="31" name="TextBox 30"/>
          <p:cNvSpPr txBox="1">
            <a:spLocks noChangeArrowheads="1"/>
          </p:cNvSpPr>
          <p:nvPr/>
        </p:nvSpPr>
        <p:spPr bwMode="auto">
          <a:xfrm>
            <a:off x="5562600" y="4953000"/>
            <a:ext cx="1079500" cy="461963"/>
          </a:xfrm>
          <a:prstGeom prst="rect">
            <a:avLst/>
          </a:prstGeom>
          <a:noFill/>
          <a:ln w="9525">
            <a:noFill/>
            <a:miter lim="800000"/>
            <a:headEnd/>
            <a:tailEnd/>
          </a:ln>
        </p:spPr>
        <p:txBody>
          <a:bodyPr wrap="none">
            <a:spAutoFit/>
          </a:bodyPr>
          <a:lstStyle/>
          <a:p>
            <a:pPr>
              <a:defRPr/>
            </a:pPr>
            <a:r>
              <a:rPr lang="en-US" sz="1200" b="1" dirty="0">
                <a:latin typeface="+mj-lt"/>
                <a:ea typeface="+mn-ea"/>
              </a:rPr>
              <a:t>PP:1.0*.2*.16</a:t>
            </a:r>
          </a:p>
          <a:p>
            <a:pPr>
              <a:defRPr/>
            </a:pPr>
            <a:r>
              <a:rPr lang="en-US" sz="1200" b="1" dirty="0">
                <a:latin typeface="+mj-lt"/>
                <a:ea typeface="+mn-ea"/>
              </a:rPr>
              <a:t>       =.032</a:t>
            </a:r>
          </a:p>
        </p:txBody>
      </p:sp>
      <p:sp>
        <p:nvSpPr>
          <p:cNvPr id="32" name="TextBox 31"/>
          <p:cNvSpPr txBox="1">
            <a:spLocks noChangeArrowheads="1"/>
          </p:cNvSpPr>
          <p:nvPr/>
        </p:nvSpPr>
        <p:spPr bwMode="auto">
          <a:xfrm>
            <a:off x="5638800" y="4038600"/>
            <a:ext cx="915988" cy="646113"/>
          </a:xfrm>
          <a:prstGeom prst="rect">
            <a:avLst/>
          </a:prstGeom>
          <a:noFill/>
          <a:ln w="9525">
            <a:noFill/>
            <a:miter lim="800000"/>
            <a:headEnd/>
            <a:tailEnd/>
          </a:ln>
        </p:spPr>
        <p:txBody>
          <a:bodyPr wrap="none">
            <a:spAutoFit/>
          </a:bodyPr>
          <a:lstStyle/>
          <a:p>
            <a:pPr>
              <a:defRPr/>
            </a:pPr>
            <a:r>
              <a:rPr lang="en-US" sz="1200" b="1" dirty="0">
                <a:latin typeface="+mj-lt"/>
                <a:ea typeface="+mn-ea"/>
              </a:rPr>
              <a:t>Nominal:</a:t>
            </a:r>
          </a:p>
          <a:p>
            <a:pPr>
              <a:defRPr/>
            </a:pPr>
            <a:r>
              <a:rPr lang="en-US" sz="1200" b="1" dirty="0">
                <a:latin typeface="+mj-lt"/>
                <a:ea typeface="+mn-ea"/>
              </a:rPr>
              <a:t>.5*.15*.032</a:t>
            </a:r>
          </a:p>
          <a:p>
            <a:pPr>
              <a:defRPr/>
            </a:pPr>
            <a:r>
              <a:rPr lang="en-US" sz="1200" b="1" dirty="0">
                <a:latin typeface="+mj-lt"/>
                <a:ea typeface="+mn-ea"/>
              </a:rPr>
              <a:t>=.0024</a:t>
            </a:r>
          </a:p>
        </p:txBody>
      </p:sp>
      <p:sp>
        <p:nvSpPr>
          <p:cNvPr id="33" name="TextBox 36"/>
          <p:cNvSpPr txBox="1">
            <a:spLocks noChangeArrowheads="1"/>
          </p:cNvSpPr>
          <p:nvPr/>
        </p:nvSpPr>
        <p:spPr bwMode="auto">
          <a:xfrm>
            <a:off x="5562600" y="2971800"/>
            <a:ext cx="9652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sz="1200" b="1">
              <a:latin typeface="Times New Roman" charset="0"/>
            </a:endParaRPr>
          </a:p>
          <a:p>
            <a:pPr eaLnBrk="1" hangingPunct="1"/>
            <a:r>
              <a:rPr lang="en-US" sz="1200" b="1">
                <a:latin typeface="Times New Roman" charset="0"/>
              </a:rPr>
              <a:t>NP:.6*.6*</a:t>
            </a:r>
          </a:p>
          <a:p>
            <a:pPr eaLnBrk="1" hangingPunct="1"/>
            <a:r>
              <a:rPr lang="en-US" sz="1200" b="1">
                <a:latin typeface="Times New Roman" charset="0"/>
              </a:rPr>
              <a:t>       .0024</a:t>
            </a:r>
          </a:p>
          <a:p>
            <a:pPr eaLnBrk="1" hangingPunct="1"/>
            <a:r>
              <a:rPr lang="en-US" sz="1200" b="1">
                <a:latin typeface="Times New Roman" charset="0"/>
              </a:rPr>
              <a:t>     =.000864</a:t>
            </a:r>
          </a:p>
        </p:txBody>
      </p:sp>
      <p:sp>
        <p:nvSpPr>
          <p:cNvPr id="34" name="TextBox 40"/>
          <p:cNvSpPr txBox="1">
            <a:spLocks noChangeArrowheads="1"/>
          </p:cNvSpPr>
          <p:nvPr/>
        </p:nvSpPr>
        <p:spPr bwMode="auto">
          <a:xfrm>
            <a:off x="5562600" y="2743200"/>
            <a:ext cx="10953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dirty="0">
                <a:latin typeface="Times New Roman" charset="0"/>
              </a:rPr>
              <a:t>S:.0000216</a:t>
            </a:r>
          </a:p>
        </p:txBody>
      </p:sp>
      <p:sp>
        <p:nvSpPr>
          <p:cNvPr id="35" name="TextBox 41"/>
          <p:cNvSpPr txBox="1">
            <a:spLocks noChangeArrowheads="1"/>
          </p:cNvSpPr>
          <p:nvPr/>
        </p:nvSpPr>
        <p:spPr bwMode="auto">
          <a:xfrm>
            <a:off x="5562600" y="2362200"/>
            <a:ext cx="10953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dirty="0">
                <a:latin typeface="Times New Roman" charset="0"/>
              </a:rPr>
              <a:t>S</a:t>
            </a:r>
            <a:r>
              <a:rPr lang="en-US" sz="1200" b="1" dirty="0" smtClean="0">
                <a:latin typeface="Times New Roman" charset="0"/>
              </a:rPr>
              <a:t>:.</a:t>
            </a:r>
            <a:r>
              <a:rPr lang="en-US" sz="1200" b="1" dirty="0">
                <a:latin typeface="Times New Roman" charset="0"/>
              </a:rPr>
              <a:t>00001296</a:t>
            </a:r>
          </a:p>
        </p:txBody>
      </p:sp>
      <p:sp>
        <p:nvSpPr>
          <p:cNvPr id="37" name="TextBox 5"/>
          <p:cNvSpPr txBox="1">
            <a:spLocks noChangeArrowheads="1"/>
          </p:cNvSpPr>
          <p:nvPr/>
        </p:nvSpPr>
        <p:spPr bwMode="auto">
          <a:xfrm>
            <a:off x="1676400" y="1660525"/>
            <a:ext cx="513168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charset="0"/>
                <a:ea typeface="ＭＳ Ｐゴシック" charset="0"/>
              </a:defRPr>
            </a:lvl1pPr>
            <a:lvl2pPr marL="742950" indent="-285750" eaLnBrk="0" hangingPunct="0">
              <a:defRPr sz="2000" b="1">
                <a:solidFill>
                  <a:schemeClr val="tx1"/>
                </a:solidFill>
                <a:latin typeface="Times New Roman" charset="0"/>
                <a:ea typeface="ＭＳ Ｐゴシック" charset="0"/>
              </a:defRPr>
            </a:lvl2pPr>
            <a:lvl3pPr marL="1143000" indent="-228600" eaLnBrk="0" hangingPunct="0">
              <a:defRPr sz="2000" b="1">
                <a:solidFill>
                  <a:schemeClr val="tx1"/>
                </a:solidFill>
                <a:latin typeface="Times New Roman" charset="0"/>
                <a:ea typeface="ＭＳ Ｐゴシック" charset="0"/>
              </a:defRPr>
            </a:lvl3pPr>
            <a:lvl4pPr marL="1600200" indent="-228600" eaLnBrk="0" hangingPunct="0">
              <a:defRPr sz="2000" b="1">
                <a:solidFill>
                  <a:schemeClr val="tx1"/>
                </a:solidFill>
                <a:latin typeface="Times New Roman" charset="0"/>
                <a:ea typeface="ＭＳ Ｐゴシック" charset="0"/>
              </a:defRPr>
            </a:lvl4pPr>
            <a:lvl5pPr marL="2057400" indent="-228600" eaLnBrk="0" hangingPunct="0">
              <a:defRPr sz="20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b="1">
                <a:solidFill>
                  <a:schemeClr val="tx1"/>
                </a:solidFill>
                <a:latin typeface="Times New Roman" charset="0"/>
                <a:ea typeface="ＭＳ Ｐゴシック" charset="0"/>
              </a:defRPr>
            </a:lvl9pPr>
          </a:lstStyle>
          <a:p>
            <a:pPr eaLnBrk="1" hangingPunct="1"/>
            <a:r>
              <a:rPr lang="en-US" b="0" dirty="0">
                <a:latin typeface="Arial"/>
                <a:cs typeface="Arial"/>
              </a:rPr>
              <a:t>  Book       the        flight    through  Houston</a:t>
            </a:r>
          </a:p>
        </p:txBody>
      </p:sp>
      <p:grpSp>
        <p:nvGrpSpPr>
          <p:cNvPr id="43" name="Group 42"/>
          <p:cNvGrpSpPr/>
          <p:nvPr/>
        </p:nvGrpSpPr>
        <p:grpSpPr>
          <a:xfrm>
            <a:off x="5638800" y="1981200"/>
            <a:ext cx="1323975" cy="1066800"/>
            <a:chOff x="5638800" y="1981200"/>
            <a:chExt cx="1323975" cy="1066800"/>
          </a:xfrm>
        </p:grpSpPr>
        <p:sp>
          <p:nvSpPr>
            <p:cNvPr id="41" name="Cube 40"/>
            <p:cNvSpPr/>
            <p:nvPr/>
          </p:nvSpPr>
          <p:spPr>
            <a:xfrm rot="10800000">
              <a:off x="5638800" y="1981200"/>
              <a:ext cx="1219200" cy="1066800"/>
            </a:xfrm>
            <a:prstGeom prst="cube">
              <a:avLst>
                <a:gd name="adj" fmla="val 23810"/>
              </a:avLst>
            </a:prstGeom>
            <a:solidFill>
              <a:srgbClr val="FFFFFF">
                <a:alpha val="6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2" name="Group 41"/>
            <p:cNvGrpSpPr/>
            <p:nvPr/>
          </p:nvGrpSpPr>
          <p:grpSpPr>
            <a:xfrm>
              <a:off x="5867400" y="1981200"/>
              <a:ext cx="1095375" cy="842962"/>
              <a:chOff x="6858000" y="1981200"/>
              <a:chExt cx="1095375" cy="842962"/>
            </a:xfrm>
          </p:grpSpPr>
          <p:sp>
            <p:nvSpPr>
              <p:cNvPr id="38" name="Rectangle 15"/>
              <p:cNvSpPr>
                <a:spLocks noChangeArrowheads="1"/>
              </p:cNvSpPr>
              <p:nvPr/>
            </p:nvSpPr>
            <p:spPr bwMode="auto">
              <a:xfrm>
                <a:off x="6886575" y="1981200"/>
                <a:ext cx="962025" cy="842962"/>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spAutoFit/>
              </a:bodyPr>
              <a:lstStyle/>
              <a:p>
                <a:endParaRPr lang="en-US" sz="2000" b="1">
                  <a:latin typeface="Times New Roman" charset="0"/>
                </a:endParaRPr>
              </a:p>
            </p:txBody>
          </p:sp>
          <p:sp>
            <p:nvSpPr>
              <p:cNvPr id="40" name="TextBox 40"/>
              <p:cNvSpPr txBox="1">
                <a:spLocks noChangeArrowheads="1"/>
              </p:cNvSpPr>
              <p:nvPr/>
            </p:nvSpPr>
            <p:spPr bwMode="auto">
              <a:xfrm>
                <a:off x="6858000" y="2096869"/>
                <a:ext cx="109537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b="1" dirty="0" smtClean="0">
                    <a:latin typeface="Times New Roman" charset="0"/>
                  </a:rPr>
                  <a:t>S</a:t>
                </a:r>
                <a:r>
                  <a:rPr lang="en-US" sz="1200" b="1" dirty="0">
                    <a:latin typeface="Times New Roman" charset="0"/>
                  </a:rPr>
                  <a:t>:.00001296</a:t>
                </a:r>
              </a:p>
              <a:p>
                <a:pPr eaLnBrk="1" hangingPunct="1"/>
                <a:r>
                  <a:rPr lang="en-US" sz="1200" b="1" dirty="0" smtClean="0">
                    <a:latin typeface="Times New Roman" charset="0"/>
                  </a:rPr>
                  <a:t>   +</a:t>
                </a:r>
                <a:r>
                  <a:rPr lang="en-US" sz="1200" b="1" dirty="0">
                    <a:latin typeface="Times New Roman" charset="0"/>
                  </a:rPr>
                  <a:t>.0000216</a:t>
                </a:r>
              </a:p>
              <a:p>
                <a:pPr eaLnBrk="1" hangingPunct="1"/>
                <a:r>
                  <a:rPr lang="en-US" sz="1200" b="1" dirty="0">
                    <a:latin typeface="Times New Roman" charset="0"/>
                  </a:rPr>
                  <a:t>   =.00003456</a:t>
                </a:r>
              </a:p>
            </p:txBody>
          </p:sp>
        </p:grpSp>
      </p:grpSp>
      <p:sp>
        <p:nvSpPr>
          <p:cNvPr id="44" name="TextBox 43"/>
          <p:cNvSpPr txBox="1"/>
          <p:nvPr/>
        </p:nvSpPr>
        <p:spPr>
          <a:xfrm>
            <a:off x="6546850" y="3095625"/>
            <a:ext cx="2657475" cy="1323975"/>
          </a:xfrm>
          <a:prstGeom prst="rect">
            <a:avLst/>
          </a:prstGeom>
          <a:noFill/>
        </p:spPr>
        <p:txBody>
          <a:bodyPr wrap="none">
            <a:spAutoFit/>
          </a:bodyPr>
          <a:lstStyle/>
          <a:p>
            <a:pPr>
              <a:defRPr/>
            </a:pPr>
            <a:r>
              <a:rPr lang="en-US" sz="2000" dirty="0">
                <a:latin typeface="+mj-lt"/>
                <a:ea typeface="+mn-ea"/>
              </a:rPr>
              <a:t>Sum probabilities</a:t>
            </a:r>
          </a:p>
          <a:p>
            <a:pPr>
              <a:defRPr/>
            </a:pPr>
            <a:r>
              <a:rPr lang="en-US" sz="2000" dirty="0">
                <a:latin typeface="+mj-lt"/>
                <a:ea typeface="+mn-ea"/>
              </a:rPr>
              <a:t>of multiple derivations</a:t>
            </a:r>
          </a:p>
          <a:p>
            <a:pPr>
              <a:defRPr/>
            </a:pPr>
            <a:r>
              <a:rPr lang="en-US" sz="2000" dirty="0">
                <a:latin typeface="+mj-lt"/>
                <a:ea typeface="+mn-ea"/>
              </a:rPr>
              <a:t>of each constituent in</a:t>
            </a:r>
          </a:p>
          <a:p>
            <a:pPr>
              <a:defRPr/>
            </a:pPr>
            <a:r>
              <a:rPr lang="en-US" sz="2000" dirty="0">
                <a:latin typeface="+mj-lt"/>
                <a:ea typeface="+mn-ea"/>
              </a:rPr>
              <a:t>each cell.</a:t>
            </a:r>
          </a:p>
        </p:txBody>
      </p:sp>
      <p:sp>
        <p:nvSpPr>
          <p:cNvPr id="45"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46"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66301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sz="4000" dirty="0" smtClean="0"/>
              <a:t>PCFG: Supervised training</a:t>
            </a:r>
            <a:endParaRPr lang="en-US" sz="4000" dirty="0"/>
          </a:p>
        </p:txBody>
      </p:sp>
      <p:sp>
        <p:nvSpPr>
          <p:cNvPr id="4" name="Content Placeholder 3"/>
          <p:cNvSpPr>
            <a:spLocks noGrp="1"/>
          </p:cNvSpPr>
          <p:nvPr>
            <p:ph idx="1"/>
          </p:nvPr>
        </p:nvSpPr>
        <p:spPr/>
        <p:txBody>
          <a:bodyPr/>
          <a:lstStyle/>
          <a:p>
            <a:r>
              <a:rPr lang="en-US" sz="2200" dirty="0"/>
              <a:t>If parse trees are provided for training sentences, a grammar and its parameters </a:t>
            </a:r>
            <a:r>
              <a:rPr lang="en-US" sz="2200" dirty="0" smtClean="0"/>
              <a:t>can </a:t>
            </a:r>
            <a:r>
              <a:rPr lang="en-US" sz="2200" dirty="0"/>
              <a:t>all be estimated directly from counts accumulated from the </a:t>
            </a:r>
            <a:r>
              <a:rPr lang="en-US" sz="2200" b="1" dirty="0"/>
              <a:t>tree-bank </a:t>
            </a:r>
            <a:r>
              <a:rPr lang="en-US" sz="2200" dirty="0"/>
              <a:t>(with appropriate smoothing).</a:t>
            </a:r>
          </a:p>
          <a:p>
            <a:endParaRPr lang="en-US" sz="2200" dirty="0"/>
          </a:p>
        </p:txBody>
      </p:sp>
      <p:sp>
        <p:nvSpPr>
          <p:cNvPr id="5" name="Text Box 4"/>
          <p:cNvSpPr txBox="1">
            <a:spLocks noChangeArrowheads="1"/>
          </p:cNvSpPr>
          <p:nvPr/>
        </p:nvSpPr>
        <p:spPr bwMode="auto">
          <a:xfrm>
            <a:off x="1260475" y="5195887"/>
            <a:ext cx="269875" cy="925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lnSpc>
                <a:spcPct val="65000"/>
              </a:lnSpc>
            </a:pPr>
            <a:r>
              <a:rPr lang="en-US" sz="2800" b="1">
                <a:solidFill>
                  <a:srgbClr val="000000"/>
                </a:solidFill>
                <a:latin typeface="Times New Roman" charset="0"/>
              </a:rPr>
              <a:t>.</a:t>
            </a:r>
          </a:p>
          <a:p>
            <a:pPr eaLnBrk="1" hangingPunct="1">
              <a:lnSpc>
                <a:spcPct val="65000"/>
              </a:lnSpc>
            </a:pPr>
            <a:r>
              <a:rPr lang="en-US" sz="2800" b="1">
                <a:solidFill>
                  <a:srgbClr val="000000"/>
                </a:solidFill>
                <a:latin typeface="Times New Roman" charset="0"/>
              </a:rPr>
              <a:t>.</a:t>
            </a:r>
          </a:p>
          <a:p>
            <a:pPr eaLnBrk="1" hangingPunct="1">
              <a:lnSpc>
                <a:spcPct val="65000"/>
              </a:lnSpc>
            </a:pPr>
            <a:r>
              <a:rPr lang="en-US" sz="2800" b="1">
                <a:solidFill>
                  <a:srgbClr val="000000"/>
                </a:solidFill>
                <a:latin typeface="Times New Roman" charset="0"/>
              </a:rPr>
              <a:t>.</a:t>
            </a:r>
          </a:p>
        </p:txBody>
      </p:sp>
      <p:sp>
        <p:nvSpPr>
          <p:cNvPr id="6" name="Rectangle 5"/>
          <p:cNvSpPr>
            <a:spLocks noChangeArrowheads="1"/>
          </p:cNvSpPr>
          <p:nvPr/>
        </p:nvSpPr>
        <p:spPr bwMode="auto">
          <a:xfrm>
            <a:off x="554038" y="2979737"/>
            <a:ext cx="2255837" cy="32194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90000" tIns="46800" rIns="90000" bIns="46800" anchor="ctr">
            <a:spAutoFit/>
          </a:bodyPr>
          <a:lstStyle/>
          <a:p>
            <a:endParaRPr lang="en-US" sz="2000" b="1">
              <a:solidFill>
                <a:srgbClr val="000000"/>
              </a:solidFill>
              <a:latin typeface="Times New Roman" charset="0"/>
            </a:endParaRPr>
          </a:p>
        </p:txBody>
      </p:sp>
      <p:sp>
        <p:nvSpPr>
          <p:cNvPr id="7" name="Text Box 6"/>
          <p:cNvSpPr txBox="1">
            <a:spLocks noChangeArrowheads="1"/>
          </p:cNvSpPr>
          <p:nvPr/>
        </p:nvSpPr>
        <p:spPr bwMode="auto">
          <a:xfrm>
            <a:off x="1090613" y="2590800"/>
            <a:ext cx="1361568" cy="402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000" dirty="0">
                <a:solidFill>
                  <a:srgbClr val="000000"/>
                </a:solidFill>
                <a:latin typeface="Arial"/>
                <a:cs typeface="Arial"/>
              </a:rPr>
              <a:t>Tree Bank</a:t>
            </a:r>
          </a:p>
        </p:txBody>
      </p:sp>
      <p:grpSp>
        <p:nvGrpSpPr>
          <p:cNvPr id="8" name="Group 7"/>
          <p:cNvGrpSpPr>
            <a:grpSpLocks/>
          </p:cNvGrpSpPr>
          <p:nvPr/>
        </p:nvGrpSpPr>
        <p:grpSpPr bwMode="auto">
          <a:xfrm>
            <a:off x="2819400" y="3978277"/>
            <a:ext cx="2878138" cy="1303338"/>
            <a:chOff x="1697" y="1859"/>
            <a:chExt cx="1813" cy="821"/>
          </a:xfrm>
        </p:grpSpPr>
        <p:sp>
          <p:nvSpPr>
            <p:cNvPr id="9" name="Rectangle 8"/>
            <p:cNvSpPr>
              <a:spLocks noChangeArrowheads="1"/>
            </p:cNvSpPr>
            <p:nvPr/>
          </p:nvSpPr>
          <p:spPr bwMode="auto">
            <a:xfrm>
              <a:off x="2296" y="1859"/>
              <a:ext cx="1214" cy="821"/>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0000" tIns="46800" rIns="90000" bIns="46800" anchor="ctr">
              <a:spAutoFit/>
            </a:bodyPr>
            <a:lstStyle/>
            <a:p>
              <a:endParaRPr lang="en-US" sz="2000" b="1" dirty="0">
                <a:solidFill>
                  <a:srgbClr val="000000"/>
                </a:solidFill>
                <a:latin typeface="Times New Roman" charset="0"/>
              </a:endParaRPr>
            </a:p>
          </p:txBody>
        </p:sp>
        <p:sp>
          <p:nvSpPr>
            <p:cNvPr id="10" name="Text Box 9"/>
            <p:cNvSpPr txBox="1">
              <a:spLocks noChangeArrowheads="1"/>
            </p:cNvSpPr>
            <p:nvPr/>
          </p:nvSpPr>
          <p:spPr bwMode="auto">
            <a:xfrm>
              <a:off x="2414" y="1867"/>
              <a:ext cx="1084" cy="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400" dirty="0">
                  <a:solidFill>
                    <a:srgbClr val="000000"/>
                  </a:solidFill>
                  <a:latin typeface="Arial"/>
                  <a:cs typeface="Arial"/>
                </a:rPr>
                <a:t>Supervised</a:t>
              </a:r>
            </a:p>
            <a:p>
              <a:pPr eaLnBrk="1" hangingPunct="1"/>
              <a:r>
                <a:rPr lang="en-US" sz="2400" dirty="0">
                  <a:solidFill>
                    <a:srgbClr val="000000"/>
                  </a:solidFill>
                  <a:latin typeface="Arial"/>
                  <a:cs typeface="Arial"/>
                </a:rPr>
                <a:t>PCFG</a:t>
              </a:r>
            </a:p>
            <a:p>
              <a:pPr eaLnBrk="1" hangingPunct="1"/>
              <a:r>
                <a:rPr lang="en-US" sz="2400" dirty="0">
                  <a:solidFill>
                    <a:srgbClr val="000000"/>
                  </a:solidFill>
                  <a:latin typeface="Arial"/>
                  <a:cs typeface="Arial"/>
                </a:rPr>
                <a:t>Training</a:t>
              </a:r>
            </a:p>
          </p:txBody>
        </p:sp>
        <p:sp>
          <p:nvSpPr>
            <p:cNvPr id="11" name="AutoShape 10"/>
            <p:cNvSpPr>
              <a:spLocks noChangeArrowheads="1"/>
            </p:cNvSpPr>
            <p:nvPr/>
          </p:nvSpPr>
          <p:spPr bwMode="auto">
            <a:xfrm>
              <a:off x="1697" y="2204"/>
              <a:ext cx="607" cy="138"/>
            </a:xfrm>
            <a:prstGeom prst="rightArrow">
              <a:avLst>
                <a:gd name="adj1" fmla="val 50000"/>
                <a:gd name="adj2" fmla="val 109964"/>
              </a:avLst>
            </a:prstGeom>
            <a:solidFill>
              <a:schemeClr val="accent1"/>
            </a:solidFill>
            <a:ln w="12700">
              <a:solidFill>
                <a:schemeClr val="tx1"/>
              </a:solidFill>
              <a:miter lim="800000"/>
              <a:headEnd/>
              <a:tailEnd/>
            </a:ln>
          </p:spPr>
          <p:txBody>
            <a:bodyPr wrap="none" lIns="90000" tIns="46800" rIns="90000" bIns="46800" anchor="ctr">
              <a:spAutoFit/>
            </a:bodyPr>
            <a:lstStyle/>
            <a:p>
              <a:endParaRPr lang="en-US" sz="2000" b="1">
                <a:solidFill>
                  <a:srgbClr val="000000"/>
                </a:solidFill>
                <a:latin typeface="Times New Roman" charset="0"/>
              </a:endParaRPr>
            </a:p>
          </p:txBody>
        </p:sp>
      </p:grpSp>
      <p:grpSp>
        <p:nvGrpSpPr>
          <p:cNvPr id="12" name="Group 11"/>
          <p:cNvGrpSpPr>
            <a:grpSpLocks/>
          </p:cNvGrpSpPr>
          <p:nvPr/>
        </p:nvGrpSpPr>
        <p:grpSpPr bwMode="auto">
          <a:xfrm>
            <a:off x="5715000" y="3370262"/>
            <a:ext cx="2640013" cy="2630488"/>
            <a:chOff x="3521" y="1476"/>
            <a:chExt cx="1663" cy="1657"/>
          </a:xfrm>
        </p:grpSpPr>
        <p:grpSp>
          <p:nvGrpSpPr>
            <p:cNvPr id="13" name="Group 12"/>
            <p:cNvGrpSpPr>
              <a:grpSpLocks/>
            </p:cNvGrpSpPr>
            <p:nvPr/>
          </p:nvGrpSpPr>
          <p:grpSpPr bwMode="auto">
            <a:xfrm>
              <a:off x="4109" y="1476"/>
              <a:ext cx="1075" cy="1657"/>
              <a:chOff x="922" y="2666"/>
              <a:chExt cx="1075" cy="1657"/>
            </a:xfrm>
          </p:grpSpPr>
          <p:grpSp>
            <p:nvGrpSpPr>
              <p:cNvPr id="15" name="Group 13"/>
              <p:cNvGrpSpPr>
                <a:grpSpLocks/>
              </p:cNvGrpSpPr>
              <p:nvPr/>
            </p:nvGrpSpPr>
            <p:grpSpPr bwMode="auto">
              <a:xfrm>
                <a:off x="922" y="2666"/>
                <a:ext cx="1075" cy="1424"/>
                <a:chOff x="929" y="2743"/>
                <a:chExt cx="1075" cy="1424"/>
              </a:xfrm>
            </p:grpSpPr>
            <p:grpSp>
              <p:nvGrpSpPr>
                <p:cNvPr id="17" name="Group 14"/>
                <p:cNvGrpSpPr>
                  <a:grpSpLocks/>
                </p:cNvGrpSpPr>
                <p:nvPr/>
              </p:nvGrpSpPr>
              <p:grpSpPr bwMode="auto">
                <a:xfrm>
                  <a:off x="935" y="2743"/>
                  <a:ext cx="1047" cy="1424"/>
                  <a:chOff x="712" y="2636"/>
                  <a:chExt cx="1047" cy="1424"/>
                </a:xfrm>
              </p:grpSpPr>
              <p:sp>
                <p:nvSpPr>
                  <p:cNvPr id="19" name="Text Box 15"/>
                  <p:cNvSpPr txBox="1">
                    <a:spLocks noChangeArrowheads="1"/>
                  </p:cNvSpPr>
                  <p:nvPr/>
                </p:nvSpPr>
                <p:spPr bwMode="auto">
                  <a:xfrm>
                    <a:off x="712" y="2636"/>
                    <a:ext cx="873" cy="14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400" dirty="0">
                        <a:solidFill>
                          <a:srgbClr val="000000"/>
                        </a:solidFill>
                        <a:latin typeface="Arial"/>
                        <a:cs typeface="Arial"/>
                      </a:rPr>
                      <a:t>S →</a:t>
                    </a:r>
                    <a:r>
                      <a:rPr lang="en-US" sz="1000" dirty="0">
                        <a:solidFill>
                          <a:srgbClr val="000000"/>
                        </a:solidFill>
                        <a:latin typeface="Arial"/>
                        <a:cs typeface="Arial"/>
                      </a:rPr>
                      <a:t> </a:t>
                    </a:r>
                    <a:r>
                      <a:rPr lang="en-US" sz="1400" dirty="0">
                        <a:solidFill>
                          <a:srgbClr val="000000"/>
                        </a:solidFill>
                        <a:latin typeface="Arial"/>
                        <a:cs typeface="Arial"/>
                      </a:rPr>
                      <a:t>NP VP</a:t>
                    </a:r>
                  </a:p>
                  <a:p>
                    <a:pPr eaLnBrk="1" hangingPunct="1"/>
                    <a:r>
                      <a:rPr lang="en-US" sz="1400" dirty="0">
                        <a:solidFill>
                          <a:srgbClr val="000000"/>
                        </a:solidFill>
                        <a:latin typeface="Arial"/>
                        <a:cs typeface="Arial"/>
                      </a:rPr>
                      <a:t>S → VP</a:t>
                    </a:r>
                  </a:p>
                  <a:p>
                    <a:pPr eaLnBrk="1" hangingPunct="1"/>
                    <a:r>
                      <a:rPr lang="en-US" sz="1400" dirty="0">
                        <a:solidFill>
                          <a:srgbClr val="000000"/>
                        </a:solidFill>
                        <a:latin typeface="Arial"/>
                        <a:cs typeface="Arial"/>
                      </a:rPr>
                      <a:t>NP → </a:t>
                    </a:r>
                    <a:r>
                      <a:rPr lang="en-US" sz="1400" dirty="0" err="1">
                        <a:solidFill>
                          <a:srgbClr val="000000"/>
                        </a:solidFill>
                        <a:latin typeface="Arial"/>
                        <a:cs typeface="Arial"/>
                      </a:rPr>
                      <a:t>Det</a:t>
                    </a:r>
                    <a:r>
                      <a:rPr lang="en-US" sz="1400" dirty="0">
                        <a:solidFill>
                          <a:srgbClr val="000000"/>
                        </a:solidFill>
                        <a:latin typeface="Arial"/>
                        <a:cs typeface="Arial"/>
                      </a:rPr>
                      <a:t> A N</a:t>
                    </a:r>
                  </a:p>
                  <a:p>
                    <a:pPr eaLnBrk="1" hangingPunct="1"/>
                    <a:r>
                      <a:rPr lang="en-US" sz="1400" dirty="0">
                        <a:solidFill>
                          <a:srgbClr val="000000"/>
                        </a:solidFill>
                        <a:latin typeface="Arial"/>
                        <a:cs typeface="Arial"/>
                      </a:rPr>
                      <a:t>NP → NP PP</a:t>
                    </a:r>
                  </a:p>
                  <a:p>
                    <a:pPr eaLnBrk="1" hangingPunct="1"/>
                    <a:r>
                      <a:rPr lang="en-US" sz="1400" dirty="0">
                        <a:solidFill>
                          <a:srgbClr val="000000"/>
                        </a:solidFill>
                        <a:latin typeface="Arial"/>
                        <a:cs typeface="Arial"/>
                      </a:rPr>
                      <a:t>NP → </a:t>
                    </a:r>
                    <a:r>
                      <a:rPr lang="en-US" sz="1400" dirty="0" err="1">
                        <a:solidFill>
                          <a:srgbClr val="000000"/>
                        </a:solidFill>
                        <a:latin typeface="Arial"/>
                        <a:cs typeface="Arial"/>
                      </a:rPr>
                      <a:t>PropN</a:t>
                    </a:r>
                    <a:endParaRPr lang="en-US" sz="1400" dirty="0">
                      <a:solidFill>
                        <a:srgbClr val="000000"/>
                      </a:solidFill>
                      <a:latin typeface="Arial"/>
                      <a:cs typeface="Arial"/>
                    </a:endParaRPr>
                  </a:p>
                  <a:p>
                    <a:pPr eaLnBrk="1" hangingPunct="1"/>
                    <a:r>
                      <a:rPr lang="pt-BR" sz="1400" dirty="0">
                        <a:solidFill>
                          <a:srgbClr val="000000"/>
                        </a:solidFill>
                        <a:latin typeface="Arial"/>
                        <a:cs typeface="Arial"/>
                      </a:rPr>
                      <a:t>A → </a:t>
                    </a:r>
                    <a:r>
                      <a:rPr lang="pt-BR" sz="1400" dirty="0" err="1">
                        <a:solidFill>
                          <a:srgbClr val="000000"/>
                        </a:solidFill>
                        <a:latin typeface="Arial"/>
                        <a:cs typeface="Arial"/>
                      </a:rPr>
                      <a:t>ε</a:t>
                    </a:r>
                    <a:endParaRPr lang="pt-BR" sz="1400" dirty="0">
                      <a:solidFill>
                        <a:srgbClr val="000000"/>
                      </a:solidFill>
                      <a:latin typeface="Arial"/>
                      <a:cs typeface="Arial"/>
                    </a:endParaRPr>
                  </a:p>
                  <a:p>
                    <a:pPr eaLnBrk="1" hangingPunct="1"/>
                    <a:r>
                      <a:rPr lang="pt-BR" sz="1400" dirty="0">
                        <a:solidFill>
                          <a:srgbClr val="000000"/>
                        </a:solidFill>
                        <a:latin typeface="Arial"/>
                        <a:cs typeface="Arial"/>
                      </a:rPr>
                      <a:t>A → </a:t>
                    </a:r>
                    <a:r>
                      <a:rPr lang="pt-BR" sz="1400" dirty="0" err="1">
                        <a:solidFill>
                          <a:srgbClr val="000000"/>
                        </a:solidFill>
                        <a:latin typeface="Arial"/>
                        <a:cs typeface="Arial"/>
                      </a:rPr>
                      <a:t>Adj</a:t>
                    </a:r>
                    <a:r>
                      <a:rPr lang="pt-BR" sz="1400" dirty="0">
                        <a:solidFill>
                          <a:srgbClr val="000000"/>
                        </a:solidFill>
                        <a:latin typeface="Arial"/>
                        <a:cs typeface="Arial"/>
                      </a:rPr>
                      <a:t> A</a:t>
                    </a:r>
                    <a:endParaRPr lang="en-US" sz="1400" dirty="0">
                      <a:solidFill>
                        <a:srgbClr val="000000"/>
                      </a:solidFill>
                      <a:latin typeface="Arial"/>
                      <a:cs typeface="Arial"/>
                    </a:endParaRPr>
                  </a:p>
                  <a:p>
                    <a:pPr eaLnBrk="1" hangingPunct="1"/>
                    <a:r>
                      <a:rPr lang="en-US" sz="1400" dirty="0">
                        <a:solidFill>
                          <a:srgbClr val="000000"/>
                        </a:solidFill>
                        <a:latin typeface="Arial"/>
                        <a:cs typeface="Arial"/>
                      </a:rPr>
                      <a:t>PP → Prep NP</a:t>
                    </a:r>
                  </a:p>
                  <a:p>
                    <a:pPr eaLnBrk="1" hangingPunct="1"/>
                    <a:r>
                      <a:rPr lang="en-US" sz="1400" dirty="0">
                        <a:solidFill>
                          <a:srgbClr val="000000"/>
                        </a:solidFill>
                        <a:latin typeface="Arial"/>
                        <a:cs typeface="Arial"/>
                      </a:rPr>
                      <a:t>VP → V NP</a:t>
                    </a:r>
                  </a:p>
                  <a:p>
                    <a:pPr eaLnBrk="1" hangingPunct="1"/>
                    <a:r>
                      <a:rPr lang="en-US" sz="1400" dirty="0">
                        <a:solidFill>
                          <a:srgbClr val="000000"/>
                        </a:solidFill>
                        <a:latin typeface="Arial"/>
                        <a:cs typeface="Arial"/>
                      </a:rPr>
                      <a:t>VP → VP PP</a:t>
                    </a:r>
                  </a:p>
                </p:txBody>
              </p:sp>
              <p:sp>
                <p:nvSpPr>
                  <p:cNvPr id="20" name="Text Box 16"/>
                  <p:cNvSpPr txBox="1">
                    <a:spLocks noChangeArrowheads="1"/>
                  </p:cNvSpPr>
                  <p:nvPr/>
                </p:nvSpPr>
                <p:spPr bwMode="auto">
                  <a:xfrm>
                    <a:off x="1487" y="2643"/>
                    <a:ext cx="272" cy="14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400" dirty="0">
                        <a:solidFill>
                          <a:srgbClr val="000000"/>
                        </a:solidFill>
                        <a:latin typeface="Arial"/>
                        <a:cs typeface="Arial"/>
                      </a:rPr>
                      <a:t>0.9</a:t>
                    </a:r>
                  </a:p>
                  <a:p>
                    <a:pPr eaLnBrk="1" hangingPunct="1"/>
                    <a:r>
                      <a:rPr lang="en-US" sz="1400" dirty="0">
                        <a:solidFill>
                          <a:srgbClr val="000000"/>
                        </a:solidFill>
                        <a:latin typeface="Arial"/>
                        <a:cs typeface="Arial"/>
                      </a:rPr>
                      <a:t>0.1</a:t>
                    </a:r>
                  </a:p>
                  <a:p>
                    <a:pPr eaLnBrk="1" hangingPunct="1"/>
                    <a:r>
                      <a:rPr lang="en-US" sz="1400" dirty="0">
                        <a:solidFill>
                          <a:srgbClr val="000000"/>
                        </a:solidFill>
                        <a:latin typeface="Arial"/>
                        <a:cs typeface="Arial"/>
                      </a:rPr>
                      <a:t>0.5</a:t>
                    </a:r>
                  </a:p>
                  <a:p>
                    <a:pPr eaLnBrk="1" hangingPunct="1"/>
                    <a:r>
                      <a:rPr lang="en-US" sz="1400" dirty="0">
                        <a:solidFill>
                          <a:srgbClr val="000000"/>
                        </a:solidFill>
                        <a:latin typeface="Arial"/>
                        <a:cs typeface="Arial"/>
                      </a:rPr>
                      <a:t>0.3</a:t>
                    </a:r>
                  </a:p>
                  <a:p>
                    <a:pPr eaLnBrk="1" hangingPunct="1"/>
                    <a:r>
                      <a:rPr lang="en-US" sz="1400" dirty="0">
                        <a:solidFill>
                          <a:srgbClr val="000000"/>
                        </a:solidFill>
                        <a:latin typeface="Arial"/>
                        <a:cs typeface="Arial"/>
                      </a:rPr>
                      <a:t>0.2</a:t>
                    </a:r>
                  </a:p>
                  <a:p>
                    <a:pPr eaLnBrk="1" hangingPunct="1"/>
                    <a:r>
                      <a:rPr lang="en-US" sz="1400" dirty="0">
                        <a:solidFill>
                          <a:srgbClr val="000000"/>
                        </a:solidFill>
                        <a:latin typeface="Arial"/>
                        <a:cs typeface="Arial"/>
                      </a:rPr>
                      <a:t>0.6</a:t>
                    </a:r>
                  </a:p>
                  <a:p>
                    <a:pPr eaLnBrk="1" hangingPunct="1"/>
                    <a:r>
                      <a:rPr lang="en-US" sz="1400" dirty="0">
                        <a:solidFill>
                          <a:srgbClr val="000000"/>
                        </a:solidFill>
                        <a:latin typeface="Arial"/>
                        <a:cs typeface="Arial"/>
                      </a:rPr>
                      <a:t>0.4</a:t>
                    </a:r>
                  </a:p>
                  <a:p>
                    <a:pPr eaLnBrk="1" hangingPunct="1"/>
                    <a:r>
                      <a:rPr lang="en-US" sz="1400" dirty="0">
                        <a:solidFill>
                          <a:srgbClr val="000000"/>
                        </a:solidFill>
                        <a:latin typeface="Arial"/>
                        <a:cs typeface="Arial"/>
                      </a:rPr>
                      <a:t>1.0</a:t>
                    </a:r>
                  </a:p>
                  <a:p>
                    <a:pPr eaLnBrk="1" hangingPunct="1"/>
                    <a:r>
                      <a:rPr lang="en-US" sz="1400" dirty="0">
                        <a:solidFill>
                          <a:srgbClr val="000000"/>
                        </a:solidFill>
                        <a:latin typeface="Arial"/>
                        <a:cs typeface="Arial"/>
                      </a:rPr>
                      <a:t>0.7</a:t>
                    </a:r>
                  </a:p>
                  <a:p>
                    <a:pPr eaLnBrk="1" hangingPunct="1"/>
                    <a:r>
                      <a:rPr lang="en-US" sz="1400" dirty="0">
                        <a:solidFill>
                          <a:srgbClr val="000000"/>
                        </a:solidFill>
                        <a:latin typeface="Arial"/>
                        <a:cs typeface="Arial"/>
                      </a:rPr>
                      <a:t>0.3</a:t>
                    </a:r>
                    <a:endParaRPr lang="en-US" sz="1200" dirty="0">
                      <a:solidFill>
                        <a:srgbClr val="000000"/>
                      </a:solidFill>
                      <a:latin typeface="Arial"/>
                      <a:cs typeface="Arial"/>
                    </a:endParaRPr>
                  </a:p>
                </p:txBody>
              </p:sp>
            </p:grpSp>
            <p:sp>
              <p:nvSpPr>
                <p:cNvPr id="18" name="Rectangle 17"/>
                <p:cNvSpPr>
                  <a:spLocks noChangeArrowheads="1"/>
                </p:cNvSpPr>
                <p:nvPr/>
              </p:nvSpPr>
              <p:spPr bwMode="auto">
                <a:xfrm>
                  <a:off x="929" y="2757"/>
                  <a:ext cx="1075" cy="1390"/>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nchor="ctr">
                  <a:spAutoFit/>
                </a:bodyPr>
                <a:lstStyle/>
                <a:p>
                  <a:endParaRPr lang="en-US" sz="2000" b="1">
                    <a:solidFill>
                      <a:srgbClr val="000000"/>
                    </a:solidFill>
                    <a:latin typeface="Times New Roman" charset="0"/>
                  </a:endParaRPr>
                </a:p>
              </p:txBody>
            </p:sp>
          </p:grpSp>
          <p:sp>
            <p:nvSpPr>
              <p:cNvPr id="16" name="Text Box 18"/>
              <p:cNvSpPr txBox="1">
                <a:spLocks noChangeArrowheads="1"/>
              </p:cNvSpPr>
              <p:nvPr/>
            </p:nvSpPr>
            <p:spPr bwMode="auto">
              <a:xfrm>
                <a:off x="1171" y="4070"/>
                <a:ext cx="801"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000" dirty="0" smtClean="0">
                    <a:solidFill>
                      <a:srgbClr val="000000"/>
                    </a:solidFill>
                    <a:latin typeface="Arial"/>
                    <a:cs typeface="Arial"/>
                  </a:rPr>
                  <a:t>Grammar</a:t>
                </a:r>
                <a:endParaRPr lang="en-US" sz="2000" dirty="0">
                  <a:solidFill>
                    <a:srgbClr val="000000"/>
                  </a:solidFill>
                  <a:latin typeface="Arial"/>
                  <a:cs typeface="Arial"/>
                </a:endParaRPr>
              </a:p>
            </p:txBody>
          </p:sp>
        </p:grpSp>
        <p:sp>
          <p:nvSpPr>
            <p:cNvPr id="14" name="AutoShape 19"/>
            <p:cNvSpPr>
              <a:spLocks noChangeArrowheads="1"/>
            </p:cNvSpPr>
            <p:nvPr/>
          </p:nvSpPr>
          <p:spPr bwMode="auto">
            <a:xfrm>
              <a:off x="3521" y="2193"/>
              <a:ext cx="607" cy="138"/>
            </a:xfrm>
            <a:prstGeom prst="rightArrow">
              <a:avLst>
                <a:gd name="adj1" fmla="val 50000"/>
                <a:gd name="adj2" fmla="val 109964"/>
              </a:avLst>
            </a:prstGeom>
            <a:solidFill>
              <a:schemeClr val="accent1"/>
            </a:solidFill>
            <a:ln w="12700">
              <a:solidFill>
                <a:schemeClr val="tx1"/>
              </a:solidFill>
              <a:miter lim="800000"/>
              <a:headEnd/>
              <a:tailEnd/>
            </a:ln>
          </p:spPr>
          <p:txBody>
            <a:bodyPr wrap="none" lIns="90000" tIns="46800" rIns="90000" bIns="46800" anchor="ctr">
              <a:spAutoFit/>
            </a:bodyPr>
            <a:lstStyle/>
            <a:p>
              <a:endParaRPr lang="en-US" sz="2000" b="1">
                <a:solidFill>
                  <a:srgbClr val="000000"/>
                </a:solidFill>
                <a:latin typeface="Times New Roman" charset="0"/>
              </a:endParaRPr>
            </a:p>
          </p:txBody>
        </p:sp>
      </p:grpSp>
      <p:grpSp>
        <p:nvGrpSpPr>
          <p:cNvPr id="21" name="Group 20"/>
          <p:cNvGrpSpPr>
            <a:grpSpLocks/>
          </p:cNvGrpSpPr>
          <p:nvPr/>
        </p:nvGrpSpPr>
        <p:grpSpPr bwMode="auto">
          <a:xfrm>
            <a:off x="647700" y="3011487"/>
            <a:ext cx="1493838" cy="1039813"/>
            <a:chOff x="2179" y="2993"/>
            <a:chExt cx="941" cy="655"/>
          </a:xfrm>
        </p:grpSpPr>
        <p:sp>
          <p:nvSpPr>
            <p:cNvPr id="22" name="Text Box 21"/>
            <p:cNvSpPr txBox="1">
              <a:spLocks noChangeArrowheads="1"/>
            </p:cNvSpPr>
            <p:nvPr/>
          </p:nvSpPr>
          <p:spPr bwMode="auto">
            <a:xfrm>
              <a:off x="2361" y="2993"/>
              <a:ext cx="15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800">
                  <a:solidFill>
                    <a:srgbClr val="000000"/>
                  </a:solidFill>
                  <a:latin typeface="Times New Roman" charset="0"/>
                </a:rPr>
                <a:t>S</a:t>
              </a:r>
            </a:p>
          </p:txBody>
        </p:sp>
        <p:sp>
          <p:nvSpPr>
            <p:cNvPr id="23" name="Text Box 22"/>
            <p:cNvSpPr txBox="1">
              <a:spLocks noChangeArrowheads="1"/>
            </p:cNvSpPr>
            <p:nvPr/>
          </p:nvSpPr>
          <p:spPr bwMode="auto">
            <a:xfrm>
              <a:off x="2241" y="3149"/>
              <a:ext cx="454"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800">
                  <a:solidFill>
                    <a:srgbClr val="000000"/>
                  </a:solidFill>
                  <a:latin typeface="Times New Roman" charset="0"/>
                </a:rPr>
                <a:t>NP           VP</a:t>
              </a:r>
            </a:p>
          </p:txBody>
        </p:sp>
        <p:sp>
          <p:nvSpPr>
            <p:cNvPr id="24" name="Text Box 23"/>
            <p:cNvSpPr txBox="1">
              <a:spLocks noChangeArrowheads="1"/>
            </p:cNvSpPr>
            <p:nvPr/>
          </p:nvSpPr>
          <p:spPr bwMode="auto">
            <a:xfrm>
              <a:off x="2179" y="3305"/>
              <a:ext cx="787"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800">
                  <a:solidFill>
                    <a:srgbClr val="000000"/>
                  </a:solidFill>
                  <a:latin typeface="Times New Roman" charset="0"/>
                </a:rPr>
                <a:t>John       V     NP          PP</a:t>
              </a:r>
            </a:p>
          </p:txBody>
        </p:sp>
        <p:sp>
          <p:nvSpPr>
            <p:cNvPr id="25" name="Text Box 24"/>
            <p:cNvSpPr txBox="1">
              <a:spLocks noChangeArrowheads="1"/>
            </p:cNvSpPr>
            <p:nvPr/>
          </p:nvSpPr>
          <p:spPr bwMode="auto">
            <a:xfrm>
              <a:off x="2386" y="3513"/>
              <a:ext cx="734"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800">
                  <a:solidFill>
                    <a:srgbClr val="000000"/>
                  </a:solidFill>
                  <a:latin typeface="Times New Roman" charset="0"/>
                </a:rPr>
                <a:t>put    the dog  in the pen</a:t>
              </a:r>
            </a:p>
          </p:txBody>
        </p:sp>
        <p:sp>
          <p:nvSpPr>
            <p:cNvPr id="26" name="Line 25"/>
            <p:cNvSpPr>
              <a:spLocks noChangeShapeType="1"/>
            </p:cNvSpPr>
            <p:nvPr/>
          </p:nvSpPr>
          <p:spPr bwMode="auto">
            <a:xfrm flipH="1">
              <a:off x="2326" y="3083"/>
              <a:ext cx="109" cy="11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27" name="Line 26"/>
            <p:cNvSpPr>
              <a:spLocks noChangeShapeType="1"/>
            </p:cNvSpPr>
            <p:nvPr/>
          </p:nvSpPr>
          <p:spPr bwMode="auto">
            <a:xfrm>
              <a:off x="2435" y="3083"/>
              <a:ext cx="158" cy="11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28" name="Line 27"/>
            <p:cNvSpPr>
              <a:spLocks noChangeShapeType="1"/>
            </p:cNvSpPr>
            <p:nvPr/>
          </p:nvSpPr>
          <p:spPr bwMode="auto">
            <a:xfrm flipH="1">
              <a:off x="2277" y="3258"/>
              <a:ext cx="24" cy="10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29" name="Line 28"/>
            <p:cNvSpPr>
              <a:spLocks noChangeShapeType="1"/>
            </p:cNvSpPr>
            <p:nvPr/>
          </p:nvSpPr>
          <p:spPr bwMode="auto">
            <a:xfrm flipH="1">
              <a:off x="2485" y="3244"/>
              <a:ext cx="104" cy="10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30" name="Line 29"/>
            <p:cNvSpPr>
              <a:spLocks noChangeShapeType="1"/>
            </p:cNvSpPr>
            <p:nvPr/>
          </p:nvSpPr>
          <p:spPr bwMode="auto">
            <a:xfrm>
              <a:off x="2584" y="3239"/>
              <a:ext cx="30" cy="10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31" name="Line 30"/>
            <p:cNvSpPr>
              <a:spLocks noChangeShapeType="1"/>
            </p:cNvSpPr>
            <p:nvPr/>
          </p:nvSpPr>
          <p:spPr bwMode="auto">
            <a:xfrm>
              <a:off x="2589" y="3248"/>
              <a:ext cx="295" cy="9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32" name="Line 31"/>
            <p:cNvSpPr>
              <a:spLocks noChangeShapeType="1"/>
            </p:cNvSpPr>
            <p:nvPr/>
          </p:nvSpPr>
          <p:spPr bwMode="auto">
            <a:xfrm flipH="1">
              <a:off x="2472" y="3409"/>
              <a:ext cx="8" cy="13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33" name="Line 32"/>
            <p:cNvSpPr>
              <a:spLocks noChangeShapeType="1"/>
            </p:cNvSpPr>
            <p:nvPr/>
          </p:nvSpPr>
          <p:spPr bwMode="auto">
            <a:xfrm flipH="1">
              <a:off x="2572" y="3414"/>
              <a:ext cx="58" cy="12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34" name="Line 33"/>
            <p:cNvSpPr>
              <a:spLocks noChangeShapeType="1"/>
            </p:cNvSpPr>
            <p:nvPr/>
          </p:nvSpPr>
          <p:spPr bwMode="auto">
            <a:xfrm>
              <a:off x="2572" y="3542"/>
              <a:ext cx="18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35" name="Line 34"/>
            <p:cNvSpPr>
              <a:spLocks noChangeShapeType="1"/>
            </p:cNvSpPr>
            <p:nvPr/>
          </p:nvSpPr>
          <p:spPr bwMode="auto">
            <a:xfrm>
              <a:off x="2630" y="3414"/>
              <a:ext cx="138" cy="12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36" name="Line 35"/>
            <p:cNvSpPr>
              <a:spLocks noChangeShapeType="1"/>
            </p:cNvSpPr>
            <p:nvPr/>
          </p:nvSpPr>
          <p:spPr bwMode="auto">
            <a:xfrm flipH="1">
              <a:off x="2826" y="3409"/>
              <a:ext cx="70" cy="13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37" name="Line 36"/>
            <p:cNvSpPr>
              <a:spLocks noChangeShapeType="1"/>
            </p:cNvSpPr>
            <p:nvPr/>
          </p:nvSpPr>
          <p:spPr bwMode="auto">
            <a:xfrm flipV="1">
              <a:off x="2817" y="3537"/>
              <a:ext cx="271" cy="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38" name="Line 37"/>
            <p:cNvSpPr>
              <a:spLocks noChangeShapeType="1"/>
            </p:cNvSpPr>
            <p:nvPr/>
          </p:nvSpPr>
          <p:spPr bwMode="auto">
            <a:xfrm>
              <a:off x="2896" y="3400"/>
              <a:ext cx="192" cy="14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grpSp>
      <p:grpSp>
        <p:nvGrpSpPr>
          <p:cNvPr id="39" name="Group 38"/>
          <p:cNvGrpSpPr>
            <a:grpSpLocks/>
          </p:cNvGrpSpPr>
          <p:nvPr/>
        </p:nvGrpSpPr>
        <p:grpSpPr bwMode="auto">
          <a:xfrm>
            <a:off x="622300" y="4087812"/>
            <a:ext cx="1493838" cy="1039813"/>
            <a:chOff x="2179" y="2993"/>
            <a:chExt cx="941" cy="655"/>
          </a:xfrm>
        </p:grpSpPr>
        <p:sp>
          <p:nvSpPr>
            <p:cNvPr id="40" name="Text Box 39"/>
            <p:cNvSpPr txBox="1">
              <a:spLocks noChangeArrowheads="1"/>
            </p:cNvSpPr>
            <p:nvPr/>
          </p:nvSpPr>
          <p:spPr bwMode="auto">
            <a:xfrm>
              <a:off x="2361" y="2993"/>
              <a:ext cx="15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800">
                  <a:solidFill>
                    <a:srgbClr val="000000"/>
                  </a:solidFill>
                  <a:latin typeface="Times New Roman" charset="0"/>
                </a:rPr>
                <a:t>S</a:t>
              </a:r>
            </a:p>
          </p:txBody>
        </p:sp>
        <p:sp>
          <p:nvSpPr>
            <p:cNvPr id="41" name="Text Box 40"/>
            <p:cNvSpPr txBox="1">
              <a:spLocks noChangeArrowheads="1"/>
            </p:cNvSpPr>
            <p:nvPr/>
          </p:nvSpPr>
          <p:spPr bwMode="auto">
            <a:xfrm>
              <a:off x="2241" y="3149"/>
              <a:ext cx="454"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800">
                  <a:solidFill>
                    <a:srgbClr val="000000"/>
                  </a:solidFill>
                  <a:latin typeface="Times New Roman" charset="0"/>
                </a:rPr>
                <a:t>NP           VP</a:t>
              </a:r>
            </a:p>
          </p:txBody>
        </p:sp>
        <p:sp>
          <p:nvSpPr>
            <p:cNvPr id="42" name="Text Box 41"/>
            <p:cNvSpPr txBox="1">
              <a:spLocks noChangeArrowheads="1"/>
            </p:cNvSpPr>
            <p:nvPr/>
          </p:nvSpPr>
          <p:spPr bwMode="auto">
            <a:xfrm>
              <a:off x="2179" y="3305"/>
              <a:ext cx="787"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800">
                  <a:solidFill>
                    <a:srgbClr val="000000"/>
                  </a:solidFill>
                  <a:latin typeface="Times New Roman" charset="0"/>
                </a:rPr>
                <a:t>John       V     NP          PP</a:t>
              </a:r>
            </a:p>
          </p:txBody>
        </p:sp>
        <p:sp>
          <p:nvSpPr>
            <p:cNvPr id="43" name="Text Box 42"/>
            <p:cNvSpPr txBox="1">
              <a:spLocks noChangeArrowheads="1"/>
            </p:cNvSpPr>
            <p:nvPr/>
          </p:nvSpPr>
          <p:spPr bwMode="auto">
            <a:xfrm>
              <a:off x="2386" y="3513"/>
              <a:ext cx="734"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800">
                  <a:solidFill>
                    <a:srgbClr val="000000"/>
                  </a:solidFill>
                  <a:latin typeface="Times New Roman" charset="0"/>
                </a:rPr>
                <a:t>put    the dog  in the pen</a:t>
              </a:r>
            </a:p>
          </p:txBody>
        </p:sp>
        <p:sp>
          <p:nvSpPr>
            <p:cNvPr id="44" name="Line 43"/>
            <p:cNvSpPr>
              <a:spLocks noChangeShapeType="1"/>
            </p:cNvSpPr>
            <p:nvPr/>
          </p:nvSpPr>
          <p:spPr bwMode="auto">
            <a:xfrm flipH="1">
              <a:off x="2326" y="3083"/>
              <a:ext cx="109" cy="11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45" name="Line 44"/>
            <p:cNvSpPr>
              <a:spLocks noChangeShapeType="1"/>
            </p:cNvSpPr>
            <p:nvPr/>
          </p:nvSpPr>
          <p:spPr bwMode="auto">
            <a:xfrm>
              <a:off x="2435" y="3083"/>
              <a:ext cx="158" cy="11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46" name="Line 45"/>
            <p:cNvSpPr>
              <a:spLocks noChangeShapeType="1"/>
            </p:cNvSpPr>
            <p:nvPr/>
          </p:nvSpPr>
          <p:spPr bwMode="auto">
            <a:xfrm flipH="1">
              <a:off x="2277" y="3258"/>
              <a:ext cx="24" cy="10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47" name="Line 46"/>
            <p:cNvSpPr>
              <a:spLocks noChangeShapeType="1"/>
            </p:cNvSpPr>
            <p:nvPr/>
          </p:nvSpPr>
          <p:spPr bwMode="auto">
            <a:xfrm flipH="1">
              <a:off x="2485" y="3244"/>
              <a:ext cx="104" cy="10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48" name="Line 47"/>
            <p:cNvSpPr>
              <a:spLocks noChangeShapeType="1"/>
            </p:cNvSpPr>
            <p:nvPr/>
          </p:nvSpPr>
          <p:spPr bwMode="auto">
            <a:xfrm>
              <a:off x="2584" y="3239"/>
              <a:ext cx="30" cy="10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49" name="Line 48"/>
            <p:cNvSpPr>
              <a:spLocks noChangeShapeType="1"/>
            </p:cNvSpPr>
            <p:nvPr/>
          </p:nvSpPr>
          <p:spPr bwMode="auto">
            <a:xfrm>
              <a:off x="2589" y="3248"/>
              <a:ext cx="295" cy="9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50" name="Line 49"/>
            <p:cNvSpPr>
              <a:spLocks noChangeShapeType="1"/>
            </p:cNvSpPr>
            <p:nvPr/>
          </p:nvSpPr>
          <p:spPr bwMode="auto">
            <a:xfrm flipH="1">
              <a:off x="2472" y="3409"/>
              <a:ext cx="8" cy="13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51" name="Line 50"/>
            <p:cNvSpPr>
              <a:spLocks noChangeShapeType="1"/>
            </p:cNvSpPr>
            <p:nvPr/>
          </p:nvSpPr>
          <p:spPr bwMode="auto">
            <a:xfrm flipH="1">
              <a:off x="2572" y="3414"/>
              <a:ext cx="58" cy="12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52" name="Line 51"/>
            <p:cNvSpPr>
              <a:spLocks noChangeShapeType="1"/>
            </p:cNvSpPr>
            <p:nvPr/>
          </p:nvSpPr>
          <p:spPr bwMode="auto">
            <a:xfrm>
              <a:off x="2572" y="3542"/>
              <a:ext cx="18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53" name="Line 52"/>
            <p:cNvSpPr>
              <a:spLocks noChangeShapeType="1"/>
            </p:cNvSpPr>
            <p:nvPr/>
          </p:nvSpPr>
          <p:spPr bwMode="auto">
            <a:xfrm>
              <a:off x="2630" y="3414"/>
              <a:ext cx="138" cy="12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54" name="Line 53"/>
            <p:cNvSpPr>
              <a:spLocks noChangeShapeType="1"/>
            </p:cNvSpPr>
            <p:nvPr/>
          </p:nvSpPr>
          <p:spPr bwMode="auto">
            <a:xfrm flipH="1">
              <a:off x="2826" y="3409"/>
              <a:ext cx="70" cy="13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55" name="Line 54"/>
            <p:cNvSpPr>
              <a:spLocks noChangeShapeType="1"/>
            </p:cNvSpPr>
            <p:nvPr/>
          </p:nvSpPr>
          <p:spPr bwMode="auto">
            <a:xfrm flipV="1">
              <a:off x="2817" y="3537"/>
              <a:ext cx="271" cy="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56" name="Line 55"/>
            <p:cNvSpPr>
              <a:spLocks noChangeShapeType="1"/>
            </p:cNvSpPr>
            <p:nvPr/>
          </p:nvSpPr>
          <p:spPr bwMode="auto">
            <a:xfrm>
              <a:off x="2896" y="3400"/>
              <a:ext cx="192" cy="14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grpSp>
      <p:sp>
        <p:nvSpPr>
          <p:cNvPr id="57"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58"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208058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err="1"/>
              <a:t>Treebanks</a:t>
            </a:r>
            <a:endParaRPr lang="en-US" dirty="0"/>
          </a:p>
        </p:txBody>
      </p:sp>
      <p:sp>
        <p:nvSpPr>
          <p:cNvPr id="4" name="Content Placeholder 3"/>
          <p:cNvSpPr>
            <a:spLocks noGrp="1"/>
          </p:cNvSpPr>
          <p:nvPr>
            <p:ph idx="1"/>
          </p:nvPr>
        </p:nvSpPr>
        <p:spPr>
          <a:xfrm>
            <a:off x="250825" y="1592263"/>
            <a:ext cx="8893175" cy="4789487"/>
          </a:xfrm>
        </p:spPr>
        <p:txBody>
          <a:bodyPr/>
          <a:lstStyle/>
          <a:p>
            <a:r>
              <a:rPr lang="en-US" sz="2400" dirty="0"/>
              <a:t>analog to annotated POS corpora, but for syntax trees</a:t>
            </a:r>
          </a:p>
          <a:p>
            <a:r>
              <a:rPr lang="en-US" sz="2400" b="1" dirty="0"/>
              <a:t>English</a:t>
            </a:r>
            <a:r>
              <a:rPr lang="en-US" sz="2400" dirty="0"/>
              <a:t> Penn Treebank: Standard corpus for testing syntactic parsing consists of 1.2 M words of text from the Wall Street Journal (WSJ).</a:t>
            </a:r>
          </a:p>
          <a:p>
            <a:pPr lvl="1"/>
            <a:r>
              <a:rPr lang="en-US" sz="2000" dirty="0"/>
              <a:t>Typical to train on about 40,000 parsed sentences and test on an additional standard disjoint test set of 2,416 sentences.</a:t>
            </a:r>
          </a:p>
          <a:p>
            <a:r>
              <a:rPr lang="en-US" sz="2400" b="1" dirty="0"/>
              <a:t>German</a:t>
            </a:r>
            <a:r>
              <a:rPr lang="en-US" sz="2400" dirty="0"/>
              <a:t> </a:t>
            </a:r>
            <a:endParaRPr lang="en-US" sz="2400" dirty="0" smtClean="0"/>
          </a:p>
          <a:p>
            <a:pPr lvl="1"/>
            <a:r>
              <a:rPr lang="en-US" sz="2000" dirty="0" smtClean="0"/>
              <a:t>TIGER/</a:t>
            </a:r>
            <a:r>
              <a:rPr lang="en-US" sz="2000" dirty="0" err="1" smtClean="0"/>
              <a:t>Negra</a:t>
            </a:r>
            <a:r>
              <a:rPr lang="en-US" sz="2000" dirty="0" smtClean="0"/>
              <a:t> Treebank: 900K words (50K sentences) from </a:t>
            </a:r>
            <a:r>
              <a:rPr lang="en-US" sz="2000" dirty="0" err="1" smtClean="0"/>
              <a:t>FrankfurterRundschau</a:t>
            </a:r>
            <a:endParaRPr lang="en-US" sz="2000" dirty="0" smtClean="0"/>
          </a:p>
          <a:p>
            <a:pPr lvl="1"/>
            <a:r>
              <a:rPr lang="en-US" sz="2000" dirty="0" err="1" smtClean="0"/>
              <a:t>TüBa</a:t>
            </a:r>
            <a:r>
              <a:rPr lang="en-US" sz="2000" dirty="0" smtClean="0"/>
              <a:t>-D/Z: 470K words, </a:t>
            </a:r>
            <a:r>
              <a:rPr lang="en-US" sz="2000" dirty="0" err="1" smtClean="0"/>
              <a:t>taz</a:t>
            </a:r>
            <a:endParaRPr lang="en-US" sz="2000" dirty="0"/>
          </a:p>
        </p:txBody>
      </p:sp>
      <p:pic>
        <p:nvPicPr>
          <p:cNvPr id="5" name="Picture 4"/>
          <p:cNvPicPr>
            <a:picLocks noChangeAspect="1"/>
          </p:cNvPicPr>
          <p:nvPr/>
        </p:nvPicPr>
        <p:blipFill>
          <a:blip r:embed="rId2" cstate="print"/>
          <a:stretch>
            <a:fillRect/>
          </a:stretch>
        </p:blipFill>
        <p:spPr>
          <a:xfrm>
            <a:off x="4114800" y="4267200"/>
            <a:ext cx="4569100" cy="2277627"/>
          </a:xfrm>
          <a:prstGeom prst="rect">
            <a:avLst/>
          </a:prstGeom>
        </p:spPr>
      </p:pic>
      <p:sp>
        <p:nvSpPr>
          <p:cNvPr id="6"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7"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8639036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8775" y="97572"/>
            <a:ext cx="6877050" cy="838200"/>
          </a:xfrm>
        </p:spPr>
        <p:txBody>
          <a:bodyPr/>
          <a:lstStyle/>
          <a:p>
            <a:pPr algn="l"/>
            <a:r>
              <a:rPr lang="en-US" sz="3600" dirty="0" smtClean="0"/>
              <a:t>Penn Treebank Bracketed Format</a:t>
            </a:r>
            <a:endParaRPr lang="en-US" sz="3600" dirty="0"/>
          </a:p>
        </p:txBody>
      </p:sp>
      <p:sp>
        <p:nvSpPr>
          <p:cNvPr id="4" name="Content Placeholder 3"/>
          <p:cNvSpPr>
            <a:spLocks noGrp="1"/>
          </p:cNvSpPr>
          <p:nvPr>
            <p:ph idx="1"/>
          </p:nvPr>
        </p:nvSpPr>
        <p:spPr>
          <a:xfrm>
            <a:off x="381000" y="1600200"/>
            <a:ext cx="2667000" cy="4267200"/>
          </a:xfrm>
        </p:spPr>
        <p:txBody>
          <a:bodyPr/>
          <a:lstStyle/>
          <a:p>
            <a:pPr marL="0" indent="0">
              <a:buNone/>
            </a:pPr>
            <a:r>
              <a:rPr lang="en-US" sz="2000" dirty="0" smtClean="0"/>
              <a:t>Every production rule is represented by </a:t>
            </a:r>
          </a:p>
          <a:p>
            <a:r>
              <a:rPr lang="en-US" sz="2000" dirty="0" smtClean="0"/>
              <a:t>( </a:t>
            </a:r>
          </a:p>
          <a:p>
            <a:r>
              <a:rPr lang="en-US" sz="2000" dirty="0" smtClean="0"/>
              <a:t>left hand side</a:t>
            </a:r>
          </a:p>
          <a:p>
            <a:r>
              <a:rPr lang="en-US" sz="2000" dirty="0" smtClean="0"/>
              <a:t>sequence of right hand side symbols</a:t>
            </a:r>
          </a:p>
          <a:p>
            <a:pPr lvl="1"/>
            <a:r>
              <a:rPr lang="en-US" sz="1800" dirty="0" smtClean="0"/>
              <a:t>non-terminals expanded by production rule</a:t>
            </a:r>
          </a:p>
          <a:p>
            <a:pPr lvl="1"/>
            <a:r>
              <a:rPr lang="en-US" sz="1800" dirty="0" smtClean="0"/>
              <a:t>terminals</a:t>
            </a:r>
          </a:p>
          <a:p>
            <a:r>
              <a:rPr lang="en-US" sz="2000" dirty="0" smtClean="0"/>
              <a:t>)</a:t>
            </a:r>
          </a:p>
          <a:p>
            <a:endParaRPr lang="en-US" sz="2000" dirty="0"/>
          </a:p>
          <a:p>
            <a:pPr marL="0" indent="0">
              <a:buNone/>
            </a:pPr>
            <a:r>
              <a:rPr lang="en-US" sz="2000" dirty="0" smtClean="0"/>
              <a:t>Traces: -NONE- and trace-number</a:t>
            </a:r>
          </a:p>
        </p:txBody>
      </p:sp>
      <p:sp>
        <p:nvSpPr>
          <p:cNvPr id="6" name="Rectangle 5"/>
          <p:cNvSpPr/>
          <p:nvPr/>
        </p:nvSpPr>
        <p:spPr>
          <a:xfrm>
            <a:off x="2971800" y="1697772"/>
            <a:ext cx="6096000" cy="4093428"/>
          </a:xfrm>
          <a:prstGeom prst="rect">
            <a:avLst/>
          </a:prstGeom>
          <a:ln>
            <a:solidFill>
              <a:schemeClr val="tx1"/>
            </a:solidFill>
            <a:prstDash val="dot"/>
          </a:ln>
        </p:spPr>
        <p:txBody>
          <a:bodyPr wrap="square">
            <a:spAutoFit/>
          </a:bodyPr>
          <a:lstStyle/>
          <a:p>
            <a:pPr eaLnBrk="1" hangingPunct="1"/>
            <a:r>
              <a:rPr lang="en-US" sz="1600" dirty="0"/>
              <a:t>( (S </a:t>
            </a:r>
          </a:p>
          <a:p>
            <a:pPr eaLnBrk="1" hangingPunct="1"/>
            <a:r>
              <a:rPr lang="en-US" sz="1600" dirty="0"/>
              <a:t>    (NP-SBJ (DT The) (NNP Illinois) (NNP Supreme) (NNP Court) )</a:t>
            </a:r>
          </a:p>
          <a:p>
            <a:pPr eaLnBrk="1" hangingPunct="1"/>
            <a:r>
              <a:rPr lang="en-US" sz="1600" dirty="0"/>
              <a:t>    (VP (VBD ordered) </a:t>
            </a:r>
          </a:p>
          <a:p>
            <a:pPr eaLnBrk="1" hangingPunct="1"/>
            <a:r>
              <a:rPr lang="en-US" sz="1600" dirty="0"/>
              <a:t>      (NP-1 (DT the) (NN commission) )</a:t>
            </a:r>
          </a:p>
          <a:p>
            <a:pPr eaLnBrk="1" hangingPunct="1"/>
            <a:r>
              <a:rPr lang="en-US" sz="1600" dirty="0"/>
              <a:t>      (S </a:t>
            </a:r>
          </a:p>
          <a:p>
            <a:pPr eaLnBrk="1" hangingPunct="1"/>
            <a:r>
              <a:rPr lang="en-US" sz="1600" dirty="0"/>
              <a:t>        (NP-SBJ (-NONE- *-1) )</a:t>
            </a:r>
          </a:p>
          <a:p>
            <a:pPr eaLnBrk="1" hangingPunct="1"/>
            <a:r>
              <a:rPr lang="en-US" sz="1600" dirty="0"/>
              <a:t>        (VP (TO to) </a:t>
            </a:r>
          </a:p>
          <a:p>
            <a:pPr eaLnBrk="1" hangingPunct="1"/>
            <a:r>
              <a:rPr lang="en-US" sz="1600" dirty="0"/>
              <a:t>          (VP </a:t>
            </a:r>
          </a:p>
          <a:p>
            <a:pPr eaLnBrk="1" hangingPunct="1"/>
            <a:r>
              <a:rPr lang="en-US" sz="1600" dirty="0"/>
              <a:t>            (VP (VB audit) </a:t>
            </a:r>
          </a:p>
          <a:p>
            <a:pPr eaLnBrk="1" hangingPunct="1"/>
            <a:r>
              <a:rPr lang="en-US" sz="1600" dirty="0"/>
              <a:t>              (NP </a:t>
            </a:r>
          </a:p>
          <a:p>
            <a:pPr eaLnBrk="1" hangingPunct="1"/>
            <a:r>
              <a:rPr lang="en-US" sz="1600" dirty="0"/>
              <a:t>                (NP (NNP Commonwealth) (NNP Edison) (POS 's) )</a:t>
            </a:r>
          </a:p>
          <a:p>
            <a:pPr eaLnBrk="1" hangingPunct="1"/>
            <a:r>
              <a:rPr lang="en-US" sz="1600" dirty="0"/>
              <a:t>                (NN construction) (NNS expenses) ))</a:t>
            </a:r>
          </a:p>
          <a:p>
            <a:pPr eaLnBrk="1" hangingPunct="1"/>
            <a:r>
              <a:rPr lang="en-US" sz="1600" dirty="0"/>
              <a:t>            (CC and) </a:t>
            </a:r>
          </a:p>
          <a:p>
            <a:pPr eaLnBrk="1" hangingPunct="1"/>
            <a:r>
              <a:rPr lang="en-US" sz="1600" dirty="0"/>
              <a:t>            (VP (VB refund) </a:t>
            </a:r>
          </a:p>
          <a:p>
            <a:pPr eaLnBrk="1" hangingPunct="1"/>
            <a:r>
              <a:rPr lang="en-US" sz="1600" dirty="0"/>
              <a:t>              (NP (DT any) (JJ unreasonable) (NNS expenses) ))))))</a:t>
            </a:r>
          </a:p>
          <a:p>
            <a:pPr eaLnBrk="1" hangingPunct="1"/>
            <a:r>
              <a:rPr lang="en-US" sz="1600" dirty="0"/>
              <a:t>    (. .) ))</a:t>
            </a:r>
          </a:p>
        </p:txBody>
      </p:sp>
      <p:sp>
        <p:nvSpPr>
          <p:cNvPr id="7"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8"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4917922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8775" y="249238"/>
            <a:ext cx="6877050" cy="838200"/>
          </a:xfrm>
        </p:spPr>
        <p:txBody>
          <a:bodyPr/>
          <a:lstStyle/>
          <a:p>
            <a:pPr algn="l"/>
            <a:r>
              <a:rPr lang="en-US" sz="4000" dirty="0" smtClean="0"/>
              <a:t>Estimating Probabilities of Productions </a:t>
            </a:r>
            <a:endParaRPr lang="en-US" sz="4000" dirty="0"/>
          </a:p>
        </p:txBody>
      </p:sp>
      <p:sp>
        <p:nvSpPr>
          <p:cNvPr id="4" name="Content Placeholder 3"/>
          <p:cNvSpPr>
            <a:spLocks noGrp="1"/>
          </p:cNvSpPr>
          <p:nvPr>
            <p:ph idx="1"/>
          </p:nvPr>
        </p:nvSpPr>
        <p:spPr/>
        <p:txBody>
          <a:bodyPr/>
          <a:lstStyle/>
          <a:p>
            <a:r>
              <a:rPr lang="en-US" sz="2000" dirty="0"/>
              <a:t>Set of production rules can be taken directly from the set of rewrites in the </a:t>
            </a:r>
            <a:r>
              <a:rPr lang="en-US" sz="2000" dirty="0" err="1"/>
              <a:t>treebank</a:t>
            </a:r>
            <a:r>
              <a:rPr lang="en-US" sz="2000" dirty="0"/>
              <a:t>.</a:t>
            </a:r>
          </a:p>
          <a:p>
            <a:r>
              <a:rPr lang="en-US" sz="2000" dirty="0"/>
              <a:t>Parameters can be directly estimated from frequency counts in the </a:t>
            </a:r>
            <a:r>
              <a:rPr lang="en-US" sz="2000" dirty="0" err="1"/>
              <a:t>treebank</a:t>
            </a:r>
            <a:r>
              <a:rPr lang="en-US" sz="2000" dirty="0" smtClean="0"/>
              <a:t>.</a:t>
            </a:r>
          </a:p>
          <a:p>
            <a:endParaRPr lang="en-US" sz="2000" dirty="0"/>
          </a:p>
          <a:p>
            <a:endParaRPr lang="en-US" sz="2000" dirty="0" smtClean="0"/>
          </a:p>
          <a:p>
            <a:endParaRPr lang="en-US" sz="2000" dirty="0"/>
          </a:p>
          <a:p>
            <a:endParaRPr lang="en-US" sz="2000" dirty="0" smtClean="0"/>
          </a:p>
          <a:p>
            <a:endParaRPr lang="en-US" sz="2000" dirty="0"/>
          </a:p>
          <a:p>
            <a:r>
              <a:rPr lang="en-US" sz="2000" dirty="0" smtClean="0"/>
              <a:t>This might result in a grammar that linguists do not like:</a:t>
            </a:r>
          </a:p>
          <a:p>
            <a:pPr lvl="1"/>
            <a:r>
              <a:rPr lang="en-US" sz="1800" dirty="0" smtClean="0"/>
              <a:t>e.g. Penn Treebank: flat, long RHSs</a:t>
            </a:r>
          </a:p>
          <a:p>
            <a:pPr lvl="1"/>
            <a:r>
              <a:rPr lang="en-US" sz="1800" dirty="0" smtClean="0"/>
              <a:t>no recursion: will have rules like </a:t>
            </a:r>
            <a:r>
              <a:rPr lang="en-US" sz="1800" dirty="0" err="1" smtClean="0"/>
              <a:t>NP</a:t>
            </a:r>
            <a:r>
              <a:rPr lang="en-US" sz="1800" dirty="0" err="1" smtClean="0">
                <a:cs typeface="Arial"/>
              </a:rPr>
              <a:t>→Det</a:t>
            </a:r>
            <a:r>
              <a:rPr lang="en-US" sz="1800" dirty="0" smtClean="0">
                <a:cs typeface="Arial"/>
              </a:rPr>
              <a:t> NN, </a:t>
            </a:r>
            <a:r>
              <a:rPr lang="en-US" sz="1800" dirty="0" err="1"/>
              <a:t>NP</a:t>
            </a:r>
            <a:r>
              <a:rPr lang="en-US" sz="1800" dirty="0" err="1">
                <a:cs typeface="Arial"/>
              </a:rPr>
              <a:t>→</a:t>
            </a:r>
            <a:r>
              <a:rPr lang="en-US" sz="1800" dirty="0" err="1" smtClean="0">
                <a:cs typeface="Arial"/>
              </a:rPr>
              <a:t>Det</a:t>
            </a:r>
            <a:r>
              <a:rPr lang="en-US" sz="1800" dirty="0" smtClean="0">
                <a:cs typeface="Arial"/>
              </a:rPr>
              <a:t> JJ NN, </a:t>
            </a:r>
            <a:r>
              <a:rPr lang="en-US" sz="1800" dirty="0" err="1"/>
              <a:t>NP</a:t>
            </a:r>
            <a:r>
              <a:rPr lang="en-US" sz="1800" dirty="0" err="1">
                <a:cs typeface="Arial"/>
              </a:rPr>
              <a:t>→Det</a:t>
            </a:r>
            <a:r>
              <a:rPr lang="en-US" sz="1800" dirty="0">
                <a:cs typeface="Arial"/>
              </a:rPr>
              <a:t> </a:t>
            </a:r>
            <a:r>
              <a:rPr lang="en-US" sz="1800" dirty="0" smtClean="0">
                <a:cs typeface="Arial"/>
              </a:rPr>
              <a:t>JJ JJ NN, </a:t>
            </a:r>
            <a:r>
              <a:rPr lang="en-US" sz="1800" dirty="0" err="1"/>
              <a:t>NP</a:t>
            </a:r>
            <a:r>
              <a:rPr lang="en-US" sz="1800" dirty="0" err="1">
                <a:cs typeface="Arial"/>
              </a:rPr>
              <a:t>→Det</a:t>
            </a:r>
            <a:r>
              <a:rPr lang="en-US" sz="1800" dirty="0">
                <a:cs typeface="Arial"/>
              </a:rPr>
              <a:t> JJ JJ </a:t>
            </a:r>
            <a:r>
              <a:rPr lang="en-US" sz="1800" dirty="0" smtClean="0">
                <a:cs typeface="Arial"/>
              </a:rPr>
              <a:t>JJ NN, … </a:t>
            </a:r>
            <a:endParaRPr lang="en-US" sz="1800" dirty="0"/>
          </a:p>
          <a:p>
            <a:pPr lvl="1"/>
            <a:endParaRPr lang="en-US" sz="1800" dirty="0"/>
          </a:p>
        </p:txBody>
      </p:sp>
      <p:graphicFrame>
        <p:nvGraphicFramePr>
          <p:cNvPr id="5" name="Object 2"/>
          <p:cNvGraphicFramePr>
            <a:graphicFrameLocks noChangeAspect="1"/>
          </p:cNvGraphicFramePr>
          <p:nvPr>
            <p:extLst/>
          </p:nvPr>
        </p:nvGraphicFramePr>
        <p:xfrm>
          <a:off x="1752600" y="3276600"/>
          <a:ext cx="5207000" cy="1219200"/>
        </p:xfrm>
        <a:graphic>
          <a:graphicData uri="http://schemas.openxmlformats.org/presentationml/2006/ole">
            <mc:AlternateContent xmlns:mc="http://schemas.openxmlformats.org/markup-compatibility/2006">
              <mc:Choice xmlns:v="urn:schemas-microsoft-com:vml" Requires="v">
                <p:oleObj spid="_x0000_s2077" name="Equation" r:id="rId3" imgW="2587320" imgH="594000" progId="Equation.3">
                  <p:embed/>
                </p:oleObj>
              </mc:Choice>
              <mc:Fallback>
                <p:oleObj name="Equation" r:id="rId3" imgW="2587320" imgH="594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276600"/>
                        <a:ext cx="5207000" cy="1219200"/>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6"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7"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12492810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4495800" y="5943600"/>
            <a:ext cx="4648200" cy="9144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4" name="Content Placeholder 3"/>
          <p:cNvSpPr>
            <a:spLocks noGrp="1"/>
          </p:cNvSpPr>
          <p:nvPr>
            <p:ph idx="1"/>
          </p:nvPr>
        </p:nvSpPr>
        <p:spPr>
          <a:xfrm>
            <a:off x="228600" y="1447800"/>
            <a:ext cx="8640763" cy="4789487"/>
          </a:xfrm>
        </p:spPr>
        <p:txBody>
          <a:bodyPr/>
          <a:lstStyle/>
          <a:p>
            <a:r>
              <a:rPr lang="en-US" sz="1600" dirty="0"/>
              <a:t>Independence assumptions miss structural dependencies between </a:t>
            </a:r>
            <a:r>
              <a:rPr lang="en-US" sz="1600" dirty="0" smtClean="0"/>
              <a:t>rules</a:t>
            </a:r>
          </a:p>
          <a:p>
            <a:r>
              <a:rPr lang="en-US" sz="1600" dirty="0" smtClean="0"/>
              <a:t>Since </a:t>
            </a:r>
            <a:r>
              <a:rPr lang="en-US" sz="1600" dirty="0"/>
              <a:t>probabilities of productions do not rely on specific words or concepts, only general structural disambiguation is possible.</a:t>
            </a:r>
          </a:p>
          <a:p>
            <a:r>
              <a:rPr lang="en-US" sz="1600" dirty="0"/>
              <a:t>Consequently, vanilla PCFGs cannot resolve syntactic ambiguities that require semantics to resolve, e.g. ate with fork vs. meatballs.</a:t>
            </a:r>
          </a:p>
          <a:p>
            <a:r>
              <a:rPr lang="en-US" sz="1600" dirty="0"/>
              <a:t>In order to work well, PCFGs must be lexicalized, i.e. productions must be specialized to specific words by including their head-word in their LHS non-terminals (e.g. VP-ate).</a:t>
            </a:r>
          </a:p>
          <a:p>
            <a:r>
              <a:rPr lang="en-US" sz="1600" dirty="0"/>
              <a:t>A general preference for attaching PPs to NPs rather than VPs can be learned by a vanilla PCFG - but the desired preference can depend on specific words.</a:t>
            </a:r>
          </a:p>
          <a:p>
            <a:endParaRPr lang="en-US" sz="1800" dirty="0"/>
          </a:p>
        </p:txBody>
      </p:sp>
      <p:grpSp>
        <p:nvGrpSpPr>
          <p:cNvPr id="6" name="Group 5"/>
          <p:cNvGrpSpPr>
            <a:grpSpLocks/>
          </p:cNvGrpSpPr>
          <p:nvPr/>
        </p:nvGrpSpPr>
        <p:grpSpPr bwMode="auto">
          <a:xfrm>
            <a:off x="1295400" y="4308477"/>
            <a:ext cx="1706562" cy="2260601"/>
            <a:chOff x="929" y="2743"/>
            <a:chExt cx="1075" cy="1424"/>
          </a:xfrm>
        </p:grpSpPr>
        <p:grpSp>
          <p:nvGrpSpPr>
            <p:cNvPr id="8" name="Group 6"/>
            <p:cNvGrpSpPr>
              <a:grpSpLocks/>
            </p:cNvGrpSpPr>
            <p:nvPr/>
          </p:nvGrpSpPr>
          <p:grpSpPr bwMode="auto">
            <a:xfrm>
              <a:off x="935" y="2743"/>
              <a:ext cx="1047" cy="1424"/>
              <a:chOff x="712" y="2636"/>
              <a:chExt cx="1047" cy="1424"/>
            </a:xfrm>
          </p:grpSpPr>
          <p:sp>
            <p:nvSpPr>
              <p:cNvPr id="10" name="Text Box 7"/>
              <p:cNvSpPr txBox="1">
                <a:spLocks noChangeArrowheads="1"/>
              </p:cNvSpPr>
              <p:nvPr/>
            </p:nvSpPr>
            <p:spPr bwMode="auto">
              <a:xfrm>
                <a:off x="712" y="2636"/>
                <a:ext cx="873" cy="14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400" dirty="0">
                    <a:solidFill>
                      <a:srgbClr val="000000"/>
                    </a:solidFill>
                    <a:latin typeface="Arial"/>
                    <a:cs typeface="Arial"/>
                  </a:rPr>
                  <a:t>S →</a:t>
                </a:r>
                <a:r>
                  <a:rPr lang="en-US" sz="1000" dirty="0">
                    <a:solidFill>
                      <a:srgbClr val="000000"/>
                    </a:solidFill>
                    <a:latin typeface="Arial"/>
                    <a:cs typeface="Arial"/>
                  </a:rPr>
                  <a:t> </a:t>
                </a:r>
                <a:r>
                  <a:rPr lang="en-US" sz="1400" dirty="0">
                    <a:solidFill>
                      <a:srgbClr val="000000"/>
                    </a:solidFill>
                    <a:latin typeface="Arial"/>
                    <a:cs typeface="Arial"/>
                  </a:rPr>
                  <a:t>NP VP</a:t>
                </a:r>
              </a:p>
              <a:p>
                <a:pPr eaLnBrk="1" hangingPunct="1"/>
                <a:r>
                  <a:rPr lang="en-US" sz="1400" dirty="0">
                    <a:solidFill>
                      <a:srgbClr val="000000"/>
                    </a:solidFill>
                    <a:latin typeface="Arial"/>
                    <a:cs typeface="Arial"/>
                  </a:rPr>
                  <a:t>S → VP</a:t>
                </a:r>
              </a:p>
              <a:p>
                <a:pPr eaLnBrk="1" hangingPunct="1"/>
                <a:r>
                  <a:rPr lang="en-US" sz="1400" dirty="0">
                    <a:solidFill>
                      <a:srgbClr val="000000"/>
                    </a:solidFill>
                    <a:latin typeface="Arial"/>
                    <a:cs typeface="Arial"/>
                  </a:rPr>
                  <a:t>NP → </a:t>
                </a:r>
                <a:r>
                  <a:rPr lang="en-US" sz="1400" dirty="0" err="1">
                    <a:solidFill>
                      <a:srgbClr val="000000"/>
                    </a:solidFill>
                    <a:latin typeface="Arial"/>
                    <a:cs typeface="Arial"/>
                  </a:rPr>
                  <a:t>Det</a:t>
                </a:r>
                <a:r>
                  <a:rPr lang="en-US" sz="1400" dirty="0">
                    <a:solidFill>
                      <a:srgbClr val="000000"/>
                    </a:solidFill>
                    <a:latin typeface="Arial"/>
                    <a:cs typeface="Arial"/>
                  </a:rPr>
                  <a:t> A N</a:t>
                </a:r>
              </a:p>
              <a:p>
                <a:pPr eaLnBrk="1" hangingPunct="1"/>
                <a:r>
                  <a:rPr lang="en-US" sz="1400" dirty="0">
                    <a:solidFill>
                      <a:srgbClr val="000000"/>
                    </a:solidFill>
                    <a:latin typeface="Arial"/>
                    <a:cs typeface="Arial"/>
                  </a:rPr>
                  <a:t>NP → NP PP</a:t>
                </a:r>
              </a:p>
              <a:p>
                <a:pPr eaLnBrk="1" hangingPunct="1"/>
                <a:r>
                  <a:rPr lang="en-US" sz="1400" dirty="0">
                    <a:solidFill>
                      <a:srgbClr val="000000"/>
                    </a:solidFill>
                    <a:latin typeface="Arial"/>
                    <a:cs typeface="Arial"/>
                  </a:rPr>
                  <a:t>NP → </a:t>
                </a:r>
                <a:r>
                  <a:rPr lang="en-US" sz="1400" dirty="0" err="1">
                    <a:solidFill>
                      <a:srgbClr val="000000"/>
                    </a:solidFill>
                    <a:latin typeface="Arial"/>
                    <a:cs typeface="Arial"/>
                  </a:rPr>
                  <a:t>PropN</a:t>
                </a:r>
                <a:endParaRPr lang="en-US" sz="1400" dirty="0">
                  <a:solidFill>
                    <a:srgbClr val="000000"/>
                  </a:solidFill>
                  <a:latin typeface="Arial"/>
                  <a:cs typeface="Arial"/>
                </a:endParaRPr>
              </a:p>
              <a:p>
                <a:pPr eaLnBrk="1" hangingPunct="1"/>
                <a:r>
                  <a:rPr lang="pt-BR" sz="1400" dirty="0">
                    <a:solidFill>
                      <a:srgbClr val="000000"/>
                    </a:solidFill>
                    <a:latin typeface="Arial"/>
                    <a:cs typeface="Arial"/>
                  </a:rPr>
                  <a:t>A → </a:t>
                </a:r>
                <a:r>
                  <a:rPr lang="pt-BR" sz="1400" dirty="0" err="1">
                    <a:solidFill>
                      <a:srgbClr val="000000"/>
                    </a:solidFill>
                    <a:latin typeface="Arial"/>
                    <a:cs typeface="Arial"/>
                  </a:rPr>
                  <a:t>ε</a:t>
                </a:r>
                <a:endParaRPr lang="pt-BR" sz="1400" dirty="0">
                  <a:solidFill>
                    <a:srgbClr val="000000"/>
                  </a:solidFill>
                  <a:latin typeface="Arial"/>
                  <a:cs typeface="Arial"/>
                </a:endParaRPr>
              </a:p>
              <a:p>
                <a:pPr eaLnBrk="1" hangingPunct="1"/>
                <a:r>
                  <a:rPr lang="pt-BR" sz="1400" dirty="0">
                    <a:solidFill>
                      <a:srgbClr val="000000"/>
                    </a:solidFill>
                    <a:latin typeface="Arial"/>
                    <a:cs typeface="Arial"/>
                  </a:rPr>
                  <a:t>A → </a:t>
                </a:r>
                <a:r>
                  <a:rPr lang="pt-BR" sz="1400" dirty="0" err="1">
                    <a:solidFill>
                      <a:srgbClr val="000000"/>
                    </a:solidFill>
                    <a:latin typeface="Arial"/>
                    <a:cs typeface="Arial"/>
                  </a:rPr>
                  <a:t>Adj</a:t>
                </a:r>
                <a:r>
                  <a:rPr lang="pt-BR" sz="1400" dirty="0">
                    <a:solidFill>
                      <a:srgbClr val="000000"/>
                    </a:solidFill>
                    <a:latin typeface="Arial"/>
                    <a:cs typeface="Arial"/>
                  </a:rPr>
                  <a:t> A</a:t>
                </a:r>
                <a:endParaRPr lang="en-US" sz="1400" dirty="0">
                  <a:solidFill>
                    <a:srgbClr val="000000"/>
                  </a:solidFill>
                  <a:latin typeface="Arial"/>
                  <a:cs typeface="Arial"/>
                </a:endParaRPr>
              </a:p>
              <a:p>
                <a:pPr eaLnBrk="1" hangingPunct="1"/>
                <a:r>
                  <a:rPr lang="en-US" sz="1400" dirty="0">
                    <a:solidFill>
                      <a:srgbClr val="000000"/>
                    </a:solidFill>
                    <a:latin typeface="Arial"/>
                    <a:cs typeface="Arial"/>
                  </a:rPr>
                  <a:t>PP → Prep NP</a:t>
                </a:r>
              </a:p>
              <a:p>
                <a:pPr eaLnBrk="1" hangingPunct="1"/>
                <a:r>
                  <a:rPr lang="en-US" sz="1400" dirty="0">
                    <a:solidFill>
                      <a:srgbClr val="000000"/>
                    </a:solidFill>
                    <a:latin typeface="Arial"/>
                    <a:cs typeface="Arial"/>
                  </a:rPr>
                  <a:t>VP → V NP</a:t>
                </a:r>
              </a:p>
              <a:p>
                <a:pPr eaLnBrk="1" hangingPunct="1"/>
                <a:r>
                  <a:rPr lang="en-US" sz="1400" dirty="0">
                    <a:solidFill>
                      <a:srgbClr val="000000"/>
                    </a:solidFill>
                    <a:latin typeface="Arial"/>
                    <a:cs typeface="Arial"/>
                  </a:rPr>
                  <a:t>VP → VP PP</a:t>
                </a:r>
              </a:p>
            </p:txBody>
          </p:sp>
          <p:sp>
            <p:nvSpPr>
              <p:cNvPr id="11" name="Text Box 8"/>
              <p:cNvSpPr txBox="1">
                <a:spLocks noChangeArrowheads="1"/>
              </p:cNvSpPr>
              <p:nvPr/>
            </p:nvSpPr>
            <p:spPr bwMode="auto">
              <a:xfrm>
                <a:off x="1487" y="2643"/>
                <a:ext cx="272" cy="14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400" dirty="0">
                    <a:solidFill>
                      <a:srgbClr val="000000"/>
                    </a:solidFill>
                    <a:latin typeface="Arial"/>
                    <a:cs typeface="Arial"/>
                  </a:rPr>
                  <a:t>0.9</a:t>
                </a:r>
              </a:p>
              <a:p>
                <a:pPr eaLnBrk="1" hangingPunct="1"/>
                <a:r>
                  <a:rPr lang="en-US" sz="1400" dirty="0">
                    <a:solidFill>
                      <a:srgbClr val="000000"/>
                    </a:solidFill>
                    <a:latin typeface="Arial"/>
                    <a:cs typeface="Arial"/>
                  </a:rPr>
                  <a:t>0.1</a:t>
                </a:r>
              </a:p>
              <a:p>
                <a:pPr eaLnBrk="1" hangingPunct="1"/>
                <a:r>
                  <a:rPr lang="en-US" sz="1400" dirty="0">
                    <a:solidFill>
                      <a:srgbClr val="000000"/>
                    </a:solidFill>
                    <a:latin typeface="Arial"/>
                    <a:cs typeface="Arial"/>
                  </a:rPr>
                  <a:t>0.5</a:t>
                </a:r>
              </a:p>
              <a:p>
                <a:pPr eaLnBrk="1" hangingPunct="1"/>
                <a:r>
                  <a:rPr lang="en-US" sz="1400" dirty="0">
                    <a:solidFill>
                      <a:srgbClr val="000000"/>
                    </a:solidFill>
                    <a:latin typeface="Arial"/>
                    <a:cs typeface="Arial"/>
                  </a:rPr>
                  <a:t>0.3</a:t>
                </a:r>
              </a:p>
              <a:p>
                <a:pPr eaLnBrk="1" hangingPunct="1"/>
                <a:r>
                  <a:rPr lang="en-US" sz="1400" dirty="0">
                    <a:solidFill>
                      <a:srgbClr val="000000"/>
                    </a:solidFill>
                    <a:latin typeface="Arial"/>
                    <a:cs typeface="Arial"/>
                  </a:rPr>
                  <a:t>0.2</a:t>
                </a:r>
              </a:p>
              <a:p>
                <a:pPr eaLnBrk="1" hangingPunct="1"/>
                <a:r>
                  <a:rPr lang="en-US" sz="1400" dirty="0">
                    <a:solidFill>
                      <a:srgbClr val="000000"/>
                    </a:solidFill>
                    <a:latin typeface="Arial"/>
                    <a:cs typeface="Arial"/>
                  </a:rPr>
                  <a:t>0.6</a:t>
                </a:r>
              </a:p>
              <a:p>
                <a:pPr eaLnBrk="1" hangingPunct="1"/>
                <a:r>
                  <a:rPr lang="en-US" sz="1400" dirty="0">
                    <a:solidFill>
                      <a:srgbClr val="000000"/>
                    </a:solidFill>
                    <a:latin typeface="Arial"/>
                    <a:cs typeface="Arial"/>
                  </a:rPr>
                  <a:t>0.4</a:t>
                </a:r>
              </a:p>
              <a:p>
                <a:pPr eaLnBrk="1" hangingPunct="1"/>
                <a:r>
                  <a:rPr lang="en-US" sz="1400" dirty="0">
                    <a:solidFill>
                      <a:srgbClr val="000000"/>
                    </a:solidFill>
                    <a:latin typeface="Arial"/>
                    <a:cs typeface="Arial"/>
                  </a:rPr>
                  <a:t>1.0</a:t>
                </a:r>
              </a:p>
              <a:p>
                <a:pPr eaLnBrk="1" hangingPunct="1"/>
                <a:r>
                  <a:rPr lang="en-US" sz="1400" dirty="0">
                    <a:solidFill>
                      <a:srgbClr val="000000"/>
                    </a:solidFill>
                    <a:latin typeface="Arial"/>
                    <a:cs typeface="Arial"/>
                  </a:rPr>
                  <a:t>0.7</a:t>
                </a:r>
              </a:p>
              <a:p>
                <a:pPr eaLnBrk="1" hangingPunct="1"/>
                <a:r>
                  <a:rPr lang="en-US" sz="1400" dirty="0">
                    <a:solidFill>
                      <a:srgbClr val="000000"/>
                    </a:solidFill>
                    <a:latin typeface="Arial"/>
                    <a:cs typeface="Arial"/>
                  </a:rPr>
                  <a:t>0.3</a:t>
                </a:r>
                <a:endParaRPr lang="en-US" sz="1200" dirty="0">
                  <a:solidFill>
                    <a:srgbClr val="000000"/>
                  </a:solidFill>
                  <a:latin typeface="Arial"/>
                  <a:cs typeface="Arial"/>
                </a:endParaRPr>
              </a:p>
            </p:txBody>
          </p:sp>
        </p:grpSp>
        <p:sp>
          <p:nvSpPr>
            <p:cNvPr id="9" name="Rectangle 9"/>
            <p:cNvSpPr>
              <a:spLocks noChangeArrowheads="1"/>
            </p:cNvSpPr>
            <p:nvPr/>
          </p:nvSpPr>
          <p:spPr bwMode="auto">
            <a:xfrm>
              <a:off x="929" y="2757"/>
              <a:ext cx="1075" cy="1390"/>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nchor="ctr">
              <a:spAutoFit/>
            </a:bodyPr>
            <a:lstStyle/>
            <a:p>
              <a:endParaRPr lang="en-US" sz="2000" b="1">
                <a:solidFill>
                  <a:srgbClr val="000000"/>
                </a:solidFill>
                <a:latin typeface="Times New Roman" charset="0"/>
              </a:endParaRPr>
            </a:p>
          </p:txBody>
        </p:sp>
      </p:grpSp>
      <p:grpSp>
        <p:nvGrpSpPr>
          <p:cNvPr id="12" name="Group 11"/>
          <p:cNvGrpSpPr>
            <a:grpSpLocks/>
          </p:cNvGrpSpPr>
          <p:nvPr/>
        </p:nvGrpSpPr>
        <p:grpSpPr bwMode="auto">
          <a:xfrm>
            <a:off x="2989262" y="4953000"/>
            <a:ext cx="2036763" cy="938212"/>
            <a:chOff x="2104" y="3003"/>
            <a:chExt cx="1283" cy="591"/>
          </a:xfrm>
        </p:grpSpPr>
        <p:sp>
          <p:nvSpPr>
            <p:cNvPr id="13" name="Rectangle 12"/>
            <p:cNvSpPr>
              <a:spLocks noChangeArrowheads="1"/>
            </p:cNvSpPr>
            <p:nvPr/>
          </p:nvSpPr>
          <p:spPr bwMode="auto">
            <a:xfrm>
              <a:off x="2534" y="3003"/>
              <a:ext cx="853" cy="591"/>
            </a:xfrm>
            <a:prstGeom prst="rect">
              <a:avLst/>
            </a:prstGeom>
            <a:solidFill>
              <a:srgbClr val="FFFFFF"/>
            </a:solidFill>
            <a:ln w="19050">
              <a:solidFill>
                <a:schemeClr val="tx1"/>
              </a:solidFill>
              <a:miter lim="800000"/>
              <a:headEnd/>
              <a:tailEnd/>
            </a:ln>
          </p:spPr>
          <p:txBody>
            <a:bodyPr wrap="none" lIns="90000" tIns="46800" rIns="90000" bIns="46800" anchor="ctr">
              <a:spAutoFit/>
            </a:bodyPr>
            <a:lstStyle/>
            <a:p>
              <a:endParaRPr lang="en-US" sz="2000" b="1">
                <a:solidFill>
                  <a:srgbClr val="000000"/>
                </a:solidFill>
                <a:latin typeface="Times New Roman" charset="0"/>
              </a:endParaRPr>
            </a:p>
          </p:txBody>
        </p:sp>
        <p:sp>
          <p:nvSpPr>
            <p:cNvPr id="14" name="Text Box 13"/>
            <p:cNvSpPr txBox="1">
              <a:spLocks noChangeArrowheads="1"/>
            </p:cNvSpPr>
            <p:nvPr/>
          </p:nvSpPr>
          <p:spPr bwMode="auto">
            <a:xfrm>
              <a:off x="2704" y="3081"/>
              <a:ext cx="591" cy="4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000" dirty="0">
                  <a:solidFill>
                    <a:srgbClr val="000000"/>
                  </a:solidFill>
                  <a:latin typeface="Arial"/>
                  <a:cs typeface="Arial"/>
                </a:rPr>
                <a:t>PCFG </a:t>
              </a:r>
            </a:p>
            <a:p>
              <a:pPr eaLnBrk="1" hangingPunct="1"/>
              <a:r>
                <a:rPr lang="en-US" sz="2000" dirty="0">
                  <a:solidFill>
                    <a:srgbClr val="000000"/>
                  </a:solidFill>
                  <a:latin typeface="Arial"/>
                  <a:cs typeface="Arial"/>
                </a:rPr>
                <a:t>Parser</a:t>
              </a:r>
            </a:p>
          </p:txBody>
        </p:sp>
        <p:sp>
          <p:nvSpPr>
            <p:cNvPr id="15" name="AutoShape 14"/>
            <p:cNvSpPr>
              <a:spLocks noChangeArrowheads="1"/>
            </p:cNvSpPr>
            <p:nvPr/>
          </p:nvSpPr>
          <p:spPr bwMode="auto">
            <a:xfrm>
              <a:off x="2104" y="3264"/>
              <a:ext cx="415" cy="138"/>
            </a:xfrm>
            <a:prstGeom prst="rightArrow">
              <a:avLst>
                <a:gd name="adj1" fmla="val 50000"/>
                <a:gd name="adj2" fmla="val 75181"/>
              </a:avLst>
            </a:prstGeom>
            <a:solidFill>
              <a:schemeClr val="accent1"/>
            </a:solidFill>
            <a:ln w="12700">
              <a:solidFill>
                <a:schemeClr val="tx1"/>
              </a:solidFill>
              <a:miter lim="800000"/>
              <a:headEnd/>
              <a:tailEnd/>
            </a:ln>
          </p:spPr>
          <p:txBody>
            <a:bodyPr wrap="none" lIns="90000" tIns="46800" rIns="90000" bIns="46800" anchor="ctr">
              <a:spAutoFit/>
            </a:bodyPr>
            <a:lstStyle/>
            <a:p>
              <a:endParaRPr lang="en-US" sz="2000" b="1">
                <a:solidFill>
                  <a:srgbClr val="000000"/>
                </a:solidFill>
                <a:latin typeface="Times New Roman" charset="0"/>
              </a:endParaRPr>
            </a:p>
          </p:txBody>
        </p:sp>
      </p:grpSp>
      <p:grpSp>
        <p:nvGrpSpPr>
          <p:cNvPr id="35" name="Group 34"/>
          <p:cNvGrpSpPr/>
          <p:nvPr/>
        </p:nvGrpSpPr>
        <p:grpSpPr>
          <a:xfrm>
            <a:off x="5867400" y="4038600"/>
            <a:ext cx="3010854" cy="1663123"/>
            <a:chOff x="5692775" y="4319587"/>
            <a:chExt cx="3010854" cy="1663123"/>
          </a:xfrm>
        </p:grpSpPr>
        <p:sp>
          <p:nvSpPr>
            <p:cNvPr id="16" name="Text Box 15"/>
            <p:cNvSpPr txBox="1">
              <a:spLocks noChangeArrowheads="1"/>
            </p:cNvSpPr>
            <p:nvPr/>
          </p:nvSpPr>
          <p:spPr bwMode="auto">
            <a:xfrm>
              <a:off x="6294437" y="4319587"/>
              <a:ext cx="318614" cy="3407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solidFill>
                    <a:srgbClr val="000000"/>
                  </a:solidFill>
                  <a:latin typeface="Arial"/>
                  <a:cs typeface="Arial"/>
                </a:rPr>
                <a:t>S</a:t>
              </a:r>
            </a:p>
          </p:txBody>
        </p:sp>
        <p:sp>
          <p:nvSpPr>
            <p:cNvPr id="17" name="Text Box 16"/>
            <p:cNvSpPr txBox="1">
              <a:spLocks noChangeArrowheads="1"/>
            </p:cNvSpPr>
            <p:nvPr/>
          </p:nvSpPr>
          <p:spPr bwMode="auto">
            <a:xfrm>
              <a:off x="5886450" y="4759325"/>
              <a:ext cx="1361568" cy="3407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solidFill>
                    <a:srgbClr val="000000"/>
                  </a:solidFill>
                  <a:latin typeface="Arial"/>
                  <a:cs typeface="Arial"/>
                </a:rPr>
                <a:t>NP           VP</a:t>
              </a:r>
            </a:p>
          </p:txBody>
        </p:sp>
        <p:sp>
          <p:nvSpPr>
            <p:cNvPr id="18" name="Text Box 17"/>
            <p:cNvSpPr txBox="1">
              <a:spLocks noChangeArrowheads="1"/>
            </p:cNvSpPr>
            <p:nvPr/>
          </p:nvSpPr>
          <p:spPr bwMode="auto">
            <a:xfrm>
              <a:off x="5692775" y="5159375"/>
              <a:ext cx="1614943" cy="3407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dirty="0">
                  <a:solidFill>
                    <a:srgbClr val="000000"/>
                  </a:solidFill>
                  <a:latin typeface="Arial"/>
                  <a:cs typeface="Arial"/>
                </a:rPr>
                <a:t>John    </a:t>
              </a:r>
              <a:r>
                <a:rPr lang="en-US" sz="1600" dirty="0" smtClean="0">
                  <a:solidFill>
                    <a:srgbClr val="000000"/>
                  </a:solidFill>
                  <a:latin typeface="Arial"/>
                  <a:cs typeface="Arial"/>
                </a:rPr>
                <a:t> </a:t>
              </a:r>
              <a:r>
                <a:rPr lang="en-US" sz="1600" dirty="0">
                  <a:solidFill>
                    <a:srgbClr val="000000"/>
                  </a:solidFill>
                  <a:latin typeface="Arial"/>
                  <a:cs typeface="Arial"/>
                </a:rPr>
                <a:t>V     NP </a:t>
              </a:r>
            </a:p>
          </p:txBody>
        </p:sp>
        <p:sp>
          <p:nvSpPr>
            <p:cNvPr id="19" name="Text Box 18"/>
            <p:cNvSpPr txBox="1">
              <a:spLocks noChangeArrowheads="1"/>
            </p:cNvSpPr>
            <p:nvPr/>
          </p:nvSpPr>
          <p:spPr bwMode="auto">
            <a:xfrm>
              <a:off x="6308725" y="5641975"/>
              <a:ext cx="2394904" cy="3407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solidFill>
                    <a:srgbClr val="000000"/>
                  </a:solidFill>
                  <a:latin typeface="Arial"/>
                  <a:cs typeface="Arial"/>
                </a:rPr>
                <a:t>put    the dog  in the pen</a:t>
              </a:r>
            </a:p>
          </p:txBody>
        </p:sp>
        <p:sp>
          <p:nvSpPr>
            <p:cNvPr id="20" name="Line 19"/>
            <p:cNvSpPr>
              <a:spLocks noChangeShapeType="1"/>
            </p:cNvSpPr>
            <p:nvPr/>
          </p:nvSpPr>
          <p:spPr bwMode="auto">
            <a:xfrm flipH="1">
              <a:off x="6122987" y="4562475"/>
              <a:ext cx="317500" cy="2921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latin typeface="Arial"/>
                <a:cs typeface="Arial"/>
              </a:endParaRPr>
            </a:p>
          </p:txBody>
        </p:sp>
        <p:sp>
          <p:nvSpPr>
            <p:cNvPr id="21" name="Line 20"/>
            <p:cNvSpPr>
              <a:spLocks noChangeShapeType="1"/>
            </p:cNvSpPr>
            <p:nvPr/>
          </p:nvSpPr>
          <p:spPr bwMode="auto">
            <a:xfrm>
              <a:off x="6440487" y="4562475"/>
              <a:ext cx="463550" cy="2921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latin typeface="Arial"/>
                <a:cs typeface="Arial"/>
              </a:endParaRPr>
            </a:p>
          </p:txBody>
        </p:sp>
        <p:sp>
          <p:nvSpPr>
            <p:cNvPr id="22" name="Line 21"/>
            <p:cNvSpPr>
              <a:spLocks noChangeShapeType="1"/>
            </p:cNvSpPr>
            <p:nvPr/>
          </p:nvSpPr>
          <p:spPr bwMode="auto">
            <a:xfrm flipH="1">
              <a:off x="5976937" y="5013325"/>
              <a:ext cx="73025" cy="2682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latin typeface="Arial"/>
                <a:cs typeface="Arial"/>
              </a:endParaRPr>
            </a:p>
          </p:txBody>
        </p:sp>
        <p:sp>
          <p:nvSpPr>
            <p:cNvPr id="23" name="Line 22"/>
            <p:cNvSpPr>
              <a:spLocks noChangeShapeType="1"/>
            </p:cNvSpPr>
            <p:nvPr/>
          </p:nvSpPr>
          <p:spPr bwMode="auto">
            <a:xfrm flipH="1">
              <a:off x="6586537" y="4976812"/>
              <a:ext cx="304800" cy="2809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latin typeface="Arial"/>
                <a:cs typeface="Arial"/>
              </a:endParaRPr>
            </a:p>
          </p:txBody>
        </p:sp>
        <p:sp>
          <p:nvSpPr>
            <p:cNvPr id="24" name="Line 23"/>
            <p:cNvSpPr>
              <a:spLocks noChangeShapeType="1"/>
            </p:cNvSpPr>
            <p:nvPr/>
          </p:nvSpPr>
          <p:spPr bwMode="auto">
            <a:xfrm>
              <a:off x="6878637" y="4965700"/>
              <a:ext cx="85725" cy="2682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latin typeface="Arial"/>
                <a:cs typeface="Arial"/>
              </a:endParaRPr>
            </a:p>
          </p:txBody>
        </p:sp>
        <p:sp>
          <p:nvSpPr>
            <p:cNvPr id="25" name="Line 24"/>
            <p:cNvSpPr>
              <a:spLocks noChangeShapeType="1"/>
            </p:cNvSpPr>
            <p:nvPr/>
          </p:nvSpPr>
          <p:spPr bwMode="auto">
            <a:xfrm flipH="1">
              <a:off x="6550025" y="5403850"/>
              <a:ext cx="23812" cy="35401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latin typeface="Arial"/>
                <a:cs typeface="Arial"/>
              </a:endParaRPr>
            </a:p>
          </p:txBody>
        </p:sp>
        <p:sp>
          <p:nvSpPr>
            <p:cNvPr id="26" name="Line 25"/>
            <p:cNvSpPr>
              <a:spLocks noChangeShapeType="1"/>
            </p:cNvSpPr>
            <p:nvPr/>
          </p:nvSpPr>
          <p:spPr bwMode="auto">
            <a:xfrm flipH="1">
              <a:off x="6842125" y="5416550"/>
              <a:ext cx="171450" cy="32861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latin typeface="Arial"/>
                <a:cs typeface="Arial"/>
              </a:endParaRPr>
            </a:p>
          </p:txBody>
        </p:sp>
        <p:sp>
          <p:nvSpPr>
            <p:cNvPr id="27" name="Line 26"/>
            <p:cNvSpPr>
              <a:spLocks noChangeShapeType="1"/>
            </p:cNvSpPr>
            <p:nvPr/>
          </p:nvSpPr>
          <p:spPr bwMode="auto">
            <a:xfrm>
              <a:off x="6842125" y="5745162"/>
              <a:ext cx="1452562"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90000" tIns="46800" rIns="90000" bIns="46800">
              <a:spAutoFit/>
            </a:bodyPr>
            <a:lstStyle/>
            <a:p>
              <a:endParaRPr lang="en-US">
                <a:latin typeface="Arial"/>
                <a:cs typeface="Arial"/>
              </a:endParaRPr>
            </a:p>
          </p:txBody>
        </p:sp>
        <p:sp>
          <p:nvSpPr>
            <p:cNvPr id="28" name="Line 27"/>
            <p:cNvSpPr>
              <a:spLocks noChangeShapeType="1"/>
            </p:cNvSpPr>
            <p:nvPr/>
          </p:nvSpPr>
          <p:spPr bwMode="auto">
            <a:xfrm>
              <a:off x="6988175" y="5392737"/>
              <a:ext cx="1365250" cy="35242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90000" tIns="46800" rIns="90000" bIns="46800">
              <a:spAutoFit/>
            </a:bodyPr>
            <a:lstStyle/>
            <a:p>
              <a:endParaRPr lang="en-US">
                <a:latin typeface="Arial"/>
                <a:cs typeface="Arial"/>
              </a:endParaRPr>
            </a:p>
          </p:txBody>
        </p:sp>
      </p:grpSp>
      <p:sp>
        <p:nvSpPr>
          <p:cNvPr id="29" name="AutoShape 28"/>
          <p:cNvSpPr>
            <a:spLocks noChangeArrowheads="1"/>
          </p:cNvSpPr>
          <p:nvPr/>
        </p:nvSpPr>
        <p:spPr bwMode="auto">
          <a:xfrm>
            <a:off x="5018087" y="5337175"/>
            <a:ext cx="658813" cy="219075"/>
          </a:xfrm>
          <a:prstGeom prst="rightArrow">
            <a:avLst>
              <a:gd name="adj1" fmla="val 50000"/>
              <a:gd name="adj2" fmla="val 75181"/>
            </a:avLst>
          </a:prstGeom>
          <a:solidFill>
            <a:schemeClr val="accent1"/>
          </a:solidFill>
          <a:ln w="12700">
            <a:solidFill>
              <a:schemeClr val="tx1"/>
            </a:solidFill>
            <a:miter lim="800000"/>
            <a:headEnd/>
            <a:tailEnd/>
          </a:ln>
        </p:spPr>
        <p:txBody>
          <a:bodyPr wrap="none" lIns="90000" tIns="46800" rIns="90000" bIns="46800" anchor="ctr">
            <a:spAutoFit/>
          </a:bodyPr>
          <a:lstStyle/>
          <a:p>
            <a:endParaRPr lang="en-US" sz="2000" b="1">
              <a:solidFill>
                <a:srgbClr val="000000"/>
              </a:solidFill>
              <a:latin typeface="Times New Roman" charset="0"/>
            </a:endParaRPr>
          </a:p>
        </p:txBody>
      </p:sp>
      <p:grpSp>
        <p:nvGrpSpPr>
          <p:cNvPr id="31" name="Group 30"/>
          <p:cNvGrpSpPr>
            <a:grpSpLocks/>
          </p:cNvGrpSpPr>
          <p:nvPr/>
        </p:nvGrpSpPr>
        <p:grpSpPr bwMode="auto">
          <a:xfrm>
            <a:off x="3149600" y="4135437"/>
            <a:ext cx="2889250" cy="804863"/>
            <a:chOff x="2205" y="2488"/>
            <a:chExt cx="1820" cy="507"/>
          </a:xfrm>
        </p:grpSpPr>
        <p:sp>
          <p:nvSpPr>
            <p:cNvPr id="32" name="Text Box 31"/>
            <p:cNvSpPr txBox="1">
              <a:spLocks noChangeArrowheads="1"/>
            </p:cNvSpPr>
            <p:nvPr/>
          </p:nvSpPr>
          <p:spPr bwMode="auto">
            <a:xfrm>
              <a:off x="2256" y="2505"/>
              <a:ext cx="1717" cy="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dirty="0">
                  <a:solidFill>
                    <a:srgbClr val="000000"/>
                  </a:solidFill>
                  <a:latin typeface="Arial"/>
                  <a:cs typeface="Arial"/>
                </a:rPr>
                <a:t>John put the dog in the pen.</a:t>
              </a:r>
            </a:p>
          </p:txBody>
        </p:sp>
        <p:sp>
          <p:nvSpPr>
            <p:cNvPr id="33" name="Oval 32"/>
            <p:cNvSpPr>
              <a:spLocks noChangeArrowheads="1"/>
            </p:cNvSpPr>
            <p:nvPr/>
          </p:nvSpPr>
          <p:spPr bwMode="auto">
            <a:xfrm>
              <a:off x="2205" y="2488"/>
              <a:ext cx="1820" cy="261"/>
            </a:xfrm>
            <a:prstGeom prst="ellipse">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nchor="ctr">
              <a:spAutoFit/>
            </a:bodyPr>
            <a:lstStyle/>
            <a:p>
              <a:endParaRPr lang="en-US" sz="2000" b="1">
                <a:solidFill>
                  <a:srgbClr val="000000"/>
                </a:solidFill>
                <a:latin typeface="Times New Roman" charset="0"/>
              </a:endParaRPr>
            </a:p>
          </p:txBody>
        </p:sp>
        <p:sp>
          <p:nvSpPr>
            <p:cNvPr id="34" name="AutoShape 33"/>
            <p:cNvSpPr>
              <a:spLocks noChangeArrowheads="1"/>
            </p:cNvSpPr>
            <p:nvPr/>
          </p:nvSpPr>
          <p:spPr bwMode="auto">
            <a:xfrm>
              <a:off x="2926" y="2749"/>
              <a:ext cx="92" cy="246"/>
            </a:xfrm>
            <a:prstGeom prst="downArrow">
              <a:avLst>
                <a:gd name="adj1" fmla="val 50000"/>
                <a:gd name="adj2" fmla="val 66848"/>
              </a:avLst>
            </a:prstGeom>
            <a:solidFill>
              <a:schemeClr val="accent1"/>
            </a:solidFill>
            <a:ln w="12700">
              <a:solidFill>
                <a:schemeClr val="tx1"/>
              </a:solidFill>
              <a:miter lim="800000"/>
              <a:headEnd/>
              <a:tailEnd/>
            </a:ln>
          </p:spPr>
          <p:txBody>
            <a:bodyPr wrap="none" lIns="90000" tIns="46800" rIns="90000" bIns="46800" anchor="ctr">
              <a:spAutoFit/>
            </a:bodyPr>
            <a:lstStyle/>
            <a:p>
              <a:endParaRPr lang="en-US" sz="2000" b="1">
                <a:solidFill>
                  <a:srgbClr val="000000"/>
                </a:solidFill>
                <a:latin typeface="Times New Roman" charset="0"/>
              </a:endParaRPr>
            </a:p>
          </p:txBody>
        </p:sp>
      </p:grpSp>
      <p:grpSp>
        <p:nvGrpSpPr>
          <p:cNvPr id="36" name="Group 16"/>
          <p:cNvGrpSpPr>
            <a:grpSpLocks/>
          </p:cNvGrpSpPr>
          <p:nvPr/>
        </p:nvGrpSpPr>
        <p:grpSpPr bwMode="auto">
          <a:xfrm>
            <a:off x="5257800" y="5219699"/>
            <a:ext cx="3011488" cy="1663701"/>
            <a:chOff x="3807" y="2604"/>
            <a:chExt cx="1897" cy="1048"/>
          </a:xfrm>
        </p:grpSpPr>
        <p:sp>
          <p:nvSpPr>
            <p:cNvPr id="37" name="Text Box 17"/>
            <p:cNvSpPr txBox="1">
              <a:spLocks noChangeArrowheads="1"/>
            </p:cNvSpPr>
            <p:nvPr/>
          </p:nvSpPr>
          <p:spPr bwMode="auto">
            <a:xfrm>
              <a:off x="4186" y="2604"/>
              <a:ext cx="201" cy="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solidFill>
                    <a:srgbClr val="000000"/>
                  </a:solidFill>
                  <a:latin typeface="Arial"/>
                  <a:cs typeface="Arial"/>
                </a:rPr>
                <a:t>S</a:t>
              </a:r>
            </a:p>
          </p:txBody>
        </p:sp>
        <p:sp>
          <p:nvSpPr>
            <p:cNvPr id="38" name="Text Box 18"/>
            <p:cNvSpPr txBox="1">
              <a:spLocks noChangeArrowheads="1"/>
            </p:cNvSpPr>
            <p:nvPr/>
          </p:nvSpPr>
          <p:spPr bwMode="auto">
            <a:xfrm>
              <a:off x="3929" y="2881"/>
              <a:ext cx="858" cy="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solidFill>
                    <a:srgbClr val="000000"/>
                  </a:solidFill>
                  <a:latin typeface="Arial"/>
                  <a:cs typeface="Arial"/>
                </a:rPr>
                <a:t>NP           VP</a:t>
              </a:r>
            </a:p>
          </p:txBody>
        </p:sp>
        <p:sp>
          <p:nvSpPr>
            <p:cNvPr id="39" name="Text Box 19"/>
            <p:cNvSpPr txBox="1">
              <a:spLocks noChangeArrowheads="1"/>
            </p:cNvSpPr>
            <p:nvPr/>
          </p:nvSpPr>
          <p:spPr bwMode="auto">
            <a:xfrm>
              <a:off x="3807" y="3133"/>
              <a:ext cx="1546" cy="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dirty="0">
                  <a:solidFill>
                    <a:srgbClr val="000000"/>
                  </a:solidFill>
                  <a:latin typeface="Arial"/>
                  <a:cs typeface="Arial"/>
                </a:rPr>
                <a:t>John   </a:t>
              </a:r>
              <a:r>
                <a:rPr lang="en-US" sz="1600" dirty="0" smtClean="0">
                  <a:solidFill>
                    <a:srgbClr val="000000"/>
                  </a:solidFill>
                  <a:latin typeface="Arial"/>
                  <a:cs typeface="Arial"/>
                </a:rPr>
                <a:t>  </a:t>
              </a:r>
              <a:r>
                <a:rPr lang="en-US" sz="1600" dirty="0">
                  <a:solidFill>
                    <a:srgbClr val="000000"/>
                  </a:solidFill>
                  <a:latin typeface="Arial"/>
                  <a:cs typeface="Arial"/>
                </a:rPr>
                <a:t>V     NP          PP</a:t>
              </a:r>
            </a:p>
          </p:txBody>
        </p:sp>
        <p:sp>
          <p:nvSpPr>
            <p:cNvPr id="40" name="Text Box 20"/>
            <p:cNvSpPr txBox="1">
              <a:spLocks noChangeArrowheads="1"/>
            </p:cNvSpPr>
            <p:nvPr/>
          </p:nvSpPr>
          <p:spPr bwMode="auto">
            <a:xfrm>
              <a:off x="4195" y="3437"/>
              <a:ext cx="1509" cy="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solidFill>
                    <a:srgbClr val="000000"/>
                  </a:solidFill>
                  <a:latin typeface="Arial"/>
                  <a:cs typeface="Arial"/>
                </a:rPr>
                <a:t>put    the dog  in the pen</a:t>
              </a:r>
            </a:p>
          </p:txBody>
        </p:sp>
        <p:sp>
          <p:nvSpPr>
            <p:cNvPr id="41" name="Line 21"/>
            <p:cNvSpPr>
              <a:spLocks noChangeShapeType="1"/>
            </p:cNvSpPr>
            <p:nvPr/>
          </p:nvSpPr>
          <p:spPr bwMode="auto">
            <a:xfrm flipH="1">
              <a:off x="4078" y="2757"/>
              <a:ext cx="200" cy="18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latin typeface="Arial"/>
                <a:cs typeface="Arial"/>
              </a:endParaRPr>
            </a:p>
          </p:txBody>
        </p:sp>
        <p:sp>
          <p:nvSpPr>
            <p:cNvPr id="42" name="Line 22"/>
            <p:cNvSpPr>
              <a:spLocks noChangeShapeType="1"/>
            </p:cNvSpPr>
            <p:nvPr/>
          </p:nvSpPr>
          <p:spPr bwMode="auto">
            <a:xfrm>
              <a:off x="4278" y="2757"/>
              <a:ext cx="292" cy="18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latin typeface="Arial"/>
                <a:cs typeface="Arial"/>
              </a:endParaRPr>
            </a:p>
          </p:txBody>
        </p:sp>
        <p:sp>
          <p:nvSpPr>
            <p:cNvPr id="43" name="Line 23"/>
            <p:cNvSpPr>
              <a:spLocks noChangeShapeType="1"/>
            </p:cNvSpPr>
            <p:nvPr/>
          </p:nvSpPr>
          <p:spPr bwMode="auto">
            <a:xfrm flipH="1">
              <a:off x="3986" y="3041"/>
              <a:ext cx="46" cy="16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latin typeface="Arial"/>
                <a:cs typeface="Arial"/>
              </a:endParaRPr>
            </a:p>
          </p:txBody>
        </p:sp>
        <p:sp>
          <p:nvSpPr>
            <p:cNvPr id="44" name="Line 24"/>
            <p:cNvSpPr>
              <a:spLocks noChangeShapeType="1"/>
            </p:cNvSpPr>
            <p:nvPr/>
          </p:nvSpPr>
          <p:spPr bwMode="auto">
            <a:xfrm flipH="1">
              <a:off x="4370" y="3018"/>
              <a:ext cx="192" cy="17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latin typeface="Arial"/>
                <a:cs typeface="Arial"/>
              </a:endParaRPr>
            </a:p>
          </p:txBody>
        </p:sp>
        <p:sp>
          <p:nvSpPr>
            <p:cNvPr id="45" name="Line 25"/>
            <p:cNvSpPr>
              <a:spLocks noChangeShapeType="1"/>
            </p:cNvSpPr>
            <p:nvPr/>
          </p:nvSpPr>
          <p:spPr bwMode="auto">
            <a:xfrm>
              <a:off x="4554" y="3011"/>
              <a:ext cx="54" cy="16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latin typeface="Arial"/>
                <a:cs typeface="Arial"/>
              </a:endParaRPr>
            </a:p>
          </p:txBody>
        </p:sp>
        <p:sp>
          <p:nvSpPr>
            <p:cNvPr id="46" name="Line 26"/>
            <p:cNvSpPr>
              <a:spLocks noChangeShapeType="1"/>
            </p:cNvSpPr>
            <p:nvPr/>
          </p:nvSpPr>
          <p:spPr bwMode="auto">
            <a:xfrm>
              <a:off x="4562" y="3026"/>
              <a:ext cx="545" cy="15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latin typeface="Arial"/>
                <a:cs typeface="Arial"/>
              </a:endParaRPr>
            </a:p>
          </p:txBody>
        </p:sp>
        <p:sp>
          <p:nvSpPr>
            <p:cNvPr id="47" name="Line 27"/>
            <p:cNvSpPr>
              <a:spLocks noChangeShapeType="1"/>
            </p:cNvSpPr>
            <p:nvPr/>
          </p:nvSpPr>
          <p:spPr bwMode="auto">
            <a:xfrm flipH="1">
              <a:off x="4347" y="3287"/>
              <a:ext cx="15" cy="22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latin typeface="Arial"/>
                <a:cs typeface="Arial"/>
              </a:endParaRPr>
            </a:p>
          </p:txBody>
        </p:sp>
        <p:sp>
          <p:nvSpPr>
            <p:cNvPr id="48" name="Line 28"/>
            <p:cNvSpPr>
              <a:spLocks noChangeShapeType="1"/>
            </p:cNvSpPr>
            <p:nvPr/>
          </p:nvSpPr>
          <p:spPr bwMode="auto">
            <a:xfrm flipH="1">
              <a:off x="4531" y="3295"/>
              <a:ext cx="108" cy="20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latin typeface="Arial"/>
                <a:cs typeface="Arial"/>
              </a:endParaRPr>
            </a:p>
          </p:txBody>
        </p:sp>
        <p:sp>
          <p:nvSpPr>
            <p:cNvPr id="49" name="Line 29"/>
            <p:cNvSpPr>
              <a:spLocks noChangeShapeType="1"/>
            </p:cNvSpPr>
            <p:nvPr/>
          </p:nvSpPr>
          <p:spPr bwMode="auto">
            <a:xfrm>
              <a:off x="4531" y="3502"/>
              <a:ext cx="346"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latin typeface="Arial"/>
                <a:cs typeface="Arial"/>
              </a:endParaRPr>
            </a:p>
          </p:txBody>
        </p:sp>
        <p:sp>
          <p:nvSpPr>
            <p:cNvPr id="50" name="Line 30"/>
            <p:cNvSpPr>
              <a:spLocks noChangeShapeType="1"/>
            </p:cNvSpPr>
            <p:nvPr/>
          </p:nvSpPr>
          <p:spPr bwMode="auto">
            <a:xfrm>
              <a:off x="4639" y="3295"/>
              <a:ext cx="253" cy="20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latin typeface="Arial"/>
                <a:cs typeface="Arial"/>
              </a:endParaRPr>
            </a:p>
          </p:txBody>
        </p:sp>
        <p:sp>
          <p:nvSpPr>
            <p:cNvPr id="51" name="Line 31"/>
            <p:cNvSpPr>
              <a:spLocks noChangeShapeType="1"/>
            </p:cNvSpPr>
            <p:nvPr/>
          </p:nvSpPr>
          <p:spPr bwMode="auto">
            <a:xfrm flipH="1">
              <a:off x="5000" y="3287"/>
              <a:ext cx="130" cy="21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latin typeface="Arial"/>
                <a:cs typeface="Arial"/>
              </a:endParaRPr>
            </a:p>
          </p:txBody>
        </p:sp>
        <p:sp>
          <p:nvSpPr>
            <p:cNvPr id="52" name="Line 32"/>
            <p:cNvSpPr>
              <a:spLocks noChangeShapeType="1"/>
            </p:cNvSpPr>
            <p:nvPr/>
          </p:nvSpPr>
          <p:spPr bwMode="auto">
            <a:xfrm flipV="1">
              <a:off x="4984" y="3494"/>
              <a:ext cx="499" cy="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latin typeface="Arial"/>
                <a:cs typeface="Arial"/>
              </a:endParaRPr>
            </a:p>
          </p:txBody>
        </p:sp>
        <p:sp>
          <p:nvSpPr>
            <p:cNvPr id="53" name="Line 33"/>
            <p:cNvSpPr>
              <a:spLocks noChangeShapeType="1"/>
            </p:cNvSpPr>
            <p:nvPr/>
          </p:nvSpPr>
          <p:spPr bwMode="auto">
            <a:xfrm>
              <a:off x="5130" y="3272"/>
              <a:ext cx="353" cy="23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latin typeface="Arial"/>
                <a:cs typeface="Arial"/>
              </a:endParaRPr>
            </a:p>
          </p:txBody>
        </p:sp>
      </p:grpSp>
      <p:sp>
        <p:nvSpPr>
          <p:cNvPr id="54" name="TextBox 53"/>
          <p:cNvSpPr txBox="1"/>
          <p:nvPr/>
        </p:nvSpPr>
        <p:spPr>
          <a:xfrm>
            <a:off x="5410200" y="4800600"/>
            <a:ext cx="441422" cy="646331"/>
          </a:xfrm>
          <a:prstGeom prst="rect">
            <a:avLst/>
          </a:prstGeom>
          <a:noFill/>
        </p:spPr>
        <p:txBody>
          <a:bodyPr wrap="none" rtlCol="0">
            <a:spAutoFit/>
          </a:bodyPr>
          <a:lstStyle/>
          <a:p>
            <a:r>
              <a:rPr lang="en-US" sz="3600" dirty="0" smtClean="0">
                <a:solidFill>
                  <a:srgbClr val="FF0000"/>
                </a:solidFill>
              </a:rPr>
              <a:t>?</a:t>
            </a:r>
            <a:endParaRPr lang="en-US" sz="3600" dirty="0">
              <a:solidFill>
                <a:srgbClr val="FF0000"/>
              </a:solidFill>
            </a:endParaRPr>
          </a:p>
        </p:txBody>
      </p:sp>
      <p:sp>
        <p:nvSpPr>
          <p:cNvPr id="3" name="Title 2"/>
          <p:cNvSpPr>
            <a:spLocks noGrp="1"/>
          </p:cNvSpPr>
          <p:nvPr>
            <p:ph type="title"/>
          </p:nvPr>
        </p:nvSpPr>
        <p:spPr>
          <a:xfrm>
            <a:off x="311150" y="366136"/>
            <a:ext cx="6877050" cy="838200"/>
          </a:xfrm>
        </p:spPr>
        <p:txBody>
          <a:bodyPr/>
          <a:lstStyle/>
          <a:p>
            <a:pPr algn="l"/>
            <a:r>
              <a:rPr lang="fi-FI" sz="4000" dirty="0" err="1"/>
              <a:t>Vanilla</a:t>
            </a:r>
            <a:r>
              <a:rPr lang="fi-FI" sz="4000" dirty="0"/>
              <a:t> PCFG </a:t>
            </a:r>
            <a:r>
              <a:rPr lang="fi-FI" sz="4000" dirty="0" err="1"/>
              <a:t>Limitations</a:t>
            </a:r>
            <a:endParaRPr lang="en-US" sz="4000" dirty="0"/>
          </a:p>
        </p:txBody>
      </p:sp>
    </p:spTree>
    <p:extLst>
      <p:ext uri="{BB962C8B-B14F-4D97-AF65-F5344CB8AC3E}">
        <p14:creationId xmlns:p14="http://schemas.microsoft.com/office/powerpoint/2010/main" val="7191923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t>Unification Grammars</a:t>
            </a:r>
            <a:endParaRPr lang="en-US" dirty="0"/>
          </a:p>
        </p:txBody>
      </p:sp>
      <p:sp>
        <p:nvSpPr>
          <p:cNvPr id="4" name="Content Placeholder 3"/>
          <p:cNvSpPr>
            <a:spLocks noGrp="1"/>
          </p:cNvSpPr>
          <p:nvPr>
            <p:ph idx="1"/>
          </p:nvPr>
        </p:nvSpPr>
        <p:spPr/>
        <p:txBody>
          <a:bodyPr/>
          <a:lstStyle/>
          <a:p>
            <a:r>
              <a:rPr lang="en-US" sz="2400" dirty="0"/>
              <a:t>In order to handle agreement issues more effectively, each constituent has a list of features such as number, person, gender, etc. which may or not be specified for a given constituent.</a:t>
            </a:r>
          </a:p>
          <a:p>
            <a:r>
              <a:rPr lang="en-US" sz="2400" dirty="0"/>
              <a:t>In order for two constituents to combine to form a larger constituent, their features must unify, i.e. consistently combine into a merged set of features.</a:t>
            </a:r>
          </a:p>
          <a:p>
            <a:r>
              <a:rPr lang="en-US" sz="2400" dirty="0"/>
              <a:t>Expressive grammars and parsers (e.g. HPSG) have been developed using this approach and have been partially integrated with modern statistical models of disambiguation</a:t>
            </a:r>
            <a:r>
              <a:rPr lang="en-US" sz="2400" dirty="0" smtClean="0"/>
              <a:t>.</a:t>
            </a:r>
          </a:p>
          <a:p>
            <a:r>
              <a:rPr lang="en-US" sz="2400" dirty="0" smtClean="0"/>
              <a:t>Massive optimization techniques necessary, still only rudimentary support for semantic features</a:t>
            </a:r>
            <a:endParaRPr lang="en-US" sz="2400" dirty="0"/>
          </a:p>
        </p:txBody>
      </p:sp>
      <p:sp>
        <p:nvSpPr>
          <p:cNvPr id="5"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6"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6363978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8775" y="140495"/>
            <a:ext cx="6877050" cy="838200"/>
          </a:xfrm>
        </p:spPr>
        <p:txBody>
          <a:bodyPr/>
          <a:lstStyle/>
          <a:p>
            <a:pPr algn="l"/>
            <a:r>
              <a:rPr lang="en-US" dirty="0" smtClean="0"/>
              <a:t>Lexical Functional Grammar (LFG)</a:t>
            </a:r>
            <a:endParaRPr lang="en-US" dirty="0"/>
          </a:p>
        </p:txBody>
      </p:sp>
      <p:sp>
        <p:nvSpPr>
          <p:cNvPr id="4" name="Content Placeholder 3"/>
          <p:cNvSpPr>
            <a:spLocks noGrp="1"/>
          </p:cNvSpPr>
          <p:nvPr>
            <p:ph idx="1"/>
          </p:nvPr>
        </p:nvSpPr>
        <p:spPr/>
        <p:txBody>
          <a:bodyPr/>
          <a:lstStyle/>
          <a:p>
            <a:r>
              <a:rPr lang="en-US" sz="2000" dirty="0" smtClean="0"/>
              <a:t>generative grammar</a:t>
            </a:r>
          </a:p>
          <a:p>
            <a:r>
              <a:rPr lang="en-US" sz="2000" dirty="0" smtClean="0"/>
              <a:t>separation between </a:t>
            </a:r>
            <a:r>
              <a:rPr lang="en-US" sz="2000" dirty="0"/>
              <a:t>s</a:t>
            </a:r>
            <a:r>
              <a:rPr lang="en-US" sz="2000" dirty="0" smtClean="0"/>
              <a:t>urface structure and deep structure makes it possible to have same representation for several languages</a:t>
            </a:r>
            <a:endParaRPr lang="en-US" sz="2000" dirty="0"/>
          </a:p>
          <a:p>
            <a:r>
              <a:rPr lang="en-US" sz="2000" dirty="0" smtClean="0"/>
              <a:t>Constituent Structure (c-structure)</a:t>
            </a:r>
            <a:endParaRPr lang="en-US" sz="2000" dirty="0"/>
          </a:p>
          <a:p>
            <a:r>
              <a:rPr lang="en-US" sz="2000" dirty="0" smtClean="0"/>
              <a:t>Functional Structure (f-structure)</a:t>
            </a:r>
            <a:endParaRPr lang="en-US" sz="2000" dirty="0"/>
          </a:p>
        </p:txBody>
      </p:sp>
      <p:pic>
        <p:nvPicPr>
          <p:cNvPr id="5" name="Picture 4"/>
          <p:cNvPicPr>
            <a:picLocks noChangeAspect="1"/>
          </p:cNvPicPr>
          <p:nvPr/>
        </p:nvPicPr>
        <p:blipFill>
          <a:blip r:embed="rId2" cstate="print"/>
          <a:stretch>
            <a:fillRect/>
          </a:stretch>
        </p:blipFill>
        <p:spPr>
          <a:xfrm>
            <a:off x="304800" y="3429000"/>
            <a:ext cx="2772202" cy="1905000"/>
          </a:xfrm>
          <a:prstGeom prst="rect">
            <a:avLst/>
          </a:prstGeom>
        </p:spPr>
      </p:pic>
      <p:pic>
        <p:nvPicPr>
          <p:cNvPr id="6" name="Picture 5"/>
          <p:cNvPicPr>
            <a:picLocks noChangeAspect="1"/>
          </p:cNvPicPr>
          <p:nvPr/>
        </p:nvPicPr>
        <p:blipFill>
          <a:blip r:embed="rId3" cstate="print"/>
          <a:stretch>
            <a:fillRect/>
          </a:stretch>
        </p:blipFill>
        <p:spPr>
          <a:xfrm>
            <a:off x="762000" y="3657600"/>
            <a:ext cx="2588713" cy="2438400"/>
          </a:xfrm>
          <a:prstGeom prst="rect">
            <a:avLst/>
          </a:prstGeom>
        </p:spPr>
      </p:pic>
      <p:pic>
        <p:nvPicPr>
          <p:cNvPr id="7" name="Picture 6"/>
          <p:cNvPicPr>
            <a:picLocks noChangeAspect="1"/>
          </p:cNvPicPr>
          <p:nvPr/>
        </p:nvPicPr>
        <p:blipFill>
          <a:blip r:embed="rId4" cstate="print"/>
          <a:stretch>
            <a:fillRect/>
          </a:stretch>
        </p:blipFill>
        <p:spPr>
          <a:xfrm>
            <a:off x="1295400" y="3810000"/>
            <a:ext cx="3856753" cy="2438400"/>
          </a:xfrm>
          <a:prstGeom prst="rect">
            <a:avLst/>
          </a:prstGeom>
        </p:spPr>
      </p:pic>
      <p:pic>
        <p:nvPicPr>
          <p:cNvPr id="8" name="Picture 7"/>
          <p:cNvPicPr>
            <a:picLocks noChangeAspect="1"/>
          </p:cNvPicPr>
          <p:nvPr/>
        </p:nvPicPr>
        <p:blipFill>
          <a:blip r:embed="rId5" cstate="print"/>
          <a:stretch>
            <a:fillRect/>
          </a:stretch>
        </p:blipFill>
        <p:spPr>
          <a:xfrm>
            <a:off x="5334000" y="2590800"/>
            <a:ext cx="3446917" cy="4037818"/>
          </a:xfrm>
          <a:prstGeom prst="rect">
            <a:avLst/>
          </a:prstGeom>
        </p:spPr>
      </p:pic>
      <p:sp>
        <p:nvSpPr>
          <p:cNvPr id="9"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10"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147062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8775" y="249238"/>
            <a:ext cx="7947026" cy="838200"/>
          </a:xfrm>
        </p:spPr>
        <p:txBody>
          <a:bodyPr/>
          <a:lstStyle/>
          <a:p>
            <a:pPr algn="l"/>
            <a:r>
              <a:rPr lang="en-US" sz="4000" dirty="0"/>
              <a:t>Probabilistic Context Free </a:t>
            </a:r>
            <a:r>
              <a:rPr lang="en-US" sz="4000" dirty="0" smtClean="0"/>
              <a:t>Grammar (</a:t>
            </a:r>
            <a:r>
              <a:rPr lang="en-US" sz="4000" dirty="0"/>
              <a:t>PCFG)</a:t>
            </a:r>
          </a:p>
        </p:txBody>
      </p:sp>
      <p:sp>
        <p:nvSpPr>
          <p:cNvPr id="4" name="Content Placeholder 3"/>
          <p:cNvSpPr>
            <a:spLocks noGrp="1"/>
          </p:cNvSpPr>
          <p:nvPr>
            <p:ph idx="1"/>
          </p:nvPr>
        </p:nvSpPr>
        <p:spPr/>
        <p:txBody>
          <a:bodyPr/>
          <a:lstStyle/>
          <a:p>
            <a:pPr marL="0" indent="0">
              <a:buNone/>
            </a:pPr>
            <a:r>
              <a:rPr lang="en-US" sz="2200" dirty="0" smtClean="0"/>
              <a:t>A </a:t>
            </a:r>
            <a:r>
              <a:rPr lang="en-US" sz="2200" b="1" dirty="0" smtClean="0"/>
              <a:t>probabilistic context free grammar </a:t>
            </a:r>
            <a:r>
              <a:rPr lang="en-US" sz="2200" i="1" dirty="0" smtClean="0"/>
              <a:t>PCFG=(</a:t>
            </a:r>
            <a:r>
              <a:rPr lang="en-US" sz="2200" i="1" dirty="0" smtClean="0">
                <a:sym typeface="Symbol"/>
              </a:rPr>
              <a:t>W,N,</a:t>
            </a:r>
            <a:r>
              <a:rPr lang="en-US" sz="2200" i="1" dirty="0" smtClean="0"/>
              <a:t>N</a:t>
            </a:r>
            <a:r>
              <a:rPr lang="en-US" sz="2200" i="1" baseline="-25000" dirty="0" smtClean="0"/>
              <a:t>1</a:t>
            </a:r>
            <a:r>
              <a:rPr lang="en-US" sz="2200" i="1" dirty="0" smtClean="0">
                <a:sym typeface="Symbol"/>
              </a:rPr>
              <a:t>,R,P</a:t>
            </a:r>
            <a:r>
              <a:rPr lang="en-US" sz="2200" i="1" dirty="0" smtClean="0"/>
              <a:t>)</a:t>
            </a:r>
            <a:r>
              <a:rPr lang="en-US" sz="2200" dirty="0" smtClean="0"/>
              <a:t> consists of</a:t>
            </a:r>
          </a:p>
          <a:p>
            <a:r>
              <a:rPr lang="en-US" sz="2200" dirty="0" smtClean="0"/>
              <a:t>terminal vocabulary </a:t>
            </a:r>
            <a:r>
              <a:rPr lang="en-US" sz="2200" i="1" dirty="0" smtClean="0"/>
              <a:t>W={w</a:t>
            </a:r>
            <a:r>
              <a:rPr lang="en-US" sz="2200" i="1" baseline="-25000" dirty="0" smtClean="0"/>
              <a:t>1</a:t>
            </a:r>
            <a:r>
              <a:rPr lang="en-US" sz="2200" i="1" dirty="0" smtClean="0"/>
              <a:t>,…,</a:t>
            </a:r>
            <a:r>
              <a:rPr lang="en-US" sz="2200" i="1" dirty="0"/>
              <a:t> </a:t>
            </a:r>
            <a:r>
              <a:rPr lang="en-US" sz="2200" i="1" dirty="0" err="1" smtClean="0"/>
              <a:t>w</a:t>
            </a:r>
            <a:r>
              <a:rPr lang="en-US" sz="2200" i="1" baseline="-25000" dirty="0" err="1" smtClean="0"/>
              <a:t>V</a:t>
            </a:r>
            <a:r>
              <a:rPr lang="en-US" sz="2200" i="1" dirty="0" smtClean="0"/>
              <a:t>}</a:t>
            </a:r>
          </a:p>
          <a:p>
            <a:r>
              <a:rPr lang="en-US" sz="2200" dirty="0" smtClean="0"/>
              <a:t>set of non-terminals </a:t>
            </a:r>
            <a:r>
              <a:rPr lang="en-US" sz="2200" i="1" dirty="0" smtClean="0"/>
              <a:t>N={N</a:t>
            </a:r>
            <a:r>
              <a:rPr lang="en-US" sz="2200" i="1" baseline="-25000" dirty="0" smtClean="0"/>
              <a:t>1</a:t>
            </a:r>
            <a:r>
              <a:rPr lang="en-US" sz="2200" i="1" dirty="0" smtClean="0"/>
              <a:t>,.,</a:t>
            </a:r>
            <a:r>
              <a:rPr lang="en-US" sz="2200" i="1" dirty="0"/>
              <a:t> </a:t>
            </a:r>
            <a:r>
              <a:rPr lang="en-US" sz="2200" i="1" dirty="0" err="1" smtClean="0"/>
              <a:t>N</a:t>
            </a:r>
            <a:r>
              <a:rPr lang="en-US" sz="2200" i="1" baseline="-25000" dirty="0" err="1" smtClean="0"/>
              <a:t>n</a:t>
            </a:r>
            <a:r>
              <a:rPr lang="en-US" sz="2200" i="1" dirty="0" smtClean="0"/>
              <a:t>}</a:t>
            </a:r>
          </a:p>
          <a:p>
            <a:r>
              <a:rPr lang="en-US" sz="2200" dirty="0" smtClean="0"/>
              <a:t>start symbol </a:t>
            </a:r>
            <a:r>
              <a:rPr lang="en-US" sz="2200" i="1" dirty="0" smtClean="0"/>
              <a:t>N</a:t>
            </a:r>
            <a:r>
              <a:rPr lang="en-US" sz="2200" i="1" baseline="-25000" dirty="0" smtClean="0"/>
              <a:t>1</a:t>
            </a:r>
            <a:r>
              <a:rPr lang="en-US" sz="2200" i="1" dirty="0" smtClean="0">
                <a:sym typeface="Symbol"/>
              </a:rPr>
              <a:t>N</a:t>
            </a:r>
          </a:p>
          <a:p>
            <a:r>
              <a:rPr lang="en-US" sz="2200" dirty="0" smtClean="0">
                <a:sym typeface="Symbol"/>
              </a:rPr>
              <a:t>set of rules </a:t>
            </a:r>
            <a:r>
              <a:rPr lang="en-US" sz="2200" i="1" dirty="0" smtClean="0">
                <a:sym typeface="Symbol"/>
              </a:rPr>
              <a:t>R:{</a:t>
            </a:r>
            <a:r>
              <a:rPr lang="en-US" sz="2200" i="1" dirty="0" err="1" smtClean="0"/>
              <a:t>N</a:t>
            </a:r>
            <a:r>
              <a:rPr lang="en-US" sz="2200" i="1" baseline="-25000" dirty="0" err="1" smtClean="0"/>
              <a:t>i</a:t>
            </a:r>
            <a:r>
              <a:rPr lang="en-US" sz="2200" dirty="0" err="1" smtClean="0">
                <a:sym typeface="Symbol"/>
              </a:rPr>
              <a:t></a:t>
            </a:r>
            <a:r>
              <a:rPr lang="en-US" sz="2200" i="1" dirty="0" err="1" smtClean="0"/>
              <a:t>D</a:t>
            </a:r>
            <a:r>
              <a:rPr lang="en-US" sz="2200" i="1" baseline="-25000" dirty="0" err="1" smtClean="0"/>
              <a:t>j</a:t>
            </a:r>
            <a:r>
              <a:rPr lang="en-US" sz="2200" i="1" dirty="0" smtClean="0"/>
              <a:t>}</a:t>
            </a:r>
            <a:r>
              <a:rPr lang="en-US" sz="2200" dirty="0" smtClean="0"/>
              <a:t>, where </a:t>
            </a:r>
            <a:r>
              <a:rPr lang="en-US" sz="2200" i="1" dirty="0" err="1" smtClean="0"/>
              <a:t>D</a:t>
            </a:r>
            <a:r>
              <a:rPr lang="en-US" sz="2200" i="1" baseline="-25000" dirty="0" err="1" smtClean="0"/>
              <a:t>j</a:t>
            </a:r>
            <a:r>
              <a:rPr lang="en-US" sz="2200" baseline="-25000" dirty="0" smtClean="0"/>
              <a:t> </a:t>
            </a:r>
            <a:r>
              <a:rPr lang="en-US" sz="2200" dirty="0" smtClean="0"/>
              <a:t>is a sequence over </a:t>
            </a:r>
            <a:r>
              <a:rPr lang="en-US" sz="2200" i="1" dirty="0" smtClean="0"/>
              <a:t>W</a:t>
            </a:r>
            <a:r>
              <a:rPr lang="de-DE" sz="2200" i="1" dirty="0">
                <a:sym typeface="Symbol"/>
              </a:rPr>
              <a:t></a:t>
            </a:r>
            <a:r>
              <a:rPr lang="en-US" sz="2200" i="1" dirty="0" smtClean="0"/>
              <a:t>N</a:t>
            </a:r>
          </a:p>
          <a:p>
            <a:r>
              <a:rPr lang="en-US" sz="2200" dirty="0" smtClean="0"/>
              <a:t>corresponding set of probabilities on rules </a:t>
            </a:r>
            <a:r>
              <a:rPr lang="en-US" sz="2200" i="1" dirty="0" smtClean="0"/>
              <a:t>P</a:t>
            </a:r>
            <a:r>
              <a:rPr lang="en-US" sz="2200" dirty="0" smtClean="0"/>
              <a:t> such that the sum of probabilities per LHS is 1 </a:t>
            </a:r>
          </a:p>
          <a:p>
            <a:endParaRPr lang="en-US" sz="2400" dirty="0" smtClean="0"/>
          </a:p>
          <a:p>
            <a:r>
              <a:rPr lang="en-US" sz="1800" dirty="0" smtClean="0"/>
              <a:t>A </a:t>
            </a:r>
            <a:r>
              <a:rPr lang="en-US" sz="1800" dirty="0"/>
              <a:t>PCFG is a probabilistic version of a CFG where each production has a probability.</a:t>
            </a:r>
          </a:p>
          <a:p>
            <a:r>
              <a:rPr lang="en-US" sz="1800" dirty="0"/>
              <a:t>Probabilities of all productions rewriting a given non-terminal must add to 1, defining a distribution for each non-terminal.</a:t>
            </a:r>
          </a:p>
          <a:p>
            <a:r>
              <a:rPr lang="en-US" sz="1800" dirty="0"/>
              <a:t>String generation is now probabilistic where production probabilities are used to non-deterministically select a production for rewriting a given non-terminal.</a:t>
            </a:r>
          </a:p>
          <a:p>
            <a:endParaRPr lang="en-US" sz="2000" dirty="0"/>
          </a:p>
        </p:txBody>
      </p:sp>
      <p:sp>
        <p:nvSpPr>
          <p:cNvPr id="5"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6"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14969950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8775" y="0"/>
            <a:ext cx="6877050" cy="838200"/>
          </a:xfrm>
        </p:spPr>
        <p:txBody>
          <a:bodyPr/>
          <a:lstStyle/>
          <a:p>
            <a:pPr algn="l"/>
            <a:r>
              <a:rPr lang="sv-SE" sz="4000" dirty="0" err="1"/>
              <a:t>Mildly</a:t>
            </a:r>
            <a:r>
              <a:rPr lang="sv-SE" sz="4000" dirty="0"/>
              <a:t> </a:t>
            </a:r>
            <a:r>
              <a:rPr lang="sv-SE" sz="4000" dirty="0" err="1"/>
              <a:t>Context</a:t>
            </a:r>
            <a:r>
              <a:rPr lang="sv-SE" sz="4000" dirty="0"/>
              <a:t>-Sensitive </a:t>
            </a:r>
            <a:r>
              <a:rPr lang="sv-SE" sz="4000" dirty="0" err="1"/>
              <a:t>Grammars</a:t>
            </a:r>
            <a:endParaRPr lang="en-US" sz="4000" dirty="0"/>
          </a:p>
        </p:txBody>
      </p:sp>
      <p:sp>
        <p:nvSpPr>
          <p:cNvPr id="4" name="Content Placeholder 3"/>
          <p:cNvSpPr>
            <a:spLocks noGrp="1"/>
          </p:cNvSpPr>
          <p:nvPr>
            <p:ph idx="1"/>
          </p:nvPr>
        </p:nvSpPr>
        <p:spPr/>
        <p:txBody>
          <a:bodyPr/>
          <a:lstStyle/>
          <a:p>
            <a:r>
              <a:rPr lang="en-US" sz="2800" dirty="0"/>
              <a:t>Some grammatical formalisms provide a degree of </a:t>
            </a:r>
            <a:r>
              <a:rPr lang="en-US" sz="2800" b="1" dirty="0"/>
              <a:t>context-sensitivity</a:t>
            </a:r>
            <a:r>
              <a:rPr lang="en-US" sz="2800" dirty="0"/>
              <a:t> that helps capture aspects of NL syntax that are not easily handled by CFGs.</a:t>
            </a:r>
          </a:p>
          <a:p>
            <a:r>
              <a:rPr lang="en-US" sz="2800" b="1" dirty="0"/>
              <a:t>Tree Adjoining Grammar </a:t>
            </a:r>
            <a:r>
              <a:rPr lang="en-US" sz="2800" dirty="0"/>
              <a:t>(TAG) is based on combining tree fragments rather than individual phrases.</a:t>
            </a:r>
          </a:p>
          <a:p>
            <a:r>
              <a:rPr lang="en-US" sz="2800" b="1" dirty="0"/>
              <a:t>Combinatory </a:t>
            </a:r>
            <a:r>
              <a:rPr lang="en-US" sz="2800" b="1" dirty="0" err="1"/>
              <a:t>Categorial</a:t>
            </a:r>
            <a:r>
              <a:rPr lang="en-US" sz="2800" b="1" dirty="0"/>
              <a:t> Grammar </a:t>
            </a:r>
            <a:r>
              <a:rPr lang="en-US" sz="2800" dirty="0"/>
              <a:t>(CCG) consists of: </a:t>
            </a:r>
          </a:p>
          <a:p>
            <a:pPr lvl="1"/>
            <a:r>
              <a:rPr lang="en-US" sz="2400" b="1" dirty="0" err="1"/>
              <a:t>Categorial</a:t>
            </a:r>
            <a:r>
              <a:rPr lang="en-US" sz="2400" b="1" dirty="0"/>
              <a:t> Lexicon </a:t>
            </a:r>
            <a:r>
              <a:rPr lang="en-US" sz="2400" dirty="0"/>
              <a:t>that associates a syntactic and semantic category with each word.</a:t>
            </a:r>
          </a:p>
          <a:p>
            <a:pPr lvl="1"/>
            <a:r>
              <a:rPr lang="en-US" sz="2400" b="1" dirty="0"/>
              <a:t>Combinatory Rules </a:t>
            </a:r>
            <a:r>
              <a:rPr lang="en-US" sz="2400" dirty="0"/>
              <a:t>that define how categories combine to form other categories.</a:t>
            </a:r>
          </a:p>
        </p:txBody>
      </p:sp>
      <p:sp>
        <p:nvSpPr>
          <p:cNvPr id="5"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6"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13867116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t>Dependency Parsing</a:t>
            </a:r>
            <a:endParaRPr lang="en-US" dirty="0"/>
          </a:p>
        </p:txBody>
      </p:sp>
      <p:sp>
        <p:nvSpPr>
          <p:cNvPr id="4" name="Content Placeholder 3"/>
          <p:cNvSpPr>
            <a:spLocks noGrp="1"/>
          </p:cNvSpPr>
          <p:nvPr>
            <p:ph idx="1"/>
          </p:nvPr>
        </p:nvSpPr>
        <p:spPr>
          <a:xfrm>
            <a:off x="228600" y="1447800"/>
            <a:ext cx="8740775" cy="5086350"/>
          </a:xfrm>
        </p:spPr>
        <p:txBody>
          <a:bodyPr/>
          <a:lstStyle/>
          <a:p>
            <a:r>
              <a:rPr lang="en-US" sz="2000" dirty="0"/>
              <a:t>A</a:t>
            </a:r>
            <a:r>
              <a:rPr lang="en-US" sz="2000" dirty="0" smtClean="0"/>
              <a:t>lternative </a:t>
            </a:r>
            <a:r>
              <a:rPr lang="en-US" sz="2000" dirty="0"/>
              <a:t>to phrase-structure </a:t>
            </a:r>
            <a:r>
              <a:rPr lang="en-US" sz="2000" dirty="0" smtClean="0"/>
              <a:t>grammar </a:t>
            </a:r>
            <a:r>
              <a:rPr lang="en-US" sz="2000" dirty="0"/>
              <a:t>define a parse as </a:t>
            </a:r>
            <a:r>
              <a:rPr lang="en-US" sz="2000" dirty="0" smtClean="0"/>
              <a:t>directed </a:t>
            </a:r>
            <a:r>
              <a:rPr lang="en-US" sz="2000" dirty="0"/>
              <a:t>graph between </a:t>
            </a:r>
            <a:r>
              <a:rPr lang="en-US" sz="2000" dirty="0" smtClean="0"/>
              <a:t>words </a:t>
            </a:r>
            <a:r>
              <a:rPr lang="en-US" sz="2000" dirty="0"/>
              <a:t>of a sentence representing dependencies between </a:t>
            </a:r>
            <a:r>
              <a:rPr lang="en-US" sz="2000" dirty="0" smtClean="0"/>
              <a:t>words</a:t>
            </a:r>
          </a:p>
          <a:p>
            <a:r>
              <a:rPr lang="en-US" sz="2000" dirty="0" smtClean="0"/>
              <a:t>No nodes for phrasal structure</a:t>
            </a:r>
          </a:p>
          <a:p>
            <a:r>
              <a:rPr lang="en-US" sz="2000" dirty="0"/>
              <a:t>Can convert a phrase structure parse to a dependency tree by making the head of each non-head child of a node depend on the head of the head </a:t>
            </a:r>
            <a:r>
              <a:rPr lang="en-US" sz="2000" dirty="0" smtClean="0"/>
              <a:t>child</a:t>
            </a:r>
            <a:endParaRPr lang="en-US" sz="2000" dirty="0"/>
          </a:p>
        </p:txBody>
      </p:sp>
      <p:grpSp>
        <p:nvGrpSpPr>
          <p:cNvPr id="5" name="Group 4"/>
          <p:cNvGrpSpPr/>
          <p:nvPr/>
        </p:nvGrpSpPr>
        <p:grpSpPr>
          <a:xfrm>
            <a:off x="39688" y="3592513"/>
            <a:ext cx="2322512" cy="2579687"/>
            <a:chOff x="1423988" y="3440113"/>
            <a:chExt cx="2322512" cy="2579687"/>
          </a:xfrm>
        </p:grpSpPr>
        <p:sp>
          <p:nvSpPr>
            <p:cNvPr id="6" name="TextBox 4"/>
            <p:cNvSpPr txBox="1">
              <a:spLocks noChangeArrowheads="1"/>
            </p:cNvSpPr>
            <p:nvPr/>
          </p:nvSpPr>
          <p:spPr bwMode="auto">
            <a:xfrm>
              <a:off x="1957388" y="3440113"/>
              <a:ext cx="658812"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liked</a:t>
              </a:r>
            </a:p>
          </p:txBody>
        </p:sp>
        <p:sp>
          <p:nvSpPr>
            <p:cNvPr id="7" name="TextBox 5"/>
            <p:cNvSpPr txBox="1">
              <a:spLocks noChangeArrowheads="1"/>
            </p:cNvSpPr>
            <p:nvPr/>
          </p:nvSpPr>
          <p:spPr bwMode="auto">
            <a:xfrm>
              <a:off x="1423988" y="4049713"/>
              <a:ext cx="684212"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John</a:t>
              </a:r>
            </a:p>
          </p:txBody>
        </p:sp>
        <p:sp>
          <p:nvSpPr>
            <p:cNvPr id="8" name="TextBox 6"/>
            <p:cNvSpPr txBox="1">
              <a:spLocks noChangeArrowheads="1"/>
            </p:cNvSpPr>
            <p:nvPr/>
          </p:nvSpPr>
          <p:spPr bwMode="auto">
            <a:xfrm>
              <a:off x="2643188" y="4049713"/>
              <a:ext cx="569912"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dog</a:t>
              </a:r>
            </a:p>
          </p:txBody>
        </p:sp>
        <p:sp>
          <p:nvSpPr>
            <p:cNvPr id="9" name="TextBox 7"/>
            <p:cNvSpPr txBox="1">
              <a:spLocks noChangeArrowheads="1"/>
            </p:cNvSpPr>
            <p:nvPr/>
          </p:nvSpPr>
          <p:spPr bwMode="auto">
            <a:xfrm>
              <a:off x="3176588" y="5116513"/>
              <a:ext cx="569912"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pen</a:t>
              </a:r>
            </a:p>
          </p:txBody>
        </p:sp>
        <p:sp>
          <p:nvSpPr>
            <p:cNvPr id="10" name="TextBox 8"/>
            <p:cNvSpPr txBox="1">
              <a:spLocks noChangeArrowheads="1"/>
            </p:cNvSpPr>
            <p:nvPr/>
          </p:nvSpPr>
          <p:spPr bwMode="auto">
            <a:xfrm>
              <a:off x="3252788" y="4583113"/>
              <a:ext cx="36353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in</a:t>
              </a:r>
            </a:p>
          </p:txBody>
        </p:sp>
        <p:sp>
          <p:nvSpPr>
            <p:cNvPr id="11" name="TextBox 10"/>
            <p:cNvSpPr txBox="1">
              <a:spLocks noChangeArrowheads="1"/>
            </p:cNvSpPr>
            <p:nvPr/>
          </p:nvSpPr>
          <p:spPr bwMode="auto">
            <a:xfrm>
              <a:off x="2338388" y="4583113"/>
              <a:ext cx="569912"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the</a:t>
              </a:r>
            </a:p>
          </p:txBody>
        </p:sp>
        <p:sp>
          <p:nvSpPr>
            <p:cNvPr id="12" name="TextBox 11"/>
            <p:cNvSpPr txBox="1">
              <a:spLocks noChangeArrowheads="1"/>
            </p:cNvSpPr>
            <p:nvPr/>
          </p:nvSpPr>
          <p:spPr bwMode="auto">
            <a:xfrm>
              <a:off x="2795588" y="5649913"/>
              <a:ext cx="569912"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the</a:t>
              </a:r>
            </a:p>
          </p:txBody>
        </p:sp>
        <p:cxnSp>
          <p:nvCxnSpPr>
            <p:cNvPr id="13" name="Straight Arrow Connector 13"/>
            <p:cNvCxnSpPr>
              <a:cxnSpLocks noChangeShapeType="1"/>
              <a:stCxn id="6" idx="2"/>
            </p:cNvCxnSpPr>
            <p:nvPr/>
          </p:nvCxnSpPr>
          <p:spPr bwMode="auto">
            <a:xfrm rot="5400000">
              <a:off x="1887537" y="3727451"/>
              <a:ext cx="315913" cy="481012"/>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4" name="Straight Arrow Connector 15"/>
            <p:cNvCxnSpPr>
              <a:cxnSpLocks noChangeShapeType="1"/>
              <a:stCxn id="6" idx="2"/>
            </p:cNvCxnSpPr>
            <p:nvPr/>
          </p:nvCxnSpPr>
          <p:spPr bwMode="auto">
            <a:xfrm rot="16200000" flipH="1">
              <a:off x="2382837" y="3713163"/>
              <a:ext cx="315913" cy="509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5" name="Straight Arrow Connector 17"/>
            <p:cNvCxnSpPr>
              <a:cxnSpLocks noChangeShapeType="1"/>
              <a:stCxn id="8" idx="2"/>
            </p:cNvCxnSpPr>
            <p:nvPr/>
          </p:nvCxnSpPr>
          <p:spPr bwMode="auto">
            <a:xfrm rot="5400000">
              <a:off x="2627312" y="4435476"/>
              <a:ext cx="315913" cy="284162"/>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6" name="Straight Arrow Connector 19"/>
            <p:cNvCxnSpPr>
              <a:cxnSpLocks noChangeShapeType="1"/>
              <a:stCxn id="8" idx="2"/>
            </p:cNvCxnSpPr>
            <p:nvPr/>
          </p:nvCxnSpPr>
          <p:spPr bwMode="auto">
            <a:xfrm rot="16200000" flipH="1">
              <a:off x="3008312" y="4338638"/>
              <a:ext cx="239713" cy="40163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7" name="Straight Arrow Connector 23"/>
            <p:cNvCxnSpPr>
              <a:cxnSpLocks noChangeShapeType="1"/>
              <a:stCxn id="10" idx="2"/>
            </p:cNvCxnSpPr>
            <p:nvPr/>
          </p:nvCxnSpPr>
          <p:spPr bwMode="auto">
            <a:xfrm rot="5400000">
              <a:off x="3262312" y="5095876"/>
              <a:ext cx="315913" cy="30162"/>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8" name="Straight Arrow Connector 25"/>
            <p:cNvCxnSpPr>
              <a:cxnSpLocks noChangeShapeType="1"/>
              <a:stCxn id="9" idx="2"/>
            </p:cNvCxnSpPr>
            <p:nvPr/>
          </p:nvCxnSpPr>
          <p:spPr bwMode="auto">
            <a:xfrm rot="5400000">
              <a:off x="3122612" y="5464176"/>
              <a:ext cx="315913" cy="360362"/>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grpSp>
      <p:grpSp>
        <p:nvGrpSpPr>
          <p:cNvPr id="19" name="Group 18"/>
          <p:cNvGrpSpPr/>
          <p:nvPr/>
        </p:nvGrpSpPr>
        <p:grpSpPr>
          <a:xfrm>
            <a:off x="1868487" y="3505200"/>
            <a:ext cx="2322513" cy="2122488"/>
            <a:chOff x="4800600" y="3505200"/>
            <a:chExt cx="2322513" cy="2122488"/>
          </a:xfrm>
        </p:grpSpPr>
        <p:sp>
          <p:nvSpPr>
            <p:cNvPr id="20" name="TextBox 19"/>
            <p:cNvSpPr txBox="1">
              <a:spLocks noChangeArrowheads="1"/>
            </p:cNvSpPr>
            <p:nvPr/>
          </p:nvSpPr>
          <p:spPr bwMode="auto">
            <a:xfrm>
              <a:off x="5410200" y="3505200"/>
              <a:ext cx="6588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liked</a:t>
              </a:r>
            </a:p>
          </p:txBody>
        </p:sp>
        <p:sp>
          <p:nvSpPr>
            <p:cNvPr id="21" name="TextBox 20"/>
            <p:cNvSpPr txBox="1">
              <a:spLocks noChangeArrowheads="1"/>
            </p:cNvSpPr>
            <p:nvPr/>
          </p:nvSpPr>
          <p:spPr bwMode="auto">
            <a:xfrm>
              <a:off x="4876800" y="4114800"/>
              <a:ext cx="6842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John</a:t>
              </a:r>
            </a:p>
          </p:txBody>
        </p:sp>
        <p:sp>
          <p:nvSpPr>
            <p:cNvPr id="22" name="TextBox 21"/>
            <p:cNvSpPr txBox="1">
              <a:spLocks noChangeArrowheads="1"/>
            </p:cNvSpPr>
            <p:nvPr/>
          </p:nvSpPr>
          <p:spPr bwMode="auto">
            <a:xfrm>
              <a:off x="6096000" y="4114800"/>
              <a:ext cx="5699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dog</a:t>
              </a:r>
            </a:p>
          </p:txBody>
        </p:sp>
        <p:sp>
          <p:nvSpPr>
            <p:cNvPr id="23" name="TextBox 22"/>
            <p:cNvSpPr txBox="1">
              <a:spLocks noChangeArrowheads="1"/>
            </p:cNvSpPr>
            <p:nvPr/>
          </p:nvSpPr>
          <p:spPr bwMode="auto">
            <a:xfrm>
              <a:off x="6553200" y="4724400"/>
              <a:ext cx="5699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pen</a:t>
              </a:r>
            </a:p>
          </p:txBody>
        </p:sp>
        <p:sp>
          <p:nvSpPr>
            <p:cNvPr id="24" name="TextBox 23"/>
            <p:cNvSpPr txBox="1">
              <a:spLocks noChangeArrowheads="1"/>
            </p:cNvSpPr>
            <p:nvPr/>
          </p:nvSpPr>
          <p:spPr bwMode="auto">
            <a:xfrm>
              <a:off x="6553200" y="4343400"/>
              <a:ext cx="3429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solidFill>
                    <a:srgbClr val="FF0000"/>
                  </a:solidFill>
                </a:rPr>
                <a:t>in</a:t>
              </a:r>
            </a:p>
          </p:txBody>
        </p:sp>
        <p:sp>
          <p:nvSpPr>
            <p:cNvPr id="25" name="TextBox 24"/>
            <p:cNvSpPr txBox="1">
              <a:spLocks noChangeArrowheads="1"/>
            </p:cNvSpPr>
            <p:nvPr/>
          </p:nvSpPr>
          <p:spPr bwMode="auto">
            <a:xfrm>
              <a:off x="5791200" y="4648200"/>
              <a:ext cx="5699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the</a:t>
              </a:r>
            </a:p>
          </p:txBody>
        </p:sp>
        <p:sp>
          <p:nvSpPr>
            <p:cNvPr id="26" name="TextBox 25"/>
            <p:cNvSpPr txBox="1">
              <a:spLocks noChangeArrowheads="1"/>
            </p:cNvSpPr>
            <p:nvPr/>
          </p:nvSpPr>
          <p:spPr bwMode="auto">
            <a:xfrm>
              <a:off x="6172200" y="5257800"/>
              <a:ext cx="5699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the</a:t>
              </a:r>
            </a:p>
          </p:txBody>
        </p:sp>
        <p:cxnSp>
          <p:nvCxnSpPr>
            <p:cNvPr id="27" name="Straight Arrow Connector 26"/>
            <p:cNvCxnSpPr>
              <a:cxnSpLocks noChangeShapeType="1"/>
              <a:stCxn id="20" idx="2"/>
            </p:cNvCxnSpPr>
            <p:nvPr/>
          </p:nvCxnSpPr>
          <p:spPr bwMode="auto">
            <a:xfrm rot="5400000">
              <a:off x="5341144" y="3791744"/>
              <a:ext cx="315912" cy="4826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8" name="Straight Arrow Connector 27"/>
            <p:cNvCxnSpPr>
              <a:cxnSpLocks noChangeShapeType="1"/>
              <a:stCxn id="20" idx="2"/>
            </p:cNvCxnSpPr>
            <p:nvPr/>
          </p:nvCxnSpPr>
          <p:spPr bwMode="auto">
            <a:xfrm rot="16200000" flipH="1">
              <a:off x="5836444" y="3779044"/>
              <a:ext cx="315912" cy="5080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9" name="Straight Arrow Connector 28"/>
            <p:cNvCxnSpPr>
              <a:cxnSpLocks noChangeShapeType="1"/>
              <a:stCxn id="22" idx="2"/>
            </p:cNvCxnSpPr>
            <p:nvPr/>
          </p:nvCxnSpPr>
          <p:spPr bwMode="auto">
            <a:xfrm rot="5400000">
              <a:off x="6080126" y="4500562"/>
              <a:ext cx="315912" cy="284163"/>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30" name="Straight Arrow Connector 29"/>
            <p:cNvCxnSpPr>
              <a:cxnSpLocks noChangeShapeType="1"/>
              <a:stCxn id="22" idx="2"/>
            </p:cNvCxnSpPr>
            <p:nvPr/>
          </p:nvCxnSpPr>
          <p:spPr bwMode="auto">
            <a:xfrm rot="16200000" flipH="1">
              <a:off x="6461126" y="4403725"/>
              <a:ext cx="239712" cy="401637"/>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31" name="Straight Arrow Connector 30"/>
            <p:cNvCxnSpPr>
              <a:cxnSpLocks noChangeShapeType="1"/>
              <a:stCxn id="23" idx="2"/>
            </p:cNvCxnSpPr>
            <p:nvPr/>
          </p:nvCxnSpPr>
          <p:spPr bwMode="auto">
            <a:xfrm rot="5400000">
              <a:off x="6499226" y="5072062"/>
              <a:ext cx="315912" cy="360363"/>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32" name="TextBox 31"/>
            <p:cNvSpPr txBox="1">
              <a:spLocks noChangeArrowheads="1"/>
            </p:cNvSpPr>
            <p:nvPr/>
          </p:nvSpPr>
          <p:spPr bwMode="auto">
            <a:xfrm>
              <a:off x="4800600" y="3810000"/>
              <a:ext cx="6731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solidFill>
                    <a:srgbClr val="FF0000"/>
                  </a:solidFill>
                </a:rPr>
                <a:t>nsubj</a:t>
              </a:r>
            </a:p>
          </p:txBody>
        </p:sp>
        <p:sp>
          <p:nvSpPr>
            <p:cNvPr id="33" name="TextBox 32"/>
            <p:cNvSpPr txBox="1">
              <a:spLocks noChangeArrowheads="1"/>
            </p:cNvSpPr>
            <p:nvPr/>
          </p:nvSpPr>
          <p:spPr bwMode="auto">
            <a:xfrm>
              <a:off x="5867400" y="3733800"/>
              <a:ext cx="5715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solidFill>
                    <a:srgbClr val="FF0000"/>
                  </a:solidFill>
                </a:rPr>
                <a:t>dobj</a:t>
              </a:r>
            </a:p>
          </p:txBody>
        </p:sp>
        <p:sp>
          <p:nvSpPr>
            <p:cNvPr id="34" name="TextBox 33"/>
            <p:cNvSpPr txBox="1">
              <a:spLocks noChangeArrowheads="1"/>
            </p:cNvSpPr>
            <p:nvPr/>
          </p:nvSpPr>
          <p:spPr bwMode="auto">
            <a:xfrm>
              <a:off x="5791200" y="4343400"/>
              <a:ext cx="433388"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400">
                  <a:solidFill>
                    <a:srgbClr val="FF0000"/>
                  </a:solidFill>
                </a:rPr>
                <a:t>det</a:t>
              </a:r>
            </a:p>
          </p:txBody>
        </p:sp>
        <p:sp>
          <p:nvSpPr>
            <p:cNvPr id="35" name="TextBox 34"/>
            <p:cNvSpPr txBox="1">
              <a:spLocks noChangeArrowheads="1"/>
            </p:cNvSpPr>
            <p:nvPr/>
          </p:nvSpPr>
          <p:spPr bwMode="auto">
            <a:xfrm>
              <a:off x="6629400" y="5105400"/>
              <a:ext cx="4699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solidFill>
                    <a:srgbClr val="FF0000"/>
                  </a:solidFill>
                </a:rPr>
                <a:t>det</a:t>
              </a:r>
            </a:p>
          </p:txBody>
        </p:sp>
      </p:grpSp>
      <p:grpSp>
        <p:nvGrpSpPr>
          <p:cNvPr id="36" name="Group 35"/>
          <p:cNvGrpSpPr/>
          <p:nvPr/>
        </p:nvGrpSpPr>
        <p:grpSpPr>
          <a:xfrm>
            <a:off x="4038600" y="3124200"/>
            <a:ext cx="5208905" cy="3356706"/>
            <a:chOff x="573088" y="2895600"/>
            <a:chExt cx="6224893" cy="3816398"/>
          </a:xfrm>
        </p:grpSpPr>
        <p:sp>
          <p:nvSpPr>
            <p:cNvPr id="37" name="Text Box 4"/>
            <p:cNvSpPr txBox="1">
              <a:spLocks noChangeArrowheads="1"/>
            </p:cNvSpPr>
            <p:nvPr/>
          </p:nvSpPr>
          <p:spPr bwMode="auto">
            <a:xfrm>
              <a:off x="1487488" y="2895600"/>
              <a:ext cx="380759" cy="387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S</a:t>
              </a:r>
            </a:p>
          </p:txBody>
        </p:sp>
        <p:sp>
          <p:nvSpPr>
            <p:cNvPr id="38" name="Text Box 5"/>
            <p:cNvSpPr txBox="1">
              <a:spLocks noChangeArrowheads="1"/>
            </p:cNvSpPr>
            <p:nvPr/>
          </p:nvSpPr>
          <p:spPr bwMode="auto">
            <a:xfrm>
              <a:off x="2266949" y="3462337"/>
              <a:ext cx="539880" cy="387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VP</a:t>
              </a:r>
            </a:p>
          </p:txBody>
        </p:sp>
        <p:sp>
          <p:nvSpPr>
            <p:cNvPr id="39" name="Text Box 6"/>
            <p:cNvSpPr txBox="1">
              <a:spLocks noChangeArrowheads="1"/>
            </p:cNvSpPr>
            <p:nvPr/>
          </p:nvSpPr>
          <p:spPr bwMode="auto">
            <a:xfrm>
              <a:off x="1792288" y="3867150"/>
              <a:ext cx="1738847" cy="387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VBD          NP</a:t>
              </a:r>
            </a:p>
          </p:txBody>
        </p:sp>
        <p:sp>
          <p:nvSpPr>
            <p:cNvPr id="40" name="Text Box 7"/>
            <p:cNvSpPr txBox="1">
              <a:spLocks noChangeArrowheads="1"/>
            </p:cNvSpPr>
            <p:nvPr/>
          </p:nvSpPr>
          <p:spPr bwMode="auto">
            <a:xfrm>
              <a:off x="2398713" y="4244976"/>
              <a:ext cx="2052178" cy="387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     DT    Nominal</a:t>
              </a:r>
            </a:p>
          </p:txBody>
        </p:sp>
        <p:sp>
          <p:nvSpPr>
            <p:cNvPr id="41" name="Text Box 8"/>
            <p:cNvSpPr txBox="1">
              <a:spLocks noChangeArrowheads="1"/>
            </p:cNvSpPr>
            <p:nvPr/>
          </p:nvSpPr>
          <p:spPr bwMode="auto">
            <a:xfrm>
              <a:off x="3011488" y="4648200"/>
              <a:ext cx="1643662" cy="387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Nominal   PP</a:t>
              </a:r>
            </a:p>
          </p:txBody>
        </p:sp>
        <p:sp>
          <p:nvSpPr>
            <p:cNvPr id="42" name="Text Box 9"/>
            <p:cNvSpPr txBox="1">
              <a:spLocks noChangeArrowheads="1"/>
            </p:cNvSpPr>
            <p:nvPr/>
          </p:nvSpPr>
          <p:spPr bwMode="auto">
            <a:xfrm>
              <a:off x="1812926" y="4257675"/>
              <a:ext cx="721508" cy="387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liked</a:t>
              </a:r>
            </a:p>
          </p:txBody>
        </p:sp>
        <p:sp>
          <p:nvSpPr>
            <p:cNvPr id="43" name="Text Box 10"/>
            <p:cNvSpPr txBox="1">
              <a:spLocks noChangeArrowheads="1"/>
            </p:cNvSpPr>
            <p:nvPr/>
          </p:nvSpPr>
          <p:spPr bwMode="auto">
            <a:xfrm>
              <a:off x="3703638" y="5091113"/>
              <a:ext cx="1616125" cy="387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IN            NP</a:t>
              </a:r>
            </a:p>
          </p:txBody>
        </p:sp>
        <p:sp>
          <p:nvSpPr>
            <p:cNvPr id="44" name="Text Box 11"/>
            <p:cNvSpPr txBox="1">
              <a:spLocks noChangeArrowheads="1"/>
            </p:cNvSpPr>
            <p:nvPr/>
          </p:nvSpPr>
          <p:spPr bwMode="auto">
            <a:xfrm>
              <a:off x="3773488" y="5486400"/>
              <a:ext cx="408058" cy="387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in</a:t>
              </a:r>
            </a:p>
          </p:txBody>
        </p:sp>
        <p:sp>
          <p:nvSpPr>
            <p:cNvPr id="45" name="Text Box 14"/>
            <p:cNvSpPr txBox="1">
              <a:spLocks noChangeArrowheads="1"/>
            </p:cNvSpPr>
            <p:nvPr/>
          </p:nvSpPr>
          <p:spPr bwMode="auto">
            <a:xfrm>
              <a:off x="2520950" y="4703763"/>
              <a:ext cx="558078" cy="387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the</a:t>
              </a:r>
            </a:p>
          </p:txBody>
        </p:sp>
        <p:sp>
          <p:nvSpPr>
            <p:cNvPr id="46" name="Text Box 15"/>
            <p:cNvSpPr txBox="1">
              <a:spLocks noChangeArrowheads="1"/>
            </p:cNvSpPr>
            <p:nvPr/>
          </p:nvSpPr>
          <p:spPr bwMode="auto">
            <a:xfrm>
              <a:off x="2867025" y="5448300"/>
              <a:ext cx="626324" cy="387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dog</a:t>
              </a:r>
            </a:p>
          </p:txBody>
        </p:sp>
        <p:sp>
          <p:nvSpPr>
            <p:cNvPr id="47" name="Line 17"/>
            <p:cNvSpPr>
              <a:spLocks noChangeShapeType="1"/>
            </p:cNvSpPr>
            <p:nvPr/>
          </p:nvSpPr>
          <p:spPr bwMode="auto">
            <a:xfrm flipH="1">
              <a:off x="2105025" y="3689350"/>
              <a:ext cx="354013" cy="2413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600"/>
            </a:p>
          </p:txBody>
        </p:sp>
        <p:sp>
          <p:nvSpPr>
            <p:cNvPr id="48" name="Line 18"/>
            <p:cNvSpPr>
              <a:spLocks noChangeShapeType="1"/>
            </p:cNvSpPr>
            <p:nvPr/>
          </p:nvSpPr>
          <p:spPr bwMode="auto">
            <a:xfrm>
              <a:off x="2459038" y="3698875"/>
              <a:ext cx="652462" cy="2317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600"/>
            </a:p>
          </p:txBody>
        </p:sp>
        <p:sp>
          <p:nvSpPr>
            <p:cNvPr id="49" name="Line 19"/>
            <p:cNvSpPr>
              <a:spLocks noChangeShapeType="1"/>
            </p:cNvSpPr>
            <p:nvPr/>
          </p:nvSpPr>
          <p:spPr bwMode="auto">
            <a:xfrm>
              <a:off x="2055813" y="4106863"/>
              <a:ext cx="9525" cy="25241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90000" tIns="46800" rIns="90000" bIns="46800">
              <a:spAutoFit/>
            </a:bodyPr>
            <a:lstStyle/>
            <a:p>
              <a:endParaRPr lang="en-US" sz="1600"/>
            </a:p>
          </p:txBody>
        </p:sp>
        <p:sp>
          <p:nvSpPr>
            <p:cNvPr id="50" name="Line 20"/>
            <p:cNvSpPr>
              <a:spLocks noChangeShapeType="1"/>
            </p:cNvSpPr>
            <p:nvPr/>
          </p:nvSpPr>
          <p:spPr bwMode="auto">
            <a:xfrm flipH="1">
              <a:off x="2889250" y="4089400"/>
              <a:ext cx="203200" cy="2413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600"/>
            </a:p>
          </p:txBody>
        </p:sp>
        <p:sp>
          <p:nvSpPr>
            <p:cNvPr id="51" name="Line 21"/>
            <p:cNvSpPr>
              <a:spLocks noChangeShapeType="1"/>
            </p:cNvSpPr>
            <p:nvPr/>
          </p:nvSpPr>
          <p:spPr bwMode="auto">
            <a:xfrm>
              <a:off x="3092450" y="4098925"/>
              <a:ext cx="422275" cy="2317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600"/>
            </a:p>
          </p:txBody>
        </p:sp>
        <p:sp>
          <p:nvSpPr>
            <p:cNvPr id="52" name="Line 22"/>
            <p:cNvSpPr>
              <a:spLocks noChangeShapeType="1"/>
            </p:cNvSpPr>
            <p:nvPr/>
          </p:nvSpPr>
          <p:spPr bwMode="auto">
            <a:xfrm flipH="1">
              <a:off x="2727325" y="4470400"/>
              <a:ext cx="144463" cy="32543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600"/>
            </a:p>
          </p:txBody>
        </p:sp>
        <p:sp>
          <p:nvSpPr>
            <p:cNvPr id="53" name="Line 23"/>
            <p:cNvSpPr>
              <a:spLocks noChangeShapeType="1"/>
            </p:cNvSpPr>
            <p:nvPr/>
          </p:nvSpPr>
          <p:spPr bwMode="auto">
            <a:xfrm flipH="1">
              <a:off x="3389313" y="4487863"/>
              <a:ext cx="144462" cy="3079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600"/>
            </a:p>
          </p:txBody>
        </p:sp>
        <p:sp>
          <p:nvSpPr>
            <p:cNvPr id="54" name="Line 24"/>
            <p:cNvSpPr>
              <a:spLocks noChangeShapeType="1"/>
            </p:cNvSpPr>
            <p:nvPr/>
          </p:nvSpPr>
          <p:spPr bwMode="auto">
            <a:xfrm>
              <a:off x="3533775" y="4497388"/>
              <a:ext cx="631825" cy="25082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600"/>
            </a:p>
          </p:txBody>
        </p:sp>
        <p:sp>
          <p:nvSpPr>
            <p:cNvPr id="55" name="Text Box 25"/>
            <p:cNvSpPr txBox="1">
              <a:spLocks noChangeArrowheads="1"/>
            </p:cNvSpPr>
            <p:nvPr/>
          </p:nvSpPr>
          <p:spPr bwMode="auto">
            <a:xfrm>
              <a:off x="2901950" y="5095875"/>
              <a:ext cx="571368" cy="387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NN</a:t>
              </a:r>
            </a:p>
          </p:txBody>
        </p:sp>
        <p:sp>
          <p:nvSpPr>
            <p:cNvPr id="56" name="Line 26"/>
            <p:cNvSpPr>
              <a:spLocks noChangeShapeType="1"/>
            </p:cNvSpPr>
            <p:nvPr/>
          </p:nvSpPr>
          <p:spPr bwMode="auto">
            <a:xfrm flipH="1">
              <a:off x="3225800" y="4945063"/>
              <a:ext cx="134938" cy="2413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600"/>
            </a:p>
          </p:txBody>
        </p:sp>
        <p:sp>
          <p:nvSpPr>
            <p:cNvPr id="57" name="Line 27"/>
            <p:cNvSpPr>
              <a:spLocks noChangeShapeType="1"/>
            </p:cNvSpPr>
            <p:nvPr/>
          </p:nvSpPr>
          <p:spPr bwMode="auto">
            <a:xfrm>
              <a:off x="3187700" y="5335588"/>
              <a:ext cx="0" cy="22383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600"/>
            </a:p>
          </p:txBody>
        </p:sp>
        <p:sp>
          <p:nvSpPr>
            <p:cNvPr id="58" name="Line 28"/>
            <p:cNvSpPr>
              <a:spLocks noChangeShapeType="1"/>
            </p:cNvSpPr>
            <p:nvPr/>
          </p:nvSpPr>
          <p:spPr bwMode="auto">
            <a:xfrm flipH="1">
              <a:off x="3994150" y="4916488"/>
              <a:ext cx="182563" cy="2698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600"/>
            </a:p>
          </p:txBody>
        </p:sp>
        <p:sp>
          <p:nvSpPr>
            <p:cNvPr id="59" name="Line 29"/>
            <p:cNvSpPr>
              <a:spLocks noChangeShapeType="1"/>
            </p:cNvSpPr>
            <p:nvPr/>
          </p:nvSpPr>
          <p:spPr bwMode="auto">
            <a:xfrm>
              <a:off x="4176713" y="4916488"/>
              <a:ext cx="661987" cy="2413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600"/>
            </a:p>
          </p:txBody>
        </p:sp>
        <p:sp>
          <p:nvSpPr>
            <p:cNvPr id="60" name="Line 30"/>
            <p:cNvSpPr>
              <a:spLocks noChangeShapeType="1"/>
            </p:cNvSpPr>
            <p:nvPr/>
          </p:nvSpPr>
          <p:spPr bwMode="auto">
            <a:xfrm>
              <a:off x="3944938" y="5326063"/>
              <a:ext cx="0" cy="25082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600"/>
            </a:p>
          </p:txBody>
        </p:sp>
        <p:sp>
          <p:nvSpPr>
            <p:cNvPr id="61" name="Text Box 7"/>
            <p:cNvSpPr txBox="1">
              <a:spLocks noChangeArrowheads="1"/>
            </p:cNvSpPr>
            <p:nvPr/>
          </p:nvSpPr>
          <p:spPr bwMode="auto">
            <a:xfrm>
              <a:off x="4230688" y="5486400"/>
              <a:ext cx="2052178" cy="387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     DT    Nominal</a:t>
              </a:r>
            </a:p>
          </p:txBody>
        </p:sp>
        <p:sp>
          <p:nvSpPr>
            <p:cNvPr id="62" name="Line 20"/>
            <p:cNvSpPr>
              <a:spLocks noChangeShapeType="1"/>
            </p:cNvSpPr>
            <p:nvPr/>
          </p:nvSpPr>
          <p:spPr bwMode="auto">
            <a:xfrm flipH="1">
              <a:off x="4721225" y="5330825"/>
              <a:ext cx="203200" cy="2413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600"/>
            </a:p>
          </p:txBody>
        </p:sp>
        <p:sp>
          <p:nvSpPr>
            <p:cNvPr id="63" name="Line 21"/>
            <p:cNvSpPr>
              <a:spLocks noChangeShapeType="1"/>
            </p:cNvSpPr>
            <p:nvPr/>
          </p:nvSpPr>
          <p:spPr bwMode="auto">
            <a:xfrm>
              <a:off x="4924425" y="5340350"/>
              <a:ext cx="422275" cy="2317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600"/>
            </a:p>
          </p:txBody>
        </p:sp>
        <p:sp>
          <p:nvSpPr>
            <p:cNvPr id="64" name="Text Box 25"/>
            <p:cNvSpPr txBox="1">
              <a:spLocks noChangeArrowheads="1"/>
            </p:cNvSpPr>
            <p:nvPr/>
          </p:nvSpPr>
          <p:spPr bwMode="auto">
            <a:xfrm>
              <a:off x="5297488" y="5943600"/>
              <a:ext cx="571368" cy="387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NN</a:t>
              </a:r>
            </a:p>
          </p:txBody>
        </p:sp>
        <p:sp>
          <p:nvSpPr>
            <p:cNvPr id="65" name="Text Box 14"/>
            <p:cNvSpPr txBox="1">
              <a:spLocks noChangeArrowheads="1"/>
            </p:cNvSpPr>
            <p:nvPr/>
          </p:nvSpPr>
          <p:spPr bwMode="auto">
            <a:xfrm>
              <a:off x="4535488" y="5943600"/>
              <a:ext cx="558078" cy="387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the</a:t>
              </a:r>
            </a:p>
          </p:txBody>
        </p:sp>
        <p:sp>
          <p:nvSpPr>
            <p:cNvPr id="66" name="Text Box 14"/>
            <p:cNvSpPr txBox="1">
              <a:spLocks noChangeArrowheads="1"/>
            </p:cNvSpPr>
            <p:nvPr/>
          </p:nvSpPr>
          <p:spPr bwMode="auto">
            <a:xfrm>
              <a:off x="5297488" y="6324600"/>
              <a:ext cx="626324" cy="387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pen</a:t>
              </a:r>
            </a:p>
          </p:txBody>
        </p:sp>
        <p:sp>
          <p:nvSpPr>
            <p:cNvPr id="67" name="Line 52"/>
            <p:cNvSpPr>
              <a:spLocks noChangeShapeType="1"/>
            </p:cNvSpPr>
            <p:nvPr/>
          </p:nvSpPr>
          <p:spPr bwMode="auto">
            <a:xfrm>
              <a:off x="5602288" y="5791200"/>
              <a:ext cx="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1600"/>
            </a:p>
          </p:txBody>
        </p:sp>
        <p:sp>
          <p:nvSpPr>
            <p:cNvPr id="68" name="Line 53"/>
            <p:cNvSpPr>
              <a:spLocks noChangeShapeType="1"/>
            </p:cNvSpPr>
            <p:nvPr/>
          </p:nvSpPr>
          <p:spPr bwMode="auto">
            <a:xfrm>
              <a:off x="5602288" y="6248400"/>
              <a:ext cx="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1600"/>
            </a:p>
          </p:txBody>
        </p:sp>
        <p:sp>
          <p:nvSpPr>
            <p:cNvPr id="69" name="Line 54"/>
            <p:cNvSpPr>
              <a:spLocks noChangeShapeType="1"/>
            </p:cNvSpPr>
            <p:nvPr/>
          </p:nvSpPr>
          <p:spPr bwMode="auto">
            <a:xfrm>
              <a:off x="4764088" y="5791200"/>
              <a:ext cx="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1600"/>
            </a:p>
          </p:txBody>
        </p:sp>
        <p:sp>
          <p:nvSpPr>
            <p:cNvPr id="70" name="Text Box 25"/>
            <p:cNvSpPr txBox="1">
              <a:spLocks noChangeArrowheads="1"/>
            </p:cNvSpPr>
            <p:nvPr/>
          </p:nvSpPr>
          <p:spPr bwMode="auto">
            <a:xfrm>
              <a:off x="573088" y="3886199"/>
              <a:ext cx="730488" cy="387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NNP</a:t>
              </a:r>
            </a:p>
          </p:txBody>
        </p:sp>
        <p:sp>
          <p:nvSpPr>
            <p:cNvPr id="71" name="Text Box 25"/>
            <p:cNvSpPr txBox="1">
              <a:spLocks noChangeArrowheads="1"/>
            </p:cNvSpPr>
            <p:nvPr/>
          </p:nvSpPr>
          <p:spPr bwMode="auto">
            <a:xfrm>
              <a:off x="725488" y="3429000"/>
              <a:ext cx="554366" cy="387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NP</a:t>
              </a:r>
            </a:p>
          </p:txBody>
        </p:sp>
        <p:sp>
          <p:nvSpPr>
            <p:cNvPr id="72" name="Text Box 14"/>
            <p:cNvSpPr txBox="1">
              <a:spLocks noChangeArrowheads="1"/>
            </p:cNvSpPr>
            <p:nvPr/>
          </p:nvSpPr>
          <p:spPr bwMode="auto">
            <a:xfrm>
              <a:off x="649288" y="4267200"/>
              <a:ext cx="748926" cy="387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a:t>John</a:t>
              </a:r>
            </a:p>
          </p:txBody>
        </p:sp>
        <p:sp>
          <p:nvSpPr>
            <p:cNvPr id="73" name="Line 59"/>
            <p:cNvSpPr>
              <a:spLocks noChangeShapeType="1"/>
            </p:cNvSpPr>
            <p:nvPr/>
          </p:nvSpPr>
          <p:spPr bwMode="auto">
            <a:xfrm>
              <a:off x="1639888" y="3200400"/>
              <a:ext cx="6858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1600"/>
            </a:p>
          </p:txBody>
        </p:sp>
        <p:sp>
          <p:nvSpPr>
            <p:cNvPr id="74" name="Line 60"/>
            <p:cNvSpPr>
              <a:spLocks noChangeShapeType="1"/>
            </p:cNvSpPr>
            <p:nvPr/>
          </p:nvSpPr>
          <p:spPr bwMode="auto">
            <a:xfrm flipH="1">
              <a:off x="1030288" y="3200400"/>
              <a:ext cx="6096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1600"/>
            </a:p>
          </p:txBody>
        </p:sp>
        <p:sp>
          <p:nvSpPr>
            <p:cNvPr id="75" name="Line 61"/>
            <p:cNvSpPr>
              <a:spLocks noChangeShapeType="1"/>
            </p:cNvSpPr>
            <p:nvPr/>
          </p:nvSpPr>
          <p:spPr bwMode="auto">
            <a:xfrm>
              <a:off x="954088" y="3733800"/>
              <a:ext cx="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1600"/>
            </a:p>
          </p:txBody>
        </p:sp>
        <p:sp>
          <p:nvSpPr>
            <p:cNvPr id="76" name="Line 62"/>
            <p:cNvSpPr>
              <a:spLocks noChangeShapeType="1"/>
            </p:cNvSpPr>
            <p:nvPr/>
          </p:nvSpPr>
          <p:spPr bwMode="auto">
            <a:xfrm>
              <a:off x="954088" y="4191000"/>
              <a:ext cx="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1600"/>
            </a:p>
          </p:txBody>
        </p:sp>
        <p:sp>
          <p:nvSpPr>
            <p:cNvPr id="77" name="Text Box 63"/>
            <p:cNvSpPr txBox="1">
              <a:spLocks noChangeArrowheads="1"/>
            </p:cNvSpPr>
            <p:nvPr/>
          </p:nvSpPr>
          <p:spPr bwMode="auto">
            <a:xfrm>
              <a:off x="5943600" y="5486399"/>
              <a:ext cx="854381" cy="3149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a:solidFill>
                    <a:srgbClr val="FF0000"/>
                  </a:solidFill>
                </a:rPr>
                <a:t>pen-NN</a:t>
              </a:r>
            </a:p>
          </p:txBody>
        </p:sp>
        <p:sp>
          <p:nvSpPr>
            <p:cNvPr id="78" name="Text Box 64"/>
            <p:cNvSpPr txBox="1">
              <a:spLocks noChangeArrowheads="1"/>
            </p:cNvSpPr>
            <p:nvPr/>
          </p:nvSpPr>
          <p:spPr bwMode="auto">
            <a:xfrm>
              <a:off x="5091405" y="5148120"/>
              <a:ext cx="854381" cy="3149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dirty="0">
                  <a:solidFill>
                    <a:srgbClr val="FF0000"/>
                  </a:solidFill>
                </a:rPr>
                <a:t>pen-NN</a:t>
              </a:r>
            </a:p>
          </p:txBody>
        </p:sp>
        <p:sp>
          <p:nvSpPr>
            <p:cNvPr id="79" name="Text Box 65"/>
            <p:cNvSpPr txBox="1">
              <a:spLocks noChangeArrowheads="1"/>
            </p:cNvSpPr>
            <p:nvPr/>
          </p:nvSpPr>
          <p:spPr bwMode="auto">
            <a:xfrm>
              <a:off x="4321175" y="4713288"/>
              <a:ext cx="608967" cy="3149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a:solidFill>
                    <a:srgbClr val="FF0000"/>
                  </a:solidFill>
                </a:rPr>
                <a:t>in-IN</a:t>
              </a:r>
            </a:p>
          </p:txBody>
        </p:sp>
        <p:sp>
          <p:nvSpPr>
            <p:cNvPr id="80" name="Text Box 66"/>
            <p:cNvSpPr txBox="1">
              <a:spLocks noChangeArrowheads="1"/>
            </p:cNvSpPr>
            <p:nvPr/>
          </p:nvSpPr>
          <p:spPr bwMode="auto">
            <a:xfrm>
              <a:off x="3273425" y="4826000"/>
              <a:ext cx="854381" cy="3149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a:solidFill>
                    <a:srgbClr val="FF0000"/>
                  </a:solidFill>
                </a:rPr>
                <a:t>dog-NN</a:t>
              </a:r>
            </a:p>
          </p:txBody>
        </p:sp>
        <p:sp>
          <p:nvSpPr>
            <p:cNvPr id="81" name="Text Box 67"/>
            <p:cNvSpPr txBox="1">
              <a:spLocks noChangeArrowheads="1"/>
            </p:cNvSpPr>
            <p:nvPr/>
          </p:nvSpPr>
          <p:spPr bwMode="auto">
            <a:xfrm>
              <a:off x="4130675" y="4291013"/>
              <a:ext cx="854381" cy="3149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a:solidFill>
                    <a:srgbClr val="FF0000"/>
                  </a:solidFill>
                </a:rPr>
                <a:t>dog-NN</a:t>
              </a:r>
            </a:p>
          </p:txBody>
        </p:sp>
        <p:sp>
          <p:nvSpPr>
            <p:cNvPr id="82" name="Text Box 68"/>
            <p:cNvSpPr txBox="1">
              <a:spLocks noChangeArrowheads="1"/>
            </p:cNvSpPr>
            <p:nvPr/>
          </p:nvSpPr>
          <p:spPr bwMode="auto">
            <a:xfrm>
              <a:off x="3304968" y="3919538"/>
              <a:ext cx="854381" cy="3149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dirty="0">
                  <a:solidFill>
                    <a:srgbClr val="FF0000"/>
                  </a:solidFill>
                </a:rPr>
                <a:t>dog-NN</a:t>
              </a:r>
            </a:p>
          </p:txBody>
        </p:sp>
        <p:sp>
          <p:nvSpPr>
            <p:cNvPr id="83" name="Text Box 69"/>
            <p:cNvSpPr txBox="1">
              <a:spLocks noChangeArrowheads="1"/>
            </p:cNvSpPr>
            <p:nvPr/>
          </p:nvSpPr>
          <p:spPr bwMode="auto">
            <a:xfrm>
              <a:off x="2581275" y="3490912"/>
              <a:ext cx="1038285" cy="3149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a:solidFill>
                    <a:srgbClr val="FF0000"/>
                  </a:solidFill>
                </a:rPr>
                <a:t>liked-VBD</a:t>
              </a:r>
            </a:p>
          </p:txBody>
        </p:sp>
        <p:sp>
          <p:nvSpPr>
            <p:cNvPr id="84" name="Text Box 70"/>
            <p:cNvSpPr txBox="1">
              <a:spLocks noChangeArrowheads="1"/>
            </p:cNvSpPr>
            <p:nvPr/>
          </p:nvSpPr>
          <p:spPr bwMode="auto">
            <a:xfrm>
              <a:off x="1639889" y="2971800"/>
              <a:ext cx="1038285" cy="3149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a:solidFill>
                    <a:srgbClr val="FF0000"/>
                  </a:solidFill>
                </a:rPr>
                <a:t>liked-VBD</a:t>
              </a:r>
            </a:p>
          </p:txBody>
        </p:sp>
        <p:sp>
          <p:nvSpPr>
            <p:cNvPr id="85" name="Text Box 71"/>
            <p:cNvSpPr txBox="1">
              <a:spLocks noChangeArrowheads="1"/>
            </p:cNvSpPr>
            <p:nvPr/>
          </p:nvSpPr>
          <p:spPr bwMode="auto">
            <a:xfrm>
              <a:off x="1004888" y="3502025"/>
              <a:ext cx="1065672" cy="3149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200">
                  <a:solidFill>
                    <a:srgbClr val="FF0000"/>
                  </a:solidFill>
                </a:rPr>
                <a:t>John-NNP</a:t>
              </a:r>
            </a:p>
          </p:txBody>
        </p:sp>
      </p:grpSp>
      <p:sp>
        <p:nvSpPr>
          <p:cNvPr id="87" name="TextBox 86"/>
          <p:cNvSpPr txBox="1"/>
          <p:nvPr/>
        </p:nvSpPr>
        <p:spPr>
          <a:xfrm>
            <a:off x="152400" y="6019800"/>
            <a:ext cx="2709268" cy="338554"/>
          </a:xfrm>
          <a:prstGeom prst="rect">
            <a:avLst/>
          </a:prstGeom>
          <a:noFill/>
        </p:spPr>
        <p:txBody>
          <a:bodyPr wrap="none" rtlCol="0">
            <a:spAutoFit/>
          </a:bodyPr>
          <a:lstStyle/>
          <a:p>
            <a:r>
              <a:rPr lang="en-US" sz="1600" i="1" dirty="0" smtClean="0"/>
              <a:t>unlabeled dependency tree</a:t>
            </a:r>
            <a:endParaRPr lang="en-US" sz="1600" i="1" dirty="0"/>
          </a:p>
        </p:txBody>
      </p:sp>
      <p:sp>
        <p:nvSpPr>
          <p:cNvPr id="88" name="TextBox 87"/>
          <p:cNvSpPr txBox="1"/>
          <p:nvPr/>
        </p:nvSpPr>
        <p:spPr>
          <a:xfrm>
            <a:off x="2472332" y="5562600"/>
            <a:ext cx="2481040" cy="338554"/>
          </a:xfrm>
          <a:prstGeom prst="rect">
            <a:avLst/>
          </a:prstGeom>
          <a:noFill/>
        </p:spPr>
        <p:txBody>
          <a:bodyPr wrap="none" rtlCol="0">
            <a:spAutoFit/>
          </a:bodyPr>
          <a:lstStyle/>
          <a:p>
            <a:r>
              <a:rPr lang="en-US" sz="1600" i="1" dirty="0" smtClean="0"/>
              <a:t>labeled dependency tree</a:t>
            </a:r>
            <a:endParaRPr lang="en-US" sz="1600" i="1" dirty="0"/>
          </a:p>
        </p:txBody>
      </p:sp>
      <p:sp>
        <p:nvSpPr>
          <p:cNvPr id="89"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90"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19697609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8775" y="131111"/>
            <a:ext cx="6877050" cy="838200"/>
          </a:xfrm>
        </p:spPr>
        <p:txBody>
          <a:bodyPr/>
          <a:lstStyle/>
          <a:p>
            <a:pPr algn="l"/>
            <a:r>
              <a:rPr lang="en-US" sz="4000" dirty="0" smtClean="0"/>
              <a:t>Intuition behind </a:t>
            </a:r>
            <a:br>
              <a:rPr lang="en-US" sz="4000" dirty="0" smtClean="0"/>
            </a:br>
            <a:r>
              <a:rPr lang="en-US" sz="4000" dirty="0" smtClean="0"/>
              <a:t>Dependency Parsing </a:t>
            </a:r>
            <a:endParaRPr lang="en-US" sz="4000" dirty="0"/>
          </a:p>
        </p:txBody>
      </p:sp>
      <p:pic>
        <p:nvPicPr>
          <p:cNvPr id="5" name="Picture 4"/>
          <p:cNvPicPr>
            <a:picLocks noChangeAspect="1"/>
          </p:cNvPicPr>
          <p:nvPr/>
        </p:nvPicPr>
        <p:blipFill>
          <a:blip r:embed="rId2" cstate="print"/>
          <a:stretch>
            <a:fillRect/>
          </a:stretch>
        </p:blipFill>
        <p:spPr>
          <a:xfrm>
            <a:off x="228600" y="3892616"/>
            <a:ext cx="8634582" cy="2441502"/>
          </a:xfrm>
          <a:prstGeom prst="rect">
            <a:avLst/>
          </a:prstGeom>
        </p:spPr>
      </p:pic>
      <p:pic>
        <p:nvPicPr>
          <p:cNvPr id="6" name="Picture 5"/>
          <p:cNvPicPr>
            <a:picLocks noChangeAspect="1"/>
          </p:cNvPicPr>
          <p:nvPr/>
        </p:nvPicPr>
        <p:blipFill>
          <a:blip r:embed="rId3" cstate="print"/>
          <a:stretch>
            <a:fillRect/>
          </a:stretch>
        </p:blipFill>
        <p:spPr>
          <a:xfrm>
            <a:off x="242555" y="4589160"/>
            <a:ext cx="8674677" cy="1701111"/>
          </a:xfrm>
          <a:prstGeom prst="rect">
            <a:avLst/>
          </a:prstGeom>
        </p:spPr>
      </p:pic>
      <p:pic>
        <p:nvPicPr>
          <p:cNvPr id="7" name="Picture 6"/>
          <p:cNvPicPr>
            <a:picLocks noChangeAspect="1"/>
          </p:cNvPicPr>
          <p:nvPr/>
        </p:nvPicPr>
        <p:blipFill>
          <a:blip r:embed="rId4" cstate="print"/>
          <a:stretch>
            <a:fillRect/>
          </a:stretch>
        </p:blipFill>
        <p:spPr>
          <a:xfrm>
            <a:off x="242555" y="4876800"/>
            <a:ext cx="8660722" cy="1398502"/>
          </a:xfrm>
          <a:prstGeom prst="rect">
            <a:avLst/>
          </a:prstGeom>
        </p:spPr>
      </p:pic>
      <p:pic>
        <p:nvPicPr>
          <p:cNvPr id="8" name="Picture 7"/>
          <p:cNvPicPr>
            <a:picLocks noChangeAspect="1"/>
          </p:cNvPicPr>
          <p:nvPr/>
        </p:nvPicPr>
        <p:blipFill>
          <a:blip r:embed="rId5" cstate="print"/>
          <a:stretch>
            <a:fillRect/>
          </a:stretch>
        </p:blipFill>
        <p:spPr>
          <a:xfrm>
            <a:off x="256510" y="4378156"/>
            <a:ext cx="8632812" cy="1890616"/>
          </a:xfrm>
          <a:prstGeom prst="rect">
            <a:avLst/>
          </a:prstGeom>
        </p:spPr>
      </p:pic>
      <p:pic>
        <p:nvPicPr>
          <p:cNvPr id="9" name="Picture 8"/>
          <p:cNvPicPr>
            <a:picLocks noChangeAspect="1"/>
          </p:cNvPicPr>
          <p:nvPr/>
        </p:nvPicPr>
        <p:blipFill>
          <a:blip r:embed="rId6" cstate="print"/>
          <a:stretch>
            <a:fillRect/>
          </a:stretch>
        </p:blipFill>
        <p:spPr>
          <a:xfrm>
            <a:off x="228600" y="4072929"/>
            <a:ext cx="8749772" cy="2209942"/>
          </a:xfrm>
          <a:prstGeom prst="rect">
            <a:avLst/>
          </a:prstGeom>
        </p:spPr>
      </p:pic>
      <p:pic>
        <p:nvPicPr>
          <p:cNvPr id="10" name="Picture 9"/>
          <p:cNvPicPr>
            <a:picLocks noChangeAspect="1"/>
          </p:cNvPicPr>
          <p:nvPr/>
        </p:nvPicPr>
        <p:blipFill>
          <a:blip r:embed="rId7" cstate="print"/>
          <a:stretch>
            <a:fillRect/>
          </a:stretch>
        </p:blipFill>
        <p:spPr>
          <a:xfrm>
            <a:off x="228599" y="4033620"/>
            <a:ext cx="8716544" cy="2249109"/>
          </a:xfrm>
          <a:prstGeom prst="rect">
            <a:avLst/>
          </a:prstGeom>
        </p:spPr>
      </p:pic>
      <p:pic>
        <p:nvPicPr>
          <p:cNvPr id="11" name="Picture 10"/>
          <p:cNvPicPr>
            <a:picLocks noChangeAspect="1"/>
          </p:cNvPicPr>
          <p:nvPr/>
        </p:nvPicPr>
        <p:blipFill>
          <a:blip r:embed="rId8" cstate="print"/>
          <a:stretch>
            <a:fillRect/>
          </a:stretch>
        </p:blipFill>
        <p:spPr>
          <a:xfrm>
            <a:off x="228600" y="4066514"/>
            <a:ext cx="8686800" cy="2228915"/>
          </a:xfrm>
          <a:prstGeom prst="rect">
            <a:avLst/>
          </a:prstGeom>
        </p:spPr>
      </p:pic>
      <p:pic>
        <p:nvPicPr>
          <p:cNvPr id="12" name="Picture 11"/>
          <p:cNvPicPr>
            <a:picLocks noChangeAspect="1"/>
          </p:cNvPicPr>
          <p:nvPr/>
        </p:nvPicPr>
        <p:blipFill>
          <a:blip r:embed="rId9" cstate="print"/>
          <a:stretch>
            <a:fillRect/>
          </a:stretch>
        </p:blipFill>
        <p:spPr>
          <a:xfrm>
            <a:off x="228600" y="4137339"/>
            <a:ext cx="8763000" cy="2173304"/>
          </a:xfrm>
          <a:prstGeom prst="rect">
            <a:avLst/>
          </a:prstGeom>
        </p:spPr>
      </p:pic>
      <p:pic>
        <p:nvPicPr>
          <p:cNvPr id="13" name="Picture 12"/>
          <p:cNvPicPr>
            <a:picLocks noChangeAspect="1"/>
          </p:cNvPicPr>
          <p:nvPr/>
        </p:nvPicPr>
        <p:blipFill>
          <a:blip r:embed="rId10" cstate="print"/>
          <a:stretch>
            <a:fillRect/>
          </a:stretch>
        </p:blipFill>
        <p:spPr>
          <a:xfrm>
            <a:off x="214645" y="3810000"/>
            <a:ext cx="8730497" cy="2491581"/>
          </a:xfrm>
          <a:prstGeom prst="rect">
            <a:avLst/>
          </a:prstGeom>
        </p:spPr>
      </p:pic>
      <p:sp>
        <p:nvSpPr>
          <p:cNvPr id="4" name="Content Placeholder 3"/>
          <p:cNvSpPr>
            <a:spLocks noGrp="1"/>
          </p:cNvSpPr>
          <p:nvPr>
            <p:ph idx="1"/>
          </p:nvPr>
        </p:nvSpPr>
        <p:spPr>
          <a:xfrm>
            <a:off x="250825" y="1458913"/>
            <a:ext cx="8640763" cy="4789487"/>
          </a:xfrm>
        </p:spPr>
        <p:txBody>
          <a:bodyPr/>
          <a:lstStyle/>
          <a:p>
            <a:r>
              <a:rPr lang="en-US" sz="2200" dirty="0"/>
              <a:t>Syntactic structure consists of </a:t>
            </a:r>
            <a:r>
              <a:rPr lang="en-US" sz="2200" b="1" dirty="0"/>
              <a:t>lexical items</a:t>
            </a:r>
            <a:r>
              <a:rPr lang="en-US" sz="2200" dirty="0"/>
              <a:t>, linked by binary asymmetric relations called </a:t>
            </a:r>
            <a:r>
              <a:rPr lang="en-US" sz="2200" b="1" dirty="0"/>
              <a:t>dependencies</a:t>
            </a:r>
            <a:r>
              <a:rPr lang="en-US" sz="2200" dirty="0" smtClean="0"/>
              <a:t>.</a:t>
            </a:r>
          </a:p>
          <a:p>
            <a:r>
              <a:rPr lang="en-US" sz="2200" dirty="0" smtClean="0"/>
              <a:t>Superior (start of arc) is called </a:t>
            </a:r>
            <a:r>
              <a:rPr lang="en-US" sz="2200" b="1" dirty="0" smtClean="0"/>
              <a:t>head</a:t>
            </a:r>
            <a:r>
              <a:rPr lang="en-US" sz="2200" dirty="0" smtClean="0"/>
              <a:t>, inferior is called </a:t>
            </a:r>
            <a:r>
              <a:rPr lang="en-US" sz="2200" b="1" dirty="0" smtClean="0"/>
              <a:t>dependent</a:t>
            </a:r>
          </a:p>
          <a:p>
            <a:pPr marL="0" indent="0">
              <a:buNone/>
            </a:pPr>
            <a:r>
              <a:rPr lang="en-US" sz="2200" dirty="0" smtClean="0"/>
              <a:t>Dependency grammars explicitly represent:</a:t>
            </a:r>
          </a:p>
          <a:p>
            <a:r>
              <a:rPr lang="en-US" sz="2200" dirty="0" smtClean="0"/>
              <a:t>head-dependency relations (directed arcs)</a:t>
            </a:r>
          </a:p>
          <a:p>
            <a:r>
              <a:rPr lang="en-US" sz="2200" dirty="0" smtClean="0"/>
              <a:t>functional categories (arc labels)</a:t>
            </a:r>
          </a:p>
          <a:p>
            <a:r>
              <a:rPr lang="en-US" sz="2200" dirty="0" smtClean="0"/>
              <a:t>possibly structural categories like POS</a:t>
            </a:r>
          </a:p>
          <a:p>
            <a:endParaRPr lang="en-US" sz="2200" dirty="0" smtClean="0"/>
          </a:p>
          <a:p>
            <a:pPr marL="0" indent="0">
              <a:buNone/>
            </a:pPr>
            <a:endParaRPr lang="en-US" sz="2200" dirty="0"/>
          </a:p>
        </p:txBody>
      </p:sp>
    </p:spTree>
    <p:extLst>
      <p:ext uri="{BB962C8B-B14F-4D97-AF65-F5344CB8AC3E}">
        <p14:creationId xmlns:p14="http://schemas.microsoft.com/office/powerpoint/2010/main" val="16418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6375" y="38100"/>
            <a:ext cx="7870825" cy="838200"/>
          </a:xfrm>
        </p:spPr>
        <p:txBody>
          <a:bodyPr/>
          <a:lstStyle/>
          <a:p>
            <a:pPr algn="l"/>
            <a:r>
              <a:rPr lang="en-US" dirty="0" smtClean="0"/>
              <a:t>Dependency Parsing: Notational Variants</a:t>
            </a:r>
            <a:endParaRPr lang="en-US" dirty="0"/>
          </a:p>
        </p:txBody>
      </p:sp>
      <p:sp>
        <p:nvSpPr>
          <p:cNvPr id="4" name="Content Placeholder 3"/>
          <p:cNvSpPr>
            <a:spLocks noGrp="1"/>
          </p:cNvSpPr>
          <p:nvPr>
            <p:ph idx="1"/>
          </p:nvPr>
        </p:nvSpPr>
        <p:spPr>
          <a:xfrm>
            <a:off x="8077200" y="5867400"/>
            <a:ext cx="814388" cy="514350"/>
          </a:xfrm>
        </p:spPr>
        <p:txBody>
          <a:bodyPr/>
          <a:lstStyle/>
          <a:p>
            <a:r>
              <a:rPr lang="en-US" dirty="0" smtClean="0"/>
              <a:t>x</a:t>
            </a:r>
            <a:endParaRPr lang="en-US" dirty="0"/>
          </a:p>
        </p:txBody>
      </p:sp>
      <p:pic>
        <p:nvPicPr>
          <p:cNvPr id="6" name="Picture 5"/>
          <p:cNvPicPr>
            <a:picLocks noChangeAspect="1"/>
          </p:cNvPicPr>
          <p:nvPr/>
        </p:nvPicPr>
        <p:blipFill>
          <a:blip r:embed="rId2" cstate="print"/>
          <a:stretch>
            <a:fillRect/>
          </a:stretch>
        </p:blipFill>
        <p:spPr>
          <a:xfrm>
            <a:off x="304800" y="1676400"/>
            <a:ext cx="3870202" cy="2476500"/>
          </a:xfrm>
          <a:prstGeom prst="rect">
            <a:avLst/>
          </a:prstGeom>
        </p:spPr>
      </p:pic>
      <p:pic>
        <p:nvPicPr>
          <p:cNvPr id="7" name="Picture 6"/>
          <p:cNvPicPr>
            <a:picLocks noChangeAspect="1"/>
          </p:cNvPicPr>
          <p:nvPr/>
        </p:nvPicPr>
        <p:blipFill>
          <a:blip r:embed="rId3" cstate="print"/>
          <a:stretch>
            <a:fillRect/>
          </a:stretch>
        </p:blipFill>
        <p:spPr>
          <a:xfrm>
            <a:off x="4191000" y="1828800"/>
            <a:ext cx="4457977" cy="2123580"/>
          </a:xfrm>
          <a:prstGeom prst="rect">
            <a:avLst/>
          </a:prstGeom>
        </p:spPr>
      </p:pic>
      <p:pic>
        <p:nvPicPr>
          <p:cNvPr id="9" name="Picture 8"/>
          <p:cNvPicPr>
            <a:picLocks noChangeAspect="1"/>
          </p:cNvPicPr>
          <p:nvPr/>
        </p:nvPicPr>
        <p:blipFill>
          <a:blip r:embed="rId4" cstate="print"/>
          <a:stretch>
            <a:fillRect/>
          </a:stretch>
        </p:blipFill>
        <p:spPr>
          <a:xfrm>
            <a:off x="4419600" y="5105400"/>
            <a:ext cx="4585955" cy="1308778"/>
          </a:xfrm>
          <a:prstGeom prst="rect">
            <a:avLst/>
          </a:prstGeom>
        </p:spPr>
      </p:pic>
      <p:pic>
        <p:nvPicPr>
          <p:cNvPr id="8" name="Picture 7"/>
          <p:cNvPicPr>
            <a:picLocks noChangeAspect="1"/>
          </p:cNvPicPr>
          <p:nvPr/>
        </p:nvPicPr>
        <p:blipFill>
          <a:blip r:embed="rId5" cstate="print"/>
          <a:stretch>
            <a:fillRect/>
          </a:stretch>
        </p:blipFill>
        <p:spPr>
          <a:xfrm>
            <a:off x="304800" y="4267200"/>
            <a:ext cx="4495800" cy="1336725"/>
          </a:xfrm>
          <a:prstGeom prst="rect">
            <a:avLst/>
          </a:prstGeom>
        </p:spPr>
      </p:pic>
      <p:sp>
        <p:nvSpPr>
          <p:cNvPr id="5" name="Line Callout 1 4"/>
          <p:cNvSpPr/>
          <p:nvPr/>
        </p:nvSpPr>
        <p:spPr>
          <a:xfrm>
            <a:off x="7543800" y="4419600"/>
            <a:ext cx="1524000" cy="533400"/>
          </a:xfrm>
          <a:prstGeom prst="borderCallout1">
            <a:avLst>
              <a:gd name="adj1" fmla="val 33479"/>
              <a:gd name="adj2" fmla="val -3178"/>
              <a:gd name="adj3" fmla="val 208238"/>
              <a:gd name="adj4" fmla="val -4520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used in this lecture</a:t>
            </a:r>
            <a:endParaRPr lang="en-US" dirty="0"/>
          </a:p>
        </p:txBody>
      </p:sp>
      <p:sp>
        <p:nvSpPr>
          <p:cNvPr id="10"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11"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205155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8775" y="146050"/>
            <a:ext cx="6877050" cy="838200"/>
          </a:xfrm>
        </p:spPr>
        <p:txBody>
          <a:bodyPr/>
          <a:lstStyle/>
          <a:p>
            <a:pPr algn="l"/>
            <a:r>
              <a:rPr lang="en-US" sz="4000" dirty="0" smtClean="0"/>
              <a:t>Criteria for heads and dependents</a:t>
            </a:r>
            <a:endParaRPr lang="en-US" sz="4000" dirty="0"/>
          </a:p>
        </p:txBody>
      </p:sp>
      <p:sp>
        <p:nvSpPr>
          <p:cNvPr id="4" name="Content Placeholder 3"/>
          <p:cNvSpPr>
            <a:spLocks noGrp="1"/>
          </p:cNvSpPr>
          <p:nvPr>
            <p:ph idx="1"/>
          </p:nvPr>
        </p:nvSpPr>
        <p:spPr/>
        <p:txBody>
          <a:bodyPr/>
          <a:lstStyle/>
          <a:p>
            <a:pPr marL="0" indent="0">
              <a:buNone/>
            </a:pPr>
            <a:r>
              <a:rPr lang="en-US" sz="2200" dirty="0"/>
              <a:t>Criteria for a syntactic relation between a head H and a dependent D in a construction C: </a:t>
            </a:r>
          </a:p>
          <a:p>
            <a:pPr marL="0" indent="0">
              <a:buNone/>
            </a:pPr>
            <a:r>
              <a:rPr lang="en-US" sz="2200" dirty="0"/>
              <a:t>1. H determines the syntactic category of C ; H can replace C . </a:t>
            </a:r>
          </a:p>
          <a:p>
            <a:pPr marL="0" indent="0">
              <a:buNone/>
            </a:pPr>
            <a:r>
              <a:rPr lang="en-US" sz="2200" dirty="0"/>
              <a:t>2. H determines the semantic category of C ; D specifies H . </a:t>
            </a:r>
          </a:p>
          <a:p>
            <a:pPr marL="0" indent="0">
              <a:buNone/>
            </a:pPr>
            <a:r>
              <a:rPr lang="en-US" sz="2200" dirty="0"/>
              <a:t>3. H is obligatory; D may be optional. </a:t>
            </a:r>
          </a:p>
          <a:p>
            <a:pPr marL="0" indent="0">
              <a:buNone/>
            </a:pPr>
            <a:r>
              <a:rPr lang="en-US" sz="2200" dirty="0"/>
              <a:t>4. H selects D and determines whether D is obligatory. </a:t>
            </a:r>
          </a:p>
          <a:p>
            <a:pPr marL="0" indent="0">
              <a:buNone/>
            </a:pPr>
            <a:r>
              <a:rPr lang="en-US" sz="2200" dirty="0"/>
              <a:t>5. The form of D depends on H (agreement or government). </a:t>
            </a:r>
          </a:p>
          <a:p>
            <a:pPr marL="0" indent="0">
              <a:buNone/>
            </a:pPr>
            <a:r>
              <a:rPr lang="en-US" sz="2200" dirty="0"/>
              <a:t>6. The linear position of D is specified with reference to H . </a:t>
            </a:r>
          </a:p>
          <a:p>
            <a:pPr marL="0" indent="0">
              <a:buNone/>
            </a:pPr>
            <a:endParaRPr lang="en-US" sz="2200" dirty="0"/>
          </a:p>
          <a:p>
            <a:pPr marL="0" indent="0">
              <a:buNone/>
            </a:pPr>
            <a:r>
              <a:rPr lang="en-US" sz="2200" dirty="0"/>
              <a:t>Issues: </a:t>
            </a:r>
          </a:p>
          <a:p>
            <a:r>
              <a:rPr lang="en-US" sz="2200" dirty="0"/>
              <a:t>Syntactic (and morphological) versus semantic criteria </a:t>
            </a:r>
          </a:p>
          <a:p>
            <a:r>
              <a:rPr lang="en-US" sz="2200" dirty="0"/>
              <a:t>Exocentric versus endocentric constructions </a:t>
            </a:r>
          </a:p>
        </p:txBody>
      </p:sp>
      <p:sp>
        <p:nvSpPr>
          <p:cNvPr id="5"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6"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4395488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t>Some clear cases</a:t>
            </a:r>
            <a:endParaRPr lang="en-US" dirty="0"/>
          </a:p>
        </p:txBody>
      </p:sp>
      <p:sp>
        <p:nvSpPr>
          <p:cNvPr id="4" name="Content Placeholder 3"/>
          <p:cNvSpPr>
            <a:spLocks noGrp="1"/>
          </p:cNvSpPr>
          <p:nvPr>
            <p:ph idx="1"/>
          </p:nvPr>
        </p:nvSpPr>
        <p:spPr>
          <a:xfrm>
            <a:off x="250825" y="6172200"/>
            <a:ext cx="8640763" cy="209550"/>
          </a:xfrm>
        </p:spPr>
        <p:txBody>
          <a:bodyPr/>
          <a:lstStyle/>
          <a:p>
            <a:pPr marL="0" indent="0">
              <a:buNone/>
            </a:pPr>
            <a:endParaRPr lang="en-US" dirty="0"/>
          </a:p>
        </p:txBody>
      </p:sp>
      <p:pic>
        <p:nvPicPr>
          <p:cNvPr id="6" name="Picture 5"/>
          <p:cNvPicPr>
            <a:picLocks noChangeAspect="1"/>
          </p:cNvPicPr>
          <p:nvPr/>
        </p:nvPicPr>
        <p:blipFill>
          <a:blip r:embed="rId3" cstate="print"/>
          <a:stretch>
            <a:fillRect/>
          </a:stretch>
        </p:blipFill>
        <p:spPr>
          <a:xfrm>
            <a:off x="609600" y="1524000"/>
            <a:ext cx="7848600" cy="4536997"/>
          </a:xfrm>
          <a:prstGeom prst="rect">
            <a:avLst/>
          </a:prstGeom>
        </p:spPr>
      </p:pic>
      <p:sp>
        <p:nvSpPr>
          <p:cNvPr id="7"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8"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1532384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8775" y="126339"/>
            <a:ext cx="6877050" cy="838200"/>
          </a:xfrm>
        </p:spPr>
        <p:txBody>
          <a:bodyPr/>
          <a:lstStyle/>
          <a:p>
            <a:pPr algn="l"/>
            <a:r>
              <a:rPr lang="en-US" sz="4000" dirty="0" smtClean="0"/>
              <a:t>Some tricky cases: conventions</a:t>
            </a:r>
            <a:endParaRPr lang="en-US" sz="4000" dirty="0"/>
          </a:p>
        </p:txBody>
      </p:sp>
      <p:pic>
        <p:nvPicPr>
          <p:cNvPr id="5" name="Picture 4"/>
          <p:cNvPicPr>
            <a:picLocks noChangeAspect="1"/>
          </p:cNvPicPr>
          <p:nvPr/>
        </p:nvPicPr>
        <p:blipFill>
          <a:blip r:embed="rId2" cstate="print"/>
          <a:stretch>
            <a:fillRect/>
          </a:stretch>
        </p:blipFill>
        <p:spPr>
          <a:xfrm>
            <a:off x="533400" y="1524000"/>
            <a:ext cx="7940788" cy="4724400"/>
          </a:xfrm>
          <a:prstGeom prst="rect">
            <a:avLst/>
          </a:prstGeom>
        </p:spPr>
      </p:pic>
      <p:pic>
        <p:nvPicPr>
          <p:cNvPr id="6" name="Picture 5"/>
          <p:cNvPicPr>
            <a:picLocks noChangeAspect="1"/>
          </p:cNvPicPr>
          <p:nvPr/>
        </p:nvPicPr>
        <p:blipFill>
          <a:blip r:embed="rId3" cstate="print"/>
          <a:stretch>
            <a:fillRect/>
          </a:stretch>
        </p:blipFill>
        <p:spPr>
          <a:xfrm>
            <a:off x="658500" y="1572286"/>
            <a:ext cx="7799700" cy="4648200"/>
          </a:xfrm>
          <a:prstGeom prst="rect">
            <a:avLst/>
          </a:prstGeom>
        </p:spPr>
      </p:pic>
      <p:pic>
        <p:nvPicPr>
          <p:cNvPr id="7" name="Picture 6"/>
          <p:cNvPicPr>
            <a:picLocks noChangeAspect="1"/>
          </p:cNvPicPr>
          <p:nvPr/>
        </p:nvPicPr>
        <p:blipFill>
          <a:blip r:embed="rId4" cstate="print"/>
          <a:stretch>
            <a:fillRect/>
          </a:stretch>
        </p:blipFill>
        <p:spPr>
          <a:xfrm>
            <a:off x="686662" y="1565871"/>
            <a:ext cx="7771538" cy="4648200"/>
          </a:xfrm>
          <a:prstGeom prst="rect">
            <a:avLst/>
          </a:prstGeom>
        </p:spPr>
      </p:pic>
      <p:pic>
        <p:nvPicPr>
          <p:cNvPr id="8" name="Picture 7"/>
          <p:cNvPicPr>
            <a:picLocks noChangeAspect="1"/>
          </p:cNvPicPr>
          <p:nvPr/>
        </p:nvPicPr>
        <p:blipFill>
          <a:blip r:embed="rId5" cstate="print"/>
          <a:stretch>
            <a:fillRect/>
          </a:stretch>
        </p:blipFill>
        <p:spPr>
          <a:xfrm>
            <a:off x="701238" y="1534080"/>
            <a:ext cx="7743007" cy="4700363"/>
          </a:xfrm>
          <a:prstGeom prst="rect">
            <a:avLst/>
          </a:prstGeom>
        </p:spPr>
      </p:pic>
      <p:pic>
        <p:nvPicPr>
          <p:cNvPr id="9" name="Picture 8"/>
          <p:cNvPicPr>
            <a:picLocks noChangeAspect="1"/>
          </p:cNvPicPr>
          <p:nvPr/>
        </p:nvPicPr>
        <p:blipFill>
          <a:blip r:embed="rId6" cstate="print"/>
          <a:stretch>
            <a:fillRect/>
          </a:stretch>
        </p:blipFill>
        <p:spPr>
          <a:xfrm>
            <a:off x="685800" y="1527716"/>
            <a:ext cx="7772400" cy="4692770"/>
          </a:xfrm>
          <a:prstGeom prst="rect">
            <a:avLst/>
          </a:prstGeom>
        </p:spPr>
      </p:pic>
      <p:sp>
        <p:nvSpPr>
          <p:cNvPr id="10" name="Content Placeholder 9"/>
          <p:cNvSpPr>
            <a:spLocks noGrp="1"/>
          </p:cNvSpPr>
          <p:nvPr>
            <p:ph idx="1"/>
          </p:nvPr>
        </p:nvSpPr>
        <p:spPr/>
        <p:txBody>
          <a:bodyPr/>
          <a:lstStyle/>
          <a:p>
            <a:endParaRPr lang="en-US"/>
          </a:p>
        </p:txBody>
      </p:sp>
      <p:sp>
        <p:nvSpPr>
          <p:cNvPr id="11"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12"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52685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8775" y="163513"/>
            <a:ext cx="6877050" cy="838200"/>
          </a:xfrm>
        </p:spPr>
        <p:txBody>
          <a:bodyPr/>
          <a:lstStyle/>
          <a:p>
            <a:pPr algn="l"/>
            <a:r>
              <a:rPr lang="en-US" sz="4000" dirty="0" smtClean="0"/>
              <a:t>Properties of the dependency graph</a:t>
            </a:r>
            <a:endParaRPr lang="en-US" sz="4000" dirty="0"/>
          </a:p>
        </p:txBody>
      </p:sp>
      <p:sp>
        <p:nvSpPr>
          <p:cNvPr id="4" name="Content Placeholder 3"/>
          <p:cNvSpPr>
            <a:spLocks noGrp="1"/>
          </p:cNvSpPr>
          <p:nvPr>
            <p:ph idx="1"/>
          </p:nvPr>
        </p:nvSpPr>
        <p:spPr/>
        <p:txBody>
          <a:bodyPr/>
          <a:lstStyle/>
          <a:p>
            <a:pPr marL="0" indent="0">
              <a:buNone/>
            </a:pPr>
            <a:r>
              <a:rPr lang="en-US" sz="2000" dirty="0" smtClean="0"/>
              <a:t>Dependency graph </a:t>
            </a:r>
            <a:r>
              <a:rPr lang="en-US" sz="2000" i="1" dirty="0" smtClean="0"/>
              <a:t>G(V,E)</a:t>
            </a:r>
            <a:r>
              <a:rPr lang="en-US" sz="2000" dirty="0" smtClean="0"/>
              <a:t> with </a:t>
            </a:r>
            <a:r>
              <a:rPr lang="en-US" sz="2000" i="1" dirty="0" smtClean="0"/>
              <a:t>V:</a:t>
            </a:r>
            <a:r>
              <a:rPr lang="en-US" sz="2000" dirty="0" smtClean="0"/>
              <a:t> word nodes, </a:t>
            </a:r>
            <a:r>
              <a:rPr lang="en-US" sz="2000" i="1" dirty="0" smtClean="0"/>
              <a:t>E:</a:t>
            </a:r>
            <a:r>
              <a:rPr lang="en-US" sz="2000" dirty="0" smtClean="0"/>
              <a:t> directed edges</a:t>
            </a:r>
          </a:p>
          <a:p>
            <a:r>
              <a:rPr lang="en-US" sz="2000" b="1" dirty="0" smtClean="0"/>
              <a:t>Connected</a:t>
            </a:r>
            <a:r>
              <a:rPr lang="en-US" sz="2000" dirty="0" smtClean="0"/>
              <a:t>: All words in a sentence are connected to the root node (complete structure)</a:t>
            </a:r>
          </a:p>
          <a:p>
            <a:r>
              <a:rPr lang="en-US" sz="2000" b="1" dirty="0" smtClean="0"/>
              <a:t>Acyclic</a:t>
            </a:r>
            <a:r>
              <a:rPr lang="en-US" sz="2000" dirty="0" smtClean="0"/>
              <a:t>: The syntactic structure is hierarchical</a:t>
            </a:r>
          </a:p>
          <a:p>
            <a:r>
              <a:rPr lang="en-US" sz="2000" b="1" dirty="0" smtClean="0"/>
              <a:t>Single-head</a:t>
            </a:r>
            <a:r>
              <a:rPr lang="en-US" sz="2000" dirty="0" smtClean="0"/>
              <a:t>: every word has only one head; a word can be the head of several other words</a:t>
            </a:r>
          </a:p>
          <a:p>
            <a:r>
              <a:rPr lang="en-US" sz="2000" b="1" dirty="0" smtClean="0"/>
              <a:t>Projective</a:t>
            </a:r>
            <a:r>
              <a:rPr lang="en-US" sz="2000" dirty="0" smtClean="0"/>
              <a:t>: no crossing edges. This </a:t>
            </a:r>
            <a:br>
              <a:rPr lang="en-US" sz="2000" dirty="0" smtClean="0"/>
            </a:br>
            <a:r>
              <a:rPr lang="en-US" sz="2000" dirty="0" smtClean="0"/>
              <a:t>condition does not hold for all languages, </a:t>
            </a:r>
            <a:br>
              <a:rPr lang="en-US" sz="2000" dirty="0" smtClean="0"/>
            </a:br>
            <a:r>
              <a:rPr lang="en-US" sz="2000" dirty="0" smtClean="0"/>
              <a:t>e.g. with free word order</a:t>
            </a:r>
          </a:p>
          <a:p>
            <a:endParaRPr lang="en-US" sz="2000" dirty="0"/>
          </a:p>
        </p:txBody>
      </p:sp>
      <p:pic>
        <p:nvPicPr>
          <p:cNvPr id="5" name="Picture 4"/>
          <p:cNvPicPr>
            <a:picLocks noChangeAspect="1"/>
          </p:cNvPicPr>
          <p:nvPr/>
        </p:nvPicPr>
        <p:blipFill>
          <a:blip r:embed="rId2" cstate="print"/>
          <a:stretch>
            <a:fillRect/>
          </a:stretch>
        </p:blipFill>
        <p:spPr>
          <a:xfrm>
            <a:off x="0" y="4800600"/>
            <a:ext cx="6934200" cy="1674029"/>
          </a:xfrm>
          <a:prstGeom prst="rect">
            <a:avLst/>
          </a:prstGeom>
        </p:spPr>
      </p:pic>
      <p:pic>
        <p:nvPicPr>
          <p:cNvPr id="6" name="Picture 5"/>
          <p:cNvPicPr>
            <a:picLocks noChangeAspect="1"/>
          </p:cNvPicPr>
          <p:nvPr/>
        </p:nvPicPr>
        <p:blipFill>
          <a:blip r:embed="rId3" cstate="print"/>
          <a:stretch>
            <a:fillRect/>
          </a:stretch>
        </p:blipFill>
        <p:spPr>
          <a:xfrm>
            <a:off x="5343150" y="3429000"/>
            <a:ext cx="3786372" cy="1524000"/>
          </a:xfrm>
          <a:prstGeom prst="rect">
            <a:avLst/>
          </a:prstGeom>
        </p:spPr>
      </p:pic>
      <p:sp>
        <p:nvSpPr>
          <p:cNvPr id="7"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8"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7784546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8775" y="171450"/>
            <a:ext cx="6877050" cy="838200"/>
          </a:xfrm>
        </p:spPr>
        <p:txBody>
          <a:bodyPr/>
          <a:lstStyle/>
          <a:p>
            <a:pPr algn="l"/>
            <a:r>
              <a:rPr lang="en-US" sz="3600" dirty="0" smtClean="0"/>
              <a:t>Deterministic Dependency Parsing </a:t>
            </a:r>
            <a:endParaRPr lang="en-US" sz="3600" dirty="0"/>
          </a:p>
        </p:txBody>
      </p:sp>
      <p:sp>
        <p:nvSpPr>
          <p:cNvPr id="4" name="Content Placeholder 3"/>
          <p:cNvSpPr>
            <a:spLocks noGrp="1"/>
          </p:cNvSpPr>
          <p:nvPr>
            <p:ph idx="1"/>
          </p:nvPr>
        </p:nvSpPr>
        <p:spPr>
          <a:xfrm>
            <a:off x="250825" y="1466850"/>
            <a:ext cx="8640763" cy="5010150"/>
          </a:xfrm>
        </p:spPr>
        <p:txBody>
          <a:bodyPr/>
          <a:lstStyle/>
          <a:p>
            <a:r>
              <a:rPr lang="en-US" sz="2000" dirty="0" smtClean="0"/>
              <a:t>Basic idea</a:t>
            </a:r>
          </a:p>
          <a:p>
            <a:pPr lvl="1"/>
            <a:r>
              <a:rPr lang="en-US" sz="1800" dirty="0" smtClean="0"/>
              <a:t>derive a single syntactic representation through a deterministic sequence of elementary parsing actions</a:t>
            </a:r>
          </a:p>
          <a:p>
            <a:pPr lvl="1"/>
            <a:r>
              <a:rPr lang="en-US" sz="1800" dirty="0" smtClean="0"/>
              <a:t>possibly combine with a light amount of backtracking for alternatives</a:t>
            </a:r>
          </a:p>
          <a:p>
            <a:r>
              <a:rPr lang="en-US" sz="2000" dirty="0" smtClean="0"/>
              <a:t>Motivation</a:t>
            </a:r>
          </a:p>
          <a:p>
            <a:pPr lvl="1"/>
            <a:r>
              <a:rPr lang="en-US" sz="1800" dirty="0" smtClean="0"/>
              <a:t>psycholinguistic plausibility</a:t>
            </a:r>
          </a:p>
          <a:p>
            <a:pPr lvl="1"/>
            <a:r>
              <a:rPr lang="en-US" sz="1800" dirty="0" smtClean="0"/>
              <a:t>efficiency</a:t>
            </a:r>
          </a:p>
          <a:p>
            <a:pPr lvl="1"/>
            <a:r>
              <a:rPr lang="en-US" sz="1800" dirty="0" smtClean="0"/>
              <a:t>simplicity</a:t>
            </a:r>
          </a:p>
          <a:p>
            <a:r>
              <a:rPr lang="en-US" sz="2000" dirty="0" smtClean="0"/>
              <a:t>Incremental algorithm with O(n</a:t>
            </a:r>
            <a:r>
              <a:rPr lang="en-US" sz="2000" baseline="30000" dirty="0" smtClean="0"/>
              <a:t>2</a:t>
            </a:r>
            <a:r>
              <a:rPr lang="en-US" sz="2000" dirty="0" smtClean="0"/>
              <a:t>):</a:t>
            </a:r>
          </a:p>
          <a:p>
            <a:r>
              <a:rPr lang="en-US" sz="2000" dirty="0" smtClean="0"/>
              <a:t/>
            </a:r>
            <a:br>
              <a:rPr lang="en-US" sz="2000" dirty="0" smtClean="0"/>
            </a:br>
            <a:r>
              <a:rPr lang="en-US" sz="1100" dirty="0">
                <a:latin typeface="Courier New"/>
                <a:cs typeface="Courier New"/>
              </a:rPr>
              <a:t/>
            </a:r>
            <a:br>
              <a:rPr lang="en-US" sz="1100" dirty="0">
                <a:latin typeface="Courier New"/>
                <a:cs typeface="Courier New"/>
              </a:rPr>
            </a:br>
            <a:r>
              <a:rPr lang="en-US" sz="1100" dirty="0" smtClean="0">
                <a:latin typeface="Courier New"/>
                <a:cs typeface="Courier New"/>
              </a:rPr>
              <a:t/>
            </a:r>
            <a:br>
              <a:rPr lang="en-US" sz="1100" dirty="0" smtClean="0">
                <a:latin typeface="Courier New"/>
                <a:cs typeface="Courier New"/>
              </a:rPr>
            </a:br>
            <a:r>
              <a:rPr lang="en-US" sz="1100" dirty="0" smtClean="0">
                <a:latin typeface="Courier New"/>
                <a:cs typeface="Courier New"/>
              </a:rPr>
              <a:t/>
            </a:r>
            <a:br>
              <a:rPr lang="en-US" sz="1100" dirty="0" smtClean="0">
                <a:latin typeface="Courier New"/>
                <a:cs typeface="Courier New"/>
              </a:rPr>
            </a:br>
            <a:r>
              <a:rPr lang="en-US" sz="1100" dirty="0" smtClean="0">
                <a:latin typeface="Courier New"/>
                <a:cs typeface="Courier New"/>
              </a:rPr>
              <a:t/>
            </a:r>
            <a:br>
              <a:rPr lang="en-US" sz="1100" dirty="0" smtClean="0">
                <a:latin typeface="Courier New"/>
                <a:cs typeface="Courier New"/>
              </a:rPr>
            </a:br>
            <a:r>
              <a:rPr lang="en-US" sz="1100" dirty="0" smtClean="0">
                <a:latin typeface="Courier New"/>
                <a:cs typeface="Courier New"/>
              </a:rPr>
              <a:t/>
            </a:r>
            <a:br>
              <a:rPr lang="en-US" sz="1100" dirty="0" smtClean="0">
                <a:latin typeface="Courier New"/>
                <a:cs typeface="Courier New"/>
              </a:rPr>
            </a:br>
            <a:r>
              <a:rPr lang="en-US" sz="2000" dirty="0" smtClean="0">
                <a:latin typeface="Arial"/>
                <a:cs typeface="Arial"/>
              </a:rPr>
              <a:t>Conditions like </a:t>
            </a:r>
            <a:r>
              <a:rPr lang="en-US" sz="2000" dirty="0" err="1" smtClean="0">
                <a:latin typeface="Arial"/>
                <a:cs typeface="Arial"/>
              </a:rPr>
              <a:t>projectivity</a:t>
            </a:r>
            <a:r>
              <a:rPr lang="en-US" sz="2000" dirty="0" smtClean="0">
                <a:latin typeface="Arial"/>
                <a:cs typeface="Arial"/>
              </a:rPr>
              <a:t>, single head can be incorporated in the LINK operation</a:t>
            </a:r>
          </a:p>
          <a:p>
            <a:pPr marL="0" indent="0">
              <a:buNone/>
            </a:pPr>
            <a:endParaRPr lang="en-US" sz="2000" dirty="0"/>
          </a:p>
        </p:txBody>
      </p:sp>
      <p:grpSp>
        <p:nvGrpSpPr>
          <p:cNvPr id="8" name="Group 7"/>
          <p:cNvGrpSpPr/>
          <p:nvPr/>
        </p:nvGrpSpPr>
        <p:grpSpPr>
          <a:xfrm>
            <a:off x="228600" y="4495800"/>
            <a:ext cx="3505200" cy="1200329"/>
            <a:chOff x="-1066800" y="4191000"/>
            <a:chExt cx="3505200" cy="1200329"/>
          </a:xfrm>
        </p:grpSpPr>
        <p:sp>
          <p:nvSpPr>
            <p:cNvPr id="7" name="Rectangle 6"/>
            <p:cNvSpPr/>
            <p:nvPr/>
          </p:nvSpPr>
          <p:spPr>
            <a:xfrm>
              <a:off x="-1066800" y="4191000"/>
              <a:ext cx="3352800" cy="1143000"/>
            </a:xfrm>
            <a:prstGeom prst="rect">
              <a:avLst/>
            </a:prstGeom>
            <a:ln>
              <a:solidFill>
                <a:schemeClr val="tx1"/>
              </a:solidFill>
              <a:prstDash val="dot"/>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Rectangle 5"/>
            <p:cNvSpPr/>
            <p:nvPr/>
          </p:nvSpPr>
          <p:spPr>
            <a:xfrm>
              <a:off x="-1066800" y="4191000"/>
              <a:ext cx="3505200" cy="1200329"/>
            </a:xfrm>
            <a:prstGeom prst="rect">
              <a:avLst/>
            </a:prstGeom>
          </p:spPr>
          <p:txBody>
            <a:bodyPr wrap="square">
              <a:spAutoFit/>
            </a:bodyPr>
            <a:lstStyle/>
            <a:p>
              <a:r>
                <a:rPr lang="en-US" dirty="0">
                  <a:latin typeface="Courier New"/>
                  <a:cs typeface="Courier New"/>
                </a:rPr>
                <a:t>PARSE(w</a:t>
              </a:r>
              <a:r>
                <a:rPr lang="en-US" baseline="30000" dirty="0">
                  <a:latin typeface="Courier New"/>
                  <a:cs typeface="Courier New"/>
                </a:rPr>
                <a:t>1</a:t>
              </a:r>
              <a:r>
                <a:rPr lang="en-US" dirty="0">
                  <a:latin typeface="Courier New"/>
                  <a:cs typeface="Courier New"/>
                </a:rPr>
                <a:t>…</a:t>
              </a:r>
              <a:r>
                <a:rPr lang="en-US" dirty="0" err="1">
                  <a:latin typeface="Courier New"/>
                  <a:cs typeface="Courier New"/>
                </a:rPr>
                <a:t>w</a:t>
              </a:r>
              <a:r>
                <a:rPr lang="en-US" baseline="30000" dirty="0" err="1">
                  <a:latin typeface="Courier New"/>
                  <a:cs typeface="Courier New"/>
                </a:rPr>
                <a:t>n</a:t>
              </a:r>
              <a:r>
                <a:rPr lang="en-US" dirty="0">
                  <a:latin typeface="Courier New"/>
                  <a:cs typeface="Courier New"/>
                </a:rPr>
                <a:t>):</a:t>
              </a:r>
              <a:br>
                <a:rPr lang="en-US" dirty="0">
                  <a:latin typeface="Courier New"/>
                  <a:cs typeface="Courier New"/>
                </a:rPr>
              </a:br>
              <a:r>
                <a:rPr lang="en-US" dirty="0">
                  <a:latin typeface="Courier New"/>
                  <a:cs typeface="Courier New"/>
                </a:rPr>
                <a:t>  for </a:t>
              </a:r>
              <a:r>
                <a:rPr lang="en-US" dirty="0" err="1">
                  <a:latin typeface="Courier New"/>
                  <a:cs typeface="Courier New"/>
                </a:rPr>
                <a:t>i</a:t>
              </a:r>
              <a:r>
                <a:rPr lang="en-US" dirty="0">
                  <a:latin typeface="Courier New"/>
                  <a:cs typeface="Courier New"/>
                </a:rPr>
                <a:t>=1 to n</a:t>
              </a:r>
              <a:br>
                <a:rPr lang="en-US" dirty="0">
                  <a:latin typeface="Courier New"/>
                  <a:cs typeface="Courier New"/>
                </a:rPr>
              </a:br>
              <a:r>
                <a:rPr lang="en-US" dirty="0">
                  <a:latin typeface="Courier New"/>
                  <a:cs typeface="Courier New"/>
                </a:rPr>
                <a:t>     for j=i-1 </a:t>
              </a:r>
              <a:r>
                <a:rPr lang="en-US" dirty="0" err="1">
                  <a:latin typeface="Courier New"/>
                  <a:cs typeface="Courier New"/>
                </a:rPr>
                <a:t>downto</a:t>
              </a:r>
              <a:r>
                <a:rPr lang="en-US" dirty="0">
                  <a:latin typeface="Courier New"/>
                  <a:cs typeface="Courier New"/>
                </a:rPr>
                <a:t> 1</a:t>
              </a:r>
              <a:br>
                <a:rPr lang="en-US" dirty="0">
                  <a:latin typeface="Courier New"/>
                  <a:cs typeface="Courier New"/>
                </a:rPr>
              </a:br>
              <a:r>
                <a:rPr lang="en-US" dirty="0">
                  <a:latin typeface="Courier New"/>
                  <a:cs typeface="Courier New"/>
                </a:rPr>
                <a:t>        LINK(</a:t>
              </a:r>
              <a:r>
                <a:rPr lang="en-US" dirty="0" err="1">
                  <a:latin typeface="Courier New"/>
                  <a:cs typeface="Courier New"/>
                </a:rPr>
                <a:t>w</a:t>
              </a:r>
              <a:r>
                <a:rPr lang="en-US" baseline="30000" dirty="0" err="1">
                  <a:latin typeface="Courier New"/>
                  <a:cs typeface="Courier New"/>
                </a:rPr>
                <a:t>i</a:t>
              </a:r>
              <a:r>
                <a:rPr lang="en-US" dirty="0">
                  <a:latin typeface="Courier New"/>
                  <a:cs typeface="Courier New"/>
                </a:rPr>
                <a:t>…</a:t>
              </a:r>
              <a:r>
                <a:rPr lang="en-US" dirty="0" err="1">
                  <a:latin typeface="Courier New"/>
                  <a:cs typeface="Courier New"/>
                </a:rPr>
                <a:t>w</a:t>
              </a:r>
              <a:r>
                <a:rPr lang="en-US" baseline="30000" dirty="0" err="1">
                  <a:latin typeface="Courier New"/>
                  <a:cs typeface="Courier New"/>
                </a:rPr>
                <a:t>j</a:t>
              </a:r>
              <a:r>
                <a:rPr lang="en-US" dirty="0" smtClean="0">
                  <a:latin typeface="Courier New"/>
                  <a:cs typeface="Courier New"/>
                </a:rPr>
                <a:t>)</a:t>
              </a:r>
              <a:endParaRPr lang="en-US" dirty="0">
                <a:latin typeface="Courier New"/>
                <a:cs typeface="Courier New"/>
              </a:endParaRPr>
            </a:p>
          </p:txBody>
        </p:sp>
      </p:grpSp>
      <p:grpSp>
        <p:nvGrpSpPr>
          <p:cNvPr id="13" name="Group 12"/>
          <p:cNvGrpSpPr/>
          <p:nvPr/>
        </p:nvGrpSpPr>
        <p:grpSpPr>
          <a:xfrm>
            <a:off x="3505200" y="4209871"/>
            <a:ext cx="5649495" cy="1316236"/>
            <a:chOff x="3505200" y="4209871"/>
            <a:chExt cx="5649495" cy="1316236"/>
          </a:xfrm>
        </p:grpSpPr>
        <p:grpSp>
          <p:nvGrpSpPr>
            <p:cNvPr id="11" name="Group 10"/>
            <p:cNvGrpSpPr/>
            <p:nvPr/>
          </p:nvGrpSpPr>
          <p:grpSpPr>
            <a:xfrm>
              <a:off x="3505200" y="4572000"/>
              <a:ext cx="5649495" cy="954107"/>
              <a:chOff x="3505200" y="4572000"/>
              <a:chExt cx="5649495" cy="954107"/>
            </a:xfrm>
          </p:grpSpPr>
          <p:sp>
            <p:nvSpPr>
              <p:cNvPr id="10" name="Rectangle 9"/>
              <p:cNvSpPr/>
              <p:nvPr/>
            </p:nvSpPr>
            <p:spPr>
              <a:xfrm>
                <a:off x="3505200" y="4572000"/>
                <a:ext cx="5486400" cy="838200"/>
              </a:xfrm>
              <a:prstGeom prst="rect">
                <a:avLst/>
              </a:prstGeom>
              <a:ln>
                <a:solidFill>
                  <a:schemeClr val="tx1"/>
                </a:solidFill>
                <a:prstDash val="dot"/>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Rectangle 4"/>
              <p:cNvSpPr/>
              <p:nvPr/>
            </p:nvSpPr>
            <p:spPr>
              <a:xfrm>
                <a:off x="3592095" y="4572000"/>
                <a:ext cx="5562600" cy="954107"/>
              </a:xfrm>
              <a:prstGeom prst="rect">
                <a:avLst/>
              </a:prstGeom>
            </p:spPr>
            <p:txBody>
              <a:bodyPr wrap="square">
                <a:spAutoFit/>
              </a:bodyPr>
              <a:lstStyle/>
              <a:p>
                <a:r>
                  <a:rPr lang="en-US" sz="1400" dirty="0" smtClean="0">
                    <a:latin typeface="Courier New"/>
                    <a:cs typeface="Courier New"/>
                  </a:rPr>
                  <a:t>               E:=E</a:t>
                </a:r>
                <a:r>
                  <a:rPr lang="de-DE" sz="1400" dirty="0" smtClean="0">
                    <a:sym typeface="Symbol"/>
                  </a:rPr>
                  <a:t></a:t>
                </a:r>
                <a:r>
                  <a:rPr lang="en-US" sz="1400" dirty="0" smtClean="0">
                    <a:latin typeface="Courier New"/>
                    <a:cs typeface="Courier New"/>
                  </a:rPr>
                  <a:t>(</a:t>
                </a:r>
                <a:r>
                  <a:rPr lang="en-US" sz="1400" dirty="0" err="1" smtClean="0">
                    <a:latin typeface="Courier New"/>
                    <a:cs typeface="Courier New"/>
                  </a:rPr>
                  <a:t>i,j</a:t>
                </a:r>
                <a:r>
                  <a:rPr lang="en-US" sz="1400" dirty="0" smtClean="0">
                    <a:latin typeface="Courier New"/>
                    <a:cs typeface="Courier New"/>
                  </a:rPr>
                  <a:t>) if </a:t>
                </a:r>
                <a:r>
                  <a:rPr lang="en-US" sz="1400" dirty="0" err="1">
                    <a:latin typeface="Courier New"/>
                    <a:cs typeface="Courier New"/>
                  </a:rPr>
                  <a:t>w</a:t>
                </a:r>
                <a:r>
                  <a:rPr lang="en-US" sz="1400" baseline="30000" dirty="0" err="1">
                    <a:latin typeface="Courier New"/>
                    <a:cs typeface="Courier New"/>
                  </a:rPr>
                  <a:t>j</a:t>
                </a:r>
                <a:r>
                  <a:rPr lang="en-US" sz="1400" dirty="0" smtClean="0">
                    <a:latin typeface="Courier New"/>
                    <a:cs typeface="Courier New"/>
                  </a:rPr>
                  <a:t> is dependent of </a:t>
                </a:r>
                <a:r>
                  <a:rPr lang="en-US" sz="1400" dirty="0" err="1" smtClean="0">
                    <a:latin typeface="Courier New"/>
                    <a:cs typeface="Courier New"/>
                  </a:rPr>
                  <a:t>w</a:t>
                </a:r>
                <a:r>
                  <a:rPr lang="en-US" sz="1400" baseline="30000" dirty="0" err="1" smtClean="0">
                    <a:latin typeface="Courier New"/>
                    <a:cs typeface="Courier New"/>
                  </a:rPr>
                  <a:t>i</a:t>
                </a:r>
                <a:r>
                  <a:rPr lang="en-US" sz="1400" dirty="0" smtClean="0">
                    <a:latin typeface="Courier New"/>
                    <a:cs typeface="Courier New"/>
                  </a:rPr>
                  <a:t> </a:t>
                </a:r>
              </a:p>
              <a:p>
                <a:r>
                  <a:rPr lang="en-US" sz="1400" dirty="0" smtClean="0">
                    <a:latin typeface="Courier New"/>
                    <a:cs typeface="Courier New"/>
                  </a:rPr>
                  <a:t>LINK</a:t>
                </a:r>
                <a:r>
                  <a:rPr lang="en-US" sz="1400" dirty="0">
                    <a:latin typeface="Courier New"/>
                    <a:cs typeface="Courier New"/>
                  </a:rPr>
                  <a:t>(</a:t>
                </a:r>
                <a:r>
                  <a:rPr lang="en-US" sz="1400" dirty="0" err="1" smtClean="0">
                    <a:latin typeface="Courier New"/>
                    <a:cs typeface="Courier New"/>
                  </a:rPr>
                  <a:t>w</a:t>
                </a:r>
                <a:r>
                  <a:rPr lang="en-US" sz="1400" baseline="30000" dirty="0" err="1" smtClean="0">
                    <a:latin typeface="Courier New"/>
                    <a:cs typeface="Courier New"/>
                  </a:rPr>
                  <a:t>i</a:t>
                </a:r>
                <a:r>
                  <a:rPr lang="en-US" sz="1400" dirty="0" err="1" smtClean="0">
                    <a:latin typeface="Courier New"/>
                    <a:cs typeface="Courier New"/>
                  </a:rPr>
                  <a:t>,w</a:t>
                </a:r>
                <a:r>
                  <a:rPr lang="en-US" sz="1400" baseline="30000" dirty="0" err="1" smtClean="0">
                    <a:latin typeface="Courier New"/>
                    <a:cs typeface="Courier New"/>
                  </a:rPr>
                  <a:t>j</a:t>
                </a:r>
                <a:r>
                  <a:rPr lang="en-US" sz="1400" baseline="30000" dirty="0" smtClean="0">
                    <a:latin typeface="Courier New"/>
                    <a:cs typeface="Courier New"/>
                  </a:rPr>
                  <a:t> </a:t>
                </a:r>
                <a:r>
                  <a:rPr lang="en-US" sz="1400" dirty="0" smtClean="0">
                    <a:latin typeface="Courier New"/>
                    <a:cs typeface="Courier New"/>
                  </a:rPr>
                  <a:t>)=   E</a:t>
                </a:r>
                <a:r>
                  <a:rPr lang="en-US" sz="1400" dirty="0">
                    <a:latin typeface="Courier New"/>
                    <a:cs typeface="Courier New"/>
                  </a:rPr>
                  <a:t>:=E</a:t>
                </a:r>
                <a:r>
                  <a:rPr lang="de-DE" sz="1400" dirty="0">
                    <a:sym typeface="Symbol"/>
                  </a:rPr>
                  <a:t></a:t>
                </a:r>
                <a:r>
                  <a:rPr lang="en-US" sz="1400" dirty="0" smtClean="0">
                    <a:latin typeface="Courier New"/>
                    <a:cs typeface="Courier New"/>
                  </a:rPr>
                  <a:t>(</a:t>
                </a:r>
                <a:r>
                  <a:rPr lang="en-US" sz="1400" dirty="0" err="1" smtClean="0">
                    <a:latin typeface="Courier New"/>
                    <a:cs typeface="Courier New"/>
                  </a:rPr>
                  <a:t>j,i</a:t>
                </a:r>
                <a:r>
                  <a:rPr lang="en-US" sz="1400" dirty="0" smtClean="0">
                    <a:latin typeface="Courier New"/>
                    <a:cs typeface="Courier New"/>
                  </a:rPr>
                  <a:t>) </a:t>
                </a:r>
                <a:r>
                  <a:rPr lang="en-US" sz="1400" dirty="0">
                    <a:latin typeface="Courier New"/>
                    <a:cs typeface="Courier New"/>
                  </a:rPr>
                  <a:t>if </a:t>
                </a:r>
                <a:r>
                  <a:rPr lang="en-US" sz="1400" dirty="0" err="1" smtClean="0">
                    <a:latin typeface="Courier New"/>
                    <a:cs typeface="Courier New"/>
                  </a:rPr>
                  <a:t>w</a:t>
                </a:r>
                <a:r>
                  <a:rPr lang="en-US" sz="1400" baseline="30000" dirty="0" err="1" smtClean="0">
                    <a:latin typeface="Courier New"/>
                    <a:cs typeface="Courier New"/>
                  </a:rPr>
                  <a:t>i</a:t>
                </a:r>
                <a:r>
                  <a:rPr lang="en-US" sz="1400" dirty="0" smtClean="0">
                    <a:latin typeface="Courier New"/>
                    <a:cs typeface="Courier New"/>
                  </a:rPr>
                  <a:t> </a:t>
                </a:r>
                <a:r>
                  <a:rPr lang="en-US" sz="1400" dirty="0">
                    <a:latin typeface="Courier New"/>
                    <a:cs typeface="Courier New"/>
                  </a:rPr>
                  <a:t>is dependent of </a:t>
                </a:r>
                <a:r>
                  <a:rPr lang="en-US" sz="1400" dirty="0" err="1" smtClean="0">
                    <a:latin typeface="Courier New"/>
                    <a:cs typeface="Courier New"/>
                  </a:rPr>
                  <a:t>w</a:t>
                </a:r>
                <a:r>
                  <a:rPr lang="en-US" sz="1400" baseline="30000" dirty="0" err="1" smtClean="0">
                    <a:latin typeface="Courier New"/>
                    <a:cs typeface="Courier New"/>
                  </a:rPr>
                  <a:t>j</a:t>
                </a:r>
                <a:r>
                  <a:rPr lang="en-US" sz="1400" dirty="0" smtClean="0">
                    <a:latin typeface="Courier New"/>
                    <a:cs typeface="Courier New"/>
                  </a:rPr>
                  <a:t> </a:t>
                </a:r>
                <a:endParaRPr lang="en-US" sz="1400" dirty="0">
                  <a:latin typeface="Courier New"/>
                  <a:cs typeface="Courier New"/>
                </a:endParaRPr>
              </a:p>
              <a:p>
                <a:r>
                  <a:rPr lang="en-US" sz="1400" dirty="0" smtClean="0">
                    <a:latin typeface="Courier New"/>
                    <a:cs typeface="Courier New"/>
                  </a:rPr>
                  <a:t>               E:=E  otherwise</a:t>
                </a:r>
              </a:p>
              <a:p>
                <a:endParaRPr lang="en-US" sz="1400" dirty="0"/>
              </a:p>
            </p:txBody>
          </p:sp>
        </p:grpSp>
        <p:sp>
          <p:nvSpPr>
            <p:cNvPr id="12" name="Rectangle 11"/>
            <p:cNvSpPr/>
            <p:nvPr/>
          </p:nvSpPr>
          <p:spPr>
            <a:xfrm>
              <a:off x="4953000" y="4209871"/>
              <a:ext cx="429475" cy="1200329"/>
            </a:xfrm>
            <a:prstGeom prst="rect">
              <a:avLst/>
            </a:prstGeom>
          </p:spPr>
          <p:txBody>
            <a:bodyPr wrap="none">
              <a:spAutoFit/>
            </a:bodyPr>
            <a:lstStyle/>
            <a:p>
              <a:r>
                <a:rPr lang="en-US" sz="7200" dirty="0">
                  <a:latin typeface="Microsoft Yi Baiti"/>
                  <a:ea typeface="华文仿宋"/>
                  <a:cs typeface="Microsoft Yi Baiti"/>
                </a:rPr>
                <a:t>{</a:t>
              </a:r>
            </a:p>
          </p:txBody>
        </p:sp>
      </p:grpSp>
      <p:sp>
        <p:nvSpPr>
          <p:cNvPr id="14"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15"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1017143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8775" y="69850"/>
            <a:ext cx="6877050" cy="838200"/>
          </a:xfrm>
        </p:spPr>
        <p:txBody>
          <a:bodyPr/>
          <a:lstStyle/>
          <a:p>
            <a:pPr algn="l"/>
            <a:r>
              <a:rPr lang="en-US" dirty="0" smtClean="0"/>
              <a:t>Transition-based:</a:t>
            </a:r>
            <a:br>
              <a:rPr lang="en-US" dirty="0" smtClean="0"/>
            </a:br>
            <a:r>
              <a:rPr lang="en-US" dirty="0" err="1" smtClean="0"/>
              <a:t>Nivre’s</a:t>
            </a:r>
            <a:r>
              <a:rPr lang="en-US" dirty="0" smtClean="0"/>
              <a:t> Algorithm (2003)</a:t>
            </a:r>
            <a:endParaRPr lang="en-US" dirty="0"/>
          </a:p>
        </p:txBody>
      </p:sp>
      <p:sp>
        <p:nvSpPr>
          <p:cNvPr id="4" name="Content Placeholder 3"/>
          <p:cNvSpPr>
            <a:spLocks noGrp="1"/>
          </p:cNvSpPr>
          <p:nvPr>
            <p:ph idx="1"/>
          </p:nvPr>
        </p:nvSpPr>
        <p:spPr>
          <a:xfrm>
            <a:off x="228600" y="1371600"/>
            <a:ext cx="8640763" cy="4351337"/>
          </a:xfrm>
        </p:spPr>
        <p:txBody>
          <a:bodyPr/>
          <a:lstStyle/>
          <a:p>
            <a:pPr marL="0" indent="0">
              <a:buNone/>
            </a:pPr>
            <a:r>
              <a:rPr lang="en-US" sz="2200" dirty="0" smtClean="0"/>
              <a:t>Four parsing actions:</a:t>
            </a:r>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pPr marL="0" indent="0">
              <a:buNone/>
            </a:pPr>
            <a:endParaRPr lang="en-US" sz="2200" dirty="0" smtClean="0"/>
          </a:p>
          <a:p>
            <a:pPr marL="0" indent="0">
              <a:buNone/>
            </a:pPr>
            <a:r>
              <a:rPr lang="en-US" sz="2200" dirty="0" smtClean="0"/>
              <a:t>Characteristics</a:t>
            </a:r>
          </a:p>
          <a:p>
            <a:r>
              <a:rPr lang="en-US" sz="2200" dirty="0" smtClean="0"/>
              <a:t>labeled dependencies as different arc operations</a:t>
            </a:r>
          </a:p>
          <a:p>
            <a:r>
              <a:rPr lang="en-US" sz="2200" dirty="0" smtClean="0"/>
              <a:t>arc-eager processing of right dependents</a:t>
            </a:r>
          </a:p>
          <a:p>
            <a:r>
              <a:rPr lang="en-US" sz="2200" dirty="0" smtClean="0"/>
              <a:t>Stack contains tokens that did not get assigned a head yet</a:t>
            </a:r>
          </a:p>
          <a:p>
            <a:r>
              <a:rPr lang="en-US" sz="2200" dirty="0" smtClean="0"/>
              <a:t>Single pass over the input, time O(n): max operations is 2n</a:t>
            </a:r>
            <a:endParaRPr lang="en-US" sz="2200" dirty="0"/>
          </a:p>
        </p:txBody>
      </p:sp>
      <p:sp>
        <p:nvSpPr>
          <p:cNvPr id="6" name="Rectangle 5"/>
          <p:cNvSpPr/>
          <p:nvPr/>
        </p:nvSpPr>
        <p:spPr>
          <a:xfrm>
            <a:off x="228600" y="6096000"/>
            <a:ext cx="8686800" cy="400110"/>
          </a:xfrm>
          <a:prstGeom prst="rect">
            <a:avLst/>
          </a:prstGeom>
        </p:spPr>
        <p:txBody>
          <a:bodyPr wrap="square">
            <a:spAutoFit/>
          </a:bodyPr>
          <a:lstStyle/>
          <a:p>
            <a:r>
              <a:rPr lang="en-US" sz="1000" dirty="0" err="1"/>
              <a:t>Nivre</a:t>
            </a:r>
            <a:r>
              <a:rPr lang="en-US" sz="1000" dirty="0"/>
              <a:t>, J. (2003) An Efficient Algorithm for Projective Dependency Parsing. In Proceedings of the 8th International Workshop on Parsing Technologies (IWPT 03), Nancy, France, 23-25 April 2003, pp. 149-160. </a:t>
            </a:r>
          </a:p>
        </p:txBody>
      </p:sp>
      <p:sp>
        <p:nvSpPr>
          <p:cNvPr id="7" name="TextBox 6"/>
          <p:cNvSpPr txBox="1"/>
          <p:nvPr/>
        </p:nvSpPr>
        <p:spPr>
          <a:xfrm>
            <a:off x="609600" y="1905000"/>
            <a:ext cx="3124200" cy="646331"/>
          </a:xfrm>
          <a:prstGeom prst="rect">
            <a:avLst/>
          </a:prstGeom>
          <a:noFill/>
        </p:spPr>
        <p:txBody>
          <a:bodyPr wrap="square" rtlCol="0">
            <a:spAutoFit/>
          </a:bodyPr>
          <a:lstStyle/>
          <a:p>
            <a:r>
              <a:rPr lang="en-US" u="sng" dirty="0" smtClean="0"/>
              <a:t>S</a:t>
            </a:r>
            <a:r>
              <a:rPr lang="en-US" u="sng" baseline="30000" dirty="0" smtClean="0"/>
              <a:t>t-1</a:t>
            </a:r>
            <a:r>
              <a:rPr lang="en-US" u="sng" dirty="0" smtClean="0"/>
              <a:t>:[…]	   Q</a:t>
            </a:r>
            <a:r>
              <a:rPr lang="en-US" u="sng" baseline="30000" dirty="0" smtClean="0"/>
              <a:t>t-1</a:t>
            </a:r>
            <a:r>
              <a:rPr lang="en-US" u="sng" dirty="0" smtClean="0"/>
              <a:t>:[</a:t>
            </a:r>
            <a:r>
              <a:rPr lang="en-US" u="sng" dirty="0" err="1" smtClean="0">
                <a:solidFill>
                  <a:srgbClr val="FF0000"/>
                </a:solidFill>
              </a:rPr>
              <a:t>w</a:t>
            </a:r>
            <a:r>
              <a:rPr lang="en-US" u="sng" baseline="30000" dirty="0" err="1" smtClean="0">
                <a:solidFill>
                  <a:srgbClr val="FF0000"/>
                </a:solidFill>
              </a:rPr>
              <a:t>i</a:t>
            </a:r>
            <a:r>
              <a:rPr lang="en-US" u="sng" dirty="0" smtClean="0"/>
              <a:t>,…]</a:t>
            </a:r>
          </a:p>
          <a:p>
            <a:r>
              <a:rPr lang="en-US" dirty="0" smtClean="0"/>
              <a:t>S</a:t>
            </a:r>
            <a:r>
              <a:rPr lang="en-US" baseline="30000" dirty="0" smtClean="0"/>
              <a:t>t</a:t>
            </a:r>
            <a:r>
              <a:rPr lang="en-US" dirty="0" smtClean="0"/>
              <a:t>:  […,</a:t>
            </a:r>
            <a:r>
              <a:rPr lang="en-US" dirty="0" err="1" smtClean="0">
                <a:solidFill>
                  <a:srgbClr val="FF0000"/>
                </a:solidFill>
              </a:rPr>
              <a:t>w</a:t>
            </a:r>
            <a:r>
              <a:rPr lang="en-US" baseline="30000" dirty="0" err="1" smtClean="0">
                <a:solidFill>
                  <a:srgbClr val="FF0000"/>
                </a:solidFill>
              </a:rPr>
              <a:t>i</a:t>
            </a:r>
            <a:r>
              <a:rPr lang="en-US" dirty="0" smtClean="0"/>
              <a:t>] </a:t>
            </a:r>
            <a:r>
              <a:rPr lang="en-US" dirty="0" err="1" smtClean="0"/>
              <a:t>Q</a:t>
            </a:r>
            <a:r>
              <a:rPr lang="en-US" baseline="30000" dirty="0" err="1" smtClean="0"/>
              <a:t>t</a:t>
            </a:r>
            <a:r>
              <a:rPr lang="en-US" dirty="0" smtClean="0"/>
              <a:t>:  […]</a:t>
            </a:r>
            <a:endParaRPr lang="en-US" dirty="0"/>
          </a:p>
        </p:txBody>
      </p:sp>
      <p:sp>
        <p:nvSpPr>
          <p:cNvPr id="8" name="TextBox 7"/>
          <p:cNvSpPr txBox="1"/>
          <p:nvPr/>
        </p:nvSpPr>
        <p:spPr>
          <a:xfrm>
            <a:off x="609600" y="3087469"/>
            <a:ext cx="3810000" cy="646331"/>
          </a:xfrm>
          <a:prstGeom prst="rect">
            <a:avLst/>
          </a:prstGeom>
          <a:noFill/>
        </p:spPr>
        <p:txBody>
          <a:bodyPr wrap="square" rtlCol="0">
            <a:spAutoFit/>
          </a:bodyPr>
          <a:lstStyle/>
          <a:p>
            <a:r>
              <a:rPr lang="en-US" u="sng" dirty="0" smtClean="0"/>
              <a:t>S</a:t>
            </a:r>
            <a:r>
              <a:rPr lang="en-US" u="sng" baseline="30000" dirty="0" smtClean="0"/>
              <a:t>t-1</a:t>
            </a:r>
            <a:r>
              <a:rPr lang="en-US" u="sng" dirty="0" smtClean="0"/>
              <a:t>:[…,</a:t>
            </a:r>
            <a:r>
              <a:rPr lang="en-US" u="sng" dirty="0" err="1" smtClean="0">
                <a:solidFill>
                  <a:srgbClr val="FF0000"/>
                </a:solidFill>
              </a:rPr>
              <a:t>w</a:t>
            </a:r>
            <a:r>
              <a:rPr lang="en-US" u="sng" baseline="30000" dirty="0" err="1" smtClean="0">
                <a:solidFill>
                  <a:srgbClr val="FF0000"/>
                </a:solidFill>
              </a:rPr>
              <a:t>i</a:t>
            </a:r>
            <a:r>
              <a:rPr lang="en-US" u="sng" dirty="0" smtClean="0"/>
              <a:t>]  Q</a:t>
            </a:r>
            <a:r>
              <a:rPr lang="en-US" u="sng" baseline="30000" dirty="0" smtClean="0"/>
              <a:t>t-1</a:t>
            </a:r>
            <a:r>
              <a:rPr lang="en-US" u="sng" dirty="0" smtClean="0"/>
              <a:t>:[…]  </a:t>
            </a:r>
            <a:r>
              <a:rPr lang="en-US" u="sng" dirty="0" smtClean="0">
                <a:sym typeface="Symbol"/>
              </a:rPr>
              <a:t></a:t>
            </a:r>
            <a:r>
              <a:rPr lang="en-US" u="sng" dirty="0" err="1" smtClean="0">
                <a:sym typeface="Symbol"/>
              </a:rPr>
              <a:t>w</a:t>
            </a:r>
            <a:r>
              <a:rPr lang="en-US" u="sng" baseline="30000" dirty="0" err="1" smtClean="0">
                <a:sym typeface="Symbol"/>
              </a:rPr>
              <a:t>k</a:t>
            </a:r>
            <a:r>
              <a:rPr lang="en-US" u="sng" dirty="0" smtClean="0">
                <a:sym typeface="Symbol"/>
              </a:rPr>
              <a:t>: </a:t>
            </a:r>
            <a:r>
              <a:rPr lang="en-US" u="sng" dirty="0" err="1" smtClean="0">
                <a:sym typeface="Symbol"/>
              </a:rPr>
              <a:t>w</a:t>
            </a:r>
            <a:r>
              <a:rPr lang="en-US" u="sng" baseline="30000" dirty="0" err="1" smtClean="0">
                <a:sym typeface="Symbol"/>
              </a:rPr>
              <a:t>k</a:t>
            </a:r>
            <a:r>
              <a:rPr lang="en-US" u="sng" dirty="0" err="1" smtClean="0">
                <a:sym typeface="Symbol"/>
              </a:rPr>
              <a:t>w</a:t>
            </a:r>
            <a:r>
              <a:rPr lang="en-US" u="sng" baseline="30000" dirty="0" err="1" smtClean="0">
                <a:sym typeface="Symbol"/>
              </a:rPr>
              <a:t>i</a:t>
            </a:r>
            <a:endParaRPr lang="en-US" u="sng" dirty="0" smtClean="0"/>
          </a:p>
          <a:p>
            <a:r>
              <a:rPr lang="en-US" dirty="0" smtClean="0"/>
              <a:t>S</a:t>
            </a:r>
            <a:r>
              <a:rPr lang="en-US" baseline="30000" dirty="0" smtClean="0"/>
              <a:t>t</a:t>
            </a:r>
            <a:r>
              <a:rPr lang="en-US" dirty="0" smtClean="0"/>
              <a:t>:  […]      </a:t>
            </a:r>
            <a:r>
              <a:rPr lang="en-US" dirty="0" err="1" smtClean="0"/>
              <a:t>Q</a:t>
            </a:r>
            <a:r>
              <a:rPr lang="en-US" baseline="30000" dirty="0" err="1" smtClean="0"/>
              <a:t>t</a:t>
            </a:r>
            <a:r>
              <a:rPr lang="en-US" dirty="0" smtClean="0"/>
              <a:t>:  […]</a:t>
            </a:r>
            <a:endParaRPr lang="en-US" dirty="0"/>
          </a:p>
        </p:txBody>
      </p:sp>
      <p:grpSp>
        <p:nvGrpSpPr>
          <p:cNvPr id="11" name="Group 10"/>
          <p:cNvGrpSpPr/>
          <p:nvPr/>
        </p:nvGrpSpPr>
        <p:grpSpPr>
          <a:xfrm>
            <a:off x="4572000" y="1752600"/>
            <a:ext cx="3810000" cy="646331"/>
            <a:chOff x="609600" y="3124200"/>
            <a:chExt cx="3810000" cy="646331"/>
          </a:xfrm>
        </p:grpSpPr>
        <p:sp>
          <p:nvSpPr>
            <p:cNvPr id="9" name="TextBox 8"/>
            <p:cNvSpPr txBox="1"/>
            <p:nvPr/>
          </p:nvSpPr>
          <p:spPr>
            <a:xfrm>
              <a:off x="609600" y="3124200"/>
              <a:ext cx="3810000" cy="646331"/>
            </a:xfrm>
            <a:prstGeom prst="rect">
              <a:avLst/>
            </a:prstGeom>
            <a:noFill/>
          </p:spPr>
          <p:txBody>
            <a:bodyPr wrap="square" rtlCol="0">
              <a:spAutoFit/>
            </a:bodyPr>
            <a:lstStyle/>
            <a:p>
              <a:r>
                <a:rPr lang="en-US" u="sng" dirty="0" smtClean="0"/>
                <a:t>S</a:t>
              </a:r>
              <a:r>
                <a:rPr lang="en-US" u="sng" baseline="30000" dirty="0" smtClean="0"/>
                <a:t>t-1</a:t>
              </a:r>
              <a:r>
                <a:rPr lang="en-US" u="sng" dirty="0" smtClean="0"/>
                <a:t>:[…,</a:t>
              </a:r>
              <a:r>
                <a:rPr lang="en-US" u="sng" dirty="0" err="1" smtClean="0">
                  <a:solidFill>
                    <a:srgbClr val="FF0000"/>
                  </a:solidFill>
                </a:rPr>
                <a:t>w</a:t>
              </a:r>
              <a:r>
                <a:rPr lang="en-US" u="sng" baseline="30000" dirty="0" err="1" smtClean="0">
                  <a:solidFill>
                    <a:srgbClr val="FF0000"/>
                  </a:solidFill>
                </a:rPr>
                <a:t>i</a:t>
              </a:r>
              <a:r>
                <a:rPr lang="en-US" u="sng" dirty="0" smtClean="0"/>
                <a:t>]  Q</a:t>
              </a:r>
              <a:r>
                <a:rPr lang="en-US" u="sng" baseline="30000" dirty="0" smtClean="0"/>
                <a:t>t-1</a:t>
              </a:r>
              <a:r>
                <a:rPr lang="en-US" u="sng" dirty="0" smtClean="0"/>
                <a:t>:[</a:t>
              </a:r>
              <a:r>
                <a:rPr lang="en-US" u="sng" dirty="0" err="1" smtClean="0">
                  <a:solidFill>
                    <a:srgbClr val="FF0000"/>
                  </a:solidFill>
                </a:rPr>
                <a:t>w</a:t>
              </a:r>
              <a:r>
                <a:rPr lang="en-US" u="sng" baseline="30000" dirty="0" err="1" smtClean="0">
                  <a:solidFill>
                    <a:srgbClr val="FF0000"/>
                  </a:solidFill>
                </a:rPr>
                <a:t>j</a:t>
              </a:r>
              <a:r>
                <a:rPr lang="en-US" u="sng" dirty="0" smtClean="0"/>
                <a:t>,…]  </a:t>
              </a:r>
              <a:r>
                <a:rPr lang="en-US" u="sng" dirty="0" smtClean="0">
                  <a:sym typeface="Symbol"/>
                </a:rPr>
                <a:t></a:t>
              </a:r>
              <a:r>
                <a:rPr lang="en-US" u="sng" dirty="0" err="1" smtClean="0">
                  <a:sym typeface="Symbol"/>
                </a:rPr>
                <a:t>w</a:t>
              </a:r>
              <a:r>
                <a:rPr lang="en-US" u="sng" baseline="30000" dirty="0" err="1" smtClean="0">
                  <a:sym typeface="Symbol"/>
                </a:rPr>
                <a:t>k</a:t>
              </a:r>
              <a:r>
                <a:rPr lang="en-US" u="sng" dirty="0" smtClean="0">
                  <a:sym typeface="Symbol"/>
                </a:rPr>
                <a:t>: </a:t>
              </a:r>
              <a:r>
                <a:rPr lang="en-US" u="sng" dirty="0" err="1" smtClean="0">
                  <a:sym typeface="Symbol"/>
                </a:rPr>
                <a:t>w</a:t>
              </a:r>
              <a:r>
                <a:rPr lang="en-US" u="sng" baseline="30000" dirty="0" err="1" smtClean="0">
                  <a:sym typeface="Symbol"/>
                </a:rPr>
                <a:t>k</a:t>
              </a:r>
              <a:r>
                <a:rPr lang="en-US" u="sng" dirty="0" err="1" smtClean="0">
                  <a:sym typeface="Symbol"/>
                </a:rPr>
                <a:t></a:t>
              </a:r>
              <a:r>
                <a:rPr lang="en-US" u="sng" dirty="0" err="1" smtClean="0">
                  <a:solidFill>
                    <a:srgbClr val="000000"/>
                  </a:solidFill>
                  <a:sym typeface="Symbol"/>
                </a:rPr>
                <a:t>w</a:t>
              </a:r>
              <a:r>
                <a:rPr lang="en-US" u="sng" baseline="30000" dirty="0" err="1" smtClean="0">
                  <a:solidFill>
                    <a:srgbClr val="000000"/>
                  </a:solidFill>
                  <a:sym typeface="Symbol"/>
                </a:rPr>
                <a:t>i</a:t>
              </a:r>
              <a:endParaRPr lang="en-US" u="sng" dirty="0" smtClean="0">
                <a:solidFill>
                  <a:srgbClr val="000000"/>
                </a:solidFill>
              </a:endParaRPr>
            </a:p>
            <a:p>
              <a:r>
                <a:rPr lang="en-US" dirty="0" smtClean="0"/>
                <a:t>S</a:t>
              </a:r>
              <a:r>
                <a:rPr lang="en-US" baseline="30000" dirty="0" smtClean="0"/>
                <a:t>t</a:t>
              </a:r>
              <a:r>
                <a:rPr lang="en-US" dirty="0" smtClean="0"/>
                <a:t>:  […]      </a:t>
              </a:r>
              <a:r>
                <a:rPr lang="en-US" dirty="0" err="1" smtClean="0"/>
                <a:t>Q</a:t>
              </a:r>
              <a:r>
                <a:rPr lang="en-US" baseline="30000" dirty="0" err="1" smtClean="0"/>
                <a:t>t</a:t>
              </a:r>
              <a:r>
                <a:rPr lang="en-US" dirty="0" smtClean="0"/>
                <a:t>:  [</a:t>
              </a:r>
              <a:r>
                <a:rPr lang="en-US" dirty="0" err="1">
                  <a:solidFill>
                    <a:srgbClr val="FF0000"/>
                  </a:solidFill>
                </a:rPr>
                <a:t>w</a:t>
              </a:r>
              <a:r>
                <a:rPr lang="en-US" baseline="30000" dirty="0" err="1">
                  <a:solidFill>
                    <a:srgbClr val="FF0000"/>
                  </a:solidFill>
                </a:rPr>
                <a:t>j</a:t>
              </a:r>
              <a:r>
                <a:rPr lang="en-US" dirty="0"/>
                <a:t>,</a:t>
              </a:r>
              <a:r>
                <a:rPr lang="en-US" dirty="0" smtClean="0"/>
                <a:t>…]     </a:t>
              </a:r>
              <a:r>
                <a:rPr lang="en-US" dirty="0" err="1" smtClean="0">
                  <a:solidFill>
                    <a:srgbClr val="FF0000"/>
                  </a:solidFill>
                  <a:sym typeface="Symbol"/>
                </a:rPr>
                <a:t>w</a:t>
              </a:r>
              <a:r>
                <a:rPr lang="en-US" baseline="30000" dirty="0" err="1" smtClean="0">
                  <a:solidFill>
                    <a:srgbClr val="FF0000"/>
                  </a:solidFill>
                  <a:sym typeface="Symbol"/>
                </a:rPr>
                <a:t>i</a:t>
              </a:r>
              <a:r>
                <a:rPr lang="en-US" dirty="0" err="1" smtClean="0">
                  <a:solidFill>
                    <a:srgbClr val="FF0000"/>
                  </a:solidFill>
                  <a:sym typeface="Symbol"/>
                </a:rPr>
                <a:t>w</a:t>
              </a:r>
              <a:r>
                <a:rPr lang="en-US" baseline="30000" dirty="0" err="1" smtClean="0">
                  <a:solidFill>
                    <a:srgbClr val="FF0000"/>
                  </a:solidFill>
                  <a:sym typeface="Symbol"/>
                </a:rPr>
                <a:t>j</a:t>
              </a:r>
              <a:endParaRPr lang="en-US" dirty="0">
                <a:solidFill>
                  <a:srgbClr val="FF0000"/>
                </a:solidFill>
              </a:endParaRPr>
            </a:p>
          </p:txBody>
        </p:sp>
        <p:sp>
          <p:nvSpPr>
            <p:cNvPr id="10" name="Rectangle 9"/>
            <p:cNvSpPr/>
            <p:nvPr/>
          </p:nvSpPr>
          <p:spPr>
            <a:xfrm>
              <a:off x="3416300" y="3431401"/>
              <a:ext cx="194181" cy="276999"/>
            </a:xfrm>
            <a:prstGeom prst="rect">
              <a:avLst/>
            </a:prstGeom>
          </p:spPr>
          <p:txBody>
            <a:bodyPr wrap="square">
              <a:spAutoFit/>
            </a:bodyPr>
            <a:lstStyle/>
            <a:p>
              <a:r>
                <a:rPr lang="en-US" baseline="30000" dirty="0" smtClean="0">
                  <a:solidFill>
                    <a:srgbClr val="FF0000"/>
                  </a:solidFill>
                  <a:sym typeface="Symbol"/>
                </a:rPr>
                <a:t>l</a:t>
              </a:r>
              <a:endParaRPr lang="en-US" dirty="0"/>
            </a:p>
          </p:txBody>
        </p:sp>
      </p:grpSp>
      <p:grpSp>
        <p:nvGrpSpPr>
          <p:cNvPr id="14" name="Group 13"/>
          <p:cNvGrpSpPr/>
          <p:nvPr/>
        </p:nvGrpSpPr>
        <p:grpSpPr>
          <a:xfrm>
            <a:off x="4572000" y="3087469"/>
            <a:ext cx="4648200" cy="646331"/>
            <a:chOff x="2438400" y="3048000"/>
            <a:chExt cx="4648200" cy="646331"/>
          </a:xfrm>
        </p:grpSpPr>
        <p:sp>
          <p:nvSpPr>
            <p:cNvPr id="12" name="TextBox 11"/>
            <p:cNvSpPr txBox="1"/>
            <p:nvPr/>
          </p:nvSpPr>
          <p:spPr>
            <a:xfrm>
              <a:off x="2438400" y="3048000"/>
              <a:ext cx="4648200" cy="646331"/>
            </a:xfrm>
            <a:prstGeom prst="rect">
              <a:avLst/>
            </a:prstGeom>
            <a:noFill/>
          </p:spPr>
          <p:txBody>
            <a:bodyPr wrap="square" rtlCol="0">
              <a:spAutoFit/>
            </a:bodyPr>
            <a:lstStyle/>
            <a:p>
              <a:r>
                <a:rPr lang="en-US" u="sng" dirty="0" smtClean="0"/>
                <a:t>S</a:t>
              </a:r>
              <a:r>
                <a:rPr lang="en-US" u="sng" baseline="30000" dirty="0" smtClean="0"/>
                <a:t>t-1</a:t>
              </a:r>
              <a:r>
                <a:rPr lang="en-US" u="sng" dirty="0" smtClean="0"/>
                <a:t>:[…,</a:t>
              </a:r>
              <a:r>
                <a:rPr lang="en-US" u="sng" dirty="0" err="1" smtClean="0">
                  <a:solidFill>
                    <a:srgbClr val="FF0000"/>
                  </a:solidFill>
                </a:rPr>
                <a:t>w</a:t>
              </a:r>
              <a:r>
                <a:rPr lang="en-US" u="sng" baseline="30000" dirty="0" err="1" smtClean="0">
                  <a:solidFill>
                    <a:srgbClr val="FF0000"/>
                  </a:solidFill>
                </a:rPr>
                <a:t>i</a:t>
              </a:r>
              <a:r>
                <a:rPr lang="en-US" u="sng" dirty="0" smtClean="0"/>
                <a:t>]       Q</a:t>
              </a:r>
              <a:r>
                <a:rPr lang="en-US" u="sng" baseline="30000" dirty="0" smtClean="0"/>
                <a:t>t-1</a:t>
              </a:r>
              <a:r>
                <a:rPr lang="en-US" u="sng" dirty="0" smtClean="0"/>
                <a:t>:[</a:t>
              </a:r>
              <a:r>
                <a:rPr lang="en-US" u="sng" dirty="0" err="1" smtClean="0">
                  <a:solidFill>
                    <a:srgbClr val="FF0000"/>
                  </a:solidFill>
                </a:rPr>
                <a:t>w</a:t>
              </a:r>
              <a:r>
                <a:rPr lang="en-US" u="sng" baseline="30000" dirty="0" err="1" smtClean="0">
                  <a:solidFill>
                    <a:srgbClr val="FF0000"/>
                  </a:solidFill>
                </a:rPr>
                <a:t>j</a:t>
              </a:r>
              <a:r>
                <a:rPr lang="en-US" u="sng" dirty="0" smtClean="0"/>
                <a:t>,…]  </a:t>
              </a:r>
              <a:r>
                <a:rPr lang="en-US" u="sng" dirty="0" smtClean="0">
                  <a:sym typeface="Symbol"/>
                </a:rPr>
                <a:t></a:t>
              </a:r>
              <a:r>
                <a:rPr lang="en-US" u="sng" dirty="0" err="1" smtClean="0">
                  <a:sym typeface="Symbol"/>
                </a:rPr>
                <a:t>w</a:t>
              </a:r>
              <a:r>
                <a:rPr lang="en-US" u="sng" baseline="30000" dirty="0" err="1" smtClean="0">
                  <a:sym typeface="Symbol"/>
                </a:rPr>
                <a:t>k</a:t>
              </a:r>
              <a:r>
                <a:rPr lang="en-US" u="sng" dirty="0" smtClean="0">
                  <a:sym typeface="Symbol"/>
                </a:rPr>
                <a:t>: </a:t>
              </a:r>
              <a:r>
                <a:rPr lang="en-US" u="sng" dirty="0" err="1" smtClean="0">
                  <a:sym typeface="Symbol"/>
                </a:rPr>
                <a:t>w</a:t>
              </a:r>
              <a:r>
                <a:rPr lang="en-US" u="sng" baseline="30000" dirty="0" err="1" smtClean="0">
                  <a:sym typeface="Symbol"/>
                </a:rPr>
                <a:t>k</a:t>
              </a:r>
              <a:r>
                <a:rPr lang="en-US" u="sng" dirty="0" err="1" smtClean="0">
                  <a:sym typeface="Symbol"/>
                </a:rPr>
                <a:t></a:t>
              </a:r>
              <a:r>
                <a:rPr lang="en-US" u="sng" dirty="0" err="1" smtClean="0">
                  <a:solidFill>
                    <a:srgbClr val="000000"/>
                  </a:solidFill>
                  <a:sym typeface="Symbol"/>
                </a:rPr>
                <a:t>w</a:t>
              </a:r>
              <a:r>
                <a:rPr lang="en-US" u="sng" baseline="30000" dirty="0" err="1" smtClean="0">
                  <a:solidFill>
                    <a:srgbClr val="000000"/>
                  </a:solidFill>
                  <a:sym typeface="Symbol"/>
                </a:rPr>
                <a:t>j</a:t>
              </a:r>
              <a:endParaRPr lang="en-US" u="sng" dirty="0" smtClean="0">
                <a:solidFill>
                  <a:srgbClr val="000000"/>
                </a:solidFill>
              </a:endParaRPr>
            </a:p>
            <a:p>
              <a:r>
                <a:rPr lang="en-US" dirty="0" smtClean="0"/>
                <a:t>S</a:t>
              </a:r>
              <a:r>
                <a:rPr lang="en-US" baseline="30000" dirty="0" smtClean="0"/>
                <a:t>t</a:t>
              </a:r>
              <a:r>
                <a:rPr lang="en-US" dirty="0" smtClean="0"/>
                <a:t>:  […,</a:t>
              </a:r>
              <a:r>
                <a:rPr lang="en-US" dirty="0" err="1" smtClean="0">
                  <a:solidFill>
                    <a:srgbClr val="FF0000"/>
                  </a:solidFill>
                </a:rPr>
                <a:t>w</a:t>
              </a:r>
              <a:r>
                <a:rPr lang="en-US" baseline="30000" dirty="0" err="1" smtClean="0">
                  <a:solidFill>
                    <a:srgbClr val="FF0000"/>
                  </a:solidFill>
                </a:rPr>
                <a:t>i</a:t>
              </a:r>
              <a:r>
                <a:rPr lang="en-US" dirty="0" err="1" smtClean="0"/>
                <a:t>,</a:t>
              </a:r>
              <a:r>
                <a:rPr lang="en-US" dirty="0" err="1" smtClean="0">
                  <a:solidFill>
                    <a:srgbClr val="FF0000"/>
                  </a:solidFill>
                </a:rPr>
                <a:t>w</a:t>
              </a:r>
              <a:r>
                <a:rPr lang="en-US" baseline="30000" dirty="0" err="1" smtClean="0">
                  <a:solidFill>
                    <a:srgbClr val="FF0000"/>
                  </a:solidFill>
                </a:rPr>
                <a:t>j</a:t>
              </a:r>
              <a:r>
                <a:rPr lang="en-US" dirty="0"/>
                <a:t>,</a:t>
              </a:r>
              <a:r>
                <a:rPr lang="en-US" dirty="0" smtClean="0"/>
                <a:t>]  </a:t>
              </a:r>
              <a:r>
                <a:rPr lang="en-US" dirty="0" err="1" smtClean="0"/>
                <a:t>Q</a:t>
              </a:r>
              <a:r>
                <a:rPr lang="en-US" baseline="30000" dirty="0" err="1" smtClean="0"/>
                <a:t>t</a:t>
              </a:r>
              <a:r>
                <a:rPr lang="en-US" dirty="0" smtClean="0"/>
                <a:t>:  […]       </a:t>
              </a:r>
              <a:r>
                <a:rPr lang="en-US" dirty="0" err="1" smtClean="0">
                  <a:solidFill>
                    <a:srgbClr val="FF0000"/>
                  </a:solidFill>
                  <a:sym typeface="Symbol"/>
                </a:rPr>
                <a:t>w</a:t>
              </a:r>
              <a:r>
                <a:rPr lang="en-US" baseline="30000" dirty="0" err="1" smtClean="0">
                  <a:solidFill>
                    <a:srgbClr val="FF0000"/>
                  </a:solidFill>
                  <a:sym typeface="Symbol"/>
                </a:rPr>
                <a:t>i</a:t>
              </a:r>
              <a:r>
                <a:rPr lang="en-US" dirty="0" err="1">
                  <a:solidFill>
                    <a:srgbClr val="FF0000"/>
                  </a:solidFill>
                  <a:sym typeface="Symbol"/>
                </a:rPr>
                <a:t></a:t>
              </a:r>
              <a:r>
                <a:rPr lang="en-US" dirty="0" err="1" smtClean="0">
                  <a:solidFill>
                    <a:srgbClr val="FF0000"/>
                  </a:solidFill>
                  <a:sym typeface="Symbol"/>
                </a:rPr>
                <a:t>w</a:t>
              </a:r>
              <a:r>
                <a:rPr lang="en-US" baseline="30000" dirty="0" err="1" smtClean="0">
                  <a:solidFill>
                    <a:srgbClr val="FF0000"/>
                  </a:solidFill>
                  <a:sym typeface="Symbol"/>
                </a:rPr>
                <a:t>j</a:t>
              </a:r>
              <a:endParaRPr lang="en-US" dirty="0">
                <a:solidFill>
                  <a:srgbClr val="FF0000"/>
                </a:solidFill>
              </a:endParaRPr>
            </a:p>
          </p:txBody>
        </p:sp>
        <p:sp>
          <p:nvSpPr>
            <p:cNvPr id="13" name="Rectangle 12"/>
            <p:cNvSpPr/>
            <p:nvPr/>
          </p:nvSpPr>
          <p:spPr>
            <a:xfrm>
              <a:off x="5370921" y="3352800"/>
              <a:ext cx="194181" cy="276999"/>
            </a:xfrm>
            <a:prstGeom prst="rect">
              <a:avLst/>
            </a:prstGeom>
          </p:spPr>
          <p:txBody>
            <a:bodyPr wrap="square">
              <a:spAutoFit/>
            </a:bodyPr>
            <a:lstStyle/>
            <a:p>
              <a:r>
                <a:rPr lang="en-US" baseline="30000" dirty="0">
                  <a:solidFill>
                    <a:srgbClr val="FF0000"/>
                  </a:solidFill>
                  <a:sym typeface="Symbol"/>
                </a:rPr>
                <a:t>r</a:t>
              </a:r>
              <a:endParaRPr lang="en-US" dirty="0"/>
            </a:p>
          </p:txBody>
        </p:sp>
      </p:grpSp>
      <p:sp>
        <p:nvSpPr>
          <p:cNvPr id="16" name="Rectangle 15"/>
          <p:cNvSpPr/>
          <p:nvPr/>
        </p:nvSpPr>
        <p:spPr>
          <a:xfrm>
            <a:off x="762000" y="2514600"/>
            <a:ext cx="671979" cy="369332"/>
          </a:xfrm>
          <a:prstGeom prst="rect">
            <a:avLst/>
          </a:prstGeom>
        </p:spPr>
        <p:txBody>
          <a:bodyPr wrap="none">
            <a:spAutoFit/>
          </a:bodyPr>
          <a:lstStyle/>
          <a:p>
            <a:r>
              <a:rPr lang="en-US" b="1" dirty="0"/>
              <a:t>shift</a:t>
            </a:r>
          </a:p>
        </p:txBody>
      </p:sp>
      <p:sp>
        <p:nvSpPr>
          <p:cNvPr id="17" name="Rectangle 16"/>
          <p:cNvSpPr/>
          <p:nvPr/>
        </p:nvSpPr>
        <p:spPr>
          <a:xfrm>
            <a:off x="762000" y="3810000"/>
            <a:ext cx="941634" cy="369332"/>
          </a:xfrm>
          <a:prstGeom prst="rect">
            <a:avLst/>
          </a:prstGeom>
        </p:spPr>
        <p:txBody>
          <a:bodyPr wrap="none">
            <a:spAutoFit/>
          </a:bodyPr>
          <a:lstStyle/>
          <a:p>
            <a:r>
              <a:rPr lang="en-US" b="1" dirty="0"/>
              <a:t>reduce</a:t>
            </a:r>
          </a:p>
        </p:txBody>
      </p:sp>
      <p:sp>
        <p:nvSpPr>
          <p:cNvPr id="18" name="Rectangle 17"/>
          <p:cNvSpPr/>
          <p:nvPr/>
        </p:nvSpPr>
        <p:spPr>
          <a:xfrm>
            <a:off x="4876800" y="2514600"/>
            <a:ext cx="1129448" cy="369332"/>
          </a:xfrm>
          <a:prstGeom prst="rect">
            <a:avLst/>
          </a:prstGeom>
        </p:spPr>
        <p:txBody>
          <a:bodyPr wrap="none">
            <a:spAutoFit/>
          </a:bodyPr>
          <a:lstStyle/>
          <a:p>
            <a:r>
              <a:rPr lang="en-US" b="1" dirty="0"/>
              <a:t>Left-</a:t>
            </a:r>
            <a:r>
              <a:rPr lang="en-US" b="1" dirty="0" err="1"/>
              <a:t>Arc</a:t>
            </a:r>
            <a:r>
              <a:rPr lang="en-US" b="1" baseline="-25000" dirty="0" err="1"/>
              <a:t>r</a:t>
            </a:r>
            <a:endParaRPr lang="en-US" b="1" dirty="0"/>
          </a:p>
        </p:txBody>
      </p:sp>
      <p:sp>
        <p:nvSpPr>
          <p:cNvPr id="19" name="Rectangle 18"/>
          <p:cNvSpPr/>
          <p:nvPr/>
        </p:nvSpPr>
        <p:spPr>
          <a:xfrm>
            <a:off x="4876800" y="3810000"/>
            <a:ext cx="1296035" cy="369332"/>
          </a:xfrm>
          <a:prstGeom prst="rect">
            <a:avLst/>
          </a:prstGeom>
        </p:spPr>
        <p:txBody>
          <a:bodyPr wrap="none">
            <a:spAutoFit/>
          </a:bodyPr>
          <a:lstStyle/>
          <a:p>
            <a:r>
              <a:rPr lang="en-US" b="1" dirty="0"/>
              <a:t>Right-</a:t>
            </a:r>
            <a:r>
              <a:rPr lang="en-US" b="1" dirty="0" err="1"/>
              <a:t>Arc</a:t>
            </a:r>
            <a:r>
              <a:rPr lang="en-US" b="1" baseline="-25000" dirty="0" err="1"/>
              <a:t>r</a:t>
            </a:r>
            <a:endParaRPr lang="en-US" b="1" dirty="0"/>
          </a:p>
        </p:txBody>
      </p:sp>
      <p:sp>
        <p:nvSpPr>
          <p:cNvPr id="20"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21"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11612600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1787" y="212457"/>
            <a:ext cx="6877050" cy="838200"/>
          </a:xfrm>
        </p:spPr>
        <p:txBody>
          <a:bodyPr/>
          <a:lstStyle/>
          <a:p>
            <a:pPr algn="l"/>
            <a:r>
              <a:rPr lang="en-US" sz="3600" dirty="0" smtClean="0"/>
              <a:t>Simple PCFG for a subset of English</a:t>
            </a:r>
            <a:endParaRPr lang="en-US" sz="3600" dirty="0"/>
          </a:p>
        </p:txBody>
      </p:sp>
      <p:sp>
        <p:nvSpPr>
          <p:cNvPr id="4" name="Content Placeholder 3"/>
          <p:cNvSpPr>
            <a:spLocks noGrp="1"/>
          </p:cNvSpPr>
          <p:nvPr>
            <p:ph idx="1"/>
          </p:nvPr>
        </p:nvSpPr>
        <p:spPr/>
        <p:txBody>
          <a:bodyPr/>
          <a:lstStyle/>
          <a:p>
            <a:pPr marL="0" indent="0">
              <a:buNone/>
            </a:pPr>
            <a:r>
              <a:rPr lang="en-US" b="1" dirty="0" smtClean="0"/>
              <a:t>Grammar		Prob.		  Lexicon</a:t>
            </a:r>
            <a:endParaRPr lang="en-US" b="1" dirty="0"/>
          </a:p>
        </p:txBody>
      </p:sp>
      <p:sp>
        <p:nvSpPr>
          <p:cNvPr id="5" name="Rectangle 4"/>
          <p:cNvSpPr/>
          <p:nvPr/>
        </p:nvSpPr>
        <p:spPr>
          <a:xfrm>
            <a:off x="228600" y="2133600"/>
            <a:ext cx="3124200" cy="3693319"/>
          </a:xfrm>
          <a:prstGeom prst="rect">
            <a:avLst/>
          </a:prstGeom>
        </p:spPr>
        <p:txBody>
          <a:bodyPr wrap="square">
            <a:spAutoFit/>
          </a:bodyPr>
          <a:lstStyle/>
          <a:p>
            <a:r>
              <a:rPr lang="en-US" dirty="0"/>
              <a:t>S → NP VP                     </a:t>
            </a:r>
          </a:p>
          <a:p>
            <a:r>
              <a:rPr lang="en-US" dirty="0"/>
              <a:t>S → Aux NP VP               </a:t>
            </a:r>
          </a:p>
          <a:p>
            <a:r>
              <a:rPr lang="en-US" dirty="0"/>
              <a:t>S → VP                           </a:t>
            </a:r>
          </a:p>
          <a:p>
            <a:r>
              <a:rPr lang="en-US" dirty="0"/>
              <a:t>NP → Pronoun</a:t>
            </a:r>
          </a:p>
          <a:p>
            <a:r>
              <a:rPr lang="en-US" dirty="0"/>
              <a:t>NP → Proper-Noun</a:t>
            </a:r>
          </a:p>
          <a:p>
            <a:r>
              <a:rPr lang="en-US" dirty="0"/>
              <a:t>NP → </a:t>
            </a:r>
            <a:r>
              <a:rPr lang="en-US" dirty="0" err="1"/>
              <a:t>Det</a:t>
            </a:r>
            <a:r>
              <a:rPr lang="en-US" dirty="0"/>
              <a:t> Nominal</a:t>
            </a:r>
          </a:p>
          <a:p>
            <a:r>
              <a:rPr lang="en-US" dirty="0"/>
              <a:t>Nominal → Noun</a:t>
            </a:r>
          </a:p>
          <a:p>
            <a:r>
              <a:rPr lang="en-US" dirty="0"/>
              <a:t>Nominal → Nominal Noun</a:t>
            </a:r>
          </a:p>
          <a:p>
            <a:r>
              <a:rPr lang="en-US" dirty="0"/>
              <a:t>Nominal → Nominal PP</a:t>
            </a:r>
          </a:p>
          <a:p>
            <a:r>
              <a:rPr lang="en-US" dirty="0"/>
              <a:t>VP → Verb</a:t>
            </a:r>
          </a:p>
          <a:p>
            <a:r>
              <a:rPr lang="en-US" dirty="0"/>
              <a:t>VP → Verb NP</a:t>
            </a:r>
          </a:p>
          <a:p>
            <a:r>
              <a:rPr lang="en-US" dirty="0"/>
              <a:t>VP → VP PP</a:t>
            </a:r>
          </a:p>
          <a:p>
            <a:r>
              <a:rPr lang="en-US" dirty="0"/>
              <a:t>PP → Prep NP</a:t>
            </a:r>
          </a:p>
        </p:txBody>
      </p:sp>
      <p:sp>
        <p:nvSpPr>
          <p:cNvPr id="6" name="AutoShape 5"/>
          <p:cNvSpPr>
            <a:spLocks/>
          </p:cNvSpPr>
          <p:nvPr/>
        </p:nvSpPr>
        <p:spPr bwMode="auto">
          <a:xfrm>
            <a:off x="3581400" y="2209800"/>
            <a:ext cx="377825" cy="744537"/>
          </a:xfrm>
          <a:prstGeom prst="rightBracket">
            <a:avLst>
              <a:gd name="adj" fmla="val 16422"/>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nchor="ctr">
            <a:spAutoFit/>
          </a:bodyPr>
          <a:lstStyle/>
          <a:p>
            <a:endParaRPr lang="en-US" sz="2000" b="1">
              <a:solidFill>
                <a:srgbClr val="000000"/>
              </a:solidFill>
              <a:latin typeface="Times New Roman" charset="0"/>
            </a:endParaRPr>
          </a:p>
        </p:txBody>
      </p:sp>
      <p:sp>
        <p:nvSpPr>
          <p:cNvPr id="7" name="Text Box 4"/>
          <p:cNvSpPr txBox="1">
            <a:spLocks noChangeArrowheads="1"/>
          </p:cNvSpPr>
          <p:nvPr/>
        </p:nvSpPr>
        <p:spPr bwMode="auto">
          <a:xfrm>
            <a:off x="3124200" y="2133600"/>
            <a:ext cx="533400" cy="3695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cs typeface="Times New Roman" charset="0"/>
              </a:rPr>
              <a:t>0.8</a:t>
            </a:r>
          </a:p>
          <a:p>
            <a:pPr eaLnBrk="1" hangingPunct="1"/>
            <a:r>
              <a:rPr lang="en-US"/>
              <a:t>0.1</a:t>
            </a:r>
          </a:p>
          <a:p>
            <a:pPr eaLnBrk="1" hangingPunct="1"/>
            <a:r>
              <a:rPr lang="en-US"/>
              <a:t>0.1</a:t>
            </a:r>
          </a:p>
          <a:p>
            <a:pPr eaLnBrk="1" hangingPunct="1"/>
            <a:r>
              <a:rPr lang="en-US"/>
              <a:t>0.2</a:t>
            </a:r>
          </a:p>
          <a:p>
            <a:pPr eaLnBrk="1" hangingPunct="1"/>
            <a:r>
              <a:rPr lang="en-US"/>
              <a:t>0.2</a:t>
            </a:r>
          </a:p>
          <a:p>
            <a:pPr eaLnBrk="1" hangingPunct="1"/>
            <a:r>
              <a:rPr lang="en-US"/>
              <a:t>0.6</a:t>
            </a:r>
          </a:p>
          <a:p>
            <a:pPr eaLnBrk="1" hangingPunct="1"/>
            <a:r>
              <a:rPr lang="en-US"/>
              <a:t>0.3</a:t>
            </a:r>
          </a:p>
          <a:p>
            <a:pPr eaLnBrk="1" hangingPunct="1"/>
            <a:r>
              <a:rPr lang="en-US"/>
              <a:t>0.2</a:t>
            </a:r>
          </a:p>
          <a:p>
            <a:pPr eaLnBrk="1" hangingPunct="1"/>
            <a:r>
              <a:rPr lang="en-US"/>
              <a:t>0.5</a:t>
            </a:r>
          </a:p>
          <a:p>
            <a:pPr eaLnBrk="1" hangingPunct="1"/>
            <a:r>
              <a:rPr lang="en-US"/>
              <a:t>0.2</a:t>
            </a:r>
          </a:p>
          <a:p>
            <a:pPr eaLnBrk="1" hangingPunct="1"/>
            <a:r>
              <a:rPr lang="en-US"/>
              <a:t>0.5</a:t>
            </a:r>
          </a:p>
          <a:p>
            <a:pPr eaLnBrk="1" hangingPunct="1"/>
            <a:r>
              <a:rPr lang="en-US"/>
              <a:t>0.3</a:t>
            </a:r>
          </a:p>
          <a:p>
            <a:pPr eaLnBrk="1" hangingPunct="1"/>
            <a:r>
              <a:rPr lang="en-US"/>
              <a:t>1.0</a:t>
            </a:r>
          </a:p>
        </p:txBody>
      </p:sp>
      <p:sp>
        <p:nvSpPr>
          <p:cNvPr id="8" name="TextBox 9"/>
          <p:cNvSpPr txBox="1">
            <a:spLocks noChangeArrowheads="1"/>
          </p:cNvSpPr>
          <p:nvPr/>
        </p:nvSpPr>
        <p:spPr bwMode="auto">
          <a:xfrm>
            <a:off x="3733800" y="2362200"/>
            <a:ext cx="31908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a:t>
            </a:r>
          </a:p>
        </p:txBody>
      </p:sp>
      <p:sp>
        <p:nvSpPr>
          <p:cNvPr id="9" name="AutoShape 5"/>
          <p:cNvSpPr>
            <a:spLocks/>
          </p:cNvSpPr>
          <p:nvPr/>
        </p:nvSpPr>
        <p:spPr bwMode="auto">
          <a:xfrm>
            <a:off x="3581400" y="3048000"/>
            <a:ext cx="377825" cy="744537"/>
          </a:xfrm>
          <a:prstGeom prst="rightBracket">
            <a:avLst>
              <a:gd name="adj" fmla="val 16422"/>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nchor="ctr">
            <a:spAutoFit/>
          </a:bodyPr>
          <a:lstStyle/>
          <a:p>
            <a:endParaRPr lang="en-US" sz="2000" b="1">
              <a:solidFill>
                <a:srgbClr val="000000"/>
              </a:solidFill>
              <a:latin typeface="Times New Roman" charset="0"/>
            </a:endParaRPr>
          </a:p>
        </p:txBody>
      </p:sp>
      <p:sp>
        <p:nvSpPr>
          <p:cNvPr id="10" name="AutoShape 5"/>
          <p:cNvSpPr>
            <a:spLocks/>
          </p:cNvSpPr>
          <p:nvPr/>
        </p:nvSpPr>
        <p:spPr bwMode="auto">
          <a:xfrm>
            <a:off x="3581400" y="3886200"/>
            <a:ext cx="377825" cy="744537"/>
          </a:xfrm>
          <a:prstGeom prst="rightBracket">
            <a:avLst>
              <a:gd name="adj" fmla="val 16422"/>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nchor="ctr">
            <a:spAutoFit/>
          </a:bodyPr>
          <a:lstStyle/>
          <a:p>
            <a:endParaRPr lang="en-US" sz="2000" b="1">
              <a:solidFill>
                <a:srgbClr val="000000"/>
              </a:solidFill>
              <a:latin typeface="Times New Roman" charset="0"/>
            </a:endParaRPr>
          </a:p>
        </p:txBody>
      </p:sp>
      <p:sp>
        <p:nvSpPr>
          <p:cNvPr id="11" name="AutoShape 5"/>
          <p:cNvSpPr>
            <a:spLocks/>
          </p:cNvSpPr>
          <p:nvPr/>
        </p:nvSpPr>
        <p:spPr bwMode="auto">
          <a:xfrm>
            <a:off x="3581400" y="4724400"/>
            <a:ext cx="377825" cy="744537"/>
          </a:xfrm>
          <a:prstGeom prst="rightBracket">
            <a:avLst>
              <a:gd name="adj" fmla="val 16422"/>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nchor="ctr">
            <a:spAutoFit/>
          </a:bodyPr>
          <a:lstStyle/>
          <a:p>
            <a:endParaRPr lang="en-US" sz="2000" b="1">
              <a:solidFill>
                <a:srgbClr val="000000"/>
              </a:solidFill>
              <a:latin typeface="Times New Roman" charset="0"/>
            </a:endParaRPr>
          </a:p>
        </p:txBody>
      </p:sp>
      <p:sp>
        <p:nvSpPr>
          <p:cNvPr id="12" name="TextBox 13"/>
          <p:cNvSpPr txBox="1">
            <a:spLocks noChangeArrowheads="1"/>
          </p:cNvSpPr>
          <p:nvPr/>
        </p:nvSpPr>
        <p:spPr bwMode="auto">
          <a:xfrm>
            <a:off x="3733800" y="3200400"/>
            <a:ext cx="31908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a:t>
            </a:r>
          </a:p>
        </p:txBody>
      </p:sp>
      <p:sp>
        <p:nvSpPr>
          <p:cNvPr id="13" name="TextBox 14"/>
          <p:cNvSpPr txBox="1">
            <a:spLocks noChangeArrowheads="1"/>
          </p:cNvSpPr>
          <p:nvPr/>
        </p:nvSpPr>
        <p:spPr bwMode="auto">
          <a:xfrm>
            <a:off x="3733800" y="4038600"/>
            <a:ext cx="381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dirty="0"/>
              <a:t>+</a:t>
            </a:r>
          </a:p>
        </p:txBody>
      </p:sp>
      <p:sp>
        <p:nvSpPr>
          <p:cNvPr id="14" name="TextBox 15"/>
          <p:cNvSpPr txBox="1">
            <a:spLocks noChangeArrowheads="1"/>
          </p:cNvSpPr>
          <p:nvPr/>
        </p:nvSpPr>
        <p:spPr bwMode="auto">
          <a:xfrm>
            <a:off x="3733800" y="4876800"/>
            <a:ext cx="381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a:t>
            </a:r>
          </a:p>
        </p:txBody>
      </p:sp>
      <p:sp>
        <p:nvSpPr>
          <p:cNvPr id="15" name="Text Box 4"/>
          <p:cNvSpPr txBox="1">
            <a:spLocks noChangeArrowheads="1"/>
          </p:cNvSpPr>
          <p:nvPr/>
        </p:nvSpPr>
        <p:spPr bwMode="auto">
          <a:xfrm>
            <a:off x="3962400" y="2362200"/>
            <a:ext cx="533400"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1.0</a:t>
            </a:r>
          </a:p>
        </p:txBody>
      </p:sp>
      <p:sp>
        <p:nvSpPr>
          <p:cNvPr id="16" name="Text Box 4"/>
          <p:cNvSpPr txBox="1">
            <a:spLocks noChangeArrowheads="1"/>
          </p:cNvSpPr>
          <p:nvPr/>
        </p:nvSpPr>
        <p:spPr bwMode="auto">
          <a:xfrm>
            <a:off x="3962400" y="3200400"/>
            <a:ext cx="533400"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1.0</a:t>
            </a:r>
          </a:p>
        </p:txBody>
      </p:sp>
      <p:sp>
        <p:nvSpPr>
          <p:cNvPr id="17" name="Text Box 4"/>
          <p:cNvSpPr txBox="1">
            <a:spLocks noChangeArrowheads="1"/>
          </p:cNvSpPr>
          <p:nvPr/>
        </p:nvSpPr>
        <p:spPr bwMode="auto">
          <a:xfrm>
            <a:off x="3962400" y="4038600"/>
            <a:ext cx="533400"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1.0</a:t>
            </a:r>
          </a:p>
        </p:txBody>
      </p:sp>
      <p:sp>
        <p:nvSpPr>
          <p:cNvPr id="18" name="Text Box 4"/>
          <p:cNvSpPr txBox="1">
            <a:spLocks noChangeArrowheads="1"/>
          </p:cNvSpPr>
          <p:nvPr/>
        </p:nvSpPr>
        <p:spPr bwMode="auto">
          <a:xfrm>
            <a:off x="3962400" y="4876800"/>
            <a:ext cx="533400"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1.0</a:t>
            </a:r>
          </a:p>
        </p:txBody>
      </p:sp>
      <p:sp>
        <p:nvSpPr>
          <p:cNvPr id="19" name="Rectangle 18"/>
          <p:cNvSpPr/>
          <p:nvPr/>
        </p:nvSpPr>
        <p:spPr>
          <a:xfrm>
            <a:off x="5029200" y="2057400"/>
            <a:ext cx="4572000" cy="3970318"/>
          </a:xfrm>
          <a:prstGeom prst="rect">
            <a:avLst/>
          </a:prstGeom>
        </p:spPr>
        <p:txBody>
          <a:bodyPr>
            <a:spAutoFit/>
          </a:bodyPr>
          <a:lstStyle/>
          <a:p>
            <a:r>
              <a:rPr lang="en-US" dirty="0" err="1"/>
              <a:t>Det</a:t>
            </a:r>
            <a:r>
              <a:rPr lang="en-US" dirty="0"/>
              <a:t> → the | a   | that | this</a:t>
            </a:r>
          </a:p>
          <a:p>
            <a:r>
              <a:rPr lang="en-US" dirty="0"/>
              <a:t>            0.6  0.2  0.1    0.1</a:t>
            </a:r>
          </a:p>
          <a:p>
            <a:r>
              <a:rPr lang="en-US" dirty="0"/>
              <a:t>Noun → book | flight | meal | money</a:t>
            </a:r>
          </a:p>
          <a:p>
            <a:r>
              <a:rPr lang="en-US" dirty="0"/>
              <a:t>                0.1     0.5      0.2     0.2</a:t>
            </a:r>
          </a:p>
          <a:p>
            <a:r>
              <a:rPr lang="en-US" dirty="0"/>
              <a:t>Verb → book | include | prefer</a:t>
            </a:r>
          </a:p>
          <a:p>
            <a:r>
              <a:rPr lang="en-US" dirty="0"/>
              <a:t>               0.5      0.2        0.3</a:t>
            </a:r>
          </a:p>
          <a:p>
            <a:r>
              <a:rPr lang="en-US" dirty="0"/>
              <a:t>Pronoun → I    | he | she | me</a:t>
            </a:r>
          </a:p>
          <a:p>
            <a:r>
              <a:rPr lang="en-US" dirty="0"/>
              <a:t>                   0.5  0.1  0.1    0.3</a:t>
            </a:r>
          </a:p>
          <a:p>
            <a:r>
              <a:rPr lang="en-US" dirty="0"/>
              <a:t>Proper-Noun → Houston | NWA</a:t>
            </a:r>
          </a:p>
          <a:p>
            <a:r>
              <a:rPr lang="en-US" dirty="0"/>
              <a:t>                              0.8         0.2</a:t>
            </a:r>
          </a:p>
          <a:p>
            <a:r>
              <a:rPr lang="en-US" dirty="0"/>
              <a:t>Aux → does</a:t>
            </a:r>
          </a:p>
          <a:p>
            <a:r>
              <a:rPr lang="en-US" dirty="0"/>
              <a:t>             1.0</a:t>
            </a:r>
          </a:p>
          <a:p>
            <a:r>
              <a:rPr lang="en-US" dirty="0"/>
              <a:t>Prep → from | to   | on | near | through</a:t>
            </a:r>
          </a:p>
          <a:p>
            <a:r>
              <a:rPr lang="en-US" dirty="0"/>
              <a:t>             0.25  0.25  0.1    0.2     0.2</a:t>
            </a:r>
          </a:p>
        </p:txBody>
      </p:sp>
      <p:sp>
        <p:nvSpPr>
          <p:cNvPr id="20"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21"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779685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8775" y="189905"/>
            <a:ext cx="6877050" cy="838200"/>
          </a:xfrm>
        </p:spPr>
        <p:txBody>
          <a:bodyPr/>
          <a:lstStyle/>
          <a:p>
            <a:pPr algn="l"/>
            <a:r>
              <a:rPr lang="en-US" sz="3600" dirty="0" smtClean="0"/>
              <a:t>Example</a:t>
            </a:r>
            <a:r>
              <a:rPr lang="en-US" sz="3600" smtClean="0"/>
              <a:t>: </a:t>
            </a:r>
            <a:br>
              <a:rPr lang="en-US" sz="3600" smtClean="0"/>
            </a:br>
            <a:r>
              <a:rPr lang="en-US" sz="3600" dirty="0" err="1" smtClean="0"/>
              <a:t>Nivre’s</a:t>
            </a:r>
            <a:r>
              <a:rPr lang="en-US" sz="3600" dirty="0" smtClean="0"/>
              <a:t> Algorithm</a:t>
            </a:r>
            <a:endParaRPr lang="en-US" sz="3600" dirty="0"/>
          </a:p>
        </p:txBody>
      </p:sp>
      <p:sp>
        <p:nvSpPr>
          <p:cNvPr id="4" name="Content Placeholder 3"/>
          <p:cNvSpPr>
            <a:spLocks noGrp="1"/>
          </p:cNvSpPr>
          <p:nvPr>
            <p:ph idx="1"/>
          </p:nvPr>
        </p:nvSpPr>
        <p:spPr>
          <a:xfrm>
            <a:off x="250825" y="6248400"/>
            <a:ext cx="8640763" cy="133350"/>
          </a:xfrm>
        </p:spPr>
        <p:txBody>
          <a:bodyPr/>
          <a:lstStyle/>
          <a:p>
            <a:endParaRPr lang="en-US" dirty="0"/>
          </a:p>
        </p:txBody>
      </p:sp>
      <p:pic>
        <p:nvPicPr>
          <p:cNvPr id="5" name="Picture 4"/>
          <p:cNvPicPr>
            <a:picLocks noChangeAspect="1"/>
          </p:cNvPicPr>
          <p:nvPr/>
        </p:nvPicPr>
        <p:blipFill>
          <a:blip r:embed="rId2" cstate="print"/>
          <a:stretch>
            <a:fillRect/>
          </a:stretch>
        </p:blipFill>
        <p:spPr>
          <a:xfrm>
            <a:off x="1524000" y="1371600"/>
            <a:ext cx="7620000" cy="684609"/>
          </a:xfrm>
          <a:prstGeom prst="rect">
            <a:avLst/>
          </a:prstGeom>
        </p:spPr>
      </p:pic>
      <p:pic>
        <p:nvPicPr>
          <p:cNvPr id="7" name="Picture 6"/>
          <p:cNvPicPr>
            <a:picLocks noChangeAspect="1"/>
          </p:cNvPicPr>
          <p:nvPr/>
        </p:nvPicPr>
        <p:blipFill>
          <a:blip r:embed="rId3" cstate="print"/>
          <a:stretch>
            <a:fillRect/>
          </a:stretch>
        </p:blipFill>
        <p:spPr>
          <a:xfrm>
            <a:off x="1524000" y="2057400"/>
            <a:ext cx="7620000" cy="544994"/>
          </a:xfrm>
          <a:prstGeom prst="rect">
            <a:avLst/>
          </a:prstGeom>
        </p:spPr>
      </p:pic>
      <p:sp>
        <p:nvSpPr>
          <p:cNvPr id="8" name="TextBox 7"/>
          <p:cNvSpPr txBox="1"/>
          <p:nvPr/>
        </p:nvSpPr>
        <p:spPr>
          <a:xfrm>
            <a:off x="457200" y="2133600"/>
            <a:ext cx="608009" cy="369332"/>
          </a:xfrm>
          <a:prstGeom prst="rect">
            <a:avLst/>
          </a:prstGeom>
          <a:noFill/>
        </p:spPr>
        <p:txBody>
          <a:bodyPr wrap="none" rtlCol="0">
            <a:spAutoFit/>
          </a:bodyPr>
          <a:lstStyle/>
          <a:p>
            <a:r>
              <a:rPr lang="en-US" dirty="0" smtClean="0"/>
              <a:t>shift</a:t>
            </a:r>
            <a:endParaRPr lang="en-US" dirty="0"/>
          </a:p>
        </p:txBody>
      </p:sp>
      <p:pic>
        <p:nvPicPr>
          <p:cNvPr id="9" name="Picture 8"/>
          <p:cNvPicPr>
            <a:picLocks noChangeAspect="1"/>
          </p:cNvPicPr>
          <p:nvPr/>
        </p:nvPicPr>
        <p:blipFill>
          <a:blip r:embed="rId4" cstate="print"/>
          <a:stretch>
            <a:fillRect/>
          </a:stretch>
        </p:blipFill>
        <p:spPr>
          <a:xfrm>
            <a:off x="1600200" y="2667000"/>
            <a:ext cx="7391400" cy="1110676"/>
          </a:xfrm>
          <a:prstGeom prst="rect">
            <a:avLst/>
          </a:prstGeom>
        </p:spPr>
      </p:pic>
      <p:sp>
        <p:nvSpPr>
          <p:cNvPr id="10" name="TextBox 9"/>
          <p:cNvSpPr txBox="1"/>
          <p:nvPr/>
        </p:nvSpPr>
        <p:spPr>
          <a:xfrm>
            <a:off x="152400" y="3276600"/>
            <a:ext cx="1377751" cy="369332"/>
          </a:xfrm>
          <a:prstGeom prst="rect">
            <a:avLst/>
          </a:prstGeom>
          <a:noFill/>
        </p:spPr>
        <p:txBody>
          <a:bodyPr wrap="none" rtlCol="0">
            <a:spAutoFit/>
          </a:bodyPr>
          <a:lstStyle/>
          <a:p>
            <a:r>
              <a:rPr lang="en-US" dirty="0" smtClean="0"/>
              <a:t>Left-</a:t>
            </a:r>
            <a:r>
              <a:rPr lang="en-US" dirty="0" err="1" smtClean="0"/>
              <a:t>Arc</a:t>
            </a:r>
            <a:r>
              <a:rPr lang="en-US" baseline="-25000" dirty="0" err="1" smtClean="0"/>
              <a:t>nmod</a:t>
            </a:r>
            <a:endParaRPr lang="en-US" dirty="0"/>
          </a:p>
        </p:txBody>
      </p:sp>
      <p:pic>
        <p:nvPicPr>
          <p:cNvPr id="11" name="Picture 10"/>
          <p:cNvPicPr>
            <a:picLocks noChangeAspect="1"/>
          </p:cNvPicPr>
          <p:nvPr/>
        </p:nvPicPr>
        <p:blipFill>
          <a:blip r:embed="rId5" cstate="print"/>
          <a:stretch>
            <a:fillRect/>
          </a:stretch>
        </p:blipFill>
        <p:spPr>
          <a:xfrm>
            <a:off x="1586943" y="3733800"/>
            <a:ext cx="7557057" cy="1173333"/>
          </a:xfrm>
          <a:prstGeom prst="rect">
            <a:avLst/>
          </a:prstGeom>
        </p:spPr>
      </p:pic>
      <p:sp>
        <p:nvSpPr>
          <p:cNvPr id="12" name="TextBox 11"/>
          <p:cNvSpPr txBox="1"/>
          <p:nvPr/>
        </p:nvSpPr>
        <p:spPr>
          <a:xfrm>
            <a:off x="457200" y="4495800"/>
            <a:ext cx="608009" cy="369332"/>
          </a:xfrm>
          <a:prstGeom prst="rect">
            <a:avLst/>
          </a:prstGeom>
          <a:noFill/>
        </p:spPr>
        <p:txBody>
          <a:bodyPr wrap="none" rtlCol="0">
            <a:spAutoFit/>
          </a:bodyPr>
          <a:lstStyle/>
          <a:p>
            <a:r>
              <a:rPr lang="en-US" dirty="0" smtClean="0"/>
              <a:t>shift</a:t>
            </a:r>
            <a:endParaRPr lang="en-US" dirty="0"/>
          </a:p>
        </p:txBody>
      </p:sp>
      <p:pic>
        <p:nvPicPr>
          <p:cNvPr id="13" name="Picture 12"/>
          <p:cNvPicPr>
            <a:picLocks noChangeAspect="1"/>
          </p:cNvPicPr>
          <p:nvPr/>
        </p:nvPicPr>
        <p:blipFill>
          <a:blip r:embed="rId6" cstate="print"/>
          <a:stretch>
            <a:fillRect/>
          </a:stretch>
        </p:blipFill>
        <p:spPr>
          <a:xfrm>
            <a:off x="1600200" y="5105400"/>
            <a:ext cx="7543800" cy="1132072"/>
          </a:xfrm>
          <a:prstGeom prst="rect">
            <a:avLst/>
          </a:prstGeom>
        </p:spPr>
      </p:pic>
      <p:sp>
        <p:nvSpPr>
          <p:cNvPr id="14" name="TextBox 13"/>
          <p:cNvSpPr txBox="1"/>
          <p:nvPr/>
        </p:nvSpPr>
        <p:spPr>
          <a:xfrm>
            <a:off x="146249" y="5802868"/>
            <a:ext cx="1189523" cy="369332"/>
          </a:xfrm>
          <a:prstGeom prst="rect">
            <a:avLst/>
          </a:prstGeom>
          <a:noFill/>
        </p:spPr>
        <p:txBody>
          <a:bodyPr wrap="none" rtlCol="0">
            <a:spAutoFit/>
          </a:bodyPr>
          <a:lstStyle/>
          <a:p>
            <a:r>
              <a:rPr lang="en-US" dirty="0" smtClean="0"/>
              <a:t>Left-</a:t>
            </a:r>
            <a:r>
              <a:rPr lang="en-US" dirty="0" err="1" smtClean="0"/>
              <a:t>Arc</a:t>
            </a:r>
            <a:r>
              <a:rPr lang="en-US" baseline="-25000" dirty="0" err="1" smtClean="0"/>
              <a:t>sbj</a:t>
            </a:r>
            <a:endParaRPr lang="en-US" dirty="0"/>
          </a:p>
        </p:txBody>
      </p:sp>
      <p:grpSp>
        <p:nvGrpSpPr>
          <p:cNvPr id="29" name="Group 28"/>
          <p:cNvGrpSpPr/>
          <p:nvPr/>
        </p:nvGrpSpPr>
        <p:grpSpPr>
          <a:xfrm>
            <a:off x="4800600" y="152400"/>
            <a:ext cx="4267200" cy="1143000"/>
            <a:chOff x="609600" y="1752600"/>
            <a:chExt cx="4267200" cy="1143000"/>
          </a:xfrm>
        </p:grpSpPr>
        <p:sp>
          <p:nvSpPr>
            <p:cNvPr id="30" name="Rectangle 29"/>
            <p:cNvSpPr/>
            <p:nvPr/>
          </p:nvSpPr>
          <p:spPr>
            <a:xfrm>
              <a:off x="685800" y="1752600"/>
              <a:ext cx="4114800" cy="1143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 name="Group 30"/>
            <p:cNvGrpSpPr/>
            <p:nvPr/>
          </p:nvGrpSpPr>
          <p:grpSpPr>
            <a:xfrm>
              <a:off x="609600" y="1752600"/>
              <a:ext cx="4267200" cy="1129266"/>
              <a:chOff x="609600" y="1752600"/>
              <a:chExt cx="4267200" cy="1129266"/>
            </a:xfrm>
          </p:grpSpPr>
          <p:sp>
            <p:nvSpPr>
              <p:cNvPr id="32" name="TextBox 31"/>
              <p:cNvSpPr txBox="1"/>
              <p:nvPr/>
            </p:nvSpPr>
            <p:spPr>
              <a:xfrm>
                <a:off x="609600" y="1905000"/>
                <a:ext cx="3124200" cy="400110"/>
              </a:xfrm>
              <a:prstGeom prst="rect">
                <a:avLst/>
              </a:prstGeom>
              <a:noFill/>
            </p:spPr>
            <p:txBody>
              <a:bodyPr wrap="square" rtlCol="0">
                <a:spAutoFit/>
              </a:bodyPr>
              <a:lstStyle/>
              <a:p>
                <a:r>
                  <a:rPr lang="en-US" sz="1000" u="sng" noProof="1" smtClean="0"/>
                  <a:t>S</a:t>
                </a:r>
                <a:r>
                  <a:rPr lang="en-US" sz="1000" u="sng" baseline="30000" noProof="1" smtClean="0"/>
                  <a:t>t-1</a:t>
                </a:r>
                <a:r>
                  <a:rPr lang="en-US" sz="1000" u="sng" noProof="1" smtClean="0"/>
                  <a:t>:[…]     Q</a:t>
                </a:r>
                <a:r>
                  <a:rPr lang="en-US" sz="1000" u="sng" baseline="30000" noProof="1" smtClean="0"/>
                  <a:t>t-1</a:t>
                </a:r>
                <a:r>
                  <a:rPr lang="en-US" sz="1000" u="sng" noProof="1" smtClean="0"/>
                  <a:t>:[</a:t>
                </a:r>
                <a:r>
                  <a:rPr lang="en-US" sz="1000" u="sng" noProof="1" smtClean="0">
                    <a:solidFill>
                      <a:srgbClr val="FF0000"/>
                    </a:solidFill>
                  </a:rPr>
                  <a:t>w</a:t>
                </a:r>
                <a:r>
                  <a:rPr lang="en-US" sz="1000" u="sng" baseline="30000" noProof="1" smtClean="0">
                    <a:solidFill>
                      <a:srgbClr val="FF0000"/>
                    </a:solidFill>
                  </a:rPr>
                  <a:t>i</a:t>
                </a:r>
                <a:r>
                  <a:rPr lang="en-US" sz="1000" u="sng" noProof="1" smtClean="0"/>
                  <a:t>,…]</a:t>
                </a:r>
              </a:p>
              <a:p>
                <a:r>
                  <a:rPr lang="en-US" sz="1000" noProof="1" smtClean="0"/>
                  <a:t>S</a:t>
                </a:r>
                <a:r>
                  <a:rPr lang="en-US" sz="1000" baseline="30000" noProof="1" smtClean="0"/>
                  <a:t>t</a:t>
                </a:r>
                <a:r>
                  <a:rPr lang="en-US" sz="1000" noProof="1" smtClean="0"/>
                  <a:t>:  […,</a:t>
                </a:r>
                <a:r>
                  <a:rPr lang="en-US" sz="1000" noProof="1" smtClean="0">
                    <a:solidFill>
                      <a:srgbClr val="FF0000"/>
                    </a:solidFill>
                  </a:rPr>
                  <a:t>w</a:t>
                </a:r>
                <a:r>
                  <a:rPr lang="en-US" sz="1000" baseline="30000" noProof="1" smtClean="0">
                    <a:solidFill>
                      <a:srgbClr val="FF0000"/>
                    </a:solidFill>
                  </a:rPr>
                  <a:t>i</a:t>
                </a:r>
                <a:r>
                  <a:rPr lang="en-US" sz="1000" noProof="1" smtClean="0"/>
                  <a:t>] Q</a:t>
                </a:r>
                <a:r>
                  <a:rPr lang="en-US" sz="1000" baseline="30000" noProof="1" smtClean="0"/>
                  <a:t>t</a:t>
                </a:r>
                <a:r>
                  <a:rPr lang="en-US" sz="1000" noProof="1" smtClean="0"/>
                  <a:t>:  […]</a:t>
                </a:r>
                <a:endParaRPr lang="en-US" sz="1000" noProof="1"/>
              </a:p>
            </p:txBody>
          </p:sp>
          <p:sp>
            <p:nvSpPr>
              <p:cNvPr id="33" name="TextBox 32"/>
              <p:cNvSpPr txBox="1"/>
              <p:nvPr/>
            </p:nvSpPr>
            <p:spPr>
              <a:xfrm>
                <a:off x="609600" y="2476884"/>
                <a:ext cx="3810000" cy="400110"/>
              </a:xfrm>
              <a:prstGeom prst="rect">
                <a:avLst/>
              </a:prstGeom>
              <a:noFill/>
            </p:spPr>
            <p:txBody>
              <a:bodyPr wrap="square" rtlCol="0">
                <a:spAutoFit/>
              </a:bodyPr>
              <a:lstStyle/>
              <a:p>
                <a:r>
                  <a:rPr lang="en-US" sz="1000" u="sng" noProof="1" smtClean="0"/>
                  <a:t>S</a:t>
                </a:r>
                <a:r>
                  <a:rPr lang="en-US" sz="1000" u="sng" baseline="30000" noProof="1" smtClean="0"/>
                  <a:t>t-1</a:t>
                </a:r>
                <a:r>
                  <a:rPr lang="en-US" sz="1000" u="sng" noProof="1" smtClean="0"/>
                  <a:t>:[…,</a:t>
                </a:r>
                <a:r>
                  <a:rPr lang="en-US" sz="1000" u="sng" noProof="1" smtClean="0">
                    <a:solidFill>
                      <a:srgbClr val="FF0000"/>
                    </a:solidFill>
                  </a:rPr>
                  <a:t>w</a:t>
                </a:r>
                <a:r>
                  <a:rPr lang="en-US" sz="1000" u="sng" baseline="30000" noProof="1" smtClean="0">
                    <a:solidFill>
                      <a:srgbClr val="FF0000"/>
                    </a:solidFill>
                  </a:rPr>
                  <a:t>i</a:t>
                </a:r>
                <a:r>
                  <a:rPr lang="en-US" sz="1000" u="sng" noProof="1" smtClean="0"/>
                  <a:t>]   Q</a:t>
                </a:r>
                <a:r>
                  <a:rPr lang="en-US" sz="1000" u="sng" baseline="30000" noProof="1" smtClean="0"/>
                  <a:t>t-1</a:t>
                </a:r>
                <a:r>
                  <a:rPr lang="en-US" sz="1000" u="sng" noProof="1" smtClean="0"/>
                  <a:t>:[…]  </a:t>
                </a:r>
                <a:r>
                  <a:rPr lang="en-US" sz="1000" u="sng" noProof="1" smtClean="0">
                    <a:sym typeface="Symbol"/>
                  </a:rPr>
                  <a:t>w</a:t>
                </a:r>
                <a:r>
                  <a:rPr lang="en-US" sz="1000" u="sng" baseline="30000" noProof="1" smtClean="0">
                    <a:sym typeface="Symbol"/>
                  </a:rPr>
                  <a:t>k</a:t>
                </a:r>
                <a:r>
                  <a:rPr lang="en-US" sz="1000" u="sng" noProof="1" smtClean="0">
                    <a:sym typeface="Symbol"/>
                  </a:rPr>
                  <a:t>: w</a:t>
                </a:r>
                <a:r>
                  <a:rPr lang="en-US" sz="1000" u="sng" baseline="30000" noProof="1" smtClean="0">
                    <a:sym typeface="Symbol"/>
                  </a:rPr>
                  <a:t>k</a:t>
                </a:r>
                <a:r>
                  <a:rPr lang="en-US" sz="1000" u="sng" noProof="1" smtClean="0">
                    <a:sym typeface="Symbol"/>
                  </a:rPr>
                  <a:t>w</a:t>
                </a:r>
                <a:r>
                  <a:rPr lang="en-US" sz="1000" u="sng" baseline="30000" noProof="1" smtClean="0">
                    <a:sym typeface="Symbol"/>
                  </a:rPr>
                  <a:t>i</a:t>
                </a:r>
                <a:endParaRPr lang="en-US" sz="1000" u="sng" noProof="1" smtClean="0"/>
              </a:p>
              <a:p>
                <a:r>
                  <a:rPr lang="en-US" sz="1000" noProof="1" smtClean="0"/>
                  <a:t>S</a:t>
                </a:r>
                <a:r>
                  <a:rPr lang="en-US" sz="1000" baseline="30000" noProof="1" smtClean="0"/>
                  <a:t>t</a:t>
                </a:r>
                <a:r>
                  <a:rPr lang="en-US" sz="1000" noProof="1" smtClean="0"/>
                  <a:t>:  […]      Q</a:t>
                </a:r>
                <a:r>
                  <a:rPr lang="en-US" sz="1000" baseline="30000" noProof="1" smtClean="0"/>
                  <a:t>t</a:t>
                </a:r>
                <a:r>
                  <a:rPr lang="en-US" sz="1000" noProof="1" smtClean="0"/>
                  <a:t>:  […]</a:t>
                </a:r>
                <a:endParaRPr lang="en-US" sz="1000" noProof="1"/>
              </a:p>
            </p:txBody>
          </p:sp>
          <p:grpSp>
            <p:nvGrpSpPr>
              <p:cNvPr id="34" name="Group 33"/>
              <p:cNvGrpSpPr/>
              <p:nvPr/>
            </p:nvGrpSpPr>
            <p:grpSpPr>
              <a:xfrm>
                <a:off x="1905000" y="1905000"/>
                <a:ext cx="2362200" cy="400110"/>
                <a:chOff x="609600" y="3124200"/>
                <a:chExt cx="3810000" cy="400110"/>
              </a:xfrm>
            </p:grpSpPr>
            <p:sp>
              <p:nvSpPr>
                <p:cNvPr id="42" name="TextBox 41"/>
                <p:cNvSpPr txBox="1"/>
                <p:nvPr/>
              </p:nvSpPr>
              <p:spPr>
                <a:xfrm>
                  <a:off x="609600" y="3124200"/>
                  <a:ext cx="3810000" cy="400110"/>
                </a:xfrm>
                <a:prstGeom prst="rect">
                  <a:avLst/>
                </a:prstGeom>
                <a:noFill/>
              </p:spPr>
              <p:txBody>
                <a:bodyPr wrap="square" rtlCol="0">
                  <a:spAutoFit/>
                </a:bodyPr>
                <a:lstStyle/>
                <a:p>
                  <a:r>
                    <a:rPr lang="en-US" sz="1000" u="sng" noProof="1" smtClean="0"/>
                    <a:t>S</a:t>
                  </a:r>
                  <a:r>
                    <a:rPr lang="en-US" sz="1000" u="sng" baseline="30000" noProof="1" smtClean="0"/>
                    <a:t>t-1</a:t>
                  </a:r>
                  <a:r>
                    <a:rPr lang="en-US" sz="1000" u="sng" noProof="1" smtClean="0"/>
                    <a:t>:[…,</a:t>
                  </a:r>
                  <a:r>
                    <a:rPr lang="en-US" sz="1000" u="sng" noProof="1" smtClean="0">
                      <a:solidFill>
                        <a:srgbClr val="FF0000"/>
                      </a:solidFill>
                    </a:rPr>
                    <a:t>w</a:t>
                  </a:r>
                  <a:r>
                    <a:rPr lang="en-US" sz="1000" u="sng" baseline="30000" noProof="1" smtClean="0">
                      <a:solidFill>
                        <a:srgbClr val="FF0000"/>
                      </a:solidFill>
                    </a:rPr>
                    <a:t>i</a:t>
                  </a:r>
                  <a:r>
                    <a:rPr lang="en-US" sz="1000" u="sng" noProof="1" smtClean="0"/>
                    <a:t>]   Q</a:t>
                  </a:r>
                  <a:r>
                    <a:rPr lang="en-US" sz="1000" u="sng" baseline="30000" noProof="1" smtClean="0"/>
                    <a:t>t-1</a:t>
                  </a:r>
                  <a:r>
                    <a:rPr lang="en-US" sz="1000" u="sng" noProof="1" smtClean="0"/>
                    <a:t>:[</a:t>
                  </a:r>
                  <a:r>
                    <a:rPr lang="en-US" sz="1000" u="sng" noProof="1" smtClean="0">
                      <a:solidFill>
                        <a:srgbClr val="FF0000"/>
                      </a:solidFill>
                    </a:rPr>
                    <a:t>w</a:t>
                  </a:r>
                  <a:r>
                    <a:rPr lang="en-US" sz="1000" u="sng" baseline="30000" noProof="1" smtClean="0">
                      <a:solidFill>
                        <a:srgbClr val="FF0000"/>
                      </a:solidFill>
                    </a:rPr>
                    <a:t>j</a:t>
                  </a:r>
                  <a:r>
                    <a:rPr lang="en-US" sz="1000" u="sng" noProof="1" smtClean="0"/>
                    <a:t>,…]  </a:t>
                  </a:r>
                  <a:r>
                    <a:rPr lang="en-US" sz="1000" u="sng" noProof="1" smtClean="0">
                      <a:sym typeface="Symbol"/>
                    </a:rPr>
                    <a:t>w</a:t>
                  </a:r>
                  <a:r>
                    <a:rPr lang="en-US" sz="1000" u="sng" baseline="30000" noProof="1" smtClean="0">
                      <a:sym typeface="Symbol"/>
                    </a:rPr>
                    <a:t>k</a:t>
                  </a:r>
                  <a:r>
                    <a:rPr lang="en-US" sz="1000" u="sng" noProof="1" smtClean="0">
                      <a:sym typeface="Symbol"/>
                    </a:rPr>
                    <a:t>: w</a:t>
                  </a:r>
                  <a:r>
                    <a:rPr lang="en-US" sz="1000" u="sng" baseline="30000" noProof="1" smtClean="0">
                      <a:sym typeface="Symbol"/>
                    </a:rPr>
                    <a:t>k</a:t>
                  </a:r>
                  <a:r>
                    <a:rPr lang="en-US" sz="1000" u="sng" noProof="1" smtClean="0">
                      <a:sym typeface="Symbol"/>
                    </a:rPr>
                    <a:t></a:t>
                  </a:r>
                  <a:r>
                    <a:rPr lang="en-US" sz="1000" u="sng" noProof="1" smtClean="0">
                      <a:solidFill>
                        <a:srgbClr val="000000"/>
                      </a:solidFill>
                      <a:sym typeface="Symbol"/>
                    </a:rPr>
                    <a:t>w</a:t>
                  </a:r>
                  <a:r>
                    <a:rPr lang="en-US" sz="1000" u="sng" baseline="30000" noProof="1" smtClean="0">
                      <a:solidFill>
                        <a:srgbClr val="000000"/>
                      </a:solidFill>
                      <a:sym typeface="Symbol"/>
                    </a:rPr>
                    <a:t>i</a:t>
                  </a:r>
                  <a:endParaRPr lang="en-US" sz="1000" u="sng" noProof="1" smtClean="0">
                    <a:solidFill>
                      <a:srgbClr val="000000"/>
                    </a:solidFill>
                  </a:endParaRPr>
                </a:p>
                <a:p>
                  <a:r>
                    <a:rPr lang="en-US" sz="1000" noProof="1" smtClean="0"/>
                    <a:t>S</a:t>
                  </a:r>
                  <a:r>
                    <a:rPr lang="en-US" sz="1000" baseline="30000" noProof="1" smtClean="0"/>
                    <a:t>t</a:t>
                  </a:r>
                  <a:r>
                    <a:rPr lang="en-US" sz="1000" noProof="1" smtClean="0"/>
                    <a:t>:  […]      Q</a:t>
                  </a:r>
                  <a:r>
                    <a:rPr lang="en-US" sz="1000" baseline="30000" noProof="1" smtClean="0"/>
                    <a:t>t</a:t>
                  </a:r>
                  <a:r>
                    <a:rPr lang="en-US" sz="1000" noProof="1" smtClean="0"/>
                    <a:t>:  [</a:t>
                  </a:r>
                  <a:r>
                    <a:rPr lang="en-US" sz="1000" noProof="1" smtClean="0">
                      <a:solidFill>
                        <a:srgbClr val="FF0000"/>
                      </a:solidFill>
                    </a:rPr>
                    <a:t>w</a:t>
                  </a:r>
                  <a:r>
                    <a:rPr lang="en-US" sz="1000" baseline="30000" noProof="1" smtClean="0">
                      <a:solidFill>
                        <a:srgbClr val="FF0000"/>
                      </a:solidFill>
                    </a:rPr>
                    <a:t>j</a:t>
                  </a:r>
                  <a:r>
                    <a:rPr lang="en-US" sz="1000" noProof="1" smtClean="0"/>
                    <a:t>,…]     </a:t>
                  </a:r>
                  <a:r>
                    <a:rPr lang="en-US" sz="1000" noProof="1" smtClean="0">
                      <a:solidFill>
                        <a:srgbClr val="FF0000"/>
                      </a:solidFill>
                      <a:sym typeface="Symbol"/>
                    </a:rPr>
                    <a:t>w</a:t>
                  </a:r>
                  <a:r>
                    <a:rPr lang="en-US" sz="1000" baseline="30000" noProof="1" smtClean="0">
                      <a:solidFill>
                        <a:srgbClr val="FF0000"/>
                      </a:solidFill>
                      <a:sym typeface="Symbol"/>
                    </a:rPr>
                    <a:t>i</a:t>
                  </a:r>
                  <a:r>
                    <a:rPr lang="en-US" sz="1000" noProof="1" smtClean="0">
                      <a:solidFill>
                        <a:srgbClr val="FF0000"/>
                      </a:solidFill>
                      <a:sym typeface="Symbol"/>
                    </a:rPr>
                    <a:t>w</a:t>
                  </a:r>
                  <a:r>
                    <a:rPr lang="en-US" sz="1000" baseline="30000" noProof="1" smtClean="0">
                      <a:solidFill>
                        <a:srgbClr val="FF0000"/>
                      </a:solidFill>
                      <a:sym typeface="Symbol"/>
                    </a:rPr>
                    <a:t>j</a:t>
                  </a:r>
                  <a:endParaRPr lang="en-US" sz="1000" noProof="1">
                    <a:solidFill>
                      <a:srgbClr val="FF0000"/>
                    </a:solidFill>
                  </a:endParaRPr>
                </a:p>
              </p:txBody>
            </p:sp>
            <p:sp>
              <p:nvSpPr>
                <p:cNvPr id="43" name="Rectangle 42"/>
                <p:cNvSpPr/>
                <p:nvPr/>
              </p:nvSpPr>
              <p:spPr>
                <a:xfrm>
                  <a:off x="3199435" y="3297617"/>
                  <a:ext cx="194181" cy="194925"/>
                </a:xfrm>
                <a:prstGeom prst="rect">
                  <a:avLst/>
                </a:prstGeom>
              </p:spPr>
              <p:txBody>
                <a:bodyPr wrap="square">
                  <a:spAutoFit/>
                </a:bodyPr>
                <a:lstStyle/>
                <a:p>
                  <a:r>
                    <a:rPr lang="en-US" sz="1000" baseline="30000" noProof="1">
                      <a:solidFill>
                        <a:srgbClr val="FF0000"/>
                      </a:solidFill>
                      <a:sym typeface="Symbol"/>
                    </a:rPr>
                    <a:t>l</a:t>
                  </a:r>
                  <a:endParaRPr lang="en-US" sz="1000" noProof="1"/>
                </a:p>
              </p:txBody>
            </p:sp>
          </p:grpSp>
          <p:grpSp>
            <p:nvGrpSpPr>
              <p:cNvPr id="35" name="Group 34"/>
              <p:cNvGrpSpPr/>
              <p:nvPr/>
            </p:nvGrpSpPr>
            <p:grpSpPr>
              <a:xfrm>
                <a:off x="2503216" y="2481756"/>
                <a:ext cx="2373584" cy="400110"/>
                <a:chOff x="2438400" y="3048000"/>
                <a:chExt cx="4267200" cy="400110"/>
              </a:xfrm>
            </p:grpSpPr>
            <p:sp>
              <p:nvSpPr>
                <p:cNvPr id="40" name="TextBox 39"/>
                <p:cNvSpPr txBox="1"/>
                <p:nvPr/>
              </p:nvSpPr>
              <p:spPr>
                <a:xfrm>
                  <a:off x="2438400" y="3048000"/>
                  <a:ext cx="4267200" cy="400110"/>
                </a:xfrm>
                <a:prstGeom prst="rect">
                  <a:avLst/>
                </a:prstGeom>
                <a:noFill/>
              </p:spPr>
              <p:txBody>
                <a:bodyPr wrap="square" rtlCol="0">
                  <a:spAutoFit/>
                </a:bodyPr>
                <a:lstStyle/>
                <a:p>
                  <a:r>
                    <a:rPr lang="en-US" sz="1000" u="sng" noProof="1" smtClean="0"/>
                    <a:t>S</a:t>
                  </a:r>
                  <a:r>
                    <a:rPr lang="en-US" sz="1000" u="sng" baseline="30000" noProof="1" smtClean="0"/>
                    <a:t>t-1</a:t>
                  </a:r>
                  <a:r>
                    <a:rPr lang="en-US" sz="1000" u="sng" noProof="1" smtClean="0"/>
                    <a:t>:[…,</a:t>
                  </a:r>
                  <a:r>
                    <a:rPr lang="en-US" sz="1000" u="sng" noProof="1" smtClean="0">
                      <a:solidFill>
                        <a:srgbClr val="FF0000"/>
                      </a:solidFill>
                    </a:rPr>
                    <a:t>w</a:t>
                  </a:r>
                  <a:r>
                    <a:rPr lang="en-US" sz="1000" u="sng" baseline="30000" noProof="1" smtClean="0">
                      <a:solidFill>
                        <a:srgbClr val="FF0000"/>
                      </a:solidFill>
                    </a:rPr>
                    <a:t>i</a:t>
                  </a:r>
                  <a:r>
                    <a:rPr lang="en-US" sz="1000" u="sng" noProof="1" smtClean="0"/>
                    <a:t>]       Q</a:t>
                  </a:r>
                  <a:r>
                    <a:rPr lang="en-US" sz="1000" u="sng" baseline="30000" noProof="1" smtClean="0"/>
                    <a:t>t-1</a:t>
                  </a:r>
                  <a:r>
                    <a:rPr lang="en-US" sz="1000" u="sng" noProof="1" smtClean="0"/>
                    <a:t>:[</a:t>
                  </a:r>
                  <a:r>
                    <a:rPr lang="en-US" sz="1000" u="sng" noProof="1" smtClean="0">
                      <a:solidFill>
                        <a:srgbClr val="FF0000"/>
                      </a:solidFill>
                    </a:rPr>
                    <a:t>w</a:t>
                  </a:r>
                  <a:r>
                    <a:rPr lang="en-US" sz="1000" u="sng" baseline="30000" noProof="1" smtClean="0">
                      <a:solidFill>
                        <a:srgbClr val="FF0000"/>
                      </a:solidFill>
                    </a:rPr>
                    <a:t>j</a:t>
                  </a:r>
                  <a:r>
                    <a:rPr lang="en-US" sz="1000" u="sng" noProof="1" smtClean="0"/>
                    <a:t>,…]  </a:t>
                  </a:r>
                  <a:r>
                    <a:rPr lang="en-US" sz="1000" u="sng" noProof="1" smtClean="0">
                      <a:sym typeface="Symbol"/>
                    </a:rPr>
                    <a:t>w</a:t>
                  </a:r>
                  <a:r>
                    <a:rPr lang="en-US" sz="1000" u="sng" baseline="30000" noProof="1" smtClean="0">
                      <a:sym typeface="Symbol"/>
                    </a:rPr>
                    <a:t>k</a:t>
                  </a:r>
                  <a:r>
                    <a:rPr lang="en-US" sz="1000" u="sng" noProof="1" smtClean="0">
                      <a:sym typeface="Symbol"/>
                    </a:rPr>
                    <a:t>: w</a:t>
                  </a:r>
                  <a:r>
                    <a:rPr lang="en-US" sz="1000" u="sng" baseline="30000" noProof="1" smtClean="0">
                      <a:sym typeface="Symbol"/>
                    </a:rPr>
                    <a:t>k</a:t>
                  </a:r>
                  <a:r>
                    <a:rPr lang="en-US" sz="1000" u="sng" noProof="1" smtClean="0">
                      <a:sym typeface="Symbol"/>
                    </a:rPr>
                    <a:t></a:t>
                  </a:r>
                  <a:r>
                    <a:rPr lang="en-US" sz="1000" u="sng" noProof="1" smtClean="0">
                      <a:solidFill>
                        <a:srgbClr val="000000"/>
                      </a:solidFill>
                      <a:sym typeface="Symbol"/>
                    </a:rPr>
                    <a:t>w</a:t>
                  </a:r>
                  <a:r>
                    <a:rPr lang="en-US" sz="1000" u="sng" baseline="30000" noProof="1" smtClean="0">
                      <a:solidFill>
                        <a:srgbClr val="000000"/>
                      </a:solidFill>
                      <a:sym typeface="Symbol"/>
                    </a:rPr>
                    <a:t>j</a:t>
                  </a:r>
                  <a:endParaRPr lang="en-US" sz="1000" u="sng" noProof="1" smtClean="0">
                    <a:solidFill>
                      <a:srgbClr val="000000"/>
                    </a:solidFill>
                  </a:endParaRPr>
                </a:p>
                <a:p>
                  <a:r>
                    <a:rPr lang="en-US" sz="1000" noProof="1" smtClean="0"/>
                    <a:t>S</a:t>
                  </a:r>
                  <a:r>
                    <a:rPr lang="en-US" sz="1000" baseline="30000" noProof="1" smtClean="0"/>
                    <a:t>t</a:t>
                  </a:r>
                  <a:r>
                    <a:rPr lang="en-US" sz="1000" noProof="1" smtClean="0"/>
                    <a:t>:  […,</a:t>
                  </a:r>
                  <a:r>
                    <a:rPr lang="en-US" sz="1000" noProof="1" smtClean="0">
                      <a:solidFill>
                        <a:srgbClr val="FF0000"/>
                      </a:solidFill>
                    </a:rPr>
                    <a:t>w</a:t>
                  </a:r>
                  <a:r>
                    <a:rPr lang="en-US" sz="1000" baseline="30000" noProof="1" smtClean="0">
                      <a:solidFill>
                        <a:srgbClr val="FF0000"/>
                      </a:solidFill>
                    </a:rPr>
                    <a:t>i</a:t>
                  </a:r>
                  <a:r>
                    <a:rPr lang="en-US" sz="1000" noProof="1" smtClean="0"/>
                    <a:t>,</a:t>
                  </a:r>
                  <a:r>
                    <a:rPr lang="en-US" sz="1000" noProof="1" smtClean="0">
                      <a:solidFill>
                        <a:srgbClr val="FF0000"/>
                      </a:solidFill>
                    </a:rPr>
                    <a:t>w</a:t>
                  </a:r>
                  <a:r>
                    <a:rPr lang="en-US" sz="1000" baseline="30000" noProof="1" smtClean="0">
                      <a:solidFill>
                        <a:srgbClr val="FF0000"/>
                      </a:solidFill>
                    </a:rPr>
                    <a:t>j</a:t>
                  </a:r>
                  <a:r>
                    <a:rPr lang="en-US" sz="1000" noProof="1" smtClean="0"/>
                    <a:t>,]  Q</a:t>
                  </a:r>
                  <a:r>
                    <a:rPr lang="en-US" sz="1000" baseline="30000" noProof="1" smtClean="0"/>
                    <a:t>t</a:t>
                  </a:r>
                  <a:r>
                    <a:rPr lang="en-US" sz="1000" noProof="1" smtClean="0"/>
                    <a:t>:  […]       </a:t>
                  </a:r>
                  <a:r>
                    <a:rPr lang="en-US" sz="1000" noProof="1" smtClean="0">
                      <a:solidFill>
                        <a:srgbClr val="FF0000"/>
                      </a:solidFill>
                      <a:sym typeface="Symbol"/>
                    </a:rPr>
                    <a:t>w</a:t>
                  </a:r>
                  <a:r>
                    <a:rPr lang="en-US" sz="1000" baseline="30000" noProof="1" smtClean="0">
                      <a:solidFill>
                        <a:srgbClr val="FF0000"/>
                      </a:solidFill>
                      <a:sym typeface="Symbol"/>
                    </a:rPr>
                    <a:t>i</a:t>
                  </a:r>
                  <a:r>
                    <a:rPr lang="en-US" sz="1000" noProof="1" smtClean="0">
                      <a:solidFill>
                        <a:srgbClr val="FF0000"/>
                      </a:solidFill>
                      <a:sym typeface="Symbol"/>
                    </a:rPr>
                    <a:t>w</a:t>
                  </a:r>
                  <a:r>
                    <a:rPr lang="en-US" sz="1000" baseline="30000" noProof="1" smtClean="0">
                      <a:solidFill>
                        <a:srgbClr val="FF0000"/>
                      </a:solidFill>
                      <a:sym typeface="Symbol"/>
                    </a:rPr>
                    <a:t>j</a:t>
                  </a:r>
                  <a:endParaRPr lang="en-US" sz="1000" noProof="1">
                    <a:solidFill>
                      <a:srgbClr val="FF0000"/>
                    </a:solidFill>
                  </a:endParaRPr>
                </a:p>
              </p:txBody>
            </p:sp>
            <p:sp>
              <p:nvSpPr>
                <p:cNvPr id="41" name="Rectangle 40"/>
                <p:cNvSpPr/>
                <p:nvPr/>
              </p:nvSpPr>
              <p:spPr>
                <a:xfrm>
                  <a:off x="5472677" y="3215941"/>
                  <a:ext cx="194183" cy="194925"/>
                </a:xfrm>
                <a:prstGeom prst="rect">
                  <a:avLst/>
                </a:prstGeom>
              </p:spPr>
              <p:txBody>
                <a:bodyPr wrap="square">
                  <a:spAutoFit/>
                </a:bodyPr>
                <a:lstStyle/>
                <a:p>
                  <a:r>
                    <a:rPr lang="en-US" sz="1000" baseline="30000" noProof="1" smtClean="0">
                      <a:solidFill>
                        <a:srgbClr val="FF0000"/>
                      </a:solidFill>
                      <a:sym typeface="Symbol"/>
                    </a:rPr>
                    <a:t>r</a:t>
                  </a:r>
                  <a:endParaRPr lang="en-US" sz="1000" noProof="1"/>
                </a:p>
              </p:txBody>
            </p:sp>
          </p:grpSp>
          <p:sp>
            <p:nvSpPr>
              <p:cNvPr id="36" name="Rectangle 35"/>
              <p:cNvSpPr/>
              <p:nvPr/>
            </p:nvSpPr>
            <p:spPr>
              <a:xfrm>
                <a:off x="685800" y="1752600"/>
                <a:ext cx="455361" cy="246221"/>
              </a:xfrm>
              <a:prstGeom prst="rect">
                <a:avLst/>
              </a:prstGeom>
            </p:spPr>
            <p:txBody>
              <a:bodyPr wrap="none">
                <a:spAutoFit/>
              </a:bodyPr>
              <a:lstStyle/>
              <a:p>
                <a:r>
                  <a:rPr lang="en-US" sz="1000" b="1" dirty="0"/>
                  <a:t>shift</a:t>
                </a:r>
              </a:p>
            </p:txBody>
          </p:sp>
          <p:sp>
            <p:nvSpPr>
              <p:cNvPr id="37" name="Rectangle 36"/>
              <p:cNvSpPr/>
              <p:nvPr/>
            </p:nvSpPr>
            <p:spPr>
              <a:xfrm>
                <a:off x="685800" y="2362200"/>
                <a:ext cx="605204" cy="246221"/>
              </a:xfrm>
              <a:prstGeom prst="rect">
                <a:avLst/>
              </a:prstGeom>
            </p:spPr>
            <p:txBody>
              <a:bodyPr wrap="none">
                <a:spAutoFit/>
              </a:bodyPr>
              <a:lstStyle/>
              <a:p>
                <a:r>
                  <a:rPr lang="en-US" sz="1000" b="1" noProof="1" smtClean="0"/>
                  <a:t>reduce</a:t>
                </a:r>
                <a:endParaRPr lang="en-US" sz="1000" b="1" noProof="1"/>
              </a:p>
            </p:txBody>
          </p:sp>
          <p:sp>
            <p:nvSpPr>
              <p:cNvPr id="38" name="Rectangle 37"/>
              <p:cNvSpPr/>
              <p:nvPr/>
            </p:nvSpPr>
            <p:spPr>
              <a:xfrm>
                <a:off x="1905000" y="1752600"/>
                <a:ext cx="710451" cy="246221"/>
              </a:xfrm>
              <a:prstGeom prst="rect">
                <a:avLst/>
              </a:prstGeom>
            </p:spPr>
            <p:txBody>
              <a:bodyPr wrap="none">
                <a:spAutoFit/>
              </a:bodyPr>
              <a:lstStyle/>
              <a:p>
                <a:r>
                  <a:rPr lang="en-US" sz="1000" b="1" dirty="0"/>
                  <a:t>Left-</a:t>
                </a:r>
                <a:r>
                  <a:rPr lang="en-US" sz="1000" b="1" dirty="0" err="1"/>
                  <a:t>Arc</a:t>
                </a:r>
                <a:r>
                  <a:rPr lang="en-US" sz="1000" b="1" baseline="-25000" dirty="0" err="1"/>
                  <a:t>r</a:t>
                </a:r>
                <a:endParaRPr lang="en-US" sz="1000" b="1" dirty="0"/>
              </a:p>
            </p:txBody>
          </p:sp>
          <p:sp>
            <p:nvSpPr>
              <p:cNvPr id="39" name="Rectangle 38"/>
              <p:cNvSpPr/>
              <p:nvPr/>
            </p:nvSpPr>
            <p:spPr>
              <a:xfrm>
                <a:off x="2514600" y="2362200"/>
                <a:ext cx="802093" cy="246221"/>
              </a:xfrm>
              <a:prstGeom prst="rect">
                <a:avLst/>
              </a:prstGeom>
            </p:spPr>
            <p:txBody>
              <a:bodyPr wrap="none">
                <a:spAutoFit/>
              </a:bodyPr>
              <a:lstStyle/>
              <a:p>
                <a:r>
                  <a:rPr lang="en-US" sz="1000" b="1" noProof="1" smtClean="0"/>
                  <a:t>Right-Arc</a:t>
                </a:r>
                <a:r>
                  <a:rPr lang="en-US" sz="1000" b="1" baseline="-25000" noProof="1" smtClean="0"/>
                  <a:t>r</a:t>
                </a:r>
                <a:endParaRPr lang="en-US" sz="1000" b="1" noProof="1"/>
              </a:p>
            </p:txBody>
          </p:sp>
        </p:grpSp>
      </p:grpSp>
      <p:sp>
        <p:nvSpPr>
          <p:cNvPr id="44"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45"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96709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nodePh="1">
                                  <p:stCondLst>
                                    <p:cond delay="0"/>
                                  </p:stCondLst>
                                  <p:endCondLst>
                                    <p:cond evt="begin" delay="0">
                                      <p:tn val="23"/>
                                    </p:cond>
                                  </p:endCondLst>
                                  <p:childTnLst>
                                    <p:set>
                                      <p:cBhvr>
                                        <p:cTn id="24" dur="1" fill="hold">
                                          <p:stCondLst>
                                            <p:cond delay="0"/>
                                          </p:stCondLst>
                                        </p:cTn>
                                        <p:tgtEl>
                                          <p:spTgt spid="4">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p:bldP spid="10" grpId="0"/>
      <p:bldP spid="12" grpId="0"/>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8775" y="13669"/>
            <a:ext cx="6877050" cy="838200"/>
          </a:xfrm>
        </p:spPr>
        <p:txBody>
          <a:bodyPr/>
          <a:lstStyle/>
          <a:p>
            <a:pPr algn="l"/>
            <a:r>
              <a:rPr lang="en-US" sz="3600" dirty="0" smtClean="0"/>
              <a:t>Example</a:t>
            </a:r>
            <a:r>
              <a:rPr lang="en-US" sz="3600" smtClean="0"/>
              <a:t>: </a:t>
            </a:r>
            <a:r>
              <a:rPr lang="en-US" sz="3600"/>
              <a:t/>
            </a:r>
            <a:br>
              <a:rPr lang="en-US" sz="3600"/>
            </a:br>
            <a:r>
              <a:rPr lang="en-US" sz="3600" dirty="0" err="1" smtClean="0"/>
              <a:t>Nivre’s</a:t>
            </a:r>
            <a:r>
              <a:rPr lang="en-US" sz="3600" dirty="0" smtClean="0"/>
              <a:t> Algorithm</a:t>
            </a:r>
            <a:endParaRPr lang="en-US" sz="3600" dirty="0"/>
          </a:p>
        </p:txBody>
      </p:sp>
      <p:sp>
        <p:nvSpPr>
          <p:cNvPr id="4" name="Content Placeholder 3"/>
          <p:cNvSpPr>
            <a:spLocks noGrp="1"/>
          </p:cNvSpPr>
          <p:nvPr>
            <p:ph idx="1"/>
          </p:nvPr>
        </p:nvSpPr>
        <p:spPr>
          <a:xfrm>
            <a:off x="8305800" y="6096000"/>
            <a:ext cx="585788" cy="285750"/>
          </a:xfrm>
        </p:spPr>
        <p:txBody>
          <a:bodyPr/>
          <a:lstStyle/>
          <a:p>
            <a:r>
              <a:rPr lang="en-US" dirty="0" smtClean="0"/>
              <a:t>s</a:t>
            </a:r>
            <a:endParaRPr lang="en-US" dirty="0"/>
          </a:p>
        </p:txBody>
      </p:sp>
      <p:pic>
        <p:nvPicPr>
          <p:cNvPr id="6" name="Picture 5"/>
          <p:cNvPicPr>
            <a:picLocks noChangeAspect="1"/>
          </p:cNvPicPr>
          <p:nvPr/>
        </p:nvPicPr>
        <p:blipFill>
          <a:blip r:embed="rId2" cstate="print"/>
          <a:stretch>
            <a:fillRect/>
          </a:stretch>
        </p:blipFill>
        <p:spPr>
          <a:xfrm>
            <a:off x="3124200" y="1066800"/>
            <a:ext cx="6021778" cy="1269844"/>
          </a:xfrm>
          <a:prstGeom prst="rect">
            <a:avLst/>
          </a:prstGeom>
        </p:spPr>
      </p:pic>
      <p:sp>
        <p:nvSpPr>
          <p:cNvPr id="7" name="TextBox 6"/>
          <p:cNvSpPr txBox="1"/>
          <p:nvPr/>
        </p:nvSpPr>
        <p:spPr>
          <a:xfrm>
            <a:off x="1143000" y="1600200"/>
            <a:ext cx="1454658" cy="369332"/>
          </a:xfrm>
          <a:prstGeom prst="rect">
            <a:avLst/>
          </a:prstGeom>
          <a:noFill/>
        </p:spPr>
        <p:txBody>
          <a:bodyPr wrap="none" rtlCol="0">
            <a:spAutoFit/>
          </a:bodyPr>
          <a:lstStyle/>
          <a:p>
            <a:r>
              <a:rPr lang="en-US" dirty="0" smtClean="0"/>
              <a:t>Right-</a:t>
            </a:r>
            <a:r>
              <a:rPr lang="en-US" dirty="0" err="1" smtClean="0"/>
              <a:t>Arc</a:t>
            </a:r>
            <a:r>
              <a:rPr lang="en-US" baseline="-25000" dirty="0" err="1" smtClean="0"/>
              <a:t>pred</a:t>
            </a:r>
            <a:endParaRPr lang="en-US" dirty="0"/>
          </a:p>
        </p:txBody>
      </p:sp>
      <p:pic>
        <p:nvPicPr>
          <p:cNvPr id="8" name="Picture 7"/>
          <p:cNvPicPr>
            <a:picLocks noChangeAspect="1"/>
          </p:cNvPicPr>
          <p:nvPr/>
        </p:nvPicPr>
        <p:blipFill>
          <a:blip r:embed="rId3" cstate="print"/>
          <a:stretch>
            <a:fillRect/>
          </a:stretch>
        </p:blipFill>
        <p:spPr>
          <a:xfrm>
            <a:off x="3124200" y="2396157"/>
            <a:ext cx="6019800" cy="1261443"/>
          </a:xfrm>
          <a:prstGeom prst="rect">
            <a:avLst/>
          </a:prstGeom>
        </p:spPr>
      </p:pic>
      <p:sp>
        <p:nvSpPr>
          <p:cNvPr id="9" name="TextBox 8"/>
          <p:cNvSpPr txBox="1"/>
          <p:nvPr/>
        </p:nvSpPr>
        <p:spPr>
          <a:xfrm>
            <a:off x="381000" y="2971800"/>
            <a:ext cx="608009" cy="369332"/>
          </a:xfrm>
          <a:prstGeom prst="rect">
            <a:avLst/>
          </a:prstGeom>
          <a:noFill/>
        </p:spPr>
        <p:txBody>
          <a:bodyPr wrap="none" rtlCol="0">
            <a:spAutoFit/>
          </a:bodyPr>
          <a:lstStyle/>
          <a:p>
            <a:r>
              <a:rPr lang="en-US" dirty="0" smtClean="0"/>
              <a:t>shift</a:t>
            </a:r>
            <a:endParaRPr lang="en-US" dirty="0"/>
          </a:p>
        </p:txBody>
      </p:sp>
      <p:pic>
        <p:nvPicPr>
          <p:cNvPr id="10" name="Picture 9"/>
          <p:cNvPicPr>
            <a:picLocks noChangeAspect="1"/>
          </p:cNvPicPr>
          <p:nvPr/>
        </p:nvPicPr>
        <p:blipFill>
          <a:blip r:embed="rId4" cstate="print"/>
          <a:stretch>
            <a:fillRect/>
          </a:stretch>
        </p:blipFill>
        <p:spPr>
          <a:xfrm>
            <a:off x="3081062" y="2400684"/>
            <a:ext cx="6062938" cy="1266784"/>
          </a:xfrm>
          <a:prstGeom prst="rect">
            <a:avLst/>
          </a:prstGeom>
        </p:spPr>
      </p:pic>
      <p:sp>
        <p:nvSpPr>
          <p:cNvPr id="11" name="TextBox 10"/>
          <p:cNvSpPr txBox="1"/>
          <p:nvPr/>
        </p:nvSpPr>
        <p:spPr>
          <a:xfrm>
            <a:off x="1066800" y="2971800"/>
            <a:ext cx="1377751" cy="369332"/>
          </a:xfrm>
          <a:prstGeom prst="rect">
            <a:avLst/>
          </a:prstGeom>
          <a:noFill/>
        </p:spPr>
        <p:txBody>
          <a:bodyPr wrap="none" rtlCol="0">
            <a:spAutoFit/>
          </a:bodyPr>
          <a:lstStyle/>
          <a:p>
            <a:r>
              <a:rPr lang="en-US" dirty="0" smtClean="0"/>
              <a:t>Left-</a:t>
            </a:r>
            <a:r>
              <a:rPr lang="en-US" dirty="0" err="1" smtClean="0"/>
              <a:t>Arc</a:t>
            </a:r>
            <a:r>
              <a:rPr lang="en-US" baseline="-25000" dirty="0" err="1" smtClean="0"/>
              <a:t>nmod</a:t>
            </a:r>
            <a:endParaRPr lang="en-US" dirty="0"/>
          </a:p>
        </p:txBody>
      </p:sp>
      <p:pic>
        <p:nvPicPr>
          <p:cNvPr id="12" name="Picture 11"/>
          <p:cNvPicPr>
            <a:picLocks noChangeAspect="1"/>
          </p:cNvPicPr>
          <p:nvPr/>
        </p:nvPicPr>
        <p:blipFill>
          <a:blip r:embed="rId5" cstate="print"/>
          <a:stretch>
            <a:fillRect/>
          </a:stretch>
        </p:blipFill>
        <p:spPr>
          <a:xfrm>
            <a:off x="3123933" y="3810000"/>
            <a:ext cx="6019800" cy="1272349"/>
          </a:xfrm>
          <a:prstGeom prst="rect">
            <a:avLst/>
          </a:prstGeom>
        </p:spPr>
      </p:pic>
      <p:sp>
        <p:nvSpPr>
          <p:cNvPr id="13" name="TextBox 12"/>
          <p:cNvSpPr txBox="1"/>
          <p:nvPr/>
        </p:nvSpPr>
        <p:spPr>
          <a:xfrm>
            <a:off x="32714" y="4343400"/>
            <a:ext cx="1352015" cy="369332"/>
          </a:xfrm>
          <a:prstGeom prst="rect">
            <a:avLst/>
          </a:prstGeom>
          <a:noFill/>
        </p:spPr>
        <p:txBody>
          <a:bodyPr wrap="none" rtlCol="0">
            <a:spAutoFit/>
          </a:bodyPr>
          <a:lstStyle/>
          <a:p>
            <a:r>
              <a:rPr lang="en-US" dirty="0" smtClean="0"/>
              <a:t>Right-</a:t>
            </a:r>
            <a:r>
              <a:rPr lang="en-US" dirty="0" err="1" smtClean="0"/>
              <a:t>Arc</a:t>
            </a:r>
            <a:r>
              <a:rPr lang="en-US" baseline="-25000" dirty="0" err="1" smtClean="0"/>
              <a:t>obj</a:t>
            </a:r>
            <a:endParaRPr lang="en-US" dirty="0"/>
          </a:p>
        </p:txBody>
      </p:sp>
      <p:pic>
        <p:nvPicPr>
          <p:cNvPr id="14" name="Picture 13"/>
          <p:cNvPicPr>
            <a:picLocks noChangeAspect="1"/>
          </p:cNvPicPr>
          <p:nvPr/>
        </p:nvPicPr>
        <p:blipFill>
          <a:blip r:embed="rId6" cstate="print"/>
          <a:stretch>
            <a:fillRect/>
          </a:stretch>
        </p:blipFill>
        <p:spPr>
          <a:xfrm>
            <a:off x="3124200" y="3810000"/>
            <a:ext cx="6019800" cy="1271113"/>
          </a:xfrm>
          <a:prstGeom prst="rect">
            <a:avLst/>
          </a:prstGeom>
        </p:spPr>
      </p:pic>
      <p:sp>
        <p:nvSpPr>
          <p:cNvPr id="15" name="TextBox 14"/>
          <p:cNvSpPr txBox="1"/>
          <p:nvPr/>
        </p:nvSpPr>
        <p:spPr>
          <a:xfrm>
            <a:off x="1447800" y="4355068"/>
            <a:ext cx="1531602" cy="369332"/>
          </a:xfrm>
          <a:prstGeom prst="rect">
            <a:avLst/>
          </a:prstGeom>
          <a:noFill/>
        </p:spPr>
        <p:txBody>
          <a:bodyPr wrap="none" rtlCol="0">
            <a:spAutoFit/>
          </a:bodyPr>
          <a:lstStyle/>
          <a:p>
            <a:r>
              <a:rPr lang="en-US" dirty="0" smtClean="0"/>
              <a:t>Right-</a:t>
            </a:r>
            <a:r>
              <a:rPr lang="en-US" dirty="0" err="1" smtClean="0"/>
              <a:t>Arc</a:t>
            </a:r>
            <a:r>
              <a:rPr lang="en-US" baseline="-25000" dirty="0" err="1" smtClean="0"/>
              <a:t>nmod</a:t>
            </a:r>
            <a:endParaRPr lang="en-US" dirty="0"/>
          </a:p>
        </p:txBody>
      </p:sp>
      <p:pic>
        <p:nvPicPr>
          <p:cNvPr id="16" name="Picture 15"/>
          <p:cNvPicPr>
            <a:picLocks noChangeAspect="1"/>
          </p:cNvPicPr>
          <p:nvPr/>
        </p:nvPicPr>
        <p:blipFill>
          <a:blip r:embed="rId7" cstate="print"/>
          <a:stretch>
            <a:fillRect/>
          </a:stretch>
        </p:blipFill>
        <p:spPr>
          <a:xfrm>
            <a:off x="3124200" y="5181600"/>
            <a:ext cx="6019800" cy="1251799"/>
          </a:xfrm>
          <a:prstGeom prst="rect">
            <a:avLst/>
          </a:prstGeom>
        </p:spPr>
      </p:pic>
      <p:sp>
        <p:nvSpPr>
          <p:cNvPr id="17" name="TextBox 16"/>
          <p:cNvSpPr txBox="1"/>
          <p:nvPr/>
        </p:nvSpPr>
        <p:spPr>
          <a:xfrm>
            <a:off x="152400" y="5638800"/>
            <a:ext cx="608009" cy="369332"/>
          </a:xfrm>
          <a:prstGeom prst="rect">
            <a:avLst/>
          </a:prstGeom>
          <a:noFill/>
        </p:spPr>
        <p:txBody>
          <a:bodyPr wrap="none" rtlCol="0">
            <a:spAutoFit/>
          </a:bodyPr>
          <a:lstStyle/>
          <a:p>
            <a:r>
              <a:rPr lang="en-US" dirty="0" smtClean="0"/>
              <a:t>shift</a:t>
            </a:r>
            <a:endParaRPr lang="en-US" dirty="0"/>
          </a:p>
        </p:txBody>
      </p:sp>
      <p:pic>
        <p:nvPicPr>
          <p:cNvPr id="18" name="Picture 17"/>
          <p:cNvPicPr>
            <a:picLocks noChangeAspect="1"/>
          </p:cNvPicPr>
          <p:nvPr/>
        </p:nvPicPr>
        <p:blipFill>
          <a:blip r:embed="rId8" cstate="print"/>
          <a:stretch>
            <a:fillRect/>
          </a:stretch>
        </p:blipFill>
        <p:spPr>
          <a:xfrm>
            <a:off x="3124200" y="5161346"/>
            <a:ext cx="6019800" cy="1267747"/>
          </a:xfrm>
          <a:prstGeom prst="rect">
            <a:avLst/>
          </a:prstGeom>
        </p:spPr>
      </p:pic>
      <p:sp>
        <p:nvSpPr>
          <p:cNvPr id="19" name="TextBox 18"/>
          <p:cNvSpPr txBox="1"/>
          <p:nvPr/>
        </p:nvSpPr>
        <p:spPr>
          <a:xfrm>
            <a:off x="762000" y="5638800"/>
            <a:ext cx="1377751" cy="369332"/>
          </a:xfrm>
          <a:prstGeom prst="rect">
            <a:avLst/>
          </a:prstGeom>
          <a:noFill/>
        </p:spPr>
        <p:txBody>
          <a:bodyPr wrap="none" rtlCol="0">
            <a:spAutoFit/>
          </a:bodyPr>
          <a:lstStyle/>
          <a:p>
            <a:r>
              <a:rPr lang="en-US" dirty="0" smtClean="0"/>
              <a:t>Left-</a:t>
            </a:r>
            <a:r>
              <a:rPr lang="en-US" dirty="0" err="1" smtClean="0"/>
              <a:t>Arc</a:t>
            </a:r>
            <a:r>
              <a:rPr lang="en-US" baseline="-25000" dirty="0" err="1" smtClean="0"/>
              <a:t>nmod</a:t>
            </a:r>
            <a:endParaRPr lang="en-US" dirty="0"/>
          </a:p>
        </p:txBody>
      </p:sp>
      <p:grpSp>
        <p:nvGrpSpPr>
          <p:cNvPr id="21" name="Group 20"/>
          <p:cNvGrpSpPr/>
          <p:nvPr/>
        </p:nvGrpSpPr>
        <p:grpSpPr>
          <a:xfrm>
            <a:off x="4800600" y="152400"/>
            <a:ext cx="4267200" cy="1143000"/>
            <a:chOff x="609600" y="1752600"/>
            <a:chExt cx="4267200" cy="1143000"/>
          </a:xfrm>
        </p:grpSpPr>
        <p:sp>
          <p:nvSpPr>
            <p:cNvPr id="22" name="Rectangle 21"/>
            <p:cNvSpPr/>
            <p:nvPr/>
          </p:nvSpPr>
          <p:spPr>
            <a:xfrm>
              <a:off x="685800" y="1752600"/>
              <a:ext cx="4114800" cy="1143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 name="Group 22"/>
            <p:cNvGrpSpPr/>
            <p:nvPr/>
          </p:nvGrpSpPr>
          <p:grpSpPr>
            <a:xfrm>
              <a:off x="609600" y="1752600"/>
              <a:ext cx="4267200" cy="1129266"/>
              <a:chOff x="609600" y="1752600"/>
              <a:chExt cx="4267200" cy="1129266"/>
            </a:xfrm>
          </p:grpSpPr>
          <p:sp>
            <p:nvSpPr>
              <p:cNvPr id="24" name="TextBox 23"/>
              <p:cNvSpPr txBox="1"/>
              <p:nvPr/>
            </p:nvSpPr>
            <p:spPr>
              <a:xfrm>
                <a:off x="609600" y="1905000"/>
                <a:ext cx="3124200" cy="400110"/>
              </a:xfrm>
              <a:prstGeom prst="rect">
                <a:avLst/>
              </a:prstGeom>
              <a:noFill/>
            </p:spPr>
            <p:txBody>
              <a:bodyPr wrap="square" rtlCol="0">
                <a:spAutoFit/>
              </a:bodyPr>
              <a:lstStyle/>
              <a:p>
                <a:r>
                  <a:rPr lang="en-US" sz="1000" u="sng" noProof="1" smtClean="0"/>
                  <a:t>S</a:t>
                </a:r>
                <a:r>
                  <a:rPr lang="en-US" sz="1000" u="sng" baseline="30000" noProof="1" smtClean="0"/>
                  <a:t>t-1</a:t>
                </a:r>
                <a:r>
                  <a:rPr lang="en-US" sz="1000" u="sng" noProof="1" smtClean="0"/>
                  <a:t>:[…]     Q</a:t>
                </a:r>
                <a:r>
                  <a:rPr lang="en-US" sz="1000" u="sng" baseline="30000" noProof="1" smtClean="0"/>
                  <a:t>t-1</a:t>
                </a:r>
                <a:r>
                  <a:rPr lang="en-US" sz="1000" u="sng" noProof="1" smtClean="0"/>
                  <a:t>:[</a:t>
                </a:r>
                <a:r>
                  <a:rPr lang="en-US" sz="1000" u="sng" noProof="1" smtClean="0">
                    <a:solidFill>
                      <a:srgbClr val="FF0000"/>
                    </a:solidFill>
                  </a:rPr>
                  <a:t>w</a:t>
                </a:r>
                <a:r>
                  <a:rPr lang="en-US" sz="1000" u="sng" baseline="30000" noProof="1" smtClean="0">
                    <a:solidFill>
                      <a:srgbClr val="FF0000"/>
                    </a:solidFill>
                  </a:rPr>
                  <a:t>i</a:t>
                </a:r>
                <a:r>
                  <a:rPr lang="en-US" sz="1000" u="sng" noProof="1" smtClean="0"/>
                  <a:t>,…]</a:t>
                </a:r>
              </a:p>
              <a:p>
                <a:r>
                  <a:rPr lang="en-US" sz="1000" noProof="1" smtClean="0"/>
                  <a:t>S</a:t>
                </a:r>
                <a:r>
                  <a:rPr lang="en-US" sz="1000" baseline="30000" noProof="1" smtClean="0"/>
                  <a:t>t</a:t>
                </a:r>
                <a:r>
                  <a:rPr lang="en-US" sz="1000" noProof="1" smtClean="0"/>
                  <a:t>:  […,</a:t>
                </a:r>
                <a:r>
                  <a:rPr lang="en-US" sz="1000" noProof="1" smtClean="0">
                    <a:solidFill>
                      <a:srgbClr val="FF0000"/>
                    </a:solidFill>
                  </a:rPr>
                  <a:t>w</a:t>
                </a:r>
                <a:r>
                  <a:rPr lang="en-US" sz="1000" baseline="30000" noProof="1" smtClean="0">
                    <a:solidFill>
                      <a:srgbClr val="FF0000"/>
                    </a:solidFill>
                  </a:rPr>
                  <a:t>i</a:t>
                </a:r>
                <a:r>
                  <a:rPr lang="en-US" sz="1000" noProof="1" smtClean="0"/>
                  <a:t>] Q</a:t>
                </a:r>
                <a:r>
                  <a:rPr lang="en-US" sz="1000" baseline="30000" noProof="1" smtClean="0"/>
                  <a:t>t</a:t>
                </a:r>
                <a:r>
                  <a:rPr lang="en-US" sz="1000" noProof="1" smtClean="0"/>
                  <a:t>:  […]</a:t>
                </a:r>
                <a:endParaRPr lang="en-US" sz="1000" noProof="1"/>
              </a:p>
            </p:txBody>
          </p:sp>
          <p:sp>
            <p:nvSpPr>
              <p:cNvPr id="25" name="TextBox 24"/>
              <p:cNvSpPr txBox="1"/>
              <p:nvPr/>
            </p:nvSpPr>
            <p:spPr>
              <a:xfrm>
                <a:off x="609600" y="2476884"/>
                <a:ext cx="3810000" cy="400110"/>
              </a:xfrm>
              <a:prstGeom prst="rect">
                <a:avLst/>
              </a:prstGeom>
              <a:noFill/>
            </p:spPr>
            <p:txBody>
              <a:bodyPr wrap="square" rtlCol="0">
                <a:spAutoFit/>
              </a:bodyPr>
              <a:lstStyle/>
              <a:p>
                <a:r>
                  <a:rPr lang="en-US" sz="1000" u="sng" noProof="1" smtClean="0"/>
                  <a:t>S</a:t>
                </a:r>
                <a:r>
                  <a:rPr lang="en-US" sz="1000" u="sng" baseline="30000" noProof="1" smtClean="0"/>
                  <a:t>t-1</a:t>
                </a:r>
                <a:r>
                  <a:rPr lang="en-US" sz="1000" u="sng" noProof="1" smtClean="0"/>
                  <a:t>:[…,</a:t>
                </a:r>
                <a:r>
                  <a:rPr lang="en-US" sz="1000" u="sng" noProof="1" smtClean="0">
                    <a:solidFill>
                      <a:srgbClr val="FF0000"/>
                    </a:solidFill>
                  </a:rPr>
                  <a:t>w</a:t>
                </a:r>
                <a:r>
                  <a:rPr lang="en-US" sz="1000" u="sng" baseline="30000" noProof="1" smtClean="0">
                    <a:solidFill>
                      <a:srgbClr val="FF0000"/>
                    </a:solidFill>
                  </a:rPr>
                  <a:t>i</a:t>
                </a:r>
                <a:r>
                  <a:rPr lang="en-US" sz="1000" u="sng" noProof="1" smtClean="0"/>
                  <a:t>]   Q</a:t>
                </a:r>
                <a:r>
                  <a:rPr lang="en-US" sz="1000" u="sng" baseline="30000" noProof="1" smtClean="0"/>
                  <a:t>t-1</a:t>
                </a:r>
                <a:r>
                  <a:rPr lang="en-US" sz="1000" u="sng" noProof="1" smtClean="0"/>
                  <a:t>:[…]  </a:t>
                </a:r>
                <a:r>
                  <a:rPr lang="en-US" sz="1000" u="sng" noProof="1" smtClean="0">
                    <a:sym typeface="Symbol"/>
                  </a:rPr>
                  <a:t>w</a:t>
                </a:r>
                <a:r>
                  <a:rPr lang="en-US" sz="1000" u="sng" baseline="30000" noProof="1" smtClean="0">
                    <a:sym typeface="Symbol"/>
                  </a:rPr>
                  <a:t>k</a:t>
                </a:r>
                <a:r>
                  <a:rPr lang="en-US" sz="1000" u="sng" noProof="1" smtClean="0">
                    <a:sym typeface="Symbol"/>
                  </a:rPr>
                  <a:t>: w</a:t>
                </a:r>
                <a:r>
                  <a:rPr lang="en-US" sz="1000" u="sng" baseline="30000" noProof="1" smtClean="0">
                    <a:sym typeface="Symbol"/>
                  </a:rPr>
                  <a:t>k</a:t>
                </a:r>
                <a:r>
                  <a:rPr lang="en-US" sz="1000" u="sng" noProof="1" smtClean="0">
                    <a:sym typeface="Symbol"/>
                  </a:rPr>
                  <a:t>w</a:t>
                </a:r>
                <a:r>
                  <a:rPr lang="en-US" sz="1000" u="sng" baseline="30000" noProof="1" smtClean="0">
                    <a:sym typeface="Symbol"/>
                  </a:rPr>
                  <a:t>i</a:t>
                </a:r>
                <a:endParaRPr lang="en-US" sz="1000" u="sng" noProof="1" smtClean="0"/>
              </a:p>
              <a:p>
                <a:r>
                  <a:rPr lang="en-US" sz="1000" noProof="1" smtClean="0"/>
                  <a:t>S</a:t>
                </a:r>
                <a:r>
                  <a:rPr lang="en-US" sz="1000" baseline="30000" noProof="1" smtClean="0"/>
                  <a:t>t</a:t>
                </a:r>
                <a:r>
                  <a:rPr lang="en-US" sz="1000" noProof="1" smtClean="0"/>
                  <a:t>:  […]      Q</a:t>
                </a:r>
                <a:r>
                  <a:rPr lang="en-US" sz="1000" baseline="30000" noProof="1" smtClean="0"/>
                  <a:t>t</a:t>
                </a:r>
                <a:r>
                  <a:rPr lang="en-US" sz="1000" noProof="1" smtClean="0"/>
                  <a:t>:  […]</a:t>
                </a:r>
                <a:endParaRPr lang="en-US" sz="1000" noProof="1"/>
              </a:p>
            </p:txBody>
          </p:sp>
          <p:grpSp>
            <p:nvGrpSpPr>
              <p:cNvPr id="26" name="Group 25"/>
              <p:cNvGrpSpPr/>
              <p:nvPr/>
            </p:nvGrpSpPr>
            <p:grpSpPr>
              <a:xfrm>
                <a:off x="1905000" y="1905000"/>
                <a:ext cx="2362200" cy="400110"/>
                <a:chOff x="609600" y="3124200"/>
                <a:chExt cx="3810000" cy="400110"/>
              </a:xfrm>
            </p:grpSpPr>
            <p:sp>
              <p:nvSpPr>
                <p:cNvPr id="34" name="TextBox 33"/>
                <p:cNvSpPr txBox="1"/>
                <p:nvPr/>
              </p:nvSpPr>
              <p:spPr>
                <a:xfrm>
                  <a:off x="609600" y="3124200"/>
                  <a:ext cx="3810000" cy="400110"/>
                </a:xfrm>
                <a:prstGeom prst="rect">
                  <a:avLst/>
                </a:prstGeom>
                <a:noFill/>
              </p:spPr>
              <p:txBody>
                <a:bodyPr wrap="square" rtlCol="0">
                  <a:spAutoFit/>
                </a:bodyPr>
                <a:lstStyle/>
                <a:p>
                  <a:r>
                    <a:rPr lang="en-US" sz="1000" u="sng" noProof="1" smtClean="0"/>
                    <a:t>S</a:t>
                  </a:r>
                  <a:r>
                    <a:rPr lang="en-US" sz="1000" u="sng" baseline="30000" noProof="1" smtClean="0"/>
                    <a:t>t-1</a:t>
                  </a:r>
                  <a:r>
                    <a:rPr lang="en-US" sz="1000" u="sng" noProof="1" smtClean="0"/>
                    <a:t>:[…,</a:t>
                  </a:r>
                  <a:r>
                    <a:rPr lang="en-US" sz="1000" u="sng" noProof="1" smtClean="0">
                      <a:solidFill>
                        <a:srgbClr val="FF0000"/>
                      </a:solidFill>
                    </a:rPr>
                    <a:t>w</a:t>
                  </a:r>
                  <a:r>
                    <a:rPr lang="en-US" sz="1000" u="sng" baseline="30000" noProof="1" smtClean="0">
                      <a:solidFill>
                        <a:srgbClr val="FF0000"/>
                      </a:solidFill>
                    </a:rPr>
                    <a:t>i</a:t>
                  </a:r>
                  <a:r>
                    <a:rPr lang="en-US" sz="1000" u="sng" noProof="1" smtClean="0"/>
                    <a:t>]   Q</a:t>
                  </a:r>
                  <a:r>
                    <a:rPr lang="en-US" sz="1000" u="sng" baseline="30000" noProof="1" smtClean="0"/>
                    <a:t>t-1</a:t>
                  </a:r>
                  <a:r>
                    <a:rPr lang="en-US" sz="1000" u="sng" noProof="1" smtClean="0"/>
                    <a:t>:[</a:t>
                  </a:r>
                  <a:r>
                    <a:rPr lang="en-US" sz="1000" u="sng" noProof="1" smtClean="0">
                      <a:solidFill>
                        <a:srgbClr val="FF0000"/>
                      </a:solidFill>
                    </a:rPr>
                    <a:t>w</a:t>
                  </a:r>
                  <a:r>
                    <a:rPr lang="en-US" sz="1000" u="sng" baseline="30000" noProof="1" smtClean="0">
                      <a:solidFill>
                        <a:srgbClr val="FF0000"/>
                      </a:solidFill>
                    </a:rPr>
                    <a:t>j</a:t>
                  </a:r>
                  <a:r>
                    <a:rPr lang="en-US" sz="1000" u="sng" noProof="1" smtClean="0"/>
                    <a:t>,…]  </a:t>
                  </a:r>
                  <a:r>
                    <a:rPr lang="en-US" sz="1000" u="sng" noProof="1" smtClean="0">
                      <a:sym typeface="Symbol"/>
                    </a:rPr>
                    <a:t>w</a:t>
                  </a:r>
                  <a:r>
                    <a:rPr lang="en-US" sz="1000" u="sng" baseline="30000" noProof="1" smtClean="0">
                      <a:sym typeface="Symbol"/>
                    </a:rPr>
                    <a:t>k</a:t>
                  </a:r>
                  <a:r>
                    <a:rPr lang="en-US" sz="1000" u="sng" noProof="1" smtClean="0">
                      <a:sym typeface="Symbol"/>
                    </a:rPr>
                    <a:t>: w</a:t>
                  </a:r>
                  <a:r>
                    <a:rPr lang="en-US" sz="1000" u="sng" baseline="30000" noProof="1" smtClean="0">
                      <a:sym typeface="Symbol"/>
                    </a:rPr>
                    <a:t>k</a:t>
                  </a:r>
                  <a:r>
                    <a:rPr lang="en-US" sz="1000" u="sng" noProof="1" smtClean="0">
                      <a:sym typeface="Symbol"/>
                    </a:rPr>
                    <a:t></a:t>
                  </a:r>
                  <a:r>
                    <a:rPr lang="en-US" sz="1000" u="sng" noProof="1" smtClean="0">
                      <a:solidFill>
                        <a:srgbClr val="000000"/>
                      </a:solidFill>
                      <a:sym typeface="Symbol"/>
                    </a:rPr>
                    <a:t>w</a:t>
                  </a:r>
                  <a:r>
                    <a:rPr lang="en-US" sz="1000" u="sng" baseline="30000" noProof="1" smtClean="0">
                      <a:solidFill>
                        <a:srgbClr val="000000"/>
                      </a:solidFill>
                      <a:sym typeface="Symbol"/>
                    </a:rPr>
                    <a:t>i</a:t>
                  </a:r>
                  <a:endParaRPr lang="en-US" sz="1000" u="sng" noProof="1" smtClean="0">
                    <a:solidFill>
                      <a:srgbClr val="000000"/>
                    </a:solidFill>
                  </a:endParaRPr>
                </a:p>
                <a:p>
                  <a:r>
                    <a:rPr lang="en-US" sz="1000" noProof="1" smtClean="0"/>
                    <a:t>S</a:t>
                  </a:r>
                  <a:r>
                    <a:rPr lang="en-US" sz="1000" baseline="30000" noProof="1" smtClean="0"/>
                    <a:t>t</a:t>
                  </a:r>
                  <a:r>
                    <a:rPr lang="en-US" sz="1000" noProof="1" smtClean="0"/>
                    <a:t>:  […]      Q</a:t>
                  </a:r>
                  <a:r>
                    <a:rPr lang="en-US" sz="1000" baseline="30000" noProof="1" smtClean="0"/>
                    <a:t>t</a:t>
                  </a:r>
                  <a:r>
                    <a:rPr lang="en-US" sz="1000" noProof="1" smtClean="0"/>
                    <a:t>:  [</a:t>
                  </a:r>
                  <a:r>
                    <a:rPr lang="en-US" sz="1000" noProof="1" smtClean="0">
                      <a:solidFill>
                        <a:srgbClr val="FF0000"/>
                      </a:solidFill>
                    </a:rPr>
                    <a:t>w</a:t>
                  </a:r>
                  <a:r>
                    <a:rPr lang="en-US" sz="1000" baseline="30000" noProof="1" smtClean="0">
                      <a:solidFill>
                        <a:srgbClr val="FF0000"/>
                      </a:solidFill>
                    </a:rPr>
                    <a:t>j</a:t>
                  </a:r>
                  <a:r>
                    <a:rPr lang="en-US" sz="1000" noProof="1" smtClean="0"/>
                    <a:t>,…]     </a:t>
                  </a:r>
                  <a:r>
                    <a:rPr lang="en-US" sz="1000" noProof="1" smtClean="0">
                      <a:solidFill>
                        <a:srgbClr val="FF0000"/>
                      </a:solidFill>
                      <a:sym typeface="Symbol"/>
                    </a:rPr>
                    <a:t>w</a:t>
                  </a:r>
                  <a:r>
                    <a:rPr lang="en-US" sz="1000" baseline="30000" noProof="1" smtClean="0">
                      <a:solidFill>
                        <a:srgbClr val="FF0000"/>
                      </a:solidFill>
                      <a:sym typeface="Symbol"/>
                    </a:rPr>
                    <a:t>i</a:t>
                  </a:r>
                  <a:r>
                    <a:rPr lang="en-US" sz="1000" noProof="1" smtClean="0">
                      <a:solidFill>
                        <a:srgbClr val="FF0000"/>
                      </a:solidFill>
                      <a:sym typeface="Symbol"/>
                    </a:rPr>
                    <a:t>w</a:t>
                  </a:r>
                  <a:r>
                    <a:rPr lang="en-US" sz="1000" baseline="30000" noProof="1" smtClean="0">
                      <a:solidFill>
                        <a:srgbClr val="FF0000"/>
                      </a:solidFill>
                      <a:sym typeface="Symbol"/>
                    </a:rPr>
                    <a:t>j</a:t>
                  </a:r>
                  <a:endParaRPr lang="en-US" sz="1000" noProof="1">
                    <a:solidFill>
                      <a:srgbClr val="FF0000"/>
                    </a:solidFill>
                  </a:endParaRPr>
                </a:p>
              </p:txBody>
            </p:sp>
            <p:sp>
              <p:nvSpPr>
                <p:cNvPr id="35" name="Rectangle 34"/>
                <p:cNvSpPr/>
                <p:nvPr/>
              </p:nvSpPr>
              <p:spPr>
                <a:xfrm>
                  <a:off x="3199435" y="3297617"/>
                  <a:ext cx="194181" cy="194925"/>
                </a:xfrm>
                <a:prstGeom prst="rect">
                  <a:avLst/>
                </a:prstGeom>
              </p:spPr>
              <p:txBody>
                <a:bodyPr wrap="square">
                  <a:spAutoFit/>
                </a:bodyPr>
                <a:lstStyle/>
                <a:p>
                  <a:r>
                    <a:rPr lang="en-US" sz="1000" baseline="30000" noProof="1" smtClean="0">
                      <a:solidFill>
                        <a:srgbClr val="FF0000"/>
                      </a:solidFill>
                      <a:sym typeface="Symbol"/>
                    </a:rPr>
                    <a:t>r</a:t>
                  </a:r>
                  <a:endParaRPr lang="en-US" sz="1000" noProof="1"/>
                </a:p>
              </p:txBody>
            </p:sp>
          </p:grpSp>
          <p:grpSp>
            <p:nvGrpSpPr>
              <p:cNvPr id="27" name="Group 26"/>
              <p:cNvGrpSpPr/>
              <p:nvPr/>
            </p:nvGrpSpPr>
            <p:grpSpPr>
              <a:xfrm>
                <a:off x="2503216" y="2481756"/>
                <a:ext cx="2373584" cy="400110"/>
                <a:chOff x="2438400" y="3048000"/>
                <a:chExt cx="4267200" cy="400110"/>
              </a:xfrm>
            </p:grpSpPr>
            <p:sp>
              <p:nvSpPr>
                <p:cNvPr id="32" name="TextBox 31"/>
                <p:cNvSpPr txBox="1"/>
                <p:nvPr/>
              </p:nvSpPr>
              <p:spPr>
                <a:xfrm>
                  <a:off x="2438400" y="3048000"/>
                  <a:ext cx="4267200" cy="400110"/>
                </a:xfrm>
                <a:prstGeom prst="rect">
                  <a:avLst/>
                </a:prstGeom>
                <a:noFill/>
              </p:spPr>
              <p:txBody>
                <a:bodyPr wrap="square" rtlCol="0">
                  <a:spAutoFit/>
                </a:bodyPr>
                <a:lstStyle/>
                <a:p>
                  <a:r>
                    <a:rPr lang="en-US" sz="1000" u="sng" noProof="1" smtClean="0"/>
                    <a:t>S</a:t>
                  </a:r>
                  <a:r>
                    <a:rPr lang="en-US" sz="1000" u="sng" baseline="30000" noProof="1" smtClean="0"/>
                    <a:t>t-1</a:t>
                  </a:r>
                  <a:r>
                    <a:rPr lang="en-US" sz="1000" u="sng" noProof="1" smtClean="0"/>
                    <a:t>:[…,</a:t>
                  </a:r>
                  <a:r>
                    <a:rPr lang="en-US" sz="1000" u="sng" noProof="1" smtClean="0">
                      <a:solidFill>
                        <a:srgbClr val="FF0000"/>
                      </a:solidFill>
                    </a:rPr>
                    <a:t>w</a:t>
                  </a:r>
                  <a:r>
                    <a:rPr lang="en-US" sz="1000" u="sng" baseline="30000" noProof="1" smtClean="0">
                      <a:solidFill>
                        <a:srgbClr val="FF0000"/>
                      </a:solidFill>
                    </a:rPr>
                    <a:t>i</a:t>
                  </a:r>
                  <a:r>
                    <a:rPr lang="en-US" sz="1000" u="sng" noProof="1" smtClean="0"/>
                    <a:t>]       Q</a:t>
                  </a:r>
                  <a:r>
                    <a:rPr lang="en-US" sz="1000" u="sng" baseline="30000" noProof="1" smtClean="0"/>
                    <a:t>t-1</a:t>
                  </a:r>
                  <a:r>
                    <a:rPr lang="en-US" sz="1000" u="sng" noProof="1" smtClean="0"/>
                    <a:t>:[</a:t>
                  </a:r>
                  <a:r>
                    <a:rPr lang="en-US" sz="1000" u="sng" noProof="1" smtClean="0">
                      <a:solidFill>
                        <a:srgbClr val="FF0000"/>
                      </a:solidFill>
                    </a:rPr>
                    <a:t>w</a:t>
                  </a:r>
                  <a:r>
                    <a:rPr lang="en-US" sz="1000" u="sng" baseline="30000" noProof="1" smtClean="0">
                      <a:solidFill>
                        <a:srgbClr val="FF0000"/>
                      </a:solidFill>
                    </a:rPr>
                    <a:t>j</a:t>
                  </a:r>
                  <a:r>
                    <a:rPr lang="en-US" sz="1000" u="sng" noProof="1" smtClean="0"/>
                    <a:t>,…]  </a:t>
                  </a:r>
                  <a:r>
                    <a:rPr lang="en-US" sz="1000" u="sng" noProof="1" smtClean="0">
                      <a:sym typeface="Symbol"/>
                    </a:rPr>
                    <a:t>w</a:t>
                  </a:r>
                  <a:r>
                    <a:rPr lang="en-US" sz="1000" u="sng" baseline="30000" noProof="1" smtClean="0">
                      <a:sym typeface="Symbol"/>
                    </a:rPr>
                    <a:t>k</a:t>
                  </a:r>
                  <a:r>
                    <a:rPr lang="en-US" sz="1000" u="sng" noProof="1" smtClean="0">
                      <a:sym typeface="Symbol"/>
                    </a:rPr>
                    <a:t>: w</a:t>
                  </a:r>
                  <a:r>
                    <a:rPr lang="en-US" sz="1000" u="sng" baseline="30000" noProof="1" smtClean="0">
                      <a:sym typeface="Symbol"/>
                    </a:rPr>
                    <a:t>k</a:t>
                  </a:r>
                  <a:r>
                    <a:rPr lang="en-US" sz="1000" u="sng" noProof="1" smtClean="0">
                      <a:sym typeface="Symbol"/>
                    </a:rPr>
                    <a:t></a:t>
                  </a:r>
                  <a:r>
                    <a:rPr lang="en-US" sz="1000" u="sng" noProof="1" smtClean="0">
                      <a:solidFill>
                        <a:srgbClr val="000000"/>
                      </a:solidFill>
                      <a:sym typeface="Symbol"/>
                    </a:rPr>
                    <a:t>w</a:t>
                  </a:r>
                  <a:r>
                    <a:rPr lang="en-US" sz="1000" u="sng" baseline="30000" noProof="1" smtClean="0">
                      <a:solidFill>
                        <a:srgbClr val="000000"/>
                      </a:solidFill>
                      <a:sym typeface="Symbol"/>
                    </a:rPr>
                    <a:t>j</a:t>
                  </a:r>
                  <a:endParaRPr lang="en-US" sz="1000" u="sng" noProof="1" smtClean="0">
                    <a:solidFill>
                      <a:srgbClr val="000000"/>
                    </a:solidFill>
                  </a:endParaRPr>
                </a:p>
                <a:p>
                  <a:r>
                    <a:rPr lang="en-US" sz="1000" noProof="1" smtClean="0"/>
                    <a:t>S</a:t>
                  </a:r>
                  <a:r>
                    <a:rPr lang="en-US" sz="1000" baseline="30000" noProof="1" smtClean="0"/>
                    <a:t>t</a:t>
                  </a:r>
                  <a:r>
                    <a:rPr lang="en-US" sz="1000" noProof="1" smtClean="0"/>
                    <a:t>:  […,</a:t>
                  </a:r>
                  <a:r>
                    <a:rPr lang="en-US" sz="1000" noProof="1" smtClean="0">
                      <a:solidFill>
                        <a:srgbClr val="FF0000"/>
                      </a:solidFill>
                    </a:rPr>
                    <a:t>w</a:t>
                  </a:r>
                  <a:r>
                    <a:rPr lang="en-US" sz="1000" baseline="30000" noProof="1" smtClean="0">
                      <a:solidFill>
                        <a:srgbClr val="FF0000"/>
                      </a:solidFill>
                    </a:rPr>
                    <a:t>i</a:t>
                  </a:r>
                  <a:r>
                    <a:rPr lang="en-US" sz="1000" noProof="1" smtClean="0"/>
                    <a:t>,</a:t>
                  </a:r>
                  <a:r>
                    <a:rPr lang="en-US" sz="1000" noProof="1" smtClean="0">
                      <a:solidFill>
                        <a:srgbClr val="FF0000"/>
                      </a:solidFill>
                    </a:rPr>
                    <a:t>w</a:t>
                  </a:r>
                  <a:r>
                    <a:rPr lang="en-US" sz="1000" baseline="30000" noProof="1" smtClean="0">
                      <a:solidFill>
                        <a:srgbClr val="FF0000"/>
                      </a:solidFill>
                    </a:rPr>
                    <a:t>j</a:t>
                  </a:r>
                  <a:r>
                    <a:rPr lang="en-US" sz="1000" noProof="1" smtClean="0"/>
                    <a:t>,]  Q</a:t>
                  </a:r>
                  <a:r>
                    <a:rPr lang="en-US" sz="1000" baseline="30000" noProof="1" smtClean="0"/>
                    <a:t>t</a:t>
                  </a:r>
                  <a:r>
                    <a:rPr lang="en-US" sz="1000" noProof="1" smtClean="0"/>
                    <a:t>:  […]       </a:t>
                  </a:r>
                  <a:r>
                    <a:rPr lang="en-US" sz="1000" noProof="1" smtClean="0">
                      <a:solidFill>
                        <a:srgbClr val="FF0000"/>
                      </a:solidFill>
                      <a:sym typeface="Symbol"/>
                    </a:rPr>
                    <a:t>w</a:t>
                  </a:r>
                  <a:r>
                    <a:rPr lang="en-US" sz="1000" baseline="30000" noProof="1" smtClean="0">
                      <a:solidFill>
                        <a:srgbClr val="FF0000"/>
                      </a:solidFill>
                      <a:sym typeface="Symbol"/>
                    </a:rPr>
                    <a:t>i</a:t>
                  </a:r>
                  <a:r>
                    <a:rPr lang="en-US" sz="1000" noProof="1" smtClean="0">
                      <a:solidFill>
                        <a:srgbClr val="FF0000"/>
                      </a:solidFill>
                      <a:sym typeface="Symbol"/>
                    </a:rPr>
                    <a:t>w</a:t>
                  </a:r>
                  <a:r>
                    <a:rPr lang="en-US" sz="1000" baseline="30000" noProof="1" smtClean="0">
                      <a:solidFill>
                        <a:srgbClr val="FF0000"/>
                      </a:solidFill>
                      <a:sym typeface="Symbol"/>
                    </a:rPr>
                    <a:t>j</a:t>
                  </a:r>
                  <a:endParaRPr lang="en-US" sz="1000" noProof="1">
                    <a:solidFill>
                      <a:srgbClr val="FF0000"/>
                    </a:solidFill>
                  </a:endParaRPr>
                </a:p>
              </p:txBody>
            </p:sp>
            <p:sp>
              <p:nvSpPr>
                <p:cNvPr id="33" name="Rectangle 32"/>
                <p:cNvSpPr/>
                <p:nvPr/>
              </p:nvSpPr>
              <p:spPr>
                <a:xfrm>
                  <a:off x="5472677" y="3215941"/>
                  <a:ext cx="194183" cy="194925"/>
                </a:xfrm>
                <a:prstGeom prst="rect">
                  <a:avLst/>
                </a:prstGeom>
              </p:spPr>
              <p:txBody>
                <a:bodyPr wrap="square">
                  <a:spAutoFit/>
                </a:bodyPr>
                <a:lstStyle/>
                <a:p>
                  <a:r>
                    <a:rPr lang="en-US" sz="1000" baseline="30000" noProof="1" smtClean="0">
                      <a:solidFill>
                        <a:srgbClr val="FF0000"/>
                      </a:solidFill>
                      <a:sym typeface="Symbol"/>
                    </a:rPr>
                    <a:t>r</a:t>
                  </a:r>
                  <a:endParaRPr lang="en-US" sz="1000" noProof="1"/>
                </a:p>
              </p:txBody>
            </p:sp>
          </p:grpSp>
          <p:sp>
            <p:nvSpPr>
              <p:cNvPr id="28" name="Rectangle 27"/>
              <p:cNvSpPr/>
              <p:nvPr/>
            </p:nvSpPr>
            <p:spPr>
              <a:xfrm>
                <a:off x="685800" y="1752600"/>
                <a:ext cx="455361" cy="246221"/>
              </a:xfrm>
              <a:prstGeom prst="rect">
                <a:avLst/>
              </a:prstGeom>
            </p:spPr>
            <p:txBody>
              <a:bodyPr wrap="none">
                <a:spAutoFit/>
              </a:bodyPr>
              <a:lstStyle/>
              <a:p>
                <a:r>
                  <a:rPr lang="en-US" sz="1000" b="1" dirty="0"/>
                  <a:t>shift</a:t>
                </a:r>
              </a:p>
            </p:txBody>
          </p:sp>
          <p:sp>
            <p:nvSpPr>
              <p:cNvPr id="29" name="Rectangle 28"/>
              <p:cNvSpPr/>
              <p:nvPr/>
            </p:nvSpPr>
            <p:spPr>
              <a:xfrm>
                <a:off x="685800" y="2362200"/>
                <a:ext cx="605204" cy="246221"/>
              </a:xfrm>
              <a:prstGeom prst="rect">
                <a:avLst/>
              </a:prstGeom>
            </p:spPr>
            <p:txBody>
              <a:bodyPr wrap="none">
                <a:spAutoFit/>
              </a:bodyPr>
              <a:lstStyle/>
              <a:p>
                <a:r>
                  <a:rPr lang="en-US" sz="1000" b="1" noProof="1" smtClean="0"/>
                  <a:t>reduce</a:t>
                </a:r>
                <a:endParaRPr lang="en-US" sz="1000" b="1" noProof="1"/>
              </a:p>
            </p:txBody>
          </p:sp>
          <p:sp>
            <p:nvSpPr>
              <p:cNvPr id="30" name="Rectangle 29"/>
              <p:cNvSpPr/>
              <p:nvPr/>
            </p:nvSpPr>
            <p:spPr>
              <a:xfrm>
                <a:off x="1905000" y="1752600"/>
                <a:ext cx="710451" cy="246221"/>
              </a:xfrm>
              <a:prstGeom prst="rect">
                <a:avLst/>
              </a:prstGeom>
            </p:spPr>
            <p:txBody>
              <a:bodyPr wrap="none">
                <a:spAutoFit/>
              </a:bodyPr>
              <a:lstStyle/>
              <a:p>
                <a:r>
                  <a:rPr lang="en-US" sz="1000" b="1" dirty="0"/>
                  <a:t>Left-</a:t>
                </a:r>
                <a:r>
                  <a:rPr lang="en-US" sz="1000" b="1" dirty="0" err="1"/>
                  <a:t>Arc</a:t>
                </a:r>
                <a:r>
                  <a:rPr lang="en-US" sz="1000" b="1" baseline="-25000" dirty="0" err="1"/>
                  <a:t>r</a:t>
                </a:r>
                <a:endParaRPr lang="en-US" sz="1000" b="1" dirty="0"/>
              </a:p>
            </p:txBody>
          </p:sp>
          <p:sp>
            <p:nvSpPr>
              <p:cNvPr id="31" name="Rectangle 30"/>
              <p:cNvSpPr/>
              <p:nvPr/>
            </p:nvSpPr>
            <p:spPr>
              <a:xfrm>
                <a:off x="2514600" y="2362200"/>
                <a:ext cx="802093" cy="246221"/>
              </a:xfrm>
              <a:prstGeom prst="rect">
                <a:avLst/>
              </a:prstGeom>
            </p:spPr>
            <p:txBody>
              <a:bodyPr wrap="none">
                <a:spAutoFit/>
              </a:bodyPr>
              <a:lstStyle/>
              <a:p>
                <a:r>
                  <a:rPr lang="en-US" sz="1000" b="1" noProof="1" smtClean="0"/>
                  <a:t>Right-Arc</a:t>
                </a:r>
                <a:r>
                  <a:rPr lang="en-US" sz="1000" b="1" baseline="-25000" noProof="1" smtClean="0"/>
                  <a:t>r</a:t>
                </a:r>
                <a:endParaRPr lang="en-US" sz="1000" b="1" noProof="1"/>
              </a:p>
            </p:txBody>
          </p:sp>
        </p:grpSp>
      </p:grpSp>
      <p:sp>
        <p:nvSpPr>
          <p:cNvPr id="36"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37"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189273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P spid="15" grpId="0"/>
      <p:bldP spid="17" grpId="0"/>
      <p:bldP spid="1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8775" y="48607"/>
            <a:ext cx="6877050" cy="838200"/>
          </a:xfrm>
        </p:spPr>
        <p:txBody>
          <a:bodyPr/>
          <a:lstStyle/>
          <a:p>
            <a:pPr algn="l"/>
            <a:r>
              <a:rPr lang="en-US" sz="3600" dirty="0" smtClean="0"/>
              <a:t>Example: </a:t>
            </a:r>
            <a:br>
              <a:rPr lang="en-US" sz="3600" dirty="0" smtClean="0"/>
            </a:br>
            <a:r>
              <a:rPr lang="en-US" sz="3600" dirty="0" err="1" smtClean="0"/>
              <a:t>Nivre’s</a:t>
            </a:r>
            <a:r>
              <a:rPr lang="en-US" sz="3600" dirty="0" smtClean="0"/>
              <a:t> Algorithm</a:t>
            </a:r>
            <a:endParaRPr lang="en-US" sz="3600" dirty="0"/>
          </a:p>
        </p:txBody>
      </p:sp>
      <p:sp>
        <p:nvSpPr>
          <p:cNvPr id="4" name="Content Placeholder 3"/>
          <p:cNvSpPr>
            <a:spLocks noGrp="1"/>
          </p:cNvSpPr>
          <p:nvPr>
            <p:ph idx="1"/>
          </p:nvPr>
        </p:nvSpPr>
        <p:spPr>
          <a:xfrm>
            <a:off x="1524000" y="6400800"/>
            <a:ext cx="7367588" cy="228600"/>
          </a:xfrm>
        </p:spPr>
        <p:txBody>
          <a:bodyPr/>
          <a:lstStyle/>
          <a:p>
            <a:endParaRPr lang="en-US" dirty="0"/>
          </a:p>
        </p:txBody>
      </p:sp>
      <p:pic>
        <p:nvPicPr>
          <p:cNvPr id="6" name="Picture 5"/>
          <p:cNvPicPr>
            <a:picLocks noChangeAspect="1"/>
          </p:cNvPicPr>
          <p:nvPr/>
        </p:nvPicPr>
        <p:blipFill>
          <a:blip r:embed="rId2" cstate="print"/>
          <a:stretch>
            <a:fillRect/>
          </a:stretch>
        </p:blipFill>
        <p:spPr>
          <a:xfrm>
            <a:off x="3124200" y="1752600"/>
            <a:ext cx="6019800" cy="1299639"/>
          </a:xfrm>
          <a:prstGeom prst="rect">
            <a:avLst/>
          </a:prstGeom>
        </p:spPr>
      </p:pic>
      <p:sp>
        <p:nvSpPr>
          <p:cNvPr id="7" name="TextBox 6"/>
          <p:cNvSpPr txBox="1"/>
          <p:nvPr/>
        </p:nvSpPr>
        <p:spPr>
          <a:xfrm>
            <a:off x="228600" y="2209800"/>
            <a:ext cx="1309185" cy="369332"/>
          </a:xfrm>
          <a:prstGeom prst="rect">
            <a:avLst/>
          </a:prstGeom>
          <a:noFill/>
        </p:spPr>
        <p:txBody>
          <a:bodyPr wrap="none" rtlCol="0">
            <a:spAutoFit/>
          </a:bodyPr>
          <a:lstStyle/>
          <a:p>
            <a:r>
              <a:rPr lang="en-US" dirty="0" smtClean="0"/>
              <a:t>Right-</a:t>
            </a:r>
            <a:r>
              <a:rPr lang="en-US" dirty="0" err="1" smtClean="0"/>
              <a:t>Arc</a:t>
            </a:r>
            <a:r>
              <a:rPr lang="en-US" baseline="-25000" dirty="0" err="1" smtClean="0"/>
              <a:t>pc</a:t>
            </a:r>
            <a:endParaRPr lang="en-US" dirty="0"/>
          </a:p>
        </p:txBody>
      </p:sp>
      <p:pic>
        <p:nvPicPr>
          <p:cNvPr id="8" name="Picture 7"/>
          <p:cNvPicPr>
            <a:picLocks noChangeAspect="1"/>
          </p:cNvPicPr>
          <p:nvPr/>
        </p:nvPicPr>
        <p:blipFill>
          <a:blip r:embed="rId3" cstate="print"/>
          <a:stretch>
            <a:fillRect/>
          </a:stretch>
        </p:blipFill>
        <p:spPr>
          <a:xfrm>
            <a:off x="3124199" y="3276600"/>
            <a:ext cx="5993099" cy="1220964"/>
          </a:xfrm>
          <a:prstGeom prst="rect">
            <a:avLst/>
          </a:prstGeom>
        </p:spPr>
      </p:pic>
      <p:sp>
        <p:nvSpPr>
          <p:cNvPr id="9" name="TextBox 8"/>
          <p:cNvSpPr txBox="1"/>
          <p:nvPr/>
        </p:nvSpPr>
        <p:spPr>
          <a:xfrm>
            <a:off x="0" y="3810000"/>
            <a:ext cx="890463" cy="369332"/>
          </a:xfrm>
          <a:prstGeom prst="rect">
            <a:avLst/>
          </a:prstGeom>
          <a:noFill/>
        </p:spPr>
        <p:txBody>
          <a:bodyPr wrap="none" rtlCol="0">
            <a:spAutoFit/>
          </a:bodyPr>
          <a:lstStyle/>
          <a:p>
            <a:r>
              <a:rPr lang="en-US" dirty="0" smtClean="0"/>
              <a:t>reduce</a:t>
            </a:r>
            <a:endParaRPr lang="en-US" dirty="0"/>
          </a:p>
        </p:txBody>
      </p:sp>
      <p:pic>
        <p:nvPicPr>
          <p:cNvPr id="10" name="Picture 9"/>
          <p:cNvPicPr>
            <a:picLocks noChangeAspect="1"/>
          </p:cNvPicPr>
          <p:nvPr/>
        </p:nvPicPr>
        <p:blipFill>
          <a:blip r:embed="rId4" cstate="print"/>
          <a:stretch>
            <a:fillRect/>
          </a:stretch>
        </p:blipFill>
        <p:spPr>
          <a:xfrm>
            <a:off x="3124200" y="3316876"/>
            <a:ext cx="6019800" cy="1255124"/>
          </a:xfrm>
          <a:prstGeom prst="rect">
            <a:avLst/>
          </a:prstGeom>
        </p:spPr>
      </p:pic>
      <p:sp>
        <p:nvSpPr>
          <p:cNvPr id="11" name="TextBox 10"/>
          <p:cNvSpPr txBox="1"/>
          <p:nvPr/>
        </p:nvSpPr>
        <p:spPr>
          <a:xfrm>
            <a:off x="838200" y="3810000"/>
            <a:ext cx="890463" cy="369332"/>
          </a:xfrm>
          <a:prstGeom prst="rect">
            <a:avLst/>
          </a:prstGeom>
          <a:noFill/>
        </p:spPr>
        <p:txBody>
          <a:bodyPr wrap="none" rtlCol="0">
            <a:spAutoFit/>
          </a:bodyPr>
          <a:lstStyle/>
          <a:p>
            <a:r>
              <a:rPr lang="en-US" dirty="0" smtClean="0"/>
              <a:t>reduce</a:t>
            </a:r>
            <a:endParaRPr lang="en-US" dirty="0"/>
          </a:p>
        </p:txBody>
      </p:sp>
      <p:pic>
        <p:nvPicPr>
          <p:cNvPr id="12" name="Picture 11"/>
          <p:cNvPicPr>
            <a:picLocks noChangeAspect="1"/>
          </p:cNvPicPr>
          <p:nvPr/>
        </p:nvPicPr>
        <p:blipFill>
          <a:blip r:embed="rId5" cstate="print"/>
          <a:stretch>
            <a:fillRect/>
          </a:stretch>
        </p:blipFill>
        <p:spPr>
          <a:xfrm>
            <a:off x="3124200" y="3322464"/>
            <a:ext cx="6032790" cy="1249536"/>
          </a:xfrm>
          <a:prstGeom prst="rect">
            <a:avLst/>
          </a:prstGeom>
        </p:spPr>
      </p:pic>
      <p:sp>
        <p:nvSpPr>
          <p:cNvPr id="13" name="TextBox 12"/>
          <p:cNvSpPr txBox="1"/>
          <p:nvPr/>
        </p:nvSpPr>
        <p:spPr>
          <a:xfrm>
            <a:off x="1600200" y="3810000"/>
            <a:ext cx="890463" cy="369332"/>
          </a:xfrm>
          <a:prstGeom prst="rect">
            <a:avLst/>
          </a:prstGeom>
          <a:noFill/>
        </p:spPr>
        <p:txBody>
          <a:bodyPr wrap="none" rtlCol="0">
            <a:spAutoFit/>
          </a:bodyPr>
          <a:lstStyle/>
          <a:p>
            <a:r>
              <a:rPr lang="en-US" dirty="0" smtClean="0"/>
              <a:t>reduce</a:t>
            </a:r>
            <a:endParaRPr lang="en-US" dirty="0"/>
          </a:p>
        </p:txBody>
      </p:sp>
      <p:pic>
        <p:nvPicPr>
          <p:cNvPr id="14" name="Picture 13"/>
          <p:cNvPicPr>
            <a:picLocks noChangeAspect="1"/>
          </p:cNvPicPr>
          <p:nvPr/>
        </p:nvPicPr>
        <p:blipFill>
          <a:blip r:embed="rId6" cstate="print"/>
          <a:stretch>
            <a:fillRect/>
          </a:stretch>
        </p:blipFill>
        <p:spPr>
          <a:xfrm>
            <a:off x="3124200" y="3336147"/>
            <a:ext cx="6019800" cy="1235853"/>
          </a:xfrm>
          <a:prstGeom prst="rect">
            <a:avLst/>
          </a:prstGeom>
        </p:spPr>
      </p:pic>
      <p:sp>
        <p:nvSpPr>
          <p:cNvPr id="15" name="TextBox 14"/>
          <p:cNvSpPr txBox="1"/>
          <p:nvPr/>
        </p:nvSpPr>
        <p:spPr>
          <a:xfrm>
            <a:off x="2362200" y="3810000"/>
            <a:ext cx="890463" cy="369332"/>
          </a:xfrm>
          <a:prstGeom prst="rect">
            <a:avLst/>
          </a:prstGeom>
          <a:noFill/>
        </p:spPr>
        <p:txBody>
          <a:bodyPr wrap="none" rtlCol="0">
            <a:spAutoFit/>
          </a:bodyPr>
          <a:lstStyle/>
          <a:p>
            <a:r>
              <a:rPr lang="en-US" dirty="0" smtClean="0"/>
              <a:t>reduce</a:t>
            </a:r>
            <a:endParaRPr lang="en-US" dirty="0"/>
          </a:p>
        </p:txBody>
      </p:sp>
      <p:pic>
        <p:nvPicPr>
          <p:cNvPr id="16" name="Picture 15"/>
          <p:cNvPicPr>
            <a:picLocks noChangeAspect="1"/>
          </p:cNvPicPr>
          <p:nvPr/>
        </p:nvPicPr>
        <p:blipFill>
          <a:blip r:embed="rId7" cstate="print"/>
          <a:stretch>
            <a:fillRect/>
          </a:stretch>
        </p:blipFill>
        <p:spPr>
          <a:xfrm>
            <a:off x="1981199" y="4724400"/>
            <a:ext cx="6569445" cy="1676400"/>
          </a:xfrm>
          <a:prstGeom prst="rect">
            <a:avLst/>
          </a:prstGeom>
        </p:spPr>
      </p:pic>
      <p:sp>
        <p:nvSpPr>
          <p:cNvPr id="17" name="TextBox 16"/>
          <p:cNvSpPr txBox="1"/>
          <p:nvPr/>
        </p:nvSpPr>
        <p:spPr>
          <a:xfrm>
            <a:off x="304800" y="5410200"/>
            <a:ext cx="1232241" cy="369332"/>
          </a:xfrm>
          <a:prstGeom prst="rect">
            <a:avLst/>
          </a:prstGeom>
          <a:noFill/>
        </p:spPr>
        <p:txBody>
          <a:bodyPr wrap="none" rtlCol="0">
            <a:spAutoFit/>
          </a:bodyPr>
          <a:lstStyle/>
          <a:p>
            <a:r>
              <a:rPr lang="en-US" dirty="0" smtClean="0"/>
              <a:t>Right-</a:t>
            </a:r>
            <a:r>
              <a:rPr lang="en-US" dirty="0" err="1" smtClean="0"/>
              <a:t>Arc</a:t>
            </a:r>
            <a:r>
              <a:rPr lang="en-US" baseline="-25000" dirty="0" err="1" smtClean="0"/>
              <a:t>p</a:t>
            </a:r>
            <a:endParaRPr lang="en-US" dirty="0"/>
          </a:p>
        </p:txBody>
      </p:sp>
      <p:grpSp>
        <p:nvGrpSpPr>
          <p:cNvPr id="18" name="Group 17"/>
          <p:cNvGrpSpPr/>
          <p:nvPr/>
        </p:nvGrpSpPr>
        <p:grpSpPr>
          <a:xfrm>
            <a:off x="4800600" y="152400"/>
            <a:ext cx="4267200" cy="1143000"/>
            <a:chOff x="609600" y="1752600"/>
            <a:chExt cx="4267200" cy="1143000"/>
          </a:xfrm>
        </p:grpSpPr>
        <p:sp>
          <p:nvSpPr>
            <p:cNvPr id="19" name="Rectangle 18"/>
            <p:cNvSpPr/>
            <p:nvPr/>
          </p:nvSpPr>
          <p:spPr>
            <a:xfrm>
              <a:off x="685800" y="1752600"/>
              <a:ext cx="4114800" cy="1143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 name="Group 19"/>
            <p:cNvGrpSpPr/>
            <p:nvPr/>
          </p:nvGrpSpPr>
          <p:grpSpPr>
            <a:xfrm>
              <a:off x="609600" y="1752600"/>
              <a:ext cx="4267200" cy="1129266"/>
              <a:chOff x="609600" y="1752600"/>
              <a:chExt cx="4267200" cy="1129266"/>
            </a:xfrm>
          </p:grpSpPr>
          <p:sp>
            <p:nvSpPr>
              <p:cNvPr id="21" name="TextBox 20"/>
              <p:cNvSpPr txBox="1"/>
              <p:nvPr/>
            </p:nvSpPr>
            <p:spPr>
              <a:xfrm>
                <a:off x="609600" y="1905000"/>
                <a:ext cx="3124200" cy="400110"/>
              </a:xfrm>
              <a:prstGeom prst="rect">
                <a:avLst/>
              </a:prstGeom>
              <a:noFill/>
            </p:spPr>
            <p:txBody>
              <a:bodyPr wrap="square" rtlCol="0">
                <a:spAutoFit/>
              </a:bodyPr>
              <a:lstStyle/>
              <a:p>
                <a:r>
                  <a:rPr lang="en-US" sz="1000" u="sng" noProof="1" smtClean="0"/>
                  <a:t>S</a:t>
                </a:r>
                <a:r>
                  <a:rPr lang="en-US" sz="1000" u="sng" baseline="30000" noProof="1" smtClean="0"/>
                  <a:t>t-1</a:t>
                </a:r>
                <a:r>
                  <a:rPr lang="en-US" sz="1000" u="sng" noProof="1" smtClean="0"/>
                  <a:t>:[…]     Q</a:t>
                </a:r>
                <a:r>
                  <a:rPr lang="en-US" sz="1000" u="sng" baseline="30000" noProof="1" smtClean="0"/>
                  <a:t>t-1</a:t>
                </a:r>
                <a:r>
                  <a:rPr lang="en-US" sz="1000" u="sng" noProof="1" smtClean="0"/>
                  <a:t>:[</a:t>
                </a:r>
                <a:r>
                  <a:rPr lang="en-US" sz="1000" u="sng" noProof="1" smtClean="0">
                    <a:solidFill>
                      <a:srgbClr val="FF0000"/>
                    </a:solidFill>
                  </a:rPr>
                  <a:t>w</a:t>
                </a:r>
                <a:r>
                  <a:rPr lang="en-US" sz="1000" u="sng" baseline="30000" noProof="1" smtClean="0">
                    <a:solidFill>
                      <a:srgbClr val="FF0000"/>
                    </a:solidFill>
                  </a:rPr>
                  <a:t>i</a:t>
                </a:r>
                <a:r>
                  <a:rPr lang="en-US" sz="1000" u="sng" noProof="1" smtClean="0"/>
                  <a:t>,…]</a:t>
                </a:r>
              </a:p>
              <a:p>
                <a:r>
                  <a:rPr lang="en-US" sz="1000" noProof="1" smtClean="0"/>
                  <a:t>S</a:t>
                </a:r>
                <a:r>
                  <a:rPr lang="en-US" sz="1000" baseline="30000" noProof="1" smtClean="0"/>
                  <a:t>t</a:t>
                </a:r>
                <a:r>
                  <a:rPr lang="en-US" sz="1000" noProof="1" smtClean="0"/>
                  <a:t>:  […,</a:t>
                </a:r>
                <a:r>
                  <a:rPr lang="en-US" sz="1000" noProof="1" smtClean="0">
                    <a:solidFill>
                      <a:srgbClr val="FF0000"/>
                    </a:solidFill>
                  </a:rPr>
                  <a:t>w</a:t>
                </a:r>
                <a:r>
                  <a:rPr lang="en-US" sz="1000" baseline="30000" noProof="1" smtClean="0">
                    <a:solidFill>
                      <a:srgbClr val="FF0000"/>
                    </a:solidFill>
                  </a:rPr>
                  <a:t>i</a:t>
                </a:r>
                <a:r>
                  <a:rPr lang="en-US" sz="1000" noProof="1" smtClean="0"/>
                  <a:t>] Q</a:t>
                </a:r>
                <a:r>
                  <a:rPr lang="en-US" sz="1000" baseline="30000" noProof="1" smtClean="0"/>
                  <a:t>t</a:t>
                </a:r>
                <a:r>
                  <a:rPr lang="en-US" sz="1000" noProof="1" smtClean="0"/>
                  <a:t>:  […]</a:t>
                </a:r>
                <a:endParaRPr lang="en-US" sz="1000" noProof="1"/>
              </a:p>
            </p:txBody>
          </p:sp>
          <p:sp>
            <p:nvSpPr>
              <p:cNvPr id="22" name="TextBox 21"/>
              <p:cNvSpPr txBox="1"/>
              <p:nvPr/>
            </p:nvSpPr>
            <p:spPr>
              <a:xfrm>
                <a:off x="609600" y="2476884"/>
                <a:ext cx="3810000" cy="400110"/>
              </a:xfrm>
              <a:prstGeom prst="rect">
                <a:avLst/>
              </a:prstGeom>
              <a:noFill/>
            </p:spPr>
            <p:txBody>
              <a:bodyPr wrap="square" rtlCol="0">
                <a:spAutoFit/>
              </a:bodyPr>
              <a:lstStyle/>
              <a:p>
                <a:r>
                  <a:rPr lang="en-US" sz="1000" u="sng" noProof="1" smtClean="0"/>
                  <a:t>S</a:t>
                </a:r>
                <a:r>
                  <a:rPr lang="en-US" sz="1000" u="sng" baseline="30000" noProof="1" smtClean="0"/>
                  <a:t>t-1</a:t>
                </a:r>
                <a:r>
                  <a:rPr lang="en-US" sz="1000" u="sng" noProof="1" smtClean="0"/>
                  <a:t>:[…,</a:t>
                </a:r>
                <a:r>
                  <a:rPr lang="en-US" sz="1000" u="sng" noProof="1" smtClean="0">
                    <a:solidFill>
                      <a:srgbClr val="FF0000"/>
                    </a:solidFill>
                  </a:rPr>
                  <a:t>w</a:t>
                </a:r>
                <a:r>
                  <a:rPr lang="en-US" sz="1000" u="sng" baseline="30000" noProof="1" smtClean="0">
                    <a:solidFill>
                      <a:srgbClr val="FF0000"/>
                    </a:solidFill>
                  </a:rPr>
                  <a:t>i</a:t>
                </a:r>
                <a:r>
                  <a:rPr lang="en-US" sz="1000" u="sng" noProof="1" smtClean="0"/>
                  <a:t>]   Q</a:t>
                </a:r>
                <a:r>
                  <a:rPr lang="en-US" sz="1000" u="sng" baseline="30000" noProof="1" smtClean="0"/>
                  <a:t>t-1</a:t>
                </a:r>
                <a:r>
                  <a:rPr lang="en-US" sz="1000" u="sng" noProof="1" smtClean="0"/>
                  <a:t>:[…]  </a:t>
                </a:r>
                <a:r>
                  <a:rPr lang="en-US" sz="1000" u="sng" noProof="1" smtClean="0">
                    <a:sym typeface="Symbol"/>
                  </a:rPr>
                  <a:t>w</a:t>
                </a:r>
                <a:r>
                  <a:rPr lang="en-US" sz="1000" u="sng" baseline="30000" noProof="1" smtClean="0">
                    <a:sym typeface="Symbol"/>
                  </a:rPr>
                  <a:t>k</a:t>
                </a:r>
                <a:r>
                  <a:rPr lang="en-US" sz="1000" u="sng" noProof="1" smtClean="0">
                    <a:sym typeface="Symbol"/>
                  </a:rPr>
                  <a:t>: w</a:t>
                </a:r>
                <a:r>
                  <a:rPr lang="en-US" sz="1000" u="sng" baseline="30000" noProof="1" smtClean="0">
                    <a:sym typeface="Symbol"/>
                  </a:rPr>
                  <a:t>k</a:t>
                </a:r>
                <a:r>
                  <a:rPr lang="en-US" sz="1000" u="sng" noProof="1" smtClean="0">
                    <a:sym typeface="Symbol"/>
                  </a:rPr>
                  <a:t>w</a:t>
                </a:r>
                <a:r>
                  <a:rPr lang="en-US" sz="1000" u="sng" baseline="30000" noProof="1" smtClean="0">
                    <a:sym typeface="Symbol"/>
                  </a:rPr>
                  <a:t>i</a:t>
                </a:r>
                <a:endParaRPr lang="en-US" sz="1000" u="sng" noProof="1" smtClean="0"/>
              </a:p>
              <a:p>
                <a:r>
                  <a:rPr lang="en-US" sz="1000" noProof="1" smtClean="0"/>
                  <a:t>S</a:t>
                </a:r>
                <a:r>
                  <a:rPr lang="en-US" sz="1000" baseline="30000" noProof="1" smtClean="0"/>
                  <a:t>t</a:t>
                </a:r>
                <a:r>
                  <a:rPr lang="en-US" sz="1000" noProof="1" smtClean="0"/>
                  <a:t>:  […]      Q</a:t>
                </a:r>
                <a:r>
                  <a:rPr lang="en-US" sz="1000" baseline="30000" noProof="1" smtClean="0"/>
                  <a:t>t</a:t>
                </a:r>
                <a:r>
                  <a:rPr lang="en-US" sz="1000" noProof="1" smtClean="0"/>
                  <a:t>:  […]</a:t>
                </a:r>
                <a:endParaRPr lang="en-US" sz="1000" noProof="1"/>
              </a:p>
            </p:txBody>
          </p:sp>
          <p:grpSp>
            <p:nvGrpSpPr>
              <p:cNvPr id="23" name="Group 22"/>
              <p:cNvGrpSpPr/>
              <p:nvPr/>
            </p:nvGrpSpPr>
            <p:grpSpPr>
              <a:xfrm>
                <a:off x="1905000" y="1905000"/>
                <a:ext cx="2362200" cy="400110"/>
                <a:chOff x="609600" y="3124200"/>
                <a:chExt cx="3810000" cy="400110"/>
              </a:xfrm>
            </p:grpSpPr>
            <p:sp>
              <p:nvSpPr>
                <p:cNvPr id="31" name="TextBox 30"/>
                <p:cNvSpPr txBox="1"/>
                <p:nvPr/>
              </p:nvSpPr>
              <p:spPr>
                <a:xfrm>
                  <a:off x="609600" y="3124200"/>
                  <a:ext cx="3810000" cy="400110"/>
                </a:xfrm>
                <a:prstGeom prst="rect">
                  <a:avLst/>
                </a:prstGeom>
                <a:noFill/>
              </p:spPr>
              <p:txBody>
                <a:bodyPr wrap="square" rtlCol="0">
                  <a:spAutoFit/>
                </a:bodyPr>
                <a:lstStyle/>
                <a:p>
                  <a:r>
                    <a:rPr lang="en-US" sz="1000" u="sng" noProof="1" smtClean="0"/>
                    <a:t>S</a:t>
                  </a:r>
                  <a:r>
                    <a:rPr lang="en-US" sz="1000" u="sng" baseline="30000" noProof="1" smtClean="0"/>
                    <a:t>t-1</a:t>
                  </a:r>
                  <a:r>
                    <a:rPr lang="en-US" sz="1000" u="sng" noProof="1" smtClean="0"/>
                    <a:t>:[…,</a:t>
                  </a:r>
                  <a:r>
                    <a:rPr lang="en-US" sz="1000" u="sng" noProof="1" smtClean="0">
                      <a:solidFill>
                        <a:srgbClr val="FF0000"/>
                      </a:solidFill>
                    </a:rPr>
                    <a:t>w</a:t>
                  </a:r>
                  <a:r>
                    <a:rPr lang="en-US" sz="1000" u="sng" baseline="30000" noProof="1" smtClean="0">
                      <a:solidFill>
                        <a:srgbClr val="FF0000"/>
                      </a:solidFill>
                    </a:rPr>
                    <a:t>i</a:t>
                  </a:r>
                  <a:r>
                    <a:rPr lang="en-US" sz="1000" u="sng" noProof="1" smtClean="0"/>
                    <a:t>]   Q</a:t>
                  </a:r>
                  <a:r>
                    <a:rPr lang="en-US" sz="1000" u="sng" baseline="30000" noProof="1" smtClean="0"/>
                    <a:t>t-1</a:t>
                  </a:r>
                  <a:r>
                    <a:rPr lang="en-US" sz="1000" u="sng" noProof="1" smtClean="0"/>
                    <a:t>:[</a:t>
                  </a:r>
                  <a:r>
                    <a:rPr lang="en-US" sz="1000" u="sng" noProof="1" smtClean="0">
                      <a:solidFill>
                        <a:srgbClr val="FF0000"/>
                      </a:solidFill>
                    </a:rPr>
                    <a:t>w</a:t>
                  </a:r>
                  <a:r>
                    <a:rPr lang="en-US" sz="1000" u="sng" baseline="30000" noProof="1" smtClean="0">
                      <a:solidFill>
                        <a:srgbClr val="FF0000"/>
                      </a:solidFill>
                    </a:rPr>
                    <a:t>j</a:t>
                  </a:r>
                  <a:r>
                    <a:rPr lang="en-US" sz="1000" u="sng" noProof="1" smtClean="0"/>
                    <a:t>,…]  </a:t>
                  </a:r>
                  <a:r>
                    <a:rPr lang="en-US" sz="1000" u="sng" noProof="1" smtClean="0">
                      <a:sym typeface="Symbol"/>
                    </a:rPr>
                    <a:t>w</a:t>
                  </a:r>
                  <a:r>
                    <a:rPr lang="en-US" sz="1000" u="sng" baseline="30000" noProof="1" smtClean="0">
                      <a:sym typeface="Symbol"/>
                    </a:rPr>
                    <a:t>k</a:t>
                  </a:r>
                  <a:r>
                    <a:rPr lang="en-US" sz="1000" u="sng" noProof="1" smtClean="0">
                      <a:sym typeface="Symbol"/>
                    </a:rPr>
                    <a:t>: w</a:t>
                  </a:r>
                  <a:r>
                    <a:rPr lang="en-US" sz="1000" u="sng" baseline="30000" noProof="1" smtClean="0">
                      <a:sym typeface="Symbol"/>
                    </a:rPr>
                    <a:t>k</a:t>
                  </a:r>
                  <a:r>
                    <a:rPr lang="en-US" sz="1000" u="sng" noProof="1" smtClean="0">
                      <a:sym typeface="Symbol"/>
                    </a:rPr>
                    <a:t></a:t>
                  </a:r>
                  <a:r>
                    <a:rPr lang="en-US" sz="1000" u="sng" noProof="1" smtClean="0">
                      <a:solidFill>
                        <a:srgbClr val="000000"/>
                      </a:solidFill>
                      <a:sym typeface="Symbol"/>
                    </a:rPr>
                    <a:t>w</a:t>
                  </a:r>
                  <a:r>
                    <a:rPr lang="en-US" sz="1000" u="sng" baseline="30000" noProof="1" smtClean="0">
                      <a:solidFill>
                        <a:srgbClr val="000000"/>
                      </a:solidFill>
                      <a:sym typeface="Symbol"/>
                    </a:rPr>
                    <a:t>i</a:t>
                  </a:r>
                  <a:endParaRPr lang="en-US" sz="1000" u="sng" noProof="1" smtClean="0">
                    <a:solidFill>
                      <a:srgbClr val="000000"/>
                    </a:solidFill>
                  </a:endParaRPr>
                </a:p>
                <a:p>
                  <a:r>
                    <a:rPr lang="en-US" sz="1000" noProof="1" smtClean="0"/>
                    <a:t>S</a:t>
                  </a:r>
                  <a:r>
                    <a:rPr lang="en-US" sz="1000" baseline="30000" noProof="1" smtClean="0"/>
                    <a:t>t</a:t>
                  </a:r>
                  <a:r>
                    <a:rPr lang="en-US" sz="1000" noProof="1" smtClean="0"/>
                    <a:t>:  […]      Q</a:t>
                  </a:r>
                  <a:r>
                    <a:rPr lang="en-US" sz="1000" baseline="30000" noProof="1" smtClean="0"/>
                    <a:t>t</a:t>
                  </a:r>
                  <a:r>
                    <a:rPr lang="en-US" sz="1000" noProof="1" smtClean="0"/>
                    <a:t>:  [</a:t>
                  </a:r>
                  <a:r>
                    <a:rPr lang="en-US" sz="1000" noProof="1" smtClean="0">
                      <a:solidFill>
                        <a:srgbClr val="FF0000"/>
                      </a:solidFill>
                    </a:rPr>
                    <a:t>w</a:t>
                  </a:r>
                  <a:r>
                    <a:rPr lang="en-US" sz="1000" baseline="30000" noProof="1" smtClean="0">
                      <a:solidFill>
                        <a:srgbClr val="FF0000"/>
                      </a:solidFill>
                    </a:rPr>
                    <a:t>j</a:t>
                  </a:r>
                  <a:r>
                    <a:rPr lang="en-US" sz="1000" noProof="1" smtClean="0"/>
                    <a:t>,…]     </a:t>
                  </a:r>
                  <a:r>
                    <a:rPr lang="en-US" sz="1000" noProof="1" smtClean="0">
                      <a:solidFill>
                        <a:srgbClr val="FF0000"/>
                      </a:solidFill>
                      <a:sym typeface="Symbol"/>
                    </a:rPr>
                    <a:t>w</a:t>
                  </a:r>
                  <a:r>
                    <a:rPr lang="en-US" sz="1000" baseline="30000" noProof="1" smtClean="0">
                      <a:solidFill>
                        <a:srgbClr val="FF0000"/>
                      </a:solidFill>
                      <a:sym typeface="Symbol"/>
                    </a:rPr>
                    <a:t>i</a:t>
                  </a:r>
                  <a:r>
                    <a:rPr lang="en-US" sz="1000" noProof="1" smtClean="0">
                      <a:solidFill>
                        <a:srgbClr val="FF0000"/>
                      </a:solidFill>
                      <a:sym typeface="Symbol"/>
                    </a:rPr>
                    <a:t>w</a:t>
                  </a:r>
                  <a:r>
                    <a:rPr lang="en-US" sz="1000" baseline="30000" noProof="1" smtClean="0">
                      <a:solidFill>
                        <a:srgbClr val="FF0000"/>
                      </a:solidFill>
                      <a:sym typeface="Symbol"/>
                    </a:rPr>
                    <a:t>j</a:t>
                  </a:r>
                  <a:endParaRPr lang="en-US" sz="1000" noProof="1">
                    <a:solidFill>
                      <a:srgbClr val="FF0000"/>
                    </a:solidFill>
                  </a:endParaRPr>
                </a:p>
              </p:txBody>
            </p:sp>
            <p:sp>
              <p:nvSpPr>
                <p:cNvPr id="32" name="Rectangle 31"/>
                <p:cNvSpPr/>
                <p:nvPr/>
              </p:nvSpPr>
              <p:spPr>
                <a:xfrm>
                  <a:off x="3199435" y="3297617"/>
                  <a:ext cx="194181" cy="194925"/>
                </a:xfrm>
                <a:prstGeom prst="rect">
                  <a:avLst/>
                </a:prstGeom>
              </p:spPr>
              <p:txBody>
                <a:bodyPr wrap="square">
                  <a:spAutoFit/>
                </a:bodyPr>
                <a:lstStyle/>
                <a:p>
                  <a:r>
                    <a:rPr lang="en-US" sz="1000" baseline="30000" noProof="1" smtClean="0">
                      <a:solidFill>
                        <a:srgbClr val="FF0000"/>
                      </a:solidFill>
                      <a:sym typeface="Symbol"/>
                    </a:rPr>
                    <a:t>r</a:t>
                  </a:r>
                  <a:endParaRPr lang="en-US" sz="1000" noProof="1"/>
                </a:p>
              </p:txBody>
            </p:sp>
          </p:grpSp>
          <p:grpSp>
            <p:nvGrpSpPr>
              <p:cNvPr id="24" name="Group 23"/>
              <p:cNvGrpSpPr/>
              <p:nvPr/>
            </p:nvGrpSpPr>
            <p:grpSpPr>
              <a:xfrm>
                <a:off x="2503216" y="2481756"/>
                <a:ext cx="2373584" cy="400110"/>
                <a:chOff x="2438400" y="3048000"/>
                <a:chExt cx="4267200" cy="400110"/>
              </a:xfrm>
            </p:grpSpPr>
            <p:sp>
              <p:nvSpPr>
                <p:cNvPr id="29" name="TextBox 28"/>
                <p:cNvSpPr txBox="1"/>
                <p:nvPr/>
              </p:nvSpPr>
              <p:spPr>
                <a:xfrm>
                  <a:off x="2438400" y="3048000"/>
                  <a:ext cx="4267200" cy="400110"/>
                </a:xfrm>
                <a:prstGeom prst="rect">
                  <a:avLst/>
                </a:prstGeom>
                <a:noFill/>
              </p:spPr>
              <p:txBody>
                <a:bodyPr wrap="square" rtlCol="0">
                  <a:spAutoFit/>
                </a:bodyPr>
                <a:lstStyle/>
                <a:p>
                  <a:r>
                    <a:rPr lang="en-US" sz="1000" u="sng" noProof="1" smtClean="0"/>
                    <a:t>S</a:t>
                  </a:r>
                  <a:r>
                    <a:rPr lang="en-US" sz="1000" u="sng" baseline="30000" noProof="1" smtClean="0"/>
                    <a:t>t-1</a:t>
                  </a:r>
                  <a:r>
                    <a:rPr lang="en-US" sz="1000" u="sng" noProof="1" smtClean="0"/>
                    <a:t>:[…,</a:t>
                  </a:r>
                  <a:r>
                    <a:rPr lang="en-US" sz="1000" u="sng" noProof="1" smtClean="0">
                      <a:solidFill>
                        <a:srgbClr val="FF0000"/>
                      </a:solidFill>
                    </a:rPr>
                    <a:t>w</a:t>
                  </a:r>
                  <a:r>
                    <a:rPr lang="en-US" sz="1000" u="sng" baseline="30000" noProof="1" smtClean="0">
                      <a:solidFill>
                        <a:srgbClr val="FF0000"/>
                      </a:solidFill>
                    </a:rPr>
                    <a:t>i</a:t>
                  </a:r>
                  <a:r>
                    <a:rPr lang="en-US" sz="1000" u="sng" noProof="1" smtClean="0"/>
                    <a:t>]       Q</a:t>
                  </a:r>
                  <a:r>
                    <a:rPr lang="en-US" sz="1000" u="sng" baseline="30000" noProof="1" smtClean="0"/>
                    <a:t>t-1</a:t>
                  </a:r>
                  <a:r>
                    <a:rPr lang="en-US" sz="1000" u="sng" noProof="1" smtClean="0"/>
                    <a:t>:[</a:t>
                  </a:r>
                  <a:r>
                    <a:rPr lang="en-US" sz="1000" u="sng" noProof="1" smtClean="0">
                      <a:solidFill>
                        <a:srgbClr val="FF0000"/>
                      </a:solidFill>
                    </a:rPr>
                    <a:t>w</a:t>
                  </a:r>
                  <a:r>
                    <a:rPr lang="en-US" sz="1000" u="sng" baseline="30000" noProof="1" smtClean="0">
                      <a:solidFill>
                        <a:srgbClr val="FF0000"/>
                      </a:solidFill>
                    </a:rPr>
                    <a:t>j</a:t>
                  </a:r>
                  <a:r>
                    <a:rPr lang="en-US" sz="1000" u="sng" noProof="1" smtClean="0"/>
                    <a:t>,…]  </a:t>
                  </a:r>
                  <a:r>
                    <a:rPr lang="en-US" sz="1000" u="sng" noProof="1" smtClean="0">
                      <a:sym typeface="Symbol"/>
                    </a:rPr>
                    <a:t>w</a:t>
                  </a:r>
                  <a:r>
                    <a:rPr lang="en-US" sz="1000" u="sng" baseline="30000" noProof="1" smtClean="0">
                      <a:sym typeface="Symbol"/>
                    </a:rPr>
                    <a:t>k</a:t>
                  </a:r>
                  <a:r>
                    <a:rPr lang="en-US" sz="1000" u="sng" noProof="1" smtClean="0">
                      <a:sym typeface="Symbol"/>
                    </a:rPr>
                    <a:t>: w</a:t>
                  </a:r>
                  <a:r>
                    <a:rPr lang="en-US" sz="1000" u="sng" baseline="30000" noProof="1" smtClean="0">
                      <a:sym typeface="Symbol"/>
                    </a:rPr>
                    <a:t>k</a:t>
                  </a:r>
                  <a:r>
                    <a:rPr lang="en-US" sz="1000" u="sng" noProof="1" smtClean="0">
                      <a:sym typeface="Symbol"/>
                    </a:rPr>
                    <a:t></a:t>
                  </a:r>
                  <a:r>
                    <a:rPr lang="en-US" sz="1000" u="sng" noProof="1" smtClean="0">
                      <a:solidFill>
                        <a:srgbClr val="000000"/>
                      </a:solidFill>
                      <a:sym typeface="Symbol"/>
                    </a:rPr>
                    <a:t>w</a:t>
                  </a:r>
                  <a:r>
                    <a:rPr lang="en-US" sz="1000" u="sng" baseline="30000" noProof="1" smtClean="0">
                      <a:solidFill>
                        <a:srgbClr val="000000"/>
                      </a:solidFill>
                      <a:sym typeface="Symbol"/>
                    </a:rPr>
                    <a:t>j</a:t>
                  </a:r>
                  <a:endParaRPr lang="en-US" sz="1000" u="sng" noProof="1" smtClean="0">
                    <a:solidFill>
                      <a:srgbClr val="000000"/>
                    </a:solidFill>
                  </a:endParaRPr>
                </a:p>
                <a:p>
                  <a:r>
                    <a:rPr lang="en-US" sz="1000" noProof="1" smtClean="0"/>
                    <a:t>S</a:t>
                  </a:r>
                  <a:r>
                    <a:rPr lang="en-US" sz="1000" baseline="30000" noProof="1" smtClean="0"/>
                    <a:t>t</a:t>
                  </a:r>
                  <a:r>
                    <a:rPr lang="en-US" sz="1000" noProof="1" smtClean="0"/>
                    <a:t>:  […,</a:t>
                  </a:r>
                  <a:r>
                    <a:rPr lang="en-US" sz="1000" noProof="1" smtClean="0">
                      <a:solidFill>
                        <a:srgbClr val="FF0000"/>
                      </a:solidFill>
                    </a:rPr>
                    <a:t>w</a:t>
                  </a:r>
                  <a:r>
                    <a:rPr lang="en-US" sz="1000" baseline="30000" noProof="1" smtClean="0">
                      <a:solidFill>
                        <a:srgbClr val="FF0000"/>
                      </a:solidFill>
                    </a:rPr>
                    <a:t>i</a:t>
                  </a:r>
                  <a:r>
                    <a:rPr lang="en-US" sz="1000" noProof="1" smtClean="0"/>
                    <a:t>,</a:t>
                  </a:r>
                  <a:r>
                    <a:rPr lang="en-US" sz="1000" noProof="1" smtClean="0">
                      <a:solidFill>
                        <a:srgbClr val="FF0000"/>
                      </a:solidFill>
                    </a:rPr>
                    <a:t>w</a:t>
                  </a:r>
                  <a:r>
                    <a:rPr lang="en-US" sz="1000" baseline="30000" noProof="1" smtClean="0">
                      <a:solidFill>
                        <a:srgbClr val="FF0000"/>
                      </a:solidFill>
                    </a:rPr>
                    <a:t>j</a:t>
                  </a:r>
                  <a:r>
                    <a:rPr lang="en-US" sz="1000" noProof="1" smtClean="0"/>
                    <a:t>,]  Q</a:t>
                  </a:r>
                  <a:r>
                    <a:rPr lang="en-US" sz="1000" baseline="30000" noProof="1" smtClean="0"/>
                    <a:t>t</a:t>
                  </a:r>
                  <a:r>
                    <a:rPr lang="en-US" sz="1000" noProof="1" smtClean="0"/>
                    <a:t>:  […]       </a:t>
                  </a:r>
                  <a:r>
                    <a:rPr lang="en-US" sz="1000" noProof="1" smtClean="0">
                      <a:solidFill>
                        <a:srgbClr val="FF0000"/>
                      </a:solidFill>
                      <a:sym typeface="Symbol"/>
                    </a:rPr>
                    <a:t>w</a:t>
                  </a:r>
                  <a:r>
                    <a:rPr lang="en-US" sz="1000" baseline="30000" noProof="1" smtClean="0">
                      <a:solidFill>
                        <a:srgbClr val="FF0000"/>
                      </a:solidFill>
                      <a:sym typeface="Symbol"/>
                    </a:rPr>
                    <a:t>i</a:t>
                  </a:r>
                  <a:r>
                    <a:rPr lang="en-US" sz="1000" noProof="1" smtClean="0">
                      <a:solidFill>
                        <a:srgbClr val="FF0000"/>
                      </a:solidFill>
                      <a:sym typeface="Symbol"/>
                    </a:rPr>
                    <a:t>w</a:t>
                  </a:r>
                  <a:r>
                    <a:rPr lang="en-US" sz="1000" baseline="30000" noProof="1" smtClean="0">
                      <a:solidFill>
                        <a:srgbClr val="FF0000"/>
                      </a:solidFill>
                      <a:sym typeface="Symbol"/>
                    </a:rPr>
                    <a:t>j</a:t>
                  </a:r>
                  <a:endParaRPr lang="en-US" sz="1000" noProof="1">
                    <a:solidFill>
                      <a:srgbClr val="FF0000"/>
                    </a:solidFill>
                  </a:endParaRPr>
                </a:p>
              </p:txBody>
            </p:sp>
            <p:sp>
              <p:nvSpPr>
                <p:cNvPr id="30" name="Rectangle 29"/>
                <p:cNvSpPr/>
                <p:nvPr/>
              </p:nvSpPr>
              <p:spPr>
                <a:xfrm>
                  <a:off x="5472677" y="3215941"/>
                  <a:ext cx="194183" cy="194925"/>
                </a:xfrm>
                <a:prstGeom prst="rect">
                  <a:avLst/>
                </a:prstGeom>
              </p:spPr>
              <p:txBody>
                <a:bodyPr wrap="square">
                  <a:spAutoFit/>
                </a:bodyPr>
                <a:lstStyle/>
                <a:p>
                  <a:r>
                    <a:rPr lang="en-US" sz="1000" baseline="30000" noProof="1" smtClean="0">
                      <a:solidFill>
                        <a:srgbClr val="FF0000"/>
                      </a:solidFill>
                      <a:sym typeface="Symbol"/>
                    </a:rPr>
                    <a:t>r</a:t>
                  </a:r>
                  <a:endParaRPr lang="en-US" sz="1000" noProof="1"/>
                </a:p>
              </p:txBody>
            </p:sp>
          </p:grpSp>
          <p:sp>
            <p:nvSpPr>
              <p:cNvPr id="25" name="Rectangle 24"/>
              <p:cNvSpPr/>
              <p:nvPr/>
            </p:nvSpPr>
            <p:spPr>
              <a:xfrm>
                <a:off x="685800" y="1752600"/>
                <a:ext cx="455361" cy="246221"/>
              </a:xfrm>
              <a:prstGeom prst="rect">
                <a:avLst/>
              </a:prstGeom>
            </p:spPr>
            <p:txBody>
              <a:bodyPr wrap="none">
                <a:spAutoFit/>
              </a:bodyPr>
              <a:lstStyle/>
              <a:p>
                <a:r>
                  <a:rPr lang="en-US" sz="1000" b="1" dirty="0"/>
                  <a:t>shift</a:t>
                </a:r>
              </a:p>
            </p:txBody>
          </p:sp>
          <p:sp>
            <p:nvSpPr>
              <p:cNvPr id="26" name="Rectangle 25"/>
              <p:cNvSpPr/>
              <p:nvPr/>
            </p:nvSpPr>
            <p:spPr>
              <a:xfrm>
                <a:off x="685800" y="2362200"/>
                <a:ext cx="605204" cy="246221"/>
              </a:xfrm>
              <a:prstGeom prst="rect">
                <a:avLst/>
              </a:prstGeom>
            </p:spPr>
            <p:txBody>
              <a:bodyPr wrap="none">
                <a:spAutoFit/>
              </a:bodyPr>
              <a:lstStyle/>
              <a:p>
                <a:r>
                  <a:rPr lang="en-US" sz="1000" b="1" noProof="1" smtClean="0"/>
                  <a:t>reduce</a:t>
                </a:r>
                <a:endParaRPr lang="en-US" sz="1000" b="1" noProof="1"/>
              </a:p>
            </p:txBody>
          </p:sp>
          <p:sp>
            <p:nvSpPr>
              <p:cNvPr id="27" name="Rectangle 26"/>
              <p:cNvSpPr/>
              <p:nvPr/>
            </p:nvSpPr>
            <p:spPr>
              <a:xfrm>
                <a:off x="1905000" y="1752600"/>
                <a:ext cx="710451" cy="246221"/>
              </a:xfrm>
              <a:prstGeom prst="rect">
                <a:avLst/>
              </a:prstGeom>
            </p:spPr>
            <p:txBody>
              <a:bodyPr wrap="none">
                <a:spAutoFit/>
              </a:bodyPr>
              <a:lstStyle/>
              <a:p>
                <a:r>
                  <a:rPr lang="en-US" sz="1000" b="1" dirty="0"/>
                  <a:t>Left-</a:t>
                </a:r>
                <a:r>
                  <a:rPr lang="en-US" sz="1000" b="1" dirty="0" err="1"/>
                  <a:t>Arc</a:t>
                </a:r>
                <a:r>
                  <a:rPr lang="en-US" sz="1000" b="1" baseline="-25000" dirty="0" err="1"/>
                  <a:t>r</a:t>
                </a:r>
                <a:endParaRPr lang="en-US" sz="1000" b="1" dirty="0"/>
              </a:p>
            </p:txBody>
          </p:sp>
          <p:sp>
            <p:nvSpPr>
              <p:cNvPr id="28" name="Rectangle 27"/>
              <p:cNvSpPr/>
              <p:nvPr/>
            </p:nvSpPr>
            <p:spPr>
              <a:xfrm>
                <a:off x="2514600" y="2362200"/>
                <a:ext cx="802093" cy="246221"/>
              </a:xfrm>
              <a:prstGeom prst="rect">
                <a:avLst/>
              </a:prstGeom>
            </p:spPr>
            <p:txBody>
              <a:bodyPr wrap="none">
                <a:spAutoFit/>
              </a:bodyPr>
              <a:lstStyle/>
              <a:p>
                <a:r>
                  <a:rPr lang="en-US" sz="1000" b="1" noProof="1" smtClean="0"/>
                  <a:t>Right-Arc</a:t>
                </a:r>
                <a:r>
                  <a:rPr lang="en-US" sz="1000" b="1" baseline="-25000" noProof="1" smtClean="0"/>
                  <a:t>r</a:t>
                </a:r>
                <a:endParaRPr lang="en-US" sz="1000" b="1" noProof="1"/>
              </a:p>
            </p:txBody>
          </p:sp>
        </p:grpSp>
      </p:grpSp>
      <p:sp>
        <p:nvSpPr>
          <p:cNvPr id="33"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34"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55218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P spid="15" grpId="0"/>
      <p:bldP spid="1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8775" y="141287"/>
            <a:ext cx="6877050" cy="838200"/>
          </a:xfrm>
        </p:spPr>
        <p:txBody>
          <a:bodyPr/>
          <a:lstStyle/>
          <a:p>
            <a:pPr algn="l"/>
            <a:r>
              <a:rPr lang="en-US" sz="4000" dirty="0" smtClean="0"/>
              <a:t>Oracle Approximation by </a:t>
            </a:r>
            <a:r>
              <a:rPr lang="en-US" sz="4000" dirty="0"/>
              <a:t>M</a:t>
            </a:r>
            <a:r>
              <a:rPr lang="en-US" sz="4000" dirty="0" smtClean="0"/>
              <a:t>achine </a:t>
            </a:r>
            <a:r>
              <a:rPr lang="en-US" sz="4000" dirty="0"/>
              <a:t>L</a:t>
            </a:r>
            <a:r>
              <a:rPr lang="en-US" sz="4000" dirty="0" smtClean="0"/>
              <a:t>earning</a:t>
            </a:r>
            <a:endParaRPr lang="en-US" sz="4000" dirty="0"/>
          </a:p>
        </p:txBody>
      </p:sp>
      <p:sp>
        <p:nvSpPr>
          <p:cNvPr id="4" name="Content Placeholder 3"/>
          <p:cNvSpPr>
            <a:spLocks noGrp="1"/>
          </p:cNvSpPr>
          <p:nvPr>
            <p:ph idx="1"/>
          </p:nvPr>
        </p:nvSpPr>
        <p:spPr>
          <a:xfrm>
            <a:off x="250825" y="1513494"/>
            <a:ext cx="8893175" cy="4789487"/>
          </a:xfrm>
        </p:spPr>
        <p:txBody>
          <a:bodyPr/>
          <a:lstStyle/>
          <a:p>
            <a:r>
              <a:rPr lang="en-US" sz="2000" dirty="0" smtClean="0"/>
              <a:t>Data-driven deterministic parsing</a:t>
            </a:r>
          </a:p>
          <a:p>
            <a:pPr lvl="1"/>
            <a:r>
              <a:rPr lang="en-US" sz="1800" dirty="0" smtClean="0"/>
              <a:t>deterministic parsing needs an </a:t>
            </a:r>
            <a:r>
              <a:rPr lang="en-US" sz="1800" b="1" dirty="0" smtClean="0"/>
              <a:t>oracle</a:t>
            </a:r>
            <a:r>
              <a:rPr lang="en-US" sz="1800" dirty="0" smtClean="0"/>
              <a:t> that tells us which of the possible steps to take</a:t>
            </a:r>
          </a:p>
          <a:p>
            <a:pPr lvl="1"/>
            <a:r>
              <a:rPr lang="en-US" sz="1800" dirty="0" smtClean="0"/>
              <a:t>an oracle can be approximated by a </a:t>
            </a:r>
            <a:r>
              <a:rPr lang="en-US" sz="1800" b="1" dirty="0" smtClean="0"/>
              <a:t>classifier</a:t>
            </a:r>
          </a:p>
          <a:p>
            <a:pPr lvl="1"/>
            <a:r>
              <a:rPr lang="en-US" sz="1800" dirty="0" smtClean="0"/>
              <a:t>the classifier can be </a:t>
            </a:r>
            <a:r>
              <a:rPr lang="en-US" sz="1800" b="1" dirty="0" smtClean="0"/>
              <a:t>trained </a:t>
            </a:r>
            <a:r>
              <a:rPr lang="en-US" sz="1800" dirty="0" smtClean="0"/>
              <a:t>from treebank data</a:t>
            </a:r>
          </a:p>
          <a:p>
            <a:r>
              <a:rPr lang="en-US" sz="2000" dirty="0" smtClean="0"/>
              <a:t>Learning method for dependency parsing: Approximate a function from parser state to parser action. Classifiers used: </a:t>
            </a:r>
          </a:p>
          <a:p>
            <a:pPr lvl="1"/>
            <a:r>
              <a:rPr lang="en-US" sz="1800" dirty="0" smtClean="0"/>
              <a:t>Support Vector Machines</a:t>
            </a:r>
          </a:p>
          <a:p>
            <a:pPr lvl="1"/>
            <a:r>
              <a:rPr lang="en-US" sz="1800" dirty="0" smtClean="0"/>
              <a:t>Memory-based learning</a:t>
            </a:r>
          </a:p>
          <a:p>
            <a:pPr lvl="1"/>
            <a:r>
              <a:rPr lang="en-US" sz="1800" dirty="0" smtClean="0"/>
              <a:t>Maximum Entropy modeling</a:t>
            </a:r>
          </a:p>
          <a:p>
            <a:r>
              <a:rPr lang="en-US" sz="2000" dirty="0" smtClean="0"/>
              <a:t>Typical features:</a:t>
            </a:r>
          </a:p>
          <a:p>
            <a:pPr lvl="1"/>
            <a:r>
              <a:rPr lang="en-US" sz="1800" dirty="0" smtClean="0"/>
              <a:t>word and POS of tokens on top of stack and next in queue</a:t>
            </a:r>
          </a:p>
          <a:p>
            <a:pPr lvl="1"/>
            <a:r>
              <a:rPr lang="en-US" sz="1800" dirty="0" smtClean="0"/>
              <a:t>word and POS of tokens in certain distances and in structural relations</a:t>
            </a:r>
          </a:p>
          <a:p>
            <a:pPr lvl="1"/>
            <a:r>
              <a:rPr lang="en-US" sz="1800" dirty="0" smtClean="0"/>
              <a:t>dependency types of heads, left/right children, siblings of tokens</a:t>
            </a:r>
          </a:p>
          <a:p>
            <a:r>
              <a:rPr lang="en-US" sz="2000" dirty="0" smtClean="0"/>
              <a:t>Results come very close to PCFG-based parsing, are obtained much faster</a:t>
            </a:r>
            <a:endParaRPr lang="en-US" sz="2000" dirty="0"/>
          </a:p>
        </p:txBody>
      </p:sp>
      <p:sp>
        <p:nvSpPr>
          <p:cNvPr id="5"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6"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12966243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775" y="96952"/>
            <a:ext cx="6877050" cy="838200"/>
          </a:xfrm>
        </p:spPr>
        <p:txBody>
          <a:bodyPr/>
          <a:lstStyle/>
          <a:p>
            <a:pPr algn="l"/>
            <a:r>
              <a:rPr lang="en-US" dirty="0" smtClean="0"/>
              <a:t>Neural Dependency Parsing</a:t>
            </a:r>
            <a:endParaRPr lang="en-US" dirty="0"/>
          </a:p>
        </p:txBody>
      </p:sp>
      <p:sp>
        <p:nvSpPr>
          <p:cNvPr id="3" name="Content Placeholder 2"/>
          <p:cNvSpPr>
            <a:spLocks noGrp="1"/>
          </p:cNvSpPr>
          <p:nvPr>
            <p:ph idx="1"/>
          </p:nvPr>
        </p:nvSpPr>
        <p:spPr>
          <a:xfrm>
            <a:off x="250825" y="4617717"/>
            <a:ext cx="8640763" cy="799703"/>
          </a:xfrm>
        </p:spPr>
        <p:txBody>
          <a:bodyPr/>
          <a:lstStyle/>
          <a:p>
            <a:r>
              <a:rPr lang="en-US" sz="2400" dirty="0" smtClean="0"/>
              <a:t>Transitions learned by three “Stack” LSTMs:</a:t>
            </a:r>
          </a:p>
          <a:p>
            <a:pPr lvl="1"/>
            <a:r>
              <a:rPr lang="en-US" sz="2000" dirty="0" smtClean="0"/>
              <a:t>can push/pop elements</a:t>
            </a:r>
          </a:p>
          <a:p>
            <a:pPr lvl="1"/>
            <a:r>
              <a:rPr lang="en-US" sz="2000" dirty="0" smtClean="0"/>
              <a:t>maintains a continuous representation of the stack state</a:t>
            </a:r>
            <a:endParaRPr lang="en-US" sz="2000" dirty="0"/>
          </a:p>
          <a:p>
            <a:pPr lvl="1"/>
            <a:r>
              <a:rPr lang="en-US" sz="2000" dirty="0" smtClean="0"/>
              <a:t>‘infinite’ history and </a:t>
            </a:r>
            <a:r>
              <a:rPr lang="en-US" sz="2000" dirty="0" err="1" smtClean="0"/>
              <a:t>lookahead</a:t>
            </a:r>
            <a:endParaRPr lang="en-US" sz="2000" dirty="0" smtClean="0"/>
          </a:p>
        </p:txBody>
      </p:sp>
      <p:sp>
        <p:nvSpPr>
          <p:cNvPr id="4" name="Slide Number Placeholder 3"/>
          <p:cNvSpPr>
            <a:spLocks noGrp="1"/>
          </p:cNvSpPr>
          <p:nvPr>
            <p:ph type="sldNum" sz="quarter" idx="4"/>
          </p:nvPr>
        </p:nvSpPr>
        <p:spPr/>
        <p:txBody>
          <a:bodyPr/>
          <a:lstStyle/>
          <a:p>
            <a:fld id="{43F0430C-3290-2846-9C5E-237D45BC81A9}" type="slidenum">
              <a:rPr lang="de-DE" smtClean="0"/>
              <a:pPr/>
              <a:t>44</a:t>
            </a:fld>
            <a:endParaRPr lang="de-DE" dirty="0"/>
          </a:p>
        </p:txBody>
      </p:sp>
      <p:sp>
        <p:nvSpPr>
          <p:cNvPr id="5" name="Rectangle 4"/>
          <p:cNvSpPr/>
          <p:nvPr/>
        </p:nvSpPr>
        <p:spPr>
          <a:xfrm>
            <a:off x="109746" y="6059799"/>
            <a:ext cx="8891588" cy="400110"/>
          </a:xfrm>
          <a:prstGeom prst="rect">
            <a:avLst/>
          </a:prstGeom>
        </p:spPr>
        <p:txBody>
          <a:bodyPr wrap="square">
            <a:spAutoFit/>
          </a:bodyPr>
          <a:lstStyle/>
          <a:p>
            <a:r>
              <a:rPr lang="en-US" sz="1000" dirty="0"/>
              <a:t>Chris Dyer, Miguel Ballesteros, Wang Ling, Austin Matthews, and Noah A. Smith. 2015. Transition-based dependency parsing with stack long short-term memory. In Proceedings of the 53rd Annual Meeting of the Association for Computational Linguistics, pages 334–343.</a:t>
            </a:r>
          </a:p>
        </p:txBody>
      </p:sp>
      <p:pic>
        <p:nvPicPr>
          <p:cNvPr id="6" name="Picture 5"/>
          <p:cNvPicPr>
            <a:picLocks noChangeAspect="1"/>
          </p:cNvPicPr>
          <p:nvPr/>
        </p:nvPicPr>
        <p:blipFill>
          <a:blip r:embed="rId2"/>
          <a:stretch>
            <a:fillRect/>
          </a:stretch>
        </p:blipFill>
        <p:spPr>
          <a:xfrm>
            <a:off x="2057693" y="1486974"/>
            <a:ext cx="7086307" cy="3148018"/>
          </a:xfrm>
          <a:prstGeom prst="rect">
            <a:avLst/>
          </a:prstGeom>
        </p:spPr>
      </p:pic>
      <p:sp>
        <p:nvSpPr>
          <p:cNvPr id="7" name="Rectangle 6"/>
          <p:cNvSpPr/>
          <p:nvPr/>
        </p:nvSpPr>
        <p:spPr>
          <a:xfrm>
            <a:off x="109746" y="1723383"/>
            <a:ext cx="2285940" cy="923330"/>
          </a:xfrm>
          <a:prstGeom prst="rect">
            <a:avLst/>
          </a:prstGeom>
        </p:spPr>
        <p:txBody>
          <a:bodyPr wrap="none">
            <a:spAutoFit/>
          </a:bodyPr>
          <a:lstStyle/>
          <a:p>
            <a:r>
              <a:rPr lang="en-US" dirty="0" smtClean="0"/>
              <a:t>S: stack, collects parse</a:t>
            </a:r>
          </a:p>
          <a:p>
            <a:r>
              <a:rPr lang="en-US" dirty="0" smtClean="0"/>
              <a:t>A: parser actions</a:t>
            </a:r>
          </a:p>
          <a:p>
            <a:r>
              <a:rPr lang="en-US" dirty="0" smtClean="0"/>
              <a:t>B: buffer of words</a:t>
            </a:r>
            <a:endParaRPr lang="en-US" dirty="0"/>
          </a:p>
        </p:txBody>
      </p:sp>
      <p:sp>
        <p:nvSpPr>
          <p:cNvPr id="8"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9"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26265159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3831" y="126344"/>
            <a:ext cx="8328025" cy="838200"/>
          </a:xfrm>
        </p:spPr>
        <p:txBody>
          <a:bodyPr/>
          <a:lstStyle/>
          <a:p>
            <a:pPr algn="l"/>
            <a:r>
              <a:rPr lang="en-US" sz="3600" dirty="0" smtClean="0"/>
              <a:t>Multilingual </a:t>
            </a:r>
            <a:br>
              <a:rPr lang="en-US" sz="3600" dirty="0" smtClean="0"/>
            </a:br>
            <a:r>
              <a:rPr lang="en-US" sz="3600" dirty="0" smtClean="0"/>
              <a:t>Dependency Parsing </a:t>
            </a:r>
            <a:endParaRPr lang="en-US" sz="3600" dirty="0"/>
          </a:p>
        </p:txBody>
      </p:sp>
      <p:sp>
        <p:nvSpPr>
          <p:cNvPr id="4" name="Content Placeholder 3"/>
          <p:cNvSpPr>
            <a:spLocks noGrp="1"/>
          </p:cNvSpPr>
          <p:nvPr>
            <p:ph idx="1"/>
          </p:nvPr>
        </p:nvSpPr>
        <p:spPr/>
        <p:txBody>
          <a:bodyPr/>
          <a:lstStyle/>
          <a:p>
            <a:r>
              <a:rPr lang="en-US" sz="2000" dirty="0" smtClean="0"/>
              <a:t>2006 </a:t>
            </a:r>
            <a:r>
              <a:rPr lang="en-US" sz="2000" dirty="0" err="1" smtClean="0"/>
              <a:t>CoNLL</a:t>
            </a:r>
            <a:r>
              <a:rPr lang="en-US" sz="2000" dirty="0" smtClean="0"/>
              <a:t>-X shared task: 12 languages</a:t>
            </a:r>
          </a:p>
          <a:p>
            <a:r>
              <a:rPr lang="en-US" sz="2000" dirty="0" smtClean="0"/>
              <a:t>Data sources: dependency </a:t>
            </a:r>
            <a:r>
              <a:rPr lang="en-US" sz="2000" dirty="0" err="1" smtClean="0"/>
              <a:t>treebanks</a:t>
            </a:r>
            <a:r>
              <a:rPr lang="en-US" sz="2000" dirty="0" smtClean="0"/>
              <a:t> and phrase structure </a:t>
            </a:r>
            <a:r>
              <a:rPr lang="en-US" sz="2000" dirty="0" err="1" smtClean="0"/>
              <a:t>treebanks</a:t>
            </a:r>
            <a:r>
              <a:rPr lang="en-US" sz="2000" dirty="0" smtClean="0"/>
              <a:t> converted to dependency structures</a:t>
            </a:r>
          </a:p>
          <a:p>
            <a:r>
              <a:rPr lang="en-US" sz="2000" dirty="0" smtClean="0"/>
              <a:t>Main evaluation metric: labeled accuracy per word</a:t>
            </a:r>
          </a:p>
          <a:p>
            <a:r>
              <a:rPr lang="en-US" sz="2000" dirty="0" smtClean="0"/>
              <a:t>Top scores range from 91.7 (Japanese) to 65.7 (Turkish)</a:t>
            </a:r>
          </a:p>
          <a:p>
            <a:r>
              <a:rPr lang="en-US" sz="2000" dirty="0" smtClean="0"/>
              <a:t>Top systems over all languages:</a:t>
            </a:r>
          </a:p>
          <a:p>
            <a:pPr lvl="1"/>
            <a:r>
              <a:rPr lang="en-US" sz="2000" dirty="0" smtClean="0"/>
              <a:t>approximate second-order non-projective spanning trees with online learning</a:t>
            </a:r>
          </a:p>
          <a:p>
            <a:pPr lvl="1"/>
            <a:r>
              <a:rPr lang="en-US" sz="2000" dirty="0" smtClean="0"/>
              <a:t>labeled deterministic pseudo-projective parsing with support vector machines</a:t>
            </a:r>
            <a:endParaRPr lang="en-US" sz="2000" dirty="0"/>
          </a:p>
          <a:p>
            <a:pPr marL="11113" indent="0">
              <a:buNone/>
            </a:pPr>
            <a:r>
              <a:rPr lang="en-US" sz="2000" dirty="0" smtClean="0"/>
              <a:t>For English, phrase structure grammar parsers score slightly higher than dependency parsers. For some other languages, dependency parsers score higher. How much has parser development been influenced by English-specific phenomena?</a:t>
            </a:r>
          </a:p>
        </p:txBody>
      </p:sp>
      <p:sp>
        <p:nvSpPr>
          <p:cNvPr id="5"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6"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18494389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25" y="219367"/>
            <a:ext cx="6877050" cy="838200"/>
          </a:xfrm>
        </p:spPr>
        <p:txBody>
          <a:bodyPr/>
          <a:lstStyle/>
          <a:p>
            <a:pPr algn="l"/>
            <a:r>
              <a:rPr lang="en-US" dirty="0" smtClean="0"/>
              <a:t>Universal </a:t>
            </a:r>
            <a:r>
              <a:rPr lang="en-US" dirty="0"/>
              <a:t>Dependencies</a:t>
            </a:r>
            <a:br>
              <a:rPr lang="en-US" dirty="0"/>
            </a:br>
            <a:r>
              <a:rPr lang="en-US" sz="3200" dirty="0"/>
              <a:t>http://</a:t>
            </a:r>
            <a:r>
              <a:rPr lang="en-US" sz="3200" dirty="0" err="1"/>
              <a:t>universaldependencies.org</a:t>
            </a:r>
            <a:r>
              <a:rPr lang="en-US" sz="3200" dirty="0"/>
              <a:t>/</a:t>
            </a:r>
          </a:p>
        </p:txBody>
      </p:sp>
      <p:sp>
        <p:nvSpPr>
          <p:cNvPr id="3" name="Content Placeholder 2"/>
          <p:cNvSpPr>
            <a:spLocks noGrp="1"/>
          </p:cNvSpPr>
          <p:nvPr>
            <p:ph idx="1"/>
          </p:nvPr>
        </p:nvSpPr>
        <p:spPr>
          <a:xfrm>
            <a:off x="250826" y="1592263"/>
            <a:ext cx="5705650" cy="4789487"/>
          </a:xfrm>
        </p:spPr>
        <p:txBody>
          <a:bodyPr/>
          <a:lstStyle/>
          <a:p>
            <a:r>
              <a:rPr lang="en-US" sz="2400" dirty="0" smtClean="0"/>
              <a:t>Attempt to have the same simplified set of 17 POS tags and 37 dependency types for all languages</a:t>
            </a:r>
          </a:p>
          <a:p>
            <a:r>
              <a:rPr lang="en-US" sz="2400" dirty="0" smtClean="0"/>
              <a:t>Currently available for </a:t>
            </a:r>
            <a:r>
              <a:rPr lang="en-US" sz="2400" dirty="0" smtClean="0"/>
              <a:t>83 languages</a:t>
            </a:r>
            <a:r>
              <a:rPr lang="en-US" sz="2400" dirty="0" smtClean="0"/>
              <a:t>, </a:t>
            </a:r>
            <a:r>
              <a:rPr lang="en-US" sz="2400" dirty="0" smtClean="0"/>
              <a:t>14 </a:t>
            </a:r>
            <a:r>
              <a:rPr lang="en-US" sz="2400" dirty="0" smtClean="0"/>
              <a:t>more announced</a:t>
            </a:r>
          </a:p>
          <a:p>
            <a:r>
              <a:rPr lang="en-US" sz="2400" dirty="0" smtClean="0"/>
              <a:t>guiding principles: cross-language applicability</a:t>
            </a:r>
          </a:p>
          <a:p>
            <a:r>
              <a:rPr lang="en-US" sz="2400" dirty="0" smtClean="0"/>
              <a:t>greatly simplifies multilingual applications</a:t>
            </a:r>
          </a:p>
          <a:p>
            <a:endParaRPr lang="en-US" sz="2400" dirty="0"/>
          </a:p>
        </p:txBody>
      </p:sp>
      <p:sp>
        <p:nvSpPr>
          <p:cNvPr id="4" name="Slide Number Placeholder 3"/>
          <p:cNvSpPr>
            <a:spLocks noGrp="1"/>
          </p:cNvSpPr>
          <p:nvPr>
            <p:ph type="sldNum" sz="quarter" idx="4"/>
          </p:nvPr>
        </p:nvSpPr>
        <p:spPr/>
        <p:txBody>
          <a:bodyPr/>
          <a:lstStyle/>
          <a:p>
            <a:fld id="{43F0430C-3290-2846-9C5E-237D45BC81A9}" type="slidenum">
              <a:rPr lang="de-DE" smtClean="0"/>
              <a:pPr/>
              <a:t>46</a:t>
            </a:fld>
            <a:endParaRPr lang="de-DE" dirty="0"/>
          </a:p>
        </p:txBody>
      </p:sp>
      <p:sp>
        <p:nvSpPr>
          <p:cNvPr id="5"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6"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pic>
        <p:nvPicPr>
          <p:cNvPr id="7" name="Picture 6"/>
          <p:cNvPicPr>
            <a:picLocks noChangeAspect="1"/>
          </p:cNvPicPr>
          <p:nvPr/>
        </p:nvPicPr>
        <p:blipFill>
          <a:blip r:embed="rId2"/>
          <a:stretch>
            <a:fillRect/>
          </a:stretch>
        </p:blipFill>
        <p:spPr>
          <a:xfrm>
            <a:off x="6108700" y="1592263"/>
            <a:ext cx="3073400" cy="4673600"/>
          </a:xfrm>
          <a:prstGeom prst="rect">
            <a:avLst/>
          </a:prstGeom>
        </p:spPr>
      </p:pic>
    </p:spTree>
    <p:extLst>
      <p:ext uri="{BB962C8B-B14F-4D97-AF65-F5344CB8AC3E}">
        <p14:creationId xmlns:p14="http://schemas.microsoft.com/office/powerpoint/2010/main" val="10148575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8775" y="156369"/>
            <a:ext cx="6877050" cy="838200"/>
          </a:xfrm>
        </p:spPr>
        <p:txBody>
          <a:bodyPr/>
          <a:lstStyle/>
          <a:p>
            <a:pPr algn="l"/>
            <a:r>
              <a:rPr lang="en-US" sz="4000" dirty="0" smtClean="0"/>
              <a:t>Advantages of Dependency Parsing </a:t>
            </a:r>
            <a:endParaRPr lang="en-US" sz="4000" dirty="0"/>
          </a:p>
        </p:txBody>
      </p:sp>
      <p:sp>
        <p:nvSpPr>
          <p:cNvPr id="4" name="Content Placeholder 3"/>
          <p:cNvSpPr>
            <a:spLocks noGrp="1"/>
          </p:cNvSpPr>
          <p:nvPr>
            <p:ph idx="1"/>
          </p:nvPr>
        </p:nvSpPr>
        <p:spPr>
          <a:xfrm>
            <a:off x="152400" y="1524000"/>
            <a:ext cx="8686800" cy="4808537"/>
          </a:xfrm>
        </p:spPr>
        <p:txBody>
          <a:bodyPr/>
          <a:lstStyle/>
          <a:p>
            <a:r>
              <a:rPr lang="en-US" sz="2200" dirty="0" smtClean="0"/>
              <a:t>Complexity: Projective parsing in O(n), non-projective parsing in O(n</a:t>
            </a:r>
            <a:r>
              <a:rPr lang="en-US" sz="2200" baseline="30000" dirty="0" smtClean="0"/>
              <a:t>2</a:t>
            </a:r>
            <a:r>
              <a:rPr lang="en-US" sz="2200" dirty="0" smtClean="0"/>
              <a:t>)</a:t>
            </a:r>
          </a:p>
          <a:p>
            <a:r>
              <a:rPr lang="en-US" sz="2200" dirty="0" smtClean="0"/>
              <a:t>Transparency (for </a:t>
            </a:r>
            <a:r>
              <a:rPr lang="en-US" sz="2200" dirty="0" smtClean="0">
                <a:solidFill>
                  <a:srgbClr val="FF0000"/>
                </a:solidFill>
              </a:rPr>
              <a:t>labeled</a:t>
            </a:r>
            <a:r>
              <a:rPr lang="en-US" sz="2200" dirty="0" smtClean="0"/>
              <a:t> dependency graphs):</a:t>
            </a:r>
          </a:p>
          <a:p>
            <a:pPr lvl="1"/>
            <a:r>
              <a:rPr lang="en-US" sz="2200" dirty="0" smtClean="0"/>
              <a:t>direct encoding of argument structure</a:t>
            </a:r>
          </a:p>
          <a:p>
            <a:pPr lvl="1"/>
            <a:r>
              <a:rPr lang="en-US" sz="2200" dirty="0"/>
              <a:t>i</a:t>
            </a:r>
            <a:r>
              <a:rPr lang="en-US" sz="2200" dirty="0" smtClean="0"/>
              <a:t>nterpretability of fragments</a:t>
            </a:r>
          </a:p>
          <a:p>
            <a:pPr lvl="1"/>
            <a:endParaRPr lang="en-US" sz="2200" dirty="0"/>
          </a:p>
          <a:p>
            <a:pPr lvl="1"/>
            <a:endParaRPr lang="en-US" sz="2200" dirty="0" smtClean="0"/>
          </a:p>
          <a:p>
            <a:pPr lvl="1"/>
            <a:endParaRPr lang="en-US" sz="2200" dirty="0" smtClean="0"/>
          </a:p>
          <a:p>
            <a:r>
              <a:rPr lang="en-US" sz="2200" dirty="0" smtClean="0"/>
              <a:t>Suitable for free word order languages (for non-projective approaches)</a:t>
            </a:r>
            <a:endParaRPr lang="en-US" sz="2200" dirty="0"/>
          </a:p>
        </p:txBody>
      </p:sp>
      <p:pic>
        <p:nvPicPr>
          <p:cNvPr id="5" name="Picture 4"/>
          <p:cNvPicPr>
            <a:picLocks noChangeAspect="1"/>
          </p:cNvPicPr>
          <p:nvPr/>
        </p:nvPicPr>
        <p:blipFill>
          <a:blip r:embed="rId2" cstate="print"/>
          <a:stretch>
            <a:fillRect/>
          </a:stretch>
        </p:blipFill>
        <p:spPr>
          <a:xfrm>
            <a:off x="1143000" y="3145222"/>
            <a:ext cx="3124200" cy="1125837"/>
          </a:xfrm>
          <a:prstGeom prst="rect">
            <a:avLst/>
          </a:prstGeom>
        </p:spPr>
      </p:pic>
      <p:pic>
        <p:nvPicPr>
          <p:cNvPr id="6" name="Picture 5"/>
          <p:cNvPicPr>
            <a:picLocks noChangeAspect="1"/>
          </p:cNvPicPr>
          <p:nvPr/>
        </p:nvPicPr>
        <p:blipFill>
          <a:blip r:embed="rId3" cstate="print"/>
          <a:stretch>
            <a:fillRect/>
          </a:stretch>
        </p:blipFill>
        <p:spPr>
          <a:xfrm>
            <a:off x="5089160" y="3352800"/>
            <a:ext cx="3510198" cy="762000"/>
          </a:xfrm>
          <a:prstGeom prst="rect">
            <a:avLst/>
          </a:prstGeom>
        </p:spPr>
      </p:pic>
      <p:pic>
        <p:nvPicPr>
          <p:cNvPr id="7" name="Picture 6"/>
          <p:cNvPicPr>
            <a:picLocks noChangeAspect="1"/>
          </p:cNvPicPr>
          <p:nvPr/>
        </p:nvPicPr>
        <p:blipFill>
          <a:blip r:embed="rId4" cstate="print"/>
          <a:stretch>
            <a:fillRect/>
          </a:stretch>
        </p:blipFill>
        <p:spPr>
          <a:xfrm>
            <a:off x="4953000" y="4876800"/>
            <a:ext cx="3962400" cy="1396108"/>
          </a:xfrm>
          <a:prstGeom prst="rect">
            <a:avLst/>
          </a:prstGeom>
        </p:spPr>
      </p:pic>
      <p:pic>
        <p:nvPicPr>
          <p:cNvPr id="8" name="Picture 7"/>
          <p:cNvPicPr>
            <a:picLocks noChangeAspect="1"/>
          </p:cNvPicPr>
          <p:nvPr/>
        </p:nvPicPr>
        <p:blipFill>
          <a:blip r:embed="rId5" cstate="print"/>
          <a:stretch>
            <a:fillRect/>
          </a:stretch>
        </p:blipFill>
        <p:spPr>
          <a:xfrm>
            <a:off x="533400" y="4876800"/>
            <a:ext cx="3983788" cy="1427285"/>
          </a:xfrm>
          <a:prstGeom prst="rect">
            <a:avLst/>
          </a:prstGeom>
        </p:spPr>
      </p:pic>
      <p:sp>
        <p:nvSpPr>
          <p:cNvPr id="9"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10"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8424957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8775" y="114300"/>
            <a:ext cx="6877050" cy="838200"/>
          </a:xfrm>
        </p:spPr>
        <p:txBody>
          <a:bodyPr/>
          <a:lstStyle/>
          <a:p>
            <a:pPr algn="l"/>
            <a:r>
              <a:rPr lang="en-US" dirty="0"/>
              <a:t>Dependency </a:t>
            </a:r>
            <a:r>
              <a:rPr lang="en-US"/>
              <a:t>Parsing </a:t>
            </a:r>
            <a:r>
              <a:rPr lang="en-US" smtClean="0"/>
              <a:t>towards Semantics</a:t>
            </a:r>
            <a:endParaRPr lang="en-US" dirty="0"/>
          </a:p>
        </p:txBody>
      </p:sp>
      <p:sp>
        <p:nvSpPr>
          <p:cNvPr id="4" name="Content Placeholder 3"/>
          <p:cNvSpPr>
            <a:spLocks noGrp="1"/>
          </p:cNvSpPr>
          <p:nvPr>
            <p:ph idx="1"/>
          </p:nvPr>
        </p:nvSpPr>
        <p:spPr>
          <a:xfrm>
            <a:off x="250825" y="1592263"/>
            <a:ext cx="8640763" cy="1379537"/>
          </a:xfrm>
        </p:spPr>
        <p:txBody>
          <a:bodyPr/>
          <a:lstStyle/>
          <a:p>
            <a:r>
              <a:rPr lang="en-US" sz="2400" dirty="0" smtClean="0"/>
              <a:t>Collapsing rules: Move preposition into relation</a:t>
            </a:r>
          </a:p>
          <a:p>
            <a:r>
              <a:rPr lang="en-US" sz="2400" dirty="0" smtClean="0"/>
              <a:t>Propagation rules for conjunctions: relation applies to all conjuncts</a:t>
            </a:r>
          </a:p>
          <a:p>
            <a:endParaRPr lang="en-US" sz="2400" dirty="0"/>
          </a:p>
        </p:txBody>
      </p:sp>
      <p:pic>
        <p:nvPicPr>
          <p:cNvPr id="5" name="Picture 4"/>
          <p:cNvPicPr>
            <a:picLocks noChangeAspect="1"/>
          </p:cNvPicPr>
          <p:nvPr/>
        </p:nvPicPr>
        <p:blipFill>
          <a:blip r:embed="rId2"/>
          <a:stretch>
            <a:fillRect/>
          </a:stretch>
        </p:blipFill>
        <p:spPr>
          <a:xfrm>
            <a:off x="381000" y="3048000"/>
            <a:ext cx="7620000" cy="1810926"/>
          </a:xfrm>
          <a:prstGeom prst="rect">
            <a:avLst/>
          </a:prstGeom>
        </p:spPr>
      </p:pic>
      <p:sp>
        <p:nvSpPr>
          <p:cNvPr id="6" name="Content Placeholder 3"/>
          <p:cNvSpPr txBox="1">
            <a:spLocks/>
          </p:cNvSpPr>
          <p:nvPr/>
        </p:nvSpPr>
        <p:spPr bwMode="auto">
          <a:xfrm>
            <a:off x="381000" y="4953000"/>
            <a:ext cx="8640763" cy="13795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9388" indent="-179388"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349250" indent="-168275" algn="l" rtl="0" eaLnBrk="0" fontAlgn="base" hangingPunct="0">
              <a:spcBef>
                <a:spcPct val="20000"/>
              </a:spcBef>
              <a:spcAft>
                <a:spcPct val="0"/>
              </a:spcAft>
              <a:buFont typeface="Wingdings" pitchFamily="2" charset="2"/>
              <a:buChar char="§"/>
              <a:defRPr>
                <a:solidFill>
                  <a:schemeClr val="tx1"/>
                </a:solidFill>
                <a:latin typeface="+mn-lt"/>
              </a:defRPr>
            </a:lvl2pPr>
            <a:lvl3pPr marL="538163" indent="-187325" algn="l" rtl="0" eaLnBrk="0" fontAlgn="base" hangingPunct="0">
              <a:spcBef>
                <a:spcPct val="20000"/>
              </a:spcBef>
              <a:spcAft>
                <a:spcPct val="0"/>
              </a:spcAft>
              <a:buFont typeface="Wingdings" pitchFamily="2" charset="2"/>
              <a:buChar char="§"/>
              <a:defRPr>
                <a:solidFill>
                  <a:schemeClr val="tx1"/>
                </a:solidFill>
                <a:latin typeface="+mn-lt"/>
              </a:defRPr>
            </a:lvl3pPr>
            <a:lvl4pPr marL="717550" indent="-173038" algn="l" rtl="0" eaLnBrk="0" fontAlgn="base" hangingPunct="0">
              <a:spcBef>
                <a:spcPct val="20000"/>
              </a:spcBef>
              <a:spcAft>
                <a:spcPct val="0"/>
              </a:spcAft>
              <a:buFont typeface="Wingdings" pitchFamily="2" charset="2"/>
              <a:buChar char="§"/>
              <a:defRPr sz="1600">
                <a:solidFill>
                  <a:schemeClr val="tx1"/>
                </a:solidFill>
                <a:latin typeface="+mn-lt"/>
              </a:defRPr>
            </a:lvl4pPr>
            <a:lvl5pPr marL="908050" indent="-188913" algn="l" rtl="0" eaLnBrk="0" fontAlgn="base" hangingPunct="0">
              <a:spcBef>
                <a:spcPct val="20000"/>
              </a:spcBef>
              <a:spcAft>
                <a:spcPct val="0"/>
              </a:spcAft>
              <a:buFont typeface="Wingdings" pitchFamily="2" charset="2"/>
              <a:buChar char="§"/>
              <a:defRPr sz="1600">
                <a:solidFill>
                  <a:schemeClr val="tx1"/>
                </a:solidFill>
                <a:latin typeface="+mn-lt"/>
              </a:defRPr>
            </a:lvl5pPr>
            <a:lvl6pPr marL="1365250" indent="-188913" algn="l" rtl="0" fontAlgn="base">
              <a:spcBef>
                <a:spcPct val="20000"/>
              </a:spcBef>
              <a:spcAft>
                <a:spcPct val="0"/>
              </a:spcAft>
              <a:buFont typeface="Wingdings" pitchFamily="2" charset="2"/>
              <a:buChar char="§"/>
              <a:defRPr sz="1600">
                <a:solidFill>
                  <a:schemeClr val="tx1"/>
                </a:solidFill>
                <a:latin typeface="+mn-lt"/>
              </a:defRPr>
            </a:lvl6pPr>
            <a:lvl7pPr marL="1822450" indent="-188913" algn="l" rtl="0" fontAlgn="base">
              <a:spcBef>
                <a:spcPct val="20000"/>
              </a:spcBef>
              <a:spcAft>
                <a:spcPct val="0"/>
              </a:spcAft>
              <a:buFont typeface="Wingdings" pitchFamily="2" charset="2"/>
              <a:buChar char="§"/>
              <a:defRPr sz="1600">
                <a:solidFill>
                  <a:schemeClr val="tx1"/>
                </a:solidFill>
                <a:latin typeface="+mn-lt"/>
              </a:defRPr>
            </a:lvl7pPr>
            <a:lvl8pPr marL="2279650" indent="-188913" algn="l" rtl="0" fontAlgn="base">
              <a:spcBef>
                <a:spcPct val="20000"/>
              </a:spcBef>
              <a:spcAft>
                <a:spcPct val="0"/>
              </a:spcAft>
              <a:buFont typeface="Wingdings" pitchFamily="2" charset="2"/>
              <a:buChar char="§"/>
              <a:defRPr sz="1600">
                <a:solidFill>
                  <a:schemeClr val="tx1"/>
                </a:solidFill>
                <a:latin typeface="+mn-lt"/>
              </a:defRPr>
            </a:lvl8pPr>
            <a:lvl9pPr marL="2736850" indent="-188913" algn="l" rtl="0" fontAlgn="base">
              <a:spcBef>
                <a:spcPct val="20000"/>
              </a:spcBef>
              <a:spcAft>
                <a:spcPct val="0"/>
              </a:spcAft>
              <a:buFont typeface="Wingdings" pitchFamily="2" charset="2"/>
              <a:buChar char="§"/>
              <a:defRPr sz="1600">
                <a:solidFill>
                  <a:schemeClr val="tx1"/>
                </a:solidFill>
                <a:latin typeface="+mn-lt"/>
              </a:defRPr>
            </a:lvl9pPr>
          </a:lstStyle>
          <a:p>
            <a:pPr marL="0" indent="0">
              <a:buNone/>
            </a:pPr>
            <a:r>
              <a:rPr lang="en-US" dirty="0" smtClean="0"/>
              <a:t>These “collapsed and conjunction-propagated” dependency parses proved advantageous for semantic tasks. </a:t>
            </a:r>
            <a:endParaRPr lang="en-US" dirty="0"/>
          </a:p>
        </p:txBody>
      </p:sp>
      <p:sp>
        <p:nvSpPr>
          <p:cNvPr id="7" name="Rectangle 6"/>
          <p:cNvSpPr/>
          <p:nvPr/>
        </p:nvSpPr>
        <p:spPr>
          <a:xfrm>
            <a:off x="304800" y="5943600"/>
            <a:ext cx="8534400" cy="461665"/>
          </a:xfrm>
          <a:prstGeom prst="rect">
            <a:avLst/>
          </a:prstGeom>
        </p:spPr>
        <p:txBody>
          <a:bodyPr wrap="square">
            <a:spAutoFit/>
          </a:bodyPr>
          <a:lstStyle/>
          <a:p>
            <a:r>
              <a:rPr lang="en-US" sz="1200" dirty="0"/>
              <a:t>Marie-Catherine de </a:t>
            </a:r>
            <a:r>
              <a:rPr lang="en-US" sz="1200" dirty="0" err="1"/>
              <a:t>Marneffe</a:t>
            </a:r>
            <a:r>
              <a:rPr lang="en-US" sz="1200" dirty="0"/>
              <a:t>, Bill </a:t>
            </a:r>
            <a:r>
              <a:rPr lang="en-US" sz="1200" dirty="0" err="1"/>
              <a:t>MacCartney</a:t>
            </a:r>
            <a:r>
              <a:rPr lang="en-US" sz="1200" dirty="0"/>
              <a:t>, and </a:t>
            </a:r>
            <a:r>
              <a:rPr lang="en-US" sz="1200" dirty="0" err="1"/>
              <a:t>Christoper</a:t>
            </a:r>
            <a:r>
              <a:rPr lang="en-US" sz="1200" dirty="0"/>
              <a:t> D. Manning. 2006. Generating typed dependency parses from phrase structure parses. In Proceedings of LREC-2006, pages 449–454, </a:t>
            </a:r>
            <a:r>
              <a:rPr lang="en-US" sz="1200" dirty="0" err="1"/>
              <a:t>Genova</a:t>
            </a:r>
            <a:r>
              <a:rPr lang="en-US" sz="1200" dirty="0"/>
              <a:t>, Italy.</a:t>
            </a:r>
          </a:p>
        </p:txBody>
      </p:sp>
      <p:pic>
        <p:nvPicPr>
          <p:cNvPr id="8" name="Picture 7"/>
          <p:cNvPicPr>
            <a:picLocks noChangeAspect="1"/>
          </p:cNvPicPr>
          <p:nvPr/>
        </p:nvPicPr>
        <p:blipFill>
          <a:blip r:embed="rId3"/>
          <a:stretch>
            <a:fillRect/>
          </a:stretch>
        </p:blipFill>
        <p:spPr>
          <a:xfrm>
            <a:off x="4622800" y="2362200"/>
            <a:ext cx="4140200" cy="1208671"/>
          </a:xfrm>
          <a:prstGeom prst="rect">
            <a:avLst/>
          </a:prstGeom>
        </p:spPr>
      </p:pic>
      <p:sp>
        <p:nvSpPr>
          <p:cNvPr id="9"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10"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14659822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8775" y="12497"/>
            <a:ext cx="7718425" cy="838200"/>
          </a:xfrm>
        </p:spPr>
        <p:txBody>
          <a:bodyPr/>
          <a:lstStyle/>
          <a:p>
            <a:pPr algn="l"/>
            <a:r>
              <a:rPr lang="en-US" sz="4000" dirty="0" smtClean="0"/>
              <a:t>This could go wrong ... and commas save lives!</a:t>
            </a:r>
            <a:endParaRPr lang="en-US" sz="4000" dirty="0"/>
          </a:p>
        </p:txBody>
      </p:sp>
      <p:sp>
        <p:nvSpPr>
          <p:cNvPr id="4" name="Content Placeholder 3"/>
          <p:cNvSpPr>
            <a:spLocks noGrp="1"/>
          </p:cNvSpPr>
          <p:nvPr>
            <p:ph idx="1"/>
          </p:nvPr>
        </p:nvSpPr>
        <p:spPr/>
        <p:txBody>
          <a:bodyPr/>
          <a:lstStyle/>
          <a:p>
            <a:r>
              <a:rPr lang="en-US" dirty="0" smtClean="0"/>
              <a:t>s</a:t>
            </a:r>
            <a:endParaRPr lang="en-US" dirty="0"/>
          </a:p>
        </p:txBody>
      </p:sp>
      <p:pic>
        <p:nvPicPr>
          <p:cNvPr id="5" name="Picture 4" descr="rachel_eat_do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95400"/>
            <a:ext cx="5575300" cy="5206593"/>
          </a:xfrm>
          <a:prstGeom prst="rect">
            <a:avLst/>
          </a:prstGeom>
        </p:spPr>
      </p:pic>
      <p:pic>
        <p:nvPicPr>
          <p:cNvPr id="6" name="Picture 5"/>
          <p:cNvPicPr>
            <a:picLocks noChangeAspect="1"/>
          </p:cNvPicPr>
          <p:nvPr/>
        </p:nvPicPr>
        <p:blipFill>
          <a:blip r:embed="rId3"/>
          <a:stretch>
            <a:fillRect/>
          </a:stretch>
        </p:blipFill>
        <p:spPr>
          <a:xfrm>
            <a:off x="4038600" y="5105400"/>
            <a:ext cx="5105400" cy="1295919"/>
          </a:xfrm>
          <a:prstGeom prst="rect">
            <a:avLst/>
          </a:prstGeom>
        </p:spPr>
      </p:pic>
      <p:sp>
        <p:nvSpPr>
          <p:cNvPr id="7" name="Rectangle 6"/>
          <p:cNvSpPr/>
          <p:nvPr/>
        </p:nvSpPr>
        <p:spPr>
          <a:xfrm>
            <a:off x="6477000" y="5029200"/>
            <a:ext cx="2514600" cy="400110"/>
          </a:xfrm>
          <a:prstGeom prst="rect">
            <a:avLst/>
          </a:prstGeom>
        </p:spPr>
        <p:txBody>
          <a:bodyPr wrap="square">
            <a:spAutoFit/>
          </a:bodyPr>
          <a:lstStyle/>
          <a:p>
            <a:r>
              <a:rPr lang="en-US" sz="1000" dirty="0"/>
              <a:t>http://nlp.stanford.edu:8080/</a:t>
            </a:r>
            <a:r>
              <a:rPr lang="en-US" sz="1000" dirty="0" err="1"/>
              <a:t>corenlp</a:t>
            </a:r>
            <a:r>
              <a:rPr lang="en-US" sz="1000" dirty="0"/>
              <a:t>/process</a:t>
            </a:r>
          </a:p>
        </p:txBody>
      </p:sp>
      <p:sp>
        <p:nvSpPr>
          <p:cNvPr id="8"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9"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683138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8775" y="249471"/>
            <a:ext cx="6877050" cy="838200"/>
          </a:xfrm>
        </p:spPr>
        <p:txBody>
          <a:bodyPr/>
          <a:lstStyle/>
          <a:p>
            <a:pPr algn="l"/>
            <a:r>
              <a:rPr lang="en-US" dirty="0" smtClean="0"/>
              <a:t>Derivation Probability</a:t>
            </a:r>
            <a:endParaRPr lang="en-US" dirty="0"/>
          </a:p>
        </p:txBody>
      </p:sp>
      <p:sp>
        <p:nvSpPr>
          <p:cNvPr id="4" name="Content Placeholder 3"/>
          <p:cNvSpPr>
            <a:spLocks noGrp="1"/>
          </p:cNvSpPr>
          <p:nvPr>
            <p:ph idx="1"/>
          </p:nvPr>
        </p:nvSpPr>
        <p:spPr/>
        <p:txBody>
          <a:bodyPr/>
          <a:lstStyle/>
          <a:p>
            <a:r>
              <a:rPr lang="en-US" sz="2000" dirty="0"/>
              <a:t>Assume productions for each node are chosen independently.</a:t>
            </a:r>
          </a:p>
          <a:p>
            <a:r>
              <a:rPr lang="en-US" sz="2000" dirty="0"/>
              <a:t>Probability of derivation is the product of the probabilities of its productions.</a:t>
            </a:r>
          </a:p>
        </p:txBody>
      </p:sp>
      <p:sp>
        <p:nvSpPr>
          <p:cNvPr id="5" name="Rectangle 4"/>
          <p:cNvSpPr/>
          <p:nvPr/>
        </p:nvSpPr>
        <p:spPr>
          <a:xfrm>
            <a:off x="228600" y="3048000"/>
            <a:ext cx="4572000" cy="1200329"/>
          </a:xfrm>
          <a:prstGeom prst="rect">
            <a:avLst/>
          </a:prstGeom>
        </p:spPr>
        <p:txBody>
          <a:bodyPr>
            <a:spAutoFit/>
          </a:bodyPr>
          <a:lstStyle/>
          <a:p>
            <a:r>
              <a:rPr lang="fr-FR" i="1" dirty="0"/>
              <a:t>P(T</a:t>
            </a:r>
            <a:r>
              <a:rPr lang="fr-FR" i="1" baseline="-25000" dirty="0"/>
              <a:t>1</a:t>
            </a:r>
            <a:r>
              <a:rPr lang="fr-FR" i="1" dirty="0"/>
              <a:t>) = 0.1 x 0.5 x 0.5 x 0.6 x 0.6 x </a:t>
            </a:r>
          </a:p>
          <a:p>
            <a:r>
              <a:rPr lang="fr-FR" i="1" dirty="0"/>
              <a:t>              0.5 x 0.3 x 1.0 x 0.2 x 0.2 x </a:t>
            </a:r>
          </a:p>
          <a:p>
            <a:r>
              <a:rPr lang="fr-FR" i="1" dirty="0"/>
              <a:t>              0.5 x 0.8</a:t>
            </a:r>
          </a:p>
          <a:p>
            <a:r>
              <a:rPr lang="fr-FR" i="1" dirty="0"/>
              <a:t>               =  </a:t>
            </a:r>
            <a:r>
              <a:rPr lang="fr-FR" i="1" dirty="0" smtClean="0"/>
              <a:t>2.16 E-5</a:t>
            </a:r>
            <a:endParaRPr lang="en-US" i="1" dirty="0"/>
          </a:p>
        </p:txBody>
      </p:sp>
      <p:grpSp>
        <p:nvGrpSpPr>
          <p:cNvPr id="48" name="Group 47"/>
          <p:cNvGrpSpPr/>
          <p:nvPr/>
        </p:nvGrpSpPr>
        <p:grpSpPr>
          <a:xfrm>
            <a:off x="3962400" y="2514600"/>
            <a:ext cx="4800600" cy="3657600"/>
            <a:chOff x="3962400" y="2895600"/>
            <a:chExt cx="4305300" cy="3124200"/>
          </a:xfrm>
        </p:grpSpPr>
        <p:sp>
          <p:nvSpPr>
            <p:cNvPr id="6" name="Text Box 94"/>
            <p:cNvSpPr txBox="1">
              <a:spLocks noChangeArrowheads="1"/>
            </p:cNvSpPr>
            <p:nvPr/>
          </p:nvSpPr>
          <p:spPr bwMode="auto">
            <a:xfrm>
              <a:off x="6096000" y="2895600"/>
              <a:ext cx="540947" cy="525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800" b="1" dirty="0" smtClean="0">
                  <a:solidFill>
                    <a:srgbClr val="000000"/>
                  </a:solidFill>
                  <a:latin typeface="Times New Roman" charset="0"/>
                </a:rPr>
                <a:t>T</a:t>
              </a:r>
              <a:r>
                <a:rPr lang="en-US" sz="2800" b="1" baseline="-25000" dirty="0" smtClean="0">
                  <a:solidFill>
                    <a:srgbClr val="000000"/>
                  </a:solidFill>
                  <a:latin typeface="Times New Roman" charset="0"/>
                </a:rPr>
                <a:t>1</a:t>
              </a:r>
              <a:endParaRPr lang="en-US" sz="2800" b="1" baseline="-25000" dirty="0">
                <a:solidFill>
                  <a:srgbClr val="000000"/>
                </a:solidFill>
                <a:latin typeface="Times New Roman" charset="0"/>
              </a:endParaRPr>
            </a:p>
          </p:txBody>
        </p:sp>
        <p:sp>
          <p:nvSpPr>
            <p:cNvPr id="7" name="Text Box 4"/>
            <p:cNvSpPr txBox="1">
              <a:spLocks noChangeArrowheads="1"/>
            </p:cNvSpPr>
            <p:nvPr/>
          </p:nvSpPr>
          <p:spPr bwMode="auto">
            <a:xfrm>
              <a:off x="4900613" y="2971800"/>
              <a:ext cx="254000" cy="303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S</a:t>
              </a:r>
            </a:p>
          </p:txBody>
        </p:sp>
        <p:sp>
          <p:nvSpPr>
            <p:cNvPr id="8" name="Text Box 5"/>
            <p:cNvSpPr txBox="1">
              <a:spLocks noChangeArrowheads="1"/>
            </p:cNvSpPr>
            <p:nvPr/>
          </p:nvSpPr>
          <p:spPr bwMode="auto">
            <a:xfrm>
              <a:off x="4818063" y="3386138"/>
              <a:ext cx="409575"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VP</a:t>
              </a:r>
            </a:p>
          </p:txBody>
        </p:sp>
        <p:sp>
          <p:nvSpPr>
            <p:cNvPr id="9" name="Text Box 6"/>
            <p:cNvSpPr txBox="1">
              <a:spLocks noChangeArrowheads="1"/>
            </p:cNvSpPr>
            <p:nvPr/>
          </p:nvSpPr>
          <p:spPr bwMode="auto">
            <a:xfrm>
              <a:off x="4343400" y="3790950"/>
              <a:ext cx="1682750"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dirty="0"/>
                <a:t>Verb          NP</a:t>
              </a:r>
            </a:p>
          </p:txBody>
        </p:sp>
        <p:sp>
          <p:nvSpPr>
            <p:cNvPr id="10" name="Text Box 7"/>
            <p:cNvSpPr txBox="1">
              <a:spLocks noChangeArrowheads="1"/>
            </p:cNvSpPr>
            <p:nvPr/>
          </p:nvSpPr>
          <p:spPr bwMode="auto">
            <a:xfrm>
              <a:off x="4949825" y="4168775"/>
              <a:ext cx="1624013" cy="303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     Det    Nominal</a:t>
              </a:r>
            </a:p>
          </p:txBody>
        </p:sp>
        <p:sp>
          <p:nvSpPr>
            <p:cNvPr id="11" name="Text Box 8"/>
            <p:cNvSpPr txBox="1">
              <a:spLocks noChangeArrowheads="1"/>
            </p:cNvSpPr>
            <p:nvPr/>
          </p:nvSpPr>
          <p:spPr bwMode="auto">
            <a:xfrm>
              <a:off x="5568950" y="4621213"/>
              <a:ext cx="1370013" cy="30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Nominal     PP</a:t>
              </a:r>
            </a:p>
          </p:txBody>
        </p:sp>
        <p:sp>
          <p:nvSpPr>
            <p:cNvPr id="12" name="Text Box 9"/>
            <p:cNvSpPr txBox="1">
              <a:spLocks noChangeArrowheads="1"/>
            </p:cNvSpPr>
            <p:nvPr/>
          </p:nvSpPr>
          <p:spPr bwMode="auto">
            <a:xfrm>
              <a:off x="4364038" y="4181475"/>
              <a:ext cx="565150" cy="30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book</a:t>
              </a:r>
            </a:p>
          </p:txBody>
        </p:sp>
        <p:sp>
          <p:nvSpPr>
            <p:cNvPr id="13" name="Text Box 10"/>
            <p:cNvSpPr txBox="1">
              <a:spLocks noChangeArrowheads="1"/>
            </p:cNvSpPr>
            <p:nvPr/>
          </p:nvSpPr>
          <p:spPr bwMode="auto">
            <a:xfrm>
              <a:off x="6254750" y="5014913"/>
              <a:ext cx="1503363"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Prep        NP</a:t>
              </a:r>
            </a:p>
          </p:txBody>
        </p:sp>
        <p:sp>
          <p:nvSpPr>
            <p:cNvPr id="14" name="Text Box 11"/>
            <p:cNvSpPr txBox="1">
              <a:spLocks noChangeArrowheads="1"/>
            </p:cNvSpPr>
            <p:nvPr/>
          </p:nvSpPr>
          <p:spPr bwMode="auto">
            <a:xfrm>
              <a:off x="6105525" y="5372100"/>
              <a:ext cx="830263" cy="303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through</a:t>
              </a:r>
            </a:p>
          </p:txBody>
        </p:sp>
        <p:sp>
          <p:nvSpPr>
            <p:cNvPr id="15" name="Text Box 12"/>
            <p:cNvSpPr txBox="1">
              <a:spLocks noChangeArrowheads="1"/>
            </p:cNvSpPr>
            <p:nvPr/>
          </p:nvSpPr>
          <p:spPr bwMode="auto">
            <a:xfrm>
              <a:off x="7115175" y="5716588"/>
              <a:ext cx="863600"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Houston</a:t>
              </a:r>
            </a:p>
          </p:txBody>
        </p:sp>
        <p:sp>
          <p:nvSpPr>
            <p:cNvPr id="16" name="Text Box 13"/>
            <p:cNvSpPr txBox="1">
              <a:spLocks noChangeArrowheads="1"/>
            </p:cNvSpPr>
            <p:nvPr/>
          </p:nvSpPr>
          <p:spPr bwMode="auto">
            <a:xfrm>
              <a:off x="6991350" y="5359400"/>
              <a:ext cx="1276350" cy="303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Proper-Noun</a:t>
              </a:r>
            </a:p>
          </p:txBody>
        </p:sp>
        <p:sp>
          <p:nvSpPr>
            <p:cNvPr id="17" name="Text Box 14"/>
            <p:cNvSpPr txBox="1">
              <a:spLocks noChangeArrowheads="1"/>
            </p:cNvSpPr>
            <p:nvPr/>
          </p:nvSpPr>
          <p:spPr bwMode="auto">
            <a:xfrm>
              <a:off x="5072063" y="4627563"/>
              <a:ext cx="409575"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the</a:t>
              </a:r>
            </a:p>
          </p:txBody>
        </p:sp>
        <p:sp>
          <p:nvSpPr>
            <p:cNvPr id="18" name="Text Box 15"/>
            <p:cNvSpPr txBox="1">
              <a:spLocks noChangeArrowheads="1"/>
            </p:cNvSpPr>
            <p:nvPr/>
          </p:nvSpPr>
          <p:spPr bwMode="auto">
            <a:xfrm>
              <a:off x="5418138" y="5372100"/>
              <a:ext cx="595312" cy="303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flight</a:t>
              </a:r>
            </a:p>
          </p:txBody>
        </p:sp>
        <p:sp>
          <p:nvSpPr>
            <p:cNvPr id="19" name="Line 16"/>
            <p:cNvSpPr>
              <a:spLocks noChangeShapeType="1"/>
            </p:cNvSpPr>
            <p:nvPr/>
          </p:nvSpPr>
          <p:spPr bwMode="auto">
            <a:xfrm>
              <a:off x="5019675" y="3213100"/>
              <a:ext cx="0" cy="2413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20" name="Line 17"/>
            <p:cNvSpPr>
              <a:spLocks noChangeShapeType="1"/>
            </p:cNvSpPr>
            <p:nvPr/>
          </p:nvSpPr>
          <p:spPr bwMode="auto">
            <a:xfrm flipH="1">
              <a:off x="4656138" y="3613150"/>
              <a:ext cx="354012" cy="2413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21" name="Line 18"/>
            <p:cNvSpPr>
              <a:spLocks noChangeShapeType="1"/>
            </p:cNvSpPr>
            <p:nvPr/>
          </p:nvSpPr>
          <p:spPr bwMode="auto">
            <a:xfrm>
              <a:off x="5010150" y="3622675"/>
              <a:ext cx="652463" cy="2317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22" name="Line 19"/>
            <p:cNvSpPr>
              <a:spLocks noChangeShapeType="1"/>
            </p:cNvSpPr>
            <p:nvPr/>
          </p:nvSpPr>
          <p:spPr bwMode="auto">
            <a:xfrm>
              <a:off x="4606925" y="4030663"/>
              <a:ext cx="9525" cy="25241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90000" tIns="46800" rIns="90000" bIns="46800">
              <a:spAutoFit/>
            </a:bodyPr>
            <a:lstStyle/>
            <a:p>
              <a:endParaRPr lang="en-US"/>
            </a:p>
          </p:txBody>
        </p:sp>
        <p:sp>
          <p:nvSpPr>
            <p:cNvPr id="23" name="Line 20"/>
            <p:cNvSpPr>
              <a:spLocks noChangeShapeType="1"/>
            </p:cNvSpPr>
            <p:nvPr/>
          </p:nvSpPr>
          <p:spPr bwMode="auto">
            <a:xfrm flipH="1">
              <a:off x="5440363" y="4013200"/>
              <a:ext cx="203200" cy="2413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24" name="Line 21"/>
            <p:cNvSpPr>
              <a:spLocks noChangeShapeType="1"/>
            </p:cNvSpPr>
            <p:nvPr/>
          </p:nvSpPr>
          <p:spPr bwMode="auto">
            <a:xfrm>
              <a:off x="5643563" y="4022725"/>
              <a:ext cx="422275" cy="2317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25" name="Line 22"/>
            <p:cNvSpPr>
              <a:spLocks noChangeShapeType="1"/>
            </p:cNvSpPr>
            <p:nvPr/>
          </p:nvSpPr>
          <p:spPr bwMode="auto">
            <a:xfrm flipH="1">
              <a:off x="5278438" y="4394200"/>
              <a:ext cx="144462" cy="32543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26" name="Line 23"/>
            <p:cNvSpPr>
              <a:spLocks noChangeShapeType="1"/>
            </p:cNvSpPr>
            <p:nvPr/>
          </p:nvSpPr>
          <p:spPr bwMode="auto">
            <a:xfrm flipH="1">
              <a:off x="5940425" y="4411663"/>
              <a:ext cx="144463" cy="3079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27" name="Line 24"/>
            <p:cNvSpPr>
              <a:spLocks noChangeShapeType="1"/>
            </p:cNvSpPr>
            <p:nvPr/>
          </p:nvSpPr>
          <p:spPr bwMode="auto">
            <a:xfrm>
              <a:off x="6084888" y="4421188"/>
              <a:ext cx="631825" cy="25082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28" name="Text Box 25"/>
            <p:cNvSpPr txBox="1">
              <a:spLocks noChangeArrowheads="1"/>
            </p:cNvSpPr>
            <p:nvPr/>
          </p:nvSpPr>
          <p:spPr bwMode="auto">
            <a:xfrm>
              <a:off x="5453063" y="5019675"/>
              <a:ext cx="608012" cy="303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Noun</a:t>
              </a:r>
            </a:p>
          </p:txBody>
        </p:sp>
        <p:sp>
          <p:nvSpPr>
            <p:cNvPr id="29" name="Line 26"/>
            <p:cNvSpPr>
              <a:spLocks noChangeShapeType="1"/>
            </p:cNvSpPr>
            <p:nvPr/>
          </p:nvSpPr>
          <p:spPr bwMode="auto">
            <a:xfrm flipH="1">
              <a:off x="5776913" y="4868863"/>
              <a:ext cx="134937" cy="2413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30" name="Line 27"/>
            <p:cNvSpPr>
              <a:spLocks noChangeShapeType="1"/>
            </p:cNvSpPr>
            <p:nvPr/>
          </p:nvSpPr>
          <p:spPr bwMode="auto">
            <a:xfrm>
              <a:off x="5738813" y="5259388"/>
              <a:ext cx="0" cy="22383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31" name="Line 28"/>
            <p:cNvSpPr>
              <a:spLocks noChangeShapeType="1"/>
            </p:cNvSpPr>
            <p:nvPr/>
          </p:nvSpPr>
          <p:spPr bwMode="auto">
            <a:xfrm flipH="1">
              <a:off x="6545263" y="4840288"/>
              <a:ext cx="182562" cy="2698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32" name="Line 29"/>
            <p:cNvSpPr>
              <a:spLocks noChangeShapeType="1"/>
            </p:cNvSpPr>
            <p:nvPr/>
          </p:nvSpPr>
          <p:spPr bwMode="auto">
            <a:xfrm>
              <a:off x="6727825" y="4840288"/>
              <a:ext cx="661988" cy="2413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33" name="Line 30"/>
            <p:cNvSpPr>
              <a:spLocks noChangeShapeType="1"/>
            </p:cNvSpPr>
            <p:nvPr/>
          </p:nvSpPr>
          <p:spPr bwMode="auto">
            <a:xfrm>
              <a:off x="6496050" y="5249863"/>
              <a:ext cx="0" cy="25082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34" name="Line 31"/>
            <p:cNvSpPr>
              <a:spLocks noChangeShapeType="1"/>
            </p:cNvSpPr>
            <p:nvPr/>
          </p:nvSpPr>
          <p:spPr bwMode="auto">
            <a:xfrm>
              <a:off x="7389813" y="5240338"/>
              <a:ext cx="0" cy="2428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35" name="Line 32"/>
            <p:cNvSpPr>
              <a:spLocks noChangeShapeType="1"/>
            </p:cNvSpPr>
            <p:nvPr/>
          </p:nvSpPr>
          <p:spPr bwMode="auto">
            <a:xfrm>
              <a:off x="7437438" y="5630863"/>
              <a:ext cx="0" cy="1968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36" name="TextBox 91"/>
            <p:cNvSpPr txBox="1">
              <a:spLocks noChangeArrowheads="1"/>
            </p:cNvSpPr>
            <p:nvPr/>
          </p:nvSpPr>
          <p:spPr bwMode="auto">
            <a:xfrm>
              <a:off x="5181600" y="3505200"/>
              <a:ext cx="5334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FF0000"/>
                  </a:solidFill>
                </a:rPr>
                <a:t>0.5</a:t>
              </a:r>
            </a:p>
          </p:txBody>
        </p:sp>
        <p:sp>
          <p:nvSpPr>
            <p:cNvPr id="37" name="TextBox 92"/>
            <p:cNvSpPr txBox="1">
              <a:spLocks noChangeArrowheads="1"/>
            </p:cNvSpPr>
            <p:nvPr/>
          </p:nvSpPr>
          <p:spPr bwMode="auto">
            <a:xfrm>
              <a:off x="3962400" y="3962400"/>
              <a:ext cx="5048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FF0000"/>
                  </a:solidFill>
                </a:rPr>
                <a:t>0.5</a:t>
              </a:r>
            </a:p>
          </p:txBody>
        </p:sp>
        <p:sp>
          <p:nvSpPr>
            <p:cNvPr id="38" name="TextBox 93"/>
            <p:cNvSpPr txBox="1">
              <a:spLocks noChangeArrowheads="1"/>
            </p:cNvSpPr>
            <p:nvPr/>
          </p:nvSpPr>
          <p:spPr bwMode="auto">
            <a:xfrm>
              <a:off x="6096000" y="3810000"/>
              <a:ext cx="5048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FF0000"/>
                  </a:solidFill>
                </a:rPr>
                <a:t>0.6</a:t>
              </a:r>
            </a:p>
          </p:txBody>
        </p:sp>
        <p:sp>
          <p:nvSpPr>
            <p:cNvPr id="39" name="TextBox 94"/>
            <p:cNvSpPr txBox="1">
              <a:spLocks noChangeArrowheads="1"/>
            </p:cNvSpPr>
            <p:nvPr/>
          </p:nvSpPr>
          <p:spPr bwMode="auto">
            <a:xfrm>
              <a:off x="4876800" y="4343400"/>
              <a:ext cx="5048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FF0000"/>
                  </a:solidFill>
                </a:rPr>
                <a:t>0.6</a:t>
              </a:r>
            </a:p>
          </p:txBody>
        </p:sp>
        <p:sp>
          <p:nvSpPr>
            <p:cNvPr id="40" name="TextBox 95"/>
            <p:cNvSpPr txBox="1">
              <a:spLocks noChangeArrowheads="1"/>
            </p:cNvSpPr>
            <p:nvPr/>
          </p:nvSpPr>
          <p:spPr bwMode="auto">
            <a:xfrm>
              <a:off x="6781800" y="4267200"/>
              <a:ext cx="5048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FF0000"/>
                  </a:solidFill>
                </a:rPr>
                <a:t>0.5</a:t>
              </a:r>
            </a:p>
          </p:txBody>
        </p:sp>
        <p:sp>
          <p:nvSpPr>
            <p:cNvPr id="41" name="TextBox 96"/>
            <p:cNvSpPr txBox="1">
              <a:spLocks noChangeArrowheads="1"/>
            </p:cNvSpPr>
            <p:nvPr/>
          </p:nvSpPr>
          <p:spPr bwMode="auto">
            <a:xfrm>
              <a:off x="7086600" y="4648200"/>
              <a:ext cx="5048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FF0000"/>
                  </a:solidFill>
                </a:rPr>
                <a:t>1.0</a:t>
              </a:r>
            </a:p>
          </p:txBody>
        </p:sp>
        <p:sp>
          <p:nvSpPr>
            <p:cNvPr id="42" name="TextBox 97"/>
            <p:cNvSpPr txBox="1">
              <a:spLocks noChangeArrowheads="1"/>
            </p:cNvSpPr>
            <p:nvPr/>
          </p:nvSpPr>
          <p:spPr bwMode="auto">
            <a:xfrm>
              <a:off x="7620000" y="5105400"/>
              <a:ext cx="5048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FF0000"/>
                  </a:solidFill>
                </a:rPr>
                <a:t>0.2</a:t>
              </a:r>
            </a:p>
          </p:txBody>
        </p:sp>
        <p:sp>
          <p:nvSpPr>
            <p:cNvPr id="43" name="TextBox 98"/>
            <p:cNvSpPr txBox="1">
              <a:spLocks noChangeArrowheads="1"/>
            </p:cNvSpPr>
            <p:nvPr/>
          </p:nvSpPr>
          <p:spPr bwMode="auto">
            <a:xfrm>
              <a:off x="5410200" y="4800600"/>
              <a:ext cx="5048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FF0000"/>
                  </a:solidFill>
                </a:rPr>
                <a:t>0.3</a:t>
              </a:r>
            </a:p>
          </p:txBody>
        </p:sp>
        <p:sp>
          <p:nvSpPr>
            <p:cNvPr id="44" name="TextBox 99"/>
            <p:cNvSpPr txBox="1">
              <a:spLocks noChangeArrowheads="1"/>
            </p:cNvSpPr>
            <p:nvPr/>
          </p:nvSpPr>
          <p:spPr bwMode="auto">
            <a:xfrm>
              <a:off x="5029200" y="5257800"/>
              <a:ext cx="5048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FF0000"/>
                  </a:solidFill>
                </a:rPr>
                <a:t>0.5</a:t>
              </a:r>
            </a:p>
          </p:txBody>
        </p:sp>
        <p:sp>
          <p:nvSpPr>
            <p:cNvPr id="45" name="TextBox 100"/>
            <p:cNvSpPr txBox="1">
              <a:spLocks noChangeArrowheads="1"/>
            </p:cNvSpPr>
            <p:nvPr/>
          </p:nvSpPr>
          <p:spPr bwMode="auto">
            <a:xfrm>
              <a:off x="6019800" y="5181600"/>
              <a:ext cx="5048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FF0000"/>
                  </a:solidFill>
                </a:rPr>
                <a:t>0.2</a:t>
              </a:r>
            </a:p>
          </p:txBody>
        </p:sp>
        <p:sp>
          <p:nvSpPr>
            <p:cNvPr id="46" name="TextBox 101"/>
            <p:cNvSpPr txBox="1">
              <a:spLocks noChangeArrowheads="1"/>
            </p:cNvSpPr>
            <p:nvPr/>
          </p:nvSpPr>
          <p:spPr bwMode="auto">
            <a:xfrm>
              <a:off x="7010400" y="5562600"/>
              <a:ext cx="5048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FF0000"/>
                  </a:solidFill>
                </a:rPr>
                <a:t>0.8</a:t>
              </a:r>
            </a:p>
          </p:txBody>
        </p:sp>
        <p:sp>
          <p:nvSpPr>
            <p:cNvPr id="47" name="TextBox 102"/>
            <p:cNvSpPr txBox="1">
              <a:spLocks noChangeArrowheads="1"/>
            </p:cNvSpPr>
            <p:nvPr/>
          </p:nvSpPr>
          <p:spPr bwMode="auto">
            <a:xfrm>
              <a:off x="5029200" y="3124200"/>
              <a:ext cx="5048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FF0000"/>
                  </a:solidFill>
                </a:rPr>
                <a:t>0.1</a:t>
              </a:r>
            </a:p>
          </p:txBody>
        </p:sp>
      </p:grpSp>
      <p:sp>
        <p:nvSpPr>
          <p:cNvPr id="49"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50"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4521598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8775" y="110578"/>
            <a:ext cx="6877050" cy="838200"/>
          </a:xfrm>
        </p:spPr>
        <p:txBody>
          <a:bodyPr/>
          <a:lstStyle/>
          <a:p>
            <a:pPr algn="l"/>
            <a:r>
              <a:rPr lang="en-US" dirty="0" smtClean="0"/>
              <a:t>Disadvantage of Dependency Parsing </a:t>
            </a:r>
            <a:endParaRPr lang="en-US" dirty="0"/>
          </a:p>
        </p:txBody>
      </p:sp>
      <p:sp>
        <p:nvSpPr>
          <p:cNvPr id="4" name="Content Placeholder 3"/>
          <p:cNvSpPr>
            <a:spLocks noGrp="1"/>
          </p:cNvSpPr>
          <p:nvPr>
            <p:ph idx="1"/>
          </p:nvPr>
        </p:nvSpPr>
        <p:spPr/>
        <p:txBody>
          <a:bodyPr/>
          <a:lstStyle/>
          <a:p>
            <a:r>
              <a:rPr lang="en-US" sz="2400" dirty="0" smtClean="0"/>
              <a:t>Limited Expressivity</a:t>
            </a:r>
          </a:p>
          <a:p>
            <a:pPr lvl="1"/>
            <a:r>
              <a:rPr lang="en-US" sz="2000" dirty="0" smtClean="0"/>
              <a:t>Every projective dependency grammar has a strongly equivalent context-free grammar, but not vice versa</a:t>
            </a:r>
          </a:p>
          <a:p>
            <a:pPr lvl="1"/>
            <a:r>
              <a:rPr lang="en-US" sz="2000" dirty="0" smtClean="0"/>
              <a:t>In unlabeled dependency structure, it is impossible to distinguish between head modification and phrase modification</a:t>
            </a:r>
          </a:p>
          <a:p>
            <a:pPr lvl="1"/>
            <a:endParaRPr lang="en-US" sz="2000" dirty="0"/>
          </a:p>
          <a:p>
            <a:pPr lvl="1"/>
            <a:endParaRPr lang="en-US" sz="2000" dirty="0" smtClean="0"/>
          </a:p>
          <a:p>
            <a:pPr lvl="1"/>
            <a:endParaRPr lang="en-US" sz="2000" dirty="0"/>
          </a:p>
          <a:p>
            <a:pPr lvl="1"/>
            <a:endParaRPr lang="en-US" sz="2000" dirty="0" smtClean="0"/>
          </a:p>
          <a:p>
            <a:pPr lvl="1"/>
            <a:r>
              <a:rPr lang="en-US" sz="2000" dirty="0" smtClean="0"/>
              <a:t>These limits are unclear for labeled, non-projective dependency structures, but this configuration sometimes lacks accuracy and efficiency</a:t>
            </a:r>
            <a:endParaRPr lang="en-US" sz="2000" dirty="0"/>
          </a:p>
        </p:txBody>
      </p:sp>
      <p:pic>
        <p:nvPicPr>
          <p:cNvPr id="5" name="Picture 4"/>
          <p:cNvPicPr>
            <a:picLocks noChangeAspect="1"/>
          </p:cNvPicPr>
          <p:nvPr/>
        </p:nvPicPr>
        <p:blipFill>
          <a:blip r:embed="rId2" cstate="print"/>
          <a:stretch>
            <a:fillRect/>
          </a:stretch>
        </p:blipFill>
        <p:spPr>
          <a:xfrm>
            <a:off x="1143000" y="3370680"/>
            <a:ext cx="5866581" cy="966394"/>
          </a:xfrm>
          <a:prstGeom prst="rect">
            <a:avLst/>
          </a:prstGeom>
        </p:spPr>
      </p:pic>
      <p:sp>
        <p:nvSpPr>
          <p:cNvPr id="6"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7"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10569236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8775" y="141287"/>
            <a:ext cx="6877050" cy="838200"/>
          </a:xfrm>
        </p:spPr>
        <p:txBody>
          <a:bodyPr/>
          <a:lstStyle/>
          <a:p>
            <a:pPr algn="l"/>
            <a:r>
              <a:rPr lang="en-US" sz="4000" dirty="0" smtClean="0"/>
              <a:t>Statistical Parsing Conclusions</a:t>
            </a:r>
            <a:endParaRPr lang="en-US" sz="4000" dirty="0"/>
          </a:p>
        </p:txBody>
      </p:sp>
      <p:sp>
        <p:nvSpPr>
          <p:cNvPr id="4" name="Content Placeholder 3"/>
          <p:cNvSpPr>
            <a:spLocks noGrp="1"/>
          </p:cNvSpPr>
          <p:nvPr>
            <p:ph idx="1"/>
          </p:nvPr>
        </p:nvSpPr>
        <p:spPr>
          <a:xfrm>
            <a:off x="228600" y="1513494"/>
            <a:ext cx="8640763" cy="4789487"/>
          </a:xfrm>
        </p:spPr>
        <p:txBody>
          <a:bodyPr/>
          <a:lstStyle/>
          <a:p>
            <a:r>
              <a:rPr lang="en-US" sz="2000" dirty="0"/>
              <a:t>Statistical models such as PCFGs allow for probabilistic resolution of ambiguities.</a:t>
            </a:r>
          </a:p>
          <a:p>
            <a:r>
              <a:rPr lang="en-US" sz="2000" dirty="0"/>
              <a:t>PCFGs can be easily learned from </a:t>
            </a:r>
            <a:r>
              <a:rPr lang="en-US" sz="2000" dirty="0" err="1"/>
              <a:t>treebanks</a:t>
            </a:r>
            <a:r>
              <a:rPr lang="en-US" sz="2000" dirty="0" smtClean="0"/>
              <a:t>.</a:t>
            </a:r>
          </a:p>
          <a:p>
            <a:r>
              <a:rPr lang="en-US" sz="2000" dirty="0" smtClean="0"/>
              <a:t> Current </a:t>
            </a:r>
            <a:r>
              <a:rPr lang="en-US" sz="2000" dirty="0"/>
              <a:t>statistical parsers are quite </a:t>
            </a:r>
            <a:r>
              <a:rPr lang="en-US" sz="2000" dirty="0" smtClean="0"/>
              <a:t>accurate for English </a:t>
            </a:r>
            <a:r>
              <a:rPr lang="en-US" sz="2000" dirty="0"/>
              <a:t>but not yet at the level of human-expert agreement</a:t>
            </a:r>
            <a:r>
              <a:rPr lang="en-US" sz="2000" dirty="0" smtClean="0"/>
              <a:t>.</a:t>
            </a:r>
          </a:p>
          <a:p>
            <a:r>
              <a:rPr lang="en-US" sz="2000" dirty="0" smtClean="0"/>
              <a:t>For other languages, only dependency parsers are more or less reliable</a:t>
            </a:r>
          </a:p>
          <a:p>
            <a:r>
              <a:rPr lang="en-US" sz="2000" dirty="0" smtClean="0"/>
              <a:t>dependency parsers are faster, and contain different information than phrase structure grammar parsers, and try to stay as deterministic as possible</a:t>
            </a:r>
          </a:p>
          <a:p>
            <a:r>
              <a:rPr lang="en-US" sz="2000" dirty="0" smtClean="0"/>
              <a:t>Recent advances in transition-based parsing using neural </a:t>
            </a:r>
            <a:r>
              <a:rPr lang="en-US" sz="2000" dirty="0"/>
              <a:t>n</a:t>
            </a:r>
            <a:r>
              <a:rPr lang="en-US" sz="2000" dirty="0" smtClean="0"/>
              <a:t>etworks</a:t>
            </a:r>
            <a:r>
              <a:rPr lang="en-US" sz="2000" dirty="0"/>
              <a:t/>
            </a:r>
            <a:br>
              <a:rPr lang="en-US" sz="2000" dirty="0"/>
            </a:br>
            <a:endParaRPr lang="en-US" sz="2000" dirty="0"/>
          </a:p>
          <a:p>
            <a:pPr marL="0" indent="0">
              <a:buNone/>
            </a:pPr>
            <a:r>
              <a:rPr lang="en-US" sz="2000" dirty="0" smtClean="0"/>
              <a:t>Main challenge: </a:t>
            </a:r>
          </a:p>
          <a:p>
            <a:r>
              <a:rPr lang="en-US" sz="2000" dirty="0" smtClean="0"/>
              <a:t>Treebanking is very expensive</a:t>
            </a:r>
          </a:p>
          <a:p>
            <a:endParaRPr lang="en-US" sz="2000" dirty="0" smtClean="0"/>
          </a:p>
          <a:p>
            <a:endParaRPr lang="en-US" sz="2000" dirty="0" smtClean="0"/>
          </a:p>
          <a:p>
            <a:endParaRPr lang="en-US" sz="2000" dirty="0" smtClean="0"/>
          </a:p>
        </p:txBody>
      </p:sp>
      <p:sp>
        <p:nvSpPr>
          <p:cNvPr id="5"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6"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18787092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51" y="-119070"/>
            <a:ext cx="6877050" cy="838200"/>
          </a:xfrm>
        </p:spPr>
        <p:txBody>
          <a:bodyPr/>
          <a:lstStyle/>
          <a:p>
            <a:r>
              <a:rPr lang="en-US" dirty="0" smtClean="0"/>
              <a:t>Immediate Feedback</a:t>
            </a:r>
            <a:endParaRPr lang="en-US" dirty="0"/>
          </a:p>
        </p:txBody>
      </p:sp>
      <p:sp>
        <p:nvSpPr>
          <p:cNvPr id="3" name="Content Placeholder 2"/>
          <p:cNvSpPr>
            <a:spLocks noGrp="1"/>
          </p:cNvSpPr>
          <p:nvPr>
            <p:ph idx="1"/>
          </p:nvPr>
        </p:nvSpPr>
        <p:spPr/>
        <p:txBody>
          <a:bodyPr/>
          <a:lstStyle/>
          <a:p>
            <a:r>
              <a:rPr lang="en-US" dirty="0" smtClean="0"/>
              <a:t>s</a:t>
            </a:r>
            <a:endParaRPr lang="en-US" dirty="0"/>
          </a:p>
        </p:txBody>
      </p:sp>
      <p:sp>
        <p:nvSpPr>
          <p:cNvPr id="4" name="Slide Number Placeholder 3"/>
          <p:cNvSpPr>
            <a:spLocks noGrp="1"/>
          </p:cNvSpPr>
          <p:nvPr>
            <p:ph type="sldNum" sz="quarter" idx="12"/>
          </p:nvPr>
        </p:nvSpPr>
        <p:spPr/>
        <p:txBody>
          <a:bodyPr/>
          <a:lstStyle/>
          <a:p>
            <a:fld id="{026D01DD-F6CF-4A42-8A29-0CEC45D8CF62}" type="slidenum">
              <a:rPr lang="ko-KR" altLang="de-DE" smtClean="0"/>
              <a:pPr/>
              <a:t>52</a:t>
            </a:fld>
            <a:endParaRPr lang="ko-KR" altLang="de-DE"/>
          </a:p>
        </p:txBody>
      </p:sp>
      <p:pic>
        <p:nvPicPr>
          <p:cNvPr id="5" name="Picture 4"/>
          <p:cNvPicPr>
            <a:picLocks noChangeAspect="1"/>
          </p:cNvPicPr>
          <p:nvPr/>
        </p:nvPicPr>
        <p:blipFill>
          <a:blip r:embed="rId2"/>
          <a:stretch>
            <a:fillRect/>
          </a:stretch>
        </p:blipFill>
        <p:spPr>
          <a:xfrm>
            <a:off x="-2026" y="547142"/>
            <a:ext cx="6331504" cy="6331504"/>
          </a:xfrm>
          <a:prstGeom prst="rect">
            <a:avLst/>
          </a:prstGeom>
        </p:spPr>
      </p:pic>
      <p:pic>
        <p:nvPicPr>
          <p:cNvPr id="6" name="Picture 5"/>
          <p:cNvPicPr>
            <a:picLocks noChangeAspect="1"/>
          </p:cNvPicPr>
          <p:nvPr/>
        </p:nvPicPr>
        <p:blipFill>
          <a:blip r:embed="rId3"/>
          <a:stretch>
            <a:fillRect/>
          </a:stretch>
        </p:blipFill>
        <p:spPr>
          <a:xfrm>
            <a:off x="6626291" y="1958011"/>
            <a:ext cx="2265297" cy="1092890"/>
          </a:xfrm>
          <a:prstGeom prst="rect">
            <a:avLst/>
          </a:prstGeom>
        </p:spPr>
      </p:pic>
    </p:spTree>
    <p:extLst>
      <p:ext uri="{BB962C8B-B14F-4D97-AF65-F5344CB8AC3E}">
        <p14:creationId xmlns:p14="http://schemas.microsoft.com/office/powerpoint/2010/main" val="4967135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Dense Vector Representations</a:t>
            </a:r>
            <a:endParaRPr lang="en-US" dirty="0"/>
          </a:p>
        </p:txBody>
      </p:sp>
      <p:sp>
        <p:nvSpPr>
          <p:cNvPr id="3" name="Text Placeholder 2"/>
          <p:cNvSpPr>
            <a:spLocks noGrp="1"/>
          </p:cNvSpPr>
          <p:nvPr>
            <p:ph type="body" idx="1"/>
          </p:nvPr>
        </p:nvSpPr>
        <p:spPr/>
        <p:txBody>
          <a:bodyPr/>
          <a:lstStyle/>
          <a:p>
            <a:r>
              <a:rPr lang="en-US" smtClean="0"/>
              <a:t>LSA, LDA, word2vec</a:t>
            </a:r>
            <a:endParaRPr lang="en-US" dirty="0"/>
          </a:p>
        </p:txBody>
      </p:sp>
      <p:sp>
        <p:nvSpPr>
          <p:cNvPr id="6" name="Explosion 1 5"/>
          <p:cNvSpPr/>
          <p:nvPr/>
        </p:nvSpPr>
        <p:spPr>
          <a:xfrm>
            <a:off x="3429000" y="2209800"/>
            <a:ext cx="4724400" cy="2590800"/>
          </a:xfrm>
          <a:prstGeom prst="irregularSeal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coming up next</a:t>
            </a:r>
            <a:endParaRPr lang="en-US" sz="2800" dirty="0"/>
          </a:p>
        </p:txBody>
      </p:sp>
      <p:sp>
        <p:nvSpPr>
          <p:cNvPr id="7"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8"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2209154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6483" y="323350"/>
            <a:ext cx="6877050" cy="838200"/>
          </a:xfrm>
        </p:spPr>
        <p:txBody>
          <a:bodyPr/>
          <a:lstStyle/>
          <a:p>
            <a:pPr algn="l"/>
            <a:r>
              <a:rPr lang="en-GB" sz="4000" dirty="0" smtClean="0"/>
              <a:t>Syntactic Disambiguation</a:t>
            </a:r>
            <a:endParaRPr lang="en-GB" sz="4000" dirty="0"/>
          </a:p>
        </p:txBody>
      </p:sp>
      <p:sp>
        <p:nvSpPr>
          <p:cNvPr id="4" name="Content Placeholder 3"/>
          <p:cNvSpPr>
            <a:spLocks noGrp="1"/>
          </p:cNvSpPr>
          <p:nvPr>
            <p:ph idx="1"/>
          </p:nvPr>
        </p:nvSpPr>
        <p:spPr/>
        <p:txBody>
          <a:bodyPr/>
          <a:lstStyle/>
          <a:p>
            <a:r>
              <a:rPr lang="en-US" sz="2800" dirty="0"/>
              <a:t>Resolve ambiguity by picking most probable parse tree.</a:t>
            </a:r>
          </a:p>
        </p:txBody>
      </p:sp>
      <p:sp>
        <p:nvSpPr>
          <p:cNvPr id="5" name="Rectangle 4"/>
          <p:cNvSpPr/>
          <p:nvPr/>
        </p:nvSpPr>
        <p:spPr>
          <a:xfrm>
            <a:off x="381000" y="2438400"/>
            <a:ext cx="4572000" cy="1200329"/>
          </a:xfrm>
          <a:prstGeom prst="rect">
            <a:avLst/>
          </a:prstGeom>
        </p:spPr>
        <p:txBody>
          <a:bodyPr>
            <a:spAutoFit/>
          </a:bodyPr>
          <a:lstStyle/>
          <a:p>
            <a:r>
              <a:rPr lang="fr-FR" i="1" dirty="0"/>
              <a:t>P(T</a:t>
            </a:r>
            <a:r>
              <a:rPr lang="fr-FR" i="1" baseline="-25000" dirty="0"/>
              <a:t>2</a:t>
            </a:r>
            <a:r>
              <a:rPr lang="fr-FR" i="1" dirty="0"/>
              <a:t>) = 0.1 x 0.3 x 0.5 x 0.6 x 0.5 x</a:t>
            </a:r>
          </a:p>
          <a:p>
            <a:r>
              <a:rPr lang="fr-FR" i="1" dirty="0"/>
              <a:t>              0.6 x 0.3 x 1.0 x 0.5 x 0.2 x</a:t>
            </a:r>
          </a:p>
          <a:p>
            <a:r>
              <a:rPr lang="fr-FR" i="1" dirty="0"/>
              <a:t>              0.2 x 0.8</a:t>
            </a:r>
          </a:p>
          <a:p>
            <a:r>
              <a:rPr lang="fr-FR" i="1" dirty="0"/>
              <a:t>               =  1.296 </a:t>
            </a:r>
            <a:r>
              <a:rPr lang="fr-FR" i="1" dirty="0" smtClean="0"/>
              <a:t>E-</a:t>
            </a:r>
            <a:r>
              <a:rPr lang="fr-FR" i="1" dirty="0"/>
              <a:t>5</a:t>
            </a:r>
          </a:p>
        </p:txBody>
      </p:sp>
      <p:grpSp>
        <p:nvGrpSpPr>
          <p:cNvPr id="49" name="Group 48"/>
          <p:cNvGrpSpPr/>
          <p:nvPr/>
        </p:nvGrpSpPr>
        <p:grpSpPr>
          <a:xfrm>
            <a:off x="3429000" y="2362200"/>
            <a:ext cx="5486400" cy="3733800"/>
            <a:chOff x="4267200" y="2362200"/>
            <a:chExt cx="4678363" cy="3062288"/>
          </a:xfrm>
        </p:grpSpPr>
        <p:sp>
          <p:nvSpPr>
            <p:cNvPr id="6" name="Text Box 94"/>
            <p:cNvSpPr txBox="1">
              <a:spLocks noChangeArrowheads="1"/>
            </p:cNvSpPr>
            <p:nvPr/>
          </p:nvSpPr>
          <p:spPr bwMode="auto">
            <a:xfrm>
              <a:off x="6705600" y="2362200"/>
              <a:ext cx="540947" cy="525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800" b="1" dirty="0" smtClean="0">
                  <a:solidFill>
                    <a:srgbClr val="000000"/>
                  </a:solidFill>
                  <a:latin typeface="Times New Roman" charset="0"/>
                </a:rPr>
                <a:t>T</a:t>
              </a:r>
              <a:r>
                <a:rPr lang="en-US" sz="2800" b="1" baseline="-25000" dirty="0" smtClean="0">
                  <a:solidFill>
                    <a:srgbClr val="000000"/>
                  </a:solidFill>
                  <a:latin typeface="Times New Roman" charset="0"/>
                </a:rPr>
                <a:t>2</a:t>
              </a:r>
              <a:endParaRPr lang="en-US" sz="2800" b="1" baseline="-25000" dirty="0">
                <a:solidFill>
                  <a:srgbClr val="000000"/>
                </a:solidFill>
                <a:latin typeface="Times New Roman" charset="0"/>
              </a:endParaRPr>
            </a:p>
          </p:txBody>
        </p:sp>
        <p:sp>
          <p:nvSpPr>
            <p:cNvPr id="7" name="Text Box 5"/>
            <p:cNvSpPr txBox="1">
              <a:spLocks noChangeArrowheads="1"/>
            </p:cNvSpPr>
            <p:nvPr/>
          </p:nvSpPr>
          <p:spPr bwMode="auto">
            <a:xfrm>
              <a:off x="5122863" y="3233738"/>
              <a:ext cx="409575"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VP</a:t>
              </a:r>
            </a:p>
          </p:txBody>
        </p:sp>
        <p:sp>
          <p:nvSpPr>
            <p:cNvPr id="8" name="Text Box 6"/>
            <p:cNvSpPr txBox="1">
              <a:spLocks noChangeArrowheads="1"/>
            </p:cNvSpPr>
            <p:nvPr/>
          </p:nvSpPr>
          <p:spPr bwMode="auto">
            <a:xfrm>
              <a:off x="4648200" y="3638550"/>
              <a:ext cx="1682750"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Verb          NP</a:t>
              </a:r>
            </a:p>
          </p:txBody>
        </p:sp>
        <p:sp>
          <p:nvSpPr>
            <p:cNvPr id="9" name="Text Box 7"/>
            <p:cNvSpPr txBox="1">
              <a:spLocks noChangeArrowheads="1"/>
            </p:cNvSpPr>
            <p:nvPr/>
          </p:nvSpPr>
          <p:spPr bwMode="auto">
            <a:xfrm>
              <a:off x="5254625" y="4016375"/>
              <a:ext cx="1624013" cy="303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     Det    Nominal</a:t>
              </a:r>
            </a:p>
          </p:txBody>
        </p:sp>
        <p:sp>
          <p:nvSpPr>
            <p:cNvPr id="10" name="Text Box 9"/>
            <p:cNvSpPr txBox="1">
              <a:spLocks noChangeArrowheads="1"/>
            </p:cNvSpPr>
            <p:nvPr/>
          </p:nvSpPr>
          <p:spPr bwMode="auto">
            <a:xfrm>
              <a:off x="4668838" y="4029075"/>
              <a:ext cx="565150" cy="30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book</a:t>
              </a:r>
            </a:p>
          </p:txBody>
        </p:sp>
        <p:sp>
          <p:nvSpPr>
            <p:cNvPr id="11" name="Text Box 10"/>
            <p:cNvSpPr txBox="1">
              <a:spLocks noChangeArrowheads="1"/>
            </p:cNvSpPr>
            <p:nvPr/>
          </p:nvSpPr>
          <p:spPr bwMode="auto">
            <a:xfrm>
              <a:off x="6934200" y="4419600"/>
              <a:ext cx="1503363"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Prep        NP</a:t>
              </a:r>
            </a:p>
          </p:txBody>
        </p:sp>
        <p:sp>
          <p:nvSpPr>
            <p:cNvPr id="12" name="Text Box 11"/>
            <p:cNvSpPr txBox="1">
              <a:spLocks noChangeArrowheads="1"/>
            </p:cNvSpPr>
            <p:nvPr/>
          </p:nvSpPr>
          <p:spPr bwMode="auto">
            <a:xfrm>
              <a:off x="6784975" y="4776788"/>
              <a:ext cx="830263"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through</a:t>
              </a:r>
            </a:p>
          </p:txBody>
        </p:sp>
        <p:sp>
          <p:nvSpPr>
            <p:cNvPr id="13" name="Text Box 12"/>
            <p:cNvSpPr txBox="1">
              <a:spLocks noChangeArrowheads="1"/>
            </p:cNvSpPr>
            <p:nvPr/>
          </p:nvSpPr>
          <p:spPr bwMode="auto">
            <a:xfrm>
              <a:off x="7794625" y="5121275"/>
              <a:ext cx="863600" cy="303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Houston</a:t>
              </a:r>
            </a:p>
          </p:txBody>
        </p:sp>
        <p:sp>
          <p:nvSpPr>
            <p:cNvPr id="14" name="Text Box 13"/>
            <p:cNvSpPr txBox="1">
              <a:spLocks noChangeArrowheads="1"/>
            </p:cNvSpPr>
            <p:nvPr/>
          </p:nvSpPr>
          <p:spPr bwMode="auto">
            <a:xfrm>
              <a:off x="7670800" y="4764088"/>
              <a:ext cx="1274763"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Proper-Noun</a:t>
              </a:r>
            </a:p>
          </p:txBody>
        </p:sp>
        <p:sp>
          <p:nvSpPr>
            <p:cNvPr id="15" name="Text Box 14"/>
            <p:cNvSpPr txBox="1">
              <a:spLocks noChangeArrowheads="1"/>
            </p:cNvSpPr>
            <p:nvPr/>
          </p:nvSpPr>
          <p:spPr bwMode="auto">
            <a:xfrm>
              <a:off x="5376863" y="4475163"/>
              <a:ext cx="409575"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the</a:t>
              </a:r>
            </a:p>
          </p:txBody>
        </p:sp>
        <p:sp>
          <p:nvSpPr>
            <p:cNvPr id="16" name="Text Box 15"/>
            <p:cNvSpPr txBox="1">
              <a:spLocks noChangeArrowheads="1"/>
            </p:cNvSpPr>
            <p:nvPr/>
          </p:nvSpPr>
          <p:spPr bwMode="auto">
            <a:xfrm>
              <a:off x="5984875" y="4772025"/>
              <a:ext cx="595313" cy="303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flight</a:t>
              </a:r>
            </a:p>
          </p:txBody>
        </p:sp>
        <p:sp>
          <p:nvSpPr>
            <p:cNvPr id="17" name="Line 16"/>
            <p:cNvSpPr>
              <a:spLocks noChangeShapeType="1"/>
            </p:cNvSpPr>
            <p:nvPr/>
          </p:nvSpPr>
          <p:spPr bwMode="auto">
            <a:xfrm flipH="1">
              <a:off x="5324475" y="3200400"/>
              <a:ext cx="619125" cy="1016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90000" tIns="46800" rIns="90000" bIns="46800">
              <a:spAutoFit/>
            </a:bodyPr>
            <a:lstStyle/>
            <a:p>
              <a:endParaRPr lang="en-US"/>
            </a:p>
          </p:txBody>
        </p:sp>
        <p:sp>
          <p:nvSpPr>
            <p:cNvPr id="18" name="Line 17"/>
            <p:cNvSpPr>
              <a:spLocks noChangeShapeType="1"/>
            </p:cNvSpPr>
            <p:nvPr/>
          </p:nvSpPr>
          <p:spPr bwMode="auto">
            <a:xfrm flipH="1">
              <a:off x="4960938" y="3460750"/>
              <a:ext cx="354012" cy="2413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19" name="Line 18"/>
            <p:cNvSpPr>
              <a:spLocks noChangeShapeType="1"/>
            </p:cNvSpPr>
            <p:nvPr/>
          </p:nvSpPr>
          <p:spPr bwMode="auto">
            <a:xfrm>
              <a:off x="5314950" y="3470275"/>
              <a:ext cx="652463" cy="2317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20" name="Line 19"/>
            <p:cNvSpPr>
              <a:spLocks noChangeShapeType="1"/>
            </p:cNvSpPr>
            <p:nvPr/>
          </p:nvSpPr>
          <p:spPr bwMode="auto">
            <a:xfrm>
              <a:off x="4911725" y="3878263"/>
              <a:ext cx="9525" cy="25241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90000" tIns="46800" rIns="90000" bIns="46800">
              <a:spAutoFit/>
            </a:bodyPr>
            <a:lstStyle/>
            <a:p>
              <a:endParaRPr lang="en-US"/>
            </a:p>
          </p:txBody>
        </p:sp>
        <p:sp>
          <p:nvSpPr>
            <p:cNvPr id="21" name="Line 20"/>
            <p:cNvSpPr>
              <a:spLocks noChangeShapeType="1"/>
            </p:cNvSpPr>
            <p:nvPr/>
          </p:nvSpPr>
          <p:spPr bwMode="auto">
            <a:xfrm flipH="1">
              <a:off x="5745163" y="3860800"/>
              <a:ext cx="203200" cy="2413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22" name="Line 21"/>
            <p:cNvSpPr>
              <a:spLocks noChangeShapeType="1"/>
            </p:cNvSpPr>
            <p:nvPr/>
          </p:nvSpPr>
          <p:spPr bwMode="auto">
            <a:xfrm>
              <a:off x="5948363" y="3870325"/>
              <a:ext cx="422275" cy="2317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23" name="Line 22"/>
            <p:cNvSpPr>
              <a:spLocks noChangeShapeType="1"/>
            </p:cNvSpPr>
            <p:nvPr/>
          </p:nvSpPr>
          <p:spPr bwMode="auto">
            <a:xfrm flipH="1">
              <a:off x="5583238" y="4241800"/>
              <a:ext cx="144462" cy="32543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24" name="Text Box 25"/>
            <p:cNvSpPr txBox="1">
              <a:spLocks noChangeArrowheads="1"/>
            </p:cNvSpPr>
            <p:nvPr/>
          </p:nvSpPr>
          <p:spPr bwMode="auto">
            <a:xfrm>
              <a:off x="6019800" y="4419600"/>
              <a:ext cx="609600" cy="303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Noun</a:t>
              </a:r>
            </a:p>
          </p:txBody>
        </p:sp>
        <p:sp>
          <p:nvSpPr>
            <p:cNvPr id="25" name="Line 26"/>
            <p:cNvSpPr>
              <a:spLocks noChangeShapeType="1"/>
            </p:cNvSpPr>
            <p:nvPr/>
          </p:nvSpPr>
          <p:spPr bwMode="auto">
            <a:xfrm flipH="1">
              <a:off x="6345238" y="4268788"/>
              <a:ext cx="133350" cy="23971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26" name="Line 27"/>
            <p:cNvSpPr>
              <a:spLocks noChangeShapeType="1"/>
            </p:cNvSpPr>
            <p:nvPr/>
          </p:nvSpPr>
          <p:spPr bwMode="auto">
            <a:xfrm>
              <a:off x="6307138" y="4657725"/>
              <a:ext cx="0" cy="22542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27" name="Line 28"/>
            <p:cNvSpPr>
              <a:spLocks noChangeShapeType="1"/>
            </p:cNvSpPr>
            <p:nvPr/>
          </p:nvSpPr>
          <p:spPr bwMode="auto">
            <a:xfrm flipH="1">
              <a:off x="7223125" y="4244975"/>
              <a:ext cx="182563" cy="2698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28" name="Line 29"/>
            <p:cNvSpPr>
              <a:spLocks noChangeShapeType="1"/>
            </p:cNvSpPr>
            <p:nvPr/>
          </p:nvSpPr>
          <p:spPr bwMode="auto">
            <a:xfrm>
              <a:off x="7405688" y="4244975"/>
              <a:ext cx="661987" cy="2413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29" name="Line 30"/>
            <p:cNvSpPr>
              <a:spLocks noChangeShapeType="1"/>
            </p:cNvSpPr>
            <p:nvPr/>
          </p:nvSpPr>
          <p:spPr bwMode="auto">
            <a:xfrm>
              <a:off x="7175500" y="4654550"/>
              <a:ext cx="0" cy="25082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30" name="Line 31"/>
            <p:cNvSpPr>
              <a:spLocks noChangeShapeType="1"/>
            </p:cNvSpPr>
            <p:nvPr/>
          </p:nvSpPr>
          <p:spPr bwMode="auto">
            <a:xfrm>
              <a:off x="8067675" y="4645025"/>
              <a:ext cx="0" cy="2428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31" name="Line 32"/>
            <p:cNvSpPr>
              <a:spLocks noChangeShapeType="1"/>
            </p:cNvSpPr>
            <p:nvPr/>
          </p:nvSpPr>
          <p:spPr bwMode="auto">
            <a:xfrm>
              <a:off x="8115300" y="5035550"/>
              <a:ext cx="0" cy="1952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a:p>
          </p:txBody>
        </p:sp>
        <p:sp>
          <p:nvSpPr>
            <p:cNvPr id="32" name="TextBox 37"/>
            <p:cNvSpPr txBox="1">
              <a:spLocks noChangeArrowheads="1"/>
            </p:cNvSpPr>
            <p:nvPr/>
          </p:nvSpPr>
          <p:spPr bwMode="auto">
            <a:xfrm>
              <a:off x="5410200" y="3276600"/>
              <a:ext cx="5048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FF0000"/>
                  </a:solidFill>
                </a:rPr>
                <a:t>0.5</a:t>
              </a:r>
            </a:p>
          </p:txBody>
        </p:sp>
        <p:sp>
          <p:nvSpPr>
            <p:cNvPr id="33" name="TextBox 38"/>
            <p:cNvSpPr txBox="1">
              <a:spLocks noChangeArrowheads="1"/>
            </p:cNvSpPr>
            <p:nvPr/>
          </p:nvSpPr>
          <p:spPr bwMode="auto">
            <a:xfrm>
              <a:off x="4267200" y="3810000"/>
              <a:ext cx="5048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FF0000"/>
                  </a:solidFill>
                </a:rPr>
                <a:t>0.5</a:t>
              </a:r>
            </a:p>
          </p:txBody>
        </p:sp>
        <p:sp>
          <p:nvSpPr>
            <p:cNvPr id="34" name="TextBox 39"/>
            <p:cNvSpPr txBox="1">
              <a:spLocks noChangeArrowheads="1"/>
            </p:cNvSpPr>
            <p:nvPr/>
          </p:nvSpPr>
          <p:spPr bwMode="auto">
            <a:xfrm>
              <a:off x="6096000" y="3657600"/>
              <a:ext cx="5048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FF0000"/>
                  </a:solidFill>
                </a:rPr>
                <a:t>0.6</a:t>
              </a:r>
            </a:p>
          </p:txBody>
        </p:sp>
        <p:sp>
          <p:nvSpPr>
            <p:cNvPr id="35" name="TextBox 40"/>
            <p:cNvSpPr txBox="1">
              <a:spLocks noChangeArrowheads="1"/>
            </p:cNvSpPr>
            <p:nvPr/>
          </p:nvSpPr>
          <p:spPr bwMode="auto">
            <a:xfrm>
              <a:off x="5181600" y="4191000"/>
              <a:ext cx="5048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FF0000"/>
                  </a:solidFill>
                </a:rPr>
                <a:t>0.6</a:t>
              </a:r>
            </a:p>
          </p:txBody>
        </p:sp>
        <p:sp>
          <p:nvSpPr>
            <p:cNvPr id="36" name="TextBox 42"/>
            <p:cNvSpPr txBox="1">
              <a:spLocks noChangeArrowheads="1"/>
            </p:cNvSpPr>
            <p:nvPr/>
          </p:nvSpPr>
          <p:spPr bwMode="auto">
            <a:xfrm>
              <a:off x="7766050" y="4052888"/>
              <a:ext cx="50482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FF0000"/>
                  </a:solidFill>
                </a:rPr>
                <a:t>1.0</a:t>
              </a:r>
            </a:p>
          </p:txBody>
        </p:sp>
        <p:sp>
          <p:nvSpPr>
            <p:cNvPr id="37" name="TextBox 43"/>
            <p:cNvSpPr txBox="1">
              <a:spLocks noChangeArrowheads="1"/>
            </p:cNvSpPr>
            <p:nvPr/>
          </p:nvSpPr>
          <p:spPr bwMode="auto">
            <a:xfrm>
              <a:off x="8299450" y="4510088"/>
              <a:ext cx="50482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FF0000"/>
                  </a:solidFill>
                </a:rPr>
                <a:t>0.2</a:t>
              </a:r>
            </a:p>
          </p:txBody>
        </p:sp>
        <p:sp>
          <p:nvSpPr>
            <p:cNvPr id="38" name="TextBox 44"/>
            <p:cNvSpPr txBox="1">
              <a:spLocks noChangeArrowheads="1"/>
            </p:cNvSpPr>
            <p:nvPr/>
          </p:nvSpPr>
          <p:spPr bwMode="auto">
            <a:xfrm>
              <a:off x="5824538" y="4276725"/>
              <a:ext cx="506412"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FF0000"/>
                  </a:solidFill>
                </a:rPr>
                <a:t>0.3</a:t>
              </a:r>
            </a:p>
          </p:txBody>
        </p:sp>
        <p:sp>
          <p:nvSpPr>
            <p:cNvPr id="39" name="TextBox 45"/>
            <p:cNvSpPr txBox="1">
              <a:spLocks noChangeArrowheads="1"/>
            </p:cNvSpPr>
            <p:nvPr/>
          </p:nvSpPr>
          <p:spPr bwMode="auto">
            <a:xfrm>
              <a:off x="5595938" y="4657725"/>
              <a:ext cx="506412"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FF0000"/>
                  </a:solidFill>
                </a:rPr>
                <a:t>0.5</a:t>
              </a:r>
            </a:p>
          </p:txBody>
        </p:sp>
        <p:sp>
          <p:nvSpPr>
            <p:cNvPr id="40" name="TextBox 46"/>
            <p:cNvSpPr txBox="1">
              <a:spLocks noChangeArrowheads="1"/>
            </p:cNvSpPr>
            <p:nvPr/>
          </p:nvSpPr>
          <p:spPr bwMode="auto">
            <a:xfrm>
              <a:off x="6699250" y="4586288"/>
              <a:ext cx="50482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FF0000"/>
                  </a:solidFill>
                </a:rPr>
                <a:t>0.2</a:t>
              </a:r>
            </a:p>
          </p:txBody>
        </p:sp>
        <p:sp>
          <p:nvSpPr>
            <p:cNvPr id="41" name="TextBox 47"/>
            <p:cNvSpPr txBox="1">
              <a:spLocks noChangeArrowheads="1"/>
            </p:cNvSpPr>
            <p:nvPr/>
          </p:nvSpPr>
          <p:spPr bwMode="auto">
            <a:xfrm>
              <a:off x="7689850" y="4967288"/>
              <a:ext cx="50482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FF0000"/>
                  </a:solidFill>
                </a:rPr>
                <a:t>0.8</a:t>
              </a:r>
            </a:p>
          </p:txBody>
        </p:sp>
        <p:sp>
          <p:nvSpPr>
            <p:cNvPr id="42" name="Text Box 5"/>
            <p:cNvSpPr txBox="1">
              <a:spLocks noChangeArrowheads="1"/>
            </p:cNvSpPr>
            <p:nvPr/>
          </p:nvSpPr>
          <p:spPr bwMode="auto">
            <a:xfrm>
              <a:off x="5791200" y="2362200"/>
              <a:ext cx="334963"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S</a:t>
              </a:r>
            </a:p>
          </p:txBody>
        </p:sp>
        <p:sp>
          <p:nvSpPr>
            <p:cNvPr id="43" name="Text Box 5"/>
            <p:cNvSpPr txBox="1">
              <a:spLocks noChangeArrowheads="1"/>
            </p:cNvSpPr>
            <p:nvPr/>
          </p:nvSpPr>
          <p:spPr bwMode="auto">
            <a:xfrm>
              <a:off x="5715000" y="2895600"/>
              <a:ext cx="409575" cy="303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VP</a:t>
              </a:r>
            </a:p>
          </p:txBody>
        </p:sp>
        <p:sp>
          <p:nvSpPr>
            <p:cNvPr id="44" name="TextBox 51"/>
            <p:cNvSpPr txBox="1">
              <a:spLocks noChangeArrowheads="1"/>
            </p:cNvSpPr>
            <p:nvPr/>
          </p:nvSpPr>
          <p:spPr bwMode="auto">
            <a:xfrm>
              <a:off x="5943600" y="2590800"/>
              <a:ext cx="5048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FF0000"/>
                  </a:solidFill>
                </a:rPr>
                <a:t>0.1</a:t>
              </a:r>
            </a:p>
          </p:txBody>
        </p:sp>
        <p:cxnSp>
          <p:nvCxnSpPr>
            <p:cNvPr id="45" name="Straight Connector 53"/>
            <p:cNvCxnSpPr>
              <a:cxnSpLocks noChangeShapeType="1"/>
            </p:cNvCxnSpPr>
            <p:nvPr/>
          </p:nvCxnSpPr>
          <p:spPr bwMode="auto">
            <a:xfrm rot="5400000">
              <a:off x="5753101" y="2781300"/>
              <a:ext cx="381000" cy="31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46" name="Text Box 5"/>
            <p:cNvSpPr txBox="1">
              <a:spLocks noChangeArrowheads="1"/>
            </p:cNvSpPr>
            <p:nvPr/>
          </p:nvSpPr>
          <p:spPr bwMode="auto">
            <a:xfrm>
              <a:off x="7239000" y="3886200"/>
              <a:ext cx="488950"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PP</a:t>
              </a:r>
            </a:p>
          </p:txBody>
        </p:sp>
        <p:cxnSp>
          <p:nvCxnSpPr>
            <p:cNvPr id="47" name="Straight Connector 56"/>
            <p:cNvCxnSpPr>
              <a:cxnSpLocks noChangeShapeType="1"/>
              <a:stCxn id="43" idx="2"/>
            </p:cNvCxnSpPr>
            <p:nvPr/>
          </p:nvCxnSpPr>
          <p:spPr bwMode="auto">
            <a:xfrm rot="16200000" flipH="1">
              <a:off x="6273800" y="2844801"/>
              <a:ext cx="763587" cy="147161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48" name="TextBox 57"/>
            <p:cNvSpPr txBox="1">
              <a:spLocks noChangeArrowheads="1"/>
            </p:cNvSpPr>
            <p:nvPr/>
          </p:nvSpPr>
          <p:spPr bwMode="auto">
            <a:xfrm>
              <a:off x="6248400" y="3048000"/>
              <a:ext cx="5048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solidFill>
                    <a:srgbClr val="FF0000"/>
                  </a:solidFill>
                </a:rPr>
                <a:t>0.3</a:t>
              </a:r>
            </a:p>
          </p:txBody>
        </p:sp>
      </p:grpSp>
      <p:sp>
        <p:nvSpPr>
          <p:cNvPr id="50"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51"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1653993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t>Sentence Probability</a:t>
            </a:r>
            <a:endParaRPr lang="en-US" dirty="0"/>
          </a:p>
        </p:txBody>
      </p:sp>
      <p:sp>
        <p:nvSpPr>
          <p:cNvPr id="4" name="Content Placeholder 3"/>
          <p:cNvSpPr>
            <a:spLocks noGrp="1"/>
          </p:cNvSpPr>
          <p:nvPr>
            <p:ph idx="1"/>
          </p:nvPr>
        </p:nvSpPr>
        <p:spPr/>
        <p:txBody>
          <a:bodyPr/>
          <a:lstStyle/>
          <a:p>
            <a:r>
              <a:rPr lang="en-US" sz="2200" dirty="0"/>
              <a:t>Probability of a sentence is the sum of the probabilities of all of its </a:t>
            </a:r>
            <a:r>
              <a:rPr lang="en-US" sz="2200" dirty="0" smtClean="0"/>
              <a:t>derivations</a:t>
            </a:r>
          </a:p>
          <a:p>
            <a:endParaRPr lang="en-US" sz="2200" dirty="0"/>
          </a:p>
          <a:p>
            <a:endParaRPr lang="en-US" sz="2200" dirty="0" smtClean="0"/>
          </a:p>
          <a:p>
            <a:endParaRPr lang="en-US" sz="2200" dirty="0"/>
          </a:p>
          <a:p>
            <a:endParaRPr lang="en-US" sz="2200" dirty="0" smtClean="0"/>
          </a:p>
          <a:p>
            <a:endParaRPr lang="en-US" sz="2200" dirty="0"/>
          </a:p>
          <a:p>
            <a:endParaRPr lang="en-US" sz="2200" dirty="0" smtClean="0"/>
          </a:p>
          <a:p>
            <a:endParaRPr lang="en-US" sz="2200" dirty="0"/>
          </a:p>
          <a:p>
            <a:endParaRPr lang="en-US" sz="2200" dirty="0" smtClean="0"/>
          </a:p>
          <a:p>
            <a:pPr marL="0" indent="0">
              <a:buNone/>
            </a:pPr>
            <a:r>
              <a:rPr lang="en-US" sz="2200" i="1" dirty="0" smtClean="0"/>
              <a:t>P(</a:t>
            </a:r>
            <a:r>
              <a:rPr lang="en-US" sz="2200" dirty="0" smtClean="0"/>
              <a:t>“book the flight through Houston”</a:t>
            </a:r>
            <a:r>
              <a:rPr lang="en-US" sz="2200" i="1" dirty="0" smtClean="0"/>
              <a:t>) = P(T</a:t>
            </a:r>
            <a:r>
              <a:rPr lang="en-US" sz="2200" i="1" baseline="-25000" dirty="0"/>
              <a:t>1</a:t>
            </a:r>
            <a:r>
              <a:rPr lang="en-US" sz="2200" i="1" dirty="0" smtClean="0"/>
              <a:t>)+P(T</a:t>
            </a:r>
            <a:r>
              <a:rPr lang="en-US" sz="2200" i="1" baseline="-25000" dirty="0" smtClean="0"/>
              <a:t>2</a:t>
            </a:r>
            <a:r>
              <a:rPr lang="en-US" sz="2200" i="1" dirty="0" smtClean="0"/>
              <a:t>)=</a:t>
            </a:r>
            <a:r>
              <a:rPr lang="fr-FR" sz="2200" i="1" dirty="0"/>
              <a:t>2.16 E-</a:t>
            </a:r>
            <a:r>
              <a:rPr lang="fr-FR" sz="2200" i="1" dirty="0" smtClean="0"/>
              <a:t>5+</a:t>
            </a:r>
            <a:r>
              <a:rPr lang="fr-FR" sz="2200" i="1" dirty="0"/>
              <a:t>1.296 E-</a:t>
            </a:r>
            <a:r>
              <a:rPr lang="fr-FR" sz="2200" i="1" dirty="0" smtClean="0"/>
              <a:t>5 </a:t>
            </a:r>
          </a:p>
          <a:p>
            <a:pPr marL="0" indent="0">
              <a:buNone/>
            </a:pPr>
            <a:r>
              <a:rPr lang="fr-FR" sz="2200" i="1" dirty="0"/>
              <a:t> </a:t>
            </a:r>
            <a:r>
              <a:rPr lang="fr-FR" sz="2200" i="1" dirty="0" smtClean="0"/>
              <a:t>    = 3.456 E-5</a:t>
            </a:r>
            <a:endParaRPr lang="en-US" sz="2200" dirty="0"/>
          </a:p>
        </p:txBody>
      </p:sp>
      <p:grpSp>
        <p:nvGrpSpPr>
          <p:cNvPr id="5" name="Group 4"/>
          <p:cNvGrpSpPr/>
          <p:nvPr/>
        </p:nvGrpSpPr>
        <p:grpSpPr>
          <a:xfrm>
            <a:off x="685799" y="2362200"/>
            <a:ext cx="3614615" cy="2785574"/>
            <a:chOff x="3962400" y="2895600"/>
            <a:chExt cx="5025345" cy="3271631"/>
          </a:xfrm>
        </p:grpSpPr>
        <p:sp>
          <p:nvSpPr>
            <p:cNvPr id="6" name="Text Box 94"/>
            <p:cNvSpPr txBox="1">
              <a:spLocks noChangeArrowheads="1"/>
            </p:cNvSpPr>
            <p:nvPr/>
          </p:nvSpPr>
          <p:spPr bwMode="auto">
            <a:xfrm>
              <a:off x="6096000" y="2895600"/>
              <a:ext cx="780929" cy="5820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b="1" dirty="0" smtClean="0">
                  <a:solidFill>
                    <a:srgbClr val="000000"/>
                  </a:solidFill>
                  <a:latin typeface="Times New Roman" charset="0"/>
                </a:rPr>
                <a:t>T</a:t>
              </a:r>
              <a:r>
                <a:rPr lang="en-US" sz="1600" b="1" baseline="-25000" dirty="0" smtClean="0">
                  <a:solidFill>
                    <a:srgbClr val="000000"/>
                  </a:solidFill>
                  <a:latin typeface="Times New Roman" charset="0"/>
                </a:rPr>
                <a:t>1</a:t>
              </a:r>
              <a:endParaRPr lang="en-US" sz="1600" b="1" baseline="-25000" dirty="0">
                <a:solidFill>
                  <a:srgbClr val="000000"/>
                </a:solidFill>
                <a:latin typeface="Times New Roman" charset="0"/>
              </a:endParaRPr>
            </a:p>
          </p:txBody>
        </p:sp>
        <p:sp>
          <p:nvSpPr>
            <p:cNvPr id="7" name="Text Box 4"/>
            <p:cNvSpPr txBox="1">
              <a:spLocks noChangeArrowheads="1"/>
            </p:cNvSpPr>
            <p:nvPr/>
          </p:nvSpPr>
          <p:spPr bwMode="auto">
            <a:xfrm>
              <a:off x="4900613" y="2971800"/>
              <a:ext cx="556620" cy="4506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t>S</a:t>
              </a:r>
            </a:p>
          </p:txBody>
        </p:sp>
        <p:sp>
          <p:nvSpPr>
            <p:cNvPr id="8" name="Text Box 5"/>
            <p:cNvSpPr txBox="1">
              <a:spLocks noChangeArrowheads="1"/>
            </p:cNvSpPr>
            <p:nvPr/>
          </p:nvSpPr>
          <p:spPr bwMode="auto">
            <a:xfrm>
              <a:off x="4818062" y="3386138"/>
              <a:ext cx="767212" cy="4506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t>VP</a:t>
              </a:r>
            </a:p>
          </p:txBody>
        </p:sp>
        <p:sp>
          <p:nvSpPr>
            <p:cNvPr id="9" name="Text Box 6"/>
            <p:cNvSpPr txBox="1">
              <a:spLocks noChangeArrowheads="1"/>
            </p:cNvSpPr>
            <p:nvPr/>
          </p:nvSpPr>
          <p:spPr bwMode="auto">
            <a:xfrm>
              <a:off x="4343400" y="3790950"/>
              <a:ext cx="2159315" cy="4506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dirty="0"/>
                <a:t>Verb          NP</a:t>
              </a:r>
            </a:p>
          </p:txBody>
        </p:sp>
        <p:sp>
          <p:nvSpPr>
            <p:cNvPr id="10" name="Text Box 7"/>
            <p:cNvSpPr txBox="1">
              <a:spLocks noChangeArrowheads="1"/>
            </p:cNvSpPr>
            <p:nvPr/>
          </p:nvSpPr>
          <p:spPr bwMode="auto">
            <a:xfrm>
              <a:off x="4949824" y="4168775"/>
              <a:ext cx="2565552" cy="4506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t>     Det    Nominal</a:t>
              </a:r>
            </a:p>
          </p:txBody>
        </p:sp>
        <p:sp>
          <p:nvSpPr>
            <p:cNvPr id="11" name="Text Box 8"/>
            <p:cNvSpPr txBox="1">
              <a:spLocks noChangeArrowheads="1"/>
            </p:cNvSpPr>
            <p:nvPr/>
          </p:nvSpPr>
          <p:spPr bwMode="auto">
            <a:xfrm>
              <a:off x="5568950" y="4621213"/>
              <a:ext cx="2180834" cy="4506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t>Nominal     PP</a:t>
              </a:r>
            </a:p>
          </p:txBody>
        </p:sp>
        <p:sp>
          <p:nvSpPr>
            <p:cNvPr id="12" name="Text Box 9"/>
            <p:cNvSpPr txBox="1">
              <a:spLocks noChangeArrowheads="1"/>
            </p:cNvSpPr>
            <p:nvPr/>
          </p:nvSpPr>
          <p:spPr bwMode="auto">
            <a:xfrm>
              <a:off x="4364038" y="4181475"/>
              <a:ext cx="984008" cy="4506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t>book</a:t>
              </a:r>
            </a:p>
          </p:txBody>
        </p:sp>
        <p:sp>
          <p:nvSpPr>
            <p:cNvPr id="13" name="Text Box 10"/>
            <p:cNvSpPr txBox="1">
              <a:spLocks noChangeArrowheads="1"/>
            </p:cNvSpPr>
            <p:nvPr/>
          </p:nvSpPr>
          <p:spPr bwMode="auto">
            <a:xfrm>
              <a:off x="6254751" y="5014913"/>
              <a:ext cx="1990976" cy="4506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t>Prep        NP</a:t>
              </a:r>
            </a:p>
          </p:txBody>
        </p:sp>
        <p:sp>
          <p:nvSpPr>
            <p:cNvPr id="14" name="Text Box 11"/>
            <p:cNvSpPr txBox="1">
              <a:spLocks noChangeArrowheads="1"/>
            </p:cNvSpPr>
            <p:nvPr/>
          </p:nvSpPr>
          <p:spPr bwMode="auto">
            <a:xfrm>
              <a:off x="6105526" y="5372101"/>
              <a:ext cx="1358050" cy="4506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t>through</a:t>
              </a:r>
            </a:p>
          </p:txBody>
        </p:sp>
        <p:sp>
          <p:nvSpPr>
            <p:cNvPr id="15" name="Text Box 12"/>
            <p:cNvSpPr txBox="1">
              <a:spLocks noChangeArrowheads="1"/>
            </p:cNvSpPr>
            <p:nvPr/>
          </p:nvSpPr>
          <p:spPr bwMode="auto">
            <a:xfrm>
              <a:off x="7115175" y="5716588"/>
              <a:ext cx="1426962" cy="4506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t>Houston</a:t>
              </a:r>
            </a:p>
          </p:txBody>
        </p:sp>
        <p:sp>
          <p:nvSpPr>
            <p:cNvPr id="16" name="Text Box 13"/>
            <p:cNvSpPr txBox="1">
              <a:spLocks noChangeArrowheads="1"/>
            </p:cNvSpPr>
            <p:nvPr/>
          </p:nvSpPr>
          <p:spPr bwMode="auto">
            <a:xfrm>
              <a:off x="6991349" y="5359399"/>
              <a:ext cx="1996396" cy="4506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t>Proper-Noun</a:t>
              </a:r>
            </a:p>
          </p:txBody>
        </p:sp>
        <p:sp>
          <p:nvSpPr>
            <p:cNvPr id="17" name="Text Box 14"/>
            <p:cNvSpPr txBox="1">
              <a:spLocks noChangeArrowheads="1"/>
            </p:cNvSpPr>
            <p:nvPr/>
          </p:nvSpPr>
          <p:spPr bwMode="auto">
            <a:xfrm>
              <a:off x="5072062" y="4627563"/>
              <a:ext cx="788337" cy="4506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t>the</a:t>
              </a:r>
            </a:p>
          </p:txBody>
        </p:sp>
        <p:sp>
          <p:nvSpPr>
            <p:cNvPr id="18" name="Text Box 15"/>
            <p:cNvSpPr txBox="1">
              <a:spLocks noChangeArrowheads="1"/>
            </p:cNvSpPr>
            <p:nvPr/>
          </p:nvSpPr>
          <p:spPr bwMode="auto">
            <a:xfrm>
              <a:off x="5418139" y="5372099"/>
              <a:ext cx="968025" cy="4506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t>flight</a:t>
              </a:r>
            </a:p>
          </p:txBody>
        </p:sp>
        <p:sp>
          <p:nvSpPr>
            <p:cNvPr id="19" name="Line 16"/>
            <p:cNvSpPr>
              <a:spLocks noChangeShapeType="1"/>
            </p:cNvSpPr>
            <p:nvPr/>
          </p:nvSpPr>
          <p:spPr bwMode="auto">
            <a:xfrm>
              <a:off x="5019675" y="3213100"/>
              <a:ext cx="0" cy="2413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100"/>
            </a:p>
          </p:txBody>
        </p:sp>
        <p:sp>
          <p:nvSpPr>
            <p:cNvPr id="20" name="Line 17"/>
            <p:cNvSpPr>
              <a:spLocks noChangeShapeType="1"/>
            </p:cNvSpPr>
            <p:nvPr/>
          </p:nvSpPr>
          <p:spPr bwMode="auto">
            <a:xfrm flipH="1">
              <a:off x="4656138" y="3613150"/>
              <a:ext cx="354012" cy="2413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100"/>
            </a:p>
          </p:txBody>
        </p:sp>
        <p:sp>
          <p:nvSpPr>
            <p:cNvPr id="21" name="Line 18"/>
            <p:cNvSpPr>
              <a:spLocks noChangeShapeType="1"/>
            </p:cNvSpPr>
            <p:nvPr/>
          </p:nvSpPr>
          <p:spPr bwMode="auto">
            <a:xfrm>
              <a:off x="5010150" y="3622675"/>
              <a:ext cx="652463" cy="2317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100"/>
            </a:p>
          </p:txBody>
        </p:sp>
        <p:sp>
          <p:nvSpPr>
            <p:cNvPr id="22" name="Line 19"/>
            <p:cNvSpPr>
              <a:spLocks noChangeShapeType="1"/>
            </p:cNvSpPr>
            <p:nvPr/>
          </p:nvSpPr>
          <p:spPr bwMode="auto">
            <a:xfrm>
              <a:off x="4606925" y="4030663"/>
              <a:ext cx="9525" cy="25241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90000" tIns="46800" rIns="90000" bIns="46800">
              <a:spAutoFit/>
            </a:bodyPr>
            <a:lstStyle/>
            <a:p>
              <a:endParaRPr lang="en-US" sz="1100"/>
            </a:p>
          </p:txBody>
        </p:sp>
        <p:sp>
          <p:nvSpPr>
            <p:cNvPr id="23" name="Line 20"/>
            <p:cNvSpPr>
              <a:spLocks noChangeShapeType="1"/>
            </p:cNvSpPr>
            <p:nvPr/>
          </p:nvSpPr>
          <p:spPr bwMode="auto">
            <a:xfrm flipH="1">
              <a:off x="5440363" y="4013200"/>
              <a:ext cx="203200" cy="2413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100"/>
            </a:p>
          </p:txBody>
        </p:sp>
        <p:sp>
          <p:nvSpPr>
            <p:cNvPr id="24" name="Line 21"/>
            <p:cNvSpPr>
              <a:spLocks noChangeShapeType="1"/>
            </p:cNvSpPr>
            <p:nvPr/>
          </p:nvSpPr>
          <p:spPr bwMode="auto">
            <a:xfrm>
              <a:off x="5643563" y="4022725"/>
              <a:ext cx="422275" cy="2317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100"/>
            </a:p>
          </p:txBody>
        </p:sp>
        <p:sp>
          <p:nvSpPr>
            <p:cNvPr id="25" name="Line 22"/>
            <p:cNvSpPr>
              <a:spLocks noChangeShapeType="1"/>
            </p:cNvSpPr>
            <p:nvPr/>
          </p:nvSpPr>
          <p:spPr bwMode="auto">
            <a:xfrm flipH="1">
              <a:off x="5278438" y="4394200"/>
              <a:ext cx="144462" cy="32543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100"/>
            </a:p>
          </p:txBody>
        </p:sp>
        <p:sp>
          <p:nvSpPr>
            <p:cNvPr id="26" name="Line 23"/>
            <p:cNvSpPr>
              <a:spLocks noChangeShapeType="1"/>
            </p:cNvSpPr>
            <p:nvPr/>
          </p:nvSpPr>
          <p:spPr bwMode="auto">
            <a:xfrm flipH="1">
              <a:off x="5940425" y="4411663"/>
              <a:ext cx="144463" cy="3079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100"/>
            </a:p>
          </p:txBody>
        </p:sp>
        <p:sp>
          <p:nvSpPr>
            <p:cNvPr id="27" name="Line 24"/>
            <p:cNvSpPr>
              <a:spLocks noChangeShapeType="1"/>
            </p:cNvSpPr>
            <p:nvPr/>
          </p:nvSpPr>
          <p:spPr bwMode="auto">
            <a:xfrm>
              <a:off x="6084888" y="4421188"/>
              <a:ext cx="631825" cy="25082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100"/>
            </a:p>
          </p:txBody>
        </p:sp>
        <p:sp>
          <p:nvSpPr>
            <p:cNvPr id="28" name="Text Box 25"/>
            <p:cNvSpPr txBox="1">
              <a:spLocks noChangeArrowheads="1"/>
            </p:cNvSpPr>
            <p:nvPr/>
          </p:nvSpPr>
          <p:spPr bwMode="auto">
            <a:xfrm>
              <a:off x="5453064" y="5019675"/>
              <a:ext cx="1047248" cy="4506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t>Noun</a:t>
              </a:r>
            </a:p>
          </p:txBody>
        </p:sp>
        <p:sp>
          <p:nvSpPr>
            <p:cNvPr id="29" name="Line 26"/>
            <p:cNvSpPr>
              <a:spLocks noChangeShapeType="1"/>
            </p:cNvSpPr>
            <p:nvPr/>
          </p:nvSpPr>
          <p:spPr bwMode="auto">
            <a:xfrm flipH="1">
              <a:off x="5776913" y="4868863"/>
              <a:ext cx="134937" cy="2413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100"/>
            </a:p>
          </p:txBody>
        </p:sp>
        <p:sp>
          <p:nvSpPr>
            <p:cNvPr id="30" name="Line 27"/>
            <p:cNvSpPr>
              <a:spLocks noChangeShapeType="1"/>
            </p:cNvSpPr>
            <p:nvPr/>
          </p:nvSpPr>
          <p:spPr bwMode="auto">
            <a:xfrm>
              <a:off x="5738813" y="5259388"/>
              <a:ext cx="0" cy="22383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100"/>
            </a:p>
          </p:txBody>
        </p:sp>
        <p:sp>
          <p:nvSpPr>
            <p:cNvPr id="31" name="Line 28"/>
            <p:cNvSpPr>
              <a:spLocks noChangeShapeType="1"/>
            </p:cNvSpPr>
            <p:nvPr/>
          </p:nvSpPr>
          <p:spPr bwMode="auto">
            <a:xfrm flipH="1">
              <a:off x="6545263" y="4840288"/>
              <a:ext cx="182562" cy="2698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100"/>
            </a:p>
          </p:txBody>
        </p:sp>
        <p:sp>
          <p:nvSpPr>
            <p:cNvPr id="32" name="Line 29"/>
            <p:cNvSpPr>
              <a:spLocks noChangeShapeType="1"/>
            </p:cNvSpPr>
            <p:nvPr/>
          </p:nvSpPr>
          <p:spPr bwMode="auto">
            <a:xfrm>
              <a:off x="6727825" y="4840288"/>
              <a:ext cx="661988" cy="2413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100"/>
            </a:p>
          </p:txBody>
        </p:sp>
        <p:sp>
          <p:nvSpPr>
            <p:cNvPr id="33" name="Line 30"/>
            <p:cNvSpPr>
              <a:spLocks noChangeShapeType="1"/>
            </p:cNvSpPr>
            <p:nvPr/>
          </p:nvSpPr>
          <p:spPr bwMode="auto">
            <a:xfrm>
              <a:off x="6496050" y="5249863"/>
              <a:ext cx="0" cy="25082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100"/>
            </a:p>
          </p:txBody>
        </p:sp>
        <p:sp>
          <p:nvSpPr>
            <p:cNvPr id="34" name="Line 31"/>
            <p:cNvSpPr>
              <a:spLocks noChangeShapeType="1"/>
            </p:cNvSpPr>
            <p:nvPr/>
          </p:nvSpPr>
          <p:spPr bwMode="auto">
            <a:xfrm>
              <a:off x="7389813" y="5240338"/>
              <a:ext cx="0" cy="2428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100"/>
            </a:p>
          </p:txBody>
        </p:sp>
        <p:sp>
          <p:nvSpPr>
            <p:cNvPr id="35" name="Line 32"/>
            <p:cNvSpPr>
              <a:spLocks noChangeShapeType="1"/>
            </p:cNvSpPr>
            <p:nvPr/>
          </p:nvSpPr>
          <p:spPr bwMode="auto">
            <a:xfrm>
              <a:off x="7437438" y="5630863"/>
              <a:ext cx="0" cy="1968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100"/>
            </a:p>
          </p:txBody>
        </p:sp>
        <p:sp>
          <p:nvSpPr>
            <p:cNvPr id="36" name="TextBox 91"/>
            <p:cNvSpPr txBox="1">
              <a:spLocks noChangeArrowheads="1"/>
            </p:cNvSpPr>
            <p:nvPr/>
          </p:nvSpPr>
          <p:spPr bwMode="auto">
            <a:xfrm>
              <a:off x="5181600" y="3505200"/>
              <a:ext cx="533400" cy="1025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solidFill>
                    <a:srgbClr val="FF0000"/>
                  </a:solidFill>
                </a:rPr>
                <a:t>0.5</a:t>
              </a:r>
            </a:p>
          </p:txBody>
        </p:sp>
        <p:sp>
          <p:nvSpPr>
            <p:cNvPr id="37" name="TextBox 92"/>
            <p:cNvSpPr txBox="1">
              <a:spLocks noChangeArrowheads="1"/>
            </p:cNvSpPr>
            <p:nvPr/>
          </p:nvSpPr>
          <p:spPr bwMode="auto">
            <a:xfrm>
              <a:off x="3962400" y="3962400"/>
              <a:ext cx="768330" cy="4469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solidFill>
                    <a:srgbClr val="FF0000"/>
                  </a:solidFill>
                </a:rPr>
                <a:t>0.5</a:t>
              </a:r>
            </a:p>
          </p:txBody>
        </p:sp>
        <p:sp>
          <p:nvSpPr>
            <p:cNvPr id="38" name="TextBox 93"/>
            <p:cNvSpPr txBox="1">
              <a:spLocks noChangeArrowheads="1"/>
            </p:cNvSpPr>
            <p:nvPr/>
          </p:nvSpPr>
          <p:spPr bwMode="auto">
            <a:xfrm>
              <a:off x="6096000" y="3810001"/>
              <a:ext cx="768330" cy="4469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solidFill>
                    <a:srgbClr val="FF0000"/>
                  </a:solidFill>
                </a:rPr>
                <a:t>0.6</a:t>
              </a:r>
            </a:p>
          </p:txBody>
        </p:sp>
        <p:sp>
          <p:nvSpPr>
            <p:cNvPr id="39" name="TextBox 94"/>
            <p:cNvSpPr txBox="1">
              <a:spLocks noChangeArrowheads="1"/>
            </p:cNvSpPr>
            <p:nvPr/>
          </p:nvSpPr>
          <p:spPr bwMode="auto">
            <a:xfrm>
              <a:off x="4876800" y="4343401"/>
              <a:ext cx="768330" cy="4469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solidFill>
                    <a:srgbClr val="FF0000"/>
                  </a:solidFill>
                </a:rPr>
                <a:t>0.6</a:t>
              </a:r>
            </a:p>
          </p:txBody>
        </p:sp>
        <p:sp>
          <p:nvSpPr>
            <p:cNvPr id="40" name="TextBox 95"/>
            <p:cNvSpPr txBox="1">
              <a:spLocks noChangeArrowheads="1"/>
            </p:cNvSpPr>
            <p:nvPr/>
          </p:nvSpPr>
          <p:spPr bwMode="auto">
            <a:xfrm>
              <a:off x="6781801" y="4267200"/>
              <a:ext cx="768330" cy="4469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solidFill>
                    <a:srgbClr val="FF0000"/>
                  </a:solidFill>
                </a:rPr>
                <a:t>0.5</a:t>
              </a:r>
            </a:p>
          </p:txBody>
        </p:sp>
        <p:sp>
          <p:nvSpPr>
            <p:cNvPr id="41" name="TextBox 96"/>
            <p:cNvSpPr txBox="1">
              <a:spLocks noChangeArrowheads="1"/>
            </p:cNvSpPr>
            <p:nvPr/>
          </p:nvSpPr>
          <p:spPr bwMode="auto">
            <a:xfrm>
              <a:off x="7086600" y="4648200"/>
              <a:ext cx="768330" cy="4469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solidFill>
                    <a:srgbClr val="FF0000"/>
                  </a:solidFill>
                </a:rPr>
                <a:t>1.0</a:t>
              </a:r>
            </a:p>
          </p:txBody>
        </p:sp>
        <p:sp>
          <p:nvSpPr>
            <p:cNvPr id="42" name="TextBox 97"/>
            <p:cNvSpPr txBox="1">
              <a:spLocks noChangeArrowheads="1"/>
            </p:cNvSpPr>
            <p:nvPr/>
          </p:nvSpPr>
          <p:spPr bwMode="auto">
            <a:xfrm>
              <a:off x="7620001" y="5105399"/>
              <a:ext cx="768330" cy="4469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solidFill>
                    <a:srgbClr val="FF0000"/>
                  </a:solidFill>
                </a:rPr>
                <a:t>0.2</a:t>
              </a:r>
            </a:p>
          </p:txBody>
        </p:sp>
        <p:sp>
          <p:nvSpPr>
            <p:cNvPr id="43" name="TextBox 98"/>
            <p:cNvSpPr txBox="1">
              <a:spLocks noChangeArrowheads="1"/>
            </p:cNvSpPr>
            <p:nvPr/>
          </p:nvSpPr>
          <p:spPr bwMode="auto">
            <a:xfrm>
              <a:off x="5410201" y="4800600"/>
              <a:ext cx="768330" cy="4469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solidFill>
                    <a:srgbClr val="FF0000"/>
                  </a:solidFill>
                </a:rPr>
                <a:t>0.3</a:t>
              </a:r>
            </a:p>
          </p:txBody>
        </p:sp>
        <p:sp>
          <p:nvSpPr>
            <p:cNvPr id="44" name="TextBox 99"/>
            <p:cNvSpPr txBox="1">
              <a:spLocks noChangeArrowheads="1"/>
            </p:cNvSpPr>
            <p:nvPr/>
          </p:nvSpPr>
          <p:spPr bwMode="auto">
            <a:xfrm>
              <a:off x="5029201" y="5257800"/>
              <a:ext cx="768330" cy="4469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solidFill>
                    <a:srgbClr val="FF0000"/>
                  </a:solidFill>
                </a:rPr>
                <a:t>0.5</a:t>
              </a:r>
            </a:p>
          </p:txBody>
        </p:sp>
        <p:sp>
          <p:nvSpPr>
            <p:cNvPr id="45" name="TextBox 100"/>
            <p:cNvSpPr txBox="1">
              <a:spLocks noChangeArrowheads="1"/>
            </p:cNvSpPr>
            <p:nvPr/>
          </p:nvSpPr>
          <p:spPr bwMode="auto">
            <a:xfrm>
              <a:off x="6019799" y="5181600"/>
              <a:ext cx="768330" cy="4469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solidFill>
                    <a:srgbClr val="FF0000"/>
                  </a:solidFill>
                </a:rPr>
                <a:t>0.2</a:t>
              </a:r>
            </a:p>
          </p:txBody>
        </p:sp>
        <p:sp>
          <p:nvSpPr>
            <p:cNvPr id="46" name="TextBox 101"/>
            <p:cNvSpPr txBox="1">
              <a:spLocks noChangeArrowheads="1"/>
            </p:cNvSpPr>
            <p:nvPr/>
          </p:nvSpPr>
          <p:spPr bwMode="auto">
            <a:xfrm>
              <a:off x="7010400" y="5562601"/>
              <a:ext cx="768330" cy="4469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solidFill>
                    <a:srgbClr val="FF0000"/>
                  </a:solidFill>
                </a:rPr>
                <a:t>0.8</a:t>
              </a:r>
            </a:p>
          </p:txBody>
        </p:sp>
        <p:sp>
          <p:nvSpPr>
            <p:cNvPr id="47" name="TextBox 102"/>
            <p:cNvSpPr txBox="1">
              <a:spLocks noChangeArrowheads="1"/>
            </p:cNvSpPr>
            <p:nvPr/>
          </p:nvSpPr>
          <p:spPr bwMode="auto">
            <a:xfrm>
              <a:off x="5029201" y="3124201"/>
              <a:ext cx="768330" cy="4469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solidFill>
                    <a:srgbClr val="FF0000"/>
                  </a:solidFill>
                </a:rPr>
                <a:t>0.1</a:t>
              </a:r>
            </a:p>
          </p:txBody>
        </p:sp>
      </p:grpSp>
      <p:grpSp>
        <p:nvGrpSpPr>
          <p:cNvPr id="48" name="Group 47"/>
          <p:cNvGrpSpPr/>
          <p:nvPr/>
        </p:nvGrpSpPr>
        <p:grpSpPr>
          <a:xfrm>
            <a:off x="3886200" y="2362200"/>
            <a:ext cx="3810000" cy="2743200"/>
            <a:chOff x="4267200" y="2362200"/>
            <a:chExt cx="5045298" cy="3137686"/>
          </a:xfrm>
        </p:grpSpPr>
        <p:sp>
          <p:nvSpPr>
            <p:cNvPr id="49" name="Text Box 94"/>
            <p:cNvSpPr txBox="1">
              <a:spLocks noChangeArrowheads="1"/>
            </p:cNvSpPr>
            <p:nvPr/>
          </p:nvSpPr>
          <p:spPr bwMode="auto">
            <a:xfrm>
              <a:off x="6705599" y="2362200"/>
              <a:ext cx="642182" cy="4890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600" b="1" dirty="0" smtClean="0">
                  <a:solidFill>
                    <a:srgbClr val="000000"/>
                  </a:solidFill>
                  <a:latin typeface="Times New Roman" charset="0"/>
                </a:rPr>
                <a:t>T</a:t>
              </a:r>
              <a:r>
                <a:rPr lang="en-US" sz="1600" b="1" baseline="-25000" dirty="0" smtClean="0">
                  <a:solidFill>
                    <a:srgbClr val="000000"/>
                  </a:solidFill>
                  <a:latin typeface="Times New Roman" charset="0"/>
                </a:rPr>
                <a:t>2</a:t>
              </a:r>
              <a:endParaRPr lang="en-US" sz="1600" b="1" baseline="-25000" dirty="0">
                <a:solidFill>
                  <a:srgbClr val="000000"/>
                </a:solidFill>
                <a:latin typeface="Times New Roman" charset="0"/>
              </a:endParaRPr>
            </a:p>
          </p:txBody>
        </p:sp>
        <p:sp>
          <p:nvSpPr>
            <p:cNvPr id="50" name="Text Box 5"/>
            <p:cNvSpPr txBox="1">
              <a:spLocks noChangeArrowheads="1"/>
            </p:cNvSpPr>
            <p:nvPr/>
          </p:nvSpPr>
          <p:spPr bwMode="auto">
            <a:xfrm>
              <a:off x="5122862" y="3233738"/>
              <a:ext cx="630902" cy="378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t>VP</a:t>
              </a:r>
            </a:p>
          </p:txBody>
        </p:sp>
        <p:sp>
          <p:nvSpPr>
            <p:cNvPr id="51" name="Text Box 6"/>
            <p:cNvSpPr txBox="1">
              <a:spLocks noChangeArrowheads="1"/>
            </p:cNvSpPr>
            <p:nvPr/>
          </p:nvSpPr>
          <p:spPr bwMode="auto">
            <a:xfrm>
              <a:off x="4648199" y="3638550"/>
              <a:ext cx="1775672" cy="378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t>Verb          NP</a:t>
              </a:r>
            </a:p>
          </p:txBody>
        </p:sp>
        <p:sp>
          <p:nvSpPr>
            <p:cNvPr id="52" name="Text Box 7"/>
            <p:cNvSpPr txBox="1">
              <a:spLocks noChangeArrowheads="1"/>
            </p:cNvSpPr>
            <p:nvPr/>
          </p:nvSpPr>
          <p:spPr bwMode="auto">
            <a:xfrm>
              <a:off x="5254624" y="4016375"/>
              <a:ext cx="2109734" cy="378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t>     Det    Nominal</a:t>
              </a:r>
            </a:p>
          </p:txBody>
        </p:sp>
        <p:sp>
          <p:nvSpPr>
            <p:cNvPr id="53" name="Text Box 9"/>
            <p:cNvSpPr txBox="1">
              <a:spLocks noChangeArrowheads="1"/>
            </p:cNvSpPr>
            <p:nvPr/>
          </p:nvSpPr>
          <p:spPr bwMode="auto">
            <a:xfrm>
              <a:off x="4668838" y="4029075"/>
              <a:ext cx="809181" cy="378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t>book</a:t>
              </a:r>
            </a:p>
          </p:txBody>
        </p:sp>
        <p:sp>
          <p:nvSpPr>
            <p:cNvPr id="54" name="Text Box 10"/>
            <p:cNvSpPr txBox="1">
              <a:spLocks noChangeArrowheads="1"/>
            </p:cNvSpPr>
            <p:nvPr/>
          </p:nvSpPr>
          <p:spPr bwMode="auto">
            <a:xfrm>
              <a:off x="6934199" y="4419599"/>
              <a:ext cx="1637241" cy="378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t>Prep        NP</a:t>
              </a:r>
            </a:p>
          </p:txBody>
        </p:sp>
        <p:sp>
          <p:nvSpPr>
            <p:cNvPr id="55" name="Text Box 11"/>
            <p:cNvSpPr txBox="1">
              <a:spLocks noChangeArrowheads="1"/>
            </p:cNvSpPr>
            <p:nvPr/>
          </p:nvSpPr>
          <p:spPr bwMode="auto">
            <a:xfrm>
              <a:off x="6784976" y="4776788"/>
              <a:ext cx="1116767" cy="378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t>through</a:t>
              </a:r>
            </a:p>
          </p:txBody>
        </p:sp>
        <p:sp>
          <p:nvSpPr>
            <p:cNvPr id="56" name="Text Box 12"/>
            <p:cNvSpPr txBox="1">
              <a:spLocks noChangeArrowheads="1"/>
            </p:cNvSpPr>
            <p:nvPr/>
          </p:nvSpPr>
          <p:spPr bwMode="auto">
            <a:xfrm>
              <a:off x="7794625" y="5121275"/>
              <a:ext cx="1173436" cy="378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t>Houston</a:t>
              </a:r>
            </a:p>
          </p:txBody>
        </p:sp>
        <p:sp>
          <p:nvSpPr>
            <p:cNvPr id="57" name="Text Box 13"/>
            <p:cNvSpPr txBox="1">
              <a:spLocks noChangeArrowheads="1"/>
            </p:cNvSpPr>
            <p:nvPr/>
          </p:nvSpPr>
          <p:spPr bwMode="auto">
            <a:xfrm>
              <a:off x="7670800" y="4764089"/>
              <a:ext cx="1641698" cy="378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t>Proper-Noun</a:t>
              </a:r>
            </a:p>
          </p:txBody>
        </p:sp>
        <p:sp>
          <p:nvSpPr>
            <p:cNvPr id="58" name="Text Box 14"/>
            <p:cNvSpPr txBox="1">
              <a:spLocks noChangeArrowheads="1"/>
            </p:cNvSpPr>
            <p:nvPr/>
          </p:nvSpPr>
          <p:spPr bwMode="auto">
            <a:xfrm>
              <a:off x="5376863" y="4475163"/>
              <a:ext cx="648274" cy="378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t>the</a:t>
              </a:r>
            </a:p>
          </p:txBody>
        </p:sp>
        <p:sp>
          <p:nvSpPr>
            <p:cNvPr id="59" name="Text Box 15"/>
            <p:cNvSpPr txBox="1">
              <a:spLocks noChangeArrowheads="1"/>
            </p:cNvSpPr>
            <p:nvPr/>
          </p:nvSpPr>
          <p:spPr bwMode="auto">
            <a:xfrm>
              <a:off x="5984875" y="4772026"/>
              <a:ext cx="796037" cy="378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t>flight</a:t>
              </a:r>
            </a:p>
          </p:txBody>
        </p:sp>
        <p:sp>
          <p:nvSpPr>
            <p:cNvPr id="60" name="Line 16"/>
            <p:cNvSpPr>
              <a:spLocks noChangeShapeType="1"/>
            </p:cNvSpPr>
            <p:nvPr/>
          </p:nvSpPr>
          <p:spPr bwMode="auto">
            <a:xfrm flipH="1">
              <a:off x="5324475" y="3200400"/>
              <a:ext cx="619125" cy="1016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90000" tIns="46800" rIns="90000" bIns="46800">
              <a:spAutoFit/>
            </a:bodyPr>
            <a:lstStyle/>
            <a:p>
              <a:endParaRPr lang="en-US" sz="1100"/>
            </a:p>
          </p:txBody>
        </p:sp>
        <p:sp>
          <p:nvSpPr>
            <p:cNvPr id="61" name="Line 17"/>
            <p:cNvSpPr>
              <a:spLocks noChangeShapeType="1"/>
            </p:cNvSpPr>
            <p:nvPr/>
          </p:nvSpPr>
          <p:spPr bwMode="auto">
            <a:xfrm flipH="1">
              <a:off x="4960938" y="3460750"/>
              <a:ext cx="354012" cy="2413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100"/>
            </a:p>
          </p:txBody>
        </p:sp>
        <p:sp>
          <p:nvSpPr>
            <p:cNvPr id="62" name="Line 18"/>
            <p:cNvSpPr>
              <a:spLocks noChangeShapeType="1"/>
            </p:cNvSpPr>
            <p:nvPr/>
          </p:nvSpPr>
          <p:spPr bwMode="auto">
            <a:xfrm>
              <a:off x="5314950" y="3470275"/>
              <a:ext cx="652463" cy="2317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100"/>
            </a:p>
          </p:txBody>
        </p:sp>
        <p:sp>
          <p:nvSpPr>
            <p:cNvPr id="63" name="Line 19"/>
            <p:cNvSpPr>
              <a:spLocks noChangeShapeType="1"/>
            </p:cNvSpPr>
            <p:nvPr/>
          </p:nvSpPr>
          <p:spPr bwMode="auto">
            <a:xfrm>
              <a:off x="4911725" y="3878263"/>
              <a:ext cx="9525" cy="25241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90000" tIns="46800" rIns="90000" bIns="46800">
              <a:spAutoFit/>
            </a:bodyPr>
            <a:lstStyle/>
            <a:p>
              <a:endParaRPr lang="en-US" sz="1100"/>
            </a:p>
          </p:txBody>
        </p:sp>
        <p:sp>
          <p:nvSpPr>
            <p:cNvPr id="64" name="Line 20"/>
            <p:cNvSpPr>
              <a:spLocks noChangeShapeType="1"/>
            </p:cNvSpPr>
            <p:nvPr/>
          </p:nvSpPr>
          <p:spPr bwMode="auto">
            <a:xfrm flipH="1">
              <a:off x="5745163" y="3860800"/>
              <a:ext cx="203200" cy="2413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100"/>
            </a:p>
          </p:txBody>
        </p:sp>
        <p:sp>
          <p:nvSpPr>
            <p:cNvPr id="65" name="Line 21"/>
            <p:cNvSpPr>
              <a:spLocks noChangeShapeType="1"/>
            </p:cNvSpPr>
            <p:nvPr/>
          </p:nvSpPr>
          <p:spPr bwMode="auto">
            <a:xfrm>
              <a:off x="5948363" y="3870325"/>
              <a:ext cx="422275" cy="2317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100"/>
            </a:p>
          </p:txBody>
        </p:sp>
        <p:sp>
          <p:nvSpPr>
            <p:cNvPr id="66" name="Line 22"/>
            <p:cNvSpPr>
              <a:spLocks noChangeShapeType="1"/>
            </p:cNvSpPr>
            <p:nvPr/>
          </p:nvSpPr>
          <p:spPr bwMode="auto">
            <a:xfrm flipH="1">
              <a:off x="5583238" y="4241800"/>
              <a:ext cx="144462" cy="32543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100"/>
            </a:p>
          </p:txBody>
        </p:sp>
        <p:sp>
          <p:nvSpPr>
            <p:cNvPr id="67" name="Text Box 25"/>
            <p:cNvSpPr txBox="1">
              <a:spLocks noChangeArrowheads="1"/>
            </p:cNvSpPr>
            <p:nvPr/>
          </p:nvSpPr>
          <p:spPr bwMode="auto">
            <a:xfrm>
              <a:off x="6019799" y="4419598"/>
              <a:ext cx="861185" cy="378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t>Noun</a:t>
              </a:r>
            </a:p>
          </p:txBody>
        </p:sp>
        <p:sp>
          <p:nvSpPr>
            <p:cNvPr id="68" name="Line 26"/>
            <p:cNvSpPr>
              <a:spLocks noChangeShapeType="1"/>
            </p:cNvSpPr>
            <p:nvPr/>
          </p:nvSpPr>
          <p:spPr bwMode="auto">
            <a:xfrm flipH="1">
              <a:off x="6345238" y="4268788"/>
              <a:ext cx="133350" cy="23971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100"/>
            </a:p>
          </p:txBody>
        </p:sp>
        <p:sp>
          <p:nvSpPr>
            <p:cNvPr id="69" name="Line 27"/>
            <p:cNvSpPr>
              <a:spLocks noChangeShapeType="1"/>
            </p:cNvSpPr>
            <p:nvPr/>
          </p:nvSpPr>
          <p:spPr bwMode="auto">
            <a:xfrm>
              <a:off x="6307138" y="4657725"/>
              <a:ext cx="0" cy="22542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100"/>
            </a:p>
          </p:txBody>
        </p:sp>
        <p:sp>
          <p:nvSpPr>
            <p:cNvPr id="70" name="Line 28"/>
            <p:cNvSpPr>
              <a:spLocks noChangeShapeType="1"/>
            </p:cNvSpPr>
            <p:nvPr/>
          </p:nvSpPr>
          <p:spPr bwMode="auto">
            <a:xfrm flipH="1">
              <a:off x="7223125" y="4244975"/>
              <a:ext cx="182563" cy="2698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100"/>
            </a:p>
          </p:txBody>
        </p:sp>
        <p:sp>
          <p:nvSpPr>
            <p:cNvPr id="71" name="Line 29"/>
            <p:cNvSpPr>
              <a:spLocks noChangeShapeType="1"/>
            </p:cNvSpPr>
            <p:nvPr/>
          </p:nvSpPr>
          <p:spPr bwMode="auto">
            <a:xfrm>
              <a:off x="7405688" y="4244975"/>
              <a:ext cx="661987" cy="2413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100"/>
            </a:p>
          </p:txBody>
        </p:sp>
        <p:sp>
          <p:nvSpPr>
            <p:cNvPr id="72" name="Line 30"/>
            <p:cNvSpPr>
              <a:spLocks noChangeShapeType="1"/>
            </p:cNvSpPr>
            <p:nvPr/>
          </p:nvSpPr>
          <p:spPr bwMode="auto">
            <a:xfrm>
              <a:off x="7175500" y="4654550"/>
              <a:ext cx="0" cy="25082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100"/>
            </a:p>
          </p:txBody>
        </p:sp>
        <p:sp>
          <p:nvSpPr>
            <p:cNvPr id="73" name="Line 31"/>
            <p:cNvSpPr>
              <a:spLocks noChangeShapeType="1"/>
            </p:cNvSpPr>
            <p:nvPr/>
          </p:nvSpPr>
          <p:spPr bwMode="auto">
            <a:xfrm>
              <a:off x="8067675" y="4645025"/>
              <a:ext cx="0" cy="2428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100"/>
            </a:p>
          </p:txBody>
        </p:sp>
        <p:sp>
          <p:nvSpPr>
            <p:cNvPr id="74" name="Line 32"/>
            <p:cNvSpPr>
              <a:spLocks noChangeShapeType="1"/>
            </p:cNvSpPr>
            <p:nvPr/>
          </p:nvSpPr>
          <p:spPr bwMode="auto">
            <a:xfrm>
              <a:off x="8115300" y="5035550"/>
              <a:ext cx="0" cy="1952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000" tIns="46800" rIns="90000" bIns="46800">
              <a:spAutoFit/>
            </a:bodyPr>
            <a:lstStyle/>
            <a:p>
              <a:endParaRPr lang="en-US" sz="1100"/>
            </a:p>
          </p:txBody>
        </p:sp>
        <p:sp>
          <p:nvSpPr>
            <p:cNvPr id="75" name="TextBox 37"/>
            <p:cNvSpPr txBox="1">
              <a:spLocks noChangeArrowheads="1"/>
            </p:cNvSpPr>
            <p:nvPr/>
          </p:nvSpPr>
          <p:spPr bwMode="auto">
            <a:xfrm>
              <a:off x="5410200" y="3276599"/>
              <a:ext cx="631821" cy="3754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solidFill>
                    <a:srgbClr val="FF0000"/>
                  </a:solidFill>
                </a:rPr>
                <a:t>0.5</a:t>
              </a:r>
            </a:p>
          </p:txBody>
        </p:sp>
        <p:sp>
          <p:nvSpPr>
            <p:cNvPr id="76" name="TextBox 38"/>
            <p:cNvSpPr txBox="1">
              <a:spLocks noChangeArrowheads="1"/>
            </p:cNvSpPr>
            <p:nvPr/>
          </p:nvSpPr>
          <p:spPr bwMode="auto">
            <a:xfrm>
              <a:off x="4267200" y="3810000"/>
              <a:ext cx="631821" cy="3754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solidFill>
                    <a:srgbClr val="FF0000"/>
                  </a:solidFill>
                </a:rPr>
                <a:t>0.5</a:t>
              </a:r>
            </a:p>
          </p:txBody>
        </p:sp>
        <p:sp>
          <p:nvSpPr>
            <p:cNvPr id="77" name="TextBox 39"/>
            <p:cNvSpPr txBox="1">
              <a:spLocks noChangeArrowheads="1"/>
            </p:cNvSpPr>
            <p:nvPr/>
          </p:nvSpPr>
          <p:spPr bwMode="auto">
            <a:xfrm>
              <a:off x="6096000" y="3657600"/>
              <a:ext cx="631821" cy="3754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solidFill>
                    <a:srgbClr val="FF0000"/>
                  </a:solidFill>
                </a:rPr>
                <a:t>0.6</a:t>
              </a:r>
            </a:p>
          </p:txBody>
        </p:sp>
        <p:sp>
          <p:nvSpPr>
            <p:cNvPr id="78" name="TextBox 40"/>
            <p:cNvSpPr txBox="1">
              <a:spLocks noChangeArrowheads="1"/>
            </p:cNvSpPr>
            <p:nvPr/>
          </p:nvSpPr>
          <p:spPr bwMode="auto">
            <a:xfrm>
              <a:off x="5181600" y="4191000"/>
              <a:ext cx="631821" cy="3754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solidFill>
                    <a:srgbClr val="FF0000"/>
                  </a:solidFill>
                </a:rPr>
                <a:t>0.6</a:t>
              </a:r>
            </a:p>
          </p:txBody>
        </p:sp>
        <p:sp>
          <p:nvSpPr>
            <p:cNvPr id="79" name="TextBox 42"/>
            <p:cNvSpPr txBox="1">
              <a:spLocks noChangeArrowheads="1"/>
            </p:cNvSpPr>
            <p:nvPr/>
          </p:nvSpPr>
          <p:spPr bwMode="auto">
            <a:xfrm>
              <a:off x="7766050" y="4052889"/>
              <a:ext cx="631821" cy="3754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solidFill>
                    <a:srgbClr val="FF0000"/>
                  </a:solidFill>
                </a:rPr>
                <a:t>1.0</a:t>
              </a:r>
            </a:p>
          </p:txBody>
        </p:sp>
        <p:sp>
          <p:nvSpPr>
            <p:cNvPr id="80" name="TextBox 43"/>
            <p:cNvSpPr txBox="1">
              <a:spLocks noChangeArrowheads="1"/>
            </p:cNvSpPr>
            <p:nvPr/>
          </p:nvSpPr>
          <p:spPr bwMode="auto">
            <a:xfrm>
              <a:off x="8299450" y="4510088"/>
              <a:ext cx="631821" cy="3754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solidFill>
                    <a:srgbClr val="FF0000"/>
                  </a:solidFill>
                </a:rPr>
                <a:t>0.2</a:t>
              </a:r>
            </a:p>
          </p:txBody>
        </p:sp>
        <p:sp>
          <p:nvSpPr>
            <p:cNvPr id="81" name="TextBox 44"/>
            <p:cNvSpPr txBox="1">
              <a:spLocks noChangeArrowheads="1"/>
            </p:cNvSpPr>
            <p:nvPr/>
          </p:nvSpPr>
          <p:spPr bwMode="auto">
            <a:xfrm>
              <a:off x="5824537" y="4276725"/>
              <a:ext cx="631821" cy="3754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solidFill>
                    <a:srgbClr val="FF0000"/>
                  </a:solidFill>
                </a:rPr>
                <a:t>0.3</a:t>
              </a:r>
            </a:p>
          </p:txBody>
        </p:sp>
        <p:sp>
          <p:nvSpPr>
            <p:cNvPr id="82" name="TextBox 45"/>
            <p:cNvSpPr txBox="1">
              <a:spLocks noChangeArrowheads="1"/>
            </p:cNvSpPr>
            <p:nvPr/>
          </p:nvSpPr>
          <p:spPr bwMode="auto">
            <a:xfrm>
              <a:off x="5595937" y="4657725"/>
              <a:ext cx="631821" cy="3754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solidFill>
                    <a:srgbClr val="FF0000"/>
                  </a:solidFill>
                </a:rPr>
                <a:t>0.5</a:t>
              </a:r>
            </a:p>
          </p:txBody>
        </p:sp>
        <p:sp>
          <p:nvSpPr>
            <p:cNvPr id="83" name="TextBox 46"/>
            <p:cNvSpPr txBox="1">
              <a:spLocks noChangeArrowheads="1"/>
            </p:cNvSpPr>
            <p:nvPr/>
          </p:nvSpPr>
          <p:spPr bwMode="auto">
            <a:xfrm>
              <a:off x="6699250" y="4586287"/>
              <a:ext cx="631821" cy="3754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solidFill>
                    <a:srgbClr val="FF0000"/>
                  </a:solidFill>
                </a:rPr>
                <a:t>0.2</a:t>
              </a:r>
            </a:p>
          </p:txBody>
        </p:sp>
        <p:sp>
          <p:nvSpPr>
            <p:cNvPr id="84" name="TextBox 47"/>
            <p:cNvSpPr txBox="1">
              <a:spLocks noChangeArrowheads="1"/>
            </p:cNvSpPr>
            <p:nvPr/>
          </p:nvSpPr>
          <p:spPr bwMode="auto">
            <a:xfrm>
              <a:off x="7689849" y="4967288"/>
              <a:ext cx="631821" cy="3754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solidFill>
                    <a:srgbClr val="FF0000"/>
                  </a:solidFill>
                </a:rPr>
                <a:t>0.8</a:t>
              </a:r>
            </a:p>
          </p:txBody>
        </p:sp>
        <p:sp>
          <p:nvSpPr>
            <p:cNvPr id="85" name="Text Box 5"/>
            <p:cNvSpPr txBox="1">
              <a:spLocks noChangeArrowheads="1"/>
            </p:cNvSpPr>
            <p:nvPr/>
          </p:nvSpPr>
          <p:spPr bwMode="auto">
            <a:xfrm>
              <a:off x="5791199" y="2362200"/>
              <a:ext cx="457726" cy="378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t>S</a:t>
              </a:r>
            </a:p>
          </p:txBody>
        </p:sp>
        <p:sp>
          <p:nvSpPr>
            <p:cNvPr id="86" name="Text Box 5"/>
            <p:cNvSpPr txBox="1">
              <a:spLocks noChangeArrowheads="1"/>
            </p:cNvSpPr>
            <p:nvPr/>
          </p:nvSpPr>
          <p:spPr bwMode="auto">
            <a:xfrm>
              <a:off x="5715000" y="2895600"/>
              <a:ext cx="630902" cy="378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t>VP</a:t>
              </a:r>
            </a:p>
          </p:txBody>
        </p:sp>
        <p:sp>
          <p:nvSpPr>
            <p:cNvPr id="87" name="TextBox 51"/>
            <p:cNvSpPr txBox="1">
              <a:spLocks noChangeArrowheads="1"/>
            </p:cNvSpPr>
            <p:nvPr/>
          </p:nvSpPr>
          <p:spPr bwMode="auto">
            <a:xfrm>
              <a:off x="5943600" y="2590799"/>
              <a:ext cx="631821" cy="3754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solidFill>
                    <a:srgbClr val="FF0000"/>
                  </a:solidFill>
                </a:rPr>
                <a:t>0.1</a:t>
              </a:r>
            </a:p>
          </p:txBody>
        </p:sp>
        <p:cxnSp>
          <p:nvCxnSpPr>
            <p:cNvPr id="88" name="Straight Connector 53"/>
            <p:cNvCxnSpPr>
              <a:cxnSpLocks noChangeShapeType="1"/>
            </p:cNvCxnSpPr>
            <p:nvPr/>
          </p:nvCxnSpPr>
          <p:spPr bwMode="auto">
            <a:xfrm rot="5400000">
              <a:off x="5753101" y="2781300"/>
              <a:ext cx="381000" cy="31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89" name="Text Box 5"/>
            <p:cNvSpPr txBox="1">
              <a:spLocks noChangeArrowheads="1"/>
            </p:cNvSpPr>
            <p:nvPr/>
          </p:nvSpPr>
          <p:spPr bwMode="auto">
            <a:xfrm>
              <a:off x="7238999" y="3886199"/>
              <a:ext cx="609623" cy="378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t>PP</a:t>
              </a:r>
            </a:p>
          </p:txBody>
        </p:sp>
        <p:cxnSp>
          <p:nvCxnSpPr>
            <p:cNvPr id="90" name="Straight Connector 56"/>
            <p:cNvCxnSpPr>
              <a:cxnSpLocks noChangeShapeType="1"/>
              <a:stCxn id="86" idx="2"/>
            </p:cNvCxnSpPr>
            <p:nvPr/>
          </p:nvCxnSpPr>
          <p:spPr bwMode="auto">
            <a:xfrm>
              <a:off x="6030452" y="3274211"/>
              <a:ext cx="1360948" cy="6881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91" name="TextBox 57"/>
            <p:cNvSpPr txBox="1">
              <a:spLocks noChangeArrowheads="1"/>
            </p:cNvSpPr>
            <p:nvPr/>
          </p:nvSpPr>
          <p:spPr bwMode="auto">
            <a:xfrm>
              <a:off x="6248399" y="3048000"/>
              <a:ext cx="631821" cy="3754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1100">
                  <a:solidFill>
                    <a:srgbClr val="FF0000"/>
                  </a:solidFill>
                </a:rPr>
                <a:t>0.3</a:t>
              </a:r>
            </a:p>
          </p:txBody>
        </p:sp>
      </p:grpSp>
      <p:sp>
        <p:nvSpPr>
          <p:cNvPr id="92"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93"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1643587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Three Tasks for PCFGs</a:t>
            </a:r>
          </a:p>
        </p:txBody>
      </p:sp>
      <p:sp>
        <p:nvSpPr>
          <p:cNvPr id="4" name="Content Placeholder 3"/>
          <p:cNvSpPr>
            <a:spLocks noGrp="1"/>
          </p:cNvSpPr>
          <p:nvPr>
            <p:ph idx="1"/>
          </p:nvPr>
        </p:nvSpPr>
        <p:spPr/>
        <p:txBody>
          <a:bodyPr/>
          <a:lstStyle/>
          <a:p>
            <a:endParaRPr lang="en-US" sz="2000" dirty="0" smtClean="0"/>
          </a:p>
          <a:p>
            <a:r>
              <a:rPr lang="en-US" sz="2000" dirty="0" smtClean="0"/>
              <a:t>observation likelihood: how do we </a:t>
            </a:r>
            <a:r>
              <a:rPr lang="en-US" sz="2000" b="1" dirty="0" smtClean="0"/>
              <a:t>efficiently compute</a:t>
            </a:r>
            <a:r>
              <a:rPr lang="en-US" sz="2000" dirty="0" smtClean="0"/>
              <a:t> the probability of a sentence, given a PCFG?</a:t>
            </a:r>
          </a:p>
          <a:p>
            <a:endParaRPr lang="en-US" sz="2000" dirty="0"/>
          </a:p>
          <a:p>
            <a:r>
              <a:rPr lang="en-US" sz="2000" dirty="0" smtClean="0"/>
              <a:t>most likely derivation: given a PCFG and a sentence, how do we find the </a:t>
            </a:r>
            <a:r>
              <a:rPr lang="en-US" sz="2000" b="1" dirty="0" smtClean="0"/>
              <a:t>derivation that best explains</a:t>
            </a:r>
            <a:r>
              <a:rPr lang="en-US" sz="2000" dirty="0" smtClean="0"/>
              <a:t> the sentence?</a:t>
            </a:r>
          </a:p>
          <a:p>
            <a:pPr marL="0" indent="0">
              <a:buNone/>
            </a:pPr>
            <a:endParaRPr lang="en-US" sz="2000" dirty="0" smtClean="0"/>
          </a:p>
          <a:p>
            <a:r>
              <a:rPr lang="en-US" sz="2000" dirty="0"/>
              <a:t>Given </a:t>
            </a:r>
            <a:r>
              <a:rPr lang="en-US" sz="2000" dirty="0" smtClean="0"/>
              <a:t>a set of sentences </a:t>
            </a:r>
            <a:r>
              <a:rPr lang="en-US" sz="2000" dirty="0"/>
              <a:t>and a space of </a:t>
            </a:r>
            <a:r>
              <a:rPr lang="en-US" sz="2000" dirty="0" smtClean="0"/>
              <a:t>possible PCFGs, </a:t>
            </a:r>
            <a:r>
              <a:rPr lang="en-US" sz="2000" dirty="0"/>
              <a:t>how do we find the </a:t>
            </a:r>
            <a:r>
              <a:rPr lang="en-US" sz="2000" b="1" dirty="0" smtClean="0"/>
              <a:t>PCFG parameters that </a:t>
            </a:r>
            <a:r>
              <a:rPr lang="en-US" sz="2000" b="1" dirty="0"/>
              <a:t>best </a:t>
            </a:r>
            <a:r>
              <a:rPr lang="en-US" sz="2000" b="1" dirty="0" smtClean="0"/>
              <a:t>explain </a:t>
            </a:r>
            <a:r>
              <a:rPr lang="en-US" sz="2000" dirty="0"/>
              <a:t>the </a:t>
            </a:r>
            <a:r>
              <a:rPr lang="en-US" sz="2000" dirty="0" smtClean="0"/>
              <a:t>observations? </a:t>
            </a:r>
            <a:r>
              <a:rPr lang="en-US" sz="2000" dirty="0"/>
              <a:t>This is is called </a:t>
            </a:r>
            <a:r>
              <a:rPr lang="en-US" sz="2000" b="1" dirty="0"/>
              <a:t>training</a:t>
            </a:r>
            <a:r>
              <a:rPr lang="en-US" sz="2000" dirty="0"/>
              <a:t> of </a:t>
            </a:r>
            <a:r>
              <a:rPr lang="en-US" sz="2000" dirty="0" smtClean="0"/>
              <a:t>the PCFG</a:t>
            </a:r>
          </a:p>
          <a:p>
            <a:endParaRPr lang="en-US" sz="2000" dirty="0"/>
          </a:p>
          <a:p>
            <a:endParaRPr lang="en-US" sz="2000" dirty="0" smtClean="0"/>
          </a:p>
          <a:p>
            <a:pPr marL="0" indent="0">
              <a:buNone/>
            </a:pPr>
            <a:r>
              <a:rPr lang="en-US" sz="2000" dirty="0" smtClean="0"/>
              <a:t>Sounds familiar?</a:t>
            </a:r>
            <a:endParaRPr lang="en-US" sz="2000" dirty="0"/>
          </a:p>
        </p:txBody>
      </p:sp>
      <p:sp>
        <p:nvSpPr>
          <p:cNvPr id="5"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6"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692087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Probabilistic CKY</a:t>
            </a:r>
          </a:p>
        </p:txBody>
      </p:sp>
      <p:sp>
        <p:nvSpPr>
          <p:cNvPr id="4" name="Content Placeholder 3"/>
          <p:cNvSpPr>
            <a:spLocks noGrp="1"/>
          </p:cNvSpPr>
          <p:nvPr>
            <p:ph idx="1"/>
          </p:nvPr>
        </p:nvSpPr>
        <p:spPr/>
        <p:txBody>
          <a:bodyPr/>
          <a:lstStyle/>
          <a:p>
            <a:r>
              <a:rPr lang="en-US" sz="2400" dirty="0" smtClean="0"/>
              <a:t>An </a:t>
            </a:r>
            <a:r>
              <a:rPr lang="en-US" sz="2400" dirty="0"/>
              <a:t>analog to the Viterbi algorithm to efficiently determine the most probable derivation (parse tree) for a sentence</a:t>
            </a:r>
            <a:r>
              <a:rPr lang="en-US" sz="2400" dirty="0" smtClean="0"/>
              <a:t>.</a:t>
            </a:r>
          </a:p>
          <a:p>
            <a:r>
              <a:rPr lang="en-US" sz="2400" dirty="0"/>
              <a:t>CKY can be modified for PCFG parsing by including in each cell a probability for each non-terminal.</a:t>
            </a:r>
          </a:p>
          <a:p>
            <a:r>
              <a:rPr lang="en-US" sz="2400" dirty="0"/>
              <a:t>Cell[</a:t>
            </a:r>
            <a:r>
              <a:rPr lang="en-US" sz="2400" dirty="0" err="1"/>
              <a:t>i,j</a:t>
            </a:r>
            <a:r>
              <a:rPr lang="en-US" sz="2400" dirty="0"/>
              <a:t>] must retain the most probable derivation of each constituent (non-terminal) covering words </a:t>
            </a:r>
            <a:r>
              <a:rPr lang="en-US" sz="2400" dirty="0" err="1"/>
              <a:t>i</a:t>
            </a:r>
            <a:r>
              <a:rPr lang="en-US" sz="2400" dirty="0"/>
              <a:t> +1 through j together with its associated probability.</a:t>
            </a:r>
          </a:p>
          <a:p>
            <a:r>
              <a:rPr lang="en-US" sz="2400" dirty="0"/>
              <a:t>When transforming the grammar to CNF, must set production probabilities to preserve the probability of derivations.</a:t>
            </a:r>
          </a:p>
        </p:txBody>
      </p:sp>
      <p:sp>
        <p:nvSpPr>
          <p:cNvPr id="5" name="Date Placeholder 4"/>
          <p:cNvSpPr txBox="1">
            <a:spLocks/>
          </p:cNvSpPr>
          <p:nvPr/>
        </p:nvSpPr>
        <p:spPr>
          <a:xfrm>
            <a:off x="457200" y="6442393"/>
            <a:ext cx="907185" cy="365125"/>
          </a:xfrm>
          <a:prstGeom prst="rect">
            <a:avLst/>
          </a:prstGeom>
          <a:ln/>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446C2-C436-754A-84F1-B94BA1E05324}" type="datetime1">
              <a:rPr lang="de-DE" smtClean="0"/>
              <a:pPr/>
              <a:t>29.05.19</a:t>
            </a:fld>
            <a:endParaRPr lang="de-DE" dirty="0"/>
          </a:p>
        </p:txBody>
      </p:sp>
      <p:sp>
        <p:nvSpPr>
          <p:cNvPr id="6" name="Footer Placeholder 5"/>
          <p:cNvSpPr txBox="1">
            <a:spLocks/>
          </p:cNvSpPr>
          <p:nvPr/>
        </p:nvSpPr>
        <p:spPr>
          <a:xfrm>
            <a:off x="1433688" y="6442393"/>
            <a:ext cx="4522788" cy="365125"/>
          </a:xfrm>
          <a:prstGeom prst="rect">
            <a:avLst/>
          </a:prstGeom>
        </p:spPr>
        <p:txBody>
          <a:bodyPr vert="horz" lIns="0" tIns="45720" rIns="91440" bIns="45720" rtlCol="0" anchor="ctr"/>
          <a:lstStyle>
            <a:defPPr>
              <a:defRPr lang="de-DE"/>
            </a:defPPr>
            <a:lvl1pPr marL="0" algn="l" defTabSz="457200" rtl="0" eaLnBrk="1" latinLnBrk="0" hangingPunct="1">
              <a:defRPr sz="1200" b="0" i="0" kern="1200">
                <a:solidFill>
                  <a:srgbClr val="000000"/>
                </a:solidFill>
                <a:latin typeface="TheSans UHH Regular"/>
                <a:ea typeface="+mn-ea"/>
                <a:cs typeface="TheSans UHH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latin typeface="TheSans UHH Bold"/>
                <a:cs typeface="TheSans UHH Bold"/>
              </a:rPr>
              <a:t> Language Technology Group – Chris Biemann</a:t>
            </a:r>
          </a:p>
        </p:txBody>
      </p:sp>
    </p:spTree>
    <p:extLst>
      <p:ext uri="{BB962C8B-B14F-4D97-AF65-F5344CB8AC3E}">
        <p14:creationId xmlns:p14="http://schemas.microsoft.com/office/powerpoint/2010/main" val="1137718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50800">
          <a:solidFill>
            <a:schemeClr val="bg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4596</TotalTime>
  <Words>6970</Words>
  <Application>Microsoft Macintosh PowerPoint</Application>
  <PresentationFormat>On-screen Show (4:3)</PresentationFormat>
  <Paragraphs>1697</Paragraphs>
  <Slides>53</Slides>
  <Notes>1</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70" baseType="lpstr">
      <vt:lpstr>Arial</vt:lpstr>
      <vt:lpstr>Calibri</vt:lpstr>
      <vt:lpstr>Courier New</vt:lpstr>
      <vt:lpstr>Helvetica</vt:lpstr>
      <vt:lpstr>Lucida Grande</vt:lpstr>
      <vt:lpstr>Microsoft Yi Baiti</vt:lpstr>
      <vt:lpstr>ＭＳ Ｐゴシック</vt:lpstr>
      <vt:lpstr>Symbol</vt:lpstr>
      <vt:lpstr>TheSans UHH Bold</vt:lpstr>
      <vt:lpstr>TheSans UHH Bold Caps</vt:lpstr>
      <vt:lpstr>TheSans UHH Regular</vt:lpstr>
      <vt:lpstr>Times New Roman</vt:lpstr>
      <vt:lpstr>Wingdings</vt:lpstr>
      <vt:lpstr>맑은 고딕</vt:lpstr>
      <vt:lpstr>华文仿宋</vt:lpstr>
      <vt:lpstr>Office-Design</vt:lpstr>
      <vt:lpstr>Equation</vt:lpstr>
      <vt:lpstr>STATISTICAL PARSING</vt:lpstr>
      <vt:lpstr>Statistical Parsing</vt:lpstr>
      <vt:lpstr>Probabilistic Context Free Grammar (PCFG)</vt:lpstr>
      <vt:lpstr>Simple PCFG for a subset of English</vt:lpstr>
      <vt:lpstr>Derivation Probability</vt:lpstr>
      <vt:lpstr>Syntactic Disambiguation</vt:lpstr>
      <vt:lpstr>Sentence Probability</vt:lpstr>
      <vt:lpstr>Three Tasks for PCFGs</vt:lpstr>
      <vt:lpstr>Probabilistic CKY</vt:lpstr>
      <vt:lpstr>Probabilistic  conversion to CNF</vt:lpstr>
      <vt:lpstr>Probabilistic CYK Parsing</vt:lpstr>
      <vt:lpstr>Probabilistic CYK Parsing</vt:lpstr>
      <vt:lpstr>Probabilistic CYK Parsing</vt:lpstr>
      <vt:lpstr>Probabilistic CYK Parsing</vt:lpstr>
      <vt:lpstr>Probabilistic CYK Parsing</vt:lpstr>
      <vt:lpstr>Probabilistic CYK Parsing</vt:lpstr>
      <vt:lpstr>Probabilistic CYK Parsing</vt:lpstr>
      <vt:lpstr>Probabilistic CYK Parsing</vt:lpstr>
      <vt:lpstr>Probabilistic CYK Parsing</vt:lpstr>
      <vt:lpstr>Probabilistic CYK Parsing</vt:lpstr>
      <vt:lpstr>PCFG: Observation likelihood</vt:lpstr>
      <vt:lpstr>Inside Algorithm</vt:lpstr>
      <vt:lpstr>PCFG: Supervised training</vt:lpstr>
      <vt:lpstr>Treebanks</vt:lpstr>
      <vt:lpstr>Penn Treebank Bracketed Format</vt:lpstr>
      <vt:lpstr>Estimating Probabilities of Productions </vt:lpstr>
      <vt:lpstr>Vanilla PCFG Limitations</vt:lpstr>
      <vt:lpstr>Unification Grammars</vt:lpstr>
      <vt:lpstr>Lexical Functional Grammar (LFG)</vt:lpstr>
      <vt:lpstr>Mildly Context-Sensitive Grammars</vt:lpstr>
      <vt:lpstr>Dependency Parsing</vt:lpstr>
      <vt:lpstr>Intuition behind  Dependency Parsing </vt:lpstr>
      <vt:lpstr>Dependency Parsing: Notational Variants</vt:lpstr>
      <vt:lpstr>Criteria for heads and dependents</vt:lpstr>
      <vt:lpstr>Some clear cases</vt:lpstr>
      <vt:lpstr>Some tricky cases: conventions</vt:lpstr>
      <vt:lpstr>Properties of the dependency graph</vt:lpstr>
      <vt:lpstr>Deterministic Dependency Parsing </vt:lpstr>
      <vt:lpstr>Transition-based: Nivre’s Algorithm (2003)</vt:lpstr>
      <vt:lpstr>Example:  Nivre’s Algorithm</vt:lpstr>
      <vt:lpstr>Example:  Nivre’s Algorithm</vt:lpstr>
      <vt:lpstr>Example:  Nivre’s Algorithm</vt:lpstr>
      <vt:lpstr>Oracle Approximation by Machine Learning</vt:lpstr>
      <vt:lpstr>Neural Dependency Parsing</vt:lpstr>
      <vt:lpstr>Multilingual  Dependency Parsing </vt:lpstr>
      <vt:lpstr>Universal Dependencies http://universaldependencies.org/</vt:lpstr>
      <vt:lpstr>Advantages of Dependency Parsing </vt:lpstr>
      <vt:lpstr>Dependency Parsing towards Semantics</vt:lpstr>
      <vt:lpstr>This could go wrong ... and commas save lives!</vt:lpstr>
      <vt:lpstr>Disadvantage of Dependency Parsing </vt:lpstr>
      <vt:lpstr>Statistical Parsing Conclusions</vt:lpstr>
      <vt:lpstr>Immediate Feedback</vt:lpstr>
      <vt:lpstr>Dense Vector Representations</vt:lpstr>
    </vt:vector>
  </TitlesOfParts>
  <Company>blum design und kommunikation GmbH</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Eike Hilgendorff</dc:creator>
  <cp:lastModifiedBy>Microsoft Office User</cp:lastModifiedBy>
  <cp:revision>185</cp:revision>
  <cp:lastPrinted>2019-05-22T10:02:34Z</cp:lastPrinted>
  <dcterms:created xsi:type="dcterms:W3CDTF">2016-03-24T14:49:53Z</dcterms:created>
  <dcterms:modified xsi:type="dcterms:W3CDTF">2019-05-29T07:27:24Z</dcterms:modified>
</cp:coreProperties>
</file>