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657" r:id="rId2"/>
    <p:sldId id="658" r:id="rId3"/>
    <p:sldId id="690" r:id="rId4"/>
    <p:sldId id="660" r:id="rId5"/>
    <p:sldId id="661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70" r:id="rId15"/>
    <p:sldId id="671" r:id="rId16"/>
    <p:sldId id="672" r:id="rId17"/>
    <p:sldId id="673" r:id="rId18"/>
    <p:sldId id="674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703" r:id="rId30"/>
    <p:sldId id="700" r:id="rId31"/>
    <p:sldId id="701" r:id="rId32"/>
    <p:sldId id="698" r:id="rId33"/>
    <p:sldId id="702" r:id="rId34"/>
    <p:sldId id="692" r:id="rId3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7">
          <p15:clr>
            <a:srgbClr val="A4A3A4"/>
          </p15:clr>
        </p15:guide>
        <p15:guide id="2" orient="horz" pos="1847">
          <p15:clr>
            <a:srgbClr val="A4A3A4"/>
          </p15:clr>
        </p15:guide>
        <p15:guide id="3" orient="horz" pos="657">
          <p15:clr>
            <a:srgbClr val="A4A3A4"/>
          </p15:clr>
        </p15:guide>
        <p15:guide id="4" orient="horz" pos="4032">
          <p15:clr>
            <a:srgbClr val="A4A3A4"/>
          </p15:clr>
        </p15:guide>
        <p15:guide id="5" orient="horz" pos="934">
          <p15:clr>
            <a:srgbClr val="A4A3A4"/>
          </p15:clr>
        </p15:guide>
        <p15:guide id="6" orient="horz" pos="3749">
          <p15:clr>
            <a:srgbClr val="A4A3A4"/>
          </p15:clr>
        </p15:guide>
        <p15:guide id="7" orient="horz" pos="1075">
          <p15:clr>
            <a:srgbClr val="A4A3A4"/>
          </p15:clr>
        </p15:guide>
        <p15:guide id="8" orient="horz" pos="1203">
          <p15:clr>
            <a:srgbClr val="A4A3A4"/>
          </p15:clr>
        </p15:guide>
        <p15:guide id="9" orient="horz" pos="4199">
          <p15:clr>
            <a:srgbClr val="A4A3A4"/>
          </p15:clr>
        </p15:guide>
        <p15:guide id="10" orient="horz" pos="1728">
          <p15:clr>
            <a:srgbClr val="A4A3A4"/>
          </p15:clr>
        </p15:guide>
        <p15:guide id="11" orient="horz" pos="1729">
          <p15:clr>
            <a:srgbClr val="A4A3A4"/>
          </p15:clr>
        </p15:guide>
        <p15:guide id="12" orient="horz" pos="4140">
          <p15:clr>
            <a:srgbClr val="A4A3A4"/>
          </p15:clr>
        </p15:guide>
        <p15:guide id="13" pos="3022">
          <p15:clr>
            <a:srgbClr val="A4A3A4"/>
          </p15:clr>
        </p15:guide>
        <p15:guide id="14" pos="5477">
          <p15:clr>
            <a:srgbClr val="A4A3A4"/>
          </p15:clr>
        </p15:guide>
        <p15:guide id="15" pos="4319">
          <p15:clr>
            <a:srgbClr val="A4A3A4"/>
          </p15:clr>
        </p15:guide>
        <p15:guide id="16" pos="1470">
          <p15:clr>
            <a:srgbClr val="A4A3A4"/>
          </p15:clr>
        </p15:guide>
        <p15:guide id="17" pos="281">
          <p15:clr>
            <a:srgbClr val="A4A3A4"/>
          </p15:clr>
        </p15:guide>
        <p15:guide id="18" pos="2741">
          <p15:clr>
            <a:srgbClr val="A4A3A4"/>
          </p15:clr>
        </p15:guide>
        <p15:guide id="19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47C"/>
    <a:srgbClr val="3B515B"/>
    <a:srgbClr val="D80015"/>
    <a:srgbClr val="0092D2"/>
    <a:srgbClr val="009CD1"/>
    <a:srgbClr val="B1B9BD"/>
    <a:srgbClr val="89979D"/>
    <a:srgbClr val="DCDCDC"/>
    <a:srgbClr val="B4B4B4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2" autoAdjust="0"/>
    <p:restoredTop sz="85561"/>
  </p:normalViewPr>
  <p:slideViewPr>
    <p:cSldViewPr snapToGrid="0" snapToObjects="1">
      <p:cViewPr varScale="1">
        <p:scale>
          <a:sx n="81" d="100"/>
          <a:sy n="81" d="100"/>
        </p:scale>
        <p:origin x="1408" y="176"/>
      </p:cViewPr>
      <p:guideLst>
        <p:guide orient="horz" pos="3717"/>
        <p:guide orient="horz" pos="1847"/>
        <p:guide orient="horz" pos="657"/>
        <p:guide orient="horz" pos="4032"/>
        <p:guide orient="horz" pos="934"/>
        <p:guide orient="horz" pos="3749"/>
        <p:guide orient="horz" pos="1075"/>
        <p:guide orient="horz" pos="1203"/>
        <p:guide orient="horz" pos="4199"/>
        <p:guide orient="horz" pos="1728"/>
        <p:guide orient="horz" pos="1729"/>
        <p:guide orient="horz" pos="4140"/>
        <p:guide pos="3022"/>
        <p:guide pos="5477"/>
        <p:guide pos="4319"/>
        <p:guide pos="1470"/>
        <p:guide pos="281"/>
        <p:guide pos="274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B03B8-5142-5243-8747-1F305A937668}" type="datetimeFigureOut">
              <a:rPr lang="de-DE" smtClean="0">
                <a:latin typeface="TheSans UHH Bold Caps"/>
              </a:rPr>
              <a:t>10.07.19</a:t>
            </a:fld>
            <a:endParaRPr lang="de-DE" dirty="0">
              <a:latin typeface="TheSans UHH Bold Caps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TheSans UHH Bold Caps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C051A-4269-3349-B3CC-0AFD8485E50A}" type="slidenum">
              <a:rPr lang="de-DE" smtClean="0">
                <a:latin typeface="TheSans UHH Bold Caps"/>
              </a:rPr>
              <a:t>‹#›</a:t>
            </a:fld>
            <a:endParaRPr lang="de-DE" dirty="0">
              <a:latin typeface="TheSans UHH Bold Caps"/>
            </a:endParaRPr>
          </a:p>
        </p:txBody>
      </p:sp>
    </p:spTree>
    <p:extLst>
      <p:ext uri="{BB962C8B-B14F-4D97-AF65-F5344CB8AC3E}">
        <p14:creationId xmlns:p14="http://schemas.microsoft.com/office/powerpoint/2010/main" val="14613886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heSans UHH Bold Caps"/>
              </a:defRPr>
            </a:lvl1pPr>
          </a:lstStyle>
          <a:p>
            <a:fld id="{FC7BB34A-E9E0-164A-AE59-348CE25F601F}" type="datetimeFigureOut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heSans UHH Bold Caps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heSans UHH Bold Caps"/>
              </a:defRPr>
            </a:lvl1pPr>
          </a:lstStyle>
          <a:p>
            <a:fld id="{0053D800-90B3-984F-9A52-23098A3E9535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00290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heSans UHH Bold Cap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reason why language is hard is that in</a:t>
            </a:r>
            <a:r>
              <a:rPr lang="en-US" baseline="0" dirty="0" smtClean="0"/>
              <a:t> opposition to programming languages, there is no 1:1 mapping from the lexical layer to the conceptual layer.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73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-&gt;3, das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872EB4-39F5-46BC-817E-781613DA67A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D800-90B3-984F-9A52-23098A3E9535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315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5AA1F-283E-604E-B7BF-F0B7D4673824}" type="slidenum">
              <a:rPr lang="en-US"/>
              <a:pPr/>
              <a:t>23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44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0CDC9-5F04-3942-BE70-DC7C2642663B}" type="slidenum">
              <a:rPr lang="en-US"/>
              <a:pPr/>
              <a:t>24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</a:t>
            </a:r>
            <a:r>
              <a:rPr lang="en-US" baseline="0" dirty="0" smtClean="0"/>
              <a:t> of success for the oral exams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53D800-90B3-984F-9A52-23098A3E9535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48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nhaltsplatzhalter 20"/>
          <p:cNvSpPr>
            <a:spLocks noGrp="1"/>
          </p:cNvSpPr>
          <p:nvPr>
            <p:ph sz="quarter" idx="12" hasCustomPrompt="1"/>
          </p:nvPr>
        </p:nvSpPr>
        <p:spPr>
          <a:xfrm>
            <a:off x="342001" y="4425480"/>
            <a:ext cx="6098914" cy="1181873"/>
          </a:xfrm>
          <a:prstGeom prst="rect">
            <a:avLst/>
          </a:prstGeom>
        </p:spPr>
        <p:txBody>
          <a:bodyPr vert="horz" tIns="46800"/>
          <a:lstStyle>
            <a:lvl1pPr marL="0" indent="0">
              <a:lnSpc>
                <a:spcPts val="4400"/>
              </a:lnSpc>
              <a:spcBef>
                <a:spcPts val="0"/>
              </a:spcBef>
              <a:buNone/>
              <a:defRPr sz="4400" b="0" i="0">
                <a:solidFill>
                  <a:srgbClr val="000000"/>
                </a:solidFill>
                <a:latin typeface="TheSans UHH Bold Caps"/>
                <a:cs typeface="TheSans UHH Bold Cap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 dirty="0" smtClean="0"/>
              <a:t>TITLE OF PRESENTATION</a:t>
            </a:r>
            <a:endParaRPr lang="de-DE" dirty="0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41314" y="3944230"/>
            <a:ext cx="6099602" cy="48101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TheSans UHH Bold Caps"/>
                <a:cs typeface="TheSans UHH Bold Caps"/>
              </a:defRPr>
            </a:lvl1pPr>
          </a:lstStyle>
          <a:p>
            <a:pPr lvl="0"/>
            <a:r>
              <a:rPr lang="de-DE" dirty="0" smtClean="0"/>
              <a:t>Name OF PRESENTER</a:t>
            </a:r>
            <a:endParaRPr lang="de-DE" dirty="0"/>
          </a:p>
        </p:txBody>
      </p:sp>
      <p:sp>
        <p:nvSpPr>
          <p:cNvPr id="7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  <p:pic>
        <p:nvPicPr>
          <p:cNvPr id="5" name="Picture 4" descr="LT_logo_newsitem_575x57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9700"/>
            <a:ext cx="1262785" cy="1262785"/>
          </a:xfrm>
          <a:prstGeom prst="rect">
            <a:avLst/>
          </a:prstGeom>
        </p:spPr>
      </p:pic>
      <p:sp>
        <p:nvSpPr>
          <p:cNvPr id="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498600" y="161901"/>
            <a:ext cx="4800600" cy="8668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VENUE</a:t>
            </a:r>
          </a:p>
          <a:p>
            <a:pPr lvl="0"/>
            <a:r>
              <a:rPr lang="de-DE" dirty="0" smtClean="0"/>
              <a:t>DATE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354700" y="5607353"/>
            <a:ext cx="7074799" cy="433400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 smtClean="0"/>
              <a:t>email@informatik.uni-hamburg.de</a:t>
            </a:r>
            <a:endParaRPr lang="de-DE" dirty="0" smtClean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17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58775" y="6553200"/>
            <a:ext cx="7958138" cy="231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207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7705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592263"/>
            <a:ext cx="8640763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5330564-2B38-AA4E-A8EE-5F8C429CD4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1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2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25600"/>
            <a:ext cx="8229600" cy="4648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Pct val="100000"/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858C"/>
              </a:buClr>
              <a:buFont typeface="Lucida Grande"/>
              <a:buChar char="▪"/>
              <a:defRPr sz="2000">
                <a:latin typeface="TheSans UHH Regular"/>
                <a:cs typeface="TheSans UHH Regular"/>
              </a:defRPr>
            </a:lvl3pPr>
            <a:lvl4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4pPr>
            <a:lvl5pPr marL="756000" indent="-25200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4300"/>
            <a:ext cx="58928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endParaRPr lang="de-DE" dirty="0" smtClean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71727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199" y="1638300"/>
            <a:ext cx="8229602" cy="4660899"/>
          </a:xfrm>
          <a:prstGeom prst="rect">
            <a:avLst/>
          </a:prstGeom>
        </p:spPr>
        <p:txBody>
          <a:bodyPr lIns="0" t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57201" y="339700"/>
            <a:ext cx="5867400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Title </a:t>
            </a:r>
            <a:r>
              <a:rPr lang="de-DE" dirty="0" err="1" smtClean="0"/>
              <a:t>of</a:t>
            </a:r>
            <a:r>
              <a:rPr lang="de-DE" dirty="0" smtClean="0"/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8663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perden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1625600"/>
            <a:ext cx="8229600" cy="4673600"/>
          </a:xfrm>
          <a:prstGeom prst="rect">
            <a:avLst/>
          </a:prstGeom>
        </p:spPr>
        <p:txBody>
          <a:bodyPr wrap="square" lIns="0" tIns="0" bIns="0" numCol="2" spcCol="18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 sz="1200" b="0" i="0" u="none" baseline="0">
                <a:effectLst/>
                <a:latin typeface="TheSans UHH Bold"/>
                <a:cs typeface="TheSans UHH Bold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ACHTUNG: Diese Folie ist ausschließlich für den Textversand gedacht, nicht für die Präsentation am </a:t>
            </a:r>
            <a:r>
              <a:rPr lang="de-DE" dirty="0" err="1" smtClean="0"/>
              <a:t>Beamer</a:t>
            </a:r>
            <a:r>
              <a:rPr lang="de-DE" dirty="0" smtClean="0"/>
              <a:t>!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endParaRPr lang="de-DE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515B"/>
              </a:buClr>
              <a:buSzTx/>
              <a:buFont typeface="Wingdings" charset="2"/>
              <a:buNone/>
              <a:tabLst/>
              <a:defRPr/>
            </a:pPr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 fremdsprachige Satzteile eingebaut (AVAIL®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Wefox</a:t>
            </a:r>
            <a:r>
              <a:rPr lang="de-DE" dirty="0" smtClean="0"/>
              <a:t>™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aussi</a:t>
            </a:r>
            <a:r>
              <a:rPr lang="de-DE" dirty="0" smtClean="0"/>
              <a:t> la </a:t>
            </a:r>
            <a:r>
              <a:rPr lang="de-DE" dirty="0" err="1" smtClean="0"/>
              <a:t>Kerning</a:t>
            </a:r>
            <a:r>
              <a:rPr lang="de-DE" dirty="0" smtClean="0"/>
              <a:t>), um die Wirkung in anderen Sprachen zu testen. In Lateinisch sieht zum Beispiel fast jede Schrift gut aus. </a:t>
            </a:r>
            <a:r>
              <a:rPr lang="de-DE" dirty="0" err="1" smtClean="0"/>
              <a:t>Quod</a:t>
            </a:r>
            <a:r>
              <a:rPr lang="de-DE" dirty="0" smtClean="0"/>
              <a:t> </a:t>
            </a:r>
            <a:r>
              <a:rPr lang="de-DE" dirty="0" err="1" smtClean="0"/>
              <a:t>erat</a:t>
            </a:r>
            <a:r>
              <a:rPr lang="de-DE" dirty="0" smtClean="0"/>
              <a:t> </a:t>
            </a:r>
            <a:r>
              <a:rPr lang="de-DE" dirty="0" err="1" smtClean="0"/>
              <a:t>demonstrandum</a:t>
            </a:r>
            <a:r>
              <a:rPr lang="de-DE" dirty="0" smtClean="0"/>
              <a:t>. Seit 1975 fehlen in den meisten Testtexten die Zahlen, weswegen nach </a:t>
            </a:r>
            <a:r>
              <a:rPr lang="de-DE" dirty="0" err="1" smtClean="0"/>
              <a:t>TypoGb</a:t>
            </a:r>
            <a:r>
              <a:rPr lang="de-DE" dirty="0" smtClean="0"/>
              <a:t>. 204 § ab dem Jahr 2034 Zahlen in 86 der Texte zur Pflicht werden. Nichteinhaltung wird mit bis zu 245 € oder 368 $ bestraft. Genauso wichtig in sind mittlerweile auch </a:t>
            </a:r>
            <a:r>
              <a:rPr lang="de-DE" dirty="0" err="1" smtClean="0"/>
              <a:t>Âçcèñtë</a:t>
            </a:r>
            <a:r>
              <a:rPr lang="de-DE" dirty="0" smtClean="0"/>
              <a:t>, die in neueren Schriften aber fast immer enthalten sind. Ein wichtiges aber schwierig zu integrierendes Feld sind </a:t>
            </a:r>
            <a:r>
              <a:rPr lang="de-DE" dirty="0" err="1" smtClean="0"/>
              <a:t>OpenType</a:t>
            </a:r>
            <a:r>
              <a:rPr lang="de-DE" dirty="0" smtClean="0"/>
              <a:t>-Funktionalitäten. Je nach Software und Voreinstellungen können eingebaute Kapitälchen, </a:t>
            </a:r>
            <a:r>
              <a:rPr lang="de-DE" dirty="0" err="1" smtClean="0"/>
              <a:t>Kerning</a:t>
            </a:r>
            <a:r>
              <a:rPr lang="de-DE" dirty="0" smtClean="0"/>
              <a:t> oder Ligaturen (sehr pfiffig) nicht richtig dargestellt </a:t>
            </a:r>
            <a:r>
              <a:rPr lang="de-DE" dirty="0" err="1" smtClean="0"/>
              <a:t>werden.Dies</a:t>
            </a:r>
            <a:r>
              <a:rPr lang="de-DE" dirty="0" smtClean="0"/>
              <a:t>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Manchmal Sätze, die alle Buchstaben des Alphabets enthalten - man nennt diese Sätze »</a:t>
            </a:r>
            <a:r>
              <a:rPr lang="de-DE" dirty="0" err="1" smtClean="0"/>
              <a:t>Pangrams</a:t>
            </a:r>
            <a:r>
              <a:rPr lang="de-DE" dirty="0" smtClean="0"/>
              <a:t>«. Sehr bekannt ist dieser: The quick </a:t>
            </a:r>
            <a:r>
              <a:rPr lang="de-DE" dirty="0" err="1" smtClean="0"/>
              <a:t>brown</a:t>
            </a:r>
            <a:r>
              <a:rPr lang="de-DE" dirty="0" smtClean="0"/>
              <a:t> </a:t>
            </a:r>
            <a:r>
              <a:rPr lang="de-DE" dirty="0" err="1" smtClean="0"/>
              <a:t>fox</a:t>
            </a:r>
            <a:r>
              <a:rPr lang="de-DE" dirty="0" smtClean="0"/>
              <a:t>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dog</a:t>
            </a:r>
            <a:r>
              <a:rPr lang="de-DE" dirty="0" smtClean="0"/>
              <a:t>. Oft werden in </a:t>
            </a:r>
            <a:r>
              <a:rPr lang="de-DE" dirty="0" err="1" smtClean="0"/>
              <a:t>Typoblindtexte</a:t>
            </a:r>
            <a:r>
              <a:rPr lang="de-DE" dirty="0" smtClean="0"/>
              <a:t> auch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315334"/>
            <a:ext cx="5956300" cy="903865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18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Manchmal Sätze, die alle Buchstaben des Alphabets enthalten man nennt diese Sätze </a:t>
            </a:r>
            <a:r>
              <a:rPr lang="de-DE" dirty="0" err="1" smtClean="0"/>
              <a:t>Pangrams</a:t>
            </a:r>
            <a:r>
              <a:rPr lang="de-DE" dirty="0" smtClean="0"/>
              <a:t>. Sehr bekannt ist dieser</a:t>
            </a:r>
          </a:p>
        </p:txBody>
      </p:sp>
      <p:sp>
        <p:nvSpPr>
          <p:cNvPr id="11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442393"/>
            <a:ext cx="9071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446388" y="6442393"/>
            <a:ext cx="4522788" cy="365125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437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4732" y="1714500"/>
            <a:ext cx="3913094" cy="46355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87195" y="1714500"/>
            <a:ext cx="3907543" cy="4635500"/>
          </a:xfrm>
          <a:prstGeom prst="rect">
            <a:avLst/>
          </a:prstGeom>
        </p:spPr>
        <p:txBody>
          <a:bodyPr lIns="0" tIns="0" bIns="0"/>
          <a:lstStyle>
            <a:lvl1pPr marL="252000" indent="-252000">
              <a:lnSpc>
                <a:spcPts val="305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1pPr>
            <a:lvl2pPr marL="504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2pPr>
            <a:lvl3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75858C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3pPr>
            <a:lvl4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4pPr>
            <a:lvl5pPr marL="756000" indent="-25200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009CD1"/>
              </a:buClr>
              <a:buFont typeface="Wingdings" charset="2"/>
              <a:buChar char="§"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24732" y="339700"/>
            <a:ext cx="5976068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559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text-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38244" y="1816100"/>
            <a:ext cx="3913094" cy="45339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5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000" baseline="0">
                <a:latin typeface="TheSans UHH Regular"/>
                <a:cs typeface="TheSans UHH Regular"/>
              </a:defRPr>
            </a:lvl1pPr>
            <a:lvl2pPr marL="252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2pPr>
            <a:lvl3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3pPr>
            <a:lvl4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4pPr>
            <a:lvl5pPr marL="504000" indent="0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rgbClr val="E2001A"/>
              </a:buClr>
              <a:buFont typeface="Arial"/>
              <a:buNone/>
              <a:defRPr sz="24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Manchmal benutzt man Worte wie </a:t>
            </a:r>
            <a:r>
              <a:rPr lang="de-DE" dirty="0" err="1" smtClean="0"/>
              <a:t>Hamburgefonts</a:t>
            </a:r>
            <a:r>
              <a:rPr lang="de-DE" dirty="0" smtClean="0"/>
              <a:t>, </a:t>
            </a:r>
            <a:r>
              <a:rPr lang="de-DE" dirty="0" err="1" smtClean="0"/>
              <a:t>Rafgenduks</a:t>
            </a:r>
            <a:r>
              <a:rPr lang="de-DE" dirty="0" smtClean="0"/>
              <a:t> oder </a:t>
            </a:r>
            <a:r>
              <a:rPr lang="de-DE" dirty="0" err="1" smtClean="0"/>
              <a:t>Handgloves</a:t>
            </a:r>
            <a:r>
              <a:rPr lang="de-DE" dirty="0" smtClean="0"/>
              <a:t>, um Schriften zu testen. Dies ist ein </a:t>
            </a:r>
            <a:r>
              <a:rPr lang="de-DE" dirty="0" err="1" smtClean="0"/>
              <a:t>Typoblindtext</a:t>
            </a:r>
            <a:r>
              <a:rPr lang="de-DE" dirty="0" smtClean="0"/>
              <a:t>. An ihm kann man sehen, ob alle Buchstaben da sind und wie sie aussehen.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651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1483199"/>
            <a:ext cx="9144000" cy="49263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0" y="1482247"/>
            <a:ext cx="9144000" cy="4927274"/>
          </a:xfrm>
          <a:prstGeom prst="rect">
            <a:avLst/>
          </a:prstGeom>
          <a:noFill/>
          <a:ln>
            <a:noFill/>
          </a:ln>
        </p:spPr>
        <p:txBody>
          <a:bodyPr lIns="0" tIns="0" bIns="0" anchor="ctr" anchorCtr="0"/>
          <a:lstStyle>
            <a:lvl1pPr marL="0" indent="0" algn="ctr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 baseline="0">
                <a:latin typeface="TheSans UHH Regular"/>
                <a:cs typeface="TheSans UHH Regular"/>
              </a:defRPr>
            </a:lvl1pPr>
            <a:lvl2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400">
                <a:latin typeface="TheSans UHH Regular"/>
                <a:cs typeface="TheSans UHH Regular"/>
              </a:defRPr>
            </a:lvl2pPr>
            <a:lvl3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3pPr>
            <a:lvl4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4pPr>
            <a:lvl5pPr marL="0" indent="0">
              <a:spcBef>
                <a:spcPts val="0"/>
              </a:spcBef>
              <a:spcAft>
                <a:spcPts val="1100"/>
              </a:spcAft>
              <a:buClr>
                <a:srgbClr val="3B515B"/>
              </a:buClr>
              <a:buFont typeface="Wingdings" charset="2"/>
              <a:buNone/>
              <a:defRPr sz="2000">
                <a:latin typeface="TheSans UHH Regular"/>
                <a:cs typeface="TheSans UHH Regular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Grafiken, Tabellen etc.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t>‹#›</a:t>
            </a:fld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2"/>
          <p:cNvSpPr>
            <a:spLocks noGrp="1"/>
          </p:cNvSpPr>
          <p:nvPr>
            <p:ph type="body" idx="13" hasCustomPrompt="1"/>
          </p:nvPr>
        </p:nvSpPr>
        <p:spPr>
          <a:xfrm>
            <a:off x="438244" y="339700"/>
            <a:ext cx="6000656" cy="778297"/>
          </a:xfrm>
          <a:prstGeom prst="rect">
            <a:avLst/>
          </a:prstGeom>
        </p:spPr>
        <p:txBody>
          <a:bodyPr lIns="0" tIns="0" anchor="t" anchorCtr="0"/>
          <a:lstStyle>
            <a:lvl1pPr marL="0" indent="0">
              <a:lnSpc>
                <a:spcPts val="3200"/>
              </a:lnSpc>
              <a:spcBef>
                <a:spcPts val="0"/>
              </a:spcBef>
              <a:buNone/>
              <a:defRPr sz="3200" b="0" i="0" baseline="0">
                <a:latin typeface="TheSans UHH Bold Caps"/>
                <a:cs typeface="TheSans UHH Bold Cap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81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94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25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emf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 flipV="1">
            <a:off x="0" y="6423314"/>
            <a:ext cx="9144000" cy="434686"/>
          </a:xfrm>
          <a:prstGeom prst="rect">
            <a:avLst/>
          </a:prstGeom>
          <a:solidFill>
            <a:srgbClr val="3B515B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TheSans UHH Bold Caps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442393"/>
            <a:ext cx="90718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463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rgbClr val="000000"/>
                </a:solidFill>
                <a:latin typeface="TheSans UHH Regular"/>
                <a:cs typeface="TheSans UHH Regular"/>
              </a:defRPr>
            </a:lvl1pPr>
          </a:lstStyle>
          <a:p>
            <a:fld id="{43F0430C-3290-2846-9C5E-237D45BC81A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8" name="Bild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410352" y="0"/>
            <a:ext cx="2733648" cy="147994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0" y="1479941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LT_logo_newsitem_150x150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64135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4" r:id="rId3"/>
    <p:sldLayoutId id="2147483667" r:id="rId4"/>
    <p:sldLayoutId id="2147483663" r:id="rId5"/>
    <p:sldLayoutId id="2147483669" r:id="rId6"/>
    <p:sldLayoutId id="2147483662" r:id="rId7"/>
    <p:sldLayoutId id="2147483674" r:id="rId8"/>
    <p:sldLayoutId id="2147483677" r:id="rId9"/>
    <p:sldLayoutId id="2147483678" r:id="rId10"/>
    <p:sldLayoutId id="2147483679" r:id="rId11"/>
    <p:sldLayoutId id="214748368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heSans UHH Bold Caps"/>
          <a:ea typeface="+mj-ea"/>
          <a:cs typeface="TheSans UHH Bold Cap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9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116887" cy="1362075"/>
          </a:xfrm>
        </p:spPr>
        <p:txBody>
          <a:bodyPr/>
          <a:lstStyle/>
          <a:p>
            <a:r>
              <a:rPr lang="en-US" dirty="0" smtClean="0"/>
              <a:t>Word Sense and MEANING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2906713"/>
            <a:ext cx="8458199" cy="1500187"/>
          </a:xfrm>
        </p:spPr>
        <p:txBody>
          <a:bodyPr/>
          <a:lstStyle/>
          <a:p>
            <a:r>
              <a:rPr lang="en-US" dirty="0" smtClean="0"/>
              <a:t>knowledge-based, supervised, word sense induction, substitution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828800"/>
            <a:ext cx="7848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/>
              <a:t>Jurafsky</a:t>
            </a:r>
            <a:r>
              <a:rPr lang="en-US" sz="1600" dirty="0"/>
              <a:t>, D. and Martin, J. H. (2009): Speech and Language Processing. An Introduction to Natural Language Processing, Computational Linguistics and Speech Recognition. Second Edition. Pearson: New Jersey: Chapter </a:t>
            </a:r>
            <a:r>
              <a:rPr lang="en-US" sz="1600" dirty="0" smtClean="0"/>
              <a:t>20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/>
              <a:t>Agirre</a:t>
            </a:r>
            <a:r>
              <a:rPr lang="en-US" sz="1600" dirty="0"/>
              <a:t>, E., Edmonds, P. (2006): Word Sense Disambiguation: Algorithms and Applications (Text, Speech and Language Technology). Springer, Heidelberg</a:t>
            </a:r>
            <a:endParaRPr lang="en-US" sz="1600" dirty="0" smtClean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2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02395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WordNet – an Online </a:t>
            </a:r>
            <a:r>
              <a:rPr lang="en-US" sz="3600" dirty="0"/>
              <a:t>Lexical Database</a:t>
            </a:r>
            <a:br>
              <a:rPr lang="en-US" sz="3600" dirty="0"/>
            </a:br>
            <a:r>
              <a:rPr lang="en-US" sz="1600" dirty="0"/>
              <a:t>http://</a:t>
            </a:r>
            <a:r>
              <a:rPr lang="en-US" sz="1600" dirty="0" err="1"/>
              <a:t>wordnet.princeton.edu</a:t>
            </a:r>
            <a:r>
              <a:rPr lang="en-US" sz="1600" dirty="0" smtClean="0"/>
              <a:t>/   - current version: 3.1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High coverage lexical-semantic network built by psychologists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dirty="0" smtClean="0"/>
              <a:t>Relations:</a:t>
            </a:r>
          </a:p>
          <a:p>
            <a:pPr lvl="1"/>
            <a:r>
              <a:rPr lang="en-US" sz="1800" dirty="0" smtClean="0"/>
              <a:t>ISA-relation (</a:t>
            </a:r>
            <a:r>
              <a:rPr lang="en-US" sz="1800" dirty="0" err="1" smtClean="0"/>
              <a:t>hyponom</a:t>
            </a:r>
            <a:r>
              <a:rPr lang="en-US" sz="1800" dirty="0" smtClean="0"/>
              <a:t> - </a:t>
            </a:r>
            <a:r>
              <a:rPr lang="en-US" sz="1800" dirty="0" err="1" smtClean="0"/>
              <a:t>hypernym</a:t>
            </a:r>
            <a:r>
              <a:rPr lang="en-US" sz="1800" dirty="0" smtClean="0"/>
              <a:t>, taxonomic backbone)</a:t>
            </a:r>
          </a:p>
          <a:p>
            <a:pPr lvl="1"/>
            <a:r>
              <a:rPr lang="en-US" sz="1800" dirty="0" smtClean="0"/>
              <a:t>Part-of (</a:t>
            </a:r>
            <a:r>
              <a:rPr lang="en-US" sz="1800" dirty="0" err="1" smtClean="0"/>
              <a:t>meronym</a:t>
            </a:r>
            <a:r>
              <a:rPr lang="en-US" sz="1800" dirty="0" smtClean="0"/>
              <a:t> - </a:t>
            </a:r>
            <a:r>
              <a:rPr lang="en-US" sz="1800" dirty="0" err="1" smtClean="0"/>
              <a:t>holonym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Type-instance (e.g. Obama is an instance of President)</a:t>
            </a:r>
          </a:p>
          <a:p>
            <a:pPr lvl="1"/>
            <a:r>
              <a:rPr lang="en-US" sz="1800" dirty="0" smtClean="0"/>
              <a:t>Opposite-of (antonym), mostly for adjectives</a:t>
            </a:r>
          </a:p>
          <a:p>
            <a:pPr lvl="1"/>
            <a:r>
              <a:rPr lang="en-US" sz="1800" dirty="0" smtClean="0"/>
              <a:t>Derivative (</a:t>
            </a:r>
            <a:r>
              <a:rPr lang="en-US" sz="1800" dirty="0" err="1" smtClean="0"/>
              <a:t>pertainym</a:t>
            </a:r>
            <a:r>
              <a:rPr lang="en-US" sz="1800" dirty="0" smtClean="0"/>
              <a:t>), e.g. crime – criminal</a:t>
            </a:r>
          </a:p>
          <a:p>
            <a:pPr lvl="1"/>
            <a:r>
              <a:rPr lang="en-US" sz="1800" dirty="0" smtClean="0"/>
              <a:t>some semantic roles between verbs and nouns, e.g. AGENT, INSTRUMENT …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57199" y="2057400"/>
          <a:ext cx="804084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Document" r:id="rId3" imgW="5410001" imgH="1384249" progId="Word.Document.12">
                  <p:embed/>
                </p:oleObj>
              </mc:Choice>
              <mc:Fallback>
                <p:oleObj name="Document" r:id="rId3" imgW="5410001" imgH="13842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" y="2057400"/>
                        <a:ext cx="8040847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10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0213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Synsets</a:t>
            </a:r>
            <a:r>
              <a:rPr lang="en-US" sz="3600" dirty="0" smtClean="0"/>
              <a:t> for “</a:t>
            </a:r>
            <a:r>
              <a:rPr lang="en-US" sz="3600" dirty="0" err="1" smtClean="0"/>
              <a:t>magazine#n</a:t>
            </a:r>
            <a:r>
              <a:rPr lang="en-US" sz="3600" dirty="0" smtClean="0"/>
              <a:t>”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2"/>
          <a:stretch>
            <a:fillRect/>
          </a:stretch>
        </p:blipFill>
        <p:spPr bwMode="auto">
          <a:xfrm>
            <a:off x="228600" y="1600200"/>
            <a:ext cx="829245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33400" y="2895600"/>
            <a:ext cx="7924800" cy="1066800"/>
            <a:chOff x="533400" y="2895600"/>
            <a:chExt cx="7924800" cy="1066800"/>
          </a:xfrm>
        </p:grpSpPr>
        <p:sp>
          <p:nvSpPr>
            <p:cNvPr id="6" name="Rectangle 5"/>
            <p:cNvSpPr/>
            <p:nvPr/>
          </p:nvSpPr>
          <p:spPr>
            <a:xfrm>
              <a:off x="533400" y="3276600"/>
              <a:ext cx="7924800" cy="685800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Line Callout 1 6"/>
            <p:cNvSpPr/>
            <p:nvPr/>
          </p:nvSpPr>
          <p:spPr>
            <a:xfrm>
              <a:off x="2819400" y="2895600"/>
              <a:ext cx="1143000" cy="304800"/>
            </a:xfrm>
            <a:prstGeom prst="borderCallout1">
              <a:avLst>
                <a:gd name="adj1" fmla="val 61709"/>
                <a:gd name="adj2" fmla="val -10242"/>
                <a:gd name="adj3" fmla="val 112500"/>
                <a:gd name="adj4" fmla="val -38333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Synset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43000" y="5638800"/>
            <a:ext cx="5867400" cy="762000"/>
            <a:chOff x="1143000" y="5638800"/>
            <a:chExt cx="5867400" cy="762000"/>
          </a:xfrm>
        </p:grpSpPr>
        <p:sp>
          <p:nvSpPr>
            <p:cNvPr id="9" name="Rectangle 8"/>
            <p:cNvSpPr/>
            <p:nvPr/>
          </p:nvSpPr>
          <p:spPr>
            <a:xfrm>
              <a:off x="1143000" y="5638800"/>
              <a:ext cx="4419600" cy="304800"/>
            </a:xfrm>
            <a:prstGeom prst="rect">
              <a:avLst/>
            </a:prstGeom>
            <a:solidFill>
              <a:srgbClr val="00FF00">
                <a:alpha val="18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0" name="Line Callout 1 9"/>
            <p:cNvSpPr/>
            <p:nvPr/>
          </p:nvSpPr>
          <p:spPr>
            <a:xfrm>
              <a:off x="5105400" y="6019800"/>
              <a:ext cx="1905000" cy="381000"/>
            </a:xfrm>
            <a:prstGeom prst="borderCallout1">
              <a:avLst>
                <a:gd name="adj1" fmla="val 64573"/>
                <a:gd name="adj2" fmla="val -4515"/>
                <a:gd name="adj3" fmla="val -16378"/>
                <a:gd name="adj4" fmla="val -27031"/>
              </a:avLst>
            </a:prstGeom>
            <a:solidFill>
              <a:srgbClr val="00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Lexical members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38400" y="3962400"/>
            <a:ext cx="6400800" cy="685800"/>
            <a:chOff x="2438400" y="3962400"/>
            <a:chExt cx="6400800" cy="685800"/>
          </a:xfrm>
        </p:grpSpPr>
        <p:sp>
          <p:nvSpPr>
            <p:cNvPr id="13" name="Rectangle 12"/>
            <p:cNvSpPr/>
            <p:nvPr/>
          </p:nvSpPr>
          <p:spPr>
            <a:xfrm>
              <a:off x="2438400" y="3962400"/>
              <a:ext cx="5867400" cy="240785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18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4" name="Line Callout 1 13"/>
            <p:cNvSpPr/>
            <p:nvPr/>
          </p:nvSpPr>
          <p:spPr>
            <a:xfrm>
              <a:off x="8001000" y="4267200"/>
              <a:ext cx="838200" cy="381000"/>
            </a:xfrm>
            <a:prstGeom prst="borderCallout1">
              <a:avLst>
                <a:gd name="adj1" fmla="val 64573"/>
                <a:gd name="adj2" fmla="val -4515"/>
                <a:gd name="adj3" fmla="val -16378"/>
                <a:gd name="adj4" fmla="val -27031"/>
              </a:avLst>
            </a:prstGeom>
            <a:solidFill>
              <a:srgbClr val="7575D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gloss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5800" y="2819400"/>
            <a:ext cx="6096000" cy="1600201"/>
            <a:chOff x="685800" y="2819400"/>
            <a:chExt cx="6096000" cy="1600201"/>
          </a:xfrm>
        </p:grpSpPr>
        <p:sp>
          <p:nvSpPr>
            <p:cNvPr id="17" name="Rectangle 16"/>
            <p:cNvSpPr/>
            <p:nvPr/>
          </p:nvSpPr>
          <p:spPr>
            <a:xfrm>
              <a:off x="685800" y="4191001"/>
              <a:ext cx="2819400" cy="228600"/>
            </a:xfrm>
            <a:prstGeom prst="rect">
              <a:avLst/>
            </a:prstGeom>
            <a:solidFill>
              <a:srgbClr val="CC3300">
                <a:alpha val="18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8" name="Line Callout 1 17"/>
            <p:cNvSpPr/>
            <p:nvPr/>
          </p:nvSpPr>
          <p:spPr>
            <a:xfrm>
              <a:off x="5181600" y="2819400"/>
              <a:ext cx="1600200" cy="381000"/>
            </a:xfrm>
            <a:prstGeom prst="borderCallout1">
              <a:avLst>
                <a:gd name="adj1" fmla="val 64573"/>
                <a:gd name="adj2" fmla="val -4515"/>
                <a:gd name="adj3" fmla="val 378849"/>
                <a:gd name="adj4" fmla="val -106558"/>
              </a:avLst>
            </a:prstGeom>
            <a:solidFill>
              <a:srgbClr val="CC33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sample use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85800" y="4406506"/>
            <a:ext cx="2057400" cy="2146694"/>
            <a:chOff x="685800" y="4406506"/>
            <a:chExt cx="2057400" cy="2146694"/>
          </a:xfrm>
        </p:grpSpPr>
        <p:sp>
          <p:nvSpPr>
            <p:cNvPr id="21" name="Rectangle 20"/>
            <p:cNvSpPr/>
            <p:nvPr/>
          </p:nvSpPr>
          <p:spPr>
            <a:xfrm>
              <a:off x="685800" y="4406506"/>
              <a:ext cx="304800" cy="228600"/>
            </a:xfrm>
            <a:prstGeom prst="rect">
              <a:avLst/>
            </a:prstGeom>
            <a:solidFill>
              <a:srgbClr val="0000FF">
                <a:alpha val="18000"/>
              </a:srgb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2" name="Line Callout 1 21"/>
            <p:cNvSpPr/>
            <p:nvPr/>
          </p:nvSpPr>
          <p:spPr>
            <a:xfrm>
              <a:off x="838200" y="6172200"/>
              <a:ext cx="1905000" cy="381000"/>
            </a:xfrm>
            <a:prstGeom prst="borderCallout1">
              <a:avLst>
                <a:gd name="adj1" fmla="val -14472"/>
                <a:gd name="adj2" fmla="val 14730"/>
                <a:gd name="adj3" fmla="val -421915"/>
                <a:gd name="adj4" fmla="val -5037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SemCor</a:t>
              </a:r>
              <a:r>
                <a:rPr lang="en-US" dirty="0" smtClean="0">
                  <a:solidFill>
                    <a:schemeClr val="bg1"/>
                  </a:solidFill>
                </a:rPr>
                <a:t> count</a:t>
              </a:r>
            </a:p>
          </p:txBody>
        </p:sp>
      </p:grpSp>
      <p:sp>
        <p:nvSpPr>
          <p:cNvPr id="2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2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25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11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0693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WordNet </a:t>
            </a:r>
            <a:r>
              <a:rPr lang="en-US" sz="3600" dirty="0" err="1" smtClean="0"/>
              <a:t>Hypernym</a:t>
            </a:r>
            <a:r>
              <a:rPr lang="en-US" sz="3600" dirty="0" smtClean="0"/>
              <a:t> Chain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5715000"/>
            <a:ext cx="8640763" cy="666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447800"/>
            <a:ext cx="6641098" cy="488347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934200" y="1600200"/>
            <a:ext cx="2057400" cy="4572000"/>
            <a:chOff x="6934200" y="1600200"/>
            <a:chExt cx="2057400" cy="4572000"/>
          </a:xfrm>
        </p:grpSpPr>
        <p:sp>
          <p:nvSpPr>
            <p:cNvPr id="7" name="Down Arrow 6"/>
            <p:cNvSpPr/>
            <p:nvPr/>
          </p:nvSpPr>
          <p:spPr>
            <a:xfrm>
              <a:off x="6934200" y="1600200"/>
              <a:ext cx="2057400" cy="4572000"/>
            </a:xfrm>
            <a:prstGeom prst="downArrow">
              <a:avLst/>
            </a:prstGeom>
            <a:gradFill>
              <a:gsLst>
                <a:gs pos="0">
                  <a:srgbClr val="FF0000"/>
                </a:gs>
                <a:gs pos="99000">
                  <a:srgbClr val="8DDD5A"/>
                </a:gs>
                <a:gs pos="100000">
                  <a:srgbClr val="8DDD5A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level</a:t>
              </a:r>
              <a:br>
                <a:rPr lang="en-US" dirty="0" smtClean="0"/>
              </a:br>
              <a:r>
                <a:rPr lang="en-US" dirty="0" smtClean="0"/>
                <a:t>of</a:t>
              </a:r>
              <a:br>
                <a:rPr lang="en-US" dirty="0" smtClean="0"/>
              </a:b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1386" y="5194694"/>
              <a:ext cx="13138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abstraction</a:t>
              </a:r>
            </a:p>
          </p:txBody>
        </p:sp>
      </p:grpSp>
      <p:sp>
        <p:nvSpPr>
          <p:cNvPr id="1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1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2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12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41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/>
              <a:t>Gloss Overlaps </a:t>
            </a:r>
            <a:r>
              <a:rPr lang="en-US" sz="3600">
                <a:cs typeface="Arial" charset="0"/>
              </a:rPr>
              <a:t>≈ </a:t>
            </a:r>
            <a:r>
              <a:rPr lang="en-US" sz="3600">
                <a:sym typeface="Wingdings" charset="0"/>
              </a:rPr>
              <a:t>Relatedness</a:t>
            </a:r>
            <a:endParaRPr lang="en-US" sz="3600"/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414223"/>
            <a:ext cx="8540750" cy="4724400"/>
          </a:xfrm>
          <a:noFill/>
        </p:spPr>
        <p:txBody>
          <a:bodyPr/>
          <a:lstStyle/>
          <a:p>
            <a:r>
              <a:rPr lang="en-US" sz="2400" dirty="0" err="1"/>
              <a:t>Lesk</a:t>
            </a:r>
            <a:r>
              <a:rPr lang="ja-JP" altLang="en-US" sz="2400" dirty="0">
                <a:latin typeface="Arial"/>
              </a:rPr>
              <a:t>’</a:t>
            </a:r>
            <a:r>
              <a:rPr lang="en-US" sz="2400" dirty="0"/>
              <a:t>s (1986) idea: Related word senses are (often) defined </a:t>
            </a:r>
            <a:r>
              <a:rPr lang="en-US" sz="2400" i="1" dirty="0"/>
              <a:t>using the same words. </a:t>
            </a:r>
            <a:r>
              <a:rPr lang="en-US" sz="2400" dirty="0" err="1"/>
              <a:t>E.g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bank(1):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a financial institution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1"/>
            <a:r>
              <a:rPr lang="en-US" sz="2000" dirty="0"/>
              <a:t>bank(2):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sloping </a:t>
            </a:r>
            <a:r>
              <a:rPr lang="en-US" sz="2000" u="sng" dirty="0">
                <a:solidFill>
                  <a:srgbClr val="990000"/>
                </a:solidFill>
              </a:rPr>
              <a:t>land</a:t>
            </a:r>
            <a:r>
              <a:rPr lang="en-US" sz="2000" dirty="0"/>
              <a:t> beside a </a:t>
            </a:r>
            <a:r>
              <a:rPr lang="en-US" sz="2000" u="sng" dirty="0">
                <a:solidFill>
                  <a:srgbClr val="990000"/>
                </a:solidFill>
              </a:rPr>
              <a:t>body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u="sng" dirty="0">
                <a:solidFill>
                  <a:srgbClr val="990000"/>
                </a:solidFill>
              </a:rPr>
              <a:t>water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pPr lvl="1"/>
            <a:r>
              <a:rPr lang="en-US" sz="2000" dirty="0"/>
              <a:t>lake: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/>
              <a:t>a </a:t>
            </a:r>
            <a:r>
              <a:rPr lang="en-US" sz="2000" u="sng" dirty="0">
                <a:solidFill>
                  <a:srgbClr val="990000"/>
                </a:solidFill>
              </a:rPr>
              <a:t>body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dirty="0"/>
              <a:t>of</a:t>
            </a:r>
            <a:r>
              <a:rPr lang="en-US" sz="2000" dirty="0">
                <a:solidFill>
                  <a:srgbClr val="FF3300"/>
                </a:solidFill>
              </a:rPr>
              <a:t> </a:t>
            </a:r>
            <a:r>
              <a:rPr lang="en-US" sz="2000" u="sng" dirty="0">
                <a:solidFill>
                  <a:srgbClr val="990000"/>
                </a:solidFill>
              </a:rPr>
              <a:t>water</a:t>
            </a:r>
            <a:r>
              <a:rPr lang="en-US" sz="2000" dirty="0"/>
              <a:t> surrounded by </a:t>
            </a:r>
            <a:r>
              <a:rPr lang="en-US" sz="2000" u="sng" dirty="0">
                <a:solidFill>
                  <a:srgbClr val="990000"/>
                </a:solidFill>
              </a:rPr>
              <a:t>land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/>
          </a:p>
          <a:p>
            <a:r>
              <a:rPr lang="en-US" sz="2400" dirty="0"/>
              <a:t>Gloss overlaps = # content words common to two glosses </a:t>
            </a:r>
            <a:r>
              <a:rPr lang="en-US" sz="2400" dirty="0">
                <a:cs typeface="Arial" charset="0"/>
              </a:rPr>
              <a:t>≈ relatedness</a:t>
            </a:r>
          </a:p>
          <a:p>
            <a:pPr lvl="1"/>
            <a:r>
              <a:rPr lang="en-US" sz="2000" dirty="0" smtClean="0"/>
              <a:t>relatedness </a:t>
            </a:r>
            <a:r>
              <a:rPr lang="en-US" sz="2000" dirty="0"/>
              <a:t>(bank(2), lake) = 3</a:t>
            </a:r>
          </a:p>
          <a:p>
            <a:pPr lvl="1"/>
            <a:r>
              <a:rPr lang="en-US" sz="2000" dirty="0" smtClean="0"/>
              <a:t>relatedness </a:t>
            </a:r>
            <a:r>
              <a:rPr lang="en-US" sz="2000" dirty="0"/>
              <a:t>(bank(1), lake) = </a:t>
            </a:r>
            <a:r>
              <a:rPr lang="en-US" sz="2000" dirty="0" smtClean="0"/>
              <a:t>0</a:t>
            </a:r>
            <a:endParaRPr lang="en-US" sz="2000" dirty="0">
              <a:cs typeface="Arial" charset="0"/>
            </a:endParaRPr>
          </a:p>
          <a:p>
            <a:pPr marL="180975" lvl="1" indent="0">
              <a:buNone/>
            </a:pPr>
            <a:endParaRPr lang="en-US" sz="2000" dirty="0">
              <a:cs typeface="Arial" charset="0"/>
            </a:endParaRPr>
          </a:p>
          <a:p>
            <a:pPr marL="11113" indent="0">
              <a:buNone/>
            </a:pPr>
            <a:r>
              <a:rPr lang="en-US" sz="2400" dirty="0" smtClean="0">
                <a:cs typeface="Arial" charset="0"/>
              </a:rPr>
              <a:t>Problem: “lexical gap”: Same or similar meaning can be expressed with a large variety of words from the vocabulary. For most pairs of glosses, overlap = 0 .</a:t>
            </a:r>
            <a:endParaRPr lang="en-US" sz="2400" dirty="0">
              <a:cs typeface="Arial" charset="0"/>
            </a:endParaRP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339139" y="6381750"/>
            <a:ext cx="2289175" cy="476250"/>
          </a:xfrm>
        </p:spPr>
        <p:txBody>
          <a:bodyPr/>
          <a:lstStyle/>
          <a:p>
            <a:fld id="{75330564-2B38-AA4E-A8EE-5F8C429CD4A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22849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Extended </a:t>
            </a:r>
            <a:r>
              <a:rPr lang="en-US" sz="3600" dirty="0" err="1" smtClean="0"/>
              <a:t>Lesk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(Banerjee and Pedersen, 2002)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71600"/>
            <a:ext cx="8640763" cy="1608137"/>
          </a:xfrm>
        </p:spPr>
        <p:txBody>
          <a:bodyPr/>
          <a:lstStyle/>
          <a:p>
            <a:r>
              <a:rPr lang="en-US" sz="2000" dirty="0" smtClean="0"/>
              <a:t>Utilize link structure of WordNet to pull in related glosses for overlap computation</a:t>
            </a:r>
          </a:p>
          <a:p>
            <a:r>
              <a:rPr lang="en-US" sz="2000" dirty="0" smtClean="0"/>
              <a:t>Addresses the overlap sparseness issue</a:t>
            </a:r>
          </a:p>
          <a:p>
            <a:r>
              <a:rPr lang="en-US" sz="2000" dirty="0" smtClean="0"/>
              <a:t>do this for one ambiguous word at-a-time</a:t>
            </a:r>
          </a:p>
          <a:p>
            <a:r>
              <a:rPr lang="en-US" sz="2000" dirty="0" smtClean="0"/>
              <a:t>Reweighting: For n-gram overlaps, add a score of n</a:t>
            </a:r>
            <a:r>
              <a:rPr lang="en-US" sz="2000" baseline="30000" dirty="0" smtClean="0"/>
              <a:t>2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3891" y="6020190"/>
            <a:ext cx="891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(Banerjee and Pedersen, 2002). Extended Gloss Overlaps as a Measure of Semantic Relatedness. Proceedings of the Eighteenth International Joint Conference on Artificial Intelligence, pp. 805-810, August 9-15, 2003, Acapulco, Mexico.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1151164" y="4883989"/>
            <a:ext cx="2816679" cy="9834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b="1"/>
              <a:t>sentence</a:t>
            </a:r>
            <a:r>
              <a:rPr lang="en-US"/>
              <a:t>: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the </a:t>
            </a:r>
          </a:p>
          <a:p>
            <a:pPr algn="ctr" eaLnBrk="1" hangingPunct="1"/>
            <a:r>
              <a:rPr lang="en-US"/>
              <a:t>penalty meted out to one</a:t>
            </a:r>
          </a:p>
          <a:p>
            <a:pPr algn="ctr" eaLnBrk="1" hangingPunct="1"/>
            <a:r>
              <a:rPr lang="en-US"/>
              <a:t>adjudged guilty</a:t>
            </a:r>
            <a:r>
              <a:rPr lang="ja-JP" altLang="en-US">
                <a:latin typeface="Arial"/>
              </a:rPr>
              <a:t>”</a:t>
            </a:r>
            <a:endParaRPr lang="en-US" b="1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088571" y="3124200"/>
            <a:ext cx="3692979" cy="11386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b="1" dirty="0"/>
              <a:t>final judgment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 </a:t>
            </a:r>
          </a:p>
          <a:p>
            <a:pPr algn="ctr" eaLnBrk="1" hangingPunct="1"/>
            <a:r>
              <a:rPr lang="en-US" dirty="0"/>
              <a:t>judgment disposing of the case </a:t>
            </a:r>
          </a:p>
          <a:p>
            <a:pPr algn="ctr" eaLnBrk="1" hangingPunct="1"/>
            <a:r>
              <a:rPr lang="en-US" dirty="0"/>
              <a:t>before the </a:t>
            </a:r>
            <a:r>
              <a:rPr lang="en-US" b="1" dirty="0">
                <a:solidFill>
                  <a:srgbClr val="FF0000"/>
                </a:solidFill>
              </a:rPr>
              <a:t>court of law</a:t>
            </a:r>
            <a:r>
              <a:rPr lang="ja-JP" altLang="en-US" dirty="0">
                <a:latin typeface="Arial"/>
              </a:rPr>
              <a:t>”</a:t>
            </a:r>
            <a:endParaRPr lang="en-US" b="1" dirty="0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031921" y="4883989"/>
            <a:ext cx="2816679" cy="9834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b="1" dirty="0"/>
              <a:t>bench</a:t>
            </a:r>
            <a:r>
              <a:rPr lang="en-US" dirty="0"/>
              <a:t>: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persons</a:t>
            </a:r>
          </a:p>
          <a:p>
            <a:pPr algn="ctr" eaLnBrk="1" hangingPunct="1"/>
            <a:r>
              <a:rPr lang="en-US" dirty="0"/>
              <a:t>who hear cases in a  </a:t>
            </a:r>
          </a:p>
          <a:p>
            <a:pPr algn="ctr" eaLnBrk="1" hangingPunct="1"/>
            <a:r>
              <a:rPr lang="en-US" b="1" dirty="0">
                <a:solidFill>
                  <a:srgbClr val="FF0000"/>
                </a:solidFill>
              </a:rPr>
              <a:t>court of law</a:t>
            </a:r>
            <a:r>
              <a:rPr lang="ja-JP" altLang="en-US" dirty="0" smtClean="0">
                <a:latin typeface="Arial"/>
              </a:rPr>
              <a:t>”</a:t>
            </a:r>
            <a:endParaRPr lang="en-US" b="1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3592286" y="4159370"/>
            <a:ext cx="2128157" cy="1500996"/>
          </a:xfrm>
          <a:custGeom>
            <a:avLst/>
            <a:gdLst>
              <a:gd name="T0" fmla="*/ 0 w 1824"/>
              <a:gd name="T1" fmla="*/ 0 h 1392"/>
              <a:gd name="T2" fmla="*/ 528 w 1824"/>
              <a:gd name="T3" fmla="*/ 864 h 1392"/>
              <a:gd name="T4" fmla="*/ 1824 w 1824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1392">
                <a:moveTo>
                  <a:pt x="0" y="0"/>
                </a:moveTo>
                <a:cubicBezTo>
                  <a:pt x="112" y="316"/>
                  <a:pt x="224" y="632"/>
                  <a:pt x="528" y="864"/>
                </a:cubicBezTo>
                <a:cubicBezTo>
                  <a:pt x="832" y="1096"/>
                  <a:pt x="1328" y="1244"/>
                  <a:pt x="1824" y="139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grpSp>
        <p:nvGrpSpPr>
          <p:cNvPr id="17" name="Group 16"/>
          <p:cNvGrpSpPr/>
          <p:nvPr/>
        </p:nvGrpSpPr>
        <p:grpSpPr>
          <a:xfrm>
            <a:off x="838200" y="4055853"/>
            <a:ext cx="1251857" cy="983411"/>
            <a:chOff x="838200" y="4055853"/>
            <a:chExt cx="1251857" cy="983411"/>
          </a:xfrm>
        </p:grpSpPr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1265918" y="4055853"/>
              <a:ext cx="323396" cy="983411"/>
            </a:xfrm>
            <a:custGeom>
              <a:avLst/>
              <a:gdLst>
                <a:gd name="T0" fmla="*/ 248 w 248"/>
                <a:gd name="T1" fmla="*/ 912 h 912"/>
                <a:gd name="T2" fmla="*/ 8 w 248"/>
                <a:gd name="T3" fmla="*/ 528 h 912"/>
                <a:gd name="T4" fmla="*/ 200 w 248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8" h="912">
                  <a:moveTo>
                    <a:pt x="248" y="912"/>
                  </a:moveTo>
                  <a:cubicBezTo>
                    <a:pt x="132" y="796"/>
                    <a:pt x="16" y="680"/>
                    <a:pt x="8" y="528"/>
                  </a:cubicBezTo>
                  <a:cubicBezTo>
                    <a:pt x="0" y="376"/>
                    <a:pt x="100" y="188"/>
                    <a:pt x="200" y="0"/>
                  </a:cubicBezTo>
                </a:path>
              </a:pathLst>
            </a:custGeom>
            <a:noFill/>
            <a:ln w="101600" cap="flat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838200" y="4521679"/>
              <a:ext cx="125185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>
                  <a:latin typeface="Arial" charset="0"/>
                </a:rPr>
                <a:t>hypernym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810000" y="4343400"/>
            <a:ext cx="19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 score = 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5791200"/>
            <a:ext cx="19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overlap score = 0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>
          <a:xfrm>
            <a:off x="3967843" y="5375695"/>
            <a:ext cx="1064078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ot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000" y="3581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“the bench pronounced the </a:t>
            </a:r>
            <a:r>
              <a:rPr lang="en-US" b="1" i="1" dirty="0" smtClean="0"/>
              <a:t>sentence</a:t>
            </a:r>
            <a:r>
              <a:rPr lang="en-US" i="1" dirty="0" smtClean="0"/>
              <a:t>”</a:t>
            </a:r>
            <a:endParaRPr lang="en-US" i="1" dirty="0"/>
          </a:p>
        </p:txBody>
      </p:sp>
      <p:sp>
        <p:nvSpPr>
          <p:cNvPr id="1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2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21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14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2110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65746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One-Sense-Per-Discourse Hypothesis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58913"/>
            <a:ext cx="8640763" cy="4789487"/>
          </a:xfrm>
        </p:spPr>
        <p:txBody>
          <a:bodyPr/>
          <a:lstStyle/>
          <a:p>
            <a:r>
              <a:rPr lang="en-US" sz="2000" dirty="0" smtClean="0"/>
              <a:t>Idea: When a word is used several times in a document, it probably has the same meaning in all occurrences. </a:t>
            </a:r>
          </a:p>
          <a:p>
            <a:r>
              <a:rPr lang="en-US" sz="2000" dirty="0" smtClean="0"/>
              <a:t>This means that we can gather evidence from all contexts per document, which reduces sparseness</a:t>
            </a:r>
          </a:p>
          <a:p>
            <a:r>
              <a:rPr lang="en-US" sz="2000" dirty="0" smtClean="0"/>
              <a:t>holds for homonymous, not </a:t>
            </a:r>
            <a:r>
              <a:rPr lang="en-US" sz="2000" dirty="0" err="1" smtClean="0"/>
              <a:t>polysemous</a:t>
            </a:r>
            <a:r>
              <a:rPr lang="en-US" sz="2000" dirty="0" smtClean="0"/>
              <a:t> nouns, does not hold for verbs and adjectives as much</a:t>
            </a:r>
          </a:p>
          <a:p>
            <a:r>
              <a:rPr lang="en-US" sz="2000" dirty="0" smtClean="0"/>
              <a:t>Measuring the validity of the hypothesis </a:t>
            </a:r>
            <a:br>
              <a:rPr lang="en-US" sz="2000" dirty="0" smtClean="0"/>
            </a:br>
            <a:r>
              <a:rPr lang="en-US" sz="2000" dirty="0" smtClean="0"/>
              <a:t>(Small study on 12 nouns)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7671" y="3505200"/>
            <a:ext cx="4126068" cy="2514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52400" y="4114800"/>
            <a:ext cx="5257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/>
              <a:t>Applicability: How often do we in fact observe an ambiguous word more than once in a document?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Accuracy: If we observe an ambiguous word more than once per document, how often do these occurrences have the same meaning?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6005921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Gale William, Kenneth Church, and David </a:t>
            </a:r>
            <a:r>
              <a:rPr lang="en-US" sz="1200" dirty="0" err="1"/>
              <a:t>Yarowsky</a:t>
            </a:r>
            <a:r>
              <a:rPr lang="en-US" sz="1200" dirty="0"/>
              <a:t>, “One Sense Per Discourse”, in Proceedings of the ARPA Workshop on Speech and Natural Language Processing, pp. 233– </a:t>
            </a:r>
            <a:r>
              <a:rPr lang="en-US" sz="1200" dirty="0" smtClean="0"/>
              <a:t>237</a:t>
            </a:r>
            <a:r>
              <a:rPr lang="en-US" sz="1200" dirty="0"/>
              <a:t>, 1992. </a:t>
            </a:r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15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598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81075"/>
            <a:ext cx="7337425" cy="838200"/>
          </a:xfrm>
        </p:spPr>
        <p:txBody>
          <a:bodyPr/>
          <a:lstStyle/>
          <a:p>
            <a:pPr algn="l"/>
            <a:r>
              <a:rPr lang="en-US" sz="3600" dirty="0" smtClean="0"/>
              <a:t>Semeval: Shared Task for Semantic Evaluations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Shared task initiative since 2001, currently </a:t>
            </a:r>
            <a:r>
              <a:rPr lang="en-US" sz="2000" smtClean="0"/>
              <a:t>preparing 2018 </a:t>
            </a:r>
            <a:r>
              <a:rPr lang="en-US" sz="2000" dirty="0" smtClean="0"/>
              <a:t>edition</a:t>
            </a:r>
          </a:p>
          <a:p>
            <a:r>
              <a:rPr lang="en-US" sz="2000" dirty="0" smtClean="0"/>
              <a:t>Increasing number of tasks and systems</a:t>
            </a:r>
          </a:p>
          <a:p>
            <a:r>
              <a:rPr lang="en-US" sz="2000" dirty="0" smtClean="0"/>
              <a:t>Core WSD tasks (for many languages):</a:t>
            </a:r>
          </a:p>
          <a:p>
            <a:pPr lvl="1"/>
            <a:r>
              <a:rPr lang="en-US" sz="1800" dirty="0" smtClean="0"/>
              <a:t>lexical sample task: for a small set of ambiguous target words, a large number of labeled examples</a:t>
            </a:r>
          </a:p>
          <a:p>
            <a:pPr lvl="1"/>
            <a:r>
              <a:rPr lang="en-US" sz="1800" dirty="0" smtClean="0"/>
              <a:t>all word task: every word in a short text is labeled with the appropriate sense</a:t>
            </a:r>
          </a:p>
          <a:p>
            <a:r>
              <a:rPr lang="en-US" sz="2000" dirty="0" smtClean="0"/>
              <a:t>Other tasks include:</a:t>
            </a:r>
          </a:p>
          <a:p>
            <a:pPr lvl="1"/>
            <a:r>
              <a:rPr lang="en-US" sz="1800" dirty="0" smtClean="0"/>
              <a:t>(cross-lingual) lexical substitution</a:t>
            </a:r>
            <a:endParaRPr lang="en-US" sz="1800" dirty="0"/>
          </a:p>
          <a:p>
            <a:pPr lvl="1"/>
            <a:r>
              <a:rPr lang="en-US" sz="1800" dirty="0" smtClean="0"/>
              <a:t>word sense induction</a:t>
            </a:r>
          </a:p>
          <a:p>
            <a:pPr lvl="1"/>
            <a:r>
              <a:rPr lang="en-US" sz="1800" dirty="0" smtClean="0"/>
              <a:t>semantic role annotation</a:t>
            </a:r>
          </a:p>
          <a:p>
            <a:pPr lvl="1"/>
            <a:r>
              <a:rPr lang="en-US" sz="1800" dirty="0" smtClean="0"/>
              <a:t>Sentiment analysis</a:t>
            </a:r>
          </a:p>
          <a:p>
            <a:pPr lvl="1"/>
            <a:r>
              <a:rPr lang="en-US" sz="1800" dirty="0" smtClean="0"/>
              <a:t>temporal relation identification</a:t>
            </a:r>
          </a:p>
          <a:p>
            <a:pPr lvl="1"/>
            <a:r>
              <a:rPr lang="en-US" sz="1800" dirty="0" smtClean="0"/>
              <a:t>semantic text similarity</a:t>
            </a:r>
          </a:p>
          <a:p>
            <a:pPr lvl="1"/>
            <a:r>
              <a:rPr lang="en-US" sz="1800" dirty="0" smtClean="0"/>
              <a:t>…</a:t>
            </a:r>
          </a:p>
          <a:p>
            <a:pPr marL="180975" lvl="1" indent="0"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5562600" y="4111823"/>
            <a:ext cx="3200400" cy="2139943"/>
            <a:chOff x="5562600" y="4111823"/>
            <a:chExt cx="3200400" cy="2139943"/>
          </a:xfrm>
        </p:grpSpPr>
        <p:graphicFrame>
          <p:nvGraphicFramePr>
            <p:cNvPr id="5" name="Group 62"/>
            <p:cNvGraphicFramePr>
              <a:graphicFrameLocks/>
            </p:cNvGraphicFramePr>
            <p:nvPr>
              <p:extLst/>
            </p:nvPr>
          </p:nvGraphicFramePr>
          <p:xfrm>
            <a:off x="5638800" y="4419600"/>
            <a:ext cx="3124200" cy="1832166"/>
          </p:xfrm>
          <a:graphic>
            <a:graphicData uri="http://schemas.openxmlformats.org/drawingml/2006/table">
              <a:tbl>
                <a:tblPr/>
                <a:tblGrid>
                  <a:gridCol w="781050"/>
                  <a:gridCol w="781050"/>
                  <a:gridCol w="781050"/>
                  <a:gridCol w="781050"/>
                </a:tblGrid>
                <a:tr h="30598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Algorithm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Precision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Recall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F1</a:t>
                        </a:r>
                        <a:endPara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ahoma" charset="0"/>
                          <a:ea typeface="ＭＳ Ｐゴシック" charset="0"/>
                        </a:endParaRP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0448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Sval-1</a:t>
                        </a:r>
                        <a:r>
                          <a:rPr kumimoji="0" lang="en-US" sz="1100" b="0" i="0" u="none" strike="noStrike" cap="none" normalizeH="0" baseline="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st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0.402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0.401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0.401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0598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Ext </a:t>
                        </a:r>
                        <a:r>
                          <a:rPr kumimoji="0" lang="en-US" sz="11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Lesk</a:t>
                        </a:r>
                        <a:endPara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DDDDDD"/>
                            </a:outerShdw>
                          </a:effectLst>
                          <a:latin typeface="Tahoma" charset="0"/>
                          <a:ea typeface="ＭＳ Ｐゴシック" charset="0"/>
                        </a:endParaRP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0.351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0.342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0.346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0523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Sval-2</a:t>
                        </a:r>
                        <a:r>
                          <a:rPr kumimoji="0" lang="en-US" sz="1100" b="0" i="0" u="none" strike="noStrike" cap="none" normalizeH="0" baseline="30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nd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0.293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0.293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0.293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0448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 dirty="0" err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Lesk</a:t>
                        </a:r>
                        <a:r>
                          <a: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 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0.183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0.183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0.183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  <a:tr h="305986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Random</a:t>
                        </a:r>
                      </a:p>
                    </a:txBody>
                    <a:tcPr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0.141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0.141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hlink"/>
                          </a:buClr>
                          <a:buSzPct val="80000"/>
                          <a:buFont typeface="Arial" charset="0"/>
                          <a:buNone/>
                          <a:tabLst/>
                        </a:pPr>
                        <a:r>
                          <a:rPr kumimoji="0" lang="en-US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DDDDDD"/>
                              </a:outerShdw>
                            </a:effectLst>
                            <a:latin typeface="Tahoma" charset="0"/>
                            <a:ea typeface="ＭＳ Ｐゴシック" charset="0"/>
                          </a:rPr>
                          <a:t>0.141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</a:tr>
              </a:tbl>
            </a:graphicData>
          </a:graphic>
        </p:graphicFrame>
        <p:sp>
          <p:nvSpPr>
            <p:cNvPr id="6" name="Rectangle 5"/>
            <p:cNvSpPr/>
            <p:nvPr/>
          </p:nvSpPr>
          <p:spPr>
            <a:xfrm>
              <a:off x="5562600" y="4111823"/>
              <a:ext cx="298878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/>
                <a:t>e.g. Semeva</a:t>
              </a:r>
              <a:r>
                <a:rPr lang="en-US" sz="1400" dirty="0"/>
                <a:t>l</a:t>
              </a:r>
              <a:r>
                <a:rPr lang="en-US" sz="1400" dirty="0" smtClean="0"/>
                <a:t>-2 English </a:t>
              </a:r>
              <a:r>
                <a:rPr lang="en-US" sz="1400" dirty="0" err="1" smtClean="0"/>
                <a:t>lex</a:t>
              </a:r>
              <a:r>
                <a:rPr lang="en-US" sz="1400" dirty="0" smtClean="0"/>
                <a:t>. sample</a:t>
              </a:r>
              <a:endParaRPr lang="en-US" sz="1400" dirty="0"/>
            </a:p>
          </p:txBody>
        </p:sp>
      </p:grpSp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479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10502"/>
            <a:ext cx="6877050" cy="838200"/>
          </a:xfrm>
        </p:spPr>
        <p:txBody>
          <a:bodyPr/>
          <a:lstStyle/>
          <a:p>
            <a:pPr algn="l"/>
            <a:r>
              <a:rPr lang="en-US" sz="3600" dirty="0" err="1" smtClean="0"/>
              <a:t>Senseval</a:t>
            </a:r>
            <a:r>
              <a:rPr lang="en-US" sz="3600" dirty="0" smtClean="0"/>
              <a:t>/</a:t>
            </a:r>
            <a:r>
              <a:rPr lang="en-US" sz="3600" dirty="0" err="1" smtClean="0"/>
              <a:t>Semeval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>all-word task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86200" y="1592263"/>
            <a:ext cx="5005388" cy="4789487"/>
          </a:xfrm>
        </p:spPr>
        <p:txBody>
          <a:bodyPr/>
          <a:lstStyle/>
          <a:p>
            <a:r>
              <a:rPr lang="en-US" sz="2000" dirty="0" smtClean="0"/>
              <a:t>No training data, can only use lexical resources (‘knowledge-based, unsupervised’) and sense-labeled corpora</a:t>
            </a:r>
          </a:p>
          <a:p>
            <a:r>
              <a:rPr lang="en-US" sz="2000" dirty="0" smtClean="0"/>
              <a:t>all ambiguous words are marked and need to be assigned a sense</a:t>
            </a:r>
          </a:p>
          <a:p>
            <a:r>
              <a:rPr lang="en-US" sz="2000" dirty="0" smtClean="0"/>
              <a:t>Fine-grained scoring: upper bound is inter-annotator-agreement, which is at about 75%</a:t>
            </a:r>
          </a:p>
          <a:p>
            <a:r>
              <a:rPr lang="en-US" sz="2000" dirty="0" smtClean="0"/>
              <a:t>Coarse-grained scoring: inter-annotator-agreement at around 90%</a:t>
            </a:r>
          </a:p>
          <a:p>
            <a:r>
              <a:rPr lang="en-US" sz="2000" dirty="0" smtClean="0"/>
              <a:t>Top system performances: 65% (fine-grained), 82% (coarse-grained); MFS baseline: 78% (coarse-grained)</a:t>
            </a:r>
          </a:p>
          <a:p>
            <a:endParaRPr lang="en-US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1442622"/>
            <a:ext cx="3733800" cy="5116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Example annotation</a:t>
            </a:r>
          </a:p>
          <a:p>
            <a:r>
              <a:rPr lang="en-US" sz="1150" dirty="0" smtClean="0"/>
              <a:t>Homeless</a:t>
            </a:r>
            <a:endParaRPr lang="en-US" sz="1150" dirty="0"/>
          </a:p>
          <a:p>
            <a:r>
              <a:rPr lang="en-US" sz="1150" b="1" dirty="0"/>
              <a:t>&lt;head id="d00.s08.t01"&gt;people&lt;/head&gt;</a:t>
            </a:r>
          </a:p>
          <a:p>
            <a:r>
              <a:rPr lang="en-US" sz="1150" dirty="0"/>
              <a:t>not</a:t>
            </a:r>
          </a:p>
          <a:p>
            <a:r>
              <a:rPr lang="en-US" sz="1150" dirty="0"/>
              <a:t>only</a:t>
            </a:r>
          </a:p>
          <a:p>
            <a:r>
              <a:rPr lang="en-US" sz="1150" b="1" dirty="0"/>
              <a:t>&lt;head id="d00.s08.t04"&gt;lack&lt;/head&gt;</a:t>
            </a:r>
          </a:p>
          <a:p>
            <a:r>
              <a:rPr lang="en-US" sz="1150" dirty="0"/>
              <a:t>safety</a:t>
            </a:r>
          </a:p>
          <a:p>
            <a:r>
              <a:rPr lang="en-US" sz="1150" dirty="0"/>
              <a:t>,</a:t>
            </a:r>
          </a:p>
          <a:p>
            <a:r>
              <a:rPr lang="en-US" sz="1150" dirty="0"/>
              <a:t>privacy</a:t>
            </a:r>
          </a:p>
          <a:p>
            <a:r>
              <a:rPr lang="en-US" sz="1150" dirty="0"/>
              <a:t>and</a:t>
            </a:r>
          </a:p>
          <a:p>
            <a:r>
              <a:rPr lang="en-US" sz="1150" b="1" dirty="0"/>
              <a:t>&lt;head id="d00.s08.t09"&gt;shelter&lt;/head&gt;</a:t>
            </a:r>
          </a:p>
          <a:p>
            <a:r>
              <a:rPr lang="en-US" sz="1150" dirty="0"/>
              <a:t>,</a:t>
            </a:r>
          </a:p>
          <a:p>
            <a:r>
              <a:rPr lang="en-US" sz="1150" dirty="0"/>
              <a:t>they</a:t>
            </a:r>
          </a:p>
          <a:p>
            <a:r>
              <a:rPr lang="en-US" sz="1150" dirty="0"/>
              <a:t>also</a:t>
            </a:r>
          </a:p>
          <a:p>
            <a:r>
              <a:rPr lang="en-US" sz="1150" b="1" dirty="0"/>
              <a:t>&lt;head id="d00.s08.t13"&gt;lack&lt;/head&gt;</a:t>
            </a:r>
          </a:p>
          <a:p>
            <a:r>
              <a:rPr lang="en-US" sz="1150" dirty="0"/>
              <a:t>the</a:t>
            </a:r>
          </a:p>
          <a:p>
            <a:r>
              <a:rPr lang="en-US" sz="1150" dirty="0"/>
              <a:t>elementary</a:t>
            </a:r>
          </a:p>
          <a:p>
            <a:r>
              <a:rPr lang="en-US" sz="1150" b="1" dirty="0"/>
              <a:t>&lt;head id="d00.s08.t16"&gt;necessities&lt;/head&gt;</a:t>
            </a:r>
          </a:p>
          <a:p>
            <a:r>
              <a:rPr lang="en-US" sz="1150" dirty="0"/>
              <a:t>of</a:t>
            </a:r>
          </a:p>
          <a:p>
            <a:r>
              <a:rPr lang="en-US" sz="1150" dirty="0"/>
              <a:t>nutrition</a:t>
            </a:r>
          </a:p>
          <a:p>
            <a:r>
              <a:rPr lang="en-US" sz="1150" dirty="0"/>
              <a:t>,</a:t>
            </a:r>
          </a:p>
          <a:p>
            <a:r>
              <a:rPr lang="en-US" sz="1150" dirty="0"/>
              <a:t>cleanliness</a:t>
            </a:r>
          </a:p>
          <a:p>
            <a:r>
              <a:rPr lang="en-US" sz="1150" dirty="0"/>
              <a:t>and</a:t>
            </a:r>
          </a:p>
          <a:p>
            <a:r>
              <a:rPr lang="en-US" sz="1150" dirty="0"/>
              <a:t>basic</a:t>
            </a:r>
          </a:p>
          <a:p>
            <a:r>
              <a:rPr lang="en-US" sz="1150" dirty="0"/>
              <a:t>health</a:t>
            </a:r>
          </a:p>
          <a:p>
            <a:r>
              <a:rPr lang="en-US" sz="1150" dirty="0"/>
              <a:t>care</a:t>
            </a:r>
          </a:p>
          <a:p>
            <a:r>
              <a:rPr lang="en-US" sz="1150" dirty="0"/>
              <a:t>.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17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558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49213"/>
            <a:ext cx="6877050" cy="838200"/>
          </a:xfrm>
        </p:spPr>
        <p:txBody>
          <a:bodyPr/>
          <a:lstStyle/>
          <a:p>
            <a:pPr algn="l"/>
            <a:r>
              <a:rPr lang="en-US" sz="3600" dirty="0" err="1"/>
              <a:t>Senseval</a:t>
            </a:r>
            <a:r>
              <a:rPr lang="en-US" sz="3600" dirty="0"/>
              <a:t>/</a:t>
            </a:r>
            <a:r>
              <a:rPr lang="en-US" sz="3600" dirty="0" err="1"/>
              <a:t>Semeval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lexical sample task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5800" y="1458913"/>
            <a:ext cx="4395788" cy="4789487"/>
          </a:xfrm>
        </p:spPr>
        <p:txBody>
          <a:bodyPr/>
          <a:lstStyle/>
          <a:p>
            <a:r>
              <a:rPr lang="en-US" sz="2000" dirty="0" smtClean="0"/>
              <a:t>Training and test data: can use a supervised system in a Machine learning setup</a:t>
            </a:r>
          </a:p>
          <a:p>
            <a:r>
              <a:rPr lang="en-US" sz="2000" dirty="0" smtClean="0"/>
              <a:t>can also use knowledge-based systems</a:t>
            </a:r>
          </a:p>
          <a:p>
            <a:r>
              <a:rPr lang="en-US" sz="2000" dirty="0" smtClean="0"/>
              <a:t>supervised systems show about 5-7% better performance in evaluations</a:t>
            </a:r>
          </a:p>
          <a:p>
            <a:r>
              <a:rPr lang="en-US" sz="2000" dirty="0" smtClean="0"/>
              <a:t>Performance: about 87% (coarse-grained)</a:t>
            </a:r>
          </a:p>
          <a:p>
            <a:r>
              <a:rPr lang="en-US" sz="2000" dirty="0" smtClean="0"/>
              <a:t>variations</a:t>
            </a:r>
          </a:p>
          <a:p>
            <a:pPr lvl="1"/>
            <a:r>
              <a:rPr lang="en-US" sz="1800" dirty="0" smtClean="0"/>
              <a:t>ML learning algorithm</a:t>
            </a:r>
          </a:p>
          <a:p>
            <a:pPr lvl="1"/>
            <a:r>
              <a:rPr lang="en-US" sz="1800" dirty="0" smtClean="0"/>
              <a:t>features computed on the context</a:t>
            </a:r>
          </a:p>
          <a:p>
            <a:pPr lvl="1"/>
            <a:r>
              <a:rPr lang="en-US" sz="1800" dirty="0" smtClean="0"/>
              <a:t>features computed through analysis of large background corpora</a:t>
            </a:r>
          </a:p>
          <a:p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28600" y="1397198"/>
            <a:ext cx="4191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Example annotation</a:t>
            </a:r>
          </a:p>
          <a:p>
            <a:endParaRPr lang="en-US" sz="1200" b="1" dirty="0" smtClean="0"/>
          </a:p>
          <a:p>
            <a:r>
              <a:rPr lang="en-US" sz="1000" dirty="0" smtClean="0"/>
              <a:t>&lt;</a:t>
            </a:r>
            <a:r>
              <a:rPr lang="en-US" sz="1000" dirty="0"/>
              <a:t>instance id="11:0@2@wsj/14/wsj_1404@wsj" corpus="</a:t>
            </a:r>
            <a:r>
              <a:rPr lang="en-US" sz="1000" dirty="0" err="1"/>
              <a:t>wsj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&lt;answer lemma="</a:t>
            </a:r>
            <a:r>
              <a:rPr lang="en-US" sz="1000" b="1" dirty="0"/>
              <a:t>double</a:t>
            </a:r>
            <a:r>
              <a:rPr lang="en-US" sz="1000" dirty="0"/>
              <a:t>" </a:t>
            </a:r>
            <a:r>
              <a:rPr lang="en-US" sz="1000" dirty="0" err="1"/>
              <a:t>pos</a:t>
            </a:r>
            <a:r>
              <a:rPr lang="en-US" sz="1000" dirty="0"/>
              <a:t>="v" on="1" </a:t>
            </a:r>
            <a:r>
              <a:rPr lang="en-US" sz="1000" dirty="0" err="1"/>
              <a:t>wn</a:t>
            </a:r>
            <a:r>
              <a:rPr lang="en-US" sz="1000" dirty="0"/>
              <a:t>="1" </a:t>
            </a:r>
            <a:r>
              <a:rPr lang="en-US" sz="1000" dirty="0" err="1"/>
              <a:t>wn</a:t>
            </a:r>
            <a:r>
              <a:rPr lang="en-US" sz="1000" dirty="0"/>
              <a:t>-version="2.1"/&gt;</a:t>
            </a:r>
          </a:p>
          <a:p>
            <a:r>
              <a:rPr lang="en-US" sz="1000" dirty="0" err="1"/>
              <a:t>Groupe</a:t>
            </a:r>
            <a:r>
              <a:rPr lang="en-US" sz="1000" dirty="0"/>
              <a:t> AG 's chairman said 0 the Belgian insurer is prepared *-1 to give up some of its independence to a white knight if * necessary * to repel a raider . Amid heavy buying of shares in Belgium 's largest insurer , Maurice </a:t>
            </a:r>
            <a:r>
              <a:rPr lang="en-US" sz="1000" dirty="0" err="1"/>
              <a:t>Lippens</a:t>
            </a:r>
            <a:r>
              <a:rPr lang="en-US" sz="1000" dirty="0"/>
              <a:t> also warned in an interview that a white knight , in *-1 buying out a raider , could leave speculators with big losses on their AG stock . Since the beginning of the year , the stock has nearly </a:t>
            </a:r>
            <a:r>
              <a:rPr lang="en-US" sz="1000" b="1" dirty="0" smtClean="0"/>
              <a:t>&lt;head&gt; doubled &lt;/head&gt;</a:t>
            </a:r>
            <a:r>
              <a:rPr lang="en-US" sz="1000" dirty="0" smtClean="0"/>
              <a:t> </a:t>
            </a:r>
            <a:r>
              <a:rPr lang="en-US" sz="1000" dirty="0"/>
              <a:t>, * giving AG a market value of about 105 billion Belgian francs -LRB- $ 2.7 billion *U* -RRB- . The most likely white knight would be </a:t>
            </a:r>
            <a:r>
              <a:rPr lang="en-US" sz="1000" dirty="0" err="1"/>
              <a:t>Societe</a:t>
            </a:r>
            <a:r>
              <a:rPr lang="en-US" sz="1000" dirty="0"/>
              <a:t> </a:t>
            </a:r>
            <a:r>
              <a:rPr lang="en-US" sz="1000" dirty="0" err="1"/>
              <a:t>Generale</a:t>
            </a:r>
            <a:r>
              <a:rPr lang="en-US" sz="1000" dirty="0"/>
              <a:t> de </a:t>
            </a:r>
            <a:r>
              <a:rPr lang="en-US" sz="1000" dirty="0" err="1"/>
              <a:t>Belgique</a:t>
            </a:r>
            <a:r>
              <a:rPr lang="en-US" sz="1000" dirty="0"/>
              <a:t> S.A. , which *T*-2 already owns 18 % of AG and which *T*-3 itself is controlled *-1 by </a:t>
            </a:r>
            <a:r>
              <a:rPr lang="en-US" sz="1000" dirty="0" err="1"/>
              <a:t>Cie</a:t>
            </a:r>
            <a:r>
              <a:rPr lang="en-US" sz="1000" dirty="0"/>
              <a:t> . </a:t>
            </a:r>
            <a:r>
              <a:rPr lang="en-US" sz="1000" dirty="0" err="1"/>
              <a:t>Financiere</a:t>
            </a:r>
            <a:r>
              <a:rPr lang="en-US" sz="1000" dirty="0"/>
              <a:t> de Suez , the acquisitive French financial conglomerate . But Mr. </a:t>
            </a:r>
            <a:r>
              <a:rPr lang="en-US" sz="1000" dirty="0" err="1"/>
              <a:t>Lippens</a:t>
            </a:r>
            <a:r>
              <a:rPr lang="en-US" sz="1000" dirty="0"/>
              <a:t> said 0 a rescue also could involve Asahi Mutual Life Insurance Co. , which *T*-1 owns 5 % of AG .</a:t>
            </a:r>
          </a:p>
          <a:p>
            <a:r>
              <a:rPr lang="en-US" sz="1000" dirty="0"/>
              <a:t>&lt;/instance</a:t>
            </a:r>
            <a:r>
              <a:rPr lang="en-US" sz="1000" dirty="0" smtClean="0"/>
              <a:t>&gt;</a:t>
            </a:r>
            <a:r>
              <a:rPr lang="en-US" sz="500" dirty="0" smtClean="0"/>
              <a:t> </a:t>
            </a:r>
          </a:p>
          <a:p>
            <a:endParaRPr lang="en-US" sz="500" dirty="0"/>
          </a:p>
          <a:p>
            <a:r>
              <a:rPr lang="en-US" sz="1000" dirty="0"/>
              <a:t>&lt;instance id="8:0@37@wsj/14/wsj_1432@wsj" corpus="</a:t>
            </a:r>
            <a:r>
              <a:rPr lang="en-US" sz="1000" dirty="0" err="1"/>
              <a:t>wsj</a:t>
            </a:r>
            <a:r>
              <a:rPr lang="en-US" sz="1000" dirty="0"/>
              <a:t>"&gt;</a:t>
            </a:r>
          </a:p>
          <a:p>
            <a:r>
              <a:rPr lang="en-US" sz="1000" dirty="0"/>
              <a:t>&lt;answer lemma="</a:t>
            </a:r>
            <a:r>
              <a:rPr lang="en-US" sz="1000" b="1" dirty="0"/>
              <a:t>double</a:t>
            </a:r>
            <a:r>
              <a:rPr lang="en-US" sz="1000" dirty="0"/>
              <a:t>" </a:t>
            </a:r>
            <a:r>
              <a:rPr lang="en-US" sz="1000" dirty="0" err="1"/>
              <a:t>pos</a:t>
            </a:r>
            <a:r>
              <a:rPr lang="en-US" sz="1000" dirty="0"/>
              <a:t>="v" on="1" </a:t>
            </a:r>
            <a:r>
              <a:rPr lang="en-US" sz="1000" dirty="0" err="1"/>
              <a:t>wn</a:t>
            </a:r>
            <a:r>
              <a:rPr lang="en-US" sz="1000" dirty="0"/>
              <a:t>="1" </a:t>
            </a:r>
            <a:r>
              <a:rPr lang="en-US" sz="1000" dirty="0" err="1"/>
              <a:t>wn</a:t>
            </a:r>
            <a:r>
              <a:rPr lang="en-US" sz="1000" dirty="0"/>
              <a:t>-version="2.1"/&gt;</a:t>
            </a:r>
          </a:p>
          <a:p>
            <a:r>
              <a:rPr lang="en-US" sz="1000" dirty="0"/>
              <a:t>We 'll coordinate on this end to places like Bangkok , Singapore and Manila . '' Asian traffic , which *T*-1 currently accounts for 65 % of Cathay 's business , is expected *-2 to continue as the carrier 's mainstay . Cathay has long stated its desire * to </a:t>
            </a:r>
            <a:r>
              <a:rPr lang="en-US" sz="1000" b="1" dirty="0"/>
              <a:t>&lt;head&gt; double &lt;/head&gt; </a:t>
            </a:r>
            <a:r>
              <a:rPr lang="en-US" sz="1000" dirty="0"/>
              <a:t>its weekly flights into China to 14 , and it is applying *-1 to restart long-canceled flights into Vietnam . Further expansion into southern Europe is also possible , says 0 *T*-1 Mr. Bell , the spokesman . While a large number of Hong Kong companies have reincorporated offshore ahead of 1997 , such a move is </a:t>
            </a:r>
            <a:r>
              <a:rPr lang="en-US" sz="1000" dirty="0" err="1"/>
              <a:t>n't</a:t>
            </a:r>
            <a:r>
              <a:rPr lang="en-US" sz="1000" dirty="0"/>
              <a:t> an option for Cathay because it would jeopardize its landing rights in Hong Kong .</a:t>
            </a:r>
          </a:p>
          <a:p>
            <a:r>
              <a:rPr lang="en-US" sz="1000" dirty="0"/>
              <a:t>&lt;/instance&gt;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18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952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249238"/>
            <a:ext cx="7489825" cy="838200"/>
          </a:xfrm>
        </p:spPr>
        <p:txBody>
          <a:bodyPr/>
          <a:lstStyle/>
          <a:p>
            <a:pPr algn="l"/>
            <a:r>
              <a:rPr lang="en-US" sz="3600" dirty="0" smtClean="0"/>
              <a:t>Local context features for </a:t>
            </a:r>
            <a:br>
              <a:rPr lang="en-US" sz="3600" dirty="0" smtClean="0"/>
            </a:br>
            <a:r>
              <a:rPr lang="en-US" sz="3600" dirty="0" smtClean="0"/>
              <a:t>Word Sense Disambiguation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Standard features for WSD</a:t>
            </a:r>
          </a:p>
          <a:p>
            <a:r>
              <a:rPr lang="en-US" sz="2400" dirty="0" smtClean="0"/>
              <a:t>word window</a:t>
            </a:r>
          </a:p>
          <a:p>
            <a:r>
              <a:rPr lang="en-US" sz="2400" dirty="0" smtClean="0"/>
              <a:t>lemma/</a:t>
            </a:r>
            <a:r>
              <a:rPr lang="en-US" sz="2400" dirty="0" err="1" smtClean="0"/>
              <a:t>baseform</a:t>
            </a:r>
            <a:r>
              <a:rPr lang="en-US" sz="2400" dirty="0" smtClean="0"/>
              <a:t>/stem window</a:t>
            </a:r>
          </a:p>
          <a:p>
            <a:r>
              <a:rPr lang="en-US" sz="2400" dirty="0" smtClean="0"/>
              <a:t>morphological information, e.g. gender, number, tense</a:t>
            </a:r>
          </a:p>
          <a:p>
            <a:r>
              <a:rPr lang="en-US" sz="2400" dirty="0" smtClean="0"/>
              <a:t>open class words in proximity, e.g. closest adjectives to target</a:t>
            </a:r>
          </a:p>
          <a:p>
            <a:r>
              <a:rPr lang="en-US" sz="2400" dirty="0" smtClean="0"/>
              <a:t>POS of target and context</a:t>
            </a:r>
          </a:p>
          <a:p>
            <a:r>
              <a:rPr lang="en-US" sz="2400" dirty="0" smtClean="0"/>
              <a:t>syntactic relations, e.g. headwords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Knowledge-based features (in hybrid systems)</a:t>
            </a:r>
          </a:p>
          <a:p>
            <a:r>
              <a:rPr lang="en-US" sz="2400" dirty="0" smtClean="0"/>
              <a:t>WordNet similarity with context -  “</a:t>
            </a:r>
            <a:r>
              <a:rPr lang="en-US" sz="2400" dirty="0" err="1" smtClean="0"/>
              <a:t>Lesk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WordNet </a:t>
            </a:r>
            <a:r>
              <a:rPr lang="en-US" sz="2400" dirty="0"/>
              <a:t>h</a:t>
            </a:r>
            <a:r>
              <a:rPr lang="en-US" sz="2400" dirty="0" smtClean="0"/>
              <a:t>ypernym chains</a:t>
            </a:r>
          </a:p>
          <a:p>
            <a:endParaRPr lang="en-US" sz="24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19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4514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Motivating Example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599" y="4517681"/>
            <a:ext cx="8640763" cy="1276350"/>
          </a:xfrm>
        </p:spPr>
        <p:txBody>
          <a:bodyPr/>
          <a:lstStyle/>
          <a:p>
            <a:pPr lvl="1"/>
            <a:r>
              <a:rPr lang="en-US" sz="2200" dirty="0" smtClean="0"/>
              <a:t>ambiguous words have multiple senses</a:t>
            </a:r>
          </a:p>
          <a:p>
            <a:pPr lvl="1"/>
            <a:r>
              <a:rPr lang="en-US" sz="2200" dirty="0" smtClean="0"/>
              <a:t>Word Sense Disambiguation assigns a single (out of multiple) sense in a given context</a:t>
            </a:r>
          </a:p>
          <a:p>
            <a:pPr lvl="1"/>
            <a:r>
              <a:rPr lang="en-US" sz="2200" dirty="0" smtClean="0"/>
              <a:t>Semantic </a:t>
            </a:r>
            <a:r>
              <a:rPr lang="en-US" sz="2200" dirty="0" err="1" smtClean="0"/>
              <a:t>disambiguities</a:t>
            </a:r>
            <a:r>
              <a:rPr lang="en-US" sz="2200" dirty="0" smtClean="0"/>
              <a:t>: assume that syntactic disambiguation has already been performed</a:t>
            </a: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51" y="1487261"/>
            <a:ext cx="5282860" cy="29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37115" y="425004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study.com</a:t>
            </a:r>
            <a:r>
              <a:rPr lang="en-US" sz="1000" dirty="0"/>
              <a:t>/academy/lesson/lexical-ambiguity-definition-</a:t>
            </a:r>
            <a:r>
              <a:rPr lang="en-US" sz="1000" dirty="0" err="1"/>
              <a:t>examples.html</a:t>
            </a:r>
            <a:endParaRPr lang="en-US" sz="1000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77329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Topica</a:t>
            </a:r>
            <a:r>
              <a:rPr lang="en-US" sz="3600" dirty="0"/>
              <a:t>l</a:t>
            </a:r>
            <a:r>
              <a:rPr lang="en-US" sz="3600" dirty="0" smtClean="0"/>
              <a:t> Features for WSD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535113"/>
            <a:ext cx="8640763" cy="4789487"/>
          </a:xfrm>
        </p:spPr>
        <p:txBody>
          <a:bodyPr/>
          <a:lstStyle/>
          <a:p>
            <a:r>
              <a:rPr lang="en-US" sz="2000" dirty="0" smtClean="0"/>
              <a:t>Topical features are computed from the global context: statistics over a corpus as a whole</a:t>
            </a:r>
          </a:p>
          <a:p>
            <a:r>
              <a:rPr lang="en-US" sz="2000" dirty="0" smtClean="0"/>
              <a:t>Structure discovered on the corpus level can be used to characterize individual instance</a:t>
            </a:r>
          </a:p>
          <a:p>
            <a:r>
              <a:rPr lang="en-US" sz="2000" dirty="0" smtClean="0"/>
              <a:t>Topical features aim at bridging the “lexical gap”</a:t>
            </a:r>
          </a:p>
          <a:p>
            <a:r>
              <a:rPr lang="en-US" sz="2000" dirty="0" smtClean="0"/>
              <a:t>some of the methods presented here have not been developed as WSD features, but we can treat them as such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Selection of Methods</a:t>
            </a:r>
          </a:p>
          <a:p>
            <a:r>
              <a:rPr lang="en-US" sz="2000" dirty="0" smtClean="0"/>
              <a:t>Topic Signatures</a:t>
            </a:r>
          </a:p>
          <a:p>
            <a:r>
              <a:rPr lang="en-US" sz="2000" dirty="0" smtClean="0"/>
              <a:t>Word Sense Induction features</a:t>
            </a:r>
          </a:p>
          <a:p>
            <a:r>
              <a:rPr lang="en-US" sz="2000" dirty="0" smtClean="0"/>
              <a:t>Latent Semantic Analysis vector space similarity</a:t>
            </a:r>
          </a:p>
          <a:p>
            <a:r>
              <a:rPr lang="en-US" sz="2000" dirty="0" smtClean="0"/>
              <a:t>Topic Models</a:t>
            </a:r>
          </a:p>
          <a:p>
            <a:r>
              <a:rPr lang="en-US" sz="2000" dirty="0" smtClean="0"/>
              <a:t>Lexical Expansion</a:t>
            </a: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20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69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Topic Signatures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371600"/>
            <a:ext cx="8640763" cy="4789487"/>
          </a:xfrm>
        </p:spPr>
        <p:txBody>
          <a:bodyPr/>
          <a:lstStyle/>
          <a:p>
            <a:r>
              <a:rPr lang="en-US" sz="2400" dirty="0" smtClean="0"/>
              <a:t>Idea: Get more ‘training data per word sense </a:t>
            </a:r>
          </a:p>
          <a:p>
            <a:r>
              <a:rPr lang="en-US" sz="2400" dirty="0" smtClean="0"/>
              <a:t>if people issue an ambiguous query in a search, they add more words to narrow down the meaning of the query</a:t>
            </a:r>
          </a:p>
          <a:p>
            <a:r>
              <a:rPr lang="en-US" sz="2400" dirty="0" smtClean="0"/>
              <a:t>can do this automatically using WordNet: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TopicSignatures</a:t>
            </a:r>
            <a:r>
              <a:rPr lang="en-US" sz="1200" dirty="0" smtClean="0">
                <a:latin typeface="Courier New"/>
                <a:cs typeface="Courier New"/>
              </a:rPr>
              <a:t>(ambiguous word w):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senses=</a:t>
            </a:r>
            <a:r>
              <a:rPr lang="en-US" sz="1200" dirty="0" err="1" smtClean="0">
                <a:latin typeface="Courier New"/>
                <a:cs typeface="Courier New"/>
              </a:rPr>
              <a:t>findWNConcepts</a:t>
            </a:r>
            <a:r>
              <a:rPr lang="en-US" sz="1200" dirty="0" smtClean="0">
                <a:latin typeface="Courier New"/>
                <a:cs typeface="Courier New"/>
              </a:rPr>
              <a:t>(w);</a:t>
            </a:r>
          </a:p>
          <a:p>
            <a:pPr marL="0" indent="0">
              <a:buNone/>
            </a:pPr>
            <a:r>
              <a:rPr lang="en-US" sz="1200" dirty="0" err="1" smtClean="0">
                <a:latin typeface="Courier New"/>
                <a:cs typeface="Courier New"/>
              </a:rPr>
              <a:t>foreach</a:t>
            </a:r>
            <a:r>
              <a:rPr lang="en-US" sz="1200" dirty="0" smtClean="0">
                <a:latin typeface="Courier New"/>
                <a:cs typeface="Courier New"/>
              </a:rPr>
              <a:t> sense s {</a:t>
            </a: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  query=w + </a:t>
            </a:r>
            <a:r>
              <a:rPr lang="en-US" sz="1200" dirty="0" err="1" smtClean="0">
                <a:latin typeface="Courier New"/>
                <a:cs typeface="Courier New"/>
              </a:rPr>
              <a:t>findRelatedWNwords</a:t>
            </a:r>
            <a:r>
              <a:rPr lang="en-US" sz="1200" dirty="0" smtClean="0">
                <a:latin typeface="Courier New"/>
                <a:cs typeface="Courier New"/>
              </a:rPr>
              <a:t>(s);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 = </a:t>
            </a:r>
            <a:r>
              <a:rPr lang="en-US" sz="1200" dirty="0" err="1" smtClean="0">
                <a:latin typeface="Courier New"/>
                <a:cs typeface="Courier New"/>
              </a:rPr>
              <a:t>issueQuery</a:t>
            </a:r>
            <a:r>
              <a:rPr lang="en-US" sz="1200" dirty="0" smtClean="0">
                <a:latin typeface="Courier New"/>
                <a:cs typeface="Courier New"/>
              </a:rPr>
              <a:t>(query, </a:t>
            </a:r>
            <a:r>
              <a:rPr lang="en-US" sz="1200" dirty="0" err="1" smtClean="0">
                <a:latin typeface="Courier New"/>
                <a:cs typeface="Courier New"/>
              </a:rPr>
              <a:t>contextCollection</a:t>
            </a:r>
            <a:r>
              <a:rPr lang="en-US" sz="1200" dirty="0" smtClean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dirty="0" err="1" smtClean="0">
                <a:latin typeface="Courier New"/>
                <a:cs typeface="Courier New"/>
              </a:rPr>
              <a:t>topicSignature</a:t>
            </a:r>
            <a:r>
              <a:rPr lang="en-US" sz="1200" baseline="-25000" dirty="0" err="1" smtClean="0">
                <a:latin typeface="Courier New"/>
                <a:cs typeface="Courier New"/>
              </a:rPr>
              <a:t>s</a:t>
            </a:r>
            <a:r>
              <a:rPr lang="en-US" sz="1200" dirty="0" smtClean="0">
                <a:latin typeface="Courier New"/>
                <a:cs typeface="Courier New"/>
              </a:rPr>
              <a:t>= </a:t>
            </a:r>
            <a:r>
              <a:rPr lang="en-US" sz="1200" dirty="0" err="1" smtClean="0">
                <a:latin typeface="Courier New"/>
                <a:cs typeface="Courier New"/>
              </a:rPr>
              <a:t>getRepresentation</a:t>
            </a:r>
            <a:r>
              <a:rPr lang="en-US" sz="1200" dirty="0" smtClean="0">
                <a:latin typeface="Courier New"/>
                <a:cs typeface="Courier New"/>
              </a:rPr>
              <a:t>(</a:t>
            </a:r>
            <a:r>
              <a:rPr lang="en-US" sz="1200" dirty="0" err="1" smtClean="0">
                <a:latin typeface="Courier New"/>
                <a:cs typeface="Courier New"/>
              </a:rPr>
              <a:t>resultSet</a:t>
            </a:r>
            <a:r>
              <a:rPr lang="en-US" sz="1200" dirty="0" smtClean="0">
                <a:latin typeface="Courier New"/>
                <a:cs typeface="Courier New"/>
              </a:rPr>
              <a:t>); }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cs typeface="Courier New"/>
              </a:rPr>
              <a:t>Strategies:</a:t>
            </a:r>
          </a:p>
          <a:p>
            <a:r>
              <a:rPr lang="en-US" sz="2400" dirty="0" err="1" smtClean="0">
                <a:latin typeface="+mj-lt"/>
                <a:cs typeface="Courier New"/>
              </a:rPr>
              <a:t>findRelatedWords</a:t>
            </a:r>
            <a:r>
              <a:rPr lang="en-US" sz="2400" dirty="0" smtClean="0">
                <a:latin typeface="+mj-lt"/>
                <a:cs typeface="Courier New"/>
              </a:rPr>
              <a:t>: only </a:t>
            </a:r>
            <a:r>
              <a:rPr lang="en-US" sz="2400" dirty="0" err="1" smtClean="0">
                <a:latin typeface="+mj-lt"/>
                <a:cs typeface="Courier New"/>
              </a:rPr>
              <a:t>monosemous</a:t>
            </a:r>
            <a:r>
              <a:rPr lang="en-US" sz="2400" dirty="0" smtClean="0">
                <a:latin typeface="+mj-lt"/>
                <a:cs typeface="Courier New"/>
              </a:rPr>
              <a:t> vs. all, </a:t>
            </a:r>
            <a:r>
              <a:rPr lang="en-US" sz="2400" dirty="0" err="1" smtClean="0">
                <a:latin typeface="+mj-lt"/>
                <a:cs typeface="Courier New"/>
              </a:rPr>
              <a:t>synset</a:t>
            </a:r>
            <a:r>
              <a:rPr lang="en-US" sz="2400" dirty="0" smtClean="0">
                <a:latin typeface="+mj-lt"/>
                <a:cs typeface="Courier New"/>
              </a:rPr>
              <a:t>-only vs. neighborhood, number of related words, …</a:t>
            </a:r>
          </a:p>
          <a:p>
            <a:r>
              <a:rPr lang="en-US" sz="2400" dirty="0" err="1" smtClean="0">
                <a:latin typeface="+mj-lt"/>
                <a:cs typeface="Courier New"/>
              </a:rPr>
              <a:t>contextCollection</a:t>
            </a:r>
            <a:r>
              <a:rPr lang="en-US" sz="2400" dirty="0" smtClean="0">
                <a:latin typeface="+mj-lt"/>
                <a:cs typeface="Courier New"/>
              </a:rPr>
              <a:t>: Sentences from Corpus vs. WWW</a:t>
            </a:r>
          </a:p>
          <a:p>
            <a:r>
              <a:rPr lang="en-US" sz="2400" dirty="0" err="1" smtClean="0">
                <a:latin typeface="+mj-lt"/>
                <a:cs typeface="Courier New"/>
              </a:rPr>
              <a:t>getRepresentation</a:t>
            </a:r>
            <a:r>
              <a:rPr lang="en-US" sz="2400" dirty="0" smtClean="0">
                <a:latin typeface="+mj-lt"/>
                <a:cs typeface="Courier New"/>
              </a:rPr>
              <a:t>: Sig(w, </a:t>
            </a:r>
            <a:r>
              <a:rPr lang="en-US" sz="2400" dirty="0" err="1" smtClean="0">
                <a:latin typeface="+mj-lt"/>
                <a:cs typeface="Courier New"/>
              </a:rPr>
              <a:t>resultWord</a:t>
            </a:r>
            <a:r>
              <a:rPr lang="en-US" sz="2400" dirty="0" smtClean="0">
                <a:latin typeface="+mj-lt"/>
                <a:cs typeface="Courier New"/>
              </a:rPr>
              <a:t>), LSA vectors, … </a:t>
            </a:r>
            <a:endParaRPr lang="en-US" sz="2400" dirty="0">
              <a:latin typeface="+mj-lt"/>
              <a:cs typeface="Courier New"/>
            </a:endParaRPr>
          </a:p>
          <a:p>
            <a:pPr marL="0" indent="0">
              <a:buNone/>
            </a:pP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21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5365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47502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Word </a:t>
            </a:r>
            <a:r>
              <a:rPr lang="en-US" sz="3600" smtClean="0"/>
              <a:t>Sense Induction</a:t>
            </a:r>
            <a:br>
              <a:rPr lang="en-US" sz="3600" smtClean="0"/>
            </a:br>
            <a:r>
              <a:rPr lang="en-US" sz="3600" smtClean="0"/>
              <a:t>as </a:t>
            </a:r>
            <a:r>
              <a:rPr lang="en-US" sz="3600" dirty="0" smtClean="0"/>
              <a:t>Features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36916"/>
            <a:ext cx="8640763" cy="4789487"/>
          </a:xfrm>
        </p:spPr>
        <p:txBody>
          <a:bodyPr/>
          <a:lstStyle/>
          <a:p>
            <a:r>
              <a:rPr lang="en-US" sz="2000" dirty="0" smtClean="0"/>
              <a:t>Unsupervised, knowledge-free sense discovery</a:t>
            </a:r>
          </a:p>
          <a:p>
            <a:pPr lvl="1"/>
            <a:r>
              <a:rPr lang="en-US" sz="1800" dirty="0" smtClean="0"/>
              <a:t>compute similarities of words using corpus-based methods</a:t>
            </a:r>
          </a:p>
          <a:p>
            <a:pPr lvl="1"/>
            <a:r>
              <a:rPr lang="en-US" sz="1800" dirty="0" smtClean="0"/>
              <a:t>cluster local neighborhood of similarity graph per word</a:t>
            </a:r>
          </a:p>
          <a:p>
            <a:pPr lvl="1"/>
            <a:r>
              <a:rPr lang="en-US" sz="1800" dirty="0" smtClean="0"/>
              <a:t>collect typical features of clusters</a:t>
            </a:r>
          </a:p>
          <a:p>
            <a:pPr lvl="1"/>
            <a:r>
              <a:rPr lang="en-US" sz="1800" dirty="0" smtClean="0"/>
              <a:t>use these for disambiguation</a:t>
            </a:r>
          </a:p>
          <a:p>
            <a:r>
              <a:rPr lang="en-US" sz="2000" dirty="0" smtClean="0"/>
              <a:t>Example: similarities by comparing dependencies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172200" y="1600200"/>
            <a:ext cx="2590800" cy="1885950"/>
            <a:chOff x="3810000" y="1695450"/>
            <a:chExt cx="4495800" cy="333375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4191000" y="2381250"/>
              <a:ext cx="46171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E30000"/>
                  </a:solidFill>
                  <a:latin typeface="Courier New" charset="0"/>
                </a:rPr>
                <a:t>leg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810000" y="3600450"/>
              <a:ext cx="65915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E30000"/>
                  </a:solidFill>
                  <a:latin typeface="Courier New" charset="0"/>
                </a:rPr>
                <a:t>elbow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4800600" y="4743450"/>
              <a:ext cx="5540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E30000"/>
                  </a:solidFill>
                  <a:latin typeface="Courier New" charset="0"/>
                </a:rPr>
                <a:t>limb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6781800" y="1695450"/>
              <a:ext cx="75157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CC1B"/>
                  </a:solidFill>
                  <a:latin typeface="Courier New" charset="0"/>
                </a:rPr>
                <a:t>pistol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7467600" y="4210050"/>
              <a:ext cx="65923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CC1B"/>
                  </a:solidFill>
                  <a:latin typeface="Courier New" charset="0"/>
                </a:rPr>
                <a:t>blade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4495800" y="3962400"/>
              <a:ext cx="457200" cy="762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3810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4572000" y="2819400"/>
              <a:ext cx="457200" cy="1905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934200" y="2133600"/>
              <a:ext cx="533400" cy="213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H="1">
              <a:off x="7467600" y="3352800"/>
              <a:ext cx="838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934200" y="2133600"/>
              <a:ext cx="121920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5562600" y="4495800"/>
              <a:ext cx="1752600" cy="5334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781800" y="1828800"/>
            <a:ext cx="1600200" cy="1447800"/>
            <a:chOff x="4876800" y="1981200"/>
            <a:chExt cx="2743200" cy="2743200"/>
          </a:xfrm>
        </p:grpSpPr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5638800" y="3143250"/>
              <a:ext cx="51809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Courier New" charset="0"/>
                </a:rPr>
                <a:t>arm</a:t>
              </a:r>
              <a:endParaRPr lang="en-US" sz="1400">
                <a:latin typeface="Courier New" charset="0"/>
              </a:endParaRPr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flipH="1" flipV="1">
              <a:off x="4876800" y="2667000"/>
              <a:ext cx="762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4953000" y="3352800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4" name="Line 7"/>
            <p:cNvSpPr>
              <a:spLocks noChangeShapeType="1"/>
            </p:cNvSpPr>
            <p:nvPr/>
          </p:nvSpPr>
          <p:spPr bwMode="auto">
            <a:xfrm flipH="1">
              <a:off x="5105400" y="3581400"/>
              <a:ext cx="60960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 flipV="1">
              <a:off x="6172200" y="1981200"/>
              <a:ext cx="533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6" name="Line 9"/>
            <p:cNvSpPr>
              <a:spLocks noChangeShapeType="1"/>
            </p:cNvSpPr>
            <p:nvPr/>
          </p:nvSpPr>
          <p:spPr bwMode="auto">
            <a:xfrm flipV="1">
              <a:off x="6477000" y="3048000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>
              <a:off x="6248400" y="3657600"/>
              <a:ext cx="1219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8381509" y="2209800"/>
            <a:ext cx="8386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00CC1B"/>
                </a:solidFill>
                <a:latin typeface="Courier New" charset="0"/>
              </a:rPr>
              <a:t>firearm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52400" y="3429000"/>
            <a:ext cx="822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arm@0</a:t>
            </a:r>
            <a:r>
              <a:rPr lang="en-US" sz="1600" i="1" dirty="0"/>
              <a:t>: thigh, spear, crest, stick, wrist, rack, throat, tip, beak, eye, mouth, mount, trunk, leg, edge, piece, fin, shoulder, back, motor, jaw, abdomen, paw, pair, face, belly, chair, claw, shaft, elbow, rib, vertebra, collar, skull, hand, blade, wing, stem, hammer, end, handle, roof, forehead, pole, neck, ankle, ton, axle, frame, cord, foot, shield, needle, fracture, knee, nose, penis, bottom, turret, slide, hook, limb, lever, chest, ear, bay, sword, head, flag, tail, half, banner, hip, joint, beam, breast, bone, backward, horn, spine, forearm, bow, badge, finger, toe, thumb, mirror (87</a:t>
            </a:r>
            <a:r>
              <a:rPr lang="en-US" sz="1600" i="1" dirty="0" smtClean="0"/>
              <a:t>)</a:t>
            </a:r>
          </a:p>
          <a:p>
            <a:endParaRPr lang="en-US" sz="1600" i="1" dirty="0"/>
          </a:p>
          <a:p>
            <a:r>
              <a:rPr lang="en-US" sz="1600" b="1" i="1" dirty="0"/>
              <a:t>arm@1</a:t>
            </a:r>
            <a:r>
              <a:rPr lang="en-US" sz="1600" i="1" dirty="0"/>
              <a:t>: pistol, saber, grenade, firearm, launcher, weapon, rifle, ammunition, shotgun, mortar (10)</a:t>
            </a:r>
          </a:p>
          <a:p>
            <a:endParaRPr lang="en-US" sz="1600" b="1" i="1" dirty="0" smtClean="0"/>
          </a:p>
          <a:p>
            <a:r>
              <a:rPr lang="en-US" sz="1600" b="1" i="1" dirty="0" smtClean="0"/>
              <a:t>arm</a:t>
            </a:r>
            <a:r>
              <a:rPr lang="en-US" sz="1600" b="1" i="1" dirty="0"/>
              <a:t>@2</a:t>
            </a:r>
            <a:r>
              <a:rPr lang="en-US" sz="1600" i="1" dirty="0"/>
              <a:t>: venture, fund, boom (3)</a:t>
            </a:r>
          </a:p>
        </p:txBody>
      </p:sp>
      <p:sp>
        <p:nvSpPr>
          <p:cNvPr id="40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41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2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22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834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 descr="hip-col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0707" name="Text Box 3"/>
          <p:cNvSpPr txBox="1">
            <a:spLocks noChangeArrowheads="1"/>
          </p:cNvSpPr>
          <p:nvPr/>
        </p:nvSpPr>
        <p:spPr bwMode="auto">
          <a:xfrm>
            <a:off x="7162800" y="381000"/>
            <a:ext cx="1447800" cy="833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de-DE" sz="4800" b="1">
                <a:solidFill>
                  <a:schemeClr val="bg1"/>
                </a:solidFill>
              </a:rPr>
              <a:t>hip</a:t>
            </a:r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5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23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29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754" name="Picture 2" descr="hip-col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838200" y="4495800"/>
            <a:ext cx="2743200" cy="16160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 had a </a:t>
            </a:r>
            <a:r>
              <a:rPr lang="en-US" sz="2000" b="1"/>
              <a:t>hip</a:t>
            </a:r>
            <a:r>
              <a:rPr lang="en-US" sz="2000"/>
              <a:t> </a:t>
            </a:r>
            <a:r>
              <a:rPr lang="en-US" sz="2000" i="1"/>
              <a:t>replacement</a:t>
            </a:r>
            <a:r>
              <a:rPr lang="en-US" sz="2000"/>
              <a:t> operation on my left side , after which I immediately </a:t>
            </a:r>
            <a:r>
              <a:rPr lang="en-US" sz="2000" i="1"/>
              <a:t>broke</a:t>
            </a:r>
            <a:r>
              <a:rPr lang="en-US" sz="2000"/>
              <a:t> my right </a:t>
            </a:r>
            <a:r>
              <a:rPr lang="en-US" sz="2000" i="1"/>
              <a:t>leg</a:t>
            </a:r>
            <a:r>
              <a:rPr lang="en-US" sz="2000"/>
              <a:t> .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6477000" y="4648200"/>
            <a:ext cx="2667000" cy="16160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/>
              <a:t>Ho , hey , ho hi , ho , hey , ho</a:t>
            </a:r>
            <a:r>
              <a:rPr lang="en-US" sz="2000"/>
              <a:t> , </a:t>
            </a:r>
            <a:r>
              <a:rPr lang="en-US" sz="2000" b="1"/>
              <a:t>hip</a:t>
            </a:r>
            <a:r>
              <a:rPr lang="en-US" sz="2000"/>
              <a:t> hop </a:t>
            </a:r>
            <a:r>
              <a:rPr lang="en-US" sz="2000" i="1"/>
              <a:t>hooray</a:t>
            </a:r>
            <a:r>
              <a:rPr lang="en-US" sz="2000"/>
              <a:t> , funky , get down , a-boogie , get down .</a:t>
            </a:r>
            <a:endParaRPr lang="en-US"/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6553200" y="2819400"/>
            <a:ext cx="2438400" cy="16160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This hybrid mix of </a:t>
            </a:r>
            <a:r>
              <a:rPr lang="en-US" sz="2000" i="1"/>
              <a:t>reggae</a:t>
            </a:r>
            <a:r>
              <a:rPr lang="en-US" sz="2000"/>
              <a:t> and </a:t>
            </a:r>
            <a:r>
              <a:rPr lang="en-US" sz="2000" b="1"/>
              <a:t>hip</a:t>
            </a:r>
            <a:r>
              <a:rPr lang="en-US" sz="2000"/>
              <a:t> </a:t>
            </a:r>
            <a:r>
              <a:rPr lang="en-US" sz="2000" i="1"/>
              <a:t>hop</a:t>
            </a:r>
            <a:r>
              <a:rPr lang="en-US" sz="2000"/>
              <a:t> follows </a:t>
            </a:r>
            <a:r>
              <a:rPr lang="en-US" sz="2000" i="1"/>
              <a:t>acid jazz</a:t>
            </a:r>
            <a:r>
              <a:rPr lang="en-US" sz="2000"/>
              <a:t> , Belgian New Beat ...</a:t>
            </a:r>
            <a:endParaRPr lang="en-US"/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581400" y="2590800"/>
            <a:ext cx="2667000" cy="100647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At his </a:t>
            </a:r>
            <a:r>
              <a:rPr lang="en-US" sz="2000" b="1"/>
              <a:t>hip</a:t>
            </a:r>
            <a:r>
              <a:rPr lang="en-US" sz="2000"/>
              <a:t> he wore a </a:t>
            </a:r>
            <a:r>
              <a:rPr lang="en-US" sz="2000" i="1"/>
              <a:t>pistol</a:t>
            </a:r>
            <a:r>
              <a:rPr lang="en-US" sz="2000"/>
              <a:t> in an ancient </a:t>
            </a:r>
            <a:r>
              <a:rPr lang="en-US" sz="2000" i="1"/>
              <a:t>leather</a:t>
            </a:r>
            <a:r>
              <a:rPr lang="en-US" sz="2000"/>
              <a:t> </a:t>
            </a:r>
            <a:r>
              <a:rPr lang="en-US" sz="2000" i="1"/>
              <a:t>holster</a:t>
            </a:r>
            <a:r>
              <a:rPr lang="en-US" sz="2000"/>
              <a:t> .</a:t>
            </a:r>
            <a:endParaRPr lang="en-US"/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24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545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93687"/>
            <a:ext cx="8046712" cy="838200"/>
          </a:xfrm>
        </p:spPr>
        <p:txBody>
          <a:bodyPr/>
          <a:lstStyle/>
          <a:p>
            <a:pPr algn="l"/>
            <a:r>
              <a:rPr lang="en-US" sz="3200" dirty="0" smtClean="0"/>
              <a:t>notorious bank Example</a:t>
            </a:r>
            <a:r>
              <a:rPr lang="en-US" sz="3200" dirty="0"/>
              <a:t>: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different </a:t>
            </a:r>
            <a:r>
              <a:rPr lang="en-US" sz="3200" dirty="0"/>
              <a:t>clustering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447800"/>
            <a:ext cx="8640763" cy="47894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1. Clustering </a:t>
            </a:r>
          </a:p>
          <a:p>
            <a:pPr lvl="0"/>
            <a:r>
              <a:rPr lang="en-US" sz="1600" b="1" dirty="0"/>
              <a:t>bank0</a:t>
            </a:r>
            <a:r>
              <a:rPr lang="en-US" sz="1600" dirty="0"/>
              <a:t>: largest, north, branches, eastern, opposite, km, east, west, branch, Thames, banks, located, Danube, town, south, situated, River, Rhine, river, western, commercial, central, southern</a:t>
            </a:r>
          </a:p>
          <a:p>
            <a:pPr lvl="0"/>
            <a:r>
              <a:rPr lang="en-US" sz="1600" b="1" dirty="0"/>
              <a:t>bank1</a:t>
            </a:r>
            <a:r>
              <a:rPr lang="en-US" sz="1600" dirty="0"/>
              <a:t>: right, left</a:t>
            </a:r>
          </a:p>
          <a:p>
            <a:pPr lvl="0"/>
            <a:r>
              <a:rPr lang="en-US" sz="1600" b="1" dirty="0"/>
              <a:t>bank2</a:t>
            </a:r>
            <a:r>
              <a:rPr lang="en-US" sz="1600" dirty="0"/>
              <a:t>: money, robbers, deposit, robberies, cash, currency, account, deposits, Bank, robbery, funds, financial, banking, loans, notes, robber, rob, accounts, credit, assets, teller, </a:t>
            </a:r>
            <a:r>
              <a:rPr lang="en-US" sz="1600" dirty="0" err="1"/>
              <a:t>Banco</a:t>
            </a:r>
            <a:r>
              <a:rPr lang="en-US" sz="1600" dirty="0"/>
              <a:t>, loan, investment, savings </a:t>
            </a:r>
          </a:p>
          <a:p>
            <a:pPr marL="0" indent="0">
              <a:buNone/>
            </a:pPr>
            <a:r>
              <a:rPr lang="en-US" sz="2400" dirty="0"/>
              <a:t>2. Clustering</a:t>
            </a:r>
          </a:p>
          <a:p>
            <a:pPr lvl="0"/>
            <a:r>
              <a:rPr lang="en-US" sz="1600" b="1" dirty="0"/>
              <a:t>bank0</a:t>
            </a:r>
            <a:r>
              <a:rPr lang="en-US" sz="1600" dirty="0"/>
              <a:t>: eastern, banks, central, river, km, western, south, southern, located, largest, east, deposits, commercial, Thames, north, west, Danube, town, situated, Rhine, River</a:t>
            </a:r>
          </a:p>
          <a:p>
            <a:pPr lvl="0"/>
            <a:r>
              <a:rPr lang="en-US" sz="1600" b="1" dirty="0"/>
              <a:t>bank1</a:t>
            </a:r>
            <a:r>
              <a:rPr lang="en-US" sz="1600" dirty="0"/>
              <a:t>: branches, branch</a:t>
            </a:r>
          </a:p>
          <a:p>
            <a:pPr lvl="0"/>
            <a:r>
              <a:rPr lang="en-US" sz="1600" b="1" dirty="0"/>
              <a:t>bank2</a:t>
            </a:r>
            <a:r>
              <a:rPr lang="en-US" sz="1600" dirty="0"/>
              <a:t>: robberies, robbers, robbery, robber</a:t>
            </a:r>
          </a:p>
          <a:p>
            <a:pPr lvl="0"/>
            <a:r>
              <a:rPr lang="en-US" sz="1600" b="1" dirty="0"/>
              <a:t>bank3</a:t>
            </a:r>
            <a:r>
              <a:rPr lang="en-US" sz="1600" dirty="0"/>
              <a:t>: right, left, opposite</a:t>
            </a:r>
          </a:p>
          <a:p>
            <a:pPr lvl="0"/>
            <a:r>
              <a:rPr lang="en-US" sz="1600" b="1" dirty="0"/>
              <a:t>bank4</a:t>
            </a:r>
            <a:r>
              <a:rPr lang="en-US" sz="1600" dirty="0"/>
              <a:t>: loans, cash, investment, teller, account, financial, loan, deposit, credit, funds, accounts, assets, savings, banking, money, rob</a:t>
            </a:r>
          </a:p>
          <a:p>
            <a:pPr lvl="0"/>
            <a:r>
              <a:rPr lang="en-US" sz="1600" b="1" dirty="0"/>
              <a:t>bank5</a:t>
            </a:r>
            <a:r>
              <a:rPr lang="en-US" sz="1600" dirty="0"/>
              <a:t>: </a:t>
            </a:r>
            <a:r>
              <a:rPr lang="en-US" sz="1600" dirty="0" err="1"/>
              <a:t>Banco</a:t>
            </a:r>
            <a:r>
              <a:rPr lang="en-US" sz="1600" dirty="0"/>
              <a:t>, currency, notes, Bank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25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329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184208"/>
            <a:ext cx="6877050" cy="838200"/>
          </a:xfrm>
        </p:spPr>
        <p:txBody>
          <a:bodyPr/>
          <a:lstStyle/>
          <a:p>
            <a:pPr algn="l"/>
            <a:r>
              <a:rPr lang="en-US" sz="4000" dirty="0"/>
              <a:t>Combination of several cluster 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217" y="3060584"/>
            <a:ext cx="6050783" cy="3797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8640763" cy="1684337"/>
          </a:xfrm>
        </p:spPr>
        <p:txBody>
          <a:bodyPr/>
          <a:lstStyle/>
          <a:p>
            <a:r>
              <a:rPr lang="en-US" sz="2400" dirty="0" smtClean="0"/>
              <a:t>Learning curve</a:t>
            </a:r>
          </a:p>
          <a:p>
            <a:pPr lvl="1"/>
            <a:r>
              <a:rPr lang="en-US" sz="2000" dirty="0" smtClean="0"/>
              <a:t>X axis: amount of training</a:t>
            </a:r>
          </a:p>
          <a:p>
            <a:pPr lvl="1"/>
            <a:r>
              <a:rPr lang="en-US" sz="2000" dirty="0" smtClean="0"/>
              <a:t>Y axis: performance</a:t>
            </a:r>
          </a:p>
          <a:p>
            <a:r>
              <a:rPr lang="en-US" sz="2400" dirty="0" smtClean="0"/>
              <a:t>Several cluster features improve performance, especially for small amounts of training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267200" y="4114800"/>
            <a:ext cx="4114800" cy="76200"/>
          </a:xfrm>
          <a:prstGeom prst="line">
            <a:avLst/>
          </a:prstGeom>
          <a:ln w="38100" cmpd="sng">
            <a:solidFill>
              <a:srgbClr val="FF0000"/>
            </a:solidFill>
            <a:prstDash val="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7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0825" y="0"/>
            <a:ext cx="6877050" cy="838200"/>
          </a:xfrm>
        </p:spPr>
        <p:txBody>
          <a:bodyPr/>
          <a:lstStyle/>
          <a:p>
            <a:r>
              <a:rPr lang="en-US" dirty="0" smtClean="0"/>
              <a:t>Latent Semantic Analysis</a:t>
            </a:r>
            <a:br>
              <a:rPr lang="en-US" dirty="0" smtClean="0"/>
            </a:br>
            <a:r>
              <a:rPr lang="en-US" dirty="0" smtClean="0"/>
              <a:t>And other </a:t>
            </a:r>
            <a:r>
              <a:rPr lang="en-US" smtClean="0"/>
              <a:t>dense vectors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Vector Space Model (VSM): represent words as vector of contexts (cf. document term matrix in Information Retrieval)</a:t>
            </a:r>
          </a:p>
          <a:p>
            <a:r>
              <a:rPr lang="en-US" sz="2000" dirty="0" smtClean="0"/>
              <a:t>Problems with VSM</a:t>
            </a:r>
          </a:p>
          <a:p>
            <a:pPr lvl="1"/>
            <a:r>
              <a:rPr lang="en-US" sz="1800" dirty="0" err="1" smtClean="0"/>
              <a:t>sparsity</a:t>
            </a:r>
            <a:r>
              <a:rPr lang="en-US" sz="1800" dirty="0" smtClean="0"/>
              <a:t>: Power law distribution of frequencies: many words occur only in few contexts</a:t>
            </a:r>
          </a:p>
          <a:p>
            <a:pPr lvl="1"/>
            <a:r>
              <a:rPr lang="en-US" sz="1800" dirty="0" smtClean="0"/>
              <a:t>high dimensionality: large storage space, slow processing</a:t>
            </a:r>
          </a:p>
          <a:p>
            <a:pPr lvl="1"/>
            <a:r>
              <a:rPr lang="en-US" sz="1800" dirty="0" smtClean="0"/>
              <a:t>synonymy: synonyms are represented as different words, but should be the same “concept”</a:t>
            </a:r>
          </a:p>
          <a:p>
            <a:r>
              <a:rPr lang="en-US" sz="2000" dirty="0" smtClean="0"/>
              <a:t>LSA addresses these problems by</a:t>
            </a:r>
          </a:p>
          <a:p>
            <a:pPr lvl="1"/>
            <a:r>
              <a:rPr lang="en-US" sz="1800" dirty="0" smtClean="0"/>
              <a:t>mapping the VSM data into an orthogonal space where different dimensions denote different concepts</a:t>
            </a:r>
          </a:p>
          <a:p>
            <a:pPr lvl="1"/>
            <a:r>
              <a:rPr lang="en-US" sz="1800" dirty="0" smtClean="0"/>
              <a:t>reducing the space to a fixed number of dimensions to keep only the “most important” concepts</a:t>
            </a:r>
          </a:p>
          <a:p>
            <a:r>
              <a:rPr lang="en-US" sz="2000" dirty="0" smtClean="0"/>
              <a:t>The hope is to map synonyms to the same dimensions, at this creating an abstraction level to latent concepts</a:t>
            </a:r>
            <a:endParaRPr lang="en-US" sz="20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27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557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461606"/>
            <a:ext cx="4114800" cy="106350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LSA for WSD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1" y="1524000"/>
            <a:ext cx="8534400" cy="4953000"/>
          </a:xfrm>
        </p:spPr>
        <p:txBody>
          <a:bodyPr/>
          <a:lstStyle/>
          <a:p>
            <a:r>
              <a:rPr lang="en-US" sz="2000" dirty="0" smtClean="0"/>
              <a:t>in VSM: compare aggregated vector </a:t>
            </a:r>
            <a:br>
              <a:rPr lang="en-US" sz="2000" dirty="0" smtClean="0"/>
            </a:br>
            <a:r>
              <a:rPr lang="en-US" sz="2000" dirty="0" smtClean="0"/>
              <a:t>of contexts per sense with vector of </a:t>
            </a:r>
            <a:br>
              <a:rPr lang="en-US" sz="2000" dirty="0" smtClean="0"/>
            </a:br>
            <a:r>
              <a:rPr lang="en-US" sz="2000" dirty="0" smtClean="0"/>
              <a:t>instance, e.g. with cosine similarity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 LSA, we have to project the context vector into the reduced space </a:t>
            </a:r>
          </a:p>
          <a:p>
            <a:r>
              <a:rPr lang="en-US" sz="2000" dirty="0" smtClean="0"/>
              <a:t>comparison of instance vector and aggregated vectors per sense serve as a feature in the ML setup</a:t>
            </a:r>
          </a:p>
          <a:p>
            <a:r>
              <a:rPr lang="en-US" sz="2000" dirty="0" smtClean="0"/>
              <a:t>Building the LSA matrices is typically done using a large background corpus, with k=100 – 1000, depending on the task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Why this works: </a:t>
            </a:r>
          </a:p>
          <a:p>
            <a:r>
              <a:rPr lang="en-US" sz="2000" dirty="0" smtClean="0"/>
              <a:t>LSA can generalize over similar words</a:t>
            </a:r>
          </a:p>
          <a:p>
            <a:r>
              <a:rPr lang="en-US" sz="2000" dirty="0" smtClean="0"/>
              <a:t>LSA serves as a noise reduction technique</a:t>
            </a:r>
          </a:p>
          <a:p>
            <a:r>
              <a:rPr lang="en-US" sz="2000" dirty="0" smtClean="0"/>
              <a:t>LSA can fold in knowledge about lexical similarities beyond what is in the labeled training data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3000" y="1371600"/>
            <a:ext cx="228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9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0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28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458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Current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embeddings vs. sense embeddings: whenever context is too dis-similar, spawn an new sense in word2vec-like architectures</a:t>
            </a:r>
          </a:p>
          <a:p>
            <a:endParaRPr lang="en-US" dirty="0"/>
          </a:p>
          <a:p>
            <a:r>
              <a:rPr lang="en-US" dirty="0"/>
              <a:t>use contextualized language models: e.g. in lexical sample task, use closest BERT embedding for target word from training to predict test label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0564-2B38-AA4E-A8EE-5F8C429CD4A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 smtClean="0"/>
              <a:t>Why Language is HARD ..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640763" cy="15811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    He sat on the river bank and counted his dough.</a:t>
            </a:r>
          </a:p>
          <a:p>
            <a:pPr marL="0" indent="0" algn="r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   She went to the bank and took out some money.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4800" y="4648200"/>
            <a:ext cx="7848600" cy="0"/>
          </a:xfrm>
          <a:prstGeom prst="line">
            <a:avLst/>
          </a:prstGeom>
          <a:ln w="38100" cmpd="sng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543800" y="4724400"/>
            <a:ext cx="1544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Lexical Layer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4202668"/>
            <a:ext cx="168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Concept Layer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752600"/>
            <a:ext cx="1954784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676400"/>
            <a:ext cx="2084951" cy="2133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19400" y="4800600"/>
            <a:ext cx="8382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72556" y="5700889"/>
            <a:ext cx="7620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1426" y="4800600"/>
            <a:ext cx="838200" cy="4572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30622" y="5700888"/>
            <a:ext cx="962378" cy="4713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1" idx="0"/>
          </p:cNvCxnSpPr>
          <p:nvPr/>
        </p:nvCxnSpPr>
        <p:spPr>
          <a:xfrm flipH="1" flipV="1">
            <a:off x="2438400" y="3590581"/>
            <a:ext cx="800100" cy="1210019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8" idx="2"/>
          </p:cNvCxnSpPr>
          <p:nvPr/>
        </p:nvCxnSpPr>
        <p:spPr>
          <a:xfrm flipV="1">
            <a:off x="3753556" y="3886200"/>
            <a:ext cx="881436" cy="1814689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3" idx="0"/>
            <a:endCxn id="10" idx="2"/>
          </p:cNvCxnSpPr>
          <p:nvPr/>
        </p:nvCxnSpPr>
        <p:spPr>
          <a:xfrm flipV="1">
            <a:off x="6080526" y="3810000"/>
            <a:ext cx="1286550" cy="990600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2"/>
            <a:endCxn id="14" idx="0"/>
          </p:cNvCxnSpPr>
          <p:nvPr/>
        </p:nvCxnSpPr>
        <p:spPr>
          <a:xfrm flipH="1">
            <a:off x="7011811" y="3810000"/>
            <a:ext cx="355265" cy="1890888"/>
          </a:xfrm>
          <a:prstGeom prst="line">
            <a:avLst/>
          </a:prstGeom>
          <a:ln w="38100" cmpd="sng">
            <a:solidFill>
              <a:srgbClr val="0000FF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10200" y="3810000"/>
            <a:ext cx="14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synonymous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65799" y="3897868"/>
            <a:ext cx="141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polysemous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447800"/>
            <a:ext cx="3124200" cy="2285177"/>
          </a:xfrm>
          <a:prstGeom prst="rect">
            <a:avLst/>
          </a:prstGeom>
        </p:spPr>
      </p:pic>
      <p:sp>
        <p:nvSpPr>
          <p:cNvPr id="22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2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25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3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3183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11364"/>
            <a:ext cx="6877050" cy="838200"/>
          </a:xfrm>
        </p:spPr>
        <p:txBody>
          <a:bodyPr/>
          <a:lstStyle/>
          <a:p>
            <a:pPr algn="l"/>
            <a:r>
              <a:rPr lang="en-US" sz="3600" dirty="0" smtClean="0"/>
              <a:t>Summary on Word Senses </a:t>
            </a:r>
            <a:br>
              <a:rPr lang="en-US" sz="3600" dirty="0" smtClean="0"/>
            </a:br>
            <a:r>
              <a:rPr lang="en-US" sz="3600" dirty="0" smtClean="0"/>
              <a:t>and Meaning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Formalization is less clear than in syntactic methods</a:t>
            </a:r>
          </a:p>
          <a:p>
            <a:r>
              <a:rPr lang="en-US" sz="2800" dirty="0" smtClean="0"/>
              <a:t>Extensive semantic resources (WordNet, </a:t>
            </a:r>
            <a:r>
              <a:rPr lang="en-US" sz="2800" dirty="0" err="1" smtClean="0"/>
              <a:t>BabelNet</a:t>
            </a:r>
            <a:r>
              <a:rPr lang="en-US" sz="2800" smtClean="0"/>
              <a:t>), </a:t>
            </a:r>
            <a:r>
              <a:rPr lang="en-US" sz="2800" dirty="0" smtClean="0"/>
              <a:t>still lack of connection to text</a:t>
            </a:r>
          </a:p>
          <a:p>
            <a:r>
              <a:rPr lang="en-US" sz="2800" dirty="0" smtClean="0"/>
              <a:t>Meaning has many facets and manifests itself in context</a:t>
            </a:r>
          </a:p>
          <a:p>
            <a:r>
              <a:rPr lang="en-US" sz="2800" dirty="0" smtClean="0"/>
              <a:t>Sense-inventory</a:t>
            </a:r>
            <a:r>
              <a:rPr lang="mr-IN" sz="2800" dirty="0" smtClean="0"/>
              <a:t>–</a:t>
            </a:r>
            <a:r>
              <a:rPr lang="en-US" sz="2800" dirty="0" smtClean="0"/>
              <a:t>based WSD vs. Lexical Substitution</a:t>
            </a:r>
          </a:p>
          <a:p>
            <a:r>
              <a:rPr lang="en-US" sz="2800" dirty="0" smtClean="0"/>
              <a:t>More semantic tasks: Semantic Role Labeling, Frame-Semantic Parsing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73586" y="6381750"/>
            <a:ext cx="2289175" cy="476250"/>
          </a:xfrm>
        </p:spPr>
        <p:txBody>
          <a:bodyPr/>
          <a:lstStyle/>
          <a:p>
            <a:fld id="{75330564-2B38-AA4E-A8EE-5F8C429CD4A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</p:spTree>
    <p:extLst>
      <p:ext uri="{BB962C8B-B14F-4D97-AF65-F5344CB8AC3E}">
        <p14:creationId xmlns:p14="http://schemas.microsoft.com/office/powerpoint/2010/main" val="19122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KLAUSUR /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21785"/>
            <a:ext cx="8640763" cy="4789487"/>
          </a:xfrm>
        </p:spPr>
        <p:txBody>
          <a:bodyPr/>
          <a:lstStyle/>
          <a:p>
            <a:pPr marL="0" lvl="0" indent="0" defTabSz="914400">
              <a:spcBef>
                <a:spcPts val="0"/>
              </a:spcBef>
              <a:buNone/>
            </a:pPr>
            <a:r>
              <a:rPr lang="de-DE" sz="2800" dirty="0" err="1" smtClean="0"/>
              <a:t>Exam</a:t>
            </a:r>
            <a:r>
              <a:rPr lang="de-DE" sz="2800" dirty="0" smtClean="0"/>
              <a:t> 1: </a:t>
            </a:r>
            <a:r>
              <a:rPr lang="pt-BR" sz="2800" dirty="0" err="1"/>
              <a:t>Th</a:t>
            </a:r>
            <a:r>
              <a:rPr lang="pt-BR" sz="2800" dirty="0"/>
              <a:t>, 25. Jul. 2019 </a:t>
            </a:r>
            <a:r>
              <a:rPr lang="pt-BR" sz="2800" dirty="0" smtClean="0"/>
              <a:t>09:30-11:30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de-DE" sz="2800" dirty="0" err="1" smtClean="0"/>
              <a:t>Room</a:t>
            </a:r>
            <a:r>
              <a:rPr lang="de-DE" sz="2800" dirty="0" smtClean="0"/>
              <a:t>: </a:t>
            </a:r>
            <a:r>
              <a:rPr lang="de-DE" sz="2800" b="1" dirty="0" smtClean="0"/>
              <a:t>ESA C  </a:t>
            </a:r>
          </a:p>
          <a:p>
            <a:pPr marL="0" lvl="0" indent="0" defTabSz="914400">
              <a:spcBef>
                <a:spcPts val="0"/>
              </a:spcBef>
              <a:buNone/>
            </a:pPr>
            <a:endParaRPr lang="de-DE" sz="2800" dirty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de-DE" sz="2800" dirty="0" err="1" smtClean="0"/>
              <a:t>Exam</a:t>
            </a:r>
            <a:r>
              <a:rPr lang="de-DE" sz="2800" dirty="0" smtClean="0"/>
              <a:t> 2: </a:t>
            </a:r>
            <a:r>
              <a:rPr lang="tr-TR" sz="2800" dirty="0" err="1"/>
              <a:t>Tue</a:t>
            </a:r>
            <a:r>
              <a:rPr lang="tr-TR" sz="2800" dirty="0"/>
              <a:t>, 17. </a:t>
            </a:r>
            <a:r>
              <a:rPr lang="tr-TR" sz="2800" dirty="0" err="1"/>
              <a:t>Sep</a:t>
            </a:r>
            <a:r>
              <a:rPr lang="tr-TR" sz="2800" dirty="0"/>
              <a:t>. 2019 </a:t>
            </a:r>
            <a:r>
              <a:rPr lang="tr-TR" sz="2800" dirty="0" smtClean="0"/>
              <a:t>09:30-11:30</a:t>
            </a:r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de-DE" sz="2800" dirty="0" err="1" smtClean="0"/>
              <a:t>Room</a:t>
            </a:r>
            <a:r>
              <a:rPr lang="de-DE" sz="2800" dirty="0" smtClean="0"/>
              <a:t>: </a:t>
            </a:r>
            <a:r>
              <a:rPr lang="tr-TR" sz="2800" b="1" dirty="0" err="1"/>
              <a:t>Hörs</a:t>
            </a:r>
            <a:r>
              <a:rPr lang="tr-TR" sz="2800" b="1" dirty="0"/>
              <a:t> </a:t>
            </a:r>
            <a:r>
              <a:rPr lang="tr-TR" sz="2800" b="1" dirty="0" err="1"/>
              <a:t>Pharmazie</a:t>
            </a:r>
            <a:r>
              <a:rPr lang="tr-TR" sz="2800" b="1" dirty="0"/>
              <a:t> (gr) Bu 45, </a:t>
            </a:r>
            <a:r>
              <a:rPr lang="tr-TR" sz="2800" b="1" dirty="0" err="1"/>
              <a:t>Pharm</a:t>
            </a:r>
            <a:endParaRPr lang="de-DE" sz="2800" b="1" dirty="0"/>
          </a:p>
          <a:p>
            <a:pPr marL="0" lvl="0" indent="0" defTabSz="914400">
              <a:spcBef>
                <a:spcPts val="0"/>
              </a:spcBef>
              <a:buNone/>
            </a:pPr>
            <a:endParaRPr lang="de-DE" sz="2800" dirty="0"/>
          </a:p>
          <a:p>
            <a:pPr marL="0" lvl="0" indent="0" defTabSz="914400">
              <a:spcBef>
                <a:spcPts val="0"/>
              </a:spcBef>
              <a:buNone/>
            </a:pPr>
            <a:r>
              <a:rPr lang="en-US" sz="2800" dirty="0" smtClean="0"/>
              <a:t>Content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Lecture</a:t>
            </a:r>
          </a:p>
          <a:p>
            <a:pPr lvl="1"/>
            <a:r>
              <a:rPr lang="en-US" sz="2400" dirty="0"/>
              <a:t>Exercises</a:t>
            </a:r>
          </a:p>
          <a:p>
            <a:pPr lvl="1"/>
            <a:r>
              <a:rPr lang="en-US" sz="2400" dirty="0" smtClean="0"/>
              <a:t>Reading</a:t>
            </a:r>
          </a:p>
          <a:p>
            <a:pPr marL="0" indent="0">
              <a:buNone/>
            </a:pPr>
            <a:r>
              <a:rPr lang="en-US" sz="2800" dirty="0" smtClean="0"/>
              <a:t>No materials, just bring a pen.</a:t>
            </a:r>
            <a:endParaRPr lang="en-US" sz="2800" dirty="0"/>
          </a:p>
          <a:p>
            <a:pPr marL="0" lvl="0" indent="0" defTabSz="914400">
              <a:spcBef>
                <a:spcPts val="0"/>
              </a:spcBef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30564-2B38-AA4E-A8EE-5F8C429CD4A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5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239714" y="5108120"/>
            <a:ext cx="8662299" cy="1181873"/>
          </a:xfrm>
        </p:spPr>
        <p:txBody>
          <a:bodyPr/>
          <a:lstStyle/>
          <a:p>
            <a:r>
              <a:rPr lang="en-US" sz="6400" dirty="0"/>
              <a:t>Statistical Methods of Language Technology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00885" y="250801"/>
            <a:ext cx="5696815" cy="866800"/>
          </a:xfrm>
        </p:spPr>
        <p:txBody>
          <a:bodyPr/>
          <a:lstStyle/>
          <a:p>
            <a:r>
              <a:rPr lang="en-US" dirty="0" smtClean="0"/>
              <a:t>Master Studies Informatics</a:t>
            </a:r>
          </a:p>
          <a:p>
            <a:r>
              <a:rPr lang="en-US" dirty="0" err="1" smtClean="0"/>
              <a:t>Universität</a:t>
            </a:r>
            <a:r>
              <a:rPr lang="en-US" dirty="0" smtClean="0"/>
              <a:t> Hamburg, SS 2017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16" y="1651984"/>
            <a:ext cx="2628900" cy="1572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614" y="3345104"/>
            <a:ext cx="2061906" cy="144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4" y="1590933"/>
            <a:ext cx="1828800" cy="16779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814" y="3345104"/>
            <a:ext cx="3911111" cy="16126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1414" y="1821104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Chomsky-Hierarchy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414" y="3878504"/>
            <a:ext cx="2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Machine Learning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29194" y="1821104"/>
            <a:ext cx="163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Syntax Rules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7614" y="2964104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Transducers for Morphology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89414" y="3268904"/>
            <a:ext cx="23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Sequence Labeling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4614" y="4107104"/>
            <a:ext cx="204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Semantic Search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04014" y="3268904"/>
            <a:ext cx="1642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Topic Models</a:t>
            </a:r>
            <a:endParaRPr lang="en-US" b="1" dirty="0">
              <a:solidFill>
                <a:srgbClr val="008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014" y="2042211"/>
            <a:ext cx="3022600" cy="92189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912203" y="1715983"/>
            <a:ext cx="188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Phrase Alignment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66685" y="4739689"/>
            <a:ext cx="6099602" cy="481013"/>
          </a:xfrm>
        </p:spPr>
        <p:txBody>
          <a:bodyPr/>
          <a:lstStyle/>
          <a:p>
            <a:r>
              <a:rPr lang="en-US" dirty="0" smtClean="0"/>
              <a:t>Chris Biemann, </a:t>
            </a:r>
            <a:r>
              <a:rPr lang="en-US" dirty="0" err="1" smtClean="0"/>
              <a:t>Eugen</a:t>
            </a:r>
            <a:r>
              <a:rPr lang="en-US" dirty="0" smtClean="0"/>
              <a:t> </a:t>
            </a:r>
            <a:r>
              <a:rPr lang="en-US" dirty="0" err="1" smtClean="0"/>
              <a:t>Ruppert</a:t>
            </a:r>
            <a:endParaRPr lang="en-US" dirty="0"/>
          </a:p>
        </p:txBody>
      </p:sp>
      <p:sp>
        <p:nvSpPr>
          <p:cNvPr id="23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24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5" name="Rectangle 4"/>
          <p:cNvSpPr/>
          <p:nvPr/>
        </p:nvSpPr>
        <p:spPr>
          <a:xfrm rot="19849342">
            <a:off x="2429468" y="918163"/>
            <a:ext cx="4509342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7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fin</a:t>
            </a:r>
            <a:endParaRPr lang="en-US" sz="287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278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379241" y="1504609"/>
            <a:ext cx="6917663" cy="46482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Aggregated grades:</a:t>
            </a:r>
          </a:p>
          <a:p>
            <a:pPr defTabSz="914400">
              <a:buClrTx/>
            </a:pPr>
            <a:r>
              <a:rPr lang="en-US" sz="1800" dirty="0" smtClean="0"/>
              <a:t>content: ~2.3</a:t>
            </a:r>
          </a:p>
          <a:p>
            <a:pPr defTabSz="914400">
              <a:buClrTx/>
            </a:pPr>
            <a:r>
              <a:rPr lang="en-US" sz="1800" dirty="0" smtClean="0"/>
              <a:t>course material: ~2.1</a:t>
            </a:r>
          </a:p>
          <a:p>
            <a:pPr defTabSz="914400">
              <a:buClrTx/>
            </a:pPr>
            <a:r>
              <a:rPr lang="en-US" sz="1800" dirty="0" smtClean="0"/>
              <a:t>lecturer: ~1.9</a:t>
            </a:r>
          </a:p>
          <a:p>
            <a:pPr defTabSz="914400">
              <a:buClrTx/>
            </a:pPr>
            <a:r>
              <a:rPr lang="en-US" sz="1800" dirty="0" smtClean="0"/>
              <a:t>practice class: ~2.0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Positive:</a:t>
            </a:r>
          </a:p>
          <a:p>
            <a:pPr defTabSz="914400">
              <a:buClrTx/>
            </a:pPr>
            <a:r>
              <a:rPr lang="en-US" sz="1800" dirty="0" smtClean="0"/>
              <a:t>feedback mechanisms</a:t>
            </a:r>
          </a:p>
          <a:p>
            <a:pPr defTabSz="914400">
              <a:buClrTx/>
            </a:pPr>
            <a:r>
              <a:rPr lang="en-US" sz="1800" dirty="0" smtClean="0"/>
              <a:t>recording</a:t>
            </a:r>
          </a:p>
          <a:p>
            <a:pPr defTabSz="914400">
              <a:buClrTx/>
            </a:pPr>
            <a:r>
              <a:rPr lang="en-US" sz="1800" dirty="0" smtClean="0"/>
              <a:t>interesting topics</a:t>
            </a:r>
          </a:p>
          <a:p>
            <a:pPr defTabSz="914400">
              <a:buClrTx/>
            </a:pPr>
            <a:r>
              <a:rPr lang="en-US" sz="1800" dirty="0" smtClean="0"/>
              <a:t>exercises well </a:t>
            </a:r>
            <a:r>
              <a:rPr lang="en-US" sz="1800" dirty="0" err="1" smtClean="0"/>
              <a:t>alignend</a:t>
            </a:r>
            <a:r>
              <a:rPr lang="en-US" sz="1800" dirty="0" smtClean="0"/>
              <a:t> with lecture, variety of tools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Negative:</a:t>
            </a:r>
          </a:p>
          <a:p>
            <a:pPr defTabSz="914400">
              <a:buClrTx/>
            </a:pPr>
            <a:r>
              <a:rPr lang="en-US" sz="1800" dirty="0" smtClean="0"/>
              <a:t>not interactive enough</a:t>
            </a:r>
          </a:p>
          <a:p>
            <a:pPr defTabSz="914400">
              <a:buClrTx/>
            </a:pPr>
            <a:r>
              <a:rPr lang="en-US" sz="1800" dirty="0" smtClean="0"/>
              <a:t>too theoretical, need for more practical applications</a:t>
            </a:r>
          </a:p>
          <a:p>
            <a:pPr defTabSz="914400">
              <a:buClrTx/>
            </a:pPr>
            <a:r>
              <a:rPr lang="en-US" sz="1800" dirty="0" smtClean="0"/>
              <a:t>too many tools</a:t>
            </a:r>
          </a:p>
          <a:p>
            <a:pPr defTabSz="914400">
              <a:buClrTx/>
            </a:pPr>
            <a:r>
              <a:rPr lang="en-US" sz="1800" dirty="0" smtClean="0"/>
              <a:t>not always ending on time</a:t>
            </a:r>
          </a:p>
          <a:p>
            <a:pPr defTabSz="914400">
              <a:buClrTx/>
            </a:pPr>
            <a:r>
              <a:rPr lang="en-US" sz="1800" dirty="0" smtClean="0"/>
              <a:t>balance of old and new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Teaching Evaluation</a:t>
            </a:r>
          </a:p>
          <a:p>
            <a:r>
              <a:rPr lang="en-US" dirty="0" smtClean="0"/>
              <a:t>(summary)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3F0430C-3290-2846-9C5E-237D45BC81A9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6794938" y="1625600"/>
            <a:ext cx="142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overall grade</a:t>
            </a:r>
            <a:endParaRPr lang="en-US" b="1"/>
          </a:p>
        </p:txBody>
      </p:sp>
      <p:sp>
        <p:nvSpPr>
          <p:cNvPr id="7" name="Rectangle 6"/>
          <p:cNvSpPr/>
          <p:nvPr/>
        </p:nvSpPr>
        <p:spPr>
          <a:xfrm>
            <a:off x="5821874" y="3802277"/>
            <a:ext cx="3290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Tx/>
            </a:pPr>
            <a:r>
              <a:rPr lang="en-US"/>
              <a:t>one extremely negative feedback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50000" y="4568053"/>
            <a:ext cx="2234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buClrTx/>
            </a:pPr>
            <a:r>
              <a:rPr lang="en-US" b="1" dirty="0" smtClean="0"/>
              <a:t>Only 15 participants! 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48" y="1951284"/>
            <a:ext cx="3290709" cy="1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73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Speaking of which 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courses?</a:t>
            </a:r>
          </a:p>
          <a:p>
            <a:pPr lvl="1"/>
            <a:r>
              <a:rPr lang="en-US" dirty="0" smtClean="0"/>
              <a:t>NLP4Web</a:t>
            </a:r>
          </a:p>
          <a:p>
            <a:pPr lvl="1"/>
            <a:r>
              <a:rPr lang="en-US" dirty="0" smtClean="0"/>
              <a:t>Master Project</a:t>
            </a:r>
          </a:p>
          <a:p>
            <a:r>
              <a:rPr lang="en-US" dirty="0" err="1" smtClean="0"/>
              <a:t>Hiwi</a:t>
            </a:r>
            <a:r>
              <a:rPr lang="en-US" dirty="0" smtClean="0"/>
              <a:t> </a:t>
            </a:r>
            <a:r>
              <a:rPr lang="en-US" dirty="0" smtClean="0"/>
              <a:t>Jobs / MA </a:t>
            </a:r>
            <a:r>
              <a:rPr lang="en-US" dirty="0"/>
              <a:t>Theses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sense change over time</a:t>
            </a:r>
          </a:p>
          <a:p>
            <a:pPr lvl="1"/>
            <a:r>
              <a:rPr lang="en-US" dirty="0" smtClean="0"/>
              <a:t>language and structure of law</a:t>
            </a:r>
          </a:p>
          <a:p>
            <a:pPr lvl="1"/>
            <a:r>
              <a:rPr lang="en-US" dirty="0" smtClean="0"/>
              <a:t>web-scale argument mining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meeting minute bot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96221" y="6381750"/>
            <a:ext cx="2289175" cy="476250"/>
          </a:xfrm>
        </p:spPr>
        <p:txBody>
          <a:bodyPr/>
          <a:lstStyle/>
          <a:p>
            <a:fld id="{75330564-2B38-AA4E-A8EE-5F8C429CD4A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Types of Ambiguity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Homonymy: two or more meanings happen to be expressed with the same string</a:t>
            </a:r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ithdrawing money from the </a:t>
            </a:r>
            <a:r>
              <a:rPr lang="en-US" sz="2400" b="1" dirty="0" smtClean="0"/>
              <a:t>bank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400" dirty="0" smtClean="0"/>
              <a:t>embark on a boat from the river </a:t>
            </a:r>
            <a:r>
              <a:rPr lang="en-US" sz="2400" b="1" dirty="0" smtClean="0"/>
              <a:t>bank</a:t>
            </a:r>
          </a:p>
          <a:p>
            <a:endParaRPr lang="en-US" sz="2800" dirty="0"/>
          </a:p>
          <a:p>
            <a:r>
              <a:rPr lang="en-US" sz="2800" dirty="0" smtClean="0"/>
              <a:t>Polysemy: the same string has different, but related senses, stemming from the same origin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bank </a:t>
            </a:r>
            <a:r>
              <a:rPr lang="en-US" sz="2400" dirty="0" smtClean="0"/>
              <a:t>was robbed by Billy the Kid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b="1" dirty="0" smtClean="0"/>
              <a:t>bank </a:t>
            </a:r>
            <a:r>
              <a:rPr lang="en-US" sz="2400" dirty="0" smtClean="0"/>
              <a:t>was constructed by a famous architect</a:t>
            </a:r>
          </a:p>
          <a:p>
            <a:endParaRPr lang="en-US" sz="2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4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505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Approaches</a:t>
            </a:r>
            <a:r>
              <a:rPr lang="en-US" dirty="0" smtClean="0"/>
              <a:t> to WSD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Knowledge Based </a:t>
            </a:r>
            <a:r>
              <a:rPr lang="en-US" sz="2000" dirty="0" smtClean="0"/>
              <a:t>Approaches (‘unsupervised’)</a:t>
            </a:r>
            <a:endParaRPr lang="en-US" sz="2000" dirty="0"/>
          </a:p>
          <a:p>
            <a:pPr lvl="1"/>
            <a:r>
              <a:rPr lang="en-US" sz="1800" dirty="0"/>
              <a:t>Rely on knowledge resources like WordNet, Thesaurus etc.</a:t>
            </a:r>
          </a:p>
          <a:p>
            <a:pPr lvl="1"/>
            <a:r>
              <a:rPr lang="en-US" sz="1800" dirty="0"/>
              <a:t>May use grammar rules for disambiguation.</a:t>
            </a:r>
          </a:p>
          <a:p>
            <a:pPr lvl="1"/>
            <a:r>
              <a:rPr lang="en-US" sz="1800" dirty="0"/>
              <a:t>May use hand coded rules for disambiguation.</a:t>
            </a:r>
          </a:p>
          <a:p>
            <a:r>
              <a:rPr lang="en-US" sz="2000" dirty="0"/>
              <a:t>Machine Learning Based </a:t>
            </a:r>
            <a:r>
              <a:rPr lang="en-US" sz="2000" dirty="0" smtClean="0"/>
              <a:t>Approaches (‘supervised’)</a:t>
            </a:r>
            <a:endParaRPr lang="en-US" sz="2000" dirty="0"/>
          </a:p>
          <a:p>
            <a:pPr lvl="1"/>
            <a:r>
              <a:rPr lang="en-US" sz="1800" dirty="0"/>
              <a:t>Rely on corpus evidence.</a:t>
            </a:r>
          </a:p>
          <a:p>
            <a:pPr lvl="1"/>
            <a:r>
              <a:rPr lang="en-US" sz="1800" dirty="0"/>
              <a:t>Train a model using tagged or untagged corpus.</a:t>
            </a:r>
          </a:p>
          <a:p>
            <a:pPr lvl="1"/>
            <a:r>
              <a:rPr lang="en-US" sz="1800" dirty="0"/>
              <a:t>Probabilistic/Statistical models. </a:t>
            </a:r>
          </a:p>
          <a:p>
            <a:r>
              <a:rPr lang="en-US" sz="2000" dirty="0"/>
              <a:t>Hybrid Approaches</a:t>
            </a:r>
          </a:p>
          <a:p>
            <a:pPr lvl="1"/>
            <a:r>
              <a:rPr lang="en-US" sz="1800" dirty="0"/>
              <a:t>Use corpus evidence as well as semantic relations </a:t>
            </a:r>
            <a:r>
              <a:rPr lang="en-US" sz="1800" dirty="0" smtClean="0"/>
              <a:t>from </a:t>
            </a:r>
            <a:r>
              <a:rPr lang="en-US" sz="1800" dirty="0"/>
              <a:t>WordNet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Unsupervised, knowledge-free Approaches</a:t>
            </a:r>
          </a:p>
          <a:p>
            <a:pPr lvl="1"/>
            <a:r>
              <a:rPr lang="en-US" sz="1800" dirty="0" smtClean="0"/>
              <a:t>induce sense inventory</a:t>
            </a:r>
          </a:p>
          <a:p>
            <a:pPr lvl="1"/>
            <a:r>
              <a:rPr lang="en-US" sz="1800" dirty="0" smtClean="0"/>
              <a:t>disambiguate in context</a:t>
            </a:r>
            <a:endParaRPr lang="en-US" sz="1800" dirty="0"/>
          </a:p>
        </p:txBody>
      </p:sp>
      <p:sp>
        <p:nvSpPr>
          <p:cNvPr id="5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6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5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378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775" y="230188"/>
            <a:ext cx="7032626" cy="958850"/>
          </a:xfrm>
        </p:spPr>
        <p:txBody>
          <a:bodyPr/>
          <a:lstStyle/>
          <a:p>
            <a:pPr algn="l"/>
            <a:r>
              <a:rPr lang="en-US" sz="3600" dirty="0" smtClean="0"/>
              <a:t>WSD using </a:t>
            </a:r>
            <a:r>
              <a:rPr lang="en-US" sz="3600" dirty="0" err="1" smtClean="0"/>
              <a:t>selectional</a:t>
            </a:r>
            <a:r>
              <a:rPr lang="en-US" sz="3600" dirty="0" smtClean="0"/>
              <a:t> preferences and arguments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4038600"/>
            <a:ext cx="82296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Requires exhaustive enumeration of:</a:t>
            </a:r>
          </a:p>
          <a:p>
            <a:r>
              <a:rPr lang="en-US" sz="2000" dirty="0"/>
              <a:t>Argument-structure of verbs.</a:t>
            </a:r>
          </a:p>
          <a:p>
            <a:r>
              <a:rPr lang="en-US" sz="2000" dirty="0" err="1"/>
              <a:t>Selectional</a:t>
            </a:r>
            <a:r>
              <a:rPr lang="en-US" sz="2000" dirty="0"/>
              <a:t> preferences of arguments.</a:t>
            </a:r>
          </a:p>
          <a:p>
            <a:r>
              <a:rPr lang="en-US" sz="2000" dirty="0"/>
              <a:t>Description of properties of words such that meeting the </a:t>
            </a:r>
            <a:r>
              <a:rPr lang="en-US" sz="2000" dirty="0" err="1"/>
              <a:t>selectional</a:t>
            </a:r>
            <a:r>
              <a:rPr lang="en-US" sz="2000" dirty="0"/>
              <a:t> preference criteria can be decided.</a:t>
            </a:r>
          </a:p>
          <a:p>
            <a:pPr marL="358775" lvl="2" indent="0">
              <a:buNone/>
            </a:pPr>
            <a:r>
              <a:rPr lang="en-US" sz="1600" dirty="0"/>
              <a:t>E.g. This flight serves the “region” between Paris and Warsaw.</a:t>
            </a:r>
          </a:p>
          <a:p>
            <a:pPr marL="358775" lvl="2" indent="0">
              <a:buNone/>
            </a:pPr>
            <a:r>
              <a:rPr lang="en-US" sz="1600" dirty="0"/>
              <a:t>How do you decide if “region” is compatible with “sector”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905000"/>
            <a:ext cx="3657600" cy="1752600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8000"/>
              </a:lnSpc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dirty="0" smtClean="0"/>
              <a:t>This airline </a:t>
            </a:r>
            <a:r>
              <a:rPr lang="en-GB" b="1" i="1" dirty="0" smtClean="0"/>
              <a:t>serves</a:t>
            </a:r>
            <a:r>
              <a:rPr lang="en-GB" dirty="0" smtClean="0"/>
              <a:t> dinner in the evening flight.</a:t>
            </a:r>
          </a:p>
          <a:p>
            <a:pPr eaLnBrk="1" hangingPunct="1">
              <a:lnSpc>
                <a:spcPct val="97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dirty="0" smtClean="0"/>
              <a:t>serve (Verb)</a:t>
            </a:r>
          </a:p>
          <a:p>
            <a:pPr lvl="1" eaLnBrk="1" hangingPunct="1">
              <a:lnSpc>
                <a:spcPct val="97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2000" dirty="0" smtClean="0"/>
              <a:t>agent</a:t>
            </a:r>
          </a:p>
          <a:p>
            <a:pPr lvl="1" eaLnBrk="1" hangingPunct="1">
              <a:lnSpc>
                <a:spcPct val="97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2000" dirty="0" smtClean="0"/>
              <a:t>object – edible</a:t>
            </a:r>
          </a:p>
          <a:p>
            <a:pPr eaLnBrk="1" hangingPunct="1"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191000" y="1905000"/>
            <a:ext cx="3962400" cy="1752600"/>
          </a:xfrm>
          <a:prstGeom prst="rect">
            <a:avLst/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8000"/>
              </a:lnSpc>
              <a:buNone/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dirty="0" smtClean="0"/>
              <a:t>This airline </a:t>
            </a:r>
            <a:r>
              <a:rPr lang="en-GB" b="1" i="1" dirty="0" smtClean="0"/>
              <a:t>serves</a:t>
            </a:r>
            <a:r>
              <a:rPr lang="en-GB" dirty="0" smtClean="0"/>
              <a:t> the sector between Munich and Rome.</a:t>
            </a:r>
          </a:p>
          <a:p>
            <a:pPr eaLnBrk="1" hangingPunct="1">
              <a:lnSpc>
                <a:spcPct val="97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dirty="0" smtClean="0"/>
              <a:t>serve (Verb)</a:t>
            </a:r>
          </a:p>
          <a:p>
            <a:pPr lvl="1" eaLnBrk="1" hangingPunct="1">
              <a:lnSpc>
                <a:spcPct val="97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2000" dirty="0" smtClean="0"/>
              <a:t>agent</a:t>
            </a:r>
          </a:p>
          <a:p>
            <a:pPr lvl="1" eaLnBrk="1" hangingPunct="1">
              <a:lnSpc>
                <a:spcPct val="97000"/>
              </a:lnSpc>
              <a:tabLst>
                <a:tab pos="411163" algn="l"/>
                <a:tab pos="825500" algn="l"/>
                <a:tab pos="1239838" algn="l"/>
                <a:tab pos="1655763" algn="l"/>
                <a:tab pos="2070100" algn="l"/>
                <a:tab pos="2484438" algn="l"/>
                <a:tab pos="2898775" algn="l"/>
                <a:tab pos="3314700" algn="l"/>
                <a:tab pos="3729038" algn="l"/>
                <a:tab pos="4143375" algn="l"/>
                <a:tab pos="4557713" algn="l"/>
                <a:tab pos="4973638" algn="l"/>
                <a:tab pos="5387975" algn="l"/>
                <a:tab pos="5802313" algn="l"/>
                <a:tab pos="6216650" algn="l"/>
                <a:tab pos="6632575" algn="l"/>
                <a:tab pos="7046913" algn="l"/>
                <a:tab pos="7461250" algn="l"/>
                <a:tab pos="7875588" algn="l"/>
                <a:tab pos="8291513" algn="l"/>
              </a:tabLst>
            </a:pPr>
            <a:r>
              <a:rPr lang="en-GB" sz="2000" dirty="0" smtClean="0"/>
              <a:t>object – sector</a:t>
            </a:r>
            <a:endParaRPr lang="en-US" sz="1900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 bwMode="auto">
          <a:xfrm>
            <a:off x="457200" y="1570038"/>
            <a:ext cx="36576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dirty="0" smtClean="0"/>
              <a:t>Sense 1</a:t>
            </a:r>
            <a:endParaRPr lang="en-US" dirty="0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4343400" y="1570038"/>
            <a:ext cx="3657600" cy="334962"/>
          </a:xfrm>
          <a:prstGeom prst="roundRect">
            <a:avLst>
              <a:gd name="adj" fmla="val 16667"/>
            </a:avLst>
          </a:prstGeom>
        </p:spPr>
        <p:txBody>
          <a:bodyPr/>
          <a:lstStyle>
            <a:lvl1pPr marL="179388" indent="-1793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indent="-1682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538163" indent="-1873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7175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4pPr>
            <a:lvl5pPr marL="908050" indent="-18891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13652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18224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22796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2736850" indent="-188913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dirty="0" smtClean="0"/>
              <a:t>Sense 2</a:t>
            </a:r>
            <a:endParaRPr lang="en-US" dirty="0"/>
          </a:p>
        </p:txBody>
      </p:sp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6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8373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Overlap-based Approaches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9828" y="1543050"/>
            <a:ext cx="8924172" cy="5010150"/>
          </a:xfrm>
        </p:spPr>
        <p:txBody>
          <a:bodyPr/>
          <a:lstStyle/>
          <a:p>
            <a:r>
              <a:rPr lang="en-US" sz="2200" dirty="0"/>
              <a:t>Requires a Machine Readable Dictionary (MRD).</a:t>
            </a:r>
          </a:p>
          <a:p>
            <a:r>
              <a:rPr lang="en-US" sz="2200" dirty="0"/>
              <a:t>Find the overlap between the features of different senses of an ambiguous word (sense bag) and the features of the words in its </a:t>
            </a:r>
            <a:r>
              <a:rPr lang="en-US" sz="2200" dirty="0" smtClean="0"/>
              <a:t>context.</a:t>
            </a:r>
            <a:endParaRPr lang="en-US" sz="2200" dirty="0"/>
          </a:p>
          <a:p>
            <a:r>
              <a:rPr lang="en-US" sz="2200" dirty="0"/>
              <a:t>These features could be sense definitions, example sentences</a:t>
            </a:r>
            <a:r>
              <a:rPr lang="en-US" sz="2200" dirty="0" smtClean="0"/>
              <a:t>, etc. </a:t>
            </a:r>
            <a:endParaRPr lang="en-US" sz="2200" dirty="0"/>
          </a:p>
          <a:p>
            <a:r>
              <a:rPr lang="en-US" sz="2200" dirty="0"/>
              <a:t>The sense which has the maximum overlap is selected as the contextually appropriate sense.</a:t>
            </a:r>
          </a:p>
          <a:p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4092" y="3768107"/>
            <a:ext cx="7319908" cy="30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err="1" smtClean="0"/>
              <a:t>Lesk</a:t>
            </a:r>
            <a:r>
              <a:rPr lang="en-US" sz="3600" dirty="0" smtClean="0"/>
              <a:t> </a:t>
            </a:r>
            <a:r>
              <a:rPr lang="en-US" sz="3600" dirty="0"/>
              <a:t>(1986</a:t>
            </a:r>
            <a:r>
              <a:rPr lang="en-US" sz="3600" dirty="0" smtClean="0"/>
              <a:t>) Algorithm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1542079"/>
            <a:ext cx="8740775" cy="5010150"/>
          </a:xfrm>
        </p:spPr>
        <p:txBody>
          <a:bodyPr/>
          <a:lstStyle/>
          <a:p>
            <a:r>
              <a:rPr lang="en-US" sz="2400" dirty="0"/>
              <a:t>Identify senses of words in context using definition </a:t>
            </a:r>
            <a:r>
              <a:rPr lang="en-US" sz="2400" dirty="0" smtClean="0"/>
              <a:t>overlap</a:t>
            </a:r>
          </a:p>
          <a:p>
            <a:r>
              <a:rPr lang="en-US" sz="2400" dirty="0" smtClean="0"/>
              <a:t>Can do this either between gloss and context or between all sense combinations</a:t>
            </a:r>
          </a:p>
          <a:p>
            <a:r>
              <a:rPr lang="en-US" sz="2400" dirty="0" smtClean="0"/>
              <a:t>Main problem: zero overlap for most contexts</a:t>
            </a:r>
            <a:endParaRPr lang="en-US" sz="12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 smtClean="0">
                <a:latin typeface="Courier New"/>
                <a:cs typeface="Courier New"/>
              </a:rPr>
              <a:t>function </a:t>
            </a:r>
            <a:r>
              <a:rPr lang="en-US" sz="1200" dirty="0" err="1">
                <a:latin typeface="Courier New"/>
                <a:cs typeface="Courier New"/>
              </a:rPr>
              <a:t>SimplifiedLesk</a:t>
            </a:r>
            <a:r>
              <a:rPr lang="en-US" sz="1200" dirty="0">
                <a:latin typeface="Courier New"/>
                <a:cs typeface="Courier New"/>
              </a:rPr>
              <a:t>(word, sentence)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bestSense</a:t>
            </a:r>
            <a:r>
              <a:rPr lang="en-US" sz="1200" dirty="0">
                <a:latin typeface="Courier New"/>
                <a:cs typeface="Courier New"/>
              </a:rPr>
              <a:t>= </a:t>
            </a:r>
            <a:r>
              <a:rPr lang="en-US" sz="1200" b="1" dirty="0" err="1">
                <a:latin typeface="Courier New"/>
                <a:cs typeface="Courier New"/>
              </a:rPr>
              <a:t>mostFrequentSense</a:t>
            </a:r>
            <a:r>
              <a:rPr lang="en-US" sz="1200" dirty="0">
                <a:latin typeface="Courier New"/>
                <a:cs typeface="Courier New"/>
              </a:rPr>
              <a:t>(word);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maxOverlap</a:t>
            </a:r>
            <a:r>
              <a:rPr lang="en-US" sz="1200" dirty="0">
                <a:latin typeface="Courier New"/>
                <a:cs typeface="Courier New"/>
              </a:rPr>
              <a:t> =0;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context = </a:t>
            </a:r>
            <a:r>
              <a:rPr lang="en-US" sz="1200" b="1" dirty="0" err="1">
                <a:latin typeface="Courier New"/>
                <a:cs typeface="Courier New"/>
              </a:rPr>
              <a:t>allWords</a:t>
            </a:r>
            <a:r>
              <a:rPr lang="en-US" sz="1200" dirty="0">
                <a:latin typeface="Courier New"/>
                <a:cs typeface="Courier New"/>
              </a:rPr>
              <a:t>(sentence);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foreach</a:t>
            </a:r>
            <a:r>
              <a:rPr lang="en-US" sz="1200" dirty="0">
                <a:latin typeface="Courier New"/>
                <a:cs typeface="Courier New"/>
              </a:rPr>
              <a:t> sense in </a:t>
            </a:r>
            <a:r>
              <a:rPr lang="en-US" sz="1200" b="1" dirty="0" err="1">
                <a:latin typeface="Courier New"/>
                <a:cs typeface="Courier New"/>
              </a:rPr>
              <a:t>allSenses</a:t>
            </a:r>
            <a:r>
              <a:rPr lang="en-US" sz="1200" dirty="0">
                <a:latin typeface="Courier New"/>
                <a:cs typeface="Courier New"/>
              </a:rPr>
              <a:t>(word)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signature=</a:t>
            </a:r>
            <a:r>
              <a:rPr lang="en-US" sz="1200" b="1" dirty="0">
                <a:latin typeface="Courier New"/>
                <a:cs typeface="Courier New"/>
              </a:rPr>
              <a:t>signature</a:t>
            </a:r>
            <a:r>
              <a:rPr lang="en-US" sz="1200" dirty="0">
                <a:latin typeface="Courier New"/>
                <a:cs typeface="Courier New"/>
              </a:rPr>
              <a:t>(sense);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overlap = </a:t>
            </a:r>
            <a:r>
              <a:rPr lang="en-US" sz="1200" b="1" dirty="0">
                <a:latin typeface="Courier New"/>
                <a:cs typeface="Courier New"/>
              </a:rPr>
              <a:t>overlap</a:t>
            </a:r>
            <a:r>
              <a:rPr lang="en-US" sz="1200" dirty="0">
                <a:latin typeface="Courier New"/>
                <a:cs typeface="Courier New"/>
              </a:rPr>
              <a:t>(signature, context);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if (overlap &gt; </a:t>
            </a:r>
            <a:r>
              <a:rPr lang="en-US" sz="1200" dirty="0" err="1">
                <a:latin typeface="Courier New"/>
                <a:cs typeface="Courier New"/>
              </a:rPr>
              <a:t>maxOverlap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</a:t>
            </a:r>
            <a:r>
              <a:rPr lang="en-US" sz="1200" dirty="0" err="1">
                <a:latin typeface="Courier New"/>
                <a:cs typeface="Courier New"/>
              </a:rPr>
              <a:t>maxOverlap</a:t>
            </a:r>
            <a:r>
              <a:rPr lang="en-US" sz="1200" dirty="0">
                <a:latin typeface="Courier New"/>
                <a:cs typeface="Courier New"/>
              </a:rPr>
              <a:t> = overlap;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</a:t>
            </a:r>
            <a:r>
              <a:rPr lang="en-US" sz="1200" dirty="0" err="1">
                <a:latin typeface="Courier New"/>
                <a:cs typeface="Courier New"/>
              </a:rPr>
              <a:t>bestSense</a:t>
            </a:r>
            <a:r>
              <a:rPr lang="en-US" sz="1200" dirty="0">
                <a:latin typeface="Courier New"/>
                <a:cs typeface="Courier New"/>
              </a:rPr>
              <a:t> - sense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}}</a:t>
            </a: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return </a:t>
            </a:r>
            <a:r>
              <a:rPr lang="en-US" sz="1200" dirty="0" err="1">
                <a:latin typeface="Courier New"/>
                <a:cs typeface="Courier New"/>
              </a:rPr>
              <a:t>bestSense</a:t>
            </a:r>
            <a:r>
              <a:rPr lang="en-US" sz="1200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352800"/>
            <a:ext cx="3276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Dictionary functions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ourier New"/>
                <a:cs typeface="Courier New"/>
              </a:rPr>
              <a:t>mostFrequentSense</a:t>
            </a:r>
            <a:r>
              <a:rPr lang="en-US" sz="1600" dirty="0" smtClean="0"/>
              <a:t>: returns most frequent / first sense identifier from dictionary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 smtClean="0">
                <a:latin typeface="Courier New"/>
                <a:cs typeface="Courier New"/>
              </a:rPr>
              <a:t>allSenses</a:t>
            </a:r>
            <a:r>
              <a:rPr lang="en-US" sz="1600" dirty="0" smtClean="0"/>
              <a:t>: returns all sense identifiers for a word from dictionary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Courier New"/>
                <a:cs typeface="Courier New"/>
              </a:rPr>
              <a:t>signature</a:t>
            </a:r>
            <a:r>
              <a:rPr lang="en-US" sz="1600" dirty="0" smtClean="0"/>
              <a:t>: returns set of words from sense definition in dictionary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3124200" y="5923002"/>
            <a:ext cx="60198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Lesk</a:t>
            </a:r>
            <a:r>
              <a:rPr lang="en-US" sz="1000" dirty="0"/>
              <a:t>, M. (1986). Automatic sense disambiguation using machine readable dictionaries: how to tell a pine cone from an ice cream cone. In SIGDOC '86: Proceedings of the 5th annual international conference on Systems documentation, pages 24-26, New York, NY, USA. ACM.</a:t>
            </a:r>
          </a:p>
        </p:txBody>
      </p:sp>
      <p:sp>
        <p:nvSpPr>
          <p:cNvPr id="7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8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9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8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407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/>
              <a:t>Simplified </a:t>
            </a:r>
            <a:r>
              <a:rPr lang="en-US" sz="3600" dirty="0" err="1" smtClean="0"/>
              <a:t>Lesk</a:t>
            </a:r>
            <a:r>
              <a:rPr lang="en-US" sz="3600" dirty="0" smtClean="0"/>
              <a:t> </a:t>
            </a:r>
            <a:r>
              <a:rPr lang="en-US" sz="3600" dirty="0" err="1" smtClean="0"/>
              <a:t>Algoritm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Lesk</a:t>
            </a:r>
            <a:r>
              <a:rPr lang="en-US" sz="2200" dirty="0" smtClean="0"/>
              <a:t> algorithm relies on definitions of context words to disambiguate the senses of a target word</a:t>
            </a:r>
          </a:p>
          <a:p>
            <a:r>
              <a:rPr lang="en-US" sz="2200" dirty="0" smtClean="0"/>
              <a:t>Simplified </a:t>
            </a:r>
            <a:r>
              <a:rPr lang="en-US" sz="2200" dirty="0" err="1" smtClean="0"/>
              <a:t>Lesk</a:t>
            </a:r>
            <a:r>
              <a:rPr lang="en-US" sz="2200" dirty="0" smtClean="0"/>
              <a:t>: </a:t>
            </a:r>
          </a:p>
          <a:p>
            <a:pPr lvl="1"/>
            <a:r>
              <a:rPr lang="en-US" sz="2200" dirty="0" smtClean="0"/>
              <a:t>Measure the overlap between the (sentence) context of the target, and the definition of its senses</a:t>
            </a:r>
          </a:p>
          <a:p>
            <a:pPr lvl="1"/>
            <a:r>
              <a:rPr lang="en-US" sz="2200" dirty="0" smtClean="0"/>
              <a:t>If no overlap, use most </a:t>
            </a:r>
            <a:r>
              <a:rPr lang="en-US" sz="2200" dirty="0"/>
              <a:t>f</a:t>
            </a:r>
            <a:r>
              <a:rPr lang="en-US" sz="2200" dirty="0" smtClean="0"/>
              <a:t>requent </a:t>
            </a:r>
            <a:r>
              <a:rPr lang="en-US" sz="2200" dirty="0"/>
              <a:t>s</a:t>
            </a:r>
            <a:r>
              <a:rPr lang="en-US" sz="2200" dirty="0" smtClean="0"/>
              <a:t>ense (MFS)</a:t>
            </a:r>
          </a:p>
          <a:p>
            <a:pPr lvl="1"/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219200" y="3987006"/>
            <a:ext cx="7319908" cy="2274332"/>
            <a:chOff x="1219200" y="3810000"/>
            <a:chExt cx="7319908" cy="2274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/>
            <a:srcRect t="60008"/>
            <a:stretch/>
          </p:blipFill>
          <p:spPr>
            <a:xfrm>
              <a:off x="1219200" y="3810000"/>
              <a:ext cx="7319908" cy="12356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600200" y="5715000"/>
              <a:ext cx="6090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“With the music, the </a:t>
              </a:r>
              <a:r>
                <a:rPr lang="en-US" b="1" dirty="0" smtClean="0"/>
                <a:t>dance</a:t>
              </a:r>
              <a:r>
                <a:rPr lang="en-US" dirty="0" smtClean="0"/>
                <a:t> started with slow movements.”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33800" y="5257800"/>
              <a:ext cx="1621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1, 2 or 3 ?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Date Placeholder 4"/>
          <p:cNvSpPr txBox="1">
            <a:spLocks/>
          </p:cNvSpPr>
          <p:nvPr/>
        </p:nvSpPr>
        <p:spPr>
          <a:xfrm>
            <a:off x="457200" y="6442393"/>
            <a:ext cx="907185" cy="365125"/>
          </a:xfrm>
          <a:prstGeom prst="rect">
            <a:avLst/>
          </a:prstGeom>
          <a:ln/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0446C2-C436-754A-84F1-B94BA1E05324}" type="datetime1">
              <a:rPr lang="de-DE" smtClean="0"/>
              <a:pPr/>
              <a:t>10.07.19</a:t>
            </a:fld>
            <a:endParaRPr lang="de-DE" dirty="0"/>
          </a:p>
        </p:txBody>
      </p:sp>
      <p:sp>
        <p:nvSpPr>
          <p:cNvPr id="10" name="Footer Placeholder 5"/>
          <p:cNvSpPr txBox="1">
            <a:spLocks/>
          </p:cNvSpPr>
          <p:nvPr/>
        </p:nvSpPr>
        <p:spPr>
          <a:xfrm>
            <a:off x="1433688" y="6442393"/>
            <a:ext cx="4522788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de-DE"/>
            </a:defPPr>
            <a:lvl1pPr marL="0" algn="l" defTabSz="457200" rtl="0" eaLnBrk="1" latinLnBrk="0" hangingPunct="1">
              <a:defRPr sz="1200" b="0" i="0" kern="1200">
                <a:solidFill>
                  <a:srgbClr val="000000"/>
                </a:solidFill>
                <a:latin typeface="TheSans UHH Regular"/>
                <a:ea typeface="+mn-ea"/>
                <a:cs typeface="TheSans UHH Regular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latin typeface="TheSans UHH Bold"/>
                <a:cs typeface="TheSans UHH Bold"/>
              </a:rPr>
              <a:t> Language Technology Group – Chris Biemann</a:t>
            </a:r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7296904" y="6442393"/>
            <a:ext cx="138989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3F0430C-3290-2846-9C5E-237D45BC81A9}" type="slidenum">
              <a:rPr lang="de-DE" sz="1400" smtClean="0"/>
              <a:pPr algn="r"/>
              <a:t>9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710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10339</TotalTime>
  <Words>3511</Words>
  <Application>Microsoft Macintosh PowerPoint</Application>
  <PresentationFormat>On-screen Show (4:3)</PresentationFormat>
  <Paragraphs>522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Arial</vt:lpstr>
      <vt:lpstr>Calibri</vt:lpstr>
      <vt:lpstr>Courier New</vt:lpstr>
      <vt:lpstr>Lucida Grande</vt:lpstr>
      <vt:lpstr>Mangal</vt:lpstr>
      <vt:lpstr>ＭＳ Ｐゴシック</vt:lpstr>
      <vt:lpstr>Tahoma</vt:lpstr>
      <vt:lpstr>TheSans UHH Bold</vt:lpstr>
      <vt:lpstr>TheSans UHH Bold Caps</vt:lpstr>
      <vt:lpstr>TheSans UHH Regular</vt:lpstr>
      <vt:lpstr>Wingdings</vt:lpstr>
      <vt:lpstr>Office-Design</vt:lpstr>
      <vt:lpstr>Document</vt:lpstr>
      <vt:lpstr>Word Sense and MEANING</vt:lpstr>
      <vt:lpstr>Motivating Example</vt:lpstr>
      <vt:lpstr>Why Language is HARD ..</vt:lpstr>
      <vt:lpstr>Types of Ambiguity</vt:lpstr>
      <vt:lpstr>Approaches to WSD</vt:lpstr>
      <vt:lpstr>WSD using selectional preferences and arguments</vt:lpstr>
      <vt:lpstr>Overlap-based Approaches</vt:lpstr>
      <vt:lpstr>Lesk (1986) Algorithm</vt:lpstr>
      <vt:lpstr>Simplified Lesk Algoritm</vt:lpstr>
      <vt:lpstr>WordNet – an Online Lexical Database http://wordnet.princeton.edu/   - current version: 3.1</vt:lpstr>
      <vt:lpstr>Synsets for “magazine#n”</vt:lpstr>
      <vt:lpstr>WordNet Hypernym Chain</vt:lpstr>
      <vt:lpstr>Gloss Overlaps ≈ Relatedness</vt:lpstr>
      <vt:lpstr>Extended Lesk  (Banerjee and Pedersen, 2002)</vt:lpstr>
      <vt:lpstr>One-Sense-Per-Discourse Hypothesis</vt:lpstr>
      <vt:lpstr>Semeval: Shared Task for Semantic Evaluations</vt:lpstr>
      <vt:lpstr>Senseval/Semeval  all-word task</vt:lpstr>
      <vt:lpstr>Senseval/Semeval  lexical sample task</vt:lpstr>
      <vt:lpstr>Local context features for  Word Sense Disambiguation</vt:lpstr>
      <vt:lpstr>Topical Features for WSD</vt:lpstr>
      <vt:lpstr>Topic Signatures</vt:lpstr>
      <vt:lpstr>Word Sense Induction as Features</vt:lpstr>
      <vt:lpstr>PowerPoint Presentation</vt:lpstr>
      <vt:lpstr>PowerPoint Presentation</vt:lpstr>
      <vt:lpstr>notorious bank Example:  different clustering parameters</vt:lpstr>
      <vt:lpstr>Combination of several cluster features</vt:lpstr>
      <vt:lpstr>Latent Semantic Analysis And other dense vectors</vt:lpstr>
      <vt:lpstr>LSA for WSD</vt:lpstr>
      <vt:lpstr>Current Topics</vt:lpstr>
      <vt:lpstr>Summary on Word Senses  and Meaning</vt:lpstr>
      <vt:lpstr>KLAUSUR / EXAM</vt:lpstr>
      <vt:lpstr>PowerPoint Presentation</vt:lpstr>
      <vt:lpstr>PowerPoint Presentation</vt:lpstr>
      <vt:lpstr>Speaking of which .. </vt:lpstr>
    </vt:vector>
  </TitlesOfParts>
  <Company>blum design und kommunikation GmbH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Eike Hilgendorff</dc:creator>
  <cp:lastModifiedBy>Microsoft Office User</cp:lastModifiedBy>
  <cp:revision>282</cp:revision>
  <cp:lastPrinted>2019-07-10T08:46:22Z</cp:lastPrinted>
  <dcterms:created xsi:type="dcterms:W3CDTF">2016-03-24T14:49:53Z</dcterms:created>
  <dcterms:modified xsi:type="dcterms:W3CDTF">2019-07-10T08:56:03Z</dcterms:modified>
</cp:coreProperties>
</file>