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63" r:id="rId4"/>
    <p:sldId id="297" r:id="rId5"/>
    <p:sldId id="299" r:id="rId6"/>
    <p:sldId id="307" r:id="rId7"/>
    <p:sldId id="308" r:id="rId8"/>
    <p:sldId id="309" r:id="rId9"/>
    <p:sldId id="282" r:id="rId10"/>
    <p:sldId id="289" r:id="rId11"/>
    <p:sldId id="310" r:id="rId12"/>
    <p:sldId id="311" r:id="rId13"/>
    <p:sldId id="312" r:id="rId14"/>
    <p:sldId id="293" r:id="rId15"/>
    <p:sldId id="313" r:id="rId16"/>
    <p:sldId id="31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34"/>
    <a:srgbClr val="006D3A"/>
    <a:srgbClr val="008446"/>
    <a:srgbClr val="004022"/>
    <a:srgbClr val="00EA7C"/>
    <a:srgbClr val="00C86A"/>
    <a:srgbClr val="00A658"/>
    <a:srgbClr val="5BB089"/>
    <a:srgbClr val="2E9A67"/>
    <a:srgbClr val="0054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54" autoAdjust="0"/>
    <p:restoredTop sz="94533" autoAdjust="0"/>
  </p:normalViewPr>
  <p:slideViewPr>
    <p:cSldViewPr showGuides="1">
      <p:cViewPr>
        <p:scale>
          <a:sx n="75" d="100"/>
          <a:sy n="75" d="100"/>
        </p:scale>
        <p:origin x="-756" y="13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cxnSp>
        <p:nvCxnSpPr>
          <p:cNvPr id="6" name="Straight Connector 5"/>
          <p:cNvCxnSpPr/>
          <p:nvPr userDrawn="1"/>
        </p:nvCxnSpPr>
        <p:spPr>
          <a:xfrm>
            <a:off x="1066800" y="1981200"/>
            <a:ext cx="786384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p:cNvSpPr>
            <a:spLocks noGrp="1"/>
          </p:cNvSpPr>
          <p:nvPr>
            <p:ph sz="quarter" idx="10"/>
          </p:nvPr>
        </p:nvSpPr>
        <p:spPr>
          <a:xfrm>
            <a:off x="1066800" y="1523999"/>
            <a:ext cx="7848600" cy="457201"/>
          </a:xfrm>
          <a:prstGeom prst="rect">
            <a:avLst/>
          </a:prstGeom>
        </p:spPr>
        <p:txBody>
          <a:bodyPr anchor="ctr" anchorCtr="0"/>
          <a:lstStyle>
            <a:lvl1pPr marL="0" indent="0">
              <a:buNone/>
              <a:defRPr sz="3000" b="1">
                <a:solidFill>
                  <a:schemeClr val="accent2">
                    <a:lumMod val="75000"/>
                  </a:schemeClr>
                </a:solidFill>
                <a:latin typeface="Arial" panose="020B0604020202020204" pitchFamily="34" charset="0"/>
                <a:cs typeface="Arial" panose="020B0604020202020204" pitchFamily="34" charset="0"/>
              </a:defRPr>
            </a:lvl1pPr>
          </a:lstStyle>
          <a:p>
            <a:pPr lvl="0"/>
            <a:endParaRPr lang="en-US" dirty="0"/>
          </a:p>
        </p:txBody>
      </p:sp>
      <p:sp>
        <p:nvSpPr>
          <p:cNvPr id="9" name="Content Placeholder 7"/>
          <p:cNvSpPr>
            <a:spLocks noGrp="1"/>
          </p:cNvSpPr>
          <p:nvPr>
            <p:ph sz="quarter" idx="11"/>
          </p:nvPr>
        </p:nvSpPr>
        <p:spPr>
          <a:xfrm>
            <a:off x="1676400" y="2286000"/>
            <a:ext cx="7254240" cy="2590800"/>
          </a:xfrm>
          <a:prstGeom prst="rect">
            <a:avLst/>
          </a:prstGeom>
        </p:spPr>
        <p:txBody>
          <a:bodyPr/>
          <a:lstStyle>
            <a:lvl1pPr marL="0" indent="0">
              <a:buNone/>
              <a:defRPr sz="1200" b="1">
                <a:solidFill>
                  <a:schemeClr val="tx1">
                    <a:lumMod val="75000"/>
                    <a:lumOff val="25000"/>
                  </a:schemeClr>
                </a:solidFill>
                <a:latin typeface="Arial" panose="020B0604020202020204" pitchFamily="34" charset="0"/>
                <a:cs typeface="Arial" panose="020B0604020202020204" pitchFamily="34" charset="0"/>
              </a:defRPr>
            </a:lvl1pPr>
          </a:lstStyle>
          <a:p>
            <a:pPr lvl="0"/>
            <a:endParaRPr lang="en-US" dirty="0"/>
          </a:p>
        </p:txBody>
      </p:sp>
      <p:pic>
        <p:nvPicPr>
          <p:cNvPr id="2" name="Picture 1"/>
          <p:cNvPicPr>
            <a:picLocks noChangeAspect="1"/>
          </p:cNvPicPr>
          <p:nvPr userDrawn="1"/>
        </p:nvPicPr>
        <p:blipFill>
          <a:blip r:embed="rId2"/>
          <a:stretch>
            <a:fillRect/>
          </a:stretch>
        </p:blipFill>
        <p:spPr>
          <a:xfrm>
            <a:off x="11420475" y="152400"/>
            <a:ext cx="771525" cy="704850"/>
          </a:xfrm>
          <a:prstGeom prst="rect">
            <a:avLst/>
          </a:prstGeom>
        </p:spPr>
      </p:pic>
    </p:spTree>
    <p:extLst>
      <p:ext uri="{BB962C8B-B14F-4D97-AF65-F5344CB8AC3E}">
        <p14:creationId xmlns:p14="http://schemas.microsoft.com/office/powerpoint/2010/main" val="3044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p:cNvCxnSpPr/>
          <p:nvPr userDrawn="1"/>
        </p:nvCxnSpPr>
        <p:spPr>
          <a:xfrm>
            <a:off x="914400" y="685800"/>
            <a:ext cx="92964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p:cNvSpPr>
            <a:spLocks noGrp="1"/>
          </p:cNvSpPr>
          <p:nvPr>
            <p:ph sz="quarter" idx="10"/>
          </p:nvPr>
        </p:nvSpPr>
        <p:spPr>
          <a:xfrm>
            <a:off x="914400" y="361406"/>
            <a:ext cx="8077200" cy="304800"/>
          </a:xfrm>
          <a:prstGeom prst="rect">
            <a:avLst/>
          </a:prstGeom>
        </p:spPr>
        <p:txBody>
          <a:bodyPr/>
          <a:lstStyle>
            <a:lvl1pPr marL="0" indent="0">
              <a:buNone/>
              <a:defRPr sz="1600" b="1">
                <a:solidFill>
                  <a:srgbClr val="006234"/>
                </a:solidFill>
                <a:latin typeface="Arial" panose="020B0604020202020204" pitchFamily="34" charset="0"/>
                <a:cs typeface="Arial" panose="020B0604020202020204" pitchFamily="34" charset="0"/>
              </a:defRPr>
            </a:lvl1pPr>
          </a:lstStyle>
          <a:p>
            <a:pPr lvl="0"/>
            <a:endParaRPr lang="en-US" dirty="0"/>
          </a:p>
        </p:txBody>
      </p:sp>
      <p:sp>
        <p:nvSpPr>
          <p:cNvPr id="7" name="Content Placeholder 6"/>
          <p:cNvSpPr>
            <a:spLocks noGrp="1"/>
          </p:cNvSpPr>
          <p:nvPr>
            <p:ph sz="quarter" idx="11"/>
          </p:nvPr>
        </p:nvSpPr>
        <p:spPr>
          <a:xfrm>
            <a:off x="1295400" y="838200"/>
            <a:ext cx="10134600" cy="5562600"/>
          </a:xfrm>
          <a:prstGeom prst="rect">
            <a:avLst/>
          </a:prstGeom>
        </p:spPr>
        <p:txBody>
          <a:bodyPr/>
          <a:lstStyle>
            <a:lvl1pPr marL="0" indent="0">
              <a:lnSpc>
                <a:spcPct val="120000"/>
              </a:lnSpc>
              <a:buNone/>
              <a:defRPr sz="1000">
                <a:latin typeface="Arial" panose="020B0604020202020204" pitchFamily="34" charset="0"/>
                <a:cs typeface="Arial" panose="020B0604020202020204" pitchFamily="34" charset="0"/>
              </a:defRPr>
            </a:lvl1pPr>
          </a:lstStyle>
          <a:p>
            <a:pPr lvl="0"/>
            <a:endParaRPr lang="en-US" dirty="0"/>
          </a:p>
        </p:txBody>
      </p:sp>
    </p:spTree>
    <p:extLst>
      <p:ext uri="{BB962C8B-B14F-4D97-AF65-F5344CB8AC3E}">
        <p14:creationId xmlns:p14="http://schemas.microsoft.com/office/powerpoint/2010/main" val="323781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1"/>
            <a:ext cx="12192000" cy="148282"/>
          </a:xfrm>
          <a:prstGeom prst="rect">
            <a:avLst/>
          </a:prstGeom>
          <a:gradFill>
            <a:gsLst>
              <a:gs pos="0">
                <a:srgbClr val="006D3A"/>
              </a:gs>
              <a:gs pos="100000">
                <a:srgbClr val="006D3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0" y="6799217"/>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4"/>
          <a:stretch>
            <a:fillRect/>
          </a:stretch>
        </p:blipFill>
        <p:spPr>
          <a:xfrm>
            <a:off x="11413944" y="148281"/>
            <a:ext cx="771525" cy="704850"/>
          </a:xfrm>
          <a:prstGeom prst="rect">
            <a:avLst/>
          </a:prstGeom>
        </p:spPr>
      </p:pic>
      <p:sp>
        <p:nvSpPr>
          <p:cNvPr id="5" name="TextBox 4"/>
          <p:cNvSpPr txBox="1"/>
          <p:nvPr userDrawn="1"/>
        </p:nvSpPr>
        <p:spPr>
          <a:xfrm>
            <a:off x="76200" y="6504801"/>
            <a:ext cx="685800" cy="276999"/>
          </a:xfrm>
          <a:prstGeom prst="rect">
            <a:avLst/>
          </a:prstGeom>
          <a:noFill/>
        </p:spPr>
        <p:txBody>
          <a:bodyPr wrap="square" lIns="0" tIns="0" rIns="0" bIns="0" rtlCol="0">
            <a:spAutoFit/>
          </a:bodyPr>
          <a:lstStyle/>
          <a:p>
            <a:pPr algn="l"/>
            <a:r>
              <a:rPr lang="en-US" dirty="0" smtClean="0">
                <a:solidFill>
                  <a:schemeClr val="tx1">
                    <a:lumMod val="50000"/>
                    <a:lumOff val="50000"/>
                  </a:schemeClr>
                </a:solidFill>
                <a:latin typeface="Arial" panose="020B0604020202020204" pitchFamily="34" charset="0"/>
                <a:cs typeface="Arial" panose="020B0604020202020204" pitchFamily="34" charset="0"/>
              </a:rPr>
              <a:t>HADT</a:t>
            </a:r>
          </a:p>
        </p:txBody>
      </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60" r:id="rId1"/>
    <p:sldLayoutId id="2147483661"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066800" y="1523999"/>
            <a:ext cx="8610600" cy="457201"/>
          </a:xfrm>
        </p:spPr>
        <p:txBody>
          <a:bodyPr/>
          <a:lstStyle/>
          <a:p>
            <a:r>
              <a:rPr lang="en-US" sz="2500" dirty="0" smtClean="0"/>
              <a:t>TOPIC 10: Netting, Close-out, and Related Aspects</a:t>
            </a:r>
          </a:p>
        </p:txBody>
      </p:sp>
      <p:sp>
        <p:nvSpPr>
          <p:cNvPr id="3" name="Content Placeholder 2"/>
          <p:cNvSpPr>
            <a:spLocks noGrp="1"/>
          </p:cNvSpPr>
          <p:nvPr>
            <p:ph sz="quarter" idx="11"/>
          </p:nvPr>
        </p:nvSpPr>
        <p:spPr>
          <a:xfrm>
            <a:off x="8564880" y="2590800"/>
            <a:ext cx="7254240" cy="2590800"/>
          </a:xfrm>
        </p:spPr>
        <p:txBody>
          <a:bodyPr/>
          <a:lstStyle/>
          <a:p>
            <a:pPr marL="228600" indent="-228600">
              <a:buFont typeface="+mj-lt"/>
              <a:buAutoNum type="arabicPeriod"/>
            </a:pPr>
            <a:endParaRPr lang="en-US" dirty="0" smtClean="0"/>
          </a:p>
          <a:p>
            <a:pPr marL="228600" indent="-228600">
              <a:buFont typeface="+mj-lt"/>
              <a:buAutoNum type="arabicPeriod"/>
            </a:pPr>
            <a:endParaRPr lang="en-US" dirty="0" smtClean="0"/>
          </a:p>
          <a:p>
            <a:endParaRPr lang="en-US" dirty="0"/>
          </a:p>
        </p:txBody>
      </p:sp>
      <p:sp>
        <p:nvSpPr>
          <p:cNvPr id="5" name="Oval 4"/>
          <p:cNvSpPr/>
          <p:nvPr/>
        </p:nvSpPr>
        <p:spPr>
          <a:xfrm>
            <a:off x="1447800" y="2590800"/>
            <a:ext cx="381000" cy="381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panose="020B0604020202020204" pitchFamily="34" charset="0"/>
                <a:cs typeface="Arial" panose="020B0604020202020204" pitchFamily="34" charset="0"/>
              </a:rPr>
              <a:t>1</a:t>
            </a:r>
            <a:endParaRPr lang="en-US" sz="1400" b="1" dirty="0">
              <a:latin typeface="Arial" panose="020B0604020202020204" pitchFamily="34" charset="0"/>
              <a:cs typeface="Arial" panose="020B0604020202020204" pitchFamily="34" charset="0"/>
            </a:endParaRPr>
          </a:p>
        </p:txBody>
      </p:sp>
      <p:sp>
        <p:nvSpPr>
          <p:cNvPr id="10" name="Rectangle 9"/>
          <p:cNvSpPr/>
          <p:nvPr/>
        </p:nvSpPr>
        <p:spPr>
          <a:xfrm>
            <a:off x="2057400" y="2590800"/>
            <a:ext cx="4419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75000"/>
                    <a:lumOff val="25000"/>
                  </a:schemeClr>
                </a:solidFill>
                <a:latin typeface="Arial" panose="020B0604020202020204" pitchFamily="34" charset="0"/>
                <a:cs typeface="Arial" panose="020B0604020202020204" pitchFamily="34" charset="0"/>
              </a:rPr>
              <a:t>Introduction</a:t>
            </a:r>
            <a:endParaRPr 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Oval 12"/>
          <p:cNvSpPr/>
          <p:nvPr/>
        </p:nvSpPr>
        <p:spPr>
          <a:xfrm>
            <a:off x="1447800" y="3149600"/>
            <a:ext cx="381000" cy="381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panose="020B0604020202020204" pitchFamily="34" charset="0"/>
                <a:cs typeface="Arial" panose="020B0604020202020204" pitchFamily="34" charset="0"/>
              </a:rPr>
              <a:t>2</a:t>
            </a:r>
            <a:endParaRPr lang="en-US" sz="1400" b="1" dirty="0">
              <a:latin typeface="Arial" panose="020B0604020202020204" pitchFamily="34" charset="0"/>
              <a:cs typeface="Arial" panose="020B0604020202020204" pitchFamily="34" charset="0"/>
            </a:endParaRPr>
          </a:p>
        </p:txBody>
      </p:sp>
      <p:sp>
        <p:nvSpPr>
          <p:cNvPr id="14" name="Rectangle 13"/>
          <p:cNvSpPr/>
          <p:nvPr/>
        </p:nvSpPr>
        <p:spPr>
          <a:xfrm>
            <a:off x="2057400" y="3149600"/>
            <a:ext cx="4419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75000"/>
                    <a:lumOff val="25000"/>
                  </a:schemeClr>
                </a:solidFill>
                <a:latin typeface="Arial" panose="020B0604020202020204" pitchFamily="34" charset="0"/>
                <a:cs typeface="Arial" panose="020B0604020202020204" pitchFamily="34" charset="0"/>
              </a:rPr>
              <a:t>Default, Netting and Close-out</a:t>
            </a:r>
            <a:endParaRPr 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Oval 15"/>
          <p:cNvSpPr/>
          <p:nvPr/>
        </p:nvSpPr>
        <p:spPr>
          <a:xfrm>
            <a:off x="1447800" y="3708400"/>
            <a:ext cx="381000" cy="381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panose="020B0604020202020204" pitchFamily="34" charset="0"/>
                <a:cs typeface="Arial" panose="020B0604020202020204" pitchFamily="34" charset="0"/>
              </a:rPr>
              <a:t>3</a:t>
            </a:r>
            <a:endParaRPr lang="en-US" sz="1400" b="1" dirty="0">
              <a:latin typeface="Arial" panose="020B0604020202020204" pitchFamily="34" charset="0"/>
              <a:cs typeface="Arial" panose="020B0604020202020204" pitchFamily="34" charset="0"/>
            </a:endParaRPr>
          </a:p>
        </p:txBody>
      </p:sp>
      <p:sp>
        <p:nvSpPr>
          <p:cNvPr id="17" name="Rectangle 16"/>
          <p:cNvSpPr/>
          <p:nvPr/>
        </p:nvSpPr>
        <p:spPr>
          <a:xfrm>
            <a:off x="2057400" y="3708400"/>
            <a:ext cx="533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75000"/>
                    <a:lumOff val="25000"/>
                  </a:schemeClr>
                </a:solidFill>
                <a:latin typeface="Arial" panose="020B0604020202020204" pitchFamily="34" charset="0"/>
                <a:cs typeface="Arial" panose="020B0604020202020204" pitchFamily="34" charset="0"/>
              </a:rPr>
              <a:t>Multilateral Netting and Trade Compression</a:t>
            </a:r>
            <a:endParaRPr 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Oval 10"/>
          <p:cNvSpPr/>
          <p:nvPr/>
        </p:nvSpPr>
        <p:spPr>
          <a:xfrm>
            <a:off x="1447800" y="4267200"/>
            <a:ext cx="381000" cy="381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Arial" panose="020B0604020202020204" pitchFamily="34" charset="0"/>
                <a:cs typeface="Arial" panose="020B0604020202020204" pitchFamily="34" charset="0"/>
              </a:rPr>
              <a:t>4</a:t>
            </a:r>
            <a:endParaRPr lang="en-US" sz="1400" b="1" dirty="0">
              <a:latin typeface="Arial" panose="020B0604020202020204" pitchFamily="34" charset="0"/>
              <a:cs typeface="Arial" panose="020B0604020202020204" pitchFamily="34" charset="0"/>
            </a:endParaRPr>
          </a:p>
        </p:txBody>
      </p:sp>
      <p:sp>
        <p:nvSpPr>
          <p:cNvPr id="12" name="Rectangle 11"/>
          <p:cNvSpPr/>
          <p:nvPr/>
        </p:nvSpPr>
        <p:spPr>
          <a:xfrm>
            <a:off x="2057400" y="4267200"/>
            <a:ext cx="533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lumMod val="75000"/>
                    <a:lumOff val="25000"/>
                  </a:schemeClr>
                </a:solidFill>
                <a:latin typeface="Arial" panose="020B0604020202020204" pitchFamily="34" charset="0"/>
                <a:cs typeface="Arial" panose="020B0604020202020204" pitchFamily="34" charset="0"/>
              </a:rPr>
              <a:t>Termination Feature and Reset</a:t>
            </a:r>
            <a:endParaRPr lang="en-US" sz="14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136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a:t>3. Multilateral netting and trade compression </a:t>
            </a:r>
            <a:endParaRPr lang="en-US" sz="1800" dirty="0"/>
          </a:p>
        </p:txBody>
      </p:sp>
      <p:sp>
        <p:nvSpPr>
          <p:cNvPr id="3" name="Content Placeholder 2"/>
          <p:cNvSpPr>
            <a:spLocks noGrp="1"/>
          </p:cNvSpPr>
          <p:nvPr>
            <p:ph sz="quarter" idx="11"/>
          </p:nvPr>
        </p:nvSpPr>
        <p:spPr>
          <a:xfrm>
            <a:off x="1295400" y="838200"/>
            <a:ext cx="9982200" cy="6019800"/>
          </a:xfrm>
        </p:spPr>
        <p:txBody>
          <a:bodyPr/>
          <a:lstStyle/>
          <a:p>
            <a:r>
              <a:rPr lang="en-US" sz="1400" b="1" smtClean="0">
                <a:solidFill>
                  <a:schemeClr val="tx1">
                    <a:lumMod val="75000"/>
                    <a:lumOff val="25000"/>
                  </a:schemeClr>
                </a:solidFill>
              </a:rPr>
              <a:t>Multilateral netting</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Trade compression: netting btw more than 2 counterparty </a:t>
            </a:r>
            <a:r>
              <a:rPr lang="en-US" sz="1200" smtClean="0">
                <a:solidFill>
                  <a:schemeClr val="tx1">
                    <a:lumMod val="75000"/>
                    <a:lumOff val="25000"/>
                  </a:schemeClr>
                </a:solidFill>
                <a:sym typeface="Wingdings" panose="05000000000000000000" pitchFamily="2" charset="2"/>
              </a:rPr>
              <a:t> </a:t>
            </a:r>
            <a:r>
              <a:rPr lang="en-US" sz="1200">
                <a:solidFill>
                  <a:schemeClr val="tx1">
                    <a:lumMod val="75000"/>
                    <a:lumOff val="25000"/>
                  </a:schemeClr>
                </a:solidFill>
              </a:rPr>
              <a:t>minimize notional of market position. </a:t>
            </a:r>
            <a:endParaRPr lang="en-US" sz="1200" dirty="0" smtClean="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Trade compression can reduce:</a:t>
            </a:r>
            <a:endParaRPr lang="en-US" sz="1200" dirty="0" smtClean="0">
              <a:solidFill>
                <a:schemeClr val="tx1">
                  <a:lumMod val="75000"/>
                  <a:lumOff val="25000"/>
                </a:schemeClr>
              </a:solidFill>
            </a:endParaRPr>
          </a:p>
          <a:p>
            <a:pPr marL="1033463" lvl="1" indent="-347663"/>
            <a:r>
              <a:rPr lang="en-US" sz="1200" smtClean="0">
                <a:solidFill>
                  <a:schemeClr val="tx1">
                    <a:lumMod val="75000"/>
                    <a:lumOff val="25000"/>
                  </a:schemeClr>
                </a:solidFill>
              </a:rPr>
              <a:t>CCR (via reducing overall exposure)</a:t>
            </a:r>
          </a:p>
          <a:p>
            <a:pPr marL="1033463" lvl="1" indent="-347663"/>
            <a:r>
              <a:rPr lang="en-US" sz="1200" smtClean="0">
                <a:solidFill>
                  <a:schemeClr val="tx1">
                    <a:lumMod val="75000"/>
                    <a:lumOff val="25000"/>
                  </a:schemeClr>
                </a:solidFill>
              </a:rPr>
              <a:t>Operational cost (via reducing number of transactions)</a:t>
            </a:r>
          </a:p>
          <a:p>
            <a:pPr marL="1033463" lvl="1" indent="-347663"/>
            <a:r>
              <a:rPr lang="en-US" sz="1200" smtClean="0">
                <a:solidFill>
                  <a:schemeClr val="tx1">
                    <a:lumMod val="75000"/>
                    <a:lumOff val="25000"/>
                  </a:schemeClr>
                </a:solidFill>
              </a:rPr>
              <a:t>Regulatory capital via reducing gross notional amount (in standardized approach) or increasing margin period of risk</a:t>
            </a:r>
          </a:p>
          <a:p>
            <a:pPr marL="1033463" lvl="1" indent="-347663"/>
            <a:r>
              <a:rPr lang="en-US" sz="1200" smtClean="0">
                <a:solidFill>
                  <a:schemeClr val="tx1">
                    <a:lumMod val="75000"/>
                    <a:lumOff val="25000"/>
                  </a:schemeClr>
                </a:solidFill>
              </a:rPr>
              <a:t>Leverage ratio in Basel III (based on gross notional)</a:t>
            </a:r>
          </a:p>
          <a:p>
            <a:pPr marL="1033463" lvl="1" indent="-347663"/>
            <a:r>
              <a:rPr lang="en-US" sz="1200" smtClean="0">
                <a:solidFill>
                  <a:schemeClr val="tx1">
                    <a:lumMod val="75000"/>
                    <a:lumOff val="25000"/>
                  </a:schemeClr>
                </a:solidFill>
              </a:rPr>
              <a:t>Legal uncertainty around offseting transactions</a:t>
            </a:r>
          </a:p>
          <a:p>
            <a:pPr marL="1033463" lvl="1" indent="-347663"/>
            <a:endParaRPr lang="en-US" sz="1200" dirty="0">
              <a:solidFill>
                <a:schemeClr val="tx1">
                  <a:lumMod val="75000"/>
                  <a:lumOff val="25000"/>
                </a:schemeClr>
              </a:solidFill>
            </a:endParaRPr>
          </a:p>
          <a:p>
            <a:r>
              <a:rPr lang="en-US" sz="1400" b="1" smtClean="0">
                <a:solidFill>
                  <a:schemeClr val="tx1">
                    <a:lumMod val="75000"/>
                    <a:lumOff val="25000"/>
                  </a:schemeClr>
                </a:solidFill>
              </a:rPr>
              <a:t>Billateral compression service</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Compression in exchange or through CCP: netting through a central entity ~ Compression in OTC market</a:t>
            </a:r>
          </a:p>
          <a:p>
            <a:pPr indent="347663">
              <a:buFont typeface="Wingdings" panose="05000000000000000000" pitchFamily="2" charset="2"/>
              <a:buChar char="§"/>
            </a:pPr>
            <a:r>
              <a:rPr lang="en-US" sz="1200" smtClean="0">
                <a:solidFill>
                  <a:schemeClr val="tx1">
                    <a:lumMod val="75000"/>
                    <a:lumOff val="25000"/>
                  </a:schemeClr>
                </a:solidFill>
              </a:rPr>
              <a:t>Example: TriOptima’s Trireduce service for major OTC derivatives such as IRS, CDS (on single names, indexes, tranches) and energy swap</a:t>
            </a:r>
            <a:endParaRPr lang="en-US" sz="1200" dirty="0" smtClean="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Benefits: reduce redandencies </a:t>
            </a:r>
            <a:r>
              <a:rPr lang="en-US" sz="1200" smtClean="0">
                <a:solidFill>
                  <a:schemeClr val="tx1">
                    <a:lumMod val="75000"/>
                    <a:lumOff val="25000"/>
                  </a:schemeClr>
                </a:solidFill>
                <a:sym typeface="Wingdings" panose="05000000000000000000" pitchFamily="2" charset="2"/>
              </a:rPr>
              <a:t> Reduce numbers and gross amount of transactions  Reduce operational cost , CCR and marginal</a:t>
            </a:r>
          </a:p>
          <a:p>
            <a:pPr indent="347663">
              <a:buFont typeface="Wingdings" panose="05000000000000000000" pitchFamily="2" charset="2"/>
              <a:buChar char="§"/>
            </a:pPr>
            <a:r>
              <a:rPr lang="en-US" sz="1200" smtClean="0">
                <a:solidFill>
                  <a:schemeClr val="tx1">
                    <a:lumMod val="75000"/>
                    <a:lumOff val="25000"/>
                  </a:schemeClr>
                </a:solidFill>
                <a:sym typeface="Wingdings" panose="05000000000000000000" pitchFamily="2" charset="2"/>
              </a:rPr>
              <a:t>Process: </a:t>
            </a:r>
            <a:endParaRPr lang="en-US" sz="1200" dirty="0">
              <a:solidFill>
                <a:schemeClr val="tx1">
                  <a:lumMod val="75000"/>
                  <a:lumOff val="25000"/>
                </a:schemeClr>
              </a:solidFill>
            </a:endParaRPr>
          </a:p>
          <a:p>
            <a:pPr marL="1033463" lvl="1" indent="-347663"/>
            <a:r>
              <a:rPr lang="en-US" sz="1200" smtClean="0">
                <a:solidFill>
                  <a:schemeClr val="tx1">
                    <a:lumMod val="75000"/>
                    <a:lumOff val="25000"/>
                  </a:schemeClr>
                </a:solidFill>
              </a:rPr>
              <a:t>Legally</a:t>
            </a:r>
          </a:p>
          <a:p>
            <a:pPr marL="1033463" lvl="1" indent="-347663"/>
            <a:r>
              <a:rPr lang="en-US" sz="1200" smtClean="0">
                <a:solidFill>
                  <a:schemeClr val="tx1">
                    <a:lumMod val="75000"/>
                    <a:lumOff val="25000"/>
                  </a:schemeClr>
                </a:solidFill>
              </a:rPr>
              <a:t>Comlemantary to central clearing: reduce total notional and number of contracts, complexity in close-out position in the event 1 of clearing member default</a:t>
            </a:r>
          </a:p>
          <a:p>
            <a:pPr indent="347663">
              <a:buFont typeface="Wingdings" panose="05000000000000000000" pitchFamily="2" charset="2"/>
              <a:buChar char="§"/>
            </a:pPr>
            <a:r>
              <a:rPr lang="en-US" sz="1200" smtClean="0">
                <a:solidFill>
                  <a:schemeClr val="tx1">
                    <a:lumMod val="75000"/>
                    <a:lumOff val="25000"/>
                  </a:schemeClr>
                </a:solidFill>
                <a:sym typeface="Wingdings" panose="05000000000000000000" pitchFamily="2" charset="2"/>
              </a:rPr>
              <a:t>Future: Optimize the cost of transaction, across both billateral and central cleared products. Using xVAs instead of gross notional</a:t>
            </a:r>
            <a:endParaRPr lang="en-US" sz="1200">
              <a:solidFill>
                <a:schemeClr val="tx1">
                  <a:lumMod val="75000"/>
                  <a:lumOff val="25000"/>
                </a:schemeClr>
              </a:solidFill>
            </a:endParaRPr>
          </a:p>
          <a:p>
            <a:pPr marL="1033463" lvl="1" indent="-347663"/>
            <a:endParaRPr lang="en-US" sz="1200" dirty="0">
              <a:solidFill>
                <a:schemeClr val="tx1">
                  <a:lumMod val="75000"/>
                  <a:lumOff val="25000"/>
                </a:schemeClr>
              </a:solidFill>
            </a:endParaRP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70978" y="33528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16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a:t>3. Multilateral netting and </a:t>
            </a:r>
            <a:r>
              <a:rPr lang="en-US" sz="1800"/>
              <a:t>trade </a:t>
            </a:r>
            <a:r>
              <a:rPr lang="en-US" sz="1800" smtClean="0"/>
              <a:t>compression (cont’) </a:t>
            </a:r>
            <a:endParaRPr lang="en-US" sz="1800" dirty="0"/>
          </a:p>
        </p:txBody>
      </p:sp>
      <p:sp>
        <p:nvSpPr>
          <p:cNvPr id="3" name="Content Placeholder 2"/>
          <p:cNvSpPr>
            <a:spLocks noGrp="1"/>
          </p:cNvSpPr>
          <p:nvPr>
            <p:ph sz="quarter" idx="11"/>
          </p:nvPr>
        </p:nvSpPr>
        <p:spPr>
          <a:xfrm>
            <a:off x="1295400" y="838200"/>
            <a:ext cx="9982200" cy="6019800"/>
          </a:xfrm>
        </p:spPr>
        <p:txBody>
          <a:bodyPr/>
          <a:lstStyle/>
          <a:p>
            <a:r>
              <a:rPr lang="en-US" sz="1400" b="1" smtClean="0">
                <a:solidFill>
                  <a:schemeClr val="tx1">
                    <a:lumMod val="75000"/>
                    <a:lumOff val="25000"/>
                  </a:schemeClr>
                </a:solidFill>
              </a:rPr>
              <a:t>The need of standardization</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Rationale: OTC derivatives that don’t fit the standard product templates cannot be compressed</a:t>
            </a:r>
            <a:endParaRPr lang="en-US" sz="1200" dirty="0" smtClean="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Example: Standardization of CDS in term of coupon (fixed premium and upfront payment) and payment date (termination date of 20</a:t>
            </a:r>
            <a:r>
              <a:rPr lang="en-US" sz="1200" baseline="30000" smtClean="0">
                <a:solidFill>
                  <a:schemeClr val="tx1">
                    <a:lumMod val="75000"/>
                    <a:lumOff val="25000"/>
                  </a:schemeClr>
                </a:solidFill>
              </a:rPr>
              <a:t>th</a:t>
            </a:r>
            <a:r>
              <a:rPr lang="en-US" sz="1200" smtClean="0">
                <a:solidFill>
                  <a:schemeClr val="tx1">
                    <a:lumMod val="75000"/>
                    <a:lumOff val="25000"/>
                  </a:schemeClr>
                </a:solidFill>
              </a:rPr>
              <a:t> Mar, 20</a:t>
            </a:r>
            <a:r>
              <a:rPr lang="en-US" sz="1200" baseline="30000" smtClean="0">
                <a:solidFill>
                  <a:schemeClr val="tx1">
                    <a:lumMod val="75000"/>
                    <a:lumOff val="25000"/>
                  </a:schemeClr>
                </a:solidFill>
              </a:rPr>
              <a:t>th</a:t>
            </a:r>
            <a:r>
              <a:rPr lang="en-US" sz="1200" smtClean="0">
                <a:solidFill>
                  <a:schemeClr val="tx1">
                    <a:lumMod val="75000"/>
                    <a:lumOff val="25000"/>
                  </a:schemeClr>
                </a:solidFill>
              </a:rPr>
              <a:t> Jun, 20</a:t>
            </a:r>
            <a:r>
              <a:rPr lang="en-US" sz="1200" baseline="30000" smtClean="0">
                <a:solidFill>
                  <a:schemeClr val="tx1">
                    <a:lumMod val="75000"/>
                    <a:lumOff val="25000"/>
                  </a:schemeClr>
                </a:solidFill>
              </a:rPr>
              <a:t>th</a:t>
            </a:r>
            <a:r>
              <a:rPr lang="en-US" sz="1200" smtClean="0">
                <a:solidFill>
                  <a:schemeClr val="tx1">
                    <a:lumMod val="75000"/>
                    <a:lumOff val="25000"/>
                  </a:schemeClr>
                </a:solidFill>
              </a:rPr>
              <a:t> Sep, and 20</a:t>
            </a:r>
            <a:r>
              <a:rPr lang="en-US" sz="1200" baseline="30000" smtClean="0">
                <a:solidFill>
                  <a:schemeClr val="tx1">
                    <a:lumMod val="75000"/>
                    <a:lumOff val="25000"/>
                  </a:schemeClr>
                </a:solidFill>
              </a:rPr>
              <a:t>th</a:t>
            </a:r>
            <a:r>
              <a:rPr lang="en-US" sz="1200" smtClean="0">
                <a:solidFill>
                  <a:schemeClr val="tx1">
                    <a:lumMod val="75000"/>
                    <a:lumOff val="25000"/>
                  </a:schemeClr>
                </a:solidFill>
              </a:rPr>
              <a:t> Dec) </a:t>
            </a:r>
            <a:r>
              <a:rPr lang="en-US" sz="1200" smtClean="0">
                <a:solidFill>
                  <a:schemeClr val="tx1">
                    <a:lumMod val="75000"/>
                    <a:lumOff val="25000"/>
                  </a:schemeClr>
                </a:solidFill>
                <a:sym typeface="Wingdings" panose="05000000000000000000" pitchFamily="2" charset="2"/>
              </a:rPr>
              <a:t> Leave only reference (single name or index) and maturity</a:t>
            </a:r>
            <a:endParaRPr lang="en-US" sz="1200" smtClean="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Standardization is not always posible.</a:t>
            </a:r>
            <a:endParaRPr lang="en-US" sz="1200" dirty="0" smtClean="0">
              <a:solidFill>
                <a:schemeClr val="tx1">
                  <a:lumMod val="75000"/>
                  <a:lumOff val="25000"/>
                </a:schemeClr>
              </a:solidFill>
            </a:endParaRPr>
          </a:p>
          <a:p>
            <a:pPr marL="1033463" lvl="1" indent="-347663"/>
            <a:r>
              <a:rPr lang="en-US" sz="1200" smtClean="0">
                <a:solidFill>
                  <a:schemeClr val="tx1">
                    <a:lumMod val="75000"/>
                    <a:lumOff val="25000"/>
                  </a:schemeClr>
                </a:solidFill>
              </a:rPr>
              <a:t>For example, IRS is difficult for compression </a:t>
            </a:r>
            <a:r>
              <a:rPr lang="en-US" sz="1200" smtClean="0">
                <a:solidFill>
                  <a:schemeClr val="tx1">
                    <a:lumMod val="75000"/>
                    <a:lumOff val="25000"/>
                  </a:schemeClr>
                </a:solidFill>
                <a:sym typeface="Wingdings" panose="05000000000000000000" pitchFamily="2" charset="2"/>
              </a:rPr>
              <a:t> coupond blending</a:t>
            </a:r>
            <a:endParaRPr lang="en-US" sz="1200" smtClean="0">
              <a:solidFill>
                <a:schemeClr val="tx1">
                  <a:lumMod val="75000"/>
                  <a:lumOff val="25000"/>
                </a:schemeClr>
              </a:solidFill>
            </a:endParaRPr>
          </a:p>
          <a:p>
            <a:pPr marL="1033463" lvl="1" indent="-347663"/>
            <a:endParaRPr lang="en-US" sz="1200" dirty="0">
              <a:solidFill>
                <a:schemeClr val="tx1">
                  <a:lumMod val="75000"/>
                  <a:lumOff val="25000"/>
                </a:schemeClr>
              </a:solidFill>
            </a:endParaRPr>
          </a:p>
          <a:p>
            <a:r>
              <a:rPr lang="en-US" sz="1400" b="1" smtClean="0">
                <a:solidFill>
                  <a:schemeClr val="tx1">
                    <a:lumMod val="75000"/>
                    <a:lumOff val="25000"/>
                  </a:schemeClr>
                </a:solidFill>
              </a:rPr>
              <a:t>Example</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Total notional: Double (2 side)</a:t>
            </a:r>
          </a:p>
          <a:p>
            <a:pPr indent="347663">
              <a:buFont typeface="Wingdings" panose="05000000000000000000" pitchFamily="2" charset="2"/>
              <a:buChar char="§"/>
            </a:pPr>
            <a:r>
              <a:rPr lang="en-US" sz="1200" smtClean="0">
                <a:solidFill>
                  <a:schemeClr val="tx1">
                    <a:lumMod val="75000"/>
                    <a:lumOff val="25000"/>
                  </a:schemeClr>
                </a:solidFill>
              </a:rPr>
              <a:t>Target: reduce total notional but don’t change net position</a:t>
            </a:r>
          </a:p>
          <a:p>
            <a:pPr indent="347663">
              <a:buFont typeface="Wingdings" panose="05000000000000000000" pitchFamily="2" charset="2"/>
              <a:buChar char="§"/>
            </a:pPr>
            <a:r>
              <a:rPr lang="en-US" sz="1200" smtClean="0">
                <a:solidFill>
                  <a:schemeClr val="tx1">
                    <a:lumMod val="75000"/>
                    <a:lumOff val="25000"/>
                  </a:schemeClr>
                </a:solidFill>
              </a:rPr>
              <a:t>Subjective: Object to minimize (Total notional vs Large exposure), Constrain (E.g. size of position)</a:t>
            </a:r>
          </a:p>
          <a:p>
            <a:pPr indent="347663">
              <a:buFont typeface="Wingdings" panose="05000000000000000000" pitchFamily="2" charset="2"/>
              <a:buChar char="§"/>
            </a:pPr>
            <a:r>
              <a:rPr lang="en-US" sz="1200" smtClean="0">
                <a:solidFill>
                  <a:schemeClr val="tx1">
                    <a:lumMod val="75000"/>
                    <a:lumOff val="25000"/>
                  </a:schemeClr>
                </a:solidFill>
              </a:rPr>
              <a:t>To minimize total notional:  Netting with rings in the market</a:t>
            </a:r>
            <a:endParaRPr lang="en-US" sz="1200" dirty="0">
              <a:solidFill>
                <a:schemeClr val="tx1">
                  <a:lumMod val="75000"/>
                  <a:lumOff val="25000"/>
                </a:schemeClr>
              </a:solidFill>
            </a:endParaRPr>
          </a:p>
          <a:p>
            <a:pPr marL="1033463" lvl="1" indent="-347663"/>
            <a:r>
              <a:rPr lang="en-US" sz="1200" smtClean="0">
                <a:solidFill>
                  <a:schemeClr val="tx1">
                    <a:lumMod val="75000"/>
                    <a:lumOff val="25000"/>
                  </a:schemeClr>
                </a:solidFill>
              </a:rPr>
              <a:t>Eg. Counterparty 2,3,4 have notionals of 60,70, 85 </a:t>
            </a:r>
            <a:r>
              <a:rPr lang="en-US" sz="1200" smtClean="0">
                <a:solidFill>
                  <a:schemeClr val="tx1">
                    <a:lumMod val="75000"/>
                    <a:lumOff val="25000"/>
                  </a:schemeClr>
                </a:solidFill>
                <a:sym typeface="Wingdings" panose="05000000000000000000" pitchFamily="2" charset="2"/>
              </a:rPr>
              <a:t> How much total notional can decrease?</a:t>
            </a:r>
            <a:endParaRPr lang="en-US" sz="1200" smtClean="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sym typeface="Wingdings" panose="05000000000000000000" pitchFamily="2" charset="2"/>
              </a:rPr>
              <a:t>Contrains (e.g Counterparty 1 and 3 don’t want to exposure CCR to each other) will weaken the impact of compression</a:t>
            </a:r>
          </a:p>
          <a:p>
            <a:pPr indent="347663">
              <a:buFont typeface="Wingdings" panose="05000000000000000000" pitchFamily="2" charset="2"/>
              <a:buChar char="§"/>
            </a:pPr>
            <a:endParaRPr lang="en-US" sz="1200">
              <a:solidFill>
                <a:schemeClr val="tx1">
                  <a:lumMod val="75000"/>
                  <a:lumOff val="25000"/>
                </a:schemeClr>
              </a:solidFill>
            </a:endParaRPr>
          </a:p>
          <a:p>
            <a:pPr marL="1033463" lvl="1" indent="-347663"/>
            <a:endParaRPr lang="en-US" sz="1200" dirty="0">
              <a:solidFill>
                <a:schemeClr val="tx1">
                  <a:lumMod val="75000"/>
                  <a:lumOff val="25000"/>
                </a:schemeClr>
              </a:solidFill>
            </a:endParaRP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70978" y="29718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7142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a:t>3. Multilateral netting and </a:t>
            </a:r>
            <a:r>
              <a:rPr lang="en-US" sz="1800"/>
              <a:t>trade </a:t>
            </a:r>
            <a:r>
              <a:rPr lang="en-US" sz="1800" smtClean="0"/>
              <a:t>compression (cont’) </a:t>
            </a:r>
            <a:endParaRPr lang="en-US"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0"/>
            <a:ext cx="4057650" cy="444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228600"/>
            <a:ext cx="5934075"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925" y="3352800"/>
            <a:ext cx="5857875"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09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a:t>3. Multilateral netting and </a:t>
            </a:r>
            <a:r>
              <a:rPr lang="en-US" sz="1800"/>
              <a:t>trade </a:t>
            </a:r>
            <a:r>
              <a:rPr lang="en-US" sz="1800" smtClean="0"/>
              <a:t>compression (cont’) </a:t>
            </a: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365" y="1143000"/>
            <a:ext cx="1132163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14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smtClean="0"/>
              <a:t>4. Termination Features and Resets</a:t>
            </a:r>
            <a:endParaRPr lang="en-US" sz="1800" dirty="0"/>
          </a:p>
        </p:txBody>
      </p:sp>
      <p:sp>
        <p:nvSpPr>
          <p:cNvPr id="3" name="Content Placeholder 2"/>
          <p:cNvSpPr>
            <a:spLocks noGrp="1"/>
          </p:cNvSpPr>
          <p:nvPr>
            <p:ph sz="quarter" idx="11"/>
          </p:nvPr>
        </p:nvSpPr>
        <p:spPr>
          <a:xfrm>
            <a:off x="1295400" y="838200"/>
            <a:ext cx="10896600" cy="6019800"/>
          </a:xfrm>
        </p:spPr>
        <p:txBody>
          <a:bodyPr/>
          <a:lstStyle/>
          <a:p>
            <a:r>
              <a:rPr lang="en-US" sz="1400" b="1" smtClean="0">
                <a:solidFill>
                  <a:schemeClr val="tx1">
                    <a:lumMod val="75000"/>
                    <a:lumOff val="25000"/>
                  </a:schemeClr>
                </a:solidFill>
              </a:rPr>
              <a:t>Walkaway features</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Walkaway / Tear-up feature: A survival party can cancel the transaction with the default party</a:t>
            </a:r>
            <a:endParaRPr lang="en-US" sz="1200" dirty="0" smtClean="0">
              <a:solidFill>
                <a:schemeClr val="tx1">
                  <a:lumMod val="75000"/>
                  <a:lumOff val="25000"/>
                </a:schemeClr>
              </a:solidFill>
            </a:endParaRPr>
          </a:p>
          <a:p>
            <a:pPr marL="1033463" lvl="1" indent="-347663"/>
            <a:r>
              <a:rPr lang="en-US" sz="1200" smtClean="0">
                <a:solidFill>
                  <a:schemeClr val="tx1">
                    <a:lumMod val="75000"/>
                    <a:lumOff val="25000"/>
                  </a:schemeClr>
                </a:solidFill>
              </a:rPr>
              <a:t>Survival party benefits from ceasing payment and not be obliged to settle amount owed to the default party</a:t>
            </a:r>
          </a:p>
          <a:p>
            <a:pPr marL="1033463" lvl="1" indent="-347663"/>
            <a:r>
              <a:rPr lang="en-US" sz="1200">
                <a:solidFill>
                  <a:schemeClr val="tx1">
                    <a:lumMod val="75000"/>
                    <a:lumOff val="25000"/>
                  </a:schemeClr>
                </a:solidFill>
              </a:rPr>
              <a:t>No </a:t>
            </a:r>
            <a:r>
              <a:rPr lang="en-US" sz="1200">
                <a:solidFill>
                  <a:schemeClr val="tx1">
                    <a:lumMod val="75000"/>
                    <a:lumOff val="25000"/>
                  </a:schemeClr>
                </a:solidFill>
              </a:rPr>
              <a:t>longer </a:t>
            </a:r>
            <a:r>
              <a:rPr lang="en-US" sz="1200" smtClean="0">
                <a:solidFill>
                  <a:schemeClr val="tx1">
                    <a:lumMod val="75000"/>
                    <a:lumOff val="25000"/>
                  </a:schemeClr>
                </a:solidFill>
              </a:rPr>
              <a:t>common: before ISDA Master Agreement 1992</a:t>
            </a:r>
            <a:endParaRPr lang="en-US" sz="120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Case study: Drexel Burnham Lambert (DBL) bankruptcy in 1990</a:t>
            </a:r>
            <a:endParaRPr lang="en-US" sz="1200" dirty="0">
              <a:solidFill>
                <a:schemeClr val="tx1">
                  <a:lumMod val="75000"/>
                  <a:lumOff val="25000"/>
                </a:schemeClr>
              </a:solidFill>
            </a:endParaRPr>
          </a:p>
          <a:p>
            <a:pPr marL="1033463" lvl="1" indent="-347663"/>
            <a:r>
              <a:rPr lang="en-US" sz="1200" smtClean="0">
                <a:solidFill>
                  <a:schemeClr val="tx1">
                    <a:lumMod val="75000"/>
                    <a:lumOff val="25000"/>
                  </a:schemeClr>
                </a:solidFill>
              </a:rPr>
              <a:t>Counterparties of DBL decided not to walk away due to relatively small gains compared with the potential legal cost or reputation cost</a:t>
            </a:r>
            <a:endParaRPr lang="en-US" sz="1200"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Implicit walk away :</a:t>
            </a:r>
            <a:endParaRPr lang="en-US" sz="1200" dirty="0">
              <a:solidFill>
                <a:schemeClr val="tx1">
                  <a:lumMod val="75000"/>
                  <a:lumOff val="25000"/>
                </a:schemeClr>
              </a:solidFill>
            </a:endParaRPr>
          </a:p>
          <a:p>
            <a:pPr marL="1033463" lvl="1" indent="-347663"/>
            <a:r>
              <a:rPr lang="en-US" sz="1200" smtClean="0">
                <a:solidFill>
                  <a:schemeClr val="tx1">
                    <a:lumMod val="75000"/>
                    <a:lumOff val="25000"/>
                  </a:schemeClr>
                </a:solidFill>
              </a:rPr>
              <a:t>Case study of Enron &amp; TXU: when Enron defaulted in 2002, TXU refused to MTM and close-out </a:t>
            </a:r>
            <a:r>
              <a:rPr lang="en-US" sz="1200" smtClean="0">
                <a:solidFill>
                  <a:schemeClr val="tx1">
                    <a:lumMod val="75000"/>
                    <a:lumOff val="25000"/>
                  </a:schemeClr>
                </a:solidFill>
                <a:sym typeface="Wingdings" panose="05000000000000000000" pitchFamily="2" charset="2"/>
              </a:rPr>
              <a:t> Court  Postpone payments until the maturity date</a:t>
            </a:r>
            <a:endParaRPr lang="en-US" sz="1200" dirty="0">
              <a:solidFill>
                <a:schemeClr val="tx1">
                  <a:lumMod val="75000"/>
                  <a:lumOff val="25000"/>
                </a:schemeClr>
              </a:solidFill>
            </a:endParaRPr>
          </a:p>
          <a:p>
            <a:pPr marL="1033463" lvl="1" indent="-347663"/>
            <a:r>
              <a:rPr lang="en-US" sz="1200" smtClean="0">
                <a:solidFill>
                  <a:schemeClr val="tx1">
                    <a:lumMod val="75000"/>
                    <a:lumOff val="25000"/>
                  </a:schemeClr>
                </a:solidFill>
              </a:rPr>
              <a:t>Case study of Lehman Brother: US court (against) vs English court (Allow withholding of payment)</a:t>
            </a:r>
            <a:endParaRPr lang="en-US" sz="1200"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Criticism: unpleasant, moral hazard, additional cost for default party</a:t>
            </a: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9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smtClean="0"/>
              <a:t>4. Termination Features and Resets (cont’)</a:t>
            </a:r>
            <a:endParaRPr lang="en-US" sz="1800" dirty="0"/>
          </a:p>
        </p:txBody>
      </p:sp>
      <p:sp>
        <p:nvSpPr>
          <p:cNvPr id="3" name="Content Placeholder 2"/>
          <p:cNvSpPr>
            <a:spLocks noGrp="1"/>
          </p:cNvSpPr>
          <p:nvPr>
            <p:ph sz="quarter" idx="11"/>
          </p:nvPr>
        </p:nvSpPr>
        <p:spPr>
          <a:xfrm>
            <a:off x="1295400" y="838200"/>
            <a:ext cx="10287000" cy="6019800"/>
          </a:xfrm>
        </p:spPr>
        <p:txBody>
          <a:bodyPr/>
          <a:lstStyle/>
          <a:p>
            <a:r>
              <a:rPr lang="en-US" sz="1400" b="1" smtClean="0">
                <a:solidFill>
                  <a:schemeClr val="tx1">
                    <a:lumMod val="75000"/>
                    <a:lumOff val="25000"/>
                  </a:schemeClr>
                </a:solidFill>
              </a:rPr>
              <a:t>Termination event</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Additional Termination Event (ATE): a party can terminate OTC derivatives in certain situations. </a:t>
            </a:r>
            <a:endParaRPr lang="en-US" sz="1200" dirty="0" smtClean="0">
              <a:solidFill>
                <a:schemeClr val="tx1">
                  <a:lumMod val="75000"/>
                  <a:lumOff val="25000"/>
                </a:schemeClr>
              </a:solidFill>
            </a:endParaRPr>
          </a:p>
          <a:p>
            <a:pPr marL="1033463" lvl="1" indent="-347663"/>
            <a:r>
              <a:rPr lang="en-US" sz="1200" smtClean="0">
                <a:solidFill>
                  <a:schemeClr val="tx1">
                    <a:lumMod val="75000"/>
                    <a:lumOff val="25000"/>
                  </a:schemeClr>
                </a:solidFill>
              </a:rPr>
              <a:t>Certain situation: rating downgrade (bank) vs Market capitalization, NAV, key man departure (for unrated firms, such as hedge fund)</a:t>
            </a:r>
          </a:p>
          <a:p>
            <a:pPr marL="1033463" lvl="1" indent="-347663"/>
            <a:r>
              <a:rPr lang="en-US" sz="1200" smtClean="0">
                <a:solidFill>
                  <a:schemeClr val="tx1">
                    <a:lumMod val="75000"/>
                    <a:lumOff val="25000"/>
                  </a:schemeClr>
                </a:solidFill>
              </a:rPr>
              <a:t>Action: termination or other risk-reducing actions such as posting additional collateral</a:t>
            </a:r>
          </a:p>
          <a:p>
            <a:pPr marL="1033463" lvl="1" indent="-347663"/>
            <a:r>
              <a:rPr lang="en-US" sz="1200" smtClean="0">
                <a:solidFill>
                  <a:schemeClr val="tx1">
                    <a:lumMod val="75000"/>
                    <a:lumOff val="25000"/>
                  </a:schemeClr>
                </a:solidFill>
              </a:rPr>
              <a:t>Scope: usually good credit rating counterparty, long term transaction</a:t>
            </a:r>
          </a:p>
          <a:p>
            <a:pPr marL="1033463" lvl="1" indent="-347663"/>
            <a:r>
              <a:rPr lang="en-US" sz="1200" smtClean="0">
                <a:solidFill>
                  <a:schemeClr val="tx1">
                    <a:lumMod val="75000"/>
                    <a:lumOff val="25000"/>
                  </a:schemeClr>
                </a:solidFill>
              </a:rPr>
              <a:t>Difficulties: Determine replacing cost in the event of termination + incorporate creditwithiness of survival party</a:t>
            </a:r>
          </a:p>
          <a:p>
            <a:pPr marL="1033463" lvl="1" indent="-347663"/>
            <a:r>
              <a:rPr lang="en-US" sz="1200" smtClean="0">
                <a:solidFill>
                  <a:schemeClr val="tx1">
                    <a:lumMod val="75000"/>
                    <a:lumOff val="25000"/>
                  </a:schemeClr>
                </a:solidFill>
              </a:rPr>
              <a:t>In ISDA Master Agreement: “break clause” or “mutual put”. Mandatory, Optional or Trigger-based</a:t>
            </a:r>
            <a:endParaRPr lang="en-US" sz="120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Potential dangers of ATE</a:t>
            </a:r>
            <a:endParaRPr lang="en-US" sz="1200" dirty="0">
              <a:solidFill>
                <a:schemeClr val="tx1">
                  <a:lumMod val="75000"/>
                  <a:lumOff val="25000"/>
                </a:schemeClr>
              </a:solidFill>
            </a:endParaRPr>
          </a:p>
          <a:p>
            <a:pPr marL="1033463" lvl="1" indent="-347663"/>
            <a:r>
              <a:rPr lang="en-US" sz="1200" smtClean="0">
                <a:solidFill>
                  <a:schemeClr val="tx1">
                    <a:lumMod val="75000"/>
                    <a:lumOff val="25000"/>
                  </a:schemeClr>
                </a:solidFill>
              </a:rPr>
              <a:t>Risk-reducing benefit : systematic deterioration (in crisises)</a:t>
            </a:r>
          </a:p>
          <a:p>
            <a:pPr marL="1033463" lvl="1" indent="-347663"/>
            <a:r>
              <a:rPr lang="en-US" sz="1200" smtClean="0">
                <a:solidFill>
                  <a:schemeClr val="tx1">
                    <a:lumMod val="75000"/>
                    <a:lumOff val="25000"/>
                  </a:schemeClr>
                </a:solidFill>
              </a:rPr>
              <a:t>Weakness in credit rating: Only last minute </a:t>
            </a:r>
            <a:r>
              <a:rPr lang="en-US" sz="1200" smtClean="0">
                <a:solidFill>
                  <a:schemeClr val="tx1">
                    <a:lumMod val="75000"/>
                    <a:lumOff val="25000"/>
                  </a:schemeClr>
                </a:solidFill>
                <a:sym typeface="Wingdings" panose="05000000000000000000" pitchFamily="2" charset="2"/>
              </a:rPr>
              <a:t> unlikely useful (too late)</a:t>
            </a:r>
          </a:p>
          <a:p>
            <a:pPr marL="1033463" lvl="1" indent="-347663"/>
            <a:r>
              <a:rPr lang="en-US" sz="1200" smtClean="0">
                <a:solidFill>
                  <a:schemeClr val="tx1">
                    <a:lumMod val="75000"/>
                    <a:lumOff val="25000"/>
                  </a:schemeClr>
                </a:solidFill>
                <a:sym typeface="Wingdings" panose="05000000000000000000" pitchFamily="2" charset="2"/>
              </a:rPr>
              <a:t>Cliff-edge effect: small event (E.g. 1 notch-downgrade)  Dramatic consequence (Case study: near-failure AIG)</a:t>
            </a:r>
          </a:p>
          <a:p>
            <a:pPr marL="1033463" lvl="1" indent="-347663"/>
            <a:r>
              <a:rPr lang="en-US" sz="1200" smtClean="0">
                <a:solidFill>
                  <a:schemeClr val="tx1">
                    <a:lumMod val="75000"/>
                    <a:lumOff val="25000"/>
                  </a:schemeClr>
                </a:solidFill>
                <a:sym typeface="Wingdings" panose="05000000000000000000" pitchFamily="2" charset="2"/>
              </a:rPr>
              <a:t>Determination of value in the event of a termination: difficult and subjective (similar to that of close-amount)</a:t>
            </a:r>
          </a:p>
          <a:p>
            <a:pPr marL="1033463" lvl="1" indent="-347663"/>
            <a:r>
              <a:rPr lang="en-US" sz="1200" smtClean="0">
                <a:solidFill>
                  <a:schemeClr val="tx1">
                    <a:lumMod val="75000"/>
                    <a:lumOff val="25000"/>
                  </a:schemeClr>
                </a:solidFill>
              </a:rPr>
              <a:t>Ralationship issue: harm relationship </a:t>
            </a:r>
            <a:r>
              <a:rPr lang="en-US" sz="1200" smtClean="0">
                <a:solidFill>
                  <a:schemeClr val="tx1">
                    <a:lumMod val="75000"/>
                    <a:lumOff val="25000"/>
                  </a:schemeClr>
                </a:solidFill>
                <a:sym typeface="Wingdings" panose="05000000000000000000" pitchFamily="2" charset="2"/>
              </a:rPr>
              <a:t> Refuse to use this clause  Internal clarity around who in bank is empowered to exercise ATE</a:t>
            </a:r>
          </a:p>
          <a:p>
            <a:pPr marL="1033463" lvl="1" indent="-347663"/>
            <a:r>
              <a:rPr lang="en-US" sz="1200" smtClean="0">
                <a:solidFill>
                  <a:schemeClr val="tx1">
                    <a:lumMod val="75000"/>
                    <a:lumOff val="25000"/>
                  </a:schemeClr>
                </a:solidFill>
                <a:sym typeface="Wingdings" panose="05000000000000000000" pitchFamily="2" charset="2"/>
              </a:rPr>
              <a:t>Modelling difficulty: probability of migrating rather than default  Lack of market data (such as spread) + Lack of means for hedging</a:t>
            </a:r>
            <a:endParaRPr lang="en-US" sz="1200"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In practice:</a:t>
            </a:r>
            <a:endParaRPr lang="en-US" sz="1200" dirty="0">
              <a:solidFill>
                <a:schemeClr val="tx1">
                  <a:lumMod val="75000"/>
                  <a:lumOff val="25000"/>
                </a:schemeClr>
              </a:solidFill>
            </a:endParaRPr>
          </a:p>
          <a:p>
            <a:pPr marL="1033463" lvl="1" indent="-347663"/>
            <a:r>
              <a:rPr lang="en-US" sz="1200" smtClean="0">
                <a:solidFill>
                  <a:schemeClr val="tx1">
                    <a:lumMod val="75000"/>
                    <a:lumOff val="25000"/>
                  </a:schemeClr>
                </a:solidFill>
              </a:rPr>
              <a:t>Management: Credit &amp; sale department </a:t>
            </a:r>
            <a:r>
              <a:rPr lang="en-US" sz="1200" smtClean="0">
                <a:solidFill>
                  <a:schemeClr val="tx1">
                    <a:lumMod val="75000"/>
                    <a:lumOff val="25000"/>
                  </a:schemeClr>
                </a:solidFill>
                <a:sym typeface="Wingdings" panose="05000000000000000000" pitchFamily="2" charset="2"/>
              </a:rPr>
              <a:t> xVA desk</a:t>
            </a:r>
            <a:endParaRPr lang="en-US" sz="1200" dirty="0">
              <a:solidFill>
                <a:schemeClr val="tx1">
                  <a:lumMod val="75000"/>
                  <a:lumOff val="25000"/>
                </a:schemeClr>
              </a:solidFill>
            </a:endParaRPr>
          </a:p>
          <a:p>
            <a:pPr marL="1033463" lvl="1" indent="-347663"/>
            <a:r>
              <a:rPr lang="en-US" sz="1200" smtClean="0">
                <a:solidFill>
                  <a:schemeClr val="tx1">
                    <a:lumMod val="75000"/>
                    <a:lumOff val="25000"/>
                  </a:schemeClr>
                </a:solidFill>
              </a:rPr>
              <a:t>Becoming less common due to CRM such as posting collateral, CDS. Determination of replacing cost. Negative impact on liquidity coverage ratio (posting collateral in bad time when bank need to hold liquidity buffer)</a:t>
            </a:r>
          </a:p>
          <a:p>
            <a:pPr marL="1033463" lvl="1" indent="-347663"/>
            <a:r>
              <a:rPr lang="en-US" sz="1200" smtClean="0">
                <a:solidFill>
                  <a:schemeClr val="tx1">
                    <a:lumMod val="75000"/>
                    <a:lumOff val="25000"/>
                  </a:schemeClr>
                </a:solidFill>
              </a:rPr>
              <a:t>User: bank, pension &amp; hedge fund (after GFC)</a:t>
            </a: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67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smtClean="0"/>
              <a:t>4. Termination Features and Resets (cont’)</a:t>
            </a:r>
            <a:endParaRPr lang="en-US" sz="1800" dirty="0"/>
          </a:p>
        </p:txBody>
      </p:sp>
      <p:sp>
        <p:nvSpPr>
          <p:cNvPr id="3" name="Content Placeholder 2"/>
          <p:cNvSpPr>
            <a:spLocks noGrp="1"/>
          </p:cNvSpPr>
          <p:nvPr>
            <p:ph sz="quarter" idx="11"/>
          </p:nvPr>
        </p:nvSpPr>
        <p:spPr>
          <a:xfrm>
            <a:off x="1295400" y="838200"/>
            <a:ext cx="10287000" cy="1828800"/>
          </a:xfrm>
        </p:spPr>
        <p:txBody>
          <a:bodyPr/>
          <a:lstStyle/>
          <a:p>
            <a:r>
              <a:rPr lang="en-US" sz="1400" b="1" smtClean="0">
                <a:solidFill>
                  <a:schemeClr val="tx1">
                    <a:lumMod val="75000"/>
                    <a:lumOff val="25000"/>
                  </a:schemeClr>
                </a:solidFill>
              </a:rPr>
              <a:t>Reset agreements</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smtClean="0">
                <a:solidFill>
                  <a:schemeClr val="tx1">
                    <a:lumMod val="75000"/>
                    <a:lumOff val="25000"/>
                  </a:schemeClr>
                </a:solidFill>
              </a:rPr>
              <a:t>Reset agreements: </a:t>
            </a:r>
            <a:endParaRPr lang="en-US" sz="1200" dirty="0" smtClean="0">
              <a:solidFill>
                <a:schemeClr val="tx1">
                  <a:lumMod val="75000"/>
                  <a:lumOff val="25000"/>
                </a:schemeClr>
              </a:solidFill>
            </a:endParaRPr>
          </a:p>
          <a:p>
            <a:pPr marL="1033463" lvl="1" indent="-347663"/>
            <a:r>
              <a:rPr lang="en-US" sz="1200" smtClean="0">
                <a:solidFill>
                  <a:schemeClr val="tx1">
                    <a:lumMod val="75000"/>
                    <a:lumOff val="25000"/>
                  </a:schemeClr>
                </a:solidFill>
              </a:rPr>
              <a:t>Rationale: avoid transaction becoming strongly in-the-money</a:t>
            </a:r>
          </a:p>
          <a:p>
            <a:pPr marL="1033463" lvl="1" indent="-347663"/>
            <a:r>
              <a:rPr lang="en-US" sz="1200" smtClean="0">
                <a:solidFill>
                  <a:schemeClr val="tx1">
                    <a:lumMod val="75000"/>
                    <a:lumOff val="25000"/>
                  </a:schemeClr>
                </a:solidFill>
              </a:rPr>
              <a:t>Action: adjust product-specific parameters that reset the transaction to be more at-the-money</a:t>
            </a:r>
          </a:p>
          <a:p>
            <a:pPr marL="1033463" lvl="1" indent="-347663"/>
            <a:r>
              <a:rPr lang="en-US" sz="1200" smtClean="0">
                <a:solidFill>
                  <a:schemeClr val="tx1">
                    <a:lumMod val="75000"/>
                    <a:lumOff val="25000"/>
                  </a:schemeClr>
                </a:solidFill>
              </a:rPr>
              <a:t>Reset date may coincide with payment date or trigged by the breach of some market value</a:t>
            </a:r>
          </a:p>
          <a:p>
            <a:pPr marL="1033463" lvl="1" indent="-347663"/>
            <a:r>
              <a:rPr lang="en-US" sz="1200" smtClean="0">
                <a:solidFill>
                  <a:schemeClr val="tx1">
                    <a:lumMod val="75000"/>
                    <a:lumOff val="25000"/>
                  </a:schemeClr>
                </a:solidFill>
              </a:rPr>
              <a:t>Nature: Closing out a transaction and executing a replacement transaction (weaker form of collateralization)</a:t>
            </a: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2562225"/>
            <a:ext cx="66865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702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Overview</a:t>
            </a:r>
            <a:endParaRPr lang="en-US" dirty="0"/>
          </a:p>
        </p:txBody>
      </p:sp>
      <p:sp>
        <p:nvSpPr>
          <p:cNvPr id="3" name="Content Placeholder 2"/>
          <p:cNvSpPr>
            <a:spLocks noGrp="1"/>
          </p:cNvSpPr>
          <p:nvPr>
            <p:ph sz="quarter" idx="11"/>
          </p:nvPr>
        </p:nvSpPr>
        <p:spPr/>
        <p:txBody>
          <a:bodyPr/>
          <a:lstStyle/>
          <a:p>
            <a:endParaRPr lang="en-US"/>
          </a:p>
        </p:txBody>
      </p:sp>
      <p:pic>
        <p:nvPicPr>
          <p:cNvPr id="4" name="Picture 3"/>
          <p:cNvPicPr>
            <a:picLocks noChangeAspect="1"/>
          </p:cNvPicPr>
          <p:nvPr/>
        </p:nvPicPr>
        <p:blipFill>
          <a:blip r:embed="rId2"/>
          <a:stretch>
            <a:fillRect/>
          </a:stretch>
        </p:blipFill>
        <p:spPr>
          <a:xfrm>
            <a:off x="0" y="762000"/>
            <a:ext cx="12192000" cy="6079937"/>
          </a:xfrm>
          <a:prstGeom prst="rect">
            <a:avLst/>
          </a:prstGeom>
        </p:spPr>
      </p:pic>
    </p:spTree>
    <p:extLst>
      <p:ext uri="{BB962C8B-B14F-4D97-AF65-F5344CB8AC3E}">
        <p14:creationId xmlns:p14="http://schemas.microsoft.com/office/powerpoint/2010/main" val="414849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smtClean="0"/>
              <a:t>1</a:t>
            </a:r>
            <a:r>
              <a:rPr lang="en-US" sz="1800" dirty="0"/>
              <a:t>. </a:t>
            </a:r>
            <a:r>
              <a:rPr lang="en-US" sz="1800" dirty="0" smtClean="0"/>
              <a:t>Introduction</a:t>
            </a:r>
            <a:endParaRPr lang="en-US" sz="1800" dirty="0"/>
          </a:p>
        </p:txBody>
      </p:sp>
      <p:sp>
        <p:nvSpPr>
          <p:cNvPr id="3" name="Content Placeholder 2"/>
          <p:cNvSpPr>
            <a:spLocks noGrp="1"/>
          </p:cNvSpPr>
          <p:nvPr>
            <p:ph sz="quarter" idx="11"/>
          </p:nvPr>
        </p:nvSpPr>
        <p:spPr>
          <a:xfrm>
            <a:off x="1295400" y="838200"/>
            <a:ext cx="9982200" cy="6019800"/>
          </a:xfrm>
        </p:spPr>
        <p:txBody>
          <a:bodyPr/>
          <a:lstStyle/>
          <a:p>
            <a:r>
              <a:rPr lang="en-US" sz="1400" b="1" dirty="0" smtClean="0">
                <a:solidFill>
                  <a:schemeClr val="tx1">
                    <a:lumMod val="75000"/>
                    <a:lumOff val="25000"/>
                  </a:schemeClr>
                </a:solidFill>
              </a:rPr>
              <a:t>Overview</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CCR Mitigation</a:t>
            </a:r>
            <a:endParaRPr lang="en-US" sz="1200" dirty="0">
              <a:solidFill>
                <a:schemeClr val="tx1">
                  <a:lumMod val="75000"/>
                  <a:lumOff val="25000"/>
                </a:schemeClr>
              </a:solidFill>
            </a:endParaRPr>
          </a:p>
          <a:p>
            <a:pPr marL="1033463" lvl="1" indent="-347663"/>
            <a:r>
              <a:rPr lang="en-US" sz="1200" dirty="0" smtClean="0">
                <a:solidFill>
                  <a:schemeClr val="tx1">
                    <a:lumMod val="75000"/>
                    <a:lumOff val="25000"/>
                  </a:schemeClr>
                </a:solidFill>
              </a:rPr>
              <a:t>Netting: Off-setting positive and negative positions with the same counterparty --&gt; Reduce settlement risk</a:t>
            </a:r>
          </a:p>
          <a:p>
            <a:pPr marL="1033463" lvl="1" indent="-347663"/>
            <a:r>
              <a:rPr lang="en-US" sz="1200" dirty="0" smtClean="0">
                <a:solidFill>
                  <a:schemeClr val="tx1">
                    <a:lumMod val="75000"/>
                    <a:lumOff val="25000"/>
                  </a:schemeClr>
                </a:solidFill>
                <a:latin typeface="Arial" panose="020B0604020202020204" pitchFamily="34" charset="0"/>
                <a:cs typeface="Arial" panose="020B0604020202020204" pitchFamily="34" charset="0"/>
              </a:rPr>
              <a:t>Close-out: Process of terminating and settling contracts with a defaulted counterparty --&gt; Reduce CCR</a:t>
            </a:r>
          </a:p>
          <a:p>
            <a:pPr indent="347663">
              <a:buFont typeface="Wingdings" panose="05000000000000000000" pitchFamily="2" charset="2"/>
              <a:buChar char="§"/>
            </a:pPr>
            <a:r>
              <a:rPr lang="en-US" sz="1200" dirty="0" smtClean="0">
                <a:solidFill>
                  <a:schemeClr val="tx1">
                    <a:lumMod val="75000"/>
                    <a:lumOff val="25000"/>
                  </a:schemeClr>
                </a:solidFill>
              </a:rPr>
              <a:t>Scope of this chapter</a:t>
            </a:r>
            <a:endParaRPr lang="en-US" sz="1200" dirty="0">
              <a:solidFill>
                <a:schemeClr val="tx1">
                  <a:lumMod val="75000"/>
                  <a:lumOff val="25000"/>
                </a:schemeClr>
              </a:solidFill>
            </a:endParaRPr>
          </a:p>
          <a:p>
            <a:pPr marL="1033463" lvl="1" indent="-347663"/>
            <a:r>
              <a:rPr lang="en-US" sz="1200" dirty="0" smtClean="0">
                <a:solidFill>
                  <a:schemeClr val="tx1">
                    <a:lumMod val="75000"/>
                    <a:lumOff val="25000"/>
                  </a:schemeClr>
                </a:solidFill>
              </a:rPr>
              <a:t>Contractual and legal basis of netting and close-out</a:t>
            </a:r>
          </a:p>
          <a:p>
            <a:pPr marL="1033463" lvl="1" indent="-347663"/>
            <a:r>
              <a:rPr lang="en-US" sz="1200" dirty="0" smtClean="0">
                <a:solidFill>
                  <a:schemeClr val="tx1">
                    <a:lumMod val="75000"/>
                    <a:lumOff val="25000"/>
                  </a:schemeClr>
                </a:solidFill>
                <a:latin typeface="Arial" panose="020B0604020202020204" pitchFamily="34" charset="0"/>
                <a:cs typeface="Arial" panose="020B0604020202020204" pitchFamily="34" charset="0"/>
              </a:rPr>
              <a:t>Impact on </a:t>
            </a:r>
            <a:r>
              <a:rPr lang="en-US" sz="1200" dirty="0" err="1" smtClean="0">
                <a:solidFill>
                  <a:schemeClr val="tx1">
                    <a:lumMod val="75000"/>
                    <a:lumOff val="25000"/>
                  </a:schemeClr>
                </a:solidFill>
                <a:latin typeface="Arial" panose="020B0604020202020204" pitchFamily="34" charset="0"/>
                <a:cs typeface="Arial" panose="020B0604020202020204" pitchFamily="34" charset="0"/>
              </a:rPr>
              <a:t>xVA</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a:p>
            <a:pPr marL="1033463" lvl="1" indent="-347663"/>
            <a:r>
              <a:rPr lang="en-US" sz="1200" dirty="0" smtClean="0">
                <a:solidFill>
                  <a:schemeClr val="tx1">
                    <a:lumMod val="75000"/>
                    <a:lumOff val="25000"/>
                  </a:schemeClr>
                </a:solidFill>
                <a:latin typeface="Arial" panose="020B0604020202020204" pitchFamily="34" charset="0"/>
                <a:cs typeface="Arial" panose="020B0604020202020204" pitchFamily="34" charset="0"/>
              </a:rPr>
              <a:t>Related forms of risk mitigation: trade compression and break clauses</a:t>
            </a:r>
          </a:p>
          <a:p>
            <a:pPr marL="1033463" lvl="1" indent="-347663"/>
            <a:endParaRPr lang="en-US" sz="1200" dirty="0">
              <a:solidFill>
                <a:schemeClr val="tx1">
                  <a:lumMod val="75000"/>
                  <a:lumOff val="25000"/>
                </a:schemeClr>
              </a:solidFill>
              <a:latin typeface="Arial" panose="020B0604020202020204" pitchFamily="34" charset="0"/>
              <a:cs typeface="Arial" panose="020B0604020202020204" pitchFamily="34" charset="0"/>
            </a:endParaRPr>
          </a:p>
          <a:p>
            <a:r>
              <a:rPr lang="en-US" sz="1400" b="1" dirty="0" smtClean="0">
                <a:solidFill>
                  <a:schemeClr val="tx1">
                    <a:lumMod val="75000"/>
                    <a:lumOff val="25000"/>
                  </a:schemeClr>
                </a:solidFill>
              </a:rPr>
              <a:t>The Need for Netting and Close-out</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Rationale: A bank has thousands of transactions with a defaulted counterparty --&gt; Terminating transactions and rehedging them ASAP + Offset them</a:t>
            </a:r>
          </a:p>
          <a:p>
            <a:pPr indent="347663">
              <a:buFont typeface="Wingdings" panose="05000000000000000000" pitchFamily="2" charset="2"/>
              <a:buChar char="§"/>
            </a:pPr>
            <a:r>
              <a:rPr lang="en-US" sz="1200" dirty="0" smtClean="0">
                <a:solidFill>
                  <a:schemeClr val="tx1">
                    <a:lumMod val="75000"/>
                    <a:lumOff val="25000"/>
                  </a:schemeClr>
                </a:solidFill>
              </a:rPr>
              <a:t>Example: A and B have 2 transactions to each other</a:t>
            </a:r>
            <a:endParaRPr lang="en-US" sz="1200" dirty="0">
              <a:solidFill>
                <a:schemeClr val="tx1">
                  <a:lumMod val="75000"/>
                  <a:lumOff val="25000"/>
                </a:schemeClr>
              </a:solidFill>
            </a:endParaRPr>
          </a:p>
          <a:p>
            <a:pPr marL="1033463" lvl="1" indent="-347663"/>
            <a:r>
              <a:rPr lang="en-US" sz="1200" dirty="0" smtClean="0">
                <a:solidFill>
                  <a:schemeClr val="tx1">
                    <a:lumMod val="75000"/>
                    <a:lumOff val="25000"/>
                  </a:schemeClr>
                </a:solidFill>
              </a:rPr>
              <a:t>Cash flow: 2 cash flows (same day) with gross amount cause settlement risk --&gt; Netting</a:t>
            </a:r>
          </a:p>
          <a:p>
            <a:pPr marL="1033463" lvl="1" indent="-347663"/>
            <a:r>
              <a:rPr lang="en-US" sz="1200" dirty="0" smtClean="0">
                <a:solidFill>
                  <a:schemeClr val="tx1">
                    <a:lumMod val="75000"/>
                    <a:lumOff val="25000"/>
                  </a:schemeClr>
                </a:solidFill>
              </a:rPr>
              <a:t>Close-out: In the event that either A or B defaults, the surviving party may suffer from being responsible for loss transaction but not be paid for the other gain transaction --&gt; Uncertainty over cashflow payment or ability to replace the transaction</a:t>
            </a:r>
          </a:p>
          <a:p>
            <a:pPr marL="1033463" lvl="1" indent="-347663"/>
            <a:r>
              <a:rPr lang="en-US" sz="1200" dirty="0" smtClean="0">
                <a:solidFill>
                  <a:schemeClr val="tx1">
                    <a:lumMod val="75000"/>
                    <a:lumOff val="25000"/>
                  </a:schemeClr>
                </a:solidFill>
              </a:rPr>
              <a:t>Period: Long term (maturity of the contract)</a:t>
            </a:r>
          </a:p>
          <a:p>
            <a:pPr indent="347663">
              <a:buFont typeface="Wingdings" panose="05000000000000000000" pitchFamily="2" charset="2"/>
              <a:buChar char="§"/>
            </a:pPr>
            <a:r>
              <a:rPr lang="en-US" sz="1200" dirty="0" smtClean="0">
                <a:solidFill>
                  <a:schemeClr val="tx1">
                    <a:lumMod val="75000"/>
                    <a:lumOff val="25000"/>
                  </a:schemeClr>
                </a:solidFill>
              </a:rPr>
              <a:t>Documentation in defining the processes that would occur when one party defaults</a:t>
            </a:r>
          </a:p>
          <a:p>
            <a:pPr indent="347663">
              <a:buFont typeface="Wingdings" panose="05000000000000000000" pitchFamily="2" charset="2"/>
              <a:buChar char="§"/>
            </a:pPr>
            <a:r>
              <a:rPr lang="en-US" sz="1200" dirty="0" smtClean="0">
                <a:solidFill>
                  <a:schemeClr val="tx1">
                    <a:lumMod val="75000"/>
                    <a:lumOff val="25000"/>
                  </a:schemeClr>
                </a:solidFill>
              </a:rPr>
              <a:t>Netting legislation: ISDA Master Agreement</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6799" y="32766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7439025" y="5181600"/>
            <a:ext cx="4752975" cy="1476375"/>
          </a:xfrm>
          <a:prstGeom prst="rect">
            <a:avLst/>
          </a:prstGeom>
        </p:spPr>
      </p:pic>
    </p:spTree>
    <p:extLst>
      <p:ext uri="{BB962C8B-B14F-4D97-AF65-F5344CB8AC3E}">
        <p14:creationId xmlns:p14="http://schemas.microsoft.com/office/powerpoint/2010/main" val="428981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smtClean="0"/>
              <a:t>2. Default, Netting and Close-out</a:t>
            </a:r>
            <a:endParaRPr lang="en-US" sz="1800" dirty="0"/>
          </a:p>
        </p:txBody>
      </p:sp>
      <p:sp>
        <p:nvSpPr>
          <p:cNvPr id="3" name="Content Placeholder 2"/>
          <p:cNvSpPr>
            <a:spLocks noGrp="1"/>
          </p:cNvSpPr>
          <p:nvPr>
            <p:ph sz="quarter" idx="11"/>
          </p:nvPr>
        </p:nvSpPr>
        <p:spPr>
          <a:xfrm>
            <a:off x="1295400" y="838200"/>
            <a:ext cx="9982200" cy="6019800"/>
          </a:xfrm>
        </p:spPr>
        <p:txBody>
          <a:bodyPr numCol="2"/>
          <a:lstStyle/>
          <a:p>
            <a:r>
              <a:rPr lang="en-US" sz="1400" b="1" dirty="0" smtClean="0">
                <a:solidFill>
                  <a:schemeClr val="tx1">
                    <a:lumMod val="75000"/>
                    <a:lumOff val="25000"/>
                  </a:schemeClr>
                </a:solidFill>
              </a:rPr>
              <a:t>The ISDA Master Agreement</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Rationale: Reducing CCR + Increase efficiency --&gt; Development in derivative market</a:t>
            </a:r>
          </a:p>
          <a:p>
            <a:pPr indent="347663">
              <a:buFont typeface="Wingdings" panose="05000000000000000000" pitchFamily="2" charset="2"/>
              <a:buChar char="§"/>
            </a:pPr>
            <a:r>
              <a:rPr lang="en-US" sz="1200" dirty="0" smtClean="0">
                <a:solidFill>
                  <a:schemeClr val="tx1">
                    <a:lumMod val="75000"/>
                    <a:lumOff val="25000"/>
                  </a:schemeClr>
                </a:solidFill>
              </a:rPr>
              <a:t>History: In 1985, ISDA (Trade organization for derivative) introduce Master  Agreement = Market standard for derivative</a:t>
            </a:r>
          </a:p>
          <a:p>
            <a:pPr indent="347663">
              <a:buFont typeface="Wingdings" panose="05000000000000000000" pitchFamily="2" charset="2"/>
              <a:buChar char="§"/>
            </a:pPr>
            <a:r>
              <a:rPr lang="en-US" sz="1200" dirty="0" smtClean="0">
                <a:solidFill>
                  <a:schemeClr val="tx1">
                    <a:lumMod val="75000"/>
                    <a:lumOff val="25000"/>
                  </a:schemeClr>
                </a:solidFill>
              </a:rPr>
              <a:t>ISDA Master Agreement: </a:t>
            </a:r>
            <a:endParaRPr lang="en-US" sz="1200" dirty="0">
              <a:solidFill>
                <a:schemeClr val="tx1">
                  <a:lumMod val="75000"/>
                  <a:lumOff val="25000"/>
                </a:schemeClr>
              </a:solidFill>
            </a:endParaRPr>
          </a:p>
          <a:p>
            <a:pPr marL="1033463" lvl="1" indent="-347663"/>
            <a:r>
              <a:rPr lang="en-US" sz="1200" dirty="0" smtClean="0">
                <a:solidFill>
                  <a:schemeClr val="tx1">
                    <a:lumMod val="75000"/>
                    <a:lumOff val="25000"/>
                  </a:schemeClr>
                </a:solidFill>
              </a:rPr>
              <a:t>Components: A common core section + schedule containing adjustable terms to be agreed by both parties</a:t>
            </a:r>
          </a:p>
          <a:p>
            <a:pPr marL="1033463" lvl="1" indent="-347663"/>
            <a:r>
              <a:rPr lang="en-US" sz="1200" dirty="0" smtClean="0">
                <a:solidFill>
                  <a:schemeClr val="tx1">
                    <a:lumMod val="75000"/>
                    <a:lumOff val="25000"/>
                  </a:schemeClr>
                </a:solidFill>
              </a:rPr>
              <a:t>Contractual terms: netting, collateral, termination events, definition of default, close-out process</a:t>
            </a:r>
          </a:p>
          <a:p>
            <a:pPr marL="1033463" lvl="1" indent="-347663"/>
            <a:r>
              <a:rPr lang="en-US" sz="1200" dirty="0" smtClean="0">
                <a:solidFill>
                  <a:schemeClr val="tx1">
                    <a:lumMod val="75000"/>
                    <a:lumOff val="25000"/>
                  </a:schemeClr>
                </a:solidFill>
              </a:rPr>
              <a:t>Target: Remove legal uncertainty.</a:t>
            </a:r>
          </a:p>
          <a:p>
            <a:pPr marL="1033463" lvl="1" indent="-347663"/>
            <a:r>
              <a:rPr lang="en-US" sz="1200" dirty="0" smtClean="0">
                <a:solidFill>
                  <a:schemeClr val="tx1">
                    <a:lumMod val="75000"/>
                    <a:lumOff val="25000"/>
                  </a:schemeClr>
                </a:solidFill>
              </a:rPr>
              <a:t>Negotiating terms: time-consuming but once it's completed, trading tends to occur without the need to update or change</a:t>
            </a:r>
          </a:p>
          <a:p>
            <a:pPr marL="1033463" lvl="1" indent="-347663"/>
            <a:r>
              <a:rPr lang="en-US" sz="1200" dirty="0" smtClean="0">
                <a:solidFill>
                  <a:schemeClr val="tx1">
                    <a:lumMod val="75000"/>
                    <a:lumOff val="25000"/>
                  </a:schemeClr>
                </a:solidFill>
              </a:rPr>
              <a:t>Law: Usually English or New York</a:t>
            </a:r>
          </a:p>
          <a:p>
            <a:pPr indent="347663">
              <a:buFont typeface="Wingdings" panose="05000000000000000000" pitchFamily="2" charset="2"/>
              <a:buChar char="§"/>
            </a:pPr>
            <a:r>
              <a:rPr lang="en-US" sz="1200" dirty="0" smtClean="0">
                <a:solidFill>
                  <a:schemeClr val="tx1">
                    <a:lumMod val="75000"/>
                    <a:lumOff val="25000"/>
                  </a:schemeClr>
                </a:solidFill>
              </a:rPr>
              <a:t>Risk mitigation features:</a:t>
            </a:r>
          </a:p>
          <a:p>
            <a:pPr marL="1033463" lvl="1" indent="-347663"/>
            <a:r>
              <a:rPr lang="en-US" sz="1200" dirty="0" smtClean="0">
                <a:solidFill>
                  <a:schemeClr val="tx1">
                    <a:lumMod val="75000"/>
                    <a:lumOff val="25000"/>
                  </a:schemeClr>
                </a:solidFill>
              </a:rPr>
              <a:t>Posting collateral</a:t>
            </a:r>
          </a:p>
          <a:p>
            <a:pPr marL="1033463" lvl="1" indent="-347663"/>
            <a:r>
              <a:rPr lang="en-US" sz="1200" dirty="0" smtClean="0">
                <a:solidFill>
                  <a:schemeClr val="tx1">
                    <a:lumMod val="75000"/>
                    <a:lumOff val="25000"/>
                  </a:schemeClr>
                </a:solidFill>
                <a:latin typeface="Arial" panose="020B0604020202020204" pitchFamily="34" charset="0"/>
                <a:cs typeface="Arial" panose="020B0604020202020204" pitchFamily="34" charset="0"/>
              </a:rPr>
              <a:t>Events of default and termination</a:t>
            </a:r>
          </a:p>
          <a:p>
            <a:pPr marL="1033463" lvl="1" indent="-347663"/>
            <a:r>
              <a:rPr lang="en-US" sz="1200" dirty="0" smtClean="0">
                <a:solidFill>
                  <a:schemeClr val="tx1">
                    <a:lumMod val="75000"/>
                    <a:lumOff val="25000"/>
                  </a:schemeClr>
                </a:solidFill>
                <a:latin typeface="Arial" panose="020B0604020202020204" pitchFamily="34" charset="0"/>
                <a:cs typeface="Arial" panose="020B0604020202020204" pitchFamily="34" charset="0"/>
              </a:rPr>
              <a:t>All transactions referenced are combined into a single net obligation</a:t>
            </a:r>
          </a:p>
          <a:p>
            <a:pPr marL="1033463" lvl="1" indent="-347663"/>
            <a:r>
              <a:rPr lang="en-US" sz="1200" dirty="0" smtClean="0">
                <a:solidFill>
                  <a:schemeClr val="tx1">
                    <a:lumMod val="75000"/>
                    <a:lumOff val="25000"/>
                  </a:schemeClr>
                </a:solidFill>
                <a:latin typeface="Arial" panose="020B0604020202020204" pitchFamily="34" charset="0"/>
                <a:cs typeface="Arial" panose="020B0604020202020204" pitchFamily="34" charset="0"/>
              </a:rPr>
              <a:t>The mechanics around the close-out process are defined</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a:p>
            <a:endParaRPr lang="en-US" sz="1400" b="1" dirty="0" smtClean="0">
              <a:solidFill>
                <a:schemeClr val="tx1">
                  <a:lumMod val="75000"/>
                  <a:lumOff val="25000"/>
                </a:schemeClr>
              </a:solidFill>
            </a:endParaRPr>
          </a:p>
          <a:p>
            <a:endParaRPr lang="en-US" sz="1400" b="1" dirty="0" smtClean="0">
              <a:solidFill>
                <a:schemeClr val="tx1">
                  <a:lumMod val="75000"/>
                  <a:lumOff val="25000"/>
                </a:schemeClr>
              </a:solidFill>
            </a:endParaRPr>
          </a:p>
          <a:p>
            <a:pPr marL="973138"/>
            <a:r>
              <a:rPr lang="en-US" sz="1400" b="1" dirty="0" smtClean="0">
                <a:solidFill>
                  <a:schemeClr val="tx1">
                    <a:lumMod val="75000"/>
                    <a:lumOff val="25000"/>
                  </a:schemeClr>
                </a:solidFill>
              </a:rPr>
              <a:t>Events of default</a:t>
            </a:r>
            <a:endParaRPr lang="en-US" sz="1400" b="1" dirty="0">
              <a:solidFill>
                <a:schemeClr val="tx1">
                  <a:lumMod val="75000"/>
                  <a:lumOff val="25000"/>
                </a:schemeClr>
              </a:solidFill>
            </a:endParaRPr>
          </a:p>
          <a:p>
            <a:pPr marL="1081088" indent="347663">
              <a:buFont typeface="Wingdings" panose="05000000000000000000" pitchFamily="2" charset="2"/>
              <a:buChar char="§"/>
            </a:pPr>
            <a:r>
              <a:rPr lang="en-US" sz="1200" dirty="0" smtClean="0">
                <a:solidFill>
                  <a:schemeClr val="tx1">
                    <a:lumMod val="75000"/>
                    <a:lumOff val="25000"/>
                  </a:schemeClr>
                </a:solidFill>
              </a:rPr>
              <a:t>Failure to pay or deliver</a:t>
            </a:r>
          </a:p>
          <a:p>
            <a:pPr marL="1081088" indent="347663">
              <a:buFont typeface="Wingdings" panose="05000000000000000000" pitchFamily="2" charset="2"/>
              <a:buChar char="§"/>
            </a:pPr>
            <a:r>
              <a:rPr lang="en-US" sz="1200" dirty="0" smtClean="0">
                <a:solidFill>
                  <a:schemeClr val="tx1">
                    <a:lumMod val="75000"/>
                    <a:lumOff val="25000"/>
                  </a:schemeClr>
                </a:solidFill>
              </a:rPr>
              <a:t>Breach of agreement</a:t>
            </a:r>
          </a:p>
          <a:p>
            <a:pPr marL="1081088" indent="347663">
              <a:buFont typeface="Wingdings" panose="05000000000000000000" pitchFamily="2" charset="2"/>
              <a:buChar char="§"/>
            </a:pPr>
            <a:r>
              <a:rPr lang="en-US" sz="1200" dirty="0" smtClean="0">
                <a:solidFill>
                  <a:schemeClr val="tx1">
                    <a:lumMod val="75000"/>
                    <a:lumOff val="25000"/>
                  </a:schemeClr>
                </a:solidFill>
              </a:rPr>
              <a:t>Credit support default</a:t>
            </a:r>
          </a:p>
          <a:p>
            <a:pPr marL="1081088" indent="347663">
              <a:buFont typeface="Wingdings" panose="05000000000000000000" pitchFamily="2" charset="2"/>
              <a:buChar char="§"/>
            </a:pPr>
            <a:r>
              <a:rPr lang="en-US" sz="1200" dirty="0" smtClean="0">
                <a:solidFill>
                  <a:schemeClr val="tx1">
                    <a:lumMod val="75000"/>
                    <a:lumOff val="25000"/>
                  </a:schemeClr>
                </a:solidFill>
              </a:rPr>
              <a:t>Misrepresentation</a:t>
            </a:r>
          </a:p>
          <a:p>
            <a:pPr marL="1081088" indent="347663">
              <a:buFont typeface="Wingdings" panose="05000000000000000000" pitchFamily="2" charset="2"/>
              <a:buChar char="§"/>
            </a:pPr>
            <a:r>
              <a:rPr lang="en-US" sz="1200" dirty="0" smtClean="0">
                <a:solidFill>
                  <a:schemeClr val="tx1">
                    <a:lumMod val="75000"/>
                    <a:lumOff val="25000"/>
                  </a:schemeClr>
                </a:solidFill>
              </a:rPr>
              <a:t>Default under specified transaction</a:t>
            </a:r>
          </a:p>
          <a:p>
            <a:pPr marL="1081088" indent="347663">
              <a:buFont typeface="Wingdings" panose="05000000000000000000" pitchFamily="2" charset="2"/>
              <a:buChar char="§"/>
            </a:pPr>
            <a:r>
              <a:rPr lang="en-US" sz="1200" dirty="0" smtClean="0">
                <a:solidFill>
                  <a:schemeClr val="tx1">
                    <a:lumMod val="75000"/>
                    <a:lumOff val="25000"/>
                  </a:schemeClr>
                </a:solidFill>
              </a:rPr>
              <a:t>Cross default</a:t>
            </a:r>
          </a:p>
          <a:p>
            <a:pPr marL="1081088" indent="347663">
              <a:buFont typeface="Wingdings" panose="05000000000000000000" pitchFamily="2" charset="2"/>
              <a:buChar char="§"/>
            </a:pPr>
            <a:r>
              <a:rPr lang="en-US" sz="1200" dirty="0" smtClean="0">
                <a:solidFill>
                  <a:schemeClr val="tx1">
                    <a:lumMod val="75000"/>
                    <a:lumOff val="25000"/>
                  </a:schemeClr>
                </a:solidFill>
              </a:rPr>
              <a:t>Bankruptcy</a:t>
            </a:r>
          </a:p>
          <a:p>
            <a:pPr marL="1081088" indent="347663">
              <a:buFont typeface="Wingdings" panose="05000000000000000000" pitchFamily="2" charset="2"/>
              <a:buChar char="§"/>
            </a:pPr>
            <a:r>
              <a:rPr lang="en-US" sz="1200" dirty="0" smtClean="0">
                <a:solidFill>
                  <a:schemeClr val="tx1">
                    <a:lumMod val="75000"/>
                    <a:lumOff val="25000"/>
                  </a:schemeClr>
                </a:solidFill>
              </a:rPr>
              <a:t>Merge without assumption</a:t>
            </a:r>
          </a:p>
          <a:p>
            <a:pPr indent="347663">
              <a:buFont typeface="Wingdings" panose="05000000000000000000" pitchFamily="2" charset="2"/>
              <a:buChar char="§"/>
            </a:pPr>
            <a:endParaRPr lang="en-US" sz="1200" dirty="0" smtClean="0">
              <a:solidFill>
                <a:schemeClr val="tx1">
                  <a:lumMod val="75000"/>
                  <a:lumOff val="25000"/>
                </a:schemeClr>
              </a:solidFill>
            </a:endParaRPr>
          </a:p>
          <a:p>
            <a:pPr indent="347663">
              <a:buFont typeface="Wingdings" panose="05000000000000000000" pitchFamily="2" charset="2"/>
              <a:buChar char="§"/>
            </a:pP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010400"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023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a:t>2. Default, Netting and </a:t>
            </a:r>
            <a:r>
              <a:rPr lang="en-US" sz="1800" dirty="0" smtClean="0"/>
              <a:t>Close-out (cont')</a:t>
            </a:r>
            <a:endParaRPr lang="en-US" sz="1800" dirty="0"/>
          </a:p>
        </p:txBody>
      </p:sp>
      <p:sp>
        <p:nvSpPr>
          <p:cNvPr id="3" name="Content Placeholder 2"/>
          <p:cNvSpPr>
            <a:spLocks noGrp="1"/>
          </p:cNvSpPr>
          <p:nvPr>
            <p:ph sz="quarter" idx="11"/>
          </p:nvPr>
        </p:nvSpPr>
        <p:spPr>
          <a:xfrm>
            <a:off x="1295400" y="838200"/>
            <a:ext cx="9144000" cy="6019800"/>
          </a:xfrm>
        </p:spPr>
        <p:txBody>
          <a:bodyPr/>
          <a:lstStyle/>
          <a:p>
            <a:r>
              <a:rPr lang="en-US" sz="1400" b="1" dirty="0" smtClean="0">
                <a:solidFill>
                  <a:schemeClr val="tx1">
                    <a:lumMod val="75000"/>
                    <a:lumOff val="25000"/>
                  </a:schemeClr>
                </a:solidFill>
              </a:rPr>
              <a:t>Payment netting</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Scope: Same transaction same currency &lt; Multiple transaction on the same day, same currency</a:t>
            </a:r>
          </a:p>
          <a:p>
            <a:pPr indent="347663">
              <a:buFont typeface="Wingdings" panose="05000000000000000000" pitchFamily="2" charset="2"/>
              <a:buChar char="§"/>
            </a:pPr>
            <a:r>
              <a:rPr lang="en-US" sz="1200" dirty="0" smtClean="0">
                <a:solidFill>
                  <a:schemeClr val="tx1">
                    <a:lumMod val="75000"/>
                    <a:lumOff val="25000"/>
                  </a:schemeClr>
                </a:solidFill>
              </a:rPr>
              <a:t>Benefit: Reduce workload and operational risk</a:t>
            </a:r>
          </a:p>
          <a:p>
            <a:pPr indent="347663">
              <a:buFont typeface="Wingdings" panose="05000000000000000000" pitchFamily="2" charset="2"/>
              <a:buChar char="§"/>
            </a:pPr>
            <a:r>
              <a:rPr lang="en-US" sz="1200" dirty="0">
                <a:solidFill>
                  <a:schemeClr val="tx1">
                    <a:lumMod val="75000"/>
                    <a:lumOff val="25000"/>
                  </a:schemeClr>
                </a:solidFill>
              </a:rPr>
              <a:t>Case study: KFW bank ("The Germany dumbest bank"): Automated payment to Lehman Brother hours before the latter's default</a:t>
            </a:r>
          </a:p>
          <a:p>
            <a:pPr indent="347663">
              <a:buFont typeface="Wingdings" panose="05000000000000000000" pitchFamily="2" charset="2"/>
              <a:buChar char="§"/>
            </a:pPr>
            <a:r>
              <a:rPr lang="en-US" sz="1200" dirty="0" smtClean="0">
                <a:solidFill>
                  <a:schemeClr val="tx1">
                    <a:lumMod val="75000"/>
                    <a:lumOff val="25000"/>
                  </a:schemeClr>
                </a:solidFill>
              </a:rPr>
              <a:t>Payment netting in FX transaction: Continuous Linked Settlements (CLS)</a:t>
            </a:r>
            <a:endParaRPr lang="en-US" sz="1200" dirty="0">
              <a:solidFill>
                <a:schemeClr val="tx1">
                  <a:lumMod val="75000"/>
                  <a:lumOff val="25000"/>
                </a:schemeClr>
              </a:solidFill>
            </a:endParaRPr>
          </a:p>
          <a:p>
            <a:pPr marL="1033463" lvl="1" indent="-347663"/>
            <a:r>
              <a:rPr lang="en-US" sz="1200" dirty="0" smtClean="0">
                <a:solidFill>
                  <a:schemeClr val="tx1">
                    <a:lumMod val="75000"/>
                    <a:lumOff val="25000"/>
                  </a:schemeClr>
                </a:solidFill>
              </a:rPr>
              <a:t>Payment vs Payment (</a:t>
            </a:r>
            <a:r>
              <a:rPr lang="en-US" sz="1200" dirty="0" err="1" smtClean="0">
                <a:solidFill>
                  <a:schemeClr val="tx1">
                    <a:lumMod val="75000"/>
                    <a:lumOff val="25000"/>
                  </a:schemeClr>
                </a:solidFill>
              </a:rPr>
              <a:t>PvP</a:t>
            </a:r>
            <a:r>
              <a:rPr lang="en-US" sz="1200" dirty="0" smtClean="0">
                <a:solidFill>
                  <a:schemeClr val="tx1">
                    <a:lumMod val="75000"/>
                    <a:lumOff val="25000"/>
                  </a:schemeClr>
                </a:solidFill>
              </a:rPr>
              <a:t>): When both deliveries arrive, CLS makes payment to both party </a:t>
            </a:r>
          </a:p>
          <a:p>
            <a:endParaRPr lang="en-US" sz="1400" b="1" dirty="0" smtClean="0">
              <a:solidFill>
                <a:schemeClr val="tx1">
                  <a:lumMod val="75000"/>
                  <a:lumOff val="25000"/>
                </a:schemeClr>
              </a:solidFill>
            </a:endParaRPr>
          </a:p>
          <a:p>
            <a:r>
              <a:rPr lang="en-US" sz="1400" b="1" dirty="0" smtClean="0">
                <a:solidFill>
                  <a:schemeClr val="tx1">
                    <a:lumMod val="75000"/>
                    <a:lumOff val="25000"/>
                  </a:schemeClr>
                </a:solidFill>
              </a:rPr>
              <a:t>Close-out Netting</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Issues: Payment netting is not enough</a:t>
            </a:r>
          </a:p>
          <a:p>
            <a:pPr marL="1033463" lvl="1" indent="-347663"/>
            <a:r>
              <a:rPr lang="en-US" sz="1200" dirty="0" smtClean="0">
                <a:solidFill>
                  <a:schemeClr val="tx1">
                    <a:lumMod val="75000"/>
                    <a:lumOff val="25000"/>
                  </a:schemeClr>
                </a:solidFill>
              </a:rPr>
              <a:t>Usually, many transaction with various asset classes</a:t>
            </a:r>
          </a:p>
          <a:p>
            <a:pPr marL="1033463" lvl="1" indent="-347663"/>
            <a:r>
              <a:rPr lang="en-US" sz="1200" dirty="0" smtClean="0">
                <a:solidFill>
                  <a:schemeClr val="tx1">
                    <a:lumMod val="75000"/>
                    <a:lumOff val="25000"/>
                  </a:schemeClr>
                </a:solidFill>
              </a:rPr>
              <a:t>Hedging or close contract through opposite position</a:t>
            </a:r>
          </a:p>
          <a:p>
            <a:pPr marL="1033463" lvl="1" indent="-347663"/>
            <a:r>
              <a:rPr lang="en-US" sz="1200" dirty="0" smtClean="0">
                <a:solidFill>
                  <a:schemeClr val="tx1">
                    <a:lumMod val="75000"/>
                    <a:lumOff val="25000"/>
                  </a:schemeClr>
                </a:solidFill>
              </a:rPr>
              <a:t>Largely independent position (asset classes or underlying asset)</a:t>
            </a:r>
            <a:endParaRPr lang="en-US" sz="1200"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Rationale for Close-out netting: uncertainty recovery and hedging, replacement contract</a:t>
            </a:r>
          </a:p>
          <a:p>
            <a:pPr indent="347663">
              <a:buFont typeface="Wingdings" panose="05000000000000000000" pitchFamily="2" charset="2"/>
              <a:buChar char="§"/>
            </a:pPr>
            <a:r>
              <a:rPr lang="en-US" sz="1200" dirty="0" smtClean="0">
                <a:solidFill>
                  <a:schemeClr val="tx1">
                    <a:lumMod val="75000"/>
                    <a:lumOff val="25000"/>
                  </a:schemeClr>
                </a:solidFill>
              </a:rPr>
              <a:t>Component: Close-out (terminate transaction) + Netting (offset the value of transactions --&gt; Net balance</a:t>
            </a:r>
          </a:p>
          <a:p>
            <a:pPr indent="347663">
              <a:buFont typeface="Wingdings" panose="05000000000000000000" pitchFamily="2" charset="2"/>
              <a:buChar char="§"/>
            </a:pPr>
            <a:r>
              <a:rPr lang="en-US" sz="1200" dirty="0" smtClean="0">
                <a:solidFill>
                  <a:schemeClr val="tx1">
                    <a:lumMod val="75000"/>
                    <a:lumOff val="25000"/>
                  </a:schemeClr>
                </a:solidFill>
              </a:rPr>
              <a:t>Scope: All transaction with various maturities, currencies, conditions (ITM or OTM),...</a:t>
            </a:r>
          </a:p>
          <a:p>
            <a:pPr indent="347663">
              <a:buFont typeface="Wingdings" panose="05000000000000000000" pitchFamily="2" charset="2"/>
              <a:buChar char="§"/>
            </a:pPr>
            <a:r>
              <a:rPr lang="en-US" sz="1200" dirty="0" smtClean="0">
                <a:solidFill>
                  <a:schemeClr val="tx1">
                    <a:lumMod val="75000"/>
                    <a:lumOff val="25000"/>
                  </a:schemeClr>
                </a:solidFill>
              </a:rPr>
              <a:t>Mechanic: MTM at the time of default and not matching cashflow --&gt; Single net value --&gt; Immediately realize gain and loss + jump into bankruptcy queue</a:t>
            </a:r>
          </a:p>
          <a:p>
            <a:pPr indent="347663">
              <a:buFont typeface="Wingdings" panose="05000000000000000000" pitchFamily="2" charset="2"/>
              <a:buChar char="§"/>
            </a:pPr>
            <a:r>
              <a:rPr lang="en-US" sz="1200" dirty="0" smtClean="0">
                <a:solidFill>
                  <a:schemeClr val="tx1">
                    <a:lumMod val="75000"/>
                    <a:lumOff val="25000"/>
                  </a:schemeClr>
                </a:solidFill>
              </a:rPr>
              <a:t>Other benefit: reduce complexity involving close-out transaction</a:t>
            </a:r>
            <a:endParaRPr lang="en-US" sz="1200" dirty="0">
              <a:solidFill>
                <a:schemeClr val="tx1">
                  <a:lumMod val="75000"/>
                  <a:lumOff val="25000"/>
                </a:schemeClr>
              </a:solidFill>
            </a:endParaRPr>
          </a:p>
          <a:p>
            <a:pPr indent="347663">
              <a:buFont typeface="Wingdings" panose="05000000000000000000" pitchFamily="2" charset="2"/>
              <a:buChar char="§"/>
            </a:pPr>
            <a:endParaRPr lang="en-US" sz="1200" dirty="0">
              <a:solidFill>
                <a:schemeClr val="tx1">
                  <a:lumMod val="75000"/>
                  <a:lumOff val="25000"/>
                </a:schemeClr>
              </a:solidFill>
            </a:endParaRP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6800" y="32004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905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a:t>2. Default, Netting and </a:t>
            </a:r>
            <a:r>
              <a:rPr lang="en-US" sz="1800" dirty="0" smtClean="0"/>
              <a:t>Close-out (cont')</a:t>
            </a:r>
            <a:endParaRPr lang="en-US" sz="1800" dirty="0"/>
          </a:p>
        </p:txBody>
      </p:sp>
      <p:pic>
        <p:nvPicPr>
          <p:cNvPr id="7" name="Picture 6"/>
          <p:cNvPicPr>
            <a:picLocks noChangeAspect="1"/>
          </p:cNvPicPr>
          <p:nvPr/>
        </p:nvPicPr>
        <p:blipFill>
          <a:blip r:embed="rId2"/>
          <a:stretch>
            <a:fillRect/>
          </a:stretch>
        </p:blipFill>
        <p:spPr>
          <a:xfrm>
            <a:off x="2819400" y="914400"/>
            <a:ext cx="6877050" cy="1724025"/>
          </a:xfrm>
          <a:prstGeom prst="rect">
            <a:avLst/>
          </a:prstGeom>
        </p:spPr>
      </p:pic>
      <p:pic>
        <p:nvPicPr>
          <p:cNvPr id="5" name="Picture 4"/>
          <p:cNvPicPr>
            <a:picLocks noChangeAspect="1"/>
          </p:cNvPicPr>
          <p:nvPr/>
        </p:nvPicPr>
        <p:blipFill>
          <a:blip r:embed="rId3"/>
          <a:stretch>
            <a:fillRect/>
          </a:stretch>
        </p:blipFill>
        <p:spPr>
          <a:xfrm>
            <a:off x="2771775" y="3733800"/>
            <a:ext cx="6972300" cy="2381250"/>
          </a:xfrm>
          <a:prstGeom prst="rect">
            <a:avLst/>
          </a:prstGeom>
        </p:spPr>
      </p:pic>
    </p:spTree>
    <p:extLst>
      <p:ext uri="{BB962C8B-B14F-4D97-AF65-F5344CB8AC3E}">
        <p14:creationId xmlns:p14="http://schemas.microsoft.com/office/powerpoint/2010/main" val="30652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a:t>2. Default, Netting and </a:t>
            </a:r>
            <a:r>
              <a:rPr lang="en-US" sz="1800" dirty="0" smtClean="0"/>
              <a:t>Close-out (cont')</a:t>
            </a:r>
            <a:endParaRPr lang="en-US" sz="1800" dirty="0"/>
          </a:p>
        </p:txBody>
      </p:sp>
      <p:sp>
        <p:nvSpPr>
          <p:cNvPr id="3" name="Content Placeholder 2"/>
          <p:cNvSpPr>
            <a:spLocks noGrp="1"/>
          </p:cNvSpPr>
          <p:nvPr>
            <p:ph sz="quarter" idx="11"/>
          </p:nvPr>
        </p:nvSpPr>
        <p:spPr>
          <a:xfrm>
            <a:off x="1295400" y="838200"/>
            <a:ext cx="9144000" cy="6019800"/>
          </a:xfrm>
        </p:spPr>
        <p:txBody>
          <a:bodyPr/>
          <a:lstStyle/>
          <a:p>
            <a:r>
              <a:rPr lang="en-US" sz="1400" b="1" dirty="0" smtClean="0">
                <a:solidFill>
                  <a:schemeClr val="tx1">
                    <a:lumMod val="75000"/>
                    <a:lumOff val="25000"/>
                  </a:schemeClr>
                </a:solidFill>
              </a:rPr>
              <a:t>Product coverage and Set-Off Rights</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Transactions btw banks can be divided into following categories: OTC derivatives, repo-style transaction, On-BS loan &amp; deposit</a:t>
            </a:r>
          </a:p>
          <a:p>
            <a:pPr indent="347663">
              <a:buFont typeface="Wingdings" panose="05000000000000000000" pitchFamily="2" charset="2"/>
              <a:buChar char="§"/>
            </a:pPr>
            <a:r>
              <a:rPr lang="en-US" sz="1200" dirty="0" smtClean="0">
                <a:solidFill>
                  <a:schemeClr val="tx1">
                    <a:lumMod val="75000"/>
                    <a:lumOff val="25000"/>
                  </a:schemeClr>
                </a:solidFill>
              </a:rPr>
              <a:t>Issue: Close-out netting is typically possible within a category but not across categories (not in straightforward documentation)</a:t>
            </a:r>
          </a:p>
          <a:p>
            <a:pPr indent="347663">
              <a:buFont typeface="Wingdings" panose="05000000000000000000" pitchFamily="2" charset="2"/>
              <a:buChar char="§"/>
            </a:pPr>
            <a:r>
              <a:rPr lang="en-US" sz="1200" dirty="0" smtClean="0">
                <a:solidFill>
                  <a:schemeClr val="tx1">
                    <a:lumMod val="75000"/>
                    <a:lumOff val="25000"/>
                  </a:schemeClr>
                </a:solidFill>
              </a:rPr>
              <a:t>Solution: Set-offs rights allows offsetting obligations across categories --&gt; Standardized under ISDA Master Agreement 2002</a:t>
            </a:r>
          </a:p>
          <a:p>
            <a:pPr indent="347663">
              <a:buFont typeface="Wingdings" panose="05000000000000000000" pitchFamily="2" charset="2"/>
              <a:buChar char="§"/>
            </a:pPr>
            <a:r>
              <a:rPr lang="en-US" sz="1200" dirty="0" smtClean="0">
                <a:solidFill>
                  <a:schemeClr val="tx1">
                    <a:lumMod val="75000"/>
                    <a:lumOff val="25000"/>
                  </a:schemeClr>
                </a:solidFill>
              </a:rPr>
              <a:t>Example: Set-offs btw OTC derivatives and loans as long as the loan master agreement permits</a:t>
            </a:r>
          </a:p>
          <a:p>
            <a:pPr indent="347663">
              <a:buFont typeface="Wingdings" panose="05000000000000000000" pitchFamily="2" charset="2"/>
              <a:buChar char="§"/>
            </a:pPr>
            <a:endParaRPr lang="en-US" sz="1200" dirty="0" smtClean="0">
              <a:solidFill>
                <a:schemeClr val="tx1">
                  <a:lumMod val="75000"/>
                  <a:lumOff val="25000"/>
                </a:schemeClr>
              </a:solidFill>
            </a:endParaRPr>
          </a:p>
          <a:p>
            <a:r>
              <a:rPr lang="en-US" sz="1400" b="1" dirty="0" smtClean="0">
                <a:solidFill>
                  <a:schemeClr val="tx1">
                    <a:lumMod val="75000"/>
                    <a:lumOff val="25000"/>
                  </a:schemeClr>
                </a:solidFill>
              </a:rPr>
              <a:t>Close-out amount</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Issues: Close-out --&gt; MTM --&gt; Price with which bid-ask spread? (illiquid position with broad bid-ask spread</a:t>
            </a:r>
          </a:p>
          <a:p>
            <a:pPr indent="347663">
              <a:buFont typeface="Wingdings" panose="05000000000000000000" pitchFamily="2" charset="2"/>
              <a:buChar char="§"/>
            </a:pPr>
            <a:r>
              <a:rPr lang="en-US" sz="1200" dirty="0" smtClean="0">
                <a:solidFill>
                  <a:schemeClr val="tx1">
                    <a:lumMod val="75000"/>
                    <a:lumOff val="25000"/>
                  </a:schemeClr>
                </a:solidFill>
              </a:rPr>
              <a:t>Solution: Market quotation vs "loss method"</a:t>
            </a:r>
          </a:p>
          <a:p>
            <a:pPr marL="1033463" lvl="1" indent="-347663"/>
            <a:r>
              <a:rPr lang="en-US" sz="1200" dirty="0" smtClean="0">
                <a:solidFill>
                  <a:schemeClr val="tx1">
                    <a:lumMod val="75000"/>
                    <a:lumOff val="25000"/>
                  </a:schemeClr>
                </a:solidFill>
              </a:rPr>
              <a:t>Market quotation: minimum of 3 quotes from market markers --&gt; What if non-standard or illiquid position</a:t>
            </a:r>
          </a:p>
          <a:p>
            <a:pPr marL="1033463" lvl="1" indent="-347663"/>
            <a:r>
              <a:rPr lang="en-US" sz="1200" dirty="0" smtClean="0">
                <a:solidFill>
                  <a:schemeClr val="tx1">
                    <a:lumMod val="75000"/>
                    <a:lumOff val="25000"/>
                  </a:schemeClr>
                </a:solidFill>
              </a:rPr>
              <a:t>Loss method (in case of lack of quotes): Good faith &amp; reasonable assumptions (discretion to determining party)</a:t>
            </a:r>
          </a:p>
          <a:p>
            <a:pPr indent="347663">
              <a:buFont typeface="Wingdings" panose="05000000000000000000" pitchFamily="2" charset="2"/>
              <a:buChar char="§"/>
            </a:pPr>
            <a:r>
              <a:rPr lang="en-US" sz="1200" dirty="0" smtClean="0">
                <a:solidFill>
                  <a:schemeClr val="tx1">
                    <a:lumMod val="75000"/>
                    <a:lumOff val="25000"/>
                  </a:schemeClr>
                </a:solidFill>
              </a:rPr>
              <a:t>Difficulties in practice</a:t>
            </a:r>
          </a:p>
          <a:p>
            <a:pPr marL="1033463" lvl="1" indent="-347663"/>
            <a:r>
              <a:rPr lang="en-US" sz="1200" dirty="0" smtClean="0">
                <a:solidFill>
                  <a:schemeClr val="tx1">
                    <a:lumMod val="75000"/>
                    <a:lumOff val="25000"/>
                  </a:schemeClr>
                </a:solidFill>
              </a:rPr>
              <a:t>Market quote: ineffective for complex and structured products --&gt; Disputes in determination of the market quotation</a:t>
            </a:r>
          </a:p>
          <a:p>
            <a:pPr marL="1033463" lvl="1" indent="-347663"/>
            <a:r>
              <a:rPr lang="en-US" sz="1200" dirty="0" smtClean="0">
                <a:solidFill>
                  <a:schemeClr val="tx1">
                    <a:lumMod val="75000"/>
                    <a:lumOff val="25000"/>
                  </a:schemeClr>
                </a:solidFill>
              </a:rPr>
              <a:t>Loss method: Too subjective and give too much discretion to the determining party</a:t>
            </a:r>
          </a:p>
          <a:p>
            <a:pPr marL="1033463" lvl="1" indent="-347663"/>
            <a:r>
              <a:rPr lang="en-US" sz="1200" dirty="0" smtClean="0">
                <a:solidFill>
                  <a:schemeClr val="tx1">
                    <a:lumMod val="75000"/>
                    <a:lumOff val="25000"/>
                  </a:schemeClr>
                </a:solidFill>
              </a:rPr>
              <a:t>Contradictory decisions made by the English and US courts</a:t>
            </a:r>
            <a:endParaRPr lang="en-US" sz="1200"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Solution: definition of close-out amount - more flexible than market quote</a:t>
            </a:r>
            <a:endParaRPr lang="en-US" sz="1200" dirty="0">
              <a:solidFill>
                <a:schemeClr val="tx1">
                  <a:lumMod val="75000"/>
                  <a:lumOff val="25000"/>
                </a:schemeClr>
              </a:solidFill>
            </a:endParaRPr>
          </a:p>
          <a:p>
            <a:pPr marL="1033463" lvl="1" indent="-347663"/>
            <a:r>
              <a:rPr lang="en-US" sz="1200" dirty="0" smtClean="0">
                <a:solidFill>
                  <a:schemeClr val="tx1">
                    <a:lumMod val="75000"/>
                    <a:lumOff val="25000"/>
                  </a:schemeClr>
                </a:solidFill>
              </a:rPr>
              <a:t>Diluted form of market quote: Address some practical problems in achieving market quote for complex product in stressed condition</a:t>
            </a:r>
          </a:p>
          <a:p>
            <a:pPr marL="1033463" lvl="1" indent="-347663"/>
            <a:r>
              <a:rPr lang="en-US" sz="1200" dirty="0" smtClean="0">
                <a:solidFill>
                  <a:schemeClr val="tx1">
                    <a:lumMod val="75000"/>
                    <a:lumOff val="25000"/>
                  </a:schemeClr>
                </a:solidFill>
              </a:rPr>
              <a:t>Don't require actual tradable quotes but can instead rely on indicative quotations, public sources of prices and market data</a:t>
            </a:r>
          </a:p>
          <a:p>
            <a:pPr marL="1033463" lvl="1" indent="-347663"/>
            <a:r>
              <a:rPr lang="en-US" sz="1200" dirty="0" smtClean="0">
                <a:solidFill>
                  <a:schemeClr val="tx1">
                    <a:lumMod val="75000"/>
                    <a:lumOff val="25000"/>
                  </a:schemeClr>
                </a:solidFill>
              </a:rPr>
              <a:t>Take into account the determining party's own creditworthiness and cost of funding and hedging</a:t>
            </a:r>
            <a:endParaRPr lang="en-US" sz="1200" dirty="0">
              <a:solidFill>
                <a:schemeClr val="tx1">
                  <a:lumMod val="75000"/>
                  <a:lumOff val="25000"/>
                </a:schemeClr>
              </a:solidFill>
            </a:endParaRPr>
          </a:p>
          <a:p>
            <a:pPr indent="347663">
              <a:buFont typeface="Wingdings" panose="05000000000000000000" pitchFamily="2" charset="2"/>
              <a:buChar char="§"/>
            </a:pPr>
            <a:endParaRPr lang="en-US" sz="1200" dirty="0">
              <a:solidFill>
                <a:schemeClr val="tx1">
                  <a:lumMod val="75000"/>
                  <a:lumOff val="25000"/>
                </a:schemeClr>
              </a:solidFill>
            </a:endParaRPr>
          </a:p>
          <a:p>
            <a:pPr indent="347663">
              <a:buFont typeface="Wingdings" panose="05000000000000000000" pitchFamily="2" charset="2"/>
              <a:buChar char="§"/>
            </a:pPr>
            <a:endParaRPr lang="en-US" sz="1200" dirty="0">
              <a:solidFill>
                <a:schemeClr val="tx1">
                  <a:lumMod val="75000"/>
                  <a:lumOff val="25000"/>
                </a:schemeClr>
              </a:solidFill>
            </a:endParaRP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066800" y="29718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04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a:t>2. Default, Netting and </a:t>
            </a:r>
            <a:r>
              <a:rPr lang="en-US" sz="1800" dirty="0" smtClean="0"/>
              <a:t>Close-out (cont')</a:t>
            </a:r>
            <a:endParaRPr lang="en-US" sz="1800" dirty="0"/>
          </a:p>
        </p:txBody>
      </p:sp>
      <p:sp>
        <p:nvSpPr>
          <p:cNvPr id="3" name="Content Placeholder 2"/>
          <p:cNvSpPr>
            <a:spLocks noGrp="1"/>
          </p:cNvSpPr>
          <p:nvPr>
            <p:ph sz="quarter" idx="11"/>
          </p:nvPr>
        </p:nvSpPr>
        <p:spPr>
          <a:xfrm>
            <a:off x="1295400" y="838200"/>
            <a:ext cx="9144000" cy="6019800"/>
          </a:xfrm>
        </p:spPr>
        <p:txBody>
          <a:bodyPr/>
          <a:lstStyle/>
          <a:p>
            <a:r>
              <a:rPr lang="en-US" sz="1400" b="1" dirty="0" smtClean="0">
                <a:solidFill>
                  <a:schemeClr val="tx1">
                    <a:lumMod val="75000"/>
                    <a:lumOff val="25000"/>
                  </a:schemeClr>
                </a:solidFill>
              </a:rPr>
              <a:t>The impact of netting</a:t>
            </a:r>
            <a:endParaRPr lang="en-US" sz="1400" b="1" dirty="0">
              <a:solidFill>
                <a:schemeClr val="tx1">
                  <a:lumMod val="75000"/>
                  <a:lumOff val="25000"/>
                </a:schemeClr>
              </a:solidFill>
            </a:endParaRPr>
          </a:p>
          <a:p>
            <a:pPr indent="347663">
              <a:buFont typeface="Wingdings" panose="05000000000000000000" pitchFamily="2" charset="2"/>
              <a:buChar char="§"/>
            </a:pPr>
            <a:r>
              <a:rPr lang="en-US" sz="1200" dirty="0" smtClean="0">
                <a:solidFill>
                  <a:schemeClr val="tx1">
                    <a:lumMod val="75000"/>
                    <a:lumOff val="25000"/>
                  </a:schemeClr>
                </a:solidFill>
              </a:rPr>
              <a:t>Netting = the biggest risk mitigant for CCR (90%) --&gt; Growth in derivative market</a:t>
            </a:r>
          </a:p>
          <a:p>
            <a:pPr marL="1033463" lvl="1" indent="-347663"/>
            <a:r>
              <a:rPr lang="en-US" sz="1200" dirty="0" smtClean="0">
                <a:solidFill>
                  <a:schemeClr val="tx1">
                    <a:lumMod val="75000"/>
                    <a:lumOff val="25000"/>
                  </a:schemeClr>
                </a:solidFill>
              </a:rPr>
              <a:t>Note: netted position are inherently more volatile --&gt; Create systemic risk</a:t>
            </a:r>
          </a:p>
          <a:p>
            <a:pPr indent="347663">
              <a:buFont typeface="Wingdings" panose="05000000000000000000" pitchFamily="2" charset="2"/>
              <a:buChar char="§"/>
            </a:pPr>
            <a:r>
              <a:rPr lang="en-US" sz="1200" dirty="0" smtClean="0">
                <a:solidFill>
                  <a:schemeClr val="tx1">
                    <a:lumMod val="75000"/>
                    <a:lumOff val="25000"/>
                  </a:schemeClr>
                </a:solidFill>
              </a:rPr>
              <a:t>Netting has some subtle effects on the dynamics of OTC derivative markets</a:t>
            </a:r>
          </a:p>
          <a:p>
            <a:pPr marL="1033463" lvl="1" indent="-347663"/>
            <a:r>
              <a:rPr lang="en-US" sz="1200" dirty="0" smtClean="0">
                <a:solidFill>
                  <a:schemeClr val="tx1">
                    <a:lumMod val="75000"/>
                    <a:lumOff val="25000"/>
                  </a:schemeClr>
                </a:solidFill>
              </a:rPr>
              <a:t>Position with a counterparty --&gt; Close-out and enter transaction with another counterparty</a:t>
            </a:r>
          </a:p>
          <a:p>
            <a:pPr marL="1033463" lvl="1" indent="-347663"/>
            <a:r>
              <a:rPr lang="en-US" sz="1200" dirty="0" smtClean="0">
                <a:solidFill>
                  <a:schemeClr val="tx1">
                    <a:lumMod val="75000"/>
                    <a:lumOff val="25000"/>
                  </a:schemeClr>
                </a:solidFill>
              </a:rPr>
              <a:t>If a party know an institution wanting to trade out a position --&gt; unfavorable term to extract the maximum financial gain</a:t>
            </a:r>
          </a:p>
          <a:p>
            <a:pPr indent="347663">
              <a:buFont typeface="Wingdings" panose="05000000000000000000" pitchFamily="2" charset="2"/>
              <a:buChar char="§"/>
            </a:pPr>
            <a:r>
              <a:rPr lang="en-US" sz="1200" dirty="0" smtClean="0">
                <a:solidFill>
                  <a:schemeClr val="tx1">
                    <a:lumMod val="75000"/>
                    <a:lumOff val="25000"/>
                  </a:schemeClr>
                </a:solidFill>
              </a:rPr>
              <a:t>Incentive to repeatedly trade with a counterparty: diversification thank to imperfect correlation btw asset classes</a:t>
            </a:r>
          </a:p>
          <a:p>
            <a:pPr marL="1033463" lvl="1" indent="-347663"/>
            <a:r>
              <a:rPr lang="en-US" sz="1200" dirty="0" smtClean="0">
                <a:solidFill>
                  <a:schemeClr val="tx1">
                    <a:lumMod val="75000"/>
                    <a:lumOff val="25000"/>
                  </a:schemeClr>
                </a:solidFill>
              </a:rPr>
              <a:t>Note: Increase concentration risk</a:t>
            </a:r>
          </a:p>
          <a:p>
            <a:pPr indent="347663">
              <a:buFont typeface="Wingdings" panose="05000000000000000000" pitchFamily="2" charset="2"/>
              <a:buChar char="§"/>
            </a:pPr>
            <a:r>
              <a:rPr lang="en-US" sz="1200" dirty="0" smtClean="0">
                <a:solidFill>
                  <a:schemeClr val="tx1">
                    <a:lumMod val="75000"/>
                    <a:lumOff val="25000"/>
                  </a:schemeClr>
                </a:solidFill>
              </a:rPr>
              <a:t>Change the way market participants react perception of increasing risk of a particular counterparty</a:t>
            </a:r>
            <a:endParaRPr lang="en-US" sz="1200" dirty="0">
              <a:solidFill>
                <a:schemeClr val="tx1">
                  <a:lumMod val="75000"/>
                  <a:lumOff val="25000"/>
                </a:schemeClr>
              </a:solidFill>
            </a:endParaRPr>
          </a:p>
          <a:p>
            <a:pPr marL="1033463" lvl="1" indent="-347663"/>
            <a:r>
              <a:rPr lang="en-US" sz="1200" dirty="0" smtClean="0">
                <a:solidFill>
                  <a:schemeClr val="tx1">
                    <a:lumMod val="75000"/>
                    <a:lumOff val="25000"/>
                  </a:schemeClr>
                </a:solidFill>
              </a:rPr>
              <a:t>Less worried as long as it's MTM is negative --&gt; Unnecessary to terminate existing position with a trouble counterparty --&gt; reduce systemic risk</a:t>
            </a:r>
          </a:p>
          <a:p>
            <a:pPr indent="347663">
              <a:buFont typeface="Wingdings" panose="05000000000000000000" pitchFamily="2" charset="2"/>
              <a:buChar char="§"/>
            </a:pPr>
            <a:r>
              <a:rPr lang="en-US" sz="1200" dirty="0" smtClean="0">
                <a:solidFill>
                  <a:schemeClr val="tx1">
                    <a:lumMod val="75000"/>
                    <a:lumOff val="25000"/>
                  </a:schemeClr>
                </a:solidFill>
              </a:rPr>
              <a:t>Note: Benefits from netting are under threat from the drive towards mandatory clearing of OTC</a:t>
            </a:r>
            <a:endParaRPr lang="en-US" sz="1200" dirty="0">
              <a:solidFill>
                <a:schemeClr val="tx1">
                  <a:lumMod val="75000"/>
                  <a:lumOff val="25000"/>
                </a:schemeClr>
              </a:solidFill>
            </a:endParaRPr>
          </a:p>
          <a:p>
            <a:pPr marL="1033463" lvl="1" indent="-347663"/>
            <a:endParaRPr lang="en-US" sz="1200" dirty="0" smtClean="0">
              <a:solidFill>
                <a:schemeClr val="tx1">
                  <a:lumMod val="75000"/>
                  <a:lumOff val="25000"/>
                </a:schemeClr>
              </a:solidFill>
            </a:endParaRPr>
          </a:p>
          <a:p>
            <a:pPr indent="347663">
              <a:buFont typeface="Wingdings" panose="05000000000000000000" pitchFamily="2" charset="2"/>
              <a:buChar char="§"/>
            </a:pPr>
            <a:endParaRPr lang="en-US" sz="1200" dirty="0" smtClean="0">
              <a:solidFill>
                <a:schemeClr val="tx1">
                  <a:lumMod val="75000"/>
                  <a:lumOff val="25000"/>
                </a:schemeClr>
              </a:solidFill>
            </a:endParaRPr>
          </a:p>
          <a:p>
            <a:pPr indent="347663">
              <a:buFont typeface="Wingdings" panose="05000000000000000000" pitchFamily="2" charset="2"/>
              <a:buChar char="§"/>
            </a:pPr>
            <a:endParaRPr lang="en-US" sz="1200" dirty="0">
              <a:solidFill>
                <a:schemeClr val="tx1">
                  <a:lumMod val="75000"/>
                  <a:lumOff val="25000"/>
                </a:schemeClr>
              </a:solidFill>
            </a:endParaRPr>
          </a:p>
        </p:txBody>
      </p:sp>
      <p:sp>
        <p:nvSpPr>
          <p:cNvPr id="6" name="Rectangle 5"/>
          <p:cNvSpPr/>
          <p:nvPr/>
        </p:nvSpPr>
        <p:spPr>
          <a:xfrm>
            <a:off x="1066799" y="838200"/>
            <a:ext cx="45719"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8229600" y="3985352"/>
            <a:ext cx="3962400" cy="2719704"/>
          </a:xfrm>
          <a:prstGeom prst="rect">
            <a:avLst/>
          </a:prstGeom>
        </p:spPr>
      </p:pic>
    </p:spTree>
    <p:extLst>
      <p:ext uri="{BB962C8B-B14F-4D97-AF65-F5344CB8AC3E}">
        <p14:creationId xmlns:p14="http://schemas.microsoft.com/office/powerpoint/2010/main" val="210100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smtClean="0"/>
              <a:t>3. Multilateral netting and trade compression </a:t>
            </a:r>
            <a:endParaRPr lang="en-US"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7" y="3073400"/>
            <a:ext cx="798195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5" y="768350"/>
            <a:ext cx="68294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7237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VPBank 01">
      <a:dk1>
        <a:sysClr val="windowText" lastClr="000000"/>
      </a:dk1>
      <a:lt1>
        <a:sysClr val="window" lastClr="FFFFFF"/>
      </a:lt1>
      <a:dk2>
        <a:srgbClr val="44546A"/>
      </a:dk2>
      <a:lt2>
        <a:srgbClr val="E7E6E6"/>
      </a:lt2>
      <a:accent1>
        <a:srgbClr val="006234"/>
      </a:accent1>
      <a:accent2>
        <a:srgbClr val="008446"/>
      </a:accent2>
      <a:accent3>
        <a:srgbClr val="00A658"/>
      </a:accent3>
      <a:accent4>
        <a:srgbClr val="00C86A"/>
      </a:accent4>
      <a:accent5>
        <a:srgbClr val="00EA7C"/>
      </a:accent5>
      <a:accent6>
        <a:srgbClr val="ED1C24"/>
      </a:accent6>
      <a:hlink>
        <a:srgbClr val="5D9CEC"/>
      </a:hlink>
      <a:folHlink>
        <a:srgbClr val="AC92EC"/>
      </a:folHlink>
    </a:clrScheme>
    <a:fontScheme name="VPBank">
      <a:majorFont>
        <a:latin typeface="#VP02 Tieu de dai"/>
        <a:ea typeface=""/>
        <a:cs typeface=""/>
      </a:majorFont>
      <a:minorFont>
        <a:latin typeface="#VP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mtClean="0">
            <a:solidFill>
              <a:schemeClr val="tx1">
                <a:lumMod val="65000"/>
                <a:lumOff val="35000"/>
              </a:schemeClr>
            </a:solidFill>
          </a:defRPr>
        </a:defPPr>
      </a:lstStyle>
    </a:txDef>
  </a:objectDefaults>
  <a:extraClrSchemeLst/>
  <a:extLst>
    <a:ext uri="{05A4C25C-085E-4340-85A3-A5531E510DB2}">
      <thm15:themeFamily xmlns:thm15="http://schemas.microsoft.com/office/thememl/2012/main" xmlns="" name="Presentation9" id="{6F540F78-1ADD-42AF-BE8A-0BD39531A81F}" vid="{2CD156F8-2681-4EA9-A503-5933AE7342D5}"/>
    </a:ext>
  </a:extLst>
</a:theme>
</file>

<file path=docProps/app.xml><?xml version="1.0" encoding="utf-8"?>
<Properties xmlns="http://schemas.openxmlformats.org/officeDocument/2006/extended-properties" xmlns:vt="http://schemas.openxmlformats.org/officeDocument/2006/docPropsVTypes">
  <Template>blank</Template>
  <TotalTime>18762</TotalTime>
  <Words>1935</Words>
  <Application>Microsoft Office PowerPoint</Application>
  <PresentationFormat>Custom</PresentationFormat>
  <Paragraphs>179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HADT</dc:creator>
  <cp:lastModifiedBy>Anh Nguyen Hoang (RMD - IRMD)</cp:lastModifiedBy>
  <cp:revision>1072</cp:revision>
  <dcterms:created xsi:type="dcterms:W3CDTF">2019-09-09T01:50:19Z</dcterms:created>
  <dcterms:modified xsi:type="dcterms:W3CDTF">2020-08-01T07:22:06Z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0340762c-3546-4534-8ffd-b00fdca11bd6</vt:lpwstr>
  </property>
</Properties>
</file>