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4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6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7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9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Xin Ng" initials="HXN" lastIdx="2" clrIdx="0">
    <p:extLst>
      <p:ext uri="{19B8F6BF-5375-455C-9EA6-DF929625EA0E}">
        <p15:presenceInfo xmlns:p15="http://schemas.microsoft.com/office/powerpoint/2012/main" userId="Hui Xin 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>
        <p:scale>
          <a:sx n="100" d="100"/>
          <a:sy n="100" d="100"/>
        </p:scale>
        <p:origin x="-20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8:09:07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19:17:5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3986 32767,'0'-521'0,"0"32"0,0-2411 0,0 2825 0,0 165 0,0-90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9T18:03:56.2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2945 870,'2'-136,"-4"-149,-12 178,7 64,5 29,0 1,-2 0,1 0,-2 0,1 1,-2-1,0 1,-14-22,14 26,1 1,-1 0,-1 1,1-1,-1 2,0-1,-1 0,1 1,-1 1,0-1,0 1,-1 1,1-1,-10-1,-210-38,185 37,-56-8,-166-3,-605 19,810 1,-97 17,27-2,73-12,0 2,-67 19,102-21,0 2,1 0,0 2,0 0,1 1,1 1,0 1,-27 23,18-9,0 0,2 2,1 1,1 1,-23 41,7-2,2 1,4 2,3 1,3 2,-24 105,33-87,5 1,-4 157,17-189,5 413,-3-448,1-1,1 1,9 34,-9-52,0 1,1 0,1-1,-1 0,2 0,-1 0,1-1,1 0,0 0,16 16,17 12,2-2,2-1,58 33,-75-52,1-1,1-1,0-1,1-2,0-1,0-1,36 4,53-3,168-9,-143-3,-36 3,1-5,199-35,84-71,-7-26,-214 74,-77 29,219-87,-261 97,0-2,-2-3,81-60,-122 82,-1 0,1-1,-2 0,1-1,-1 0,0 0,-1 0,0-1,-1 0,8-19,-7 11,-1 0,-1 0,-1 0,-1-1,1-33,-7-536,3 557,-1 1,-2 0,0 0,-2 0,-2 1,0-1,-2 2,-1-1,-2 2,0 0,-2 0,-1 1,-28-36,27 42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9T18:04:10.4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3051 128,'1'-1,"0"0,0 1,-1-1,1 0,0 0,-1 1,1-1,-1 0,1 0,-1 0,1 0,-1 0,1 0,-1 0,0 0,0 0,0 0,1 0,-1 0,0 0,0 0,0 0,0 0,-1 0,1-1,-1 0,0 1,0-1,0 1,0 0,0-1,0 1,0 0,0 0,-1 0,1-1,-1 1,1 1,-3-3,-7-2,1 1,-1 0,-18-4,23 6,-66-15,-1 3,-88-6,-152 10,245 10,-99 2,135 1,1 1,-1 1,-37 11,-158 43,-16 4,-30 14,-56 17,239-65,32-12,1 2,1 3,-71 39,97-44,-13 8,-69 52,100-66,-1 0,1 1,1 0,0 1,1 0,1 0,0 1,0 1,-7 18,-52 152,29-73,18-47,2 1,3 0,3 2,3-1,3 1,2 79,5-145,-1 28,2 1,1 0,1-1,12 53,1-38,1-1,2 0,3-2,1 0,1-1,3-2,1-1,39 41,-17-28,2-1,2-4,2-1,111 66,-102-74,2-3,1-2,1-4,2-3,99 23,-101-37,133 7,72-20,-142-1,43-2,-1-9,-1-7,195-49,-294 50,-1-3,-2-3,0-4,-2-2,-2-4,117-81,-137 82,-2-2,-1-2,42-49,-75 74,0-1,-2 0,0 0,0-1,-2 0,0-1,-1 0,0 0,4-29,0-14,2-90,-9 108,4-83,-14-214,4 313,-1 0,-1 1,-1 0,-2 0,0 0,-22-43,20 51,0 0,-1 1,-1 0,0 1,-2 0,1 1,-2 0,0 1,-24-16,12 12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9:17:58.55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9T18:00:11.8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3197 2841,'3'-43,"1"1,14-59,-5 39,47-177,-41 177,-2 0,-3-1,9-104,-19 54,-14-167,1 223,-4 0,-2 0,-2 2,-3 0,-36-71,27 69,-4 1,-2 2,-64-78,-144-134,205 227,-170-162,157 158,-2 2,-74-43,59 46,-138-57,157 78,-1 1,-1 3,-96-12,-4 10,-1 8,-175 13,289-2,0 2,1 1,0 2,0 2,1 1,0 1,1 3,1 0,0 3,-48 34,-157 125,195-141,2 2,1 1,-40 54,45-49,-46 66,72-97,2 1,0 1,1-1,0 1,-8 32,-2 42,-12 182,25 94,4-283,0-66,2-1,-1 1,2 0,0-1,1 0,1 1,0-2,1 1,1 0,0-1,1-1,1 1,0-1,18 19,33 35,112 98,-125-123,-4-6,2-2,1-1,1-3,97 47,-57-40,1-4,108 26,217 38,-310-80,2-5,106 1,452-17,-630 3,-1-1,0-2,0-1,0-1,-1-2,0-2,31-12,98-55,-50 20,-78 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29T18:00:14.3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3414 2246,'2'-207,"-5"-246,-3 371,-3 0,-4 0,-3 2,-43-125,37 145,-2 1,-3 1,-3 2,-2 1,-2 1,-62-72,39 61,-2 4,-3 1,-81-58,96 84,-1 3,-3 1,0 3,-1 1,-87-27,64 32,-2 3,1 4,-116-7,-236 13,340 9,31 0,1 2,-82 15,106-11,0 1,1 2,0 1,1 1,-50 29,26-6,1 2,2 3,-90 89,-112 162,179-188,-99 179,134-214,28-50,1 0,1 1,0 0,2 0,0 1,1 0,1 0,1 0,1 1,1 0,1 35,2 120,7 114,-5-264,1-1,2 0,0 0,1-1,2 0,0 0,25 43,8 0,61 76,-43-64,62 73,-104-133,1 0,1-2,1 0,0-1,32 17,48 27,-63-36,2-1,83 35,517 137,-492-153,-101-30,1-3,-1-1,73 1,145-12,-261 2,31-1,0-3,0-1,0-1,0-2,47-19,-12-2,96-56,-152 78,0-2,-1 0,0 0,0-1,-2 0,15-18,51-81,-31 40,83-125,-113 170,0 0,-1-1,-2 0,-1-1,-1-1,-1 0,-1 0,-2-1,-1 0,3-33,-7 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30T19:18:00.9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44.8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6:50.97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7:56.2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2.8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4.9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4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8:16.7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06T06:13:32.95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E2BD5-DB9C-4CDF-81CC-9158D301CD01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99C3-D713-4DC5-8472-9DA4DCBD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94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4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This made the content a lot more personal and I think it can win a lot of trust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A50B6-40BA-494D-B439-B1D44732E6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9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0806-3487-4B38-9A2F-135339472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8D71-9C4A-4EA0-A512-990F2279C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A91A-3DBF-4731-A964-69E1AFD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9C63-E034-4BB5-B119-11A5396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2658-CD53-4DC3-98C8-F11BC232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BC1D-4CAF-4F88-9348-9A6F0C39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F061-86A3-41CC-AA51-83783DAB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4442E-4933-4234-80F5-E4CFD03F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C66E-2287-437F-A814-19E95DE7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358F-6066-4DF9-8C7E-031A47A4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8560-92A2-43AE-BD69-A03BAF0DA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28CF5-FEB9-481F-8E65-D4C264CE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7ACF-BD3D-46E7-9961-4332D6FF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BAB4-E33E-4A42-BBBE-EEBE9A9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1D9E-44C2-4E82-BD46-C4D78342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9B9C-F56B-4C22-8CA5-7F6F3973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E763A-8DB1-4405-BF4B-A6F761DD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FEC27-8AA1-4392-B0CA-968E209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F9A4-D1E3-4513-B1F6-6721A84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700EC-5B35-44A8-B13E-130DE430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FA70-3F08-4781-9E37-1CB351E1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9AB4-CDED-438F-A64E-DFE189BE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4B1A7-1C84-4BE9-9E15-10B358FC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876A-5158-4681-8196-70C6A27B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E775-B029-400F-A405-9C77FE39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7750-C9F3-4A5B-9A35-90003DEA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2F8C-D918-45F6-A0A0-E832A5388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F51A-024D-44BE-BBE3-8C5D93742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ADB75-86D8-48D8-9112-450776BF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0F695-EFCD-43E6-96BB-D74CB2AC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1FBD-7605-497E-B25A-6DCCB1B0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ABDF-9292-4929-A89C-C38F4A22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6FE60-FBA3-40C0-89C0-381774876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056DA-7902-4BC6-89DE-31F8F47C0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9EB82-6FC7-41C6-8328-203C5A7FF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DC9B6-426A-4656-A05F-A66E024DF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6710-832F-4ADA-A9DB-43EA792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851EE-0FE7-4AA7-9548-A8AA14AF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ED95E-59F5-4EF5-B530-0FB37F1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B95E-C56B-4C80-B25A-C09D0598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99598-D79D-442E-BA32-76FC6624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CC3B9-FDFF-424B-992F-42101631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88D4-F441-4BFB-AD4F-C7B1BA3E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C65A2-E604-414E-BDEB-D89DB971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4F172-3C93-49F1-8BCC-BDE261C3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A4417-8EB5-4DF2-9916-3C7B4AEB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0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AEF1-F7DE-4957-911B-B0937C9A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4FB2-3EAF-4436-B03A-18A090E5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16B2E-56C0-4D0B-A735-587402CB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D9DF-0F20-4EA4-BFD9-56BFE52F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BA9B4-5DDA-4F92-9B7D-99D87B3E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0C69-3CED-4450-93D8-CBC2D04B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95AE-93D4-41A1-85F9-99EC6427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A0285-711C-4DDA-B281-DE6801962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3780-B8A0-46EA-A480-AB375F81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04EB-08B6-4355-A131-3F6E32E4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6813-E980-4858-8480-F8CD5B11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8DB3-5C99-4913-9EF6-934E2B72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8C096-73E9-4580-B43B-34F99D00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1D06-8E5E-49FC-AA09-7E2B8901F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10092-5F5A-45D9-B001-C459B9841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24994-8B78-4B05-A13E-4E95EB533A35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9D29-C334-489B-B5AE-F4B98D5CD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F7E7-DE08-45B2-A2C1-7CB259EA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B4BC-4A09-48BB-8DBB-3FFA696AA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customXml" Target="../ink/ink16.xml"/><Relationship Id="rId5" Type="http://schemas.openxmlformats.org/officeDocument/2006/relationships/customXml" Target="../ink/ink10.xml"/><Relationship Id="rId10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.png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12" Type="http://schemas.openxmlformats.org/officeDocument/2006/relationships/customXml" Target="../ink/ink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customXml" Target="../ink/ink24.xml"/><Relationship Id="rId5" Type="http://schemas.openxmlformats.org/officeDocument/2006/relationships/customXml" Target="../ink/ink18.xml"/><Relationship Id="rId10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.png"/><Relationship Id="rId3" Type="http://schemas.openxmlformats.org/officeDocument/2006/relationships/customXml" Target="../ink/ink26.xml"/><Relationship Id="rId7" Type="http://schemas.openxmlformats.org/officeDocument/2006/relationships/customXml" Target="../ink/ink29.xml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customXml" Target="../ink/ink33.xml"/><Relationship Id="rId5" Type="http://schemas.openxmlformats.org/officeDocument/2006/relationships/customXml" Target="../ink/ink27.xml"/><Relationship Id="rId10" Type="http://schemas.openxmlformats.org/officeDocument/2006/relationships/customXml" Target="../ink/ink32.xml"/><Relationship Id="rId4" Type="http://schemas.openxmlformats.org/officeDocument/2006/relationships/image" Target="../media/image5.png"/><Relationship Id="rId9" Type="http://schemas.openxmlformats.org/officeDocument/2006/relationships/customXml" Target="../ink/ink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customXml" Target="../ink/ink35.xml"/><Relationship Id="rId7" Type="http://schemas.openxmlformats.org/officeDocument/2006/relationships/customXml" Target="../ink/ink38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customXml" Target="../ink/ink42.xml"/><Relationship Id="rId5" Type="http://schemas.openxmlformats.org/officeDocument/2006/relationships/customXml" Target="../ink/ink36.xml"/><Relationship Id="rId10" Type="http://schemas.openxmlformats.org/officeDocument/2006/relationships/customXml" Target="../ink/ink41.xml"/><Relationship Id="rId4" Type="http://schemas.openxmlformats.org/officeDocument/2006/relationships/image" Target="../media/image2.png"/><Relationship Id="rId9" Type="http://schemas.openxmlformats.org/officeDocument/2006/relationships/customXml" Target="../ink/ink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customXml" Target="../ink/ink51.xml"/><Relationship Id="rId18" Type="http://schemas.openxmlformats.org/officeDocument/2006/relationships/customXml" Target="../ink/ink54.xml"/><Relationship Id="rId3" Type="http://schemas.openxmlformats.org/officeDocument/2006/relationships/customXml" Target="../ink/ink43.xml"/><Relationship Id="rId21" Type="http://schemas.openxmlformats.org/officeDocument/2006/relationships/image" Target="../media/image10.png"/><Relationship Id="rId7" Type="http://schemas.openxmlformats.org/officeDocument/2006/relationships/customXml" Target="../ink/ink46.xml"/><Relationship Id="rId12" Type="http://schemas.openxmlformats.org/officeDocument/2006/relationships/image" Target="../media/image6.png"/><Relationship Id="rId17" Type="http://schemas.openxmlformats.org/officeDocument/2006/relationships/customXml" Target="../ink/ink5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customXml" Target="../ink/ink50.xml"/><Relationship Id="rId5" Type="http://schemas.openxmlformats.org/officeDocument/2006/relationships/customXml" Target="../ink/ink44.xml"/><Relationship Id="rId15" Type="http://schemas.openxmlformats.org/officeDocument/2006/relationships/customXml" Target="../ink/ink52.xml"/><Relationship Id="rId10" Type="http://schemas.openxmlformats.org/officeDocument/2006/relationships/customXml" Target="../ink/ink49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8.xml"/><Relationship Id="rId14" Type="http://schemas.openxmlformats.org/officeDocument/2006/relationships/image" Target="../media/image7.png"/><Relationship Id="rId22" Type="http://schemas.openxmlformats.org/officeDocument/2006/relationships/customXml" Target="../ink/ink5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12.png"/><Relationship Id="rId3" Type="http://schemas.openxmlformats.org/officeDocument/2006/relationships/customXml" Target="../ink/ink57.xml"/><Relationship Id="rId7" Type="http://schemas.openxmlformats.org/officeDocument/2006/relationships/customXml" Target="../ink/ink60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customXml" Target="../ink/ink64.xml"/><Relationship Id="rId5" Type="http://schemas.openxmlformats.org/officeDocument/2006/relationships/customXml" Target="../ink/ink58.xml"/><Relationship Id="rId10" Type="http://schemas.openxmlformats.org/officeDocument/2006/relationships/customXml" Target="../ink/ink63.xml"/><Relationship Id="rId4" Type="http://schemas.openxmlformats.org/officeDocument/2006/relationships/image" Target="../media/image2.png"/><Relationship Id="rId9" Type="http://schemas.openxmlformats.org/officeDocument/2006/relationships/customXml" Target="../ink/ink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52651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017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131" y="16589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6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Daytona" panose="020B0604030500040204" pitchFamily="34" charset="0"/>
              </a:rPr>
              <a:t>Menoplan</a:t>
            </a:r>
            <a:r>
              <a:rPr lang="en-US" sz="2800" b="1" dirty="0">
                <a:latin typeface="Daytona" panose="020B0604030500040204" pitchFamily="34" charset="0"/>
              </a:rPr>
              <a:t> Website Audit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DAD435-CC25-4452-BA9D-42883B9E0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41" y="1310876"/>
            <a:ext cx="1078380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73608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017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131" y="16589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6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Daytona" panose="020B0604030500040204" pitchFamily="34" charset="0"/>
              </a:rPr>
              <a:t>Before beginning a website UX audit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FADA9-B698-4FAE-8799-98A517274159}"/>
              </a:ext>
            </a:extLst>
          </p:cNvPr>
          <p:cNvSpPr txBox="1"/>
          <p:nvPr/>
        </p:nvSpPr>
        <p:spPr>
          <a:xfrm>
            <a:off x="512811" y="1928806"/>
            <a:ext cx="8665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What metrics </a:t>
            </a:r>
            <a:r>
              <a:rPr lang="en-US" dirty="0">
                <a:latin typeface="Daytona" panose="020B0604030500040204" pitchFamily="34" charset="0"/>
              </a:rPr>
              <a:t>to </a:t>
            </a:r>
            <a:r>
              <a:rPr lang="en-US" sz="1800" dirty="0">
                <a:latin typeface="Daytona" panose="020B0604030500040204" pitchFamily="34" charset="0"/>
              </a:rPr>
              <a:t>include in the audit?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What webpages to prioritize during the audit?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How </a:t>
            </a:r>
            <a:r>
              <a:rPr lang="en-US" sz="1800" dirty="0">
                <a:latin typeface="Daytona" panose="020B0604030500040204" pitchFamily="34" charset="0"/>
              </a:rPr>
              <a:t>to interpret the data collected?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How can the data provide us actionable insights?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What do we want to optimize for?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Users’ perceptions of </a:t>
            </a:r>
          </a:p>
        </p:txBody>
      </p:sp>
    </p:spTree>
    <p:extLst>
      <p:ext uri="{BB962C8B-B14F-4D97-AF65-F5344CB8AC3E}">
        <p14:creationId xmlns:p14="http://schemas.microsoft.com/office/powerpoint/2010/main" val="322080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73608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017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131" y="16589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6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Daytona" panose="020B0604030500040204" pitchFamily="34" charset="0"/>
              </a:rPr>
              <a:t>Goals of a website UX audit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FADA9-B698-4FAE-8799-98A517274159}"/>
              </a:ext>
            </a:extLst>
          </p:cNvPr>
          <p:cNvSpPr txBox="1"/>
          <p:nvPr/>
        </p:nvSpPr>
        <p:spPr>
          <a:xfrm>
            <a:off x="465041" y="1667564"/>
            <a:ext cx="8665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Identify usability 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Key pieces of information are too difficult to find (e.g., SSRI treatment risks)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Key tools are too hard to use (e.g., incontinence tool)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2B4C4-5727-4A69-91A1-E440257B146E}"/>
              </a:ext>
            </a:extLst>
          </p:cNvPr>
          <p:cNvSpPr txBox="1"/>
          <p:nvPr/>
        </p:nvSpPr>
        <p:spPr>
          <a:xfrm>
            <a:off x="465041" y="3076915"/>
            <a:ext cx="866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Increase conversion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 Achieve “goal conversions” – users use the tool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3D14D-5715-47F1-A0AE-6A4002F9E50F}"/>
              </a:ext>
            </a:extLst>
          </p:cNvPr>
          <p:cNvSpPr txBox="1"/>
          <p:nvPr/>
        </p:nvSpPr>
        <p:spPr>
          <a:xfrm>
            <a:off x="465041" y="4076481"/>
            <a:ext cx="866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Perception of </a:t>
            </a:r>
            <a:endParaRPr lang="en-US" sz="1800" dirty="0">
              <a:latin typeface="Daytona" panose="020B0604030500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 Achieve “goal conversions” – users use the tool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F67C13-B3AD-4689-981B-E28D3EB0194C}"/>
                  </a:ext>
                </a:extLst>
              </p14:cNvPr>
              <p14:cNvContentPartPr/>
              <p14:nvPr/>
            </p14:nvContentPartPr>
            <p14:xfrm>
              <a:off x="2247480" y="39009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F67C13-B3AD-4689-981B-E28D3EB019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38480" y="3891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07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73608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017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3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131" y="16589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6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Daytona" panose="020B0604030500040204" pitchFamily="34" charset="0"/>
              </a:rPr>
              <a:t>Who is the most representative user of the </a:t>
            </a:r>
            <a:r>
              <a:rPr lang="en-US" sz="2000" b="1" dirty="0" err="1">
                <a:latin typeface="Daytona" panose="020B0604030500040204" pitchFamily="34" charset="0"/>
              </a:rPr>
              <a:t>Menoplan</a:t>
            </a:r>
            <a:r>
              <a:rPr lang="en-US" sz="2000" b="1" dirty="0">
                <a:latin typeface="Daytona" panose="020B0604030500040204" pitchFamily="34" charset="0"/>
              </a:rPr>
              <a:t> site?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2B4C4-5727-4A69-91A1-E440257B146E}"/>
              </a:ext>
            </a:extLst>
          </p:cNvPr>
          <p:cNvSpPr txBox="1"/>
          <p:nvPr/>
        </p:nvSpPr>
        <p:spPr>
          <a:xfrm>
            <a:off x="465041" y="1818824"/>
            <a:ext cx="8665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Pre-menopausal</a:t>
            </a:r>
            <a:r>
              <a:rPr lang="en-US" dirty="0">
                <a:latin typeface="Daytona" panose="020B0604030500040204" pitchFamily="34" charset="0"/>
              </a:rPr>
              <a:t>, menopausal and post-menopausal women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Daytona" panose="020B0604030500040204" pitchFamily="34" charset="0"/>
              </a:rPr>
              <a:t>English fluency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Other demographics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8A3CB7-4E97-4C5E-A8A0-974099BE2521}"/>
                  </a:ext>
                </a:extLst>
              </p14:cNvPr>
              <p14:cNvContentPartPr/>
              <p14:nvPr/>
            </p14:nvContentPartPr>
            <p14:xfrm>
              <a:off x="4678560" y="1506600"/>
              <a:ext cx="360" cy="143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8A3CB7-4E97-4C5E-A8A0-974099BE25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9560" y="1497960"/>
                <a:ext cx="18000" cy="14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92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102984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981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9771" y="1658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3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Daytona" panose="020B0604030500040204" pitchFamily="34" charset="0"/>
              </a:rPr>
              <a:t>Website Audit focused on User Perceptions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2B4C4-5727-4A69-91A1-E440257B146E}"/>
              </a:ext>
            </a:extLst>
          </p:cNvPr>
          <p:cNvSpPr txBox="1"/>
          <p:nvPr/>
        </p:nvSpPr>
        <p:spPr>
          <a:xfrm>
            <a:off x="465041" y="1818824"/>
            <a:ext cx="8665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Daytona" panose="020B0604030500040204" pitchFamily="34" charset="0"/>
              </a:rPr>
              <a:t>Pre-menopausal</a:t>
            </a:r>
            <a:r>
              <a:rPr lang="en-US" dirty="0">
                <a:latin typeface="Daytona" panose="020B0604030500040204" pitchFamily="34" charset="0"/>
              </a:rPr>
              <a:t>, menopausal and post-menopausal women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Daytona" panose="020B0604030500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DD763-B50B-47D2-B985-AC8C92367DB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19729"/>
          <a:stretch/>
        </p:blipFill>
        <p:spPr>
          <a:xfrm>
            <a:off x="1898637" y="2513498"/>
            <a:ext cx="7796436" cy="35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73608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981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9771" y="1658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3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Daytona" panose="020B0604030500040204" pitchFamily="34" charset="0"/>
              </a:rPr>
              <a:t>General Audit Checklist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56034-5A9F-4F0B-B310-A0F273CD2A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211" y="1032289"/>
            <a:ext cx="4674798" cy="5730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BA1AF48-06E4-44BF-8543-16A0F7110A5F}"/>
                  </a:ext>
                </a:extLst>
              </p14:cNvPr>
              <p14:cNvContentPartPr/>
              <p14:nvPr/>
            </p14:nvContentPartPr>
            <p14:xfrm>
              <a:off x="3747600" y="4670280"/>
              <a:ext cx="1229400" cy="894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BA1AF48-06E4-44BF-8543-16A0F7110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38600" y="4661280"/>
                <a:ext cx="12470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4FF3E29-EB63-484D-B4E9-FCC748DA9193}"/>
                  </a:ext>
                </a:extLst>
              </p14:cNvPr>
              <p14:cNvContentPartPr/>
              <p14:nvPr/>
            </p14:nvContentPartPr>
            <p14:xfrm>
              <a:off x="5005080" y="5722200"/>
              <a:ext cx="1320840" cy="986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4FF3E29-EB63-484D-B4E9-FCC748DA919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6080" y="5713200"/>
                <a:ext cx="133848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96F92F-5064-4A80-9CC0-314578AC2483}"/>
                  </a:ext>
                </a:extLst>
              </p14:cNvPr>
              <p14:cNvContentPartPr/>
              <p14:nvPr/>
            </p14:nvContentPartPr>
            <p14:xfrm>
              <a:off x="1904760" y="3070440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96F92F-5064-4A80-9CC0-314578AC24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5760" y="3061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8949F-34B7-453A-97B7-28940A96552B}"/>
              </a:ext>
            </a:extLst>
          </p:cNvPr>
          <p:cNvGrpSpPr/>
          <p:nvPr/>
        </p:nvGrpSpPr>
        <p:grpSpPr>
          <a:xfrm>
            <a:off x="3641760" y="1119240"/>
            <a:ext cx="2683800" cy="1107720"/>
            <a:chOff x="3641760" y="1119240"/>
            <a:chExt cx="2683800" cy="11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BFB6703-5021-44A6-8DA3-DB27EBF1D753}"/>
                    </a:ext>
                  </a:extLst>
                </p14:cNvPr>
                <p14:cNvContentPartPr/>
                <p14:nvPr/>
              </p14:nvContentPartPr>
              <p14:xfrm>
                <a:off x="3641760" y="1194840"/>
                <a:ext cx="1214280" cy="1022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BFB6703-5021-44A6-8DA3-DB27EBF1D7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3120" y="1186200"/>
                  <a:ext cx="123192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332AB0-2BD1-49C2-AD41-0338AD8D7AED}"/>
                    </a:ext>
                  </a:extLst>
                </p14:cNvPr>
                <p14:cNvContentPartPr/>
                <p14:nvPr/>
              </p14:nvContentPartPr>
              <p14:xfrm>
                <a:off x="5095440" y="1119240"/>
                <a:ext cx="1230120" cy="1107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332AB0-2BD1-49C2-AD41-0338AD8D7A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6800" y="1110240"/>
                  <a:ext cx="124776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FC7818-D2B5-4383-AC2D-C7A69D104C2D}"/>
                    </a:ext>
                  </a:extLst>
                </p14:cNvPr>
                <p14:cNvContentPartPr/>
                <p14:nvPr/>
              </p14:nvContentPartPr>
              <p14:xfrm>
                <a:off x="4564080" y="2217240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FC7818-D2B5-4383-AC2D-C7A69D104C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55080" y="2208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59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14BCBD-CFB0-4BDD-8604-901667427FD2}"/>
              </a:ext>
            </a:extLst>
          </p:cNvPr>
          <p:cNvSpPr/>
          <p:nvPr/>
        </p:nvSpPr>
        <p:spPr>
          <a:xfrm>
            <a:off x="0" y="-73608"/>
            <a:ext cx="12192000" cy="1703109"/>
          </a:xfrm>
          <a:prstGeom prst="rect">
            <a:avLst/>
          </a:prstGeom>
          <a:solidFill>
            <a:srgbClr val="D9EB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lt1">
                  <a:alpha val="46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14:cNvPr>
              <p14:cNvContentPartPr/>
              <p14:nvPr/>
            </p14:nvContentPartPr>
            <p14:xfrm>
              <a:off x="1379571" y="7603604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29ECC-C726-4B37-B43B-6FDCEDDA2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0571" y="7594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14:cNvPr>
              <p14:cNvContentPartPr/>
              <p14:nvPr/>
            </p14:nvContentPartPr>
            <p14:xfrm>
              <a:off x="2245731" y="689800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A9F2EA-9E7F-4124-9F13-63ADB77A1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6731" y="6889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14:cNvPr>
              <p14:cNvContentPartPr/>
              <p14:nvPr/>
            </p14:nvContentPartPr>
            <p14:xfrm>
              <a:off x="4298811" y="709060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FBC0057-EE13-4648-A6C4-B7DA1C1EA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9811" y="70816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14:cNvPr>
              <p14:cNvContentPartPr/>
              <p14:nvPr/>
            </p14:nvContentPartPr>
            <p14:xfrm>
              <a:off x="2598171" y="6320564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2ABA4C-D5FC-4E6D-8E30-415AC2DAFC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9171" y="6311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14:cNvPr>
              <p14:cNvContentPartPr/>
              <p14:nvPr/>
            </p14:nvContentPartPr>
            <p14:xfrm>
              <a:off x="3560811" y="7026164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B10E0E-68AF-49B4-8FBA-5509B7E37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1811" y="70171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14:cNvPr>
              <p14:cNvContentPartPr/>
              <p14:nvPr/>
            </p14:nvContentPartPr>
            <p14:xfrm>
              <a:off x="2309451" y="445900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88D89A-1D2D-40B6-934D-E94CACD567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0451" y="4450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14:cNvPr>
              <p14:cNvContentPartPr/>
              <p14:nvPr/>
            </p14:nvContentPartPr>
            <p14:xfrm>
              <a:off x="3528771" y="1667564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367D8-2127-4D02-AF5A-EC70560390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9771" y="165856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14:cNvPr>
              <p14:cNvContentPartPr/>
              <p14:nvPr/>
            </p14:nvContentPartPr>
            <p14:xfrm>
              <a:off x="3368211" y="2357324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EC4670-87CD-4835-A8A0-0A2128B990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9211" y="234832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itle 3">
            <a:extLst>
              <a:ext uri="{FF2B5EF4-FFF2-40B4-BE49-F238E27FC236}">
                <a16:creationId xmlns:a16="http://schemas.microsoft.com/office/drawing/2014/main" id="{D2841D72-3F27-4F5A-8B87-48EC423B894E}"/>
              </a:ext>
            </a:extLst>
          </p:cNvPr>
          <p:cNvSpPr txBox="1">
            <a:spLocks/>
          </p:cNvSpPr>
          <p:nvPr/>
        </p:nvSpPr>
        <p:spPr>
          <a:xfrm>
            <a:off x="465041" y="438881"/>
            <a:ext cx="9616440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Daytona" panose="020B0604030500040204" pitchFamily="34" charset="0"/>
              </a:rPr>
              <a:t>Who is the most representative user of the </a:t>
            </a:r>
            <a:r>
              <a:rPr lang="en-US" sz="2000" b="1" dirty="0" err="1">
                <a:latin typeface="Daytona" panose="020B0604030500040204" pitchFamily="34" charset="0"/>
              </a:rPr>
              <a:t>Menoplan</a:t>
            </a:r>
            <a:r>
              <a:rPr lang="en-US" sz="2000" b="1" dirty="0">
                <a:latin typeface="Daytona" panose="020B0604030500040204" pitchFamily="34" charset="0"/>
              </a:rPr>
              <a:t> 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95E3D-C3C1-455E-8A82-4A9A9166FE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4237" y="1422367"/>
            <a:ext cx="3839111" cy="4391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788F7-B829-487D-96F3-2CE68EEF09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7385" y="961723"/>
            <a:ext cx="3591426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3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302</Words>
  <Application>Microsoft Office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Daytona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Xin Ng</dc:creator>
  <cp:lastModifiedBy>Hui Xin Ng</cp:lastModifiedBy>
  <cp:revision>7</cp:revision>
  <dcterms:created xsi:type="dcterms:W3CDTF">2021-07-22T18:35:10Z</dcterms:created>
  <dcterms:modified xsi:type="dcterms:W3CDTF">2021-08-01T06:30:33Z</dcterms:modified>
</cp:coreProperties>
</file>