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5"/>
  </p:notesMasterIdLst>
  <p:handoutMasterIdLst>
    <p:handoutMasterId r:id="rId26"/>
  </p:handoutMasterIdLst>
  <p:sldIdLst>
    <p:sldId id="256" r:id="rId2"/>
    <p:sldId id="286" r:id="rId3"/>
    <p:sldId id="287" r:id="rId4"/>
    <p:sldId id="304" r:id="rId5"/>
    <p:sldId id="315" r:id="rId6"/>
    <p:sldId id="316" r:id="rId7"/>
    <p:sldId id="317" r:id="rId8"/>
    <p:sldId id="318" r:id="rId9"/>
    <p:sldId id="320" r:id="rId10"/>
    <p:sldId id="319" r:id="rId11"/>
    <p:sldId id="323" r:id="rId12"/>
    <p:sldId id="330" r:id="rId13"/>
    <p:sldId id="324" r:id="rId14"/>
    <p:sldId id="325" r:id="rId15"/>
    <p:sldId id="321" r:id="rId16"/>
    <p:sldId id="326" r:id="rId17"/>
    <p:sldId id="327" r:id="rId18"/>
    <p:sldId id="322" r:id="rId19"/>
    <p:sldId id="328" r:id="rId20"/>
    <p:sldId id="329" r:id="rId21"/>
    <p:sldId id="332" r:id="rId22"/>
    <p:sldId id="333" r:id="rId23"/>
    <p:sldId id="302" r:id="rId24"/>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3333CC"/>
    <a:srgbClr val="800000"/>
    <a:srgbClr val="A8D3F0"/>
    <a:srgbClr val="0F0B0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4746" autoAdjust="0"/>
  </p:normalViewPr>
  <p:slideViewPr>
    <p:cSldViewPr>
      <p:cViewPr>
        <p:scale>
          <a:sx n="60" d="100"/>
          <a:sy n="60" d="100"/>
        </p:scale>
        <p:origin x="-876" y="-3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D038EC-9306-45EF-BB5E-7AB81D57D27C}" type="doc">
      <dgm:prSet loTypeId="urn:microsoft.com/office/officeart/2005/8/layout/chevron1" loCatId="process" qsTypeId="urn:microsoft.com/office/officeart/2005/8/quickstyle/simple1" qsCatId="simple" csTypeId="urn:microsoft.com/office/officeart/2005/8/colors/colorful4" csCatId="colorful" phldr="1"/>
      <dgm:spPr/>
    </dgm:pt>
    <dgm:pt modelId="{13E8219E-9B60-4E16-AD4D-C78B157AAF13}">
      <dgm:prSet phldrT="[Text]"/>
      <dgm:spPr/>
      <dgm:t>
        <a:bodyPr/>
        <a:lstStyle/>
        <a:p>
          <a:endParaRPr lang="en-US">
            <a:latin typeface="Times New Roman" pitchFamily="18" charset="0"/>
            <a:cs typeface="Times New Roman" pitchFamily="18" charset="0"/>
          </a:endParaRPr>
        </a:p>
      </dgm:t>
    </dgm:pt>
    <dgm:pt modelId="{93E114BF-5C8D-4DBC-B9DB-29518EA13A21}" type="parTrans" cxnId="{833E369A-BA88-4B4E-92B2-97FD38FB1D25}">
      <dgm:prSet/>
      <dgm:spPr/>
      <dgm:t>
        <a:bodyPr/>
        <a:lstStyle/>
        <a:p>
          <a:endParaRPr lang="en-US"/>
        </a:p>
      </dgm:t>
    </dgm:pt>
    <dgm:pt modelId="{698525E9-D118-4434-981E-11FAE404DA37}" type="sibTrans" cxnId="{833E369A-BA88-4B4E-92B2-97FD38FB1D25}">
      <dgm:prSet/>
      <dgm:spPr/>
      <dgm:t>
        <a:bodyPr/>
        <a:lstStyle/>
        <a:p>
          <a:endParaRPr lang="en-US"/>
        </a:p>
      </dgm:t>
    </dgm:pt>
    <dgm:pt modelId="{0C67E24F-9D4D-47B3-9096-AEB0C543307E}">
      <dgm:prSet phldrT="[Text]"/>
      <dgm:spPr/>
      <dgm:t>
        <a:bodyPr/>
        <a:lstStyle/>
        <a:p>
          <a:endParaRPr lang="en-US"/>
        </a:p>
      </dgm:t>
    </dgm:pt>
    <dgm:pt modelId="{76F5EB9C-1CF2-45A8-9045-3BC4A8F82AAD}" type="parTrans" cxnId="{3E8D4386-293B-40A9-8EB3-0CA59C621BD3}">
      <dgm:prSet/>
      <dgm:spPr/>
      <dgm:t>
        <a:bodyPr/>
        <a:lstStyle/>
        <a:p>
          <a:endParaRPr lang="en-US"/>
        </a:p>
      </dgm:t>
    </dgm:pt>
    <dgm:pt modelId="{EA4D047D-3064-4A07-8F86-0976742DB557}" type="sibTrans" cxnId="{3E8D4386-293B-40A9-8EB3-0CA59C621BD3}">
      <dgm:prSet/>
      <dgm:spPr/>
      <dgm:t>
        <a:bodyPr/>
        <a:lstStyle/>
        <a:p>
          <a:endParaRPr lang="en-US"/>
        </a:p>
      </dgm:t>
    </dgm:pt>
    <dgm:pt modelId="{09388A40-52E0-4138-AA56-F00AF2FF651B}">
      <dgm:prSet phldrT="[Text]"/>
      <dgm:spPr/>
      <dgm:t>
        <a:bodyPr/>
        <a:lstStyle/>
        <a:p>
          <a:endParaRPr lang="en-US">
            <a:latin typeface="Times New Roman" pitchFamily="18" charset="0"/>
            <a:cs typeface="Times New Roman" pitchFamily="18" charset="0"/>
          </a:endParaRPr>
        </a:p>
      </dgm:t>
    </dgm:pt>
    <dgm:pt modelId="{C6406BBE-B68C-403A-AF62-8A025E6B7931}" type="sibTrans" cxnId="{5CD797C0-F05F-4C7A-A285-E60987F69740}">
      <dgm:prSet/>
      <dgm:spPr/>
      <dgm:t>
        <a:bodyPr/>
        <a:lstStyle/>
        <a:p>
          <a:endParaRPr lang="en-US"/>
        </a:p>
      </dgm:t>
    </dgm:pt>
    <dgm:pt modelId="{D1A593BE-BB34-45BD-8E1D-A5EC146B7B58}" type="parTrans" cxnId="{5CD797C0-F05F-4C7A-A285-E60987F69740}">
      <dgm:prSet/>
      <dgm:spPr/>
      <dgm:t>
        <a:bodyPr/>
        <a:lstStyle/>
        <a:p>
          <a:endParaRPr lang="en-US"/>
        </a:p>
      </dgm:t>
    </dgm:pt>
    <dgm:pt modelId="{7077AF8F-C290-4859-8037-8D5C03A29664}" type="pres">
      <dgm:prSet presAssocID="{85D038EC-9306-45EF-BB5E-7AB81D57D27C}" presName="Name0" presStyleCnt="0">
        <dgm:presLayoutVars>
          <dgm:dir/>
          <dgm:animLvl val="lvl"/>
          <dgm:resizeHandles val="exact"/>
        </dgm:presLayoutVars>
      </dgm:prSet>
      <dgm:spPr/>
    </dgm:pt>
    <dgm:pt modelId="{F693A7B7-9EFD-4117-909C-F305FCFFC680}" type="pres">
      <dgm:prSet presAssocID="{09388A40-52E0-4138-AA56-F00AF2FF651B}" presName="parTxOnly" presStyleLbl="node1" presStyleIdx="0" presStyleCnt="3">
        <dgm:presLayoutVars>
          <dgm:chMax val="0"/>
          <dgm:chPref val="0"/>
          <dgm:bulletEnabled val="1"/>
        </dgm:presLayoutVars>
      </dgm:prSet>
      <dgm:spPr/>
      <dgm:t>
        <a:bodyPr/>
        <a:lstStyle/>
        <a:p>
          <a:endParaRPr lang="en-US"/>
        </a:p>
      </dgm:t>
    </dgm:pt>
    <dgm:pt modelId="{EC473E10-AF1A-4D78-9E13-BF668405AB5A}" type="pres">
      <dgm:prSet presAssocID="{C6406BBE-B68C-403A-AF62-8A025E6B7931}" presName="parTxOnlySpace" presStyleCnt="0"/>
      <dgm:spPr/>
    </dgm:pt>
    <dgm:pt modelId="{FFBC28BC-035F-428D-BFE3-D3775BC2021D}" type="pres">
      <dgm:prSet presAssocID="{13E8219E-9B60-4E16-AD4D-C78B157AAF13}" presName="parTxOnly" presStyleLbl="node1" presStyleIdx="1" presStyleCnt="3">
        <dgm:presLayoutVars>
          <dgm:chMax val="0"/>
          <dgm:chPref val="0"/>
          <dgm:bulletEnabled val="1"/>
        </dgm:presLayoutVars>
      </dgm:prSet>
      <dgm:spPr/>
      <dgm:t>
        <a:bodyPr/>
        <a:lstStyle/>
        <a:p>
          <a:endParaRPr lang="en-US"/>
        </a:p>
      </dgm:t>
    </dgm:pt>
    <dgm:pt modelId="{D84E7AEF-C847-40BB-A67B-A5B521B07C07}" type="pres">
      <dgm:prSet presAssocID="{698525E9-D118-4434-981E-11FAE404DA37}" presName="parTxOnlySpace" presStyleCnt="0"/>
      <dgm:spPr/>
    </dgm:pt>
    <dgm:pt modelId="{283384D5-1E95-4976-84DB-873680868ED5}" type="pres">
      <dgm:prSet presAssocID="{0C67E24F-9D4D-47B3-9096-AEB0C543307E}" presName="parTxOnly" presStyleLbl="node1" presStyleIdx="2" presStyleCnt="3">
        <dgm:presLayoutVars>
          <dgm:chMax val="0"/>
          <dgm:chPref val="0"/>
          <dgm:bulletEnabled val="1"/>
        </dgm:presLayoutVars>
      </dgm:prSet>
      <dgm:spPr/>
      <dgm:t>
        <a:bodyPr/>
        <a:lstStyle/>
        <a:p>
          <a:endParaRPr lang="en-US"/>
        </a:p>
      </dgm:t>
    </dgm:pt>
  </dgm:ptLst>
  <dgm:cxnLst>
    <dgm:cxn modelId="{D228D3ED-1BE4-4752-A58C-6CA70FBA8273}" type="presOf" srcId="{09388A40-52E0-4138-AA56-F00AF2FF651B}" destId="{F693A7B7-9EFD-4117-909C-F305FCFFC680}" srcOrd="0" destOrd="0" presId="urn:microsoft.com/office/officeart/2005/8/layout/chevron1"/>
    <dgm:cxn modelId="{B259285D-CE18-4494-A4E9-1F89C46D1772}" type="presOf" srcId="{0C67E24F-9D4D-47B3-9096-AEB0C543307E}" destId="{283384D5-1E95-4976-84DB-873680868ED5}" srcOrd="0" destOrd="0" presId="urn:microsoft.com/office/officeart/2005/8/layout/chevron1"/>
    <dgm:cxn modelId="{5CD797C0-F05F-4C7A-A285-E60987F69740}" srcId="{85D038EC-9306-45EF-BB5E-7AB81D57D27C}" destId="{09388A40-52E0-4138-AA56-F00AF2FF651B}" srcOrd="0" destOrd="0" parTransId="{D1A593BE-BB34-45BD-8E1D-A5EC146B7B58}" sibTransId="{C6406BBE-B68C-403A-AF62-8A025E6B7931}"/>
    <dgm:cxn modelId="{3445EDF3-65C0-4E53-80E0-36057427BA11}" type="presOf" srcId="{85D038EC-9306-45EF-BB5E-7AB81D57D27C}" destId="{7077AF8F-C290-4859-8037-8D5C03A29664}" srcOrd="0" destOrd="0" presId="urn:microsoft.com/office/officeart/2005/8/layout/chevron1"/>
    <dgm:cxn modelId="{3E8D4386-293B-40A9-8EB3-0CA59C621BD3}" srcId="{85D038EC-9306-45EF-BB5E-7AB81D57D27C}" destId="{0C67E24F-9D4D-47B3-9096-AEB0C543307E}" srcOrd="2" destOrd="0" parTransId="{76F5EB9C-1CF2-45A8-9045-3BC4A8F82AAD}" sibTransId="{EA4D047D-3064-4A07-8F86-0976742DB557}"/>
    <dgm:cxn modelId="{5180AD46-3677-470F-A7F0-11AAADDB5F53}" type="presOf" srcId="{13E8219E-9B60-4E16-AD4D-C78B157AAF13}" destId="{FFBC28BC-035F-428D-BFE3-D3775BC2021D}" srcOrd="0" destOrd="0" presId="urn:microsoft.com/office/officeart/2005/8/layout/chevron1"/>
    <dgm:cxn modelId="{833E369A-BA88-4B4E-92B2-97FD38FB1D25}" srcId="{85D038EC-9306-45EF-BB5E-7AB81D57D27C}" destId="{13E8219E-9B60-4E16-AD4D-C78B157AAF13}" srcOrd="1" destOrd="0" parTransId="{93E114BF-5C8D-4DBC-B9DB-29518EA13A21}" sibTransId="{698525E9-D118-4434-981E-11FAE404DA37}"/>
    <dgm:cxn modelId="{32FC50A2-6863-4A99-8D0D-1FFDC9A3B893}" type="presParOf" srcId="{7077AF8F-C290-4859-8037-8D5C03A29664}" destId="{F693A7B7-9EFD-4117-909C-F305FCFFC680}" srcOrd="0" destOrd="0" presId="urn:microsoft.com/office/officeart/2005/8/layout/chevron1"/>
    <dgm:cxn modelId="{76A7E728-9A4D-4F12-B3DB-E29719212811}" type="presParOf" srcId="{7077AF8F-C290-4859-8037-8D5C03A29664}" destId="{EC473E10-AF1A-4D78-9E13-BF668405AB5A}" srcOrd="1" destOrd="0" presId="urn:microsoft.com/office/officeart/2005/8/layout/chevron1"/>
    <dgm:cxn modelId="{10EC6DBD-F80E-4618-AE8F-92B04E6C83A1}" type="presParOf" srcId="{7077AF8F-C290-4859-8037-8D5C03A29664}" destId="{FFBC28BC-035F-428D-BFE3-D3775BC2021D}" srcOrd="2" destOrd="0" presId="urn:microsoft.com/office/officeart/2005/8/layout/chevron1"/>
    <dgm:cxn modelId="{806125FB-146E-46C5-9D4D-018EEE56436F}" type="presParOf" srcId="{7077AF8F-C290-4859-8037-8D5C03A29664}" destId="{D84E7AEF-C847-40BB-A67B-A5B521B07C07}" srcOrd="3" destOrd="0" presId="urn:microsoft.com/office/officeart/2005/8/layout/chevron1"/>
    <dgm:cxn modelId="{23CA3BF5-2CD3-4AD1-A888-A14587D4A384}" type="presParOf" srcId="{7077AF8F-C290-4859-8037-8D5C03A29664}" destId="{283384D5-1E95-4976-84DB-873680868ED5}" srcOrd="4"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93A7B7-9EFD-4117-909C-F305FCFFC680}">
      <dsp:nvSpPr>
        <dsp:cNvPr id="0" name=""/>
        <dsp:cNvSpPr/>
      </dsp:nvSpPr>
      <dsp:spPr>
        <a:xfrm>
          <a:off x="2678" y="2776239"/>
          <a:ext cx="3263800" cy="1305520"/>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lvl="0" algn="ctr" defTabSz="2889250">
            <a:lnSpc>
              <a:spcPct val="90000"/>
            </a:lnSpc>
            <a:spcBef>
              <a:spcPct val="0"/>
            </a:spcBef>
            <a:spcAft>
              <a:spcPct val="35000"/>
            </a:spcAft>
          </a:pPr>
          <a:endParaRPr lang="en-US" sz="6500" kern="1200">
            <a:latin typeface="Times New Roman" pitchFamily="18" charset="0"/>
            <a:cs typeface="Times New Roman" pitchFamily="18" charset="0"/>
          </a:endParaRPr>
        </a:p>
      </dsp:txBody>
      <dsp:txXfrm>
        <a:off x="2678" y="2776239"/>
        <a:ext cx="3263800" cy="1305520"/>
      </dsp:txXfrm>
    </dsp:sp>
    <dsp:sp modelId="{FFBC28BC-035F-428D-BFE3-D3775BC2021D}">
      <dsp:nvSpPr>
        <dsp:cNvPr id="0" name=""/>
        <dsp:cNvSpPr/>
      </dsp:nvSpPr>
      <dsp:spPr>
        <a:xfrm>
          <a:off x="2940099" y="2776239"/>
          <a:ext cx="3263800" cy="1305520"/>
        </a:xfrm>
        <a:prstGeom prst="chevron">
          <a:avLst/>
        </a:prstGeom>
        <a:solidFill>
          <a:schemeClr val="accent4">
            <a:hueOff val="5206174"/>
            <a:satOff val="-29601"/>
            <a:lumOff val="9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lvl="0" algn="ctr" defTabSz="2889250">
            <a:lnSpc>
              <a:spcPct val="90000"/>
            </a:lnSpc>
            <a:spcBef>
              <a:spcPct val="0"/>
            </a:spcBef>
            <a:spcAft>
              <a:spcPct val="35000"/>
            </a:spcAft>
          </a:pPr>
          <a:endParaRPr lang="en-US" sz="6500" kern="1200">
            <a:latin typeface="Times New Roman" pitchFamily="18" charset="0"/>
            <a:cs typeface="Times New Roman" pitchFamily="18" charset="0"/>
          </a:endParaRPr>
        </a:p>
      </dsp:txBody>
      <dsp:txXfrm>
        <a:off x="2940099" y="2776239"/>
        <a:ext cx="3263800" cy="1305520"/>
      </dsp:txXfrm>
    </dsp:sp>
    <dsp:sp modelId="{283384D5-1E95-4976-84DB-873680868ED5}">
      <dsp:nvSpPr>
        <dsp:cNvPr id="0" name=""/>
        <dsp:cNvSpPr/>
      </dsp:nvSpPr>
      <dsp:spPr>
        <a:xfrm>
          <a:off x="5877520" y="2776239"/>
          <a:ext cx="3263800" cy="1305520"/>
        </a:xfrm>
        <a:prstGeom prst="chevron">
          <a:avLst/>
        </a:prstGeom>
        <a:solidFill>
          <a:schemeClr val="accent4">
            <a:hueOff val="10412348"/>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lvl="0" algn="ctr" defTabSz="2889250">
            <a:lnSpc>
              <a:spcPct val="90000"/>
            </a:lnSpc>
            <a:spcBef>
              <a:spcPct val="0"/>
            </a:spcBef>
            <a:spcAft>
              <a:spcPct val="35000"/>
            </a:spcAft>
          </a:pPr>
          <a:endParaRPr lang="en-US" sz="6500" kern="1200"/>
        </a:p>
      </dsp:txBody>
      <dsp:txXfrm>
        <a:off x="5877520" y="2776239"/>
        <a:ext cx="3263800" cy="13055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D20CF4-4C27-4114-A1DF-B6A3674619C2}" type="datetimeFigureOut">
              <a:rPr lang="en-US" smtClean="0"/>
              <a:pPr/>
              <a:t>12/19/2010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9C1B43-30F0-4E96-A3E4-2D83DE07338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BAE1A4-574A-420E-BBB1-1D915CF6293C}" type="datetimeFigureOut">
              <a:rPr lang="en-US" smtClean="0"/>
              <a:pPr/>
              <a:t>12/19/2010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70B356-8AE8-4F98-95A8-3B628C3A422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970B356-8AE8-4F98-95A8-3B628C3A422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DC68643-E6A9-4307-ACB3-EB7E56C553B8}" type="datetime1">
              <a:rPr lang="en-US" smtClean="0"/>
              <a:pPr/>
              <a:t>12/19/2010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fld id="{1A0FD10F-9C56-4C06-95D6-F2E604BF553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C997F7-2188-4CAD-9B06-E5CCE17A2E23}" type="datetime1">
              <a:rPr lang="en-US" smtClean="0"/>
              <a:pPr/>
              <a:t>12/19/2010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FD10F-9C56-4C06-95D6-F2E604BF55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CC604F-1052-4036-9641-D2940291A231}" type="datetime1">
              <a:rPr lang="en-US" smtClean="0"/>
              <a:pPr/>
              <a:t>12/19/2010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0FD10F-9C56-4C06-95D6-F2E604BF55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0C69E1E-7110-4EB6-BAF1-B9090AC84E12}" type="datetime1">
              <a:rPr lang="en-US" smtClean="0"/>
              <a:pPr/>
              <a:t>12/19/2010</a:t>
            </a:fld>
            <a:endParaRPr lang="en-US"/>
          </a:p>
        </p:txBody>
      </p:sp>
      <p:sp>
        <p:nvSpPr>
          <p:cNvPr id="9" name="Slide Number Placeholder 8"/>
          <p:cNvSpPr>
            <a:spLocks noGrp="1"/>
          </p:cNvSpPr>
          <p:nvPr>
            <p:ph type="sldNum" sz="quarter" idx="15"/>
          </p:nvPr>
        </p:nvSpPr>
        <p:spPr/>
        <p:txBody>
          <a:bodyPr rtlCol="0"/>
          <a:lstStyle/>
          <a:p>
            <a:fld id="{1A0FD10F-9C56-4C06-95D6-F2E604BF553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38E7404-DD57-4CE8-BFC0-CC2173FEC3E5}" type="datetime1">
              <a:rPr lang="en-US" smtClean="0"/>
              <a:pPr/>
              <a:t>12/19/2010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A0FD10F-9C56-4C06-95D6-F2E604BF553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8832D6F-D539-4B7E-8C17-584707404197}" type="datetime1">
              <a:rPr lang="en-US" smtClean="0"/>
              <a:pPr/>
              <a:t>12/19/2010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0FD10F-9C56-4C06-95D6-F2E604BF553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1240CC1-15B8-4845-931D-CA4FE7F9F959}" type="datetime1">
              <a:rPr lang="en-US" smtClean="0"/>
              <a:pPr/>
              <a:t>12/19/2010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0FD10F-9C56-4C06-95D6-F2E604BF553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B8E11FC-9AAE-4A34-895F-B9E4230E2B71}" type="datetime1">
              <a:rPr lang="en-US" smtClean="0"/>
              <a:pPr/>
              <a:t>12/19/2010</a:t>
            </a:fld>
            <a:endParaRPr lang="en-US"/>
          </a:p>
        </p:txBody>
      </p:sp>
      <p:sp>
        <p:nvSpPr>
          <p:cNvPr id="7" name="Slide Number Placeholder 6"/>
          <p:cNvSpPr>
            <a:spLocks noGrp="1"/>
          </p:cNvSpPr>
          <p:nvPr>
            <p:ph type="sldNum" sz="quarter" idx="11"/>
          </p:nvPr>
        </p:nvSpPr>
        <p:spPr/>
        <p:txBody>
          <a:bodyPr rtlCol="0"/>
          <a:lstStyle/>
          <a:p>
            <a:fld id="{1A0FD10F-9C56-4C06-95D6-F2E604BF553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D9FCB-B37F-4D1E-B3AC-1A50F1DFA446}" type="datetime1">
              <a:rPr lang="en-US" smtClean="0"/>
              <a:pPr/>
              <a:t>12/19/2010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0FD10F-9C56-4C06-95D6-F2E604BF55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A10B0A1-E146-43DA-BF30-4B9D5EB0B379}" type="datetime1">
              <a:rPr lang="en-US" smtClean="0"/>
              <a:pPr/>
              <a:t>12/19/2010</a:t>
            </a:fld>
            <a:endParaRPr lang="en-US"/>
          </a:p>
        </p:txBody>
      </p:sp>
      <p:sp>
        <p:nvSpPr>
          <p:cNvPr id="22" name="Slide Number Placeholder 21"/>
          <p:cNvSpPr>
            <a:spLocks noGrp="1"/>
          </p:cNvSpPr>
          <p:nvPr>
            <p:ph type="sldNum" sz="quarter" idx="15"/>
          </p:nvPr>
        </p:nvSpPr>
        <p:spPr/>
        <p:txBody>
          <a:bodyPr rtlCol="0"/>
          <a:lstStyle/>
          <a:p>
            <a:fld id="{1A0FD10F-9C56-4C06-95D6-F2E604BF553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fld id="{721FC65D-D86C-4095-A46A-71B2C206B6A6}" type="datetime1">
              <a:rPr lang="en-US" smtClean="0"/>
              <a:pPr/>
              <a:t>12/19/2010</a:t>
            </a:fld>
            <a:endParaRPr lang="en-US"/>
          </a:p>
        </p:txBody>
      </p:sp>
      <p:sp>
        <p:nvSpPr>
          <p:cNvPr id="18" name="Slide Number Placeholder 17"/>
          <p:cNvSpPr>
            <a:spLocks noGrp="1"/>
          </p:cNvSpPr>
          <p:nvPr>
            <p:ph type="sldNum" sz="quarter" idx="11"/>
          </p:nvPr>
        </p:nvSpPr>
        <p:spPr/>
        <p:txBody>
          <a:bodyPr rtlCol="0"/>
          <a:lstStyle/>
          <a:p>
            <a:fld id="{1A0FD10F-9C56-4C06-95D6-F2E604BF553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985A10-DD6C-48C4-9CFD-2B27F854D615}" type="datetime1">
              <a:rPr lang="en-US" smtClean="0"/>
              <a:pPr/>
              <a:t>12/19/2010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A0FD10F-9C56-4C06-95D6-F2E604BF55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3" cstate="print"/>
          <a:stretch>
            <a:fillRect/>
          </a:stretch>
        </p:blipFill>
        <p:spPr>
          <a:xfrm>
            <a:off x="8637270" y="6324600"/>
            <a:ext cx="506730" cy="533400"/>
          </a:xfrm>
          <a:prstGeom prst="rect">
            <a:avLst/>
          </a:prstGeom>
        </p:spPr>
      </p:pic>
      <p:sp>
        <p:nvSpPr>
          <p:cNvPr id="7" name="Rectangle 6"/>
          <p:cNvSpPr/>
          <p:nvPr/>
        </p:nvSpPr>
        <p:spPr>
          <a:xfrm>
            <a:off x="0" y="2592050"/>
            <a:ext cx="9144000"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smtClean="0">
                <a:ln w="11430">
                  <a:solidFill>
                    <a:srgbClr val="FF0000"/>
                  </a:solidFill>
                </a:ln>
                <a:solidFill>
                  <a:schemeClr val="bg1">
                    <a:lumMod val="50000"/>
                  </a:schemeClr>
                </a:solidFill>
                <a:effectLst>
                  <a:outerShdw blurRad="76200" dist="50800" dir="5400000" algn="tl" rotWithShape="0">
                    <a:srgbClr val="000000">
                      <a:alpha val="65000"/>
                    </a:srgbClr>
                  </a:outerShdw>
                </a:effectLst>
                <a:latin typeface="Verdana" pitchFamily="34" charset="0"/>
                <a:ea typeface="Verdana" pitchFamily="34" charset="0"/>
                <a:cs typeface="Verdana" pitchFamily="34" charset="0"/>
              </a:rPr>
              <a:t>LT Hướng Đối Tượng</a:t>
            </a:r>
          </a:p>
          <a:p>
            <a:pPr algn="ctr"/>
            <a:r>
              <a:rPr lang="en-US" sz="4400" b="1" spc="50" smtClean="0">
                <a:ln w="11430">
                  <a:solidFill>
                    <a:srgbClr val="FF0000"/>
                  </a:solidFill>
                </a:ln>
                <a:solidFill>
                  <a:schemeClr val="bg1">
                    <a:lumMod val="50000"/>
                  </a:schemeClr>
                </a:solidFill>
                <a:effectLst>
                  <a:outerShdw blurRad="76200" dist="50800" dir="5400000" algn="tl" rotWithShape="0">
                    <a:srgbClr val="000000">
                      <a:alpha val="65000"/>
                    </a:srgbClr>
                  </a:outerShdw>
                </a:effectLst>
                <a:latin typeface="Verdana" pitchFamily="34" charset="0"/>
                <a:ea typeface="Verdana" pitchFamily="34" charset="0"/>
                <a:cs typeface="Verdana" pitchFamily="34" charset="0"/>
              </a:rPr>
              <a:t>t</a:t>
            </a:r>
            <a:r>
              <a:rPr lang="en-US" sz="4400" b="1" cap="none" spc="50" smtClean="0">
                <a:ln w="11430">
                  <a:solidFill>
                    <a:srgbClr val="FF0000"/>
                  </a:solidFill>
                </a:ln>
                <a:solidFill>
                  <a:schemeClr val="bg1">
                    <a:lumMod val="50000"/>
                  </a:schemeClr>
                </a:solidFill>
                <a:effectLst>
                  <a:outerShdw blurRad="76200" dist="50800" dir="5400000" algn="tl" rotWithShape="0">
                    <a:srgbClr val="000000">
                      <a:alpha val="65000"/>
                    </a:srgbClr>
                  </a:outerShdw>
                </a:effectLst>
                <a:latin typeface="Verdana" pitchFamily="34" charset="0"/>
                <a:ea typeface="Verdana" pitchFamily="34" charset="0"/>
                <a:cs typeface="Verdana" pitchFamily="34" charset="0"/>
              </a:rPr>
              <a:t>rong Game</a:t>
            </a:r>
            <a:endParaRPr lang="en-US" sz="4400" b="1" cap="none" spc="50">
              <a:ln w="11430">
                <a:solidFill>
                  <a:srgbClr val="FF0000"/>
                </a:solidFill>
              </a:ln>
              <a:solidFill>
                <a:schemeClr val="bg1">
                  <a:lumMod val="50000"/>
                </a:schemeClr>
              </a:solidFill>
              <a:effectLst>
                <a:outerShdw blurRad="76200" dist="50800" dir="5400000" algn="tl" rotWithShape="0">
                  <a:srgbClr val="000000">
                    <a:alpha val="65000"/>
                  </a:srgbClr>
                </a:outerShdw>
              </a:effectLst>
              <a:latin typeface="Verdana" pitchFamily="34" charset="0"/>
              <a:ea typeface="Verdana" pitchFamily="34" charset="0"/>
              <a:cs typeface="Verdana" pitchFamily="34" charset="0"/>
            </a:endParaRPr>
          </a:p>
        </p:txBody>
      </p:sp>
      <p:sp>
        <p:nvSpPr>
          <p:cNvPr id="8" name="TextBox 7"/>
          <p:cNvSpPr txBox="1"/>
          <p:nvPr/>
        </p:nvSpPr>
        <p:spPr>
          <a:xfrm>
            <a:off x="0" y="228600"/>
            <a:ext cx="9144000" cy="954107"/>
          </a:xfrm>
          <a:prstGeom prst="rect">
            <a:avLst/>
          </a:prstGeom>
          <a:noFill/>
        </p:spPr>
        <p:txBody>
          <a:bodyPr wrap="square" rtlCol="0">
            <a:spAutoFit/>
          </a:bodyPr>
          <a:lstStyle/>
          <a:p>
            <a:pPr algn="ctr"/>
            <a:r>
              <a:rPr lang="en-US" sz="2800" smtClean="0">
                <a:latin typeface="Times New Roman" pitchFamily="18" charset="0"/>
                <a:cs typeface="Times New Roman" pitchFamily="18" charset="0"/>
              </a:rPr>
              <a:t>ĐẠI HỌC QUỐC GIA THÀNH PHỐ HỒ CHÍ MINH</a:t>
            </a:r>
          </a:p>
          <a:p>
            <a:pPr algn="ctr"/>
            <a:r>
              <a:rPr lang="en-US" sz="2800" smtClean="0">
                <a:latin typeface="Times New Roman" pitchFamily="18" charset="0"/>
                <a:cs typeface="Times New Roman" pitchFamily="18" charset="0"/>
              </a:rPr>
              <a:t>TRƯỜNG ĐẠI HỌC CÔNG NGHỆ THÔNG TIN</a:t>
            </a:r>
            <a:endParaRPr lang="en-US" sz="2800">
              <a:latin typeface="Times New Roman" pitchFamily="18" charset="0"/>
              <a:cs typeface="Times New Roman" pitchFamily="18" charset="0"/>
            </a:endParaRPr>
          </a:p>
        </p:txBody>
      </p:sp>
      <p:sp>
        <p:nvSpPr>
          <p:cNvPr id="13" name="TextBox 12"/>
          <p:cNvSpPr txBox="1"/>
          <p:nvPr/>
        </p:nvSpPr>
        <p:spPr>
          <a:xfrm>
            <a:off x="0" y="1066800"/>
            <a:ext cx="9144000" cy="369332"/>
          </a:xfrm>
          <a:prstGeom prst="rect">
            <a:avLst/>
          </a:prstGeom>
          <a:noFill/>
        </p:spPr>
        <p:txBody>
          <a:bodyPr wrap="square" rtlCol="0">
            <a:spAutoFit/>
          </a:bodyPr>
          <a:lstStyle/>
          <a:p>
            <a:pPr algn="ctr"/>
            <a:r>
              <a:rPr lang="en-US" smtClean="0"/>
              <a:t>------------------***------------------</a:t>
            </a:r>
            <a:endParaRPr lang="en-US"/>
          </a:p>
        </p:txBody>
      </p:sp>
      <p:sp>
        <p:nvSpPr>
          <p:cNvPr id="9" name="TextBox 8"/>
          <p:cNvSpPr txBox="1"/>
          <p:nvPr/>
        </p:nvSpPr>
        <p:spPr>
          <a:xfrm>
            <a:off x="1463566" y="5009336"/>
            <a:ext cx="381000" cy="369332"/>
          </a:xfrm>
          <a:prstGeom prst="rect">
            <a:avLst/>
          </a:prstGeom>
          <a:noFill/>
        </p:spPr>
        <p:txBody>
          <a:bodyPr wrap="square" rtlCol="0">
            <a:spAutoFit/>
          </a:bodyPr>
          <a:lstStyle/>
          <a:p>
            <a:r>
              <a:rPr lang="en-US" smtClean="0">
                <a:latin typeface="Times New Roman" pitchFamily="18" charset="0"/>
                <a:cs typeface="Times New Roman" pitchFamily="18" charset="0"/>
              </a:rPr>
              <a:t>1</a:t>
            </a:r>
            <a:endParaRPr lang="en-US">
              <a:latin typeface="Times New Roman" pitchFamily="18" charset="0"/>
              <a:cs typeface="Times New Roman" pitchFamily="18" charset="0"/>
            </a:endParaRPr>
          </a:p>
        </p:txBody>
      </p:sp>
      <p:sp>
        <p:nvSpPr>
          <p:cNvPr id="12"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2"/>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2" name="TextBox 11"/>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10</a:t>
            </a:r>
            <a:endParaRPr lang="en-US">
              <a:latin typeface="Times New Roman" pitchFamily="18" charset="0"/>
              <a:cs typeface="Times New Roman" pitchFamily="18" charset="0"/>
            </a:endParaRPr>
          </a:p>
        </p:txBody>
      </p:sp>
      <p:sp>
        <p:nvSpPr>
          <p:cNvPr id="11" name="Rounded Rectangle 10"/>
          <p:cNvSpPr/>
          <p:nvPr/>
        </p:nvSpPr>
        <p:spPr>
          <a:xfrm>
            <a:off x="1219200" y="304800"/>
            <a:ext cx="73152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kế thừa , tính đa hình trong OOP</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3" name="10-Point Star 12">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7" name="TextBox 16"/>
          <p:cNvSpPr txBox="1"/>
          <p:nvPr/>
        </p:nvSpPr>
        <p:spPr>
          <a:xfrm>
            <a:off x="304800" y="2667000"/>
            <a:ext cx="8382000" cy="954107"/>
          </a:xfrm>
          <a:prstGeom prst="rect">
            <a:avLst/>
          </a:prstGeom>
          <a:noFill/>
        </p:spPr>
        <p:txBody>
          <a:bodyPr wrap="square" rtlCol="0">
            <a:spAutoFit/>
          </a:bodyPr>
          <a:lstStyle/>
          <a:p>
            <a:r>
              <a:rPr lang="en-US" sz="2800" smtClean="0">
                <a:latin typeface="Times New Roman" pitchFamily="18" charset="0"/>
                <a:cs typeface="Times New Roman" pitchFamily="18" charset="0"/>
              </a:rPr>
              <a:t>Việc xây dựng cấu trúc các Object trong Game sử dụng tính kế thừa và tính đa hình trong OOP</a:t>
            </a:r>
            <a:endParaRPr lang="en-US" sz="280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1" name="Rounded Rectangle 10"/>
          <p:cNvSpPr/>
          <p:nvPr/>
        </p:nvSpPr>
        <p:spPr>
          <a:xfrm>
            <a:off x="1219200" y="304800"/>
            <a:ext cx="4114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kế thừa</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3" name="10-Point Star 12">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3.1</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6" name="Rectangle 15"/>
          <p:cNvSpPr/>
          <p:nvPr/>
        </p:nvSpPr>
        <p:spPr>
          <a:xfrm>
            <a:off x="381000" y="1917680"/>
            <a:ext cx="8382000" cy="3416320"/>
          </a:xfrm>
          <a:prstGeom prst="rect">
            <a:avLst/>
          </a:prstGeom>
        </p:spPr>
        <p:txBody>
          <a:bodyPr wrap="square">
            <a:spAutoFit/>
          </a:bodyPr>
          <a:lstStyle/>
          <a:p>
            <a:pPr>
              <a:buFont typeface="Wingdings" pitchFamily="2" charset="2"/>
              <a:buChar char="Ø"/>
            </a:pPr>
            <a:r>
              <a:rPr lang="vi-VN" sz="2400" smtClean="0"/>
              <a:t>Khi tạo một lớp mới, thay vì viết các thành viên dữ liệu và các hàm thành viên, lập trình viên có thể thiết kế mà lớp mới được kế thừa các thành viên dữ liệu và các hàm thành viên của lớp trước định nghĩa là lớp cơ sở (base class</a:t>
            </a:r>
            <a:r>
              <a:rPr lang="vi-VN" sz="2400" smtClean="0"/>
              <a:t>). </a:t>
            </a:r>
            <a:endParaRPr lang="en-US" sz="2400" smtClean="0"/>
          </a:p>
          <a:p>
            <a:pPr>
              <a:buFont typeface="Wingdings" pitchFamily="2" charset="2"/>
              <a:buChar char="Ø"/>
            </a:pPr>
            <a:endParaRPr lang="en-US" sz="2400" smtClean="0"/>
          </a:p>
          <a:p>
            <a:pPr>
              <a:buFont typeface="Wingdings" pitchFamily="2" charset="2"/>
              <a:buChar char="Ø"/>
            </a:pPr>
            <a:r>
              <a:rPr lang="vi-VN" sz="2400" smtClean="0"/>
              <a:t>Lớp </a:t>
            </a:r>
            <a:r>
              <a:rPr lang="vi-VN" sz="2400" smtClean="0"/>
              <a:t>mới được tham chiếu là lớp dẫn xuất (derived class</a:t>
            </a:r>
            <a:r>
              <a:rPr lang="vi-VN" sz="2400" smtClean="0"/>
              <a:t>). </a:t>
            </a:r>
            <a:endParaRPr lang="en-US" sz="2400" smtClean="0"/>
          </a:p>
          <a:p>
            <a:pPr>
              <a:buFont typeface="Wingdings" pitchFamily="2" charset="2"/>
              <a:buChar char="Ø"/>
            </a:pPr>
            <a:endParaRPr lang="en-US" sz="2400" smtClean="0"/>
          </a:p>
          <a:p>
            <a:pPr>
              <a:buFont typeface="Wingdings" pitchFamily="2" charset="2"/>
              <a:buChar char="Ø"/>
            </a:pPr>
            <a:r>
              <a:rPr lang="vi-VN" sz="2400" smtClean="0"/>
              <a:t>Mỗi </a:t>
            </a:r>
            <a:r>
              <a:rPr lang="vi-VN" sz="2400" smtClean="0"/>
              <a:t>lớp dẫn xuất tự nó trở thành một ứng cử là một lớp cơ sở cho lớp dẫn xuất tương lai nào đó.</a:t>
            </a:r>
            <a:endParaRPr lang="vi-VN" sz="2400"/>
          </a:p>
        </p:txBody>
      </p:sp>
      <p:sp>
        <p:nvSpPr>
          <p:cNvPr id="22" name="TextBox 21"/>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11</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1" name="Rounded Rectangle 10"/>
          <p:cNvSpPr/>
          <p:nvPr/>
        </p:nvSpPr>
        <p:spPr>
          <a:xfrm>
            <a:off x="1219200" y="304800"/>
            <a:ext cx="4114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kế thừa</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3" name="10-Point Star 12">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3.1</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30721" name="Rectangle 1"/>
          <p:cNvSpPr>
            <a:spLocks noChangeArrowheads="1"/>
          </p:cNvSpPr>
          <p:nvPr/>
        </p:nvSpPr>
        <p:spPr bwMode="auto">
          <a:xfrm>
            <a:off x="0" y="2286000"/>
            <a:ext cx="9144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smtClean="0">
                <a:ln>
                  <a:noFill/>
                </a:ln>
                <a:solidFill>
                  <a:schemeClr val="tx1"/>
                </a:solidFill>
                <a:effectLst/>
                <a:latin typeface="Times New Roman" pitchFamily="18" charset="0"/>
                <a:cs typeface="Times New Roman" pitchFamily="18" charset="0"/>
              </a:rPr>
              <a:t>	Khi </a:t>
            </a:r>
            <a:r>
              <a:rPr kumimoji="0" lang="en-US" sz="2400" i="0" u="none" strike="noStrike" cap="none" normalizeH="0" baseline="0" smtClean="0">
                <a:ln>
                  <a:noFill/>
                </a:ln>
                <a:solidFill>
                  <a:schemeClr val="tx1"/>
                </a:solidFill>
                <a:effectLst/>
                <a:latin typeface="Times New Roman" pitchFamily="18" charset="0"/>
                <a:cs typeface="Times New Roman" pitchFamily="18" charset="0"/>
              </a:rPr>
              <a:t>dẫn xuất một lớp từ một lớp cơ sở, lớp cơ sở có thể được kế thừa là public, protected và </a:t>
            </a:r>
            <a:r>
              <a:rPr kumimoji="0" lang="en-US" sz="2400" i="0" u="none" strike="noStrike" cap="none" normalizeH="0" baseline="0" smtClean="0">
                <a:ln>
                  <a:noFill/>
                </a:ln>
                <a:solidFill>
                  <a:schemeClr val="tx1"/>
                </a:solidFill>
                <a:effectLst/>
                <a:latin typeface="Times New Roman" pitchFamily="18" charset="0"/>
                <a:cs typeface="Times New Roman" pitchFamily="18" charset="0"/>
              </a:rPr>
              <a:t>private</a:t>
            </a:r>
            <a:r>
              <a:rPr kumimoji="0" lang="en-US" sz="2400" i="0" u="none" strike="noStrike" cap="none" normalizeH="0" baseline="0" smtClean="0">
                <a:ln>
                  <a:noFill/>
                </a:ln>
                <a:solidFill>
                  <a:schemeClr val="tx1"/>
                </a:solidFill>
                <a:effectLst/>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smtClean="0">
                <a:ln>
                  <a:noFill/>
                </a:ln>
                <a:solidFill>
                  <a:schemeClr val="tx1"/>
                </a:solidFill>
                <a:effectLst/>
                <a:latin typeface="Times New Roman" pitchFamily="18" charset="0"/>
                <a:cs typeface="Times New Roman" pitchFamily="18" charset="0"/>
              </a:rPr>
              <a:t>class &lt;</a:t>
            </a:r>
            <a:r>
              <a:rPr kumimoji="0" lang="en-US" sz="2400" i="1" u="none" strike="noStrike" cap="none" normalizeH="0" baseline="0" smtClean="0">
                <a:ln>
                  <a:noFill/>
                </a:ln>
                <a:solidFill>
                  <a:schemeClr val="tx1"/>
                </a:solidFill>
                <a:effectLst/>
                <a:latin typeface="Times New Roman" pitchFamily="18" charset="0"/>
                <a:cs typeface="Times New Roman" pitchFamily="18" charset="0"/>
              </a:rPr>
              <a:t>drived_class_name</a:t>
            </a:r>
            <a:r>
              <a:rPr kumimoji="0" lang="en-US" sz="2400" i="0" u="none" strike="noStrike" cap="none" normalizeH="0" baseline="0" smtClean="0">
                <a:ln>
                  <a:noFill/>
                </a:ln>
                <a:solidFill>
                  <a:schemeClr val="tx1"/>
                </a:solidFill>
                <a:effectLst/>
                <a:latin typeface="Times New Roman" pitchFamily="18" charset="0"/>
                <a:cs typeface="Times New Roman" pitchFamily="18" charset="0"/>
              </a:rPr>
              <a:t>&gt; : &lt;</a:t>
            </a:r>
            <a:r>
              <a:rPr kumimoji="0" lang="en-US" sz="2400" i="1" u="none" strike="noStrike" cap="none" normalizeH="0" baseline="0" smtClean="0">
                <a:ln>
                  <a:noFill/>
                </a:ln>
                <a:solidFill>
                  <a:schemeClr val="tx1"/>
                </a:solidFill>
                <a:effectLst/>
                <a:latin typeface="Times New Roman" pitchFamily="18" charset="0"/>
                <a:cs typeface="Times New Roman" pitchFamily="18" charset="0"/>
              </a:rPr>
              <a:t>type_of_inheritance</a:t>
            </a:r>
            <a:r>
              <a:rPr kumimoji="0" lang="en-US" sz="2400" i="0" u="none" strike="noStrike" cap="none" normalizeH="0" baseline="0" smtClean="0">
                <a:ln>
                  <a:noFill/>
                </a:ln>
                <a:solidFill>
                  <a:schemeClr val="tx1"/>
                </a:solidFill>
                <a:effectLst/>
                <a:latin typeface="Times New Roman" pitchFamily="18" charset="0"/>
                <a:cs typeface="Times New Roman" pitchFamily="18" charset="0"/>
              </a:rPr>
              <a:t>&gt; &lt;</a:t>
            </a:r>
            <a:r>
              <a:rPr kumimoji="0" lang="en-US" sz="2400" i="1" u="none" strike="noStrike" cap="none" normalizeH="0" baseline="0" smtClean="0">
                <a:ln>
                  <a:noFill/>
                </a:ln>
                <a:solidFill>
                  <a:schemeClr val="tx1"/>
                </a:solidFill>
                <a:effectLst/>
                <a:latin typeface="Times New Roman" pitchFamily="18" charset="0"/>
                <a:cs typeface="Times New Roman" pitchFamily="18" charset="0"/>
              </a:rPr>
              <a:t>base_class_name</a:t>
            </a:r>
            <a:r>
              <a:rPr kumimoji="0" lang="en-US" sz="2400" i="0" u="none" strike="noStrike" cap="none" normalizeH="0" baseline="0" smtClean="0">
                <a:ln>
                  <a:noFill/>
                </a:ln>
                <a:solidFill>
                  <a:schemeClr val="tx1"/>
                </a:solidFill>
                <a:effectLst/>
                <a:latin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smtClean="0">
                <a:ln>
                  <a:noFill/>
                </a:ln>
                <a:solidFill>
                  <a:schemeClr val="tx1"/>
                </a:solidFill>
                <a:effectLst/>
                <a:latin typeface="Times New Roman" pitchFamily="18" charset="0"/>
                <a:cs typeface="Times New Roman" pitchFamily="18" charset="0"/>
              </a:rPr>
              <a:t>	//body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240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 name="TextBox 8"/>
          <p:cNvSpPr txBox="1"/>
          <p:nvPr/>
        </p:nvSpPr>
        <p:spPr>
          <a:xfrm>
            <a:off x="304800" y="1676400"/>
            <a:ext cx="1905000" cy="523220"/>
          </a:xfrm>
          <a:prstGeom prst="rect">
            <a:avLst/>
          </a:prstGeom>
          <a:noFill/>
        </p:spPr>
        <p:txBody>
          <a:bodyPr wrap="square" rtlCol="0">
            <a:spAutoFit/>
          </a:bodyPr>
          <a:lstStyle/>
          <a:p>
            <a:r>
              <a:rPr lang="en-US" sz="2800" u="sng" smtClean="0">
                <a:latin typeface="Times New Roman" pitchFamily="18" charset="0"/>
                <a:cs typeface="Times New Roman" pitchFamily="18" charset="0"/>
              </a:rPr>
              <a:t>Cú pháp:</a:t>
            </a:r>
            <a:endParaRPr lang="en-US" sz="2800" u="sng">
              <a:latin typeface="Times New Roman" pitchFamily="18" charset="0"/>
              <a:cs typeface="Times New Roman" pitchFamily="18" charset="0"/>
            </a:endParaRPr>
          </a:p>
        </p:txBody>
      </p:sp>
      <p:sp>
        <p:nvSpPr>
          <p:cNvPr id="14" name="TextBox 13"/>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12</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7" name="TextBox 16"/>
          <p:cNvSpPr txBox="1"/>
          <p:nvPr/>
        </p:nvSpPr>
        <p:spPr>
          <a:xfrm>
            <a:off x="152400" y="1447800"/>
            <a:ext cx="2209800" cy="523220"/>
          </a:xfrm>
          <a:prstGeom prst="rect">
            <a:avLst/>
          </a:prstGeom>
          <a:noFill/>
        </p:spPr>
        <p:txBody>
          <a:bodyPr wrap="square" rtlCol="0">
            <a:spAutoFit/>
          </a:bodyPr>
          <a:lstStyle/>
          <a:p>
            <a:r>
              <a:rPr lang="en-US" sz="2800" u="sng" smtClean="0">
                <a:latin typeface="Times New Roman" pitchFamily="18" charset="0"/>
                <a:cs typeface="Times New Roman" pitchFamily="18" charset="0"/>
              </a:rPr>
              <a:t>Kiểu kế thừa:</a:t>
            </a:r>
            <a:endParaRPr lang="en-US" sz="2800" u="sng">
              <a:latin typeface="Times New Roman" pitchFamily="18" charset="0"/>
              <a:cs typeface="Times New Roman" pitchFamily="18" charset="0"/>
            </a:endParaRPr>
          </a:p>
        </p:txBody>
      </p:sp>
      <p:sp>
        <p:nvSpPr>
          <p:cNvPr id="30721" name="Rectangle 1"/>
          <p:cNvSpPr>
            <a:spLocks noChangeArrowheads="1"/>
          </p:cNvSpPr>
          <p:nvPr/>
        </p:nvSpPr>
        <p:spPr bwMode="auto">
          <a:xfrm>
            <a:off x="228600" y="2177534"/>
            <a:ext cx="86868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vi-VN" sz="2400" smtClean="0"/>
              <a:t>Trong đó </a:t>
            </a:r>
            <a:r>
              <a:rPr lang="vi-VN" sz="2400" i="1" smtClean="0"/>
              <a:t>type_of_inheritance</a:t>
            </a:r>
            <a:r>
              <a:rPr lang="vi-VN" sz="2400" smtClean="0"/>
              <a:t> là </a:t>
            </a:r>
            <a:r>
              <a:rPr lang="vi-VN" sz="2400" b="1" smtClean="0"/>
              <a:t>public</a:t>
            </a:r>
            <a:r>
              <a:rPr lang="vi-VN" sz="2400" smtClean="0"/>
              <a:t>, </a:t>
            </a:r>
            <a:r>
              <a:rPr lang="vi-VN" sz="2400" b="1" smtClean="0"/>
              <a:t>protected </a:t>
            </a:r>
            <a:r>
              <a:rPr lang="vi-VN" sz="2400" smtClean="0"/>
              <a:t>hoặc </a:t>
            </a:r>
            <a:r>
              <a:rPr lang="vi-VN" sz="2400" b="1" smtClean="0"/>
              <a:t>private</a:t>
            </a:r>
            <a:r>
              <a:rPr lang="vi-VN" sz="2400" smtClean="0"/>
              <a:t>. Mặc định là </a:t>
            </a:r>
            <a:r>
              <a:rPr lang="vi-VN" sz="2400" b="1" smtClean="0"/>
              <a:t>private</a:t>
            </a:r>
            <a:r>
              <a:rPr lang="vi-VN" sz="2400" smtClean="0"/>
              <a:t>.</a:t>
            </a:r>
            <a:endParaRPr lang="en-US" sz="2400" smtClean="0"/>
          </a:p>
          <a:p>
            <a:endParaRPr lang="vi-VN" sz="2400" smtClean="0"/>
          </a:p>
          <a:p>
            <a:r>
              <a:rPr lang="vi-VN" sz="2400" smtClean="0"/>
              <a:t>Khi dẫn xuất một lớp từ một lớp cơ sở </a:t>
            </a:r>
            <a:r>
              <a:rPr lang="vi-VN" sz="2400" b="1" smtClean="0"/>
              <a:t>public</a:t>
            </a:r>
            <a:r>
              <a:rPr lang="vi-VN" sz="2400" smtClean="0"/>
              <a:t>, các thành viên </a:t>
            </a:r>
            <a:r>
              <a:rPr lang="vi-VN" sz="2400" b="1" smtClean="0"/>
              <a:t>public </a:t>
            </a:r>
            <a:r>
              <a:rPr lang="vi-VN" sz="2400" smtClean="0"/>
              <a:t>của lớp cơ sở trở thành các thành viên </a:t>
            </a:r>
            <a:r>
              <a:rPr lang="vi-VN" sz="2400" b="1" smtClean="0"/>
              <a:t>public </a:t>
            </a:r>
            <a:r>
              <a:rPr lang="vi-VN" sz="2400" smtClean="0"/>
              <a:t>của lớp dẫn xuất, và các thành viên </a:t>
            </a:r>
            <a:r>
              <a:rPr lang="vi-VN" sz="2400" b="1" smtClean="0"/>
              <a:t>protected </a:t>
            </a:r>
            <a:r>
              <a:rPr lang="vi-VN" sz="2400" smtClean="0"/>
              <a:t>của lớp cơ sở trở thành các thành viên </a:t>
            </a:r>
            <a:r>
              <a:rPr lang="vi-VN" sz="2400" b="1" smtClean="0"/>
              <a:t>protected </a:t>
            </a:r>
            <a:r>
              <a:rPr lang="vi-VN" sz="2400" smtClean="0"/>
              <a:t>của lớp dẫn xuất. Các thành viên </a:t>
            </a:r>
            <a:r>
              <a:rPr lang="vi-VN" sz="2400" b="1" smtClean="0"/>
              <a:t>private </a:t>
            </a:r>
            <a:r>
              <a:rPr lang="vi-VN" sz="2400" smtClean="0"/>
              <a:t>của lớp cơ sở không bao giờ được truy cập trực tiếp từ một lớp dẫn xuất.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 name="Rounded Rectangle 8"/>
          <p:cNvSpPr/>
          <p:nvPr/>
        </p:nvSpPr>
        <p:spPr>
          <a:xfrm>
            <a:off x="1219200" y="304800"/>
            <a:ext cx="4114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kế thừa</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4" name="10-Point Star 13">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3.1</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6" name="TextBox 15"/>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13</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7" name="TextBox 16"/>
          <p:cNvSpPr txBox="1"/>
          <p:nvPr/>
        </p:nvSpPr>
        <p:spPr>
          <a:xfrm>
            <a:off x="152400" y="1447800"/>
            <a:ext cx="2209800" cy="523220"/>
          </a:xfrm>
          <a:prstGeom prst="rect">
            <a:avLst/>
          </a:prstGeom>
          <a:noFill/>
        </p:spPr>
        <p:txBody>
          <a:bodyPr wrap="square" rtlCol="0">
            <a:spAutoFit/>
          </a:bodyPr>
          <a:lstStyle/>
          <a:p>
            <a:r>
              <a:rPr lang="en-US" sz="2800" u="sng" smtClean="0">
                <a:latin typeface="Times New Roman" pitchFamily="18" charset="0"/>
                <a:cs typeface="Times New Roman" pitchFamily="18" charset="0"/>
              </a:rPr>
              <a:t>Kiểu kế thừa:</a:t>
            </a:r>
            <a:endParaRPr lang="en-US" sz="2800" u="sng">
              <a:latin typeface="Times New Roman" pitchFamily="18" charset="0"/>
              <a:cs typeface="Times New Roman" pitchFamily="18" charset="0"/>
            </a:endParaRPr>
          </a:p>
        </p:txBody>
      </p:sp>
      <p:sp>
        <p:nvSpPr>
          <p:cNvPr id="30721" name="Rectangle 1"/>
          <p:cNvSpPr>
            <a:spLocks noChangeArrowheads="1"/>
          </p:cNvSpPr>
          <p:nvPr/>
        </p:nvSpPr>
        <p:spPr bwMode="auto">
          <a:xfrm>
            <a:off x="228600" y="2416433"/>
            <a:ext cx="86868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vi-VN" sz="2400" smtClean="0"/>
              <a:t>Khi dẫn xuất một lớp từ một lớp cơ sở </a:t>
            </a:r>
            <a:r>
              <a:rPr lang="vi-VN" sz="2400" b="1" smtClean="0"/>
              <a:t>protected</a:t>
            </a:r>
            <a:r>
              <a:rPr lang="vi-VN" sz="2400" smtClean="0"/>
              <a:t>, các thành viên </a:t>
            </a:r>
            <a:r>
              <a:rPr lang="vi-VN" sz="2400" b="1" smtClean="0"/>
              <a:t>public </a:t>
            </a:r>
            <a:r>
              <a:rPr lang="vi-VN" sz="2400" smtClean="0"/>
              <a:t>và </a:t>
            </a:r>
            <a:r>
              <a:rPr lang="vi-VN" sz="2400" b="1" smtClean="0"/>
              <a:t>protected </a:t>
            </a:r>
            <a:r>
              <a:rPr lang="vi-VN" sz="2400" smtClean="0"/>
              <a:t>của lớp cơ sở trở thành các thành viên </a:t>
            </a:r>
            <a:r>
              <a:rPr lang="vi-VN" sz="2400" b="1" smtClean="0"/>
              <a:t>protected</a:t>
            </a:r>
            <a:r>
              <a:rPr lang="vi-VN" sz="2400" smtClean="0"/>
              <a:t> của lớp dẫn xuất</a:t>
            </a:r>
            <a:r>
              <a:rPr lang="vi-VN" sz="2400" smtClean="0"/>
              <a:t>. </a:t>
            </a:r>
            <a:endParaRPr lang="en-US" sz="2400" smtClean="0"/>
          </a:p>
          <a:p>
            <a:endParaRPr lang="en-US" sz="2400" smtClean="0"/>
          </a:p>
          <a:p>
            <a:r>
              <a:rPr lang="vi-VN" sz="2400" smtClean="0"/>
              <a:t>Khi dẫn xuất một lớp từ một lớp cơ sở </a:t>
            </a:r>
            <a:r>
              <a:rPr lang="vi-VN" sz="2400" b="1" smtClean="0"/>
              <a:t>private</a:t>
            </a:r>
            <a:r>
              <a:rPr lang="vi-VN" sz="2400" smtClean="0"/>
              <a:t>, các thành viên </a:t>
            </a:r>
            <a:r>
              <a:rPr lang="vi-VN" sz="2400" b="1" smtClean="0"/>
              <a:t>public </a:t>
            </a:r>
            <a:r>
              <a:rPr lang="vi-VN" sz="2400" smtClean="0"/>
              <a:t>và </a:t>
            </a:r>
            <a:r>
              <a:rPr lang="vi-VN" sz="2400" b="1" smtClean="0"/>
              <a:t>protected </a:t>
            </a:r>
            <a:r>
              <a:rPr lang="vi-VN" sz="2400" smtClean="0"/>
              <a:t>của lớp cơ sở trở thành các thành viên </a:t>
            </a:r>
            <a:r>
              <a:rPr lang="vi-VN" sz="2400" b="1" smtClean="0"/>
              <a:t>private </a:t>
            </a:r>
            <a:r>
              <a:rPr lang="vi-VN" sz="2400" smtClean="0"/>
              <a:t>của lớp dẫn xuất.</a:t>
            </a:r>
            <a:endParaRPr kumimoji="0" lang="en-US" sz="240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 name="Rounded Rectangle 8"/>
          <p:cNvSpPr/>
          <p:nvPr/>
        </p:nvSpPr>
        <p:spPr>
          <a:xfrm>
            <a:off x="1219200" y="304800"/>
            <a:ext cx="4114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kế thừa</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4" name="10-Point Star 13">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3.1</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6" name="TextBox 15"/>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14</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6" name="TextBox 15"/>
          <p:cNvSpPr txBox="1"/>
          <p:nvPr/>
        </p:nvSpPr>
        <p:spPr>
          <a:xfrm>
            <a:off x="304800" y="1981200"/>
            <a:ext cx="8534400" cy="830997"/>
          </a:xfrm>
          <a:prstGeom prst="rect">
            <a:avLst/>
          </a:prstGeom>
          <a:noFill/>
        </p:spPr>
        <p:txBody>
          <a:bodyPr wrap="square" rtlCol="0">
            <a:spAutoFit/>
          </a:bodyPr>
          <a:lstStyle/>
          <a:p>
            <a:r>
              <a:rPr lang="en-US" sz="2400" smtClean="0">
                <a:latin typeface="Times New Roman" pitchFamily="18" charset="0"/>
                <a:cs typeface="Times New Roman" pitchFamily="18" charset="0"/>
              </a:rPr>
              <a:t>Để chỉ định lớp  Fightership là lớp dẫn xuất của lớp Spaceship , lớp Fightership được định nghĩa như sau :</a:t>
            </a:r>
            <a:endParaRPr lang="en-US" sz="2400">
              <a:latin typeface="Times New Roman" pitchFamily="18" charset="0"/>
              <a:cs typeface="Times New Roman" pitchFamily="18" charset="0"/>
            </a:endParaRPr>
          </a:p>
        </p:txBody>
      </p:sp>
      <p:sp>
        <p:nvSpPr>
          <p:cNvPr id="19" name="TextBox 18"/>
          <p:cNvSpPr txBox="1"/>
          <p:nvPr/>
        </p:nvSpPr>
        <p:spPr>
          <a:xfrm>
            <a:off x="1676400" y="3048000"/>
            <a:ext cx="5105400" cy="1569660"/>
          </a:xfrm>
          <a:prstGeom prst="rect">
            <a:avLst/>
          </a:prstGeom>
          <a:noFill/>
        </p:spPr>
        <p:txBody>
          <a:bodyPr wrap="square" rtlCol="0">
            <a:spAutoFit/>
          </a:bodyPr>
          <a:lstStyle/>
          <a:p>
            <a:r>
              <a:rPr lang="en-US" sz="2400" smtClean="0">
                <a:latin typeface="Times New Roman" pitchFamily="18" charset="0"/>
                <a:cs typeface="Times New Roman" pitchFamily="18" charset="0"/>
              </a:rPr>
              <a:t>class Fightership : public Spaceship</a:t>
            </a:r>
          </a:p>
          <a:p>
            <a:r>
              <a:rPr lang="en-US" sz="2400" smtClean="0">
                <a:latin typeface="Times New Roman" pitchFamily="18" charset="0"/>
                <a:cs typeface="Times New Roman" pitchFamily="18" charset="0"/>
              </a:rPr>
              <a:t>{</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 body class</a:t>
            </a:r>
          </a:p>
          <a:p>
            <a:r>
              <a:rPr lang="en-US"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
        <p:nvSpPr>
          <p:cNvPr id="24" name="Rounded Rectangle 23"/>
          <p:cNvSpPr/>
          <p:nvPr/>
        </p:nvSpPr>
        <p:spPr>
          <a:xfrm>
            <a:off x="1219200" y="304800"/>
            <a:ext cx="4114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kế thừa</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27" name="10-Point Star 26">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3.1</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28" name="TextBox 27"/>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15</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7" name="TextBox 16"/>
          <p:cNvSpPr txBox="1"/>
          <p:nvPr/>
        </p:nvSpPr>
        <p:spPr>
          <a:xfrm>
            <a:off x="123484" y="1447800"/>
            <a:ext cx="3762716" cy="523220"/>
          </a:xfrm>
          <a:prstGeom prst="rect">
            <a:avLst/>
          </a:prstGeom>
          <a:noFill/>
        </p:spPr>
        <p:txBody>
          <a:bodyPr wrap="square" rtlCol="0">
            <a:spAutoFit/>
          </a:bodyPr>
          <a:lstStyle/>
          <a:p>
            <a:r>
              <a:rPr lang="en-US" sz="2800" u="sng" smtClean="0">
                <a:latin typeface="Times New Roman" pitchFamily="18" charset="0"/>
                <a:cs typeface="Times New Roman" pitchFamily="18" charset="0"/>
              </a:rPr>
              <a:t>Constructor ,Destructor:</a:t>
            </a:r>
            <a:endParaRPr lang="en-US" sz="2800" u="sng">
              <a:latin typeface="Times New Roman" pitchFamily="18" charset="0"/>
              <a:cs typeface="Times New Roman" pitchFamily="18" charset="0"/>
            </a:endParaRPr>
          </a:p>
        </p:txBody>
      </p:sp>
      <p:sp>
        <p:nvSpPr>
          <p:cNvPr id="14" name="Rectangle 13"/>
          <p:cNvSpPr/>
          <p:nvPr/>
        </p:nvSpPr>
        <p:spPr>
          <a:xfrm>
            <a:off x="381000" y="2133600"/>
            <a:ext cx="8229600" cy="3785652"/>
          </a:xfrm>
          <a:prstGeom prst="rect">
            <a:avLst/>
          </a:prstGeom>
        </p:spPr>
        <p:txBody>
          <a:bodyPr wrap="square">
            <a:spAutoFit/>
          </a:bodyPr>
          <a:lstStyle/>
          <a:p>
            <a:pPr>
              <a:buFont typeface="Wingdings" pitchFamily="2" charset="2"/>
              <a:buChar char="Ø"/>
            </a:pPr>
            <a:r>
              <a:rPr lang="en-US" sz="2400" smtClean="0"/>
              <a:t> </a:t>
            </a:r>
            <a:r>
              <a:rPr lang="vi-VN" sz="2400" smtClean="0"/>
              <a:t>Một </a:t>
            </a:r>
            <a:r>
              <a:rPr lang="vi-VN" sz="2400" smtClean="0"/>
              <a:t>constructor lớp dẫn xuất luôn gọi constructor lớp cơ sở của nó đầu tiên để khởi tạo các thành viên lớp cơ sở của lớp </a:t>
            </a:r>
            <a:r>
              <a:rPr lang="vi-VN" sz="2400" smtClean="0"/>
              <a:t>dẫn </a:t>
            </a:r>
            <a:r>
              <a:rPr lang="vi-VN" sz="2400" smtClean="0"/>
              <a:t>xuất.</a:t>
            </a:r>
            <a:endParaRPr lang="en-US" sz="2400" smtClean="0"/>
          </a:p>
          <a:p>
            <a:pPr>
              <a:buFont typeface="Wingdings" pitchFamily="2" charset="2"/>
              <a:buChar char="Ø"/>
            </a:pPr>
            <a:endParaRPr lang="en-US" sz="2400" smtClean="0"/>
          </a:p>
          <a:p>
            <a:pPr>
              <a:buFont typeface="Wingdings" pitchFamily="2" charset="2"/>
              <a:buChar char="Ø"/>
            </a:pPr>
            <a:r>
              <a:rPr lang="en-US" sz="2400" smtClean="0"/>
              <a:t> </a:t>
            </a:r>
            <a:r>
              <a:rPr lang="vi-VN" sz="2400" smtClean="0"/>
              <a:t>Nếu </a:t>
            </a:r>
            <a:r>
              <a:rPr lang="vi-VN" sz="2400" smtClean="0"/>
              <a:t>constructor </a:t>
            </a:r>
            <a:r>
              <a:rPr lang="vi-VN" sz="2400" smtClean="0"/>
              <a:t>lớp </a:t>
            </a:r>
            <a:r>
              <a:rPr lang="vi-VN" sz="2400" smtClean="0"/>
              <a:t>dẫn</a:t>
            </a:r>
            <a:r>
              <a:rPr lang="en-US" sz="2400" smtClean="0"/>
              <a:t> </a:t>
            </a:r>
            <a:r>
              <a:rPr lang="en-US" sz="2400" smtClean="0">
                <a:latin typeface="Times New Roman" pitchFamily="18" charset="0"/>
                <a:cs typeface="Times New Roman" pitchFamily="18" charset="0"/>
              </a:rPr>
              <a:t>xuất</a:t>
            </a:r>
            <a:r>
              <a:rPr lang="vi-VN" sz="2400" smtClean="0"/>
              <a:t> </a:t>
            </a:r>
            <a:r>
              <a:rPr lang="vi-VN" sz="2400" smtClean="0"/>
              <a:t>bị bỏ qua, constructor mặc định </a:t>
            </a:r>
            <a:r>
              <a:rPr lang="vi-VN" sz="2400" smtClean="0"/>
              <a:t>lớp </a:t>
            </a:r>
            <a:r>
              <a:rPr lang="vi-VN" sz="2400" smtClean="0"/>
              <a:t>dẫn</a:t>
            </a:r>
            <a:r>
              <a:rPr lang="en-US" sz="2400" smtClean="0"/>
              <a:t> </a:t>
            </a:r>
            <a:r>
              <a:rPr lang="en-US" sz="2400" smtClean="0">
                <a:latin typeface="Times New Roman" pitchFamily="18" charset="0"/>
                <a:cs typeface="Times New Roman" pitchFamily="18" charset="0"/>
              </a:rPr>
              <a:t>xuất</a:t>
            </a:r>
            <a:r>
              <a:rPr lang="vi-VN" sz="2400" smtClean="0"/>
              <a:t> </a:t>
            </a:r>
            <a:r>
              <a:rPr lang="vi-VN" sz="2400" smtClean="0"/>
              <a:t>gọi constructor lớp cơ sở</a:t>
            </a:r>
            <a:r>
              <a:rPr lang="vi-VN" sz="2400" smtClean="0"/>
              <a:t>. </a:t>
            </a:r>
            <a:endParaRPr lang="en-US" sz="2400" smtClean="0"/>
          </a:p>
          <a:p>
            <a:pPr>
              <a:buFont typeface="Wingdings" pitchFamily="2" charset="2"/>
              <a:buChar char="Ø"/>
            </a:pPr>
            <a:endParaRPr lang="en-US" sz="2400" smtClean="0"/>
          </a:p>
          <a:p>
            <a:pPr>
              <a:buFont typeface="Wingdings" pitchFamily="2" charset="2"/>
              <a:buChar char="Ø"/>
            </a:pPr>
            <a:r>
              <a:rPr lang="en-US" sz="2400" smtClean="0"/>
              <a:t> </a:t>
            </a:r>
            <a:r>
              <a:rPr lang="vi-VN" sz="2400" smtClean="0"/>
              <a:t>Các </a:t>
            </a:r>
            <a:r>
              <a:rPr lang="vi-VN" sz="2400" smtClean="0"/>
              <a:t>destructor được gọi theo thứ tự ngược lại thứ tự gọi các constructor, vì thế destructor lớp dẫn xuất được gọi trước destructor lớp cơ sở của nó.</a:t>
            </a:r>
            <a:endParaRPr lang="vi-VN" sz="2400"/>
          </a:p>
        </p:txBody>
      </p:sp>
      <p:sp>
        <p:nvSpPr>
          <p:cNvPr id="18" name="Rounded Rectangle 17"/>
          <p:cNvSpPr/>
          <p:nvPr/>
        </p:nvSpPr>
        <p:spPr>
          <a:xfrm>
            <a:off x="1219200" y="304800"/>
            <a:ext cx="4114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kế thừa</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20" name="10-Point Star 19">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3.1</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21" name="TextBox 20"/>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16</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1" name="Rounded Rectangle 10"/>
          <p:cNvSpPr/>
          <p:nvPr/>
        </p:nvSpPr>
        <p:spPr>
          <a:xfrm>
            <a:off x="1219200" y="304800"/>
            <a:ext cx="3733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đa hình</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3" name="10-Point Star 12">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3.2</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4" name="Rectangle 13"/>
          <p:cNvSpPr/>
          <p:nvPr/>
        </p:nvSpPr>
        <p:spPr>
          <a:xfrm>
            <a:off x="381000" y="1752600"/>
            <a:ext cx="8229600" cy="3416320"/>
          </a:xfrm>
          <a:prstGeom prst="rect">
            <a:avLst/>
          </a:prstGeom>
        </p:spPr>
        <p:txBody>
          <a:bodyPr wrap="square">
            <a:spAutoFit/>
          </a:bodyPr>
          <a:lstStyle/>
          <a:p>
            <a:r>
              <a:rPr lang="en-US" sz="2400" smtClean="0">
                <a:latin typeface="Times New Roman" pitchFamily="18" charset="0"/>
                <a:cs typeface="Times New Roman" pitchFamily="18" charset="0"/>
              </a:rPr>
              <a:t>	Cho phép các đối tượng khác nhau thực hiện những hành động khác nhau , dù chúng nhận chung 1 lời gọi</a:t>
            </a:r>
          </a:p>
          <a:p>
            <a:endParaRPr lang="en-US" sz="2400" smtClean="0">
              <a:latin typeface="Times New Roman" pitchFamily="18" charset="0"/>
              <a:cs typeface="Times New Roman" pitchFamily="18" charset="0"/>
            </a:endParaRPr>
          </a:p>
          <a:p>
            <a:r>
              <a:rPr lang="en-US" sz="2400" u="sng" smtClean="0">
                <a:latin typeface="Times New Roman" pitchFamily="18" charset="0"/>
                <a:cs typeface="Times New Roman" pitchFamily="18" charset="0"/>
              </a:rPr>
              <a:t>VD:</a:t>
            </a:r>
          </a:p>
          <a:p>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Object-&gt;Move();</a:t>
            </a:r>
          </a:p>
          <a:p>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paratrooper-&gt;Move();</a:t>
            </a:r>
          </a:p>
          <a:p>
            <a:r>
              <a:rPr lang="en-US" sz="2400" smtClean="0">
                <a:latin typeface="Times New Roman" pitchFamily="18" charset="0"/>
                <a:cs typeface="Times New Roman" pitchFamily="18" charset="0"/>
              </a:rPr>
              <a:t>m</a:t>
            </a:r>
            <a:r>
              <a:rPr lang="en-US" sz="2400" smtClean="0">
                <a:latin typeface="Times New Roman" pitchFamily="18" charset="0"/>
                <a:cs typeface="Times New Roman" pitchFamily="18" charset="0"/>
              </a:rPr>
              <a:t>arine-&gt;Move();</a:t>
            </a:r>
            <a:endParaRPr lang="en-US" sz="2400" smtClean="0">
              <a:latin typeface="Times New Roman" pitchFamily="18" charset="0"/>
              <a:cs typeface="Times New Roman" pitchFamily="18" charset="0"/>
            </a:endParaRPr>
          </a:p>
        </p:txBody>
      </p:sp>
      <p:sp>
        <p:nvSpPr>
          <p:cNvPr id="9" name="TextBox 8"/>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17</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7" name="TextBox 16"/>
          <p:cNvSpPr txBox="1"/>
          <p:nvPr/>
        </p:nvSpPr>
        <p:spPr>
          <a:xfrm>
            <a:off x="123484" y="1447800"/>
            <a:ext cx="3305516" cy="523220"/>
          </a:xfrm>
          <a:prstGeom prst="rect">
            <a:avLst/>
          </a:prstGeom>
          <a:noFill/>
        </p:spPr>
        <p:txBody>
          <a:bodyPr wrap="square" rtlCol="0">
            <a:spAutoFit/>
          </a:bodyPr>
          <a:lstStyle/>
          <a:p>
            <a:r>
              <a:rPr lang="en-US" sz="2800" u="sng" smtClean="0">
                <a:latin typeface="Times New Roman" pitchFamily="18" charset="0"/>
                <a:cs typeface="Times New Roman" pitchFamily="18" charset="0"/>
              </a:rPr>
              <a:t>Phương thức ảo:</a:t>
            </a:r>
            <a:endParaRPr lang="en-US" sz="2800" u="sng">
              <a:latin typeface="Times New Roman" pitchFamily="18" charset="0"/>
              <a:cs typeface="Times New Roman" pitchFamily="18" charset="0"/>
            </a:endParaRPr>
          </a:p>
        </p:txBody>
      </p:sp>
      <p:sp>
        <p:nvSpPr>
          <p:cNvPr id="20" name="TextBox 19"/>
          <p:cNvSpPr txBox="1"/>
          <p:nvPr/>
        </p:nvSpPr>
        <p:spPr>
          <a:xfrm>
            <a:off x="381000" y="2133600"/>
            <a:ext cx="7772400" cy="3785652"/>
          </a:xfrm>
          <a:prstGeom prst="rect">
            <a:avLst/>
          </a:prstGeom>
          <a:noFill/>
        </p:spPr>
        <p:txBody>
          <a:bodyPr wrap="square" rtlCol="0">
            <a:spAutoFit/>
          </a:bodyPr>
          <a:lstStyle/>
          <a:p>
            <a:pPr>
              <a:buFont typeface="Wingdings" pitchFamily="2" charset="2"/>
              <a:buChar char="Ø"/>
            </a:pPr>
            <a:r>
              <a:rPr lang="en-US" sz="2400" smtClean="0">
                <a:latin typeface="Times New Roman" pitchFamily="18" charset="0"/>
                <a:cs typeface="Times New Roman" pitchFamily="18" charset="0"/>
              </a:rPr>
              <a:t>Khi xây dựng các class trong game theo cấu trúc phân cấp (kế thừa) thì ta phải chuẩn bị hành vi giao tiếp chung cho các class đó .</a:t>
            </a:r>
          </a:p>
          <a:p>
            <a:pPr>
              <a:buFont typeface="Wingdings" pitchFamily="2" charset="2"/>
              <a:buChar char="Ø"/>
            </a:pPr>
            <a:endParaRPr lang="en-US" sz="2400" smtClean="0">
              <a:latin typeface="Times New Roman" pitchFamily="18" charset="0"/>
              <a:cs typeface="Times New Roman" pitchFamily="18" charset="0"/>
            </a:endParaRPr>
          </a:p>
          <a:p>
            <a:pPr>
              <a:buFont typeface="Wingdings" pitchFamily="2" charset="2"/>
              <a:buChar char="Ø"/>
            </a:pPr>
            <a:r>
              <a:rPr lang="vi-VN" sz="2400" smtClean="0"/>
              <a:t>Hành </a:t>
            </a:r>
            <a:r>
              <a:rPr lang="vi-VN" sz="2400" smtClean="0"/>
              <a:t>vi giao tiếp chung sẽ được dùng để thể hiện cùng một hành vi, nhưng có các hành động khác nhau, đó chính là phương thức ảo</a:t>
            </a:r>
            <a:r>
              <a:rPr lang="vi-VN" sz="2400" smtClean="0"/>
              <a:t>. </a:t>
            </a:r>
            <a:endParaRPr lang="en-US" sz="2400" smtClean="0"/>
          </a:p>
          <a:p>
            <a:pPr>
              <a:buFont typeface="Wingdings" pitchFamily="2" charset="2"/>
              <a:buChar char="Ø"/>
            </a:pPr>
            <a:endParaRPr lang="en-US" sz="2400" smtClean="0">
              <a:latin typeface="Times New Roman" pitchFamily="18" charset="0"/>
              <a:cs typeface="Times New Roman" pitchFamily="18" charset="0"/>
            </a:endParaRPr>
          </a:p>
          <a:p>
            <a:pPr>
              <a:buFont typeface="Wingdings" pitchFamily="2" charset="2"/>
              <a:buChar char="Ø"/>
            </a:pPr>
            <a:r>
              <a:rPr lang="vi-VN" sz="2400" smtClean="0"/>
              <a:t>Phương thức này sẽ được gọi thực hiện từ thực thể của lớp dẫn xuất nhưng mô tả về chúng trong lớp cơ sở.</a:t>
            </a:r>
            <a:endParaRPr lang="en-US" sz="2400">
              <a:latin typeface="Times New Roman" pitchFamily="18" charset="0"/>
              <a:cs typeface="Times New Roman" pitchFamily="18" charset="0"/>
            </a:endParaRPr>
          </a:p>
        </p:txBody>
      </p:sp>
      <p:sp>
        <p:nvSpPr>
          <p:cNvPr id="21" name="Rounded Rectangle 20"/>
          <p:cNvSpPr/>
          <p:nvPr/>
        </p:nvSpPr>
        <p:spPr>
          <a:xfrm>
            <a:off x="1219200" y="304800"/>
            <a:ext cx="3733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đa hình</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22" name="10-Point Star 21">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3.2</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23" name="TextBox 22"/>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18</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7" name="TextBox 16"/>
          <p:cNvSpPr txBox="1"/>
          <p:nvPr/>
        </p:nvSpPr>
        <p:spPr>
          <a:xfrm>
            <a:off x="123484" y="1381780"/>
            <a:ext cx="3153116" cy="523220"/>
          </a:xfrm>
          <a:prstGeom prst="rect">
            <a:avLst/>
          </a:prstGeom>
          <a:noFill/>
        </p:spPr>
        <p:txBody>
          <a:bodyPr wrap="square" rtlCol="0">
            <a:spAutoFit/>
          </a:bodyPr>
          <a:lstStyle/>
          <a:p>
            <a:r>
              <a:rPr lang="en-US" sz="2800" u="sng" smtClean="0">
                <a:latin typeface="Times New Roman" pitchFamily="18" charset="0"/>
                <a:cs typeface="Times New Roman" pitchFamily="18" charset="0"/>
              </a:rPr>
              <a:t>Phương thức ảo:</a:t>
            </a:r>
            <a:endParaRPr lang="en-US" sz="2800" u="sng">
              <a:latin typeface="Times New Roman" pitchFamily="18" charset="0"/>
              <a:cs typeface="Times New Roman" pitchFamily="18" charset="0"/>
            </a:endParaRPr>
          </a:p>
        </p:txBody>
      </p:sp>
      <p:sp>
        <p:nvSpPr>
          <p:cNvPr id="20" name="TextBox 19"/>
          <p:cNvSpPr txBox="1"/>
          <p:nvPr/>
        </p:nvSpPr>
        <p:spPr>
          <a:xfrm>
            <a:off x="381000" y="1981200"/>
            <a:ext cx="7772400" cy="1200329"/>
          </a:xfrm>
          <a:prstGeom prst="rect">
            <a:avLst/>
          </a:prstGeom>
          <a:noFill/>
        </p:spPr>
        <p:txBody>
          <a:bodyPr wrap="square" rtlCol="0">
            <a:spAutoFit/>
          </a:bodyPr>
          <a:lstStyle/>
          <a:p>
            <a:r>
              <a:rPr lang="vi-VN" sz="2400" smtClean="0"/>
              <a:t>Chúng ta khai báo phương thức ảo bằng thêm từ khóa </a:t>
            </a:r>
            <a:r>
              <a:rPr lang="vi-VN" sz="2400" b="1" smtClean="0"/>
              <a:t>virtual</a:t>
            </a:r>
            <a:r>
              <a:rPr lang="vi-VN" sz="2400" smtClean="0"/>
              <a:t> ở phía trước. Khi đó các phương thức có cùng tên với phương thức này trong các lớp dẫn xuất cũng là phương thức ảo.</a:t>
            </a:r>
            <a:endParaRPr lang="vi-VN" sz="2400"/>
          </a:p>
        </p:txBody>
      </p:sp>
      <p:sp>
        <p:nvSpPr>
          <p:cNvPr id="14" name="TextBox 13"/>
          <p:cNvSpPr txBox="1"/>
          <p:nvPr/>
        </p:nvSpPr>
        <p:spPr>
          <a:xfrm>
            <a:off x="304800" y="3124200"/>
            <a:ext cx="2971800" cy="2308324"/>
          </a:xfrm>
          <a:prstGeom prst="rect">
            <a:avLst/>
          </a:prstGeom>
          <a:noFill/>
        </p:spPr>
        <p:txBody>
          <a:bodyPr wrap="square" rtlCol="0">
            <a:spAutoFit/>
          </a:bodyPr>
          <a:lstStyle/>
          <a:p>
            <a:r>
              <a:rPr lang="en-US" sz="2400" smtClean="0">
                <a:latin typeface="Times New Roman" pitchFamily="18" charset="0"/>
                <a:cs typeface="Times New Roman" pitchFamily="18" charset="0"/>
              </a:rPr>
              <a:t>c</a:t>
            </a:r>
            <a:r>
              <a:rPr lang="en-US" sz="2400" smtClean="0">
                <a:latin typeface="Times New Roman" pitchFamily="18" charset="0"/>
                <a:cs typeface="Times New Roman" pitchFamily="18" charset="0"/>
              </a:rPr>
              <a:t>lass Object</a:t>
            </a:r>
          </a:p>
          <a:p>
            <a:r>
              <a:rPr lang="en-US" sz="2400" smtClean="0">
                <a:latin typeface="Times New Roman" pitchFamily="18" charset="0"/>
                <a:cs typeface="Times New Roman" pitchFamily="18" charset="0"/>
              </a:rPr>
              <a:t>{	</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public:</a:t>
            </a:r>
          </a:p>
          <a:p>
            <a:r>
              <a:rPr lang="en-US" sz="2400" smtClean="0">
                <a:latin typeface="Times New Roman" pitchFamily="18" charset="0"/>
                <a:cs typeface="Times New Roman" pitchFamily="18" charset="0"/>
              </a:rPr>
              <a:t>  virtual void Move();</a:t>
            </a:r>
          </a:p>
          <a:p>
            <a:r>
              <a:rPr lang="en-US"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
        <p:nvSpPr>
          <p:cNvPr id="16" name="TextBox 15"/>
          <p:cNvSpPr txBox="1"/>
          <p:nvPr/>
        </p:nvSpPr>
        <p:spPr>
          <a:xfrm>
            <a:off x="3352800" y="3124200"/>
            <a:ext cx="2667000" cy="3416320"/>
          </a:xfrm>
          <a:prstGeom prst="rect">
            <a:avLst/>
          </a:prstGeom>
          <a:noFill/>
        </p:spPr>
        <p:txBody>
          <a:bodyPr wrap="square" rtlCol="0">
            <a:spAutoFit/>
          </a:bodyPr>
          <a:lstStyle/>
          <a:p>
            <a:r>
              <a:rPr lang="en-US" sz="2400" smtClean="0">
                <a:latin typeface="Times New Roman" pitchFamily="18" charset="0"/>
                <a:cs typeface="Times New Roman" pitchFamily="18" charset="0"/>
              </a:rPr>
              <a:t>c</a:t>
            </a:r>
            <a:r>
              <a:rPr lang="en-US" sz="2400" smtClean="0">
                <a:latin typeface="Times New Roman" pitchFamily="18" charset="0"/>
                <a:cs typeface="Times New Roman" pitchFamily="18" charset="0"/>
              </a:rPr>
              <a:t>lass Marine</a:t>
            </a:r>
          </a:p>
          <a:p>
            <a:r>
              <a:rPr lang="en-US" sz="2400" smtClean="0">
                <a:latin typeface="Times New Roman" pitchFamily="18" charset="0"/>
                <a:cs typeface="Times New Roman" pitchFamily="18" charset="0"/>
              </a:rPr>
              <a:t>{</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public:</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void Move()</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p>
          <a:p>
            <a:r>
              <a:rPr lang="en-US"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
        <p:nvSpPr>
          <p:cNvPr id="19" name="TextBox 18"/>
          <p:cNvSpPr txBox="1"/>
          <p:nvPr/>
        </p:nvSpPr>
        <p:spPr>
          <a:xfrm>
            <a:off x="5791200" y="3136880"/>
            <a:ext cx="2667000" cy="3416320"/>
          </a:xfrm>
          <a:prstGeom prst="rect">
            <a:avLst/>
          </a:prstGeom>
          <a:noFill/>
        </p:spPr>
        <p:txBody>
          <a:bodyPr wrap="square" rtlCol="0">
            <a:spAutoFit/>
          </a:bodyPr>
          <a:lstStyle/>
          <a:p>
            <a:r>
              <a:rPr lang="en-US" sz="2400" smtClean="0">
                <a:latin typeface="Times New Roman" pitchFamily="18" charset="0"/>
                <a:cs typeface="Times New Roman" pitchFamily="18" charset="0"/>
              </a:rPr>
              <a:t>c</a:t>
            </a:r>
            <a:r>
              <a:rPr lang="en-US" sz="2400" smtClean="0">
                <a:latin typeface="Times New Roman" pitchFamily="18" charset="0"/>
                <a:cs typeface="Times New Roman" pitchFamily="18" charset="0"/>
              </a:rPr>
              <a:t>lass Paratroopers</a:t>
            </a:r>
          </a:p>
          <a:p>
            <a:r>
              <a:rPr lang="en-US" sz="2400" smtClean="0">
                <a:latin typeface="Times New Roman" pitchFamily="18" charset="0"/>
                <a:cs typeface="Times New Roman" pitchFamily="18" charset="0"/>
              </a:rPr>
              <a:t>{</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public:</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void Move()</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p>
          <a:p>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p>
          <a:p>
            <a:r>
              <a:rPr lang="en-US"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
        <p:nvSpPr>
          <p:cNvPr id="21" name="Rounded Rectangle 20"/>
          <p:cNvSpPr/>
          <p:nvPr/>
        </p:nvSpPr>
        <p:spPr>
          <a:xfrm>
            <a:off x="1219200" y="304800"/>
            <a:ext cx="3733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đa hình</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22" name="10-Point Star 21">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3.2</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23" name="TextBox 22"/>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19</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1219200" y="457200"/>
            <a:ext cx="6553200" cy="9906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smtClean="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Nội dung</a:t>
            </a:r>
            <a:endParaRPr lang="en-US" sz="4400">
              <a:ln w="18415" cmpd="sng">
                <a:solidFill>
                  <a:srgbClr val="FFFFFF"/>
                </a:solidFill>
                <a:prstDash val="solid"/>
              </a:ln>
              <a:solidFill>
                <a:srgbClr val="FFFFFF"/>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7" name="Picture 6"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8" name="TextBox 7"/>
          <p:cNvSpPr txBox="1"/>
          <p:nvPr/>
        </p:nvSpPr>
        <p:spPr>
          <a:xfrm>
            <a:off x="8261132" y="5822732"/>
            <a:ext cx="381000" cy="369332"/>
          </a:xfrm>
          <a:prstGeom prst="rect">
            <a:avLst/>
          </a:prstGeom>
          <a:noFill/>
        </p:spPr>
        <p:txBody>
          <a:bodyPr wrap="square" rtlCol="0">
            <a:spAutoFit/>
          </a:bodyPr>
          <a:lstStyle/>
          <a:p>
            <a:r>
              <a:rPr lang="en-US" smtClean="0">
                <a:latin typeface="Times New Roman" pitchFamily="18" charset="0"/>
                <a:cs typeface="Times New Roman" pitchFamily="18" charset="0"/>
              </a:rPr>
              <a:t>2</a:t>
            </a:r>
            <a:endParaRPr lang="en-US">
              <a:latin typeface="Times New Roman" pitchFamily="18" charset="0"/>
              <a:cs typeface="Times New Roman" pitchFamily="18" charset="0"/>
            </a:endParaRPr>
          </a:p>
        </p:txBody>
      </p:sp>
      <p:sp>
        <p:nvSpPr>
          <p:cNvPr id="13" name="TextBox 12"/>
          <p:cNvSpPr txBox="1"/>
          <p:nvPr/>
        </p:nvSpPr>
        <p:spPr>
          <a:xfrm>
            <a:off x="496608" y="2328038"/>
            <a:ext cx="8458200" cy="3046988"/>
          </a:xfrm>
          <a:prstGeom prst="rect">
            <a:avLst/>
          </a:prstGeom>
          <a:noFill/>
        </p:spPr>
        <p:txBody>
          <a:bodyPr wrap="square" rtlCol="0">
            <a:spAutoFit/>
          </a:bodyPr>
          <a:lstStyle/>
          <a:p>
            <a:pPr marL="514350" indent="-514350">
              <a:buFont typeface="+mj-lt"/>
              <a:buAutoNum type="arabicPeriod"/>
            </a:pPr>
            <a:r>
              <a:rPr lang="en-US" sz="3200" smtClean="0">
                <a:latin typeface="Times New Roman" pitchFamily="18" charset="0"/>
                <a:cs typeface="Times New Roman" pitchFamily="18" charset="0"/>
              </a:rPr>
              <a:t> </a:t>
            </a:r>
            <a:r>
              <a:rPr lang="en-US" sz="3200" smtClean="0">
                <a:latin typeface="Times New Roman" pitchFamily="18" charset="0"/>
                <a:cs typeface="Times New Roman" pitchFamily="18" charset="0"/>
              </a:rPr>
              <a:t>Ý </a:t>
            </a:r>
            <a:r>
              <a:rPr lang="en-US" sz="3200" err="1" smtClean="0">
                <a:latin typeface="Times New Roman" pitchFamily="18" charset="0"/>
                <a:cs typeface="Times New Roman" pitchFamily="18" charset="0"/>
              </a:rPr>
              <a:t>tưởng</a:t>
            </a:r>
            <a:r>
              <a:rPr lang="en-US" sz="3200" smtClean="0">
                <a:latin typeface="Times New Roman" pitchFamily="18" charset="0"/>
                <a:cs typeface="Times New Roman" pitchFamily="18" charset="0"/>
              </a:rPr>
              <a:t> </a:t>
            </a:r>
            <a:r>
              <a:rPr lang="en-US" sz="3200" err="1" smtClean="0">
                <a:latin typeface="Times New Roman" pitchFamily="18" charset="0"/>
                <a:cs typeface="Times New Roman" pitchFamily="18" charset="0"/>
              </a:rPr>
              <a:t>sử</a:t>
            </a:r>
            <a:r>
              <a:rPr lang="en-US" sz="3200" smtClean="0">
                <a:latin typeface="Times New Roman" pitchFamily="18" charset="0"/>
                <a:cs typeface="Times New Roman" pitchFamily="18" charset="0"/>
              </a:rPr>
              <a:t> </a:t>
            </a:r>
            <a:r>
              <a:rPr lang="en-US" sz="3200" err="1" smtClean="0">
                <a:latin typeface="Times New Roman" pitchFamily="18" charset="0"/>
                <a:cs typeface="Times New Roman" pitchFamily="18" charset="0"/>
              </a:rPr>
              <a:t>dụng</a:t>
            </a:r>
            <a:r>
              <a:rPr lang="en-US" sz="3200" smtClean="0">
                <a:latin typeface="Times New Roman" pitchFamily="18" charset="0"/>
                <a:cs typeface="Times New Roman" pitchFamily="18" charset="0"/>
              </a:rPr>
              <a:t> Object Oriented </a:t>
            </a:r>
            <a:r>
              <a:rPr lang="en-US" sz="3200" err="1" smtClean="0">
                <a:latin typeface="Times New Roman" pitchFamily="18" charset="0"/>
                <a:cs typeface="Times New Roman" pitchFamily="18" charset="0"/>
              </a:rPr>
              <a:t>trong</a:t>
            </a:r>
            <a:r>
              <a:rPr lang="en-US" sz="3200" smtClean="0">
                <a:latin typeface="Times New Roman" pitchFamily="18" charset="0"/>
                <a:cs typeface="Times New Roman" pitchFamily="18" charset="0"/>
              </a:rPr>
              <a:t> game</a:t>
            </a:r>
            <a:r>
              <a:rPr lang="en-US" sz="3200" smtClean="0">
                <a:latin typeface="Times New Roman" pitchFamily="18" charset="0"/>
                <a:cs typeface="Times New Roman" pitchFamily="18" charset="0"/>
              </a:rPr>
              <a:t>.</a:t>
            </a:r>
            <a:endParaRPr lang="en-US" sz="3200" smtClean="0">
              <a:latin typeface="Times New Roman" pitchFamily="18" charset="0"/>
              <a:cs typeface="Times New Roman" pitchFamily="18" charset="0"/>
            </a:endParaRPr>
          </a:p>
          <a:p>
            <a:pPr marL="514350" indent="-514350">
              <a:buFont typeface="+mj-lt"/>
              <a:buAutoNum type="arabicPeriod"/>
            </a:pPr>
            <a:endParaRPr lang="en-US" sz="3200" smtClean="0">
              <a:latin typeface="Times New Roman" pitchFamily="18" charset="0"/>
              <a:cs typeface="Times New Roman" pitchFamily="18" charset="0"/>
            </a:endParaRPr>
          </a:p>
          <a:p>
            <a:pPr marL="514350" indent="-514350">
              <a:buFont typeface="+mj-lt"/>
              <a:buAutoNum type="arabicPeriod"/>
            </a:pPr>
            <a:r>
              <a:rPr lang="en-US" sz="3200" smtClean="0">
                <a:latin typeface="Times New Roman" pitchFamily="18" charset="0"/>
                <a:cs typeface="Times New Roman" pitchFamily="18" charset="0"/>
              </a:rPr>
              <a:t> </a:t>
            </a:r>
            <a:r>
              <a:rPr lang="en-US" sz="3200" smtClean="0">
                <a:latin typeface="Times New Roman" pitchFamily="18" charset="0"/>
                <a:cs typeface="Times New Roman" pitchFamily="18" charset="0"/>
              </a:rPr>
              <a:t>Ý </a:t>
            </a:r>
            <a:r>
              <a:rPr lang="en-US" sz="3200" err="1" smtClean="0">
                <a:latin typeface="Times New Roman" pitchFamily="18" charset="0"/>
                <a:cs typeface="Times New Roman" pitchFamily="18" charset="0"/>
              </a:rPr>
              <a:t>tưởng</a:t>
            </a:r>
            <a:r>
              <a:rPr lang="en-US" sz="3200" smtClean="0">
                <a:latin typeface="Times New Roman" pitchFamily="18" charset="0"/>
                <a:cs typeface="Times New Roman" pitchFamily="18" charset="0"/>
              </a:rPr>
              <a:t> </a:t>
            </a:r>
            <a:r>
              <a:rPr lang="en-US" sz="3200" err="1" smtClean="0">
                <a:latin typeface="Times New Roman" pitchFamily="18" charset="0"/>
                <a:cs typeface="Times New Roman" pitchFamily="18" charset="0"/>
              </a:rPr>
              <a:t>thiết</a:t>
            </a:r>
            <a:r>
              <a:rPr lang="en-US" sz="3200" smtClean="0">
                <a:latin typeface="Times New Roman" pitchFamily="18" charset="0"/>
                <a:cs typeface="Times New Roman" pitchFamily="18" charset="0"/>
              </a:rPr>
              <a:t> </a:t>
            </a:r>
            <a:r>
              <a:rPr lang="en-US" sz="3200" err="1" smtClean="0">
                <a:latin typeface="Times New Roman" pitchFamily="18" charset="0"/>
                <a:cs typeface="Times New Roman" pitchFamily="18" charset="0"/>
              </a:rPr>
              <a:t>kế</a:t>
            </a:r>
            <a:r>
              <a:rPr lang="en-US" sz="3200" smtClean="0">
                <a:latin typeface="Times New Roman" pitchFamily="18" charset="0"/>
                <a:cs typeface="Times New Roman" pitchFamily="18" charset="0"/>
              </a:rPr>
              <a:t> </a:t>
            </a:r>
            <a:r>
              <a:rPr lang="en-US" sz="3200" err="1" smtClean="0">
                <a:latin typeface="Times New Roman" pitchFamily="18" charset="0"/>
                <a:cs typeface="Times New Roman" pitchFamily="18" charset="0"/>
              </a:rPr>
              <a:t>các</a:t>
            </a:r>
            <a:r>
              <a:rPr lang="en-US" sz="3200" smtClean="0">
                <a:latin typeface="Times New Roman" pitchFamily="18" charset="0"/>
                <a:cs typeface="Times New Roman" pitchFamily="18" charset="0"/>
              </a:rPr>
              <a:t> Object .</a:t>
            </a:r>
            <a:endParaRPr lang="en-US" sz="3200" smtClean="0">
              <a:latin typeface="Times New Roman" pitchFamily="18" charset="0"/>
              <a:cs typeface="Times New Roman" pitchFamily="18" charset="0"/>
            </a:endParaRPr>
          </a:p>
          <a:p>
            <a:pPr marL="514350" indent="-514350">
              <a:buFont typeface="+mj-lt"/>
              <a:buAutoNum type="arabicPeriod"/>
            </a:pPr>
            <a:endParaRPr lang="en-US" sz="3200" smtClean="0">
              <a:latin typeface="Times New Roman" pitchFamily="18" charset="0"/>
              <a:cs typeface="Times New Roman" pitchFamily="18" charset="0"/>
            </a:endParaRPr>
          </a:p>
          <a:p>
            <a:pPr marL="514350" indent="-514350">
              <a:buFont typeface="+mj-lt"/>
              <a:buAutoNum type="arabicPeriod"/>
            </a:pPr>
            <a:r>
              <a:rPr lang="en-US" sz="3200" smtClean="0">
                <a:latin typeface="Times New Roman" pitchFamily="18" charset="0"/>
                <a:cs typeface="Times New Roman" pitchFamily="18" charset="0"/>
              </a:rPr>
              <a:t> </a:t>
            </a:r>
            <a:r>
              <a:rPr lang="en-US" sz="3200" smtClean="0">
                <a:latin typeface="Times New Roman" pitchFamily="18" charset="0"/>
                <a:cs typeface="Times New Roman" pitchFamily="18" charset="0"/>
              </a:rPr>
              <a:t>Tính kế thừa , tính đa hình trong OOP</a:t>
            </a:r>
            <a:r>
              <a:rPr lang="en-US" sz="3200" smtClean="0">
                <a:latin typeface="Times New Roman" pitchFamily="18" charset="0"/>
                <a:cs typeface="Times New Roman" pitchFamily="18" charset="0"/>
              </a:rPr>
              <a:t>.</a:t>
            </a:r>
            <a:endParaRPr lang="en-US" sz="3200" smtClean="0">
              <a:latin typeface="Times New Roman" pitchFamily="18" charset="0"/>
              <a:cs typeface="Times New Roman" pitchFamily="18" charset="0"/>
            </a:endParaRPr>
          </a:p>
          <a:p>
            <a:pPr marL="342900" indent="-342900">
              <a:buFont typeface="Wingdings" pitchFamily="2" charset="2"/>
              <a:buChar char="Ø"/>
            </a:pPr>
            <a:endParaRPr lang="en-US" sz="3200" smtClean="0">
              <a:latin typeface="Times New Roman" pitchFamily="18" charset="0"/>
              <a:cs typeface="Times New Roman" pitchFamily="18" charset="0"/>
            </a:endParaRPr>
          </a:p>
        </p:txBody>
      </p:sp>
      <p:sp>
        <p:nvSpPr>
          <p:cNvPr id="9"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9"/>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7" name="TextBox 16"/>
          <p:cNvSpPr txBox="1"/>
          <p:nvPr/>
        </p:nvSpPr>
        <p:spPr>
          <a:xfrm>
            <a:off x="123484" y="1447800"/>
            <a:ext cx="2772116" cy="523220"/>
          </a:xfrm>
          <a:prstGeom prst="rect">
            <a:avLst/>
          </a:prstGeom>
          <a:noFill/>
        </p:spPr>
        <p:txBody>
          <a:bodyPr wrap="square" rtlCol="0">
            <a:spAutoFit/>
          </a:bodyPr>
          <a:lstStyle/>
          <a:p>
            <a:r>
              <a:rPr lang="en-US" sz="2800" u="sng" smtClean="0">
                <a:latin typeface="Times New Roman" pitchFamily="18" charset="0"/>
                <a:cs typeface="Times New Roman" pitchFamily="18" charset="0"/>
              </a:rPr>
              <a:t>Lớp trừu tượng:</a:t>
            </a:r>
            <a:endParaRPr lang="en-US" sz="2800" u="sng">
              <a:latin typeface="Times New Roman" pitchFamily="18" charset="0"/>
              <a:cs typeface="Times New Roman" pitchFamily="18" charset="0"/>
            </a:endParaRPr>
          </a:p>
        </p:txBody>
      </p:sp>
      <p:pic>
        <p:nvPicPr>
          <p:cNvPr id="32770" name="Picture 2" descr="D:\Documents\HK 3\Lap trinh huong doi tuong\OOP -Thay  Vu Thanh Hien\Htm\images\hinh6.3.gif"/>
          <p:cNvPicPr>
            <a:picLocks noChangeAspect="1" noChangeArrowheads="1"/>
          </p:cNvPicPr>
          <p:nvPr/>
        </p:nvPicPr>
        <p:blipFill>
          <a:blip r:embed="rId3" cstate="print"/>
          <a:srcRect/>
          <a:stretch>
            <a:fillRect/>
          </a:stretch>
        </p:blipFill>
        <p:spPr bwMode="auto">
          <a:xfrm>
            <a:off x="3352800" y="2286000"/>
            <a:ext cx="5774870" cy="3657600"/>
          </a:xfrm>
          <a:prstGeom prst="rect">
            <a:avLst/>
          </a:prstGeom>
          <a:noFill/>
        </p:spPr>
      </p:pic>
      <p:sp>
        <p:nvSpPr>
          <p:cNvPr id="21" name="Rectangle 20"/>
          <p:cNvSpPr/>
          <p:nvPr/>
        </p:nvSpPr>
        <p:spPr>
          <a:xfrm>
            <a:off x="304800" y="2133600"/>
            <a:ext cx="3505200" cy="4154984"/>
          </a:xfrm>
          <a:prstGeom prst="rect">
            <a:avLst/>
          </a:prstGeom>
        </p:spPr>
        <p:txBody>
          <a:bodyPr wrap="square">
            <a:spAutoFit/>
          </a:bodyPr>
          <a:lstStyle/>
          <a:p>
            <a:r>
              <a:rPr lang="vi-VN" sz="2400" smtClean="0"/>
              <a:t>Trong cấu trúc </a:t>
            </a:r>
            <a:r>
              <a:rPr lang="vi-VN" sz="2400" smtClean="0"/>
              <a:t>trên </a:t>
            </a:r>
            <a:r>
              <a:rPr lang="en-US" sz="2400" smtClean="0"/>
              <a:t> , </a:t>
            </a:r>
            <a:r>
              <a:rPr lang="vi-VN" sz="2400" smtClean="0"/>
              <a:t>không </a:t>
            </a:r>
            <a:r>
              <a:rPr lang="vi-VN" sz="2400" smtClean="0"/>
              <a:t>phải lớp nào cũng thực sự cần đến phương thức </a:t>
            </a:r>
            <a:r>
              <a:rPr lang="vi-VN" sz="2400" i="1" smtClean="0"/>
              <a:t>Print()</a:t>
            </a:r>
            <a:r>
              <a:rPr lang="vi-VN" sz="2400" smtClean="0"/>
              <a:t>, nhưng nó có mặt khắp nơi để tạo ra bộ mặt chung cho mọi lớp trong cấu </a:t>
            </a:r>
            <a:r>
              <a:rPr lang="vi-VN" sz="2400" smtClean="0"/>
              <a:t>trúc </a:t>
            </a:r>
            <a:r>
              <a:rPr lang="vi-VN" sz="2400" smtClean="0"/>
              <a:t>. </a:t>
            </a:r>
            <a:r>
              <a:rPr lang="vi-VN" sz="2400" smtClean="0"/>
              <a:t>Phương thức của lớp trên cùng như </a:t>
            </a:r>
            <a:r>
              <a:rPr lang="vi-VN" sz="2400" i="1" smtClean="0"/>
              <a:t>A::Print() </a:t>
            </a:r>
            <a:r>
              <a:rPr lang="vi-VN" sz="2400" smtClean="0"/>
              <a:t>thường là phương thức ảo để có được tính đa hình.</a:t>
            </a:r>
            <a:endParaRPr lang="vi-VN" sz="2400"/>
          </a:p>
        </p:txBody>
      </p:sp>
      <p:sp>
        <p:nvSpPr>
          <p:cNvPr id="22" name="Rounded Rectangle 21"/>
          <p:cNvSpPr/>
          <p:nvPr/>
        </p:nvSpPr>
        <p:spPr>
          <a:xfrm>
            <a:off x="1219200" y="304800"/>
            <a:ext cx="3733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đa hình</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23" name="10-Point Star 22">
            <a:hlinkClick r:id="rId4"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3.2</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24" name="TextBox 23"/>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20</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7" name="TextBox 16"/>
          <p:cNvSpPr txBox="1"/>
          <p:nvPr/>
        </p:nvSpPr>
        <p:spPr>
          <a:xfrm>
            <a:off x="123484" y="1447800"/>
            <a:ext cx="2772116" cy="523220"/>
          </a:xfrm>
          <a:prstGeom prst="rect">
            <a:avLst/>
          </a:prstGeom>
          <a:noFill/>
        </p:spPr>
        <p:txBody>
          <a:bodyPr wrap="square" rtlCol="0">
            <a:spAutoFit/>
          </a:bodyPr>
          <a:lstStyle/>
          <a:p>
            <a:r>
              <a:rPr lang="en-US" sz="2800" u="sng" smtClean="0">
                <a:latin typeface="Times New Roman" pitchFamily="18" charset="0"/>
                <a:cs typeface="Times New Roman" pitchFamily="18" charset="0"/>
              </a:rPr>
              <a:t>Lớp trừu tượng:</a:t>
            </a:r>
            <a:endParaRPr lang="en-US" sz="2800" u="sng">
              <a:latin typeface="Times New Roman" pitchFamily="18" charset="0"/>
              <a:cs typeface="Times New Roman" pitchFamily="18" charset="0"/>
            </a:endParaRPr>
          </a:p>
        </p:txBody>
      </p:sp>
      <p:sp>
        <p:nvSpPr>
          <p:cNvPr id="22" name="Rounded Rectangle 21"/>
          <p:cNvSpPr/>
          <p:nvPr/>
        </p:nvSpPr>
        <p:spPr>
          <a:xfrm>
            <a:off x="1219200" y="304800"/>
            <a:ext cx="3733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đa hình</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23" name="10-Point Star 22">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3.2</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8913" name="Rectangle 1"/>
          <p:cNvSpPr>
            <a:spLocks noChangeArrowheads="1"/>
          </p:cNvSpPr>
          <p:nvPr/>
        </p:nvSpPr>
        <p:spPr bwMode="auto">
          <a:xfrm>
            <a:off x="228600" y="1948934"/>
            <a:ext cx="84582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Với vai </a:t>
            </a:r>
            <a:r>
              <a:rPr kumimoji="0" lang="en-US" sz="2400" b="0" i="0" u="none" strike="noStrike" cap="none" normalizeH="0" baseline="0" smtClean="0">
                <a:ln>
                  <a:noFill/>
                </a:ln>
                <a:effectLst/>
                <a:latin typeface="Times New Roman" pitchFamily="18" charset="0"/>
                <a:cs typeface="Times New Roman" pitchFamily="18" charset="0"/>
              </a:rPr>
              <a:t>trò </a:t>
            </a:r>
            <a:r>
              <a:rPr kumimoji="0" lang="en-US" sz="2400" b="0" i="0" u="none" strike="noStrike" cap="none" normalizeH="0" baseline="0" smtClean="0">
                <a:ln>
                  <a:noFill/>
                </a:ln>
                <a:effectLst/>
                <a:latin typeface="Times New Roman" pitchFamily="18" charset="0"/>
                <a:cs typeface="Times New Roman" pitchFamily="18" charset="0"/>
              </a:rPr>
              <a:t>như </a:t>
            </a:r>
            <a:r>
              <a:rPr kumimoji="0" lang="en-US" sz="2400" b="0" i="0" u="none" strike="noStrike" cap="none" normalizeH="0" baseline="0" smtClean="0">
                <a:ln>
                  <a:noFill/>
                </a:ln>
                <a:effectLst/>
                <a:latin typeface="Times New Roman" pitchFamily="18" charset="0"/>
                <a:cs typeface="Times New Roman" pitchFamily="18" charset="0"/>
              </a:rPr>
              <a:t>vậy, phương thức </a:t>
            </a:r>
            <a:r>
              <a:rPr kumimoji="0" lang="en-US" sz="2400" b="0" i="1" u="none" strike="noStrike" cap="none" normalizeH="0" baseline="0" smtClean="0">
                <a:ln>
                  <a:noFill/>
                </a:ln>
                <a:effectLst/>
                <a:latin typeface="Times New Roman" pitchFamily="18" charset="0"/>
                <a:cs typeface="Times New Roman" pitchFamily="18" charset="0"/>
              </a:rPr>
              <a:t>A::Print() </a:t>
            </a:r>
            <a:r>
              <a:rPr kumimoji="0" lang="en-US" sz="2400" b="0" i="0" u="none" strike="noStrike" cap="none" normalizeH="0" baseline="0" smtClean="0">
                <a:ln>
                  <a:noFill/>
                </a:ln>
                <a:effectLst/>
                <a:latin typeface="Times New Roman" pitchFamily="18" charset="0"/>
                <a:cs typeface="Times New Roman" pitchFamily="18" charset="0"/>
              </a:rPr>
              <a:t>có thể chẳng có nội dung </a:t>
            </a:r>
            <a:r>
              <a:rPr kumimoji="0" lang="en-US" sz="2400" b="0" i="0" u="none" strike="noStrike" cap="none" normalizeH="0" baseline="0" smtClean="0">
                <a:ln>
                  <a:noFill/>
                </a:ln>
                <a:effectLst/>
                <a:latin typeface="Times New Roman" pitchFamily="18" charset="0"/>
                <a:cs typeface="Times New Roman" pitchFamily="18" charset="0"/>
              </a:rPr>
              <a:t>gì </a:t>
            </a:r>
            <a:r>
              <a:rPr kumimoji="0" lang="en-US" sz="2400" b="0" i="0" u="none" strike="noStrike" cap="none" normalizeH="0" baseline="0" smtClean="0">
                <a:ln>
                  <a:noFill/>
                </a:ln>
                <a:effectLst/>
                <a:latin typeface="Times New Roman" pitchFamily="18" charset="0"/>
                <a:cs typeface="Times New Roman" pitchFamily="18" charset="0"/>
              </a:rPr>
              <a:t>cả</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class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a:t>
            </a:r>
            <a:endParaRPr kumimoji="0" lang="en-US" sz="2400" b="0" i="0" u="none" strike="noStrike" cap="none" normalizeH="0" baseline="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  public</a:t>
            </a:r>
            <a:r>
              <a:rPr kumimoji="0" lang="en-US" sz="2400" b="0" i="0" u="none" strike="noStrike" cap="none" normalizeH="0" baseline="0" smtClean="0">
                <a:ln>
                  <a:noFill/>
                </a:ln>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r>
              <a:rPr kumimoji="0" lang="en-US" sz="2400" b="0" i="0" u="none" strike="noStrike" cap="none" normalizeH="0" baseline="0" smtClean="0">
                <a:ln>
                  <a:noFill/>
                </a:ln>
                <a:effectLst/>
                <a:latin typeface="Times New Roman" pitchFamily="18" charset="0"/>
                <a:cs typeface="Times New Roman" pitchFamily="18" charset="0"/>
              </a:rPr>
              <a:t>virtual </a:t>
            </a:r>
            <a:r>
              <a:rPr kumimoji="0" lang="en-US" sz="2400" b="0" i="0" u="none" strike="noStrike" cap="none" normalizeH="0" baseline="0" smtClean="0">
                <a:ln>
                  <a:noFill/>
                </a:ln>
                <a:effectLst/>
                <a:latin typeface="Times New Roman" pitchFamily="18" charset="0"/>
                <a:cs typeface="Times New Roman" pitchFamily="18" charset="0"/>
              </a:rPr>
              <a:t>void Print()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          {</a:t>
            </a:r>
            <a:endParaRPr kumimoji="0" lang="en-US" sz="2400" b="0" i="0" u="none" strike="noStrike" cap="none" normalizeH="0" baseline="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          }</a:t>
            </a:r>
            <a:endParaRPr kumimoji="0" lang="en-US" sz="2400" b="0" i="0" u="none" strike="noStrike" cap="none" normalizeH="0" baseline="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effectLst/>
              <a:latin typeface="Times New Roman" pitchFamily="18" charset="0"/>
              <a:cs typeface="Times New Roman" pitchFamily="18" charset="0"/>
            </a:endParaRPr>
          </a:p>
        </p:txBody>
      </p:sp>
      <p:sp>
        <p:nvSpPr>
          <p:cNvPr id="13" name="TextBox 12"/>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21</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7" name="TextBox 16"/>
          <p:cNvSpPr txBox="1"/>
          <p:nvPr/>
        </p:nvSpPr>
        <p:spPr>
          <a:xfrm>
            <a:off x="123484" y="1447800"/>
            <a:ext cx="2772116" cy="523220"/>
          </a:xfrm>
          <a:prstGeom prst="rect">
            <a:avLst/>
          </a:prstGeom>
          <a:noFill/>
        </p:spPr>
        <p:txBody>
          <a:bodyPr wrap="square" rtlCol="0">
            <a:spAutoFit/>
          </a:bodyPr>
          <a:lstStyle/>
          <a:p>
            <a:r>
              <a:rPr lang="en-US" sz="2800" u="sng" smtClean="0">
                <a:latin typeface="Times New Roman" pitchFamily="18" charset="0"/>
                <a:cs typeface="Times New Roman" pitchFamily="18" charset="0"/>
              </a:rPr>
              <a:t>Lớp trừu tượng:</a:t>
            </a:r>
            <a:endParaRPr lang="en-US" sz="2800" u="sng">
              <a:latin typeface="Times New Roman" pitchFamily="18" charset="0"/>
              <a:cs typeface="Times New Roman" pitchFamily="18" charset="0"/>
            </a:endParaRPr>
          </a:p>
        </p:txBody>
      </p:sp>
      <p:sp>
        <p:nvSpPr>
          <p:cNvPr id="22" name="Rounded Rectangle 21"/>
          <p:cNvSpPr/>
          <p:nvPr/>
        </p:nvSpPr>
        <p:spPr>
          <a:xfrm>
            <a:off x="1219200" y="304800"/>
            <a:ext cx="37338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Tính đa hình</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23" name="10-Point Star 22">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3.2</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40961" name="Rectangle 1"/>
          <p:cNvSpPr>
            <a:spLocks noChangeArrowheads="1"/>
          </p:cNvSpPr>
          <p:nvPr/>
        </p:nvSpPr>
        <p:spPr bwMode="auto">
          <a:xfrm>
            <a:off x="228600" y="2057400"/>
            <a:ext cx="86868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Tuy nhiên</a:t>
            </a:r>
            <a:r>
              <a:rPr kumimoji="0" lang="en-US" sz="2400" b="0" i="0" u="none" strike="noStrike" cap="none" normalizeH="0" smtClean="0">
                <a:ln>
                  <a:noFill/>
                </a:ln>
                <a:solidFill>
                  <a:schemeClr val="tx1"/>
                </a:solidFill>
                <a:effectLst/>
                <a:latin typeface="Times New Roman" pitchFamily="18" charset="0"/>
                <a:cs typeface="Times New Roman" pitchFamily="18" charset="0"/>
              </a:rPr>
              <a:t> , class A là một class bình thường , ta có thể tạo đối tượng thuộc nó và truy cập A::Print() .</a:t>
            </a:r>
          </a:p>
          <a:p>
            <a:pPr marL="0" marR="0" lvl="0" indent="0" algn="just" defTabSz="914400" rtl="0" eaLnBrk="1" fontAlgn="base" latinLnBrk="0" hangingPunct="1">
              <a:lnSpc>
                <a:spcPct val="100000"/>
              </a:lnSpc>
              <a:spcBef>
                <a:spcPct val="0"/>
              </a:spcBef>
              <a:spcAft>
                <a:spcPct val="0"/>
              </a:spcAft>
              <a:buClrTx/>
              <a:buSzTx/>
              <a:buFontTx/>
              <a:buNone/>
              <a:tabLst/>
            </a:pPr>
            <a:r>
              <a:rPr lang="en-US" sz="2400" smtClean="0">
                <a:latin typeface="Times New Roman" pitchFamily="18" charset="0"/>
                <a:cs typeface="Times New Roman" pitchFamily="18" charset="0"/>
              </a:rPr>
              <a:t>Để tránh tình trạng này , ta xây dựng lớp trừu tượng</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class 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  public</a:t>
            </a:r>
            <a:r>
              <a:rPr kumimoji="0" lang="en-US" sz="2400" b="0" i="0" u="none" strike="noStrike" cap="none" normalizeH="0" baseline="0" smtClean="0">
                <a:ln>
                  <a:noFill/>
                </a:ln>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      virtual </a:t>
            </a:r>
            <a:r>
              <a:rPr kumimoji="0" lang="en-US" sz="2400" b="0" i="0" u="none" strike="noStrike" cap="none" normalizeH="0" baseline="0" smtClean="0">
                <a:ln>
                  <a:noFill/>
                </a:ln>
                <a:effectLst/>
                <a:latin typeface="Times New Roman" pitchFamily="18" charset="0"/>
                <a:cs typeface="Times New Roman" pitchFamily="18" charset="0"/>
              </a:rPr>
              <a:t>void Print() = 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Print</a:t>
            </a: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là </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phương thức thuần ảo – phương </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thức </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được gán </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giá trị zero. Lớp </a:t>
            </a:r>
            <a:r>
              <a:rPr kumimoji="0" lang="en-US" sz="2400" b="0" i="1" u="none" strike="noStrike" cap="none" normalizeH="0" baseline="0" smtClean="0">
                <a:ln>
                  <a:noFill/>
                </a:ln>
                <a:solidFill>
                  <a:schemeClr val="tx1"/>
                </a:solidFill>
                <a:effectLst/>
                <a:latin typeface="Times New Roman" pitchFamily="18" charset="0"/>
                <a:cs typeface="Times New Roman" pitchFamily="18" charset="0"/>
              </a:rPr>
              <a:t>A </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chứa phương thức thuần ảo được gọi là lớp trừu tượng.</a:t>
            </a:r>
          </a:p>
        </p:txBody>
      </p:sp>
      <p:sp>
        <p:nvSpPr>
          <p:cNvPr id="11" name="TextBox 10"/>
          <p:cNvSpPr txBox="1"/>
          <p:nvPr/>
        </p:nvSpPr>
        <p:spPr>
          <a:xfrm>
            <a:off x="8213834" y="5806966"/>
            <a:ext cx="501868" cy="369332"/>
          </a:xfrm>
          <a:prstGeom prst="rect">
            <a:avLst/>
          </a:prstGeom>
          <a:noFill/>
        </p:spPr>
        <p:txBody>
          <a:bodyPr wrap="square" rtlCol="0">
            <a:spAutoFit/>
          </a:bodyPr>
          <a:lstStyle/>
          <a:p>
            <a:r>
              <a:rPr lang="en-US" smtClean="0">
                <a:latin typeface="Times New Roman" pitchFamily="18" charset="0"/>
                <a:cs typeface="Times New Roman" pitchFamily="18" charset="0"/>
              </a:rPr>
              <a:t>22</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icture1.png"/>
          <p:cNvPicPr>
            <a:picLocks noChangeAspect="1"/>
          </p:cNvPicPr>
          <p:nvPr/>
        </p:nvPicPr>
        <p:blipFill>
          <a:blip r:embed="rId2" cstate="print"/>
          <a:stretch>
            <a:fillRect/>
          </a:stretch>
        </p:blipFill>
        <p:spPr>
          <a:xfrm>
            <a:off x="8637270" y="6324600"/>
            <a:ext cx="506730" cy="533400"/>
          </a:xfrm>
          <a:prstGeom prst="rect">
            <a:avLst/>
          </a:prstGeom>
        </p:spPr>
      </p:pic>
      <p:graphicFrame>
        <p:nvGraphicFramePr>
          <p:cNvPr id="11" name="Diagram 10"/>
          <p:cNvGraphicFramePr/>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8200698" y="5806966"/>
            <a:ext cx="488732" cy="369332"/>
          </a:xfrm>
          <a:prstGeom prst="rect">
            <a:avLst/>
          </a:prstGeom>
          <a:noFill/>
        </p:spPr>
        <p:txBody>
          <a:bodyPr wrap="square" rtlCol="0">
            <a:spAutoFit/>
          </a:bodyPr>
          <a:lstStyle/>
          <a:p>
            <a:r>
              <a:rPr lang="en-US" smtClean="0">
                <a:latin typeface="Times New Roman" pitchFamily="18" charset="0"/>
                <a:cs typeface="Times New Roman" pitchFamily="18" charset="0"/>
              </a:rPr>
              <a:t>23</a:t>
            </a:r>
            <a:endParaRPr lang="en-US">
              <a:latin typeface="Times New Roman" pitchFamily="18" charset="0"/>
              <a:cs typeface="Times New Roman" pitchFamily="18" charset="0"/>
            </a:endParaRPr>
          </a:p>
        </p:txBody>
      </p:sp>
      <p:sp>
        <p:nvSpPr>
          <p:cNvPr id="15" name="TextBox 14"/>
          <p:cNvSpPr txBox="1"/>
          <p:nvPr/>
        </p:nvSpPr>
        <p:spPr>
          <a:xfrm>
            <a:off x="273268" y="2942898"/>
            <a:ext cx="8458200" cy="923330"/>
          </a:xfrm>
          <a:prstGeom prst="rect">
            <a:avLst/>
          </a:prstGeom>
          <a:noFill/>
        </p:spPr>
        <p:txBody>
          <a:bodyPr wrap="square" rtlCol="0">
            <a:spAutoFit/>
          </a:bodyPr>
          <a:lstStyle/>
          <a:p>
            <a:r>
              <a:rPr lang="en-US" sz="4800" b="1" smtClean="0">
                <a:latin typeface="Times New Roman" pitchFamily="18" charset="0"/>
                <a:cs typeface="Times New Roman" pitchFamily="18" charset="0"/>
              </a:rPr>
              <a:t>     </a:t>
            </a:r>
            <a:r>
              <a:rPr lang="en-US" sz="5400" b="1" smtClean="0">
                <a:solidFill>
                  <a:schemeClr val="bg1"/>
                </a:solidFill>
                <a:latin typeface="Times New Roman" pitchFamily="18" charset="0"/>
                <a:cs typeface="Times New Roman" pitchFamily="18" charset="0"/>
              </a:rPr>
              <a:t>XIN         CẢM         ƠN !</a:t>
            </a:r>
            <a:r>
              <a:rPr lang="en-US" sz="4800" b="1" smtClean="0">
                <a:solidFill>
                  <a:schemeClr val="bg1"/>
                </a:solidFill>
                <a:latin typeface="Times New Roman" pitchFamily="18" charset="0"/>
                <a:cs typeface="Times New Roman" pitchFamily="18" charset="0"/>
              </a:rPr>
              <a:t> </a:t>
            </a:r>
            <a:endParaRPr lang="en-US" sz="4800" b="1">
              <a:solidFill>
                <a:schemeClr val="bg1"/>
              </a:solidFill>
              <a:latin typeface="Times New Roman" pitchFamily="18" charset="0"/>
              <a:cs typeface="Times New Roman" pitchFamily="18" charset="0"/>
            </a:endParaRPr>
          </a:p>
        </p:txBody>
      </p:sp>
      <p:sp>
        <p:nvSpPr>
          <p:cNvPr id="7"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hold" nodeType="withEffect">
                                  <p:stCondLst>
                                    <p:cond delay="0"/>
                                  </p:stCondLst>
                                  <p:childTnLst>
                                    <p:animClr clrSpc="rgb">
                                      <p:cBhvr override="childStyle">
                                        <p:cTn id="6" dur="500" autoRev="1" fill="hold"/>
                                        <p:tgtEl>
                                          <p:spTgt spid="15">
                                            <p:txEl>
                                              <p:pRg st="0" end="0"/>
                                            </p:txEl>
                                          </p:spTgt>
                                        </p:tgtEl>
                                        <p:attrNameLst>
                                          <p:attrName>style.color</p:attrName>
                                        </p:attrNameLst>
                                      </p:cBhvr>
                                      <p:to>
                                        <a:schemeClr val="bg1"/>
                                      </p:to>
                                    </p:animClr>
                                    <p:animClr clrSpc="rgb">
                                      <p:cBhvr>
                                        <p:cTn id="7" dur="500" autoRev="1" fill="hold"/>
                                        <p:tgtEl>
                                          <p:spTgt spid="15">
                                            <p:txEl>
                                              <p:pRg st="0" end="0"/>
                                            </p:txEl>
                                          </p:spTgt>
                                        </p:tgtEl>
                                        <p:attrNameLst>
                                          <p:attrName>fillcolor</p:attrName>
                                        </p:attrNameLst>
                                      </p:cBhvr>
                                      <p:to>
                                        <a:schemeClr val="bg1"/>
                                      </p:to>
                                    </p:animClr>
                                    <p:set>
                                      <p:cBhvr>
                                        <p:cTn id="8" dur="500" autoRev="1" fill="hold"/>
                                        <p:tgtEl>
                                          <p:spTgt spid="15">
                                            <p:txEl>
                                              <p:pRg st="0" end="0"/>
                                            </p:txEl>
                                          </p:spTgt>
                                        </p:tgtEl>
                                        <p:attrNameLst>
                                          <p:attrName>fill.type</p:attrName>
                                        </p:attrNameLst>
                                      </p:cBhvr>
                                      <p:to>
                                        <p:strVal val="solid"/>
                                      </p:to>
                                    </p:set>
                                    <p:set>
                                      <p:cBhvr>
                                        <p:cTn id="9" dur="500" autoRev="1" fill="hold"/>
                                        <p:tgtEl>
                                          <p:spTgt spid="15">
                                            <p:txEl>
                                              <p:pRg st="0" end="0"/>
                                            </p:txEl>
                                          </p:spTgt>
                                        </p:tgtEl>
                                        <p:attrNameLst>
                                          <p:attrName>fill.on</p:attrName>
                                        </p:attrNameLst>
                                      </p:cBhvr>
                                      <p:to>
                                        <p:strVal val="true"/>
                                      </p:to>
                                    </p:set>
                                  </p:childTnLst>
                                </p:cTn>
                              </p:par>
                              <p:par>
                                <p:cTn id="10"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11" dur="5000" fill="hold"/>
                                        <p:tgtEl>
                                          <p:spTgt spid="7"/>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219200" y="304800"/>
            <a:ext cx="66294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Ý </a:t>
            </a:r>
            <a:r>
              <a:rPr lang="en-US" sz="3200" b="1" err="1" smtClean="0">
                <a:latin typeface="Times New Roman" pitchFamily="18" charset="0"/>
                <a:cs typeface="Times New Roman" pitchFamily="18" charset="0"/>
              </a:rPr>
              <a:t>tưởng</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sử</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dụng</a:t>
            </a:r>
            <a:r>
              <a:rPr lang="en-US" sz="3200" b="1" smtClean="0">
                <a:latin typeface="Times New Roman" pitchFamily="18" charset="0"/>
                <a:cs typeface="Times New Roman" pitchFamily="18" charset="0"/>
              </a:rPr>
              <a:t> Object </a:t>
            </a:r>
            <a:r>
              <a:rPr lang="en-US" sz="3200" b="1" smtClean="0">
                <a:latin typeface="Times New Roman" pitchFamily="18" charset="0"/>
                <a:cs typeface="Times New Roman" pitchFamily="18" charset="0"/>
              </a:rPr>
              <a:t>Oriented</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7" name="10-Point Star 6">
            <a:hlinkClick r:id="rId2"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1</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10" name="Picture 9" descr="Picture1.png"/>
          <p:cNvPicPr>
            <a:picLocks noChangeAspect="1"/>
          </p:cNvPicPr>
          <p:nvPr/>
        </p:nvPicPr>
        <p:blipFill>
          <a:blip r:embed="rId3" cstate="print"/>
          <a:stretch>
            <a:fillRect/>
          </a:stretch>
        </p:blipFill>
        <p:spPr>
          <a:xfrm>
            <a:off x="8637270" y="6324600"/>
            <a:ext cx="506730" cy="533400"/>
          </a:xfrm>
          <a:prstGeom prst="rect">
            <a:avLst/>
          </a:prstGeom>
        </p:spPr>
      </p:pic>
      <p:sp>
        <p:nvSpPr>
          <p:cNvPr id="12" name="TextBox 11"/>
          <p:cNvSpPr txBox="1"/>
          <p:nvPr/>
        </p:nvSpPr>
        <p:spPr>
          <a:xfrm>
            <a:off x="8261132" y="5806966"/>
            <a:ext cx="381000" cy="369332"/>
          </a:xfrm>
          <a:prstGeom prst="rect">
            <a:avLst/>
          </a:prstGeom>
          <a:noFill/>
        </p:spPr>
        <p:txBody>
          <a:bodyPr wrap="square" rtlCol="0">
            <a:spAutoFit/>
          </a:bodyPr>
          <a:lstStyle/>
          <a:p>
            <a:r>
              <a:rPr lang="en-US" smtClean="0">
                <a:latin typeface="Times New Roman" pitchFamily="18" charset="0"/>
                <a:cs typeface="Times New Roman" pitchFamily="18" charset="0"/>
              </a:rPr>
              <a:t>3</a:t>
            </a:r>
            <a:endParaRPr lang="en-US">
              <a:latin typeface="Times New Roman" pitchFamily="18" charset="0"/>
              <a:cs typeface="Times New Roman" pitchFamily="18" charset="0"/>
            </a:endParaRPr>
          </a:p>
        </p:txBody>
      </p:sp>
      <p:pic>
        <p:nvPicPr>
          <p:cNvPr id="11" name="Picture 10" descr="breakout_game.jpg"/>
          <p:cNvPicPr>
            <a:picLocks noChangeAspect="1"/>
          </p:cNvPicPr>
          <p:nvPr/>
        </p:nvPicPr>
        <p:blipFill>
          <a:blip r:embed="rId4" cstate="print"/>
          <a:stretch>
            <a:fillRect/>
          </a:stretch>
        </p:blipFill>
        <p:spPr>
          <a:xfrm>
            <a:off x="1447800" y="1521691"/>
            <a:ext cx="6400800" cy="4655127"/>
          </a:xfrm>
          <a:prstGeom prst="rect">
            <a:avLst/>
          </a:prstGeom>
        </p:spPr>
      </p:pic>
      <p:sp>
        <p:nvSpPr>
          <p:cNvPr id="13"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3"/>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2" name="TextBox 11"/>
          <p:cNvSpPr txBox="1"/>
          <p:nvPr/>
        </p:nvSpPr>
        <p:spPr>
          <a:xfrm>
            <a:off x="8261132" y="5806966"/>
            <a:ext cx="381000" cy="369332"/>
          </a:xfrm>
          <a:prstGeom prst="rect">
            <a:avLst/>
          </a:prstGeom>
          <a:noFill/>
        </p:spPr>
        <p:txBody>
          <a:bodyPr wrap="square" rtlCol="0">
            <a:spAutoFit/>
          </a:bodyPr>
          <a:lstStyle/>
          <a:p>
            <a:r>
              <a:rPr lang="en-US" smtClean="0">
                <a:latin typeface="Times New Roman" pitchFamily="18" charset="0"/>
                <a:cs typeface="Times New Roman" pitchFamily="18" charset="0"/>
              </a:rPr>
              <a:t>4</a:t>
            </a:r>
            <a:endParaRPr lang="en-US">
              <a:latin typeface="Times New Roman" pitchFamily="18" charset="0"/>
              <a:cs typeface="Times New Roman" pitchFamily="18" charset="0"/>
            </a:endParaRPr>
          </a:p>
        </p:txBody>
      </p:sp>
      <p:pic>
        <p:nvPicPr>
          <p:cNvPr id="11" name="Picture 10" descr="breakout_game.jpg"/>
          <p:cNvPicPr>
            <a:picLocks noChangeAspect="1"/>
          </p:cNvPicPr>
          <p:nvPr/>
        </p:nvPicPr>
        <p:blipFill>
          <a:blip r:embed="rId3" cstate="print"/>
          <a:stretch>
            <a:fillRect/>
          </a:stretch>
        </p:blipFill>
        <p:spPr>
          <a:xfrm>
            <a:off x="457200" y="2209800"/>
            <a:ext cx="4038600" cy="2937164"/>
          </a:xfrm>
          <a:prstGeom prst="rect">
            <a:avLst/>
          </a:prstGeom>
        </p:spPr>
      </p:pic>
      <p:sp>
        <p:nvSpPr>
          <p:cNvPr id="13" name="TextBox 12"/>
          <p:cNvSpPr txBox="1"/>
          <p:nvPr/>
        </p:nvSpPr>
        <p:spPr>
          <a:xfrm>
            <a:off x="4953000" y="2209800"/>
            <a:ext cx="3581400" cy="3539430"/>
          </a:xfrm>
          <a:prstGeom prst="rect">
            <a:avLst/>
          </a:prstGeom>
          <a:noFill/>
        </p:spPr>
        <p:txBody>
          <a:bodyPr wrap="square" rtlCol="0">
            <a:spAutoFit/>
          </a:bodyPr>
          <a:lstStyle/>
          <a:p>
            <a:r>
              <a:rPr lang="en-US" sz="2800" smtClean="0">
                <a:latin typeface="Times New Roman" pitchFamily="18" charset="0"/>
                <a:cs typeface="Times New Roman" pitchFamily="18" charset="0"/>
              </a:rPr>
              <a:t>Tọa </a:t>
            </a:r>
            <a:r>
              <a:rPr lang="en-US" sz="2800" err="1" smtClean="0">
                <a:latin typeface="Times New Roman" pitchFamily="18" charset="0"/>
                <a:cs typeface="Times New Roman" pitchFamily="18" charset="0"/>
              </a:rPr>
              <a:t>độ</a:t>
            </a:r>
            <a:r>
              <a:rPr lang="en-US" sz="2800" smtClean="0">
                <a:latin typeface="Times New Roman" pitchFamily="18" charset="0"/>
                <a:cs typeface="Times New Roman" pitchFamily="18" charset="0"/>
              </a:rPr>
              <a:t> </a:t>
            </a:r>
            <a:r>
              <a:rPr lang="en-US" sz="2800" err="1" smtClean="0">
                <a:latin typeface="Times New Roman" pitchFamily="18" charset="0"/>
                <a:cs typeface="Times New Roman" pitchFamily="18" charset="0"/>
              </a:rPr>
              <a:t>quả</a:t>
            </a:r>
            <a:r>
              <a:rPr lang="en-US" sz="2800" smtClean="0">
                <a:latin typeface="Times New Roman" pitchFamily="18" charset="0"/>
                <a:cs typeface="Times New Roman" pitchFamily="18" charset="0"/>
              </a:rPr>
              <a:t> bóng ?</a:t>
            </a:r>
          </a:p>
          <a:p>
            <a:r>
              <a:rPr lang="en-US" sz="2800" smtClean="0">
                <a:latin typeface="Times New Roman" pitchFamily="18" charset="0"/>
                <a:cs typeface="Times New Roman" pitchFamily="18" charset="0"/>
              </a:rPr>
              <a:t> </a:t>
            </a:r>
          </a:p>
          <a:p>
            <a:r>
              <a:rPr lang="en-US" sz="2800" err="1" smtClean="0">
                <a:latin typeface="Times New Roman" pitchFamily="18" charset="0"/>
                <a:cs typeface="Times New Roman" pitchFamily="18" charset="0"/>
              </a:rPr>
              <a:t>Tọa</a:t>
            </a:r>
            <a:r>
              <a:rPr lang="en-US" sz="2800" smtClean="0">
                <a:latin typeface="Times New Roman" pitchFamily="18" charset="0"/>
                <a:cs typeface="Times New Roman" pitchFamily="18" charset="0"/>
              </a:rPr>
              <a:t> độ </a:t>
            </a:r>
            <a:r>
              <a:rPr lang="en-US" sz="2800" err="1" smtClean="0">
                <a:latin typeface="Times New Roman" pitchFamily="18" charset="0"/>
                <a:cs typeface="Times New Roman" pitchFamily="18" charset="0"/>
              </a:rPr>
              <a:t>thanh</a:t>
            </a:r>
            <a:r>
              <a:rPr lang="en-US" sz="2800" smtClean="0">
                <a:latin typeface="Times New Roman" pitchFamily="18" charset="0"/>
                <a:cs typeface="Times New Roman" pitchFamily="18" charset="0"/>
              </a:rPr>
              <a:t> chắn ?</a:t>
            </a:r>
          </a:p>
          <a:p>
            <a:r>
              <a:rPr lang="en-US" sz="2800" smtClean="0">
                <a:latin typeface="Times New Roman" pitchFamily="18" charset="0"/>
                <a:cs typeface="Times New Roman" pitchFamily="18" charset="0"/>
              </a:rPr>
              <a:t> </a:t>
            </a:r>
          </a:p>
          <a:p>
            <a:r>
              <a:rPr lang="en-US" sz="2800" smtClean="0">
                <a:latin typeface="Times New Roman" pitchFamily="18" charset="0"/>
                <a:cs typeface="Times New Roman" pitchFamily="18" charset="0"/>
              </a:rPr>
              <a:t>Tọa độ ô gạch ?</a:t>
            </a:r>
          </a:p>
          <a:p>
            <a:endParaRPr lang="en-US" sz="2800" smtClean="0">
              <a:latin typeface="Times New Roman" pitchFamily="18" charset="0"/>
              <a:cs typeface="Times New Roman" pitchFamily="18" charset="0"/>
            </a:endParaRPr>
          </a:p>
          <a:p>
            <a:r>
              <a:rPr lang="en-US" sz="2800" smtClean="0">
                <a:latin typeface="Times New Roman" pitchFamily="18" charset="0"/>
                <a:cs typeface="Times New Roman" pitchFamily="18" charset="0"/>
              </a:rPr>
              <a:t>…</a:t>
            </a:r>
          </a:p>
          <a:p>
            <a:endParaRPr lang="en-US" sz="2800">
              <a:latin typeface="Times New Roman" pitchFamily="18" charset="0"/>
              <a:cs typeface="Times New Roman" pitchFamily="18" charset="0"/>
            </a:endParaRPr>
          </a:p>
        </p:txBody>
      </p:sp>
      <p:sp>
        <p:nvSpPr>
          <p:cNvPr id="14" name="Rounded Rectangle 13"/>
          <p:cNvSpPr/>
          <p:nvPr/>
        </p:nvSpPr>
        <p:spPr>
          <a:xfrm>
            <a:off x="1219200" y="304800"/>
            <a:ext cx="66294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Ý </a:t>
            </a:r>
            <a:r>
              <a:rPr lang="en-US" sz="3200" b="1" err="1" smtClean="0">
                <a:latin typeface="Times New Roman" pitchFamily="18" charset="0"/>
                <a:cs typeface="Times New Roman" pitchFamily="18" charset="0"/>
              </a:rPr>
              <a:t>tưởng</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sử</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dụng</a:t>
            </a:r>
            <a:r>
              <a:rPr lang="en-US" sz="3200" b="1" smtClean="0">
                <a:latin typeface="Times New Roman" pitchFamily="18" charset="0"/>
                <a:cs typeface="Times New Roman" pitchFamily="18" charset="0"/>
              </a:rPr>
              <a:t> Object </a:t>
            </a:r>
            <a:r>
              <a:rPr lang="en-US" sz="3200" b="1" smtClean="0">
                <a:latin typeface="Times New Roman" pitchFamily="18" charset="0"/>
                <a:cs typeface="Times New Roman" pitchFamily="18" charset="0"/>
              </a:rPr>
              <a:t>Oriented</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5" name="10-Point Star 14">
            <a:hlinkClick r:id="rId4"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1</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6"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6"/>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2" name="TextBox 11"/>
          <p:cNvSpPr txBox="1"/>
          <p:nvPr/>
        </p:nvSpPr>
        <p:spPr>
          <a:xfrm>
            <a:off x="8261132" y="5806966"/>
            <a:ext cx="381000" cy="369332"/>
          </a:xfrm>
          <a:prstGeom prst="rect">
            <a:avLst/>
          </a:prstGeom>
          <a:noFill/>
        </p:spPr>
        <p:txBody>
          <a:bodyPr wrap="square" rtlCol="0">
            <a:spAutoFit/>
          </a:bodyPr>
          <a:lstStyle/>
          <a:p>
            <a:r>
              <a:rPr lang="en-US" smtClean="0">
                <a:latin typeface="Times New Roman" pitchFamily="18" charset="0"/>
                <a:cs typeface="Times New Roman" pitchFamily="18" charset="0"/>
              </a:rPr>
              <a:t>5</a:t>
            </a:r>
            <a:endParaRPr lang="en-US">
              <a:latin typeface="Times New Roman" pitchFamily="18" charset="0"/>
              <a:cs typeface="Times New Roman" pitchFamily="18" charset="0"/>
            </a:endParaRPr>
          </a:p>
        </p:txBody>
      </p:sp>
      <p:pic>
        <p:nvPicPr>
          <p:cNvPr id="14" name="Picture 13" descr="Mario_for_to.jpg"/>
          <p:cNvPicPr>
            <a:picLocks noChangeAspect="1"/>
          </p:cNvPicPr>
          <p:nvPr/>
        </p:nvPicPr>
        <p:blipFill>
          <a:blip r:embed="rId3" cstate="print"/>
          <a:stretch>
            <a:fillRect/>
          </a:stretch>
        </p:blipFill>
        <p:spPr>
          <a:xfrm>
            <a:off x="1295399" y="1447800"/>
            <a:ext cx="6591445" cy="4953000"/>
          </a:xfrm>
          <a:prstGeom prst="rect">
            <a:avLst/>
          </a:prstGeom>
        </p:spPr>
      </p:pic>
      <p:sp>
        <p:nvSpPr>
          <p:cNvPr id="15" name="Rounded Rectangle 14"/>
          <p:cNvSpPr/>
          <p:nvPr/>
        </p:nvSpPr>
        <p:spPr>
          <a:xfrm>
            <a:off x="1219200" y="304800"/>
            <a:ext cx="66294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Ý </a:t>
            </a:r>
            <a:r>
              <a:rPr lang="en-US" sz="3200" b="1" err="1" smtClean="0">
                <a:latin typeface="Times New Roman" pitchFamily="18" charset="0"/>
                <a:cs typeface="Times New Roman" pitchFamily="18" charset="0"/>
              </a:rPr>
              <a:t>tưởng</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sử</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dụng</a:t>
            </a:r>
            <a:r>
              <a:rPr lang="en-US" sz="3200" b="1" smtClean="0">
                <a:latin typeface="Times New Roman" pitchFamily="18" charset="0"/>
                <a:cs typeface="Times New Roman" pitchFamily="18" charset="0"/>
              </a:rPr>
              <a:t> Object </a:t>
            </a:r>
            <a:r>
              <a:rPr lang="en-US" sz="3200" b="1" smtClean="0">
                <a:latin typeface="Times New Roman" pitchFamily="18" charset="0"/>
                <a:cs typeface="Times New Roman" pitchFamily="18" charset="0"/>
              </a:rPr>
              <a:t>Oriented</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6" name="10-Point Star 15">
            <a:hlinkClick r:id="rId4"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1</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7"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7"/>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2" name="TextBox 11"/>
          <p:cNvSpPr txBox="1"/>
          <p:nvPr/>
        </p:nvSpPr>
        <p:spPr>
          <a:xfrm>
            <a:off x="8261132" y="5806966"/>
            <a:ext cx="381000" cy="369332"/>
          </a:xfrm>
          <a:prstGeom prst="rect">
            <a:avLst/>
          </a:prstGeom>
          <a:noFill/>
        </p:spPr>
        <p:txBody>
          <a:bodyPr wrap="square" rtlCol="0">
            <a:spAutoFit/>
          </a:bodyPr>
          <a:lstStyle/>
          <a:p>
            <a:r>
              <a:rPr lang="en-US" smtClean="0">
                <a:latin typeface="Times New Roman" pitchFamily="18" charset="0"/>
                <a:cs typeface="Times New Roman" pitchFamily="18" charset="0"/>
              </a:rPr>
              <a:t>6</a:t>
            </a:r>
            <a:endParaRPr lang="en-US">
              <a:latin typeface="Times New Roman" pitchFamily="18" charset="0"/>
              <a:cs typeface="Times New Roman" pitchFamily="18" charset="0"/>
            </a:endParaRPr>
          </a:p>
        </p:txBody>
      </p:sp>
      <p:pic>
        <p:nvPicPr>
          <p:cNvPr id="14" name="Picture 13" descr="Mario_for_to.jpg"/>
          <p:cNvPicPr>
            <a:picLocks noChangeAspect="1"/>
          </p:cNvPicPr>
          <p:nvPr/>
        </p:nvPicPr>
        <p:blipFill>
          <a:blip r:embed="rId3" cstate="print"/>
          <a:stretch>
            <a:fillRect/>
          </a:stretch>
        </p:blipFill>
        <p:spPr>
          <a:xfrm>
            <a:off x="228600" y="2057400"/>
            <a:ext cx="4461901" cy="3352800"/>
          </a:xfrm>
          <a:prstGeom prst="rect">
            <a:avLst/>
          </a:prstGeom>
        </p:spPr>
      </p:pic>
      <p:sp>
        <p:nvSpPr>
          <p:cNvPr id="8" name="TextBox 7"/>
          <p:cNvSpPr txBox="1"/>
          <p:nvPr/>
        </p:nvSpPr>
        <p:spPr>
          <a:xfrm>
            <a:off x="4648200" y="1981200"/>
            <a:ext cx="3810000" cy="3970318"/>
          </a:xfrm>
          <a:prstGeom prst="rect">
            <a:avLst/>
          </a:prstGeom>
          <a:noFill/>
        </p:spPr>
        <p:txBody>
          <a:bodyPr wrap="square" rtlCol="0">
            <a:spAutoFit/>
          </a:bodyPr>
          <a:lstStyle/>
          <a:p>
            <a:r>
              <a:rPr lang="en-US" sz="2800" smtClean="0">
                <a:latin typeface="Times New Roman" pitchFamily="18" charset="0"/>
                <a:cs typeface="Times New Roman" pitchFamily="18" charset="0"/>
              </a:rPr>
              <a:t>Tọa độ của Mario ?</a:t>
            </a:r>
          </a:p>
          <a:p>
            <a:endParaRPr lang="en-US" sz="2800" smtClean="0">
              <a:latin typeface="Times New Roman" pitchFamily="18" charset="0"/>
              <a:cs typeface="Times New Roman" pitchFamily="18" charset="0"/>
            </a:endParaRPr>
          </a:p>
          <a:p>
            <a:r>
              <a:rPr lang="en-US" sz="2800" smtClean="0">
                <a:latin typeface="Times New Roman" pitchFamily="18" charset="0"/>
                <a:cs typeface="Times New Roman" pitchFamily="18" charset="0"/>
              </a:rPr>
              <a:t>Trạng thái của Mario ?</a:t>
            </a:r>
          </a:p>
          <a:p>
            <a:endParaRPr lang="en-US" sz="2800" smtClean="0">
              <a:latin typeface="Times New Roman" pitchFamily="18" charset="0"/>
              <a:cs typeface="Times New Roman" pitchFamily="18" charset="0"/>
            </a:endParaRPr>
          </a:p>
          <a:p>
            <a:r>
              <a:rPr lang="en-US" sz="2800" smtClean="0">
                <a:latin typeface="Times New Roman" pitchFamily="18" charset="0"/>
                <a:cs typeface="Times New Roman" pitchFamily="18" charset="0"/>
              </a:rPr>
              <a:t>Tọa độ của ô gạch ?</a:t>
            </a:r>
          </a:p>
          <a:p>
            <a:endParaRPr lang="en-US" sz="2800" smtClean="0">
              <a:latin typeface="Times New Roman" pitchFamily="18" charset="0"/>
              <a:cs typeface="Times New Roman" pitchFamily="18" charset="0"/>
            </a:endParaRPr>
          </a:p>
          <a:p>
            <a:r>
              <a:rPr lang="en-US" sz="2800" smtClean="0">
                <a:latin typeface="Times New Roman" pitchFamily="18" charset="0"/>
                <a:cs typeface="Times New Roman" pitchFamily="18" charset="0"/>
              </a:rPr>
              <a:t>Trạng thái của ô gạch ?</a:t>
            </a:r>
          </a:p>
          <a:p>
            <a:endParaRPr lang="en-US" sz="2800" smtClean="0">
              <a:latin typeface="Times New Roman" pitchFamily="18" charset="0"/>
              <a:cs typeface="Times New Roman" pitchFamily="18" charset="0"/>
            </a:endParaRPr>
          </a:p>
          <a:p>
            <a:endParaRPr lang="en-US" sz="2800">
              <a:latin typeface="Times New Roman" pitchFamily="18" charset="0"/>
              <a:cs typeface="Times New Roman" pitchFamily="18" charset="0"/>
            </a:endParaRPr>
          </a:p>
        </p:txBody>
      </p:sp>
      <p:sp>
        <p:nvSpPr>
          <p:cNvPr id="11" name="Rounded Rectangle 10"/>
          <p:cNvSpPr/>
          <p:nvPr/>
        </p:nvSpPr>
        <p:spPr>
          <a:xfrm>
            <a:off x="1219200" y="304800"/>
            <a:ext cx="66294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Ý </a:t>
            </a:r>
            <a:r>
              <a:rPr lang="en-US" sz="3200" b="1" err="1" smtClean="0">
                <a:latin typeface="Times New Roman" pitchFamily="18" charset="0"/>
                <a:cs typeface="Times New Roman" pitchFamily="18" charset="0"/>
              </a:rPr>
              <a:t>tưởng</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sử</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dụng</a:t>
            </a:r>
            <a:r>
              <a:rPr lang="en-US" sz="3200" b="1" smtClean="0">
                <a:latin typeface="Times New Roman" pitchFamily="18" charset="0"/>
                <a:cs typeface="Times New Roman" pitchFamily="18" charset="0"/>
              </a:rPr>
              <a:t> Object </a:t>
            </a:r>
            <a:r>
              <a:rPr lang="en-US" sz="3200" b="1" smtClean="0">
                <a:latin typeface="Times New Roman" pitchFamily="18" charset="0"/>
                <a:cs typeface="Times New Roman" pitchFamily="18" charset="0"/>
              </a:rPr>
              <a:t>Oriented</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3" name="10-Point Star 12">
            <a:hlinkClick r:id="rId4"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1</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2" name="TextBox 11"/>
          <p:cNvSpPr txBox="1"/>
          <p:nvPr/>
        </p:nvSpPr>
        <p:spPr>
          <a:xfrm>
            <a:off x="8261132" y="5806966"/>
            <a:ext cx="381000" cy="369332"/>
          </a:xfrm>
          <a:prstGeom prst="rect">
            <a:avLst/>
          </a:prstGeom>
          <a:noFill/>
        </p:spPr>
        <p:txBody>
          <a:bodyPr wrap="square" rtlCol="0">
            <a:spAutoFit/>
          </a:bodyPr>
          <a:lstStyle/>
          <a:p>
            <a:r>
              <a:rPr lang="en-US" smtClean="0">
                <a:latin typeface="Times New Roman" pitchFamily="18" charset="0"/>
                <a:cs typeface="Times New Roman" pitchFamily="18" charset="0"/>
              </a:rPr>
              <a:t>7</a:t>
            </a:r>
            <a:endParaRPr lang="en-US">
              <a:latin typeface="Times New Roman" pitchFamily="18" charset="0"/>
              <a:cs typeface="Times New Roman" pitchFamily="18" charset="0"/>
            </a:endParaRPr>
          </a:p>
        </p:txBody>
      </p:sp>
      <p:sp>
        <p:nvSpPr>
          <p:cNvPr id="11" name="Rounded Rectangle 10"/>
          <p:cNvSpPr/>
          <p:nvPr/>
        </p:nvSpPr>
        <p:spPr>
          <a:xfrm>
            <a:off x="1219200" y="304800"/>
            <a:ext cx="66294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Ý </a:t>
            </a:r>
            <a:r>
              <a:rPr lang="en-US" sz="3200" b="1" err="1" smtClean="0">
                <a:latin typeface="Times New Roman" pitchFamily="18" charset="0"/>
                <a:cs typeface="Times New Roman" pitchFamily="18" charset="0"/>
              </a:rPr>
              <a:t>tưởng</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sử</a:t>
            </a:r>
            <a:r>
              <a:rPr lang="en-US" sz="3200" b="1" smtClean="0">
                <a:latin typeface="Times New Roman" pitchFamily="18" charset="0"/>
                <a:cs typeface="Times New Roman" pitchFamily="18" charset="0"/>
              </a:rPr>
              <a:t> </a:t>
            </a:r>
            <a:r>
              <a:rPr lang="en-US" sz="3200" b="1" err="1" smtClean="0">
                <a:latin typeface="Times New Roman" pitchFamily="18" charset="0"/>
                <a:cs typeface="Times New Roman" pitchFamily="18" charset="0"/>
              </a:rPr>
              <a:t>dụng</a:t>
            </a:r>
            <a:r>
              <a:rPr lang="en-US" sz="3200" b="1" smtClean="0">
                <a:latin typeface="Times New Roman" pitchFamily="18" charset="0"/>
                <a:cs typeface="Times New Roman" pitchFamily="18" charset="0"/>
              </a:rPr>
              <a:t> Object </a:t>
            </a:r>
            <a:r>
              <a:rPr lang="en-US" sz="3200" b="1" smtClean="0">
                <a:latin typeface="Times New Roman" pitchFamily="18" charset="0"/>
                <a:cs typeface="Times New Roman" pitchFamily="18" charset="0"/>
              </a:rPr>
              <a:t>Oriented</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3" name="10-Point Star 12">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1</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6" name="TextBox 15"/>
          <p:cNvSpPr txBox="1"/>
          <p:nvPr/>
        </p:nvSpPr>
        <p:spPr>
          <a:xfrm>
            <a:off x="1066800" y="3429000"/>
            <a:ext cx="7162800" cy="523220"/>
          </a:xfrm>
          <a:prstGeom prst="rect">
            <a:avLst/>
          </a:prstGeom>
          <a:noFill/>
        </p:spPr>
        <p:txBody>
          <a:bodyPr wrap="square" rtlCol="0">
            <a:spAutoFit/>
          </a:bodyPr>
          <a:lstStyle/>
          <a:p>
            <a:r>
              <a:rPr lang="en-US" sz="2800" smtClean="0">
                <a:latin typeface="Times New Roman" pitchFamily="18" charset="0"/>
                <a:cs typeface="Times New Roman" pitchFamily="18" charset="0"/>
              </a:rPr>
              <a:t>Làm sao để quản lý các Object trong game  ?</a:t>
            </a:r>
            <a:endParaRPr lang="en-US" sz="280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icture1.png"/>
          <p:cNvPicPr>
            <a:picLocks noChangeAspect="1"/>
          </p:cNvPicPr>
          <p:nvPr/>
        </p:nvPicPr>
        <p:blipFill>
          <a:blip r:embed="rId2" cstate="print"/>
          <a:stretch>
            <a:fillRect/>
          </a:stretch>
        </p:blipFill>
        <p:spPr>
          <a:xfrm>
            <a:off x="8637270" y="6324600"/>
            <a:ext cx="506730" cy="533400"/>
          </a:xfrm>
          <a:prstGeom prst="rect">
            <a:avLst/>
          </a:prstGeom>
        </p:spPr>
      </p:pic>
      <p:sp>
        <p:nvSpPr>
          <p:cNvPr id="12" name="TextBox 11"/>
          <p:cNvSpPr txBox="1"/>
          <p:nvPr/>
        </p:nvSpPr>
        <p:spPr>
          <a:xfrm>
            <a:off x="8261132" y="5806966"/>
            <a:ext cx="381000" cy="369332"/>
          </a:xfrm>
          <a:prstGeom prst="rect">
            <a:avLst/>
          </a:prstGeom>
          <a:noFill/>
        </p:spPr>
        <p:txBody>
          <a:bodyPr wrap="square" rtlCol="0">
            <a:spAutoFit/>
          </a:bodyPr>
          <a:lstStyle/>
          <a:p>
            <a:r>
              <a:rPr lang="en-US" smtClean="0">
                <a:latin typeface="Times New Roman" pitchFamily="18" charset="0"/>
                <a:cs typeface="Times New Roman" pitchFamily="18" charset="0"/>
              </a:rPr>
              <a:t>8</a:t>
            </a:r>
            <a:endParaRPr lang="en-US">
              <a:latin typeface="Times New Roman" pitchFamily="18" charset="0"/>
              <a:cs typeface="Times New Roman" pitchFamily="18" charset="0"/>
            </a:endParaRPr>
          </a:p>
        </p:txBody>
      </p:sp>
      <p:sp>
        <p:nvSpPr>
          <p:cNvPr id="11" name="Rounded Rectangle 10"/>
          <p:cNvSpPr/>
          <p:nvPr/>
        </p:nvSpPr>
        <p:spPr>
          <a:xfrm>
            <a:off x="1219200" y="304800"/>
            <a:ext cx="66294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Ý </a:t>
            </a:r>
            <a:r>
              <a:rPr lang="en-US" sz="3200" b="1" err="1" smtClean="0">
                <a:latin typeface="Times New Roman" pitchFamily="18" charset="0"/>
                <a:cs typeface="Times New Roman" pitchFamily="18" charset="0"/>
              </a:rPr>
              <a:t>tưởng</a:t>
            </a:r>
            <a:r>
              <a:rPr lang="en-US" sz="3200" b="1" smtClean="0">
                <a:latin typeface="Times New Roman" pitchFamily="18" charset="0"/>
                <a:cs typeface="Times New Roman" pitchFamily="18" charset="0"/>
              </a:rPr>
              <a:t> </a:t>
            </a:r>
            <a:r>
              <a:rPr lang="en-US" sz="3200" b="1" smtClean="0">
                <a:latin typeface="Times New Roman" pitchFamily="18" charset="0"/>
                <a:cs typeface="Times New Roman" pitchFamily="18" charset="0"/>
              </a:rPr>
              <a:t>thiết kế các Object</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3" name="10-Point Star 12">
            <a:hlinkClick r:id="rId3"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2</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5"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8" name="TextBox 7"/>
          <p:cNvSpPr txBox="1"/>
          <p:nvPr/>
        </p:nvSpPr>
        <p:spPr>
          <a:xfrm>
            <a:off x="228600" y="2362200"/>
            <a:ext cx="8534400" cy="1384995"/>
          </a:xfrm>
          <a:prstGeom prst="rect">
            <a:avLst/>
          </a:prstGeom>
          <a:noFill/>
        </p:spPr>
        <p:txBody>
          <a:bodyPr wrap="square" rtlCol="0">
            <a:spAutoFit/>
          </a:bodyPr>
          <a:lstStyle/>
          <a:p>
            <a:pPr>
              <a:buFontTx/>
              <a:buChar char="-"/>
            </a:pPr>
            <a:r>
              <a:rPr lang="en-US" sz="2800" smtClean="0">
                <a:latin typeface="Times New Roman" pitchFamily="18" charset="0"/>
                <a:cs typeface="Times New Roman" pitchFamily="18" charset="0"/>
              </a:rPr>
              <a:t>Trong game có nhiều Object khác nhau , và các Object  này đều được kết thừa từ một Object cơ bản (BaseObject).</a:t>
            </a:r>
          </a:p>
          <a:p>
            <a:pPr>
              <a:buFontTx/>
              <a:buChar char="-"/>
            </a:pPr>
            <a:endParaRPr lang="en-US" sz="280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5"/>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1600200"/>
            <a:ext cx="9144001" cy="3886200"/>
          </a:xfrm>
          <a:prstGeom prst="rect">
            <a:avLst/>
          </a:prstGeom>
          <a:noFill/>
          <a:ln w="9525">
            <a:noFill/>
            <a:miter lim="800000"/>
            <a:headEnd/>
            <a:tailEnd/>
          </a:ln>
        </p:spPr>
      </p:pic>
      <p:pic>
        <p:nvPicPr>
          <p:cNvPr id="9" name="Picture 8" descr="Picture1.png"/>
          <p:cNvPicPr>
            <a:picLocks noChangeAspect="1"/>
          </p:cNvPicPr>
          <p:nvPr/>
        </p:nvPicPr>
        <p:blipFill>
          <a:blip r:embed="rId3" cstate="print"/>
          <a:stretch>
            <a:fillRect/>
          </a:stretch>
        </p:blipFill>
        <p:spPr>
          <a:xfrm>
            <a:off x="8637270" y="6324600"/>
            <a:ext cx="506730" cy="533400"/>
          </a:xfrm>
          <a:prstGeom prst="rect">
            <a:avLst/>
          </a:prstGeom>
        </p:spPr>
      </p:pic>
      <p:sp>
        <p:nvSpPr>
          <p:cNvPr id="14" name="Rounded Rectangle 13"/>
          <p:cNvSpPr/>
          <p:nvPr/>
        </p:nvSpPr>
        <p:spPr>
          <a:xfrm>
            <a:off x="1219200" y="304800"/>
            <a:ext cx="6629400" cy="914400"/>
          </a:xfrm>
          <a:prstGeom prst="roundRect">
            <a:avLst>
              <a:gd name="adj" fmla="val 50000"/>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Ý </a:t>
            </a:r>
            <a:r>
              <a:rPr lang="en-US" sz="3200" b="1" err="1" smtClean="0">
                <a:latin typeface="Times New Roman" pitchFamily="18" charset="0"/>
                <a:cs typeface="Times New Roman" pitchFamily="18" charset="0"/>
              </a:rPr>
              <a:t>tưởng</a:t>
            </a:r>
            <a:r>
              <a:rPr lang="en-US" sz="3200" b="1" smtClean="0">
                <a:latin typeface="Times New Roman" pitchFamily="18" charset="0"/>
                <a:cs typeface="Times New Roman" pitchFamily="18" charset="0"/>
              </a:rPr>
              <a:t> </a:t>
            </a:r>
            <a:r>
              <a:rPr lang="en-US" sz="3200" b="1" smtClean="0">
                <a:latin typeface="Times New Roman" pitchFamily="18" charset="0"/>
                <a:cs typeface="Times New Roman" pitchFamily="18" charset="0"/>
              </a:rPr>
              <a:t>thiết kế các Object</a:t>
            </a:r>
            <a:endParaRPr lang="en-US" sz="3200" b="1">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6" name="10-Point Star 15">
            <a:hlinkClick r:id="rId4" action="ppaction://hlinksldjump" highlightClick="1"/>
          </p:cNvPr>
          <p:cNvSpPr/>
          <p:nvPr/>
        </p:nvSpPr>
        <p:spPr>
          <a:xfrm>
            <a:off x="304800" y="228600"/>
            <a:ext cx="1188720" cy="1188720"/>
          </a:xfrm>
          <a:prstGeom prst="star10">
            <a:avLst/>
          </a:prstGeom>
          <a:effectLst>
            <a:glow rad="63500">
              <a:schemeClr val="accent1">
                <a:satMod val="175000"/>
                <a:alpha val="40000"/>
              </a:schemeClr>
            </a:glow>
            <a:outerShdw blurRad="50800" dist="25000" dir="5400000" rotWithShape="0">
              <a:srgbClr val="000000">
                <a:alpha val="40000"/>
              </a:srgbClr>
            </a:outerShdw>
          </a:effectLst>
        </p:spPr>
        <p:style>
          <a:lnRef idx="3">
            <a:schemeClr val="lt1"/>
          </a:lnRef>
          <a:fillRef idx="1">
            <a:schemeClr val="dk1"/>
          </a:fillRef>
          <a:effectRef idx="1">
            <a:schemeClr val="dk1"/>
          </a:effectRef>
          <a:fontRef idx="minor">
            <a:schemeClr val="lt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2</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17" name="Text Box 5"/>
          <p:cNvSpPr txBox="1">
            <a:spLocks noChangeArrowheads="1"/>
          </p:cNvSpPr>
          <p:nvPr/>
        </p:nvSpPr>
        <p:spPr bwMode="auto">
          <a:xfrm>
            <a:off x="0" y="6491288"/>
            <a:ext cx="8839200" cy="366712"/>
          </a:xfrm>
          <a:prstGeom prst="rect">
            <a:avLst/>
          </a:prstGeom>
          <a:noFill/>
          <a:ln w="9525">
            <a:noFill/>
            <a:miter lim="800000"/>
            <a:headEnd/>
            <a:tailEnd/>
          </a:ln>
          <a:effectLst/>
        </p:spPr>
        <p:txBody>
          <a:bodyPr>
            <a:spAutoFit/>
          </a:bodyPr>
          <a:lstStyle/>
          <a:p>
            <a:pPr>
              <a:spcBef>
                <a:spcPct val="50000"/>
              </a:spcBef>
            </a:pPr>
            <a:r>
              <a:rPr lang="en-US" sz="1800" err="1">
                <a:solidFill>
                  <a:schemeClr val="accent1">
                    <a:lumMod val="75000"/>
                  </a:schemeClr>
                </a:solidFill>
                <a:latin typeface="Times New Roman" pitchFamily="18" charset="0"/>
                <a:cs typeface="Times New Roman" pitchFamily="18" charset="0"/>
              </a:rPr>
              <a:t>Trường</a:t>
            </a:r>
            <a:r>
              <a:rPr lang="en-US" sz="1800">
                <a:solidFill>
                  <a:schemeClr val="accent1">
                    <a:lumMod val="75000"/>
                  </a:schemeClr>
                </a:solidFill>
                <a:latin typeface="Times New Roman" pitchFamily="18" charset="0"/>
                <a:cs typeface="Times New Roman" pitchFamily="18" charset="0"/>
              </a:rPr>
              <a:t> ĐH </a:t>
            </a:r>
            <a:r>
              <a:rPr lang="en-US" sz="1800" err="1">
                <a:solidFill>
                  <a:schemeClr val="accent1">
                    <a:lumMod val="75000"/>
                  </a:schemeClr>
                </a:solidFill>
                <a:latin typeface="Times New Roman" pitchFamily="18" charset="0"/>
                <a:cs typeface="Times New Roman" pitchFamily="18" charset="0"/>
              </a:rPr>
              <a:t>Công</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Nghệ</a:t>
            </a:r>
            <a:r>
              <a:rPr lang="en-US" sz="1800">
                <a:solidFill>
                  <a:schemeClr val="accent1">
                    <a:lumMod val="75000"/>
                  </a:schemeClr>
                </a:solidFill>
                <a:latin typeface="Times New Roman" pitchFamily="18" charset="0"/>
                <a:cs typeface="Times New Roman" pitchFamily="18" charset="0"/>
              </a:rPr>
              <a:t> </a:t>
            </a:r>
            <a:r>
              <a:rPr lang="en-US" sz="1800" err="1">
                <a:solidFill>
                  <a:schemeClr val="accent1">
                    <a:lumMod val="75000"/>
                  </a:schemeClr>
                </a:solidFill>
                <a:latin typeface="Times New Roman" pitchFamily="18" charset="0"/>
                <a:cs typeface="Times New Roman" pitchFamily="18" charset="0"/>
              </a:rPr>
              <a:t>Thông</a:t>
            </a:r>
            <a:r>
              <a:rPr lang="en-US" sz="1800">
                <a:solidFill>
                  <a:schemeClr val="accent1">
                    <a:lumMod val="75000"/>
                  </a:schemeClr>
                </a:solidFill>
                <a:latin typeface="Times New Roman" pitchFamily="18" charset="0"/>
                <a:cs typeface="Times New Roman" pitchFamily="18" charset="0"/>
              </a:rPr>
              <a:t> Tin – </a:t>
            </a:r>
            <a:r>
              <a:rPr lang="en-US" sz="1800" smtClean="0">
                <a:solidFill>
                  <a:schemeClr val="accent1">
                    <a:lumMod val="75000"/>
                  </a:schemeClr>
                </a:solidFill>
                <a:latin typeface="Times New Roman" pitchFamily="18" charset="0"/>
                <a:cs typeface="Times New Roman" pitchFamily="18" charset="0"/>
              </a:rPr>
              <a:t>CLB Game –  </a:t>
            </a:r>
            <a:r>
              <a:rPr lang="en-US" smtClean="0">
                <a:solidFill>
                  <a:schemeClr val="accent1">
                    <a:lumMod val="75000"/>
                  </a:schemeClr>
                </a:solidFill>
                <a:latin typeface="Times New Roman" pitchFamily="18" charset="0"/>
                <a:cs typeface="Times New Roman" pitchFamily="18" charset="0"/>
              </a:rPr>
              <a:t>http</a:t>
            </a:r>
            <a:r>
              <a:rPr lang="en-US" smtClean="0">
                <a:solidFill>
                  <a:schemeClr val="accent1">
                    <a:lumMod val="75000"/>
                  </a:schemeClr>
                </a:solidFill>
                <a:latin typeface="Times New Roman" pitchFamily="18" charset="0"/>
                <a:cs typeface="Times New Roman" pitchFamily="18" charset="0"/>
              </a:rPr>
              <a:t>://</a:t>
            </a:r>
            <a:r>
              <a:rPr lang="en-US" smtClean="0">
                <a:solidFill>
                  <a:schemeClr val="accent1">
                    <a:lumMod val="75000"/>
                  </a:schemeClr>
                </a:solidFill>
                <a:latin typeface="Times New Roman" pitchFamily="18" charset="0"/>
                <a:cs typeface="Times New Roman" pitchFamily="18" charset="0"/>
              </a:rPr>
              <a:t>uitse.com</a:t>
            </a:r>
            <a:endParaRPr lang="en-US" sz="1800">
              <a:solidFill>
                <a:schemeClr val="accent1">
                  <a:lumMod val="75000"/>
                </a:schemeClr>
              </a:solidFill>
              <a:latin typeface="Times New Roman" pitchFamily="18" charset="0"/>
              <a:cs typeface="Times New Roman" pitchFamily="18" charset="0"/>
            </a:endParaRPr>
          </a:p>
        </p:txBody>
      </p:sp>
      <p:sp>
        <p:nvSpPr>
          <p:cNvPr id="18" name="TextBox 17"/>
          <p:cNvSpPr txBox="1"/>
          <p:nvPr/>
        </p:nvSpPr>
        <p:spPr>
          <a:xfrm>
            <a:off x="8261132" y="5806966"/>
            <a:ext cx="381000" cy="369332"/>
          </a:xfrm>
          <a:prstGeom prst="rect">
            <a:avLst/>
          </a:prstGeom>
          <a:noFill/>
        </p:spPr>
        <p:txBody>
          <a:bodyPr wrap="square" rtlCol="0">
            <a:spAutoFit/>
          </a:bodyPr>
          <a:lstStyle/>
          <a:p>
            <a:r>
              <a:rPr lang="en-US" smtClean="0">
                <a:latin typeface="Times New Roman" pitchFamily="18" charset="0"/>
                <a:cs typeface="Times New Roman" pitchFamily="18" charset="0"/>
              </a:rPr>
              <a:t>9</a:t>
            </a:r>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50000" decel="50000" autoRev="1" fill="hold" grpId="0" nodeType="withEffect">
                                  <p:stCondLst>
                                    <p:cond delay="0"/>
                                  </p:stCondLst>
                                  <p:iterate type="wd">
                                    <p:tmPct val="10000"/>
                                  </p:iterate>
                                  <p:childTnLst>
                                    <p:animMotion origin="layout" path="M 3.33333E-6 0 L -0.85 0 " pathEditMode="relative" rAng="0" ptsTypes="AA">
                                      <p:cBhvr>
                                        <p:cTn id="6" dur="5000" fill="hold"/>
                                        <p:tgtEl>
                                          <p:spTgt spid="17"/>
                                        </p:tgtEl>
                                        <p:attrNameLst>
                                          <p:attrName>ppt_x</p:attrName>
                                          <p:attrName>ppt_y</p:attrName>
                                        </p:attrNameLst>
                                      </p:cBhvr>
                                      <p:rCtr x="-4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2588</TotalTime>
  <Words>1329</Words>
  <Application>Microsoft Office PowerPoint</Application>
  <PresentationFormat>On-screen Show (4:3)</PresentationFormat>
  <Paragraphs>208</Paragraphs>
  <Slides>23</Slides>
  <Notes>1</Notes>
  <HiddenSlides>0</HiddenSlides>
  <MMClips>0</MMClips>
  <ScaleCrop>false</ScaleCrop>
  <HeadingPairs>
    <vt:vector size="6" baseType="variant">
      <vt:variant>
        <vt:lpstr>Theme</vt:lpstr>
      </vt:variant>
      <vt:variant>
        <vt:i4>1</vt:i4>
      </vt:variant>
      <vt:variant>
        <vt:lpstr>Slide Titles</vt:lpstr>
      </vt:variant>
      <vt:variant>
        <vt:i4>23</vt:i4>
      </vt:variant>
      <vt:variant>
        <vt:lpstr>Custom Shows</vt:lpstr>
      </vt:variant>
      <vt:variant>
        <vt:i4>1</vt:i4>
      </vt:variant>
    </vt:vector>
  </HeadingPairs>
  <TitlesOfParts>
    <vt:vector size="25" baseType="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DaoLaVi</dc:creator>
  <cp:lastModifiedBy>Mr.DaoLavi</cp:lastModifiedBy>
  <cp:revision>744</cp:revision>
  <dcterms:created xsi:type="dcterms:W3CDTF">2010-03-05T07:07:14Z</dcterms:created>
  <dcterms:modified xsi:type="dcterms:W3CDTF">2010-12-19T17:03:25Z</dcterms:modified>
</cp:coreProperties>
</file>