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87" r:id="rId3"/>
    <p:sldId id="286" r:id="rId4"/>
    <p:sldId id="259" r:id="rId5"/>
    <p:sldId id="323" r:id="rId6"/>
    <p:sldId id="324" r:id="rId7"/>
    <p:sldId id="325" r:id="rId8"/>
    <p:sldId id="326" r:id="rId9"/>
    <p:sldId id="327" r:id="rId10"/>
    <p:sldId id="305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22" r:id="rId24"/>
    <p:sldId id="340" r:id="rId25"/>
    <p:sldId id="342" r:id="rId26"/>
    <p:sldId id="343" r:id="rId27"/>
    <p:sldId id="344" r:id="rId28"/>
    <p:sldId id="345" r:id="rId29"/>
    <p:sldId id="309" r:id="rId30"/>
    <p:sldId id="280" r:id="rId31"/>
  </p:sldIdLst>
  <p:sldSz cx="9144000" cy="5143500" type="screen16x9"/>
  <p:notesSz cx="6858000" cy="9144000"/>
  <p:embeddedFontLst>
    <p:embeddedFont>
      <p:font typeface="UTM Avo" panose="02040603050506020204" pitchFamily="18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uli" panose="00000500000000000000" pitchFamily="2" charset="0"/>
      <p:regular r:id="rId38"/>
      <p:bold r:id="rId39"/>
      <p:italic r:id="rId40"/>
      <p:boldItalic r:id="rId41"/>
    </p:embeddedFont>
    <p:embeddedFont>
      <p:font typeface="NSimSun" panose="02010609030101010101" pitchFamily="49" charset="-122"/>
      <p:regular r:id="rId42"/>
    </p:embeddedFont>
    <p:embeddedFont>
      <p:font typeface="Wingdings 3" panose="05040102010807070707" pitchFamily="18" charset="2"/>
      <p:regular r:id="rId43"/>
    </p:embeddedFont>
    <p:embeddedFont>
      <p:font typeface="Nixie One" panose="020B0604020202020204" charset="0"/>
      <p:regular r:id="rId44"/>
    </p:embeddedFont>
    <p:embeddedFont>
      <p:font typeface="Helvetica Neue" panose="020B0604020202020204" charset="0"/>
      <p:regular r:id="rId45"/>
      <p:bold r:id="rId46"/>
      <p:italic r:id="rId47"/>
      <p:boldItalic r:id="rId48"/>
    </p:embeddedFont>
    <p:embeddedFont>
      <p:font typeface="Malgun Gothic" panose="020B0503020000020004" pitchFamily="34" charset="-127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1C6"/>
    <a:srgbClr val="19BBD5"/>
    <a:srgbClr val="184769"/>
    <a:srgbClr val="000000"/>
    <a:srgbClr val="2C9831"/>
    <a:srgbClr val="31A937"/>
    <a:srgbClr val="37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AACB9C-BB85-4E1F-B4CF-5D4663ECF1F8}">
  <a:tblStyle styleId="{7DAACB9C-BB85-4E1F-B4CF-5D4663ECF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87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2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921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823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6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78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280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841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937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23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99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22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10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50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488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5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742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656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910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46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6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608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30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6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2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41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huutai/PTPMC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068871" y="1826172"/>
            <a:ext cx="6955321" cy="1679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UTM Avo" panose="02040603050506020204" pitchFamily="18" charset="0"/>
              </a:rPr>
              <a:t>Hệ thống </a:t>
            </a:r>
            <a:br>
              <a:rPr lang="en-US" sz="5000" b="1">
                <a:latin typeface="UTM Avo" panose="02040603050506020204" pitchFamily="18" charset="0"/>
              </a:rPr>
            </a:br>
            <a:r>
              <a:rPr lang="en-US" sz="5000" b="1">
                <a:latin typeface="UTM Avo" panose="02040603050506020204" pitchFamily="18" charset="0"/>
              </a:rPr>
              <a:t>bán sản phẩm xanh</a:t>
            </a:r>
            <a:endParaRPr sz="5000" b="1">
              <a:latin typeface="UTM Avo" panose="020406030505060202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1800629"/>
            <a:ext cx="2308669" cy="1539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SzPts val="4000"/>
            </a:pPr>
            <a:r>
              <a:rPr lang="en-US" sz="3200">
                <a:latin typeface="+mj-lt"/>
                <a:ea typeface="NSimSun" panose="02010609030101010101" pitchFamily="49" charset="-122"/>
                <a:cs typeface="Courier New" panose="02070309020205020404" pitchFamily="49" charset="0"/>
              </a:rPr>
              <a:t>Phân tích thiết kế </a:t>
            </a:r>
            <a:br>
              <a:rPr lang="en-US" sz="3200">
                <a:latin typeface="+mj-lt"/>
                <a:ea typeface="NSimSun" panose="02010609030101010101" pitchFamily="49" charset="-122"/>
                <a:cs typeface="Courier New" panose="02070309020205020404" pitchFamily="49" charset="0"/>
              </a:rPr>
            </a:br>
            <a:r>
              <a:rPr lang="en-US" sz="3200">
                <a:latin typeface="+mj-lt"/>
                <a:ea typeface="NSimSun" panose="02010609030101010101" pitchFamily="49" charset="-122"/>
                <a:cs typeface="Courier New" panose="02070309020205020404" pitchFamily="49" charset="0"/>
              </a:rPr>
              <a:t>hệ thống</a:t>
            </a:r>
            <a:endParaRPr sz="3200">
              <a:latin typeface="+mj-lt"/>
              <a:ea typeface="NSimSun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" name="Google Shape;379;p17"/>
          <p:cNvSpPr/>
          <p:nvPr/>
        </p:nvSpPr>
        <p:spPr>
          <a:xfrm>
            <a:off x="7542050" y="1865232"/>
            <a:ext cx="1256511" cy="142460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vert="horz" wrap="square" lIns="50800" tIns="50800" rIns="50800" bIns="50800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Muli" panose="00000500000000000000" pitchFamily="2" charset="0"/>
                <a:ea typeface="Helvetica Neue"/>
                <a:cs typeface="Helvetica Neue"/>
                <a:sym typeface="Helvetica Neue"/>
              </a:rPr>
              <a:t>Mô hình phân tích</a:t>
            </a:r>
            <a:endParaRPr sz="1800">
              <a:solidFill>
                <a:srgbClr val="FFFFFF"/>
              </a:solidFill>
              <a:latin typeface="Muli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Google Shape;379;p17"/>
          <p:cNvSpPr/>
          <p:nvPr/>
        </p:nvSpPr>
        <p:spPr>
          <a:xfrm>
            <a:off x="6866850" y="2983694"/>
            <a:ext cx="1256511" cy="142460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vert="horz" wrap="square" lIns="50800" tIns="50800" rIns="50800" bIns="50800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Muli" panose="00000500000000000000" pitchFamily="2" charset="0"/>
                <a:ea typeface="Helvetica Neue"/>
                <a:cs typeface="Helvetica Neue"/>
                <a:sym typeface="Helvetica Neue"/>
              </a:rPr>
              <a:t>Lược đồ CSDL</a:t>
            </a:r>
            <a:endParaRPr sz="1800">
              <a:solidFill>
                <a:srgbClr val="FFFFFF"/>
              </a:solidFill>
              <a:latin typeface="Muli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379;p17"/>
          <p:cNvSpPr/>
          <p:nvPr/>
        </p:nvSpPr>
        <p:spPr>
          <a:xfrm>
            <a:off x="5563394" y="2969129"/>
            <a:ext cx="1256511" cy="142460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vert="horz" wrap="square" lIns="50800" tIns="50800" rIns="50800" bIns="50800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Muli" panose="00000500000000000000" pitchFamily="2" charset="0"/>
                <a:ea typeface="Helvetica Neue"/>
                <a:cs typeface="Helvetica Neue"/>
                <a:sym typeface="Helvetica Neue"/>
              </a:rPr>
              <a:t>Sơ đồ lớp</a:t>
            </a:r>
            <a:endParaRPr sz="1800">
              <a:solidFill>
                <a:srgbClr val="FFFFFF"/>
              </a:solidFill>
              <a:latin typeface="Muli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379;p17"/>
          <p:cNvSpPr/>
          <p:nvPr/>
        </p:nvSpPr>
        <p:spPr>
          <a:xfrm>
            <a:off x="6866850" y="746770"/>
            <a:ext cx="1256511" cy="142460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vert="horz" wrap="square" lIns="50800" tIns="50800" rIns="50800" bIns="50800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Muli" panose="00000500000000000000" pitchFamily="2" charset="0"/>
                <a:ea typeface="Helvetica Neue"/>
                <a:cs typeface="Helvetica Neue"/>
                <a:sym typeface="Helvetica Neue"/>
              </a:rPr>
              <a:t>Yêu cầu phi chức năng</a:t>
            </a:r>
            <a:endParaRPr sz="1800">
              <a:solidFill>
                <a:srgbClr val="FFFFFF"/>
              </a:solidFill>
              <a:latin typeface="Muli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379;p17"/>
          <p:cNvSpPr/>
          <p:nvPr/>
        </p:nvSpPr>
        <p:spPr>
          <a:xfrm>
            <a:off x="5568704" y="746770"/>
            <a:ext cx="1256511" cy="142460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vert="horz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uli" panose="00000500000000000000" pitchFamily="2" charset="0"/>
                <a:ea typeface="Helvetica Neue"/>
                <a:cs typeface="Helvetica Neue"/>
                <a:sym typeface="Helvetica Neue"/>
              </a:rPr>
              <a:t>Yêu cầu chức năng</a:t>
            </a:r>
            <a:endParaRPr sz="1800" b="0" i="0" u="none" strike="noStrike" cap="none">
              <a:solidFill>
                <a:srgbClr val="FFFFFF"/>
              </a:solidFill>
              <a:latin typeface="Muli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379;p17"/>
          <p:cNvSpPr/>
          <p:nvPr/>
        </p:nvSpPr>
        <p:spPr>
          <a:xfrm>
            <a:off x="4898813" y="1857950"/>
            <a:ext cx="1256511" cy="142460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vert="horz" wrap="square" lIns="50800" tIns="50800" rIns="50800" bIns="50800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Muli" panose="00000500000000000000" pitchFamily="2" charset="0"/>
                <a:ea typeface="Helvetica Neue"/>
                <a:cs typeface="Helvetica Neue"/>
                <a:sym typeface="Helvetica Neue"/>
              </a:rPr>
              <a:t>Đặc tả giao diện</a:t>
            </a:r>
            <a:endParaRPr sz="1800">
              <a:solidFill>
                <a:srgbClr val="FFFFFF"/>
              </a:solidFill>
              <a:latin typeface="Muli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ounded Rectangle 51">
            <a:extLst/>
          </p:cNvPr>
          <p:cNvSpPr/>
          <p:nvPr/>
        </p:nvSpPr>
        <p:spPr>
          <a:xfrm rot="16200000" flipH="1">
            <a:off x="6334419" y="2057304"/>
            <a:ext cx="1035650" cy="100999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8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  <p:bldP spid="48" grpId="0" animBg="1"/>
      <p:bldP spid="49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989444" y="-760"/>
            <a:ext cx="4154556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Yêu cầu chức năng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1769283" y="557075"/>
            <a:ext cx="627593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600">
                <a:latin typeface="+mj-lt"/>
                <a:cs typeface="Courier New" panose="02070309020205020404" pitchFamily="49" charset="0"/>
              </a:rPr>
              <a:t>Sơ đồ use case hệ thống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3" y="1202375"/>
            <a:ext cx="7962652" cy="37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484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989444" y="-760"/>
            <a:ext cx="4154556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Yêu cầu chức năng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1769283" y="696223"/>
            <a:ext cx="627593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600">
                <a:latin typeface="+mj-lt"/>
                <a:cs typeface="Courier New" panose="02070309020205020404" pitchFamily="49" charset="0"/>
              </a:rPr>
              <a:t>Sơ đồ use case Đặt mua sản phẩm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8" y="1581306"/>
            <a:ext cx="6151185" cy="23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9352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989444" y="-760"/>
            <a:ext cx="4154556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Yêu cầu chức năng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1769283" y="696223"/>
            <a:ext cx="627593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600">
                <a:latin typeface="+mj-lt"/>
                <a:cs typeface="Courier New" panose="02070309020205020404" pitchFamily="49" charset="0"/>
              </a:rPr>
              <a:t>Sơ đồ use case Quản lý danh mục 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65" y="1341523"/>
            <a:ext cx="6105249" cy="34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650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406348" y="-760"/>
            <a:ext cx="4737652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Yêu cầu phi chức năng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Hexagon 5">
            <a:extLst/>
          </p:cNvPr>
          <p:cNvSpPr/>
          <p:nvPr/>
        </p:nvSpPr>
        <p:spPr>
          <a:xfrm>
            <a:off x="1559939" y="967086"/>
            <a:ext cx="1263595" cy="1060430"/>
          </a:xfrm>
          <a:prstGeom prst="hexagon">
            <a:avLst/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 err="1">
                <a:solidFill>
                  <a:srgbClr val="00E1C6"/>
                </a:solidFill>
                <a:latin typeface="Muli"/>
                <a:ea typeface="Muli"/>
                <a:cs typeface="Muli"/>
              </a:rPr>
              <a:t>Hiệu</a:t>
            </a:r>
            <a:r>
              <a:rPr lang="en-US" sz="1800" dirty="0">
                <a:solidFill>
                  <a:srgbClr val="00E1C6"/>
                </a:solidFill>
                <a:latin typeface="Muli"/>
                <a:ea typeface="Muli"/>
                <a:cs typeface="Muli"/>
              </a:rPr>
              <a:t> </a:t>
            </a:r>
            <a:r>
              <a:rPr lang="en-US" sz="1800" dirty="0" err="1">
                <a:solidFill>
                  <a:srgbClr val="00E1C6"/>
                </a:solidFill>
                <a:latin typeface="Muli"/>
                <a:ea typeface="Muli"/>
                <a:cs typeface="Muli"/>
              </a:rPr>
              <a:t>suất</a:t>
            </a:r>
            <a:endParaRPr lang="en-US" sz="1800" dirty="0">
              <a:solidFill>
                <a:srgbClr val="00E1C6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Hexagon 6">
            <a:extLst/>
          </p:cNvPr>
          <p:cNvSpPr/>
          <p:nvPr/>
        </p:nvSpPr>
        <p:spPr>
          <a:xfrm>
            <a:off x="890705" y="2034862"/>
            <a:ext cx="1201356" cy="1063329"/>
          </a:xfrm>
          <a:prstGeom prst="hexagon">
            <a:avLst/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E1C6"/>
                </a:solidFill>
                <a:latin typeface="Muli"/>
                <a:ea typeface="Muli"/>
                <a:cs typeface="Muli"/>
              </a:rPr>
              <a:t>An </a:t>
            </a:r>
            <a:r>
              <a:rPr lang="en-US" sz="1800" dirty="0" err="1">
                <a:solidFill>
                  <a:srgbClr val="00E1C6"/>
                </a:solidFill>
                <a:latin typeface="Muli"/>
                <a:ea typeface="Muli"/>
                <a:cs typeface="Muli"/>
              </a:rPr>
              <a:t>toàn</a:t>
            </a:r>
            <a:r>
              <a:rPr lang="en-US" sz="1800" dirty="0">
                <a:solidFill>
                  <a:srgbClr val="00E1C6"/>
                </a:solidFill>
                <a:latin typeface="Muli"/>
                <a:ea typeface="Muli"/>
                <a:cs typeface="Muli"/>
              </a:rPr>
              <a:t> </a:t>
            </a:r>
          </a:p>
        </p:txBody>
      </p:sp>
      <p:sp>
        <p:nvSpPr>
          <p:cNvPr id="8" name="Hexagon 7">
            <a:extLst/>
          </p:cNvPr>
          <p:cNvSpPr/>
          <p:nvPr/>
        </p:nvSpPr>
        <p:spPr>
          <a:xfrm>
            <a:off x="1200335" y="3102640"/>
            <a:ext cx="1623200" cy="1311824"/>
          </a:xfrm>
          <a:prstGeom prst="hexagon">
            <a:avLst/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E1C6"/>
                </a:solidFill>
                <a:latin typeface="Muli"/>
                <a:ea typeface="Muli"/>
                <a:cs typeface="Muli"/>
              </a:rPr>
              <a:t>Thuộc tính chất lượng SP </a:t>
            </a:r>
            <a:endParaRPr lang="en-US" sz="1800" dirty="0">
              <a:solidFill>
                <a:srgbClr val="00E1C6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9" name="Google Shape;345;p12">
            <a:extLst/>
          </p:cNvPr>
          <p:cNvSpPr txBox="1"/>
          <p:nvPr/>
        </p:nvSpPr>
        <p:spPr>
          <a:xfrm>
            <a:off x="2823534" y="1036006"/>
            <a:ext cx="5447809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  <a:buClr>
                <a:schemeClr val="bg1"/>
              </a:buClr>
            </a:pPr>
            <a:r>
              <a:rPr lang="vi-V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Những </a:t>
            </a:r>
            <a:r>
              <a:rPr lang="vi-V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phản hồi với các truy vấn không quá 5 giây để tải lên màn hình sau khi người dùng gửi các truy vấn.</a:t>
            </a:r>
            <a:endParaRPr lang="vi-V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345;p12">
            <a:extLst/>
          </p:cNvPr>
          <p:cNvSpPr txBox="1"/>
          <p:nvPr/>
        </p:nvSpPr>
        <p:spPr>
          <a:xfrm>
            <a:off x="2154300" y="1985844"/>
            <a:ext cx="6104408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  <a:buClr>
                <a:schemeClr val="bg1"/>
              </a:buClr>
            </a:pPr>
            <a:endParaRPr lang="vi-V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345;p12">
            <a:extLst/>
          </p:cNvPr>
          <p:cNvSpPr txBox="1"/>
          <p:nvPr/>
        </p:nvSpPr>
        <p:spPr>
          <a:xfrm>
            <a:off x="2092061" y="1977775"/>
            <a:ext cx="5154274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  <a:buClr>
                <a:schemeClr val="bg1"/>
              </a:buClr>
            </a:pPr>
            <a:r>
              <a:rPr lang="vi-V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Cơ </a:t>
            </a:r>
            <a:r>
              <a:rPr lang="vi-V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sở dữ liệu có thể bị sập bất cứ lúc nào do virus hoặc hệ thống hoạt động </a:t>
            </a:r>
            <a:r>
              <a:rPr lang="vi-V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bị lỗi</a:t>
            </a: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Wingdings 3" panose="05040102010807070707" pitchFamily="18" charset="2"/>
              </a:rPr>
              <a:t> </a:t>
            </a:r>
            <a:r>
              <a:rPr lang="vi-V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cần </a:t>
            </a:r>
            <a:r>
              <a:rPr lang="vi-V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phải có bản sao lưu cơ sở dữ liệu.</a:t>
            </a:r>
            <a:endParaRPr lang="vi-V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Google Shape;345;p12">
            <a:extLst/>
          </p:cNvPr>
          <p:cNvSpPr txBox="1"/>
          <p:nvPr/>
        </p:nvSpPr>
        <p:spPr>
          <a:xfrm>
            <a:off x="2823535" y="3102640"/>
            <a:ext cx="5306673" cy="131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  <a:buClr>
                <a:schemeClr val="bg1"/>
              </a:buClr>
            </a:pP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Hệ </a:t>
            </a: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thống luôn sẵn sàng phục vụ, hoạt động </a:t>
            </a: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tốt 24/24</a:t>
            </a:r>
            <a:endParaRPr lang="en-US"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just">
              <a:spcBef>
                <a:spcPts val="600"/>
              </a:spcBef>
              <a:buClr>
                <a:schemeClr val="bg1"/>
              </a:buClr>
            </a:pP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Tốc </a:t>
            </a: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độ truyền tải </a:t>
            </a: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nhanh chóng</a:t>
            </a:r>
            <a:endParaRPr lang="en-US"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just">
              <a:spcBef>
                <a:spcPts val="600"/>
              </a:spcBef>
              <a:buClr>
                <a:schemeClr val="bg1"/>
              </a:buClr>
            </a:pP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Giao </a:t>
            </a: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diện thân thiện, dễ nhìn, dễ </a:t>
            </a:r>
            <a:r>
              <a:rPr lang="en-US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sử dụng</a:t>
            </a:r>
            <a:endParaRPr lang="en-US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50089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387008" y="-760"/>
            <a:ext cx="375699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Mô hình phân tích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Google Shape;342;p12"/>
          <p:cNvSpPr txBox="1">
            <a:spLocks/>
          </p:cNvSpPr>
          <p:nvPr/>
        </p:nvSpPr>
        <p:spPr>
          <a:xfrm>
            <a:off x="1716273" y="610873"/>
            <a:ext cx="708316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400">
                <a:latin typeface="+mj-lt"/>
                <a:cs typeface="Courier New" panose="02070309020205020404" pitchFamily="49" charset="0"/>
              </a:rPr>
              <a:t>Mô hình phân tích chức năng Tạo giỏ hàng</a:t>
            </a:r>
          </a:p>
        </p:txBody>
      </p:sp>
      <p:pic>
        <p:nvPicPr>
          <p:cNvPr id="14" name="Picture 13"/>
          <p:cNvPicPr/>
          <p:nvPr/>
        </p:nvPicPr>
        <p:blipFill rotWithShape="1">
          <a:blip r:embed="rId3" cstate="print"/>
          <a:srcRect l="1542"/>
          <a:stretch/>
        </p:blipFill>
        <p:spPr>
          <a:xfrm>
            <a:off x="0" y="1507766"/>
            <a:ext cx="4231084" cy="28522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 rotWithShape="1">
          <a:blip r:embed="rId4" cstate="print"/>
          <a:srcRect l="5387"/>
          <a:stretch/>
        </p:blipFill>
        <p:spPr>
          <a:xfrm>
            <a:off x="4505739" y="1507766"/>
            <a:ext cx="4638261" cy="2852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59566" y="4416193"/>
            <a:ext cx="206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000"/>
              </a:spcBef>
              <a:buClr>
                <a:schemeClr val="bg1"/>
              </a:buClr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Sơ đồ hoạt động</a:t>
            </a:r>
            <a:endParaRPr lang="vi-VN"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5514" y="4441255"/>
            <a:ext cx="176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000"/>
              </a:spcBef>
              <a:buClr>
                <a:schemeClr val="bg1"/>
              </a:buClr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Sơ đồ tuần tự</a:t>
            </a:r>
            <a:endParaRPr lang="vi-VN"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50205180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267738" y="-760"/>
            <a:ext cx="387626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Mô hình phân tích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2" name="Google Shape;342;p12"/>
          <p:cNvSpPr txBox="1">
            <a:spLocks/>
          </p:cNvSpPr>
          <p:nvPr/>
        </p:nvSpPr>
        <p:spPr>
          <a:xfrm>
            <a:off x="1716273" y="521873"/>
            <a:ext cx="708316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400">
                <a:latin typeface="+mj-lt"/>
                <a:cs typeface="Courier New" panose="02070309020205020404" pitchFamily="49" charset="0"/>
              </a:rPr>
              <a:t>Mô hình phân tích chức năng Tìm kiếm SP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6557" y="4416193"/>
            <a:ext cx="206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000"/>
              </a:spcBef>
              <a:buClr>
                <a:schemeClr val="bg1"/>
              </a:buClr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Sơ đồ hoạt động</a:t>
            </a:r>
            <a:endParaRPr lang="vi-VN"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9253" y="4416193"/>
            <a:ext cx="176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000"/>
              </a:spcBef>
              <a:buClr>
                <a:schemeClr val="bg1"/>
              </a:buClr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Sơ đồ tuần tự</a:t>
            </a:r>
            <a:endParaRPr lang="vi-VN"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/>
          <a:srcRect l="2610" r="6983"/>
          <a:stretch/>
        </p:blipFill>
        <p:spPr>
          <a:xfrm>
            <a:off x="0" y="1282638"/>
            <a:ext cx="4114800" cy="307352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948" y="1398104"/>
            <a:ext cx="4890052" cy="28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176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406348" y="-760"/>
            <a:ext cx="4737652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Lược đồ cơ sở dữ liệu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1" name="Picture 10"/>
          <p:cNvPicPr/>
          <p:nvPr/>
        </p:nvPicPr>
        <p:blipFill rotWithShape="1">
          <a:blip r:embed="rId3" cstate="print"/>
          <a:srcRect b="2128"/>
          <a:stretch/>
        </p:blipFill>
        <p:spPr bwMode="auto">
          <a:xfrm>
            <a:off x="2511288" y="610873"/>
            <a:ext cx="4446103" cy="4532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825021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6420678" y="-760"/>
            <a:ext cx="272332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Sơ đồ lớp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1" y="610873"/>
            <a:ext cx="6172651" cy="45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944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253948" y="-760"/>
            <a:ext cx="489005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Đặc tả giao diện màn hình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807574" y="2574141"/>
            <a:ext cx="1474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bg1"/>
              </a:buClr>
            </a:pPr>
            <a:r>
              <a:rPr lang="en-US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Màn hình trang chủ</a:t>
            </a:r>
            <a:endParaRPr lang="vi-VN"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49" y="610873"/>
            <a:ext cx="5205122" cy="44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58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4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293038" y="1152939"/>
            <a:ext cx="3631095" cy="3131513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" name="Google Shape;429;p22"/>
          <p:cNvSpPr/>
          <p:nvPr/>
        </p:nvSpPr>
        <p:spPr>
          <a:xfrm>
            <a:off x="3300246" y="1753239"/>
            <a:ext cx="1410445" cy="1206867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>
                <a:solidFill>
                  <a:srgbClr val="C6DAEC"/>
                </a:solidFill>
                <a:latin typeface="+mj-lt"/>
                <a:ea typeface="Muli"/>
                <a:cs typeface="Courier New" panose="02070309020205020404" pitchFamily="49" charset="0"/>
                <a:sym typeface="Muli"/>
              </a:rPr>
              <a:t>Lớp</a:t>
            </a:r>
            <a:endParaRPr sz="2000">
              <a:solidFill>
                <a:srgbClr val="C6DAEC"/>
              </a:solidFill>
              <a:latin typeface="+mj-lt"/>
              <a:ea typeface="Muli"/>
              <a:cs typeface="Courier New" panose="02070309020205020404" pitchFamily="49" charset="0"/>
              <a:sym typeface="Muli"/>
            </a:endParaRPr>
          </a:p>
        </p:txBody>
      </p:sp>
      <p:sp>
        <p:nvSpPr>
          <p:cNvPr id="27" name="Google Shape;431;p22"/>
          <p:cNvSpPr/>
          <p:nvPr/>
        </p:nvSpPr>
        <p:spPr>
          <a:xfrm>
            <a:off x="2580286" y="245631"/>
            <a:ext cx="2024844" cy="1658262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BBD5"/>
                </a:solidFill>
                <a:latin typeface="+mj-lt"/>
                <a:ea typeface="Muli"/>
                <a:cs typeface="Courier New" panose="02070309020205020404" pitchFamily="49" charset="0"/>
                <a:sym typeface="Muli"/>
              </a:rPr>
              <a:t>Sinh viên</a:t>
            </a:r>
            <a:endParaRPr sz="2000">
              <a:solidFill>
                <a:srgbClr val="19BBD5"/>
              </a:solidFill>
              <a:latin typeface="+mj-lt"/>
              <a:ea typeface="Muli"/>
              <a:cs typeface="Courier New" panose="02070309020205020404" pitchFamily="49" charset="0"/>
              <a:sym typeface="Muli"/>
            </a:endParaRPr>
          </a:p>
        </p:txBody>
      </p:sp>
      <p:sp>
        <p:nvSpPr>
          <p:cNvPr id="30" name="Google Shape;429;p22"/>
          <p:cNvSpPr/>
          <p:nvPr/>
        </p:nvSpPr>
        <p:spPr>
          <a:xfrm>
            <a:off x="2775822" y="3810039"/>
            <a:ext cx="1369776" cy="1128426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>
                <a:solidFill>
                  <a:srgbClr val="C6DAEC"/>
                </a:solidFill>
                <a:latin typeface="+mj-lt"/>
                <a:ea typeface="Muli"/>
                <a:cs typeface="Courier New" panose="02070309020205020404" pitchFamily="49" charset="0"/>
                <a:sym typeface="Muli"/>
              </a:rPr>
              <a:t>Môn học</a:t>
            </a:r>
            <a:endParaRPr sz="2000">
              <a:solidFill>
                <a:srgbClr val="C6DAEC"/>
              </a:solidFill>
              <a:latin typeface="+mj-lt"/>
              <a:ea typeface="Muli"/>
              <a:cs typeface="Courier New" panose="02070309020205020404" pitchFamily="49" charset="0"/>
              <a:sym typeface="Muli"/>
            </a:endParaRPr>
          </a:p>
        </p:txBody>
      </p:sp>
      <p:sp>
        <p:nvSpPr>
          <p:cNvPr id="32" name="Google Shape;431;p22"/>
          <p:cNvSpPr/>
          <p:nvPr/>
        </p:nvSpPr>
        <p:spPr>
          <a:xfrm>
            <a:off x="3318298" y="2779255"/>
            <a:ext cx="1452485" cy="1207008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>
                <a:solidFill>
                  <a:srgbClr val="19BBD5"/>
                </a:solidFill>
                <a:latin typeface="+mj-lt"/>
                <a:ea typeface="Muli"/>
                <a:cs typeface="Courier New" panose="02070309020205020404" pitchFamily="49" charset="0"/>
                <a:sym typeface="Muli"/>
              </a:rPr>
              <a:t>Giảng viên</a:t>
            </a:r>
            <a:endParaRPr sz="2000">
              <a:solidFill>
                <a:srgbClr val="19BBD5"/>
              </a:solidFill>
              <a:latin typeface="+mj-lt"/>
              <a:ea typeface="Muli"/>
              <a:cs typeface="Courier New" panose="02070309020205020404" pitchFamily="49" charset="0"/>
              <a:sym typeface="Muli"/>
            </a:endParaRPr>
          </a:p>
        </p:txBody>
      </p:sp>
      <p:sp>
        <p:nvSpPr>
          <p:cNvPr id="34" name="Google Shape;479;p27"/>
          <p:cNvSpPr/>
          <p:nvPr/>
        </p:nvSpPr>
        <p:spPr>
          <a:xfrm>
            <a:off x="4203408" y="244405"/>
            <a:ext cx="4830417" cy="1649429"/>
          </a:xfrm>
          <a:prstGeom prst="chevron">
            <a:avLst>
              <a:gd name="adj" fmla="val 29853"/>
            </a:avLst>
          </a:prstGeom>
          <a:noFill/>
          <a:ln w="3175" cap="flat" cmpd="sng">
            <a:solidFill>
              <a:srgbClr val="19BBD5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Nguyễn Phương Hoàng Thi (Trưởng nhóm)</a:t>
            </a: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Nguyễn Văn Sướng </a:t>
            </a: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Nguyễn Hữu Tài</a:t>
            </a: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Võ Thị Ngọc Tâm</a:t>
            </a:r>
            <a:endParaRPr>
              <a:solidFill>
                <a:srgbClr val="19BBD5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  <p:sp>
        <p:nvSpPr>
          <p:cNvPr id="35" name="Google Shape;479;p27"/>
          <p:cNvSpPr/>
          <p:nvPr/>
        </p:nvSpPr>
        <p:spPr>
          <a:xfrm>
            <a:off x="4605673" y="2062770"/>
            <a:ext cx="3127514" cy="586885"/>
          </a:xfrm>
          <a:prstGeom prst="chevron">
            <a:avLst>
              <a:gd name="adj" fmla="val 29853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" sz="1800">
                <a:solidFill>
                  <a:schemeClr val="bg1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Công nghệ phần mềm</a:t>
            </a:r>
            <a:endParaRPr sz="1800">
              <a:solidFill>
                <a:schemeClr val="bg1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  <p:sp>
        <p:nvSpPr>
          <p:cNvPr id="36" name="Google Shape;479;p27"/>
          <p:cNvSpPr/>
          <p:nvPr/>
        </p:nvSpPr>
        <p:spPr>
          <a:xfrm>
            <a:off x="4671934" y="3097892"/>
            <a:ext cx="2603509" cy="586885"/>
          </a:xfrm>
          <a:prstGeom prst="chevron">
            <a:avLst>
              <a:gd name="adj" fmla="val 29853"/>
            </a:avLst>
          </a:prstGeom>
          <a:noFill/>
          <a:ln w="3175" cap="flat" cmpd="sng">
            <a:solidFill>
              <a:srgbClr val="19BBD5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30000"/>
              </a:lnSpc>
              <a:buFont typeface="Arial"/>
              <a:buNone/>
            </a:pPr>
            <a:r>
              <a:rPr lang="en" sz="1800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ThS. Vũ Sơn Lâm</a:t>
            </a:r>
            <a:endParaRPr sz="1800">
              <a:solidFill>
                <a:srgbClr val="19BBD5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  <p:sp>
        <p:nvSpPr>
          <p:cNvPr id="37" name="Google Shape;479;p27"/>
          <p:cNvSpPr/>
          <p:nvPr/>
        </p:nvSpPr>
        <p:spPr>
          <a:xfrm>
            <a:off x="3983532" y="4001726"/>
            <a:ext cx="3086503" cy="745051"/>
          </a:xfrm>
          <a:prstGeom prst="chevron">
            <a:avLst>
              <a:gd name="adj" fmla="val 29853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" sz="1800">
                <a:solidFill>
                  <a:schemeClr val="bg1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Phát triển phần mềm chuyên nghiệp</a:t>
            </a:r>
            <a:endParaRPr sz="1800">
              <a:solidFill>
                <a:schemeClr val="bg1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  <p:sp>
        <p:nvSpPr>
          <p:cNvPr id="13" name="Rounded Rectangle 51">
            <a:extLst/>
          </p:cNvPr>
          <p:cNvSpPr/>
          <p:nvPr/>
        </p:nvSpPr>
        <p:spPr>
          <a:xfrm rot="16200000" flipH="1">
            <a:off x="476005" y="280326"/>
            <a:ext cx="769814" cy="74308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63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253948" y="-760"/>
            <a:ext cx="489005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Đặc tả giao diện màn hình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410817" y="2574141"/>
            <a:ext cx="18713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bg1"/>
              </a:buClr>
            </a:pPr>
            <a:r>
              <a:rPr lang="en-US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Màn hình chi tiết sản phẩm</a:t>
            </a:r>
            <a:endParaRPr lang="vi-VN"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71" y="610873"/>
            <a:ext cx="5760720" cy="47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04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253948" y="-760"/>
            <a:ext cx="489005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Đặc tả giao diện màn hình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635144" y="2567515"/>
            <a:ext cx="15041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bg1"/>
              </a:buClr>
            </a:pPr>
            <a:r>
              <a:rPr lang="en-US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Màn hình giỏ hàng</a:t>
            </a:r>
            <a:endParaRPr lang="vi-VN"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24"/>
          <a:stretch/>
        </p:blipFill>
        <p:spPr bwMode="auto">
          <a:xfrm>
            <a:off x="1963310" y="610873"/>
            <a:ext cx="5760720" cy="4819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134195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4253948" y="-760"/>
            <a:ext cx="489005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Đặc tả giao diện màn hình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384313" y="2567515"/>
            <a:ext cx="200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bg1"/>
              </a:buClr>
            </a:pPr>
            <a:r>
              <a:rPr lang="en-US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Màn hình Quản lý danh mục sản phẩm</a:t>
            </a:r>
            <a:endParaRPr lang="vi-VN"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610873"/>
            <a:ext cx="5331626" cy="45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6644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092262" y="921026"/>
            <a:ext cx="6110834" cy="755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SzPts val="4000"/>
            </a:pPr>
            <a:r>
              <a:rPr lang="en-US" sz="3200">
                <a:latin typeface="+mj-lt"/>
                <a:ea typeface="NSimSun" panose="02010609030101010101" pitchFamily="49" charset="-122"/>
                <a:cs typeface="Courier New" panose="02070309020205020404" pitchFamily="49" charset="0"/>
              </a:rPr>
              <a:t>Lập trình</a:t>
            </a:r>
            <a:endParaRPr sz="3200">
              <a:latin typeface="+mj-lt"/>
              <a:ea typeface="NSimSun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" name="Google Shape;479;p27"/>
          <p:cNvSpPr/>
          <p:nvPr/>
        </p:nvSpPr>
        <p:spPr>
          <a:xfrm>
            <a:off x="5217090" y="1899750"/>
            <a:ext cx="267458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Viết unit tests</a:t>
            </a:r>
            <a:endParaRPr sz="2000">
              <a:solidFill>
                <a:srgbClr val="19BBD5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/>
          <p:cNvSpPr/>
          <p:nvPr/>
        </p:nvSpPr>
        <p:spPr>
          <a:xfrm>
            <a:off x="2476575" y="1899750"/>
            <a:ext cx="2689633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Lập trình chức năng</a:t>
            </a:r>
            <a:endParaRPr sz="2000">
              <a:solidFill>
                <a:srgbClr val="19BBD5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02206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6281530" y="-760"/>
            <a:ext cx="2862469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Lập trình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1549473" y="837975"/>
            <a:ext cx="375802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200">
                <a:latin typeface="+mj-lt"/>
                <a:cs typeface="Courier New" panose="02070309020205020404" pitchFamily="49" charset="0"/>
              </a:rPr>
              <a:t>Các chức năng đã code</a:t>
            </a:r>
          </a:p>
        </p:txBody>
      </p:sp>
      <p:sp>
        <p:nvSpPr>
          <p:cNvPr id="64" name="Google Shape;345;p12"/>
          <p:cNvSpPr txBox="1"/>
          <p:nvPr/>
        </p:nvSpPr>
        <p:spPr>
          <a:xfrm>
            <a:off x="2054089" y="1306184"/>
            <a:ext cx="3094382" cy="159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Hiển thị và phân loại SP</a:t>
            </a: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Xem chi tiết sản phẩm</a:t>
            </a: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Tìm kiếm sản phẩm</a:t>
            </a:r>
          </a:p>
        </p:txBody>
      </p:sp>
      <p:sp>
        <p:nvSpPr>
          <p:cNvPr id="6" name="Google Shape;342;p12"/>
          <p:cNvSpPr txBox="1">
            <a:spLocks/>
          </p:cNvSpPr>
          <p:nvPr/>
        </p:nvSpPr>
        <p:spPr>
          <a:xfrm>
            <a:off x="1602480" y="2676832"/>
            <a:ext cx="5971137" cy="51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200">
                <a:latin typeface="+mj-lt"/>
                <a:cs typeface="Courier New" panose="02070309020205020404" pitchFamily="49" charset="0"/>
              </a:rPr>
              <a:t>Viết unit tests cho chức năng tạo giỏ hàng</a:t>
            </a:r>
          </a:p>
        </p:txBody>
      </p:sp>
      <p:sp>
        <p:nvSpPr>
          <p:cNvPr id="7" name="Google Shape;345;p12"/>
          <p:cNvSpPr txBox="1"/>
          <p:nvPr/>
        </p:nvSpPr>
        <p:spPr>
          <a:xfrm>
            <a:off x="5148471" y="1306184"/>
            <a:ext cx="3112992" cy="145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Tạo giỏ hàng</a:t>
            </a: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Đặt mua sản phẩm</a:t>
            </a: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Quản lý danh mục SP</a:t>
            </a:r>
          </a:p>
        </p:txBody>
      </p:sp>
      <p:sp>
        <p:nvSpPr>
          <p:cNvPr id="8" name="Google Shape;342;p12"/>
          <p:cNvSpPr txBox="1">
            <a:spLocks/>
          </p:cNvSpPr>
          <p:nvPr/>
        </p:nvSpPr>
        <p:spPr>
          <a:xfrm>
            <a:off x="1602480" y="3115993"/>
            <a:ext cx="4175467" cy="51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200">
                <a:latin typeface="+mj-lt"/>
                <a:cs typeface="Courier New" panose="02070309020205020404" pitchFamily="49" charset="0"/>
              </a:rPr>
              <a:t>Công cụ sử dụng</a:t>
            </a:r>
          </a:p>
        </p:txBody>
      </p:sp>
      <p:sp>
        <p:nvSpPr>
          <p:cNvPr id="9" name="Google Shape;345;p12"/>
          <p:cNvSpPr txBox="1"/>
          <p:nvPr/>
        </p:nvSpPr>
        <p:spPr>
          <a:xfrm>
            <a:off x="2054089" y="3462231"/>
            <a:ext cx="4334493" cy="159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Soạn </a:t>
            </a: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thảo code: Spring Tool </a:t>
            </a: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Suite 3</a:t>
            </a: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Cơ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sở dữ liệu: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MySQL Workbench</a:t>
            </a:r>
            <a:endParaRPr lang="en-US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6160713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092262" y="921026"/>
            <a:ext cx="6110834" cy="755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SzPts val="4000"/>
            </a:pPr>
            <a:r>
              <a:rPr lang="en-US" sz="3200">
                <a:latin typeface="+mj-lt"/>
                <a:ea typeface="NSimSun" panose="02010609030101010101" pitchFamily="49" charset="-122"/>
                <a:cs typeface="Courier New" panose="02070309020205020404" pitchFamily="49" charset="0"/>
              </a:rPr>
              <a:t>Kiểm thử phần mềm</a:t>
            </a:r>
            <a:endParaRPr sz="3200">
              <a:latin typeface="+mj-lt"/>
              <a:ea typeface="NSimSun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" name="Google Shape;479;p27"/>
          <p:cNvSpPr/>
          <p:nvPr/>
        </p:nvSpPr>
        <p:spPr>
          <a:xfrm>
            <a:off x="5217090" y="1899750"/>
            <a:ext cx="267458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Test report</a:t>
            </a:r>
            <a:endParaRPr sz="2400">
              <a:solidFill>
                <a:srgbClr val="19BBD5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/>
          <p:cNvSpPr/>
          <p:nvPr/>
        </p:nvSpPr>
        <p:spPr>
          <a:xfrm>
            <a:off x="2476575" y="1899750"/>
            <a:ext cx="2689633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Test cases</a:t>
            </a:r>
            <a:endParaRPr sz="2400">
              <a:solidFill>
                <a:srgbClr val="19BBD5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037426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015948" y="-760"/>
            <a:ext cx="412805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Kiểm thử phần mềm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77781"/>
              </p:ext>
            </p:extLst>
          </p:nvPr>
        </p:nvGraphicFramePr>
        <p:xfrm>
          <a:off x="0" y="1167333"/>
          <a:ext cx="9143999" cy="35381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3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5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3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2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4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Mã</a:t>
                      </a: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 </a:t>
                      </a:r>
                      <a:r>
                        <a:rPr lang="en-US" sz="1200" b="0" u="none" strike="noStrike" cap="none" err="1">
                          <a:solidFill>
                            <a:schemeClr val="tx1"/>
                          </a:solidFill>
                          <a:sym typeface="Arial"/>
                        </a:rPr>
                        <a:t>yêu</a:t>
                      </a:r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 cầu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cap="none" err="1">
                          <a:solidFill>
                            <a:schemeClr val="tx1"/>
                          </a:solidFill>
                          <a:sym typeface="Arial"/>
                        </a:rPr>
                        <a:t>Mã</a:t>
                      </a:r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 test</a:t>
                      </a:r>
                    </a:p>
                    <a:p>
                      <a:pPr algn="ctr"/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case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Test Content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7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" marR="3048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năng</a:t>
                      </a:r>
                      <a:r>
                        <a:rPr lang="en-US" sz="120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23495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17780" algn="l"/>
                        </a:tabLst>
                      </a:pPr>
                      <a:r>
                        <a:rPr lang="en-US" sz="1200" dirty="0" err="1"/>
                        <a:t>Tiêu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đề</a:t>
                      </a:r>
                      <a:r>
                        <a:rPr lang="en-US" sz="120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59055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1200" dirty="0" err="1"/>
                        <a:t>Điều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/>
                        <a:t>test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" indent="-444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-20955" algn="l"/>
                        </a:tabLst>
                      </a:pPr>
                      <a:r>
                        <a:rPr lang="en-US" sz="1200" dirty="0" err="1"/>
                        <a:t>Các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bước</a:t>
                      </a:r>
                      <a:r>
                        <a:rPr lang="en-US" sz="1200" dirty="0"/>
                        <a:t> </a:t>
                      </a:r>
                      <a:r>
                        <a:rPr lang="en-US" sz="1200"/>
                        <a:t>test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spc="-15" dirty="0" err="1"/>
                        <a:t>Kết</a:t>
                      </a:r>
                      <a:r>
                        <a:rPr lang="en-US" sz="1200" spc="-15" dirty="0"/>
                        <a:t> </a:t>
                      </a:r>
                      <a:r>
                        <a:rPr lang="en-US" sz="1200" spc="-25" dirty="0" err="1"/>
                        <a:t>quả</a:t>
                      </a:r>
                      <a:r>
                        <a:rPr lang="en-US" sz="1200" spc="-25" dirty="0"/>
                        <a:t> </a:t>
                      </a:r>
                      <a:r>
                        <a:rPr lang="en-US" sz="1200" spc="-35" dirty="0" err="1"/>
                        <a:t>mong</a:t>
                      </a:r>
                      <a:r>
                        <a:rPr lang="en-US" sz="1200" spc="-35" dirty="0"/>
                        <a:t> </a:t>
                      </a:r>
                      <a:r>
                        <a:rPr lang="en-US" sz="1200" spc="-20" err="1"/>
                        <a:t>đợi</a:t>
                      </a:r>
                      <a:r>
                        <a:rPr lang="en-US" sz="1200" spc="-2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spc="-15" err="1"/>
                        <a:t>Kết</a:t>
                      </a:r>
                      <a:r>
                        <a:rPr lang="en-US" sz="1200" spc="-15"/>
                        <a:t> quả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UC-02</a:t>
                      </a:r>
                      <a:endParaRPr lang="en-US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015" marR="1174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TC_02</a:t>
                      </a:r>
                      <a:endParaRPr lang="en-US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Đặt mua</a:t>
                      </a:r>
                      <a:endParaRPr lang="en-US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762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Đăt mua thành công</a:t>
                      </a:r>
                      <a:endParaRPr lang="en-US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Đã tạo   giỏ hàng</a:t>
                      </a:r>
                      <a:endParaRPr lang="en-US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/>
                        <a:t>1. </a:t>
                      </a:r>
                      <a:r>
                        <a:rPr lang="en-US" sz="1200" dirty="0" err="1"/>
                        <a:t>Nhấn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nút</a:t>
                      </a:r>
                      <a:r>
                        <a:rPr lang="en-US" sz="1200" dirty="0"/>
                        <a:t> “</a:t>
                      </a:r>
                      <a:r>
                        <a:rPr lang="en-US" sz="1200" dirty="0" err="1"/>
                        <a:t>Giỏ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”</a:t>
                      </a:r>
                      <a:endParaRPr lang="en-US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/>
                        <a:t>2. Ở </a:t>
                      </a:r>
                      <a:r>
                        <a:rPr lang="en-US" sz="1200" dirty="0" err="1"/>
                        <a:t>trang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giỏ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nhấn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nút</a:t>
                      </a:r>
                      <a:r>
                        <a:rPr lang="en-US" sz="1200" dirty="0"/>
                        <a:t> “</a:t>
                      </a:r>
                      <a:r>
                        <a:rPr lang="en-US" sz="1200" dirty="0" err="1"/>
                        <a:t>Tiến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đặt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”</a:t>
                      </a:r>
                      <a:endParaRPr lang="en-US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/>
                        <a:t>3. Ở </a:t>
                      </a:r>
                      <a:r>
                        <a:rPr lang="en-US" sz="1200" dirty="0" err="1"/>
                        <a:t>trang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thông</a:t>
                      </a:r>
                      <a:r>
                        <a:rPr lang="en-US" sz="1200" dirty="0"/>
                        <a:t> tin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đầy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đủ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thông</a:t>
                      </a:r>
                      <a:r>
                        <a:rPr lang="en-US" sz="1200" dirty="0"/>
                        <a:t> tin (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, email, </a:t>
                      </a:r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r>
                        <a:rPr lang="en-US" sz="1200" dirty="0"/>
                        <a:t>)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bấm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nút</a:t>
                      </a:r>
                      <a:r>
                        <a:rPr lang="en-US" sz="1200" dirty="0"/>
                        <a:t> “</a:t>
                      </a:r>
                      <a:r>
                        <a:rPr lang="en-US" sz="1200" dirty="0" err="1"/>
                        <a:t>Giao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đến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này</a:t>
                      </a:r>
                      <a:r>
                        <a:rPr lang="en-US" sz="1200" dirty="0"/>
                        <a:t>”</a:t>
                      </a:r>
                      <a:endParaRPr lang="en-US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/>
                        <a:t>4. Ở </a:t>
                      </a:r>
                      <a:r>
                        <a:rPr lang="en-US" sz="1200" dirty="0" err="1"/>
                        <a:t>trang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thông</a:t>
                      </a:r>
                      <a:r>
                        <a:rPr lang="en-US" sz="1200" dirty="0"/>
                        <a:t> tin </a:t>
                      </a:r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nhấn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nút</a:t>
                      </a:r>
                      <a:r>
                        <a:rPr lang="en-US" sz="1200" dirty="0"/>
                        <a:t> “</a:t>
                      </a:r>
                      <a:r>
                        <a:rPr lang="en-US" sz="1200" dirty="0" err="1"/>
                        <a:t>Xác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đặt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”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6000"/>
                        </a:lnSpc>
                        <a:spcBef>
                          <a:spcPts val="87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Hiển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báo</a:t>
                      </a:r>
                      <a:r>
                        <a:rPr lang="en-US" sz="1200" dirty="0"/>
                        <a:t> “</a:t>
                      </a:r>
                      <a:r>
                        <a:rPr lang="en-US" sz="1200" dirty="0" err="1"/>
                        <a:t>Bạn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đặt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công</a:t>
                      </a:r>
                      <a:r>
                        <a:rPr lang="en-US" sz="1200" dirty="0"/>
                        <a:t>”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thông</a:t>
                      </a:r>
                      <a:r>
                        <a:rPr lang="en-US" sz="1200" dirty="0"/>
                        <a:t> tin </a:t>
                      </a:r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thêm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r>
                        <a:rPr lang="en-US" sz="1200" dirty="0"/>
                        <a:t> CSDL.</a:t>
                      </a:r>
                      <a:endParaRPr lang="en-US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6000"/>
                        </a:lnSpc>
                        <a:spcBef>
                          <a:spcPts val="87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Pass</a:t>
                      </a:r>
                      <a:endParaRPr lang="en-US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577093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015948" y="-760"/>
            <a:ext cx="412805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Kiểm thử phần mềm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85662"/>
              </p:ext>
            </p:extLst>
          </p:nvPr>
        </p:nvGraphicFramePr>
        <p:xfrm>
          <a:off x="1" y="1518515"/>
          <a:ext cx="9143999" cy="250247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3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5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3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2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20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Mã</a:t>
                      </a: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 </a:t>
                      </a:r>
                      <a:r>
                        <a:rPr lang="en-US" sz="1200" b="0" u="none" strike="noStrike" cap="none" err="1">
                          <a:solidFill>
                            <a:schemeClr val="tx1"/>
                          </a:solidFill>
                          <a:sym typeface="Arial"/>
                        </a:rPr>
                        <a:t>yêu</a:t>
                      </a:r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 cầu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cap="none" err="1">
                          <a:solidFill>
                            <a:schemeClr val="tx1"/>
                          </a:solidFill>
                          <a:sym typeface="Arial"/>
                        </a:rPr>
                        <a:t>Mã</a:t>
                      </a:r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 test</a:t>
                      </a:r>
                    </a:p>
                    <a:p>
                      <a:pPr algn="ctr"/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case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Test Content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" marR="3048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năng</a:t>
                      </a:r>
                      <a:r>
                        <a:rPr lang="en-US" sz="120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23495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17780" algn="l"/>
                        </a:tabLst>
                      </a:pPr>
                      <a:r>
                        <a:rPr lang="en-US" sz="1200" dirty="0" err="1"/>
                        <a:t>Tiêu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đề</a:t>
                      </a:r>
                      <a:r>
                        <a:rPr lang="en-US" sz="120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59055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1200" dirty="0" err="1"/>
                        <a:t>Điều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/>
                        <a:t>test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" indent="-444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-20955" algn="l"/>
                        </a:tabLst>
                      </a:pPr>
                      <a:r>
                        <a:rPr lang="en-US" sz="1200" dirty="0" err="1"/>
                        <a:t>Các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bước</a:t>
                      </a:r>
                      <a:r>
                        <a:rPr lang="en-US" sz="1200" dirty="0"/>
                        <a:t> </a:t>
                      </a:r>
                      <a:r>
                        <a:rPr lang="en-US" sz="1200"/>
                        <a:t>test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spc="-15" dirty="0" err="1"/>
                        <a:t>Kết</a:t>
                      </a:r>
                      <a:r>
                        <a:rPr lang="en-US" sz="1200" spc="-15" dirty="0"/>
                        <a:t> </a:t>
                      </a:r>
                      <a:r>
                        <a:rPr lang="en-US" sz="1200" spc="-25" dirty="0" err="1"/>
                        <a:t>quả</a:t>
                      </a:r>
                      <a:r>
                        <a:rPr lang="en-US" sz="1200" spc="-25" dirty="0"/>
                        <a:t> </a:t>
                      </a:r>
                      <a:r>
                        <a:rPr lang="en-US" sz="1200" spc="-35" dirty="0" err="1"/>
                        <a:t>mong</a:t>
                      </a:r>
                      <a:r>
                        <a:rPr lang="en-US" sz="1200" spc="-35" dirty="0"/>
                        <a:t> </a:t>
                      </a:r>
                      <a:r>
                        <a:rPr lang="en-US" sz="1200" spc="-20" err="1"/>
                        <a:t>đợi</a:t>
                      </a:r>
                      <a:r>
                        <a:rPr lang="en-US" sz="1200" spc="-2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spc="-15" err="1"/>
                        <a:t>Kết</a:t>
                      </a:r>
                      <a:r>
                        <a:rPr lang="en-US" sz="1200" spc="-15"/>
                        <a:t> quả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722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UC-03</a:t>
                      </a:r>
                      <a:endParaRPr lang="en-US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015" marR="1174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TC_09</a:t>
                      </a:r>
                      <a:endParaRPr lang="en-US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Tìm kiếm sản phẩm</a:t>
                      </a:r>
                      <a:endParaRPr lang="en-US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762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Tìm kiếm sản phẩm thành công</a:t>
                      </a:r>
                      <a:endParaRPr lang="en-US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/>
                        <a:t>1. Ở form </a:t>
                      </a:r>
                      <a:r>
                        <a:rPr lang="en-US" sz="1200" dirty="0" err="1"/>
                        <a:t>tìm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kiếm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chọn</a:t>
                      </a:r>
                      <a:r>
                        <a:rPr lang="en-US" sz="1200" dirty="0"/>
                        <a:t> ô textbox “</a:t>
                      </a:r>
                      <a:r>
                        <a:rPr lang="en-US" sz="1200" dirty="0" err="1"/>
                        <a:t>Tìm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r>
                        <a:rPr lang="en-US" sz="1200" dirty="0"/>
                        <a:t>”</a:t>
                      </a:r>
                      <a:endParaRPr lang="en-US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/>
                        <a:t>2.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có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trong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cửa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</a:t>
                      </a:r>
                      <a:r>
                        <a:rPr lang="en-US" sz="1200" dirty="0"/>
                        <a:t> ô textbox “</a:t>
                      </a:r>
                      <a:r>
                        <a:rPr lang="en-US" sz="1200" dirty="0" err="1"/>
                        <a:t>Tìm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phầm</a:t>
                      </a:r>
                      <a:r>
                        <a:rPr lang="en-US" sz="1200" dirty="0"/>
                        <a:t>” </a:t>
                      </a:r>
                      <a:endParaRPr lang="en-US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/>
                        <a:t>3. </a:t>
                      </a:r>
                      <a:r>
                        <a:rPr lang="en-US" sz="1200" dirty="0" err="1"/>
                        <a:t>Nhấn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nút</a:t>
                      </a:r>
                      <a:r>
                        <a:rPr lang="en-US" sz="1200" dirty="0"/>
                        <a:t> “</a:t>
                      </a:r>
                      <a:r>
                        <a:rPr lang="en-US" sz="1200" dirty="0" err="1"/>
                        <a:t>Tìm</a:t>
                      </a:r>
                      <a:r>
                        <a:rPr lang="en-US" sz="1200" dirty="0"/>
                        <a:t>”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6000"/>
                        </a:lnSpc>
                        <a:spcBef>
                          <a:spcPts val="875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Hiển thị sản phẩm tương ứng với từ khóa tìm kiếm.</a:t>
                      </a:r>
                      <a:endParaRPr lang="en-US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6000"/>
                        </a:lnSpc>
                        <a:spcBef>
                          <a:spcPts val="87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Pass</a:t>
                      </a:r>
                      <a:endParaRPr lang="en-US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2224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015948" y="-760"/>
            <a:ext cx="4128051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Kiểm thử phần mềm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48066"/>
              </p:ext>
            </p:extLst>
          </p:nvPr>
        </p:nvGraphicFramePr>
        <p:xfrm>
          <a:off x="0" y="1385994"/>
          <a:ext cx="9143999" cy="265308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3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4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3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2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1009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Mã</a:t>
                      </a: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 </a:t>
                      </a:r>
                      <a:r>
                        <a:rPr lang="en-US" sz="1200" b="0" u="none" strike="noStrike" cap="none" err="1">
                          <a:solidFill>
                            <a:schemeClr val="tx1"/>
                          </a:solidFill>
                          <a:sym typeface="Arial"/>
                        </a:rPr>
                        <a:t>yêu</a:t>
                      </a:r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 cầu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cap="none" err="1">
                          <a:solidFill>
                            <a:schemeClr val="tx1"/>
                          </a:solidFill>
                          <a:sym typeface="Arial"/>
                        </a:rPr>
                        <a:t>Mã</a:t>
                      </a:r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 test</a:t>
                      </a:r>
                    </a:p>
                    <a:p>
                      <a:pPr algn="ctr"/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case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Test Content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" marR="3048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năng</a:t>
                      </a:r>
                      <a:r>
                        <a:rPr lang="en-US" sz="120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23495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17780" algn="l"/>
                        </a:tabLst>
                      </a:pPr>
                      <a:r>
                        <a:rPr lang="en-US" sz="1200" dirty="0" err="1"/>
                        <a:t>Tiêu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đề</a:t>
                      </a:r>
                      <a:r>
                        <a:rPr lang="en-US" sz="120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59055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1200" dirty="0" err="1"/>
                        <a:t>Điều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/>
                        <a:t>test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" indent="-444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tabLst>
                          <a:tab pos="-20955" algn="l"/>
                        </a:tabLst>
                      </a:pPr>
                      <a:r>
                        <a:rPr lang="en-US" sz="1200" dirty="0" err="1"/>
                        <a:t>Các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bước</a:t>
                      </a:r>
                      <a:r>
                        <a:rPr lang="en-US" sz="1200" dirty="0"/>
                        <a:t> </a:t>
                      </a:r>
                      <a:r>
                        <a:rPr lang="en-US" sz="1200"/>
                        <a:t>test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spc="-15" dirty="0" err="1"/>
                        <a:t>Kết</a:t>
                      </a:r>
                      <a:r>
                        <a:rPr lang="en-US" sz="1200" spc="-15" dirty="0"/>
                        <a:t> </a:t>
                      </a:r>
                      <a:r>
                        <a:rPr lang="en-US" sz="1200" spc="-25" dirty="0" err="1"/>
                        <a:t>quả</a:t>
                      </a:r>
                      <a:r>
                        <a:rPr lang="en-US" sz="1200" spc="-25" dirty="0"/>
                        <a:t> </a:t>
                      </a:r>
                      <a:r>
                        <a:rPr lang="en-US" sz="1200" spc="-35" dirty="0" err="1"/>
                        <a:t>mong</a:t>
                      </a:r>
                      <a:r>
                        <a:rPr lang="en-US" sz="1200" spc="-35" dirty="0"/>
                        <a:t> </a:t>
                      </a:r>
                      <a:r>
                        <a:rPr lang="en-US" sz="1200" spc="-20" err="1"/>
                        <a:t>đợi</a:t>
                      </a:r>
                      <a:r>
                        <a:rPr lang="en-US" sz="1200" spc="-20"/>
                        <a:t> 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97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200" spc="-15" err="1"/>
                        <a:t>Kết</a:t>
                      </a:r>
                      <a:r>
                        <a:rPr lang="en-US" sz="1200" spc="-15"/>
                        <a:t> quả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41">
                <a:tc>
                  <a:txBody>
                    <a:bodyPr/>
                    <a:lstStyle/>
                    <a:p>
                      <a:pPr marL="6985" marR="0" indent="-6985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UC-03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marR="0" indent="-6985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TC_10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marR="0" indent="-6985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Tìm kiếm sản phẩm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marR="0" indent="-6985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Tìm kiếm sản phẩm không thành công khi không nhập từ khóa tìm kiếm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marR="0" indent="-6985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marR="0" indent="-6985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 Ở form tìm kiếm, chọn ô textbox “Tìm sản phẩm”</a:t>
                      </a:r>
                    </a:p>
                    <a:p>
                      <a:pPr marL="6985" marR="0" indent="-6985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 Không nhập giá trị cho ô textbox “Tìm sản phầm”</a:t>
                      </a:r>
                    </a:p>
                    <a:p>
                      <a:pPr marL="6985" marR="0" indent="-6985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 Nhấn nút “Tìm”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marR="0" indent="-6985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Hiển thị thông báo “Vui lòng nhập tên sản phẩm cần tìm”.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marR="0" indent="-6985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210323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115788" y="6034"/>
            <a:ext cx="6110834" cy="755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SzPts val="4000"/>
            </a:pPr>
            <a:r>
              <a:rPr lang="en-US" sz="3200">
                <a:latin typeface="+mj-lt"/>
                <a:ea typeface="NSimSun" panose="02010609030101010101" pitchFamily="49" charset="-122"/>
                <a:cs typeface="Courier New" panose="02070309020205020404" pitchFamily="49" charset="0"/>
              </a:rPr>
              <a:t>Tổng kết dự án</a:t>
            </a:r>
            <a:endParaRPr sz="3200">
              <a:latin typeface="+mj-lt"/>
              <a:ea typeface="NSimSun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91156"/>
              </p:ext>
            </p:extLst>
          </p:nvPr>
        </p:nvGraphicFramePr>
        <p:xfrm>
          <a:off x="3284843" y="764486"/>
          <a:ext cx="3875965" cy="1823828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2883542">
                  <a:extLst>
                    <a:ext uri="{9D8B030D-6E8A-4147-A177-3AD203B41FA5}">
                      <a16:colId xmlns:a16="http://schemas.microsoft.com/office/drawing/2014/main" val="99928288"/>
                    </a:ext>
                  </a:extLst>
                </a:gridCol>
                <a:gridCol w="992423">
                  <a:extLst>
                    <a:ext uri="{9D8B030D-6E8A-4147-A177-3AD203B41FA5}">
                      <a16:colId xmlns:a16="http://schemas.microsoft.com/office/drawing/2014/main" val="1987233858"/>
                    </a:ext>
                  </a:extLst>
                </a:gridCol>
              </a:tblGrid>
              <a:tr h="4559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050665" algn="l"/>
                        </a:tabLs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Số chức năng đã đặc tả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93" marR="5549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050665" algn="l"/>
                        </a:tabLs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93" marR="5549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89239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050665" algn="l"/>
                        </a:tabLs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Số màn hình đã thiết kế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93" marR="5549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050665" algn="l"/>
                        </a:tabLs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93" marR="5549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273505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050665" algn="l"/>
                        </a:tabLs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Số test cases đã viết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93" marR="5549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050665" algn="l"/>
                        </a:tabLs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93" marR="5549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005104"/>
                  </a:ext>
                </a:extLst>
              </a:tr>
              <a:tr h="4559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050665" algn="l"/>
                        </a:tabLs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Số chức năng đã code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93" marR="5549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050665" algn="l"/>
                        </a:tabLs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93" marR="5549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80802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84843" y="1736863"/>
            <a:ext cx="66643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51300" algn="l"/>
              </a:tabLst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513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6575" y="2650031"/>
            <a:ext cx="4578825" cy="386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Clr>
                <a:srgbClr val="00E1C6"/>
              </a:buClr>
              <a:buFont typeface="Wingdings" panose="05000000000000000000" pitchFamily="2" charset="2"/>
              <a:buChar char="Ø"/>
              <a:tabLst>
                <a:tab pos="4050665" algn="l"/>
              </a:tabLst>
            </a:pPr>
            <a:r>
              <a:rPr lang="en-US" sz="1800" b="1">
                <a:solidFill>
                  <a:srgbClr val="00E1C6"/>
                </a:solidFill>
                <a:latin typeface="Muli" panose="00000500000000000000" pitchFamily="2" charset="0"/>
                <a:ea typeface="Times New Roman" panose="02020603050405020304" pitchFamily="18" charset="0"/>
              </a:rPr>
              <a:t>Các công cụ sử dụng</a:t>
            </a:r>
            <a:endParaRPr lang="en-US" sz="1800">
              <a:solidFill>
                <a:srgbClr val="00E1C6"/>
              </a:solidFill>
              <a:latin typeface="Muli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29917" y="3043163"/>
            <a:ext cx="5458120" cy="193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107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050665" algn="l"/>
              </a:tabLst>
            </a:pPr>
            <a:r>
              <a:rPr lang="en-US" sz="1600">
                <a:solidFill>
                  <a:schemeClr val="bg1"/>
                </a:solidFill>
                <a:latin typeface="Muli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Vẽ </a:t>
            </a:r>
            <a:r>
              <a:rPr lang="en-US" sz="1600">
                <a:solidFill>
                  <a:schemeClr val="bg1"/>
                </a:solidFill>
                <a:latin typeface="Muli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Wireframe/Mockup/Prototype: Balsamiq</a:t>
            </a:r>
          </a:p>
          <a:p>
            <a:pPr marL="342900" lvl="2" indent="-342900">
              <a:lnSpc>
                <a:spcPct val="107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050665" algn="l"/>
              </a:tabLst>
            </a:pPr>
            <a:r>
              <a:rPr lang="en-US" sz="1600">
                <a:solidFill>
                  <a:schemeClr val="bg1"/>
                </a:solidFill>
                <a:latin typeface="Muli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Vẽ các sơ đồ: Microsoft Visio, Rational Rose</a:t>
            </a:r>
          </a:p>
          <a:p>
            <a:pPr marL="342900" lvl="2" indent="-342900">
              <a:lnSpc>
                <a:spcPct val="107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050665" algn="l"/>
              </a:tabLst>
            </a:pPr>
            <a:r>
              <a:rPr lang="en-US" sz="1600">
                <a:solidFill>
                  <a:schemeClr val="bg1"/>
                </a:solidFill>
                <a:latin typeface="Muli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Soạn thảo code: Spring Tool Suite 3</a:t>
            </a:r>
          </a:p>
          <a:p>
            <a:pPr marL="342900" lvl="2" indent="-342900">
              <a:lnSpc>
                <a:spcPct val="107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050665" algn="l"/>
              </a:tabLst>
            </a:pPr>
            <a:r>
              <a:rPr lang="en-US" sz="1600">
                <a:solidFill>
                  <a:schemeClr val="bg1"/>
                </a:solidFill>
                <a:latin typeface="Muli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 sở dữ liệu: MySQL Workbench</a:t>
            </a:r>
          </a:p>
          <a:p>
            <a:pPr marL="342900" lvl="2" indent="-342900">
              <a:lnSpc>
                <a:spcPct val="107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050665" algn="l"/>
              </a:tabLst>
            </a:pPr>
            <a:r>
              <a:rPr lang="en-US" sz="1600">
                <a:solidFill>
                  <a:schemeClr val="bg1"/>
                </a:solidFill>
                <a:latin typeface="Muli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 lý code: Github</a:t>
            </a:r>
          </a:p>
          <a:p>
            <a:pPr marL="342900" lvl="2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050665" algn="l"/>
              </a:tabLst>
            </a:pPr>
            <a:r>
              <a:rPr lang="en-US" sz="1600">
                <a:solidFill>
                  <a:schemeClr val="bg1"/>
                </a:solidFill>
                <a:latin typeface="Muli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repository: </a:t>
            </a:r>
            <a:r>
              <a:rPr lang="en-US" sz="1600" u="sng">
                <a:solidFill>
                  <a:schemeClr val="bg1"/>
                </a:solidFill>
                <a:latin typeface="Muli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https://github.com/nghuutai/PTPMCN</a:t>
            </a:r>
            <a:endParaRPr lang="en-US" sz="1600">
              <a:solidFill>
                <a:schemeClr val="bg1"/>
              </a:solidFill>
              <a:latin typeface="Muli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286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726058" y="242887"/>
            <a:ext cx="393408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  <a:ea typeface="NSimSun" panose="02010609030101010101" pitchFamily="49" charset="-122"/>
                <a:cs typeface="Courier New" panose="02070309020205020404" pitchFamily="49" charset="0"/>
              </a:rPr>
              <a:t>Nội dung chính</a:t>
            </a:r>
            <a:endParaRPr>
              <a:latin typeface="+mj-lt"/>
              <a:ea typeface="NSimSun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044494" y="922405"/>
            <a:ext cx="529721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02316" y="88818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0194" y="978281"/>
            <a:ext cx="4226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4494" y="1759162"/>
            <a:ext cx="529721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02316" y="172494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0194" y="1815038"/>
            <a:ext cx="4226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44494" y="2595919"/>
            <a:ext cx="529721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02316" y="2561701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30194" y="2651795"/>
            <a:ext cx="4226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44494" y="3432676"/>
            <a:ext cx="529721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02316" y="3398458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30194" y="3488552"/>
            <a:ext cx="4226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44494" y="4267160"/>
            <a:ext cx="5297210" cy="615921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02316" y="4232942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30194" y="4323036"/>
            <a:ext cx="4226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1236" y="1030460"/>
            <a:ext cx="4900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UTM Avo" panose="02040603050506020204" pitchFamily="18" charset="0"/>
                <a:cs typeface="Arial" pitchFamily="34" charset="0"/>
              </a:rPr>
              <a:t>Tổng quan</a:t>
            </a:r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64905" y="1867067"/>
            <a:ext cx="4876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UTM Avo" panose="02040603050506020204" pitchFamily="18" charset="0"/>
                <a:cs typeface="Arial" pitchFamily="34" charset="0"/>
              </a:rPr>
              <a:t>Phân tích thiết kế hệ thống</a:t>
            </a:r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85212" y="2718362"/>
            <a:ext cx="495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UTM Avo" panose="02040603050506020204" pitchFamily="18" charset="0"/>
                <a:cs typeface="Arial" pitchFamily="34" charset="0"/>
              </a:rPr>
              <a:t> Lập trình</a:t>
            </a:r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14550" y="3536621"/>
            <a:ext cx="4827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UTM Avo" panose="02040603050506020204" pitchFamily="18" charset="0"/>
                <a:cs typeface="Arial" pitchFamily="34" charset="0"/>
              </a:rPr>
              <a:t>Kiểm thử phần mềm</a:t>
            </a:r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14549" y="4375065"/>
            <a:ext cx="4827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UTM Avo" panose="02040603050506020204" pitchFamily="18" charset="0"/>
                <a:cs typeface="Arial" pitchFamily="34" charset="0"/>
              </a:rPr>
              <a:t>Tổng kết dự án</a:t>
            </a:r>
            <a:endParaRPr lang="ko-KR" altLang="en-US" sz="2000">
              <a:solidFill>
                <a:schemeClr val="bg1"/>
              </a:solidFill>
              <a:latin typeface="UTM Avo" panose="0204060305050602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6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 animBg="1"/>
      <p:bldP spid="15" grpId="0" animBg="1"/>
      <p:bldP spid="16" grpId="0"/>
      <p:bldP spid="17" grpId="0" animBg="1"/>
      <p:bldP spid="19" grpId="0" animBg="1"/>
      <p:bldP spid="20" grpId="0"/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3" grpId="0"/>
      <p:bldP spid="49" grpId="0"/>
      <p:bldP spid="50" grpId="0"/>
      <p:bldP spid="51" grpId="0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621810" y="921026"/>
            <a:ext cx="6110834" cy="755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SzPts val="4000"/>
            </a:pPr>
            <a:r>
              <a:rPr lang="en-US" sz="3200">
                <a:latin typeface="+mj-lt"/>
                <a:ea typeface="NSimSun" panose="02010609030101010101" pitchFamily="49" charset="-122"/>
                <a:cs typeface="Courier New" panose="02070309020205020404" pitchFamily="49" charset="0"/>
              </a:rPr>
              <a:t>Tổng quan </a:t>
            </a:r>
            <a:endParaRPr sz="3200">
              <a:latin typeface="+mj-lt"/>
              <a:ea typeface="NSimSun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" name="Google Shape;479;p27"/>
          <p:cNvSpPr/>
          <p:nvPr/>
        </p:nvSpPr>
        <p:spPr>
          <a:xfrm>
            <a:off x="4960916" y="1899750"/>
            <a:ext cx="2495675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Mục tiêu </a:t>
            </a:r>
          </a:p>
          <a:p>
            <a:pPr algn="ctr"/>
            <a:r>
              <a:rPr lang="en" sz="2000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đề tài</a:t>
            </a:r>
            <a:endParaRPr sz="2000">
              <a:solidFill>
                <a:srgbClr val="19BBD5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/>
          <p:cNvSpPr/>
          <p:nvPr/>
        </p:nvSpPr>
        <p:spPr>
          <a:xfrm>
            <a:off x="2427950" y="1899750"/>
            <a:ext cx="2532966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BBD5"/>
                </a:solidFill>
                <a:latin typeface="UTM Avo" panose="02040603050506020204" pitchFamily="18" charset="0"/>
                <a:ea typeface="Muli"/>
                <a:cs typeface="Muli"/>
                <a:sym typeface="Muli"/>
              </a:rPr>
              <a:t>Khảo sát hiện trạng</a:t>
            </a:r>
            <a:endParaRPr sz="2000">
              <a:solidFill>
                <a:srgbClr val="19BBD5"/>
              </a:solidFill>
              <a:latin typeface="UTM Avo" panose="02040603050506020204" pitchFamily="18" charset="0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328800" y="-760"/>
            <a:ext cx="3815200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Khảo sát hiện trạng 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1969322" y="702062"/>
            <a:ext cx="627593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600">
                <a:latin typeface="+mj-lt"/>
                <a:cs typeface="Courier New" panose="02070309020205020404" pitchFamily="49" charset="0"/>
              </a:rPr>
              <a:t>Khảo sát các sản phẩm liên quan</a:t>
            </a:r>
          </a:p>
        </p:txBody>
      </p:sp>
      <p:sp>
        <p:nvSpPr>
          <p:cNvPr id="64" name="Google Shape;345;p12"/>
          <p:cNvSpPr txBox="1"/>
          <p:nvPr/>
        </p:nvSpPr>
        <p:spPr>
          <a:xfrm>
            <a:off x="1518641" y="1338470"/>
            <a:ext cx="6406159" cy="308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Trang laidayrefill.com</a:t>
            </a:r>
            <a:r>
              <a:rPr lang="en-US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cung cấp sản phẩm gia dụng thân thiện với môi trường, thay thế cho đồ nhựa, bao bì nhựa sử dụng một lần, khó phân huỷ.</a:t>
            </a:r>
            <a:endParaRPr lang="en-US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Trang 68vietnam.com</a:t>
            </a:r>
            <a:r>
              <a:rPr lang="en-US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Công ty TNHH XNK 68 Việt Nam cung cấp các loại bao bì thủy tinh phục vụ cho các ngành sản xuất thực phẩm, mỹ phẩm và dược phẩm. </a:t>
            </a:r>
            <a:endParaRPr lang="en-US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Trang thechoice.pro</a:t>
            </a:r>
            <a:r>
              <a:rPr lang="en-US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review về sản phẩm thân thiện với môi trường, mỹ phẩm thiên nhiên</a:t>
            </a: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đồng thời là nơi phân phối dầu gội thảo dược</a:t>
            </a: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lang="en-US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74261744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328800" y="-760"/>
            <a:ext cx="3815200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Khảo sát hiện trạng 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1969322" y="610873"/>
            <a:ext cx="627593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600">
                <a:latin typeface="+mj-lt"/>
                <a:cs typeface="Courier New" panose="02070309020205020404" pitchFamily="49" charset="0"/>
              </a:rPr>
              <a:t>Khảo sát các sản phẩm liên quan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77860"/>
              </p:ext>
            </p:extLst>
          </p:nvPr>
        </p:nvGraphicFramePr>
        <p:xfrm>
          <a:off x="574889" y="1432092"/>
          <a:ext cx="2598793" cy="3283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3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Các</a:t>
                      </a:r>
                      <a:r>
                        <a:rPr lang="en-US" altLang="ko-KR" sz="1800" b="1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chức năng chính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43"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Phân loại sản phẩm</a:t>
                      </a:r>
                      <a:endParaRPr lang="ko-KR" alt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Xem</a:t>
                      </a:r>
                      <a:r>
                        <a:rPr lang="en-US" altLang="ko-KR" sz="15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chi tiết</a:t>
                      </a:r>
                      <a:endParaRPr lang="ko-KR" alt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62331"/>
                  </a:ext>
                </a:extLst>
              </a:tr>
              <a:tr h="472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80000"/>
                        <a:buFont typeface="Wingdings" pitchFamily="2" charset="2"/>
                        <a:buChar char="l"/>
                      </a:pPr>
                      <a:r>
                        <a:rPr lang="en-US" altLang="ko-KR" sz="1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Tìm</a:t>
                      </a:r>
                      <a:r>
                        <a:rPr lang="en-US" altLang="ko-KR" sz="15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kiếm</a:t>
                      </a:r>
                      <a:endParaRPr lang="en-US" altLang="ko-KR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80000"/>
                        <a:buFont typeface="Wingdings" pitchFamily="2" charset="2"/>
                        <a:buChar char="l"/>
                      </a:pPr>
                      <a:r>
                        <a:rPr lang="en-US" altLang="ko-KR" sz="1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Tạo</a:t>
                      </a:r>
                      <a:r>
                        <a:rPr lang="en-US" altLang="ko-KR" sz="15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giỏ hàng</a:t>
                      </a:r>
                      <a:endParaRPr lang="en-US" altLang="ko-KR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Thanh toán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Tư</a:t>
                      </a:r>
                      <a:r>
                        <a:rPr lang="en-US" altLang="ko-KR" sz="15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vấn khách hàng</a:t>
                      </a:r>
                      <a:endParaRPr lang="en-US" altLang="ko-KR" sz="15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665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05145"/>
              </p:ext>
            </p:extLst>
          </p:nvPr>
        </p:nvGraphicFramePr>
        <p:xfrm>
          <a:off x="3324767" y="1432092"/>
          <a:ext cx="2575506" cy="3283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64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Điểm</a:t>
                      </a:r>
                      <a:r>
                        <a:rPr lang="en-US" altLang="ko-KR" sz="1800" b="1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mạnh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B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02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 i="0" u="none" strike="noStrike" cap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Cung cấp các chức năng chính cho người dùng</a:t>
                      </a:r>
                      <a:endParaRPr lang="ko-KR" altLang="en-US" sz="1500" b="0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 i="0" u="none" strike="noStrike" cap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Thao tác mua hàng đơn giản, dễ dùng</a:t>
                      </a:r>
                      <a:endParaRPr lang="en-US" altLang="ko-KR" sz="1500" b="0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 i="0" u="none" strike="noStrike" cap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Cung cấp nhiều thông tin bổ ích</a:t>
                      </a:r>
                      <a:endParaRPr lang="en-US" altLang="ko-KR" sz="1500" b="0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 i="0" u="none" strike="noStrike" cap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Phân loại sản phẩm rõ ràng</a:t>
                      </a:r>
                      <a:endParaRPr lang="ko-KR" altLang="en-US" sz="1500" b="0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43059"/>
              </p:ext>
            </p:extLst>
          </p:nvPr>
        </p:nvGraphicFramePr>
        <p:xfrm>
          <a:off x="6062060" y="1432093"/>
          <a:ext cx="2575506" cy="3291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5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Điểm</a:t>
                      </a:r>
                      <a:r>
                        <a:rPr lang="en-US" altLang="ko-KR" sz="1800" b="1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yếu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052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 i="0" u="none" strike="noStrike" cap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Giao diện khá thô sơ</a:t>
                      </a:r>
                      <a:endParaRPr lang="ko-KR" altLang="en-US" sz="1500" b="0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2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 i="0" u="none" strike="noStrike" cap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Chưa có bình luận, đánh giá sản phẩm</a:t>
                      </a:r>
                      <a:endParaRPr lang="en-US" altLang="ko-KR" sz="1500" b="0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0" i="0" u="none" strike="noStrike" cap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Vẫn còn 1 số lỗi hiển thị</a:t>
                      </a:r>
                      <a:endParaRPr lang="en-US" altLang="ko-KR" sz="1500" b="0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500" b="0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04012"/>
                  </a:ext>
                </a:extLst>
              </a:tr>
              <a:tr h="494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500" b="1" i="0" u="none" strike="noStrike" cap="non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2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6637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328800" y="-760"/>
            <a:ext cx="3815200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Khảo sát hiện trạng 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1969322" y="702062"/>
            <a:ext cx="627593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600">
                <a:latin typeface="+mj-lt"/>
                <a:cs typeface="Courier New" panose="02070309020205020404" pitchFamily="49" charset="0"/>
              </a:rPr>
              <a:t>Khảo sát bài toán thực tế</a:t>
            </a:r>
          </a:p>
        </p:txBody>
      </p:sp>
      <p:sp>
        <p:nvSpPr>
          <p:cNvPr id="64" name="Google Shape;345;p12"/>
          <p:cNvSpPr txBox="1"/>
          <p:nvPr/>
        </p:nvSpPr>
        <p:spPr>
          <a:xfrm>
            <a:off x="1518641" y="1338470"/>
            <a:ext cx="6406159" cy="308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Trong xu hướng tiêu dùng xanh, nhiều cửa hàng đẩy mạnh thương hiệu và hiệu quả kinh doanh bằng cách xây dựng hệ thống bán hàng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trực tuyến</a:t>
            </a: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Xây dựng hệ thống bán sản phẩm xanh là đề tài trong đó chủ yếu là xử lý quá trình bán hàng giữa cửa hàng với khách hàng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lang="en-US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2" algn="just">
              <a:spcBef>
                <a:spcPts val="1000"/>
              </a:spcBef>
              <a:buClr>
                <a:schemeClr val="bg1"/>
              </a:buClr>
            </a:pPr>
            <a:r>
              <a:rPr lang="vi-VN" sz="2400">
                <a:solidFill>
                  <a:srgbClr val="C6DAEC"/>
                </a:solidFill>
                <a:latin typeface="Muli"/>
                <a:ea typeface="Muli"/>
                <a:cs typeface="Muli"/>
                <a:sym typeface="Wingdings 3" panose="05040102010807070707" pitchFamily="18" charset="2"/>
              </a:rPr>
              <a:t></a:t>
            </a: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vi-V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ệ </a:t>
            </a:r>
            <a:r>
              <a:rPr lang="vi-V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thống phải đáp ứng được đầy đủ các nhu cầu </a:t>
            </a:r>
            <a:r>
              <a:rPr lang="vi-V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của </a:t>
            </a:r>
            <a:r>
              <a:rPr lang="en-US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   </a:t>
            </a:r>
            <a:r>
              <a:rPr lang="vi-V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khách </a:t>
            </a:r>
            <a:r>
              <a:rPr lang="vi-V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hàng và hỗ trợ cho người quản lý cửa hàng thực hiện được các chức năng quản lý hiệu quả.</a:t>
            </a:r>
            <a:endParaRPr lang="en-US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07747543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328800" y="-760"/>
            <a:ext cx="3815200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Khảo sát hiện trạng 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2121722" y="544735"/>
            <a:ext cx="627593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600">
                <a:latin typeface="+mj-lt"/>
                <a:cs typeface="Courier New" panose="02070309020205020404" pitchFamily="49" charset="0"/>
              </a:rPr>
              <a:t>Khảo sát bài toán thực tế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8984" y="1255023"/>
            <a:ext cx="2817837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588985" y="1279283"/>
            <a:ext cx="2817836" cy="3245312"/>
            <a:chOff x="1940511" y="1266695"/>
            <a:chExt cx="6717578" cy="2319581"/>
          </a:xfrm>
        </p:grpSpPr>
        <p:sp>
          <p:nvSpPr>
            <p:cNvPr id="8" name="TextBox 7"/>
            <p:cNvSpPr txBox="1"/>
            <p:nvPr/>
          </p:nvSpPr>
          <p:spPr>
            <a:xfrm>
              <a:off x="1940511" y="1639062"/>
              <a:ext cx="6717578" cy="19472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>
                  <a:solidFill>
                    <a:schemeClr val="bg1"/>
                  </a:solidFill>
                  <a:cs typeface="Arial" pitchFamily="34" charset="0"/>
                </a:rPr>
                <a:t>Biết cửa hàng bán những gì, thông tin các sản phẩm được bán</a:t>
              </a:r>
            </a:p>
            <a:p>
              <a:pPr marL="171450" indent="-171450">
                <a:lnSpc>
                  <a:spcPct val="12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>
                  <a:solidFill>
                    <a:schemeClr val="bg1"/>
                  </a:solidFill>
                  <a:cs typeface="Arial" pitchFamily="34" charset="0"/>
                </a:rPr>
                <a:t>Có thể tìm kiếm sản phẩm cần mua</a:t>
              </a:r>
            </a:p>
            <a:p>
              <a:pPr marL="171450" indent="-171450">
                <a:lnSpc>
                  <a:spcPct val="12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>
                  <a:solidFill>
                    <a:schemeClr val="bg1"/>
                  </a:solidFill>
                  <a:cs typeface="Arial" pitchFamily="34" charset="0"/>
                </a:rPr>
                <a:t>Đặt mua được sản phẩm</a:t>
              </a:r>
            </a:p>
            <a:p>
              <a:pPr marL="171450" indent="-171450">
                <a:lnSpc>
                  <a:spcPct val="12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>
                  <a:solidFill>
                    <a:schemeClr val="bg1"/>
                  </a:solidFill>
                  <a:cs typeface="Arial" pitchFamily="34" charset="0"/>
                </a:rPr>
                <a:t>Biết được số tiền phải thanh toán và hình thức thanh toán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7884" y="1266695"/>
              <a:ext cx="6160540" cy="2986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700" b="1">
                  <a:solidFill>
                    <a:schemeClr val="bg1"/>
                  </a:solidFill>
                  <a:cs typeface="Arial" pitchFamily="34" charset="0"/>
                </a:rPr>
                <a:t>Nhu cầu khách hàng</a:t>
              </a:r>
              <a:endParaRPr lang="ko-KR" altLang="en-US" sz="1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963835" y="1255023"/>
            <a:ext cx="2817837" cy="35305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62329" y="1279280"/>
            <a:ext cx="263718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>
                <a:solidFill>
                  <a:schemeClr val="bg1"/>
                </a:solidFill>
                <a:cs typeface="Arial" pitchFamily="34" charset="0"/>
              </a:rPr>
              <a:t>Nhu cầu người quản lý</a:t>
            </a:r>
            <a:endParaRPr lang="ko-KR" altLang="en-US" sz="1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2003" y="1800259"/>
            <a:ext cx="2817836" cy="21605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D</a:t>
            </a:r>
            <a:r>
              <a:rPr lang="vi-VN" altLang="ko-KR" sz="1600">
                <a:solidFill>
                  <a:schemeClr val="bg1"/>
                </a:solidFill>
                <a:cs typeface="Arial" pitchFamily="34" charset="0"/>
              </a:rPr>
              <a:t>ựa </a:t>
            </a:r>
            <a:r>
              <a:rPr lang="vi-VN" altLang="ko-KR" sz="1600">
                <a:solidFill>
                  <a:schemeClr val="bg1"/>
                </a:solidFill>
                <a:cs typeface="Arial" pitchFamily="34" charset="0"/>
              </a:rPr>
              <a:t>vào thông </a:t>
            </a:r>
            <a:r>
              <a:rPr lang="vi-VN" altLang="ko-KR" sz="1600">
                <a:solidFill>
                  <a:schemeClr val="bg1"/>
                </a:solidFill>
                <a:cs typeface="Arial" pitchFamily="34" charset="0"/>
              </a:rPr>
              <a:t>tin đơn </a:t>
            </a:r>
            <a:r>
              <a:rPr lang="vi-VN" altLang="ko-KR" sz="1600">
                <a:solidFill>
                  <a:schemeClr val="bg1"/>
                </a:solidFill>
                <a:cs typeface="Arial" pitchFamily="34" charset="0"/>
              </a:rPr>
              <a:t>hàng để liên hệ và cung cấp </a:t>
            </a:r>
            <a:r>
              <a:rPr lang="vi-VN" altLang="ko-KR" sz="1600">
                <a:solidFill>
                  <a:schemeClr val="bg1"/>
                </a:solidFill>
                <a:cs typeface="Arial" pitchFamily="34" charset="0"/>
              </a:rPr>
              <a:t>sản phẩm</a:t>
            </a: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X</a:t>
            </a: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em </a:t>
            </a: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và cập nhật thông tin </a:t>
            </a: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của sản phẩm.</a:t>
            </a:r>
          </a:p>
          <a:p>
            <a:pPr marL="171450" indent="-1714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T</a:t>
            </a:r>
            <a:r>
              <a:rPr lang="vi-VN" altLang="ko-KR" sz="1600">
                <a:solidFill>
                  <a:schemeClr val="bg1"/>
                </a:solidFill>
                <a:cs typeface="Arial" pitchFamily="34" charset="0"/>
              </a:rPr>
              <a:t>hống </a:t>
            </a:r>
            <a:r>
              <a:rPr lang="vi-VN" altLang="ko-KR" sz="1600">
                <a:solidFill>
                  <a:schemeClr val="bg1"/>
                </a:solidFill>
                <a:cs typeface="Arial" pitchFamily="34" charset="0"/>
              </a:rPr>
              <a:t>kê được doanh thu của cửa hàng.</a:t>
            </a:r>
            <a:endParaRPr lang="en-US" altLang="ko-KR" sz="16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6215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5870712" y="-760"/>
            <a:ext cx="3273287" cy="611633"/>
          </a:xfrm>
          <a:custGeom>
            <a:avLst/>
            <a:gdLst>
              <a:gd name="connsiteX0" fmla="*/ 0 w 4264779"/>
              <a:gd name="connsiteY0" fmla="*/ 0 h 645300"/>
              <a:gd name="connsiteX1" fmla="*/ 4264779 w 4264779"/>
              <a:gd name="connsiteY1" fmla="*/ 0 h 645300"/>
              <a:gd name="connsiteX2" fmla="*/ 4264779 w 4264779"/>
              <a:gd name="connsiteY2" fmla="*/ 645300 h 645300"/>
              <a:gd name="connsiteX3" fmla="*/ 0 w 4264779"/>
              <a:gd name="connsiteY3" fmla="*/ 645300 h 645300"/>
              <a:gd name="connsiteX4" fmla="*/ 0 w 4264779"/>
              <a:gd name="connsiteY4" fmla="*/ 0 h 645300"/>
              <a:gd name="connsiteX0" fmla="*/ 0 w 4264779"/>
              <a:gd name="connsiteY0" fmla="*/ 0 h 660540"/>
              <a:gd name="connsiteX1" fmla="*/ 4264779 w 4264779"/>
              <a:gd name="connsiteY1" fmla="*/ 15240 h 660540"/>
              <a:gd name="connsiteX2" fmla="*/ 4264779 w 4264779"/>
              <a:gd name="connsiteY2" fmla="*/ 660540 h 660540"/>
              <a:gd name="connsiteX3" fmla="*/ 0 w 4264779"/>
              <a:gd name="connsiteY3" fmla="*/ 660540 h 660540"/>
              <a:gd name="connsiteX4" fmla="*/ 0 w 4264779"/>
              <a:gd name="connsiteY4" fmla="*/ 0 h 660540"/>
              <a:gd name="connsiteX0" fmla="*/ 22071 w 4286850"/>
              <a:gd name="connsiteY0" fmla="*/ 0 h 660540"/>
              <a:gd name="connsiteX1" fmla="*/ 4286850 w 4286850"/>
              <a:gd name="connsiteY1" fmla="*/ 15240 h 660540"/>
              <a:gd name="connsiteX2" fmla="*/ 4286850 w 4286850"/>
              <a:gd name="connsiteY2" fmla="*/ 660540 h 660540"/>
              <a:gd name="connsiteX3" fmla="*/ 22071 w 4286850"/>
              <a:gd name="connsiteY3" fmla="*/ 660540 h 660540"/>
              <a:gd name="connsiteX4" fmla="*/ 0 w 4286850"/>
              <a:gd name="connsiteY4" fmla="*/ 358826 h 660540"/>
              <a:gd name="connsiteX5" fmla="*/ 22071 w 4286850"/>
              <a:gd name="connsiteY5" fmla="*/ 0 h 660540"/>
              <a:gd name="connsiteX0" fmla="*/ 264855 w 4529634"/>
              <a:gd name="connsiteY0" fmla="*/ 0 h 660540"/>
              <a:gd name="connsiteX1" fmla="*/ 4529634 w 4529634"/>
              <a:gd name="connsiteY1" fmla="*/ 15240 h 660540"/>
              <a:gd name="connsiteX2" fmla="*/ 4529634 w 4529634"/>
              <a:gd name="connsiteY2" fmla="*/ 660540 h 660540"/>
              <a:gd name="connsiteX3" fmla="*/ 264855 w 4529634"/>
              <a:gd name="connsiteY3" fmla="*/ 660540 h 660540"/>
              <a:gd name="connsiteX4" fmla="*/ 0 w 4529634"/>
              <a:gd name="connsiteY4" fmla="*/ 335966 h 660540"/>
              <a:gd name="connsiteX5" fmla="*/ 264855 w 4529634"/>
              <a:gd name="connsiteY5" fmla="*/ 0 h 66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9634" h="660540">
                <a:moveTo>
                  <a:pt x="264855" y="0"/>
                </a:moveTo>
                <a:lnTo>
                  <a:pt x="4529634" y="15240"/>
                </a:lnTo>
                <a:lnTo>
                  <a:pt x="4529634" y="660540"/>
                </a:lnTo>
                <a:lnTo>
                  <a:pt x="264855" y="660540"/>
                </a:lnTo>
                <a:lnTo>
                  <a:pt x="0" y="335966"/>
                </a:lnTo>
                <a:lnTo>
                  <a:pt x="264855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Mục tiêu đề tài</a:t>
            </a:r>
            <a:endParaRPr sz="280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" name="Google Shape;342;p12"/>
          <p:cNvSpPr txBox="1">
            <a:spLocks/>
          </p:cNvSpPr>
          <p:nvPr/>
        </p:nvSpPr>
        <p:spPr>
          <a:xfrm>
            <a:off x="1703022" y="774949"/>
            <a:ext cx="627593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2600">
                <a:latin typeface="+mj-lt"/>
                <a:cs typeface="Courier New" panose="02070309020205020404" pitchFamily="49" charset="0"/>
              </a:rPr>
              <a:t>Mục tiêu</a:t>
            </a:r>
          </a:p>
        </p:txBody>
      </p:sp>
      <p:sp>
        <p:nvSpPr>
          <p:cNvPr id="64" name="Google Shape;345;p12"/>
          <p:cNvSpPr txBox="1"/>
          <p:nvPr/>
        </p:nvSpPr>
        <p:spPr>
          <a:xfrm>
            <a:off x="1883076" y="1347362"/>
            <a:ext cx="5915829" cy="308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Xây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dựng hệ thống cho phép khách hàng đặt mua online các sản phẩm xanh tại cửa hàng thông qua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trang web</a:t>
            </a: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Luôn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cập nhật mới thông tin sản phẩm và đáp ứng được nhu cầu tìm kiếm thông tin của khách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hàng.</a:t>
            </a:r>
            <a:endParaRPr lang="en-US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Hỗ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trợ quá trình quản lý bán hàng và bán hàng diễn ra dễ dàng, hiệu quả </a:t>
            </a:r>
            <a:r>
              <a:rPr lang="vi-V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hơn.</a:t>
            </a:r>
            <a:endParaRPr lang="en-US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Nghiên </a:t>
            </a:r>
            <a:r>
              <a:rPr lang="en-US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cứu các công nghệ phát triển website.</a:t>
            </a:r>
          </a:p>
        </p:txBody>
      </p:sp>
    </p:spTree>
    <p:extLst>
      <p:ext uri="{BB962C8B-B14F-4D97-AF65-F5344CB8AC3E}">
        <p14:creationId xmlns:p14="http://schemas.microsoft.com/office/powerpoint/2010/main" val="89783774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1357</Words>
  <Application>Microsoft Office PowerPoint</Application>
  <PresentationFormat>On-screen Show (16:9)</PresentationFormat>
  <Paragraphs>242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Wingdings</vt:lpstr>
      <vt:lpstr>UTM Avo</vt:lpstr>
      <vt:lpstr>Calibri</vt:lpstr>
      <vt:lpstr>Muli</vt:lpstr>
      <vt:lpstr>NSimSun</vt:lpstr>
      <vt:lpstr>Times New Roman</vt:lpstr>
      <vt:lpstr>Wingdings 3</vt:lpstr>
      <vt:lpstr>Nixie One</vt:lpstr>
      <vt:lpstr>Helvetica Neue</vt:lpstr>
      <vt:lpstr>Courier New</vt:lpstr>
      <vt:lpstr>Malgun Gothic</vt:lpstr>
      <vt:lpstr>Imogen template</vt:lpstr>
      <vt:lpstr>Hệ thống  bán sản phẩm xanh</vt:lpstr>
      <vt:lpstr>PowerPoint Presentation</vt:lpstr>
      <vt:lpstr>Nội dung chính</vt:lpstr>
      <vt:lpstr>Tổng quan </vt:lpstr>
      <vt:lpstr>    Khảo sát hiện trạng </vt:lpstr>
      <vt:lpstr>    Khảo sát hiện trạng </vt:lpstr>
      <vt:lpstr>    Khảo sát hiện trạng </vt:lpstr>
      <vt:lpstr>    Khảo sát hiện trạng </vt:lpstr>
      <vt:lpstr>    Mục tiêu đề tài</vt:lpstr>
      <vt:lpstr>Phân tích thiết kế  hệ thống</vt:lpstr>
      <vt:lpstr>    Yêu cầu chức năng</vt:lpstr>
      <vt:lpstr>    Yêu cầu chức năng</vt:lpstr>
      <vt:lpstr>    Yêu cầu chức năng</vt:lpstr>
      <vt:lpstr>    Yêu cầu phi chức năng</vt:lpstr>
      <vt:lpstr>    Mô hình phân tích</vt:lpstr>
      <vt:lpstr>    Mô hình phân tích</vt:lpstr>
      <vt:lpstr>    Lược đồ cơ sở dữ liệu</vt:lpstr>
      <vt:lpstr>    Sơ đồ lớp</vt:lpstr>
      <vt:lpstr>    Đặc tả giao diện màn hình</vt:lpstr>
      <vt:lpstr>    Đặc tả giao diện màn hình</vt:lpstr>
      <vt:lpstr>    Đặc tả giao diện màn hình</vt:lpstr>
      <vt:lpstr>    Đặc tả giao diện màn hình</vt:lpstr>
      <vt:lpstr>Lập trình</vt:lpstr>
      <vt:lpstr>    Lập trình</vt:lpstr>
      <vt:lpstr>Kiểm thử phần mềm</vt:lpstr>
      <vt:lpstr>    Kiểm thử phần mềm</vt:lpstr>
      <vt:lpstr>    Kiểm thử phần mềm</vt:lpstr>
      <vt:lpstr>    Kiểm thử phần mềm</vt:lpstr>
      <vt:lpstr>Tổng kết dự án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Thi Hoang</dc:creator>
  <cp:lastModifiedBy>Thi Hoang</cp:lastModifiedBy>
  <cp:revision>118</cp:revision>
  <dcterms:modified xsi:type="dcterms:W3CDTF">2019-12-15T14:48:26Z</dcterms:modified>
</cp:coreProperties>
</file>