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Lst>
  <p:sldSz cx="12192000" cy="6858000"/>
  <p:notesSz cx="6858000" cy="9144000"/>
  <p:embeddedFontLst>
    <p:embeddedFont>
      <p:font typeface="Calibri" panose="020F0502020204030204"/>
      <p:regular r:id="rId17"/>
      <p:bold r:id="rId18"/>
      <p:italic r:id="rId19"/>
      <p:boldItalic r:id="rId20"/>
    </p:embeddedFont>
    <p:embeddedFont>
      <p:font typeface="Roboto" panose="0200000000000000000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9" name="Google Shape;99;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406400" algn="l" rtl="0">
              <a:spcBef>
                <a:spcPts val="0"/>
              </a:spcBef>
              <a:spcAft>
                <a:spcPts val="0"/>
              </a:spcAft>
              <a:buClr>
                <a:schemeClr val="dk1"/>
              </a:buClr>
              <a:buSzPts val="2800"/>
              <a:buFont typeface="Calibri" panose="020F0502020204030204"/>
              <a:buAutoNum type="arabicPeriod"/>
            </a:pPr>
            <a:r>
              <a:rPr lang="en-US" sz="2800"/>
              <a:t>Nhu cầu thực tiễn: Trong hầu hết các tổ chức giáo dục, quản lý</a:t>
            </a:r>
            <a:endParaRPr sz="2800"/>
          </a:p>
          <a:p>
            <a:pPr marL="0" lvl="0" indent="0" algn="l" rtl="0">
              <a:spcBef>
                <a:spcPts val="0"/>
              </a:spcBef>
              <a:spcAft>
                <a:spcPts val="0"/>
              </a:spcAft>
              <a:buClr>
                <a:schemeClr val="dk1"/>
              </a:buClr>
              <a:buSzPts val="1100"/>
              <a:buFont typeface="Arial" panose="020B0604020202020204"/>
              <a:buNone/>
            </a:pPr>
            <a:r>
              <a:rPr lang="en-US" sz="2800"/>
              <a:t>thông tin của sinh viên là một nhiệm vụ quan trọng. Các thông tin bao gồm danh tính, học phí, lịch học, điểm số, và nhiều thông tin khác. Một hệ thống quản lý sinh viên giúp tổ chức quản lý thông tin này hiệu quả hơn.</a:t>
            </a:r>
            <a:endParaRPr sz="2800"/>
          </a:p>
          <a:p>
            <a:pPr marL="0" lvl="0" indent="0" algn="l" rtl="0">
              <a:spcBef>
                <a:spcPts val="0"/>
              </a:spcBef>
              <a:spcAft>
                <a:spcPts val="0"/>
              </a:spcAft>
              <a:buClr>
                <a:schemeClr val="dk1"/>
              </a:buClr>
              <a:buSzPts val="1100"/>
              <a:buFont typeface="Arial" panose="020B0604020202020204"/>
              <a:buNone/>
            </a:pPr>
            <a:r>
              <a:rPr lang="en-US" sz="2800"/>
              <a:t>2. Tích hợp dữ liệu: Quản lý sinh viên liên quan đến nhiều dữ liệu</a:t>
            </a:r>
            <a:endParaRPr sz="2800"/>
          </a:p>
          <a:p>
            <a:pPr marL="0" lvl="0" indent="0" algn="l" rtl="0">
              <a:spcBef>
                <a:spcPts val="0"/>
              </a:spcBef>
              <a:spcAft>
                <a:spcPts val="0"/>
              </a:spcAft>
              <a:buClr>
                <a:schemeClr val="dk1"/>
              </a:buClr>
              <a:buSzPts val="1100"/>
              <a:buFont typeface="Arial" panose="020B0604020202020204"/>
              <a:buNone/>
            </a:pPr>
            <a:r>
              <a:rPr lang="en-US" sz="2800"/>
              <a:t>khác nhau, từ thông tin cá nhân đến tình trạng học tập và tài</a:t>
            </a:r>
            <a:endParaRPr sz="2800"/>
          </a:p>
          <a:p>
            <a:pPr marL="0" lvl="0" indent="0" algn="l" rtl="0">
              <a:spcBef>
                <a:spcPts val="0"/>
              </a:spcBef>
              <a:spcAft>
                <a:spcPts val="0"/>
              </a:spcAft>
              <a:buClr>
                <a:schemeClr val="dk1"/>
              </a:buClr>
              <a:buSzPts val="1100"/>
              <a:buFont typeface="Arial" panose="020B0604020202020204"/>
              <a:buNone/>
            </a:pPr>
            <a:r>
              <a:rPr lang="en-US" sz="2800"/>
              <a:t>chính. Cần một hệ thống để tổng hợp, lưu trữ và cung cấp dữ</a:t>
            </a:r>
            <a:endParaRPr sz="2800"/>
          </a:p>
          <a:p>
            <a:pPr marL="0" lvl="0" indent="0" algn="l" rtl="0">
              <a:spcBef>
                <a:spcPts val="0"/>
              </a:spcBef>
              <a:spcAft>
                <a:spcPts val="0"/>
              </a:spcAft>
              <a:buClr>
                <a:schemeClr val="dk1"/>
              </a:buClr>
              <a:buSzPts val="1100"/>
              <a:buFont typeface="Arial" panose="020B0604020202020204"/>
              <a:buNone/>
            </a:pPr>
            <a:r>
              <a:rPr lang="en-US" sz="2800"/>
              <a:t>liệu này dễ dàng truy cập và quản lý.</a:t>
            </a:r>
            <a:endParaRPr sz="2800"/>
          </a:p>
          <a:p>
            <a:pPr marL="0" lvl="0" indent="0" algn="l" rtl="0">
              <a:spcBef>
                <a:spcPts val="0"/>
              </a:spcBef>
              <a:spcAft>
                <a:spcPts val="0"/>
              </a:spcAft>
              <a:buClr>
                <a:schemeClr val="dk1"/>
              </a:buClr>
              <a:buSzPts val="1100"/>
              <a:buFont typeface="Arial" panose="020B0604020202020204"/>
              <a:buNone/>
            </a:pPr>
            <a:r>
              <a:rPr lang="en-US" sz="2800"/>
              <a:t>3. Tăng cường hiệu suất: Một hệ thống quản lý sinh viên có thể</a:t>
            </a:r>
            <a:endParaRPr sz="2800"/>
          </a:p>
          <a:p>
            <a:pPr marL="0" lvl="0" indent="0" algn="l" rtl="0">
              <a:spcBef>
                <a:spcPts val="0"/>
              </a:spcBef>
              <a:spcAft>
                <a:spcPts val="0"/>
              </a:spcAft>
              <a:buClr>
                <a:schemeClr val="dk1"/>
              </a:buClr>
              <a:buSzPts val="1100"/>
              <a:buFont typeface="Arial" panose="020B0604020202020204"/>
              <a:buNone/>
            </a:pPr>
            <a:r>
              <a:rPr lang="en-US" sz="2800"/>
              <a:t>giúp tổ chức giáo dục tăng cường hiệu suất. Nó có thể tự động</a:t>
            </a:r>
            <a:endParaRPr sz="2800"/>
          </a:p>
          <a:p>
            <a:pPr marL="0" lvl="0" indent="0" algn="l" rtl="0">
              <a:spcBef>
                <a:spcPts val="0"/>
              </a:spcBef>
              <a:spcAft>
                <a:spcPts val="0"/>
              </a:spcAft>
              <a:buClr>
                <a:schemeClr val="dk1"/>
              </a:buClr>
              <a:buSzPts val="1100"/>
              <a:buFont typeface="Arial" panose="020B0604020202020204"/>
              <a:buNone/>
            </a:pPr>
            <a:r>
              <a:rPr lang="en-US" sz="2800"/>
              <a:t>hóa các quy trình quản lý, giảm thời gian và công sức của</a:t>
            </a:r>
            <a:endParaRPr sz="2800"/>
          </a:p>
          <a:p>
            <a:pPr marL="0" lvl="0" indent="0" algn="l" rtl="0">
              <a:spcBef>
                <a:spcPts val="0"/>
              </a:spcBef>
              <a:spcAft>
                <a:spcPts val="0"/>
              </a:spcAft>
              <a:buClr>
                <a:schemeClr val="dk1"/>
              </a:buClr>
              <a:buSzPts val="1100"/>
              <a:buFont typeface="Arial" panose="020B0604020202020204"/>
              <a:buNone/>
            </a:pPr>
            <a:r>
              <a:rPr lang="en-US" sz="2800"/>
              <a:t>người làm việc và giảm thiểu sai sót.</a:t>
            </a:r>
            <a:endParaRPr lang="en-US" sz="2800"/>
          </a:p>
          <a:p>
            <a:pPr marL="0" lvl="0" indent="0" algn="l" rtl="0">
              <a:lnSpc>
                <a:spcPct val="100000"/>
              </a:lnSpc>
              <a:spcBef>
                <a:spcPts val="0"/>
              </a:spcBef>
              <a:spcAft>
                <a:spcPts val="0"/>
              </a:spcAft>
              <a:buSzPts val="1400"/>
              <a:buNone/>
            </a:pPr>
            <a:endParaRPr>
              <a:solidFill>
                <a:srgbClr val="221F20"/>
              </a:solidFill>
              <a:latin typeface="Roboto" panose="02000000000000000000"/>
              <a:ea typeface="Roboto" panose="02000000000000000000"/>
              <a:cs typeface="Roboto" panose="02000000000000000000"/>
              <a:sym typeface="Roboto" panose="02000000000000000000"/>
            </a:endParaRPr>
          </a:p>
        </p:txBody>
      </p:sp>
      <p:sp>
        <p:nvSpPr>
          <p:cNvPr id="135" name="Google Shape;135;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4" name="Google Shape;164;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g2605987d7c3_0_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605987d7c3_0_3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panose="020B0604020202020204"/>
              <a:buNone/>
            </a:pPr>
            <a:r>
              <a:rPr lang="en-US"/>
              <a:t>Chương trình quản lý sinh viên là một chương trình dành để quản lý các sinh viên trong trong một trường đại học, cao đẳng,.. mục đích để tránh sự thống kê không chính xác và đưa ra các số liệu sinh viên theo nhiều tiêu chí khác nhau: thống kê điểm trung bình môn, thống kê số lượng nam/nữ, thống kê số lượng,..., muốn làm được chương trình này trước tiên chúng ta phải sử dụng cấu trúc class/struct để lưu trữ đối tượng nhiều thuộc tính, sau đó chúng ta sử dụng các cấu trúc dữ liệu, các thuật toán, cấu trúc lặp,... để quản lý chương trình. Chương trình bọn em gồm có 9 chức năng chính, trong đó có 1 số chức năng nổi bật như là: thêm, hiển thị, xóa, chỉnh sửa, tìm kiếm, sắp xếp, so sánh thời gian thực hiện các thuật toán,... các cấu trúc dữ liệu được sử dụng là danh sách liên kết đôi cùng với 2 thuật toán nổi bật sắp xếp nhanh và sắp xếp trộn, tìm kiếm nhị phân,.. Lý do bọn em sử dụng cấu trúc dữ liệu danh sách liên kết đôi, các thuật toán sắp xếp nhanh, sắp xếp trộn, tìm kiếm nhị phân là thứ nhất là bọn em muốn ứng dụng từ những kiến thức đã học được ở môn cấu trúc dữ liệu và giải thuật, thứ hai là nó thích hợp với chương trình quản lý bọn em hướng tới, độ phức tạp thấp, dễ quản lý, dễ sử dụng.</a:t>
            </a:r>
            <a:endParaRPr lang="en-US"/>
          </a:p>
        </p:txBody>
      </p:sp>
      <p:sp>
        <p:nvSpPr>
          <p:cNvPr id="194" name="Google Shape;194;g2605987d7c3_0_3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7" name="Google Shape;217;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Tuy chương trình còn những thiếu sót như giao diện chưa đẹp,... nhưng các tính năng hầu như là đầy đủ. Tính mật cao và công việc bảo trì, cập nhập nhanh chóng.</a:t>
            </a:r>
            <a:endParaRPr lang="en-US"/>
          </a:p>
        </p:txBody>
      </p:sp>
      <p:sp>
        <p:nvSpPr>
          <p:cNvPr id="224" name="Google Shape;22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0" name="Google Shape;230;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2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7" name="Google Shape;237;p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6" name="Shape 16"/>
        <p:cNvGrpSpPr/>
        <p:nvPr/>
      </p:nvGrpSpPr>
      <p:grpSpPr>
        <a:xfrm>
          <a:off x="0" y="0"/>
          <a:ext cx="0" cy="0"/>
          <a:chOff x="0" y="0"/>
          <a:chExt cx="0" cy="0"/>
        </a:xfrm>
      </p:grpSpPr>
      <p:sp>
        <p:nvSpPr>
          <p:cNvPr id="17" name="Google Shape;17;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2" name="Google Shape;82;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2" name="Shape 92"/>
        <p:cNvGrpSpPr/>
        <p:nvPr/>
      </p:nvGrpSpPr>
      <p:grpSpPr>
        <a:xfrm>
          <a:off x="0" y="0"/>
          <a:ext cx="0" cy="0"/>
          <a:chOff x="0" y="0"/>
          <a:chExt cx="0" cy="0"/>
        </a:xfrm>
      </p:grpSpPr>
      <p:sp>
        <p:nvSpPr>
          <p:cNvPr id="93" name="Google Shape;93;p1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9" name="Google Shape;29;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1" name="Google Shape;41;p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0" name="Google Shape;50;p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3" name="Google Shape;63;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p:nvPr>
            <p:ph type="pic" idx="2"/>
          </p:nvPr>
        </p:nvSpPr>
        <p:spPr>
          <a:xfrm>
            <a:off x="5183188" y="987425"/>
            <a:ext cx="6172200" cy="4873625"/>
          </a:xfrm>
          <a:prstGeom prst="rect">
            <a:avLst/>
          </a:prstGeom>
          <a:noFill/>
          <a:ln>
            <a:noFill/>
          </a:ln>
        </p:spPr>
      </p:sp>
      <p:sp>
        <p:nvSpPr>
          <p:cNvPr id="69" name="Google Shape;69;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0" name="Google Shape;70;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1"/>
          <p:cNvPicPr preferRelativeResize="0"/>
          <p:nvPr/>
        </p:nvPicPr>
        <p:blipFill rotWithShape="1">
          <a:blip r:embed="rId12"/>
          <a:srcRect/>
          <a:stretch>
            <a:fillRect/>
          </a:stretch>
        </p:blipFill>
        <p:spPr>
          <a:xfrm>
            <a:off x="0" y="-1"/>
            <a:ext cx="12192000" cy="69559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85" name="Shape 85"/>
        <p:cNvGrpSpPr/>
        <p:nvPr/>
      </p:nvGrpSpPr>
      <p:grpSpPr>
        <a:xfrm>
          <a:off x="0" y="0"/>
          <a:ext cx="0" cy="0"/>
          <a:chOff x="0" y="0"/>
          <a:chExt cx="0" cy="0"/>
        </a:xfrm>
      </p:grpSpPr>
      <p:sp>
        <p:nvSpPr>
          <p:cNvPr id="86" name="Google Shape;86;p1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panose="020F0502020204030204"/>
              <a:buNone/>
              <a:defRPr sz="4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7" name="Google Shape;87;p13"/>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panose="020B0604020202020204"/>
              <a:buChar char="•"/>
              <a:defRPr sz="2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lt1"/>
              </a:buClr>
              <a:buSzPts val="2400"/>
              <a:buFont typeface="Arial" panose="020B0604020202020204"/>
              <a:buChar char="•"/>
              <a:defRPr sz="24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lt1"/>
              </a:buClr>
              <a:buSzPts val="2000"/>
              <a:buFont typeface="Arial" panose="020B0604020202020204"/>
              <a:buChar char="•"/>
              <a:defRPr sz="20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1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1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1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chemeClr val="lt1"/>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91" name="Google Shape;91;p13"/>
          <p:cNvPicPr preferRelativeResize="0"/>
          <p:nvPr/>
        </p:nvPicPr>
        <p:blipFill rotWithShape="1">
          <a:blip r:embed="rId2"/>
          <a:srcRect/>
          <a:stretch>
            <a:fillRect/>
          </a:stretch>
        </p:blipFill>
        <p:spPr>
          <a:xfrm>
            <a:off x="0" y="-1"/>
            <a:ext cx="12192000" cy="695597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15"/>
          <p:cNvSpPr txBox="1"/>
          <p:nvPr/>
        </p:nvSpPr>
        <p:spPr>
          <a:xfrm>
            <a:off x="1312025" y="279386"/>
            <a:ext cx="9847384" cy="80021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300"/>
              <a:buFont typeface="Arial" panose="020B0604020202020204"/>
              <a:buNone/>
            </a:pPr>
            <a:r>
              <a:rPr lang="en-US" sz="2300" b="0" i="0" u="none" strike="noStrike" cap="none">
                <a:solidFill>
                  <a:schemeClr val="lt1"/>
                </a:solidFill>
                <a:latin typeface="Arial" panose="020B0604020202020204"/>
                <a:ea typeface="Arial" panose="020B0604020202020204"/>
                <a:cs typeface="Arial" panose="020B0604020202020204"/>
                <a:sym typeface="Arial" panose="020B0604020202020204"/>
              </a:rPr>
              <a:t>PHÂN HIỆU TRƯỜNG ĐẠI HỌC GIAO THÔNG VẬN TẢI TẠI TPHCM</a:t>
            </a:r>
            <a:br>
              <a:rPr lang="en-US" sz="2300" b="0" i="0" u="none" strike="noStrike" cap="none">
                <a:solidFill>
                  <a:schemeClr val="lt1"/>
                </a:solidFill>
                <a:latin typeface="Arial" panose="020B0604020202020204"/>
                <a:ea typeface="Arial" panose="020B0604020202020204"/>
                <a:cs typeface="Arial" panose="020B0604020202020204"/>
                <a:sym typeface="Arial" panose="020B0604020202020204"/>
              </a:rPr>
            </a:br>
            <a:r>
              <a:rPr lang="en-US" sz="2300" b="0" i="0" u="none" strike="noStrike" cap="none">
                <a:solidFill>
                  <a:schemeClr val="lt1"/>
                </a:solidFill>
                <a:latin typeface="Arial" panose="020B0604020202020204"/>
                <a:ea typeface="Arial" panose="020B0604020202020204"/>
                <a:cs typeface="Arial" panose="020B0604020202020204"/>
                <a:sym typeface="Arial" panose="020B0604020202020204"/>
              </a:rPr>
              <a:t>BỘ MÔN CÔNG NGHỆ THÔNG TIN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15"/>
          <p:cNvSpPr txBox="1"/>
          <p:nvPr/>
        </p:nvSpPr>
        <p:spPr>
          <a:xfrm>
            <a:off x="2864825" y="1702675"/>
            <a:ext cx="7086600" cy="646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b="0" i="0" u="none" strike="noStrike" cap="none">
                <a:solidFill>
                  <a:schemeClr val="dk1"/>
                </a:solidFill>
                <a:latin typeface="Arial" panose="020B0604020202020204"/>
                <a:ea typeface="Arial" panose="020B0604020202020204"/>
                <a:cs typeface="Arial" panose="020B0604020202020204"/>
                <a:sym typeface="Arial" panose="020B0604020202020204"/>
              </a:rPr>
              <a:t>BÁO CÁO</a:t>
            </a:r>
            <a:r>
              <a:rPr lang="en-US" sz="3600">
                <a:solidFill>
                  <a:schemeClr val="dk1"/>
                </a:solidFill>
              </a:rPr>
              <a:t> BÀI TẬP LỚN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 name="Google Shape;104;p15"/>
          <p:cNvSpPr txBox="1"/>
          <p:nvPr/>
        </p:nvSpPr>
        <p:spPr>
          <a:xfrm>
            <a:off x="2289050" y="5263900"/>
            <a:ext cx="7802700" cy="11976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Giảng viên hướng dẫn : ThS. Lưu Định Toàn </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ts val="1800"/>
              <a:buFont typeface="Arial" panose="020B0604020202020204"/>
              <a:buNone/>
            </a:pPr>
            <a:b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Sinh viên thực hiện : </a:t>
            </a:r>
            <a:r>
              <a:rPr lang="en-US" sz="1800">
                <a:solidFill>
                  <a:schemeClr val="dk1"/>
                </a:solidFill>
                <a:latin typeface="Calibri" panose="020F0502020204030204"/>
                <a:ea typeface="Calibri" panose="020F0502020204030204"/>
                <a:cs typeface="Calibri" panose="020F0502020204030204"/>
                <a:sym typeface="Calibri" panose="020F0502020204030204"/>
              </a:rPr>
              <a:t>Nguyễn Nguyên Huy - 6351071030</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2286000" marR="0" lvl="0" indent="0" algn="l" rtl="0">
              <a:lnSpc>
                <a:spcPct val="100000"/>
              </a:lnSpc>
              <a:spcBef>
                <a:spcPts val="0"/>
              </a:spcBef>
              <a:spcAft>
                <a:spcPts val="0"/>
              </a:spcAft>
              <a:buClr>
                <a:srgbClr val="000000"/>
              </a:buClr>
              <a:buSzPts val="1800"/>
              <a:buFont typeface="Arial" panose="020B0604020202020204"/>
              <a:buNone/>
            </a:pPr>
            <a:r>
              <a:rPr lang="en-US" sz="1800">
                <a:solidFill>
                  <a:schemeClr val="dk1"/>
                </a:solidFill>
                <a:latin typeface="Calibri" panose="020F0502020204030204"/>
                <a:ea typeface="Calibri" panose="020F0502020204030204"/>
                <a:cs typeface="Calibri" panose="020F0502020204030204"/>
                <a:sym typeface="Calibri" panose="020F0502020204030204"/>
              </a:rPr>
              <a:t>                  Nguyễn Minh Nhật - 6351071052</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05" name="Google Shape;105;p15" descr="Logo&#10;&#10;Description automatically generated"/>
          <p:cNvPicPr preferRelativeResize="0"/>
          <p:nvPr/>
        </p:nvPicPr>
        <p:blipFill rotWithShape="1">
          <a:blip r:embed="rId1"/>
          <a:srcRect/>
          <a:stretch>
            <a:fillRect/>
          </a:stretch>
        </p:blipFill>
        <p:spPr>
          <a:xfrm>
            <a:off x="5666451" y="3739224"/>
            <a:ext cx="1483341" cy="931143"/>
          </a:xfrm>
          <a:prstGeom prst="rect">
            <a:avLst/>
          </a:prstGeom>
          <a:noFill/>
          <a:ln>
            <a:noFill/>
          </a:ln>
        </p:spPr>
      </p:pic>
      <p:sp>
        <p:nvSpPr>
          <p:cNvPr id="106" name="Google Shape;106;p1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 name="Text Box 0"/>
          <p:cNvSpPr txBox="1"/>
          <p:nvPr/>
        </p:nvSpPr>
        <p:spPr>
          <a:xfrm>
            <a:off x="4079875" y="2348865"/>
            <a:ext cx="4823460" cy="522605"/>
          </a:xfrm>
          <a:prstGeom prst="rect">
            <a:avLst/>
          </a:prstGeom>
          <a:noFill/>
        </p:spPr>
        <p:txBody>
          <a:bodyPr wrap="square" rtlCol="0">
            <a:noAutofit/>
          </a:bodyPr>
          <a:p>
            <a:pPr algn="ctr"/>
            <a:r>
              <a:rPr lang="en-US" altLang="en-US" sz="1800" b="1"/>
              <a:t>HỌC PHẦN: LẬP TR</a:t>
            </a:r>
            <a:r>
              <a:rPr lang="" altLang="en-US" sz="1800" b="1"/>
              <a:t>Ì</a:t>
            </a:r>
            <a:r>
              <a:rPr lang="en-US" altLang="en-US" sz="1800" b="1"/>
              <a:t>NH TRỰC QUAN</a:t>
            </a:r>
            <a:endParaRPr lang="en-US" altLang="en-US" sz="1800" b="1"/>
          </a:p>
          <a:p>
            <a:pPr algn="ctr"/>
            <a:r>
              <a:rPr lang="" altLang="en-US" sz="1800" b="1"/>
              <a:t>Đ</a:t>
            </a:r>
            <a:r>
              <a:rPr lang="en-US" altLang="en-US" sz="1800" b="1"/>
              <a:t>Ề T</a:t>
            </a:r>
            <a:r>
              <a:rPr lang="" altLang="en-US" sz="1800" b="1"/>
              <a:t>À</a:t>
            </a:r>
            <a:r>
              <a:rPr lang="en-US" altLang="en-US" sz="1800" b="1"/>
              <a:t>I: QUẢN L</a:t>
            </a:r>
            <a:r>
              <a:rPr lang="" altLang="en-US" sz="1800" b="1"/>
              <a:t>Ý</a:t>
            </a:r>
            <a:r>
              <a:rPr lang="en-US" altLang="en-US" sz="1800" b="1"/>
              <a:t> CỬA H</a:t>
            </a:r>
            <a:r>
              <a:rPr lang="" altLang="en-US" sz="1800" b="1"/>
              <a:t>À</a:t>
            </a:r>
            <a:r>
              <a:rPr lang="en-US" altLang="en-US" sz="1800" b="1"/>
              <a:t>NG SẢN PHẨM</a:t>
            </a:r>
            <a:endParaRPr lang="en-US" altLang="en-US"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5F7FC"/>
            </a:gs>
            <a:gs pos="74000">
              <a:srgbClr val="A9BEE4"/>
            </a:gs>
            <a:gs pos="83000">
              <a:srgbClr val="A9BEE4"/>
            </a:gs>
            <a:gs pos="100000">
              <a:srgbClr val="C5D3ED"/>
            </a:gs>
          </a:gsLst>
          <a:lin ang="5400000" scaled="0"/>
        </a:gradFill>
        <a:effectLst/>
      </p:bgPr>
    </p:bg>
    <p:spTree>
      <p:nvGrpSpPr>
        <p:cNvPr id="110" name="Shape 110"/>
        <p:cNvGrpSpPr/>
        <p:nvPr/>
      </p:nvGrpSpPr>
      <p:grpSpPr>
        <a:xfrm>
          <a:off x="0" y="0"/>
          <a:ext cx="0" cy="0"/>
          <a:chOff x="0" y="0"/>
          <a:chExt cx="0" cy="0"/>
        </a:xfrm>
      </p:grpSpPr>
      <p:grpSp>
        <p:nvGrpSpPr>
          <p:cNvPr id="111" name="Google Shape;111;p16"/>
          <p:cNvGrpSpPr/>
          <p:nvPr/>
        </p:nvGrpSpPr>
        <p:grpSpPr>
          <a:xfrm>
            <a:off x="430188" y="2671526"/>
            <a:ext cx="3240544" cy="3021460"/>
            <a:chOff x="552088" y="2406294"/>
            <a:chExt cx="3240544" cy="3021460"/>
          </a:xfrm>
        </p:grpSpPr>
        <p:sp>
          <p:nvSpPr>
            <p:cNvPr id="112" name="Google Shape;112;p16"/>
            <p:cNvSpPr/>
            <p:nvPr/>
          </p:nvSpPr>
          <p:spPr>
            <a:xfrm>
              <a:off x="552088" y="2406294"/>
              <a:ext cx="2963338" cy="3021460"/>
            </a:xfrm>
            <a:prstGeom prst="ellipse">
              <a:avLst/>
            </a:prstGeom>
            <a:gradFill>
              <a:gsLst>
                <a:gs pos="0">
                  <a:srgbClr val="E8EEF8">
                    <a:alpha val="0"/>
                  </a:srgbClr>
                </a:gs>
                <a:gs pos="100000">
                  <a:srgbClr val="2F5496"/>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13" name="Google Shape;113;p16"/>
            <p:cNvGrpSpPr/>
            <p:nvPr/>
          </p:nvGrpSpPr>
          <p:grpSpPr>
            <a:xfrm>
              <a:off x="825336" y="2502020"/>
              <a:ext cx="2967296" cy="2902360"/>
              <a:chOff x="4149212" y="363793"/>
              <a:chExt cx="3008672" cy="3008672"/>
            </a:xfrm>
          </p:grpSpPr>
          <p:sp>
            <p:nvSpPr>
              <p:cNvPr id="114" name="Google Shape;114;p16"/>
              <p:cNvSpPr/>
              <p:nvPr/>
            </p:nvSpPr>
            <p:spPr>
              <a:xfrm>
                <a:off x="4149212" y="363793"/>
                <a:ext cx="3008672" cy="300867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15" name="Google Shape;115;p16"/>
              <p:cNvSpPr/>
              <p:nvPr/>
            </p:nvSpPr>
            <p:spPr>
              <a:xfrm>
                <a:off x="4414683" y="629264"/>
                <a:ext cx="2477730" cy="2477730"/>
              </a:xfrm>
              <a:prstGeom prst="ellipse">
                <a:avLst/>
              </a:prstGeom>
              <a:gradFill>
                <a:gsLst>
                  <a:gs pos="0">
                    <a:srgbClr val="8DA9DB"/>
                  </a:gs>
                  <a:gs pos="43000">
                    <a:srgbClr val="8DA9DB"/>
                  </a:gs>
                  <a:gs pos="74000">
                    <a:srgbClr val="A9BEE4"/>
                  </a:gs>
                  <a:gs pos="84000">
                    <a:srgbClr val="A9BEE4"/>
                  </a:gs>
                  <a:gs pos="100000">
                    <a:srgbClr val="D8E2F3"/>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3000" b="1" i="0" u="none" strike="noStrike" cap="none">
                    <a:solidFill>
                      <a:schemeClr val="lt1"/>
                    </a:solidFill>
                    <a:latin typeface="Calibri" panose="020F0502020204030204"/>
                    <a:ea typeface="Calibri" panose="020F0502020204030204"/>
                    <a:cs typeface="Calibri" panose="020F0502020204030204"/>
                    <a:sym typeface="Calibri" panose="020F0502020204030204"/>
                  </a:rPr>
                  <a:t>NỘI DUNG CHÍNH </a:t>
                </a:r>
                <a:endParaRPr sz="3000" b="1" i="0" u="none" strike="noStrike" cap="none">
                  <a:solidFill>
                    <a:srgbClr val="000000"/>
                  </a:solidFill>
                </a:endParaRPr>
              </a:p>
            </p:txBody>
          </p:sp>
        </p:grpSp>
      </p:grpSp>
      <p:grpSp>
        <p:nvGrpSpPr>
          <p:cNvPr id="116" name="Google Shape;116;p16"/>
          <p:cNvGrpSpPr/>
          <p:nvPr/>
        </p:nvGrpSpPr>
        <p:grpSpPr>
          <a:xfrm>
            <a:off x="3034255" y="1635289"/>
            <a:ext cx="8262290" cy="4128861"/>
            <a:chOff x="3547399" y="1370548"/>
            <a:chExt cx="8262290" cy="4128861"/>
          </a:xfrm>
        </p:grpSpPr>
        <p:grpSp>
          <p:nvGrpSpPr>
            <p:cNvPr id="117" name="Google Shape;117;p16"/>
            <p:cNvGrpSpPr/>
            <p:nvPr/>
          </p:nvGrpSpPr>
          <p:grpSpPr>
            <a:xfrm>
              <a:off x="3891528" y="1370548"/>
              <a:ext cx="7918161" cy="4128861"/>
              <a:chOff x="3847664" y="1301722"/>
              <a:chExt cx="7611204" cy="3635413"/>
            </a:xfrm>
          </p:grpSpPr>
          <p:sp>
            <p:nvSpPr>
              <p:cNvPr id="118" name="Google Shape;118;p16"/>
              <p:cNvSpPr/>
              <p:nvPr/>
            </p:nvSpPr>
            <p:spPr>
              <a:xfrm>
                <a:off x="3847664" y="1301722"/>
                <a:ext cx="5984594" cy="624901"/>
              </a:xfrm>
              <a:prstGeom prst="homePlate">
                <a:avLst>
                  <a:gd name="adj" fmla="val 50000"/>
                </a:avLst>
              </a:prstGeom>
              <a:solidFill>
                <a:srgbClr val="B3C6E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3000" b="1"/>
                  <a:t>        </a:t>
                </a:r>
                <a:r>
                  <a:rPr lang="en-US" sz="3000" b="1">
                    <a:solidFill>
                      <a:srgbClr val="000066"/>
                    </a:solidFill>
                  </a:rPr>
                  <a:t>GIỚI THIỆU ĐỀ TÀI</a:t>
                </a:r>
                <a:endParaRPr sz="3000" b="1" i="0" u="none" strike="noStrike" cap="none">
                  <a:solidFill>
                    <a:srgbClr val="000066"/>
                  </a:solidFill>
                </a:endParaRPr>
              </a:p>
            </p:txBody>
          </p:sp>
          <p:sp>
            <p:nvSpPr>
              <p:cNvPr id="119" name="Google Shape;119;p16"/>
              <p:cNvSpPr/>
              <p:nvPr/>
            </p:nvSpPr>
            <p:spPr>
              <a:xfrm>
                <a:off x="4771896" y="2215267"/>
                <a:ext cx="5984594" cy="624901"/>
              </a:xfrm>
              <a:prstGeom prst="homePlate">
                <a:avLst>
                  <a:gd name="adj" fmla="val 50000"/>
                </a:avLst>
              </a:prstGeom>
              <a:solidFill>
                <a:srgbClr val="8DA9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        KẾT </a:t>
                </a:r>
                <a:r>
                  <a:rPr lang="en-US" sz="3000" b="1">
                    <a:solidFill>
                      <a:srgbClr val="000066"/>
                    </a:solidFill>
                  </a:rPr>
                  <a:t>QUẢ VÀ KIỂM THỬ</a:t>
                </a:r>
                <a:endParaRPr sz="3000" b="1" i="0" u="none" strike="noStrike" cap="none">
                  <a:solidFill>
                    <a:srgbClr val="000066"/>
                  </a:solidFill>
                </a:endParaRPr>
              </a:p>
            </p:txBody>
          </p:sp>
          <p:sp>
            <p:nvSpPr>
              <p:cNvPr id="120" name="Google Shape;120;p16"/>
              <p:cNvSpPr/>
              <p:nvPr/>
            </p:nvSpPr>
            <p:spPr>
              <a:xfrm>
                <a:off x="5474274" y="3231156"/>
                <a:ext cx="5984594" cy="624901"/>
              </a:xfrm>
              <a:prstGeom prst="homePlate">
                <a:avLst>
                  <a:gd name="adj" fmla="val 50000"/>
                </a:avLst>
              </a:prstGeom>
              <a:solidFill>
                <a:srgbClr val="D8E2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            </a:t>
                </a:r>
                <a:r>
                  <a:rPr lang="en-US" sz="3000" b="1">
                    <a:solidFill>
                      <a:srgbClr val="000066"/>
                    </a:solidFill>
                  </a:rPr>
                  <a:t>ĐÁNH GIÁ</a:t>
                </a:r>
                <a:endParaRPr sz="3000" b="1" i="0" u="none" strike="noStrike" cap="none">
                  <a:solidFill>
                    <a:srgbClr val="000066"/>
                  </a:solidFill>
                </a:endParaRPr>
              </a:p>
            </p:txBody>
          </p:sp>
          <p:sp>
            <p:nvSpPr>
              <p:cNvPr id="121" name="Google Shape;121;p16"/>
              <p:cNvSpPr/>
              <p:nvPr/>
            </p:nvSpPr>
            <p:spPr>
              <a:xfrm>
                <a:off x="4771848" y="4312235"/>
                <a:ext cx="5984700" cy="624900"/>
              </a:xfrm>
              <a:prstGeom prst="homePlate">
                <a:avLst>
                  <a:gd name="adj" fmla="val 50000"/>
                </a:avLst>
              </a:prstGeom>
              <a:solidFill>
                <a:srgbClr val="8DA9D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        </a:t>
                </a:r>
                <a:r>
                  <a:rPr lang="en-US" sz="3000" b="1">
                    <a:solidFill>
                      <a:srgbClr val="000066"/>
                    </a:solidFill>
                  </a:rPr>
                  <a:t>HƯỚNG PHÁT TRIỂN</a:t>
                </a:r>
                <a:endParaRPr sz="3000" b="1" i="0" u="none" strike="noStrike" cap="none">
                  <a:solidFill>
                    <a:srgbClr val="000066"/>
                  </a:solidFill>
                </a:endParaRPr>
              </a:p>
            </p:txBody>
          </p:sp>
        </p:grpSp>
        <p:grpSp>
          <p:nvGrpSpPr>
            <p:cNvPr id="122" name="Google Shape;122;p16"/>
            <p:cNvGrpSpPr/>
            <p:nvPr/>
          </p:nvGrpSpPr>
          <p:grpSpPr>
            <a:xfrm>
              <a:off x="3547399" y="1381278"/>
              <a:ext cx="2452594" cy="4111682"/>
              <a:chOff x="3547399" y="1381278"/>
              <a:chExt cx="2452594" cy="4111682"/>
            </a:xfrm>
          </p:grpSpPr>
          <p:sp>
            <p:nvSpPr>
              <p:cNvPr id="123" name="Google Shape;123;p16"/>
              <p:cNvSpPr/>
              <p:nvPr/>
            </p:nvSpPr>
            <p:spPr>
              <a:xfrm>
                <a:off x="3547399" y="1381278"/>
                <a:ext cx="688258" cy="698989"/>
              </a:xfrm>
              <a:prstGeom prst="ellipse">
                <a:avLst/>
              </a:prstGeom>
              <a:gradFill>
                <a:gsLst>
                  <a:gs pos="0">
                    <a:srgbClr val="F5F7FC"/>
                  </a:gs>
                  <a:gs pos="74000">
                    <a:srgbClr val="A9BEE4"/>
                  </a:gs>
                  <a:gs pos="83000">
                    <a:srgbClr val="A9BEE4"/>
                  </a:gs>
                  <a:gs pos="100000">
                    <a:srgbClr val="C5D3ED"/>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I</a:t>
                </a:r>
                <a:endParaRPr sz="3000" b="1" i="0" u="none" strike="noStrike" cap="none">
                  <a:solidFill>
                    <a:srgbClr val="000000"/>
                  </a:solidFill>
                </a:endParaRPr>
              </a:p>
            </p:txBody>
          </p:sp>
          <p:sp>
            <p:nvSpPr>
              <p:cNvPr id="124" name="Google Shape;124;p16"/>
              <p:cNvSpPr/>
              <p:nvPr/>
            </p:nvSpPr>
            <p:spPr>
              <a:xfrm>
                <a:off x="4508905" y="2408092"/>
                <a:ext cx="688258" cy="709718"/>
              </a:xfrm>
              <a:prstGeom prst="ellipse">
                <a:avLst/>
              </a:prstGeom>
              <a:gradFill>
                <a:gsLst>
                  <a:gs pos="0">
                    <a:srgbClr val="F5F7FC"/>
                  </a:gs>
                  <a:gs pos="74000">
                    <a:srgbClr val="A9BEE4"/>
                  </a:gs>
                  <a:gs pos="83000">
                    <a:srgbClr val="A9BEE4"/>
                  </a:gs>
                  <a:gs pos="100000">
                    <a:srgbClr val="C5D3ED"/>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II</a:t>
                </a:r>
                <a:endParaRPr sz="3000" b="1" i="0" u="none" strike="noStrike" cap="none">
                  <a:solidFill>
                    <a:srgbClr val="000000"/>
                  </a:solidFill>
                </a:endParaRPr>
              </a:p>
            </p:txBody>
          </p:sp>
          <p:sp>
            <p:nvSpPr>
              <p:cNvPr id="125" name="Google Shape;125;p16"/>
              <p:cNvSpPr/>
              <p:nvPr/>
            </p:nvSpPr>
            <p:spPr>
              <a:xfrm>
                <a:off x="5183993" y="3561872"/>
                <a:ext cx="816000" cy="709800"/>
              </a:xfrm>
              <a:prstGeom prst="ellipse">
                <a:avLst/>
              </a:prstGeom>
              <a:gradFill>
                <a:gsLst>
                  <a:gs pos="0">
                    <a:srgbClr val="F5F7FC"/>
                  </a:gs>
                  <a:gs pos="74000">
                    <a:srgbClr val="A9BEE4"/>
                  </a:gs>
                  <a:gs pos="83000">
                    <a:srgbClr val="A9BEE4"/>
                  </a:gs>
                  <a:gs pos="100000">
                    <a:srgbClr val="C5D3ED"/>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III</a:t>
                </a:r>
                <a:endParaRPr sz="3000" b="1" i="0" u="none" strike="noStrike" cap="none">
                  <a:solidFill>
                    <a:srgbClr val="000000"/>
                  </a:solidFill>
                </a:endParaRPr>
              </a:p>
            </p:txBody>
          </p:sp>
          <p:sp>
            <p:nvSpPr>
              <p:cNvPr id="126" name="Google Shape;126;p16"/>
              <p:cNvSpPr/>
              <p:nvPr/>
            </p:nvSpPr>
            <p:spPr>
              <a:xfrm>
                <a:off x="4495743" y="4783160"/>
                <a:ext cx="894600" cy="709800"/>
              </a:xfrm>
              <a:prstGeom prst="ellipse">
                <a:avLst/>
              </a:prstGeom>
              <a:gradFill>
                <a:gsLst>
                  <a:gs pos="0">
                    <a:srgbClr val="F5F7FC"/>
                  </a:gs>
                  <a:gs pos="74000">
                    <a:srgbClr val="A9BEE4"/>
                  </a:gs>
                  <a:gs pos="83000">
                    <a:srgbClr val="A9BEE4"/>
                  </a:gs>
                  <a:gs pos="100000">
                    <a:srgbClr val="C5D3ED"/>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3000" b="1">
                    <a:solidFill>
                      <a:srgbClr val="000066"/>
                    </a:solidFill>
                  </a:rPr>
                  <a:t>IV</a:t>
                </a:r>
                <a:endParaRPr sz="3000" b="1" i="0" u="none" strike="noStrike" cap="none">
                  <a:solidFill>
                    <a:srgbClr val="000000"/>
                  </a:solidFill>
                </a:endParaRPr>
              </a:p>
            </p:txBody>
          </p:sp>
        </p:grpSp>
      </p:grpSp>
      <p:sp>
        <p:nvSpPr>
          <p:cNvPr id="127" name="Google Shape;127;p16"/>
          <p:cNvSpPr/>
          <p:nvPr/>
        </p:nvSpPr>
        <p:spPr>
          <a:xfrm>
            <a:off x="2218177" y="2250609"/>
            <a:ext cx="816078" cy="403122"/>
          </a:xfrm>
          <a:custGeom>
            <a:avLst/>
            <a:gdLst/>
            <a:ahLst/>
            <a:cxnLst/>
            <a:rect l="l" t="t" r="r" b="b"/>
            <a:pathLst>
              <a:path w="816078" h="403122" extrusionOk="0">
                <a:moveTo>
                  <a:pt x="0" y="403122"/>
                </a:moveTo>
                <a:lnTo>
                  <a:pt x="383458" y="68826"/>
                </a:lnTo>
                <a:lnTo>
                  <a:pt x="816078" y="0"/>
                </a:lnTo>
              </a:path>
            </a:pathLst>
          </a:custGeom>
          <a:noFill/>
          <a:ln w="12700" cap="flat" cmpd="sng">
            <a:solidFill>
              <a:srgbClr val="31538F"/>
            </a:solidFill>
            <a:prstDash val="solid"/>
            <a:miter lim="800000"/>
            <a:headEnd type="none" w="sm" len="sm"/>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8" name="Google Shape;128;p16"/>
          <p:cNvSpPr/>
          <p:nvPr/>
        </p:nvSpPr>
        <p:spPr>
          <a:xfrm>
            <a:off x="3240732" y="2889706"/>
            <a:ext cx="619433" cy="285135"/>
          </a:xfrm>
          <a:custGeom>
            <a:avLst/>
            <a:gdLst/>
            <a:ahLst/>
            <a:cxnLst/>
            <a:rect l="l" t="t" r="r" b="b"/>
            <a:pathLst>
              <a:path w="619433" h="285135" extrusionOk="0">
                <a:moveTo>
                  <a:pt x="0" y="285135"/>
                </a:moveTo>
                <a:lnTo>
                  <a:pt x="265471" y="0"/>
                </a:lnTo>
                <a:lnTo>
                  <a:pt x="619433" y="0"/>
                </a:lnTo>
              </a:path>
            </a:pathLst>
          </a:custGeom>
          <a:noFill/>
          <a:ln w="12700" cap="flat" cmpd="sng">
            <a:solidFill>
              <a:srgbClr val="31538F"/>
            </a:solidFill>
            <a:prstDash val="solid"/>
            <a:miter lim="800000"/>
            <a:headEnd type="none" w="sm" len="sm"/>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29" name="Google Shape;129;p16"/>
          <p:cNvSpPr/>
          <p:nvPr/>
        </p:nvSpPr>
        <p:spPr>
          <a:xfrm>
            <a:off x="3624190" y="4167899"/>
            <a:ext cx="894736" cy="19665"/>
          </a:xfrm>
          <a:custGeom>
            <a:avLst/>
            <a:gdLst/>
            <a:ahLst/>
            <a:cxnLst/>
            <a:rect l="l" t="t" r="r" b="b"/>
            <a:pathLst>
              <a:path w="894736" h="19665" extrusionOk="0">
                <a:moveTo>
                  <a:pt x="0" y="19665"/>
                </a:moveTo>
                <a:lnTo>
                  <a:pt x="855407" y="0"/>
                </a:lnTo>
                <a:lnTo>
                  <a:pt x="894736" y="0"/>
                </a:lnTo>
              </a:path>
            </a:pathLst>
          </a:custGeom>
          <a:noFill/>
          <a:ln w="12700" cap="flat" cmpd="sng">
            <a:solidFill>
              <a:srgbClr val="31538F"/>
            </a:solidFill>
            <a:prstDash val="solid"/>
            <a:miter lim="800000"/>
            <a:headEnd type="none" w="sm" len="sm"/>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0" name="Google Shape;130;p16"/>
          <p:cNvSpPr/>
          <p:nvPr/>
        </p:nvSpPr>
        <p:spPr>
          <a:xfrm>
            <a:off x="3427545" y="4993809"/>
            <a:ext cx="501445" cy="324464"/>
          </a:xfrm>
          <a:custGeom>
            <a:avLst/>
            <a:gdLst/>
            <a:ahLst/>
            <a:cxnLst/>
            <a:rect l="l" t="t" r="r" b="b"/>
            <a:pathLst>
              <a:path w="501445" h="324464" extrusionOk="0">
                <a:moveTo>
                  <a:pt x="0" y="0"/>
                </a:moveTo>
                <a:lnTo>
                  <a:pt x="216310" y="265471"/>
                </a:lnTo>
                <a:lnTo>
                  <a:pt x="501445" y="324464"/>
                </a:lnTo>
              </a:path>
            </a:pathLst>
          </a:custGeom>
          <a:noFill/>
          <a:ln w="12700" cap="flat" cmpd="sng">
            <a:solidFill>
              <a:srgbClr val="31538F"/>
            </a:solidFill>
            <a:prstDash val="solid"/>
            <a:miter lim="800000"/>
            <a:headEnd type="none" w="sm" len="sm"/>
            <a:tailEnd type="oval"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3000" b="1"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1" name="Google Shape;131;p16"/>
          <p:cNvSpPr txBox="1"/>
          <p:nvPr>
            <p:ph type="sldNum" idx="12"/>
          </p:nvPr>
        </p:nvSpPr>
        <p:spPr>
          <a:xfrm>
            <a:off x="8488700" y="6630675"/>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3000" b="1"/>
            </a:fld>
            <a:endParaRPr sz="3000" b="1"/>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36" name="Shape 136"/>
        <p:cNvGrpSpPr/>
        <p:nvPr/>
      </p:nvGrpSpPr>
      <p:grpSpPr>
        <a:xfrm>
          <a:off x="0" y="0"/>
          <a:ext cx="0" cy="0"/>
          <a:chOff x="0" y="0"/>
          <a:chExt cx="0" cy="0"/>
        </a:xfrm>
      </p:grpSpPr>
      <p:sp>
        <p:nvSpPr>
          <p:cNvPr id="137" name="Google Shape;137;p17"/>
          <p:cNvSpPr/>
          <p:nvPr/>
        </p:nvSpPr>
        <p:spPr>
          <a:xfrm>
            <a:off x="732931" y="4581932"/>
            <a:ext cx="3331908" cy="1099548"/>
          </a:xfrm>
          <a:prstGeom prst="flowChartTerminator">
            <a:avLst/>
          </a:prstGeom>
          <a:solidFill>
            <a:srgbClr val="D8E2F3"/>
          </a:solidFill>
          <a:ln>
            <a:noFill/>
          </a:ln>
          <a:effectLst>
            <a:outerShdw blurRad="50800" dist="50800" dir="5400000" algn="ctr"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8" name="Google Shape;138;p17"/>
          <p:cNvSpPr/>
          <p:nvPr/>
        </p:nvSpPr>
        <p:spPr>
          <a:xfrm rot="-3471485">
            <a:off x="3977599" y="4723105"/>
            <a:ext cx="1153439" cy="413733"/>
          </a:xfrm>
          <a:custGeom>
            <a:avLst/>
            <a:gdLst/>
            <a:ahLst/>
            <a:cxnLst/>
            <a:rect l="l" t="t" r="r" b="b"/>
            <a:pathLst>
              <a:path w="1152395" h="413359" extrusionOk="0">
                <a:moveTo>
                  <a:pt x="0" y="0"/>
                </a:moveTo>
                <a:lnTo>
                  <a:pt x="576197" y="388307"/>
                </a:lnTo>
                <a:lnTo>
                  <a:pt x="1152395" y="413359"/>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39" name="Google Shape;139;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pSp>
        <p:nvGrpSpPr>
          <p:cNvPr id="140" name="Google Shape;140;p17"/>
          <p:cNvGrpSpPr/>
          <p:nvPr/>
        </p:nvGrpSpPr>
        <p:grpSpPr>
          <a:xfrm>
            <a:off x="357611" y="1532643"/>
            <a:ext cx="11476795" cy="4749291"/>
            <a:chOff x="294935" y="1190883"/>
            <a:chExt cx="11474500" cy="3800953"/>
          </a:xfrm>
        </p:grpSpPr>
        <p:grpSp>
          <p:nvGrpSpPr>
            <p:cNvPr id="141" name="Google Shape;141;p17"/>
            <p:cNvGrpSpPr/>
            <p:nvPr/>
          </p:nvGrpSpPr>
          <p:grpSpPr>
            <a:xfrm>
              <a:off x="4277816" y="1190883"/>
              <a:ext cx="7491619" cy="3800953"/>
              <a:chOff x="465447" y="1322594"/>
              <a:chExt cx="7491619" cy="3800953"/>
            </a:xfrm>
          </p:grpSpPr>
          <p:grpSp>
            <p:nvGrpSpPr>
              <p:cNvPr id="142" name="Google Shape;142;p17"/>
              <p:cNvGrpSpPr/>
              <p:nvPr/>
            </p:nvGrpSpPr>
            <p:grpSpPr>
              <a:xfrm>
                <a:off x="465447" y="2023740"/>
                <a:ext cx="3599100" cy="2586057"/>
                <a:chOff x="465447" y="2023740"/>
                <a:chExt cx="3599100" cy="2586057"/>
              </a:xfrm>
            </p:grpSpPr>
            <p:sp>
              <p:nvSpPr>
                <p:cNvPr id="143" name="Google Shape;143;p17"/>
                <p:cNvSpPr/>
                <p:nvPr/>
              </p:nvSpPr>
              <p:spPr>
                <a:xfrm>
                  <a:off x="465447" y="2023740"/>
                  <a:ext cx="3599100" cy="2532300"/>
                </a:xfrm>
                <a:prstGeom prst="ellipse">
                  <a:avLst/>
                </a:pr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4" name="Google Shape;144;p17"/>
                <p:cNvSpPr/>
                <p:nvPr/>
              </p:nvSpPr>
              <p:spPr>
                <a:xfrm>
                  <a:off x="802120" y="2455497"/>
                  <a:ext cx="3013200" cy="2154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1">
                      <a:solidFill>
                        <a:schemeClr val="lt2"/>
                      </a:solidFill>
                      <a:latin typeface="Calibri" panose="020F0502020204030204"/>
                      <a:ea typeface="Calibri" panose="020F0502020204030204"/>
                      <a:cs typeface="Calibri" panose="020F0502020204030204"/>
                      <a:sym typeface="Calibri" panose="020F0502020204030204"/>
                    </a:rPr>
                    <a:t>3 lý do chính</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5400"/>
                    <a:buFont typeface="Arial" panose="020B0604020202020204"/>
                    <a:buNone/>
                  </a:pPr>
                  <a:endParaRPr sz="5400" b="1" i="0" u="none" strike="noStrike" cap="none">
                    <a:solidFill>
                      <a:schemeClr val="lt2"/>
                    </a:solidFill>
                    <a:latin typeface="Calibri" panose="020F0502020204030204"/>
                    <a:ea typeface="Calibri" panose="020F0502020204030204"/>
                    <a:cs typeface="Calibri" panose="020F0502020204030204"/>
                    <a:sym typeface="Calibri" panose="020F0502020204030204"/>
                  </a:endParaRPr>
                </a:p>
              </p:txBody>
            </p:sp>
          </p:grpSp>
          <p:grpSp>
            <p:nvGrpSpPr>
              <p:cNvPr id="145" name="Google Shape;145;p17"/>
              <p:cNvGrpSpPr/>
              <p:nvPr/>
            </p:nvGrpSpPr>
            <p:grpSpPr>
              <a:xfrm>
                <a:off x="3161294" y="1322594"/>
                <a:ext cx="4795772" cy="3800953"/>
                <a:chOff x="3161294" y="1322594"/>
                <a:chExt cx="4795772" cy="3800953"/>
              </a:xfrm>
            </p:grpSpPr>
            <p:sp>
              <p:nvSpPr>
                <p:cNvPr id="146" name="Google Shape;146;p17"/>
                <p:cNvSpPr/>
                <p:nvPr/>
              </p:nvSpPr>
              <p:spPr>
                <a:xfrm>
                  <a:off x="4625158" y="1322594"/>
                  <a:ext cx="3331908" cy="1099548"/>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7" name="Google Shape;147;p17"/>
                <p:cNvSpPr/>
                <p:nvPr/>
              </p:nvSpPr>
              <p:spPr>
                <a:xfrm>
                  <a:off x="4248964" y="4023999"/>
                  <a:ext cx="3331908" cy="1099548"/>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8" name="Google Shape;148;p17"/>
                <p:cNvSpPr/>
                <p:nvPr/>
              </p:nvSpPr>
              <p:spPr>
                <a:xfrm>
                  <a:off x="3489878" y="1663656"/>
                  <a:ext cx="1182950" cy="526050"/>
                </a:xfrm>
                <a:custGeom>
                  <a:avLst/>
                  <a:gdLst/>
                  <a:ahLst/>
                  <a:cxnLst/>
                  <a:rect l="l" t="t" r="r" b="b"/>
                  <a:pathLst>
                    <a:path w="47318" h="21042" extrusionOk="0">
                      <a:moveTo>
                        <a:pt x="47318" y="0"/>
                      </a:moveTo>
                      <a:lnTo>
                        <a:pt x="13143" y="8417"/>
                      </a:lnTo>
                      <a:lnTo>
                        <a:pt x="0" y="21042"/>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9" name="Google Shape;149;p17"/>
                <p:cNvSpPr/>
                <p:nvPr/>
              </p:nvSpPr>
              <p:spPr>
                <a:xfrm>
                  <a:off x="3161294" y="4469338"/>
                  <a:ext cx="1117200" cy="342950"/>
                </a:xfrm>
                <a:custGeom>
                  <a:avLst/>
                  <a:gdLst/>
                  <a:ahLst/>
                  <a:cxnLst/>
                  <a:rect l="l" t="t" r="r" b="b"/>
                  <a:pathLst>
                    <a:path w="44688" h="13718" extrusionOk="0">
                      <a:moveTo>
                        <a:pt x="0" y="0"/>
                      </a:moveTo>
                      <a:lnTo>
                        <a:pt x="21030" y="8417"/>
                      </a:lnTo>
                      <a:lnTo>
                        <a:pt x="44688" y="13718"/>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0" name="Google Shape;150;p17"/>
                <p:cNvSpPr/>
                <p:nvPr/>
              </p:nvSpPr>
              <p:spPr>
                <a:xfrm>
                  <a:off x="4748362" y="4129995"/>
                  <a:ext cx="2333100" cy="523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Tăng hiệu suất</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151" name="Google Shape;151;p17"/>
                <p:cNvSpPr/>
                <p:nvPr/>
              </p:nvSpPr>
              <p:spPr>
                <a:xfrm>
                  <a:off x="5231813" y="1480295"/>
                  <a:ext cx="2118600" cy="5637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Tích hợp dữ liệu</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grpSp>
        <p:grpSp>
          <p:nvGrpSpPr>
            <p:cNvPr id="152" name="Google Shape;152;p17"/>
            <p:cNvGrpSpPr/>
            <p:nvPr/>
          </p:nvGrpSpPr>
          <p:grpSpPr>
            <a:xfrm>
              <a:off x="294935" y="1206524"/>
              <a:ext cx="4575726" cy="1099548"/>
              <a:chOff x="-175661" y="1368392"/>
              <a:chExt cx="4575726" cy="1099548"/>
            </a:xfrm>
          </p:grpSpPr>
          <p:sp>
            <p:nvSpPr>
              <p:cNvPr id="153" name="Google Shape;153;p17"/>
              <p:cNvSpPr/>
              <p:nvPr/>
            </p:nvSpPr>
            <p:spPr>
              <a:xfrm>
                <a:off x="3260940" y="1834089"/>
                <a:ext cx="1139125" cy="491000"/>
              </a:xfrm>
              <a:custGeom>
                <a:avLst/>
                <a:gdLst/>
                <a:ahLst/>
                <a:cxnLst/>
                <a:rect l="l" t="t" r="r" b="b"/>
                <a:pathLst>
                  <a:path w="45565" h="19640" extrusionOk="0">
                    <a:moveTo>
                      <a:pt x="0" y="0"/>
                    </a:moveTo>
                    <a:lnTo>
                      <a:pt x="30669" y="1403"/>
                    </a:lnTo>
                    <a:lnTo>
                      <a:pt x="45565" y="19640"/>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54" name="Google Shape;154;p17"/>
              <p:cNvGrpSpPr/>
              <p:nvPr/>
            </p:nvGrpSpPr>
            <p:grpSpPr>
              <a:xfrm>
                <a:off x="-175661" y="1368392"/>
                <a:ext cx="3331908" cy="1099548"/>
                <a:chOff x="161014" y="3678273"/>
                <a:chExt cx="3331908" cy="1099548"/>
              </a:xfrm>
            </p:grpSpPr>
            <p:sp>
              <p:nvSpPr>
                <p:cNvPr id="155" name="Google Shape;155;p17"/>
                <p:cNvSpPr/>
                <p:nvPr/>
              </p:nvSpPr>
              <p:spPr>
                <a:xfrm>
                  <a:off x="161014" y="3678273"/>
                  <a:ext cx="3331908" cy="1099548"/>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56" name="Google Shape;156;p17"/>
                <p:cNvSpPr/>
                <p:nvPr/>
              </p:nvSpPr>
              <p:spPr>
                <a:xfrm>
                  <a:off x="334462" y="3840583"/>
                  <a:ext cx="2985000" cy="523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Nhu cầu thực tiễn</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grpSp>
        <p:sp>
          <p:nvSpPr>
            <p:cNvPr id="157" name="Google Shape;157;p17"/>
            <p:cNvSpPr/>
            <p:nvPr/>
          </p:nvSpPr>
          <p:spPr>
            <a:xfrm>
              <a:off x="843305" y="3809679"/>
              <a:ext cx="2985000" cy="523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Các lý do khác,...</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sp>
        <p:nvSpPr>
          <p:cNvPr id="158" name="Google Shape;158;p17"/>
          <p:cNvSpPr/>
          <p:nvPr/>
        </p:nvSpPr>
        <p:spPr>
          <a:xfrm>
            <a:off x="439188" y="141461"/>
            <a:ext cx="10515600" cy="93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5400"/>
              <a:buFont typeface="Arial" panose="020B0604020202020204"/>
              <a:buNone/>
            </a:pPr>
            <a:r>
              <a:rPr lang="en-US" sz="5400" b="1">
                <a:solidFill>
                  <a:schemeClr val="dk1"/>
                </a:solidFill>
                <a:highlight>
                  <a:srgbClr val="C0C0C0"/>
                </a:highlight>
                <a:latin typeface="Calibri" panose="020F0502020204030204"/>
                <a:ea typeface="Calibri" panose="020F0502020204030204"/>
                <a:cs typeface="Calibri" panose="020F0502020204030204"/>
                <a:sym typeface="Calibri" panose="020F0502020204030204"/>
              </a:rPr>
              <a:t>I. GIỚI THIỆU ĐỀ TÀI</a:t>
            </a:r>
            <a:endParaRPr sz="5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59" name="Google Shape;159;p17"/>
          <p:cNvPicPr preferRelativeResize="0"/>
          <p:nvPr/>
        </p:nvPicPr>
        <p:blipFill>
          <a:blip r:embed="rId1"/>
          <a:stretch>
            <a:fillRect/>
          </a:stretch>
        </p:blipFill>
        <p:spPr>
          <a:xfrm>
            <a:off x="8908488" y="3160963"/>
            <a:ext cx="2357671" cy="1567075"/>
          </a:xfrm>
          <a:prstGeom prst="rect">
            <a:avLst/>
          </a:prstGeom>
          <a:noFill/>
          <a:ln>
            <a:noFill/>
          </a:ln>
        </p:spPr>
      </p:pic>
      <p:pic>
        <p:nvPicPr>
          <p:cNvPr id="160" name="Google Shape;160;p17"/>
          <p:cNvPicPr preferRelativeResize="0"/>
          <p:nvPr/>
        </p:nvPicPr>
        <p:blipFill>
          <a:blip r:embed="rId2"/>
          <a:stretch>
            <a:fillRect/>
          </a:stretch>
        </p:blipFill>
        <p:spPr>
          <a:xfrm>
            <a:off x="944050" y="3160975"/>
            <a:ext cx="2062075" cy="1310449"/>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65" name="Shape 165"/>
        <p:cNvGrpSpPr/>
        <p:nvPr/>
      </p:nvGrpSpPr>
      <p:grpSpPr>
        <a:xfrm>
          <a:off x="0" y="0"/>
          <a:ext cx="0" cy="0"/>
          <a:chOff x="0" y="0"/>
          <a:chExt cx="0" cy="0"/>
        </a:xfrm>
      </p:grpSpPr>
      <p:sp>
        <p:nvSpPr>
          <p:cNvPr id="166" name="Google Shape;166;p18"/>
          <p:cNvSpPr txBox="1"/>
          <p:nvPr>
            <p:ph type="sldNum" idx="12"/>
          </p:nvPr>
        </p:nvSpPr>
        <p:spPr>
          <a:xfrm>
            <a:off x="7774675" y="6400175"/>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67" name="Google Shape;167;p18"/>
          <p:cNvSpPr txBox="1"/>
          <p:nvPr>
            <p:ph type="sldNum" idx="12"/>
          </p:nvPr>
        </p:nvSpPr>
        <p:spPr>
          <a:xfrm>
            <a:off x="7774675" y="6400175"/>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pic>
        <p:nvPicPr>
          <p:cNvPr id="171" name="Google Shape;171;p18"/>
          <p:cNvPicPr preferRelativeResize="0"/>
          <p:nvPr/>
        </p:nvPicPr>
        <p:blipFill>
          <a:blip r:embed="rId1"/>
          <a:stretch>
            <a:fillRect/>
          </a:stretch>
        </p:blipFill>
        <p:spPr>
          <a:xfrm>
            <a:off x="3695200" y="5530225"/>
            <a:ext cx="1036675" cy="1051550"/>
          </a:xfrm>
          <a:prstGeom prst="rect">
            <a:avLst/>
          </a:prstGeom>
          <a:noFill/>
          <a:ln>
            <a:noFill/>
          </a:ln>
        </p:spPr>
      </p:pic>
      <p:pic>
        <p:nvPicPr>
          <p:cNvPr id="172" name="Google Shape;172;p18"/>
          <p:cNvPicPr preferRelativeResize="0"/>
          <p:nvPr/>
        </p:nvPicPr>
        <p:blipFill>
          <a:blip r:embed="rId2"/>
          <a:stretch>
            <a:fillRect/>
          </a:stretch>
        </p:blipFill>
        <p:spPr>
          <a:xfrm>
            <a:off x="6074169" y="5920200"/>
            <a:ext cx="1612850" cy="845075"/>
          </a:xfrm>
          <a:prstGeom prst="rect">
            <a:avLst/>
          </a:prstGeom>
          <a:noFill/>
          <a:ln>
            <a:noFill/>
          </a:ln>
        </p:spPr>
      </p:pic>
      <p:sp>
        <p:nvSpPr>
          <p:cNvPr id="173" name="Google Shape;173;p18"/>
          <p:cNvSpPr/>
          <p:nvPr/>
        </p:nvSpPr>
        <p:spPr>
          <a:xfrm rot="10800000" flipH="1">
            <a:off x="3024725" y="1893075"/>
            <a:ext cx="1205024" cy="810700"/>
          </a:xfrm>
          <a:custGeom>
            <a:avLst/>
            <a:gdLst/>
            <a:ahLst/>
            <a:cxnLst/>
            <a:rect l="l" t="t" r="r" b="b"/>
            <a:pathLst>
              <a:path w="43605" h="415" extrusionOk="0">
                <a:moveTo>
                  <a:pt x="0" y="0"/>
                </a:moveTo>
                <a:lnTo>
                  <a:pt x="20818" y="415"/>
                </a:lnTo>
                <a:lnTo>
                  <a:pt x="43605" y="415"/>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174" name="Google Shape;174;p18"/>
          <p:cNvGrpSpPr/>
          <p:nvPr/>
        </p:nvGrpSpPr>
        <p:grpSpPr>
          <a:xfrm>
            <a:off x="438209" y="1040750"/>
            <a:ext cx="15601366" cy="6088950"/>
            <a:chOff x="4277816" y="395147"/>
            <a:chExt cx="15601366" cy="6088950"/>
          </a:xfrm>
        </p:grpSpPr>
        <p:grpSp>
          <p:nvGrpSpPr>
            <p:cNvPr id="175" name="Google Shape;175;p18"/>
            <p:cNvGrpSpPr/>
            <p:nvPr/>
          </p:nvGrpSpPr>
          <p:grpSpPr>
            <a:xfrm>
              <a:off x="4277816" y="395146"/>
              <a:ext cx="15601366" cy="6088950"/>
              <a:chOff x="465447" y="526858"/>
              <a:chExt cx="15601366" cy="6088950"/>
            </a:xfrm>
          </p:grpSpPr>
          <p:grpSp>
            <p:nvGrpSpPr>
              <p:cNvPr id="176" name="Google Shape;176;p18"/>
              <p:cNvGrpSpPr/>
              <p:nvPr/>
            </p:nvGrpSpPr>
            <p:grpSpPr>
              <a:xfrm>
                <a:off x="465447" y="2023740"/>
                <a:ext cx="3599100" cy="2532300"/>
                <a:chOff x="465447" y="2023740"/>
                <a:chExt cx="3599100" cy="2532300"/>
              </a:xfrm>
            </p:grpSpPr>
            <p:sp>
              <p:nvSpPr>
                <p:cNvPr id="177" name="Google Shape;177;p18"/>
                <p:cNvSpPr/>
                <p:nvPr/>
              </p:nvSpPr>
              <p:spPr>
                <a:xfrm>
                  <a:off x="465447" y="2023740"/>
                  <a:ext cx="3599100" cy="2532300"/>
                </a:xfrm>
                <a:prstGeom prst="ellipse">
                  <a:avLst/>
                </a:pr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18"/>
                <p:cNvSpPr/>
                <p:nvPr/>
              </p:nvSpPr>
              <p:spPr>
                <a:xfrm>
                  <a:off x="807238" y="2315933"/>
                  <a:ext cx="2743200" cy="1862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4000" b="1">
                      <a:solidFill>
                        <a:schemeClr val="lt2"/>
                      </a:solidFill>
                      <a:latin typeface="Calibri" panose="020F0502020204030204"/>
                      <a:ea typeface="Calibri" panose="020F0502020204030204"/>
                      <a:cs typeface="Calibri" panose="020F0502020204030204"/>
                      <a:sym typeface="Calibri" panose="020F0502020204030204"/>
                    </a:rPr>
                    <a:t>Cơ sở lý thuyết</a:t>
                  </a:r>
                  <a:endParaRPr sz="5400" b="1" i="0" u="none" strike="noStrike" cap="none">
                    <a:solidFill>
                      <a:schemeClr val="lt2"/>
                    </a:solidFill>
                    <a:latin typeface="Calibri" panose="020F0502020204030204"/>
                    <a:ea typeface="Calibri" panose="020F0502020204030204"/>
                    <a:cs typeface="Calibri" panose="020F0502020204030204"/>
                    <a:sym typeface="Calibri" panose="020F0502020204030204"/>
                  </a:endParaRPr>
                </a:p>
              </p:txBody>
            </p:sp>
          </p:grpSp>
          <p:grpSp>
            <p:nvGrpSpPr>
              <p:cNvPr id="179" name="Google Shape;179;p18"/>
              <p:cNvGrpSpPr/>
              <p:nvPr/>
            </p:nvGrpSpPr>
            <p:grpSpPr>
              <a:xfrm>
                <a:off x="3096563" y="526857"/>
                <a:ext cx="12970250" cy="6088950"/>
                <a:chOff x="3096563" y="526858"/>
                <a:chExt cx="12970250" cy="6088950"/>
              </a:xfrm>
            </p:grpSpPr>
            <p:sp>
              <p:nvSpPr>
                <p:cNvPr id="180" name="Google Shape;180;p18"/>
                <p:cNvSpPr/>
                <p:nvPr/>
              </p:nvSpPr>
              <p:spPr>
                <a:xfrm>
                  <a:off x="4406064" y="526857"/>
                  <a:ext cx="3970134" cy="1099548"/>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1" name="Google Shape;181;p18"/>
                <p:cNvSpPr/>
                <p:nvPr/>
              </p:nvSpPr>
              <p:spPr>
                <a:xfrm>
                  <a:off x="5125388" y="4024008"/>
                  <a:ext cx="4061502" cy="1099548"/>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2" name="Google Shape;182;p18"/>
                <p:cNvSpPr/>
                <p:nvPr/>
              </p:nvSpPr>
              <p:spPr>
                <a:xfrm>
                  <a:off x="15650513" y="2669632"/>
                  <a:ext cx="416300" cy="3946175"/>
                </a:xfrm>
                <a:custGeom>
                  <a:avLst/>
                  <a:gdLst/>
                  <a:ahLst/>
                  <a:cxnLst/>
                  <a:rect l="l" t="t" r="r" b="b"/>
                  <a:pathLst>
                    <a:path w="16652" h="157847" extrusionOk="0">
                      <a:moveTo>
                        <a:pt x="0" y="157847"/>
                      </a:moveTo>
                      <a:lnTo>
                        <a:pt x="7888" y="129801"/>
                      </a:lnTo>
                      <a:lnTo>
                        <a:pt x="16652" y="0"/>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3" name="Google Shape;183;p18"/>
                <p:cNvSpPr/>
                <p:nvPr/>
              </p:nvSpPr>
              <p:spPr>
                <a:xfrm>
                  <a:off x="3096563" y="4351083"/>
                  <a:ext cx="2058800" cy="443900"/>
                </a:xfrm>
                <a:custGeom>
                  <a:avLst/>
                  <a:gdLst/>
                  <a:ahLst/>
                  <a:cxnLst/>
                  <a:rect l="l" t="t" r="r" b="b"/>
                  <a:pathLst>
                    <a:path w="82352" h="17756" extrusionOk="0">
                      <a:moveTo>
                        <a:pt x="0" y="0"/>
                      </a:moveTo>
                      <a:lnTo>
                        <a:pt x="23048" y="15532"/>
                      </a:lnTo>
                      <a:lnTo>
                        <a:pt x="82352" y="17756"/>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4" name="Google Shape;184;p18"/>
                <p:cNvSpPr/>
                <p:nvPr/>
              </p:nvSpPr>
              <p:spPr>
                <a:xfrm>
                  <a:off x="5356588" y="4104983"/>
                  <a:ext cx="3599100" cy="8451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Công cụ và phần mềm hỗ trợ</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185" name="Google Shape;185;p18"/>
                <p:cNvSpPr/>
                <p:nvPr/>
              </p:nvSpPr>
              <p:spPr>
                <a:xfrm>
                  <a:off x="4959513" y="878208"/>
                  <a:ext cx="2863200" cy="829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262626"/>
                      </a:solidFill>
                      <a:latin typeface="Calibri" panose="020F0502020204030204"/>
                      <a:ea typeface="Calibri" panose="020F0502020204030204"/>
                      <a:cs typeface="Calibri" panose="020F0502020204030204"/>
                      <a:sym typeface="Calibri" panose="020F0502020204030204"/>
                    </a:rPr>
                    <a:t>SQL Server</a:t>
                  </a:r>
                  <a:endParaRPr lang="en-US"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grpSp>
        <p:grpSp>
          <p:nvGrpSpPr>
            <p:cNvPr id="186" name="Google Shape;186;p18"/>
            <p:cNvGrpSpPr/>
            <p:nvPr/>
          </p:nvGrpSpPr>
          <p:grpSpPr>
            <a:xfrm>
              <a:off x="7877607" y="2420987"/>
              <a:ext cx="4422736" cy="1099548"/>
              <a:chOff x="7407011" y="2582855"/>
              <a:chExt cx="4422736" cy="1099548"/>
            </a:xfrm>
          </p:grpSpPr>
          <p:grpSp>
            <p:nvGrpSpPr>
              <p:cNvPr id="187" name="Google Shape;187;p18"/>
              <p:cNvGrpSpPr/>
              <p:nvPr/>
            </p:nvGrpSpPr>
            <p:grpSpPr>
              <a:xfrm>
                <a:off x="8497839" y="2582855"/>
                <a:ext cx="3331908" cy="1099548"/>
                <a:chOff x="8834514" y="4892736"/>
                <a:chExt cx="3331908" cy="1099548"/>
              </a:xfrm>
            </p:grpSpPr>
            <p:sp>
              <p:nvSpPr>
                <p:cNvPr id="188" name="Google Shape;188;p18"/>
                <p:cNvSpPr/>
                <p:nvPr/>
              </p:nvSpPr>
              <p:spPr>
                <a:xfrm>
                  <a:off x="8834514" y="4892736"/>
                  <a:ext cx="3331908" cy="1099548"/>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89" name="Google Shape;189;p18"/>
                <p:cNvSpPr/>
                <p:nvPr/>
              </p:nvSpPr>
              <p:spPr>
                <a:xfrm>
                  <a:off x="9007962" y="5211846"/>
                  <a:ext cx="2985000" cy="523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i="0" u="none" strike="noStrike" cap="none">
                      <a:solidFill>
                        <a:srgbClr val="262626"/>
                      </a:solidFill>
                      <a:latin typeface="Calibri" panose="020F0502020204030204"/>
                      <a:ea typeface="Calibri" panose="020F0502020204030204"/>
                      <a:cs typeface="Calibri" panose="020F0502020204030204"/>
                      <a:sym typeface="Calibri" panose="020F0502020204030204"/>
                    </a:rPr>
                    <a:t>Entity Framework</a:t>
                  </a:r>
                  <a:endParaRPr lang="en-US"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sp>
            <p:nvSpPr>
              <p:cNvPr id="190" name="Google Shape;190;p18"/>
              <p:cNvSpPr/>
              <p:nvPr/>
            </p:nvSpPr>
            <p:spPr>
              <a:xfrm>
                <a:off x="7407011" y="3127640"/>
                <a:ext cx="1090125" cy="10375"/>
              </a:xfrm>
              <a:custGeom>
                <a:avLst/>
                <a:gdLst/>
                <a:ahLst/>
                <a:cxnLst/>
                <a:rect l="l" t="t" r="r" b="b"/>
                <a:pathLst>
                  <a:path w="43605" h="415" extrusionOk="0">
                    <a:moveTo>
                      <a:pt x="0" y="0"/>
                    </a:moveTo>
                    <a:lnTo>
                      <a:pt x="20818" y="415"/>
                    </a:lnTo>
                    <a:lnTo>
                      <a:pt x="43605" y="415"/>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grpSp>
      <p:pic>
        <p:nvPicPr>
          <p:cNvPr id="1" name="Picture 0"/>
          <p:cNvPicPr>
            <a:picLocks noChangeAspect="1"/>
          </p:cNvPicPr>
          <p:nvPr/>
        </p:nvPicPr>
        <p:blipFill>
          <a:blip r:embed="rId3"/>
          <a:stretch>
            <a:fillRect/>
          </a:stretch>
        </p:blipFill>
        <p:spPr>
          <a:xfrm>
            <a:off x="8518525" y="1196975"/>
            <a:ext cx="2633345" cy="1654810"/>
          </a:xfrm>
          <a:prstGeom prst="rect">
            <a:avLst/>
          </a:prstGeom>
        </p:spPr>
      </p:pic>
      <p:pic>
        <p:nvPicPr>
          <p:cNvPr id="2" name="Picture 1"/>
          <p:cNvPicPr>
            <a:picLocks noChangeAspect="1"/>
          </p:cNvPicPr>
          <p:nvPr/>
        </p:nvPicPr>
        <p:blipFill>
          <a:blip r:embed="rId4"/>
          <a:stretch>
            <a:fillRect/>
          </a:stretch>
        </p:blipFill>
        <p:spPr>
          <a:xfrm>
            <a:off x="8904605" y="2887980"/>
            <a:ext cx="2587625" cy="1613535"/>
          </a:xfrm>
          <a:prstGeom prst="rect">
            <a:avLst/>
          </a:prstGeom>
        </p:spPr>
      </p:pic>
      <p:pic>
        <p:nvPicPr>
          <p:cNvPr id="3" name="Picture 2"/>
          <p:cNvPicPr>
            <a:picLocks noChangeAspect="1"/>
          </p:cNvPicPr>
          <p:nvPr/>
        </p:nvPicPr>
        <p:blipFill>
          <a:blip r:embed="rId5"/>
          <a:stretch>
            <a:fillRect/>
          </a:stretch>
        </p:blipFill>
        <p:spPr>
          <a:xfrm>
            <a:off x="9351645" y="4796790"/>
            <a:ext cx="2048510" cy="1483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19"/>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197" name="Google Shape;197;p19"/>
          <p:cNvSpPr txBox="1"/>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grpSp>
        <p:nvGrpSpPr>
          <p:cNvPr id="198" name="Google Shape;198;p19"/>
          <p:cNvGrpSpPr/>
          <p:nvPr/>
        </p:nvGrpSpPr>
        <p:grpSpPr>
          <a:xfrm>
            <a:off x="-1886700" y="1345296"/>
            <a:ext cx="10809210" cy="4452003"/>
            <a:chOff x="1661398" y="476147"/>
            <a:chExt cx="11700812" cy="4466296"/>
          </a:xfrm>
        </p:grpSpPr>
        <p:grpSp>
          <p:nvGrpSpPr>
            <p:cNvPr id="199" name="Google Shape;199;p19"/>
            <p:cNvGrpSpPr/>
            <p:nvPr/>
          </p:nvGrpSpPr>
          <p:grpSpPr>
            <a:xfrm>
              <a:off x="4277816" y="476147"/>
              <a:ext cx="8765269" cy="3948183"/>
              <a:chOff x="465447" y="607858"/>
              <a:chExt cx="8765269" cy="3948183"/>
            </a:xfrm>
          </p:grpSpPr>
          <p:grpSp>
            <p:nvGrpSpPr>
              <p:cNvPr id="200" name="Google Shape;200;p19"/>
              <p:cNvGrpSpPr/>
              <p:nvPr/>
            </p:nvGrpSpPr>
            <p:grpSpPr>
              <a:xfrm>
                <a:off x="465447" y="2023740"/>
                <a:ext cx="3599100" cy="2532300"/>
                <a:chOff x="465447" y="2023740"/>
                <a:chExt cx="3599100" cy="2532300"/>
              </a:xfrm>
            </p:grpSpPr>
            <p:sp>
              <p:nvSpPr>
                <p:cNvPr id="201" name="Google Shape;201;p19"/>
                <p:cNvSpPr/>
                <p:nvPr/>
              </p:nvSpPr>
              <p:spPr>
                <a:xfrm>
                  <a:off x="465447" y="2023740"/>
                  <a:ext cx="3599100" cy="2532300"/>
                </a:xfrm>
                <a:prstGeom prst="ellipse">
                  <a:avLst/>
                </a:pr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2" name="Google Shape;202;p19"/>
                <p:cNvSpPr/>
                <p:nvPr/>
              </p:nvSpPr>
              <p:spPr>
                <a:xfrm>
                  <a:off x="807238" y="2315933"/>
                  <a:ext cx="2743200" cy="1862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4000" b="1">
                      <a:solidFill>
                        <a:schemeClr val="lt2"/>
                      </a:solidFill>
                      <a:latin typeface="Calibri" panose="020F0502020204030204"/>
                      <a:ea typeface="Calibri" panose="020F0502020204030204"/>
                      <a:cs typeface="Calibri" panose="020F0502020204030204"/>
                      <a:sym typeface="Calibri" panose="020F0502020204030204"/>
                    </a:rPr>
                    <a:t>Mô tả </a:t>
                  </a:r>
                  <a:endParaRPr sz="5400" b="1" i="0" u="none" strike="noStrike" cap="none">
                    <a:solidFill>
                      <a:schemeClr val="lt2"/>
                    </a:solidFill>
                    <a:latin typeface="Calibri" panose="020F0502020204030204"/>
                    <a:ea typeface="Calibri" panose="020F0502020204030204"/>
                    <a:cs typeface="Calibri" panose="020F0502020204030204"/>
                    <a:sym typeface="Calibri" panose="020F0502020204030204"/>
                  </a:endParaRPr>
                </a:p>
              </p:txBody>
            </p:sp>
          </p:grpSp>
          <p:grpSp>
            <p:nvGrpSpPr>
              <p:cNvPr id="203" name="Google Shape;203;p19"/>
              <p:cNvGrpSpPr/>
              <p:nvPr/>
            </p:nvGrpSpPr>
            <p:grpSpPr>
              <a:xfrm>
                <a:off x="3497813" y="607858"/>
                <a:ext cx="5732903" cy="1795475"/>
                <a:chOff x="3497813" y="607858"/>
                <a:chExt cx="5732903" cy="1795475"/>
              </a:xfrm>
            </p:grpSpPr>
            <p:sp>
              <p:nvSpPr>
                <p:cNvPr id="204" name="Google Shape;204;p19"/>
                <p:cNvSpPr/>
                <p:nvPr/>
              </p:nvSpPr>
              <p:spPr>
                <a:xfrm>
                  <a:off x="4834738" y="607857"/>
                  <a:ext cx="4395978" cy="1415880"/>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5" name="Google Shape;205;p19"/>
                <p:cNvSpPr/>
                <p:nvPr/>
              </p:nvSpPr>
              <p:spPr>
                <a:xfrm>
                  <a:off x="3497813" y="1311183"/>
                  <a:ext cx="1175550" cy="1092150"/>
                </a:xfrm>
                <a:custGeom>
                  <a:avLst/>
                  <a:gdLst/>
                  <a:ahLst/>
                  <a:cxnLst/>
                  <a:rect l="l" t="t" r="r" b="b"/>
                  <a:pathLst>
                    <a:path w="47022" h="43686" extrusionOk="0">
                      <a:moveTo>
                        <a:pt x="0" y="43686"/>
                      </a:moveTo>
                      <a:lnTo>
                        <a:pt x="18976" y="14023"/>
                      </a:lnTo>
                      <a:lnTo>
                        <a:pt x="47022" y="0"/>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6" name="Google Shape;206;p19"/>
                <p:cNvSpPr/>
                <p:nvPr/>
              </p:nvSpPr>
              <p:spPr>
                <a:xfrm>
                  <a:off x="5463463" y="901195"/>
                  <a:ext cx="2863200" cy="829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Mục đích</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grpSp>
        <p:grpSp>
          <p:nvGrpSpPr>
            <p:cNvPr id="207" name="Google Shape;207;p19"/>
            <p:cNvGrpSpPr/>
            <p:nvPr/>
          </p:nvGrpSpPr>
          <p:grpSpPr>
            <a:xfrm>
              <a:off x="1661398" y="1043767"/>
              <a:ext cx="11700812" cy="3898675"/>
              <a:chOff x="1190802" y="1205635"/>
              <a:chExt cx="11700812" cy="3898675"/>
            </a:xfrm>
          </p:grpSpPr>
          <p:sp>
            <p:nvSpPr>
              <p:cNvPr id="208" name="Google Shape;208;p19"/>
              <p:cNvSpPr/>
              <p:nvPr/>
            </p:nvSpPr>
            <p:spPr>
              <a:xfrm>
                <a:off x="1190802" y="1205635"/>
                <a:ext cx="395925" cy="3898675"/>
              </a:xfrm>
              <a:custGeom>
                <a:avLst/>
                <a:gdLst/>
                <a:ahLst/>
                <a:cxnLst/>
                <a:rect l="l" t="t" r="r" b="b"/>
                <a:pathLst>
                  <a:path w="15837" h="155947" extrusionOk="0">
                    <a:moveTo>
                      <a:pt x="0" y="0"/>
                    </a:moveTo>
                    <a:lnTo>
                      <a:pt x="5939" y="99072"/>
                    </a:lnTo>
                    <a:lnTo>
                      <a:pt x="15837" y="155947"/>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nvGrpSpPr>
              <p:cNvPr id="209" name="Google Shape;209;p19"/>
              <p:cNvGrpSpPr/>
              <p:nvPr/>
            </p:nvGrpSpPr>
            <p:grpSpPr>
              <a:xfrm>
                <a:off x="8495636" y="3486639"/>
                <a:ext cx="4395978" cy="1415880"/>
                <a:chOff x="8832311" y="5796521"/>
                <a:chExt cx="4395978" cy="1415880"/>
              </a:xfrm>
            </p:grpSpPr>
            <p:sp>
              <p:nvSpPr>
                <p:cNvPr id="210" name="Google Shape;210;p19"/>
                <p:cNvSpPr/>
                <p:nvPr/>
              </p:nvSpPr>
              <p:spPr>
                <a:xfrm>
                  <a:off x="8832311" y="5796521"/>
                  <a:ext cx="4395978" cy="1415880"/>
                </a:xfrm>
                <a:prstGeom prst="flowChartTerminator">
                  <a:avLst/>
                </a:prstGeom>
                <a:solidFill>
                  <a:srgbClr val="D8E2F3"/>
                </a:solidFill>
                <a:ln>
                  <a:noFill/>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11" name="Google Shape;211;p19"/>
                <p:cNvSpPr/>
                <p:nvPr/>
              </p:nvSpPr>
              <p:spPr>
                <a:xfrm>
                  <a:off x="9537799" y="6242858"/>
                  <a:ext cx="2985000" cy="523200"/>
                </a:xfrm>
                <a:prstGeom prst="rect">
                  <a:avLst/>
                </a:prstGeom>
                <a:noFill/>
                <a:ln>
                  <a:noFill/>
                </a:ln>
                <a:effectLst>
                  <a:outerShdw blurRad="50800" dist="50800" dir="5400000" algn="ctr" rotWithShape="0">
                    <a:srgbClr val="000000">
                      <a:alpha val="4235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panose="020B0604020202020204"/>
                    <a:buNone/>
                  </a:pPr>
                  <a:r>
                    <a:rPr lang="en-US" sz="2800" b="1">
                      <a:solidFill>
                        <a:srgbClr val="262626"/>
                      </a:solidFill>
                      <a:latin typeface="Roboto" panose="02000000000000000000"/>
                      <a:ea typeface="Roboto" panose="02000000000000000000"/>
                      <a:cs typeface="Roboto" panose="02000000000000000000"/>
                      <a:sym typeface="Roboto" panose="02000000000000000000"/>
                    </a:rPr>
                    <a:t>Các chức năng</a:t>
                  </a:r>
                  <a:endParaRPr sz="2800" b="1" i="0" u="none" strike="noStrike" cap="none">
                    <a:solidFill>
                      <a:srgbClr val="262626"/>
                    </a:solidFill>
                    <a:latin typeface="Calibri" panose="020F0502020204030204"/>
                    <a:ea typeface="Calibri" panose="020F0502020204030204"/>
                    <a:cs typeface="Calibri" panose="020F0502020204030204"/>
                    <a:sym typeface="Calibri" panose="020F0502020204030204"/>
                  </a:endParaRPr>
                </a:p>
              </p:txBody>
            </p:sp>
          </p:grpSp>
        </p:grpSp>
      </p:grpSp>
      <p:pic>
        <p:nvPicPr>
          <p:cNvPr id="212" name="Google Shape;212;p19"/>
          <p:cNvPicPr preferRelativeResize="0"/>
          <p:nvPr/>
        </p:nvPicPr>
        <p:blipFill>
          <a:blip r:embed="rId1"/>
          <a:stretch>
            <a:fillRect/>
          </a:stretch>
        </p:blipFill>
        <p:spPr>
          <a:xfrm>
            <a:off x="9292300" y="1498675"/>
            <a:ext cx="1655625" cy="1148075"/>
          </a:xfrm>
          <a:prstGeom prst="rect">
            <a:avLst/>
          </a:prstGeom>
          <a:noFill/>
          <a:ln>
            <a:noFill/>
          </a:ln>
        </p:spPr>
      </p:pic>
      <p:pic>
        <p:nvPicPr>
          <p:cNvPr id="213" name="Google Shape;213;p19"/>
          <p:cNvPicPr preferRelativeResize="0"/>
          <p:nvPr/>
        </p:nvPicPr>
        <p:blipFill>
          <a:blip r:embed="rId2"/>
          <a:stretch>
            <a:fillRect/>
          </a:stretch>
        </p:blipFill>
        <p:spPr>
          <a:xfrm>
            <a:off x="9292300" y="3778552"/>
            <a:ext cx="2270200" cy="1685950"/>
          </a:xfrm>
          <a:prstGeom prst="rect">
            <a:avLst/>
          </a:prstGeom>
          <a:noFill/>
          <a:ln>
            <a:noFill/>
          </a:ln>
        </p:spPr>
      </p:pic>
      <p:sp>
        <p:nvSpPr>
          <p:cNvPr id="214" name="Google Shape;214;p19"/>
          <p:cNvSpPr/>
          <p:nvPr/>
        </p:nvSpPr>
        <p:spPr>
          <a:xfrm>
            <a:off x="3427825" y="4840600"/>
            <a:ext cx="1655573" cy="623900"/>
          </a:xfrm>
          <a:custGeom>
            <a:avLst/>
            <a:gdLst/>
            <a:ahLst/>
            <a:cxnLst/>
            <a:rect l="l" t="t" r="r" b="b"/>
            <a:pathLst>
              <a:path w="43605" h="415" extrusionOk="0">
                <a:moveTo>
                  <a:pt x="0" y="0"/>
                </a:moveTo>
                <a:lnTo>
                  <a:pt x="20818" y="415"/>
                </a:lnTo>
                <a:lnTo>
                  <a:pt x="43605" y="415"/>
                </a:lnTo>
              </a:path>
            </a:pathLst>
          </a:custGeom>
          <a:noFill/>
          <a:ln w="12700" cap="flat" cmpd="sng">
            <a:solidFill>
              <a:srgbClr val="31538F"/>
            </a:solidFill>
            <a:prstDash val="solid"/>
            <a:miter lim="800000"/>
            <a:headEnd type="oval" w="med" len="med"/>
            <a:tailEnd type="oval" w="med" len="med"/>
          </a:ln>
          <a:effectLst>
            <a:outerShdw blurRad="50800" dist="50800" dir="5400000" algn="ctr" rotWithShape="0">
              <a:srgbClr val="000000">
                <a:alpha val="4235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20"/>
          <p:cNvSpPr/>
          <p:nvPr/>
        </p:nvSpPr>
        <p:spPr>
          <a:xfrm>
            <a:off x="439188" y="141461"/>
            <a:ext cx="10515600" cy="93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5400"/>
              <a:buFont typeface="Arial" panose="020B0604020202020204"/>
              <a:buNone/>
            </a:pPr>
            <a:r>
              <a:rPr lang="en-US" sz="5400" b="1">
                <a:solidFill>
                  <a:schemeClr val="dk1"/>
                </a:solidFill>
                <a:highlight>
                  <a:srgbClr val="C0C0C0"/>
                </a:highlight>
                <a:latin typeface="Calibri" panose="020F0502020204030204"/>
                <a:ea typeface="Calibri" panose="020F0502020204030204"/>
                <a:cs typeface="Calibri" panose="020F0502020204030204"/>
                <a:sym typeface="Calibri" panose="020F0502020204030204"/>
              </a:rPr>
              <a:t>II. KẾT QUẢ VÀ KIỂM THỬ</a:t>
            </a:r>
            <a:endParaRPr sz="5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0" name="Google Shape;220;p20"/>
          <p:cNvPicPr preferRelativeResize="0"/>
          <p:nvPr/>
        </p:nvPicPr>
        <p:blipFill>
          <a:blip r:embed="rId1"/>
          <a:stretch>
            <a:fillRect/>
          </a:stretch>
        </p:blipFill>
        <p:spPr>
          <a:xfrm>
            <a:off x="6888470" y="1988870"/>
            <a:ext cx="4777032" cy="2703475"/>
          </a:xfrm>
          <a:prstGeom prst="rect">
            <a:avLst/>
          </a:prstGeom>
          <a:noFill/>
          <a:ln w="12700" cmpd="sng">
            <a:solidFill>
              <a:schemeClr val="tx1"/>
            </a:solidFill>
            <a:prstDash val="solid"/>
          </a:ln>
        </p:spPr>
      </p:pic>
      <p:pic>
        <p:nvPicPr>
          <p:cNvPr id="1" name="Picture 0"/>
          <p:cNvPicPr>
            <a:picLocks noChangeAspect="1"/>
          </p:cNvPicPr>
          <p:nvPr/>
        </p:nvPicPr>
        <p:blipFill>
          <a:blip r:embed="rId2"/>
          <a:stretch>
            <a:fillRect/>
          </a:stretch>
        </p:blipFill>
        <p:spPr>
          <a:xfrm>
            <a:off x="479425" y="1628775"/>
            <a:ext cx="6062980" cy="3199765"/>
          </a:xfrm>
          <a:prstGeom prst="rect">
            <a:avLst/>
          </a:prstGeom>
          <a:ln w="12700" cmpd="sng">
            <a:solidFill>
              <a:schemeClr val="tx1"/>
            </a:solidFill>
            <a:prstDash val="solid"/>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21"/>
          <p:cNvSpPr/>
          <p:nvPr/>
        </p:nvSpPr>
        <p:spPr>
          <a:xfrm>
            <a:off x="439188" y="141461"/>
            <a:ext cx="10515600" cy="93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5400"/>
              <a:buFont typeface="Arial" panose="020B0604020202020204"/>
              <a:buNone/>
            </a:pPr>
            <a:r>
              <a:rPr lang="en-US" sz="5400" b="1">
                <a:solidFill>
                  <a:schemeClr val="dk1"/>
                </a:solidFill>
                <a:highlight>
                  <a:srgbClr val="C0C0C0"/>
                </a:highlight>
                <a:latin typeface="Calibri" panose="020F0502020204030204"/>
                <a:ea typeface="Calibri" panose="020F0502020204030204"/>
                <a:cs typeface="Calibri" panose="020F0502020204030204"/>
                <a:sym typeface="Calibri" panose="020F0502020204030204"/>
              </a:rPr>
              <a:t>III. ĐÁNH GIÁ</a:t>
            </a:r>
            <a:endParaRPr sz="5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27" name="Google Shape;227;p21"/>
          <p:cNvPicPr preferRelativeResize="0"/>
          <p:nvPr/>
        </p:nvPicPr>
        <p:blipFill>
          <a:blip r:embed="rId1"/>
          <a:stretch>
            <a:fillRect/>
          </a:stretch>
        </p:blipFill>
        <p:spPr>
          <a:xfrm>
            <a:off x="3066300" y="1850952"/>
            <a:ext cx="5708150" cy="36428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
        <p:nvSpPr>
          <p:cNvPr id="233" name="Google Shape;233;p22"/>
          <p:cNvSpPr/>
          <p:nvPr/>
        </p:nvSpPr>
        <p:spPr>
          <a:xfrm>
            <a:off x="439188" y="141461"/>
            <a:ext cx="10515600" cy="9327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0000"/>
              </a:buClr>
              <a:buSzPts val="5400"/>
              <a:buFont typeface="Arial" panose="020B0604020202020204"/>
              <a:buNone/>
            </a:pPr>
            <a:r>
              <a:rPr lang="en-US" sz="5400" b="1">
                <a:solidFill>
                  <a:schemeClr val="dk1"/>
                </a:solidFill>
                <a:highlight>
                  <a:srgbClr val="C0C0C0"/>
                </a:highlight>
                <a:latin typeface="Calibri" panose="020F0502020204030204"/>
                <a:ea typeface="Calibri" panose="020F0502020204030204"/>
                <a:cs typeface="Calibri" panose="020F0502020204030204"/>
                <a:sym typeface="Calibri" panose="020F0502020204030204"/>
              </a:rPr>
              <a:t>IV. HƯỚNG PHÁT TRIỂN</a:t>
            </a:r>
            <a:endParaRPr sz="5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34" name="Google Shape;234;p22"/>
          <p:cNvPicPr preferRelativeResize="0"/>
          <p:nvPr/>
        </p:nvPicPr>
        <p:blipFill>
          <a:blip r:embed="rId1"/>
          <a:stretch>
            <a:fillRect/>
          </a:stretch>
        </p:blipFill>
        <p:spPr>
          <a:xfrm>
            <a:off x="2919413" y="1514986"/>
            <a:ext cx="6353175" cy="4400550"/>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14141"/>
        </a:solidFill>
        <a:effectLst/>
      </p:bgPr>
    </p:bg>
    <p:spTree>
      <p:nvGrpSpPr>
        <p:cNvPr id="238" name="Shape 238"/>
        <p:cNvGrpSpPr/>
        <p:nvPr/>
      </p:nvGrpSpPr>
      <p:grpSpPr>
        <a:xfrm>
          <a:off x="0" y="0"/>
          <a:ext cx="0" cy="0"/>
          <a:chOff x="0" y="0"/>
          <a:chExt cx="0" cy="0"/>
        </a:xfrm>
      </p:grpSpPr>
      <p:sp>
        <p:nvSpPr>
          <p:cNvPr id="239" name="Google Shape;239;p23"/>
          <p:cNvSpPr/>
          <p:nvPr/>
        </p:nvSpPr>
        <p:spPr>
          <a:xfrm>
            <a:off x="770234" y="1"/>
            <a:ext cx="6488456" cy="3036711"/>
          </a:xfrm>
          <a:custGeom>
            <a:avLst/>
            <a:gdLst/>
            <a:ahLst/>
            <a:cxnLst/>
            <a:rect l="l" t="t" r="r" b="b"/>
            <a:pathLst>
              <a:path w="6488456" h="3036711" extrusionOk="0">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0" name="Google Shape;240;p23"/>
          <p:cNvSpPr/>
          <p:nvPr/>
        </p:nvSpPr>
        <p:spPr>
          <a:xfrm>
            <a:off x="979870" y="1"/>
            <a:ext cx="6069184" cy="2839783"/>
          </a:xfrm>
          <a:custGeom>
            <a:avLst/>
            <a:gdLst/>
            <a:ahLst/>
            <a:cxnLst/>
            <a:rect l="l" t="t" r="r" b="b"/>
            <a:pathLst>
              <a:path w="6069184" h="2839783" extrusionOk="0">
                <a:moveTo>
                  <a:pt x="0" y="0"/>
                </a:moveTo>
                <a:lnTo>
                  <a:pt x="6069184" y="0"/>
                </a:lnTo>
                <a:lnTo>
                  <a:pt x="6063824" y="106160"/>
                </a:lnTo>
                <a:cubicBezTo>
                  <a:pt x="5907892" y="1641596"/>
                  <a:pt x="4611168" y="2839783"/>
                  <a:pt x="3034592" y="2839783"/>
                </a:cubicBezTo>
                <a:cubicBezTo>
                  <a:pt x="1458016" y="2839783"/>
                  <a:pt x="161293" y="1641596"/>
                  <a:pt x="5361" y="106160"/>
                </a:cubicBezTo>
                <a:close/>
              </a:path>
            </a:pathLst>
          </a:custGeom>
          <a:solidFill>
            <a:srgbClr val="E3411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1" name="Google Shape;241;p23"/>
          <p:cNvSpPr/>
          <p:nvPr/>
        </p:nvSpPr>
        <p:spPr>
          <a:xfrm>
            <a:off x="0" y="2900758"/>
            <a:ext cx="5198011" cy="3957242"/>
          </a:xfrm>
          <a:custGeom>
            <a:avLst/>
            <a:gdLst/>
            <a:ahLst/>
            <a:cxnLst/>
            <a:rect l="l" t="t" r="r" b="b"/>
            <a:pathLst>
              <a:path w="5198011" h="3957242" extrusionOk="0">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2" name="Google Shape;242;p23"/>
          <p:cNvSpPr/>
          <p:nvPr/>
        </p:nvSpPr>
        <p:spPr>
          <a:xfrm>
            <a:off x="0" y="3124786"/>
            <a:ext cx="5001415" cy="3733214"/>
          </a:xfrm>
          <a:custGeom>
            <a:avLst/>
            <a:gdLst/>
            <a:ahLst/>
            <a:cxnLst/>
            <a:rect l="l" t="t" r="r" b="b"/>
            <a:pathLst>
              <a:path w="5001415" h="3733214" extrusionOk="0">
                <a:moveTo>
                  <a:pt x="1956463" y="0"/>
                </a:moveTo>
                <a:cubicBezTo>
                  <a:pt x="3638144" y="0"/>
                  <a:pt x="5001415" y="1363271"/>
                  <a:pt x="5001415" y="3044952"/>
                </a:cubicBezTo>
                <a:cubicBezTo>
                  <a:pt x="5001415" y="3255162"/>
                  <a:pt x="4980114" y="3460397"/>
                  <a:pt x="4939553" y="3658617"/>
                </a:cubicBezTo>
                <a:lnTo>
                  <a:pt x="4920372" y="3733214"/>
                </a:lnTo>
                <a:lnTo>
                  <a:pt x="0" y="3733214"/>
                </a:lnTo>
                <a:lnTo>
                  <a:pt x="0" y="713124"/>
                </a:lnTo>
                <a:lnTo>
                  <a:pt x="19591" y="695319"/>
                </a:lnTo>
                <a:cubicBezTo>
                  <a:pt x="545938" y="260939"/>
                  <a:pt x="1220728" y="0"/>
                  <a:pt x="1956463"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3" name="Google Shape;243;p23"/>
          <p:cNvSpPr/>
          <p:nvPr/>
        </p:nvSpPr>
        <p:spPr>
          <a:xfrm>
            <a:off x="5759837" y="500244"/>
            <a:ext cx="6428625" cy="6357756"/>
          </a:xfrm>
          <a:custGeom>
            <a:avLst/>
            <a:gdLst/>
            <a:ahLst/>
            <a:cxnLst/>
            <a:rect l="l" t="t" r="r" b="b"/>
            <a:pathLst>
              <a:path w="6428625" h="6357756" extrusionOk="0">
                <a:moveTo>
                  <a:pt x="4279392" y="0"/>
                </a:moveTo>
                <a:cubicBezTo>
                  <a:pt x="5017968" y="0"/>
                  <a:pt x="5712843" y="187105"/>
                  <a:pt x="6319204" y="516500"/>
                </a:cubicBezTo>
                <a:lnTo>
                  <a:pt x="6428625" y="579415"/>
                </a:lnTo>
                <a:lnTo>
                  <a:pt x="6428625" y="6357756"/>
                </a:lnTo>
                <a:lnTo>
                  <a:pt x="539921" y="6357756"/>
                </a:lnTo>
                <a:lnTo>
                  <a:pt x="516500" y="6319205"/>
                </a:lnTo>
                <a:cubicBezTo>
                  <a:pt x="187105" y="5712844"/>
                  <a:pt x="0" y="5017968"/>
                  <a:pt x="0" y="4279392"/>
                </a:cubicBezTo>
                <a:cubicBezTo>
                  <a:pt x="0" y="1915949"/>
                  <a:pt x="1915949" y="0"/>
                  <a:pt x="4279392" y="0"/>
                </a:cubicBez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4" name="Google Shape;244;p23"/>
          <p:cNvSpPr/>
          <p:nvPr/>
        </p:nvSpPr>
        <p:spPr>
          <a:xfrm>
            <a:off x="5924429" y="664836"/>
            <a:ext cx="6264033" cy="6193164"/>
          </a:xfrm>
          <a:custGeom>
            <a:avLst/>
            <a:gdLst/>
            <a:ahLst/>
            <a:cxnLst/>
            <a:rect l="l" t="t" r="r" b="b"/>
            <a:pathLst>
              <a:path w="6264033" h="6193164" extrusionOk="0">
                <a:moveTo>
                  <a:pt x="4114800" y="0"/>
                </a:moveTo>
                <a:cubicBezTo>
                  <a:pt x="4895986" y="0"/>
                  <a:pt x="5626328" y="217689"/>
                  <a:pt x="6248473" y="595714"/>
                </a:cubicBezTo>
                <a:lnTo>
                  <a:pt x="6264033" y="605689"/>
                </a:lnTo>
                <a:lnTo>
                  <a:pt x="6264033" y="6193164"/>
                </a:lnTo>
                <a:lnTo>
                  <a:pt x="567718" y="6193164"/>
                </a:lnTo>
                <a:lnTo>
                  <a:pt x="496635" y="6076158"/>
                </a:lnTo>
                <a:cubicBezTo>
                  <a:pt x="179909" y="5493119"/>
                  <a:pt x="0" y="4824969"/>
                  <a:pt x="0" y="4114800"/>
                </a:cubicBezTo>
                <a:cubicBezTo>
                  <a:pt x="0" y="1842259"/>
                  <a:pt x="1842259" y="0"/>
                  <a:pt x="411480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45" name="Google Shape;245;p23"/>
          <p:cNvSpPr/>
          <p:nvPr/>
        </p:nvSpPr>
        <p:spPr>
          <a:xfrm>
            <a:off x="1397936" y="550533"/>
            <a:ext cx="4996329" cy="1265511"/>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highlight>
                  <a:srgbClr val="C0C0C0"/>
                </a:highlight>
                <a:latin typeface="Calibri" panose="020F0502020204030204"/>
                <a:ea typeface="Calibri" panose="020F0502020204030204"/>
                <a:cs typeface="Calibri" panose="020F0502020204030204"/>
                <a:sym typeface="Calibri" panose="020F0502020204030204"/>
              </a:rPr>
              <a:t>Kết thúc.</a:t>
            </a:r>
            <a:endParaRPr sz="6000" b="1"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6" name="Google Shape;246;p23"/>
          <p:cNvSpPr/>
          <p:nvPr/>
        </p:nvSpPr>
        <p:spPr>
          <a:xfrm>
            <a:off x="6705969" y="2914482"/>
            <a:ext cx="5160210" cy="25853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5400"/>
              <a:buFont typeface="Arial" panose="020B0604020202020204"/>
              <a:buNone/>
            </a:pPr>
            <a:r>
              <a:rPr lang="en-US" sz="5400" b="1" i="0" u="none" strike="noStrike" cap="none">
                <a:solidFill>
                  <a:srgbClr val="FEFEFE"/>
                </a:solidFill>
                <a:latin typeface="Calibri" panose="020F0502020204030204"/>
                <a:ea typeface="Calibri" panose="020F0502020204030204"/>
                <a:cs typeface="Calibri" panose="020F0502020204030204"/>
                <a:sym typeface="Calibri" panose="020F0502020204030204"/>
              </a:rPr>
              <a:t>Cảm ơn cô và các bạn đã lắng nghe!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722</Words>
  <Application>WPS Presentation</Application>
  <PresentationFormat/>
  <Paragraphs>84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SimSun</vt:lpstr>
      <vt:lpstr>Wingdings</vt:lpstr>
      <vt:lpstr>Arial</vt:lpstr>
      <vt:lpstr>Calibri</vt:lpstr>
      <vt:lpstr>Roboto</vt:lpstr>
      <vt:lpstr>Microsoft YaHei</vt:lpstr>
      <vt:lpstr>Arial Unicode MS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Huy Nguyễn</cp:lastModifiedBy>
  <cp:revision>3</cp:revision>
  <dcterms:created xsi:type="dcterms:W3CDTF">2025-01-05T03:04:57Z</dcterms:created>
  <dcterms:modified xsi:type="dcterms:W3CDTF">2025-01-05T03:09:01Z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4010B5AA59EF45429392D58ACB793790_12</vt:lpwstr>
  </property>
  <property fmtid="{D5CDD505-2E9C-101B-9397-08002B2CF9AE}" pid="3" name="KSOProductBuildVer">
    <vt:lpwstr>1033-12.2.0.19307</vt:lpwstr>
  </property>
</Properties>
</file>