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</p:sldMasterIdLst>
  <p:notesMasterIdLst>
    <p:notesMasterId r:id="rId12"/>
  </p:notesMasterIdLst>
  <p:sldIdLst>
    <p:sldId id="256" r:id="rId3"/>
    <p:sldId id="258" r:id="rId4"/>
    <p:sldId id="257" r:id="rId5"/>
    <p:sldId id="263" r:id="rId6"/>
    <p:sldId id="266" r:id="rId7"/>
    <p:sldId id="268" r:id="rId8"/>
    <p:sldId id="264" r:id="rId9"/>
    <p:sldId id="265" r:id="rId10"/>
    <p:sldId id="262" r:id="rId11"/>
  </p:sldIdLst>
  <p:sldSz cx="9144000" cy="5143500" type="screen16x9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97" autoAdjust="0"/>
  </p:normalViewPr>
  <p:slideViewPr>
    <p:cSldViewPr snapToGrid="0">
      <p:cViewPr varScale="1">
        <p:scale>
          <a:sx n="100" d="100"/>
          <a:sy n="100" d="100"/>
        </p:scale>
        <p:origin x="946" y="2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dba8204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dba8204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Obligatoria siempre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eb18b22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03eb18b22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a82048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a82048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831C9388-A7D3-F0AB-5FE9-002B06DB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a82048b_0_110:notes">
            <a:extLst>
              <a:ext uri="{FF2B5EF4-FFF2-40B4-BE49-F238E27FC236}">
                <a16:creationId xmlns:a16="http://schemas.microsoft.com/office/drawing/2014/main" id="{C5491D57-7C52-7D8A-A0F9-BA14A1FAA1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a82048b_0_110:notes">
            <a:extLst>
              <a:ext uri="{FF2B5EF4-FFF2-40B4-BE49-F238E27FC236}">
                <a16:creationId xmlns:a16="http://schemas.microsoft.com/office/drawing/2014/main" id="{183ACBF0-44E7-B225-7600-167D03ECC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572911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B44153C6-BD1D-119D-4D17-FDE17A91D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a82048b_0_110:notes">
            <a:extLst>
              <a:ext uri="{FF2B5EF4-FFF2-40B4-BE49-F238E27FC236}">
                <a16:creationId xmlns:a16="http://schemas.microsoft.com/office/drawing/2014/main" id="{FE1E3EA8-15C3-23EA-A99C-5ADD1294E4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a82048b_0_110:notes">
            <a:extLst>
              <a:ext uri="{FF2B5EF4-FFF2-40B4-BE49-F238E27FC236}">
                <a16:creationId xmlns:a16="http://schemas.microsoft.com/office/drawing/2014/main" id="{F33E4446-9216-0230-06CB-27292B7825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85179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2407F802-62E2-3C95-1C12-D60A270E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a82048b_0_110:notes">
            <a:extLst>
              <a:ext uri="{FF2B5EF4-FFF2-40B4-BE49-F238E27FC236}">
                <a16:creationId xmlns:a16="http://schemas.microsoft.com/office/drawing/2014/main" id="{1E86A579-1CAB-F67F-AA1F-1142C5264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a82048b_0_110:notes">
            <a:extLst>
              <a:ext uri="{FF2B5EF4-FFF2-40B4-BE49-F238E27FC236}">
                <a16:creationId xmlns:a16="http://schemas.microsoft.com/office/drawing/2014/main" id="{2E139C6E-0E49-06E6-7ACD-73A2B567F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108398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B734CEFA-2668-01B3-0C40-B028FC6C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a82048b_0_110:notes">
            <a:extLst>
              <a:ext uri="{FF2B5EF4-FFF2-40B4-BE49-F238E27FC236}">
                <a16:creationId xmlns:a16="http://schemas.microsoft.com/office/drawing/2014/main" id="{8477C338-A3DC-00C0-38F3-602D42FA78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a82048b_0_110:notes">
            <a:extLst>
              <a:ext uri="{FF2B5EF4-FFF2-40B4-BE49-F238E27FC236}">
                <a16:creationId xmlns:a16="http://schemas.microsoft.com/office/drawing/2014/main" id="{63461953-84C1-310A-DD75-452975BC4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007302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E2DDBAA9-D727-DA23-5AEE-DE4687F6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ba82048b_0_110:notes">
            <a:extLst>
              <a:ext uri="{FF2B5EF4-FFF2-40B4-BE49-F238E27FC236}">
                <a16:creationId xmlns:a16="http://schemas.microsoft.com/office/drawing/2014/main" id="{15996B72-0729-9592-F62D-AFF4186502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ba82048b_0_110:notes">
            <a:extLst>
              <a:ext uri="{FF2B5EF4-FFF2-40B4-BE49-F238E27FC236}">
                <a16:creationId xmlns:a16="http://schemas.microsoft.com/office/drawing/2014/main" id="{D63F07C6-625F-D763-C876-982F77777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313115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6E5BE189-D9CE-6BD9-CA87-38EBA2B7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3eb18b22c_0_72:notes">
            <a:extLst>
              <a:ext uri="{FF2B5EF4-FFF2-40B4-BE49-F238E27FC236}">
                <a16:creationId xmlns:a16="http://schemas.microsoft.com/office/drawing/2014/main" id="{A1202807-94EC-EBB1-5FD0-A3341E5110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03eb18b22c_0_72:notes">
            <a:extLst>
              <a:ext uri="{FF2B5EF4-FFF2-40B4-BE49-F238E27FC236}">
                <a16:creationId xmlns:a16="http://schemas.microsoft.com/office/drawing/2014/main" id="{7DF2D6B1-F356-B10A-FDA8-E3FCC90C1B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5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2-A">
  <p:cSld name="SECTION_HEADER_1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">
  <p:cSld name="SECTION_HEADER_1_1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A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8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átula 2">
  <p:cSld name="SECTION_HEADER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0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3-B">
  <p:cSld name="SECTION_HEADER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25" title="logo coderhou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1413" y="4692275"/>
            <a:ext cx="1150750" cy="2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7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9"/>
          <p:cNvSpPr txBox="1"/>
          <p:nvPr/>
        </p:nvSpPr>
        <p:spPr>
          <a:xfrm>
            <a:off x="1461300" y="2252975"/>
            <a:ext cx="6221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Coworking DB</a:t>
            </a:r>
            <a:endParaRPr sz="40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7" name="Google Shape;117;p39"/>
          <p:cNvSpPr txBox="1"/>
          <p:nvPr/>
        </p:nvSpPr>
        <p:spPr>
          <a:xfrm>
            <a:off x="1461300" y="2938471"/>
            <a:ext cx="6221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Nadia Giacinti</a:t>
            </a:r>
            <a:endParaRPr sz="16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Google Shape;117;p39">
            <a:extLst>
              <a:ext uri="{FF2B5EF4-FFF2-40B4-BE49-F238E27FC236}">
                <a16:creationId xmlns:a16="http://schemas.microsoft.com/office/drawing/2014/main" id="{838D585C-9F43-952C-E818-0122B39A512C}"/>
              </a:ext>
            </a:extLst>
          </p:cNvPr>
          <p:cNvSpPr txBox="1"/>
          <p:nvPr/>
        </p:nvSpPr>
        <p:spPr>
          <a:xfrm>
            <a:off x="1461300" y="1791340"/>
            <a:ext cx="622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Entrega 1.</a:t>
            </a:r>
            <a:r>
              <a:rPr lang="es-419" sz="18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SQL</a:t>
            </a:r>
            <a:endParaRPr sz="16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1"/>
          <p:cNvSpPr txBox="1"/>
          <p:nvPr/>
        </p:nvSpPr>
        <p:spPr>
          <a:xfrm>
            <a:off x="411095" y="451946"/>
            <a:ext cx="323017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Proyecto: Coworking DB</a:t>
            </a:r>
            <a:endParaRPr sz="1800" b="1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" name="Google Shape;146;p41">
            <a:extLst>
              <a:ext uri="{FF2B5EF4-FFF2-40B4-BE49-F238E27FC236}">
                <a16:creationId xmlns:a16="http://schemas.microsoft.com/office/drawing/2014/main" id="{494DC79D-2F7B-CFE3-B2C4-6FA54C07BE88}"/>
              </a:ext>
            </a:extLst>
          </p:cNvPr>
          <p:cNvSpPr txBox="1"/>
          <p:nvPr/>
        </p:nvSpPr>
        <p:spPr>
          <a:xfrm>
            <a:off x="411095" y="947008"/>
            <a:ext cx="824304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El objetivo de este proyecto es mapear y estructurar los datos de un espacio de coworking que se ubica en un edificio propio de 6 pisos. Apunta tanto a empresas como a personas (emprendedoras y </a:t>
            </a:r>
            <a:r>
              <a:rPr lang="es-419" sz="16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freelancers</a:t>
            </a: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). Su capacidad diaria es de 150 personas, sin contar con el auditorio.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Como servicio ofrece planes mensuales para hacer uso del espacio, se puede contratar un piso completo o bien planes individuales en espacios abiertos y compartidos. Además, se pueden hacer uso de salas de reuniones a través del sistema así como también el auditorio para eventos y capacitaciones. El/la </a:t>
            </a:r>
            <a:r>
              <a:rPr lang="es-419" sz="1600" dirty="0" err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coworker</a:t>
            </a: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tiene que abonar por este servicio adicional por hora.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6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este espacio de coworking es importante poder hacer un seguimiento de sus usuarios, medir su comportamiento, cuántos días van (la asistencia se marca con la tarjeta de acceso) y consumo para poder identificar momentos dónde se puede sobrevender más servicios. </a:t>
            </a:r>
            <a:endParaRPr dirty="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/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Tabla 1. Clientes</a:t>
            </a:r>
            <a:endParaRPr sz="30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40"/>
          <p:cNvSpPr txBox="1"/>
          <p:nvPr/>
        </p:nvSpPr>
        <p:spPr>
          <a:xfrm>
            <a:off x="559682" y="1063073"/>
            <a:ext cx="58487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Contiene datos personales y de contacto de los clientes.</a:t>
            </a:r>
            <a:endParaRPr sz="135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92C47F6-5069-EE3E-3FC3-33B8F7AD8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37198"/>
              </p:ext>
            </p:extLst>
          </p:nvPr>
        </p:nvGraphicFramePr>
        <p:xfrm>
          <a:off x="670560" y="1663373"/>
          <a:ext cx="7772400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34612304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107005449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cliente_id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Identificador único de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 del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Apellido del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1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Correo electrónico del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5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telefono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Número de teléfono del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tipo_cliente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ENUM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Tipo de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871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76F467F8-F897-A4A5-A580-471712F1C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>
            <a:extLst>
              <a:ext uri="{FF2B5EF4-FFF2-40B4-BE49-F238E27FC236}">
                <a16:creationId xmlns:a16="http://schemas.microsoft.com/office/drawing/2014/main" id="{0C367A84-60C3-3648-A346-52C059713E21}"/>
              </a:ext>
            </a:extLst>
          </p:cNvPr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Tabla 2. Planes</a:t>
            </a:r>
            <a:endParaRPr sz="30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40">
            <a:extLst>
              <a:ext uri="{FF2B5EF4-FFF2-40B4-BE49-F238E27FC236}">
                <a16:creationId xmlns:a16="http://schemas.microsoft.com/office/drawing/2014/main" id="{4AEF9A00-E365-D113-DBB6-43ADC4751C6E}"/>
              </a:ext>
            </a:extLst>
          </p:cNvPr>
          <p:cNvSpPr txBox="1"/>
          <p:nvPr/>
        </p:nvSpPr>
        <p:spPr>
          <a:xfrm>
            <a:off x="559682" y="1063073"/>
            <a:ext cx="58487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Define los planes de membresía actuales.</a:t>
            </a:r>
            <a:endParaRPr sz="135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93BA5901-24E9-9D26-2A97-21EAFF5B4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52722"/>
              </p:ext>
            </p:extLst>
          </p:nvPr>
        </p:nvGraphicFramePr>
        <p:xfrm>
          <a:off x="670560" y="1663373"/>
          <a:ext cx="7772400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34612304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107005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plan_id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Identificador único del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nombre_plan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 del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precio_mensual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DECIMAL(10,2)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Precio mensual del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1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descripcion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Descripción del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5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94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0245146B-643B-9A25-47A3-9173E5ED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>
            <a:extLst>
              <a:ext uri="{FF2B5EF4-FFF2-40B4-BE49-F238E27FC236}">
                <a16:creationId xmlns:a16="http://schemas.microsoft.com/office/drawing/2014/main" id="{FED34DCB-6F4B-62C9-6A9C-456F189077C7}"/>
              </a:ext>
            </a:extLst>
          </p:cNvPr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Tabla 3. Planes activos</a:t>
            </a:r>
            <a:endParaRPr sz="30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40">
            <a:extLst>
              <a:ext uri="{FF2B5EF4-FFF2-40B4-BE49-F238E27FC236}">
                <a16:creationId xmlns:a16="http://schemas.microsoft.com/office/drawing/2014/main" id="{F83B7128-94D4-5C2C-059A-02CA7EEDEC21}"/>
              </a:ext>
            </a:extLst>
          </p:cNvPr>
          <p:cNvSpPr txBox="1"/>
          <p:nvPr/>
        </p:nvSpPr>
        <p:spPr>
          <a:xfrm>
            <a:off x="559682" y="1063073"/>
            <a:ext cx="58487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Registra el historial de pagos de los planes.</a:t>
            </a:r>
            <a:endParaRPr sz="135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D1BFB92-7617-CBD0-7CB6-C2DEA10C0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324016"/>
              </p:ext>
            </p:extLst>
          </p:nvPr>
        </p:nvGraphicFramePr>
        <p:xfrm>
          <a:off x="670560" y="1663373"/>
          <a:ext cx="7772400" cy="2595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134612304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107005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pago_id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Identificador único de pago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clientes_id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Referencia al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planes_id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Referencia al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5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Indica si el plan esta activo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5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fecha_alta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Fecha de pago del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8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fecha_baja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Fecha de vencimiento del plan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52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39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09307D1B-07E7-EE37-4782-1917117B6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>
            <a:extLst>
              <a:ext uri="{FF2B5EF4-FFF2-40B4-BE49-F238E27FC236}">
                <a16:creationId xmlns:a16="http://schemas.microsoft.com/office/drawing/2014/main" id="{C2BBAE72-D98E-79D5-AE6A-4E90B4705807}"/>
              </a:ext>
            </a:extLst>
          </p:cNvPr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Tabla 4. Asistencias</a:t>
            </a:r>
            <a:endParaRPr sz="30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40">
            <a:extLst>
              <a:ext uri="{FF2B5EF4-FFF2-40B4-BE49-F238E27FC236}">
                <a16:creationId xmlns:a16="http://schemas.microsoft.com/office/drawing/2014/main" id="{B8B7C493-6DAB-0062-00CA-D19650039978}"/>
              </a:ext>
            </a:extLst>
          </p:cNvPr>
          <p:cNvSpPr txBox="1"/>
          <p:nvPr/>
        </p:nvSpPr>
        <p:spPr>
          <a:xfrm>
            <a:off x="559682" y="1063073"/>
            <a:ext cx="58487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Registra las asistencias de los </a:t>
            </a:r>
            <a:r>
              <a:rPr lang="es-419" sz="1350" dirty="0" err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coworkers</a:t>
            </a:r>
            <a:r>
              <a:rPr lang="es-419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que tiene planes activos.</a:t>
            </a:r>
            <a:endParaRPr sz="135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D391897-AD48-6756-A677-C1DBD5FC0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53344"/>
              </p:ext>
            </p:extLst>
          </p:nvPr>
        </p:nvGraphicFramePr>
        <p:xfrm>
          <a:off x="670560" y="1663373"/>
          <a:ext cx="7772400" cy="14833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134612304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107005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asistencia_id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Identificador único de asistencia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cliente_id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Referencia al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fecha_asistencia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Fecha de asistencia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12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07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3D2CFEF5-121C-D467-3AEA-BDE88EA6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>
            <a:extLst>
              <a:ext uri="{FF2B5EF4-FFF2-40B4-BE49-F238E27FC236}">
                <a16:creationId xmlns:a16="http://schemas.microsoft.com/office/drawing/2014/main" id="{9E5EA2CC-6E41-0FE7-43A1-12AEA378EE53}"/>
              </a:ext>
            </a:extLst>
          </p:cNvPr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Tabla 5. Salas de reuniones</a:t>
            </a:r>
            <a:endParaRPr sz="30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40">
            <a:extLst>
              <a:ext uri="{FF2B5EF4-FFF2-40B4-BE49-F238E27FC236}">
                <a16:creationId xmlns:a16="http://schemas.microsoft.com/office/drawing/2014/main" id="{5DC53A9F-4899-3B7F-8E5E-E77D0CC31AF0}"/>
              </a:ext>
            </a:extLst>
          </p:cNvPr>
          <p:cNvSpPr txBox="1"/>
          <p:nvPr/>
        </p:nvSpPr>
        <p:spPr>
          <a:xfrm>
            <a:off x="559682" y="1063073"/>
            <a:ext cx="58487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Describe las salas con las que cuenta el espacio.</a:t>
            </a:r>
            <a:endParaRPr sz="135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69009DD-7B9B-51A8-04F3-FAFB77853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63217"/>
              </p:ext>
            </p:extLst>
          </p:nvPr>
        </p:nvGraphicFramePr>
        <p:xfrm>
          <a:off x="670560" y="1663373"/>
          <a:ext cx="7772400" cy="2225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346123044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3107005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sala_id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Identificador único de la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nombre_sala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 de la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capacidad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Capacidad máxima de la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1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precio_sala_hora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/>
                        <a:t>DECIMAL(10,2)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Precio por hora de la sala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359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VARCHAR(50)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Ubicación de la sala por piso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5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91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7CF8F4EB-974C-C12F-D4A6-179FBF73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>
            <a:extLst>
              <a:ext uri="{FF2B5EF4-FFF2-40B4-BE49-F238E27FC236}">
                <a16:creationId xmlns:a16="http://schemas.microsoft.com/office/drawing/2014/main" id="{BEAFE834-EAB4-8DAE-F3DF-8518CDFAF018}"/>
              </a:ext>
            </a:extLst>
          </p:cNvPr>
          <p:cNvSpPr txBox="1"/>
          <p:nvPr/>
        </p:nvSpPr>
        <p:spPr>
          <a:xfrm>
            <a:off x="501450" y="468275"/>
            <a:ext cx="814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Tabla 6. Reserva de las salas</a:t>
            </a:r>
            <a:endParaRPr sz="30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40">
            <a:extLst>
              <a:ext uri="{FF2B5EF4-FFF2-40B4-BE49-F238E27FC236}">
                <a16:creationId xmlns:a16="http://schemas.microsoft.com/office/drawing/2014/main" id="{99F124CE-8951-0686-838E-3E9DCB415FF5}"/>
              </a:ext>
            </a:extLst>
          </p:cNvPr>
          <p:cNvSpPr txBox="1"/>
          <p:nvPr/>
        </p:nvSpPr>
        <p:spPr>
          <a:xfrm>
            <a:off x="559682" y="1063073"/>
            <a:ext cx="5848737" cy="39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Registra el historial del uso de las salas de reuniones.</a:t>
            </a:r>
            <a:endParaRPr sz="135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31597C0-1122-A8B1-76B4-B6E113C26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23485"/>
              </p:ext>
            </p:extLst>
          </p:nvPr>
        </p:nvGraphicFramePr>
        <p:xfrm>
          <a:off x="670560" y="1663373"/>
          <a:ext cx="7772400" cy="2225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1346123044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10700544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consumo_id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Identificador único del consumo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cliente_id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Referencia al cliente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sala_id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Referencia a la sala usada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1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reserva_horas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Cantidad de horas reservadas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5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err="1"/>
                        <a:t>reserva_fecha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Fecha de la reserva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8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9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D057614F-4C38-7EAB-DC99-44F63F2D4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9BBAA794-05D9-6AC0-A99A-EEF04934A54A}"/>
              </a:ext>
            </a:extLst>
          </p:cNvPr>
          <p:cNvCxnSpPr>
            <a:cxnSpLocks/>
          </p:cNvCxnSpPr>
          <p:nvPr/>
        </p:nvCxnSpPr>
        <p:spPr>
          <a:xfrm>
            <a:off x="1730376" y="1912379"/>
            <a:ext cx="616258" cy="527465"/>
          </a:xfrm>
          <a:prstGeom prst="bentConnector3">
            <a:avLst>
              <a:gd name="adj1" fmla="val 6582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16C414E5-7B32-A0CA-2619-D118687B1FD0}"/>
              </a:ext>
            </a:extLst>
          </p:cNvPr>
          <p:cNvCxnSpPr>
            <a:cxnSpLocks/>
          </p:cNvCxnSpPr>
          <p:nvPr/>
        </p:nvCxnSpPr>
        <p:spPr>
          <a:xfrm>
            <a:off x="5280432" y="1912379"/>
            <a:ext cx="1510670" cy="1300942"/>
          </a:xfrm>
          <a:prstGeom prst="bentConnector3">
            <a:avLst>
              <a:gd name="adj1" fmla="val 7421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C993B48E-B7EA-89FC-7B96-0520A23E71C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997065" y="3444520"/>
            <a:ext cx="794037" cy="58020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3" name="Google Shape;133;p41">
            <a:extLst>
              <a:ext uri="{FF2B5EF4-FFF2-40B4-BE49-F238E27FC236}">
                <a16:creationId xmlns:a16="http://schemas.microsoft.com/office/drawing/2014/main" id="{79A6B9F1-AE84-F408-8351-8C59C730E5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9475AC4-B11F-A06A-43E5-A3950E5FA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33155"/>
              </p:ext>
            </p:extLst>
          </p:nvPr>
        </p:nvGraphicFramePr>
        <p:xfrm>
          <a:off x="4488747" y="1601720"/>
          <a:ext cx="1508760" cy="155438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4911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933849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222055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Clave</a:t>
                      </a:r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Campo</a:t>
                      </a:r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r>
                        <a:rPr lang="es-AR" sz="1000" dirty="0"/>
                        <a:t>PK</a:t>
                      </a:r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cliente_id</a:t>
                      </a:r>
                      <a:endParaRPr lang="es-AR" sz="1000" dirty="0"/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nombre</a:t>
                      </a:r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apellido</a:t>
                      </a:r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2819312295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email</a:t>
                      </a:r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2244356325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telefono</a:t>
                      </a:r>
                      <a:endParaRPr lang="es-AR" sz="1000" dirty="0"/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9536661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tipo_cliente</a:t>
                      </a:r>
                      <a:endParaRPr lang="es-AR" sz="1000" dirty="0"/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3143987128"/>
                  </a:ext>
                </a:extLst>
              </a:tr>
            </a:tbl>
          </a:graphicData>
        </a:graphic>
      </p:graphicFrame>
      <p:sp>
        <p:nvSpPr>
          <p:cNvPr id="5" name="Google Shape;146;p41">
            <a:extLst>
              <a:ext uri="{FF2B5EF4-FFF2-40B4-BE49-F238E27FC236}">
                <a16:creationId xmlns:a16="http://schemas.microsoft.com/office/drawing/2014/main" id="{89B744E2-7571-3863-2262-90FA46B3AEF1}"/>
              </a:ext>
            </a:extLst>
          </p:cNvPr>
          <p:cNvSpPr txBox="1"/>
          <p:nvPr/>
        </p:nvSpPr>
        <p:spPr>
          <a:xfrm>
            <a:off x="6791102" y="2372311"/>
            <a:ext cx="122646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3. Planes activos</a:t>
            </a:r>
            <a:endParaRPr sz="1000" dirty="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A6937BC-3627-B0A4-CE32-C1AD882F1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87479"/>
              </p:ext>
            </p:extLst>
          </p:nvPr>
        </p:nvGraphicFramePr>
        <p:xfrm>
          <a:off x="4526052" y="3592488"/>
          <a:ext cx="1508760" cy="132241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64819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1043941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259842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Clave</a:t>
                      </a:r>
                    </a:p>
                  </a:txBody>
                  <a:tcPr marL="64070" marR="64070" marT="32035" marB="32035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Campo</a:t>
                      </a:r>
                    </a:p>
                  </a:txBody>
                  <a:tcPr marL="64070" marR="64070" marT="32035" marB="32035"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r>
                        <a:rPr lang="es-AR" sz="1000" dirty="0"/>
                        <a:t>PK</a:t>
                      </a:r>
                    </a:p>
                  </a:txBody>
                  <a:tcPr marL="64070" marR="64070" marT="32035" marB="32035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plan_id</a:t>
                      </a:r>
                      <a:endParaRPr lang="es-AR" sz="1000" dirty="0"/>
                    </a:p>
                  </a:txBody>
                  <a:tcPr marL="64070" marR="64070" marT="32035" marB="32035"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283044"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4070" marR="64070" marT="32035" marB="32035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nombre_plan</a:t>
                      </a:r>
                      <a:endParaRPr lang="es-AR" sz="1000" dirty="0"/>
                    </a:p>
                  </a:txBody>
                  <a:tcPr marL="64070" marR="64070" marT="32035" marB="32035"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64070" marR="64070" marT="32035" marB="32035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precio_mensual</a:t>
                      </a:r>
                      <a:endParaRPr lang="es-AR" sz="1000" dirty="0"/>
                    </a:p>
                  </a:txBody>
                  <a:tcPr marL="64070" marR="64070" marT="32035" marB="32035"/>
                </a:tc>
                <a:extLst>
                  <a:ext uri="{0D108BD9-81ED-4DB2-BD59-A6C34878D82A}">
                    <a16:rowId xmlns:a16="http://schemas.microsoft.com/office/drawing/2014/main" val="2819312295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64070" marR="64070" marT="32035" marB="32035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descripcion</a:t>
                      </a:r>
                      <a:endParaRPr lang="es-AR" sz="1000" dirty="0"/>
                    </a:p>
                  </a:txBody>
                  <a:tcPr marL="64070" marR="64070" marT="32035" marB="32035"/>
                </a:tc>
                <a:extLst>
                  <a:ext uri="{0D108BD9-81ED-4DB2-BD59-A6C34878D82A}">
                    <a16:rowId xmlns:a16="http://schemas.microsoft.com/office/drawing/2014/main" val="2244356325"/>
                  </a:ext>
                </a:extLst>
              </a:tr>
            </a:tbl>
          </a:graphicData>
        </a:graphic>
      </p:graphicFrame>
      <p:sp>
        <p:nvSpPr>
          <p:cNvPr id="7" name="Google Shape;146;p41">
            <a:extLst>
              <a:ext uri="{FF2B5EF4-FFF2-40B4-BE49-F238E27FC236}">
                <a16:creationId xmlns:a16="http://schemas.microsoft.com/office/drawing/2014/main" id="{9C74723D-74D9-31F2-6CEA-76979B2CF3F4}"/>
              </a:ext>
            </a:extLst>
          </p:cNvPr>
          <p:cNvSpPr txBox="1"/>
          <p:nvPr/>
        </p:nvSpPr>
        <p:spPr>
          <a:xfrm>
            <a:off x="4450205" y="3302858"/>
            <a:ext cx="122646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2. Planes</a:t>
            </a:r>
            <a:endParaRPr sz="1000" dirty="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9C63B37-6163-91F4-8D38-6E3CA1189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462232"/>
              </p:ext>
            </p:extLst>
          </p:nvPr>
        </p:nvGraphicFramePr>
        <p:xfrm>
          <a:off x="6791102" y="2667328"/>
          <a:ext cx="1508760" cy="155438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95652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1013108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222055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Clave</a:t>
                      </a:r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Campo</a:t>
                      </a:r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r>
                        <a:rPr lang="es-AR" sz="1000" dirty="0"/>
                        <a:t>PK</a:t>
                      </a:r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pago_id</a:t>
                      </a:r>
                      <a:endParaRPr lang="es-AR" sz="1000" dirty="0"/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r>
                        <a:rPr lang="es-AR" sz="1000" dirty="0"/>
                        <a:t>FK</a:t>
                      </a:r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cliente_id</a:t>
                      </a:r>
                      <a:endParaRPr lang="es-AR" sz="1000" dirty="0"/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r>
                        <a:rPr lang="es-AR" sz="1000" dirty="0"/>
                        <a:t>FK</a:t>
                      </a:r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planes_id</a:t>
                      </a:r>
                      <a:endParaRPr lang="es-AR" sz="1000" dirty="0"/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3565557734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/>
                        <a:t>status</a:t>
                      </a:r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2244356325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fecha_alta</a:t>
                      </a:r>
                      <a:endParaRPr lang="es-AR" sz="1000" dirty="0"/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1225587665"/>
                  </a:ext>
                </a:extLst>
              </a:tr>
              <a:tr h="222055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 marL="54753" marR="54753" marT="27377" marB="27377"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fecha_baja</a:t>
                      </a:r>
                      <a:endParaRPr lang="es-AR" sz="1000" dirty="0"/>
                    </a:p>
                  </a:txBody>
                  <a:tcPr marL="54753" marR="54753" marT="27377" marB="27377"/>
                </a:tc>
                <a:extLst>
                  <a:ext uri="{0D108BD9-81ED-4DB2-BD59-A6C34878D82A}">
                    <a16:rowId xmlns:a16="http://schemas.microsoft.com/office/drawing/2014/main" val="1055652554"/>
                  </a:ext>
                </a:extLst>
              </a:tr>
            </a:tbl>
          </a:graphicData>
        </a:graphic>
      </p:graphicFrame>
      <p:sp>
        <p:nvSpPr>
          <p:cNvPr id="10" name="Google Shape;146;p41">
            <a:extLst>
              <a:ext uri="{FF2B5EF4-FFF2-40B4-BE49-F238E27FC236}">
                <a16:creationId xmlns:a16="http://schemas.microsoft.com/office/drawing/2014/main" id="{DFDA8C88-EC8E-0EFC-72B3-99F7881E4B49}"/>
              </a:ext>
            </a:extLst>
          </p:cNvPr>
          <p:cNvSpPr txBox="1"/>
          <p:nvPr/>
        </p:nvSpPr>
        <p:spPr>
          <a:xfrm>
            <a:off x="4488747" y="1287643"/>
            <a:ext cx="122646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1. Clientes</a:t>
            </a:r>
            <a:endParaRPr sz="1000" dirty="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2F61F543-1CB1-564D-F6EF-F534FB536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631519"/>
              </p:ext>
            </p:extLst>
          </p:nvPr>
        </p:nvGraphicFramePr>
        <p:xfrm>
          <a:off x="6789192" y="972412"/>
          <a:ext cx="1669528" cy="9867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3973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1145555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Campo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r>
                        <a:rPr lang="es-AR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asistencia_id</a:t>
                      </a:r>
                      <a:endParaRPr lang="es-A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r>
                        <a:rPr lang="es-AR" sz="1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cliente_id</a:t>
                      </a:r>
                      <a:endParaRPr lang="es-A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fecha_asistencia</a:t>
                      </a:r>
                      <a:endParaRPr lang="es-A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12295"/>
                  </a:ext>
                </a:extLst>
              </a:tr>
            </a:tbl>
          </a:graphicData>
        </a:graphic>
      </p:graphicFrame>
      <p:sp>
        <p:nvSpPr>
          <p:cNvPr id="12" name="Google Shape;146;p41">
            <a:extLst>
              <a:ext uri="{FF2B5EF4-FFF2-40B4-BE49-F238E27FC236}">
                <a16:creationId xmlns:a16="http://schemas.microsoft.com/office/drawing/2014/main" id="{946EC9B6-E2FA-0D31-C156-425B88AE69AF}"/>
              </a:ext>
            </a:extLst>
          </p:cNvPr>
          <p:cNvSpPr txBox="1"/>
          <p:nvPr/>
        </p:nvSpPr>
        <p:spPr>
          <a:xfrm>
            <a:off x="6789192" y="674121"/>
            <a:ext cx="122646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4. Asistencias</a:t>
            </a:r>
            <a:endParaRPr sz="1000" dirty="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6F6A5169-D528-67BC-BA42-D8571F230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521211"/>
              </p:ext>
            </p:extLst>
          </p:nvPr>
        </p:nvGraphicFramePr>
        <p:xfrm>
          <a:off x="275508" y="1573858"/>
          <a:ext cx="1599648" cy="136176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31427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1068221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226961">
                <a:tc>
                  <a:txBody>
                    <a:bodyPr/>
                    <a:lstStyle/>
                    <a:p>
                      <a:r>
                        <a:rPr lang="es-AR" sz="900" dirty="0">
                          <a:solidFill>
                            <a:schemeClr val="tx1"/>
                          </a:solidFill>
                        </a:rPr>
                        <a:t>Clave</a:t>
                      </a:r>
                    </a:p>
                  </a:txBody>
                  <a:tcPr marL="85110" marR="85110" marT="42555" marB="42555"/>
                </a:tc>
                <a:tc>
                  <a:txBody>
                    <a:bodyPr/>
                    <a:lstStyle/>
                    <a:p>
                      <a:r>
                        <a:rPr lang="es-AR" sz="900" dirty="0">
                          <a:solidFill>
                            <a:schemeClr val="tx1"/>
                          </a:solidFill>
                        </a:rPr>
                        <a:t>Campo</a:t>
                      </a:r>
                    </a:p>
                  </a:txBody>
                  <a:tcPr marL="85110" marR="85110" marT="42555" marB="42555"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r>
                        <a:rPr lang="es-AR" sz="900" dirty="0"/>
                        <a:t>PK</a:t>
                      </a:r>
                    </a:p>
                  </a:txBody>
                  <a:tcPr marL="85110" marR="85110" marT="42555" marB="42555"/>
                </a:tc>
                <a:tc>
                  <a:txBody>
                    <a:bodyPr/>
                    <a:lstStyle/>
                    <a:p>
                      <a:r>
                        <a:rPr lang="es-AR" sz="900" dirty="0" err="1"/>
                        <a:t>sala_id</a:t>
                      </a:r>
                      <a:endParaRPr lang="es-AR" sz="900" dirty="0"/>
                    </a:p>
                  </a:txBody>
                  <a:tcPr marL="85110" marR="85110" marT="42555" marB="42555"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endParaRPr lang="es-AR" sz="900"/>
                    </a:p>
                  </a:txBody>
                  <a:tcPr marL="85110" marR="85110" marT="42555" marB="42555"/>
                </a:tc>
                <a:tc>
                  <a:txBody>
                    <a:bodyPr/>
                    <a:lstStyle/>
                    <a:p>
                      <a:r>
                        <a:rPr lang="es-AR" sz="900" dirty="0" err="1"/>
                        <a:t>nombre_sala</a:t>
                      </a:r>
                      <a:endParaRPr lang="es-AR" sz="900" dirty="0"/>
                    </a:p>
                  </a:txBody>
                  <a:tcPr marL="85110" marR="85110" marT="42555" marB="42555"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endParaRPr lang="es-AR" sz="900"/>
                    </a:p>
                  </a:txBody>
                  <a:tcPr marL="85110" marR="85110" marT="42555" marB="42555"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capacidad</a:t>
                      </a:r>
                    </a:p>
                  </a:txBody>
                  <a:tcPr marL="85110" marR="85110" marT="42555" marB="42555"/>
                </a:tc>
                <a:extLst>
                  <a:ext uri="{0D108BD9-81ED-4DB2-BD59-A6C34878D82A}">
                    <a16:rowId xmlns:a16="http://schemas.microsoft.com/office/drawing/2014/main" val="2819312295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endParaRPr lang="es-AR" sz="900"/>
                    </a:p>
                  </a:txBody>
                  <a:tcPr marL="85110" marR="85110" marT="42555" marB="42555"/>
                </a:tc>
                <a:tc>
                  <a:txBody>
                    <a:bodyPr/>
                    <a:lstStyle/>
                    <a:p>
                      <a:r>
                        <a:rPr lang="es-AR" sz="900" dirty="0" err="1"/>
                        <a:t>precio_sala_hora</a:t>
                      </a:r>
                      <a:endParaRPr lang="es-AR" sz="900" dirty="0"/>
                    </a:p>
                  </a:txBody>
                  <a:tcPr marL="85110" marR="85110" marT="42555" marB="42555"/>
                </a:tc>
                <a:extLst>
                  <a:ext uri="{0D108BD9-81ED-4DB2-BD59-A6C34878D82A}">
                    <a16:rowId xmlns:a16="http://schemas.microsoft.com/office/drawing/2014/main" val="1977359613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endParaRPr lang="es-AR" sz="900" dirty="0"/>
                    </a:p>
                  </a:txBody>
                  <a:tcPr marL="85110" marR="85110" marT="42555" marB="42555"/>
                </a:tc>
                <a:tc>
                  <a:txBody>
                    <a:bodyPr/>
                    <a:lstStyle/>
                    <a:p>
                      <a:r>
                        <a:rPr lang="es-AR" sz="900" dirty="0"/>
                        <a:t>piso</a:t>
                      </a:r>
                    </a:p>
                  </a:txBody>
                  <a:tcPr marL="85110" marR="85110" marT="42555" marB="42555"/>
                </a:tc>
                <a:extLst>
                  <a:ext uri="{0D108BD9-81ED-4DB2-BD59-A6C34878D82A}">
                    <a16:rowId xmlns:a16="http://schemas.microsoft.com/office/drawing/2014/main" val="2244356325"/>
                  </a:ext>
                </a:extLst>
              </a:tr>
            </a:tbl>
          </a:graphicData>
        </a:graphic>
      </p:graphicFrame>
      <p:sp>
        <p:nvSpPr>
          <p:cNvPr id="14" name="Google Shape;146;p41">
            <a:extLst>
              <a:ext uri="{FF2B5EF4-FFF2-40B4-BE49-F238E27FC236}">
                <a16:creationId xmlns:a16="http://schemas.microsoft.com/office/drawing/2014/main" id="{5DECF813-838E-1A2A-6E76-D6D91F480CAA}"/>
              </a:ext>
            </a:extLst>
          </p:cNvPr>
          <p:cNvSpPr txBox="1"/>
          <p:nvPr/>
        </p:nvSpPr>
        <p:spPr>
          <a:xfrm>
            <a:off x="275508" y="1287643"/>
            <a:ext cx="1454868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5. Salas de reuniones</a:t>
            </a:r>
            <a:endParaRPr sz="1000" dirty="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EB85EA8C-30E5-0D65-3299-3AD3759AD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93913"/>
              </p:ext>
            </p:extLst>
          </p:nvPr>
        </p:nvGraphicFramePr>
        <p:xfrm>
          <a:off x="2346634" y="1585934"/>
          <a:ext cx="1647217" cy="14630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58957">
                  <a:extLst>
                    <a:ext uri="{9D8B030D-6E8A-4147-A177-3AD203B41FA5}">
                      <a16:colId xmlns:a16="http://schemas.microsoft.com/office/drawing/2014/main" val="3878975628"/>
                    </a:ext>
                  </a:extLst>
                </a:gridCol>
                <a:gridCol w="1088260">
                  <a:extLst>
                    <a:ext uri="{9D8B030D-6E8A-4147-A177-3AD203B41FA5}">
                      <a16:colId xmlns:a16="http://schemas.microsoft.com/office/drawing/2014/main" val="2291102003"/>
                    </a:ext>
                  </a:extLst>
                </a:gridCol>
              </a:tblGrid>
              <a:tr h="226961"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>
                          <a:solidFill>
                            <a:schemeClr val="tx1"/>
                          </a:solidFill>
                        </a:rPr>
                        <a:t>Campo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2037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r>
                        <a:rPr lang="es-AR" sz="10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consumo_id</a:t>
                      </a:r>
                      <a:endParaRPr lang="es-A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65646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r>
                        <a:rPr lang="es-AR" sz="1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cliente_id</a:t>
                      </a:r>
                      <a:endParaRPr lang="es-A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004186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r>
                        <a:rPr lang="es-AR" sz="1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sala_id</a:t>
                      </a:r>
                      <a:endParaRPr lang="es-A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312295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endParaRPr lang="es-AR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reserva_horas</a:t>
                      </a:r>
                      <a:endParaRPr lang="es-A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356325"/>
                  </a:ext>
                </a:extLst>
              </a:tr>
              <a:tr h="226961">
                <a:tc>
                  <a:txBody>
                    <a:bodyPr/>
                    <a:lstStyle/>
                    <a:p>
                      <a:endParaRPr lang="es-A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000" dirty="0" err="1"/>
                        <a:t>reserva_fecha</a:t>
                      </a:r>
                      <a:endParaRPr lang="es-A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87665"/>
                  </a:ext>
                </a:extLst>
              </a:tr>
            </a:tbl>
          </a:graphicData>
        </a:graphic>
      </p:graphicFrame>
      <p:sp>
        <p:nvSpPr>
          <p:cNvPr id="17" name="Google Shape;146;p41">
            <a:extLst>
              <a:ext uri="{FF2B5EF4-FFF2-40B4-BE49-F238E27FC236}">
                <a16:creationId xmlns:a16="http://schemas.microsoft.com/office/drawing/2014/main" id="{B129BD61-4EE2-085C-B7A3-53D544DA51C4}"/>
              </a:ext>
            </a:extLst>
          </p:cNvPr>
          <p:cNvSpPr txBox="1"/>
          <p:nvPr/>
        </p:nvSpPr>
        <p:spPr>
          <a:xfrm>
            <a:off x="2346634" y="1287643"/>
            <a:ext cx="1501141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6. Reserva de las salas</a:t>
            </a:r>
            <a:endParaRPr sz="1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" name="Google Shape;146;p41">
            <a:extLst>
              <a:ext uri="{FF2B5EF4-FFF2-40B4-BE49-F238E27FC236}">
                <a16:creationId xmlns:a16="http://schemas.microsoft.com/office/drawing/2014/main" id="{825DBB3A-C712-65C2-55F4-3E2E76D30412}"/>
              </a:ext>
            </a:extLst>
          </p:cNvPr>
          <p:cNvSpPr txBox="1"/>
          <p:nvPr/>
        </p:nvSpPr>
        <p:spPr>
          <a:xfrm>
            <a:off x="5997065" y="1887514"/>
            <a:ext cx="433987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bg1">
                    <a:lumMod val="5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1:N</a:t>
            </a:r>
            <a:endParaRPr sz="1000" dirty="0">
              <a:solidFill>
                <a:schemeClr val="bg1">
                  <a:lumMod val="50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" name="Google Shape;146;p41">
            <a:extLst>
              <a:ext uri="{FF2B5EF4-FFF2-40B4-BE49-F238E27FC236}">
                <a16:creationId xmlns:a16="http://schemas.microsoft.com/office/drawing/2014/main" id="{66A5E9BA-24C0-C6BB-4BAC-08A2D0165CF1}"/>
              </a:ext>
            </a:extLst>
          </p:cNvPr>
          <p:cNvSpPr txBox="1"/>
          <p:nvPr/>
        </p:nvSpPr>
        <p:spPr>
          <a:xfrm>
            <a:off x="6040308" y="3713920"/>
            <a:ext cx="433987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bg1">
                    <a:lumMod val="5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1:N</a:t>
            </a:r>
            <a:endParaRPr sz="1000" dirty="0">
              <a:solidFill>
                <a:schemeClr val="bg1">
                  <a:lumMod val="50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3337FB1E-9395-4015-D408-26AE436BEE26}"/>
              </a:ext>
            </a:extLst>
          </p:cNvPr>
          <p:cNvCxnSpPr>
            <a:cxnSpLocks/>
          </p:cNvCxnSpPr>
          <p:nvPr/>
        </p:nvCxnSpPr>
        <p:spPr>
          <a:xfrm flipV="1">
            <a:off x="5997065" y="1582598"/>
            <a:ext cx="792127" cy="2872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Google Shape;146;p41">
            <a:extLst>
              <a:ext uri="{FF2B5EF4-FFF2-40B4-BE49-F238E27FC236}">
                <a16:creationId xmlns:a16="http://schemas.microsoft.com/office/drawing/2014/main" id="{28147DA6-F715-2020-2A75-C5C219279933}"/>
              </a:ext>
            </a:extLst>
          </p:cNvPr>
          <p:cNvSpPr txBox="1"/>
          <p:nvPr/>
        </p:nvSpPr>
        <p:spPr>
          <a:xfrm>
            <a:off x="5997065" y="1583552"/>
            <a:ext cx="433987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bg1">
                    <a:lumMod val="5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1:N</a:t>
            </a:r>
            <a:endParaRPr sz="1000" dirty="0">
              <a:solidFill>
                <a:schemeClr val="bg1">
                  <a:lumMod val="50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32" name="Conector: angular 131">
            <a:extLst>
              <a:ext uri="{FF2B5EF4-FFF2-40B4-BE49-F238E27FC236}">
                <a16:creationId xmlns:a16="http://schemas.microsoft.com/office/drawing/2014/main" id="{96951ACD-F0F9-E6B6-5C77-4D2368A28ED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93851" y="1959204"/>
            <a:ext cx="471481" cy="21611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Google Shape;146;p41">
            <a:extLst>
              <a:ext uri="{FF2B5EF4-FFF2-40B4-BE49-F238E27FC236}">
                <a16:creationId xmlns:a16="http://schemas.microsoft.com/office/drawing/2014/main" id="{950F0B22-5D53-B09F-F43F-9A4A480ACE7A}"/>
              </a:ext>
            </a:extLst>
          </p:cNvPr>
          <p:cNvSpPr txBox="1"/>
          <p:nvPr/>
        </p:nvSpPr>
        <p:spPr>
          <a:xfrm>
            <a:off x="4167722" y="1671380"/>
            <a:ext cx="433987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bg1">
                    <a:lumMod val="5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1:N</a:t>
            </a:r>
            <a:endParaRPr sz="1000" dirty="0">
              <a:solidFill>
                <a:schemeClr val="bg1">
                  <a:lumMod val="50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46;p41">
            <a:extLst>
              <a:ext uri="{FF2B5EF4-FFF2-40B4-BE49-F238E27FC236}">
                <a16:creationId xmlns:a16="http://schemas.microsoft.com/office/drawing/2014/main" id="{178D9F6F-B5E4-80AF-CDAC-191AE9B4B2C2}"/>
              </a:ext>
            </a:extLst>
          </p:cNvPr>
          <p:cNvSpPr txBox="1"/>
          <p:nvPr/>
        </p:nvSpPr>
        <p:spPr>
          <a:xfrm>
            <a:off x="1833775" y="1620680"/>
            <a:ext cx="433987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dirty="0">
                <a:solidFill>
                  <a:schemeClr val="bg1">
                    <a:lumMod val="50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1:N</a:t>
            </a:r>
            <a:endParaRPr sz="1000" dirty="0">
              <a:solidFill>
                <a:schemeClr val="bg1">
                  <a:lumMod val="50000"/>
                </a:schemeClr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9" name="CuadroTexto 158">
            <a:extLst>
              <a:ext uri="{FF2B5EF4-FFF2-40B4-BE49-F238E27FC236}">
                <a16:creationId xmlns:a16="http://schemas.microsoft.com/office/drawing/2014/main" id="{1C3B09B6-80C4-537F-7FF4-06B38297A86B}"/>
              </a:ext>
            </a:extLst>
          </p:cNvPr>
          <p:cNvSpPr txBox="1"/>
          <p:nvPr/>
        </p:nvSpPr>
        <p:spPr>
          <a:xfrm>
            <a:off x="275508" y="25904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Coworking DB</a:t>
            </a:r>
            <a:r>
              <a:rPr lang="es-419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diagrama de entidad-relación</a:t>
            </a:r>
            <a:endParaRPr lang="es-419" sz="1400" b="1"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8189649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F4E2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701</Words>
  <Application>Microsoft Office PowerPoint</Application>
  <PresentationFormat>Presentación en pantalla (16:9)</PresentationFormat>
  <Paragraphs>208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DM Sans</vt:lpstr>
      <vt:lpstr>Arial</vt:lpstr>
      <vt:lpstr>Simple Light</vt:lpstr>
      <vt:lpstr>Coder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Nadia Giacinti</cp:lastModifiedBy>
  <cp:revision>3</cp:revision>
  <dcterms:modified xsi:type="dcterms:W3CDTF">2025-01-26T14:49:57Z</dcterms:modified>
</cp:coreProperties>
</file>